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58"/>
  </p:notesMasterIdLst>
  <p:sldIdLst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273" r:id="rId11"/>
    <p:sldId id="327" r:id="rId12"/>
    <p:sldId id="326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87" r:id="rId21"/>
    <p:sldId id="283" r:id="rId22"/>
    <p:sldId id="288" r:id="rId23"/>
    <p:sldId id="284" r:id="rId24"/>
    <p:sldId id="285" r:id="rId25"/>
    <p:sldId id="329" r:id="rId26"/>
    <p:sldId id="328" r:id="rId27"/>
    <p:sldId id="289" r:id="rId28"/>
    <p:sldId id="286" r:id="rId29"/>
    <p:sldId id="290" r:id="rId30"/>
    <p:sldId id="291" r:id="rId31"/>
    <p:sldId id="292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31" r:id="rId42"/>
    <p:sldId id="332" r:id="rId43"/>
    <p:sldId id="334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25-10-2018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25-10-2018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25-10-2018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25-10-2018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1"/>
            <a:ext cx="10972800" cy="582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8CE5BE0D-E0C5-4139-8147-D96E1244DE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8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25-10-2018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25-10-2018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25-10-2018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25-10-2018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25-10-2018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25-10-2018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25-10-2018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25-10-2018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t>25-10-2018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file:///\\.\PHYSICALDRIVEdrive_number" TargetMode="External"/><Relationship Id="rId2" Type="http://schemas.openxmlformats.org/officeDocument/2006/relationships/hyperlink" Target="file:///\\.\drive_letter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cd/E11882_01/backup.112/e10642/glossary.htm#i999787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cd/E11882_01/backup.112/e10642/glossary.htm#CHDFHAAE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20717" y="990600"/>
            <a:ext cx="7567862" cy="137160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ORACLE </a:t>
            </a:r>
            <a:br>
              <a:rPr lang="en-US" sz="5400" dirty="0"/>
            </a:br>
            <a:r>
              <a:rPr lang="en-US" sz="5400" dirty="0"/>
              <a:t>BACKUP AND RECOVERY</a:t>
            </a:r>
            <a:endParaRPr lang="en-US" sz="6000" dirty="0"/>
          </a:p>
        </p:txBody>
      </p:sp>
      <p:pic>
        <p:nvPicPr>
          <p:cNvPr id="4099" name="Picture 3" descr="LARGE ORACL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667000"/>
            <a:ext cx="39624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910576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9330" y="2523507"/>
            <a:ext cx="10468864" cy="1828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Recovery Manager </a:t>
            </a:r>
            <a:br>
              <a:rPr lang="en-US" b="1" dirty="0"/>
            </a:br>
            <a:r>
              <a:rPr lang="en-US" b="1" dirty="0"/>
              <a:t>Database Backups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1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Manager (RMAN)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Oracle database.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RMAN</a:t>
            </a:r>
          </a:p>
        </p:txBody>
      </p:sp>
    </p:spTree>
    <p:extLst>
      <p:ext uri="{BB962C8B-B14F-4D97-AF65-F5344CB8AC3E}">
        <p14:creationId xmlns:p14="http://schemas.microsoft.com/office/powerpoint/2010/main" val="336443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RMAN executable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processes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database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Revover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catalog database (optional)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management layer (optional)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Backups, backup sets, and backup pieces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63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RMAN executable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65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RMAN server processes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RMAN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processes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63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</a:t>
            </a:r>
          </a:p>
        </p:txBody>
      </p:sp>
    </p:spTree>
    <p:extLst>
      <p:ext uri="{BB962C8B-B14F-4D97-AF65-F5344CB8AC3E}">
        <p14:creationId xmlns:p14="http://schemas.microsoft.com/office/powerpoint/2010/main" val="273799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RMAN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recovery.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datafiles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control files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archived redo files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recovered.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database</a:t>
            </a:r>
          </a:p>
        </p:txBody>
      </p:sp>
    </p:spTree>
    <p:extLst>
      <p:ext uri="{BB962C8B-B14F-4D97-AF65-F5344CB8AC3E}">
        <p14:creationId xmlns:p14="http://schemas.microsoft.com/office/powerpoint/2010/main" val="195518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RMAN backup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backup set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 set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(backup pieces)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RMAN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backup pieces.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 piece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RMAN,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Backups, backup sets, and backup pieces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17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Shutdown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SQL&gt;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sysdba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SQL&gt;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shutdown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immediate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mount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exclusive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SQL&gt;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startup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mount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exclusive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/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SQL&gt; ALTER SYSTEM SET log_archive_dest_1=’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=E:\qldt\dbbk\archive\’ SCOPE=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spfile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/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SQL&gt; ALTER SYSTEM SET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log_archive_format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=’QLDT_arch_%s.arc’ SCOPE=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spfile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/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SQL&gt; ALTER SYSTEM SET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log_archive_start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 SCOPE=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spfile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archivelog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04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fr-F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 archive log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SQL&gt; alter database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archivelog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 open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SQL&gt; alter database open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archivelog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28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333750" y="3049588"/>
            <a:ext cx="5886450" cy="760412"/>
            <a:chOff x="0" y="0"/>
            <a:chExt cx="3206" cy="338"/>
          </a:xfrm>
        </p:grpSpPr>
        <p:sp>
          <p:nvSpPr>
            <p:cNvPr id="5123" name="AutoShape 3"/>
            <p:cNvSpPr>
              <a:spLocks noChangeArrowheads="1"/>
            </p:cNvSpPr>
            <p:nvPr/>
          </p:nvSpPr>
          <p:spPr bwMode="auto">
            <a:xfrm>
              <a:off x="0" y="0"/>
              <a:ext cx="3206" cy="3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" name="AutoShape 4"/>
            <p:cNvSpPr>
              <a:spLocks noChangeArrowheads="1"/>
            </p:cNvSpPr>
            <p:nvPr/>
          </p:nvSpPr>
          <p:spPr bwMode="auto">
            <a:xfrm>
              <a:off x="10" y="6"/>
              <a:ext cx="3187" cy="152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1">
                    <a:alpha val="70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3352800" y="1981200"/>
            <a:ext cx="5867400" cy="731838"/>
            <a:chOff x="0" y="0"/>
            <a:chExt cx="3206" cy="338"/>
          </a:xfrm>
        </p:grpSpPr>
        <p:sp>
          <p:nvSpPr>
            <p:cNvPr id="5126" name="AutoShape 6"/>
            <p:cNvSpPr>
              <a:spLocks noChangeArrowheads="1"/>
            </p:cNvSpPr>
            <p:nvPr/>
          </p:nvSpPr>
          <p:spPr bwMode="auto">
            <a:xfrm>
              <a:off x="0" y="0"/>
              <a:ext cx="3206" cy="33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" name="AutoShape 7"/>
            <p:cNvSpPr>
              <a:spLocks noChangeArrowheads="1"/>
            </p:cNvSpPr>
            <p:nvPr/>
          </p:nvSpPr>
          <p:spPr bwMode="auto">
            <a:xfrm>
              <a:off x="10" y="6"/>
              <a:ext cx="3187" cy="152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>
                    <a:alpha val="70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8" name="AutoShape 8"/>
          <p:cNvSpPr>
            <a:spLocks noChangeArrowheads="1"/>
          </p:cNvSpPr>
          <p:nvPr/>
        </p:nvSpPr>
        <p:spPr bwMode="auto">
          <a:xfrm>
            <a:off x="2781300" y="1562894"/>
            <a:ext cx="6934200" cy="3733800"/>
          </a:xfrm>
          <a:prstGeom prst="roundRect">
            <a:avLst>
              <a:gd name="adj" fmla="val 7315"/>
            </a:avLst>
          </a:prstGeom>
          <a:noFill/>
          <a:ln w="1905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AutoShape 9"/>
          <p:cNvSpPr>
            <a:spLocks noChangeArrowheads="1"/>
          </p:cNvSpPr>
          <p:nvPr/>
        </p:nvSpPr>
        <p:spPr bwMode="auto">
          <a:xfrm>
            <a:off x="4495800" y="3200400"/>
            <a:ext cx="3505200" cy="381000"/>
          </a:xfrm>
          <a:prstGeom prst="roundRect">
            <a:avLst>
              <a:gd name="adj" fmla="val 757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en-US" sz="2800" b="1">
                <a:latin typeface="Times New Roman" panose="02020603050405020304" pitchFamily="18" charset="0"/>
              </a:rPr>
              <a:t>Configuring the database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sz="2800" b="1">
                <a:latin typeface="Times New Roman" panose="02020603050405020304" pitchFamily="18" charset="0"/>
              </a:rPr>
              <a:t>environment for backup and recovery</a:t>
            </a:r>
          </a:p>
        </p:txBody>
      </p:sp>
      <p:sp>
        <p:nvSpPr>
          <p:cNvPr id="5130" name="AutoShape 10"/>
          <p:cNvSpPr>
            <a:spLocks noChangeArrowheads="1"/>
          </p:cNvSpPr>
          <p:nvPr/>
        </p:nvSpPr>
        <p:spPr bwMode="auto">
          <a:xfrm>
            <a:off x="4514850" y="2359025"/>
            <a:ext cx="3505200" cy="381000"/>
          </a:xfrm>
          <a:prstGeom prst="roundRect">
            <a:avLst>
              <a:gd name="adj" fmla="val 757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en-US" sz="2800" b="1" dirty="0">
                <a:latin typeface="Times New Roman" panose="02020603050405020304" pitchFamily="18" charset="0"/>
              </a:rPr>
              <a:t>Planning and testing responses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sz="2800" b="1" dirty="0">
                <a:latin typeface="Times New Roman" panose="02020603050405020304" pitchFamily="18" charset="0"/>
              </a:rPr>
              <a:t> to different kinds of failures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title"/>
          </p:nvPr>
        </p:nvSpPr>
        <p:spPr>
          <a:xfrm>
            <a:off x="1282535" y="523875"/>
            <a:ext cx="9588934" cy="884237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dirty="0">
                <a:latin typeface="Times New Roman" panose="02020603050405020304" pitchFamily="18" charset="0"/>
              </a:rPr>
              <a:t>Purpose of Backup and Recovery</a:t>
            </a:r>
          </a:p>
        </p:txBody>
      </p:sp>
      <p:grpSp>
        <p:nvGrpSpPr>
          <p:cNvPr id="5132" name="Group 12"/>
          <p:cNvGrpSpPr>
            <a:grpSpLocks/>
          </p:cNvGrpSpPr>
          <p:nvPr/>
        </p:nvGrpSpPr>
        <p:grpSpPr bwMode="auto">
          <a:xfrm>
            <a:off x="3352800" y="4114800"/>
            <a:ext cx="5867400" cy="731838"/>
            <a:chOff x="0" y="0"/>
            <a:chExt cx="3206" cy="338"/>
          </a:xfrm>
        </p:grpSpPr>
        <p:sp>
          <p:nvSpPr>
            <p:cNvPr id="5133" name="AutoShape 13"/>
            <p:cNvSpPr>
              <a:spLocks noChangeArrowheads="1"/>
            </p:cNvSpPr>
            <p:nvPr/>
          </p:nvSpPr>
          <p:spPr bwMode="auto">
            <a:xfrm>
              <a:off x="0" y="0"/>
              <a:ext cx="3206" cy="33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AutoShape 14"/>
            <p:cNvSpPr>
              <a:spLocks noChangeArrowheads="1"/>
            </p:cNvSpPr>
            <p:nvPr/>
          </p:nvSpPr>
          <p:spPr bwMode="auto">
            <a:xfrm>
              <a:off x="10" y="6"/>
              <a:ext cx="3187" cy="152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>
                    <a:alpha val="70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5" name="AutoShape 15"/>
          <p:cNvSpPr>
            <a:spLocks noChangeArrowheads="1"/>
          </p:cNvSpPr>
          <p:nvPr/>
        </p:nvSpPr>
        <p:spPr bwMode="auto">
          <a:xfrm>
            <a:off x="3886200" y="4117976"/>
            <a:ext cx="4800600" cy="682625"/>
          </a:xfrm>
          <a:prstGeom prst="roundRect">
            <a:avLst>
              <a:gd name="adj" fmla="val 757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en-US" sz="2800" b="1">
                <a:latin typeface="Times New Roman" panose="02020603050405020304" pitchFamily="18" charset="0"/>
              </a:rPr>
              <a:t>Setting up a backup schedule</a:t>
            </a:r>
          </a:p>
        </p:txBody>
      </p:sp>
    </p:spTree>
    <p:extLst>
      <p:ext uri="{BB962C8B-B14F-4D97-AF65-F5344CB8AC3E}">
        <p14:creationId xmlns:p14="http://schemas.microsoft.com/office/powerpoint/2010/main" val="1327660988"/>
      </p:ext>
    </p:extLst>
  </p:cSld>
  <p:clrMapOvr>
    <a:masterClrMapping/>
  </p:clrMapOvr>
  <p:transition>
    <p:cut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tablespace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RMAN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RMAN trong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Đăng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SQL&gt;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sys_password@tns_connection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sysdba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SQL&gt;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tablespace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RMANTAB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datafile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‘E:\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oradata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qldtdb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\RMANTAB01.DBF’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200M;</a:t>
            </a:r>
          </a:p>
          <a:p>
            <a:pPr lvl="2"/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SQL&gt;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RMAN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identified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rman_password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tablespace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RMANTAB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temporary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tablespace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quota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unlimited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RMANTAB;</a:t>
            </a:r>
          </a:p>
          <a:p>
            <a:pPr lvl="2"/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SQL&gt;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grant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dba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sysdba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RMAN;</a:t>
            </a:r>
          </a:p>
          <a:p>
            <a:pPr lvl="2"/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SQL&gt;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grant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recovery_catalog_owner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RMAN;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RMAN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catalog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89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Đăng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catalog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RMAN&gt;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catalog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rman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rman_password@tns_catalog_connection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RMAN&gt;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sys_password@tns_target_connection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RMAN&gt;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catalog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RMAN&gt;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RMAN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catalog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95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RMAN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sao lưu:</a:t>
            </a:r>
          </a:p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sao lưu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file:</a:t>
            </a:r>
          </a:p>
          <a:p>
            <a:pPr lvl="2"/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RMAN&gt; CONFIGURE CONTROLFILE AUTOBACKUP FORMAT FOR DEVICE TYPE DISK TO ‘E:\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qldt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dbbk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datafile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\CONTROL_%Y_%M_%D_%F.DBF’;</a:t>
            </a:r>
          </a:p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retention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RMAN&gt; CONFIGURE RETENTION POLICY TO REDUNDANCY 2;</a:t>
            </a:r>
          </a:p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cỡ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RMAN&gt; CONFIGURE MAXSETSIZE TO 2500M;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6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>
            <a:normAutofit/>
          </a:bodyPr>
          <a:lstStyle/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câu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RMAN&gt; BACKUP DATABASE FORMAT‘E:\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qldt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dbbk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datafile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\QLDT_%Y%M%D_%U.DBF’;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Sao lưu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archivelog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RMAN&gt; BACKUP ARCHIVELOG ALL FORMAT ‘E:\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qldt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dbbk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archive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 QLDT _%Y%M%D_%U.ARC’ DELETE INPUT;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56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RMAN&gt; BACKUP CURRENT CONTROLFILE;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backup set: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RMAN&gt; list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backupset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7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kê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backupset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RMAN&gt; REPORT OBSOLETE;	</a:t>
            </a:r>
          </a:p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backupset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sau:</a:t>
            </a:r>
          </a:p>
          <a:p>
            <a:pPr lvl="2"/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RMAN&gt; DELTE OBSOLETE;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backup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12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Shutdown database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RMAN&gt; shutdown immediate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Start database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nomount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RMAN&gt; startup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nomount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backup set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 file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RMAN&gt; restore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controlfile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autobackup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 file,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RMAN&gt; restore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controlfile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‘/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new_control_file_location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new_control_file_location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 file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khôi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control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61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initSID.ora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tham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control_files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5: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mount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RMAN&gt;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alter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mount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</a:p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7: Khôi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RMAN&gt;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recover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8: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RMAN&gt;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alter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resetlogs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control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4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 database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Shutdown database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 database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momount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RMAN&gt; shutdown immediate;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RMAN&gt; startup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nomount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backup set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RMAN&gt; restore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datafile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corrupted_data_file_name_path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corrupted_data_file_name_path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data file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file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70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 mount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RMAN&gt;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‘alter database mount’;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archivelog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RMAN&gt; recover database;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 open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RMAN&gt;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‘alter database open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resetlogs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file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80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3486150" y="3049588"/>
            <a:ext cx="5581650" cy="760412"/>
            <a:chOff x="0" y="0"/>
            <a:chExt cx="3206" cy="338"/>
          </a:xfrm>
        </p:grpSpPr>
        <p:sp>
          <p:nvSpPr>
            <p:cNvPr id="6147" name="AutoShape 3"/>
            <p:cNvSpPr>
              <a:spLocks noChangeArrowheads="1"/>
            </p:cNvSpPr>
            <p:nvPr/>
          </p:nvSpPr>
          <p:spPr bwMode="auto">
            <a:xfrm>
              <a:off x="0" y="0"/>
              <a:ext cx="3206" cy="3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" name="AutoShape 4"/>
            <p:cNvSpPr>
              <a:spLocks noChangeArrowheads="1"/>
            </p:cNvSpPr>
            <p:nvPr/>
          </p:nvSpPr>
          <p:spPr bwMode="auto">
            <a:xfrm>
              <a:off x="10" y="6"/>
              <a:ext cx="3187" cy="152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1">
                    <a:alpha val="70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9" name="Group 5"/>
          <p:cNvGrpSpPr>
            <a:grpSpLocks/>
          </p:cNvGrpSpPr>
          <p:nvPr/>
        </p:nvGrpSpPr>
        <p:grpSpPr bwMode="auto">
          <a:xfrm>
            <a:off x="3505200" y="1981200"/>
            <a:ext cx="5562600" cy="731838"/>
            <a:chOff x="0" y="0"/>
            <a:chExt cx="3206" cy="338"/>
          </a:xfrm>
        </p:grpSpPr>
        <p:sp>
          <p:nvSpPr>
            <p:cNvPr id="6150" name="AutoShape 6"/>
            <p:cNvSpPr>
              <a:spLocks noChangeArrowheads="1"/>
            </p:cNvSpPr>
            <p:nvPr/>
          </p:nvSpPr>
          <p:spPr bwMode="auto">
            <a:xfrm>
              <a:off x="0" y="0"/>
              <a:ext cx="3206" cy="33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1" name="AutoShape 7"/>
            <p:cNvSpPr>
              <a:spLocks noChangeArrowheads="1"/>
            </p:cNvSpPr>
            <p:nvPr/>
          </p:nvSpPr>
          <p:spPr bwMode="auto">
            <a:xfrm>
              <a:off x="10" y="6"/>
              <a:ext cx="3187" cy="152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>
                    <a:alpha val="70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2" name="AutoShape 8"/>
          <p:cNvSpPr>
            <a:spLocks noChangeArrowheads="1"/>
          </p:cNvSpPr>
          <p:nvPr/>
        </p:nvSpPr>
        <p:spPr bwMode="auto">
          <a:xfrm>
            <a:off x="2743200" y="1676400"/>
            <a:ext cx="6934200" cy="3733800"/>
          </a:xfrm>
          <a:prstGeom prst="roundRect">
            <a:avLst>
              <a:gd name="adj" fmla="val 7315"/>
            </a:avLst>
          </a:prstGeom>
          <a:noFill/>
          <a:ln w="19050" cap="rnd" cmpd="sng">
            <a:solidFill>
              <a:schemeClr val="tx1"/>
            </a:solidFill>
            <a:prstDash val="sysDot"/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4495800" y="3429000"/>
            <a:ext cx="3505200" cy="381000"/>
          </a:xfrm>
          <a:prstGeom prst="roundRect">
            <a:avLst>
              <a:gd name="adj" fmla="val 757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en-US" sz="2800" b="1">
                <a:latin typeface="Times New Roman" panose="02020603050405020304" pitchFamily="18" charset="0"/>
              </a:rPr>
              <a:t> Troubleshooting backup problems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sz="2800" b="1">
              <a:latin typeface="Times New Roman" panose="02020603050405020304" pitchFamily="18" charset="0"/>
            </a:endParaRPr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>
            <a:off x="4514850" y="2359025"/>
            <a:ext cx="3505200" cy="381000"/>
          </a:xfrm>
          <a:prstGeom prst="roundRect">
            <a:avLst>
              <a:gd name="adj" fmla="val 757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en-US" sz="2800" b="1">
                <a:latin typeface="Times New Roman" panose="02020603050405020304" pitchFamily="18" charset="0"/>
              </a:rPr>
              <a:t>Monitoring the backup and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sz="2800" b="1">
                <a:latin typeface="Times New Roman" panose="02020603050405020304" pitchFamily="18" charset="0"/>
              </a:rPr>
              <a:t>recovery environment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sz="2800" b="1">
              <a:latin typeface="Times New Roman" panose="02020603050405020304" pitchFamily="18" charset="0"/>
            </a:endParaRPr>
          </a:p>
        </p:txBody>
      </p:sp>
      <p:sp>
        <p:nvSpPr>
          <p:cNvPr id="6155" name="Rectangle 11"/>
          <p:cNvSpPr>
            <a:spLocks noGrp="1" noRot="1" noChangeArrowheads="1"/>
          </p:cNvSpPr>
          <p:nvPr>
            <p:ph type="title"/>
          </p:nvPr>
        </p:nvSpPr>
        <p:spPr>
          <a:xfrm>
            <a:off x="1493023" y="551948"/>
            <a:ext cx="9434554" cy="884237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dirty="0">
                <a:latin typeface="Times New Roman" panose="02020603050405020304" pitchFamily="18" charset="0"/>
              </a:rPr>
              <a:t>Purpose of Backup and Recovery</a:t>
            </a:r>
          </a:p>
        </p:txBody>
      </p:sp>
      <p:grpSp>
        <p:nvGrpSpPr>
          <p:cNvPr id="6156" name="Group 12"/>
          <p:cNvGrpSpPr>
            <a:grpSpLocks/>
          </p:cNvGrpSpPr>
          <p:nvPr/>
        </p:nvGrpSpPr>
        <p:grpSpPr bwMode="auto">
          <a:xfrm>
            <a:off x="3479800" y="4089400"/>
            <a:ext cx="5562600" cy="731838"/>
            <a:chOff x="0" y="0"/>
            <a:chExt cx="3206" cy="338"/>
          </a:xfrm>
        </p:grpSpPr>
        <p:sp>
          <p:nvSpPr>
            <p:cNvPr id="6157" name="AutoShape 13"/>
            <p:cNvSpPr>
              <a:spLocks noChangeArrowheads="1"/>
            </p:cNvSpPr>
            <p:nvPr/>
          </p:nvSpPr>
          <p:spPr bwMode="auto">
            <a:xfrm>
              <a:off x="0" y="0"/>
              <a:ext cx="3206" cy="33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AutoShape 14"/>
            <p:cNvSpPr>
              <a:spLocks noChangeArrowheads="1"/>
            </p:cNvSpPr>
            <p:nvPr/>
          </p:nvSpPr>
          <p:spPr bwMode="auto">
            <a:xfrm>
              <a:off x="10" y="6"/>
              <a:ext cx="3187" cy="152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>
                    <a:alpha val="70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9" name="AutoShape 15"/>
          <p:cNvSpPr>
            <a:spLocks noChangeArrowheads="1"/>
          </p:cNvSpPr>
          <p:nvPr/>
        </p:nvSpPr>
        <p:spPr bwMode="auto">
          <a:xfrm>
            <a:off x="3886200" y="4041776"/>
            <a:ext cx="4800600" cy="682625"/>
          </a:xfrm>
          <a:prstGeom prst="roundRect">
            <a:avLst>
              <a:gd name="adj" fmla="val 757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>
              <a:buFont typeface="Wingdings" panose="05000000000000000000" pitchFamily="2" charset="2"/>
              <a:buNone/>
            </a:pPr>
            <a:endParaRPr lang="en-US" sz="2800" b="1">
              <a:latin typeface="Times New Roman" panose="02020603050405020304" pitchFamily="18" charset="0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en-US" sz="2800" b="1">
                <a:latin typeface="Times New Roman" panose="02020603050405020304" pitchFamily="18" charset="0"/>
              </a:rPr>
              <a:t>Recovering from data loss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sz="2800" b="1">
                <a:latin typeface="Times New Roman" panose="02020603050405020304" pitchFamily="18" charset="0"/>
              </a:rPr>
              <a:t>if the need arises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sz="2800" b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690832"/>
      </p:ext>
    </p:extLst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5322570"/>
          </a:xfrm>
        </p:spPr>
        <p:txBody>
          <a:bodyPr>
            <a:normAutofit fontScale="77500" lnSpcReduction="20000"/>
          </a:bodyPr>
          <a:lstStyle/>
          <a:p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hỏng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Shutdown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nomount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RMAN&gt;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shutdown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immediate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/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RMAN&gt;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startup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nomount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hỏng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RMAN&gt;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restore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mount</a:t>
            </a:r>
            <a:endParaRPr lang="vi-VN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RMAN&gt;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alter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mount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</a:p>
          <a:p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5: Khôi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hỏng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archivelog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RMAN&gt;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recover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6: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vi-VN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RMAN&gt;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alter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resetlogs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file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77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9330" y="2523507"/>
            <a:ext cx="10468864" cy="1828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User-Managed Database Backups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96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64671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93818"/>
            <a:ext cx="10131425" cy="303612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V$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tablespace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file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 file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Archive Redo Log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Raw Device</a:t>
            </a:r>
          </a:p>
        </p:txBody>
      </p:sp>
    </p:spTree>
    <p:extLst>
      <p:ext uri="{BB962C8B-B14F-4D97-AF65-F5344CB8AC3E}">
        <p14:creationId xmlns:p14="http://schemas.microsoft.com/office/powerpoint/2010/main" val="27713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56327"/>
            <a:ext cx="10131425" cy="665018"/>
          </a:xfrm>
        </p:spPr>
        <p:txBody>
          <a:bodyPr>
            <a:no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1" y="1567543"/>
            <a:ext cx="105341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V$datafile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v$controlfile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NAME FROM V$DATAFILE;</a:t>
            </a:r>
          </a:p>
          <a:p>
            <a:pPr marL="285750" lvl="0" indent="-285750" algn="just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v$backup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just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tablespace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(backup mode)</a:t>
            </a:r>
          </a:p>
          <a:p>
            <a:pPr marL="285750" lvl="0" indent="-285750" algn="just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285750" lvl="0" indent="-285750" algn="just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ACTIVE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backup mode,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ALTER TABLESPACE … BEGIN BACKUP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ALTER DATABASE BEGIN BACKUP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559" y="4277191"/>
            <a:ext cx="5889908" cy="10209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559" y="2804089"/>
            <a:ext cx="5889908" cy="102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090056"/>
            <a:ext cx="10972800" cy="423454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tablespace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DBA_DATA_FILES.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tablespace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/oracle/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trgt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/users01.dbf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tablespace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 offline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Tablespace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184" y="3141970"/>
            <a:ext cx="6970815" cy="159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0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tablespace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offline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tablespace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SQL&gt; ALTER TABLESPACE users OFFLINE NORMAL;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up 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offline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%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/oracle/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trgt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/users01.dbf /d2/users01_'date "+%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m_%d_%y"'.dbf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tablespace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 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ALTER TABLESPACE users ONLINE;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 offline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Tablespace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14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tablespace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SELECT TABLESPACE_NAME, FILE_NAME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FROM   SYS.DBA_DATA_FILES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WHERE  TABLESPACE_NAME = 'USERS';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tablespace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backup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backup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tablespace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	SQL&gt; ALTER TABLESPACE users BEGIN BACKUP;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tablespace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Linux and UNIX 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/oracle/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trgt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/users01.dbf /d2/users01_'date "+%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m_%d_%y"'.dbf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/oracle/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trgt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/users02.dbf /d2/users02_'date "+%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m_%d_%y"'.dbf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backing up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tablespace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 ALTER TABLESPACE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END BACKUP 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SQL&gt; ALTER TABLESPACE users END BACKUP;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SQL&gt; ALTER SYSTEM ARCHIVE LOG CURRENT;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 online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Tablespace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65" y="3019368"/>
            <a:ext cx="6721432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9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20686"/>
            <a:ext cx="10972800" cy="4358243"/>
          </a:xfrm>
        </p:spPr>
        <p:txBody>
          <a:bodyPr>
            <a:noAutofit/>
          </a:bodyPr>
          <a:lstStyle/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 file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(binary file)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output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/disk1/backup/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cf.bak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ALTER DATABASE BACKUP CONTROLFILE TO '/disk1/backup/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cf.bak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 file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(trace file):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1) Mount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 the database. Startup Mount</a:t>
            </a:r>
          </a:p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DATABASE BACKUP CONTROLFILE TO TRACE;</a:t>
            </a: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Backing Up the Control File</a:t>
            </a:r>
          </a:p>
        </p:txBody>
      </p:sp>
    </p:spTree>
    <p:extLst>
      <p:ext uri="{BB962C8B-B14F-4D97-AF65-F5344CB8AC3E}">
        <p14:creationId xmlns:p14="http://schemas.microsoft.com/office/powerpoint/2010/main" val="141025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redo log,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Oracle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redo log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Redo log files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buffer cache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up archived redo logs</a:t>
            </a:r>
          </a:p>
        </p:txBody>
      </p:sp>
    </p:spTree>
    <p:extLst>
      <p:ext uri="{BB962C8B-B14F-4D97-AF65-F5344CB8AC3E}">
        <p14:creationId xmlns:p14="http://schemas.microsoft.com/office/powerpoint/2010/main" val="308089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V$ARCHIVED_LOG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redo log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backup.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SELECT THREAD#,SEQUENCE#,NAME </a:t>
            </a:r>
          </a:p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FROM V$ARCHIVED_LOG;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up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copy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backs up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$ORACLE_HOME/oracle/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trgt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/arch/* /disk2/backup/arch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up archived redo logs</a:t>
            </a:r>
          </a:p>
        </p:txBody>
      </p:sp>
    </p:spTree>
    <p:extLst>
      <p:ext uri="{BB962C8B-B14F-4D97-AF65-F5344CB8AC3E}">
        <p14:creationId xmlns:p14="http://schemas.microsoft.com/office/powerpoint/2010/main" val="261310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89661" y="1058918"/>
            <a:ext cx="9174678" cy="582613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>
                <a:latin typeface="Times New Roman" panose="02020603050405020304" pitchFamily="18" charset="0"/>
              </a:rPr>
              <a:t>Purpose of Backup and Recovery</a:t>
            </a:r>
          </a:p>
        </p:txBody>
      </p:sp>
      <p:sp>
        <p:nvSpPr>
          <p:cNvPr id="7171" name="AutoShape 3"/>
          <p:cNvSpPr>
            <a:spLocks noChangeArrowheads="1"/>
          </p:cNvSpPr>
          <p:nvPr/>
        </p:nvSpPr>
        <p:spPr bwMode="auto">
          <a:xfrm>
            <a:off x="3609976" y="1981200"/>
            <a:ext cx="5076825" cy="1271588"/>
          </a:xfrm>
          <a:prstGeom prst="roundRect">
            <a:avLst>
              <a:gd name="adj" fmla="val 1272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en-US" sz="28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Data preservation, which 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involves creatinga database 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copy for long-term storage</a:t>
            </a:r>
            <a:endParaRPr lang="en-US" sz="27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endParaRPr lang="en-US" sz="2700" b="1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2590800" y="1906588"/>
            <a:ext cx="1347788" cy="1389062"/>
            <a:chOff x="0" y="0"/>
            <a:chExt cx="827" cy="826"/>
          </a:xfrm>
        </p:grpSpPr>
        <p:sp>
          <p:nvSpPr>
            <p:cNvPr id="7173" name="Oval 6"/>
            <p:cNvSpPr>
              <a:spLocks noChangeArrowheads="1"/>
            </p:cNvSpPr>
            <p:nvPr/>
          </p:nvSpPr>
          <p:spPr bwMode="auto">
            <a:xfrm>
              <a:off x="0" y="0"/>
              <a:ext cx="827" cy="826"/>
            </a:xfrm>
            <a:prstGeom prst="ellipse">
              <a:avLst/>
            </a:prstGeom>
            <a:solidFill>
              <a:srgbClr val="F8F8F8"/>
            </a:solidFill>
            <a:ln w="38100" cap="flat" cmpd="sng">
              <a:solidFill>
                <a:schemeClr val="accent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74" name="Oval 7"/>
            <p:cNvSpPr>
              <a:spLocks noChangeArrowheads="1"/>
            </p:cNvSpPr>
            <p:nvPr/>
          </p:nvSpPr>
          <p:spPr bwMode="auto">
            <a:xfrm>
              <a:off x="34" y="34"/>
              <a:ext cx="758" cy="758"/>
            </a:xfrm>
            <a:prstGeom prst="ellipse">
              <a:avLst/>
            </a:prstGeom>
            <a:noFill/>
            <a:ln w="38100" cap="flat" cmpd="sng">
              <a:solidFill>
                <a:schemeClr val="accent1">
                  <a:alpha val="70000"/>
                </a:schemeClr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75" name="Oval 8"/>
            <p:cNvSpPr>
              <a:spLocks noChangeArrowheads="1"/>
            </p:cNvSpPr>
            <p:nvPr/>
          </p:nvSpPr>
          <p:spPr bwMode="auto">
            <a:xfrm>
              <a:off x="68" y="70"/>
              <a:ext cx="690" cy="690"/>
            </a:xfrm>
            <a:prstGeom prst="ellipse">
              <a:avLst/>
            </a:prstGeom>
            <a:noFill/>
            <a:ln w="38100" cap="flat" cmpd="sng">
              <a:solidFill>
                <a:schemeClr val="accent1">
                  <a:alpha val="29999"/>
                </a:schemeClr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176" name="AutoShape 17"/>
          <p:cNvSpPr>
            <a:spLocks noChangeArrowheads="1"/>
          </p:cNvSpPr>
          <p:nvPr/>
        </p:nvSpPr>
        <p:spPr bwMode="auto">
          <a:xfrm>
            <a:off x="3609976" y="3735388"/>
            <a:ext cx="5229225" cy="1225550"/>
          </a:xfrm>
          <a:prstGeom prst="roundRect">
            <a:avLst>
              <a:gd name="adj" fmla="val 12727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3733800" y="3717925"/>
            <a:ext cx="54864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400" b="1">
                <a:solidFill>
                  <a:schemeClr val="bg1"/>
                </a:solidFill>
                <a:latin typeface="Arial" panose="020B0604020202020204" pitchFamily="34" charset="0"/>
              </a:rPr>
              <a:t>Data transfer, which involves </a:t>
            </a:r>
          </a:p>
          <a:p>
            <a:r>
              <a:rPr lang="en-US" altLang="en-US" sz="2400" b="1">
                <a:solidFill>
                  <a:schemeClr val="bg1"/>
                </a:solidFill>
                <a:latin typeface="Arial" panose="020B0604020202020204" pitchFamily="34" charset="0"/>
              </a:rPr>
              <a:t>moving data</a:t>
            </a:r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chemeClr val="bg1"/>
                </a:solidFill>
                <a:latin typeface="Arial" panose="020B0604020202020204" pitchFamily="34" charset="0"/>
              </a:rPr>
              <a:t>from one database</a:t>
            </a:r>
          </a:p>
          <a:p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chemeClr val="bg1"/>
                </a:solidFill>
                <a:latin typeface="Arial" panose="020B0604020202020204" pitchFamily="34" charset="0"/>
              </a:rPr>
              <a:t>or one host to</a:t>
            </a:r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chemeClr val="bg1"/>
                </a:solidFill>
                <a:latin typeface="Arial" panose="020B0604020202020204" pitchFamily="34" charset="0"/>
              </a:rPr>
              <a:t>another</a:t>
            </a:r>
            <a:endParaRPr lang="en-US" altLang="en-US" sz="2400" b="1">
              <a:solidFill>
                <a:schemeClr val="bg1"/>
              </a:solidFill>
            </a:endParaRPr>
          </a:p>
        </p:txBody>
      </p:sp>
      <p:grpSp>
        <p:nvGrpSpPr>
          <p:cNvPr id="7178" name="Group 10"/>
          <p:cNvGrpSpPr>
            <a:grpSpLocks/>
          </p:cNvGrpSpPr>
          <p:nvPr/>
        </p:nvGrpSpPr>
        <p:grpSpPr bwMode="auto">
          <a:xfrm>
            <a:off x="8458200" y="3657601"/>
            <a:ext cx="1371600" cy="1419225"/>
            <a:chOff x="0" y="0"/>
            <a:chExt cx="827" cy="826"/>
          </a:xfrm>
        </p:grpSpPr>
        <p:sp>
          <p:nvSpPr>
            <p:cNvPr id="7179" name="Oval 20"/>
            <p:cNvSpPr>
              <a:spLocks noChangeArrowheads="1"/>
            </p:cNvSpPr>
            <p:nvPr/>
          </p:nvSpPr>
          <p:spPr bwMode="auto">
            <a:xfrm>
              <a:off x="0" y="0"/>
              <a:ext cx="827" cy="826"/>
            </a:xfrm>
            <a:prstGeom prst="ellipse">
              <a:avLst/>
            </a:prstGeom>
            <a:solidFill>
              <a:srgbClr val="F8F8F8"/>
            </a:solidFill>
            <a:ln w="38100" cap="flat" cmpd="sng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80" name="Oval 21"/>
            <p:cNvSpPr>
              <a:spLocks noChangeArrowheads="1"/>
            </p:cNvSpPr>
            <p:nvPr/>
          </p:nvSpPr>
          <p:spPr bwMode="auto">
            <a:xfrm>
              <a:off x="34" y="34"/>
              <a:ext cx="758" cy="758"/>
            </a:xfrm>
            <a:prstGeom prst="ellipse">
              <a:avLst/>
            </a:prstGeom>
            <a:noFill/>
            <a:ln w="38100" cap="flat" cmpd="sng">
              <a:solidFill>
                <a:schemeClr val="hlink">
                  <a:alpha val="7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81" name="Oval 22"/>
            <p:cNvSpPr>
              <a:spLocks noChangeArrowheads="1"/>
            </p:cNvSpPr>
            <p:nvPr/>
          </p:nvSpPr>
          <p:spPr bwMode="auto">
            <a:xfrm>
              <a:off x="68" y="70"/>
              <a:ext cx="690" cy="690"/>
            </a:xfrm>
            <a:prstGeom prst="ellipse">
              <a:avLst/>
            </a:prstGeom>
            <a:noFill/>
            <a:ln w="38100" cap="flat" cmpd="sng">
              <a:solidFill>
                <a:schemeClr val="hlink">
                  <a:alpha val="29999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1224492"/>
      </p:ext>
    </p:extLst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raw device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ổ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raw device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Linux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Unix, Windows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ổ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ổ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Linux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UNIX,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raw data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\\.\drive_letter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\\.\PHYSICALDRIVE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drive_number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\\.\G: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Backing Up to Raw Devices on Windows</a:t>
            </a:r>
          </a:p>
        </p:txBody>
      </p:sp>
    </p:spTree>
    <p:extLst>
      <p:ext uri="{BB962C8B-B14F-4D97-AF65-F5344CB8AC3E}">
        <p14:creationId xmlns:p14="http://schemas.microsoft.com/office/powerpoint/2010/main" val="32346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user-manage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raw data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Windows,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Oracle OCOPY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copy.exe Windows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ntbackup.exe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ocopy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from_file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to_file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[a | size_1 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ocopy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from_file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to_drive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ocopy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from_drive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to_dir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Data file 12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mount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\\.\G: raw partition.</a:t>
            </a:r>
          </a:p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mount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database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OCOPY "\\.G:" C:\backup\datafile12.bak</a:t>
            </a:r>
          </a:p>
          <a:p>
            <a:pPr marL="0" lv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Backing Up to Raw Devices on Windows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04" y="3567727"/>
            <a:ext cx="9967824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5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3551" y="2331002"/>
            <a:ext cx="10468864" cy="1828800"/>
          </a:xfrm>
        </p:spPr>
        <p:txBody>
          <a:bodyPr>
            <a:normAutofit/>
          </a:bodyPr>
          <a:lstStyle/>
          <a:p>
            <a:r>
              <a:rPr lang="en-US" dirty="0"/>
              <a:t>Oracle </a:t>
            </a:r>
            <a:br>
              <a:rPr lang="en-US" dirty="0"/>
            </a:br>
            <a:r>
              <a:rPr lang="en-US" dirty="0"/>
              <a:t>Flashback</a:t>
            </a:r>
          </a:p>
        </p:txBody>
      </p:sp>
    </p:spTree>
    <p:extLst>
      <p:ext uri="{BB962C8B-B14F-4D97-AF65-F5344CB8AC3E}">
        <p14:creationId xmlns:p14="http://schemas.microsoft.com/office/powerpoint/2010/main" val="21453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5322570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Oracle Flashback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Oracle Flashback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point-in-time(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flashback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algn="just"/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flashback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18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5322570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Flashback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Oracle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flashback logic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Oracle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RMAN(Recovery Manager)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Oracle Flashback Drop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flashback logic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Flashback Features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48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532257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Flashback Query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Flashback Version Query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Flashback Transaction Query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Flashback Transaction(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Flashback Table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Flashback Drop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22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5322570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Flashback Query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94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5322570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Flashback Version Query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16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5322570"/>
          </a:xfrm>
        </p:spPr>
        <p:txBody>
          <a:bodyPr>
            <a:normAutofit/>
          </a:bodyPr>
          <a:lstStyle/>
          <a:p>
            <a:pPr lvl="0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Flashback Transaction Query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24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5322570"/>
          </a:xfrm>
        </p:spPr>
        <p:txBody>
          <a:bodyPr>
            <a:normAutofit/>
          </a:bodyPr>
          <a:lstStyle/>
          <a:p>
            <a:pPr lvl="0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Oracle Database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Flashback Transaction</a:t>
            </a:r>
          </a:p>
        </p:txBody>
      </p:sp>
    </p:spTree>
    <p:extLst>
      <p:ext uri="{BB962C8B-B14F-4D97-AF65-F5344CB8AC3E}">
        <p14:creationId xmlns:p14="http://schemas.microsoft.com/office/powerpoint/2010/main" val="49154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2"/>
          <p:cNvSpPr>
            <a:spLocks noChangeArrowheads="1"/>
          </p:cNvSpPr>
          <p:nvPr/>
        </p:nvSpPr>
        <p:spPr bwMode="auto">
          <a:xfrm>
            <a:off x="5110164" y="2192339"/>
            <a:ext cx="2211387" cy="2211387"/>
          </a:xfrm>
          <a:prstGeom prst="ellipse">
            <a:avLst/>
          </a:prstGeom>
          <a:gradFill rotWithShape="1">
            <a:gsLst>
              <a:gs pos="0">
                <a:srgbClr val="E6E6E6"/>
              </a:gs>
              <a:gs pos="14999">
                <a:srgbClr val="7D8496"/>
              </a:gs>
              <a:gs pos="53000">
                <a:srgbClr val="E6E6E6"/>
              </a:gs>
              <a:gs pos="67999">
                <a:srgbClr val="7D8496"/>
              </a:gs>
              <a:gs pos="92999">
                <a:srgbClr val="E6E6E6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Oval 3"/>
          <p:cNvSpPr>
            <a:spLocks noChangeArrowheads="1"/>
          </p:cNvSpPr>
          <p:nvPr/>
        </p:nvSpPr>
        <p:spPr bwMode="auto">
          <a:xfrm>
            <a:off x="5400676" y="2474914"/>
            <a:ext cx="1624013" cy="1622425"/>
          </a:xfrm>
          <a:prstGeom prst="ellipse">
            <a:avLst/>
          </a:prstGeom>
          <a:gradFill rotWithShape="1">
            <a:gsLst>
              <a:gs pos="0">
                <a:srgbClr val="FFFFFF">
                  <a:gamma/>
                  <a:shade val="63137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63137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389563" y="2841626"/>
            <a:ext cx="16621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Arial" panose="020B0604020202020204" pitchFamily="34" charset="0"/>
              </a:rPr>
              <a:t>Data Protection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7810501" y="3910014"/>
            <a:ext cx="1439863" cy="142557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31765"/>
                  <a:invGamma/>
                </a:schemeClr>
              </a:gs>
            </a:gsLst>
            <a:lin ang="5400000" scaled="1"/>
          </a:gradFill>
          <a:ln w="38100" cmpd="sng">
            <a:solidFill>
              <a:srgbClr val="F8F8F8">
                <a:alpha val="79999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198" name="Picture 6" descr="cir_lighteffect0"/>
          <p:cNvPicPr>
            <a:picLocks noChangeAspect="1" noChangeArrowheads="1"/>
          </p:cNvPicPr>
          <p:nvPr/>
        </p:nvPicPr>
        <p:blipFill>
          <a:blip r:embed="rId2">
            <a:lum bright="18000" contras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225" y="3844925"/>
            <a:ext cx="15113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793039" y="4227514"/>
            <a:ext cx="14938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2000" b="1">
                <a:solidFill>
                  <a:srgbClr val="F8F8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Logical backups </a:t>
            </a:r>
          </a:p>
          <a:p>
            <a:pPr algn="ctr" eaLnBrk="1" hangingPunct="1"/>
            <a:endParaRPr lang="en-US" sz="2000" b="1">
              <a:solidFill>
                <a:srgbClr val="F8F8F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7707313" y="3808414"/>
            <a:ext cx="1649412" cy="1647825"/>
          </a:xfrm>
          <a:prstGeom prst="ellipse">
            <a:avLst/>
          </a:prstGeom>
          <a:noFill/>
          <a:ln w="19050" cap="rnd" cmpd="sng">
            <a:solidFill>
              <a:srgbClr val="EAEAEA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4967288" y="2052638"/>
            <a:ext cx="2481262" cy="2482850"/>
          </a:xfrm>
          <a:prstGeom prst="ellipse">
            <a:avLst/>
          </a:prstGeom>
          <a:noFill/>
          <a:ln w="38100" cmpd="sng">
            <a:solidFill>
              <a:srgbClr val="EAEAE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V="1">
            <a:off x="4668838" y="4030663"/>
            <a:ext cx="487362" cy="304800"/>
          </a:xfrm>
          <a:prstGeom prst="line">
            <a:avLst/>
          </a:prstGeom>
          <a:noFill/>
          <a:ln w="38100" cmpd="sng">
            <a:solidFill>
              <a:srgbClr val="EAEAE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 flipV="1">
            <a:off x="4584701" y="3879850"/>
            <a:ext cx="485775" cy="304800"/>
          </a:xfrm>
          <a:prstGeom prst="line">
            <a:avLst/>
          </a:prstGeom>
          <a:noFill/>
          <a:ln w="38100" cmpd="sng">
            <a:solidFill>
              <a:srgbClr val="EAEAE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3236913" y="4033839"/>
            <a:ext cx="1441450" cy="142557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31765"/>
                  <a:invGamma/>
                </a:schemeClr>
              </a:gs>
            </a:gsLst>
            <a:lin ang="5400000" scaled="1"/>
          </a:gradFill>
          <a:ln w="38100" cmpd="sng">
            <a:solidFill>
              <a:srgbClr val="F8F8F8">
                <a:alpha val="79999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205" name="Picture 13" descr="cir_lighteffect0"/>
          <p:cNvPicPr>
            <a:picLocks noChangeAspect="1" noChangeArrowheads="1"/>
          </p:cNvPicPr>
          <p:nvPr/>
        </p:nvPicPr>
        <p:blipFill>
          <a:blip r:embed="rId2">
            <a:lum bright="18000" contras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3968750"/>
            <a:ext cx="15113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3219450" y="4405314"/>
            <a:ext cx="14938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2000" b="1">
                <a:solidFill>
                  <a:srgbClr val="F8F8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Physical backups</a:t>
            </a:r>
          </a:p>
          <a:p>
            <a:pPr algn="ctr" eaLnBrk="1" hangingPunct="1"/>
            <a:endParaRPr lang="en-US" sz="2000" b="1">
              <a:solidFill>
                <a:srgbClr val="F8F8F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3135314" y="3932239"/>
            <a:ext cx="1647825" cy="1646237"/>
          </a:xfrm>
          <a:prstGeom prst="ellipse">
            <a:avLst/>
          </a:prstGeom>
          <a:noFill/>
          <a:ln w="19050" cap="rnd" cmpd="sng">
            <a:solidFill>
              <a:srgbClr val="EAEAEA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7364414" y="3733800"/>
            <a:ext cx="561975" cy="342900"/>
          </a:xfrm>
          <a:prstGeom prst="line">
            <a:avLst/>
          </a:prstGeom>
          <a:noFill/>
          <a:ln w="38100" cmpd="sng">
            <a:solidFill>
              <a:srgbClr val="EAEAE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7278688" y="3878264"/>
            <a:ext cx="563562" cy="344487"/>
          </a:xfrm>
          <a:prstGeom prst="line">
            <a:avLst/>
          </a:prstGeom>
          <a:noFill/>
          <a:ln w="38100" cmpd="sng">
            <a:solidFill>
              <a:srgbClr val="EAEAE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4495800" y="5553075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A backup is a copy</a:t>
            </a:r>
          </a:p>
        </p:txBody>
      </p:sp>
      <p:sp>
        <p:nvSpPr>
          <p:cNvPr id="8211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76200"/>
            <a:ext cx="6781800" cy="884238"/>
          </a:xfrm>
          <a:noFill/>
          <a:ln/>
        </p:spPr>
        <p:txBody>
          <a:bodyPr/>
          <a:lstStyle/>
          <a:p>
            <a:pPr>
              <a:buSzPct val="100000"/>
            </a:pP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Data Protection</a:t>
            </a:r>
          </a:p>
        </p:txBody>
      </p:sp>
    </p:spTree>
    <p:extLst>
      <p:ext uri="{BB962C8B-B14F-4D97-AF65-F5344CB8AC3E}">
        <p14:creationId xmlns:p14="http://schemas.microsoft.com/office/powerpoint/2010/main" val="1894197322"/>
      </p:ext>
    </p:extLst>
  </p:cSld>
  <p:clrMapOvr>
    <a:masterClrMapping/>
  </p:clrMapOvr>
  <p:transition>
    <p:zoom dir="in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5322570"/>
          </a:xfrm>
        </p:spPr>
        <p:txBody>
          <a:bodyPr>
            <a:normAutofit/>
          </a:bodyPr>
          <a:lstStyle/>
          <a:p>
            <a:pPr lvl="0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offline(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Flashback Table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Flashback Table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indexes, triggers, and constraints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Flashback Table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96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5322570"/>
          </a:xfrm>
        </p:spPr>
        <p:txBody>
          <a:bodyPr>
            <a:normAutofit/>
          </a:bodyPr>
          <a:lstStyle/>
          <a:p>
            <a:pPr lvl="0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DROP TABLE.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Flashback Drop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53225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flashback data archive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flashback logic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flashback data archive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flashback data archive(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flashback archive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algn="just"/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Flashback data archive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9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532257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Oracle Flashback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database point-in-time recovery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DBPITR ) 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RMAN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FLASHBACK DATABASE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DBPITR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 recovery .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Flashback Database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30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532257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Flashback Database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flashback logs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Flashback Database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flashback logs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Flashback logging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flashback logs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algn="just"/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Flashback Database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23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532257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Database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Flashback Database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change number </a:t>
            </a:r>
            <a:r>
              <a:rPr lang="en-US" b="1" dirty="0"/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SCN) 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dirty="0"/>
              <a:t>A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guaranteed restore point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Flashback Database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Flashback Database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99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514601" y="3941764"/>
            <a:ext cx="3635375" cy="701675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514601" y="2943226"/>
            <a:ext cx="3635375" cy="70167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  <a:alpha val="0"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514601" y="1779589"/>
            <a:ext cx="3635375" cy="7016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743200" y="1878013"/>
            <a:ext cx="307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Media Failures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2743200" y="3048000"/>
            <a:ext cx="307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User Errors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2743200" y="4057650"/>
            <a:ext cx="307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Application Errors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8688389" y="2263776"/>
            <a:ext cx="1436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225" name="Group 9"/>
          <p:cNvGrpSpPr>
            <a:grpSpLocks/>
          </p:cNvGrpSpPr>
          <p:nvPr/>
        </p:nvGrpSpPr>
        <p:grpSpPr bwMode="auto">
          <a:xfrm>
            <a:off x="5722939" y="1747839"/>
            <a:ext cx="769937" cy="765175"/>
            <a:chOff x="0" y="0"/>
            <a:chExt cx="518" cy="516"/>
          </a:xfrm>
        </p:grpSpPr>
        <p:sp>
          <p:nvSpPr>
            <p:cNvPr id="9226" name="Oval 10"/>
            <p:cNvSpPr>
              <a:spLocks noChangeArrowheads="1"/>
            </p:cNvSpPr>
            <p:nvPr/>
          </p:nvSpPr>
          <p:spPr bwMode="auto">
            <a:xfrm>
              <a:off x="0" y="2"/>
              <a:ext cx="518" cy="514"/>
            </a:xfrm>
            <a:prstGeom prst="ellipse">
              <a:avLst/>
            </a:prstGeom>
            <a:solidFill>
              <a:schemeClr val="accent1"/>
            </a:solidFill>
            <a:ln w="28575" cmpd="sng">
              <a:solidFill>
                <a:srgbClr val="F8F8F8">
                  <a:alpha val="68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227" name="Picture 11" descr="cir_lighteffect0"/>
            <p:cNvPicPr>
              <a:picLocks noChangeAspect="1" noChangeArrowheads="1"/>
            </p:cNvPicPr>
            <p:nvPr/>
          </p:nvPicPr>
          <p:blipFill>
            <a:blip r:embed="rId2">
              <a:lum bright="18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" y="0"/>
              <a:ext cx="484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28" name="Group 12"/>
          <p:cNvGrpSpPr>
            <a:grpSpLocks/>
          </p:cNvGrpSpPr>
          <p:nvPr/>
        </p:nvGrpSpPr>
        <p:grpSpPr bwMode="auto">
          <a:xfrm>
            <a:off x="5722939" y="2901951"/>
            <a:ext cx="769937" cy="766763"/>
            <a:chOff x="0" y="0"/>
            <a:chExt cx="518" cy="516"/>
          </a:xfrm>
        </p:grpSpPr>
        <p:sp>
          <p:nvSpPr>
            <p:cNvPr id="9229" name="Oval 13"/>
            <p:cNvSpPr>
              <a:spLocks noChangeArrowheads="1"/>
            </p:cNvSpPr>
            <p:nvPr/>
          </p:nvSpPr>
          <p:spPr bwMode="auto">
            <a:xfrm>
              <a:off x="0" y="2"/>
              <a:ext cx="518" cy="514"/>
            </a:xfrm>
            <a:prstGeom prst="ellipse">
              <a:avLst/>
            </a:prstGeom>
            <a:solidFill>
              <a:schemeClr val="accent2"/>
            </a:solidFill>
            <a:ln w="28575" cmpd="sng">
              <a:solidFill>
                <a:srgbClr val="F8F8F8">
                  <a:alpha val="68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230" name="Picture 14" descr="cir_lighteffect0"/>
            <p:cNvPicPr>
              <a:picLocks noChangeAspect="1" noChangeArrowheads="1"/>
            </p:cNvPicPr>
            <p:nvPr/>
          </p:nvPicPr>
          <p:blipFill>
            <a:blip r:embed="rId2">
              <a:lum bright="18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" y="0"/>
              <a:ext cx="484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31" name="Group 15"/>
          <p:cNvGrpSpPr>
            <a:grpSpLocks/>
          </p:cNvGrpSpPr>
          <p:nvPr/>
        </p:nvGrpSpPr>
        <p:grpSpPr bwMode="auto">
          <a:xfrm>
            <a:off x="5775325" y="3883026"/>
            <a:ext cx="768350" cy="765175"/>
            <a:chOff x="0" y="0"/>
            <a:chExt cx="518" cy="516"/>
          </a:xfrm>
        </p:grpSpPr>
        <p:sp>
          <p:nvSpPr>
            <p:cNvPr id="9232" name="Oval 16"/>
            <p:cNvSpPr>
              <a:spLocks noChangeArrowheads="1"/>
            </p:cNvSpPr>
            <p:nvPr/>
          </p:nvSpPr>
          <p:spPr bwMode="auto">
            <a:xfrm>
              <a:off x="0" y="2"/>
              <a:ext cx="518" cy="514"/>
            </a:xfrm>
            <a:prstGeom prst="ellipse">
              <a:avLst/>
            </a:prstGeom>
            <a:solidFill>
              <a:schemeClr val="folHlink"/>
            </a:solidFill>
            <a:ln w="28575" cmpd="sng">
              <a:solidFill>
                <a:srgbClr val="F8F8F8">
                  <a:alpha val="68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233" name="Picture 17" descr="cir_lighteffect0"/>
            <p:cNvPicPr>
              <a:picLocks noChangeAspect="1" noChangeArrowheads="1"/>
            </p:cNvPicPr>
            <p:nvPr/>
          </p:nvPicPr>
          <p:blipFill>
            <a:blip r:embed="rId2">
              <a:lum bright="18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" y="0"/>
              <a:ext cx="484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34" name="Group 18"/>
          <p:cNvGrpSpPr>
            <a:grpSpLocks/>
          </p:cNvGrpSpPr>
          <p:nvPr/>
        </p:nvGrpSpPr>
        <p:grpSpPr bwMode="auto">
          <a:xfrm>
            <a:off x="5895976" y="1962150"/>
            <a:ext cx="422275" cy="317500"/>
            <a:chOff x="0" y="0"/>
            <a:chExt cx="399" cy="300"/>
          </a:xfrm>
        </p:grpSpPr>
        <p:sp>
          <p:nvSpPr>
            <p:cNvPr id="9235" name="Unknown Shape"/>
            <p:cNvSpPr>
              <a:spLocks noEditPoints="1"/>
            </p:cNvSpPr>
            <p:nvPr/>
          </p:nvSpPr>
          <p:spPr bwMode="auto">
            <a:xfrm>
              <a:off x="0" y="0"/>
              <a:ext cx="200" cy="300"/>
            </a:xfrm>
            <a:custGeom>
              <a:avLst/>
              <a:gdLst>
                <a:gd name="T0" fmla="*/ 200 w 200"/>
                <a:gd name="T1" fmla="*/ 172 h 300"/>
                <a:gd name="T2" fmla="*/ 195 w 200"/>
                <a:gd name="T3" fmla="*/ 172 h 300"/>
                <a:gd name="T4" fmla="*/ 192 w 200"/>
                <a:gd name="T5" fmla="*/ 169 h 300"/>
                <a:gd name="T6" fmla="*/ 65 w 200"/>
                <a:gd name="T7" fmla="*/ 42 h 300"/>
                <a:gd name="T8" fmla="*/ 200 w 200"/>
                <a:gd name="T9" fmla="*/ 42 h 300"/>
                <a:gd name="T10" fmla="*/ 200 w 200"/>
                <a:gd name="T11" fmla="*/ 0 h 300"/>
                <a:gd name="T12" fmla="*/ 0 w 200"/>
                <a:gd name="T13" fmla="*/ 0 h 300"/>
                <a:gd name="T14" fmla="*/ 0 w 200"/>
                <a:gd name="T15" fmla="*/ 300 h 300"/>
                <a:gd name="T16" fmla="*/ 200 w 200"/>
                <a:gd name="T17" fmla="*/ 300 h 300"/>
                <a:gd name="T18" fmla="*/ 200 w 200"/>
                <a:gd name="T19" fmla="*/ 258 h 300"/>
                <a:gd name="T20" fmla="*/ 65 w 200"/>
                <a:gd name="T21" fmla="*/ 258 h 300"/>
                <a:gd name="T22" fmla="*/ 150 w 200"/>
                <a:gd name="T23" fmla="*/ 174 h 300"/>
                <a:gd name="T24" fmla="*/ 186 w 200"/>
                <a:gd name="T25" fmla="*/ 208 h 300"/>
                <a:gd name="T26" fmla="*/ 189 w 200"/>
                <a:gd name="T27" fmla="*/ 211 h 300"/>
                <a:gd name="T28" fmla="*/ 195 w 200"/>
                <a:gd name="T29" fmla="*/ 214 h 300"/>
                <a:gd name="T30" fmla="*/ 200 w 200"/>
                <a:gd name="T31" fmla="*/ 214 h 300"/>
                <a:gd name="T32" fmla="*/ 200 w 200"/>
                <a:gd name="T33" fmla="*/ 172 h 300"/>
                <a:gd name="T34" fmla="*/ 42 w 200"/>
                <a:gd name="T35" fmla="*/ 64 h 300"/>
                <a:gd name="T36" fmla="*/ 126 w 200"/>
                <a:gd name="T37" fmla="*/ 150 h 300"/>
                <a:gd name="T38" fmla="*/ 42 w 200"/>
                <a:gd name="T39" fmla="*/ 234 h 300"/>
                <a:gd name="T40" fmla="*/ 42 w 200"/>
                <a:gd name="T41" fmla="*/ 6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0" h="300">
                  <a:moveTo>
                    <a:pt x="200" y="172"/>
                  </a:moveTo>
                  <a:lnTo>
                    <a:pt x="195" y="172"/>
                  </a:lnTo>
                  <a:lnTo>
                    <a:pt x="192" y="169"/>
                  </a:lnTo>
                  <a:lnTo>
                    <a:pt x="65" y="42"/>
                  </a:lnTo>
                  <a:lnTo>
                    <a:pt x="200" y="42"/>
                  </a:lnTo>
                  <a:lnTo>
                    <a:pt x="200" y="0"/>
                  </a:lnTo>
                  <a:lnTo>
                    <a:pt x="0" y="0"/>
                  </a:lnTo>
                  <a:lnTo>
                    <a:pt x="0" y="300"/>
                  </a:lnTo>
                  <a:lnTo>
                    <a:pt x="200" y="300"/>
                  </a:lnTo>
                  <a:lnTo>
                    <a:pt x="200" y="258"/>
                  </a:lnTo>
                  <a:lnTo>
                    <a:pt x="65" y="258"/>
                  </a:lnTo>
                  <a:lnTo>
                    <a:pt x="150" y="174"/>
                  </a:lnTo>
                  <a:lnTo>
                    <a:pt x="186" y="208"/>
                  </a:lnTo>
                  <a:lnTo>
                    <a:pt x="189" y="211"/>
                  </a:lnTo>
                  <a:lnTo>
                    <a:pt x="195" y="214"/>
                  </a:lnTo>
                  <a:lnTo>
                    <a:pt x="200" y="214"/>
                  </a:lnTo>
                  <a:lnTo>
                    <a:pt x="200" y="172"/>
                  </a:lnTo>
                  <a:close/>
                  <a:moveTo>
                    <a:pt x="42" y="64"/>
                  </a:moveTo>
                  <a:lnTo>
                    <a:pt x="126" y="150"/>
                  </a:lnTo>
                  <a:lnTo>
                    <a:pt x="42" y="234"/>
                  </a:lnTo>
                  <a:lnTo>
                    <a:pt x="42" y="64"/>
                  </a:lnTo>
                  <a:close/>
                </a:path>
              </a:pathLst>
            </a:custGeom>
            <a:solidFill>
              <a:srgbClr val="FFFFFF"/>
            </a:solidFill>
            <a:ln w="0" cmpd="sng">
              <a:solidFill>
                <a:srgbClr val="FFFFFF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236" name="Unknown Shape"/>
            <p:cNvSpPr>
              <a:spLocks noEditPoints="1"/>
            </p:cNvSpPr>
            <p:nvPr/>
          </p:nvSpPr>
          <p:spPr bwMode="auto">
            <a:xfrm>
              <a:off x="200" y="0"/>
              <a:ext cx="199" cy="300"/>
            </a:xfrm>
            <a:custGeom>
              <a:avLst/>
              <a:gdLst>
                <a:gd name="T0" fmla="*/ 0 w 199"/>
                <a:gd name="T1" fmla="*/ 214 h 300"/>
                <a:gd name="T2" fmla="*/ 6 w 199"/>
                <a:gd name="T3" fmla="*/ 214 h 300"/>
                <a:gd name="T4" fmla="*/ 10 w 199"/>
                <a:gd name="T5" fmla="*/ 211 h 300"/>
                <a:gd name="T6" fmla="*/ 15 w 199"/>
                <a:gd name="T7" fmla="*/ 208 h 300"/>
                <a:gd name="T8" fmla="*/ 51 w 199"/>
                <a:gd name="T9" fmla="*/ 174 h 300"/>
                <a:gd name="T10" fmla="*/ 135 w 199"/>
                <a:gd name="T11" fmla="*/ 258 h 300"/>
                <a:gd name="T12" fmla="*/ 0 w 199"/>
                <a:gd name="T13" fmla="*/ 258 h 300"/>
                <a:gd name="T14" fmla="*/ 0 w 199"/>
                <a:gd name="T15" fmla="*/ 300 h 300"/>
                <a:gd name="T16" fmla="*/ 199 w 199"/>
                <a:gd name="T17" fmla="*/ 300 h 300"/>
                <a:gd name="T18" fmla="*/ 199 w 199"/>
                <a:gd name="T19" fmla="*/ 0 h 300"/>
                <a:gd name="T20" fmla="*/ 0 w 199"/>
                <a:gd name="T21" fmla="*/ 0 h 300"/>
                <a:gd name="T22" fmla="*/ 0 w 199"/>
                <a:gd name="T23" fmla="*/ 42 h 300"/>
                <a:gd name="T24" fmla="*/ 135 w 199"/>
                <a:gd name="T25" fmla="*/ 42 h 300"/>
                <a:gd name="T26" fmla="*/ 7 w 199"/>
                <a:gd name="T27" fmla="*/ 169 h 300"/>
                <a:gd name="T28" fmla="*/ 4 w 199"/>
                <a:gd name="T29" fmla="*/ 172 h 300"/>
                <a:gd name="T30" fmla="*/ 0 w 199"/>
                <a:gd name="T31" fmla="*/ 172 h 300"/>
                <a:gd name="T32" fmla="*/ 0 w 199"/>
                <a:gd name="T33" fmla="*/ 214 h 300"/>
                <a:gd name="T34" fmla="*/ 157 w 199"/>
                <a:gd name="T35" fmla="*/ 234 h 300"/>
                <a:gd name="T36" fmla="*/ 73 w 199"/>
                <a:gd name="T37" fmla="*/ 150 h 300"/>
                <a:gd name="T38" fmla="*/ 157 w 199"/>
                <a:gd name="T39" fmla="*/ 64 h 300"/>
                <a:gd name="T40" fmla="*/ 157 w 199"/>
                <a:gd name="T41" fmla="*/ 23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9" h="300">
                  <a:moveTo>
                    <a:pt x="0" y="214"/>
                  </a:moveTo>
                  <a:lnTo>
                    <a:pt x="6" y="214"/>
                  </a:lnTo>
                  <a:lnTo>
                    <a:pt x="10" y="211"/>
                  </a:lnTo>
                  <a:lnTo>
                    <a:pt x="15" y="208"/>
                  </a:lnTo>
                  <a:lnTo>
                    <a:pt x="51" y="174"/>
                  </a:lnTo>
                  <a:lnTo>
                    <a:pt x="135" y="258"/>
                  </a:lnTo>
                  <a:lnTo>
                    <a:pt x="0" y="258"/>
                  </a:lnTo>
                  <a:lnTo>
                    <a:pt x="0" y="300"/>
                  </a:lnTo>
                  <a:lnTo>
                    <a:pt x="199" y="300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135" y="42"/>
                  </a:lnTo>
                  <a:lnTo>
                    <a:pt x="7" y="169"/>
                  </a:lnTo>
                  <a:lnTo>
                    <a:pt x="4" y="172"/>
                  </a:lnTo>
                  <a:lnTo>
                    <a:pt x="0" y="172"/>
                  </a:lnTo>
                  <a:lnTo>
                    <a:pt x="0" y="214"/>
                  </a:lnTo>
                  <a:close/>
                  <a:moveTo>
                    <a:pt x="157" y="234"/>
                  </a:moveTo>
                  <a:lnTo>
                    <a:pt x="73" y="150"/>
                  </a:lnTo>
                  <a:lnTo>
                    <a:pt x="157" y="64"/>
                  </a:lnTo>
                  <a:lnTo>
                    <a:pt x="157" y="234"/>
                  </a:lnTo>
                  <a:close/>
                </a:path>
              </a:pathLst>
            </a:custGeom>
            <a:solidFill>
              <a:srgbClr val="FFFFFF"/>
            </a:solidFill>
            <a:ln w="0" cmpd="sng">
              <a:solidFill>
                <a:srgbClr val="FFFFFF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37" name="Unknown Shape"/>
          <p:cNvSpPr>
            <a:spLocks noEditPoints="1"/>
          </p:cNvSpPr>
          <p:nvPr/>
        </p:nvSpPr>
        <p:spPr bwMode="auto">
          <a:xfrm>
            <a:off x="5942013" y="4067175"/>
            <a:ext cx="411162" cy="420688"/>
          </a:xfrm>
          <a:custGeom>
            <a:avLst/>
            <a:gdLst>
              <a:gd name="T0" fmla="*/ 306 w 366"/>
              <a:gd name="T1" fmla="*/ 290 h 377"/>
              <a:gd name="T2" fmla="*/ 250 w 366"/>
              <a:gd name="T3" fmla="*/ 318 h 377"/>
              <a:gd name="T4" fmla="*/ 163 w 366"/>
              <a:gd name="T5" fmla="*/ 326 h 377"/>
              <a:gd name="T6" fmla="*/ 91 w 366"/>
              <a:gd name="T7" fmla="*/ 291 h 377"/>
              <a:gd name="T8" fmla="*/ 55 w 366"/>
              <a:gd name="T9" fmla="*/ 222 h 377"/>
              <a:gd name="T10" fmla="*/ 63 w 366"/>
              <a:gd name="T11" fmla="*/ 134 h 377"/>
              <a:gd name="T12" fmla="*/ 114 w 366"/>
              <a:gd name="T13" fmla="*/ 71 h 377"/>
              <a:gd name="T14" fmla="*/ 196 w 366"/>
              <a:gd name="T15" fmla="*/ 50 h 377"/>
              <a:gd name="T16" fmla="*/ 271 w 366"/>
              <a:gd name="T17" fmla="*/ 72 h 377"/>
              <a:gd name="T18" fmla="*/ 243 w 366"/>
              <a:gd name="T19" fmla="*/ 72 h 377"/>
              <a:gd name="T20" fmla="*/ 226 w 366"/>
              <a:gd name="T21" fmla="*/ 72 h 377"/>
              <a:gd name="T22" fmla="*/ 220 w 366"/>
              <a:gd name="T23" fmla="*/ 80 h 377"/>
              <a:gd name="T24" fmla="*/ 214 w 366"/>
              <a:gd name="T25" fmla="*/ 78 h 377"/>
              <a:gd name="T26" fmla="*/ 174 w 366"/>
              <a:gd name="T27" fmla="*/ 65 h 377"/>
              <a:gd name="T28" fmla="*/ 112 w 366"/>
              <a:gd name="T29" fmla="*/ 90 h 377"/>
              <a:gd name="T30" fmla="*/ 69 w 366"/>
              <a:gd name="T31" fmla="*/ 171 h 377"/>
              <a:gd name="T32" fmla="*/ 75 w 366"/>
              <a:gd name="T33" fmla="*/ 257 h 377"/>
              <a:gd name="T34" fmla="*/ 126 w 366"/>
              <a:gd name="T35" fmla="*/ 302 h 377"/>
              <a:gd name="T36" fmla="*/ 180 w 366"/>
              <a:gd name="T37" fmla="*/ 299 h 377"/>
              <a:gd name="T38" fmla="*/ 201 w 366"/>
              <a:gd name="T39" fmla="*/ 285 h 377"/>
              <a:gd name="T40" fmla="*/ 225 w 366"/>
              <a:gd name="T41" fmla="*/ 303 h 377"/>
              <a:gd name="T42" fmla="*/ 297 w 366"/>
              <a:gd name="T43" fmla="*/ 287 h 377"/>
              <a:gd name="T44" fmla="*/ 355 w 366"/>
              <a:gd name="T45" fmla="*/ 219 h 377"/>
              <a:gd name="T46" fmla="*/ 364 w 366"/>
              <a:gd name="T47" fmla="*/ 126 h 377"/>
              <a:gd name="T48" fmla="*/ 325 w 366"/>
              <a:gd name="T49" fmla="*/ 51 h 377"/>
              <a:gd name="T50" fmla="*/ 259 w 366"/>
              <a:gd name="T51" fmla="*/ 9 h 377"/>
              <a:gd name="T52" fmla="*/ 160 w 366"/>
              <a:gd name="T53" fmla="*/ 3 h 377"/>
              <a:gd name="T54" fmla="*/ 75 w 366"/>
              <a:gd name="T55" fmla="*/ 36 h 377"/>
              <a:gd name="T56" fmla="*/ 13 w 366"/>
              <a:gd name="T57" fmla="*/ 119 h 377"/>
              <a:gd name="T58" fmla="*/ 4 w 366"/>
              <a:gd name="T59" fmla="*/ 233 h 377"/>
              <a:gd name="T60" fmla="*/ 55 w 366"/>
              <a:gd name="T61" fmla="*/ 326 h 377"/>
              <a:gd name="T62" fmla="*/ 154 w 366"/>
              <a:gd name="T63" fmla="*/ 374 h 377"/>
              <a:gd name="T64" fmla="*/ 286 w 366"/>
              <a:gd name="T65" fmla="*/ 359 h 377"/>
              <a:gd name="T66" fmla="*/ 363 w 366"/>
              <a:gd name="T67" fmla="*/ 303 h 377"/>
              <a:gd name="T68" fmla="*/ 364 w 366"/>
              <a:gd name="T69" fmla="*/ 294 h 377"/>
              <a:gd name="T70" fmla="*/ 357 w 366"/>
              <a:gd name="T71" fmla="*/ 288 h 377"/>
              <a:gd name="T72" fmla="*/ 253 w 366"/>
              <a:gd name="T73" fmla="*/ 251 h 377"/>
              <a:gd name="T74" fmla="*/ 255 w 366"/>
              <a:gd name="T75" fmla="*/ 246 h 377"/>
              <a:gd name="T76" fmla="*/ 283 w 366"/>
              <a:gd name="T77" fmla="*/ 81 h 377"/>
              <a:gd name="T78" fmla="*/ 315 w 366"/>
              <a:gd name="T79" fmla="*/ 159 h 377"/>
              <a:gd name="T80" fmla="*/ 292 w 366"/>
              <a:gd name="T81" fmla="*/ 228 h 377"/>
              <a:gd name="T82" fmla="*/ 135 w 366"/>
              <a:gd name="T83" fmla="*/ 182 h 377"/>
              <a:gd name="T84" fmla="*/ 166 w 366"/>
              <a:gd name="T85" fmla="*/ 119 h 377"/>
              <a:gd name="T86" fmla="*/ 192 w 366"/>
              <a:gd name="T87" fmla="*/ 119 h 377"/>
              <a:gd name="T88" fmla="*/ 204 w 366"/>
              <a:gd name="T89" fmla="*/ 149 h 377"/>
              <a:gd name="T90" fmla="*/ 187 w 366"/>
              <a:gd name="T91" fmla="*/ 230 h 377"/>
              <a:gd name="T92" fmla="*/ 169 w 366"/>
              <a:gd name="T93" fmla="*/ 252 h 377"/>
              <a:gd name="T94" fmla="*/ 150 w 366"/>
              <a:gd name="T95" fmla="*/ 255 h 377"/>
              <a:gd name="T96" fmla="*/ 138 w 366"/>
              <a:gd name="T97" fmla="*/ 246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66" h="377">
                <a:moveTo>
                  <a:pt x="357" y="288"/>
                </a:moveTo>
                <a:lnTo>
                  <a:pt x="309" y="288"/>
                </a:lnTo>
                <a:lnTo>
                  <a:pt x="306" y="290"/>
                </a:lnTo>
                <a:lnTo>
                  <a:pt x="303" y="291"/>
                </a:lnTo>
                <a:lnTo>
                  <a:pt x="277" y="306"/>
                </a:lnTo>
                <a:lnTo>
                  <a:pt x="250" y="318"/>
                </a:lnTo>
                <a:lnTo>
                  <a:pt x="223" y="326"/>
                </a:lnTo>
                <a:lnTo>
                  <a:pt x="193" y="327"/>
                </a:lnTo>
                <a:lnTo>
                  <a:pt x="163" y="326"/>
                </a:lnTo>
                <a:lnTo>
                  <a:pt x="136" y="318"/>
                </a:lnTo>
                <a:lnTo>
                  <a:pt x="112" y="306"/>
                </a:lnTo>
                <a:lnTo>
                  <a:pt x="91" y="291"/>
                </a:lnTo>
                <a:lnTo>
                  <a:pt x="75" y="270"/>
                </a:lnTo>
                <a:lnTo>
                  <a:pt x="61" y="248"/>
                </a:lnTo>
                <a:lnTo>
                  <a:pt x="55" y="222"/>
                </a:lnTo>
                <a:lnTo>
                  <a:pt x="52" y="192"/>
                </a:lnTo>
                <a:lnTo>
                  <a:pt x="55" y="161"/>
                </a:lnTo>
                <a:lnTo>
                  <a:pt x="63" y="134"/>
                </a:lnTo>
                <a:lnTo>
                  <a:pt x="75" y="110"/>
                </a:lnTo>
                <a:lnTo>
                  <a:pt x="93" y="89"/>
                </a:lnTo>
                <a:lnTo>
                  <a:pt x="114" y="71"/>
                </a:lnTo>
                <a:lnTo>
                  <a:pt x="139" y="59"/>
                </a:lnTo>
                <a:lnTo>
                  <a:pt x="166" y="53"/>
                </a:lnTo>
                <a:lnTo>
                  <a:pt x="196" y="50"/>
                </a:lnTo>
                <a:lnTo>
                  <a:pt x="225" y="53"/>
                </a:lnTo>
                <a:lnTo>
                  <a:pt x="249" y="60"/>
                </a:lnTo>
                <a:lnTo>
                  <a:pt x="271" y="72"/>
                </a:lnTo>
                <a:lnTo>
                  <a:pt x="264" y="72"/>
                </a:lnTo>
                <a:lnTo>
                  <a:pt x="253" y="72"/>
                </a:lnTo>
                <a:lnTo>
                  <a:pt x="243" y="72"/>
                </a:lnTo>
                <a:lnTo>
                  <a:pt x="234" y="72"/>
                </a:lnTo>
                <a:lnTo>
                  <a:pt x="229" y="72"/>
                </a:lnTo>
                <a:lnTo>
                  <a:pt x="226" y="72"/>
                </a:lnTo>
                <a:lnTo>
                  <a:pt x="223" y="75"/>
                </a:lnTo>
                <a:lnTo>
                  <a:pt x="220" y="80"/>
                </a:lnTo>
                <a:lnTo>
                  <a:pt x="220" y="80"/>
                </a:lnTo>
                <a:lnTo>
                  <a:pt x="220" y="81"/>
                </a:lnTo>
                <a:lnTo>
                  <a:pt x="220" y="84"/>
                </a:lnTo>
                <a:lnTo>
                  <a:pt x="214" y="78"/>
                </a:lnTo>
                <a:lnTo>
                  <a:pt x="207" y="74"/>
                </a:lnTo>
                <a:lnTo>
                  <a:pt x="192" y="68"/>
                </a:lnTo>
                <a:lnTo>
                  <a:pt x="174" y="65"/>
                </a:lnTo>
                <a:lnTo>
                  <a:pt x="151" y="68"/>
                </a:lnTo>
                <a:lnTo>
                  <a:pt x="130" y="77"/>
                </a:lnTo>
                <a:lnTo>
                  <a:pt x="112" y="90"/>
                </a:lnTo>
                <a:lnTo>
                  <a:pt x="96" y="110"/>
                </a:lnTo>
                <a:lnTo>
                  <a:pt x="78" y="140"/>
                </a:lnTo>
                <a:lnTo>
                  <a:pt x="69" y="171"/>
                </a:lnTo>
                <a:lnTo>
                  <a:pt x="64" y="207"/>
                </a:lnTo>
                <a:lnTo>
                  <a:pt x="67" y="234"/>
                </a:lnTo>
                <a:lnTo>
                  <a:pt x="75" y="257"/>
                </a:lnTo>
                <a:lnTo>
                  <a:pt x="88" y="276"/>
                </a:lnTo>
                <a:lnTo>
                  <a:pt x="105" y="291"/>
                </a:lnTo>
                <a:lnTo>
                  <a:pt x="126" y="302"/>
                </a:lnTo>
                <a:lnTo>
                  <a:pt x="150" y="305"/>
                </a:lnTo>
                <a:lnTo>
                  <a:pt x="166" y="303"/>
                </a:lnTo>
                <a:lnTo>
                  <a:pt x="180" y="299"/>
                </a:lnTo>
                <a:lnTo>
                  <a:pt x="187" y="294"/>
                </a:lnTo>
                <a:lnTo>
                  <a:pt x="193" y="290"/>
                </a:lnTo>
                <a:lnTo>
                  <a:pt x="201" y="285"/>
                </a:lnTo>
                <a:lnTo>
                  <a:pt x="205" y="293"/>
                </a:lnTo>
                <a:lnTo>
                  <a:pt x="214" y="299"/>
                </a:lnTo>
                <a:lnTo>
                  <a:pt x="225" y="303"/>
                </a:lnTo>
                <a:lnTo>
                  <a:pt x="240" y="305"/>
                </a:lnTo>
                <a:lnTo>
                  <a:pt x="268" y="300"/>
                </a:lnTo>
                <a:lnTo>
                  <a:pt x="297" y="287"/>
                </a:lnTo>
                <a:lnTo>
                  <a:pt x="324" y="266"/>
                </a:lnTo>
                <a:lnTo>
                  <a:pt x="343" y="243"/>
                </a:lnTo>
                <a:lnTo>
                  <a:pt x="355" y="219"/>
                </a:lnTo>
                <a:lnTo>
                  <a:pt x="364" y="191"/>
                </a:lnTo>
                <a:lnTo>
                  <a:pt x="366" y="158"/>
                </a:lnTo>
                <a:lnTo>
                  <a:pt x="364" y="126"/>
                </a:lnTo>
                <a:lnTo>
                  <a:pt x="355" y="98"/>
                </a:lnTo>
                <a:lnTo>
                  <a:pt x="343" y="74"/>
                </a:lnTo>
                <a:lnTo>
                  <a:pt x="325" y="51"/>
                </a:lnTo>
                <a:lnTo>
                  <a:pt x="306" y="35"/>
                </a:lnTo>
                <a:lnTo>
                  <a:pt x="285" y="20"/>
                </a:lnTo>
                <a:lnTo>
                  <a:pt x="259" y="9"/>
                </a:lnTo>
                <a:lnTo>
                  <a:pt x="229" y="3"/>
                </a:lnTo>
                <a:lnTo>
                  <a:pt x="195" y="0"/>
                </a:lnTo>
                <a:lnTo>
                  <a:pt x="160" y="3"/>
                </a:lnTo>
                <a:lnTo>
                  <a:pt x="129" y="9"/>
                </a:lnTo>
                <a:lnTo>
                  <a:pt x="100" y="21"/>
                </a:lnTo>
                <a:lnTo>
                  <a:pt x="75" y="36"/>
                </a:lnTo>
                <a:lnTo>
                  <a:pt x="52" y="57"/>
                </a:lnTo>
                <a:lnTo>
                  <a:pt x="30" y="86"/>
                </a:lnTo>
                <a:lnTo>
                  <a:pt x="13" y="119"/>
                </a:lnTo>
                <a:lnTo>
                  <a:pt x="4" y="155"/>
                </a:lnTo>
                <a:lnTo>
                  <a:pt x="0" y="194"/>
                </a:lnTo>
                <a:lnTo>
                  <a:pt x="4" y="233"/>
                </a:lnTo>
                <a:lnTo>
                  <a:pt x="15" y="269"/>
                </a:lnTo>
                <a:lnTo>
                  <a:pt x="31" y="299"/>
                </a:lnTo>
                <a:lnTo>
                  <a:pt x="55" y="326"/>
                </a:lnTo>
                <a:lnTo>
                  <a:pt x="85" y="348"/>
                </a:lnTo>
                <a:lnTo>
                  <a:pt x="118" y="363"/>
                </a:lnTo>
                <a:lnTo>
                  <a:pt x="154" y="374"/>
                </a:lnTo>
                <a:lnTo>
                  <a:pt x="193" y="377"/>
                </a:lnTo>
                <a:lnTo>
                  <a:pt x="240" y="372"/>
                </a:lnTo>
                <a:lnTo>
                  <a:pt x="286" y="359"/>
                </a:lnTo>
                <a:lnTo>
                  <a:pt x="315" y="344"/>
                </a:lnTo>
                <a:lnTo>
                  <a:pt x="340" y="326"/>
                </a:lnTo>
                <a:lnTo>
                  <a:pt x="363" y="303"/>
                </a:lnTo>
                <a:lnTo>
                  <a:pt x="366" y="300"/>
                </a:lnTo>
                <a:lnTo>
                  <a:pt x="366" y="297"/>
                </a:lnTo>
                <a:lnTo>
                  <a:pt x="364" y="294"/>
                </a:lnTo>
                <a:lnTo>
                  <a:pt x="363" y="291"/>
                </a:lnTo>
                <a:lnTo>
                  <a:pt x="360" y="290"/>
                </a:lnTo>
                <a:lnTo>
                  <a:pt x="357" y="288"/>
                </a:lnTo>
                <a:close/>
                <a:moveTo>
                  <a:pt x="277" y="242"/>
                </a:moveTo>
                <a:lnTo>
                  <a:pt x="265" y="249"/>
                </a:lnTo>
                <a:lnTo>
                  <a:pt x="253" y="251"/>
                </a:lnTo>
                <a:lnTo>
                  <a:pt x="255" y="249"/>
                </a:lnTo>
                <a:lnTo>
                  <a:pt x="255" y="248"/>
                </a:lnTo>
                <a:lnTo>
                  <a:pt x="255" y="246"/>
                </a:lnTo>
                <a:lnTo>
                  <a:pt x="283" y="83"/>
                </a:lnTo>
                <a:lnTo>
                  <a:pt x="283" y="81"/>
                </a:lnTo>
                <a:lnTo>
                  <a:pt x="283" y="81"/>
                </a:lnTo>
                <a:lnTo>
                  <a:pt x="301" y="104"/>
                </a:lnTo>
                <a:lnTo>
                  <a:pt x="312" y="129"/>
                </a:lnTo>
                <a:lnTo>
                  <a:pt x="315" y="159"/>
                </a:lnTo>
                <a:lnTo>
                  <a:pt x="312" y="186"/>
                </a:lnTo>
                <a:lnTo>
                  <a:pt x="304" y="209"/>
                </a:lnTo>
                <a:lnTo>
                  <a:pt x="292" y="228"/>
                </a:lnTo>
                <a:lnTo>
                  <a:pt x="277" y="242"/>
                </a:lnTo>
                <a:close/>
                <a:moveTo>
                  <a:pt x="130" y="219"/>
                </a:moveTo>
                <a:lnTo>
                  <a:pt x="135" y="182"/>
                </a:lnTo>
                <a:lnTo>
                  <a:pt x="145" y="146"/>
                </a:lnTo>
                <a:lnTo>
                  <a:pt x="154" y="129"/>
                </a:lnTo>
                <a:lnTo>
                  <a:pt x="166" y="119"/>
                </a:lnTo>
                <a:lnTo>
                  <a:pt x="180" y="116"/>
                </a:lnTo>
                <a:lnTo>
                  <a:pt x="187" y="117"/>
                </a:lnTo>
                <a:lnTo>
                  <a:pt x="192" y="119"/>
                </a:lnTo>
                <a:lnTo>
                  <a:pt x="196" y="123"/>
                </a:lnTo>
                <a:lnTo>
                  <a:pt x="202" y="135"/>
                </a:lnTo>
                <a:lnTo>
                  <a:pt x="204" y="149"/>
                </a:lnTo>
                <a:lnTo>
                  <a:pt x="201" y="177"/>
                </a:lnTo>
                <a:lnTo>
                  <a:pt x="195" y="209"/>
                </a:lnTo>
                <a:lnTo>
                  <a:pt x="187" y="230"/>
                </a:lnTo>
                <a:lnTo>
                  <a:pt x="181" y="242"/>
                </a:lnTo>
                <a:lnTo>
                  <a:pt x="175" y="248"/>
                </a:lnTo>
                <a:lnTo>
                  <a:pt x="169" y="252"/>
                </a:lnTo>
                <a:lnTo>
                  <a:pt x="163" y="255"/>
                </a:lnTo>
                <a:lnTo>
                  <a:pt x="156" y="257"/>
                </a:lnTo>
                <a:lnTo>
                  <a:pt x="150" y="255"/>
                </a:lnTo>
                <a:lnTo>
                  <a:pt x="145" y="254"/>
                </a:lnTo>
                <a:lnTo>
                  <a:pt x="142" y="251"/>
                </a:lnTo>
                <a:lnTo>
                  <a:pt x="138" y="246"/>
                </a:lnTo>
                <a:lnTo>
                  <a:pt x="133" y="234"/>
                </a:lnTo>
                <a:lnTo>
                  <a:pt x="130" y="2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38" name="Group 22"/>
          <p:cNvGrpSpPr>
            <a:grpSpLocks/>
          </p:cNvGrpSpPr>
          <p:nvPr/>
        </p:nvGrpSpPr>
        <p:grpSpPr bwMode="auto">
          <a:xfrm>
            <a:off x="5899151" y="3062288"/>
            <a:ext cx="392113" cy="438150"/>
            <a:chOff x="0" y="0"/>
            <a:chExt cx="342" cy="384"/>
          </a:xfrm>
        </p:grpSpPr>
        <p:sp>
          <p:nvSpPr>
            <p:cNvPr id="9239" name="Unknown Shape"/>
            <p:cNvSpPr>
              <a:spLocks/>
            </p:cNvSpPr>
            <p:nvPr/>
          </p:nvSpPr>
          <p:spPr bwMode="auto">
            <a:xfrm>
              <a:off x="0" y="34"/>
              <a:ext cx="127" cy="350"/>
            </a:xfrm>
            <a:custGeom>
              <a:avLst/>
              <a:gdLst>
                <a:gd name="T0" fmla="*/ 34 w 127"/>
                <a:gd name="T1" fmla="*/ 0 h 350"/>
                <a:gd name="T2" fmla="*/ 21 w 127"/>
                <a:gd name="T3" fmla="*/ 2 h 350"/>
                <a:gd name="T4" fmla="*/ 10 w 127"/>
                <a:gd name="T5" fmla="*/ 9 h 350"/>
                <a:gd name="T6" fmla="*/ 3 w 127"/>
                <a:gd name="T7" fmla="*/ 21 h 350"/>
                <a:gd name="T8" fmla="*/ 0 w 127"/>
                <a:gd name="T9" fmla="*/ 35 h 350"/>
                <a:gd name="T10" fmla="*/ 0 w 127"/>
                <a:gd name="T11" fmla="*/ 315 h 350"/>
                <a:gd name="T12" fmla="*/ 3 w 127"/>
                <a:gd name="T13" fmla="*/ 329 h 350"/>
                <a:gd name="T14" fmla="*/ 10 w 127"/>
                <a:gd name="T15" fmla="*/ 341 h 350"/>
                <a:gd name="T16" fmla="*/ 21 w 127"/>
                <a:gd name="T17" fmla="*/ 348 h 350"/>
                <a:gd name="T18" fmla="*/ 34 w 127"/>
                <a:gd name="T19" fmla="*/ 350 h 350"/>
                <a:gd name="T20" fmla="*/ 127 w 127"/>
                <a:gd name="T21" fmla="*/ 350 h 350"/>
                <a:gd name="T22" fmla="*/ 127 w 127"/>
                <a:gd name="T23" fmla="*/ 314 h 350"/>
                <a:gd name="T24" fmla="*/ 36 w 127"/>
                <a:gd name="T25" fmla="*/ 314 h 350"/>
                <a:gd name="T26" fmla="*/ 36 w 127"/>
                <a:gd name="T27" fmla="*/ 0 h 350"/>
                <a:gd name="T28" fmla="*/ 34 w 127"/>
                <a:gd name="T2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350">
                  <a:moveTo>
                    <a:pt x="34" y="0"/>
                  </a:moveTo>
                  <a:lnTo>
                    <a:pt x="21" y="2"/>
                  </a:lnTo>
                  <a:lnTo>
                    <a:pt x="10" y="9"/>
                  </a:lnTo>
                  <a:lnTo>
                    <a:pt x="3" y="21"/>
                  </a:lnTo>
                  <a:lnTo>
                    <a:pt x="0" y="35"/>
                  </a:lnTo>
                  <a:lnTo>
                    <a:pt x="0" y="315"/>
                  </a:lnTo>
                  <a:lnTo>
                    <a:pt x="3" y="329"/>
                  </a:lnTo>
                  <a:lnTo>
                    <a:pt x="10" y="341"/>
                  </a:lnTo>
                  <a:lnTo>
                    <a:pt x="21" y="348"/>
                  </a:lnTo>
                  <a:lnTo>
                    <a:pt x="34" y="350"/>
                  </a:lnTo>
                  <a:lnTo>
                    <a:pt x="127" y="350"/>
                  </a:lnTo>
                  <a:lnTo>
                    <a:pt x="127" y="314"/>
                  </a:lnTo>
                  <a:lnTo>
                    <a:pt x="36" y="314"/>
                  </a:lnTo>
                  <a:lnTo>
                    <a:pt x="36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 cmpd="sng">
              <a:solidFill>
                <a:srgbClr val="FFFFFF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Unknown Shape"/>
            <p:cNvSpPr>
              <a:spLocks noEditPoints="1"/>
            </p:cNvSpPr>
            <p:nvPr/>
          </p:nvSpPr>
          <p:spPr bwMode="auto">
            <a:xfrm>
              <a:off x="82" y="0"/>
              <a:ext cx="260" cy="384"/>
            </a:xfrm>
            <a:custGeom>
              <a:avLst/>
              <a:gdLst>
                <a:gd name="T0" fmla="*/ 239 w 260"/>
                <a:gd name="T1" fmla="*/ 382 h 384"/>
                <a:gd name="T2" fmla="*/ 257 w 260"/>
                <a:gd name="T3" fmla="*/ 363 h 384"/>
                <a:gd name="T4" fmla="*/ 260 w 260"/>
                <a:gd name="T5" fmla="*/ 34 h 384"/>
                <a:gd name="T6" fmla="*/ 249 w 260"/>
                <a:gd name="T7" fmla="*/ 10 h 384"/>
                <a:gd name="T8" fmla="*/ 225 w 260"/>
                <a:gd name="T9" fmla="*/ 0 h 384"/>
                <a:gd name="T10" fmla="*/ 57 w 260"/>
                <a:gd name="T11" fmla="*/ 1 h 384"/>
                <a:gd name="T12" fmla="*/ 48 w 260"/>
                <a:gd name="T13" fmla="*/ 7 h 384"/>
                <a:gd name="T14" fmla="*/ 45 w 260"/>
                <a:gd name="T15" fmla="*/ 18 h 384"/>
                <a:gd name="T16" fmla="*/ 44 w 260"/>
                <a:gd name="T17" fmla="*/ 123 h 384"/>
                <a:gd name="T18" fmla="*/ 33 w 260"/>
                <a:gd name="T19" fmla="*/ 145 h 384"/>
                <a:gd name="T20" fmla="*/ 18 w 260"/>
                <a:gd name="T21" fmla="*/ 175 h 384"/>
                <a:gd name="T22" fmla="*/ 6 w 260"/>
                <a:gd name="T23" fmla="*/ 202 h 384"/>
                <a:gd name="T24" fmla="*/ 2 w 260"/>
                <a:gd name="T25" fmla="*/ 213 h 384"/>
                <a:gd name="T26" fmla="*/ 0 w 260"/>
                <a:gd name="T27" fmla="*/ 220 h 384"/>
                <a:gd name="T28" fmla="*/ 2 w 260"/>
                <a:gd name="T29" fmla="*/ 231 h 384"/>
                <a:gd name="T30" fmla="*/ 12 w 260"/>
                <a:gd name="T31" fmla="*/ 238 h 384"/>
                <a:gd name="T32" fmla="*/ 21 w 260"/>
                <a:gd name="T33" fmla="*/ 238 h 384"/>
                <a:gd name="T34" fmla="*/ 45 w 260"/>
                <a:gd name="T35" fmla="*/ 238 h 384"/>
                <a:gd name="T36" fmla="*/ 225 w 260"/>
                <a:gd name="T37" fmla="*/ 384 h 384"/>
                <a:gd name="T38" fmla="*/ 81 w 260"/>
                <a:gd name="T39" fmla="*/ 348 h 384"/>
                <a:gd name="T40" fmla="*/ 81 w 260"/>
                <a:gd name="T41" fmla="*/ 316 h 384"/>
                <a:gd name="T42" fmla="*/ 81 w 260"/>
                <a:gd name="T43" fmla="*/ 274 h 384"/>
                <a:gd name="T44" fmla="*/ 81 w 260"/>
                <a:gd name="T45" fmla="*/ 237 h 384"/>
                <a:gd name="T46" fmla="*/ 81 w 260"/>
                <a:gd name="T47" fmla="*/ 220 h 384"/>
                <a:gd name="T48" fmla="*/ 78 w 260"/>
                <a:gd name="T49" fmla="*/ 211 h 384"/>
                <a:gd name="T50" fmla="*/ 72 w 260"/>
                <a:gd name="T51" fmla="*/ 205 h 384"/>
                <a:gd name="T52" fmla="*/ 63 w 260"/>
                <a:gd name="T53" fmla="*/ 202 h 384"/>
                <a:gd name="T54" fmla="*/ 60 w 260"/>
                <a:gd name="T55" fmla="*/ 202 h 384"/>
                <a:gd name="T56" fmla="*/ 51 w 260"/>
                <a:gd name="T57" fmla="*/ 202 h 384"/>
                <a:gd name="T58" fmla="*/ 53 w 260"/>
                <a:gd name="T59" fmla="*/ 187 h 384"/>
                <a:gd name="T60" fmla="*/ 68 w 260"/>
                <a:gd name="T61" fmla="*/ 156 h 384"/>
                <a:gd name="T62" fmla="*/ 78 w 260"/>
                <a:gd name="T63" fmla="*/ 133 h 384"/>
                <a:gd name="T64" fmla="*/ 81 w 260"/>
                <a:gd name="T65" fmla="*/ 126 h 384"/>
                <a:gd name="T66" fmla="*/ 81 w 260"/>
                <a:gd name="T67" fmla="*/ 118 h 384"/>
                <a:gd name="T68" fmla="*/ 81 w 260"/>
                <a:gd name="T69" fmla="*/ 88 h 384"/>
                <a:gd name="T70" fmla="*/ 81 w 260"/>
                <a:gd name="T71" fmla="*/ 52 h 384"/>
                <a:gd name="T72" fmla="*/ 224 w 260"/>
                <a:gd name="T73" fmla="*/ 3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0" h="384">
                  <a:moveTo>
                    <a:pt x="225" y="384"/>
                  </a:moveTo>
                  <a:lnTo>
                    <a:pt x="239" y="382"/>
                  </a:lnTo>
                  <a:lnTo>
                    <a:pt x="249" y="375"/>
                  </a:lnTo>
                  <a:lnTo>
                    <a:pt x="257" y="363"/>
                  </a:lnTo>
                  <a:lnTo>
                    <a:pt x="260" y="349"/>
                  </a:lnTo>
                  <a:lnTo>
                    <a:pt x="260" y="34"/>
                  </a:lnTo>
                  <a:lnTo>
                    <a:pt x="257" y="21"/>
                  </a:lnTo>
                  <a:lnTo>
                    <a:pt x="249" y="10"/>
                  </a:lnTo>
                  <a:lnTo>
                    <a:pt x="239" y="3"/>
                  </a:lnTo>
                  <a:lnTo>
                    <a:pt x="225" y="0"/>
                  </a:lnTo>
                  <a:lnTo>
                    <a:pt x="63" y="0"/>
                  </a:lnTo>
                  <a:lnTo>
                    <a:pt x="57" y="1"/>
                  </a:lnTo>
                  <a:lnTo>
                    <a:pt x="53" y="3"/>
                  </a:lnTo>
                  <a:lnTo>
                    <a:pt x="48" y="7"/>
                  </a:lnTo>
                  <a:lnTo>
                    <a:pt x="47" y="12"/>
                  </a:lnTo>
                  <a:lnTo>
                    <a:pt x="45" y="18"/>
                  </a:lnTo>
                  <a:lnTo>
                    <a:pt x="45" y="118"/>
                  </a:lnTo>
                  <a:lnTo>
                    <a:pt x="44" y="123"/>
                  </a:lnTo>
                  <a:lnTo>
                    <a:pt x="39" y="133"/>
                  </a:lnTo>
                  <a:lnTo>
                    <a:pt x="33" y="145"/>
                  </a:lnTo>
                  <a:lnTo>
                    <a:pt x="26" y="160"/>
                  </a:lnTo>
                  <a:lnTo>
                    <a:pt x="18" y="175"/>
                  </a:lnTo>
                  <a:lnTo>
                    <a:pt x="12" y="190"/>
                  </a:lnTo>
                  <a:lnTo>
                    <a:pt x="6" y="202"/>
                  </a:lnTo>
                  <a:lnTo>
                    <a:pt x="3" y="210"/>
                  </a:lnTo>
                  <a:lnTo>
                    <a:pt x="2" y="213"/>
                  </a:lnTo>
                  <a:lnTo>
                    <a:pt x="0" y="217"/>
                  </a:lnTo>
                  <a:lnTo>
                    <a:pt x="0" y="220"/>
                  </a:lnTo>
                  <a:lnTo>
                    <a:pt x="0" y="226"/>
                  </a:lnTo>
                  <a:lnTo>
                    <a:pt x="2" y="231"/>
                  </a:lnTo>
                  <a:lnTo>
                    <a:pt x="6" y="235"/>
                  </a:lnTo>
                  <a:lnTo>
                    <a:pt x="12" y="238"/>
                  </a:lnTo>
                  <a:lnTo>
                    <a:pt x="18" y="238"/>
                  </a:lnTo>
                  <a:lnTo>
                    <a:pt x="21" y="238"/>
                  </a:lnTo>
                  <a:lnTo>
                    <a:pt x="32" y="238"/>
                  </a:lnTo>
                  <a:lnTo>
                    <a:pt x="45" y="238"/>
                  </a:lnTo>
                  <a:lnTo>
                    <a:pt x="45" y="384"/>
                  </a:lnTo>
                  <a:lnTo>
                    <a:pt x="225" y="384"/>
                  </a:lnTo>
                  <a:close/>
                  <a:moveTo>
                    <a:pt x="224" y="348"/>
                  </a:moveTo>
                  <a:lnTo>
                    <a:pt x="81" y="348"/>
                  </a:lnTo>
                  <a:lnTo>
                    <a:pt x="81" y="334"/>
                  </a:lnTo>
                  <a:lnTo>
                    <a:pt x="81" y="316"/>
                  </a:lnTo>
                  <a:lnTo>
                    <a:pt x="81" y="295"/>
                  </a:lnTo>
                  <a:lnTo>
                    <a:pt x="81" y="274"/>
                  </a:lnTo>
                  <a:lnTo>
                    <a:pt x="81" y="253"/>
                  </a:lnTo>
                  <a:lnTo>
                    <a:pt x="81" y="237"/>
                  </a:lnTo>
                  <a:lnTo>
                    <a:pt x="81" y="225"/>
                  </a:lnTo>
                  <a:lnTo>
                    <a:pt x="81" y="220"/>
                  </a:lnTo>
                  <a:lnTo>
                    <a:pt x="81" y="216"/>
                  </a:lnTo>
                  <a:lnTo>
                    <a:pt x="78" y="211"/>
                  </a:lnTo>
                  <a:lnTo>
                    <a:pt x="77" y="208"/>
                  </a:lnTo>
                  <a:lnTo>
                    <a:pt x="72" y="205"/>
                  </a:lnTo>
                  <a:lnTo>
                    <a:pt x="68" y="204"/>
                  </a:lnTo>
                  <a:lnTo>
                    <a:pt x="63" y="202"/>
                  </a:lnTo>
                  <a:lnTo>
                    <a:pt x="62" y="202"/>
                  </a:lnTo>
                  <a:lnTo>
                    <a:pt x="60" y="202"/>
                  </a:lnTo>
                  <a:lnTo>
                    <a:pt x="56" y="202"/>
                  </a:lnTo>
                  <a:lnTo>
                    <a:pt x="51" y="202"/>
                  </a:lnTo>
                  <a:lnTo>
                    <a:pt x="45" y="202"/>
                  </a:lnTo>
                  <a:lnTo>
                    <a:pt x="53" y="187"/>
                  </a:lnTo>
                  <a:lnTo>
                    <a:pt x="60" y="171"/>
                  </a:lnTo>
                  <a:lnTo>
                    <a:pt x="68" y="156"/>
                  </a:lnTo>
                  <a:lnTo>
                    <a:pt x="74" y="142"/>
                  </a:lnTo>
                  <a:lnTo>
                    <a:pt x="78" y="133"/>
                  </a:lnTo>
                  <a:lnTo>
                    <a:pt x="80" y="130"/>
                  </a:lnTo>
                  <a:lnTo>
                    <a:pt x="81" y="126"/>
                  </a:lnTo>
                  <a:lnTo>
                    <a:pt x="81" y="123"/>
                  </a:lnTo>
                  <a:lnTo>
                    <a:pt x="81" y="118"/>
                  </a:lnTo>
                  <a:lnTo>
                    <a:pt x="81" y="106"/>
                  </a:lnTo>
                  <a:lnTo>
                    <a:pt x="81" y="88"/>
                  </a:lnTo>
                  <a:lnTo>
                    <a:pt x="81" y="70"/>
                  </a:lnTo>
                  <a:lnTo>
                    <a:pt x="81" y="52"/>
                  </a:lnTo>
                  <a:lnTo>
                    <a:pt x="81" y="36"/>
                  </a:lnTo>
                  <a:lnTo>
                    <a:pt x="224" y="36"/>
                  </a:lnTo>
                  <a:lnTo>
                    <a:pt x="224" y="348"/>
                  </a:lnTo>
                  <a:close/>
                </a:path>
              </a:pathLst>
            </a:custGeom>
            <a:solidFill>
              <a:srgbClr val="FFFFFF"/>
            </a:solidFill>
            <a:ln w="0" cmpd="sng">
              <a:solidFill>
                <a:srgbClr val="FFFFFF"/>
              </a:solidFill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241" name="Rectangle 25"/>
            <p:cNvSpPr>
              <a:spLocks noChangeArrowheads="1"/>
            </p:cNvSpPr>
            <p:nvPr/>
          </p:nvSpPr>
          <p:spPr bwMode="auto">
            <a:xfrm>
              <a:off x="180" y="102"/>
              <a:ext cx="27" cy="40"/>
            </a:xfrm>
            <a:prstGeom prst="rect">
              <a:avLst/>
            </a:prstGeom>
            <a:solidFill>
              <a:srgbClr val="FFFFFF"/>
            </a:solidFill>
            <a:ln w="0" cmpd="sng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242" name="Rectangle 26"/>
            <p:cNvSpPr>
              <a:spLocks noChangeArrowheads="1"/>
            </p:cNvSpPr>
            <p:nvPr/>
          </p:nvSpPr>
          <p:spPr bwMode="auto">
            <a:xfrm>
              <a:off x="36" y="34"/>
              <a:ext cx="91" cy="36"/>
            </a:xfrm>
            <a:prstGeom prst="rect">
              <a:avLst/>
            </a:prstGeom>
            <a:solidFill>
              <a:srgbClr val="FFFFFF"/>
            </a:solidFill>
            <a:ln w="0" cmpd="sng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43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Data Protection</a:t>
            </a:r>
          </a:p>
        </p:txBody>
      </p:sp>
      <p:pic>
        <p:nvPicPr>
          <p:cNvPr id="9244" name="Picture 28" descr="300911091212-harddrivelifetime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188" y="1676401"/>
            <a:ext cx="3810000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008389"/>
      </p:ext>
    </p:extLst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9219" grpId="0" animBg="1"/>
      <p:bldP spid="9220" grpId="0" animBg="1"/>
      <p:bldP spid="9221" grpId="0" bldLvl="0" autoUpdateAnimBg="0"/>
      <p:bldP spid="9222" grpId="0" bldLvl="0" autoUpdateAnimBg="0"/>
      <p:bldP spid="9223" grpId="0" bldLvl="0" autoUpdateAnimBg="0"/>
      <p:bldP spid="92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3978275" y="2274889"/>
            <a:ext cx="3962400" cy="3730625"/>
            <a:chOff x="0" y="0"/>
            <a:chExt cx="1268" cy="1194"/>
          </a:xfrm>
        </p:grpSpPr>
        <p:sp>
          <p:nvSpPr>
            <p:cNvPr id="10243" name="Unknown Shape"/>
            <p:cNvSpPr>
              <a:spLocks/>
            </p:cNvSpPr>
            <p:nvPr/>
          </p:nvSpPr>
          <p:spPr bwMode="auto">
            <a:xfrm>
              <a:off x="0" y="4"/>
              <a:ext cx="770" cy="942"/>
            </a:xfrm>
            <a:custGeom>
              <a:avLst/>
              <a:gdLst>
                <a:gd name="T0" fmla="*/ 636 w 770"/>
                <a:gd name="T1" fmla="*/ 0 h 942"/>
                <a:gd name="T2" fmla="*/ 770 w 770"/>
                <a:gd name="T3" fmla="*/ 602 h 942"/>
                <a:gd name="T4" fmla="*/ 270 w 770"/>
                <a:gd name="T5" fmla="*/ 942 h 942"/>
                <a:gd name="T6" fmla="*/ 0 w 770"/>
                <a:gd name="T7" fmla="*/ 216 h 942"/>
                <a:gd name="T8" fmla="*/ 636 w 770"/>
                <a:gd name="T9" fmla="*/ 0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942">
                  <a:moveTo>
                    <a:pt x="636" y="0"/>
                  </a:moveTo>
                  <a:lnTo>
                    <a:pt x="770" y="602"/>
                  </a:lnTo>
                  <a:lnTo>
                    <a:pt x="270" y="942"/>
                  </a:lnTo>
                  <a:lnTo>
                    <a:pt x="0" y="216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4" name="Unknown Shape"/>
            <p:cNvSpPr>
              <a:spLocks/>
            </p:cNvSpPr>
            <p:nvPr/>
          </p:nvSpPr>
          <p:spPr bwMode="auto">
            <a:xfrm>
              <a:off x="632" y="0"/>
              <a:ext cx="636" cy="724"/>
            </a:xfrm>
            <a:custGeom>
              <a:avLst/>
              <a:gdLst>
                <a:gd name="T0" fmla="*/ 0 w 636"/>
                <a:gd name="T1" fmla="*/ 2 h 724"/>
                <a:gd name="T2" fmla="*/ 138 w 636"/>
                <a:gd name="T3" fmla="*/ 606 h 724"/>
                <a:gd name="T4" fmla="*/ 636 w 636"/>
                <a:gd name="T5" fmla="*/ 724 h 724"/>
                <a:gd name="T6" fmla="*/ 574 w 636"/>
                <a:gd name="T7" fmla="*/ 0 h 724"/>
                <a:gd name="T8" fmla="*/ 0 w 636"/>
                <a:gd name="T9" fmla="*/ 2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724">
                  <a:moveTo>
                    <a:pt x="0" y="2"/>
                  </a:moveTo>
                  <a:lnTo>
                    <a:pt x="138" y="606"/>
                  </a:lnTo>
                  <a:lnTo>
                    <a:pt x="636" y="724"/>
                  </a:lnTo>
                  <a:lnTo>
                    <a:pt x="57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5" name="Unknown Shape"/>
            <p:cNvSpPr>
              <a:spLocks/>
            </p:cNvSpPr>
            <p:nvPr/>
          </p:nvSpPr>
          <p:spPr bwMode="auto">
            <a:xfrm>
              <a:off x="268" y="608"/>
              <a:ext cx="998" cy="586"/>
            </a:xfrm>
            <a:custGeom>
              <a:avLst/>
              <a:gdLst>
                <a:gd name="T0" fmla="*/ 0 w 998"/>
                <a:gd name="T1" fmla="*/ 340 h 586"/>
                <a:gd name="T2" fmla="*/ 500 w 998"/>
                <a:gd name="T3" fmla="*/ 0 h 586"/>
                <a:gd name="T4" fmla="*/ 998 w 998"/>
                <a:gd name="T5" fmla="*/ 116 h 586"/>
                <a:gd name="T6" fmla="*/ 540 w 998"/>
                <a:gd name="T7" fmla="*/ 586 h 586"/>
                <a:gd name="T8" fmla="*/ 0 w 998"/>
                <a:gd name="T9" fmla="*/ 340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8" h="586">
                  <a:moveTo>
                    <a:pt x="0" y="340"/>
                  </a:moveTo>
                  <a:lnTo>
                    <a:pt x="500" y="0"/>
                  </a:lnTo>
                  <a:lnTo>
                    <a:pt x="998" y="116"/>
                  </a:lnTo>
                  <a:lnTo>
                    <a:pt x="540" y="586"/>
                  </a:lnTo>
                  <a:lnTo>
                    <a:pt x="0" y="340"/>
                  </a:lnTo>
                  <a:close/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Data Preservation</a:t>
            </a:r>
          </a:p>
        </p:txBody>
      </p:sp>
      <p:grpSp>
        <p:nvGrpSpPr>
          <p:cNvPr id="10247" name="Group 7"/>
          <p:cNvGrpSpPr>
            <a:grpSpLocks/>
          </p:cNvGrpSpPr>
          <p:nvPr/>
        </p:nvGrpSpPr>
        <p:grpSpPr bwMode="auto">
          <a:xfrm>
            <a:off x="4419601" y="2576513"/>
            <a:ext cx="3203575" cy="3016250"/>
            <a:chOff x="0" y="0"/>
            <a:chExt cx="1268" cy="1194"/>
          </a:xfrm>
        </p:grpSpPr>
        <p:sp>
          <p:nvSpPr>
            <p:cNvPr id="10248" name="Unknown Shape"/>
            <p:cNvSpPr>
              <a:spLocks/>
            </p:cNvSpPr>
            <p:nvPr/>
          </p:nvSpPr>
          <p:spPr bwMode="auto">
            <a:xfrm>
              <a:off x="0" y="4"/>
              <a:ext cx="770" cy="942"/>
            </a:xfrm>
            <a:custGeom>
              <a:avLst/>
              <a:gdLst>
                <a:gd name="T0" fmla="*/ 636 w 770"/>
                <a:gd name="T1" fmla="*/ 0 h 942"/>
                <a:gd name="T2" fmla="*/ 770 w 770"/>
                <a:gd name="T3" fmla="*/ 602 h 942"/>
                <a:gd name="T4" fmla="*/ 270 w 770"/>
                <a:gd name="T5" fmla="*/ 942 h 942"/>
                <a:gd name="T6" fmla="*/ 0 w 770"/>
                <a:gd name="T7" fmla="*/ 216 h 942"/>
                <a:gd name="T8" fmla="*/ 636 w 770"/>
                <a:gd name="T9" fmla="*/ 0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942">
                  <a:moveTo>
                    <a:pt x="636" y="0"/>
                  </a:moveTo>
                  <a:lnTo>
                    <a:pt x="770" y="602"/>
                  </a:lnTo>
                  <a:lnTo>
                    <a:pt x="270" y="942"/>
                  </a:lnTo>
                  <a:lnTo>
                    <a:pt x="0" y="216"/>
                  </a:lnTo>
                  <a:lnTo>
                    <a:pt x="6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63529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9" name="Unknown Shape"/>
            <p:cNvSpPr>
              <a:spLocks/>
            </p:cNvSpPr>
            <p:nvPr/>
          </p:nvSpPr>
          <p:spPr bwMode="auto">
            <a:xfrm>
              <a:off x="632" y="0"/>
              <a:ext cx="636" cy="724"/>
            </a:xfrm>
            <a:custGeom>
              <a:avLst/>
              <a:gdLst>
                <a:gd name="T0" fmla="*/ 0 w 636"/>
                <a:gd name="T1" fmla="*/ 2 h 724"/>
                <a:gd name="T2" fmla="*/ 138 w 636"/>
                <a:gd name="T3" fmla="*/ 606 h 724"/>
                <a:gd name="T4" fmla="*/ 636 w 636"/>
                <a:gd name="T5" fmla="*/ 724 h 724"/>
                <a:gd name="T6" fmla="*/ 574 w 636"/>
                <a:gd name="T7" fmla="*/ 0 h 724"/>
                <a:gd name="T8" fmla="*/ 0 w 636"/>
                <a:gd name="T9" fmla="*/ 2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724">
                  <a:moveTo>
                    <a:pt x="0" y="2"/>
                  </a:moveTo>
                  <a:lnTo>
                    <a:pt x="138" y="606"/>
                  </a:lnTo>
                  <a:lnTo>
                    <a:pt x="636" y="724"/>
                  </a:lnTo>
                  <a:lnTo>
                    <a:pt x="574" y="0"/>
                  </a:lnTo>
                  <a:lnTo>
                    <a:pt x="0" y="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804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" name="Unknown Shape"/>
            <p:cNvSpPr>
              <a:spLocks/>
            </p:cNvSpPr>
            <p:nvPr/>
          </p:nvSpPr>
          <p:spPr bwMode="auto">
            <a:xfrm>
              <a:off x="268" y="608"/>
              <a:ext cx="998" cy="586"/>
            </a:xfrm>
            <a:custGeom>
              <a:avLst/>
              <a:gdLst>
                <a:gd name="T0" fmla="*/ 0 w 998"/>
                <a:gd name="T1" fmla="*/ 340 h 586"/>
                <a:gd name="T2" fmla="*/ 500 w 998"/>
                <a:gd name="T3" fmla="*/ 0 h 586"/>
                <a:gd name="T4" fmla="*/ 998 w 998"/>
                <a:gd name="T5" fmla="*/ 116 h 586"/>
                <a:gd name="T6" fmla="*/ 540 w 998"/>
                <a:gd name="T7" fmla="*/ 586 h 586"/>
                <a:gd name="T8" fmla="*/ 0 w 998"/>
                <a:gd name="T9" fmla="*/ 340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8" h="586">
                  <a:moveTo>
                    <a:pt x="0" y="340"/>
                  </a:moveTo>
                  <a:lnTo>
                    <a:pt x="500" y="0"/>
                  </a:lnTo>
                  <a:lnTo>
                    <a:pt x="998" y="116"/>
                  </a:lnTo>
                  <a:lnTo>
                    <a:pt x="540" y="586"/>
                  </a:lnTo>
                  <a:lnTo>
                    <a:pt x="0" y="34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shade val="7568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968124" y="2759242"/>
            <a:ext cx="2701508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rgbClr val="D7181F"/>
              </a:buClr>
              <a:buFont typeface="Wingdings" panose="05000000000000000000" pitchFamily="2" charset="2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 preservation is related to data protection, but serves a different purpose. 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5441046" y="3719514"/>
            <a:ext cx="1802032" cy="83099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292929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grpSp>
        <p:nvGrpSpPr>
          <p:cNvPr id="10253" name="Group 13"/>
          <p:cNvGrpSpPr>
            <a:grpSpLocks/>
          </p:cNvGrpSpPr>
          <p:nvPr/>
        </p:nvGrpSpPr>
        <p:grpSpPr bwMode="auto">
          <a:xfrm rot="4976862" flipH="1">
            <a:off x="7248525" y="2563813"/>
            <a:ext cx="323850" cy="311150"/>
            <a:chOff x="0" y="0"/>
            <a:chExt cx="204" cy="196"/>
          </a:xfrm>
        </p:grpSpPr>
        <p:pic>
          <p:nvPicPr>
            <p:cNvPr id="10254" name="Picture 14" descr="circuler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7" y="13"/>
              <a:ext cx="174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5" name="Oval 15"/>
            <p:cNvSpPr>
              <a:spLocks noChangeArrowheads="1"/>
            </p:cNvSpPr>
            <p:nvPr/>
          </p:nvSpPr>
          <p:spPr bwMode="auto">
            <a:xfrm flipH="1">
              <a:off x="18" y="13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56" name="Group 16"/>
            <p:cNvGrpSpPr>
              <a:grpSpLocks/>
            </p:cNvGrpSpPr>
            <p:nvPr/>
          </p:nvGrpSpPr>
          <p:grpSpPr bwMode="auto">
            <a:xfrm rot="1297425" flipV="1">
              <a:off x="27" y="147"/>
              <a:ext cx="151" cy="37"/>
              <a:chOff x="0" y="0"/>
              <a:chExt cx="893" cy="246"/>
            </a:xfrm>
          </p:grpSpPr>
          <p:grpSp>
            <p:nvGrpSpPr>
              <p:cNvPr id="10257" name="Group 17"/>
              <p:cNvGrpSpPr>
                <a:grpSpLocks/>
              </p:cNvGrpSpPr>
              <p:nvPr/>
            </p:nvGrpSpPr>
            <p:grpSpPr bwMode="auto">
              <a:xfrm>
                <a:off x="0" y="0"/>
                <a:ext cx="743" cy="185"/>
                <a:chOff x="0" y="0"/>
                <a:chExt cx="1118" cy="279"/>
              </a:xfrm>
            </p:grpSpPr>
            <p:sp>
              <p:nvSpPr>
                <p:cNvPr id="10258" name="AutoShape 18"/>
                <p:cNvSpPr>
                  <a:spLocks noChangeArrowheads="1"/>
                </p:cNvSpPr>
                <p:nvPr/>
              </p:nvSpPr>
              <p:spPr bwMode="auto">
                <a:xfrm rot="5263130">
                  <a:off x="293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59" name="AutoShape 19"/>
                <p:cNvSpPr>
                  <a:spLocks noChangeArrowheads="1"/>
                </p:cNvSpPr>
                <p:nvPr/>
              </p:nvSpPr>
              <p:spPr bwMode="auto">
                <a:xfrm rot="6078281">
                  <a:off x="429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60" name="AutoShape 20"/>
                <p:cNvSpPr>
                  <a:spLocks noChangeArrowheads="1"/>
                </p:cNvSpPr>
                <p:nvPr/>
              </p:nvSpPr>
              <p:spPr bwMode="auto">
                <a:xfrm rot="6373927">
                  <a:off x="505" y="-27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61" name="AutoShape 21"/>
                <p:cNvSpPr>
                  <a:spLocks noChangeArrowheads="1"/>
                </p:cNvSpPr>
                <p:nvPr/>
              </p:nvSpPr>
              <p:spPr bwMode="auto">
                <a:xfrm rot="6906312">
                  <a:off x="595" y="-24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262" name="Group 22"/>
              <p:cNvGrpSpPr>
                <a:grpSpLocks/>
              </p:cNvGrpSpPr>
              <p:nvPr/>
            </p:nvGrpSpPr>
            <p:grpSpPr bwMode="auto">
              <a:xfrm rot="1353540">
                <a:off x="150" y="60"/>
                <a:ext cx="743" cy="186"/>
                <a:chOff x="0" y="0"/>
                <a:chExt cx="1118" cy="279"/>
              </a:xfrm>
            </p:grpSpPr>
            <p:sp>
              <p:nvSpPr>
                <p:cNvPr id="10263" name="AutoShape 23"/>
                <p:cNvSpPr>
                  <a:spLocks noChangeArrowheads="1"/>
                </p:cNvSpPr>
                <p:nvPr/>
              </p:nvSpPr>
              <p:spPr bwMode="auto">
                <a:xfrm rot="5263130">
                  <a:off x="293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64" name="AutoShape 24"/>
                <p:cNvSpPr>
                  <a:spLocks noChangeArrowheads="1"/>
                </p:cNvSpPr>
                <p:nvPr/>
              </p:nvSpPr>
              <p:spPr bwMode="auto">
                <a:xfrm rot="6078281">
                  <a:off x="429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65" name="AutoShape 25"/>
                <p:cNvSpPr>
                  <a:spLocks noChangeArrowheads="1"/>
                </p:cNvSpPr>
                <p:nvPr/>
              </p:nvSpPr>
              <p:spPr bwMode="auto">
                <a:xfrm rot="6373927">
                  <a:off x="505" y="-27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66" name="AutoShape 26"/>
                <p:cNvSpPr>
                  <a:spLocks noChangeArrowheads="1"/>
                </p:cNvSpPr>
                <p:nvPr/>
              </p:nvSpPr>
              <p:spPr bwMode="auto">
                <a:xfrm rot="6906312">
                  <a:off x="595" y="-24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267" name="Arc 27"/>
            <p:cNvSpPr>
              <a:spLocks/>
            </p:cNvSpPr>
            <p:nvPr/>
          </p:nvSpPr>
          <p:spPr bwMode="auto">
            <a:xfrm rot="3847717">
              <a:off x="4" y="-4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mpd="sng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268" name="Picture 28" descr="light_shadow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auto">
            <a:xfrm rot="2569845" flipH="1">
              <a:off x="71" y="28"/>
              <a:ext cx="129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69" name="Group 29"/>
          <p:cNvGrpSpPr>
            <a:grpSpLocks/>
          </p:cNvGrpSpPr>
          <p:nvPr/>
        </p:nvGrpSpPr>
        <p:grpSpPr bwMode="auto">
          <a:xfrm rot="4976862" flipH="1">
            <a:off x="4279900" y="3067050"/>
            <a:ext cx="323850" cy="311150"/>
            <a:chOff x="0" y="0"/>
            <a:chExt cx="204" cy="196"/>
          </a:xfrm>
        </p:grpSpPr>
        <p:pic>
          <p:nvPicPr>
            <p:cNvPr id="10270" name="Picture 30" descr="circuler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7" y="13"/>
              <a:ext cx="174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71" name="Oval 31"/>
            <p:cNvSpPr>
              <a:spLocks noChangeArrowheads="1"/>
            </p:cNvSpPr>
            <p:nvPr/>
          </p:nvSpPr>
          <p:spPr bwMode="auto">
            <a:xfrm flipH="1">
              <a:off x="18" y="13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72" name="Group 32"/>
            <p:cNvGrpSpPr>
              <a:grpSpLocks/>
            </p:cNvGrpSpPr>
            <p:nvPr/>
          </p:nvGrpSpPr>
          <p:grpSpPr bwMode="auto">
            <a:xfrm rot="1297425" flipV="1">
              <a:off x="27" y="147"/>
              <a:ext cx="151" cy="37"/>
              <a:chOff x="0" y="0"/>
              <a:chExt cx="893" cy="246"/>
            </a:xfrm>
          </p:grpSpPr>
          <p:grpSp>
            <p:nvGrpSpPr>
              <p:cNvPr id="10273" name="Group 33"/>
              <p:cNvGrpSpPr>
                <a:grpSpLocks/>
              </p:cNvGrpSpPr>
              <p:nvPr/>
            </p:nvGrpSpPr>
            <p:grpSpPr bwMode="auto">
              <a:xfrm>
                <a:off x="0" y="0"/>
                <a:ext cx="743" cy="185"/>
                <a:chOff x="0" y="0"/>
                <a:chExt cx="1118" cy="279"/>
              </a:xfrm>
            </p:grpSpPr>
            <p:sp>
              <p:nvSpPr>
                <p:cNvPr id="10274" name="AutoShape 34"/>
                <p:cNvSpPr>
                  <a:spLocks noChangeArrowheads="1"/>
                </p:cNvSpPr>
                <p:nvPr/>
              </p:nvSpPr>
              <p:spPr bwMode="auto">
                <a:xfrm rot="5263130">
                  <a:off x="293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75" name="AutoShape 35"/>
                <p:cNvSpPr>
                  <a:spLocks noChangeArrowheads="1"/>
                </p:cNvSpPr>
                <p:nvPr/>
              </p:nvSpPr>
              <p:spPr bwMode="auto">
                <a:xfrm rot="6078281">
                  <a:off x="429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76" name="AutoShape 36"/>
                <p:cNvSpPr>
                  <a:spLocks noChangeArrowheads="1"/>
                </p:cNvSpPr>
                <p:nvPr/>
              </p:nvSpPr>
              <p:spPr bwMode="auto">
                <a:xfrm rot="6373927">
                  <a:off x="505" y="-27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77" name="AutoShape 37"/>
                <p:cNvSpPr>
                  <a:spLocks noChangeArrowheads="1"/>
                </p:cNvSpPr>
                <p:nvPr/>
              </p:nvSpPr>
              <p:spPr bwMode="auto">
                <a:xfrm rot="6906312">
                  <a:off x="595" y="-24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278" name="Group 38"/>
              <p:cNvGrpSpPr>
                <a:grpSpLocks/>
              </p:cNvGrpSpPr>
              <p:nvPr/>
            </p:nvGrpSpPr>
            <p:grpSpPr bwMode="auto">
              <a:xfrm rot="1353540">
                <a:off x="150" y="60"/>
                <a:ext cx="743" cy="186"/>
                <a:chOff x="0" y="0"/>
                <a:chExt cx="1118" cy="279"/>
              </a:xfrm>
            </p:grpSpPr>
            <p:sp>
              <p:nvSpPr>
                <p:cNvPr id="10279" name="AutoShape 39"/>
                <p:cNvSpPr>
                  <a:spLocks noChangeArrowheads="1"/>
                </p:cNvSpPr>
                <p:nvPr/>
              </p:nvSpPr>
              <p:spPr bwMode="auto">
                <a:xfrm rot="5263130">
                  <a:off x="293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80" name="AutoShape 40"/>
                <p:cNvSpPr>
                  <a:spLocks noChangeArrowheads="1"/>
                </p:cNvSpPr>
                <p:nvPr/>
              </p:nvSpPr>
              <p:spPr bwMode="auto">
                <a:xfrm rot="6078281">
                  <a:off x="429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81" name="AutoShape 41"/>
                <p:cNvSpPr>
                  <a:spLocks noChangeArrowheads="1"/>
                </p:cNvSpPr>
                <p:nvPr/>
              </p:nvSpPr>
              <p:spPr bwMode="auto">
                <a:xfrm rot="6373927">
                  <a:off x="505" y="-27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82" name="AutoShape 42"/>
                <p:cNvSpPr>
                  <a:spLocks noChangeArrowheads="1"/>
                </p:cNvSpPr>
                <p:nvPr/>
              </p:nvSpPr>
              <p:spPr bwMode="auto">
                <a:xfrm rot="6906312">
                  <a:off x="595" y="-24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283" name="Arc 43"/>
            <p:cNvSpPr>
              <a:spLocks/>
            </p:cNvSpPr>
            <p:nvPr/>
          </p:nvSpPr>
          <p:spPr bwMode="auto">
            <a:xfrm rot="3847717">
              <a:off x="4" y="-4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mpd="sng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284" name="Picture 44" descr="light_shadow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auto">
            <a:xfrm rot="2569845" flipH="1">
              <a:off x="71" y="28"/>
              <a:ext cx="129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85" name="Group 45"/>
          <p:cNvGrpSpPr>
            <a:grpSpLocks/>
          </p:cNvGrpSpPr>
          <p:nvPr/>
        </p:nvGrpSpPr>
        <p:grpSpPr bwMode="auto">
          <a:xfrm rot="4976862" flipH="1">
            <a:off x="6253163" y="5513388"/>
            <a:ext cx="323850" cy="311150"/>
            <a:chOff x="0" y="0"/>
            <a:chExt cx="204" cy="196"/>
          </a:xfrm>
        </p:grpSpPr>
        <p:pic>
          <p:nvPicPr>
            <p:cNvPr id="10286" name="Picture 46" descr="circuler_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7" y="13"/>
              <a:ext cx="174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87" name="Oval 47"/>
            <p:cNvSpPr>
              <a:spLocks noChangeArrowheads="1"/>
            </p:cNvSpPr>
            <p:nvPr/>
          </p:nvSpPr>
          <p:spPr bwMode="auto">
            <a:xfrm flipH="1">
              <a:off x="18" y="13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>
                    <a:alpha val="50000"/>
                  </a:srgbClr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88" name="Group 48"/>
            <p:cNvGrpSpPr>
              <a:grpSpLocks/>
            </p:cNvGrpSpPr>
            <p:nvPr/>
          </p:nvGrpSpPr>
          <p:grpSpPr bwMode="auto">
            <a:xfrm rot="1297425" flipV="1">
              <a:off x="27" y="147"/>
              <a:ext cx="151" cy="37"/>
              <a:chOff x="0" y="0"/>
              <a:chExt cx="893" cy="246"/>
            </a:xfrm>
          </p:grpSpPr>
          <p:grpSp>
            <p:nvGrpSpPr>
              <p:cNvPr id="10289" name="Group 49"/>
              <p:cNvGrpSpPr>
                <a:grpSpLocks/>
              </p:cNvGrpSpPr>
              <p:nvPr/>
            </p:nvGrpSpPr>
            <p:grpSpPr bwMode="auto">
              <a:xfrm>
                <a:off x="0" y="0"/>
                <a:ext cx="743" cy="185"/>
                <a:chOff x="0" y="0"/>
                <a:chExt cx="1118" cy="279"/>
              </a:xfrm>
            </p:grpSpPr>
            <p:sp>
              <p:nvSpPr>
                <p:cNvPr id="10290" name="AutoShape 50"/>
                <p:cNvSpPr>
                  <a:spLocks noChangeArrowheads="1"/>
                </p:cNvSpPr>
                <p:nvPr/>
              </p:nvSpPr>
              <p:spPr bwMode="auto">
                <a:xfrm rot="5263130">
                  <a:off x="293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91" name="AutoShape 51"/>
                <p:cNvSpPr>
                  <a:spLocks noChangeArrowheads="1"/>
                </p:cNvSpPr>
                <p:nvPr/>
              </p:nvSpPr>
              <p:spPr bwMode="auto">
                <a:xfrm rot="6078281">
                  <a:off x="429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92" name="AutoShape 52"/>
                <p:cNvSpPr>
                  <a:spLocks noChangeArrowheads="1"/>
                </p:cNvSpPr>
                <p:nvPr/>
              </p:nvSpPr>
              <p:spPr bwMode="auto">
                <a:xfrm rot="6373927">
                  <a:off x="505" y="-27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93" name="AutoShape 53"/>
                <p:cNvSpPr>
                  <a:spLocks noChangeArrowheads="1"/>
                </p:cNvSpPr>
                <p:nvPr/>
              </p:nvSpPr>
              <p:spPr bwMode="auto">
                <a:xfrm rot="6906312">
                  <a:off x="595" y="-24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294" name="Group 54"/>
              <p:cNvGrpSpPr>
                <a:grpSpLocks/>
              </p:cNvGrpSpPr>
              <p:nvPr/>
            </p:nvGrpSpPr>
            <p:grpSpPr bwMode="auto">
              <a:xfrm rot="1353540">
                <a:off x="150" y="60"/>
                <a:ext cx="743" cy="186"/>
                <a:chOff x="0" y="0"/>
                <a:chExt cx="1118" cy="279"/>
              </a:xfrm>
            </p:grpSpPr>
            <p:sp>
              <p:nvSpPr>
                <p:cNvPr id="10295" name="AutoShape 55"/>
                <p:cNvSpPr>
                  <a:spLocks noChangeArrowheads="1"/>
                </p:cNvSpPr>
                <p:nvPr/>
              </p:nvSpPr>
              <p:spPr bwMode="auto">
                <a:xfrm rot="5263130">
                  <a:off x="293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96" name="AutoShape 56"/>
                <p:cNvSpPr>
                  <a:spLocks noChangeArrowheads="1"/>
                </p:cNvSpPr>
                <p:nvPr/>
              </p:nvSpPr>
              <p:spPr bwMode="auto">
                <a:xfrm rot="6078281">
                  <a:off x="429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97" name="AutoShape 57"/>
                <p:cNvSpPr>
                  <a:spLocks noChangeArrowheads="1"/>
                </p:cNvSpPr>
                <p:nvPr/>
              </p:nvSpPr>
              <p:spPr bwMode="auto">
                <a:xfrm rot="6373927">
                  <a:off x="505" y="-27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98" name="AutoShape 58"/>
                <p:cNvSpPr>
                  <a:spLocks noChangeArrowheads="1"/>
                </p:cNvSpPr>
                <p:nvPr/>
              </p:nvSpPr>
              <p:spPr bwMode="auto">
                <a:xfrm rot="6906312">
                  <a:off x="595" y="-24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299" name="Arc 59"/>
            <p:cNvSpPr>
              <a:spLocks/>
            </p:cNvSpPr>
            <p:nvPr/>
          </p:nvSpPr>
          <p:spPr bwMode="auto">
            <a:xfrm rot="3847717">
              <a:off x="4" y="-4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mpd="sng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300" name="Picture 60" descr="light_shadow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auto">
            <a:xfrm rot="2569845" flipH="1">
              <a:off x="71" y="28"/>
              <a:ext cx="129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01" name="Text Box 61"/>
          <p:cNvSpPr txBox="1">
            <a:spLocks noChangeArrowheads="1"/>
          </p:cNvSpPr>
          <p:nvPr/>
        </p:nvSpPr>
        <p:spPr bwMode="auto">
          <a:xfrm>
            <a:off x="5406735" y="318611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14566"/>
      </p:ext>
    </p:extLst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1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1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2286000" y="2209800"/>
            <a:ext cx="7740650" cy="52705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2230439" y="2211388"/>
            <a:ext cx="2054225" cy="527050"/>
            <a:chOff x="0" y="0"/>
            <a:chExt cx="1294" cy="298"/>
          </a:xfrm>
        </p:grpSpPr>
        <p:sp>
          <p:nvSpPr>
            <p:cNvPr id="1126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205" cy="2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69" name="AutoShape 6"/>
            <p:cNvSpPr>
              <a:spLocks noChangeArrowheads="1"/>
            </p:cNvSpPr>
            <p:nvPr/>
          </p:nvSpPr>
          <p:spPr bwMode="auto">
            <a:xfrm rot="5400000">
              <a:off x="1163" y="91"/>
              <a:ext cx="139" cy="12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2252664" y="2284414"/>
            <a:ext cx="1836737" cy="3968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33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 b="1">
                <a:solidFill>
                  <a:srgbClr val="FFFFFF"/>
                </a:solidFill>
                <a:cs typeface="Arial" panose="020B0604020202020204" pitchFamily="34" charset="0"/>
              </a:rPr>
              <a:t>From</a:t>
            </a:r>
            <a:endParaRPr lang="en-US" altLang="en-US" sz="20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1271" name="AutoShape 9"/>
          <p:cNvSpPr>
            <a:spLocks noChangeArrowheads="1"/>
          </p:cNvSpPr>
          <p:nvPr/>
        </p:nvSpPr>
        <p:spPr bwMode="auto">
          <a:xfrm>
            <a:off x="5716588" y="2344738"/>
            <a:ext cx="368300" cy="273050"/>
          </a:xfrm>
          <a:prstGeom prst="rightArrow">
            <a:avLst>
              <a:gd name="adj1" fmla="val 50000"/>
              <a:gd name="adj2" fmla="val 60467"/>
            </a:avLst>
          </a:prstGeom>
          <a:solidFill>
            <a:schemeClr val="tx2"/>
          </a:solidFill>
          <a:ln>
            <a:noFill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272" name="AutoShape 11"/>
          <p:cNvSpPr>
            <a:spLocks noChangeArrowheads="1"/>
          </p:cNvSpPr>
          <p:nvPr/>
        </p:nvSpPr>
        <p:spPr bwMode="auto">
          <a:xfrm>
            <a:off x="7745413" y="2344738"/>
            <a:ext cx="368300" cy="273050"/>
          </a:xfrm>
          <a:prstGeom prst="rightArrow">
            <a:avLst>
              <a:gd name="adj1" fmla="val 50000"/>
              <a:gd name="adj2" fmla="val 60467"/>
            </a:avLst>
          </a:prstGeom>
          <a:solidFill>
            <a:schemeClr val="tx2"/>
          </a:solidFill>
          <a:ln>
            <a:noFill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273" name="Rectangle 28"/>
          <p:cNvSpPr>
            <a:spLocks noChangeArrowheads="1"/>
          </p:cNvSpPr>
          <p:nvPr/>
        </p:nvSpPr>
        <p:spPr bwMode="auto">
          <a:xfrm>
            <a:off x="1981200" y="1143001"/>
            <a:ext cx="82296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2000" b="1">
                <a:cs typeface="Arial" panose="020B0604020202020204" pitchFamily="34" charset="0"/>
              </a:rPr>
              <a:t>In some situations you may need to take a backup of a database or database component and move it to another location.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1982788" y="76201"/>
            <a:ext cx="7770812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sz="5000" dirty="0">
                <a:latin typeface="Times New Roman" panose="02020603050405020304" pitchFamily="18" charset="0"/>
              </a:rPr>
              <a:t>Data Transfer</a:t>
            </a:r>
          </a:p>
        </p:txBody>
      </p:sp>
      <p:sp>
        <p:nvSpPr>
          <p:cNvPr id="11275" name="Rectangle 8"/>
          <p:cNvSpPr>
            <a:spLocks noChangeArrowheads="1"/>
          </p:cNvSpPr>
          <p:nvPr/>
        </p:nvSpPr>
        <p:spPr bwMode="auto">
          <a:xfrm>
            <a:off x="8247064" y="2259014"/>
            <a:ext cx="1836737" cy="3968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33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 b="1">
                <a:solidFill>
                  <a:srgbClr val="FFFFFF"/>
                </a:solidFill>
                <a:cs typeface="Arial" panose="020B0604020202020204" pitchFamily="34" charset="0"/>
              </a:rPr>
              <a:t>To</a:t>
            </a:r>
            <a:endParaRPr lang="en-US" altLang="en-US" sz="20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pic>
        <p:nvPicPr>
          <p:cNvPr id="11276" name="Picture 12" descr="-untitled- (1)-4535080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17838"/>
            <a:ext cx="7924800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190465"/>
      </p:ext>
    </p:extLst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Manager (RMAN)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User-manage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Solutions</a:t>
            </a: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on brainstorming" id="{C229246F-E851-40FB-8E1D-535DCA6AFD71}" vid="{8D346C02-FE09-4A8E-BC58-EB73E373F0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0</TotalTime>
  <Words>3117</Words>
  <Application>Microsoft Office PowerPoint</Application>
  <PresentationFormat>Widescreen</PresentationFormat>
  <Paragraphs>293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SimSun</vt:lpstr>
      <vt:lpstr>Arial</vt:lpstr>
      <vt:lpstr>Calibri</vt:lpstr>
      <vt:lpstr>Century Gothic</vt:lpstr>
      <vt:lpstr>Palatino Linotype</vt:lpstr>
      <vt:lpstr>Times New Roman</vt:lpstr>
      <vt:lpstr>Wingdings</vt:lpstr>
      <vt:lpstr>Wingdings 2</vt:lpstr>
      <vt:lpstr>Presentation on brainstorming</vt:lpstr>
      <vt:lpstr>ORACLE  BACKUP AND RECOVERY</vt:lpstr>
      <vt:lpstr>Purpose of Backup and Recovery</vt:lpstr>
      <vt:lpstr>Purpose of Backup and Recovery</vt:lpstr>
      <vt:lpstr>Purpose of Backup and Recovery</vt:lpstr>
      <vt:lpstr>Data Protection</vt:lpstr>
      <vt:lpstr>Data Protection</vt:lpstr>
      <vt:lpstr>Data Preservation</vt:lpstr>
      <vt:lpstr>PowerPoint Presentation</vt:lpstr>
      <vt:lpstr>Recovery Solutions</vt:lpstr>
      <vt:lpstr>Recovery Manager  Database Backups </vt:lpstr>
      <vt:lpstr>Giới thiệu RMAN</vt:lpstr>
      <vt:lpstr>Cấu trúc chính</vt:lpstr>
      <vt:lpstr>RMAN executable</vt:lpstr>
      <vt:lpstr>Server processes</vt:lpstr>
      <vt:lpstr>Channels</vt:lpstr>
      <vt:lpstr>Target database</vt:lpstr>
      <vt:lpstr>Backups, backup sets, and backup pieces</vt:lpstr>
      <vt:lpstr>Thiết lập mode archivelog</vt:lpstr>
      <vt:lpstr>Thiết lập mode archivelog</vt:lpstr>
      <vt:lpstr>Tạo giản đồ RMAN và catalog</vt:lpstr>
      <vt:lpstr>Tạo giản đồ RMAN và catalog</vt:lpstr>
      <vt:lpstr>Thiết lập cấu hình sao lưu</vt:lpstr>
      <vt:lpstr>Full Backup Database</vt:lpstr>
      <vt:lpstr>Full Backup Database</vt:lpstr>
      <vt:lpstr>Xóa bỏ backup lỗi thời </vt:lpstr>
      <vt:lpstr>Mất file control</vt:lpstr>
      <vt:lpstr>Mất file control</vt:lpstr>
      <vt:lpstr>Mất data file</vt:lpstr>
      <vt:lpstr>Mất data file</vt:lpstr>
      <vt:lpstr>Mất tất cả data file</vt:lpstr>
      <vt:lpstr>User-Managed Database Backups </vt:lpstr>
      <vt:lpstr>Nội dung :</vt:lpstr>
      <vt:lpstr>Truy vấn để lấy thông tin sao lưu </vt:lpstr>
      <vt:lpstr>Backup offline Datafile và Tablespace</vt:lpstr>
      <vt:lpstr>Backup offline Datafile và Tablespace</vt:lpstr>
      <vt:lpstr>Backup online Datafile và Tablespace</vt:lpstr>
      <vt:lpstr>Backing Up the Control File</vt:lpstr>
      <vt:lpstr>Back up archived redo logs</vt:lpstr>
      <vt:lpstr>Back up archived redo logs</vt:lpstr>
      <vt:lpstr>Backing Up to Raw Devices on Windows</vt:lpstr>
      <vt:lpstr>Backing Up to Raw Devices on Windows</vt:lpstr>
      <vt:lpstr>Oracle  Flashback</vt:lpstr>
      <vt:lpstr>Công nghệ flashback</vt:lpstr>
      <vt:lpstr>Logical Flashback Features</vt:lpstr>
      <vt:lpstr>Tính năng</vt:lpstr>
      <vt:lpstr>Oracle Flashback Query</vt:lpstr>
      <vt:lpstr>Oracle Flashback Version Query</vt:lpstr>
      <vt:lpstr>Oracle Flashback Transaction Query</vt:lpstr>
      <vt:lpstr>Oracle Flashback Transaction</vt:lpstr>
      <vt:lpstr>Oracle Flashback Table</vt:lpstr>
      <vt:lpstr>Oracle Flashback Drop</vt:lpstr>
      <vt:lpstr>Flashback data archive</vt:lpstr>
      <vt:lpstr>Flashback Database</vt:lpstr>
      <vt:lpstr>Flashback Database</vt:lpstr>
      <vt:lpstr>Flashback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2014-05-21T09:57:05Z</dcterms:created>
  <dcterms:modified xsi:type="dcterms:W3CDTF">2018-10-25T04:35:18Z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</Properties>
</file>