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1" r:id="rId7"/>
    <p:sldId id="262" r:id="rId8"/>
    <p:sldId id="263" r:id="rId9"/>
    <p:sldId id="264" r:id="rId10"/>
    <p:sldId id="265" r:id="rId11"/>
    <p:sldId id="273" r:id="rId12"/>
    <p:sldId id="267" r:id="rId13"/>
    <p:sldId id="272" r:id="rId14"/>
    <p:sldId id="268" r:id="rId15"/>
    <p:sldId id="269" r:id="rId16"/>
    <p:sldId id="270" r:id="rId17"/>
    <p:sldId id="271" r:id="rId18"/>
  </p:sldIdLst>
  <p:sldSz cx="12192000" cy="6858000"/>
  <p:notesSz cx="7772400" cy="10058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7A8065DF-A672-42EF-A196-E919C325F81B}" type="datetime">
              <a:rPr lang="en-US" sz="1200" b="0" strike="noStrike" spc="-1">
                <a:solidFill>
                  <a:srgbClr val="8B8B8B"/>
                </a:solidFill>
                <a:latin typeface="Calibri"/>
              </a:rPr>
              <a:t>9/13/2020</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60EB994C-0E7C-4036-86D0-07879E1E05D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67F12ADD-31E4-431E-AE95-FD59E9AD48FC}" type="datetime">
              <a:rPr lang="en-US" sz="1200" b="0" strike="noStrike" spc="-1">
                <a:solidFill>
                  <a:srgbClr val="8B8B8B"/>
                </a:solidFill>
                <a:latin typeface="Calibri"/>
              </a:rPr>
              <a:t>9/13/2020</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42506A2C-27F7-485C-9798-D49723412FBA}"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w="0">
            <a:noFill/>
          </a:ln>
        </p:spPr>
        <p:txBody>
          <a:bodyPr anchor="b">
            <a:noAutofit/>
          </a:bodyPr>
          <a:lstStyle/>
          <a:p>
            <a:pPr algn="ctr">
              <a:lnSpc>
                <a:spcPct val="90000"/>
              </a:lnSpc>
            </a:pPr>
            <a:r>
              <a:rPr lang="fr-CA" sz="6000" b="0" strike="noStrike" spc="-1">
                <a:solidFill>
                  <a:srgbClr val="000000"/>
                </a:solidFill>
                <a:latin typeface="Calibri Light"/>
              </a:rPr>
              <a:t>Tutoriels pour le TP 2</a:t>
            </a:r>
            <a:endParaRPr lang="en-US" sz="6000" b="0" strike="noStrike" spc="-1">
              <a:solidFill>
                <a:srgbClr val="000000"/>
              </a:solidFill>
              <a:latin typeface="Calibri"/>
            </a:endParaRPr>
          </a:p>
        </p:txBody>
      </p:sp>
      <p:sp>
        <p:nvSpPr>
          <p:cNvPr id="83" name="TextShape 2"/>
          <p:cNvSpPr txBox="1"/>
          <p:nvPr/>
        </p:nvSpPr>
        <p:spPr>
          <a:xfrm>
            <a:off x="1523880" y="3886200"/>
            <a:ext cx="9143640" cy="1198440"/>
          </a:xfrm>
          <a:prstGeom prst="rect">
            <a:avLst/>
          </a:prstGeom>
          <a:noFill/>
          <a:ln w="0">
            <a:noFill/>
          </a:ln>
        </p:spPr>
        <p:txBody>
          <a:bodyPr>
            <a:noAutofit/>
          </a:bodyPr>
          <a:lstStyle/>
          <a:p>
            <a:pPr algn="ctr">
              <a:lnSpc>
                <a:spcPct val="90000"/>
              </a:lnSpc>
              <a:spcBef>
                <a:spcPts val="1001"/>
              </a:spcBef>
              <a:tabLst>
                <a:tab pos="0" algn="l"/>
              </a:tabLst>
            </a:pPr>
            <a:r>
              <a:rPr lang="fr-CA" sz="2400" b="0" strike="noStrike" spc="-1">
                <a:solidFill>
                  <a:srgbClr val="000000"/>
                </a:solidFill>
                <a:latin typeface="Calibri"/>
              </a:rPr>
              <a:t>Fonctions et modules utiles en python</a:t>
            </a:r>
            <a:endParaRPr lang="en-US" sz="2400" b="0" strike="noStrike" spc="-1">
              <a:latin typeface="Arial"/>
            </a:endParaRPr>
          </a:p>
          <a:p>
            <a:pPr algn="ctr">
              <a:lnSpc>
                <a:spcPct val="90000"/>
              </a:lnSpc>
              <a:spcBef>
                <a:spcPts val="1001"/>
              </a:spcBef>
              <a:tabLst>
                <a:tab pos="0" algn="l"/>
              </a:tabLst>
            </a:pPr>
            <a:r>
              <a:rPr lang="fr-CA" sz="2400" b="0" strike="noStrike" spc="-1">
                <a:solidFill>
                  <a:srgbClr val="000000"/>
                </a:solidFill>
                <a:latin typeface="Calibri"/>
              </a:rPr>
              <a:t>pandas.DataFrame</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23880" y="1122480"/>
            <a:ext cx="9143640" cy="2387160"/>
          </a:xfrm>
          <a:prstGeom prst="rect">
            <a:avLst/>
          </a:prstGeom>
          <a:noFill/>
          <a:ln w="0">
            <a:noFill/>
          </a:ln>
        </p:spPr>
        <p:txBody>
          <a:bodyPr anchor="b">
            <a:noAutofit/>
          </a:bodyPr>
          <a:lstStyle/>
          <a:p>
            <a:pPr algn="ctr">
              <a:lnSpc>
                <a:spcPct val="90000"/>
              </a:lnSpc>
            </a:pPr>
            <a:r>
              <a:rPr lang="fr-CA" sz="6000" b="0" strike="noStrike" spc="-1" dirty="0">
                <a:solidFill>
                  <a:srgbClr val="000000"/>
                </a:solidFill>
                <a:latin typeface="Calibri Light"/>
              </a:rPr>
              <a:t>Réduction de dimensionnalité</a:t>
            </a:r>
            <a:endParaRPr lang="en-US" sz="6000" b="0" strike="noStrike" spc="-1" dirty="0">
              <a:solidFill>
                <a:srgbClr val="000000"/>
              </a:solidFill>
              <a:latin typeface="Calibri"/>
            </a:endParaRPr>
          </a:p>
        </p:txBody>
      </p:sp>
      <p:sp>
        <p:nvSpPr>
          <p:cNvPr id="116" name="TextShape 2"/>
          <p:cNvSpPr txBox="1"/>
          <p:nvPr/>
        </p:nvSpPr>
        <p:spPr>
          <a:xfrm>
            <a:off x="1523880" y="3602160"/>
            <a:ext cx="9143640" cy="1655280"/>
          </a:xfrm>
          <a:prstGeom prst="rect">
            <a:avLst/>
          </a:prstGeom>
          <a:noFill/>
          <a:ln w="0">
            <a:noFill/>
          </a:ln>
        </p:spPr>
        <p:txBody>
          <a:bodyPr>
            <a:noAutofit/>
          </a:bodyPr>
          <a:lstStyle/>
          <a:p>
            <a:pPr algn="ctr"/>
            <a:endParaRPr lang="en-US" sz="3200" b="0" strike="noStrike" spc="-1" dirty="0">
              <a:latin typeface="Arial"/>
            </a:endParaRPr>
          </a:p>
        </p:txBody>
      </p:sp>
    </p:spTree>
    <p:extLst>
      <p:ext uri="{BB962C8B-B14F-4D97-AF65-F5344CB8AC3E}">
        <p14:creationId xmlns:p14="http://schemas.microsoft.com/office/powerpoint/2010/main" val="361798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dirty="0">
                <a:solidFill>
                  <a:srgbClr val="000000"/>
                </a:solidFill>
                <a:latin typeface="Calibri Light"/>
              </a:rPr>
              <a:t>Fait soi-même avec </a:t>
            </a:r>
            <a:r>
              <a:rPr lang="fr-CA" sz="4400" b="0" strike="noStrike" spc="-1" dirty="0" err="1">
                <a:solidFill>
                  <a:srgbClr val="000000"/>
                </a:solidFill>
                <a:latin typeface="Calibri Light"/>
              </a:rPr>
              <a:t>Numpy</a:t>
            </a:r>
            <a:r>
              <a:rPr lang="fr-CA" sz="4400" b="0" strike="noStrike" spc="-1" dirty="0">
                <a:solidFill>
                  <a:srgbClr val="000000"/>
                </a:solidFill>
                <a:latin typeface="Calibri Light"/>
              </a:rPr>
              <a:t> :</a:t>
            </a:r>
            <a:endParaRPr lang="en-US" sz="4400" b="0" strike="noStrike" spc="-1" dirty="0">
              <a:solidFill>
                <a:srgbClr val="000000"/>
              </a:solidFill>
              <a:latin typeface="Calibri"/>
            </a:endParaRPr>
          </a:p>
        </p:txBody>
      </p:sp>
      <p:sp>
        <p:nvSpPr>
          <p:cNvPr id="114" name="TextShape 2"/>
          <p:cNvSpPr txBox="1"/>
          <p:nvPr/>
        </p:nvSpPr>
        <p:spPr>
          <a:xfrm>
            <a:off x="838080" y="1825560"/>
            <a:ext cx="10515240" cy="4350960"/>
          </a:xfrm>
          <a:prstGeom prst="rect">
            <a:avLst/>
          </a:prstGeom>
          <a:noFill/>
          <a:ln w="0">
            <a:noFill/>
          </a:ln>
        </p:spPr>
        <p:txBody>
          <a:bodyPr>
            <a:normAutofit lnSpcReduction="10000"/>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Afin d’obtenir les Singular Value Decomposition, numpy donne la fonction suivante : </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np.linalg.svd(matrice ou dataframe, full_matrices=False)</a:t>
            </a:r>
          </a:p>
          <a:p>
            <a:pPr>
              <a:lnSpc>
                <a:spcPct val="90000"/>
              </a:lnSpc>
              <a:spcBef>
                <a:spcPts val="1001"/>
              </a:spcBef>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Pour obtenir la diagonal d’une matrice : </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np.diag(matrice) </a:t>
            </a:r>
          </a:p>
          <a:p>
            <a:pPr>
              <a:lnSpc>
                <a:spcPct val="90000"/>
              </a:lnSpc>
              <a:spcBef>
                <a:spcPts val="1001"/>
              </a:spcBef>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Pour obtenir le produit scalaire de deux vecteurs :</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np.dot(v1, v2)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dirty="0">
                <a:solidFill>
                  <a:srgbClr val="000000"/>
                </a:solidFill>
                <a:latin typeface="Calibri Light"/>
              </a:rPr>
              <a:t>Fait par une librairie, </a:t>
            </a:r>
            <a:r>
              <a:rPr lang="fr-CA" sz="4400" b="0" strike="noStrike" spc="-1" dirty="0" err="1">
                <a:solidFill>
                  <a:srgbClr val="000000"/>
                </a:solidFill>
                <a:latin typeface="Calibri Light"/>
              </a:rPr>
              <a:t>Sklearn</a:t>
            </a:r>
            <a:endParaRPr lang="en-US" sz="4400" b="0" strike="noStrike" spc="-1" dirty="0">
              <a:solidFill>
                <a:srgbClr val="000000"/>
              </a:solidFill>
              <a:latin typeface="Calibri"/>
            </a:endParaRPr>
          </a:p>
        </p:txBody>
      </p:sp>
      <p:sp>
        <p:nvSpPr>
          <p:cNvPr id="126" name="TextShape 2"/>
          <p:cNvSpPr txBox="1"/>
          <p:nvPr/>
        </p:nvSpPr>
        <p:spPr>
          <a:xfrm>
            <a:off x="166320" y="4896360"/>
            <a:ext cx="11936880" cy="1737000"/>
          </a:xfrm>
          <a:prstGeom prst="rect">
            <a:avLst/>
          </a:prstGeom>
          <a:solidFill>
            <a:srgbClr val="0D0D0D"/>
          </a:solidFill>
          <a:ln w="0">
            <a:noFill/>
          </a:ln>
        </p:spPr>
        <p:txBody>
          <a:bodyPr>
            <a:noAutofit/>
          </a:bodyPr>
          <a:lstStyle/>
          <a:p>
            <a:pPr>
              <a:lnSpc>
                <a:spcPct val="90000"/>
              </a:lnSpc>
              <a:spcBef>
                <a:spcPts val="1001"/>
              </a:spcBef>
              <a:tabLst>
                <a:tab pos="0" algn="l"/>
              </a:tabLst>
            </a:pPr>
            <a:r>
              <a:rPr lang="en-CA" sz="2400" b="0" strike="noStrike" spc="-1">
                <a:solidFill>
                  <a:srgbClr val="F92672"/>
                </a:solidFill>
                <a:latin typeface="Courier New"/>
              </a:rPr>
              <a:t>from</a:t>
            </a:r>
            <a:r>
              <a:rPr lang="en-CA" sz="2400" b="0" strike="noStrike" spc="-1">
                <a:solidFill>
                  <a:srgbClr val="D4D4D4"/>
                </a:solidFill>
                <a:latin typeface="Courier New"/>
              </a:rPr>
              <a:t> sklearn.decomposition </a:t>
            </a:r>
            <a:r>
              <a:rPr lang="en-CA" sz="2400" b="0" strike="noStrike" spc="-1">
                <a:solidFill>
                  <a:srgbClr val="F92672"/>
                </a:solidFill>
                <a:latin typeface="Courier New"/>
              </a:rPr>
              <a:t>import</a:t>
            </a:r>
            <a:r>
              <a:rPr lang="en-CA" sz="2400" b="0" strike="noStrike" spc="-1">
                <a:solidFill>
                  <a:srgbClr val="D4D4D4"/>
                </a:solidFill>
                <a:latin typeface="Courier New"/>
              </a:rPr>
              <a:t> TruncatedSVD</a:t>
            </a:r>
            <a:endParaRPr lang="en-US" sz="24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D4D4D4"/>
                </a:solidFill>
                <a:latin typeface="Courier New"/>
              </a:rPr>
              <a:t>svd </a:t>
            </a:r>
            <a:r>
              <a:rPr lang="en-US" sz="2400" b="0" strike="noStrike" spc="-1">
                <a:solidFill>
                  <a:srgbClr val="F92672"/>
                </a:solidFill>
                <a:latin typeface="Courier New"/>
              </a:rPr>
              <a:t>=</a:t>
            </a:r>
            <a:r>
              <a:rPr lang="en-US" sz="2400" b="0" strike="noStrike" spc="-1">
                <a:solidFill>
                  <a:srgbClr val="D4D4D4"/>
                </a:solidFill>
                <a:latin typeface="Courier New"/>
              </a:rPr>
              <a:t> TruncatedSVD</a:t>
            </a:r>
            <a:r>
              <a:rPr lang="en-US" sz="2400" b="0" strike="noStrike" spc="-1">
                <a:solidFill>
                  <a:srgbClr val="DCDCDC"/>
                </a:solidFill>
                <a:latin typeface="Courier New"/>
              </a:rPr>
              <a:t>(</a:t>
            </a:r>
            <a:r>
              <a:rPr lang="en-US" sz="2400" b="0" strike="noStrike" spc="-1">
                <a:solidFill>
                  <a:srgbClr val="D4D4D4"/>
                </a:solidFill>
                <a:latin typeface="Courier New"/>
              </a:rPr>
              <a:t>n_components</a:t>
            </a:r>
            <a:r>
              <a:rPr lang="en-US" sz="2400" b="0" strike="noStrike" spc="-1">
                <a:solidFill>
                  <a:srgbClr val="F92672"/>
                </a:solidFill>
                <a:latin typeface="Courier New"/>
              </a:rPr>
              <a:t>=</a:t>
            </a:r>
            <a:r>
              <a:rPr lang="en-US" sz="2400" b="0" strike="noStrike" spc="-1">
                <a:solidFill>
                  <a:srgbClr val="AE81FF"/>
                </a:solidFill>
                <a:latin typeface="Courier New"/>
              </a:rPr>
              <a:t>100</a:t>
            </a:r>
            <a:r>
              <a:rPr lang="en-US" sz="2400" b="0" strike="noStrike" spc="-1">
                <a:solidFill>
                  <a:srgbClr val="DCDCDC"/>
                </a:solidFill>
                <a:latin typeface="Courier New"/>
              </a:rPr>
              <a:t>,</a:t>
            </a:r>
            <a:r>
              <a:rPr lang="en-US" sz="2400" b="0" strike="noStrike" spc="-1">
                <a:solidFill>
                  <a:srgbClr val="D4D4D4"/>
                </a:solidFill>
                <a:latin typeface="Courier New"/>
              </a:rPr>
              <a:t> n_iter</a:t>
            </a:r>
            <a:r>
              <a:rPr lang="en-US" sz="2400" b="0" strike="noStrike" spc="-1">
                <a:solidFill>
                  <a:srgbClr val="F92672"/>
                </a:solidFill>
                <a:latin typeface="Courier New"/>
              </a:rPr>
              <a:t>=</a:t>
            </a:r>
            <a:r>
              <a:rPr lang="en-US" sz="2400" b="0" strike="noStrike" spc="-1">
                <a:solidFill>
                  <a:srgbClr val="AE81FF"/>
                </a:solidFill>
                <a:latin typeface="Courier New"/>
              </a:rPr>
              <a:t>7</a:t>
            </a:r>
            <a:r>
              <a:rPr lang="en-US" sz="2400" b="0" strike="noStrike" spc="-1">
                <a:solidFill>
                  <a:srgbClr val="DCDCDC"/>
                </a:solidFill>
                <a:latin typeface="Courier New"/>
              </a:rPr>
              <a:t>,</a:t>
            </a:r>
            <a:r>
              <a:rPr lang="en-US" sz="2400" b="0" strike="noStrike" spc="-1">
                <a:solidFill>
                  <a:srgbClr val="D4D4D4"/>
                </a:solidFill>
                <a:latin typeface="Courier New"/>
              </a:rPr>
              <a:t> random_state</a:t>
            </a:r>
            <a:r>
              <a:rPr lang="en-US" sz="2400" b="0" strike="noStrike" spc="-1">
                <a:solidFill>
                  <a:srgbClr val="F92672"/>
                </a:solidFill>
                <a:latin typeface="Courier New"/>
              </a:rPr>
              <a:t>=</a:t>
            </a:r>
            <a:r>
              <a:rPr lang="en-US" sz="2400" b="0" strike="noStrike" spc="-1">
                <a:solidFill>
                  <a:srgbClr val="AE81FF"/>
                </a:solidFill>
                <a:latin typeface="Courier New"/>
              </a:rPr>
              <a:t>42</a:t>
            </a:r>
            <a:r>
              <a:rPr lang="en-US" sz="2400" b="0" strike="noStrike" spc="-1">
                <a:solidFill>
                  <a:srgbClr val="DCDCDC"/>
                </a:solidFill>
                <a:latin typeface="Courier New"/>
              </a:rPr>
              <a:t>)</a:t>
            </a:r>
            <a:endParaRPr lang="en-US" sz="2400" b="0" strike="noStrike" spc="-1">
              <a:solidFill>
                <a:srgbClr val="000000"/>
              </a:solidFill>
              <a:latin typeface="Calibri"/>
            </a:endParaRPr>
          </a:p>
          <a:p>
            <a:pPr>
              <a:lnSpc>
                <a:spcPct val="90000"/>
              </a:lnSpc>
              <a:spcBef>
                <a:spcPts val="1001"/>
              </a:spcBef>
              <a:tabLst>
                <a:tab pos="0" algn="l"/>
              </a:tabLst>
            </a:pPr>
            <a:r>
              <a:rPr lang="en-CA" sz="2400" b="0" strike="noStrike" spc="-1">
                <a:solidFill>
                  <a:srgbClr val="D4D4D4"/>
                </a:solidFill>
                <a:latin typeface="Courier New"/>
              </a:rPr>
              <a:t>matrice = svd.fit_transform</a:t>
            </a:r>
            <a:r>
              <a:rPr lang="en-CA" sz="2400" b="0" strike="noStrike" spc="-1">
                <a:solidFill>
                  <a:srgbClr val="DCDCDC"/>
                </a:solidFill>
                <a:latin typeface="Courier New"/>
              </a:rPr>
              <a:t>(</a:t>
            </a:r>
            <a:r>
              <a:rPr lang="en-CA" sz="2400" b="0" strike="noStrike" spc="-1">
                <a:solidFill>
                  <a:srgbClr val="D4D4D4"/>
                </a:solidFill>
                <a:latin typeface="Courier New"/>
              </a:rPr>
              <a:t>matrice</a:t>
            </a:r>
            <a:r>
              <a:rPr lang="en-CA" sz="2400" b="0" strike="noStrike" spc="-1">
                <a:solidFill>
                  <a:srgbClr val="DCDCDC"/>
                </a:solidFill>
                <a:latin typeface="Courier New"/>
              </a:rPr>
              <a:t>)</a:t>
            </a:r>
            <a:endParaRPr lang="en-US" sz="2400" b="0" strike="noStrike" spc="-1">
              <a:solidFill>
                <a:srgbClr val="000000"/>
              </a:solidFill>
              <a:latin typeface="Calibri"/>
            </a:endParaRPr>
          </a:p>
          <a:p>
            <a:pPr>
              <a:lnSpc>
                <a:spcPct val="90000"/>
              </a:lnSpc>
              <a:spcBef>
                <a:spcPts val="1001"/>
              </a:spcBef>
              <a:tabLst>
                <a:tab pos="0" algn="l"/>
              </a:tabLst>
            </a:pPr>
            <a:endParaRPr lang="en-US" sz="2400" b="0" strike="noStrike" spc="-1">
              <a:solidFill>
                <a:srgbClr val="000000"/>
              </a:solidFill>
              <a:latin typeface="Calibri"/>
            </a:endParaRPr>
          </a:p>
        </p:txBody>
      </p:sp>
      <p:sp>
        <p:nvSpPr>
          <p:cNvPr id="127" name="CustomShape 3"/>
          <p:cNvSpPr/>
          <p:nvPr/>
        </p:nvSpPr>
        <p:spPr>
          <a:xfrm>
            <a:off x="838080" y="1825560"/>
            <a:ext cx="10515240" cy="297036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Afin de faire de la réduction de dimensionnalité avec sklearn, nous pouvons utiliser TruncatedSVD. Pour cela il faut construire l’objet en lui donnant en paramètre le nombre de composantes finales voulu et le nombre d’itération. À des fins de reproductibilité, vous pouvez aussi donner une seed pour le random_state</a:t>
            </a:r>
            <a:r>
              <a:rPr lang="en-US" sz="2800" b="0" strike="noStrike" spc="-1">
                <a:solidFill>
                  <a:srgbClr val="000000"/>
                </a:solidFill>
                <a:latin typeface="Calibri"/>
              </a:rPr>
              <a:t>.</a:t>
            </a:r>
            <a:endParaRPr lang="en-US" sz="2800" b="0" strike="noStrike" spc="-1">
              <a:latin typeface="Arial"/>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fit_transform </a:t>
            </a:r>
            <a:r>
              <a:rPr lang="fr-FR" sz="2800" b="0" strike="noStrike" spc="-1">
                <a:solidFill>
                  <a:srgbClr val="000000"/>
                </a:solidFill>
                <a:latin typeface="Calibri"/>
              </a:rPr>
              <a:t>permet</a:t>
            </a:r>
            <a:r>
              <a:rPr lang="en-US" sz="2800" b="0" strike="noStrike" spc="-1">
                <a:solidFill>
                  <a:srgbClr val="000000"/>
                </a:solidFill>
                <a:latin typeface="Calibri"/>
              </a:rPr>
              <a:t> </a:t>
            </a:r>
            <a:r>
              <a:rPr lang="fr-FR" sz="2800" b="0" strike="noStrike" spc="-1">
                <a:solidFill>
                  <a:srgbClr val="000000"/>
                </a:solidFill>
                <a:latin typeface="Calibri"/>
              </a:rPr>
              <a:t>d’entraîner</a:t>
            </a:r>
            <a:r>
              <a:rPr lang="en-US" sz="2800" b="0" strike="noStrike" spc="-1">
                <a:solidFill>
                  <a:srgbClr val="000000"/>
                </a:solidFill>
                <a:latin typeface="Calibri"/>
              </a:rPr>
              <a:t> </a:t>
            </a:r>
            <a:r>
              <a:rPr lang="fr-FR" sz="2800" b="0" strike="noStrike" spc="-1">
                <a:solidFill>
                  <a:srgbClr val="000000"/>
                </a:solidFill>
                <a:latin typeface="Calibri"/>
              </a:rPr>
              <a:t>le SVD sur une matrice, puis de réduire sa dimension.</a:t>
            </a:r>
            <a:endParaRPr lang="en-US"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23880" y="1122480"/>
            <a:ext cx="9143640" cy="2387160"/>
          </a:xfrm>
          <a:prstGeom prst="rect">
            <a:avLst/>
          </a:prstGeom>
          <a:noFill/>
          <a:ln w="0">
            <a:noFill/>
          </a:ln>
        </p:spPr>
        <p:txBody>
          <a:bodyPr anchor="b">
            <a:noAutofit/>
          </a:bodyPr>
          <a:lstStyle/>
          <a:p>
            <a:pPr algn="ctr">
              <a:lnSpc>
                <a:spcPct val="90000"/>
              </a:lnSpc>
            </a:pPr>
            <a:r>
              <a:rPr lang="fr-CA" sz="6000" b="0" strike="noStrike" spc="-1">
                <a:solidFill>
                  <a:srgbClr val="000000"/>
                </a:solidFill>
                <a:latin typeface="Calibri Light"/>
              </a:rPr>
              <a:t>Scipy</a:t>
            </a:r>
            <a:endParaRPr lang="en-US" sz="6000" b="0" strike="noStrike" spc="-1" dirty="0">
              <a:solidFill>
                <a:srgbClr val="000000"/>
              </a:solidFill>
              <a:latin typeface="Calibri"/>
            </a:endParaRPr>
          </a:p>
        </p:txBody>
      </p:sp>
      <p:sp>
        <p:nvSpPr>
          <p:cNvPr id="116" name="TextShape 2"/>
          <p:cNvSpPr txBox="1"/>
          <p:nvPr/>
        </p:nvSpPr>
        <p:spPr>
          <a:xfrm>
            <a:off x="1523880" y="3602160"/>
            <a:ext cx="9143640" cy="1655280"/>
          </a:xfrm>
          <a:prstGeom prst="rect">
            <a:avLst/>
          </a:prstGeom>
          <a:noFill/>
          <a:ln w="0">
            <a:noFill/>
          </a:ln>
        </p:spPr>
        <p:txBody>
          <a:bodyPr>
            <a:noAutofit/>
          </a:bodyPr>
          <a:lstStyle/>
          <a:p>
            <a:pPr algn="ctr"/>
            <a:endParaRPr lang="en-US" sz="3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Scipy</a:t>
            </a:r>
            <a:endParaRPr lang="en-US" sz="4400" b="0" strike="noStrike" spc="-1">
              <a:solidFill>
                <a:srgbClr val="000000"/>
              </a:solidFill>
              <a:latin typeface="Calibri"/>
            </a:endParaRPr>
          </a:p>
        </p:txBody>
      </p:sp>
      <p:sp>
        <p:nvSpPr>
          <p:cNvPr id="118"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SciPy est un projet visant à unifier et fédérer un ensemble de bibliothèques Python à usage scientifique. Scipy utilise les tableaux et matrices du module NumPy.</a:t>
            </a: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Dans le contexte de ce TP, il vous sera utile, entre autre, pour le calcul de distance entre deux vecteurs et pour calculer le score de vos VSM</a:t>
            </a:r>
            <a:endParaRPr lang="en-US" sz="28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Calcul de distance</a:t>
            </a:r>
            <a:endParaRPr lang="en-US" sz="4400" b="0" strike="noStrike" spc="-1">
              <a:solidFill>
                <a:srgbClr val="000000"/>
              </a:solidFill>
              <a:latin typeface="Calibri"/>
            </a:endParaRPr>
          </a:p>
        </p:txBody>
      </p:sp>
      <p:sp>
        <p:nvSpPr>
          <p:cNvPr id="120" name="TextShape 2"/>
          <p:cNvSpPr txBox="1"/>
          <p:nvPr/>
        </p:nvSpPr>
        <p:spPr>
          <a:xfrm>
            <a:off x="838080" y="1825560"/>
            <a:ext cx="10515240" cy="1474200"/>
          </a:xfrm>
          <a:prstGeom prst="rect">
            <a:avLst/>
          </a:prstGeom>
          <a:noFill/>
          <a:ln w="0">
            <a:noFill/>
          </a:ln>
        </p:spPr>
        <p:txBody>
          <a:bodyPr>
            <a:noAutofit/>
          </a:bodyPr>
          <a:lstStyle/>
          <a:p>
            <a:pPr>
              <a:lnSpc>
                <a:spcPct val="90000"/>
              </a:lnSpc>
              <a:spcBef>
                <a:spcPts val="1001"/>
              </a:spcBef>
              <a:tabLst>
                <a:tab pos="0" algn="l"/>
              </a:tabLst>
            </a:pPr>
            <a:r>
              <a:rPr lang="en-US" sz="2800" b="0" strike="noStrike" spc="-1">
                <a:solidFill>
                  <a:srgbClr val="000000"/>
                </a:solidFill>
                <a:latin typeface="Calibri"/>
              </a:rPr>
              <a:t>scipy.spatial.distance </a:t>
            </a:r>
            <a:r>
              <a:rPr lang="fr-FR" sz="2800" b="0" strike="noStrike" spc="-1">
                <a:solidFill>
                  <a:srgbClr val="000000"/>
                </a:solidFill>
                <a:latin typeface="Calibri"/>
              </a:rPr>
              <a:t>donne accès à différentes fonctions qui calcule la distance</a:t>
            </a:r>
            <a:r>
              <a:rPr lang="en-US" sz="2800" b="0" strike="noStrike" spc="-1">
                <a:solidFill>
                  <a:srgbClr val="000000"/>
                </a:solidFill>
                <a:latin typeface="Calibri"/>
              </a:rPr>
              <a:t> </a:t>
            </a:r>
            <a:r>
              <a:rPr lang="fr-CA" sz="2800" b="0" strike="noStrike" spc="-1">
                <a:solidFill>
                  <a:srgbClr val="000000"/>
                </a:solidFill>
                <a:latin typeface="Calibri"/>
              </a:rPr>
              <a:t>entre</a:t>
            </a:r>
            <a:r>
              <a:rPr lang="en-US" sz="2800" b="0" strike="noStrike" spc="-1">
                <a:solidFill>
                  <a:srgbClr val="000000"/>
                </a:solidFill>
                <a:latin typeface="Calibri"/>
              </a:rPr>
              <a:t> </a:t>
            </a:r>
            <a:r>
              <a:rPr lang="fr-FR" sz="2800" b="0" strike="noStrike" spc="-1">
                <a:solidFill>
                  <a:srgbClr val="000000"/>
                </a:solidFill>
                <a:latin typeface="Calibri"/>
              </a:rPr>
              <a:t>deux vecteurs on retrouve entre autre</a:t>
            </a:r>
            <a:r>
              <a:rPr lang="en-US" sz="2800" b="0" strike="noStrike" spc="-1">
                <a:solidFill>
                  <a:srgbClr val="000000"/>
                </a:solidFill>
                <a:latin typeface="Calibri"/>
              </a:rPr>
              <a:t> : </a:t>
            </a:r>
          </a:p>
          <a:p>
            <a:pPr marL="228600" indent="-228240">
              <a:lnSpc>
                <a:spcPct val="90000"/>
              </a:lnSpc>
              <a:spcBef>
                <a:spcPts val="1001"/>
              </a:spcBef>
              <a:buClr>
                <a:srgbClr val="000000"/>
              </a:buClr>
              <a:buFont typeface="Arial"/>
              <a:buChar char="•"/>
              <a:tabLst>
                <a:tab pos="0" algn="l"/>
              </a:tabLst>
            </a:pPr>
            <a:r>
              <a:rPr lang="fr-FR" sz="2800" b="0" strike="noStrike" spc="-1">
                <a:solidFill>
                  <a:srgbClr val="000000"/>
                </a:solidFill>
                <a:latin typeface="Calibri"/>
              </a:rPr>
              <a:t>La distance cosinus  et la distance euclidienne : </a:t>
            </a:r>
            <a:endParaRPr lang="en-US" sz="2800" b="0" strike="noStrike" spc="-1">
              <a:solidFill>
                <a:srgbClr val="000000"/>
              </a:solidFill>
              <a:latin typeface="Calibri"/>
            </a:endParaRPr>
          </a:p>
        </p:txBody>
      </p:sp>
      <p:sp>
        <p:nvSpPr>
          <p:cNvPr id="121" name="CustomShape 3"/>
          <p:cNvSpPr/>
          <p:nvPr/>
        </p:nvSpPr>
        <p:spPr>
          <a:xfrm>
            <a:off x="838080" y="3557880"/>
            <a:ext cx="7565760" cy="1096200"/>
          </a:xfrm>
          <a:prstGeom prst="rect">
            <a:avLst/>
          </a:prstGeom>
          <a:solidFill>
            <a:schemeClr val="tx1">
              <a:lumMod val="95000"/>
              <a:lumOff val="5000"/>
            </a:schemeClr>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D4D4D4"/>
                </a:solidFill>
                <a:latin typeface="Courier New"/>
              </a:rPr>
              <a:t>cosine</a:t>
            </a:r>
            <a:r>
              <a:rPr lang="en-US" sz="2400" b="0" strike="noStrike" spc="-1">
                <a:solidFill>
                  <a:srgbClr val="DCDCDC"/>
                </a:solidFill>
                <a:latin typeface="Courier New"/>
              </a:rPr>
              <a:t>(</a:t>
            </a:r>
            <a:r>
              <a:rPr lang="en-US" sz="2400" b="0" strike="noStrike" spc="-1">
                <a:solidFill>
                  <a:srgbClr val="D4D4D4"/>
                </a:solidFill>
                <a:latin typeface="Courier New"/>
              </a:rPr>
              <a:t>v1</a:t>
            </a:r>
            <a:r>
              <a:rPr lang="en-US" sz="2400" b="0" strike="noStrike" spc="-1">
                <a:solidFill>
                  <a:srgbClr val="DCDCDC"/>
                </a:solidFill>
                <a:latin typeface="Courier New"/>
              </a:rPr>
              <a:t>,</a:t>
            </a:r>
            <a:r>
              <a:rPr lang="en-US" sz="2400" b="0" strike="noStrike" spc="-1">
                <a:solidFill>
                  <a:srgbClr val="D4D4D4"/>
                </a:solidFill>
                <a:latin typeface="Courier New"/>
              </a:rPr>
              <a:t> v2</a:t>
            </a:r>
            <a:r>
              <a:rPr lang="en-US" sz="2400" b="0" strike="noStrike" spc="-1">
                <a:solidFill>
                  <a:srgbClr val="DCDCDC"/>
                </a:solidFill>
                <a:latin typeface="Courier New"/>
              </a:rPr>
              <a:t>)</a:t>
            </a:r>
            <a:endParaRPr lang="en-US" sz="2400" b="0" strike="noStrike" spc="-1">
              <a:latin typeface="Arial"/>
            </a:endParaRPr>
          </a:p>
          <a:p>
            <a:pPr>
              <a:lnSpc>
                <a:spcPct val="100000"/>
              </a:lnSpc>
            </a:pPr>
            <a:r>
              <a:rPr lang="en-US" sz="2400" b="0" strike="noStrike" spc="-1">
                <a:solidFill>
                  <a:srgbClr val="D4D4D4"/>
                </a:solidFill>
                <a:latin typeface="Courier New"/>
              </a:rPr>
              <a:t>euclidean</a:t>
            </a:r>
            <a:r>
              <a:rPr lang="en-US" sz="2400" b="0" strike="noStrike" spc="-1">
                <a:solidFill>
                  <a:srgbClr val="DCDCDC"/>
                </a:solidFill>
                <a:latin typeface="Courier New"/>
              </a:rPr>
              <a:t>(</a:t>
            </a:r>
            <a:r>
              <a:rPr lang="en-US" sz="2400" b="0" strike="noStrike" spc="-1">
                <a:solidFill>
                  <a:srgbClr val="D4D4D4"/>
                </a:solidFill>
                <a:latin typeface="Courier New"/>
              </a:rPr>
              <a:t>v1</a:t>
            </a:r>
            <a:r>
              <a:rPr lang="en-US" sz="2400" b="0" strike="noStrike" spc="-1">
                <a:solidFill>
                  <a:srgbClr val="DCDCDC"/>
                </a:solidFill>
                <a:latin typeface="Courier New"/>
              </a:rPr>
              <a:t>,</a:t>
            </a:r>
            <a:r>
              <a:rPr lang="en-US" sz="2400" b="0" strike="noStrike" spc="-1">
                <a:solidFill>
                  <a:srgbClr val="D4D4D4"/>
                </a:solidFill>
                <a:latin typeface="Courier New"/>
              </a:rPr>
              <a:t> v2</a:t>
            </a:r>
            <a:r>
              <a:rPr lang="en-US" sz="2400" b="0" strike="noStrike" spc="-1">
                <a:solidFill>
                  <a:srgbClr val="DCDCDC"/>
                </a:solidFill>
                <a:latin typeface="Courier New"/>
              </a:rPr>
              <a:t>)</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La corrélation de spearman</a:t>
            </a:r>
            <a:endParaRPr lang="en-US" sz="4400" b="0" strike="noStrike" spc="-1">
              <a:solidFill>
                <a:srgbClr val="000000"/>
              </a:solidFill>
              <a:latin typeface="Calibri"/>
            </a:endParaRPr>
          </a:p>
        </p:txBody>
      </p:sp>
      <p:sp>
        <p:nvSpPr>
          <p:cNvPr id="123" name="TextShape 2"/>
          <p:cNvSpPr txBox="1"/>
          <p:nvPr/>
        </p:nvSpPr>
        <p:spPr>
          <a:xfrm>
            <a:off x="896400" y="3816000"/>
            <a:ext cx="10515240" cy="534960"/>
          </a:xfrm>
          <a:prstGeom prst="rect">
            <a:avLst/>
          </a:prstGeom>
          <a:solidFill>
            <a:srgbClr val="0D0D0D"/>
          </a:solidFill>
          <a:ln w="0">
            <a:noFill/>
          </a:ln>
        </p:spPr>
        <p:txBody>
          <a:bodyPr>
            <a:noAutofit/>
          </a:bodyPr>
          <a:lstStyle/>
          <a:p>
            <a:pPr>
              <a:lnSpc>
                <a:spcPct val="90000"/>
              </a:lnSpc>
              <a:spcBef>
                <a:spcPts val="1001"/>
              </a:spcBef>
              <a:tabLst>
                <a:tab pos="0" algn="l"/>
              </a:tabLst>
            </a:pPr>
            <a:r>
              <a:rPr lang="en-US" sz="2800" b="0" strike="noStrike" spc="-1">
                <a:solidFill>
                  <a:srgbClr val="D4D4D4"/>
                </a:solidFill>
                <a:latin typeface="Courier New"/>
              </a:rPr>
              <a:t>rho</a:t>
            </a:r>
            <a:r>
              <a:rPr lang="en-US" sz="2800" b="0" strike="noStrike" spc="-1">
                <a:solidFill>
                  <a:srgbClr val="DCDCDC"/>
                </a:solidFill>
                <a:latin typeface="Courier New"/>
              </a:rPr>
              <a:t>,</a:t>
            </a:r>
            <a:r>
              <a:rPr lang="en-US" sz="2800" b="0" strike="noStrike" spc="-1">
                <a:solidFill>
                  <a:srgbClr val="D4D4D4"/>
                </a:solidFill>
                <a:latin typeface="Courier New"/>
              </a:rPr>
              <a:t> pvalue </a:t>
            </a:r>
            <a:r>
              <a:rPr lang="en-US" sz="2800" b="0" strike="noStrike" spc="-1">
                <a:solidFill>
                  <a:srgbClr val="F92672"/>
                </a:solidFill>
                <a:latin typeface="Courier New"/>
              </a:rPr>
              <a:t>=</a:t>
            </a:r>
            <a:r>
              <a:rPr lang="en-US" sz="2800" b="0" strike="noStrike" spc="-1">
                <a:solidFill>
                  <a:srgbClr val="D4D4D4"/>
                </a:solidFill>
                <a:latin typeface="Courier New"/>
              </a:rPr>
              <a:t> spearmanr</a:t>
            </a:r>
            <a:r>
              <a:rPr lang="en-US" sz="2800" b="0" strike="noStrike" spc="-1">
                <a:solidFill>
                  <a:srgbClr val="DCDCDC"/>
                </a:solidFill>
                <a:latin typeface="Courier New"/>
              </a:rPr>
              <a:t>(</a:t>
            </a:r>
            <a:r>
              <a:rPr lang="en-US" sz="2800" b="0" strike="noStrike" spc="-1">
                <a:solidFill>
                  <a:srgbClr val="D4D4D4"/>
                </a:solidFill>
                <a:latin typeface="Courier New"/>
              </a:rPr>
              <a:t>v_true</a:t>
            </a:r>
            <a:r>
              <a:rPr lang="en-US" sz="2800" b="0" strike="noStrike" spc="-1">
                <a:solidFill>
                  <a:srgbClr val="DCDCDC"/>
                </a:solidFill>
                <a:latin typeface="Courier New"/>
              </a:rPr>
              <a:t>,</a:t>
            </a:r>
            <a:r>
              <a:rPr lang="en-US" sz="2800" b="0" strike="noStrike" spc="-1">
                <a:solidFill>
                  <a:srgbClr val="D4D4D4"/>
                </a:solidFill>
                <a:latin typeface="Courier New"/>
              </a:rPr>
              <a:t> v_predict</a:t>
            </a:r>
            <a:r>
              <a:rPr lang="en-US" sz="2800" b="0" strike="noStrike" spc="-1">
                <a:solidFill>
                  <a:srgbClr val="DCDCDC"/>
                </a:solidFill>
                <a:latin typeface="Courier New"/>
              </a:rPr>
              <a:t>)</a:t>
            </a:r>
            <a:endParaRPr lang="en-US" sz="2800" b="0" strike="noStrike" spc="-1">
              <a:solidFill>
                <a:srgbClr val="000000"/>
              </a:solidFill>
              <a:latin typeface="Calibri"/>
            </a:endParaRPr>
          </a:p>
          <a:p>
            <a:pPr>
              <a:lnSpc>
                <a:spcPct val="90000"/>
              </a:lnSpc>
              <a:spcBef>
                <a:spcPts val="1001"/>
              </a:spcBef>
              <a:tabLst>
                <a:tab pos="0" algn="l"/>
              </a:tabLst>
            </a:pPr>
            <a:endParaRPr lang="en-US" sz="2800" b="0" strike="noStrike" spc="-1">
              <a:solidFill>
                <a:srgbClr val="000000"/>
              </a:solidFill>
              <a:latin typeface="Calibri"/>
            </a:endParaRPr>
          </a:p>
        </p:txBody>
      </p:sp>
      <p:sp>
        <p:nvSpPr>
          <p:cNvPr id="124" name="CustomShape 3"/>
          <p:cNvSpPr/>
          <p:nvPr/>
        </p:nvSpPr>
        <p:spPr>
          <a:xfrm>
            <a:off x="896400" y="1821600"/>
            <a:ext cx="10515240" cy="1474200"/>
          </a:xfrm>
          <a:prstGeom prst="rect">
            <a:avLst/>
          </a:prstGeom>
          <a:noFill/>
          <a:ln w="0">
            <a:noFill/>
          </a:ln>
        </p:spPr>
        <p:style>
          <a:lnRef idx="0">
            <a:scrgbClr r="0" g="0" b="0"/>
          </a:lnRef>
          <a:fillRef idx="0">
            <a:scrgbClr r="0" g="0" b="0"/>
          </a:fillRef>
          <a:effectRef idx="0">
            <a:scrgbClr r="0" g="0" b="0"/>
          </a:effectRef>
          <a:fontRef idx="minor"/>
        </p:style>
        <p:txBody>
          <a:bodyPr>
            <a:normAutofit fontScale="97000"/>
          </a:bodyPr>
          <a:lstStyle/>
          <a:p>
            <a:pPr marL="285840" indent="-285480">
              <a:lnSpc>
                <a:spcPct val="90000"/>
              </a:lnSpc>
              <a:spcBef>
                <a:spcPts val="1001"/>
              </a:spcBef>
              <a:buClr>
                <a:srgbClr val="000000"/>
              </a:buClr>
              <a:buFont typeface="Arial"/>
              <a:buChar char="•"/>
            </a:pPr>
            <a:r>
              <a:rPr lang="fr-FR" sz="2800" b="0" strike="noStrike" spc="-1">
                <a:solidFill>
                  <a:srgbClr val="000000"/>
                </a:solidFill>
                <a:latin typeface="Calibri"/>
              </a:rPr>
              <a:t>scipy.stats met a disposition la fonction spearmanr qui permet de calculer la corrélation de spearman entre la prédiction et la réalité</a:t>
            </a:r>
            <a:endParaRPr lang="en-US" sz="2800" b="0" strike="noStrike" spc="-1">
              <a:latin typeface="Arial"/>
            </a:endParaRPr>
          </a:p>
          <a:p>
            <a:pPr marL="285840" indent="-285480">
              <a:lnSpc>
                <a:spcPct val="90000"/>
              </a:lnSpc>
              <a:spcBef>
                <a:spcPts val="1001"/>
              </a:spcBef>
              <a:buClr>
                <a:srgbClr val="000000"/>
              </a:buClr>
              <a:buFont typeface="Arial"/>
              <a:buChar char="•"/>
            </a:pPr>
            <a:r>
              <a:rPr lang="fr-FR" sz="2800" b="0" strike="noStrike" spc="-1">
                <a:solidFill>
                  <a:srgbClr val="000000"/>
                </a:solidFill>
                <a:latin typeface="Calibri"/>
              </a:rPr>
              <a:t>On obtient alors rho qui est la corrélation de spearman</a:t>
            </a:r>
            <a:endParaRPr lang="en-US" sz="2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914400" y="2514600"/>
            <a:ext cx="10515240" cy="1325160"/>
          </a:xfrm>
          <a:prstGeom prst="rect">
            <a:avLst/>
          </a:prstGeom>
          <a:noFill/>
          <a:ln w="0">
            <a:noFill/>
          </a:ln>
        </p:spPr>
        <p:txBody>
          <a:bodyPr lIns="0" tIns="0" rIns="0" bIns="0" anchor="ctr">
            <a:noAutofit/>
          </a:bodyPr>
          <a:lstStyle/>
          <a:p>
            <a:pPr algn="ctr"/>
            <a:r>
              <a:rPr lang="en-US" sz="3200" b="0" strike="noStrike" spc="-1">
                <a:solidFill>
                  <a:srgbClr val="000000"/>
                </a:solidFill>
                <a:latin typeface="Calibri"/>
              </a:rPr>
              <a:t>Fonctions et modules utiles en 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Counter</a:t>
            </a:r>
            <a:endParaRPr lang="en-US" sz="4400" b="0" strike="noStrike" spc="-1">
              <a:solidFill>
                <a:srgbClr val="000000"/>
              </a:solidFill>
              <a:latin typeface="Calibri"/>
            </a:endParaRPr>
          </a:p>
        </p:txBody>
      </p:sp>
      <p:sp>
        <p:nvSpPr>
          <p:cNvPr id="86" name="TextShape 2"/>
          <p:cNvSpPr txBox="1"/>
          <p:nvPr/>
        </p:nvSpPr>
        <p:spPr>
          <a:xfrm>
            <a:off x="838080" y="3429000"/>
            <a:ext cx="10515240" cy="3228120"/>
          </a:xfrm>
          <a:prstGeom prst="rect">
            <a:avLst/>
          </a:prstGeom>
          <a:solidFill>
            <a:srgbClr val="0D0D0D"/>
          </a:solidFill>
          <a:ln w="0">
            <a:noFill/>
          </a:ln>
        </p:spPr>
        <p:txBody>
          <a:bodyPr>
            <a:normAutofit fontScale="94000" lnSpcReduction="10000"/>
          </a:bodyPr>
          <a:lstStyle/>
          <a:p>
            <a:pPr>
              <a:lnSpc>
                <a:spcPct val="90000"/>
              </a:lnSpc>
              <a:spcBef>
                <a:spcPts val="1001"/>
              </a:spcBef>
              <a:tabLst>
                <a:tab pos="0" algn="l"/>
              </a:tabLst>
            </a:pPr>
            <a:r>
              <a:rPr lang="en-US" sz="2400" b="0" strike="noStrike" spc="-1">
                <a:solidFill>
                  <a:srgbClr val="D4D4D4"/>
                </a:solidFill>
                <a:latin typeface="Consolas"/>
              </a:rPr>
              <a:t>from collections import Counter</a:t>
            </a:r>
            <a:endParaRPr lang="en-US" sz="24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D4D4D4"/>
                </a:solidFill>
                <a:latin typeface="Consolas"/>
              </a:rPr>
              <a:t>mots = [</a:t>
            </a:r>
            <a:r>
              <a:rPr lang="en-US" sz="2400" b="0" strike="noStrike" spc="-1">
                <a:solidFill>
                  <a:srgbClr val="CE9178"/>
                </a:solidFill>
                <a:latin typeface="Consolas"/>
              </a:rPr>
              <a:t>'red'</a:t>
            </a:r>
            <a:r>
              <a:rPr lang="en-US" sz="2400" b="0" strike="noStrike" spc="-1">
                <a:solidFill>
                  <a:srgbClr val="D4D4D4"/>
                </a:solidFill>
                <a:latin typeface="Consolas"/>
              </a:rPr>
              <a:t>, </a:t>
            </a:r>
            <a:r>
              <a:rPr lang="en-US" sz="2400" b="0" strike="noStrike" spc="-1">
                <a:solidFill>
                  <a:srgbClr val="CE9178"/>
                </a:solidFill>
                <a:latin typeface="Consolas"/>
              </a:rPr>
              <a:t>'blue'</a:t>
            </a:r>
            <a:r>
              <a:rPr lang="en-US" sz="2400" b="0" strike="noStrike" spc="-1">
                <a:solidFill>
                  <a:srgbClr val="D4D4D4"/>
                </a:solidFill>
                <a:latin typeface="Consolas"/>
              </a:rPr>
              <a:t>, </a:t>
            </a:r>
            <a:r>
              <a:rPr lang="en-US" sz="2400" b="0" strike="noStrike" spc="-1">
                <a:solidFill>
                  <a:srgbClr val="CE9178"/>
                </a:solidFill>
                <a:latin typeface="Consolas"/>
              </a:rPr>
              <a:t>'red'</a:t>
            </a:r>
            <a:r>
              <a:rPr lang="en-US" sz="2400" b="0" strike="noStrike" spc="-1">
                <a:solidFill>
                  <a:srgbClr val="D4D4D4"/>
                </a:solidFill>
                <a:latin typeface="Consolas"/>
              </a:rPr>
              <a:t>, </a:t>
            </a:r>
            <a:r>
              <a:rPr lang="en-US" sz="2400" b="0" strike="noStrike" spc="-1">
                <a:solidFill>
                  <a:srgbClr val="CE9178"/>
                </a:solidFill>
                <a:latin typeface="Consolas"/>
              </a:rPr>
              <a:t>'green'</a:t>
            </a:r>
            <a:r>
              <a:rPr lang="en-US" sz="2400" b="0" strike="noStrike" spc="-1">
                <a:solidFill>
                  <a:srgbClr val="D4D4D4"/>
                </a:solidFill>
                <a:latin typeface="Consolas"/>
              </a:rPr>
              <a:t>, </a:t>
            </a:r>
            <a:r>
              <a:rPr lang="en-US" sz="2400" b="0" strike="noStrike" spc="-1">
                <a:solidFill>
                  <a:srgbClr val="CE9178"/>
                </a:solidFill>
                <a:latin typeface="Consolas"/>
              </a:rPr>
              <a:t>'blue'</a:t>
            </a:r>
            <a:r>
              <a:rPr lang="en-US" sz="2400" b="0" strike="noStrike" spc="-1">
                <a:solidFill>
                  <a:srgbClr val="D4D4D4"/>
                </a:solidFill>
                <a:latin typeface="Consolas"/>
              </a:rPr>
              <a:t>, </a:t>
            </a:r>
            <a:r>
              <a:rPr lang="en-US" sz="2400" b="0" strike="noStrike" spc="-1">
                <a:solidFill>
                  <a:srgbClr val="CE9178"/>
                </a:solidFill>
                <a:latin typeface="Consolas"/>
              </a:rPr>
              <a:t>'blue'</a:t>
            </a:r>
            <a:r>
              <a:rPr lang="en-US" sz="2400" b="0" strike="noStrike" spc="-1">
                <a:solidFill>
                  <a:srgbClr val="D4D4D4"/>
                </a:solidFill>
                <a:latin typeface="Consolas"/>
              </a:rPr>
              <a:t>]</a:t>
            </a:r>
            <a:endParaRPr lang="en-US" sz="24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D4D4D4"/>
                </a:solidFill>
                <a:latin typeface="Consolas"/>
              </a:rPr>
              <a:t>c = Counter(mots)</a:t>
            </a:r>
            <a:endParaRPr lang="en-US" sz="24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C586C0"/>
                </a:solidFill>
                <a:latin typeface="Consolas"/>
              </a:rPr>
              <a:t>for</a:t>
            </a:r>
            <a:r>
              <a:rPr lang="en-US" sz="2400" b="0" strike="noStrike" spc="-1">
                <a:solidFill>
                  <a:srgbClr val="D4D4D4"/>
                </a:solidFill>
                <a:latin typeface="Consolas"/>
              </a:rPr>
              <a:t> word, count </a:t>
            </a:r>
            <a:r>
              <a:rPr lang="en-US" sz="2400" b="0" strike="noStrike" spc="-1">
                <a:solidFill>
                  <a:srgbClr val="C586C0"/>
                </a:solidFill>
                <a:latin typeface="Consolas"/>
              </a:rPr>
              <a:t>in</a:t>
            </a:r>
            <a:r>
              <a:rPr lang="en-US" sz="2400" b="0" strike="noStrike" spc="-1">
                <a:solidFill>
                  <a:srgbClr val="D4D4D4"/>
                </a:solidFill>
                <a:latin typeface="Consolas"/>
              </a:rPr>
              <a:t> c.items():</a:t>
            </a:r>
            <a:endParaRPr lang="en-US" sz="24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D4D4D4"/>
                </a:solidFill>
                <a:latin typeface="Consolas"/>
              </a:rPr>
              <a:t>    </a:t>
            </a:r>
            <a:r>
              <a:rPr lang="en-US" sz="2400" b="0" strike="noStrike" spc="-1">
                <a:solidFill>
                  <a:srgbClr val="DCDCAA"/>
                </a:solidFill>
                <a:latin typeface="Consolas"/>
              </a:rPr>
              <a:t>print</a:t>
            </a:r>
            <a:r>
              <a:rPr lang="en-US" sz="2400" b="0" strike="noStrike" spc="-1">
                <a:solidFill>
                  <a:srgbClr val="D4D4D4"/>
                </a:solidFill>
                <a:latin typeface="Consolas"/>
              </a:rPr>
              <a:t>(</a:t>
            </a:r>
            <a:r>
              <a:rPr lang="en-US" sz="2400" b="0" strike="noStrike" spc="-1">
                <a:solidFill>
                  <a:srgbClr val="CE9178"/>
                </a:solidFill>
                <a:latin typeface="Consolas"/>
              </a:rPr>
              <a:t>"il y a "</a:t>
            </a:r>
            <a:r>
              <a:rPr lang="en-US" sz="2400" b="0" strike="noStrike" spc="-1">
                <a:solidFill>
                  <a:srgbClr val="D4D4D4"/>
                </a:solidFill>
                <a:latin typeface="Consolas"/>
              </a:rPr>
              <a:t> + </a:t>
            </a:r>
            <a:r>
              <a:rPr lang="en-US" sz="2400" b="0" strike="noStrike" spc="-1">
                <a:solidFill>
                  <a:srgbClr val="4EC9B0"/>
                </a:solidFill>
                <a:latin typeface="Consolas"/>
              </a:rPr>
              <a:t>str</a:t>
            </a:r>
            <a:r>
              <a:rPr lang="en-US" sz="2400" b="0" strike="noStrike" spc="-1">
                <a:solidFill>
                  <a:srgbClr val="D4D4D4"/>
                </a:solidFill>
                <a:latin typeface="Consolas"/>
              </a:rPr>
              <a:t>(count) + </a:t>
            </a:r>
            <a:r>
              <a:rPr lang="en-US" sz="2400" b="0" strike="noStrike" spc="-1">
                <a:solidFill>
                  <a:srgbClr val="CE9178"/>
                </a:solidFill>
                <a:latin typeface="Consolas"/>
              </a:rPr>
              <a:t>" fois le mot "</a:t>
            </a:r>
            <a:r>
              <a:rPr lang="en-US" sz="2400" b="0" strike="noStrike" spc="-1">
                <a:solidFill>
                  <a:srgbClr val="D4D4D4"/>
                </a:solidFill>
                <a:latin typeface="Consolas"/>
              </a:rPr>
              <a:t> + word)</a:t>
            </a:r>
            <a:endParaRPr lang="en-US" sz="2400" b="0" strike="noStrike" spc="-1">
              <a:solidFill>
                <a:srgbClr val="000000"/>
              </a:solidFill>
              <a:latin typeface="Calibri"/>
            </a:endParaRPr>
          </a:p>
          <a:p>
            <a:pPr>
              <a:lnSpc>
                <a:spcPct val="90000"/>
              </a:lnSpc>
              <a:spcBef>
                <a:spcPts val="1001"/>
              </a:spcBef>
              <a:tabLst>
                <a:tab pos="0" algn="l"/>
              </a:tabLst>
            </a:pPr>
            <a:br/>
            <a:r>
              <a:rPr lang="en-US" sz="2400" b="0" strike="noStrike" spc="-1">
                <a:solidFill>
                  <a:srgbClr val="DCDCAA"/>
                </a:solidFill>
                <a:latin typeface="Consolas"/>
              </a:rPr>
              <a:t>print</a:t>
            </a:r>
            <a:r>
              <a:rPr lang="en-US" sz="2400" b="0" strike="noStrike" spc="-1">
                <a:solidFill>
                  <a:srgbClr val="D4D4D4"/>
                </a:solidFill>
                <a:latin typeface="Consolas"/>
              </a:rPr>
              <a:t>(c.most_common(</a:t>
            </a:r>
            <a:r>
              <a:rPr lang="en-US" sz="2400" b="0" strike="noStrike" spc="-1">
                <a:solidFill>
                  <a:srgbClr val="B5CEA8"/>
                </a:solidFill>
                <a:latin typeface="Consolas"/>
              </a:rPr>
              <a:t>2</a:t>
            </a:r>
            <a:r>
              <a:rPr lang="en-US" sz="2400" b="0" strike="noStrike" spc="-1">
                <a:solidFill>
                  <a:srgbClr val="D4D4D4"/>
                </a:solidFill>
                <a:latin typeface="Consolas"/>
              </a:rPr>
              <a:t>)) </a:t>
            </a:r>
            <a:endParaRPr lang="en-US" sz="24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6A9955"/>
                </a:solidFill>
                <a:latin typeface="Consolas"/>
              </a:rPr>
              <a:t># [('blue', 3), ('red', 2)]</a:t>
            </a:r>
            <a:endParaRPr lang="en-US" sz="2400" b="0" strike="noStrike" spc="-1">
              <a:solidFill>
                <a:srgbClr val="000000"/>
              </a:solidFill>
              <a:latin typeface="Calibri"/>
            </a:endParaRPr>
          </a:p>
          <a:p>
            <a:pPr>
              <a:lnSpc>
                <a:spcPct val="90000"/>
              </a:lnSpc>
              <a:spcBef>
                <a:spcPts val="1001"/>
              </a:spcBef>
              <a:tabLst>
                <a:tab pos="0" algn="l"/>
              </a:tabLst>
            </a:pPr>
            <a:endParaRPr lang="en-US" sz="2400" b="0" strike="noStrike" spc="-1">
              <a:solidFill>
                <a:srgbClr val="000000"/>
              </a:solidFill>
              <a:latin typeface="Calibri"/>
            </a:endParaRPr>
          </a:p>
        </p:txBody>
      </p:sp>
      <p:sp>
        <p:nvSpPr>
          <p:cNvPr id="87" name="CustomShape 3"/>
          <p:cNvSpPr/>
          <p:nvPr/>
        </p:nvSpPr>
        <p:spPr>
          <a:xfrm>
            <a:off x="838080" y="1825560"/>
            <a:ext cx="10515240" cy="1603080"/>
          </a:xfrm>
          <a:prstGeom prst="rect">
            <a:avLst/>
          </a:prstGeom>
          <a:noFill/>
          <a:ln w="0">
            <a:noFill/>
          </a:ln>
        </p:spPr>
        <p:style>
          <a:lnRef idx="0">
            <a:scrgbClr r="0" g="0" b="0"/>
          </a:lnRef>
          <a:fillRef idx="0">
            <a:scrgbClr r="0" g="0" b="0"/>
          </a:fillRef>
          <a:effectRef idx="0">
            <a:scrgbClr r="0" g="0" b="0"/>
          </a:effectRef>
          <a:fontRef idx="minor"/>
        </p:style>
        <p:txBody>
          <a:bodyPr>
            <a:normAutofit fontScale="80500" lnSpcReduction="10000"/>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Counter est une collection qui permet de compter.</a:t>
            </a:r>
            <a:endParaRPr lang="en-US" sz="2800" b="0" strike="noStrike" spc="-1">
              <a:latin typeface="Arial"/>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Counter.items() retourne tous les items de la collection avec leur compte tuple&lt;item, int&gt;</a:t>
            </a:r>
            <a:endParaRPr lang="en-US" sz="2800" b="0" strike="noStrike" spc="-1">
              <a:latin typeface="Arial"/>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Counter.most_common(n) retourne les n tuples avec le plus grands compte</a:t>
            </a:r>
            <a:endParaRPr lang="en-US" sz="2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Enumerate</a:t>
            </a:r>
            <a:endParaRPr lang="en-US" sz="4400" b="0" strike="noStrike" spc="-1">
              <a:solidFill>
                <a:srgbClr val="000000"/>
              </a:solidFill>
              <a:latin typeface="Calibri"/>
            </a:endParaRPr>
          </a:p>
        </p:txBody>
      </p:sp>
      <p:sp>
        <p:nvSpPr>
          <p:cNvPr id="89" name="TextShape 2"/>
          <p:cNvSpPr txBox="1"/>
          <p:nvPr/>
        </p:nvSpPr>
        <p:spPr>
          <a:xfrm>
            <a:off x="838080" y="1825560"/>
            <a:ext cx="10515240" cy="143244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Enumerate prend en paramètre une collection et construit une liste de tuple (int, item) où le int représente la position de l’item dans la collection</a:t>
            </a:r>
            <a:endParaRPr lang="en-US" sz="2800" b="0" strike="noStrike" spc="-1">
              <a:solidFill>
                <a:srgbClr val="000000"/>
              </a:solidFill>
              <a:latin typeface="Calibri"/>
            </a:endParaRPr>
          </a:p>
          <a:p>
            <a:pPr>
              <a:lnSpc>
                <a:spcPct val="90000"/>
              </a:lnSpc>
              <a:spcBef>
                <a:spcPts val="1001"/>
              </a:spcBef>
              <a:tabLst>
                <a:tab pos="0" algn="l"/>
              </a:tabLst>
            </a:pPr>
            <a:endParaRPr lang="en-US" sz="2800" b="0" strike="noStrike" spc="-1">
              <a:solidFill>
                <a:srgbClr val="000000"/>
              </a:solidFill>
              <a:latin typeface="Calibri"/>
            </a:endParaRPr>
          </a:p>
          <a:p>
            <a:pPr>
              <a:lnSpc>
                <a:spcPct val="90000"/>
              </a:lnSpc>
              <a:spcBef>
                <a:spcPts val="1001"/>
              </a:spcBef>
              <a:tabLst>
                <a:tab pos="0" algn="l"/>
              </a:tabLst>
            </a:pPr>
            <a:endParaRPr lang="en-US" sz="2800" b="0" strike="noStrike" spc="-1">
              <a:solidFill>
                <a:srgbClr val="000000"/>
              </a:solidFill>
              <a:latin typeface="Calibri"/>
            </a:endParaRPr>
          </a:p>
        </p:txBody>
      </p:sp>
      <p:sp>
        <p:nvSpPr>
          <p:cNvPr id="90" name="CustomShape 3"/>
          <p:cNvSpPr/>
          <p:nvPr/>
        </p:nvSpPr>
        <p:spPr>
          <a:xfrm>
            <a:off x="838080" y="3533040"/>
            <a:ext cx="10515240" cy="1545840"/>
          </a:xfrm>
          <a:prstGeom prst="rect">
            <a:avLst/>
          </a:prstGeom>
          <a:solidFill>
            <a:schemeClr val="tx1">
              <a:lumMod val="95000"/>
              <a:lumOff val="5000"/>
            </a:schemeClr>
          </a:solidFill>
          <a:ln w="0">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0" strike="noStrike" spc="-1">
                <a:solidFill>
                  <a:srgbClr val="D4D4D4"/>
                </a:solidFill>
                <a:latin typeface="Consolas"/>
              </a:rPr>
              <a:t>myVocab = [...] </a:t>
            </a:r>
            <a:r>
              <a:rPr lang="en-US" sz="2000" b="0" strike="noStrike" spc="-1">
                <a:solidFill>
                  <a:srgbClr val="6A9955"/>
                </a:solidFill>
                <a:latin typeface="Consolas"/>
              </a:rPr>
              <a:t># un array contenant notre vocabulaire</a:t>
            </a:r>
            <a:endParaRPr lang="en-US" sz="2000" b="0" strike="noStrike" spc="-1">
              <a:latin typeface="Arial"/>
            </a:endParaRPr>
          </a:p>
          <a:p>
            <a:pPr>
              <a:lnSpc>
                <a:spcPct val="90000"/>
              </a:lnSpc>
              <a:spcBef>
                <a:spcPts val="1001"/>
              </a:spcBef>
              <a:tabLst>
                <a:tab pos="0" algn="l"/>
              </a:tabLst>
            </a:pPr>
            <a:r>
              <a:rPr lang="en-US" sz="2000" b="0" strike="noStrike" spc="-1">
                <a:solidFill>
                  <a:srgbClr val="C586C0"/>
                </a:solidFill>
                <a:latin typeface="Consolas"/>
              </a:rPr>
              <a:t>for</a:t>
            </a:r>
            <a:r>
              <a:rPr lang="en-US" sz="2000" b="0" strike="noStrike" spc="-1">
                <a:solidFill>
                  <a:srgbClr val="D4D4D4"/>
                </a:solidFill>
                <a:latin typeface="Consolas"/>
              </a:rPr>
              <a:t> i, word </a:t>
            </a:r>
            <a:r>
              <a:rPr lang="en-US" sz="2000" b="0" strike="noStrike" spc="-1">
                <a:solidFill>
                  <a:srgbClr val="C586C0"/>
                </a:solidFill>
                <a:latin typeface="Consolas"/>
              </a:rPr>
              <a:t>in</a:t>
            </a:r>
            <a:r>
              <a:rPr lang="en-US" sz="2000" b="0" strike="noStrike" spc="-1">
                <a:solidFill>
                  <a:srgbClr val="D4D4D4"/>
                </a:solidFill>
                <a:latin typeface="Consolas"/>
              </a:rPr>
              <a:t> </a:t>
            </a:r>
            <a:r>
              <a:rPr lang="en-US" sz="2000" b="0" strike="noStrike" spc="-1">
                <a:solidFill>
                  <a:srgbClr val="DCDCAA"/>
                </a:solidFill>
                <a:latin typeface="Consolas"/>
              </a:rPr>
              <a:t>enumerate</a:t>
            </a:r>
            <a:r>
              <a:rPr lang="en-US" sz="2000" b="0" strike="noStrike" spc="-1">
                <a:solidFill>
                  <a:srgbClr val="D4D4D4"/>
                </a:solidFill>
                <a:latin typeface="Consolas"/>
              </a:rPr>
              <a:t>(myVocab):</a:t>
            </a:r>
            <a:endParaRPr lang="en-US" sz="2000" b="0" strike="noStrike" spc="-1">
              <a:latin typeface="Arial"/>
            </a:endParaRPr>
          </a:p>
          <a:p>
            <a:pPr>
              <a:lnSpc>
                <a:spcPct val="90000"/>
              </a:lnSpc>
              <a:spcBef>
                <a:spcPts val="1001"/>
              </a:spcBef>
              <a:tabLst>
                <a:tab pos="0" algn="l"/>
              </a:tabLst>
            </a:pPr>
            <a:r>
              <a:rPr lang="en-US" sz="2000" b="0" strike="noStrike" spc="-1">
                <a:solidFill>
                  <a:srgbClr val="D4D4D4"/>
                </a:solidFill>
                <a:latin typeface="Consolas"/>
              </a:rPr>
              <a:t>    </a:t>
            </a:r>
            <a:r>
              <a:rPr lang="en-US" sz="2000" b="0" strike="noStrike" spc="-1">
                <a:solidFill>
                  <a:srgbClr val="DCDCAA"/>
                </a:solidFill>
                <a:latin typeface="Consolas"/>
              </a:rPr>
              <a:t>print</a:t>
            </a:r>
            <a:r>
              <a:rPr lang="en-US" sz="2000" b="0" strike="noStrike" spc="-1">
                <a:solidFill>
                  <a:srgbClr val="D4D4D4"/>
                </a:solidFill>
                <a:latin typeface="Consolas"/>
              </a:rPr>
              <a:t>(word + </a:t>
            </a:r>
            <a:r>
              <a:rPr lang="en-US" sz="2000" b="0" strike="noStrike" spc="-1">
                <a:solidFill>
                  <a:srgbClr val="CE9178"/>
                </a:solidFill>
                <a:latin typeface="Consolas"/>
              </a:rPr>
              <a:t>" est le "</a:t>
            </a:r>
            <a:r>
              <a:rPr lang="en-US" sz="2000" b="0" strike="noStrike" spc="-1">
                <a:solidFill>
                  <a:srgbClr val="D4D4D4"/>
                </a:solidFill>
                <a:latin typeface="Consolas"/>
              </a:rPr>
              <a:t> + </a:t>
            </a:r>
            <a:r>
              <a:rPr lang="en-US" sz="2000" b="0" strike="noStrike" spc="-1">
                <a:solidFill>
                  <a:srgbClr val="4EC9B0"/>
                </a:solidFill>
                <a:latin typeface="Consolas"/>
              </a:rPr>
              <a:t>str</a:t>
            </a:r>
            <a:r>
              <a:rPr lang="en-US" sz="2000" b="0" strike="noStrike" spc="-1">
                <a:solidFill>
                  <a:srgbClr val="D4D4D4"/>
                </a:solidFill>
                <a:latin typeface="Consolas"/>
              </a:rPr>
              <a:t>(i) + </a:t>
            </a:r>
            <a:r>
              <a:rPr lang="en-US" sz="2000" b="0" strike="noStrike" spc="-1">
                <a:solidFill>
                  <a:srgbClr val="CE9178"/>
                </a:solidFill>
                <a:latin typeface="Consolas"/>
              </a:rPr>
              <a:t>"eme mot de mon vocabulaire"</a:t>
            </a:r>
            <a:r>
              <a:rPr lang="en-US" sz="2000" b="0" strike="noStrike" spc="-1">
                <a:solidFill>
                  <a:srgbClr val="D4D4D4"/>
                </a:solidFill>
                <a:latin typeface="Consolas"/>
              </a:rPr>
              <a:t>)</a:t>
            </a:r>
            <a:endParaRPr lang="en-US"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914760" y="2332440"/>
            <a:ext cx="10515240" cy="1325160"/>
          </a:xfrm>
          <a:prstGeom prst="rect">
            <a:avLst/>
          </a:prstGeom>
          <a:noFill/>
          <a:ln w="0">
            <a:noFill/>
          </a:ln>
        </p:spPr>
        <p:txBody>
          <a:bodyPr lIns="0" tIns="0" rIns="0" bIns="0" anchor="ctr">
            <a:noAutofit/>
          </a:bodyPr>
          <a:lstStyle/>
          <a:p>
            <a:pPr algn="ctr"/>
            <a:r>
              <a:rPr lang="en-US" sz="3200" b="0" strike="noStrike" spc="-1">
                <a:solidFill>
                  <a:srgbClr val="000000"/>
                </a:solidFill>
                <a:latin typeface="Calibri"/>
              </a:rPr>
              <a:t>pandas.DataFrame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Pandas DataFrame</a:t>
            </a:r>
            <a:endParaRPr lang="en-US" sz="4400" b="0" strike="noStrike" spc="-1">
              <a:solidFill>
                <a:srgbClr val="000000"/>
              </a:solidFill>
              <a:latin typeface="Calibri"/>
            </a:endParaRPr>
          </a:p>
        </p:txBody>
      </p:sp>
      <p:sp>
        <p:nvSpPr>
          <p:cNvPr id="97" name="TextShape 2"/>
          <p:cNvSpPr txBox="1"/>
          <p:nvPr/>
        </p:nvSpPr>
        <p:spPr>
          <a:xfrm>
            <a:off x="838080" y="1825560"/>
            <a:ext cx="10515240" cy="1241280"/>
          </a:xfrm>
          <a:prstGeom prst="rect">
            <a:avLst/>
          </a:prstGeom>
          <a:noFill/>
          <a:ln w="0">
            <a:noFill/>
          </a:ln>
        </p:spPr>
        <p:txBody>
          <a:bodyPr>
            <a:normAutofit fontScale="91500" lnSpcReduction="20000"/>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Un DataFrame est une matrice à laquelle on peut préciser le nom des indexes des lignes et des colonnes. On le construit, entre autres, à partir d’une matrice numpy. « index » précise le nom de chaque ligne, « columns » de chaque colonne</a:t>
            </a:r>
            <a:endParaRPr lang="en-US" sz="2800" b="0" strike="noStrike" spc="-1">
              <a:solidFill>
                <a:srgbClr val="000000"/>
              </a:solidFill>
              <a:latin typeface="Calibri"/>
            </a:endParaRPr>
          </a:p>
        </p:txBody>
      </p:sp>
      <p:sp>
        <p:nvSpPr>
          <p:cNvPr id="98" name="CustomShape 3"/>
          <p:cNvSpPr/>
          <p:nvPr/>
        </p:nvSpPr>
        <p:spPr>
          <a:xfrm>
            <a:off x="838080" y="3067200"/>
            <a:ext cx="10515240" cy="3200400"/>
          </a:xfrm>
          <a:prstGeom prst="rect">
            <a:avLst/>
          </a:prstGeom>
          <a:solidFill>
            <a:schemeClr val="tx1">
              <a:lumMod val="95000"/>
              <a:lumOff val="5000"/>
            </a:schemeClr>
          </a:solidFill>
          <a:ln w="0">
            <a:noFill/>
          </a:ln>
        </p:spPr>
        <p:style>
          <a:lnRef idx="0">
            <a:scrgbClr r="0" g="0" b="0"/>
          </a:lnRef>
          <a:fillRef idx="0">
            <a:scrgbClr r="0" g="0" b="0"/>
          </a:fillRef>
          <a:effectRef idx="0">
            <a:scrgbClr r="0" g="0" b="0"/>
          </a:effectRef>
          <a:fontRef idx="minor"/>
        </p:style>
        <p:txBody>
          <a:bodyPr>
            <a:normAutofit fontScale="72500" lnSpcReduction="10000"/>
          </a:bodyPr>
          <a:lstStyle/>
          <a:p>
            <a:pPr>
              <a:lnSpc>
                <a:spcPct val="90000"/>
              </a:lnSpc>
              <a:spcBef>
                <a:spcPts val="1001"/>
              </a:spcBef>
              <a:tabLst>
                <a:tab pos="0" algn="l"/>
              </a:tabLst>
            </a:pPr>
            <a:r>
              <a:rPr lang="en-CA" sz="2800" b="0" strike="noStrike" spc="-1">
                <a:solidFill>
                  <a:srgbClr val="D4D4D4"/>
                </a:solidFill>
                <a:latin typeface="Consolas"/>
              </a:rPr>
              <a:t>mots = [</a:t>
            </a:r>
            <a:r>
              <a:rPr lang="en-CA" sz="2800" b="0" strike="noStrike" spc="-1">
                <a:solidFill>
                  <a:srgbClr val="CE9178"/>
                </a:solidFill>
                <a:latin typeface="Consolas"/>
              </a:rPr>
              <a:t>'red'</a:t>
            </a:r>
            <a:r>
              <a:rPr lang="en-CA" sz="2800" b="0" strike="noStrike" spc="-1">
                <a:solidFill>
                  <a:srgbClr val="D4D4D4"/>
                </a:solidFill>
                <a:latin typeface="Consolas"/>
              </a:rPr>
              <a:t>, </a:t>
            </a:r>
            <a:r>
              <a:rPr lang="en-CA" sz="2800" b="0" strike="noStrike" spc="-1">
                <a:solidFill>
                  <a:srgbClr val="CE9178"/>
                </a:solidFill>
                <a:latin typeface="Consolas"/>
              </a:rPr>
              <a:t>'blue'</a:t>
            </a:r>
            <a:r>
              <a:rPr lang="en-CA" sz="2800" b="0" strike="noStrike" spc="-1">
                <a:solidFill>
                  <a:srgbClr val="D4D4D4"/>
                </a:solidFill>
                <a:latin typeface="Consolas"/>
              </a:rPr>
              <a:t>, </a:t>
            </a:r>
            <a:r>
              <a:rPr lang="en-CA" sz="2800" b="0" strike="noStrike" spc="-1">
                <a:solidFill>
                  <a:srgbClr val="CE9178"/>
                </a:solidFill>
                <a:latin typeface="Consolas"/>
              </a:rPr>
              <a:t>'green'</a:t>
            </a:r>
            <a:r>
              <a:rPr lang="en-CA" sz="2800" b="0" strike="noStrike" spc="-1">
                <a:solidFill>
                  <a:srgbClr val="D4D4D4"/>
                </a:solidFill>
                <a:latin typeface="Consolas"/>
              </a:rPr>
              <a:t>]</a:t>
            </a:r>
            <a:endParaRPr lang="en-US" sz="2800" b="0" strike="noStrike" spc="-1">
              <a:latin typeface="Arial"/>
            </a:endParaRPr>
          </a:p>
          <a:p>
            <a:pPr>
              <a:lnSpc>
                <a:spcPct val="90000"/>
              </a:lnSpc>
              <a:spcBef>
                <a:spcPts val="1001"/>
              </a:spcBef>
              <a:tabLst>
                <a:tab pos="0" algn="l"/>
              </a:tabLst>
            </a:pPr>
            <a:r>
              <a:rPr lang="en-CA" sz="2800" b="0" strike="noStrike" spc="-1">
                <a:solidFill>
                  <a:srgbClr val="D4D4D4"/>
                </a:solidFill>
                <a:latin typeface="Consolas"/>
              </a:rPr>
              <a:t>data = np.zeros((</a:t>
            </a:r>
            <a:r>
              <a:rPr lang="en-CA" sz="2800" b="0" strike="noStrike" spc="-1">
                <a:solidFill>
                  <a:srgbClr val="B5CEA8"/>
                </a:solidFill>
                <a:latin typeface="Consolas"/>
              </a:rPr>
              <a:t>3</a:t>
            </a:r>
            <a:r>
              <a:rPr lang="en-CA" sz="2800" b="0" strike="noStrike" spc="-1">
                <a:solidFill>
                  <a:srgbClr val="D4D4D4"/>
                </a:solidFill>
                <a:latin typeface="Consolas"/>
              </a:rPr>
              <a:t>,</a:t>
            </a:r>
            <a:r>
              <a:rPr lang="en-CA" sz="2800" b="0" strike="noStrike" spc="-1">
                <a:solidFill>
                  <a:srgbClr val="B5CEA8"/>
                </a:solidFill>
                <a:latin typeface="Consolas"/>
              </a:rPr>
              <a:t>3</a:t>
            </a:r>
            <a:r>
              <a:rPr lang="en-CA" sz="2800" b="0" strike="noStrike" spc="-1">
                <a:solidFill>
                  <a:srgbClr val="D4D4D4"/>
                </a:solidFill>
                <a:latin typeface="Consolas"/>
              </a:rPr>
              <a:t>), </a:t>
            </a:r>
            <a:r>
              <a:rPr lang="en-CA" sz="2800" b="0" strike="noStrike" spc="-1">
                <a:solidFill>
                  <a:srgbClr val="9CDCFE"/>
                </a:solidFill>
                <a:latin typeface="Consolas"/>
              </a:rPr>
              <a:t>dtype</a:t>
            </a:r>
            <a:r>
              <a:rPr lang="en-CA" sz="2800" b="0" strike="noStrike" spc="-1">
                <a:solidFill>
                  <a:srgbClr val="D4D4D4"/>
                </a:solidFill>
                <a:latin typeface="Consolas"/>
              </a:rPr>
              <a:t>=</a:t>
            </a:r>
            <a:r>
              <a:rPr lang="en-CA" sz="2800" b="0" strike="noStrike" spc="-1">
                <a:solidFill>
                  <a:srgbClr val="CE9178"/>
                </a:solidFill>
                <a:latin typeface="Consolas"/>
              </a:rPr>
              <a:t>"int32"</a:t>
            </a:r>
            <a:r>
              <a:rPr lang="en-CA" sz="2800" b="0" strike="noStrike" spc="-1">
                <a:solidFill>
                  <a:srgbClr val="D4D4D4"/>
                </a:solidFill>
                <a:latin typeface="Consolas"/>
              </a:rPr>
              <a:t>)</a:t>
            </a:r>
            <a:endParaRPr lang="en-US" sz="2800" b="0" strike="noStrike" spc="-1">
              <a:latin typeface="Arial"/>
            </a:endParaRPr>
          </a:p>
          <a:p>
            <a:pPr>
              <a:lnSpc>
                <a:spcPct val="90000"/>
              </a:lnSpc>
              <a:spcBef>
                <a:spcPts val="1001"/>
              </a:spcBef>
              <a:tabLst>
                <a:tab pos="0" algn="l"/>
              </a:tabLst>
            </a:pPr>
            <a:r>
              <a:rPr lang="en-CA" sz="2800" b="0" strike="noStrike" spc="-1">
                <a:solidFill>
                  <a:srgbClr val="D4D4D4"/>
                </a:solidFill>
                <a:latin typeface="Consolas"/>
              </a:rPr>
              <a:t>data[1][1] = 4</a:t>
            </a:r>
            <a:endParaRPr lang="en-US" sz="2800" b="0" strike="noStrike" spc="-1">
              <a:latin typeface="Arial"/>
            </a:endParaRPr>
          </a:p>
          <a:p>
            <a:pPr>
              <a:lnSpc>
                <a:spcPct val="90000"/>
              </a:lnSpc>
              <a:spcBef>
                <a:spcPts val="1001"/>
              </a:spcBef>
              <a:tabLst>
                <a:tab pos="0" algn="l"/>
              </a:tabLst>
            </a:pPr>
            <a:br/>
            <a:r>
              <a:rPr lang="en-CA" sz="2800" b="0" strike="noStrike" spc="-1">
                <a:solidFill>
                  <a:srgbClr val="D4D4D4"/>
                </a:solidFill>
                <a:latin typeface="Consolas"/>
              </a:rPr>
              <a:t>print(pd.DataFrame(data, </a:t>
            </a:r>
            <a:r>
              <a:rPr lang="en-CA" sz="2800" b="0" strike="noStrike" spc="-1">
                <a:solidFill>
                  <a:srgbClr val="9CDCFE"/>
                </a:solidFill>
                <a:latin typeface="Consolas"/>
              </a:rPr>
              <a:t>index</a:t>
            </a:r>
            <a:r>
              <a:rPr lang="en-CA" sz="2800" b="0" strike="noStrike" spc="-1">
                <a:solidFill>
                  <a:srgbClr val="D4D4D4"/>
                </a:solidFill>
                <a:latin typeface="Consolas"/>
              </a:rPr>
              <a:t>=mots, </a:t>
            </a:r>
            <a:r>
              <a:rPr lang="en-CA" sz="2800" b="0" strike="noStrike" spc="-1">
                <a:solidFill>
                  <a:srgbClr val="9CDCFE"/>
                </a:solidFill>
                <a:latin typeface="Consolas"/>
              </a:rPr>
              <a:t>columns</a:t>
            </a:r>
            <a:r>
              <a:rPr lang="en-CA" sz="2800" b="0" strike="noStrike" spc="-1">
                <a:solidFill>
                  <a:srgbClr val="D4D4D4"/>
                </a:solidFill>
                <a:latin typeface="Consolas"/>
              </a:rPr>
              <a:t>=mots))</a:t>
            </a:r>
            <a:endParaRPr lang="en-US" sz="2800" b="0" strike="noStrike" spc="-1">
              <a:latin typeface="Arial"/>
            </a:endParaRPr>
          </a:p>
          <a:p>
            <a:pPr>
              <a:lnSpc>
                <a:spcPct val="90000"/>
              </a:lnSpc>
              <a:spcBef>
                <a:spcPts val="1001"/>
              </a:spcBef>
              <a:tabLst>
                <a:tab pos="0" algn="l"/>
              </a:tabLst>
            </a:pPr>
            <a:r>
              <a:rPr lang="en-CA" sz="2800" b="0" strike="noStrike" spc="-1">
                <a:solidFill>
                  <a:srgbClr val="F2F2F2"/>
                </a:solidFill>
                <a:latin typeface="Calibri"/>
              </a:rPr>
              <a:t>	red 	blue 	green </a:t>
            </a:r>
            <a:endParaRPr lang="en-US" sz="2800" b="0" strike="noStrike" spc="-1">
              <a:latin typeface="Arial"/>
            </a:endParaRPr>
          </a:p>
          <a:p>
            <a:pPr>
              <a:lnSpc>
                <a:spcPct val="90000"/>
              </a:lnSpc>
              <a:spcBef>
                <a:spcPts val="1001"/>
              </a:spcBef>
              <a:tabLst>
                <a:tab pos="0" algn="l"/>
              </a:tabLst>
            </a:pPr>
            <a:r>
              <a:rPr lang="en-CA" sz="2800" b="0" strike="noStrike" spc="-1">
                <a:solidFill>
                  <a:srgbClr val="F2F2F2"/>
                </a:solidFill>
                <a:latin typeface="Calibri"/>
              </a:rPr>
              <a:t>red 	0 	0 	0 </a:t>
            </a:r>
            <a:endParaRPr lang="en-US" sz="2800" b="0" strike="noStrike" spc="-1">
              <a:latin typeface="Arial"/>
            </a:endParaRPr>
          </a:p>
          <a:p>
            <a:pPr>
              <a:lnSpc>
                <a:spcPct val="90000"/>
              </a:lnSpc>
              <a:spcBef>
                <a:spcPts val="1001"/>
              </a:spcBef>
              <a:tabLst>
                <a:tab pos="0" algn="l"/>
              </a:tabLst>
            </a:pPr>
            <a:r>
              <a:rPr lang="en-CA" sz="2800" b="0" strike="noStrike" spc="-1">
                <a:solidFill>
                  <a:srgbClr val="F2F2F2"/>
                </a:solidFill>
                <a:latin typeface="Calibri"/>
              </a:rPr>
              <a:t>blue 	0 	4 	0 </a:t>
            </a:r>
            <a:endParaRPr lang="en-US" sz="2800" b="0" strike="noStrike" spc="-1">
              <a:latin typeface="Arial"/>
            </a:endParaRPr>
          </a:p>
          <a:p>
            <a:pPr>
              <a:lnSpc>
                <a:spcPct val="90000"/>
              </a:lnSpc>
              <a:spcBef>
                <a:spcPts val="1001"/>
              </a:spcBef>
              <a:tabLst>
                <a:tab pos="0" algn="l"/>
              </a:tabLst>
            </a:pPr>
            <a:r>
              <a:rPr lang="en-CA" sz="2800" b="0" strike="noStrike" spc="-1">
                <a:solidFill>
                  <a:srgbClr val="F2F2F2"/>
                </a:solidFill>
                <a:latin typeface="Calibri"/>
              </a:rPr>
              <a:t>green 	0 	0 	0</a:t>
            </a:r>
            <a:endParaRPr lang="en-US" sz="2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Sauvegarder et Charger un DataFrame</a:t>
            </a:r>
            <a:endParaRPr lang="en-US" sz="4400" b="0" strike="noStrike" spc="-1">
              <a:solidFill>
                <a:srgbClr val="000000"/>
              </a:solidFill>
              <a:latin typeface="Calibri"/>
            </a:endParaRPr>
          </a:p>
        </p:txBody>
      </p:sp>
      <p:sp>
        <p:nvSpPr>
          <p:cNvPr id="100" name="TextShape 2"/>
          <p:cNvSpPr txBox="1"/>
          <p:nvPr/>
        </p:nvSpPr>
        <p:spPr>
          <a:xfrm>
            <a:off x="838080" y="4655160"/>
            <a:ext cx="10515240" cy="1620720"/>
          </a:xfrm>
          <a:prstGeom prst="rect">
            <a:avLst/>
          </a:prstGeom>
          <a:solidFill>
            <a:srgbClr val="0D0D0D"/>
          </a:solidFill>
          <a:ln w="0">
            <a:noFill/>
          </a:ln>
        </p:spPr>
        <p:txBody>
          <a:bodyPr>
            <a:normAutofit/>
          </a:bodyPr>
          <a:lstStyle/>
          <a:p>
            <a:pPr marL="228600" indent="-228240">
              <a:lnSpc>
                <a:spcPct val="90000"/>
              </a:lnSpc>
              <a:spcBef>
                <a:spcPts val="1001"/>
              </a:spcBef>
              <a:buClr>
                <a:srgbClr val="D4D4D4"/>
              </a:buClr>
              <a:buFont typeface="Arial"/>
              <a:buChar char="•"/>
            </a:pPr>
            <a:r>
              <a:rPr lang="en-US" sz="2400" b="0" strike="noStrike" spc="-1">
                <a:solidFill>
                  <a:srgbClr val="D4D4D4"/>
                </a:solidFill>
                <a:latin typeface="Courier New"/>
              </a:rPr>
              <a:t>p </a:t>
            </a:r>
            <a:r>
              <a:rPr lang="en-US" sz="2400" b="0" strike="noStrike" spc="-1">
                <a:solidFill>
                  <a:srgbClr val="F92672"/>
                </a:solidFill>
                <a:latin typeface="Courier New"/>
              </a:rPr>
              <a:t>=</a:t>
            </a:r>
            <a:r>
              <a:rPr lang="en-US" sz="2400" b="0" strike="noStrike" spc="-1">
                <a:solidFill>
                  <a:srgbClr val="D4D4D4"/>
                </a:solidFill>
                <a:latin typeface="Courier New"/>
              </a:rPr>
              <a:t> pd.DataFrame</a:t>
            </a:r>
            <a:r>
              <a:rPr lang="en-US" sz="2400" b="0" strike="noStrike" spc="-1">
                <a:solidFill>
                  <a:srgbClr val="DCDCDC"/>
                </a:solidFill>
                <a:latin typeface="Courier New"/>
              </a:rPr>
              <a:t>(</a:t>
            </a:r>
            <a:r>
              <a:rPr lang="en-US" sz="2400" b="0" strike="noStrike" spc="-1">
                <a:solidFill>
                  <a:srgbClr val="D4D4D4"/>
                </a:solidFill>
                <a:latin typeface="Courier New"/>
              </a:rPr>
              <a:t>data</a:t>
            </a:r>
            <a:r>
              <a:rPr lang="en-US" sz="2400" b="0" strike="noStrike" spc="-1">
                <a:solidFill>
                  <a:srgbClr val="DCDCDC"/>
                </a:solidFill>
                <a:latin typeface="Courier New"/>
              </a:rPr>
              <a:t>,</a:t>
            </a:r>
            <a:r>
              <a:rPr lang="en-US" sz="2400" b="0" strike="noStrike" spc="-1">
                <a:solidFill>
                  <a:srgbClr val="D4D4D4"/>
                </a:solidFill>
                <a:latin typeface="Courier New"/>
              </a:rPr>
              <a:t> index</a:t>
            </a:r>
            <a:r>
              <a:rPr lang="en-US" sz="2400" b="0" strike="noStrike" spc="-1">
                <a:solidFill>
                  <a:srgbClr val="F92672"/>
                </a:solidFill>
                <a:latin typeface="Courier New"/>
              </a:rPr>
              <a:t>=</a:t>
            </a:r>
            <a:r>
              <a:rPr lang="en-US" sz="2400" b="0" strike="noStrike" spc="-1">
                <a:solidFill>
                  <a:srgbClr val="D4D4D4"/>
                </a:solidFill>
                <a:latin typeface="Courier New"/>
              </a:rPr>
              <a:t>mots</a:t>
            </a:r>
            <a:r>
              <a:rPr lang="en-US" sz="2400" b="0" strike="noStrike" spc="-1">
                <a:solidFill>
                  <a:srgbClr val="DCDCDC"/>
                </a:solidFill>
                <a:latin typeface="Courier New"/>
              </a:rPr>
              <a:t>,</a:t>
            </a:r>
            <a:r>
              <a:rPr lang="en-US" sz="2400" b="0" strike="noStrike" spc="-1">
                <a:solidFill>
                  <a:srgbClr val="D4D4D4"/>
                </a:solidFill>
                <a:latin typeface="Courier New"/>
              </a:rPr>
              <a:t> columns</a:t>
            </a:r>
            <a:r>
              <a:rPr lang="en-US" sz="2400" b="0" strike="noStrike" spc="-1">
                <a:solidFill>
                  <a:srgbClr val="F92672"/>
                </a:solidFill>
                <a:latin typeface="Courier New"/>
              </a:rPr>
              <a:t>=</a:t>
            </a:r>
            <a:r>
              <a:rPr lang="en-US" sz="2400" b="0" strike="noStrike" spc="-1">
                <a:solidFill>
                  <a:srgbClr val="D4D4D4"/>
                </a:solidFill>
                <a:latin typeface="Courier New"/>
              </a:rPr>
              <a:t>mots</a:t>
            </a:r>
            <a:r>
              <a:rPr lang="en-US" sz="2400" b="0" strike="noStrike" spc="-1">
                <a:solidFill>
                  <a:srgbClr val="DCDCDC"/>
                </a:solidFill>
                <a:latin typeface="Courier New"/>
              </a:rPr>
              <a:t>)</a:t>
            </a:r>
            <a:endParaRPr lang="en-US" sz="2400" b="0" strike="noStrike" spc="-1">
              <a:solidFill>
                <a:srgbClr val="000000"/>
              </a:solidFill>
              <a:latin typeface="Calibri"/>
            </a:endParaRPr>
          </a:p>
          <a:p>
            <a:pPr marL="228600" indent="-228240">
              <a:lnSpc>
                <a:spcPct val="90000"/>
              </a:lnSpc>
              <a:spcBef>
                <a:spcPts val="1001"/>
              </a:spcBef>
              <a:buClr>
                <a:srgbClr val="D4D4D4"/>
              </a:buClr>
              <a:buFont typeface="Arial"/>
              <a:buChar char="•"/>
            </a:pPr>
            <a:r>
              <a:rPr lang="en-US" sz="2400" b="0" strike="noStrike" spc="-1">
                <a:solidFill>
                  <a:srgbClr val="D4D4D4"/>
                </a:solidFill>
                <a:latin typeface="Courier New"/>
              </a:rPr>
              <a:t>p.to_csv</a:t>
            </a:r>
            <a:r>
              <a:rPr lang="en-US" sz="2400" b="0" strike="noStrike" spc="-1">
                <a:solidFill>
                  <a:srgbClr val="DCDCDC"/>
                </a:solidFill>
                <a:latin typeface="Courier New"/>
              </a:rPr>
              <a:t>(</a:t>
            </a:r>
            <a:r>
              <a:rPr lang="en-US" sz="2400" b="0" strike="noStrike" spc="-1">
                <a:solidFill>
                  <a:srgbClr val="E6DB74"/>
                </a:solidFill>
                <a:latin typeface="Courier New"/>
              </a:rPr>
              <a:t>"test.csv"</a:t>
            </a:r>
            <a:r>
              <a:rPr lang="en-US" sz="2400" b="0" strike="noStrike" spc="-1">
                <a:solidFill>
                  <a:srgbClr val="DCDCDC"/>
                </a:solidFill>
                <a:latin typeface="Courier New"/>
              </a:rPr>
              <a:t>,)</a:t>
            </a:r>
            <a:endParaRPr lang="en-US" sz="2400" b="0" strike="noStrike" spc="-1">
              <a:solidFill>
                <a:srgbClr val="000000"/>
              </a:solidFill>
              <a:latin typeface="Calibri"/>
            </a:endParaRPr>
          </a:p>
          <a:p>
            <a:pPr marL="228600" indent="-228240">
              <a:lnSpc>
                <a:spcPct val="90000"/>
              </a:lnSpc>
              <a:spcBef>
                <a:spcPts val="1001"/>
              </a:spcBef>
              <a:buClr>
                <a:srgbClr val="D4D4D4"/>
              </a:buClr>
              <a:buFont typeface="Arial"/>
              <a:buChar char="•"/>
            </a:pPr>
            <a:r>
              <a:rPr lang="en-US" sz="2400" b="0" strike="noStrike" spc="-1">
                <a:solidFill>
                  <a:srgbClr val="D4D4D4"/>
                </a:solidFill>
                <a:latin typeface="Courier New"/>
              </a:rPr>
              <a:t>load </a:t>
            </a:r>
            <a:r>
              <a:rPr lang="en-US" sz="2400" b="0" strike="noStrike" spc="-1">
                <a:solidFill>
                  <a:srgbClr val="F92672"/>
                </a:solidFill>
                <a:latin typeface="Courier New"/>
              </a:rPr>
              <a:t>=</a:t>
            </a:r>
            <a:r>
              <a:rPr lang="en-US" sz="2400" b="0" strike="noStrike" spc="-1">
                <a:solidFill>
                  <a:srgbClr val="D4D4D4"/>
                </a:solidFill>
                <a:latin typeface="Courier New"/>
              </a:rPr>
              <a:t> pd.read_csv</a:t>
            </a:r>
            <a:r>
              <a:rPr lang="en-US" sz="2400" b="0" strike="noStrike" spc="-1">
                <a:solidFill>
                  <a:srgbClr val="DCDCDC"/>
                </a:solidFill>
                <a:latin typeface="Courier New"/>
              </a:rPr>
              <a:t>(</a:t>
            </a:r>
            <a:r>
              <a:rPr lang="en-US" sz="2400" b="0" strike="noStrike" spc="-1">
                <a:solidFill>
                  <a:srgbClr val="E6DB74"/>
                </a:solidFill>
                <a:latin typeface="Courier New"/>
              </a:rPr>
              <a:t>"test.csv"</a:t>
            </a:r>
            <a:r>
              <a:rPr lang="en-US" sz="2400" b="0" strike="noStrike" spc="-1">
                <a:solidFill>
                  <a:srgbClr val="DCDCDC"/>
                </a:solidFill>
                <a:latin typeface="Courier New"/>
              </a:rPr>
              <a:t>,</a:t>
            </a:r>
            <a:r>
              <a:rPr lang="en-US" sz="2400" b="0" strike="noStrike" spc="-1">
                <a:solidFill>
                  <a:srgbClr val="D4D4D4"/>
                </a:solidFill>
                <a:latin typeface="Courier New"/>
              </a:rPr>
              <a:t> header</a:t>
            </a:r>
            <a:r>
              <a:rPr lang="en-US" sz="2400" b="0" strike="noStrike" spc="-1">
                <a:solidFill>
                  <a:srgbClr val="F92672"/>
                </a:solidFill>
                <a:latin typeface="Courier New"/>
              </a:rPr>
              <a:t>=</a:t>
            </a:r>
            <a:r>
              <a:rPr lang="en-US" sz="2400" b="0" strike="noStrike" spc="-1">
                <a:solidFill>
                  <a:srgbClr val="AE81FF"/>
                </a:solidFill>
                <a:latin typeface="Courier New"/>
              </a:rPr>
              <a:t>0</a:t>
            </a:r>
            <a:r>
              <a:rPr lang="en-US" sz="2400" b="0" strike="noStrike" spc="-1">
                <a:solidFill>
                  <a:srgbClr val="DCDCDC"/>
                </a:solidFill>
                <a:latin typeface="Courier New"/>
              </a:rPr>
              <a:t>,</a:t>
            </a:r>
            <a:r>
              <a:rPr lang="en-US" sz="2400" b="0" strike="noStrike" spc="-1">
                <a:solidFill>
                  <a:srgbClr val="D4D4D4"/>
                </a:solidFill>
                <a:latin typeface="Courier New"/>
              </a:rPr>
              <a:t> index_col</a:t>
            </a:r>
            <a:r>
              <a:rPr lang="en-US" sz="2400" b="0" strike="noStrike" spc="-1">
                <a:solidFill>
                  <a:srgbClr val="F92672"/>
                </a:solidFill>
                <a:latin typeface="Courier New"/>
              </a:rPr>
              <a:t>=</a:t>
            </a:r>
            <a:r>
              <a:rPr lang="en-US" sz="2400" b="0" strike="noStrike" spc="-1">
                <a:solidFill>
                  <a:srgbClr val="AE81FF"/>
                </a:solidFill>
                <a:latin typeface="Courier New"/>
              </a:rPr>
              <a:t>0</a:t>
            </a:r>
            <a:r>
              <a:rPr lang="en-US" sz="2400" b="0" strike="noStrike" spc="-1">
                <a:solidFill>
                  <a:srgbClr val="DCDCDC"/>
                </a:solidFill>
                <a:latin typeface="Courier New"/>
              </a:rPr>
              <a:t>)</a:t>
            </a:r>
            <a:endParaRPr lang="en-US" sz="2400" b="0" strike="noStrike" spc="-1">
              <a:solidFill>
                <a:srgbClr val="000000"/>
              </a:solidFill>
              <a:latin typeface="Calibri"/>
            </a:endParaRPr>
          </a:p>
          <a:p>
            <a:pPr>
              <a:lnSpc>
                <a:spcPct val="90000"/>
              </a:lnSpc>
              <a:spcBef>
                <a:spcPts val="1001"/>
              </a:spcBef>
            </a:pPr>
            <a:endParaRPr lang="en-US" sz="2400" b="0" strike="noStrike" spc="-1">
              <a:solidFill>
                <a:srgbClr val="000000"/>
              </a:solidFill>
              <a:latin typeface="Calibri"/>
            </a:endParaRPr>
          </a:p>
        </p:txBody>
      </p:sp>
      <p:sp>
        <p:nvSpPr>
          <p:cNvPr id="101" name="CustomShape 3"/>
          <p:cNvSpPr/>
          <p:nvPr/>
        </p:nvSpPr>
        <p:spPr>
          <a:xfrm>
            <a:off x="838080" y="1825560"/>
            <a:ext cx="10515240" cy="237204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Pour sauvegarder un DataFrame simplement utiliser la méthode to_csv qui sauvegarde la matrice avec les headers (index et columns)</a:t>
            </a:r>
            <a:endParaRPr lang="en-US" sz="2800" b="0" strike="noStrike" spc="-1">
              <a:latin typeface="Arial"/>
            </a:endParaRPr>
          </a:p>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Lors du chargement du DataFrame il faut préciser que la première ligne et la première colonne sont des indexs</a:t>
            </a:r>
            <a:endParaRPr lang="en-US" sz="2800" b="0" strike="noStrike" spc="-1">
              <a:latin typeface="Arial"/>
            </a:endParaRPr>
          </a:p>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Pour les deux fonctions, il faut lui donner le path du fichier</a:t>
            </a:r>
            <a:endParaRPr lang="en-US"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Calculs sur les DataFrame</a:t>
            </a:r>
            <a:endParaRPr lang="en-US" sz="4400" b="0" strike="noStrike" spc="-1">
              <a:solidFill>
                <a:srgbClr val="000000"/>
              </a:solidFill>
              <a:latin typeface="Calibri"/>
            </a:endParaRPr>
          </a:p>
        </p:txBody>
      </p:sp>
      <p:sp>
        <p:nvSpPr>
          <p:cNvPr id="103" name="TextShape 2"/>
          <p:cNvSpPr txBox="1"/>
          <p:nvPr/>
        </p:nvSpPr>
        <p:spPr>
          <a:xfrm>
            <a:off x="838080" y="1825560"/>
            <a:ext cx="10515240" cy="1748520"/>
          </a:xfrm>
          <a:prstGeom prst="rect">
            <a:avLst/>
          </a:prstGeom>
          <a:noFill/>
          <a:ln w="0">
            <a:noFill/>
          </a:ln>
        </p:spPr>
        <p:txBody>
          <a:bodyPr>
            <a:normAutofit fontScale="80000" lnSpcReduction="10000"/>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Dataframe.sum(axis) fait la somme selon un axe. Si axis = 0 la somme se fait par colonne, si axis=1 la somme se fait par ligne,</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Dans l’exemple, le premier print va afficher 4,0,4 et le second 4,4,0</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Si on fait applique 2 fois la sum alors on se retrouve avec la somme totale de la matrice (8 dans notre exemple)</a:t>
            </a:r>
            <a:endParaRPr lang="en-US" sz="2800" b="0" strike="noStrike" spc="-1">
              <a:solidFill>
                <a:srgbClr val="000000"/>
              </a:solidFill>
              <a:latin typeface="Calibri"/>
            </a:endParaRPr>
          </a:p>
        </p:txBody>
      </p:sp>
      <p:sp>
        <p:nvSpPr>
          <p:cNvPr id="104" name="CustomShape 3"/>
          <p:cNvSpPr/>
          <p:nvPr/>
        </p:nvSpPr>
        <p:spPr>
          <a:xfrm>
            <a:off x="838080" y="3574440"/>
            <a:ext cx="10515240" cy="3017160"/>
          </a:xfrm>
          <a:prstGeom prst="rect">
            <a:avLst/>
          </a:prstGeom>
          <a:solidFill>
            <a:schemeClr val="tx1">
              <a:lumMod val="95000"/>
              <a:lumOff val="5000"/>
            </a:schemeClr>
          </a:solidFill>
          <a:ln w="0">
            <a:noFill/>
          </a:ln>
        </p:spPr>
        <p:style>
          <a:lnRef idx="0">
            <a:scrgbClr r="0" g="0" b="0"/>
          </a:lnRef>
          <a:fillRef idx="0">
            <a:scrgbClr r="0" g="0" b="0"/>
          </a:fillRef>
          <a:effectRef idx="0">
            <a:scrgbClr r="0" g="0" b="0"/>
          </a:effectRef>
          <a:fontRef idx="minor"/>
        </p:style>
        <p:txBody>
          <a:bodyPr>
            <a:normAutofit fontScale="62500" lnSpcReduction="10000"/>
          </a:bodyPr>
          <a:lstStyle/>
          <a:p>
            <a:pPr>
              <a:lnSpc>
                <a:spcPct val="90000"/>
              </a:lnSpc>
              <a:spcBef>
                <a:spcPts val="1001"/>
              </a:spcBef>
              <a:tabLst>
                <a:tab pos="0" algn="l"/>
              </a:tabLst>
            </a:pPr>
            <a:r>
              <a:rPr lang="en-US" sz="2800" b="0" strike="noStrike" spc="-1">
                <a:solidFill>
                  <a:srgbClr val="D4D4D4"/>
                </a:solidFill>
                <a:latin typeface="Courier New"/>
              </a:rPr>
              <a:t>mots </a:t>
            </a:r>
            <a:r>
              <a:rPr lang="en-US" sz="2800" b="0" strike="noStrike" spc="-1">
                <a:solidFill>
                  <a:srgbClr val="F92672"/>
                </a:solidFill>
                <a:latin typeface="Courier New"/>
              </a:rPr>
              <a:t>=</a:t>
            </a:r>
            <a:r>
              <a:rPr lang="en-US" sz="2800" b="0" strike="noStrike" spc="-1">
                <a:solidFill>
                  <a:srgbClr val="D4D4D4"/>
                </a:solidFill>
                <a:latin typeface="Courier New"/>
              </a:rPr>
              <a:t> </a:t>
            </a:r>
            <a:r>
              <a:rPr lang="en-US" sz="2800" b="0" strike="noStrike" spc="-1">
                <a:solidFill>
                  <a:srgbClr val="DCDCDC"/>
                </a:solidFill>
                <a:latin typeface="Courier New"/>
              </a:rPr>
              <a:t>[</a:t>
            </a:r>
            <a:r>
              <a:rPr lang="en-US" sz="2800" b="0" strike="noStrike" spc="-1">
                <a:solidFill>
                  <a:srgbClr val="E6DB74"/>
                </a:solidFill>
                <a:latin typeface="Courier New"/>
              </a:rPr>
              <a:t>"red"</a:t>
            </a:r>
            <a:r>
              <a:rPr lang="en-US" sz="2800" b="0" strike="noStrike" spc="-1">
                <a:solidFill>
                  <a:srgbClr val="DCDCDC"/>
                </a:solidFill>
                <a:latin typeface="Courier New"/>
              </a:rPr>
              <a:t>,</a:t>
            </a:r>
            <a:r>
              <a:rPr lang="en-US" sz="2800" b="0" strike="noStrike" spc="-1">
                <a:solidFill>
                  <a:srgbClr val="D4D4D4"/>
                </a:solidFill>
                <a:latin typeface="Courier New"/>
              </a:rPr>
              <a:t> </a:t>
            </a:r>
            <a:r>
              <a:rPr lang="en-US" sz="2800" b="0" strike="noStrike" spc="-1">
                <a:solidFill>
                  <a:srgbClr val="E6DB74"/>
                </a:solidFill>
                <a:latin typeface="Courier New"/>
              </a:rPr>
              <a:t>"blue"</a:t>
            </a:r>
            <a:r>
              <a:rPr lang="en-US" sz="2800" b="0" strike="noStrike" spc="-1">
                <a:solidFill>
                  <a:srgbClr val="DCDCDC"/>
                </a:solidFill>
                <a:latin typeface="Courier New"/>
              </a:rPr>
              <a:t>,</a:t>
            </a:r>
            <a:r>
              <a:rPr lang="en-US" sz="2800" b="0" strike="noStrike" spc="-1">
                <a:solidFill>
                  <a:srgbClr val="E6DB74"/>
                </a:solidFill>
                <a:latin typeface="Courier New"/>
              </a:rPr>
              <a:t>"green"</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r>
              <a:rPr lang="en-US" sz="2800" b="0" strike="noStrike" spc="-1">
                <a:solidFill>
                  <a:srgbClr val="D4D4D4"/>
                </a:solidFill>
                <a:latin typeface="Courier New"/>
              </a:rPr>
              <a:t>data </a:t>
            </a:r>
            <a:r>
              <a:rPr lang="en-US" sz="2800" b="0" strike="noStrike" spc="-1">
                <a:solidFill>
                  <a:srgbClr val="F92672"/>
                </a:solidFill>
                <a:latin typeface="Courier New"/>
              </a:rPr>
              <a:t>=</a:t>
            </a:r>
            <a:r>
              <a:rPr lang="en-US" sz="2800" b="0" strike="noStrike" spc="-1">
                <a:solidFill>
                  <a:srgbClr val="D4D4D4"/>
                </a:solidFill>
                <a:latin typeface="Courier New"/>
              </a:rPr>
              <a:t> np.zeros</a:t>
            </a:r>
            <a:r>
              <a:rPr lang="en-US" sz="2800" b="0" strike="noStrike" spc="-1">
                <a:solidFill>
                  <a:srgbClr val="DCDCDC"/>
                </a:solidFill>
                <a:latin typeface="Courier New"/>
              </a:rPr>
              <a:t>((</a:t>
            </a:r>
            <a:r>
              <a:rPr lang="en-US" sz="2800" b="0" strike="noStrike" spc="-1">
                <a:solidFill>
                  <a:srgbClr val="AE81FF"/>
                </a:solidFill>
                <a:latin typeface="Courier New"/>
              </a:rPr>
              <a:t>3</a:t>
            </a:r>
            <a:r>
              <a:rPr lang="en-US" sz="2800" b="0" strike="noStrike" spc="-1">
                <a:solidFill>
                  <a:srgbClr val="DCDCDC"/>
                </a:solidFill>
                <a:latin typeface="Courier New"/>
              </a:rPr>
              <a:t>,</a:t>
            </a:r>
            <a:r>
              <a:rPr lang="en-US" sz="2800" b="0" strike="noStrike" spc="-1">
                <a:solidFill>
                  <a:srgbClr val="AE81FF"/>
                </a:solidFill>
                <a:latin typeface="Courier New"/>
              </a:rPr>
              <a:t>3</a:t>
            </a:r>
            <a:r>
              <a:rPr lang="en-US" sz="2800" b="0" strike="noStrike" spc="-1">
                <a:solidFill>
                  <a:srgbClr val="DCDCDC"/>
                </a:solidFill>
                <a:latin typeface="Courier New"/>
              </a:rPr>
              <a:t>),</a:t>
            </a:r>
            <a:r>
              <a:rPr lang="en-US" sz="2800" b="0" strike="noStrike" spc="-1">
                <a:solidFill>
                  <a:srgbClr val="D4D4D4"/>
                </a:solidFill>
                <a:latin typeface="Courier New"/>
              </a:rPr>
              <a:t> dtype</a:t>
            </a:r>
            <a:r>
              <a:rPr lang="en-US" sz="2800" b="0" strike="noStrike" spc="-1">
                <a:solidFill>
                  <a:srgbClr val="F92672"/>
                </a:solidFill>
                <a:latin typeface="Courier New"/>
              </a:rPr>
              <a:t>=</a:t>
            </a:r>
            <a:r>
              <a:rPr lang="en-US" sz="2800" b="0" strike="noStrike" spc="-1">
                <a:solidFill>
                  <a:srgbClr val="E6DB74"/>
                </a:solidFill>
                <a:latin typeface="Courier New"/>
              </a:rPr>
              <a:t>"int32"</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r>
              <a:rPr lang="en-US" sz="2800" b="0" strike="noStrike" spc="-1">
                <a:solidFill>
                  <a:srgbClr val="D4D4D4"/>
                </a:solidFill>
                <a:latin typeface="Courier New"/>
              </a:rPr>
              <a:t>data</a:t>
            </a:r>
            <a:r>
              <a:rPr lang="en-US" sz="2800" b="0" strike="noStrike" spc="-1">
                <a:solidFill>
                  <a:srgbClr val="DCDCDC"/>
                </a:solidFill>
                <a:latin typeface="Courier New"/>
              </a:rPr>
              <a:t>[</a:t>
            </a:r>
            <a:r>
              <a:rPr lang="en-US" sz="2800" b="0" strike="noStrike" spc="-1">
                <a:solidFill>
                  <a:srgbClr val="AE81FF"/>
                </a:solidFill>
                <a:latin typeface="Courier New"/>
              </a:rPr>
              <a:t>1</a:t>
            </a:r>
            <a:r>
              <a:rPr lang="en-US" sz="2800" b="0" strike="noStrike" spc="-1">
                <a:solidFill>
                  <a:srgbClr val="DCDCDC"/>
                </a:solidFill>
                <a:latin typeface="Courier New"/>
              </a:rPr>
              <a:t>][</a:t>
            </a:r>
            <a:r>
              <a:rPr lang="en-US" sz="2800" b="0" strike="noStrike" spc="-1">
                <a:solidFill>
                  <a:srgbClr val="AE81FF"/>
                </a:solidFill>
                <a:latin typeface="Courier New"/>
              </a:rPr>
              <a:t>2</a:t>
            </a:r>
            <a:r>
              <a:rPr lang="en-US" sz="2800" b="0" strike="noStrike" spc="-1">
                <a:solidFill>
                  <a:srgbClr val="DCDCDC"/>
                </a:solidFill>
                <a:latin typeface="Courier New"/>
              </a:rPr>
              <a:t>]</a:t>
            </a:r>
            <a:r>
              <a:rPr lang="en-US" sz="2800" b="0" strike="noStrike" spc="-1">
                <a:solidFill>
                  <a:srgbClr val="D4D4D4"/>
                </a:solidFill>
                <a:latin typeface="Courier New"/>
              </a:rPr>
              <a:t> </a:t>
            </a:r>
            <a:r>
              <a:rPr lang="en-US" sz="2800" b="0" strike="noStrike" spc="-1">
                <a:solidFill>
                  <a:srgbClr val="F92672"/>
                </a:solidFill>
                <a:latin typeface="Courier New"/>
              </a:rPr>
              <a:t>=</a:t>
            </a:r>
            <a:r>
              <a:rPr lang="en-US" sz="2800" b="0" strike="noStrike" spc="-1">
                <a:solidFill>
                  <a:srgbClr val="D4D4D4"/>
                </a:solidFill>
                <a:latin typeface="Courier New"/>
              </a:rPr>
              <a:t> </a:t>
            </a:r>
            <a:r>
              <a:rPr lang="en-US" sz="2800" b="0" strike="noStrike" spc="-1">
                <a:solidFill>
                  <a:srgbClr val="AE81FF"/>
                </a:solidFill>
                <a:latin typeface="Courier New"/>
              </a:rPr>
              <a:t>4</a:t>
            </a:r>
            <a:endParaRPr lang="en-US" sz="2800" b="0" strike="noStrike" spc="-1">
              <a:latin typeface="Arial"/>
            </a:endParaRPr>
          </a:p>
          <a:p>
            <a:pPr>
              <a:lnSpc>
                <a:spcPct val="90000"/>
              </a:lnSpc>
              <a:spcBef>
                <a:spcPts val="1001"/>
              </a:spcBef>
              <a:tabLst>
                <a:tab pos="0" algn="l"/>
              </a:tabLst>
            </a:pPr>
            <a:r>
              <a:rPr lang="en-US" sz="2800" b="0" strike="noStrike" spc="-1">
                <a:solidFill>
                  <a:srgbClr val="D4D4D4"/>
                </a:solidFill>
                <a:latin typeface="Courier New"/>
              </a:rPr>
              <a:t>data</a:t>
            </a:r>
            <a:r>
              <a:rPr lang="en-US" sz="2800" b="0" strike="noStrike" spc="-1">
                <a:solidFill>
                  <a:srgbClr val="DCDCDC"/>
                </a:solidFill>
                <a:latin typeface="Courier New"/>
              </a:rPr>
              <a:t>[</a:t>
            </a:r>
            <a:r>
              <a:rPr lang="en-US" sz="2800" b="0" strike="noStrike" spc="-1">
                <a:solidFill>
                  <a:srgbClr val="AE81FF"/>
                </a:solidFill>
                <a:latin typeface="Courier New"/>
              </a:rPr>
              <a:t>0</a:t>
            </a:r>
            <a:r>
              <a:rPr lang="en-US" sz="2800" b="0" strike="noStrike" spc="-1">
                <a:solidFill>
                  <a:srgbClr val="DCDCDC"/>
                </a:solidFill>
                <a:latin typeface="Courier New"/>
              </a:rPr>
              <a:t>][</a:t>
            </a:r>
            <a:r>
              <a:rPr lang="en-US" sz="2800" b="0" strike="noStrike" spc="-1">
                <a:solidFill>
                  <a:srgbClr val="AE81FF"/>
                </a:solidFill>
                <a:latin typeface="Courier New"/>
              </a:rPr>
              <a:t>0</a:t>
            </a:r>
            <a:r>
              <a:rPr lang="en-US" sz="2800" b="0" strike="noStrike" spc="-1">
                <a:solidFill>
                  <a:srgbClr val="DCDCDC"/>
                </a:solidFill>
                <a:latin typeface="Courier New"/>
              </a:rPr>
              <a:t>]</a:t>
            </a:r>
            <a:r>
              <a:rPr lang="en-US" sz="2800" b="0" strike="noStrike" spc="-1">
                <a:solidFill>
                  <a:srgbClr val="D4D4D4"/>
                </a:solidFill>
                <a:latin typeface="Courier New"/>
              </a:rPr>
              <a:t> </a:t>
            </a:r>
            <a:r>
              <a:rPr lang="en-US" sz="2800" b="0" strike="noStrike" spc="-1">
                <a:solidFill>
                  <a:srgbClr val="F92672"/>
                </a:solidFill>
                <a:latin typeface="Courier New"/>
              </a:rPr>
              <a:t>=</a:t>
            </a:r>
            <a:r>
              <a:rPr lang="en-US" sz="2800" b="0" strike="noStrike" spc="-1">
                <a:solidFill>
                  <a:srgbClr val="D4D4D4"/>
                </a:solidFill>
                <a:latin typeface="Courier New"/>
              </a:rPr>
              <a:t> </a:t>
            </a:r>
            <a:r>
              <a:rPr lang="en-US" sz="2800" b="0" strike="noStrike" spc="-1">
                <a:solidFill>
                  <a:srgbClr val="AE81FF"/>
                </a:solidFill>
                <a:latin typeface="Courier New"/>
              </a:rPr>
              <a:t>4</a:t>
            </a:r>
            <a:endParaRPr lang="en-US" sz="2800" b="0" strike="noStrike" spc="-1">
              <a:latin typeface="Arial"/>
            </a:endParaRPr>
          </a:p>
          <a:p>
            <a:pPr>
              <a:lnSpc>
                <a:spcPct val="90000"/>
              </a:lnSpc>
              <a:spcBef>
                <a:spcPts val="1001"/>
              </a:spcBef>
              <a:tabLst>
                <a:tab pos="0" algn="l"/>
              </a:tabLst>
            </a:pPr>
            <a:r>
              <a:rPr lang="en-US" sz="2800" b="0" strike="noStrike" spc="-1">
                <a:solidFill>
                  <a:srgbClr val="D4D4D4"/>
                </a:solidFill>
                <a:latin typeface="Courier New"/>
              </a:rPr>
              <a:t>p </a:t>
            </a:r>
            <a:r>
              <a:rPr lang="en-US" sz="2800" b="0" strike="noStrike" spc="-1">
                <a:solidFill>
                  <a:srgbClr val="F92672"/>
                </a:solidFill>
                <a:latin typeface="Courier New"/>
              </a:rPr>
              <a:t>=</a:t>
            </a:r>
            <a:r>
              <a:rPr lang="en-US" sz="2800" b="0" strike="noStrike" spc="-1">
                <a:solidFill>
                  <a:srgbClr val="D4D4D4"/>
                </a:solidFill>
                <a:latin typeface="Courier New"/>
              </a:rPr>
              <a:t> pd.DataFrame</a:t>
            </a:r>
            <a:r>
              <a:rPr lang="en-US" sz="2800" b="0" strike="noStrike" spc="-1">
                <a:solidFill>
                  <a:srgbClr val="DCDCDC"/>
                </a:solidFill>
                <a:latin typeface="Courier New"/>
              </a:rPr>
              <a:t>(</a:t>
            </a:r>
            <a:r>
              <a:rPr lang="en-US" sz="2800" b="0" strike="noStrike" spc="-1">
                <a:solidFill>
                  <a:srgbClr val="D4D4D4"/>
                </a:solidFill>
                <a:latin typeface="Courier New"/>
              </a:rPr>
              <a:t>data</a:t>
            </a:r>
            <a:r>
              <a:rPr lang="en-US" sz="2800" b="0" strike="noStrike" spc="-1">
                <a:solidFill>
                  <a:srgbClr val="DCDCDC"/>
                </a:solidFill>
                <a:latin typeface="Courier New"/>
              </a:rPr>
              <a:t>,</a:t>
            </a:r>
            <a:r>
              <a:rPr lang="en-US" sz="2800" b="0" strike="noStrike" spc="-1">
                <a:solidFill>
                  <a:srgbClr val="D4D4D4"/>
                </a:solidFill>
                <a:latin typeface="Courier New"/>
              </a:rPr>
              <a:t> index</a:t>
            </a:r>
            <a:r>
              <a:rPr lang="en-US" sz="2800" b="0" strike="noStrike" spc="-1">
                <a:solidFill>
                  <a:srgbClr val="F92672"/>
                </a:solidFill>
                <a:latin typeface="Courier New"/>
              </a:rPr>
              <a:t>=</a:t>
            </a:r>
            <a:r>
              <a:rPr lang="en-US" sz="2800" b="0" strike="noStrike" spc="-1">
                <a:solidFill>
                  <a:srgbClr val="D4D4D4"/>
                </a:solidFill>
                <a:latin typeface="Courier New"/>
              </a:rPr>
              <a:t>mots</a:t>
            </a:r>
            <a:r>
              <a:rPr lang="en-US" sz="2800" b="0" strike="noStrike" spc="-1">
                <a:solidFill>
                  <a:srgbClr val="DCDCDC"/>
                </a:solidFill>
                <a:latin typeface="Courier New"/>
              </a:rPr>
              <a:t>,</a:t>
            </a:r>
            <a:r>
              <a:rPr lang="en-US" sz="2800" b="0" strike="noStrike" spc="-1">
                <a:solidFill>
                  <a:srgbClr val="D4D4D4"/>
                </a:solidFill>
                <a:latin typeface="Courier New"/>
              </a:rPr>
              <a:t> columns</a:t>
            </a:r>
            <a:r>
              <a:rPr lang="en-US" sz="2800" b="0" strike="noStrike" spc="-1">
                <a:solidFill>
                  <a:srgbClr val="F92672"/>
                </a:solidFill>
                <a:latin typeface="Courier New"/>
              </a:rPr>
              <a:t>=</a:t>
            </a:r>
            <a:r>
              <a:rPr lang="en-US" sz="2800" b="0" strike="noStrike" spc="-1">
                <a:solidFill>
                  <a:srgbClr val="D4D4D4"/>
                </a:solidFill>
                <a:latin typeface="Courier New"/>
              </a:rPr>
              <a:t>mots</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r>
              <a:rPr lang="en-US" sz="2800" b="0" strike="noStrike" spc="-1">
                <a:solidFill>
                  <a:srgbClr val="66D9EF"/>
                </a:solidFill>
                <a:latin typeface="Courier New"/>
              </a:rPr>
              <a:t>print</a:t>
            </a:r>
            <a:r>
              <a:rPr lang="en-US" sz="2800" b="0" strike="noStrike" spc="-1">
                <a:solidFill>
                  <a:srgbClr val="DCDCDC"/>
                </a:solidFill>
                <a:latin typeface="Courier New"/>
              </a:rPr>
              <a:t>(</a:t>
            </a:r>
            <a:r>
              <a:rPr lang="en-US" sz="2800" b="0" strike="noStrike" spc="-1">
                <a:solidFill>
                  <a:srgbClr val="D4D4D4"/>
                </a:solidFill>
                <a:latin typeface="Courier New"/>
              </a:rPr>
              <a:t>p</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r>
              <a:rPr lang="en-US" sz="2800" b="0" strike="noStrike" spc="-1">
                <a:solidFill>
                  <a:srgbClr val="66D9EF"/>
                </a:solidFill>
                <a:latin typeface="Courier New"/>
              </a:rPr>
              <a:t>print</a:t>
            </a:r>
            <a:r>
              <a:rPr lang="en-US" sz="2800" b="0" strike="noStrike" spc="-1">
                <a:solidFill>
                  <a:srgbClr val="DCDCDC"/>
                </a:solidFill>
                <a:latin typeface="Courier New"/>
              </a:rPr>
              <a:t>(</a:t>
            </a:r>
            <a:r>
              <a:rPr lang="en-US" sz="2800" b="0" strike="noStrike" spc="-1">
                <a:solidFill>
                  <a:srgbClr val="D4D4D4"/>
                </a:solidFill>
                <a:latin typeface="Courier New"/>
              </a:rPr>
              <a:t>p.</a:t>
            </a:r>
            <a:r>
              <a:rPr lang="en-US" sz="2800" b="0" strike="noStrike" spc="-1">
                <a:solidFill>
                  <a:srgbClr val="66D9EF"/>
                </a:solidFill>
                <a:latin typeface="Courier New"/>
              </a:rPr>
              <a:t>sum</a:t>
            </a:r>
            <a:r>
              <a:rPr lang="en-US" sz="2800" b="0" strike="noStrike" spc="-1">
                <a:solidFill>
                  <a:srgbClr val="DCDCDC"/>
                </a:solidFill>
                <a:latin typeface="Courier New"/>
              </a:rPr>
              <a:t>(</a:t>
            </a:r>
            <a:r>
              <a:rPr lang="en-US" sz="2800" b="0" strike="noStrike" spc="-1">
                <a:solidFill>
                  <a:srgbClr val="D4D4D4"/>
                </a:solidFill>
                <a:latin typeface="Courier New"/>
              </a:rPr>
              <a:t>axis</a:t>
            </a:r>
            <a:r>
              <a:rPr lang="en-US" sz="2800" b="0" strike="noStrike" spc="-1">
                <a:solidFill>
                  <a:srgbClr val="F92672"/>
                </a:solidFill>
                <a:latin typeface="Courier New"/>
              </a:rPr>
              <a:t>=</a:t>
            </a:r>
            <a:r>
              <a:rPr lang="en-US" sz="2800" b="0" strike="noStrike" spc="-1">
                <a:solidFill>
                  <a:srgbClr val="AE81FF"/>
                </a:solidFill>
                <a:latin typeface="Courier New"/>
              </a:rPr>
              <a:t>0</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r>
              <a:rPr lang="en-US" sz="2800" b="0" strike="noStrike" spc="-1">
                <a:solidFill>
                  <a:srgbClr val="66D9EF"/>
                </a:solidFill>
                <a:latin typeface="Courier New"/>
              </a:rPr>
              <a:t>print</a:t>
            </a:r>
            <a:r>
              <a:rPr lang="en-US" sz="2800" b="0" strike="noStrike" spc="-1">
                <a:solidFill>
                  <a:srgbClr val="DCDCDC"/>
                </a:solidFill>
                <a:latin typeface="Courier New"/>
              </a:rPr>
              <a:t>(</a:t>
            </a:r>
            <a:r>
              <a:rPr lang="en-US" sz="2800" b="0" strike="noStrike" spc="-1">
                <a:solidFill>
                  <a:srgbClr val="D4D4D4"/>
                </a:solidFill>
                <a:latin typeface="Courier New"/>
              </a:rPr>
              <a:t>p.</a:t>
            </a:r>
            <a:r>
              <a:rPr lang="en-US" sz="2800" b="0" strike="noStrike" spc="-1">
                <a:solidFill>
                  <a:srgbClr val="66D9EF"/>
                </a:solidFill>
                <a:latin typeface="Courier New"/>
              </a:rPr>
              <a:t>sum</a:t>
            </a:r>
            <a:r>
              <a:rPr lang="en-US" sz="2800" b="0" strike="noStrike" spc="-1">
                <a:solidFill>
                  <a:srgbClr val="DCDCDC"/>
                </a:solidFill>
                <a:latin typeface="Courier New"/>
              </a:rPr>
              <a:t>(</a:t>
            </a:r>
            <a:r>
              <a:rPr lang="en-US" sz="2800" b="0" strike="noStrike" spc="-1">
                <a:solidFill>
                  <a:srgbClr val="D4D4D4"/>
                </a:solidFill>
                <a:latin typeface="Courier New"/>
              </a:rPr>
              <a:t>axis</a:t>
            </a:r>
            <a:r>
              <a:rPr lang="en-US" sz="2800" b="0" strike="noStrike" spc="-1">
                <a:solidFill>
                  <a:srgbClr val="F92672"/>
                </a:solidFill>
                <a:latin typeface="Courier New"/>
              </a:rPr>
              <a:t>=</a:t>
            </a:r>
            <a:r>
              <a:rPr lang="en-US" sz="2800" b="0" strike="noStrike" spc="-1">
                <a:solidFill>
                  <a:srgbClr val="AE81FF"/>
                </a:solidFill>
                <a:latin typeface="Courier New"/>
              </a:rPr>
              <a:t>1</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r>
              <a:rPr lang="en-US" sz="2800" b="0" strike="noStrike" spc="-1">
                <a:solidFill>
                  <a:srgbClr val="66D9EF"/>
                </a:solidFill>
                <a:latin typeface="Courier New"/>
              </a:rPr>
              <a:t>print</a:t>
            </a:r>
            <a:r>
              <a:rPr lang="en-US" sz="2800" b="0" strike="noStrike" spc="-1">
                <a:solidFill>
                  <a:srgbClr val="DCDCDC"/>
                </a:solidFill>
                <a:latin typeface="Courier New"/>
              </a:rPr>
              <a:t>(</a:t>
            </a:r>
            <a:r>
              <a:rPr lang="en-US" sz="2800" b="0" strike="noStrike" spc="-1">
                <a:solidFill>
                  <a:srgbClr val="D4D4D4"/>
                </a:solidFill>
                <a:latin typeface="Courier New"/>
              </a:rPr>
              <a:t>p.</a:t>
            </a:r>
            <a:r>
              <a:rPr lang="en-US" sz="2800" b="0" strike="noStrike" spc="-1">
                <a:solidFill>
                  <a:srgbClr val="66D9EF"/>
                </a:solidFill>
                <a:latin typeface="Courier New"/>
              </a:rPr>
              <a:t>sum</a:t>
            </a:r>
            <a:r>
              <a:rPr lang="en-US" sz="2800" b="0" strike="noStrike" spc="-1">
                <a:solidFill>
                  <a:srgbClr val="DCDCDC"/>
                </a:solidFill>
                <a:latin typeface="Courier New"/>
              </a:rPr>
              <a:t>()</a:t>
            </a:r>
            <a:r>
              <a:rPr lang="en-US" sz="2800" b="0" strike="noStrike" spc="-1">
                <a:solidFill>
                  <a:srgbClr val="D4D4D4"/>
                </a:solidFill>
                <a:latin typeface="Courier New"/>
              </a:rPr>
              <a:t>.</a:t>
            </a:r>
            <a:r>
              <a:rPr lang="en-US" sz="2800" b="0" strike="noStrike" spc="-1">
                <a:solidFill>
                  <a:srgbClr val="66D9EF"/>
                </a:solidFill>
                <a:latin typeface="Courier New"/>
              </a:rPr>
              <a:t>sum</a:t>
            </a:r>
            <a:r>
              <a:rPr lang="en-US" sz="2800" b="0" strike="noStrike" spc="-1">
                <a:solidFill>
                  <a:srgbClr val="DCDCDC"/>
                </a:solidFill>
                <a:latin typeface="Courier New"/>
              </a:rPr>
              <a:t>())</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fr-CA" sz="4400" b="0" strike="noStrike" spc="-1">
                <a:solidFill>
                  <a:srgbClr val="000000"/>
                </a:solidFill>
                <a:latin typeface="Calibri Light"/>
              </a:rPr>
              <a:t>Calculs sur les DataFrame</a:t>
            </a:r>
            <a:endParaRPr lang="en-US" sz="4400" b="0" strike="noStrike" spc="-1">
              <a:solidFill>
                <a:srgbClr val="000000"/>
              </a:solidFill>
              <a:latin typeface="Calibri"/>
            </a:endParaRPr>
          </a:p>
        </p:txBody>
      </p:sp>
      <p:sp>
        <p:nvSpPr>
          <p:cNvPr id="106" name="TextShape 2"/>
          <p:cNvSpPr txBox="1"/>
          <p:nvPr/>
        </p:nvSpPr>
        <p:spPr>
          <a:xfrm>
            <a:off x="838080" y="1825560"/>
            <a:ext cx="10515240" cy="215856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Vous pouvez aussi utiliser la fonction apply qui prend une fonction en paramètre, elle va appliquer la fonction item par item selon l’axe préciser.</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Dans l’exemple, on applique le théorème de Pythagore sur chaque ligne du dataframe</a:t>
            </a:r>
            <a:endParaRPr lang="en-US" sz="2800" b="0" strike="noStrike" spc="-1">
              <a:solidFill>
                <a:srgbClr val="000000"/>
              </a:solidFill>
              <a:latin typeface="Calibri"/>
            </a:endParaRPr>
          </a:p>
        </p:txBody>
      </p:sp>
      <p:sp>
        <p:nvSpPr>
          <p:cNvPr id="107" name="CustomShape 3"/>
          <p:cNvSpPr/>
          <p:nvPr/>
        </p:nvSpPr>
        <p:spPr>
          <a:xfrm>
            <a:off x="326880" y="3984480"/>
            <a:ext cx="11537640" cy="1002960"/>
          </a:xfrm>
          <a:prstGeom prst="rect">
            <a:avLst/>
          </a:prstGeom>
          <a:solidFill>
            <a:schemeClr val="tx1">
              <a:lumMod val="95000"/>
              <a:lumOff val="5000"/>
            </a:schemeClr>
          </a:solidFill>
          <a:ln w="0">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400" b="0" strike="noStrike" spc="-1">
                <a:solidFill>
                  <a:srgbClr val="D4D4D4"/>
                </a:solidFill>
                <a:latin typeface="Courier New"/>
              </a:rPr>
              <a:t>p </a:t>
            </a:r>
            <a:r>
              <a:rPr lang="en-US" sz="2400" b="0" strike="noStrike" spc="-1">
                <a:solidFill>
                  <a:srgbClr val="F92672"/>
                </a:solidFill>
                <a:latin typeface="Courier New"/>
              </a:rPr>
              <a:t>=</a:t>
            </a:r>
            <a:r>
              <a:rPr lang="en-US" sz="2400" b="0" strike="noStrike" spc="-1">
                <a:solidFill>
                  <a:srgbClr val="D4D4D4"/>
                </a:solidFill>
                <a:latin typeface="Courier New"/>
              </a:rPr>
              <a:t> pd.DataFrame</a:t>
            </a:r>
            <a:r>
              <a:rPr lang="en-US" sz="2400" b="0" strike="noStrike" spc="-1">
                <a:solidFill>
                  <a:srgbClr val="DCDCDC"/>
                </a:solidFill>
                <a:latin typeface="Courier New"/>
              </a:rPr>
              <a:t>(</a:t>
            </a:r>
            <a:r>
              <a:rPr lang="en-US" sz="2400" b="0" strike="noStrike" spc="-1">
                <a:solidFill>
                  <a:srgbClr val="D4D4D4"/>
                </a:solidFill>
                <a:latin typeface="Courier New"/>
              </a:rPr>
              <a:t>data</a:t>
            </a:r>
            <a:r>
              <a:rPr lang="en-US" sz="2400" b="0" strike="noStrike" spc="-1">
                <a:solidFill>
                  <a:srgbClr val="DCDCDC"/>
                </a:solidFill>
                <a:latin typeface="Courier New"/>
              </a:rPr>
              <a:t>,</a:t>
            </a:r>
            <a:r>
              <a:rPr lang="en-US" sz="2400" b="0" strike="noStrike" spc="-1">
                <a:solidFill>
                  <a:srgbClr val="D4D4D4"/>
                </a:solidFill>
                <a:latin typeface="Courier New"/>
              </a:rPr>
              <a:t> index</a:t>
            </a:r>
            <a:r>
              <a:rPr lang="en-US" sz="2400" b="0" strike="noStrike" spc="-1">
                <a:solidFill>
                  <a:srgbClr val="F92672"/>
                </a:solidFill>
                <a:latin typeface="Courier New"/>
              </a:rPr>
              <a:t>=</a:t>
            </a:r>
            <a:r>
              <a:rPr lang="en-US" sz="2400" b="0" strike="noStrike" spc="-1">
                <a:solidFill>
                  <a:srgbClr val="D4D4D4"/>
                </a:solidFill>
                <a:latin typeface="Courier New"/>
              </a:rPr>
              <a:t>triangles_name</a:t>
            </a:r>
            <a:r>
              <a:rPr lang="en-US" sz="2400" b="0" strike="noStrike" spc="-1">
                <a:solidFill>
                  <a:srgbClr val="DCDCDC"/>
                </a:solidFill>
                <a:latin typeface="Courier New"/>
              </a:rPr>
              <a:t>)</a:t>
            </a:r>
            <a:endParaRPr lang="en-US" sz="2400" b="0" strike="noStrike" spc="-1">
              <a:latin typeface="Arial"/>
            </a:endParaRPr>
          </a:p>
          <a:p>
            <a:pPr>
              <a:lnSpc>
                <a:spcPct val="90000"/>
              </a:lnSpc>
              <a:spcBef>
                <a:spcPts val="1001"/>
              </a:spcBef>
              <a:tabLst>
                <a:tab pos="0" algn="l"/>
              </a:tabLst>
            </a:pPr>
            <a:r>
              <a:rPr lang="en-US" sz="2400" b="0" strike="noStrike" spc="-1">
                <a:solidFill>
                  <a:srgbClr val="66D9EF"/>
                </a:solidFill>
                <a:latin typeface="Courier New"/>
              </a:rPr>
              <a:t>print</a:t>
            </a:r>
            <a:r>
              <a:rPr lang="en-US" sz="2400" b="0" strike="noStrike" spc="-1">
                <a:solidFill>
                  <a:srgbClr val="DCDCDC"/>
                </a:solidFill>
                <a:latin typeface="Courier New"/>
              </a:rPr>
              <a:t>(</a:t>
            </a:r>
            <a:r>
              <a:rPr lang="en-US" sz="2400" b="0" strike="noStrike" spc="-1">
                <a:solidFill>
                  <a:srgbClr val="D4D4D4"/>
                </a:solidFill>
                <a:latin typeface="Courier New"/>
              </a:rPr>
              <a:t>p.apply</a:t>
            </a:r>
            <a:r>
              <a:rPr lang="en-US" sz="2400" b="0" strike="noStrike" spc="-1">
                <a:solidFill>
                  <a:srgbClr val="DCDCDC"/>
                </a:solidFill>
                <a:latin typeface="Courier New"/>
              </a:rPr>
              <a:t>(</a:t>
            </a:r>
            <a:r>
              <a:rPr lang="en-US" sz="2400" b="0" i="1" strike="noStrike" spc="-1">
                <a:solidFill>
                  <a:srgbClr val="66D9EF"/>
                </a:solidFill>
                <a:latin typeface="Courier New"/>
              </a:rPr>
              <a:t>lambda</a:t>
            </a:r>
            <a:r>
              <a:rPr lang="en-US" sz="2400" b="0" strike="noStrike" spc="-1">
                <a:solidFill>
                  <a:srgbClr val="D4D4D4"/>
                </a:solidFill>
                <a:latin typeface="Courier New"/>
              </a:rPr>
              <a:t> x</a:t>
            </a:r>
            <a:r>
              <a:rPr lang="en-US" sz="2400" b="0" strike="noStrike" spc="-1">
                <a:solidFill>
                  <a:srgbClr val="DCDCDC"/>
                </a:solidFill>
                <a:latin typeface="Courier New"/>
              </a:rPr>
              <a:t>:</a:t>
            </a:r>
            <a:r>
              <a:rPr lang="en-US" sz="2400" b="0" strike="noStrike" spc="-1">
                <a:solidFill>
                  <a:srgbClr val="D4D4D4"/>
                </a:solidFill>
                <a:latin typeface="Courier New"/>
              </a:rPr>
              <a:t> np.sqrt</a:t>
            </a:r>
            <a:r>
              <a:rPr lang="en-US" sz="2400" b="0" strike="noStrike" spc="-1">
                <a:solidFill>
                  <a:srgbClr val="DCDCDC"/>
                </a:solidFill>
                <a:latin typeface="Courier New"/>
              </a:rPr>
              <a:t>(</a:t>
            </a:r>
            <a:r>
              <a:rPr lang="en-US" sz="2400" b="0" strike="noStrike" spc="-1">
                <a:solidFill>
                  <a:srgbClr val="D4D4D4"/>
                </a:solidFill>
                <a:latin typeface="Courier New"/>
              </a:rPr>
              <a:t>np.power</a:t>
            </a:r>
            <a:r>
              <a:rPr lang="en-US" sz="2400" b="0" strike="noStrike" spc="-1">
                <a:solidFill>
                  <a:srgbClr val="DCDCDC"/>
                </a:solidFill>
                <a:latin typeface="Courier New"/>
              </a:rPr>
              <a:t>(</a:t>
            </a:r>
            <a:r>
              <a:rPr lang="en-US" sz="2400" b="0" strike="noStrike" spc="-1">
                <a:solidFill>
                  <a:srgbClr val="D4D4D4"/>
                </a:solidFill>
                <a:latin typeface="Courier New"/>
              </a:rPr>
              <a:t>x</a:t>
            </a:r>
            <a:r>
              <a:rPr lang="en-US" sz="2400" b="0" strike="noStrike" spc="-1">
                <a:solidFill>
                  <a:srgbClr val="DCDCDC"/>
                </a:solidFill>
                <a:latin typeface="Courier New"/>
              </a:rPr>
              <a:t>,</a:t>
            </a:r>
            <a:r>
              <a:rPr lang="en-US" sz="2400" b="0" strike="noStrike" spc="-1">
                <a:solidFill>
                  <a:srgbClr val="AE81FF"/>
                </a:solidFill>
                <a:latin typeface="Courier New"/>
              </a:rPr>
              <a:t>2</a:t>
            </a:r>
            <a:r>
              <a:rPr lang="en-US" sz="2400" b="0" strike="noStrike" spc="-1">
                <a:solidFill>
                  <a:srgbClr val="DCDCDC"/>
                </a:solidFill>
                <a:latin typeface="Courier New"/>
              </a:rPr>
              <a:t>)</a:t>
            </a:r>
            <a:r>
              <a:rPr lang="en-US" sz="2400" b="0" strike="noStrike" spc="-1">
                <a:solidFill>
                  <a:srgbClr val="D4D4D4"/>
                </a:solidFill>
                <a:latin typeface="Courier New"/>
              </a:rPr>
              <a:t>.</a:t>
            </a:r>
            <a:r>
              <a:rPr lang="en-US" sz="2400" b="0" strike="noStrike" spc="-1">
                <a:solidFill>
                  <a:srgbClr val="66D9EF"/>
                </a:solidFill>
                <a:latin typeface="Courier New"/>
              </a:rPr>
              <a:t>sum</a:t>
            </a:r>
            <a:r>
              <a:rPr lang="en-US" sz="2400" b="0" strike="noStrike" spc="-1">
                <a:solidFill>
                  <a:srgbClr val="DCDCDC"/>
                </a:solidFill>
                <a:latin typeface="Courier New"/>
              </a:rPr>
              <a:t>()),</a:t>
            </a:r>
            <a:r>
              <a:rPr lang="en-US" sz="2400" b="0" strike="noStrike" spc="-1">
                <a:solidFill>
                  <a:srgbClr val="D4D4D4"/>
                </a:solidFill>
                <a:latin typeface="Courier New"/>
              </a:rPr>
              <a:t> axis</a:t>
            </a:r>
            <a:r>
              <a:rPr lang="en-US" sz="2400" b="0" strike="noStrike" spc="-1">
                <a:solidFill>
                  <a:srgbClr val="F92672"/>
                </a:solidFill>
                <a:latin typeface="Courier New"/>
              </a:rPr>
              <a:t>=</a:t>
            </a:r>
            <a:r>
              <a:rPr lang="en-US" sz="2400" b="0" strike="noStrike" spc="-1">
                <a:solidFill>
                  <a:srgbClr val="AE81FF"/>
                </a:solidFill>
                <a:latin typeface="Courier New"/>
              </a:rPr>
              <a:t>1</a:t>
            </a:r>
            <a:r>
              <a:rPr lang="en-US" sz="2400" b="0" strike="noStrike" spc="-1">
                <a:solidFill>
                  <a:srgbClr val="DCDCDC"/>
                </a:solidFill>
                <a:latin typeface="Courier New"/>
              </a:rPr>
              <a:t>))</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p:txBody>
      </p:sp>
      <p:sp>
        <p:nvSpPr>
          <p:cNvPr id="108" name="CustomShape 4"/>
          <p:cNvSpPr/>
          <p:nvPr/>
        </p:nvSpPr>
        <p:spPr>
          <a:xfrm>
            <a:off x="838080" y="5113800"/>
            <a:ext cx="10515240" cy="116388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Pour accéder à une ligne du dataFrame : p.loc[key] </a:t>
            </a:r>
            <a:endParaRPr lang="en-US" sz="2800" b="0" strike="noStrike" spc="-1">
              <a:latin typeface="Arial"/>
            </a:endParaRPr>
          </a:p>
          <a:p>
            <a:pPr marL="228600" indent="-228240">
              <a:lnSpc>
                <a:spcPct val="90000"/>
              </a:lnSpc>
              <a:spcBef>
                <a:spcPts val="1001"/>
              </a:spcBef>
              <a:buClr>
                <a:srgbClr val="000000"/>
              </a:buClr>
              <a:buFont typeface="Arial"/>
              <a:buChar char="•"/>
            </a:pPr>
            <a:r>
              <a:rPr lang="fr-CA" sz="2800" b="0" strike="noStrike" spc="-1">
                <a:solidFill>
                  <a:srgbClr val="000000"/>
                </a:solidFill>
                <a:latin typeface="Calibri"/>
              </a:rPr>
              <a:t>Dans notre contexte, la clé est un mot du vocabulaire</a:t>
            </a: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1068</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Consolas</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Dylan Farvacque</dc:creator>
  <dc:description/>
  <cp:lastModifiedBy>Dylan Farvacque</cp:lastModifiedBy>
  <cp:revision>17</cp:revision>
  <dcterms:created xsi:type="dcterms:W3CDTF">2020-09-09T23:34:57Z</dcterms:created>
  <dcterms:modified xsi:type="dcterms:W3CDTF">2020-09-13T23:48:41Z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