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7" r:id="rId5"/>
    <p:sldId id="258" r:id="rId6"/>
    <p:sldId id="260" r:id="rId7"/>
    <p:sldId id="263" r:id="rId8"/>
    <p:sldId id="264" r:id="rId9"/>
    <p:sldId id="265" r:id="rId10"/>
    <p:sldId id="266" r:id="rId11"/>
    <p:sldId id="261" r:id="rId1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EC74-7B79-4073-867A-081D54371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BA59-4321-4FA3-BE7A-8CB9D844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F152F-3793-4A89-A632-8E01D478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50BE8-70D0-4E74-BB99-3A4968AA6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F6BC2-310D-4F5C-80B1-F0A957FEB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38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C878-2F4E-4551-9E3B-84DC2EBB0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1E5341-13F6-49E6-B66E-7EC9BCD8C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BEA537-D369-480B-B48E-1460433A5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1700A-4C37-41A8-A3D2-16721B847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D7DC7-0381-4D5D-83F3-DDE1BFE4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75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21A479-CFDF-4ED8-98A4-C7ACEDDA8C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32625-01DF-46FA-9373-DF66EDE6E6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E1B1-6DEF-475F-B875-A977D7F12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17B8D-BB45-409B-9D48-DF3906EA1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E3350-E111-4BE4-8210-A98798A01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314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9DED2-A4A7-4BFE-A331-324F48765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5EB37-A41B-4720-942C-DC605E8BF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3C62B-6F3D-4410-BBD7-18F6293EB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4EC9C-5137-4DA0-A1EB-A1B21E21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4B4B28-71B8-43B1-8D98-8562A3EF1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28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EAAD3-4256-411B-9CAB-117B6C6FA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B81961-44F8-461F-8329-58F4FE0EF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B9DF7-A387-42B5-B022-4249269A6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63DE8-17AD-4C18-A3D6-D9FA7FA47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B6492-0133-4A71-99AF-37A325693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52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5416-F2F8-49A9-B2F3-5B7D415DF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2DBD3-8689-4BFF-A052-ECD2384F5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9775D-1BAD-478B-AF5C-CB65EA22A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DDCE9-A39E-41C5-8918-98855B166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83629-8F6A-4D7E-ABD9-72EA7FAD5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9E233-C817-490A-AB0D-34324893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72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93770-1A99-40CC-9340-05F6FF54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51D77-0F3F-4553-8048-29026E547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938FBA-9567-4D75-B293-1F4ED1098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5A402-BBB7-4319-B385-456E8C952E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08E62-AD9F-4B66-B6EF-21ED4A5432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C0830E-17CA-492F-8CFE-3D8860793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E5620-FDE3-4649-9B8D-8A2204515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59A4B0-CA97-404A-BB9C-35E5CAC2D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744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AEC22-3B91-4F8E-BBA2-5F44E7F0A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46BD4A-1D91-4C48-AE9E-9C63BBBBC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9C510-227B-40B4-B0EC-205A26122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4DD5E4-4ECF-404B-A97C-6A4FF994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932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C8D191-585B-4535-9950-203DCE27A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1A7E1-43BC-49BB-A1D1-24E77AF6F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E7737-D12A-4020-9806-AE294D80A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55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C10BB-CA35-4D10-9A4C-88C8F7FD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6506B-22C6-4645-9752-CA1007972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A4A21B-050B-4315-B10E-F3257A9B9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547139-DE76-4C3F-95D8-D67AF3ED1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9034-41DB-4A9C-916B-B1CD492E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ADE4A-5E19-40B0-A0B4-8EB01A500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198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88509-C197-4326-A26E-B591FFD1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667A5D-3D6D-44D7-8314-45997FE43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EF639B-BD9C-4DC9-848A-56B2CEDD8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A0A6F9-1CDC-4AE6-B970-22676CFC0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DF966B-0391-449A-8F9A-F659CF95B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DD8339-29C6-4C1F-88FE-DD8FB489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01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E7BAED-2E00-4B82-84AA-B65B75379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1A33F7-F6C0-4735-9BEC-18BBBCA64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D252B-40EA-435E-A1F3-414B83CB5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55B19-3FB6-41BA-B080-271C0DAE55FC}" type="datetimeFigureOut">
              <a:rPr lang="en-GB" smtClean="0"/>
              <a:t>08/09/2022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DC884-E344-4FE0-99B9-F0FE00A8E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03C0F-B1D3-4777-9F3E-F12E6EA40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9181F5-BD42-442E-9A53-2253114A47F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2029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FFD0-ADF8-43D8-8A6E-B5979FDD2E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Current status of robot case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67EFB0-C999-49F5-AB77-A18CA3240A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9310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E2F-AB84-4F67-8133-7686E3B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 faults are predictable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1B029-15BA-4C7E-BAB0-6F2EAAC1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969" y="1875959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/>
              <a:t>And we can see this in the historical data as well.</a:t>
            </a:r>
          </a:p>
          <a:p>
            <a:pPr marL="457200" lvl="1" indent="0">
              <a:buNone/>
            </a:pPr>
            <a:r>
              <a:rPr lang="en-GB" dirty="0"/>
              <a:t>Example 6640-1020 in around March 2022.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0BF510-74E9-48E4-8E5D-152C6641E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352" y="3176139"/>
            <a:ext cx="5420043" cy="30511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30E7F2-BDE3-45E8-BF51-3707CDFEC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232" y="3305898"/>
            <a:ext cx="5420043" cy="3014255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6164ABC-39DE-4B1E-BA9D-607525A3CD42}"/>
              </a:ext>
            </a:extLst>
          </p:cNvPr>
          <p:cNvSpPr/>
          <p:nvPr/>
        </p:nvSpPr>
        <p:spPr>
          <a:xfrm>
            <a:off x="3946937" y="4051628"/>
            <a:ext cx="520117" cy="761398"/>
          </a:xfrm>
          <a:custGeom>
            <a:avLst/>
            <a:gdLst>
              <a:gd name="connsiteX0" fmla="*/ 226502 w 520117"/>
              <a:gd name="connsiteY0" fmla="*/ 23167 h 761398"/>
              <a:gd name="connsiteX1" fmla="*/ 184557 w 520117"/>
              <a:gd name="connsiteY1" fmla="*/ 56723 h 761398"/>
              <a:gd name="connsiteX2" fmla="*/ 159390 w 520117"/>
              <a:gd name="connsiteY2" fmla="*/ 73501 h 761398"/>
              <a:gd name="connsiteX3" fmla="*/ 134223 w 520117"/>
              <a:gd name="connsiteY3" fmla="*/ 107057 h 761398"/>
              <a:gd name="connsiteX4" fmla="*/ 100667 w 520117"/>
              <a:gd name="connsiteY4" fmla="*/ 140613 h 761398"/>
              <a:gd name="connsiteX5" fmla="*/ 75501 w 520117"/>
              <a:gd name="connsiteY5" fmla="*/ 174169 h 761398"/>
              <a:gd name="connsiteX6" fmla="*/ 50334 w 520117"/>
              <a:gd name="connsiteY6" fmla="*/ 199336 h 761398"/>
              <a:gd name="connsiteX7" fmla="*/ 16778 w 520117"/>
              <a:gd name="connsiteY7" fmla="*/ 249670 h 761398"/>
              <a:gd name="connsiteX8" fmla="*/ 8389 w 520117"/>
              <a:gd name="connsiteY8" fmla="*/ 350338 h 761398"/>
              <a:gd name="connsiteX9" fmla="*/ 0 w 520117"/>
              <a:gd name="connsiteY9" fmla="*/ 383894 h 761398"/>
              <a:gd name="connsiteX10" fmla="*/ 8389 w 520117"/>
              <a:gd name="connsiteY10" fmla="*/ 560062 h 761398"/>
              <a:gd name="connsiteX11" fmla="*/ 25167 w 520117"/>
              <a:gd name="connsiteY11" fmla="*/ 610396 h 761398"/>
              <a:gd name="connsiteX12" fmla="*/ 67112 w 520117"/>
              <a:gd name="connsiteY12" fmla="*/ 669119 h 761398"/>
              <a:gd name="connsiteX13" fmla="*/ 92279 w 520117"/>
              <a:gd name="connsiteY13" fmla="*/ 694286 h 761398"/>
              <a:gd name="connsiteX14" fmla="*/ 109056 w 520117"/>
              <a:gd name="connsiteY14" fmla="*/ 719453 h 761398"/>
              <a:gd name="connsiteX15" fmla="*/ 184557 w 520117"/>
              <a:gd name="connsiteY15" fmla="*/ 761398 h 761398"/>
              <a:gd name="connsiteX16" fmla="*/ 310392 w 520117"/>
              <a:gd name="connsiteY16" fmla="*/ 736231 h 761398"/>
              <a:gd name="connsiteX17" fmla="*/ 335559 w 520117"/>
              <a:gd name="connsiteY17" fmla="*/ 727842 h 761398"/>
              <a:gd name="connsiteX18" fmla="*/ 360726 w 520117"/>
              <a:gd name="connsiteY18" fmla="*/ 719453 h 761398"/>
              <a:gd name="connsiteX19" fmla="*/ 385893 w 520117"/>
              <a:gd name="connsiteY19" fmla="*/ 694286 h 761398"/>
              <a:gd name="connsiteX20" fmla="*/ 419449 w 520117"/>
              <a:gd name="connsiteY20" fmla="*/ 618785 h 761398"/>
              <a:gd name="connsiteX21" fmla="*/ 427838 w 520117"/>
              <a:gd name="connsiteY21" fmla="*/ 593618 h 761398"/>
              <a:gd name="connsiteX22" fmla="*/ 444616 w 520117"/>
              <a:gd name="connsiteY22" fmla="*/ 568451 h 761398"/>
              <a:gd name="connsiteX23" fmla="*/ 453005 w 520117"/>
              <a:gd name="connsiteY23" fmla="*/ 543284 h 761398"/>
              <a:gd name="connsiteX24" fmla="*/ 503339 w 520117"/>
              <a:gd name="connsiteY24" fmla="*/ 459395 h 761398"/>
              <a:gd name="connsiteX25" fmla="*/ 520117 w 520117"/>
              <a:gd name="connsiteY25" fmla="*/ 383894 h 761398"/>
              <a:gd name="connsiteX26" fmla="*/ 511728 w 520117"/>
              <a:gd name="connsiteY26" fmla="*/ 300004 h 761398"/>
              <a:gd name="connsiteX27" fmla="*/ 503339 w 520117"/>
              <a:gd name="connsiteY27" fmla="*/ 274837 h 761398"/>
              <a:gd name="connsiteX28" fmla="*/ 494950 w 520117"/>
              <a:gd name="connsiteY28" fmla="*/ 241281 h 761398"/>
              <a:gd name="connsiteX29" fmla="*/ 486561 w 520117"/>
              <a:gd name="connsiteY29" fmla="*/ 174169 h 761398"/>
              <a:gd name="connsiteX30" fmla="*/ 461394 w 520117"/>
              <a:gd name="connsiteY30" fmla="*/ 107057 h 761398"/>
              <a:gd name="connsiteX31" fmla="*/ 436227 w 520117"/>
              <a:gd name="connsiteY31" fmla="*/ 81890 h 761398"/>
              <a:gd name="connsiteX32" fmla="*/ 369115 w 520117"/>
              <a:gd name="connsiteY32" fmla="*/ 6389 h 761398"/>
              <a:gd name="connsiteX33" fmla="*/ 226502 w 520117"/>
              <a:gd name="connsiteY33" fmla="*/ 23167 h 7613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20117" h="761398">
                <a:moveTo>
                  <a:pt x="226502" y="23167"/>
                </a:moveTo>
                <a:cubicBezTo>
                  <a:pt x="195742" y="31556"/>
                  <a:pt x="198881" y="45980"/>
                  <a:pt x="184557" y="56723"/>
                </a:cubicBezTo>
                <a:cubicBezTo>
                  <a:pt x="176491" y="62772"/>
                  <a:pt x="166519" y="66372"/>
                  <a:pt x="159390" y="73501"/>
                </a:cubicBezTo>
                <a:cubicBezTo>
                  <a:pt x="149503" y="83388"/>
                  <a:pt x="143430" y="96535"/>
                  <a:pt x="134223" y="107057"/>
                </a:cubicBezTo>
                <a:cubicBezTo>
                  <a:pt x="123806" y="118962"/>
                  <a:pt x="111083" y="128708"/>
                  <a:pt x="100667" y="140613"/>
                </a:cubicBezTo>
                <a:cubicBezTo>
                  <a:pt x="91460" y="151135"/>
                  <a:pt x="84600" y="163553"/>
                  <a:pt x="75501" y="174169"/>
                </a:cubicBezTo>
                <a:cubicBezTo>
                  <a:pt x="67780" y="183177"/>
                  <a:pt x="57618" y="189971"/>
                  <a:pt x="50334" y="199336"/>
                </a:cubicBezTo>
                <a:cubicBezTo>
                  <a:pt x="37954" y="215253"/>
                  <a:pt x="16778" y="249670"/>
                  <a:pt x="16778" y="249670"/>
                </a:cubicBezTo>
                <a:cubicBezTo>
                  <a:pt x="13982" y="283226"/>
                  <a:pt x="12566" y="316926"/>
                  <a:pt x="8389" y="350338"/>
                </a:cubicBezTo>
                <a:cubicBezTo>
                  <a:pt x="6959" y="361779"/>
                  <a:pt x="0" y="372364"/>
                  <a:pt x="0" y="383894"/>
                </a:cubicBezTo>
                <a:cubicBezTo>
                  <a:pt x="0" y="442683"/>
                  <a:pt x="1897" y="501632"/>
                  <a:pt x="8389" y="560062"/>
                </a:cubicBezTo>
                <a:cubicBezTo>
                  <a:pt x="10342" y="577639"/>
                  <a:pt x="15357" y="595681"/>
                  <a:pt x="25167" y="610396"/>
                </a:cubicBezTo>
                <a:cubicBezTo>
                  <a:pt x="38445" y="630314"/>
                  <a:pt x="51504" y="650909"/>
                  <a:pt x="67112" y="669119"/>
                </a:cubicBezTo>
                <a:cubicBezTo>
                  <a:pt x="74833" y="678127"/>
                  <a:pt x="84684" y="685172"/>
                  <a:pt x="92279" y="694286"/>
                </a:cubicBezTo>
                <a:cubicBezTo>
                  <a:pt x="98733" y="702031"/>
                  <a:pt x="101468" y="712814"/>
                  <a:pt x="109056" y="719453"/>
                </a:cubicBezTo>
                <a:cubicBezTo>
                  <a:pt x="144558" y="750517"/>
                  <a:pt x="149991" y="749876"/>
                  <a:pt x="184557" y="761398"/>
                </a:cubicBezTo>
                <a:cubicBezTo>
                  <a:pt x="277635" y="751056"/>
                  <a:pt x="236036" y="761016"/>
                  <a:pt x="310392" y="736231"/>
                </a:cubicBezTo>
                <a:lnTo>
                  <a:pt x="335559" y="727842"/>
                </a:lnTo>
                <a:lnTo>
                  <a:pt x="360726" y="719453"/>
                </a:lnTo>
                <a:cubicBezTo>
                  <a:pt x="369115" y="711064"/>
                  <a:pt x="378997" y="703940"/>
                  <a:pt x="385893" y="694286"/>
                </a:cubicBezTo>
                <a:cubicBezTo>
                  <a:pt x="395927" y="680238"/>
                  <a:pt x="414257" y="632631"/>
                  <a:pt x="419449" y="618785"/>
                </a:cubicBezTo>
                <a:cubicBezTo>
                  <a:pt x="422554" y="610505"/>
                  <a:pt x="423883" y="601527"/>
                  <a:pt x="427838" y="593618"/>
                </a:cubicBezTo>
                <a:cubicBezTo>
                  <a:pt x="432347" y="584600"/>
                  <a:pt x="440107" y="577469"/>
                  <a:pt x="444616" y="568451"/>
                </a:cubicBezTo>
                <a:cubicBezTo>
                  <a:pt x="448571" y="560542"/>
                  <a:pt x="448813" y="551070"/>
                  <a:pt x="453005" y="543284"/>
                </a:cubicBezTo>
                <a:cubicBezTo>
                  <a:pt x="468466" y="514572"/>
                  <a:pt x="493027" y="490332"/>
                  <a:pt x="503339" y="459395"/>
                </a:cubicBezTo>
                <a:cubicBezTo>
                  <a:pt x="517107" y="418091"/>
                  <a:pt x="510274" y="442950"/>
                  <a:pt x="520117" y="383894"/>
                </a:cubicBezTo>
                <a:cubicBezTo>
                  <a:pt x="517321" y="355931"/>
                  <a:pt x="516001" y="327780"/>
                  <a:pt x="511728" y="300004"/>
                </a:cubicBezTo>
                <a:cubicBezTo>
                  <a:pt x="510383" y="291264"/>
                  <a:pt x="505768" y="283340"/>
                  <a:pt x="503339" y="274837"/>
                </a:cubicBezTo>
                <a:cubicBezTo>
                  <a:pt x="500172" y="263751"/>
                  <a:pt x="496845" y="252654"/>
                  <a:pt x="494950" y="241281"/>
                </a:cubicBezTo>
                <a:cubicBezTo>
                  <a:pt x="491244" y="219043"/>
                  <a:pt x="490267" y="196407"/>
                  <a:pt x="486561" y="174169"/>
                </a:cubicBezTo>
                <a:cubicBezTo>
                  <a:pt x="482743" y="151260"/>
                  <a:pt x="475081" y="126218"/>
                  <a:pt x="461394" y="107057"/>
                </a:cubicBezTo>
                <a:cubicBezTo>
                  <a:pt x="454498" y="97403"/>
                  <a:pt x="443822" y="91004"/>
                  <a:pt x="436227" y="81890"/>
                </a:cubicBezTo>
                <a:cubicBezTo>
                  <a:pt x="416109" y="57749"/>
                  <a:pt x="403463" y="14976"/>
                  <a:pt x="369115" y="6389"/>
                </a:cubicBezTo>
                <a:cubicBezTo>
                  <a:pt x="294866" y="-12173"/>
                  <a:pt x="257262" y="14778"/>
                  <a:pt x="226502" y="23167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6EDCDFF9-6938-446C-BE6E-64A016345454}"/>
              </a:ext>
            </a:extLst>
          </p:cNvPr>
          <p:cNvSpPr/>
          <p:nvPr/>
        </p:nvSpPr>
        <p:spPr>
          <a:xfrm>
            <a:off x="3047651" y="4701718"/>
            <a:ext cx="419449" cy="503680"/>
          </a:xfrm>
          <a:custGeom>
            <a:avLst/>
            <a:gdLst>
              <a:gd name="connsiteX0" fmla="*/ 176168 w 419449"/>
              <a:gd name="connsiteY0" fmla="*/ 33896 h 503680"/>
              <a:gd name="connsiteX1" fmla="*/ 67111 w 419449"/>
              <a:gd name="connsiteY1" fmla="*/ 50674 h 503680"/>
              <a:gd name="connsiteX2" fmla="*/ 41944 w 419449"/>
              <a:gd name="connsiteY2" fmla="*/ 67452 h 503680"/>
              <a:gd name="connsiteX3" fmla="*/ 0 w 419449"/>
              <a:gd name="connsiteY3" fmla="*/ 176509 h 503680"/>
              <a:gd name="connsiteX4" fmla="*/ 16778 w 419449"/>
              <a:gd name="connsiteY4" fmla="*/ 252010 h 503680"/>
              <a:gd name="connsiteX5" fmla="*/ 25167 w 419449"/>
              <a:gd name="connsiteY5" fmla="*/ 277177 h 503680"/>
              <a:gd name="connsiteX6" fmla="*/ 58722 w 419449"/>
              <a:gd name="connsiteY6" fmla="*/ 327511 h 503680"/>
              <a:gd name="connsiteX7" fmla="*/ 109056 w 419449"/>
              <a:gd name="connsiteY7" fmla="*/ 377845 h 503680"/>
              <a:gd name="connsiteX8" fmla="*/ 117445 w 419449"/>
              <a:gd name="connsiteY8" fmla="*/ 411401 h 503680"/>
              <a:gd name="connsiteX9" fmla="*/ 151001 w 419449"/>
              <a:gd name="connsiteY9" fmla="*/ 461735 h 503680"/>
              <a:gd name="connsiteX10" fmla="*/ 159390 w 419449"/>
              <a:gd name="connsiteY10" fmla="*/ 486902 h 503680"/>
              <a:gd name="connsiteX11" fmla="*/ 209724 w 419449"/>
              <a:gd name="connsiteY11" fmla="*/ 503680 h 503680"/>
              <a:gd name="connsiteX12" fmla="*/ 276836 w 419449"/>
              <a:gd name="connsiteY12" fmla="*/ 495291 h 503680"/>
              <a:gd name="connsiteX13" fmla="*/ 343948 w 419449"/>
              <a:gd name="connsiteY13" fmla="*/ 470124 h 503680"/>
              <a:gd name="connsiteX14" fmla="*/ 394282 w 419449"/>
              <a:gd name="connsiteY14" fmla="*/ 394623 h 503680"/>
              <a:gd name="connsiteX15" fmla="*/ 411060 w 419449"/>
              <a:gd name="connsiteY15" fmla="*/ 369456 h 503680"/>
              <a:gd name="connsiteX16" fmla="*/ 419449 w 419449"/>
              <a:gd name="connsiteY16" fmla="*/ 344289 h 503680"/>
              <a:gd name="connsiteX17" fmla="*/ 411060 w 419449"/>
              <a:gd name="connsiteY17" fmla="*/ 285566 h 503680"/>
              <a:gd name="connsiteX18" fmla="*/ 377504 w 419449"/>
              <a:gd name="connsiteY18" fmla="*/ 235232 h 503680"/>
              <a:gd name="connsiteX19" fmla="*/ 360726 w 419449"/>
              <a:gd name="connsiteY19" fmla="*/ 184898 h 503680"/>
              <a:gd name="connsiteX20" fmla="*/ 335559 w 419449"/>
              <a:gd name="connsiteY20" fmla="*/ 159731 h 503680"/>
              <a:gd name="connsiteX21" fmla="*/ 285225 w 419449"/>
              <a:gd name="connsiteY21" fmla="*/ 84230 h 503680"/>
              <a:gd name="connsiteX22" fmla="*/ 268447 w 419449"/>
              <a:gd name="connsiteY22" fmla="*/ 59063 h 503680"/>
              <a:gd name="connsiteX23" fmla="*/ 226502 w 419449"/>
              <a:gd name="connsiteY23" fmla="*/ 8729 h 503680"/>
              <a:gd name="connsiteX24" fmla="*/ 201335 w 419449"/>
              <a:gd name="connsiteY24" fmla="*/ 340 h 503680"/>
              <a:gd name="connsiteX25" fmla="*/ 176168 w 419449"/>
              <a:gd name="connsiteY25" fmla="*/ 33896 h 503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19449" h="503680">
                <a:moveTo>
                  <a:pt x="176168" y="33896"/>
                </a:moveTo>
                <a:cubicBezTo>
                  <a:pt x="153797" y="42285"/>
                  <a:pt x="97344" y="35558"/>
                  <a:pt x="67111" y="50674"/>
                </a:cubicBezTo>
                <a:cubicBezTo>
                  <a:pt x="58093" y="55183"/>
                  <a:pt x="50333" y="61859"/>
                  <a:pt x="41944" y="67452"/>
                </a:cubicBezTo>
                <a:cubicBezTo>
                  <a:pt x="-2579" y="134238"/>
                  <a:pt x="11241" y="97824"/>
                  <a:pt x="0" y="176509"/>
                </a:cubicBezTo>
                <a:cubicBezTo>
                  <a:pt x="5766" y="205341"/>
                  <a:pt x="8880" y="224367"/>
                  <a:pt x="16778" y="252010"/>
                </a:cubicBezTo>
                <a:cubicBezTo>
                  <a:pt x="19207" y="260513"/>
                  <a:pt x="20873" y="269447"/>
                  <a:pt x="25167" y="277177"/>
                </a:cubicBezTo>
                <a:cubicBezTo>
                  <a:pt x="34960" y="294804"/>
                  <a:pt x="44464" y="313253"/>
                  <a:pt x="58722" y="327511"/>
                </a:cubicBezTo>
                <a:lnTo>
                  <a:pt x="109056" y="377845"/>
                </a:lnTo>
                <a:cubicBezTo>
                  <a:pt x="111852" y="389030"/>
                  <a:pt x="112289" y="401089"/>
                  <a:pt x="117445" y="411401"/>
                </a:cubicBezTo>
                <a:cubicBezTo>
                  <a:pt x="126463" y="429437"/>
                  <a:pt x="144624" y="442605"/>
                  <a:pt x="151001" y="461735"/>
                </a:cubicBezTo>
                <a:cubicBezTo>
                  <a:pt x="153797" y="470124"/>
                  <a:pt x="152194" y="481762"/>
                  <a:pt x="159390" y="486902"/>
                </a:cubicBezTo>
                <a:cubicBezTo>
                  <a:pt x="173781" y="497182"/>
                  <a:pt x="209724" y="503680"/>
                  <a:pt x="209724" y="503680"/>
                </a:cubicBezTo>
                <a:cubicBezTo>
                  <a:pt x="232095" y="500884"/>
                  <a:pt x="254655" y="499324"/>
                  <a:pt x="276836" y="495291"/>
                </a:cubicBezTo>
                <a:cubicBezTo>
                  <a:pt x="288891" y="493099"/>
                  <a:pt x="340450" y="471523"/>
                  <a:pt x="343948" y="470124"/>
                </a:cubicBezTo>
                <a:lnTo>
                  <a:pt x="394282" y="394623"/>
                </a:lnTo>
                <a:cubicBezTo>
                  <a:pt x="399875" y="386234"/>
                  <a:pt x="407872" y="379021"/>
                  <a:pt x="411060" y="369456"/>
                </a:cubicBezTo>
                <a:lnTo>
                  <a:pt x="419449" y="344289"/>
                </a:lnTo>
                <a:cubicBezTo>
                  <a:pt x="416653" y="324715"/>
                  <a:pt x="418158" y="304021"/>
                  <a:pt x="411060" y="285566"/>
                </a:cubicBezTo>
                <a:cubicBezTo>
                  <a:pt x="403821" y="266745"/>
                  <a:pt x="383881" y="254362"/>
                  <a:pt x="377504" y="235232"/>
                </a:cubicBezTo>
                <a:cubicBezTo>
                  <a:pt x="371911" y="218454"/>
                  <a:pt x="373232" y="197404"/>
                  <a:pt x="360726" y="184898"/>
                </a:cubicBezTo>
                <a:cubicBezTo>
                  <a:pt x="352337" y="176509"/>
                  <a:pt x="342843" y="169096"/>
                  <a:pt x="335559" y="159731"/>
                </a:cubicBezTo>
                <a:lnTo>
                  <a:pt x="285225" y="84230"/>
                </a:lnTo>
                <a:lnTo>
                  <a:pt x="268447" y="59063"/>
                </a:lnTo>
                <a:cubicBezTo>
                  <a:pt x="256067" y="40493"/>
                  <a:pt x="245880" y="21648"/>
                  <a:pt x="226502" y="8729"/>
                </a:cubicBezTo>
                <a:cubicBezTo>
                  <a:pt x="219144" y="3824"/>
                  <a:pt x="210006" y="-1394"/>
                  <a:pt x="201335" y="340"/>
                </a:cubicBezTo>
                <a:cubicBezTo>
                  <a:pt x="193579" y="1891"/>
                  <a:pt x="198539" y="25507"/>
                  <a:pt x="176168" y="33896"/>
                </a:cubicBezTo>
                <a:close/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369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E2F-AB84-4F67-8133-7686E3B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next?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C2F8E-E810-4FF1-96D7-8BBB93AD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Short-term:</a:t>
            </a:r>
          </a:p>
          <a:p>
            <a:pPr marL="0" indent="0">
              <a:buNone/>
            </a:pPr>
            <a:r>
              <a:rPr lang="en-GB" dirty="0"/>
              <a:t>A colour system showing which motors are high risk or not</a:t>
            </a:r>
          </a:p>
          <a:p>
            <a:pPr marL="0" indent="0">
              <a:buNone/>
            </a:pPr>
            <a:r>
              <a:rPr lang="en-GB" dirty="0"/>
              <a:t>A pilot warning system which will warn that a motor is failing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Medium-term:</a:t>
            </a:r>
          </a:p>
          <a:p>
            <a:pPr marL="0" indent="0">
              <a:buNone/>
            </a:pPr>
            <a:r>
              <a:rPr lang="en-GB" dirty="0"/>
              <a:t>Analytics for the rails, including it in the warning system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Long-term:</a:t>
            </a:r>
          </a:p>
          <a:p>
            <a:pPr marL="0" indent="0">
              <a:buNone/>
            </a:pPr>
            <a:r>
              <a:rPr lang="en-GB" dirty="0"/>
              <a:t>Expanding the warning system to more subsystems (all axis, oil, etc.)</a:t>
            </a:r>
          </a:p>
          <a:p>
            <a:pPr marL="0" indent="0">
              <a:buNone/>
            </a:pPr>
            <a:r>
              <a:rPr lang="en-GB" dirty="0"/>
              <a:t>Explainable warning system</a:t>
            </a:r>
          </a:p>
        </p:txBody>
      </p:sp>
    </p:spTree>
    <p:extLst>
      <p:ext uri="{BB962C8B-B14F-4D97-AF65-F5344CB8AC3E}">
        <p14:creationId xmlns:p14="http://schemas.microsoft.com/office/powerpoint/2010/main" val="1190186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E2F-AB84-4F67-8133-7686E3B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E537B-AE67-45CC-A60C-34545043F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data is currently lacking:</a:t>
            </a:r>
          </a:p>
          <a:p>
            <a:pPr marL="0" indent="0">
              <a:buNone/>
            </a:pPr>
            <a:r>
              <a:rPr lang="en-GB" dirty="0"/>
              <a:t>Data that is available:</a:t>
            </a:r>
          </a:p>
          <a:p>
            <a:pPr lvl="1"/>
            <a:r>
              <a:rPr lang="en-GB" dirty="0" err="1"/>
              <a:t>Oktober</a:t>
            </a:r>
            <a:r>
              <a:rPr lang="en-GB" dirty="0"/>
              <a:t> 2020 till November 2020</a:t>
            </a:r>
          </a:p>
          <a:p>
            <a:pPr lvl="1"/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of March 2021</a:t>
            </a:r>
          </a:p>
          <a:p>
            <a:pPr lvl="1"/>
            <a:r>
              <a:rPr lang="en-GB" dirty="0"/>
              <a:t>May 2021 till </a:t>
            </a:r>
            <a:r>
              <a:rPr lang="en-GB" dirty="0" err="1"/>
              <a:t>Juli</a:t>
            </a:r>
            <a:r>
              <a:rPr lang="en-GB" dirty="0"/>
              <a:t> 2021</a:t>
            </a:r>
          </a:p>
          <a:p>
            <a:pPr lvl="1"/>
            <a:r>
              <a:rPr lang="en-GB" dirty="0" err="1"/>
              <a:t>Oktober</a:t>
            </a:r>
            <a:r>
              <a:rPr lang="en-GB" dirty="0"/>
              <a:t> 2021 till March 2022</a:t>
            </a:r>
          </a:p>
          <a:p>
            <a:pPr lvl="1"/>
            <a:endParaRPr lang="en-GB" dirty="0"/>
          </a:p>
          <a:p>
            <a:pPr marL="0" indent="0">
              <a:buNone/>
            </a:pPr>
            <a:r>
              <a:rPr lang="en-GB" dirty="0"/>
              <a:t>This is about 33 data points, i.e. 8 months of data, whereof 5 months continuously.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0681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3340-7389-40C0-9000-891655B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Failure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B5ED8F-9EC6-408C-A065-655257058C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68" y="1825625"/>
            <a:ext cx="7638872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95B4F9-E2D7-4DFF-90DF-CD8F9C48E687}"/>
              </a:ext>
            </a:extLst>
          </p:cNvPr>
          <p:cNvSpPr txBox="1"/>
          <p:nvPr/>
        </p:nvSpPr>
        <p:spPr>
          <a:xfrm>
            <a:off x="578840" y="1929468"/>
            <a:ext cx="2265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Prediction of failure of robot 6640-101814 at </a:t>
            </a:r>
          </a:p>
        </p:txBody>
      </p:sp>
    </p:spTree>
    <p:extLst>
      <p:ext uri="{BB962C8B-B14F-4D97-AF65-F5344CB8AC3E}">
        <p14:creationId xmlns:p14="http://schemas.microsoft.com/office/powerpoint/2010/main" val="75005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13340-7389-40C0-9000-891655BD1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Prediction of High Risk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BDBCA7-4379-4203-92B9-D3CAE86A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For example threshold 4.5, finds 7 gearboxes, of which:</a:t>
            </a:r>
          </a:p>
          <a:p>
            <a:pPr marL="0" indent="0">
              <a:buNone/>
            </a:pPr>
            <a:r>
              <a:rPr lang="en-GB" dirty="0"/>
              <a:t>6640-102092 -&gt; Downtime, 			</a:t>
            </a:r>
            <a:r>
              <a:rPr lang="en-GB" dirty="0" err="1"/>
              <a:t>Januari</a:t>
            </a:r>
            <a:r>
              <a:rPr lang="en-GB" dirty="0"/>
              <a:t> 2022</a:t>
            </a:r>
          </a:p>
          <a:p>
            <a:pPr marL="0" indent="0">
              <a:buNone/>
            </a:pPr>
            <a:r>
              <a:rPr lang="en-GB" dirty="0"/>
              <a:t>6640-101988 -&gt; Just in time replacement, 	</a:t>
            </a:r>
            <a:r>
              <a:rPr lang="en-GB" dirty="0" err="1"/>
              <a:t>Juli</a:t>
            </a:r>
            <a:r>
              <a:rPr lang="en-GB" dirty="0"/>
              <a:t> 2022</a:t>
            </a:r>
          </a:p>
          <a:p>
            <a:pPr marL="0" indent="0">
              <a:buNone/>
            </a:pPr>
            <a:r>
              <a:rPr lang="en-GB" dirty="0"/>
              <a:t>6640-101814 </a:t>
            </a:r>
            <a:r>
              <a:rPr lang="en-GB"/>
              <a:t>-&gt; Downtime, 			August </a:t>
            </a:r>
            <a:r>
              <a:rPr lang="en-GB" dirty="0"/>
              <a:t>2022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5A65E0-0558-488E-87BB-5BC47A63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04474"/>
            <a:ext cx="12192000" cy="202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5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E2F-AB84-4F67-8133-7686E3B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analysis of the tracks are insufficient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9F2F6E-33FE-4AD7-8627-BCBC107A5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6716" y="1825625"/>
            <a:ext cx="6637531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FC9535-C191-4D3A-BFDD-22D2BEF56BC6}"/>
              </a:ext>
            </a:extLst>
          </p:cNvPr>
          <p:cNvSpPr txBox="1"/>
          <p:nvPr/>
        </p:nvSpPr>
        <p:spPr>
          <a:xfrm>
            <a:off x="637563" y="2055303"/>
            <a:ext cx="305359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Current analysis show the worst offenders are</a:t>
            </a:r>
          </a:p>
          <a:p>
            <a:pPr marL="285750" indent="-285750">
              <a:buFontTx/>
              <a:buChar char="-"/>
            </a:pPr>
            <a:r>
              <a:rPr lang="en-GB" dirty="0"/>
              <a:t>6640-102009</a:t>
            </a:r>
          </a:p>
          <a:p>
            <a:pPr marL="285750" indent="-285750">
              <a:buFontTx/>
              <a:buChar char="-"/>
            </a:pPr>
            <a:r>
              <a:rPr lang="en-GB" dirty="0"/>
              <a:t>6640-102008</a:t>
            </a:r>
          </a:p>
          <a:p>
            <a:pPr marL="285750" indent="-285750">
              <a:buFontTx/>
              <a:buChar char="-"/>
            </a:pPr>
            <a:r>
              <a:rPr lang="en-GB" dirty="0"/>
              <a:t>6640-101875</a:t>
            </a:r>
          </a:p>
          <a:p>
            <a:endParaRPr lang="en-GB" dirty="0"/>
          </a:p>
          <a:p>
            <a:r>
              <a:rPr lang="en-GB" dirty="0"/>
              <a:t>However, these have had no maintenance done in 2022, one of them having no comments from yearly measurements.</a:t>
            </a:r>
          </a:p>
        </p:txBody>
      </p:sp>
    </p:spTree>
    <p:extLst>
      <p:ext uri="{BB962C8B-B14F-4D97-AF65-F5344CB8AC3E}">
        <p14:creationId xmlns:p14="http://schemas.microsoft.com/office/powerpoint/2010/main" val="1193232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E2F-AB84-4F67-8133-7686E3B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analysis of the tracks are insufficient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08CEBEBB-9A3C-42BD-B62C-D0D8D40B4C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340" y="1917191"/>
            <a:ext cx="7729668" cy="4351338"/>
          </a:xfr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CEDE758-44B1-412A-AC0C-C59323091ECB}"/>
              </a:ext>
            </a:extLst>
          </p:cNvPr>
          <p:cNvSpPr txBox="1"/>
          <p:nvPr/>
        </p:nvSpPr>
        <p:spPr>
          <a:xfrm>
            <a:off x="552974" y="2068193"/>
            <a:ext cx="305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Tracks test:</a:t>
            </a:r>
          </a:p>
          <a:p>
            <a:r>
              <a:rPr lang="en-GB" sz="2400" dirty="0"/>
              <a:t>Id: 6640-102009</a:t>
            </a:r>
          </a:p>
          <a:p>
            <a:r>
              <a:rPr lang="en-GB" sz="2400" dirty="0"/>
              <a:t>Date: March 2022</a:t>
            </a:r>
          </a:p>
        </p:txBody>
      </p:sp>
    </p:spTree>
    <p:extLst>
      <p:ext uri="{BB962C8B-B14F-4D97-AF65-F5344CB8AC3E}">
        <p14:creationId xmlns:p14="http://schemas.microsoft.com/office/powerpoint/2010/main" val="329329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E2F-AB84-4F67-8133-7686E3B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analysis of the tracks are insufficient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D8C11A-B281-4D8D-B828-52E5FC4E4C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522" y="1690688"/>
            <a:ext cx="8102278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2F934A-8799-4A84-AD5E-BB7184A72536}"/>
              </a:ext>
            </a:extLst>
          </p:cNvPr>
          <p:cNvSpPr txBox="1"/>
          <p:nvPr/>
        </p:nvSpPr>
        <p:spPr>
          <a:xfrm>
            <a:off x="552974" y="2068193"/>
            <a:ext cx="305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Tracks test:</a:t>
            </a:r>
          </a:p>
          <a:p>
            <a:r>
              <a:rPr lang="en-GB" sz="2400" dirty="0"/>
              <a:t>Id: 6640-102008</a:t>
            </a:r>
          </a:p>
          <a:p>
            <a:r>
              <a:rPr lang="en-GB" sz="2400" dirty="0"/>
              <a:t>Date: March 2022</a:t>
            </a:r>
          </a:p>
        </p:txBody>
      </p:sp>
    </p:spTree>
    <p:extLst>
      <p:ext uri="{BB962C8B-B14F-4D97-AF65-F5344CB8AC3E}">
        <p14:creationId xmlns:p14="http://schemas.microsoft.com/office/powerpoint/2010/main" val="2436961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E2F-AB84-4F67-8133-7686E3B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Current analysis of the tracks are insufficient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FC9535-C191-4D3A-BFDD-22D2BEF56BC6}"/>
              </a:ext>
            </a:extLst>
          </p:cNvPr>
          <p:cNvSpPr txBox="1"/>
          <p:nvPr/>
        </p:nvSpPr>
        <p:spPr>
          <a:xfrm>
            <a:off x="552974" y="2068193"/>
            <a:ext cx="3053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Tracks test:</a:t>
            </a:r>
          </a:p>
          <a:p>
            <a:r>
              <a:rPr lang="en-GB" sz="2400" dirty="0"/>
              <a:t>Id: 6640-101875</a:t>
            </a:r>
          </a:p>
          <a:p>
            <a:r>
              <a:rPr lang="en-GB" sz="2400" dirty="0"/>
              <a:t>Date: March 2022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FC0D5A-EA5A-46BD-9FF7-970F7B055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621" y="1690688"/>
            <a:ext cx="7729668" cy="4351338"/>
          </a:xfrm>
        </p:spPr>
      </p:pic>
    </p:spTree>
    <p:extLst>
      <p:ext uri="{BB962C8B-B14F-4D97-AF65-F5344CB8AC3E}">
        <p14:creationId xmlns:p14="http://schemas.microsoft.com/office/powerpoint/2010/main" val="4074435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FE2F-AB84-4F67-8133-7686E3B6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Track faults are predictable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1B029-15BA-4C7E-BAB0-6F2EAAC152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8847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r>
              <a:rPr lang="en-GB" dirty="0"/>
              <a:t>We have seen before that tracks are being able to be predicted</a:t>
            </a:r>
          </a:p>
          <a:p>
            <a:pPr marL="457200" lvl="1" indent="0">
              <a:buNone/>
            </a:pPr>
            <a:endParaRPr lang="en-GB" dirty="0"/>
          </a:p>
        </p:txBody>
      </p:sp>
      <p:pic>
        <p:nvPicPr>
          <p:cNvPr id="7" name="Picture 1" descr="cid:image003.jpg@01D778DC.11794F20">
            <a:extLst>
              <a:ext uri="{FF2B5EF4-FFF2-40B4-BE49-F238E27FC236}">
                <a16:creationId xmlns:a16="http://schemas.microsoft.com/office/drawing/2014/main" id="{69A99C5B-C911-4C9F-BC61-417F3990F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079" y="2697147"/>
            <a:ext cx="5157493" cy="2574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 descr="image018">
            <a:extLst>
              <a:ext uri="{FF2B5EF4-FFF2-40B4-BE49-F238E27FC236}">
                <a16:creationId xmlns:a16="http://schemas.microsoft.com/office/drawing/2014/main" id="{8F0E2974-3799-4D60-8973-387E900D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7372" y="2662035"/>
            <a:ext cx="3476625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mage020">
            <a:extLst>
              <a:ext uri="{FF2B5EF4-FFF2-40B4-BE49-F238E27FC236}">
                <a16:creationId xmlns:a16="http://schemas.microsoft.com/office/drawing/2014/main" id="{714D2FB7-814E-4CDA-B5BA-6820AD6CF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3997" y="2642985"/>
            <a:ext cx="1971675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1184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301</Words>
  <Application>Microsoft Office PowerPoint</Application>
  <PresentationFormat>Widescreen</PresentationFormat>
  <Paragraphs>52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Current status of robot case</vt:lpstr>
      <vt:lpstr>Data</vt:lpstr>
      <vt:lpstr>Prediction of Failure</vt:lpstr>
      <vt:lpstr>Prediction of High Risk</vt:lpstr>
      <vt:lpstr>Current analysis of the tracks are insufficient</vt:lpstr>
      <vt:lpstr>Current analysis of the tracks are insufficient</vt:lpstr>
      <vt:lpstr>Current analysis of the tracks are insufficient</vt:lpstr>
      <vt:lpstr>Current analysis of the tracks are insufficient</vt:lpstr>
      <vt:lpstr>Track faults are predictable</vt:lpstr>
      <vt:lpstr>Track faults are predictable</vt:lpstr>
      <vt:lpstr>What is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Verkleij, Luuk</dc:creator>
  <cp:lastModifiedBy>Verkleij, Luuk</cp:lastModifiedBy>
  <cp:revision>13</cp:revision>
  <dcterms:created xsi:type="dcterms:W3CDTF">2022-09-08T06:58:27Z</dcterms:created>
  <dcterms:modified xsi:type="dcterms:W3CDTF">2022-09-08T11:58:59Z</dcterms:modified>
</cp:coreProperties>
</file>