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03BA00-F626-4477-B1FF-2567D19FCEB5}">
  <a:tblStyle styleId="{0003BA00-F626-4477-B1FF-2567D19FCE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on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de47fe0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de47fe0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ade47fe0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ade47fe0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ae2d172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ae2d172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e2d1724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e2d1724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ae2d172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ae2d172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ae2d1724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ae2d1724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ae2d1724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ae2d1724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ae2d1724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ae2d1724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ae2d1724d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ae2d1724d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ae2d1724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ae2d1724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ce0d2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ce0d2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ae2d1724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ae2d1724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ae2d1724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ae2d1724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ae2d1724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ae2d1724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ae2d1724d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ae2d1724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e2d1724d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ae2d1724d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ae2d1724d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ae2d1724d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ae2d1724d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ae2d1724d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ae2d1724d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ae2d1724d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ae2d1724d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ae2d1724d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ae2d1724d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ae2d1724d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ace0d20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ace0d20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ae2d1724d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ae2d1724d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ae2d1724d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ae2d1724d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ae2d1724d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ae2d1724d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ae2d1724d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ae2d1724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ae2d1724d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ae2d1724d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ae2d1724d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ae2d1724d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ae2d1724d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ae2d1724d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ae2d1724d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ae2d1724d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ae2d1724d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ae2d1724d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ae2d1724d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ae2d1724d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ade47fe0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ade47fe0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de47fe0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ade47fe0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de47fe0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ade47fe0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ade47fe0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ade47fe0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ade47fe0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ade47fe0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ade47fe0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ade47fe0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iendu107@gmail.com" TargetMode="External"/><Relationship Id="rId4" Type="http://schemas.openxmlformats.org/officeDocument/2006/relationships/hyperlink" Target="mailto:tien.dh@pacificinformatics.com.vn" TargetMode="External"/><Relationship Id="rId5" Type="http://schemas.openxmlformats.org/officeDocument/2006/relationships/hyperlink" Target="http://tiendu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AWK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tiendu107@gmail.com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tien.dh@pacificinformatics.com.vn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GitPage: </a:t>
            </a:r>
            <a:r>
              <a:rPr lang="en" u="sng">
                <a:solidFill>
                  <a:schemeClr val="hlink"/>
                </a:solidFill>
                <a:hlinkClick r:id="rId5"/>
              </a:rPr>
              <a:t>tiendu.github.io</a:t>
            </a:r>
            <a:r>
              <a:rPr lang="en"/>
              <a:t> 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(1)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ARGC: </a:t>
            </a:r>
            <a:r>
              <a:rPr lang="en"/>
              <a:t>is an AWK </a:t>
            </a:r>
            <a:r>
              <a:rPr b="1" lang="en"/>
              <a:t>built-in variable</a:t>
            </a:r>
            <a:r>
              <a:rPr lang="en"/>
              <a:t> that represents the </a:t>
            </a:r>
            <a:r>
              <a:rPr b="1" lang="en"/>
              <a:t>number of command-line arguments</a:t>
            </a:r>
            <a:r>
              <a:rPr lang="en"/>
              <a:t> passed to the AWK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{print "Arguments =", ARGC}' One Two Three Four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Arguments = 5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we have four arguments but it 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ARGV: </a:t>
            </a:r>
            <a:r>
              <a:rPr lang="en"/>
              <a:t>is an AWK </a:t>
            </a:r>
            <a:r>
              <a:rPr b="1" lang="en"/>
              <a:t>built-in array that stores the command-line arguments</a:t>
            </a:r>
            <a:r>
              <a:rPr lang="en"/>
              <a:t>. The array index starts from 0 and goes up to ARGC-1.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 for (i = 0; i &lt; ARGC - 1; ++i) { printf "ARGV[%d] = %s\n", i, ARGV[i] } }' one two three four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ARGV[0] = awk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ARGV[1] = one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ARGV[2] = two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ARGV[3] = three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(2)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FILENAME: </a:t>
            </a:r>
            <a:r>
              <a:rPr lang="en"/>
              <a:t>is an AWK </a:t>
            </a:r>
            <a:r>
              <a:rPr b="1" lang="en"/>
              <a:t>built-in variable</a:t>
            </a:r>
            <a:r>
              <a:rPr lang="en"/>
              <a:t> that holds the name of the </a:t>
            </a:r>
            <a:r>
              <a:rPr b="1" lang="en"/>
              <a:t>current file being processed</a:t>
            </a:r>
            <a:r>
              <a:rPr lang="en"/>
              <a:t> by the AWK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r>
              <a:rPr b="1" lang="en"/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'END {print FILENAME}' myfile.txt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myfile.txt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FS: </a:t>
            </a:r>
            <a:r>
              <a:rPr lang="en"/>
              <a:t>is an AWK </a:t>
            </a:r>
            <a:r>
              <a:rPr b="1" lang="en"/>
              <a:t>built-in variable</a:t>
            </a:r>
            <a:r>
              <a:rPr lang="en"/>
              <a:t> that represents the input </a:t>
            </a:r>
            <a:r>
              <a:rPr b="1" lang="en"/>
              <a:t>field separator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 myfile.txt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,V1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R2,V2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 -v FS=',' '{print $1}' myfile.txt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(3)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NF:</a:t>
            </a:r>
            <a:r>
              <a:rPr lang="en" sz="1200"/>
              <a:t> stands for "</a:t>
            </a:r>
            <a:r>
              <a:rPr b="1" lang="en" sz="1200"/>
              <a:t>Number of Fields</a:t>
            </a:r>
            <a:r>
              <a:rPr lang="en" sz="1200"/>
              <a:t>." Field is a part of the input line that is separated by a delimiter, which is </a:t>
            </a:r>
            <a:r>
              <a:rPr b="1" lang="en" sz="1200"/>
              <a:t>whitespace by default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Input: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echo -e "One Two\nOne Two Three\nOne Two Three Four" | awk 'NF &gt; 2'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Output: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 Three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 Three Four</a:t>
            </a:r>
            <a:endParaRPr sz="12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NR: </a:t>
            </a:r>
            <a:r>
              <a:rPr lang="en"/>
              <a:t>stands for "</a:t>
            </a:r>
            <a:r>
              <a:rPr b="1" lang="en"/>
              <a:t>Number of Records</a:t>
            </a:r>
            <a:r>
              <a:rPr lang="en"/>
              <a:t>."  Record is typically </a:t>
            </a:r>
            <a:r>
              <a:rPr b="1" lang="en"/>
              <a:t>a line of input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echo -e "One Two\nOne Two Three\nOne Two Three Four" | awk 'NR &lt; 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 Three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(4)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FNR:</a:t>
            </a:r>
            <a:r>
              <a:rPr lang="en" sz="1200"/>
              <a:t> is similar to NR, but relative to the current file. When AWK processes multiple files, FNR represents the current line number within the current file being processed.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OFS:</a:t>
            </a:r>
            <a:r>
              <a:rPr lang="en" sz="1200"/>
              <a:t> stands for "</a:t>
            </a:r>
            <a:r>
              <a:rPr b="1" lang="en" sz="1200"/>
              <a:t>Output Field Separator</a:t>
            </a:r>
            <a:r>
              <a:rPr lang="en" sz="1200"/>
              <a:t>." It determines the character or string used to separate fields when printing the output. The </a:t>
            </a:r>
            <a:r>
              <a:rPr b="1" lang="en" sz="1200"/>
              <a:t>default value is a whitespace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RS:</a:t>
            </a:r>
            <a:r>
              <a:rPr lang="en" sz="1200"/>
              <a:t> stands for the "</a:t>
            </a:r>
            <a:r>
              <a:rPr b="1" lang="en" sz="1200"/>
              <a:t>Record Separator</a:t>
            </a:r>
            <a:r>
              <a:rPr lang="en" sz="1200"/>
              <a:t>" for input records. It specifies the character or string that separates records (lines) in the input. The </a:t>
            </a:r>
            <a:r>
              <a:rPr b="1" lang="en" sz="1200"/>
              <a:t>default value is a newline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ORS: </a:t>
            </a:r>
            <a:r>
              <a:rPr lang="en" sz="1200"/>
              <a:t>stands for "</a:t>
            </a:r>
            <a:r>
              <a:rPr b="1" lang="en" sz="1200"/>
              <a:t>Output Record Separator</a:t>
            </a:r>
            <a:r>
              <a:rPr lang="en" sz="1200"/>
              <a:t>." It defines the character or string used to separate output records (lines) when printing the result. The </a:t>
            </a:r>
            <a:r>
              <a:rPr b="1" lang="en" sz="1200"/>
              <a:t>default value is a newline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$0:</a:t>
            </a:r>
            <a:r>
              <a:rPr lang="en" sz="1200"/>
              <a:t> represents the entire input record (the entire line of input).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$n:</a:t>
            </a:r>
            <a:r>
              <a:rPr lang="en" sz="1200"/>
              <a:t> represents the nth field in the current input record (line), where the fields are separated by the field separator </a:t>
            </a:r>
            <a:r>
              <a:rPr b="1" lang="en" sz="1200"/>
              <a:t>FS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IGNORECASE: </a:t>
            </a:r>
            <a:r>
              <a:rPr lang="en" sz="1200"/>
              <a:t>When this variable is set, AWK becomes </a:t>
            </a:r>
            <a:r>
              <a:rPr b="1" lang="en" sz="1200"/>
              <a:t>case-insensitive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ARGIND:</a:t>
            </a:r>
            <a:r>
              <a:rPr lang="en" sz="1200"/>
              <a:t> represents the index in ARGV (an array of command-line arguments) of the current file being processed by AWK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Addition: +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+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Subtraction: 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num1 -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Multiplication: *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*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Division: 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/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Modulus (Remainder): 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num1 %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Exponentiation: ** or ^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** num2</a:t>
            </a:r>
            <a:endParaRPr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Pre-increment: ++var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Pre-decrement: --var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Post-increment: var++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Post-decrement: var</a:t>
            </a:r>
            <a:r>
              <a:rPr b="1" lang="en"/>
              <a:t>--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Before ⇒ pre; after ⇒ post</a:t>
            </a:r>
            <a:r>
              <a:rPr lang="en"/>
              <a:t> its current value is used in any expression.</a:t>
            </a:r>
            <a:endParaRPr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48324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and decrement </a:t>
            </a: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ncrement and decrement operator examples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39999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Pre-increment: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5;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++num; // 'num' is incremented to 6 before its value is assigned to 'result'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num, result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6, and 'result' is also 6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4832400" y="1152475"/>
            <a:ext cx="39999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10"/>
              <a:t>Post-increment:</a:t>
            </a:r>
            <a:endParaRPr b="1"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3;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num++; // 'num' is used as 3 in the expression, then it is incremented to 4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num, result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4, and 'result' is 3 (previous value of 'num')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1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0" y="3719625"/>
            <a:ext cx="91440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{num = 5; preincr = ++num; print num, preincr; num = 3; postincr = num++; print num, postincr}'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6 6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4 3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</a:t>
            </a:r>
            <a:r>
              <a:rPr lang="en"/>
              <a:t> operators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572700"/>
            <a:ext cx="3999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Addition and Assignment: +=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5;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+= 3; // Equivalent to 'num = num + 3'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Subtraction and Assignment: -=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10;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-= 4; // Equivalent to 'num = num - 4'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Multiplication and Assignment: *=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3;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*= 5; // Equivalent to 'num = num * 5'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15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4572000" y="572700"/>
            <a:ext cx="3999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Division and Assignment: /=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20;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/= 4; // Equivalent to 'num = num / 4'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Modulus (Remainder) and Assignment: %=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17;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%= 5; // Equivalent to 'num = num % 5'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Exponentiation and Assignment: **= or ^=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2;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**= 3; // Equivalent to 'num = num ** 3' or num ^= 3 is also the same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8 (2^3)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</a:t>
            </a:r>
            <a:r>
              <a:rPr lang="en"/>
              <a:t> operator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ternary operator is a </a:t>
            </a:r>
            <a:r>
              <a:rPr b="1" lang="en" sz="1200">
                <a:solidFill>
                  <a:schemeClr val="dk1"/>
                </a:solidFill>
              </a:rPr>
              <a:t>concise way of writing simple conditional expressions</a:t>
            </a:r>
            <a:r>
              <a:rPr lang="en" sz="1200">
                <a:solidFill>
                  <a:schemeClr val="dk1"/>
                </a:solidFill>
              </a:rPr>
              <a:t> in AWK. It has the following syntax: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condition ? expression_if_true : expression_if_false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 = 10;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(num &gt; 5 ? "Greater than 5" : "Not greater than 5");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result;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you place two strings or variables next to each other, AWK </a:t>
            </a:r>
            <a:r>
              <a:rPr b="1" lang="en" sz="1200"/>
              <a:t>automatically concatenates </a:t>
            </a:r>
            <a:r>
              <a:rPr lang="en" sz="1200"/>
              <a:t>them into a single string.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first_name = "John";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last_name = "Doe";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full_name = first_name " " last_name; // Concatenation using the space character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"Full Name:", full_name;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48324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 Operator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membership</a:t>
            </a:r>
            <a:r>
              <a:rPr lang="en"/>
              <a:t> operator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rgbClr val="188038"/>
                </a:solidFill>
              </a:rPr>
              <a:t>in</a:t>
            </a:r>
            <a:r>
              <a:rPr lang="en" sz="1100">
                <a:solidFill>
                  <a:schemeClr val="dk1"/>
                </a:solidFill>
              </a:rPr>
              <a:t> keyword is used to test if an array contains a specific index. If the index is present in the array, the expression returns true (1); otherwise, it returns false (0).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 fruits["apple"] = 1; fruits["orange"] = 1; fruits["banana"] = 1;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("apple" in fruits) {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"Apple is in the array."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{ print "Apple is NOT in the array." };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("grape" in fruits) { \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"Grape is in the array."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{ print "Grape is NOT in the array."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AWK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63" y="152400"/>
            <a:ext cx="190127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{0003BA00-F626-4477-B1FF-2567D19FCEB5}</a:tableStyleId>
              </a:tblPr>
              <a:tblGrid>
                <a:gridCol w="737900"/>
                <a:gridCol w="3445200"/>
                <a:gridCol w="496675"/>
                <a:gridCol w="44642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Literals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Metacharacters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the character "a" literally.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character except a newline.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Character Classes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\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Escapes a metacharacter, treating it as a literal. For example, \. matches a period (.)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[abc]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character in the set "a," "b," or "c."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|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Acts as an OR operator, matches either the expression before or after it.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[^abc]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character not in the set "a," "b," or "c."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Quantifiers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[0-9]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digit (0 to 9).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zero or more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[a-z]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lowercase letter (a to z).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one or more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[A-Z]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uppercase letter (A to Z).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zero or one occurrence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[a-zA-Z]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letter (both lowercase and uppercase).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{n}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exactly n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Anchors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{n,}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Matches at least n occurrences of the preceding character or group.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^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the beginning of a line.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{n,m}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between n and m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$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the end of a line.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{0003BA00-F626-4477-B1FF-2567D19FCEB5}</a:tableStyleId>
              </a:tblPr>
              <a:tblGrid>
                <a:gridCol w="402350"/>
                <a:gridCol w="3890200"/>
                <a:gridCol w="382850"/>
                <a:gridCol w="44685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Shorthand Character Classes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Grouping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\d</a:t>
                      </a:r>
                      <a:r>
                        <a:rPr lang="en" sz="900"/>
                        <a:t>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digit (equivalent to [0-9]).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Treat multiple characters or expressions as a single unit in the regex pattern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\D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non-digit (equivalent to [^0-9]).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\w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word character (letters, digits, or underscore).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non-word character.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whitespace character (spaces, tabs, newlines, etc.).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non-whitespace character.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(condition1)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condition1 is true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if (condition2)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condition2 is true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if (condition3)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condition3 is true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none of the conditions are true (optional)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(condition)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repeat while the condition is true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(initialization; condition; increment)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repeat for each value of the loop variable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(index in array)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repeat for each index value of the array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Access the value of each index with array[index]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next statement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($1 == "skip")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next;  # Skip processing this record and move to the next one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"Processing:", $1;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break statement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(i = 1; i &lt;= 10; i++)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(i == 6)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break;  # Exit the loop when 'i' becomes 6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};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 "Iteration:", i;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functions</a:t>
            </a:r>
            <a:endParaRPr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sin(x):</a:t>
            </a:r>
            <a:r>
              <a:rPr lang="en" sz="1000"/>
              <a:t> Returns the sine of the angle x, where x is in radians.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cos(x):</a:t>
            </a:r>
            <a:r>
              <a:rPr lang="en" sz="1000"/>
              <a:t> Returns the cosine of the angle x, where x is in radians.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tan(x):</a:t>
            </a:r>
            <a:r>
              <a:rPr lang="en" sz="1000"/>
              <a:t> Returns the tangent of the angle x, where x is in radians.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exp(x):</a:t>
            </a:r>
            <a:r>
              <a:rPr lang="en" sz="1000"/>
              <a:t> Returns the exponential value e raised to the power of x.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log(x): </a:t>
            </a:r>
            <a:r>
              <a:rPr lang="en" sz="1000"/>
              <a:t>Returns the natural logarithm (base e) of the number x.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sqrt(x):</a:t>
            </a:r>
            <a:r>
              <a:rPr lang="en" sz="1000"/>
              <a:t> Returns the square root of the number x.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int(x):</a:t>
            </a:r>
            <a:r>
              <a:rPr lang="en" sz="1000"/>
              <a:t> Returns the integer part of the number x (truncates the decimal part).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rand():</a:t>
            </a:r>
            <a:r>
              <a:rPr lang="en" sz="1000"/>
              <a:t> Returns a random floating-point number between 0 and 1 (inclusive).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srand([expr]):</a:t>
            </a:r>
            <a:r>
              <a:rPr lang="en" sz="1000"/>
              <a:t> Seeds the random number generator used by rand(). If expr is provided, it sets the seed to that value; otherwise, it uses the current time as the seed.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atan2(y, x):</a:t>
            </a:r>
            <a:r>
              <a:rPr lang="en" sz="1000"/>
              <a:t> Returns the arctangent of the quotient y/x, in the range from -π to π.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functions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length(s):</a:t>
            </a:r>
            <a:r>
              <a:rPr lang="en" sz="1000"/>
              <a:t> Returns the length of string 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index(s, t): </a:t>
            </a:r>
            <a:r>
              <a:rPr lang="en" sz="1000"/>
              <a:t>Returns the index of string t in s. Returns 0 if not found.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substr(s, i):</a:t>
            </a:r>
            <a:r>
              <a:rPr lang="en" sz="1000"/>
              <a:t> Returns a substring of s starting from index i to the end.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substr(s, i, n): </a:t>
            </a:r>
            <a:r>
              <a:rPr lang="en" sz="1000"/>
              <a:t>Returns a substring of s starting from index i with a length of n characters.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match(s, r):</a:t>
            </a:r>
            <a:r>
              <a:rPr lang="en" sz="1000"/>
              <a:t> Searches string s for the regular expression r. Returns the position of the match or 0 if not found. Sets the RSTART and RLENGTH variables.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split(s, a, sep):</a:t>
            </a:r>
            <a:r>
              <a:rPr lang="en" sz="1000"/>
              <a:t> Splits string s into an array a using the separator sep. Returns the number of elements in the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gsub(r, t, s):</a:t>
            </a:r>
            <a:r>
              <a:rPr lang="en" sz="1000"/>
              <a:t> Globally substitutes all occurrences of the regular expression r in string s with string t. Returns the number of substitutions made.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sub(r, t, s):</a:t>
            </a:r>
            <a:r>
              <a:rPr lang="en" sz="1000"/>
              <a:t> Substitutes the first occurrence of the regular expression r in string s with string t. Returns the number of substitutions made (0 or 1).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tolower(s):</a:t>
            </a:r>
            <a:r>
              <a:rPr lang="en" sz="1000"/>
              <a:t> Converts string s to lowercase.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toupper(s):</a:t>
            </a:r>
            <a:r>
              <a:rPr lang="en" sz="1000"/>
              <a:t> Converts string s to uppercase.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sprintf(format, args...):</a:t>
            </a:r>
            <a:r>
              <a:rPr lang="en" sz="1000"/>
              <a:t> Returns a formatted string using format. Similar to the printf function but doesn't print the output.</a:t>
            </a:r>
            <a:endParaRPr sz="1000"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{awk-commands}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BEGIN block is a special section in AWK that runs only once at the beginning of the program.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It's a great place to set up or initialize any variables you might need later in your AWK script. </a:t>
            </a:r>
            <a:r>
              <a:rPr b="1" lang="en"/>
              <a:t>You don't have to include this block if you don't need it</a:t>
            </a:r>
            <a:r>
              <a:rPr lang="en"/>
              <a:t>.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workflow (1)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r>
              <a:rPr lang="en"/>
              <a:t> functions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length(array): </a:t>
            </a:r>
            <a:r>
              <a:rPr lang="en" sz="1000"/>
              <a:t>Returns the number of elements in the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delete array[index]: </a:t>
            </a:r>
            <a:r>
              <a:rPr lang="en" sz="1000"/>
              <a:t>Removes the element with the given index from the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delete array: </a:t>
            </a:r>
            <a:r>
              <a:rPr lang="en" sz="1000"/>
              <a:t>Removes all elements of an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asort(array): </a:t>
            </a:r>
            <a:r>
              <a:rPr lang="en" sz="1000"/>
              <a:t>Sorts the elements of the array in ascending order and returns the sorted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asorti(array, sorted_indices):</a:t>
            </a:r>
            <a:r>
              <a:rPr lang="en" sz="1000"/>
              <a:t> Sorts the indices of the array in ascending order and stores the sorted indices in the array sorted_indices.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62" name="Google Shape;2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335300"/>
            <a:ext cx="39999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Numeric function example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 = 10;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result1 = sqrt(num);    # Calculate the square root of num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result2 = exp(num);     # Calculate e^num (exponential)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result3 = int(result1); # Get the integer part of the square root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result4 = rand();       # Generate a random number between 0 and 1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"num =", num;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"Square root of num =", result1;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"e^num =", result2;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"Integer part of square root of num =", result3;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"Random number between 0 and 1 =", result4;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3"/>
          <p:cNvSpPr txBox="1"/>
          <p:nvPr>
            <p:ph idx="2" type="body"/>
          </p:nvPr>
        </p:nvSpPr>
        <p:spPr>
          <a:xfrm>
            <a:off x="4832400" y="335275"/>
            <a:ext cx="39999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String function example using the split() and gsub() functions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sentence = "Hello, this is an example sentence.";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num_words = split(sentence, words, " ");  # Split the sentence into words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"Original Sentence:", sentence;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"Number of Words:", num_words;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"Words in Array:";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(i = 1; i &lt;= num_words; i++)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 "Word", i, ":", words[i];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Demonstrate gsub() - replace "example" with "awesome"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gsub("example", "awesome", sentence);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"Modified Sentence:", sentence;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0"/>
            <a:ext cx="8520600" cy="5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Array function example using length(array) function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Define an array of fruits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fruits[1] = "apple";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fruits[2] = "orange";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fruits[3] = "banana";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fruits[4] = "grape";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fruits[5] = "pear";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Get the number of elements in the array using length(array)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num_fruits = length(fruits);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"Fruits array contains", num_fruits, "elements.";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Iterate through the array and print its contents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"Fruits in the array:";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(i = 1; i &lt;= num_fruits; i++)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 "Fruit", i, ":", fruits[i];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functions</a:t>
            </a:r>
            <a:endParaRPr/>
          </a:p>
        </p:txBody>
      </p:sp>
      <p:sp>
        <p:nvSpPr>
          <p:cNvPr id="281" name="Google Shape;28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function_name(parameter1, parameter2, ...)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Function body: code to execute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You can use the parameters within the function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Optionally, you can return a value using 'return' statement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 user-defined function example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calculate_square(x)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* x;  # Return the square of the input value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 = 5;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calculate_square(num);  # Call the user-defined function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"The square of", num, "is", result;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endParaRPr/>
          </a:p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283575"/>
            <a:ext cx="3999900" cy="4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printf format_string, expression1, expression2,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Format Specifiers:</a:t>
            </a:r>
            <a:r>
              <a:rPr lang="en"/>
              <a:t> determine how the expressions are formatted and printed. Some commonly used format specifiers are: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%d:</a:t>
            </a:r>
            <a:r>
              <a:rPr lang="en"/>
              <a:t> Decimal integer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%f:</a:t>
            </a:r>
            <a:r>
              <a:rPr lang="en"/>
              <a:t> Floating-point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%s:</a:t>
            </a:r>
            <a:r>
              <a:rPr lang="en"/>
              <a:t> 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%c:</a:t>
            </a:r>
            <a:r>
              <a:rPr lang="en"/>
              <a:t> Character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%x, %X:</a:t>
            </a:r>
            <a:r>
              <a:rPr lang="en"/>
              <a:t> Hexadecimal number (lowercase or uppercase)</a:t>
            </a:r>
            <a:endParaRPr/>
          </a:p>
        </p:txBody>
      </p:sp>
      <p:sp>
        <p:nvSpPr>
          <p:cNvPr id="301" name="Google Shape;301;p48"/>
          <p:cNvSpPr txBox="1"/>
          <p:nvPr>
            <p:ph idx="2" type="body"/>
          </p:nvPr>
        </p:nvSpPr>
        <p:spPr>
          <a:xfrm>
            <a:off x="4832400" y="283675"/>
            <a:ext cx="3999900" cy="4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Modifiers: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 specifiers can be further modified with optional flags, field width, and precision: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Flags: - (left-align), + (print sign for positive numbers), 0 (pad with zeros), (print space before positive numbers)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Field Width: A number specifying the minimum width of the printed field.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Precision: For floating-point numbers, the number of decimal places to display.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 using printf with modifiers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 = 123.456;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"Left-aligned: %-10s\n", "text";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"Right-aligned: %10s\n", "text";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"Zero-padded: %05d\n", 42;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"With plus sign: %+d\n", 42;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"With precision: %.2f\n", value;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Left-aligned: text     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Right-aligned:       text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Zero-padded: 00042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plus sign: +42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precision: 123.46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4330950" y="2441850"/>
            <a:ext cx="4821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for Bioinformatics</a:t>
            </a:r>
            <a:endParaRPr/>
          </a:p>
        </p:txBody>
      </p:sp>
      <p:sp>
        <p:nvSpPr>
          <p:cNvPr id="315" name="Google Shape;3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304275"/>
            <a:ext cx="3999900" cy="4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multi-line fasta file to single-line fasta.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{printf "%s%s\n", (NR&gt;1 ? "\n" : ""), $0; next} {printf "%s", toupper($0)} ENDFILE {printf "\n"}' file.fasta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the length of each sequence in a fasta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{getline seq; sub(/^&gt;/, "", $0); print $0"\t"length(seq)}' file.fasta</a:t>
            </a:r>
            <a:endParaRPr/>
          </a:p>
        </p:txBody>
      </p:sp>
      <p:sp>
        <p:nvSpPr>
          <p:cNvPr id="322" name="Google Shape;322;p51"/>
          <p:cNvSpPr txBox="1"/>
          <p:nvPr>
            <p:ph idx="2" type="body"/>
          </p:nvPr>
        </p:nvSpPr>
        <p:spPr>
          <a:xfrm>
            <a:off x="4832400" y="304275"/>
            <a:ext cx="39999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sequences longer than 1000.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-v n=1000 '/^&gt;/ {getline seq} length(seq)&gt;n {print $0"\n"seq}' file.fasta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the total size (in Mb) and the number of sequences of a fasta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{getline seq; sum+=length(seq); count++} END {printf "%s\t%.3f\t%d\n", FILENAME, sum/1e6, count}'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De-duplicate sequences in a fasta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{getline seq; f=!a[seq]++} f {print $0"\n"seq}' file.fasta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/pattern/ {awk-commands}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main work of AWK</a:t>
            </a:r>
            <a:r>
              <a:rPr lang="en"/>
              <a:t> is done in the Pattern and Body block.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block is applied to each line of input by default, but you can make it work on specific lines by providing a pattern.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pattern is like a condition, and the corresponding body block contains the commands that should be executed when the pattern matches a line of input.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workflow (2)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 {awk-commands}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END block is another special section in AWK, but it runs only once at the end of the program.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It's helpful for performing tasks after processing all the input lines. Like the BEGIN block, the </a:t>
            </a:r>
            <a:r>
              <a:rPr b="1" lang="en"/>
              <a:t>END block is optional</a:t>
            </a:r>
            <a:r>
              <a:rPr lang="en"/>
              <a:t>.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workflow (3)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comment in AWK, starting with '#'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BEGIN block (optional)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AWK commands for initialization or setting up variables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Pattern and Body block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/pattern/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AWK commands to be executed on lines that match the pattern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For example, you can print specific fields or perform calculations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END block (optional)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AWK commands for final tasks or summaries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For example, you can print the total count or some concluding message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Variables and Arrays</a:t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AWK script to print a message using variables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= "John";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age = 30;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printf "Hello, my name is %s and I am %d years old.\n", name, 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AWK script to print elements of an array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# Array of names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names[0] = "Alice";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names[1] = "Bob";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names[2] = "Charlie";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# Access and print array elements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 (i = 0; i &lt; 3; i++)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"Name %d: %s\n", i+1, names[i]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87250"/>
            <a:ext cx="4260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[options] '{ awk-commands }'file …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Example: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 printf "---|Header|--\n" } { print } END { printf "---|Footer|---\n" }'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760850" y="287250"/>
            <a:ext cx="4260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format the code for better readability.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# BEGIN block(s)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BEGIN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printf "---|Header|--\n"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# Body block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# END block(s)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END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printf "---|Footer|---\n"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