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7103725" cy="102342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jZe2snS39PyIrqfxD5SWzYSEpE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290" cy="51349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3812" y="0"/>
            <a:ext cx="3078290" cy="513492"/>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0804"/>
            <a:ext cx="3078290" cy="51349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3812" y="9720804"/>
            <a:ext cx="3078290" cy="51349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2: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5: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7: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8: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9: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0: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1: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2: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3: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4: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5: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5: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6: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6: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7: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7: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8: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8: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9: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9: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4: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Either of the above methods of specifying a function is valid. Both operate the same and there is no advantage or disadvantage to one over the other. It's really just personal preference.</a:t>
            </a:r>
            <a:endParaRPr/>
          </a:p>
          <a:p>
            <a:pPr indent="0" lvl="0" marL="0" rtl="0" algn="l">
              <a:spcBef>
                <a:spcPts val="0"/>
              </a:spcBef>
              <a:spcAft>
                <a:spcPts val="0"/>
              </a:spcAft>
              <a:buNone/>
            </a:pPr>
            <a:r>
              <a:rPr lang="en-US"/>
              <a:t>In other programming languages it is common to have arguments passed to the function listed inside the brackets (). In Bash they are there only for decoration and you never put anything inside them.</a:t>
            </a:r>
            <a:endParaRPr/>
          </a:p>
          <a:p>
            <a:pPr indent="0" lvl="0" marL="0" rtl="0" algn="l">
              <a:spcBef>
                <a:spcPts val="0"/>
              </a:spcBef>
              <a:spcAft>
                <a:spcPts val="0"/>
              </a:spcAft>
              <a:buNone/>
            </a:pPr>
            <a:r>
              <a:rPr lang="en-US"/>
              <a:t>The function definition ( the actual function itself) must appear in the script before any calls to the function.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71" name="Shape 71"/>
        <p:cNvGrpSpPr/>
        <p:nvPr/>
      </p:nvGrpSpPr>
      <p:grpSpPr>
        <a:xfrm>
          <a:off x="0" y="0"/>
          <a:ext cx="0" cy="0"/>
          <a:chOff x="0" y="0"/>
          <a:chExt cx="0" cy="0"/>
        </a:xfrm>
      </p:grpSpPr>
      <p:sp>
        <p:nvSpPr>
          <p:cNvPr id="72" name="Google Shape;72;p40"/>
          <p:cNvSpPr txBox="1"/>
          <p:nvPr>
            <p:ph idx="1" type="body"/>
          </p:nvPr>
        </p:nvSpPr>
        <p:spPr>
          <a:xfrm>
            <a:off x="838200" y="365125"/>
            <a:ext cx="10515600" cy="5811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8"/>
          <p:cNvSpPr/>
          <p:nvPr>
            <p:ph idx="2" type="pic"/>
          </p:nvPr>
        </p:nvSpPr>
        <p:spPr>
          <a:xfrm>
            <a:off x="5183188" y="987425"/>
            <a:ext cx="6172200" cy="4873625"/>
          </a:xfrm>
          <a:prstGeom prst="rect">
            <a:avLst/>
          </a:prstGeom>
          <a:noFill/>
          <a:ln>
            <a:noFill/>
          </a:ln>
        </p:spPr>
      </p:sp>
      <p:sp>
        <p:nvSpPr>
          <p:cNvPr id="61" name="Google Shape;61;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9.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33.png"/><Relationship Id="rId5"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8.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9.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
          <p:cNvSpPr txBox="1"/>
          <p:nvPr/>
        </p:nvSpPr>
        <p:spPr>
          <a:xfrm>
            <a:off x="381000" y="744855"/>
            <a:ext cx="9511030" cy="32302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800" u="none" cap="none" strike="noStrike">
                <a:solidFill>
                  <a:schemeClr val="dk1"/>
                </a:solidFill>
                <a:latin typeface="Calibri"/>
                <a:ea typeface="Calibri"/>
                <a:cs typeface="Calibri"/>
                <a:sym typeface="Calibri"/>
              </a:rPr>
              <a:t>INTRODUCTION BASH SCRIPTS 2 &amp; AWK</a:t>
            </a:r>
            <a:endParaRPr b="0" i="0" sz="6800" u="none" cap="none" strike="noStrike">
              <a:solidFill>
                <a:schemeClr val="dk1"/>
              </a:solidFill>
              <a:latin typeface="Calibri"/>
              <a:ea typeface="Calibri"/>
              <a:cs typeface="Calibri"/>
              <a:sym typeface="Calibri"/>
            </a:endParaRPr>
          </a:p>
        </p:txBody>
      </p:sp>
      <p:pic>
        <p:nvPicPr>
          <p:cNvPr id="81" name="Google Shape;81;p1"/>
          <p:cNvPicPr preferRelativeResize="0"/>
          <p:nvPr/>
        </p:nvPicPr>
        <p:blipFill rotWithShape="1">
          <a:blip r:embed="rId3">
            <a:alphaModFix/>
          </a:blip>
          <a:srcRect b="0" l="0" r="0" t="0"/>
          <a:stretch/>
        </p:blipFill>
        <p:spPr>
          <a:xfrm>
            <a:off x="9287510" y="5232400"/>
            <a:ext cx="2856865" cy="1600200"/>
          </a:xfrm>
          <a:prstGeom prst="rect">
            <a:avLst/>
          </a:prstGeom>
          <a:noFill/>
          <a:ln>
            <a:noFill/>
          </a:ln>
        </p:spPr>
      </p:pic>
      <p:sp>
        <p:nvSpPr>
          <p:cNvPr id="82" name="Google Shape;82;p1"/>
          <p:cNvSpPr txBox="1"/>
          <p:nvPr/>
        </p:nvSpPr>
        <p:spPr>
          <a:xfrm>
            <a:off x="586105" y="4335780"/>
            <a:ext cx="636524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Presenter: Nguyen Le Thuy Lan</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5</a:t>
            </a:r>
            <a:r>
              <a:rPr b="0" baseline="30000" i="0" lang="en-US" sz="1800" u="none" cap="none" strike="noStrike">
                <a:solidFill>
                  <a:schemeClr val="dk1"/>
                </a:solidFill>
                <a:latin typeface="Calibri"/>
                <a:ea typeface="Calibri"/>
                <a:cs typeface="Calibri"/>
                <a:sym typeface="Calibri"/>
              </a:rPr>
              <a:t>th </a:t>
            </a:r>
            <a:r>
              <a:rPr b="0" i="0" lang="en-US" sz="1800" u="none" cap="none" strike="noStrike">
                <a:solidFill>
                  <a:schemeClr val="dk1"/>
                </a:solidFill>
                <a:latin typeface="Calibri"/>
                <a:ea typeface="Calibri"/>
                <a:cs typeface="Calibri"/>
                <a:sym typeface="Calibri"/>
              </a:rPr>
              <a:t>February, 2023</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0"/>
          <p:cNvPicPr preferRelativeResize="0"/>
          <p:nvPr/>
        </p:nvPicPr>
        <p:blipFill rotWithShape="1">
          <a:blip r:embed="rId3">
            <a:alphaModFix/>
          </a:blip>
          <a:srcRect b="0" l="0" r="0" t="0"/>
          <a:stretch/>
        </p:blipFill>
        <p:spPr>
          <a:xfrm>
            <a:off x="715010" y="2205355"/>
            <a:ext cx="8369935" cy="4133215"/>
          </a:xfrm>
          <a:prstGeom prst="rect">
            <a:avLst/>
          </a:prstGeom>
          <a:noFill/>
          <a:ln>
            <a:noFill/>
          </a:ln>
        </p:spPr>
      </p:pic>
      <p:sp>
        <p:nvSpPr>
          <p:cNvPr id="147" name="Google Shape;147;p10"/>
          <p:cNvSpPr/>
          <p:nvPr/>
        </p:nvSpPr>
        <p:spPr>
          <a:xfrm>
            <a:off x="2308860" y="2843530"/>
            <a:ext cx="2711450" cy="201295"/>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8" name="Google Shape;148;p10"/>
          <p:cNvCxnSpPr/>
          <p:nvPr/>
        </p:nvCxnSpPr>
        <p:spPr>
          <a:xfrm>
            <a:off x="2379345" y="3651885"/>
            <a:ext cx="621030" cy="0"/>
          </a:xfrm>
          <a:prstGeom prst="straightConnector1">
            <a:avLst/>
          </a:prstGeom>
          <a:noFill/>
          <a:ln cap="flat" cmpd="sng" w="28575">
            <a:solidFill>
              <a:srgbClr val="FFD966"/>
            </a:solidFill>
            <a:prstDash val="solid"/>
            <a:miter lim="800000"/>
            <a:headEnd len="sm" w="sm" type="none"/>
            <a:tailEnd len="sm" w="sm" type="none"/>
          </a:ln>
        </p:spPr>
      </p:cxnSp>
      <p:pic>
        <p:nvPicPr>
          <p:cNvPr id="149" name="Google Shape;149;p10"/>
          <p:cNvPicPr preferRelativeResize="0"/>
          <p:nvPr/>
        </p:nvPicPr>
        <p:blipFill rotWithShape="1">
          <a:blip r:embed="rId4">
            <a:alphaModFix/>
          </a:blip>
          <a:srcRect b="0" l="0" r="0" t="0"/>
          <a:stretch/>
        </p:blipFill>
        <p:spPr>
          <a:xfrm>
            <a:off x="1945005" y="273685"/>
            <a:ext cx="3075305" cy="1742440"/>
          </a:xfrm>
          <a:prstGeom prst="rect">
            <a:avLst/>
          </a:prstGeom>
          <a:noFill/>
          <a:ln>
            <a:noFill/>
          </a:ln>
        </p:spPr>
      </p:pic>
      <p:sp>
        <p:nvSpPr>
          <p:cNvPr id="150" name="Google Shape;150;p10"/>
          <p:cNvSpPr/>
          <p:nvPr/>
        </p:nvSpPr>
        <p:spPr>
          <a:xfrm>
            <a:off x="716915" y="5051425"/>
            <a:ext cx="1025525" cy="273685"/>
          </a:xfrm>
          <a:prstGeom prst="rect">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nvSpPr>
        <p:spPr>
          <a:xfrm>
            <a:off x="326390" y="226695"/>
            <a:ext cx="254000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6. Backup Script</a:t>
            </a:r>
            <a:endParaRPr b="1" sz="2000">
              <a:solidFill>
                <a:schemeClr val="dk1"/>
              </a:solidFill>
              <a:latin typeface="Calibri"/>
              <a:ea typeface="Calibri"/>
              <a:cs typeface="Calibri"/>
              <a:sym typeface="Calibri"/>
            </a:endParaRPr>
          </a:p>
        </p:txBody>
      </p:sp>
      <p:pic>
        <p:nvPicPr>
          <p:cNvPr id="156" name="Google Shape;156;p11"/>
          <p:cNvPicPr preferRelativeResize="0"/>
          <p:nvPr/>
        </p:nvPicPr>
        <p:blipFill rotWithShape="1">
          <a:blip r:embed="rId3">
            <a:alphaModFix/>
          </a:blip>
          <a:srcRect b="0" l="0" r="0" t="0"/>
          <a:stretch/>
        </p:blipFill>
        <p:spPr>
          <a:xfrm>
            <a:off x="5807710" y="3531870"/>
            <a:ext cx="6214745" cy="1939925"/>
          </a:xfrm>
          <a:prstGeom prst="rect">
            <a:avLst/>
          </a:prstGeom>
          <a:noFill/>
          <a:ln>
            <a:noFill/>
          </a:ln>
        </p:spPr>
      </p:pic>
      <p:pic>
        <p:nvPicPr>
          <p:cNvPr id="157" name="Google Shape;157;p11"/>
          <p:cNvPicPr preferRelativeResize="0"/>
          <p:nvPr/>
        </p:nvPicPr>
        <p:blipFill rotWithShape="1">
          <a:blip r:embed="rId4">
            <a:alphaModFix/>
          </a:blip>
          <a:srcRect b="0" l="0" r="0" t="0"/>
          <a:stretch/>
        </p:blipFill>
        <p:spPr>
          <a:xfrm>
            <a:off x="162560" y="2018030"/>
            <a:ext cx="5438140" cy="4085590"/>
          </a:xfrm>
          <a:prstGeom prst="rect">
            <a:avLst/>
          </a:prstGeom>
          <a:noFill/>
          <a:ln>
            <a:noFill/>
          </a:ln>
        </p:spPr>
      </p:pic>
      <p:sp>
        <p:nvSpPr>
          <p:cNvPr id="158" name="Google Shape;158;p11"/>
          <p:cNvSpPr txBox="1"/>
          <p:nvPr/>
        </p:nvSpPr>
        <p:spPr>
          <a:xfrm>
            <a:off x="162560" y="6377940"/>
            <a:ext cx="5415915" cy="3067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https://ubuntu.com/server/docs/backups-shell-scripts</a:t>
            </a:r>
            <a:endParaRPr sz="1400">
              <a:solidFill>
                <a:schemeClr val="dk1"/>
              </a:solidFill>
              <a:latin typeface="Calibri"/>
              <a:ea typeface="Calibri"/>
              <a:cs typeface="Calibri"/>
              <a:sym typeface="Calibri"/>
            </a:endParaRPr>
          </a:p>
        </p:txBody>
      </p:sp>
      <p:sp>
        <p:nvSpPr>
          <p:cNvPr id="159" name="Google Shape;159;p11"/>
          <p:cNvSpPr txBox="1"/>
          <p:nvPr/>
        </p:nvSpPr>
        <p:spPr>
          <a:xfrm>
            <a:off x="162560" y="988695"/>
            <a:ext cx="1161478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 The backup script used to directories specified by compressing and storing them.</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nvSpPr>
        <p:spPr>
          <a:xfrm>
            <a:off x="3448685" y="78740"/>
            <a:ext cx="4762500"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7. AWK </a:t>
            </a:r>
            <a:endParaRPr b="1" sz="2400">
              <a:solidFill>
                <a:schemeClr val="dk1"/>
              </a:solidFill>
              <a:latin typeface="Calibri"/>
              <a:ea typeface="Calibri"/>
              <a:cs typeface="Calibri"/>
              <a:sym typeface="Calibri"/>
            </a:endParaRPr>
          </a:p>
        </p:txBody>
      </p:sp>
      <p:sp>
        <p:nvSpPr>
          <p:cNvPr id="165" name="Google Shape;165;p12"/>
          <p:cNvSpPr txBox="1"/>
          <p:nvPr/>
        </p:nvSpPr>
        <p:spPr>
          <a:xfrm>
            <a:off x="386715" y="657860"/>
            <a:ext cx="11538585" cy="193802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2000">
                <a:solidFill>
                  <a:schemeClr val="dk1"/>
                </a:solidFill>
                <a:latin typeface="Calibri"/>
                <a:ea typeface="Calibri"/>
                <a:cs typeface="Calibri"/>
                <a:sym typeface="Calibri"/>
              </a:rPr>
              <a:t>The awk command is a Linux tool and programming language that allows users to process text files. It is especially helpful when the lines in a text files are in a record format, i.e, when each line (record) contains multiple fields separated by a delimiter. You can also write programming logic using awk even when there are no input files that needs to be processed.</a:t>
            </a:r>
            <a:endParaRPr sz="2000">
              <a:solidFill>
                <a:schemeClr val="dk1"/>
              </a:solidFill>
              <a:latin typeface="Calibri"/>
              <a:ea typeface="Calibri"/>
              <a:cs typeface="Calibri"/>
              <a:sym typeface="Calibri"/>
            </a:endParaRPr>
          </a:p>
        </p:txBody>
      </p:sp>
      <p:sp>
        <p:nvSpPr>
          <p:cNvPr id="166" name="Google Shape;166;p12"/>
          <p:cNvSpPr txBox="1"/>
          <p:nvPr/>
        </p:nvSpPr>
        <p:spPr>
          <a:xfrm>
            <a:off x="386715" y="2724785"/>
            <a:ext cx="1088580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Syntax: awk [options]  'selection _criteria {action }' input-file &gt; output-file</a:t>
            </a:r>
            <a:endParaRPr sz="2000">
              <a:solidFill>
                <a:schemeClr val="dk1"/>
              </a:solidFill>
              <a:latin typeface="Calibri"/>
              <a:ea typeface="Calibri"/>
              <a:cs typeface="Calibri"/>
              <a:sym typeface="Calibri"/>
            </a:endParaRPr>
          </a:p>
        </p:txBody>
      </p:sp>
      <p:sp>
        <p:nvSpPr>
          <p:cNvPr id="167" name="Google Shape;167;p12"/>
          <p:cNvSpPr txBox="1"/>
          <p:nvPr/>
        </p:nvSpPr>
        <p:spPr>
          <a:xfrm>
            <a:off x="292100" y="3123565"/>
            <a:ext cx="5012690" cy="353822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None/>
            </a:pPr>
            <a:r>
              <a:rPr b="1" lang="en-US" sz="2000">
                <a:solidFill>
                  <a:schemeClr val="dk1"/>
                </a:solidFill>
                <a:latin typeface="Calibri"/>
                <a:ea typeface="Calibri"/>
                <a:cs typeface="Calibri"/>
                <a:sym typeface="Calibri"/>
              </a:rPr>
              <a:t>WHAT CAN WE DO WITH AWK? </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b="1" i="1" lang="en-US" sz="2000">
                <a:solidFill>
                  <a:schemeClr val="dk1"/>
                </a:solidFill>
                <a:latin typeface="Calibri"/>
                <a:ea typeface="Calibri"/>
                <a:cs typeface="Calibri"/>
                <a:sym typeface="Calibri"/>
              </a:rPr>
              <a:t>1. AWK Operations: </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lang="en-US" sz="2000">
                <a:solidFill>
                  <a:schemeClr val="dk1"/>
                </a:solidFill>
                <a:latin typeface="Calibri"/>
                <a:ea typeface="Calibri"/>
                <a:cs typeface="Calibri"/>
                <a:sym typeface="Calibri"/>
              </a:rPr>
              <a:t>(a) Scans a file line by line </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lang="en-US" sz="2000">
                <a:solidFill>
                  <a:schemeClr val="dk1"/>
                </a:solidFill>
                <a:latin typeface="Calibri"/>
                <a:ea typeface="Calibri"/>
                <a:cs typeface="Calibri"/>
                <a:sym typeface="Calibri"/>
              </a:rPr>
              <a:t>(b) Splits each input line into fields </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lang="en-US" sz="2000">
                <a:solidFill>
                  <a:schemeClr val="dk1"/>
                </a:solidFill>
                <a:latin typeface="Calibri"/>
                <a:ea typeface="Calibri"/>
                <a:cs typeface="Calibri"/>
                <a:sym typeface="Calibri"/>
              </a:rPr>
              <a:t>(c) Compares input line/fields to pattern </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lang="en-US" sz="2000">
                <a:solidFill>
                  <a:schemeClr val="dk1"/>
                </a:solidFill>
                <a:latin typeface="Calibri"/>
                <a:ea typeface="Calibri"/>
                <a:cs typeface="Calibri"/>
                <a:sym typeface="Calibri"/>
              </a:rPr>
              <a:t>(d) Performs action(s) on matched lines</a:t>
            </a:r>
            <a:endParaRPr sz="2000">
              <a:solidFill>
                <a:schemeClr val="dk1"/>
              </a:solidFill>
              <a:latin typeface="Calibri"/>
              <a:ea typeface="Calibri"/>
              <a:cs typeface="Calibri"/>
              <a:sym typeface="Calibri"/>
            </a:endParaRPr>
          </a:p>
        </p:txBody>
      </p:sp>
      <p:sp>
        <p:nvSpPr>
          <p:cNvPr id="168" name="Google Shape;168;p12"/>
          <p:cNvSpPr txBox="1"/>
          <p:nvPr/>
        </p:nvSpPr>
        <p:spPr>
          <a:xfrm>
            <a:off x="5681345" y="3554095"/>
            <a:ext cx="6080760" cy="310769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None/>
            </a:pPr>
            <a:r>
              <a:rPr b="1" i="1" lang="en-US" sz="2000">
                <a:solidFill>
                  <a:schemeClr val="dk1"/>
                </a:solidFill>
                <a:latin typeface="Calibri"/>
                <a:ea typeface="Calibri"/>
                <a:cs typeface="Calibri"/>
                <a:sym typeface="Calibri"/>
              </a:rPr>
              <a:t>2. Useful For: </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lang="en-US" sz="2000">
                <a:solidFill>
                  <a:schemeClr val="dk1"/>
                </a:solidFill>
                <a:latin typeface="Calibri"/>
                <a:ea typeface="Calibri"/>
                <a:cs typeface="Calibri"/>
                <a:sym typeface="Calibri"/>
              </a:rPr>
              <a:t>(a) Transform data files </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lang="en-US" sz="2000">
                <a:solidFill>
                  <a:schemeClr val="dk1"/>
                </a:solidFill>
                <a:latin typeface="Calibri"/>
                <a:ea typeface="Calibri"/>
                <a:cs typeface="Calibri"/>
                <a:sym typeface="Calibri"/>
              </a:rPr>
              <a:t>(b) Produce formatted reports </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b="1" i="1" lang="en-US" sz="2000">
                <a:solidFill>
                  <a:schemeClr val="dk1"/>
                </a:solidFill>
                <a:latin typeface="Calibri"/>
                <a:ea typeface="Calibri"/>
                <a:cs typeface="Calibri"/>
                <a:sym typeface="Calibri"/>
              </a:rPr>
              <a:t>3. Programming Constructs:</a:t>
            </a: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lang="en-US" sz="2000">
                <a:solidFill>
                  <a:schemeClr val="dk1"/>
                </a:solidFill>
                <a:latin typeface="Calibri"/>
                <a:ea typeface="Calibri"/>
                <a:cs typeface="Calibri"/>
                <a:sym typeface="Calibri"/>
              </a:rPr>
              <a:t>(a) Format output lines </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lang="en-US" sz="2000">
                <a:solidFill>
                  <a:schemeClr val="dk1"/>
                </a:solidFill>
                <a:latin typeface="Calibri"/>
                <a:ea typeface="Calibri"/>
                <a:cs typeface="Calibri"/>
                <a:sym typeface="Calibri"/>
              </a:rPr>
              <a:t>(b) Arithmetic and string operations </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lang="en-US" sz="2000">
                <a:solidFill>
                  <a:schemeClr val="dk1"/>
                </a:solidFill>
                <a:latin typeface="Calibri"/>
                <a:ea typeface="Calibri"/>
                <a:cs typeface="Calibri"/>
                <a:sym typeface="Calibri"/>
              </a:rPr>
              <a:t>(c) Conditionals and loops</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nvSpPr>
        <p:spPr>
          <a:xfrm>
            <a:off x="382270" y="2088515"/>
            <a:ext cx="550481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 Default behavior of Awk: By default Awk prints every line of data from the specified file</a:t>
            </a:r>
            <a:endParaRPr sz="2000">
              <a:solidFill>
                <a:schemeClr val="dk1"/>
              </a:solidFill>
              <a:latin typeface="Calibri"/>
              <a:ea typeface="Calibri"/>
              <a:cs typeface="Calibri"/>
              <a:sym typeface="Calibri"/>
            </a:endParaRPr>
          </a:p>
        </p:txBody>
      </p:sp>
      <p:pic>
        <p:nvPicPr>
          <p:cNvPr id="174" name="Google Shape;174;p13"/>
          <p:cNvPicPr preferRelativeResize="0"/>
          <p:nvPr/>
        </p:nvPicPr>
        <p:blipFill rotWithShape="1">
          <a:blip r:embed="rId3">
            <a:alphaModFix/>
          </a:blip>
          <a:srcRect b="0" l="0" r="0" t="0"/>
          <a:stretch/>
        </p:blipFill>
        <p:spPr>
          <a:xfrm>
            <a:off x="382270" y="5143500"/>
            <a:ext cx="6485255" cy="1052830"/>
          </a:xfrm>
          <a:prstGeom prst="rect">
            <a:avLst/>
          </a:prstGeom>
          <a:noFill/>
          <a:ln>
            <a:noFill/>
          </a:ln>
        </p:spPr>
      </p:pic>
      <p:sp>
        <p:nvSpPr>
          <p:cNvPr id="175" name="Google Shape;175;p13"/>
          <p:cNvSpPr txBox="1"/>
          <p:nvPr/>
        </p:nvSpPr>
        <p:spPr>
          <a:xfrm>
            <a:off x="7190105" y="5143500"/>
            <a:ext cx="4446905" cy="1198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 output words that contain certain letters and print out words that match a pattern you specify, use the slashes  //</a:t>
            </a:r>
            <a:endParaRPr sz="1800">
              <a:solidFill>
                <a:schemeClr val="dk1"/>
              </a:solidFill>
              <a:latin typeface="Calibri"/>
              <a:ea typeface="Calibri"/>
              <a:cs typeface="Calibri"/>
              <a:sym typeface="Calibri"/>
            </a:endParaRPr>
          </a:p>
        </p:txBody>
      </p:sp>
      <p:pic>
        <p:nvPicPr>
          <p:cNvPr id="176" name="Google Shape;176;p13"/>
          <p:cNvPicPr preferRelativeResize="0"/>
          <p:nvPr/>
        </p:nvPicPr>
        <p:blipFill rotWithShape="1">
          <a:blip r:embed="rId4">
            <a:alphaModFix/>
          </a:blip>
          <a:srcRect b="0" l="0" r="0" t="0"/>
          <a:stretch/>
        </p:blipFill>
        <p:spPr>
          <a:xfrm>
            <a:off x="5833745" y="510540"/>
            <a:ext cx="6013450" cy="3951605"/>
          </a:xfrm>
          <a:prstGeom prst="rect">
            <a:avLst/>
          </a:prstGeom>
          <a:noFill/>
          <a:ln>
            <a:noFill/>
          </a:ln>
        </p:spPr>
      </p:pic>
      <p:sp>
        <p:nvSpPr>
          <p:cNvPr id="177" name="Google Shape;177;p13"/>
          <p:cNvSpPr txBox="1"/>
          <p:nvPr/>
        </p:nvSpPr>
        <p:spPr>
          <a:xfrm>
            <a:off x="196215" y="404495"/>
            <a:ext cx="531749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7.1 Simple manipulation with awk</a:t>
            </a:r>
            <a:endParaRPr b="1"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nvSpPr>
        <p:spPr>
          <a:xfrm>
            <a:off x="314960" y="423545"/>
            <a:ext cx="468693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7.2 Options in awk</a:t>
            </a: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183" name="Google Shape;183;p14"/>
          <p:cNvSpPr txBox="1"/>
          <p:nvPr/>
        </p:nvSpPr>
        <p:spPr>
          <a:xfrm>
            <a:off x="314960" y="984885"/>
            <a:ext cx="1159383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 &lt;value&gt; - tells awk what field separator to use. </a:t>
            </a:r>
            <a:endParaRPr sz="2000">
              <a:solidFill>
                <a:schemeClr val="dk1"/>
              </a:solidFill>
              <a:latin typeface="Calibri"/>
              <a:ea typeface="Calibri"/>
              <a:cs typeface="Calibri"/>
              <a:sym typeface="Calibri"/>
            </a:endParaRPr>
          </a:p>
        </p:txBody>
      </p:sp>
      <p:pic>
        <p:nvPicPr>
          <p:cNvPr id="184" name="Google Shape;184;p14"/>
          <p:cNvPicPr preferRelativeResize="0"/>
          <p:nvPr/>
        </p:nvPicPr>
        <p:blipFill rotWithShape="1">
          <a:blip r:embed="rId3">
            <a:alphaModFix/>
          </a:blip>
          <a:srcRect b="0" l="0" r="0" t="0"/>
          <a:stretch/>
        </p:blipFill>
        <p:spPr>
          <a:xfrm>
            <a:off x="3379470" y="2011680"/>
            <a:ext cx="8298180" cy="1014095"/>
          </a:xfrm>
          <a:prstGeom prst="rect">
            <a:avLst/>
          </a:prstGeom>
          <a:noFill/>
          <a:ln>
            <a:noFill/>
          </a:ln>
        </p:spPr>
      </p:pic>
      <p:pic>
        <p:nvPicPr>
          <p:cNvPr id="185" name="Google Shape;185;p14"/>
          <p:cNvPicPr preferRelativeResize="0"/>
          <p:nvPr/>
        </p:nvPicPr>
        <p:blipFill rotWithShape="1">
          <a:blip r:embed="rId4">
            <a:alphaModFix/>
          </a:blip>
          <a:srcRect b="0" l="0" r="0" t="0"/>
          <a:stretch/>
        </p:blipFill>
        <p:spPr>
          <a:xfrm>
            <a:off x="434340" y="1542415"/>
            <a:ext cx="2866390" cy="1952625"/>
          </a:xfrm>
          <a:prstGeom prst="rect">
            <a:avLst/>
          </a:prstGeom>
          <a:noFill/>
          <a:ln>
            <a:noFill/>
          </a:ln>
        </p:spPr>
      </p:pic>
      <p:sp>
        <p:nvSpPr>
          <p:cNvPr id="186" name="Google Shape;186;p14"/>
          <p:cNvSpPr txBox="1"/>
          <p:nvPr/>
        </p:nvSpPr>
        <p:spPr>
          <a:xfrm>
            <a:off x="434340" y="3563620"/>
            <a:ext cx="11702415"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Ex:</a:t>
            </a:r>
            <a:r>
              <a:rPr lang="en-US" sz="2000">
                <a:solidFill>
                  <a:schemeClr val="dk1"/>
                </a:solidFill>
                <a:latin typeface="Calibri"/>
                <a:ea typeface="Calibri"/>
                <a:cs typeface="Calibri"/>
                <a:sym typeface="Calibri"/>
              </a:rPr>
              <a:t> As you know the file /etc/passwd stores user account information.It's a plain text file and all fields are separated by a colon (:) symbol. How can I print the 6th field ?</a:t>
            </a:r>
            <a:endParaRPr sz="2000">
              <a:solidFill>
                <a:schemeClr val="dk1"/>
              </a:solidFill>
              <a:latin typeface="Calibri"/>
              <a:ea typeface="Calibri"/>
              <a:cs typeface="Calibri"/>
              <a:sym typeface="Calibri"/>
            </a:endParaRPr>
          </a:p>
        </p:txBody>
      </p:sp>
      <p:sp>
        <p:nvSpPr>
          <p:cNvPr id="187" name="Google Shape;187;p14"/>
          <p:cNvSpPr txBox="1"/>
          <p:nvPr/>
        </p:nvSpPr>
        <p:spPr>
          <a:xfrm>
            <a:off x="314960" y="4499610"/>
            <a:ext cx="909891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 &lt;file&gt; : To specify a file that contains awk script.</a:t>
            </a:r>
            <a:endParaRPr sz="2000">
              <a:solidFill>
                <a:schemeClr val="dk1"/>
              </a:solidFill>
              <a:latin typeface="Calibri"/>
              <a:ea typeface="Calibri"/>
              <a:cs typeface="Calibri"/>
              <a:sym typeface="Calibri"/>
            </a:endParaRPr>
          </a:p>
        </p:txBody>
      </p:sp>
      <p:pic>
        <p:nvPicPr>
          <p:cNvPr id="188" name="Google Shape;188;p14"/>
          <p:cNvPicPr preferRelativeResize="0"/>
          <p:nvPr/>
        </p:nvPicPr>
        <p:blipFill rotWithShape="1">
          <a:blip r:embed="rId5">
            <a:alphaModFix/>
          </a:blip>
          <a:srcRect b="0" l="0" r="0" t="0"/>
          <a:stretch/>
        </p:blipFill>
        <p:spPr>
          <a:xfrm>
            <a:off x="800735" y="5023485"/>
            <a:ext cx="10590530" cy="1647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nvSpPr>
        <p:spPr>
          <a:xfrm>
            <a:off x="294640" y="287655"/>
            <a:ext cx="823722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 7.3 Awk Program Structure (BEGIN and END block)</a:t>
            </a:r>
            <a:endParaRPr b="1" sz="2000">
              <a:solidFill>
                <a:schemeClr val="dk1"/>
              </a:solidFill>
              <a:latin typeface="Calibri"/>
              <a:ea typeface="Calibri"/>
              <a:cs typeface="Calibri"/>
              <a:sym typeface="Calibri"/>
            </a:endParaRPr>
          </a:p>
        </p:txBody>
      </p:sp>
      <p:sp>
        <p:nvSpPr>
          <p:cNvPr id="194" name="Google Shape;194;p15"/>
          <p:cNvSpPr txBox="1"/>
          <p:nvPr/>
        </p:nvSpPr>
        <p:spPr>
          <a:xfrm>
            <a:off x="413385" y="936625"/>
            <a:ext cx="8618855" cy="768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BEGIN: To perform an action before data is processed</a:t>
            </a:r>
            <a:endParaRPr sz="2000">
              <a:solidFill>
                <a:schemeClr val="dk1"/>
              </a:solidFill>
              <a:latin typeface="Calibri"/>
              <a:ea typeface="Calibri"/>
              <a:cs typeface="Calibri"/>
              <a:sym typeface="Calibri"/>
            </a:endParaRPr>
          </a:p>
          <a:p>
            <a:pPr indent="0" lvl="0" marL="0" marR="0" rtl="0" algn="l">
              <a:lnSpc>
                <a:spcPct val="120000"/>
              </a:lnSpc>
              <a:spcBef>
                <a:spcPts val="0"/>
              </a:spcBef>
              <a:spcAft>
                <a:spcPts val="0"/>
              </a:spcAft>
              <a:buNone/>
            </a:pPr>
            <a:r>
              <a:rPr lang="en-US" sz="2000">
                <a:solidFill>
                  <a:schemeClr val="dk1"/>
                </a:solidFill>
                <a:latin typeface="Calibri"/>
                <a:ea typeface="Calibri"/>
                <a:cs typeface="Calibri"/>
                <a:sym typeface="Calibri"/>
              </a:rPr>
              <a:t>END: To perform an action after the data is processed</a:t>
            </a:r>
            <a:endParaRPr sz="2000">
              <a:solidFill>
                <a:schemeClr val="dk1"/>
              </a:solidFill>
              <a:latin typeface="Calibri"/>
              <a:ea typeface="Calibri"/>
              <a:cs typeface="Calibri"/>
              <a:sym typeface="Calibri"/>
            </a:endParaRPr>
          </a:p>
        </p:txBody>
      </p:sp>
      <p:pic>
        <p:nvPicPr>
          <p:cNvPr id="195" name="Google Shape;195;p15"/>
          <p:cNvPicPr preferRelativeResize="0"/>
          <p:nvPr/>
        </p:nvPicPr>
        <p:blipFill rotWithShape="1">
          <a:blip r:embed="rId3">
            <a:alphaModFix/>
          </a:blip>
          <a:srcRect b="0" l="0" r="0" t="0"/>
          <a:stretch/>
        </p:blipFill>
        <p:spPr>
          <a:xfrm>
            <a:off x="2063750" y="1779905"/>
            <a:ext cx="9066530" cy="34283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nvSpPr>
        <p:spPr>
          <a:xfrm>
            <a:off x="370205" y="851535"/>
            <a:ext cx="11800840" cy="1087755"/>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1800">
                <a:solidFill>
                  <a:schemeClr val="dk1"/>
                </a:solidFill>
                <a:latin typeface="Calibri"/>
                <a:ea typeface="Calibri"/>
                <a:cs typeface="Calibri"/>
                <a:sym typeface="Calibri"/>
              </a:rPr>
              <a:t>Splitting a Line Into Fields : For each record i.e line, the awk command splits the record delimited by whitespace character by default and stores it in the $n variables. If the line has 5 words, it will be stored in $1, $2, $3, $4 and $5 respectively. Also, $0 represents the whole line.</a:t>
            </a:r>
            <a:endParaRPr sz="1800">
              <a:solidFill>
                <a:schemeClr val="dk1"/>
              </a:solidFill>
              <a:latin typeface="Calibri"/>
              <a:ea typeface="Calibri"/>
              <a:cs typeface="Calibri"/>
              <a:sym typeface="Calibri"/>
            </a:endParaRPr>
          </a:p>
        </p:txBody>
      </p:sp>
      <p:pic>
        <p:nvPicPr>
          <p:cNvPr id="201" name="Google Shape;201;p16"/>
          <p:cNvPicPr preferRelativeResize="0"/>
          <p:nvPr/>
        </p:nvPicPr>
        <p:blipFill rotWithShape="1">
          <a:blip r:embed="rId3">
            <a:alphaModFix/>
          </a:blip>
          <a:srcRect b="0" l="0" r="0" t="0"/>
          <a:stretch/>
        </p:blipFill>
        <p:spPr>
          <a:xfrm>
            <a:off x="3018155" y="2037080"/>
            <a:ext cx="6678295" cy="4668520"/>
          </a:xfrm>
          <a:prstGeom prst="rect">
            <a:avLst/>
          </a:prstGeom>
          <a:noFill/>
          <a:ln>
            <a:noFill/>
          </a:ln>
        </p:spPr>
      </p:pic>
      <p:sp>
        <p:nvSpPr>
          <p:cNvPr id="202" name="Google Shape;202;p16"/>
          <p:cNvSpPr txBox="1"/>
          <p:nvPr/>
        </p:nvSpPr>
        <p:spPr>
          <a:xfrm>
            <a:off x="370205" y="304165"/>
            <a:ext cx="423481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7.4 Built-In Variables in Awk</a:t>
            </a:r>
            <a:endParaRPr b="1"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txBox="1"/>
          <p:nvPr/>
        </p:nvSpPr>
        <p:spPr>
          <a:xfrm>
            <a:off x="544195" y="1100455"/>
            <a:ext cx="837882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 of NR built-in variables (Display Line Number) </a:t>
            </a:r>
            <a:endParaRPr sz="1800">
              <a:solidFill>
                <a:schemeClr val="dk1"/>
              </a:solidFill>
              <a:latin typeface="Calibri"/>
              <a:ea typeface="Calibri"/>
              <a:cs typeface="Calibri"/>
              <a:sym typeface="Calibri"/>
            </a:endParaRPr>
          </a:p>
        </p:txBody>
      </p:sp>
      <p:pic>
        <p:nvPicPr>
          <p:cNvPr id="208" name="Google Shape;208;p17"/>
          <p:cNvPicPr preferRelativeResize="0"/>
          <p:nvPr/>
        </p:nvPicPr>
        <p:blipFill rotWithShape="1">
          <a:blip r:embed="rId3">
            <a:alphaModFix/>
          </a:blip>
          <a:srcRect b="0" l="0" r="0" t="0"/>
          <a:stretch/>
        </p:blipFill>
        <p:spPr>
          <a:xfrm>
            <a:off x="407670" y="1664970"/>
            <a:ext cx="5540375" cy="1873885"/>
          </a:xfrm>
          <a:prstGeom prst="rect">
            <a:avLst/>
          </a:prstGeom>
          <a:noFill/>
          <a:ln>
            <a:noFill/>
          </a:ln>
        </p:spPr>
      </p:pic>
      <p:pic>
        <p:nvPicPr>
          <p:cNvPr id="209" name="Google Shape;209;p17"/>
          <p:cNvPicPr preferRelativeResize="0"/>
          <p:nvPr/>
        </p:nvPicPr>
        <p:blipFill rotWithShape="1">
          <a:blip r:embed="rId4">
            <a:alphaModFix/>
          </a:blip>
          <a:srcRect b="0" l="0" r="0" t="0"/>
          <a:stretch/>
        </p:blipFill>
        <p:spPr>
          <a:xfrm>
            <a:off x="4747895" y="4892675"/>
            <a:ext cx="7389495" cy="962025"/>
          </a:xfrm>
          <a:prstGeom prst="rect">
            <a:avLst/>
          </a:prstGeom>
          <a:noFill/>
          <a:ln>
            <a:noFill/>
          </a:ln>
        </p:spPr>
      </p:pic>
      <p:sp>
        <p:nvSpPr>
          <p:cNvPr id="210" name="Google Shape;210;p17"/>
          <p:cNvSpPr txBox="1"/>
          <p:nvPr/>
        </p:nvSpPr>
        <p:spPr>
          <a:xfrm>
            <a:off x="4686300" y="4159885"/>
            <a:ext cx="751332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Another use of NR built-in variables (Display Line From 2 to 4)  </a:t>
            </a:r>
            <a:endParaRPr sz="1800">
              <a:solidFill>
                <a:schemeClr val="dk1"/>
              </a:solidFill>
              <a:latin typeface="Calibri"/>
              <a:ea typeface="Calibri"/>
              <a:cs typeface="Calibri"/>
              <a:sym typeface="Calibri"/>
            </a:endParaRPr>
          </a:p>
        </p:txBody>
      </p:sp>
      <p:sp>
        <p:nvSpPr>
          <p:cNvPr id="211" name="Google Shape;211;p17"/>
          <p:cNvSpPr txBox="1"/>
          <p:nvPr/>
        </p:nvSpPr>
        <p:spPr>
          <a:xfrm>
            <a:off x="544195" y="367665"/>
            <a:ext cx="9894570" cy="50673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Calibri"/>
                <a:ea typeface="Calibri"/>
                <a:cs typeface="Calibri"/>
                <a:sym typeface="Calibri"/>
              </a:rPr>
              <a:t>NR (Number of Records) </a:t>
            </a:r>
            <a:r>
              <a:rPr lang="en-US" sz="1800">
                <a:solidFill>
                  <a:schemeClr val="dk1"/>
                </a:solidFill>
                <a:latin typeface="Calibri"/>
                <a:ea typeface="Calibri"/>
                <a:cs typeface="Calibri"/>
                <a:sym typeface="Calibri"/>
              </a:rPr>
              <a:t>number of row input.</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8"/>
          <p:cNvPicPr preferRelativeResize="0"/>
          <p:nvPr/>
        </p:nvPicPr>
        <p:blipFill rotWithShape="1">
          <a:blip r:embed="rId3">
            <a:alphaModFix/>
          </a:blip>
          <a:srcRect b="0" l="0" r="0" t="0"/>
          <a:stretch/>
        </p:blipFill>
        <p:spPr>
          <a:xfrm>
            <a:off x="347980" y="1619250"/>
            <a:ext cx="5266690" cy="3304540"/>
          </a:xfrm>
          <a:prstGeom prst="rect">
            <a:avLst/>
          </a:prstGeom>
          <a:noFill/>
          <a:ln>
            <a:noFill/>
          </a:ln>
        </p:spPr>
      </p:pic>
      <p:sp>
        <p:nvSpPr>
          <p:cNvPr id="217" name="Google Shape;217;p18"/>
          <p:cNvSpPr txBox="1"/>
          <p:nvPr/>
        </p:nvSpPr>
        <p:spPr>
          <a:xfrm>
            <a:off x="219710" y="1120140"/>
            <a:ext cx="709358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 of NF built-in variables (Display Last Field)  </a:t>
            </a:r>
            <a:endParaRPr sz="1800">
              <a:solidFill>
                <a:schemeClr val="dk1"/>
              </a:solidFill>
              <a:latin typeface="Calibri"/>
              <a:ea typeface="Calibri"/>
              <a:cs typeface="Calibri"/>
              <a:sym typeface="Calibri"/>
            </a:endParaRPr>
          </a:p>
        </p:txBody>
      </p:sp>
      <p:pic>
        <p:nvPicPr>
          <p:cNvPr id="218" name="Google Shape;218;p18"/>
          <p:cNvPicPr preferRelativeResize="0"/>
          <p:nvPr/>
        </p:nvPicPr>
        <p:blipFill rotWithShape="1">
          <a:blip r:embed="rId4">
            <a:alphaModFix/>
          </a:blip>
          <a:srcRect b="0" l="0" r="0" t="0"/>
          <a:stretch/>
        </p:blipFill>
        <p:spPr>
          <a:xfrm>
            <a:off x="6022975" y="5502910"/>
            <a:ext cx="5923915" cy="1038225"/>
          </a:xfrm>
          <a:prstGeom prst="rect">
            <a:avLst/>
          </a:prstGeom>
          <a:noFill/>
          <a:ln>
            <a:noFill/>
          </a:ln>
        </p:spPr>
      </p:pic>
      <p:sp>
        <p:nvSpPr>
          <p:cNvPr id="219" name="Google Shape;219;p18"/>
          <p:cNvSpPr txBox="1"/>
          <p:nvPr/>
        </p:nvSpPr>
        <p:spPr>
          <a:xfrm>
            <a:off x="5995670" y="4725670"/>
            <a:ext cx="597916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Awk is used to display the number of rows and fields of data</a:t>
            </a:r>
            <a:endParaRPr sz="1800">
              <a:solidFill>
                <a:schemeClr val="dk1"/>
              </a:solidFill>
              <a:latin typeface="Calibri"/>
              <a:ea typeface="Calibri"/>
              <a:cs typeface="Calibri"/>
              <a:sym typeface="Calibri"/>
            </a:endParaRPr>
          </a:p>
        </p:txBody>
      </p:sp>
      <p:sp>
        <p:nvSpPr>
          <p:cNvPr id="220" name="Google Shape;220;p18"/>
          <p:cNvSpPr txBox="1"/>
          <p:nvPr/>
        </p:nvSpPr>
        <p:spPr>
          <a:xfrm>
            <a:off x="160655" y="364490"/>
            <a:ext cx="10668000" cy="50673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Calibri"/>
                <a:ea typeface="Calibri"/>
                <a:cs typeface="Calibri"/>
                <a:sym typeface="Calibri"/>
              </a:rPr>
              <a:t>NF (Number of Fields)</a:t>
            </a:r>
            <a:r>
              <a:rPr lang="en-US" sz="1800">
                <a:solidFill>
                  <a:schemeClr val="dk1"/>
                </a:solidFill>
                <a:latin typeface="Calibri"/>
                <a:ea typeface="Calibri"/>
                <a:cs typeface="Calibri"/>
                <a:sym typeface="Calibri"/>
              </a:rPr>
              <a:t> number of fields input record and displays the last field of the file.</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9"/>
          <p:cNvSpPr txBox="1"/>
          <p:nvPr/>
        </p:nvSpPr>
        <p:spPr>
          <a:xfrm>
            <a:off x="510540" y="460375"/>
            <a:ext cx="11170920" cy="209169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lang="en-US" sz="2000">
                <a:solidFill>
                  <a:schemeClr val="dk1"/>
                </a:solidFill>
                <a:latin typeface="Calibri"/>
                <a:ea typeface="Calibri"/>
                <a:cs typeface="Calibri"/>
                <a:sym typeface="Calibri"/>
              </a:rPr>
              <a:t>FS (Input field separator variable) </a:t>
            </a:r>
            <a:r>
              <a:rPr lang="en-US" sz="2000">
                <a:solidFill>
                  <a:schemeClr val="dk1"/>
                </a:solidFill>
                <a:latin typeface="Calibri"/>
                <a:ea typeface="Calibri"/>
                <a:cs typeface="Calibri"/>
                <a:sym typeface="Calibri"/>
              </a:rPr>
              <a:t>Contains the character used to divide fields on the input line</a:t>
            </a:r>
            <a:endParaRPr b="1"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b="1" lang="en-US" sz="2000">
                <a:solidFill>
                  <a:schemeClr val="dk1"/>
                </a:solidFill>
                <a:latin typeface="Calibri"/>
                <a:ea typeface="Calibri"/>
                <a:cs typeface="Calibri"/>
                <a:sym typeface="Calibri"/>
              </a:rPr>
              <a:t>RS (Record Separator variable)</a:t>
            </a:r>
            <a:r>
              <a:rPr lang="en-US" sz="2000">
                <a:solidFill>
                  <a:schemeClr val="dk1"/>
                </a:solidFill>
                <a:latin typeface="Calibri"/>
                <a:ea typeface="Calibri"/>
                <a:cs typeface="Calibri"/>
                <a:sym typeface="Calibri"/>
              </a:rPr>
              <a:t> Stores the current record separator character. The default input line is the input record, which makes a newline the default record separator. The command is useful if the input is a comma-separated file (CSV).</a:t>
            </a:r>
            <a:endParaRPr sz="2000">
              <a:solidFill>
                <a:schemeClr val="dk1"/>
              </a:solidFill>
              <a:latin typeface="Calibri"/>
              <a:ea typeface="Calibri"/>
              <a:cs typeface="Calibri"/>
              <a:sym typeface="Calibri"/>
            </a:endParaRPr>
          </a:p>
        </p:txBody>
      </p:sp>
      <p:pic>
        <p:nvPicPr>
          <p:cNvPr id="226" name="Google Shape;226;p19"/>
          <p:cNvPicPr preferRelativeResize="0"/>
          <p:nvPr/>
        </p:nvPicPr>
        <p:blipFill rotWithShape="1">
          <a:blip r:embed="rId3">
            <a:alphaModFix/>
          </a:blip>
          <a:srcRect b="0" l="0" r="0" t="0"/>
          <a:stretch/>
        </p:blipFill>
        <p:spPr>
          <a:xfrm>
            <a:off x="307340" y="3093085"/>
            <a:ext cx="11577955" cy="2359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nvSpPr>
        <p:spPr>
          <a:xfrm>
            <a:off x="902970" y="548640"/>
            <a:ext cx="10918190" cy="4649470"/>
          </a:xfrm>
          <a:prstGeom prst="rect">
            <a:avLst/>
          </a:prstGeom>
          <a:no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None/>
            </a:pPr>
            <a:r>
              <a:rPr b="1" i="0" lang="en-US" sz="3200" u="none" cap="none" strike="noStrike">
                <a:solidFill>
                  <a:schemeClr val="dk1"/>
                </a:solidFill>
                <a:latin typeface="Calibri"/>
                <a:ea typeface="Calibri"/>
                <a:cs typeface="Calibri"/>
                <a:sym typeface="Calibri"/>
              </a:rPr>
              <a:t>Outline</a:t>
            </a:r>
            <a:endParaRPr b="0" i="0" sz="2800" u="none" cap="none" strike="noStrike">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b="0" i="0" lang="en-US" sz="2800" u="none" cap="none" strike="noStrike">
                <a:solidFill>
                  <a:schemeClr val="dk1"/>
                </a:solidFill>
                <a:latin typeface="Calibri"/>
                <a:ea typeface="Calibri"/>
                <a:cs typeface="Calibri"/>
                <a:sym typeface="Calibri"/>
              </a:rPr>
              <a:t>1. Data Streams</a:t>
            </a:r>
            <a:endParaRPr b="0" i="0" sz="2800" u="none" cap="none" strike="noStrike">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b="0" i="0" lang="en-US" sz="2800" u="none" cap="none" strike="noStrike">
                <a:solidFill>
                  <a:schemeClr val="dk1"/>
                </a:solidFill>
                <a:latin typeface="Calibri"/>
                <a:ea typeface="Calibri"/>
                <a:cs typeface="Calibri"/>
                <a:sym typeface="Calibri"/>
              </a:rPr>
              <a:t>2. Function</a:t>
            </a:r>
            <a:endParaRPr b="0" i="0" sz="2800" u="none" cap="none" strike="noStrike">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b="0" i="0" lang="en-US" sz="2800" u="none" cap="none" strike="noStrike">
                <a:solidFill>
                  <a:schemeClr val="dk1"/>
                </a:solidFill>
                <a:latin typeface="Calibri"/>
                <a:ea typeface="Calibri"/>
                <a:cs typeface="Calibri"/>
                <a:sym typeface="Calibri"/>
              </a:rPr>
              <a:t>3. Arguments</a:t>
            </a:r>
            <a:endParaRPr b="0" i="0" sz="2800" u="none" cap="none" strike="noStrike">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b="0" i="0" lang="en-US" sz="2800" u="none" cap="none" strike="noStrike">
                <a:solidFill>
                  <a:schemeClr val="dk1"/>
                </a:solidFill>
                <a:latin typeface="Calibri"/>
                <a:ea typeface="Calibri"/>
                <a:cs typeface="Calibri"/>
                <a:sym typeface="Calibri"/>
              </a:rPr>
              <a:t>4. Case Statements</a:t>
            </a:r>
            <a:endParaRPr b="0" i="0" sz="2800" u="none" cap="none" strike="noStrike">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b="0" i="0" lang="en-US" sz="2800" u="none" cap="none" strike="noStrike">
                <a:solidFill>
                  <a:schemeClr val="dk1"/>
                </a:solidFill>
                <a:latin typeface="Calibri"/>
                <a:ea typeface="Calibri"/>
                <a:cs typeface="Calibri"/>
                <a:sym typeface="Calibri"/>
              </a:rPr>
              <a:t>5. Scheduling Jobs</a:t>
            </a:r>
            <a:endParaRPr b="0" i="0" sz="2800" u="none" cap="none" strike="noStrike">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b="0" i="0" lang="en-US" sz="2800" u="none" cap="none" strike="noStrike">
                <a:solidFill>
                  <a:schemeClr val="dk1"/>
                </a:solidFill>
                <a:latin typeface="Calibri"/>
                <a:ea typeface="Calibri"/>
                <a:cs typeface="Calibri"/>
                <a:sym typeface="Calibri"/>
              </a:rPr>
              <a:t>6. Backup Script</a:t>
            </a:r>
            <a:endParaRPr b="0" i="0" sz="2800" u="none" cap="none" strike="noStrike">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b="0" i="0" lang="en-US" sz="2800" u="none" cap="none" strike="noStrike">
                <a:solidFill>
                  <a:schemeClr val="dk1"/>
                </a:solidFill>
                <a:latin typeface="Calibri"/>
                <a:ea typeface="Calibri"/>
                <a:cs typeface="Calibri"/>
                <a:sym typeface="Calibri"/>
              </a:rPr>
              <a:t>7. Introduction AWK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nvSpPr>
        <p:spPr>
          <a:xfrm>
            <a:off x="435610" y="401320"/>
            <a:ext cx="605790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OFS</a:t>
            </a:r>
            <a:r>
              <a:rPr lang="en-US" sz="2000">
                <a:solidFill>
                  <a:schemeClr val="dk1"/>
                </a:solidFill>
                <a:latin typeface="Calibri"/>
                <a:ea typeface="Calibri"/>
                <a:cs typeface="Calibri"/>
                <a:sym typeface="Calibri"/>
              </a:rPr>
              <a:t>: Output Field Separator Variable</a:t>
            </a:r>
            <a:endParaRPr sz="2000">
              <a:solidFill>
                <a:schemeClr val="dk1"/>
              </a:solidFill>
              <a:latin typeface="Calibri"/>
              <a:ea typeface="Calibri"/>
              <a:cs typeface="Calibri"/>
              <a:sym typeface="Calibri"/>
            </a:endParaRPr>
          </a:p>
        </p:txBody>
      </p:sp>
      <p:pic>
        <p:nvPicPr>
          <p:cNvPr id="232" name="Google Shape;232;p20"/>
          <p:cNvPicPr preferRelativeResize="0"/>
          <p:nvPr/>
        </p:nvPicPr>
        <p:blipFill rotWithShape="1">
          <a:blip r:embed="rId3">
            <a:alphaModFix/>
          </a:blip>
          <a:srcRect b="0" l="0" r="0" t="0"/>
          <a:stretch/>
        </p:blipFill>
        <p:spPr>
          <a:xfrm>
            <a:off x="435610" y="1339850"/>
            <a:ext cx="6743065" cy="4742815"/>
          </a:xfrm>
          <a:prstGeom prst="rect">
            <a:avLst/>
          </a:prstGeom>
          <a:noFill/>
          <a:ln>
            <a:noFill/>
          </a:ln>
        </p:spPr>
      </p:pic>
      <p:sp>
        <p:nvSpPr>
          <p:cNvPr id="233" name="Google Shape;233;p20"/>
          <p:cNvSpPr txBox="1"/>
          <p:nvPr/>
        </p:nvSpPr>
        <p:spPr>
          <a:xfrm>
            <a:off x="7571105" y="3409315"/>
            <a:ext cx="4076065" cy="25533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Concatenator in the print statement “,” concatenates two parameters with a space which is the value of awk OFS by default.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So, Awk OFS value will be inserted between fields in the output as shown example.</a:t>
            </a:r>
            <a:endParaRPr sz="2000">
              <a:solidFill>
                <a:schemeClr val="dk1"/>
              </a:solidFill>
              <a:latin typeface="Calibri"/>
              <a:ea typeface="Calibri"/>
              <a:cs typeface="Calibri"/>
              <a:sym typeface="Calibri"/>
            </a:endParaRPr>
          </a:p>
        </p:txBody>
      </p:sp>
      <p:cxnSp>
        <p:nvCxnSpPr>
          <p:cNvPr id="234" name="Google Shape;234;p20"/>
          <p:cNvCxnSpPr/>
          <p:nvPr/>
        </p:nvCxnSpPr>
        <p:spPr>
          <a:xfrm>
            <a:off x="2734310" y="4686300"/>
            <a:ext cx="4216400" cy="0"/>
          </a:xfrm>
          <a:prstGeom prst="straightConnector1">
            <a:avLst/>
          </a:prstGeom>
          <a:noFill/>
          <a:ln cap="flat" cmpd="sng" w="19050">
            <a:solidFill>
              <a:srgbClr val="FFFF00"/>
            </a:solidFill>
            <a:prstDash val="solid"/>
            <a:miter lim="800000"/>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txBox="1"/>
          <p:nvPr/>
        </p:nvSpPr>
        <p:spPr>
          <a:xfrm>
            <a:off x="245745" y="382270"/>
            <a:ext cx="608076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ORS</a:t>
            </a:r>
            <a:r>
              <a:rPr lang="en-US" sz="2000">
                <a:solidFill>
                  <a:schemeClr val="dk1"/>
                </a:solidFill>
                <a:latin typeface="Calibri"/>
                <a:ea typeface="Calibri"/>
                <a:cs typeface="Calibri"/>
                <a:sym typeface="Calibri"/>
              </a:rPr>
              <a:t>: Output Record Separator Variable</a:t>
            </a:r>
            <a:endParaRPr sz="2000">
              <a:solidFill>
                <a:schemeClr val="dk1"/>
              </a:solidFill>
              <a:latin typeface="Calibri"/>
              <a:ea typeface="Calibri"/>
              <a:cs typeface="Calibri"/>
              <a:sym typeface="Calibri"/>
            </a:endParaRPr>
          </a:p>
        </p:txBody>
      </p:sp>
      <p:pic>
        <p:nvPicPr>
          <p:cNvPr id="240" name="Google Shape;240;p21"/>
          <p:cNvPicPr preferRelativeResize="0"/>
          <p:nvPr/>
        </p:nvPicPr>
        <p:blipFill rotWithShape="1">
          <a:blip r:embed="rId3">
            <a:alphaModFix/>
          </a:blip>
          <a:srcRect b="0" l="0" r="0" t="0"/>
          <a:stretch/>
        </p:blipFill>
        <p:spPr>
          <a:xfrm>
            <a:off x="435610" y="2326640"/>
            <a:ext cx="10790555" cy="2000250"/>
          </a:xfrm>
          <a:prstGeom prst="rect">
            <a:avLst/>
          </a:prstGeom>
          <a:noFill/>
          <a:ln>
            <a:noFill/>
          </a:ln>
        </p:spPr>
      </p:pic>
      <p:sp>
        <p:nvSpPr>
          <p:cNvPr id="241" name="Google Shape;241;p21"/>
          <p:cNvSpPr txBox="1"/>
          <p:nvPr/>
        </p:nvSpPr>
        <p:spPr>
          <a:xfrm>
            <a:off x="333375" y="1122045"/>
            <a:ext cx="1058672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ORS stores the output record separator, which separates the output lines when Awk prints them. The default is a newline character.</a:t>
            </a:r>
            <a:endParaRPr sz="2000">
              <a:solidFill>
                <a:schemeClr val="dk1"/>
              </a:solidFill>
              <a:latin typeface="Calibri"/>
              <a:ea typeface="Calibri"/>
              <a:cs typeface="Calibri"/>
              <a:sym typeface="Calibri"/>
            </a:endParaRPr>
          </a:p>
        </p:txBody>
      </p:sp>
      <p:cxnSp>
        <p:nvCxnSpPr>
          <p:cNvPr id="242" name="Google Shape;242;p21"/>
          <p:cNvCxnSpPr/>
          <p:nvPr/>
        </p:nvCxnSpPr>
        <p:spPr>
          <a:xfrm>
            <a:off x="2818765" y="4081780"/>
            <a:ext cx="3571240" cy="0"/>
          </a:xfrm>
          <a:prstGeom prst="straightConnector1">
            <a:avLst/>
          </a:prstGeom>
          <a:noFill/>
          <a:ln cap="flat" cmpd="sng" w="19050">
            <a:solidFill>
              <a:srgbClr val="FFD966"/>
            </a:solidFill>
            <a:prstDash val="solid"/>
            <a:miter lim="800000"/>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nvSpPr>
        <p:spPr>
          <a:xfrm>
            <a:off x="358775" y="720090"/>
            <a:ext cx="611441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How to change field name with awk ?</a:t>
            </a:r>
            <a:endParaRPr b="1" sz="2000">
              <a:solidFill>
                <a:schemeClr val="dk1"/>
              </a:solidFill>
              <a:latin typeface="Calibri"/>
              <a:ea typeface="Calibri"/>
              <a:cs typeface="Calibri"/>
              <a:sym typeface="Calibri"/>
            </a:endParaRPr>
          </a:p>
        </p:txBody>
      </p:sp>
      <p:pic>
        <p:nvPicPr>
          <p:cNvPr id="248" name="Google Shape;248;p22"/>
          <p:cNvPicPr preferRelativeResize="0"/>
          <p:nvPr/>
        </p:nvPicPr>
        <p:blipFill rotWithShape="1">
          <a:blip r:embed="rId3">
            <a:alphaModFix/>
          </a:blip>
          <a:srcRect b="0" l="0" r="0" t="0"/>
          <a:stretch/>
        </p:blipFill>
        <p:spPr>
          <a:xfrm>
            <a:off x="2028190" y="1450975"/>
            <a:ext cx="8418831" cy="2962275"/>
          </a:xfrm>
          <a:prstGeom prst="rect">
            <a:avLst/>
          </a:prstGeom>
          <a:noFill/>
          <a:ln>
            <a:noFill/>
          </a:ln>
        </p:spPr>
      </p:pic>
      <p:sp>
        <p:nvSpPr>
          <p:cNvPr id="249" name="Google Shape;249;p22"/>
          <p:cNvSpPr txBox="1"/>
          <p:nvPr/>
        </p:nvSpPr>
        <p:spPr>
          <a:xfrm>
            <a:off x="3136900" y="4413250"/>
            <a:ext cx="697357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gsub </a:t>
            </a:r>
            <a:r>
              <a:rPr lang="en-US" sz="1800">
                <a:solidFill>
                  <a:schemeClr val="dk1"/>
                </a:solidFill>
                <a:latin typeface="Calibri"/>
                <a:ea typeface="Calibri"/>
                <a:cs typeface="Calibri"/>
                <a:sym typeface="Calibri"/>
              </a:rPr>
              <a:t>stands for global substitution. It replaces every occurrence of regex with the given string (sub).</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nvSpPr>
        <p:spPr>
          <a:xfrm>
            <a:off x="358775" y="150495"/>
            <a:ext cx="459930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7.5 Unary Operators</a:t>
            </a:r>
            <a:endParaRPr b="1" sz="2000">
              <a:solidFill>
                <a:schemeClr val="dk1"/>
              </a:solidFill>
              <a:latin typeface="Calibri"/>
              <a:ea typeface="Calibri"/>
              <a:cs typeface="Calibri"/>
              <a:sym typeface="Calibri"/>
            </a:endParaRPr>
          </a:p>
        </p:txBody>
      </p:sp>
      <p:pic>
        <p:nvPicPr>
          <p:cNvPr id="255" name="Google Shape;255;p23"/>
          <p:cNvPicPr preferRelativeResize="0"/>
          <p:nvPr/>
        </p:nvPicPr>
        <p:blipFill rotWithShape="1">
          <a:blip r:embed="rId3">
            <a:alphaModFix/>
          </a:blip>
          <a:srcRect b="0" l="0" r="0" t="0"/>
          <a:stretch/>
        </p:blipFill>
        <p:spPr>
          <a:xfrm>
            <a:off x="358775" y="2134870"/>
            <a:ext cx="5123815" cy="3590290"/>
          </a:xfrm>
          <a:prstGeom prst="rect">
            <a:avLst/>
          </a:prstGeom>
          <a:noFill/>
          <a:ln>
            <a:noFill/>
          </a:ln>
        </p:spPr>
      </p:pic>
      <p:sp>
        <p:nvSpPr>
          <p:cNvPr id="256" name="Google Shape;256;p23"/>
          <p:cNvSpPr txBox="1"/>
          <p:nvPr/>
        </p:nvSpPr>
        <p:spPr>
          <a:xfrm>
            <a:off x="172720" y="549275"/>
            <a:ext cx="6690995" cy="13220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    : The number (returns the number itself)</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 Negate the number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 Auto Increment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 Auto Decrement </a:t>
            </a:r>
            <a:endParaRPr sz="2000">
              <a:solidFill>
                <a:schemeClr val="dk1"/>
              </a:solidFill>
              <a:latin typeface="Calibri"/>
              <a:ea typeface="Calibri"/>
              <a:cs typeface="Calibri"/>
              <a:sym typeface="Calibri"/>
            </a:endParaRPr>
          </a:p>
        </p:txBody>
      </p:sp>
      <p:pic>
        <p:nvPicPr>
          <p:cNvPr id="257" name="Google Shape;257;p23"/>
          <p:cNvPicPr preferRelativeResize="0"/>
          <p:nvPr/>
        </p:nvPicPr>
        <p:blipFill rotWithShape="1">
          <a:blip r:embed="rId4">
            <a:alphaModFix/>
          </a:blip>
          <a:srcRect b="0" l="0" r="0" t="0"/>
          <a:stretch/>
        </p:blipFill>
        <p:spPr>
          <a:xfrm>
            <a:off x="6336030" y="1148715"/>
            <a:ext cx="5447665" cy="2009775"/>
          </a:xfrm>
          <a:prstGeom prst="rect">
            <a:avLst/>
          </a:prstGeom>
          <a:noFill/>
          <a:ln>
            <a:noFill/>
          </a:ln>
        </p:spPr>
      </p:pic>
      <p:pic>
        <p:nvPicPr>
          <p:cNvPr id="258" name="Google Shape;258;p23"/>
          <p:cNvPicPr preferRelativeResize="0"/>
          <p:nvPr/>
        </p:nvPicPr>
        <p:blipFill rotWithShape="1">
          <a:blip r:embed="rId5">
            <a:alphaModFix/>
          </a:blip>
          <a:srcRect b="0" l="0" r="0" t="0"/>
          <a:stretch/>
        </p:blipFill>
        <p:spPr>
          <a:xfrm>
            <a:off x="6145530" y="3765550"/>
            <a:ext cx="5638165" cy="2181225"/>
          </a:xfrm>
          <a:prstGeom prst="rect">
            <a:avLst/>
          </a:prstGeom>
          <a:noFill/>
          <a:ln>
            <a:noFill/>
          </a:ln>
        </p:spPr>
      </p:pic>
      <p:sp>
        <p:nvSpPr>
          <p:cNvPr id="259" name="Google Shape;259;p23"/>
          <p:cNvSpPr txBox="1"/>
          <p:nvPr/>
        </p:nvSpPr>
        <p:spPr>
          <a:xfrm>
            <a:off x="5263515" y="6089015"/>
            <a:ext cx="7214235"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 in the print statement the original value is printed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in a separate statement the resulting value is printed</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24"/>
          <p:cNvPicPr preferRelativeResize="0"/>
          <p:nvPr/>
        </p:nvPicPr>
        <p:blipFill rotWithShape="1">
          <a:blip r:embed="rId3">
            <a:alphaModFix/>
          </a:blip>
          <a:srcRect b="0" l="0" r="0" t="0"/>
          <a:stretch/>
        </p:blipFill>
        <p:spPr>
          <a:xfrm>
            <a:off x="1587500" y="3321050"/>
            <a:ext cx="9017635" cy="2905125"/>
          </a:xfrm>
          <a:prstGeom prst="rect">
            <a:avLst/>
          </a:prstGeom>
          <a:noFill/>
          <a:ln>
            <a:noFill/>
          </a:ln>
        </p:spPr>
      </p:pic>
      <p:sp>
        <p:nvSpPr>
          <p:cNvPr id="265" name="Google Shape;265;p24"/>
          <p:cNvSpPr txBox="1"/>
          <p:nvPr/>
        </p:nvSpPr>
        <p:spPr>
          <a:xfrm>
            <a:off x="347980" y="197485"/>
            <a:ext cx="482727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7.6 Assignment Operators</a:t>
            </a:r>
            <a:endParaRPr b="1" sz="2000">
              <a:solidFill>
                <a:schemeClr val="dk1"/>
              </a:solidFill>
              <a:latin typeface="Calibri"/>
              <a:ea typeface="Calibri"/>
              <a:cs typeface="Calibri"/>
              <a:sym typeface="Calibri"/>
            </a:endParaRPr>
          </a:p>
        </p:txBody>
      </p:sp>
      <p:sp>
        <p:nvSpPr>
          <p:cNvPr id="266" name="Google Shape;266;p24"/>
          <p:cNvSpPr txBox="1"/>
          <p:nvPr/>
        </p:nvSpPr>
        <p:spPr>
          <a:xfrm>
            <a:off x="537210" y="596265"/>
            <a:ext cx="8368665" cy="246126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lang="en-US" sz="2000">
                <a:solidFill>
                  <a:schemeClr val="dk1"/>
                </a:solidFill>
                <a:latin typeface="Calibri"/>
                <a:ea typeface="Calibri"/>
                <a:cs typeface="Calibri"/>
                <a:sym typeface="Calibri"/>
              </a:rPr>
              <a:t>awk uses = as the assignment operator</a:t>
            </a:r>
            <a:endParaRPr sz="20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2000">
                <a:solidFill>
                  <a:schemeClr val="dk1"/>
                </a:solidFill>
                <a:latin typeface="Calibri"/>
                <a:ea typeface="Calibri"/>
                <a:cs typeface="Calibri"/>
                <a:sym typeface="Calibri"/>
              </a:rPr>
              <a:t>"=" -Assignment</a:t>
            </a:r>
            <a:endParaRPr sz="20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2000">
                <a:solidFill>
                  <a:schemeClr val="dk1"/>
                </a:solidFill>
                <a:latin typeface="Calibri"/>
                <a:ea typeface="Calibri"/>
                <a:cs typeface="Calibri"/>
                <a:sym typeface="Calibri"/>
              </a:rPr>
              <a:t>"+=" -Shortcut addition assignment</a:t>
            </a:r>
            <a:endParaRPr sz="20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2000">
                <a:solidFill>
                  <a:schemeClr val="dk1"/>
                </a:solidFill>
                <a:latin typeface="Calibri"/>
                <a:ea typeface="Calibri"/>
                <a:cs typeface="Calibri"/>
                <a:sym typeface="Calibri"/>
              </a:rPr>
              <a:t>"-=" -Shortcut subtraction assignment</a:t>
            </a:r>
            <a:endParaRPr sz="20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2000">
                <a:solidFill>
                  <a:schemeClr val="dk1"/>
                </a:solidFill>
                <a:latin typeface="Calibri"/>
                <a:ea typeface="Calibri"/>
                <a:cs typeface="Calibri"/>
                <a:sym typeface="Calibri"/>
              </a:rPr>
              <a:t>"*=" -Shortcut multiplication assignment</a:t>
            </a:r>
            <a:endParaRPr sz="20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2000">
                <a:solidFill>
                  <a:schemeClr val="dk1"/>
                </a:solidFill>
                <a:latin typeface="Calibri"/>
                <a:ea typeface="Calibri"/>
                <a:cs typeface="Calibri"/>
                <a:sym typeface="Calibri"/>
              </a:rPr>
              <a:t>"/=" -Shortcut division assignment</a:t>
            </a:r>
            <a:endParaRPr sz="20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2000">
                <a:solidFill>
                  <a:schemeClr val="dk1"/>
                </a:solidFill>
                <a:latin typeface="Calibri"/>
                <a:ea typeface="Calibri"/>
                <a:cs typeface="Calibri"/>
                <a:sym typeface="Calibri"/>
              </a:rPr>
              <a:t>"%=" -Shortcut modulo division assignment</a:t>
            </a:r>
            <a:endParaRPr sz="20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nvSpPr>
        <p:spPr>
          <a:xfrm>
            <a:off x="413385" y="259715"/>
            <a:ext cx="374904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7.7 AWK Statements</a:t>
            </a:r>
            <a:endParaRPr b="1" sz="2000">
              <a:solidFill>
                <a:schemeClr val="dk1"/>
              </a:solidFill>
              <a:latin typeface="Calibri"/>
              <a:ea typeface="Calibri"/>
              <a:cs typeface="Calibri"/>
              <a:sym typeface="Calibri"/>
            </a:endParaRPr>
          </a:p>
        </p:txBody>
      </p:sp>
      <p:sp>
        <p:nvSpPr>
          <p:cNvPr id="272" name="Google Shape;272;p25"/>
          <p:cNvSpPr txBox="1"/>
          <p:nvPr/>
        </p:nvSpPr>
        <p:spPr>
          <a:xfrm>
            <a:off x="413385" y="781685"/>
            <a:ext cx="11614150" cy="169164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lang="en-US" sz="2000">
                <a:solidFill>
                  <a:schemeClr val="dk1"/>
                </a:solidFill>
                <a:latin typeface="Calibri"/>
                <a:ea typeface="Calibri"/>
                <a:cs typeface="Calibri"/>
                <a:sym typeface="Calibri"/>
              </a:rPr>
              <a:t>Awk Simple If statement</a:t>
            </a:r>
            <a:endParaRPr b="1"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en-US" sz="2000">
                <a:solidFill>
                  <a:schemeClr val="dk1"/>
                </a:solidFill>
                <a:latin typeface="Calibri"/>
                <a:ea typeface="Calibri"/>
                <a:cs typeface="Calibri"/>
                <a:sym typeface="Calibri"/>
              </a:rPr>
              <a:t>The simple if statement tests a condition, and if the condition returns true, performs the corresponding action(s).</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en-US" sz="2000">
                <a:solidFill>
                  <a:schemeClr val="dk1"/>
                </a:solidFill>
                <a:latin typeface="Calibri"/>
                <a:ea typeface="Calibri"/>
                <a:cs typeface="Calibri"/>
                <a:sym typeface="Calibri"/>
              </a:rPr>
              <a:t>Syntax: awk '{if (condition) {statement} }' [input_file]</a:t>
            </a:r>
            <a:endParaRPr sz="2000">
              <a:solidFill>
                <a:schemeClr val="dk1"/>
              </a:solidFill>
              <a:latin typeface="Calibri"/>
              <a:ea typeface="Calibri"/>
              <a:cs typeface="Calibri"/>
              <a:sym typeface="Calibri"/>
            </a:endParaRPr>
          </a:p>
        </p:txBody>
      </p:sp>
      <p:pic>
        <p:nvPicPr>
          <p:cNvPr id="273" name="Google Shape;273;p25"/>
          <p:cNvPicPr preferRelativeResize="0"/>
          <p:nvPr/>
        </p:nvPicPr>
        <p:blipFill rotWithShape="1">
          <a:blip r:embed="rId3">
            <a:alphaModFix/>
          </a:blip>
          <a:srcRect b="0" l="0" r="0" t="0"/>
          <a:stretch/>
        </p:blipFill>
        <p:spPr>
          <a:xfrm>
            <a:off x="1449070" y="3050540"/>
            <a:ext cx="9794875" cy="2390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6"/>
          <p:cNvSpPr txBox="1"/>
          <p:nvPr/>
        </p:nvSpPr>
        <p:spPr>
          <a:xfrm>
            <a:off x="421005" y="269875"/>
            <a:ext cx="332549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Awk If-Else statement</a:t>
            </a:r>
            <a:endParaRPr b="1" sz="2000">
              <a:solidFill>
                <a:schemeClr val="dk1"/>
              </a:solidFill>
              <a:latin typeface="Calibri"/>
              <a:ea typeface="Calibri"/>
              <a:cs typeface="Calibri"/>
              <a:sym typeface="Calibri"/>
            </a:endParaRPr>
          </a:p>
        </p:txBody>
      </p:sp>
      <p:sp>
        <p:nvSpPr>
          <p:cNvPr id="279" name="Google Shape;279;p26"/>
          <p:cNvSpPr txBox="1"/>
          <p:nvPr/>
        </p:nvSpPr>
        <p:spPr>
          <a:xfrm>
            <a:off x="421005" y="1804035"/>
            <a:ext cx="6755765" cy="15036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Syntax: </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chemeClr val="dk1"/>
                </a:solidFill>
                <a:latin typeface="Calibri"/>
                <a:ea typeface="Calibri"/>
                <a:cs typeface="Calibri"/>
                <a:sym typeface="Calibri"/>
              </a:rPr>
              <a:t>if (condition)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statements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else {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statements }</a:t>
            </a:r>
            <a:endParaRPr sz="1800">
              <a:solidFill>
                <a:schemeClr val="dk1"/>
              </a:solidFill>
              <a:latin typeface="Calibri"/>
              <a:ea typeface="Calibri"/>
              <a:cs typeface="Calibri"/>
              <a:sym typeface="Calibri"/>
            </a:endParaRPr>
          </a:p>
        </p:txBody>
      </p:sp>
      <p:pic>
        <p:nvPicPr>
          <p:cNvPr id="280" name="Google Shape;280;p26"/>
          <p:cNvPicPr preferRelativeResize="0"/>
          <p:nvPr/>
        </p:nvPicPr>
        <p:blipFill rotWithShape="1">
          <a:blip r:embed="rId3">
            <a:alphaModFix/>
          </a:blip>
          <a:srcRect b="0" l="0" r="0" t="0"/>
          <a:stretch/>
        </p:blipFill>
        <p:spPr>
          <a:xfrm>
            <a:off x="186055" y="3563620"/>
            <a:ext cx="11972290" cy="3130550"/>
          </a:xfrm>
          <a:prstGeom prst="rect">
            <a:avLst/>
          </a:prstGeom>
          <a:noFill/>
          <a:ln>
            <a:noFill/>
          </a:ln>
        </p:spPr>
      </p:pic>
      <p:sp>
        <p:nvSpPr>
          <p:cNvPr id="281" name="Google Shape;281;p26"/>
          <p:cNvSpPr txBox="1"/>
          <p:nvPr/>
        </p:nvSpPr>
        <p:spPr>
          <a:xfrm>
            <a:off x="358140" y="668655"/>
            <a:ext cx="11475720" cy="1087755"/>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1800">
                <a:solidFill>
                  <a:schemeClr val="dk1"/>
                </a:solidFill>
                <a:latin typeface="Calibri"/>
                <a:ea typeface="Calibri"/>
                <a:cs typeface="Calibri"/>
                <a:sym typeface="Calibri"/>
              </a:rPr>
              <a:t>In the awk "If Else" statement you can also provide list of actions to perform if the condition is false. In the following syntax, if the condition is true statement 1 will be performed, if the condition is false statement  2 will be performed.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7"/>
          <p:cNvSpPr txBox="1"/>
          <p:nvPr/>
        </p:nvSpPr>
        <p:spPr>
          <a:xfrm>
            <a:off x="327025" y="335280"/>
            <a:ext cx="254000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Awk While Loop</a:t>
            </a:r>
            <a:endParaRPr b="1" sz="2000">
              <a:solidFill>
                <a:schemeClr val="dk1"/>
              </a:solidFill>
              <a:latin typeface="Calibri"/>
              <a:ea typeface="Calibri"/>
              <a:cs typeface="Calibri"/>
              <a:sym typeface="Calibri"/>
            </a:endParaRPr>
          </a:p>
        </p:txBody>
      </p:sp>
      <p:pic>
        <p:nvPicPr>
          <p:cNvPr id="287" name="Google Shape;287;p27"/>
          <p:cNvPicPr preferRelativeResize="0"/>
          <p:nvPr/>
        </p:nvPicPr>
        <p:blipFill rotWithShape="1">
          <a:blip r:embed="rId3">
            <a:alphaModFix/>
          </a:blip>
          <a:srcRect b="0" l="0" r="0" t="0"/>
          <a:stretch/>
        </p:blipFill>
        <p:spPr>
          <a:xfrm>
            <a:off x="327025" y="2268220"/>
            <a:ext cx="11752580" cy="2028825"/>
          </a:xfrm>
          <a:prstGeom prst="rect">
            <a:avLst/>
          </a:prstGeom>
          <a:noFill/>
          <a:ln>
            <a:noFill/>
          </a:ln>
        </p:spPr>
      </p:pic>
      <p:sp>
        <p:nvSpPr>
          <p:cNvPr id="288" name="Google Shape;288;p27"/>
          <p:cNvSpPr txBox="1"/>
          <p:nvPr/>
        </p:nvSpPr>
        <p:spPr>
          <a:xfrm>
            <a:off x="327025" y="984250"/>
            <a:ext cx="11037570" cy="81026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en-US" sz="1800">
                <a:solidFill>
                  <a:schemeClr val="dk1"/>
                </a:solidFill>
                <a:latin typeface="Calibri"/>
                <a:ea typeface="Calibri"/>
                <a:cs typeface="Calibri"/>
                <a:sym typeface="Calibri"/>
              </a:rPr>
              <a:t>Awk while  looping statements are used to perform a set of actions again and again in succession. Awk keeps executing a statement as long as the loop condition is true.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8"/>
          <p:cNvSpPr txBox="1"/>
          <p:nvPr/>
        </p:nvSpPr>
        <p:spPr>
          <a:xfrm>
            <a:off x="298450" y="325755"/>
            <a:ext cx="211518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Awk For Loop</a:t>
            </a:r>
            <a:endParaRPr b="1" sz="2000">
              <a:solidFill>
                <a:schemeClr val="dk1"/>
              </a:solidFill>
              <a:latin typeface="Calibri"/>
              <a:ea typeface="Calibri"/>
              <a:cs typeface="Calibri"/>
              <a:sym typeface="Calibri"/>
            </a:endParaRPr>
          </a:p>
        </p:txBody>
      </p:sp>
      <p:pic>
        <p:nvPicPr>
          <p:cNvPr id="294" name="Google Shape;294;p28"/>
          <p:cNvPicPr preferRelativeResize="0"/>
          <p:nvPr/>
        </p:nvPicPr>
        <p:blipFill rotWithShape="1">
          <a:blip r:embed="rId3">
            <a:alphaModFix/>
          </a:blip>
          <a:srcRect b="0" l="0" r="0" t="0"/>
          <a:stretch/>
        </p:blipFill>
        <p:spPr>
          <a:xfrm>
            <a:off x="298450" y="946785"/>
            <a:ext cx="8514080" cy="2076450"/>
          </a:xfrm>
          <a:prstGeom prst="rect">
            <a:avLst/>
          </a:prstGeom>
          <a:noFill/>
          <a:ln>
            <a:noFill/>
          </a:ln>
        </p:spPr>
      </p:pic>
      <p:pic>
        <p:nvPicPr>
          <p:cNvPr id="295" name="Google Shape;295;p28"/>
          <p:cNvPicPr preferRelativeResize="0"/>
          <p:nvPr/>
        </p:nvPicPr>
        <p:blipFill rotWithShape="1">
          <a:blip r:embed="rId4">
            <a:alphaModFix/>
          </a:blip>
          <a:srcRect b="0" l="0" r="0" t="0"/>
          <a:stretch/>
        </p:blipFill>
        <p:spPr>
          <a:xfrm>
            <a:off x="298450" y="4236085"/>
            <a:ext cx="8342630" cy="1152525"/>
          </a:xfrm>
          <a:prstGeom prst="rect">
            <a:avLst/>
          </a:prstGeom>
          <a:noFill/>
          <a:ln>
            <a:noFill/>
          </a:ln>
        </p:spPr>
      </p:pic>
      <p:sp>
        <p:nvSpPr>
          <p:cNvPr id="296" name="Google Shape;296;p28"/>
          <p:cNvSpPr txBox="1"/>
          <p:nvPr/>
        </p:nvSpPr>
        <p:spPr>
          <a:xfrm>
            <a:off x="298450" y="3655060"/>
            <a:ext cx="336804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break statement</a:t>
            </a:r>
            <a:endParaRPr b="1" sz="20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9"/>
          <p:cNvSpPr txBox="1"/>
          <p:nvPr/>
        </p:nvSpPr>
        <p:spPr>
          <a:xfrm>
            <a:off x="579755" y="327660"/>
            <a:ext cx="11031900" cy="5298300"/>
          </a:xfrm>
          <a:prstGeom prst="rect">
            <a:avLst/>
          </a:prstGeom>
          <a:noFill/>
          <a:ln>
            <a:noFill/>
          </a:ln>
        </p:spPr>
        <p:txBody>
          <a:bodyPr anchorCtr="0" anchor="t" bIns="45700" lIns="91425" spcFirstLastPara="1" rIns="91425" wrap="square" tIns="45700">
            <a:spAutoFit/>
          </a:bodyPr>
          <a:lstStyle/>
          <a:p>
            <a:pPr indent="0" lvl="0" marL="0" marR="0" rtl="0" algn="ctr">
              <a:lnSpc>
                <a:spcPct val="180000"/>
              </a:lnSpc>
              <a:spcBef>
                <a:spcPts val="0"/>
              </a:spcBef>
              <a:spcAft>
                <a:spcPts val="0"/>
              </a:spcAft>
              <a:buNone/>
            </a:pPr>
            <a:r>
              <a:rPr b="1" lang="en-US" sz="2800">
                <a:solidFill>
                  <a:schemeClr val="dk1"/>
                </a:solidFill>
                <a:latin typeface="Calibri"/>
                <a:ea typeface="Calibri"/>
                <a:cs typeface="Calibri"/>
                <a:sym typeface="Calibri"/>
              </a:rPr>
              <a:t>Classwork </a:t>
            </a:r>
            <a:endParaRPr sz="2000">
              <a:solidFill>
                <a:schemeClr val="dk1"/>
              </a:solidFill>
              <a:latin typeface="Calibri"/>
              <a:ea typeface="Calibri"/>
              <a:cs typeface="Calibri"/>
              <a:sym typeface="Calibri"/>
            </a:endParaRPr>
          </a:p>
          <a:p>
            <a:pPr indent="0" lvl="0" marL="0" marR="0" rtl="0" algn="l">
              <a:lnSpc>
                <a:spcPct val="180000"/>
              </a:lnSpc>
              <a:spcBef>
                <a:spcPts val="0"/>
              </a:spcBef>
              <a:spcAft>
                <a:spcPts val="0"/>
              </a:spcAft>
              <a:buNone/>
            </a:pPr>
            <a:r>
              <a:rPr lang="en-US" sz="2000">
                <a:solidFill>
                  <a:schemeClr val="dk1"/>
                </a:solidFill>
                <a:latin typeface="Calibri"/>
                <a:ea typeface="Calibri"/>
                <a:cs typeface="Calibri"/>
                <a:sym typeface="Calibri"/>
              </a:rPr>
              <a:t>Use data awk_example.tsv to make the following requests.</a:t>
            </a:r>
            <a:endParaRPr sz="2000">
              <a:solidFill>
                <a:schemeClr val="dk1"/>
              </a:solidFill>
              <a:latin typeface="Calibri"/>
              <a:ea typeface="Calibri"/>
              <a:cs typeface="Calibri"/>
              <a:sym typeface="Calibri"/>
            </a:endParaRPr>
          </a:p>
          <a:p>
            <a:pPr indent="0" lvl="0" marL="0" marR="0" rtl="0" algn="l">
              <a:lnSpc>
                <a:spcPct val="180000"/>
              </a:lnSpc>
              <a:spcBef>
                <a:spcPts val="0"/>
              </a:spcBef>
              <a:spcAft>
                <a:spcPts val="0"/>
              </a:spcAft>
              <a:buNone/>
            </a:pPr>
            <a:r>
              <a:rPr lang="en-US" sz="2000">
                <a:solidFill>
                  <a:schemeClr val="dk1"/>
                </a:solidFill>
                <a:latin typeface="Calibri"/>
                <a:ea typeface="Calibri"/>
                <a:cs typeface="Calibri"/>
                <a:sym typeface="Calibri"/>
              </a:rPr>
              <a:t>- Check the number of rows and columns in the data</a:t>
            </a:r>
            <a:endParaRPr sz="2000">
              <a:solidFill>
                <a:schemeClr val="dk1"/>
              </a:solidFill>
              <a:latin typeface="Calibri"/>
              <a:ea typeface="Calibri"/>
              <a:cs typeface="Calibri"/>
              <a:sym typeface="Calibri"/>
            </a:endParaRPr>
          </a:p>
          <a:p>
            <a:pPr indent="0" lvl="0" marL="0" marR="0" rtl="0" algn="l">
              <a:lnSpc>
                <a:spcPct val="180000"/>
              </a:lnSpc>
              <a:spcBef>
                <a:spcPts val="0"/>
              </a:spcBef>
              <a:spcAft>
                <a:spcPts val="0"/>
              </a:spcAft>
              <a:buNone/>
            </a:pPr>
            <a:r>
              <a:rPr lang="en-US" sz="2000">
                <a:solidFill>
                  <a:schemeClr val="dk1"/>
                </a:solidFill>
                <a:latin typeface="Calibri"/>
                <a:ea typeface="Calibri"/>
                <a:cs typeface="Calibri"/>
                <a:sym typeface="Calibri"/>
              </a:rPr>
              <a:t>- Displays the contents of the last line of the “Row.names” field and the total number of lines contained in that field “Row.names” </a:t>
            </a:r>
            <a:endParaRPr sz="2000">
              <a:solidFill>
                <a:schemeClr val="dk1"/>
              </a:solidFill>
              <a:latin typeface="Calibri"/>
              <a:ea typeface="Calibri"/>
              <a:cs typeface="Calibri"/>
              <a:sym typeface="Calibri"/>
            </a:endParaRPr>
          </a:p>
          <a:p>
            <a:pPr indent="0" lvl="0" marL="0" marR="0" rtl="0" algn="l">
              <a:lnSpc>
                <a:spcPct val="180000"/>
              </a:lnSpc>
              <a:spcBef>
                <a:spcPts val="0"/>
              </a:spcBef>
              <a:spcAft>
                <a:spcPts val="0"/>
              </a:spcAft>
              <a:buNone/>
            </a:pPr>
            <a:r>
              <a:rPr lang="en-US" sz="2000">
                <a:solidFill>
                  <a:schemeClr val="dk1"/>
                </a:solidFill>
                <a:latin typeface="Calibri"/>
                <a:ea typeface="Calibri"/>
                <a:cs typeface="Calibri"/>
                <a:sym typeface="Calibri"/>
              </a:rPr>
              <a:t>- Show first 10 lines of these field : Row.names, AveExpr and P.Value </a:t>
            </a:r>
            <a:endParaRPr sz="2000">
              <a:solidFill>
                <a:schemeClr val="dk1"/>
              </a:solidFill>
              <a:latin typeface="Calibri"/>
              <a:ea typeface="Calibri"/>
              <a:cs typeface="Calibri"/>
              <a:sym typeface="Calibri"/>
            </a:endParaRPr>
          </a:p>
          <a:p>
            <a:pPr indent="0" lvl="0" marL="0" marR="0" rtl="0" algn="l">
              <a:lnSpc>
                <a:spcPct val="180000"/>
              </a:lnSpc>
              <a:spcBef>
                <a:spcPts val="0"/>
              </a:spcBef>
              <a:spcAft>
                <a:spcPts val="0"/>
              </a:spcAft>
              <a:buNone/>
            </a:pPr>
            <a:r>
              <a:rPr lang="en-US" sz="2000">
                <a:solidFill>
                  <a:schemeClr val="dk1"/>
                </a:solidFill>
                <a:latin typeface="Calibri"/>
                <a:ea typeface="Calibri"/>
                <a:cs typeface="Calibri"/>
                <a:sym typeface="Calibri"/>
              </a:rPr>
              <a:t>- Change “Row.names” to “ProbesName” using awk</a:t>
            </a:r>
            <a:endParaRPr sz="2000">
              <a:solidFill>
                <a:schemeClr val="dk1"/>
              </a:solidFill>
              <a:latin typeface="Calibri"/>
              <a:ea typeface="Calibri"/>
              <a:cs typeface="Calibri"/>
              <a:sym typeface="Calibri"/>
            </a:endParaRPr>
          </a:p>
          <a:p>
            <a:pPr indent="0" lvl="0" marL="0" marR="0" rtl="0" algn="l">
              <a:lnSpc>
                <a:spcPct val="180000"/>
              </a:lnSpc>
              <a:spcBef>
                <a:spcPts val="0"/>
              </a:spcBef>
              <a:spcAft>
                <a:spcPts val="0"/>
              </a:spcAft>
              <a:buNone/>
            </a:pPr>
            <a:r>
              <a:rPr lang="en-US" sz="2000">
                <a:solidFill>
                  <a:schemeClr val="dk1"/>
                </a:solidFill>
                <a:latin typeface="Calibri"/>
                <a:ea typeface="Calibri"/>
                <a:cs typeface="Calibri"/>
                <a:sym typeface="Calibri"/>
              </a:rPr>
              <a:t>- Filter data with P.Value &gt; 0.95</a:t>
            </a:r>
            <a:endParaRPr sz="2000">
              <a:solidFill>
                <a:schemeClr val="dk1"/>
              </a:solidFill>
              <a:latin typeface="Calibri"/>
              <a:ea typeface="Calibri"/>
              <a:cs typeface="Calibri"/>
              <a:sym typeface="Calibri"/>
            </a:endParaRPr>
          </a:p>
          <a:p>
            <a:pPr indent="0" lvl="0" marL="0" marR="0" rtl="0" algn="l">
              <a:lnSpc>
                <a:spcPct val="180000"/>
              </a:lnSpc>
              <a:spcBef>
                <a:spcPts val="0"/>
              </a:spcBef>
              <a:spcAft>
                <a:spcPts val="0"/>
              </a:spcAft>
              <a:buNone/>
            </a:pPr>
            <a:r>
              <a:rPr lang="en-US" sz="2000">
                <a:solidFill>
                  <a:schemeClr val="dk1"/>
                </a:solidFill>
                <a:latin typeface="Calibri"/>
                <a:ea typeface="Calibri"/>
                <a:cs typeface="Calibri"/>
                <a:sym typeface="Calibri"/>
              </a:rPr>
              <a:t>- Extract data from line 1 to line 1000 and save it to a new file</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3"/>
          <p:cNvPicPr preferRelativeResize="0"/>
          <p:nvPr/>
        </p:nvPicPr>
        <p:blipFill rotWithShape="1">
          <a:blip r:embed="rId3">
            <a:alphaModFix/>
          </a:blip>
          <a:srcRect b="0" l="0" r="0" t="0"/>
          <a:stretch/>
        </p:blipFill>
        <p:spPr>
          <a:xfrm>
            <a:off x="360680" y="3695065"/>
            <a:ext cx="4937125" cy="1543050"/>
          </a:xfrm>
          <a:prstGeom prst="rect">
            <a:avLst/>
          </a:prstGeom>
          <a:noFill/>
          <a:ln>
            <a:noFill/>
          </a:ln>
        </p:spPr>
      </p:pic>
      <p:sp>
        <p:nvSpPr>
          <p:cNvPr id="93" name="Google Shape;93;p3"/>
          <p:cNvSpPr txBox="1"/>
          <p:nvPr/>
        </p:nvSpPr>
        <p:spPr>
          <a:xfrm>
            <a:off x="449580" y="260350"/>
            <a:ext cx="254000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1. Data Streams</a:t>
            </a:r>
            <a:endParaRPr b="1" sz="2000">
              <a:solidFill>
                <a:schemeClr val="dk1"/>
              </a:solidFill>
              <a:latin typeface="Calibri"/>
              <a:ea typeface="Calibri"/>
              <a:cs typeface="Calibri"/>
              <a:sym typeface="Calibri"/>
            </a:endParaRPr>
          </a:p>
        </p:txBody>
      </p:sp>
      <p:sp>
        <p:nvSpPr>
          <p:cNvPr id="94" name="Google Shape;94;p3"/>
          <p:cNvSpPr txBox="1"/>
          <p:nvPr/>
        </p:nvSpPr>
        <p:spPr>
          <a:xfrm>
            <a:off x="661035" y="871855"/>
            <a:ext cx="11146790" cy="249174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en-US" sz="2000">
                <a:solidFill>
                  <a:schemeClr val="dk1"/>
                </a:solidFill>
                <a:latin typeface="Calibri"/>
                <a:ea typeface="Calibri"/>
                <a:cs typeface="Calibri"/>
                <a:sym typeface="Calibri"/>
              </a:rPr>
              <a:t>When you run a Linux command, there are three data streams that play a part in it:</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en-US" sz="2000">
                <a:solidFill>
                  <a:schemeClr val="dk1"/>
                </a:solidFill>
                <a:latin typeface="Calibri"/>
                <a:ea typeface="Calibri"/>
                <a:cs typeface="Calibri"/>
                <a:sym typeface="Calibri"/>
              </a:rPr>
              <a:t>- standard input (stdin)– usually the input from the keyboard. </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en-US" sz="2000">
                <a:solidFill>
                  <a:schemeClr val="dk1"/>
                </a:solidFill>
                <a:latin typeface="Calibri"/>
                <a:ea typeface="Calibri"/>
                <a:cs typeface="Calibri"/>
                <a:sym typeface="Calibri"/>
              </a:rPr>
              <a:t>- standard output (stdout) – displays the output from commands, usually to the terminal.</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en-US" sz="2000">
                <a:solidFill>
                  <a:schemeClr val="dk1"/>
                </a:solidFill>
                <a:latin typeface="Calibri"/>
                <a:ea typeface="Calibri"/>
                <a:cs typeface="Calibri"/>
                <a:sym typeface="Calibri"/>
              </a:rPr>
              <a:t>- standard error (stderr)  – displays error output from commands. It is usually sent to the same output as standard output, but it can be redirected.</a:t>
            </a:r>
            <a:endParaRPr sz="2000">
              <a:solidFill>
                <a:schemeClr val="dk1"/>
              </a:solidFill>
              <a:latin typeface="Calibri"/>
              <a:ea typeface="Calibri"/>
              <a:cs typeface="Calibri"/>
              <a:sym typeface="Calibri"/>
            </a:endParaRPr>
          </a:p>
        </p:txBody>
      </p:sp>
      <p:pic>
        <p:nvPicPr>
          <p:cNvPr id="95" name="Google Shape;95;p3"/>
          <p:cNvPicPr preferRelativeResize="0"/>
          <p:nvPr/>
        </p:nvPicPr>
        <p:blipFill rotWithShape="1">
          <a:blip r:embed="rId4">
            <a:alphaModFix/>
          </a:blip>
          <a:srcRect b="0" l="0" r="0" t="0"/>
          <a:stretch/>
        </p:blipFill>
        <p:spPr>
          <a:xfrm>
            <a:off x="5396230" y="4791710"/>
            <a:ext cx="6503670" cy="17824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nvSpPr>
        <p:spPr>
          <a:xfrm>
            <a:off x="452120" y="653415"/>
            <a:ext cx="11373485" cy="507746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chemeClr val="dk1"/>
                </a:solidFill>
                <a:latin typeface="Calibri"/>
                <a:ea typeface="Calibri"/>
                <a:cs typeface="Calibri"/>
                <a:sym typeface="Calibri"/>
              </a:rPr>
              <a:t>Function is a reusable block of code. They are particularly useful if you have certain tasks which need to be performed several times. Instead of writing out the same code over and over you may write it once in a function then call that function every time.</a:t>
            </a:r>
            <a:endParaRPr sz="2000">
              <a:solidFill>
                <a:schemeClr val="dk1"/>
              </a:solidFill>
              <a:latin typeface="Calibri"/>
              <a:ea typeface="Calibri"/>
              <a:cs typeface="Calibri"/>
              <a:sym typeface="Calibri"/>
            </a:endParaRPr>
          </a:p>
          <a:p>
            <a:pPr indent="0" lvl="0" marL="0" marR="0" rtl="0" algn="l">
              <a:lnSpc>
                <a:spcPct val="12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i="1" lang="en-US" sz="2000">
                <a:solidFill>
                  <a:schemeClr val="dk1"/>
                </a:solidFill>
                <a:latin typeface="Calibri"/>
                <a:ea typeface="Calibri"/>
                <a:cs typeface="Calibri"/>
                <a:sym typeface="Calibri"/>
              </a:rPr>
              <a:t>There are two syntactical ways to define a function:</a:t>
            </a:r>
            <a:endParaRPr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000">
                <a:solidFill>
                  <a:schemeClr val="dk1"/>
                </a:solidFill>
                <a:latin typeface="Calibri"/>
                <a:ea typeface="Calibri"/>
                <a:cs typeface="Calibri"/>
                <a:sym typeface="Calibri"/>
              </a:rPr>
              <a:t> - The first way is to use the bash built-in keyword "function" followed by the name of the function. The block of code will be written inside curly braces {}</a:t>
            </a:r>
            <a:endParaRPr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en-US" sz="2000">
                <a:solidFill>
                  <a:schemeClr val="dk1"/>
                </a:solidFill>
                <a:latin typeface="Calibri"/>
                <a:ea typeface="Calibri"/>
                <a:cs typeface="Calibri"/>
                <a:sym typeface="Calibri"/>
              </a:rPr>
              <a:t>function function_name () {&lt;commands&gt;}</a:t>
            </a:r>
            <a:endParaRPr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000">
                <a:solidFill>
                  <a:schemeClr val="dk1"/>
                </a:solidFill>
                <a:latin typeface="Calibri"/>
                <a:ea typeface="Calibri"/>
                <a:cs typeface="Calibri"/>
                <a:sym typeface="Calibri"/>
              </a:rPr>
              <a:t> - The second way is to create a function without the keyword "function". Start with the function name followed by brackets.</a:t>
            </a:r>
            <a:endParaRPr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en-US" sz="2000">
                <a:solidFill>
                  <a:schemeClr val="dk1"/>
                </a:solidFill>
                <a:latin typeface="Calibri"/>
                <a:ea typeface="Calibri"/>
                <a:cs typeface="Calibri"/>
                <a:sym typeface="Calibri"/>
              </a:rPr>
              <a:t>function_name () {&lt;commands&gt;}</a:t>
            </a:r>
            <a:endParaRPr b="1" sz="2000">
              <a:solidFill>
                <a:schemeClr val="dk1"/>
              </a:solidFill>
              <a:latin typeface="Calibri"/>
              <a:ea typeface="Calibri"/>
              <a:cs typeface="Calibri"/>
              <a:sym typeface="Calibri"/>
            </a:endParaRPr>
          </a:p>
        </p:txBody>
      </p:sp>
      <p:sp>
        <p:nvSpPr>
          <p:cNvPr id="101" name="Google Shape;101;p4"/>
          <p:cNvSpPr txBox="1"/>
          <p:nvPr/>
        </p:nvSpPr>
        <p:spPr>
          <a:xfrm>
            <a:off x="452120" y="254635"/>
            <a:ext cx="178117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 Function</a:t>
            </a:r>
            <a:endParaRPr b="1"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5"/>
          <p:cNvPicPr preferRelativeResize="0"/>
          <p:nvPr/>
        </p:nvPicPr>
        <p:blipFill rotWithShape="1">
          <a:blip r:embed="rId3">
            <a:alphaModFix/>
          </a:blip>
          <a:srcRect b="0" l="0" r="0" t="0"/>
          <a:stretch/>
        </p:blipFill>
        <p:spPr>
          <a:xfrm>
            <a:off x="3206115" y="848360"/>
            <a:ext cx="5955665" cy="50044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nvSpPr>
        <p:spPr>
          <a:xfrm>
            <a:off x="445770" y="314325"/>
            <a:ext cx="254000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3. Arguments</a:t>
            </a:r>
            <a:endParaRPr b="1" sz="2000">
              <a:solidFill>
                <a:schemeClr val="dk1"/>
              </a:solidFill>
              <a:latin typeface="Calibri"/>
              <a:ea typeface="Calibri"/>
              <a:cs typeface="Calibri"/>
              <a:sym typeface="Calibri"/>
            </a:endParaRPr>
          </a:p>
        </p:txBody>
      </p:sp>
      <p:sp>
        <p:nvSpPr>
          <p:cNvPr id="112" name="Google Shape;112;p6"/>
          <p:cNvSpPr txBox="1"/>
          <p:nvPr/>
        </p:nvSpPr>
        <p:spPr>
          <a:xfrm>
            <a:off x="445770" y="713105"/>
            <a:ext cx="11200130" cy="110680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lang="en-US" sz="2000">
                <a:solidFill>
                  <a:schemeClr val="dk1"/>
                </a:solidFill>
                <a:latin typeface="Calibri"/>
                <a:ea typeface="Calibri"/>
                <a:cs typeface="Calibri"/>
                <a:sym typeface="Calibri"/>
              </a:rPr>
              <a:t>Assuming you want create a script with the same commands to run things with fewer keystrokes. But sometimes you want to run it with different arguments. You need a way to provide and use arguments from the command line.</a:t>
            </a:r>
            <a:endParaRPr sz="2000">
              <a:solidFill>
                <a:schemeClr val="dk1"/>
              </a:solidFill>
              <a:latin typeface="Calibri"/>
              <a:ea typeface="Calibri"/>
              <a:cs typeface="Calibri"/>
              <a:sym typeface="Calibri"/>
            </a:endParaRPr>
          </a:p>
        </p:txBody>
      </p:sp>
      <p:pic>
        <p:nvPicPr>
          <p:cNvPr id="113" name="Google Shape;113;p6"/>
          <p:cNvPicPr preferRelativeResize="0"/>
          <p:nvPr/>
        </p:nvPicPr>
        <p:blipFill rotWithShape="1">
          <a:blip r:embed="rId3">
            <a:alphaModFix/>
          </a:blip>
          <a:srcRect b="0" l="0" r="0" t="0"/>
          <a:stretch/>
        </p:blipFill>
        <p:spPr>
          <a:xfrm>
            <a:off x="515620" y="1939925"/>
            <a:ext cx="4420235" cy="1800225"/>
          </a:xfrm>
          <a:prstGeom prst="rect">
            <a:avLst/>
          </a:prstGeom>
          <a:noFill/>
          <a:ln>
            <a:noFill/>
          </a:ln>
        </p:spPr>
      </p:pic>
      <p:pic>
        <p:nvPicPr>
          <p:cNvPr id="114" name="Google Shape;114;p6"/>
          <p:cNvPicPr preferRelativeResize="0"/>
          <p:nvPr/>
        </p:nvPicPr>
        <p:blipFill rotWithShape="1">
          <a:blip r:embed="rId4">
            <a:alphaModFix/>
          </a:blip>
          <a:srcRect b="0" l="0" r="0" t="0"/>
          <a:stretch/>
        </p:blipFill>
        <p:spPr>
          <a:xfrm>
            <a:off x="353695" y="4490085"/>
            <a:ext cx="5194300" cy="1454150"/>
          </a:xfrm>
          <a:prstGeom prst="rect">
            <a:avLst/>
          </a:prstGeom>
          <a:noFill/>
          <a:ln>
            <a:noFill/>
          </a:ln>
        </p:spPr>
      </p:pic>
      <p:cxnSp>
        <p:nvCxnSpPr>
          <p:cNvPr id="115" name="Google Shape;115;p6"/>
          <p:cNvCxnSpPr/>
          <p:nvPr/>
        </p:nvCxnSpPr>
        <p:spPr>
          <a:xfrm>
            <a:off x="2725420" y="3740150"/>
            <a:ext cx="0" cy="749935"/>
          </a:xfrm>
          <a:prstGeom prst="straightConnector1">
            <a:avLst/>
          </a:prstGeom>
          <a:noFill/>
          <a:ln cap="flat" cmpd="sng" w="38100">
            <a:solidFill>
              <a:schemeClr val="dk1"/>
            </a:solidFill>
            <a:prstDash val="solid"/>
            <a:miter lim="800000"/>
            <a:headEnd len="sm" w="sm" type="none"/>
            <a:tailEnd len="med" w="med" type="stealth"/>
          </a:ln>
        </p:spPr>
      </p:cxnSp>
      <p:cxnSp>
        <p:nvCxnSpPr>
          <p:cNvPr id="116" name="Google Shape;116;p6"/>
          <p:cNvCxnSpPr/>
          <p:nvPr/>
        </p:nvCxnSpPr>
        <p:spPr>
          <a:xfrm>
            <a:off x="9201785" y="3034665"/>
            <a:ext cx="0" cy="749935"/>
          </a:xfrm>
          <a:prstGeom prst="straightConnector1">
            <a:avLst/>
          </a:prstGeom>
          <a:noFill/>
          <a:ln cap="flat" cmpd="sng" w="38100">
            <a:solidFill>
              <a:schemeClr val="dk1"/>
            </a:solidFill>
            <a:prstDash val="solid"/>
            <a:miter lim="800000"/>
            <a:headEnd len="sm" w="sm" type="none"/>
            <a:tailEnd len="med" w="med" type="stealth"/>
          </a:ln>
        </p:spPr>
      </p:cxnSp>
      <p:pic>
        <p:nvPicPr>
          <p:cNvPr id="117" name="Google Shape;117;p6"/>
          <p:cNvPicPr preferRelativeResize="0"/>
          <p:nvPr/>
        </p:nvPicPr>
        <p:blipFill rotWithShape="1">
          <a:blip r:embed="rId5">
            <a:alphaModFix/>
          </a:blip>
          <a:srcRect b="0" l="0" r="0" t="0"/>
          <a:stretch/>
        </p:blipFill>
        <p:spPr>
          <a:xfrm>
            <a:off x="6757670" y="2005330"/>
            <a:ext cx="4888230" cy="1029335"/>
          </a:xfrm>
          <a:prstGeom prst="rect">
            <a:avLst/>
          </a:prstGeom>
          <a:noFill/>
          <a:ln>
            <a:noFill/>
          </a:ln>
        </p:spPr>
      </p:pic>
      <p:pic>
        <p:nvPicPr>
          <p:cNvPr id="118" name="Google Shape;118;p6"/>
          <p:cNvPicPr preferRelativeResize="0"/>
          <p:nvPr/>
        </p:nvPicPr>
        <p:blipFill rotWithShape="1">
          <a:blip r:embed="rId6">
            <a:alphaModFix/>
          </a:blip>
          <a:srcRect b="0" l="0" r="0" t="0"/>
          <a:stretch/>
        </p:blipFill>
        <p:spPr>
          <a:xfrm>
            <a:off x="6586855" y="3784600"/>
            <a:ext cx="5534660" cy="9093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7"/>
          <p:cNvPicPr preferRelativeResize="0"/>
          <p:nvPr/>
        </p:nvPicPr>
        <p:blipFill rotWithShape="1">
          <a:blip r:embed="rId3">
            <a:alphaModFix/>
          </a:blip>
          <a:srcRect b="0" l="0" r="0" t="0"/>
          <a:stretch/>
        </p:blipFill>
        <p:spPr>
          <a:xfrm>
            <a:off x="233680" y="2402840"/>
            <a:ext cx="5316855" cy="2879090"/>
          </a:xfrm>
          <a:prstGeom prst="rect">
            <a:avLst/>
          </a:prstGeom>
          <a:noFill/>
          <a:ln>
            <a:noFill/>
          </a:ln>
        </p:spPr>
      </p:pic>
      <p:sp>
        <p:nvSpPr>
          <p:cNvPr id="124" name="Google Shape;124;p7"/>
          <p:cNvSpPr txBox="1"/>
          <p:nvPr/>
        </p:nvSpPr>
        <p:spPr>
          <a:xfrm>
            <a:off x="947420" y="847725"/>
            <a:ext cx="970851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$0 :The filename of the current script.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 , $2 , .. $n :  The n argument sent to the script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 To check count (number of arguments) in script.</a:t>
            </a:r>
            <a:endParaRPr sz="2000">
              <a:solidFill>
                <a:schemeClr val="dk1"/>
              </a:solidFill>
              <a:latin typeface="Calibri"/>
              <a:ea typeface="Calibri"/>
              <a:cs typeface="Calibri"/>
              <a:sym typeface="Calibri"/>
            </a:endParaRPr>
          </a:p>
        </p:txBody>
      </p:sp>
      <p:sp>
        <p:nvSpPr>
          <p:cNvPr id="125" name="Google Shape;125;p7"/>
          <p:cNvSpPr txBox="1"/>
          <p:nvPr/>
        </p:nvSpPr>
        <p:spPr>
          <a:xfrm>
            <a:off x="6483985" y="2402840"/>
            <a:ext cx="544512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Calibri"/>
                <a:ea typeface="Calibri"/>
                <a:cs typeface="Calibri"/>
                <a:sym typeface="Calibri"/>
              </a:rPr>
              <a:t>combination of function and argument </a:t>
            </a:r>
            <a:endParaRPr i="1" sz="2000">
              <a:solidFill>
                <a:schemeClr val="dk1"/>
              </a:solidFill>
              <a:latin typeface="Calibri"/>
              <a:ea typeface="Calibri"/>
              <a:cs typeface="Calibri"/>
              <a:sym typeface="Calibri"/>
            </a:endParaRPr>
          </a:p>
        </p:txBody>
      </p:sp>
      <p:pic>
        <p:nvPicPr>
          <p:cNvPr id="126" name="Google Shape;126;p7"/>
          <p:cNvPicPr preferRelativeResize="0"/>
          <p:nvPr/>
        </p:nvPicPr>
        <p:blipFill rotWithShape="1">
          <a:blip r:embed="rId4">
            <a:alphaModFix/>
          </a:blip>
          <a:srcRect b="0" l="0" r="0" t="0"/>
          <a:stretch/>
        </p:blipFill>
        <p:spPr>
          <a:xfrm>
            <a:off x="7209790" y="2860675"/>
            <a:ext cx="3829050" cy="28244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nvSpPr>
        <p:spPr>
          <a:xfrm>
            <a:off x="313690" y="798195"/>
            <a:ext cx="11356975" cy="5262245"/>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2000">
                <a:solidFill>
                  <a:schemeClr val="dk1"/>
                </a:solidFill>
                <a:latin typeface="Calibri"/>
                <a:ea typeface="Calibri"/>
                <a:cs typeface="Calibri"/>
                <a:sym typeface="Calibri"/>
              </a:rPr>
              <a:t>The case statement simplifies complex conditions with multiple different choices.</a:t>
            </a:r>
            <a:endParaRPr sz="2000">
              <a:solidFill>
                <a:schemeClr val="dk1"/>
              </a:solidFill>
              <a:latin typeface="Calibri"/>
              <a:ea typeface="Calibri"/>
              <a:cs typeface="Calibri"/>
              <a:sym typeface="Calibri"/>
            </a:endParaRPr>
          </a:p>
          <a:p>
            <a:pPr indent="0" lvl="0" marL="0" marR="0" rtl="0" algn="l">
              <a:lnSpc>
                <a:spcPct val="120000"/>
              </a:lnSpc>
              <a:spcBef>
                <a:spcPts val="0"/>
              </a:spcBef>
              <a:spcAft>
                <a:spcPts val="0"/>
              </a:spcAft>
              <a:buNone/>
            </a:pPr>
            <a:r>
              <a:rPr lang="en-US" sz="2000">
                <a:solidFill>
                  <a:schemeClr val="dk1"/>
                </a:solidFill>
                <a:latin typeface="Calibri"/>
                <a:ea typeface="Calibri"/>
                <a:cs typeface="Calibri"/>
                <a:sym typeface="Calibri"/>
              </a:rPr>
              <a:t>The basic syntax of the case...esac statement is to give an expression to evaluate and to execute several different statements based on the value of the expression.</a:t>
            </a:r>
            <a:endParaRPr sz="2000">
              <a:solidFill>
                <a:schemeClr val="dk1"/>
              </a:solidFill>
              <a:latin typeface="Calibri"/>
              <a:ea typeface="Calibri"/>
              <a:cs typeface="Calibri"/>
              <a:sym typeface="Calibri"/>
            </a:endParaRPr>
          </a:p>
          <a:p>
            <a:pPr indent="0" lvl="0" marL="0" marR="0" rtl="0" algn="l">
              <a:lnSpc>
                <a:spcPct val="120000"/>
              </a:lnSpc>
              <a:spcBef>
                <a:spcPts val="0"/>
              </a:spcBef>
              <a:spcAft>
                <a:spcPts val="0"/>
              </a:spcAft>
              <a:buNone/>
            </a:pPr>
            <a:r>
              <a:rPr b="1" lang="en-US" sz="2000">
                <a:solidFill>
                  <a:schemeClr val="dk1"/>
                </a:solidFill>
                <a:latin typeface="Calibri"/>
                <a:ea typeface="Calibri"/>
                <a:cs typeface="Calibri"/>
                <a:sym typeface="Calibri"/>
              </a:rPr>
              <a:t>case $variable in</a:t>
            </a:r>
            <a:endParaRPr b="1" sz="2000">
              <a:solidFill>
                <a:schemeClr val="dk1"/>
              </a:solidFill>
              <a:latin typeface="Calibri"/>
              <a:ea typeface="Calibri"/>
              <a:cs typeface="Calibri"/>
              <a:sym typeface="Calibri"/>
            </a:endParaRPr>
          </a:p>
          <a:p>
            <a:pPr indent="0" lvl="0" marL="0" marR="0" rtl="0" algn="l">
              <a:lnSpc>
                <a:spcPct val="120000"/>
              </a:lnSpc>
              <a:spcBef>
                <a:spcPts val="0"/>
              </a:spcBef>
              <a:spcAft>
                <a:spcPts val="0"/>
              </a:spcAft>
              <a:buNone/>
            </a:pPr>
            <a:r>
              <a:rPr b="1" lang="en-US" sz="2000">
                <a:solidFill>
                  <a:schemeClr val="dk1"/>
                </a:solidFill>
                <a:latin typeface="Calibri"/>
                <a:ea typeface="Calibri"/>
                <a:cs typeface="Calibri"/>
                <a:sym typeface="Calibri"/>
              </a:rPr>
              <a:t>       pattern-1)</a:t>
            </a:r>
            <a:endParaRPr b="1" sz="2000">
              <a:solidFill>
                <a:schemeClr val="dk1"/>
              </a:solidFill>
              <a:latin typeface="Calibri"/>
              <a:ea typeface="Calibri"/>
              <a:cs typeface="Calibri"/>
              <a:sym typeface="Calibri"/>
            </a:endParaRPr>
          </a:p>
          <a:p>
            <a:pPr indent="0" lvl="0" marL="0" marR="0" rtl="0" algn="l">
              <a:lnSpc>
                <a:spcPct val="120000"/>
              </a:lnSpc>
              <a:spcBef>
                <a:spcPts val="0"/>
              </a:spcBef>
              <a:spcAft>
                <a:spcPts val="0"/>
              </a:spcAft>
              <a:buNone/>
            </a:pPr>
            <a:r>
              <a:rPr b="1" lang="en-US" sz="2000">
                <a:solidFill>
                  <a:schemeClr val="dk1"/>
                </a:solidFill>
                <a:latin typeface="Calibri"/>
                <a:ea typeface="Calibri"/>
                <a:cs typeface="Calibri"/>
                <a:sym typeface="Calibri"/>
              </a:rPr>
              <a:t>                    commands ; ;</a:t>
            </a:r>
            <a:endParaRPr b="1" sz="2000">
              <a:solidFill>
                <a:schemeClr val="dk1"/>
              </a:solidFill>
              <a:latin typeface="Calibri"/>
              <a:ea typeface="Calibri"/>
              <a:cs typeface="Calibri"/>
              <a:sym typeface="Calibri"/>
            </a:endParaRPr>
          </a:p>
          <a:p>
            <a:pPr indent="0" lvl="0" marL="0" marR="0" rtl="0" algn="l">
              <a:lnSpc>
                <a:spcPct val="120000"/>
              </a:lnSpc>
              <a:spcBef>
                <a:spcPts val="0"/>
              </a:spcBef>
              <a:spcAft>
                <a:spcPts val="0"/>
              </a:spcAft>
              <a:buNone/>
            </a:pPr>
            <a:r>
              <a:rPr b="1" lang="en-US" sz="2000">
                <a:solidFill>
                  <a:schemeClr val="dk1"/>
                </a:solidFill>
                <a:latin typeface="Calibri"/>
                <a:ea typeface="Calibri"/>
                <a:cs typeface="Calibri"/>
                <a:sym typeface="Calibri"/>
              </a:rPr>
              <a:t>      pattern-2)</a:t>
            </a:r>
            <a:endParaRPr b="1" sz="2000">
              <a:solidFill>
                <a:schemeClr val="dk1"/>
              </a:solidFill>
              <a:latin typeface="Calibri"/>
              <a:ea typeface="Calibri"/>
              <a:cs typeface="Calibri"/>
              <a:sym typeface="Calibri"/>
            </a:endParaRPr>
          </a:p>
          <a:p>
            <a:pPr indent="0" lvl="0" marL="0" marR="0" rtl="0" algn="l">
              <a:lnSpc>
                <a:spcPct val="120000"/>
              </a:lnSpc>
              <a:spcBef>
                <a:spcPts val="0"/>
              </a:spcBef>
              <a:spcAft>
                <a:spcPts val="0"/>
              </a:spcAft>
              <a:buNone/>
            </a:pPr>
            <a:r>
              <a:rPr b="1" lang="en-US" sz="2000">
                <a:solidFill>
                  <a:schemeClr val="dk1"/>
                </a:solidFill>
                <a:latin typeface="Calibri"/>
                <a:ea typeface="Calibri"/>
                <a:cs typeface="Calibri"/>
                <a:sym typeface="Calibri"/>
              </a:rPr>
              <a:t>                   commands ; ;</a:t>
            </a:r>
            <a:endParaRPr b="1" sz="2000">
              <a:solidFill>
                <a:schemeClr val="dk1"/>
              </a:solidFill>
              <a:latin typeface="Calibri"/>
              <a:ea typeface="Calibri"/>
              <a:cs typeface="Calibri"/>
              <a:sym typeface="Calibri"/>
            </a:endParaRPr>
          </a:p>
          <a:p>
            <a:pPr indent="0" lvl="0" marL="0" marR="0" rtl="0" algn="l">
              <a:lnSpc>
                <a:spcPct val="120000"/>
              </a:lnSpc>
              <a:spcBef>
                <a:spcPts val="0"/>
              </a:spcBef>
              <a:spcAft>
                <a:spcPts val="0"/>
              </a:spcAft>
              <a:buNone/>
            </a:pPr>
            <a:r>
              <a:rPr b="1" lang="en-US" sz="2000">
                <a:solidFill>
                  <a:schemeClr val="dk1"/>
                </a:solidFill>
                <a:latin typeface="Calibri"/>
                <a:ea typeface="Calibri"/>
                <a:cs typeface="Calibri"/>
                <a:sym typeface="Calibri"/>
              </a:rPr>
              <a:t>      pattern-N)</a:t>
            </a:r>
            <a:endParaRPr b="1" sz="2000">
              <a:solidFill>
                <a:schemeClr val="dk1"/>
              </a:solidFill>
              <a:latin typeface="Calibri"/>
              <a:ea typeface="Calibri"/>
              <a:cs typeface="Calibri"/>
              <a:sym typeface="Calibri"/>
            </a:endParaRPr>
          </a:p>
          <a:p>
            <a:pPr indent="0" lvl="0" marL="0" marR="0" rtl="0" algn="l">
              <a:lnSpc>
                <a:spcPct val="120000"/>
              </a:lnSpc>
              <a:spcBef>
                <a:spcPts val="0"/>
              </a:spcBef>
              <a:spcAft>
                <a:spcPts val="0"/>
              </a:spcAft>
              <a:buNone/>
            </a:pPr>
            <a:r>
              <a:rPr b="1" lang="en-US" sz="2000">
                <a:solidFill>
                  <a:schemeClr val="dk1"/>
                </a:solidFill>
                <a:latin typeface="Calibri"/>
                <a:ea typeface="Calibri"/>
                <a:cs typeface="Calibri"/>
                <a:sym typeface="Calibri"/>
              </a:rPr>
              <a:t>                   commands ; ;</a:t>
            </a:r>
            <a:endParaRPr b="1" sz="2000">
              <a:solidFill>
                <a:schemeClr val="dk1"/>
              </a:solidFill>
              <a:latin typeface="Calibri"/>
              <a:ea typeface="Calibri"/>
              <a:cs typeface="Calibri"/>
              <a:sym typeface="Calibri"/>
            </a:endParaRPr>
          </a:p>
          <a:p>
            <a:pPr indent="0" lvl="0" marL="0" marR="0" rtl="0" algn="l">
              <a:lnSpc>
                <a:spcPct val="120000"/>
              </a:lnSpc>
              <a:spcBef>
                <a:spcPts val="0"/>
              </a:spcBef>
              <a:spcAft>
                <a:spcPts val="0"/>
              </a:spcAft>
              <a:buNone/>
            </a:pPr>
            <a:r>
              <a:rPr b="1" lang="en-US" sz="2000">
                <a:solidFill>
                  <a:schemeClr val="dk1"/>
                </a:solidFill>
                <a:latin typeface="Calibri"/>
                <a:ea typeface="Calibri"/>
                <a:cs typeface="Calibri"/>
                <a:sym typeface="Calibri"/>
              </a:rPr>
              <a:t>*)</a:t>
            </a:r>
            <a:endParaRPr b="1" sz="2000">
              <a:solidFill>
                <a:schemeClr val="dk1"/>
              </a:solidFill>
              <a:latin typeface="Calibri"/>
              <a:ea typeface="Calibri"/>
              <a:cs typeface="Calibri"/>
              <a:sym typeface="Calibri"/>
            </a:endParaRPr>
          </a:p>
          <a:p>
            <a:pPr indent="0" lvl="0" marL="0" marR="0" rtl="0" algn="l">
              <a:lnSpc>
                <a:spcPct val="120000"/>
              </a:lnSpc>
              <a:spcBef>
                <a:spcPts val="0"/>
              </a:spcBef>
              <a:spcAft>
                <a:spcPts val="0"/>
              </a:spcAft>
              <a:buNone/>
            </a:pPr>
            <a:r>
              <a:rPr b="1" lang="en-US" sz="2000">
                <a:solidFill>
                  <a:schemeClr val="dk1"/>
                </a:solidFill>
                <a:latin typeface="Calibri"/>
                <a:ea typeface="Calibri"/>
                <a:cs typeface="Calibri"/>
                <a:sym typeface="Calibri"/>
              </a:rPr>
              <a:t>                  commands ; ;</a:t>
            </a:r>
            <a:endParaRPr b="1" sz="2000">
              <a:solidFill>
                <a:schemeClr val="dk1"/>
              </a:solidFill>
              <a:latin typeface="Calibri"/>
              <a:ea typeface="Calibri"/>
              <a:cs typeface="Calibri"/>
              <a:sym typeface="Calibri"/>
            </a:endParaRPr>
          </a:p>
          <a:p>
            <a:pPr indent="0" lvl="0" marL="0" marR="0" rtl="0" algn="l">
              <a:lnSpc>
                <a:spcPct val="120000"/>
              </a:lnSpc>
              <a:spcBef>
                <a:spcPts val="0"/>
              </a:spcBef>
              <a:spcAft>
                <a:spcPts val="0"/>
              </a:spcAft>
              <a:buNone/>
            </a:pPr>
            <a:r>
              <a:rPr b="1" lang="en-US" sz="2000">
                <a:solidFill>
                  <a:schemeClr val="dk1"/>
                </a:solidFill>
                <a:latin typeface="Calibri"/>
                <a:ea typeface="Calibri"/>
                <a:cs typeface="Calibri"/>
                <a:sym typeface="Calibri"/>
              </a:rPr>
              <a:t>        esac</a:t>
            </a:r>
            <a:endParaRPr b="1" sz="2000">
              <a:solidFill>
                <a:schemeClr val="dk1"/>
              </a:solidFill>
              <a:latin typeface="Calibri"/>
              <a:ea typeface="Calibri"/>
              <a:cs typeface="Calibri"/>
              <a:sym typeface="Calibri"/>
            </a:endParaRPr>
          </a:p>
          <a:p>
            <a:pPr indent="0" lvl="0" marL="0" marR="0" rtl="0" algn="l">
              <a:lnSpc>
                <a:spcPct val="120000"/>
              </a:lnSpc>
              <a:spcBef>
                <a:spcPts val="0"/>
              </a:spcBef>
              <a:spcAft>
                <a:spcPts val="0"/>
              </a:spcAft>
              <a:buNone/>
            </a:pPr>
            <a:r>
              <a:t/>
            </a:r>
            <a:endParaRPr b="1" sz="2000">
              <a:solidFill>
                <a:schemeClr val="dk1"/>
              </a:solidFill>
              <a:latin typeface="Calibri"/>
              <a:ea typeface="Calibri"/>
              <a:cs typeface="Calibri"/>
              <a:sym typeface="Calibri"/>
            </a:endParaRPr>
          </a:p>
        </p:txBody>
      </p:sp>
      <p:sp>
        <p:nvSpPr>
          <p:cNvPr id="132" name="Google Shape;132;p8"/>
          <p:cNvSpPr txBox="1"/>
          <p:nvPr/>
        </p:nvSpPr>
        <p:spPr>
          <a:xfrm>
            <a:off x="238125" y="305435"/>
            <a:ext cx="371030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4. Case Statements</a:t>
            </a:r>
            <a:endParaRPr b="1" sz="2000">
              <a:solidFill>
                <a:schemeClr val="dk1"/>
              </a:solidFill>
              <a:latin typeface="Calibri"/>
              <a:ea typeface="Calibri"/>
              <a:cs typeface="Calibri"/>
              <a:sym typeface="Calibri"/>
            </a:endParaRPr>
          </a:p>
        </p:txBody>
      </p:sp>
      <p:pic>
        <p:nvPicPr>
          <p:cNvPr id="133" name="Google Shape;133;p8"/>
          <p:cNvPicPr preferRelativeResize="0"/>
          <p:nvPr/>
        </p:nvPicPr>
        <p:blipFill rotWithShape="1">
          <a:blip r:embed="rId3">
            <a:alphaModFix/>
          </a:blip>
          <a:srcRect b="0" l="0" r="0" t="0"/>
          <a:stretch/>
        </p:blipFill>
        <p:spPr>
          <a:xfrm>
            <a:off x="6776085" y="2016125"/>
            <a:ext cx="4361815" cy="2656840"/>
          </a:xfrm>
          <a:prstGeom prst="rect">
            <a:avLst/>
          </a:prstGeom>
          <a:noFill/>
          <a:ln>
            <a:noFill/>
          </a:ln>
        </p:spPr>
      </p:pic>
      <p:pic>
        <p:nvPicPr>
          <p:cNvPr id="134" name="Google Shape;134;p8"/>
          <p:cNvPicPr preferRelativeResize="0"/>
          <p:nvPr/>
        </p:nvPicPr>
        <p:blipFill rotWithShape="1">
          <a:blip r:embed="rId4">
            <a:alphaModFix/>
          </a:blip>
          <a:srcRect b="0" l="0" r="0" t="0"/>
          <a:stretch/>
        </p:blipFill>
        <p:spPr>
          <a:xfrm>
            <a:off x="5653405" y="4904105"/>
            <a:ext cx="6172835" cy="18199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nvSpPr>
        <p:spPr>
          <a:xfrm>
            <a:off x="289560" y="113030"/>
            <a:ext cx="362902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5. Scheduling Jobs</a:t>
            </a:r>
            <a:endParaRPr b="1" sz="2400">
              <a:solidFill>
                <a:schemeClr val="dk1"/>
              </a:solidFill>
              <a:latin typeface="Calibri"/>
              <a:ea typeface="Calibri"/>
              <a:cs typeface="Calibri"/>
              <a:sym typeface="Calibri"/>
            </a:endParaRPr>
          </a:p>
        </p:txBody>
      </p:sp>
      <p:sp>
        <p:nvSpPr>
          <p:cNvPr id="140" name="Google Shape;140;p9"/>
          <p:cNvSpPr txBox="1"/>
          <p:nvPr/>
        </p:nvSpPr>
        <p:spPr>
          <a:xfrm>
            <a:off x="238125" y="730250"/>
            <a:ext cx="1171575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It is a system process that will automatically perform tasks as per the specific schedule.</a:t>
            </a:r>
            <a:endParaRPr sz="2000">
              <a:solidFill>
                <a:schemeClr val="dk1"/>
              </a:solidFill>
              <a:latin typeface="Calibri"/>
              <a:ea typeface="Calibri"/>
              <a:cs typeface="Calibri"/>
              <a:sym typeface="Calibri"/>
            </a:endParaRPr>
          </a:p>
        </p:txBody>
      </p:sp>
      <p:sp>
        <p:nvSpPr>
          <p:cNvPr id="141" name="Google Shape;141;p9"/>
          <p:cNvSpPr txBox="1"/>
          <p:nvPr/>
        </p:nvSpPr>
        <p:spPr>
          <a:xfrm>
            <a:off x="289560" y="1129030"/>
            <a:ext cx="11442065" cy="520065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None/>
            </a:pPr>
            <a:r>
              <a:rPr b="1" lang="en-US" sz="2000">
                <a:solidFill>
                  <a:schemeClr val="dk1"/>
                </a:solidFill>
                <a:latin typeface="Calibri"/>
                <a:ea typeface="Calibri"/>
                <a:cs typeface="Calibri"/>
                <a:sym typeface="Calibri"/>
              </a:rPr>
              <a:t>at command </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lang="en-US" sz="2000">
                <a:solidFill>
                  <a:schemeClr val="dk1"/>
                </a:solidFill>
                <a:latin typeface="Calibri"/>
                <a:ea typeface="Calibri"/>
                <a:cs typeface="Calibri"/>
                <a:sym typeface="Calibri"/>
              </a:rPr>
              <a:t>The 'at' command is a Linux command-line utility used to schedule a job for later execution. The utility reads commands from standard input and groups them into an at job, which executes only once.</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lang="en-US" sz="2000">
                <a:solidFill>
                  <a:schemeClr val="dk1"/>
                </a:solidFill>
                <a:latin typeface="Calibri"/>
                <a:ea typeface="Calibri"/>
                <a:cs typeface="Calibri"/>
                <a:sym typeface="Calibri"/>
              </a:rPr>
              <a:t>Syntax: at [option] runtime</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i="1" lang="en-US" sz="2000">
                <a:solidFill>
                  <a:schemeClr val="dk1"/>
                </a:solidFill>
                <a:latin typeface="Calibri"/>
                <a:ea typeface="Calibri"/>
                <a:cs typeface="Calibri"/>
                <a:sym typeface="Calibri"/>
              </a:rPr>
              <a:t>Some options with at</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b="1" lang="en-US" sz="2000">
                <a:solidFill>
                  <a:schemeClr val="dk1"/>
                </a:solidFill>
                <a:latin typeface="Calibri"/>
                <a:ea typeface="Calibri"/>
                <a:cs typeface="Calibri"/>
                <a:sym typeface="Calibri"/>
              </a:rPr>
              <a:t>-f</a:t>
            </a:r>
            <a:r>
              <a:rPr lang="en-US" sz="2000">
                <a:solidFill>
                  <a:schemeClr val="dk1"/>
                </a:solidFill>
                <a:latin typeface="Calibri"/>
                <a:ea typeface="Calibri"/>
                <a:cs typeface="Calibri"/>
                <a:sym typeface="Calibri"/>
              </a:rPr>
              <a:t> : Reads the job from the specified [file]</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b="1" lang="en-US" sz="2000">
                <a:solidFill>
                  <a:schemeClr val="dk1"/>
                </a:solidFill>
                <a:latin typeface="Calibri"/>
                <a:ea typeface="Calibri"/>
                <a:cs typeface="Calibri"/>
                <a:sym typeface="Calibri"/>
              </a:rPr>
              <a:t>-l</a:t>
            </a:r>
            <a:r>
              <a:rPr lang="en-US" sz="2000">
                <a:solidFill>
                  <a:schemeClr val="dk1"/>
                </a:solidFill>
                <a:latin typeface="Calibri"/>
                <a:ea typeface="Calibri"/>
                <a:cs typeface="Calibri"/>
                <a:sym typeface="Calibri"/>
              </a:rPr>
              <a:t>: Lists the user's pending jobs.</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lang="en-US" sz="2000">
                <a:solidFill>
                  <a:schemeClr val="dk1"/>
                </a:solidFill>
                <a:latin typeface="Calibri"/>
                <a:ea typeface="Calibri"/>
                <a:cs typeface="Calibri"/>
                <a:sym typeface="Calibri"/>
              </a:rPr>
              <a:t>Obtain the job number by running the </a:t>
            </a:r>
            <a:r>
              <a:rPr b="1" lang="en-US" sz="2000">
                <a:solidFill>
                  <a:schemeClr val="dk1"/>
                </a:solidFill>
                <a:latin typeface="Calibri"/>
                <a:ea typeface="Calibri"/>
                <a:cs typeface="Calibri"/>
                <a:sym typeface="Calibri"/>
              </a:rPr>
              <a:t>atq </a:t>
            </a:r>
            <a:r>
              <a:rPr lang="en-US" sz="2000">
                <a:solidFill>
                  <a:schemeClr val="dk1"/>
                </a:solidFill>
                <a:latin typeface="Calibri"/>
                <a:ea typeface="Calibri"/>
                <a:cs typeface="Calibri"/>
                <a:sym typeface="Calibri"/>
              </a:rPr>
              <a:t>command first to list all pending jobs.</a:t>
            </a:r>
            <a:endParaRPr sz="20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lang="en-US" sz="2000">
                <a:solidFill>
                  <a:schemeClr val="dk1"/>
                </a:solidFill>
                <a:latin typeface="Calibri"/>
                <a:ea typeface="Calibri"/>
                <a:cs typeface="Calibri"/>
                <a:sym typeface="Calibri"/>
              </a:rPr>
              <a:t>To remove scheduled at jobs, specify the </a:t>
            </a:r>
            <a:r>
              <a:rPr b="1" lang="en-US" sz="2000">
                <a:solidFill>
                  <a:schemeClr val="dk1"/>
                </a:solidFill>
                <a:latin typeface="Calibri"/>
                <a:ea typeface="Calibri"/>
                <a:cs typeface="Calibri"/>
                <a:sym typeface="Calibri"/>
              </a:rPr>
              <a:t>-r </a:t>
            </a:r>
            <a:r>
              <a:rPr lang="en-US" sz="2000">
                <a:solidFill>
                  <a:schemeClr val="dk1"/>
                </a:solidFill>
                <a:latin typeface="Calibri"/>
                <a:ea typeface="Calibri"/>
                <a:cs typeface="Calibri"/>
                <a:sym typeface="Calibri"/>
              </a:rPr>
              <a:t>option, or run the atrm command along with the job ID.</a:t>
            </a:r>
            <a:endParaRPr sz="2000">
              <a:solidFill>
                <a:schemeClr val="dk1"/>
              </a:solidFill>
              <a:latin typeface="Calibri"/>
              <a:ea typeface="Calibri"/>
              <a:cs typeface="Calibri"/>
              <a:sym typeface="Calibri"/>
            </a:endParaRPr>
          </a:p>
          <a:p>
            <a:pPr indent="0" lvl="0" marL="0" marR="0" rtl="0" algn="l">
              <a:lnSpc>
                <a:spcPct val="120000"/>
              </a:lnSpc>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2023-02-04T04:51:10Z</dcterms:created>
  <dc:creator>lanlan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