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7103725" cy="10234275"/>
  <p:embeddedFontLst>
    <p:embeddedFont>
      <p:font typeface="Arial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94">
          <p15:clr>
            <a:srgbClr val="000000"/>
          </p15:clr>
        </p15:guide>
        <p15:guide id="2" pos="3840">
          <p15:clr>
            <a:srgbClr val="000000"/>
          </p15:clr>
        </p15:guide>
      </p15:sldGuideLst>
    </p:ext>
    <p:ext uri="http://customooxmlschemas.google.com/">
      <go:slidesCustomData xmlns:go="http://customooxmlschemas.google.com/" r:id="rId50" roundtripDataSignature="AMtx7miBBE1a360Kd3i++XwSfyxmosum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59C2F8-807A-4FC4-B57A-FA79209E144B}">
  <a:tblStyle styleId="{2359C2F8-807A-4FC4-B57A-FA79209E144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94"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0: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Bash is a command processor that typically runs in a text window where the user types commands that cause actions. Bash can also read and execute commands from a file, called a shell script.</a:t>
            </a:r>
            <a:endParaRPr/>
          </a:p>
          <a:p>
            <a:pPr indent="0" lvl="0" marL="0" rtl="0" algn="l">
              <a:spcBef>
                <a:spcPts val="0"/>
              </a:spcBef>
              <a:spcAft>
                <a:spcPts val="0"/>
              </a:spcAft>
              <a:buNone/>
            </a:pPr>
            <a:r>
              <a:rPr lang="en-US"/>
              <a:t>- The shebang directive is the first line in any Linux shell script. It starts with a character sequence consisting of a hash followed by an exclamation mark (#!). The presence of a shebang indicates that a file is executable. When the shebang line is missing, #!/bin/bash is the default shell used to execute the file.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6: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Shared, Buffer, and Cache fields identify memory being used for kernel/operating system needs. The buffer and cache are added together and the sum is listed under ‘buff/cache’.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31: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4"/>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53"/>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6"/>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7"/>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7"/>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8"/>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8"/>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8"/>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8"/>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9"/>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51"/>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1"/>
          <p:cNvSpPr/>
          <p:nvPr>
            <p:ph idx="2" type="pic"/>
          </p:nvPr>
        </p:nvSpPr>
        <p:spPr>
          <a:xfrm>
            <a:off x="5184000" y="766354"/>
            <a:ext cx="5817375" cy="5094446"/>
          </a:xfrm>
          <a:prstGeom prst="rect">
            <a:avLst/>
          </a:prstGeom>
          <a:noFill/>
          <a:ln>
            <a:noFill/>
          </a:ln>
        </p:spPr>
      </p:sp>
      <p:sp>
        <p:nvSpPr>
          <p:cNvPr id="61" name="Google Shape;61;p51"/>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52"/>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2"/>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33.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24.png"/><Relationship Id="rId5" Type="http://schemas.openxmlformats.org/officeDocument/2006/relationships/image" Target="../media/image36.png"/><Relationship Id="rId6"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0.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5.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2.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6.png"/><Relationship Id="rId4" Type="http://schemas.openxmlformats.org/officeDocument/2006/relationships/image" Target="../media/image47.png"/><Relationship Id="rId5"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9.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8.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3.png"/><Relationship Id="rId4" Type="http://schemas.openxmlformats.org/officeDocument/2006/relationships/image" Target="../media/image59.png"/><Relationship Id="rId5" Type="http://schemas.openxmlformats.org/officeDocument/2006/relationships/image" Target="../media/image6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skubuntu.com/questions/388440/why-is-there-no-name-showing-at-the-command-line"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nvSpPr>
        <p:spPr>
          <a:xfrm>
            <a:off x="114300" y="1706245"/>
            <a:ext cx="12013565" cy="5835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dk1"/>
                </a:solidFill>
                <a:latin typeface="Arial"/>
                <a:ea typeface="Arial"/>
                <a:cs typeface="Arial"/>
                <a:sym typeface="Arial"/>
              </a:rPr>
              <a:t>Basic Linux command lines for beginners (p2)</a:t>
            </a:r>
            <a:endParaRPr b="1" i="0" sz="3200" u="none" cap="none" strike="noStrike">
              <a:solidFill>
                <a:schemeClr val="dk1"/>
              </a:solidFill>
              <a:latin typeface="Arial"/>
              <a:ea typeface="Arial"/>
              <a:cs typeface="Arial"/>
              <a:sym typeface="Arial"/>
            </a:endParaRPr>
          </a:p>
        </p:txBody>
      </p:sp>
      <p:sp>
        <p:nvSpPr>
          <p:cNvPr id="81" name="Google Shape;81;p1"/>
          <p:cNvSpPr txBox="1"/>
          <p:nvPr/>
        </p:nvSpPr>
        <p:spPr>
          <a:xfrm>
            <a:off x="3992880" y="2880360"/>
            <a:ext cx="420624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Presenter: Nguyen Le Thuy Lan</a:t>
            </a:r>
            <a:endParaRPr b="0"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2000" u="none" cap="none" strike="noStrike">
                <a:solidFill>
                  <a:schemeClr val="dk1"/>
                </a:solidFill>
                <a:latin typeface="Arial"/>
                <a:ea typeface="Arial"/>
                <a:cs typeface="Arial"/>
                <a:sym typeface="Arial"/>
              </a:rPr>
              <a:t>29</a:t>
            </a:r>
            <a:r>
              <a:rPr b="0" baseline="30000" i="0" lang="en-US" sz="2000" u="none" cap="none" strike="noStrike">
                <a:solidFill>
                  <a:schemeClr val="dk1"/>
                </a:solidFill>
                <a:latin typeface="Arial"/>
                <a:ea typeface="Arial"/>
                <a:cs typeface="Arial"/>
                <a:sym typeface="Arial"/>
              </a:rPr>
              <a:t>th </a:t>
            </a:r>
            <a:r>
              <a:rPr b="0" i="0" lang="en-US" sz="2000" u="none" cap="none" strike="noStrike">
                <a:solidFill>
                  <a:schemeClr val="dk1"/>
                </a:solidFill>
                <a:latin typeface="Arial"/>
                <a:ea typeface="Arial"/>
                <a:cs typeface="Arial"/>
                <a:sym typeface="Arial"/>
              </a:rPr>
              <a:t>January, 2023</a:t>
            </a:r>
            <a:endParaRPr b="0" i="0" sz="2000" u="none" cap="none" strike="noStrike">
              <a:solidFill>
                <a:schemeClr val="dk1"/>
              </a:solidFill>
              <a:latin typeface="Arial"/>
              <a:ea typeface="Arial"/>
              <a:cs typeface="Arial"/>
              <a:sym typeface="Arial"/>
            </a:endParaRPr>
          </a:p>
        </p:txBody>
      </p:sp>
      <p:pic>
        <p:nvPicPr>
          <p:cNvPr id="82" name="Google Shape;82;p1"/>
          <p:cNvPicPr preferRelativeResize="0"/>
          <p:nvPr/>
        </p:nvPicPr>
        <p:blipFill rotWithShape="1">
          <a:blip r:embed="rId3">
            <a:alphaModFix/>
          </a:blip>
          <a:srcRect b="0" l="0" r="0" t="0"/>
          <a:stretch/>
        </p:blipFill>
        <p:spPr>
          <a:xfrm>
            <a:off x="8463860" y="3300730"/>
            <a:ext cx="2368550" cy="2803525"/>
          </a:xfrm>
          <a:prstGeom prst="rect">
            <a:avLst/>
          </a:prstGeom>
          <a:noFill/>
          <a:ln>
            <a:noFill/>
          </a:ln>
        </p:spPr>
      </p:pic>
      <p:sp>
        <p:nvSpPr>
          <p:cNvPr id="83" name="Google Shape;8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nvSpPr>
        <p:spPr>
          <a:xfrm>
            <a:off x="445135" y="721995"/>
            <a:ext cx="49225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Create a script in linux</a:t>
            </a:r>
            <a:endParaRPr b="1" sz="2000">
              <a:solidFill>
                <a:schemeClr val="dk1"/>
              </a:solidFill>
              <a:latin typeface="Arial"/>
              <a:ea typeface="Arial"/>
              <a:cs typeface="Arial"/>
              <a:sym typeface="Arial"/>
            </a:endParaRPr>
          </a:p>
        </p:txBody>
      </p:sp>
      <p:pic>
        <p:nvPicPr>
          <p:cNvPr id="178" name="Google Shape;178;p10"/>
          <p:cNvPicPr preferRelativeResize="0"/>
          <p:nvPr/>
        </p:nvPicPr>
        <p:blipFill rotWithShape="1">
          <a:blip r:embed="rId3">
            <a:alphaModFix/>
          </a:blip>
          <a:srcRect b="0" l="0" r="0" t="0"/>
          <a:stretch/>
        </p:blipFill>
        <p:spPr>
          <a:xfrm>
            <a:off x="600075" y="2182495"/>
            <a:ext cx="5055870" cy="989965"/>
          </a:xfrm>
          <a:prstGeom prst="rect">
            <a:avLst/>
          </a:prstGeom>
          <a:noFill/>
          <a:ln>
            <a:noFill/>
          </a:ln>
        </p:spPr>
      </p:pic>
      <p:sp>
        <p:nvSpPr>
          <p:cNvPr id="179" name="Google Shape;179;p10"/>
          <p:cNvSpPr txBox="1"/>
          <p:nvPr/>
        </p:nvSpPr>
        <p:spPr>
          <a:xfrm>
            <a:off x="768350" y="1722120"/>
            <a:ext cx="301307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1. Create file hello.sh </a:t>
            </a:r>
            <a:endParaRPr i="1" sz="2000">
              <a:solidFill>
                <a:schemeClr val="dk1"/>
              </a:solidFill>
              <a:latin typeface="Arial"/>
              <a:ea typeface="Arial"/>
              <a:cs typeface="Arial"/>
              <a:sym typeface="Arial"/>
            </a:endParaRPr>
          </a:p>
        </p:txBody>
      </p:sp>
      <p:sp>
        <p:nvSpPr>
          <p:cNvPr id="180" name="Google Shape;180;p10"/>
          <p:cNvSpPr txBox="1"/>
          <p:nvPr/>
        </p:nvSpPr>
        <p:spPr>
          <a:xfrm>
            <a:off x="445135" y="1210945"/>
            <a:ext cx="874585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Script used to make typescript or record all the terminal activities</a:t>
            </a:r>
            <a:endParaRPr sz="2000">
              <a:solidFill>
                <a:schemeClr val="dk1"/>
              </a:solidFill>
              <a:latin typeface="Arial"/>
              <a:ea typeface="Arial"/>
              <a:cs typeface="Arial"/>
              <a:sym typeface="Arial"/>
            </a:endParaRPr>
          </a:p>
        </p:txBody>
      </p:sp>
      <p:pic>
        <p:nvPicPr>
          <p:cNvPr id="181" name="Google Shape;181;p10"/>
          <p:cNvPicPr preferRelativeResize="0"/>
          <p:nvPr/>
        </p:nvPicPr>
        <p:blipFill rotWithShape="1">
          <a:blip r:embed="rId4">
            <a:alphaModFix/>
          </a:blip>
          <a:srcRect b="0" l="0" r="0" t="0"/>
          <a:stretch/>
        </p:blipFill>
        <p:spPr>
          <a:xfrm>
            <a:off x="705485" y="3881755"/>
            <a:ext cx="4520565" cy="1108710"/>
          </a:xfrm>
          <a:prstGeom prst="rect">
            <a:avLst/>
          </a:prstGeom>
          <a:noFill/>
          <a:ln>
            <a:noFill/>
          </a:ln>
        </p:spPr>
      </p:pic>
      <p:sp>
        <p:nvSpPr>
          <p:cNvPr id="182" name="Google Shape;182;p10"/>
          <p:cNvSpPr txBox="1"/>
          <p:nvPr/>
        </p:nvSpPr>
        <p:spPr>
          <a:xfrm>
            <a:off x="7084695" y="1931670"/>
            <a:ext cx="491744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2. In order for the script to execute, we must grant it permission</a:t>
            </a:r>
            <a:endParaRPr i="1" sz="2000">
              <a:solidFill>
                <a:schemeClr val="dk1"/>
              </a:solidFill>
              <a:latin typeface="Arial"/>
              <a:ea typeface="Arial"/>
              <a:cs typeface="Arial"/>
              <a:sym typeface="Arial"/>
            </a:endParaRPr>
          </a:p>
        </p:txBody>
      </p:sp>
      <p:pic>
        <p:nvPicPr>
          <p:cNvPr id="183" name="Google Shape;183;p10"/>
          <p:cNvPicPr preferRelativeResize="0"/>
          <p:nvPr/>
        </p:nvPicPr>
        <p:blipFill rotWithShape="1">
          <a:blip r:embed="rId5">
            <a:alphaModFix/>
          </a:blip>
          <a:srcRect b="0" l="0" r="0" t="0"/>
          <a:stretch/>
        </p:blipFill>
        <p:spPr>
          <a:xfrm>
            <a:off x="7148195" y="2905760"/>
            <a:ext cx="4639945" cy="1267460"/>
          </a:xfrm>
          <a:prstGeom prst="rect">
            <a:avLst/>
          </a:prstGeom>
          <a:noFill/>
          <a:ln>
            <a:noFill/>
          </a:ln>
        </p:spPr>
      </p:pic>
      <p:sp>
        <p:nvSpPr>
          <p:cNvPr id="184" name="Google Shape;184;p10"/>
          <p:cNvSpPr txBox="1"/>
          <p:nvPr/>
        </p:nvSpPr>
        <p:spPr>
          <a:xfrm>
            <a:off x="188595" y="3340100"/>
            <a:ext cx="69596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First line put #! (shebang) and the location of bash</a:t>
            </a:r>
            <a:endParaRPr i="1" sz="2000">
              <a:solidFill>
                <a:schemeClr val="dk1"/>
              </a:solidFill>
              <a:latin typeface="Arial"/>
              <a:ea typeface="Arial"/>
              <a:cs typeface="Arial"/>
              <a:sym typeface="Arial"/>
            </a:endParaRPr>
          </a:p>
        </p:txBody>
      </p:sp>
      <p:sp>
        <p:nvSpPr>
          <p:cNvPr id="185" name="Google Shape;185;p10"/>
          <p:cNvSpPr txBox="1"/>
          <p:nvPr/>
        </p:nvSpPr>
        <p:spPr>
          <a:xfrm>
            <a:off x="445135" y="5232400"/>
            <a:ext cx="633603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nano --&gt; to save Ctrl+o (Enter); to exit Ctrl+x</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or</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exit existing files: Crtl+x (Exit) → y (Yes to save) → Enter)</a:t>
            </a:r>
            <a:endParaRPr sz="2000">
              <a:solidFill>
                <a:schemeClr val="dk1"/>
              </a:solidFill>
              <a:latin typeface="Arial"/>
              <a:ea typeface="Arial"/>
              <a:cs typeface="Arial"/>
              <a:sym typeface="Arial"/>
            </a:endParaRPr>
          </a:p>
        </p:txBody>
      </p:sp>
      <p:sp>
        <p:nvSpPr>
          <p:cNvPr id="186" name="Google Shape;186;p10"/>
          <p:cNvSpPr/>
          <p:nvPr/>
        </p:nvSpPr>
        <p:spPr>
          <a:xfrm>
            <a:off x="3124835" y="2833370"/>
            <a:ext cx="1495425" cy="26670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87" name="Google Shape;187;p10"/>
          <p:cNvSpPr txBox="1"/>
          <p:nvPr>
            <p:ph idx="12" type="sldNum"/>
          </p:nvPr>
        </p:nvSpPr>
        <p:spPr>
          <a:xfrm>
            <a:off x="9272270" y="633158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
        <p:nvSpPr>
          <p:cNvPr id="188" name="Google Shape;188;p10"/>
          <p:cNvSpPr/>
          <p:nvPr/>
        </p:nvSpPr>
        <p:spPr>
          <a:xfrm>
            <a:off x="15240" y="-63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t/>
            </a:r>
            <a:endParaRPr b="1" sz="2800">
              <a:solidFill>
                <a:schemeClr val="lt1"/>
              </a:solidFill>
              <a:latin typeface="Arial"/>
              <a:ea typeface="Arial"/>
              <a:cs typeface="Arial"/>
              <a:sym typeface="Arial"/>
            </a:endParaRPr>
          </a:p>
          <a:p>
            <a:pPr indent="0" lvl="0" marL="0" marR="0" rtl="0" algn="l">
              <a:lnSpc>
                <a:spcPct val="80000"/>
              </a:lnSpc>
              <a:spcBef>
                <a:spcPts val="0"/>
              </a:spcBef>
              <a:spcAft>
                <a:spcPts val="0"/>
              </a:spcAft>
              <a:buNone/>
            </a:pPr>
            <a:r>
              <a:rPr b="1" lang="en-US" sz="2800">
                <a:solidFill>
                  <a:schemeClr val="lt1"/>
                </a:solidFill>
                <a:latin typeface="Arial"/>
                <a:ea typeface="Arial"/>
                <a:cs typeface="Arial"/>
                <a:sym typeface="Arial"/>
              </a:rPr>
              <a:t>3. Text editor</a:t>
            </a:r>
            <a:endParaRPr b="1" sz="2800">
              <a:solidFill>
                <a:schemeClr val="lt1"/>
              </a:solidFill>
              <a:latin typeface="Arial"/>
              <a:ea typeface="Arial"/>
              <a:cs typeface="Arial"/>
              <a:sym typeface="Arial"/>
            </a:endParaRPr>
          </a:p>
          <a:p>
            <a:pPr indent="0" lvl="0" marL="0" marR="0" rtl="0" algn="l">
              <a:lnSpc>
                <a:spcPct val="80000"/>
              </a:lnSpc>
              <a:spcBef>
                <a:spcPts val="0"/>
              </a:spcBef>
              <a:spcAft>
                <a:spcPts val="0"/>
              </a:spcAft>
              <a:buNone/>
            </a:pPr>
            <a:r>
              <a:t/>
            </a:r>
            <a:endParaRPr b="1" sz="2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422275" y="362585"/>
            <a:ext cx="11346815" cy="369252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In Linux, each file is associated with an owner and a group and assigned with permission access rights for three different classes of users: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The file owner.</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The group members.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Others (everybody else).</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There are three file permissions types that apply to each class: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The read permission.</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The write permission.</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The execute permission.</a:t>
            </a:r>
            <a:endParaRPr sz="2000">
              <a:solidFill>
                <a:schemeClr val="dk1"/>
              </a:solidFill>
              <a:latin typeface="Arial"/>
              <a:ea typeface="Arial"/>
              <a:cs typeface="Arial"/>
              <a:sym typeface="Arial"/>
            </a:endParaRPr>
          </a:p>
        </p:txBody>
      </p:sp>
      <p:pic>
        <p:nvPicPr>
          <p:cNvPr id="194" name="Google Shape;194;p11"/>
          <p:cNvPicPr preferRelativeResize="0"/>
          <p:nvPr/>
        </p:nvPicPr>
        <p:blipFill rotWithShape="1">
          <a:blip r:embed="rId3">
            <a:alphaModFix/>
          </a:blip>
          <a:srcRect b="0" l="0" r="0" t="0"/>
          <a:stretch/>
        </p:blipFill>
        <p:spPr>
          <a:xfrm>
            <a:off x="6090285" y="2830195"/>
            <a:ext cx="5678805" cy="2430145"/>
          </a:xfrm>
          <a:prstGeom prst="rect">
            <a:avLst/>
          </a:prstGeom>
          <a:noFill/>
          <a:ln>
            <a:noFill/>
          </a:ln>
        </p:spPr>
      </p:pic>
      <p:pic>
        <p:nvPicPr>
          <p:cNvPr id="195" name="Google Shape;195;p11"/>
          <p:cNvPicPr preferRelativeResize="0"/>
          <p:nvPr/>
        </p:nvPicPr>
        <p:blipFill rotWithShape="1">
          <a:blip r:embed="rId4">
            <a:alphaModFix/>
          </a:blip>
          <a:srcRect b="0" l="0" r="0" t="0"/>
          <a:stretch/>
        </p:blipFill>
        <p:spPr>
          <a:xfrm>
            <a:off x="490855" y="5260340"/>
            <a:ext cx="6899910" cy="675640"/>
          </a:xfrm>
          <a:prstGeom prst="rect">
            <a:avLst/>
          </a:prstGeom>
          <a:noFill/>
          <a:ln>
            <a:noFill/>
          </a:ln>
        </p:spPr>
      </p:pic>
      <p:sp>
        <p:nvSpPr>
          <p:cNvPr id="196" name="Google Shape;19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
        <p:nvSpPr>
          <p:cNvPr id="197" name="Google Shape;197;p11"/>
          <p:cNvSpPr txBox="1"/>
          <p:nvPr/>
        </p:nvSpPr>
        <p:spPr>
          <a:xfrm>
            <a:off x="107950" y="6356350"/>
            <a:ext cx="1044511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https://www.digitalocean.com/community/tutorials/an-introduction-to-linux-permissions</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316230" y="200025"/>
            <a:ext cx="383667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vim command</a:t>
            </a:r>
            <a:endParaRPr b="1" sz="2400">
              <a:solidFill>
                <a:schemeClr val="dk1"/>
              </a:solidFill>
              <a:latin typeface="Arial"/>
              <a:ea typeface="Arial"/>
              <a:cs typeface="Arial"/>
              <a:sym typeface="Arial"/>
            </a:endParaRPr>
          </a:p>
        </p:txBody>
      </p:sp>
      <p:sp>
        <p:nvSpPr>
          <p:cNvPr id="203" name="Google Shape;203;p12"/>
          <p:cNvSpPr txBox="1"/>
          <p:nvPr/>
        </p:nvSpPr>
        <p:spPr>
          <a:xfrm>
            <a:off x="401955" y="660400"/>
            <a:ext cx="1006221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‘vim’ is an editor to create or edit a text file using linux terminal.</a:t>
            </a:r>
            <a:endParaRPr sz="2000">
              <a:solidFill>
                <a:schemeClr val="dk1"/>
              </a:solidFill>
              <a:latin typeface="Arial"/>
              <a:ea typeface="Arial"/>
              <a:cs typeface="Arial"/>
              <a:sym typeface="Arial"/>
            </a:endParaRPr>
          </a:p>
        </p:txBody>
      </p:sp>
      <p:sp>
        <p:nvSpPr>
          <p:cNvPr id="204" name="Google Shape;204;p12"/>
          <p:cNvSpPr txBox="1"/>
          <p:nvPr/>
        </p:nvSpPr>
        <p:spPr>
          <a:xfrm>
            <a:off x="401955" y="1120775"/>
            <a:ext cx="11335385" cy="489267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Operating modes in vim editor:</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Command mode: by default, used to copy, paste, delete, or move text.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Insert mode:  To write the contents in the file, we must go to insert mode. Press ‘I’ to go to insert mode. If we want to go back to command mode, press the [Esc] key.</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Syntax: vim [filename]</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Step 1: Create a new file with ‘vim’ command</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Step 2: Go to Insert Mode</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Step 3: Write the content</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Step 4: Save the file and exit from the editor: To save the file and exit from it, press the [Esc] key and the ‘:wq’.</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Step 5: Check the data has been created successfully or not</a:t>
            </a:r>
            <a:endParaRPr sz="2000">
              <a:solidFill>
                <a:schemeClr val="dk1"/>
              </a:solidFill>
              <a:latin typeface="Arial"/>
              <a:ea typeface="Arial"/>
              <a:cs typeface="Arial"/>
              <a:sym typeface="Arial"/>
            </a:endParaRPr>
          </a:p>
        </p:txBody>
      </p:sp>
      <p:sp>
        <p:nvSpPr>
          <p:cNvPr id="205" name="Google Shape;20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nvSpPr>
        <p:spPr>
          <a:xfrm>
            <a:off x="135890" y="6374130"/>
            <a:ext cx="647636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https://www.educba.com/vim-command-in-linux/</a:t>
            </a:r>
            <a:endParaRPr sz="1200">
              <a:solidFill>
                <a:schemeClr val="dk1"/>
              </a:solidFill>
              <a:latin typeface="Times New Roman"/>
              <a:ea typeface="Times New Roman"/>
              <a:cs typeface="Times New Roman"/>
              <a:sym typeface="Times New Roman"/>
            </a:endParaRPr>
          </a:p>
        </p:txBody>
      </p:sp>
      <p:pic>
        <p:nvPicPr>
          <p:cNvPr id="211" name="Google Shape;211;p13"/>
          <p:cNvPicPr preferRelativeResize="0"/>
          <p:nvPr/>
        </p:nvPicPr>
        <p:blipFill rotWithShape="1">
          <a:blip r:embed="rId3">
            <a:alphaModFix/>
          </a:blip>
          <a:srcRect b="0" l="0" r="0" t="0"/>
          <a:stretch/>
        </p:blipFill>
        <p:spPr>
          <a:xfrm>
            <a:off x="200660" y="2397760"/>
            <a:ext cx="5572125" cy="3429000"/>
          </a:xfrm>
          <a:prstGeom prst="rect">
            <a:avLst/>
          </a:prstGeom>
          <a:noFill/>
          <a:ln>
            <a:noFill/>
          </a:ln>
        </p:spPr>
      </p:pic>
      <p:pic>
        <p:nvPicPr>
          <p:cNvPr id="212" name="Google Shape;212;p13"/>
          <p:cNvPicPr preferRelativeResize="0"/>
          <p:nvPr/>
        </p:nvPicPr>
        <p:blipFill rotWithShape="1">
          <a:blip r:embed="rId4">
            <a:alphaModFix/>
          </a:blip>
          <a:srcRect b="0" l="0" r="0" t="0"/>
          <a:stretch/>
        </p:blipFill>
        <p:spPr>
          <a:xfrm>
            <a:off x="435610" y="703580"/>
            <a:ext cx="5337175" cy="483870"/>
          </a:xfrm>
          <a:prstGeom prst="rect">
            <a:avLst/>
          </a:prstGeom>
          <a:noFill/>
          <a:ln>
            <a:noFill/>
          </a:ln>
        </p:spPr>
      </p:pic>
      <p:sp>
        <p:nvSpPr>
          <p:cNvPr id="213" name="Google Shape;213;p13"/>
          <p:cNvSpPr txBox="1"/>
          <p:nvPr/>
        </p:nvSpPr>
        <p:spPr>
          <a:xfrm>
            <a:off x="558800" y="220980"/>
            <a:ext cx="31864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Step 1: Create a new file</a:t>
            </a:r>
            <a:endParaRPr i="1" sz="2400">
              <a:solidFill>
                <a:schemeClr val="dk1"/>
              </a:solidFill>
              <a:latin typeface="Times New Roman"/>
              <a:ea typeface="Times New Roman"/>
              <a:cs typeface="Times New Roman"/>
              <a:sym typeface="Times New Roman"/>
            </a:endParaRPr>
          </a:p>
        </p:txBody>
      </p:sp>
      <p:sp>
        <p:nvSpPr>
          <p:cNvPr id="214" name="Google Shape;214;p13"/>
          <p:cNvSpPr txBox="1"/>
          <p:nvPr/>
        </p:nvSpPr>
        <p:spPr>
          <a:xfrm>
            <a:off x="717550" y="1298575"/>
            <a:ext cx="4152265" cy="90297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i="1" lang="en-US" sz="2400">
                <a:solidFill>
                  <a:schemeClr val="dk1"/>
                </a:solidFill>
                <a:latin typeface="Times New Roman"/>
                <a:ea typeface="Times New Roman"/>
                <a:cs typeface="Times New Roman"/>
                <a:sym typeface="Times New Roman"/>
              </a:rPr>
              <a:t>Step 2: Go to Insert Mode </a:t>
            </a:r>
            <a:endParaRPr i="1"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i="1" lang="en-US" sz="2400">
                <a:solidFill>
                  <a:schemeClr val="dk1"/>
                </a:solidFill>
                <a:latin typeface="Times New Roman"/>
                <a:ea typeface="Times New Roman"/>
                <a:cs typeface="Times New Roman"/>
                <a:sym typeface="Times New Roman"/>
              </a:rPr>
              <a:t>Step 3: Write the content</a:t>
            </a:r>
            <a:endParaRPr i="1" sz="2400">
              <a:solidFill>
                <a:schemeClr val="dk1"/>
              </a:solidFill>
              <a:latin typeface="Arial"/>
              <a:ea typeface="Arial"/>
              <a:cs typeface="Arial"/>
              <a:sym typeface="Arial"/>
            </a:endParaRPr>
          </a:p>
        </p:txBody>
      </p:sp>
      <p:sp>
        <p:nvSpPr>
          <p:cNvPr id="215" name="Google Shape;215;p13"/>
          <p:cNvSpPr txBox="1"/>
          <p:nvPr/>
        </p:nvSpPr>
        <p:spPr>
          <a:xfrm>
            <a:off x="7809865" y="807720"/>
            <a:ext cx="187515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Step 4: Save</a:t>
            </a:r>
            <a:endParaRPr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Step 5: Check</a:t>
            </a:r>
            <a:endParaRPr i="1" sz="2400">
              <a:solidFill>
                <a:schemeClr val="dk1"/>
              </a:solidFill>
              <a:latin typeface="Times New Roman"/>
              <a:ea typeface="Times New Roman"/>
              <a:cs typeface="Times New Roman"/>
              <a:sym typeface="Times New Roman"/>
            </a:endParaRPr>
          </a:p>
        </p:txBody>
      </p:sp>
      <p:pic>
        <p:nvPicPr>
          <p:cNvPr id="216" name="Google Shape;216;p13"/>
          <p:cNvPicPr preferRelativeResize="0"/>
          <p:nvPr/>
        </p:nvPicPr>
        <p:blipFill rotWithShape="1">
          <a:blip r:embed="rId5">
            <a:alphaModFix/>
          </a:blip>
          <a:srcRect b="0" l="0" r="0" t="0"/>
          <a:stretch/>
        </p:blipFill>
        <p:spPr>
          <a:xfrm>
            <a:off x="6485255" y="1818640"/>
            <a:ext cx="5524500" cy="1790700"/>
          </a:xfrm>
          <a:prstGeom prst="rect">
            <a:avLst/>
          </a:prstGeom>
          <a:noFill/>
          <a:ln>
            <a:noFill/>
          </a:ln>
        </p:spPr>
      </p:pic>
      <p:sp>
        <p:nvSpPr>
          <p:cNvPr id="217" name="Google Shape;2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nvSpPr>
        <p:spPr>
          <a:xfrm>
            <a:off x="255905" y="824865"/>
            <a:ext cx="117494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“df ” command report the amount of "available disk space" being used by your filesystem</a:t>
            </a:r>
            <a:endParaRPr sz="2000">
              <a:solidFill>
                <a:schemeClr val="dk1"/>
              </a:solidFill>
              <a:latin typeface="Arial"/>
              <a:ea typeface="Arial"/>
              <a:cs typeface="Arial"/>
              <a:sym typeface="Arial"/>
            </a:endParaRPr>
          </a:p>
        </p:txBody>
      </p:sp>
      <p:pic>
        <p:nvPicPr>
          <p:cNvPr id="223" name="Google Shape;223;p14"/>
          <p:cNvPicPr preferRelativeResize="0"/>
          <p:nvPr/>
        </p:nvPicPr>
        <p:blipFill rotWithShape="1">
          <a:blip r:embed="rId3">
            <a:alphaModFix/>
          </a:blip>
          <a:srcRect b="0" l="0" r="0" t="0"/>
          <a:stretch/>
        </p:blipFill>
        <p:spPr>
          <a:xfrm>
            <a:off x="454660" y="1540510"/>
            <a:ext cx="6061710" cy="1621790"/>
          </a:xfrm>
          <a:prstGeom prst="rect">
            <a:avLst/>
          </a:prstGeom>
          <a:noFill/>
          <a:ln>
            <a:noFill/>
          </a:ln>
        </p:spPr>
      </p:pic>
      <p:sp>
        <p:nvSpPr>
          <p:cNvPr id="224" name="Google Shape;224;p14"/>
          <p:cNvSpPr txBox="1"/>
          <p:nvPr/>
        </p:nvSpPr>
        <p:spPr>
          <a:xfrm>
            <a:off x="358775" y="3334385"/>
            <a:ext cx="111455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So for making it "Human-readable" use "-h" flag with this command. Just write "df -h"</a:t>
            </a:r>
            <a:endParaRPr sz="2000">
              <a:solidFill>
                <a:schemeClr val="dk1"/>
              </a:solidFill>
              <a:latin typeface="Arial"/>
              <a:ea typeface="Arial"/>
              <a:cs typeface="Arial"/>
              <a:sym typeface="Arial"/>
            </a:endParaRPr>
          </a:p>
        </p:txBody>
      </p:sp>
      <p:pic>
        <p:nvPicPr>
          <p:cNvPr id="225" name="Google Shape;225;p14"/>
          <p:cNvPicPr preferRelativeResize="0"/>
          <p:nvPr/>
        </p:nvPicPr>
        <p:blipFill rotWithShape="1">
          <a:blip r:embed="rId4">
            <a:alphaModFix/>
          </a:blip>
          <a:srcRect b="0" l="0" r="0" t="0"/>
          <a:stretch/>
        </p:blipFill>
        <p:spPr>
          <a:xfrm>
            <a:off x="314325" y="4088130"/>
            <a:ext cx="6342380" cy="1898015"/>
          </a:xfrm>
          <a:prstGeom prst="rect">
            <a:avLst/>
          </a:prstGeom>
          <a:noFill/>
          <a:ln>
            <a:noFill/>
          </a:ln>
        </p:spPr>
      </p:pic>
      <p:sp>
        <p:nvSpPr>
          <p:cNvPr id="226" name="Google Shape;226;p14"/>
          <p:cNvSpPr/>
          <p:nvPr/>
        </p:nvSpPr>
        <p:spPr>
          <a:xfrm>
            <a:off x="4445" y="952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27" name="Google Shape;227;p14"/>
          <p:cNvSpPr txBox="1"/>
          <p:nvPr/>
        </p:nvSpPr>
        <p:spPr>
          <a:xfrm>
            <a:off x="255905" y="46990"/>
            <a:ext cx="959040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4.</a:t>
            </a:r>
            <a:r>
              <a:rPr lang="en-US" sz="2000">
                <a:solidFill>
                  <a:schemeClr val="lt1"/>
                </a:solidFill>
                <a:latin typeface="Arial"/>
                <a:ea typeface="Arial"/>
                <a:cs typeface="Arial"/>
                <a:sym typeface="Arial"/>
              </a:rPr>
              <a:t> </a:t>
            </a:r>
            <a:r>
              <a:rPr b="1" lang="en-US" sz="2800">
                <a:solidFill>
                  <a:schemeClr val="lt1"/>
                </a:solidFill>
                <a:latin typeface="Arial"/>
                <a:ea typeface="Arial"/>
                <a:cs typeface="Arial"/>
                <a:sym typeface="Arial"/>
              </a:rPr>
              <a:t>Viewing Resources</a:t>
            </a:r>
            <a:endParaRPr b="1" sz="2800">
              <a:solidFill>
                <a:schemeClr val="lt1"/>
              </a:solidFill>
              <a:latin typeface="Arial"/>
              <a:ea typeface="Arial"/>
              <a:cs typeface="Arial"/>
              <a:sym typeface="Arial"/>
            </a:endParaRPr>
          </a:p>
        </p:txBody>
      </p:sp>
      <p:sp>
        <p:nvSpPr>
          <p:cNvPr id="228" name="Google Shape;228;p14"/>
          <p:cNvSpPr txBox="1"/>
          <p:nvPr>
            <p:ph idx="12" type="sldNum"/>
          </p:nvPr>
        </p:nvSpPr>
        <p:spPr>
          <a:xfrm>
            <a:off x="8627110" y="633920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nvSpPr>
        <p:spPr>
          <a:xfrm>
            <a:off x="380365" y="548640"/>
            <a:ext cx="106095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“du” command is used to estimate and display the disk space used by "files".</a:t>
            </a:r>
            <a:endParaRPr sz="2000">
              <a:solidFill>
                <a:schemeClr val="dk1"/>
              </a:solidFill>
              <a:latin typeface="Arial"/>
              <a:ea typeface="Arial"/>
              <a:cs typeface="Arial"/>
              <a:sym typeface="Arial"/>
            </a:endParaRPr>
          </a:p>
        </p:txBody>
      </p:sp>
      <p:pic>
        <p:nvPicPr>
          <p:cNvPr id="234" name="Google Shape;234;p15"/>
          <p:cNvPicPr preferRelativeResize="0"/>
          <p:nvPr/>
        </p:nvPicPr>
        <p:blipFill rotWithShape="1">
          <a:blip r:embed="rId3">
            <a:alphaModFix/>
          </a:blip>
          <a:srcRect b="0" l="0" r="0" t="0"/>
          <a:stretch/>
        </p:blipFill>
        <p:spPr>
          <a:xfrm>
            <a:off x="7226935" y="1275080"/>
            <a:ext cx="3693795" cy="4750435"/>
          </a:xfrm>
          <a:prstGeom prst="rect">
            <a:avLst/>
          </a:prstGeom>
          <a:noFill/>
          <a:ln>
            <a:noFill/>
          </a:ln>
        </p:spPr>
      </p:pic>
      <p:pic>
        <p:nvPicPr>
          <p:cNvPr id="235" name="Google Shape;235;p15"/>
          <p:cNvPicPr preferRelativeResize="0"/>
          <p:nvPr/>
        </p:nvPicPr>
        <p:blipFill rotWithShape="1">
          <a:blip r:embed="rId4">
            <a:alphaModFix/>
          </a:blip>
          <a:srcRect b="0" l="0" r="0" t="0"/>
          <a:stretch/>
        </p:blipFill>
        <p:spPr>
          <a:xfrm>
            <a:off x="702945" y="1266190"/>
            <a:ext cx="4324350" cy="4616450"/>
          </a:xfrm>
          <a:prstGeom prst="rect">
            <a:avLst/>
          </a:prstGeom>
          <a:noFill/>
          <a:ln>
            <a:noFill/>
          </a:ln>
        </p:spPr>
      </p:pic>
      <p:sp>
        <p:nvSpPr>
          <p:cNvPr id="236" name="Google Shape;236;p15"/>
          <p:cNvSpPr/>
          <p:nvPr/>
        </p:nvSpPr>
        <p:spPr>
          <a:xfrm>
            <a:off x="3761740" y="3539490"/>
            <a:ext cx="882015" cy="22225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37" name="Google Shape;23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nvSpPr>
        <p:spPr>
          <a:xfrm>
            <a:off x="698500" y="523875"/>
            <a:ext cx="1079500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“free” command displays the total amount of free and used physical and swap memory in the system as well as the buffer memory</a:t>
            </a:r>
            <a:endParaRPr sz="2000">
              <a:solidFill>
                <a:schemeClr val="dk1"/>
              </a:solidFill>
              <a:latin typeface="Arial"/>
              <a:ea typeface="Arial"/>
              <a:cs typeface="Arial"/>
              <a:sym typeface="Arial"/>
            </a:endParaRPr>
          </a:p>
        </p:txBody>
      </p:sp>
      <p:sp>
        <p:nvSpPr>
          <p:cNvPr id="243" name="Google Shape;243;p16"/>
          <p:cNvSpPr txBox="1"/>
          <p:nvPr/>
        </p:nvSpPr>
        <p:spPr>
          <a:xfrm>
            <a:off x="518160" y="2510790"/>
            <a:ext cx="3622675" cy="3476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But this is also not human-readable so there are some flags. Which you can use with this free command and these flags are,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"-b" for byte.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"-k" for kilobyte.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 for megabyte.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"-g" for gigabyte.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"-t" for terabyte.</a:t>
            </a:r>
            <a:endParaRPr sz="2000">
              <a:solidFill>
                <a:schemeClr val="dk1"/>
              </a:solidFill>
              <a:latin typeface="Arial"/>
              <a:ea typeface="Arial"/>
              <a:cs typeface="Arial"/>
              <a:sym typeface="Arial"/>
            </a:endParaRPr>
          </a:p>
        </p:txBody>
      </p:sp>
      <p:pic>
        <p:nvPicPr>
          <p:cNvPr id="244" name="Google Shape;244;p16"/>
          <p:cNvPicPr preferRelativeResize="0"/>
          <p:nvPr/>
        </p:nvPicPr>
        <p:blipFill rotWithShape="1">
          <a:blip r:embed="rId3">
            <a:alphaModFix/>
          </a:blip>
          <a:srcRect b="0" l="0" r="0" t="0"/>
          <a:stretch/>
        </p:blipFill>
        <p:spPr>
          <a:xfrm>
            <a:off x="2319020" y="1518285"/>
            <a:ext cx="7553325" cy="828675"/>
          </a:xfrm>
          <a:prstGeom prst="rect">
            <a:avLst/>
          </a:prstGeom>
          <a:noFill/>
          <a:ln>
            <a:noFill/>
          </a:ln>
        </p:spPr>
      </p:pic>
      <p:pic>
        <p:nvPicPr>
          <p:cNvPr id="245" name="Google Shape;245;p16"/>
          <p:cNvPicPr preferRelativeResize="0"/>
          <p:nvPr/>
        </p:nvPicPr>
        <p:blipFill rotWithShape="1">
          <a:blip r:embed="rId4">
            <a:alphaModFix/>
          </a:blip>
          <a:srcRect b="0" l="0" r="0" t="0"/>
          <a:stretch/>
        </p:blipFill>
        <p:spPr>
          <a:xfrm>
            <a:off x="4560570" y="3531870"/>
            <a:ext cx="7229475" cy="1743075"/>
          </a:xfrm>
          <a:prstGeom prst="rect">
            <a:avLst/>
          </a:prstGeom>
          <a:noFill/>
          <a:ln>
            <a:noFill/>
          </a:ln>
        </p:spPr>
      </p:pic>
      <p:sp>
        <p:nvSpPr>
          <p:cNvPr id="246" name="Google Shape;24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7"/>
          <p:cNvPicPr preferRelativeResize="0"/>
          <p:nvPr/>
        </p:nvPicPr>
        <p:blipFill rotWithShape="1">
          <a:blip r:embed="rId3">
            <a:alphaModFix/>
          </a:blip>
          <a:srcRect b="0" l="0" r="0" t="0"/>
          <a:stretch/>
        </p:blipFill>
        <p:spPr>
          <a:xfrm>
            <a:off x="224155" y="2195195"/>
            <a:ext cx="6326505" cy="1576070"/>
          </a:xfrm>
          <a:prstGeom prst="rect">
            <a:avLst/>
          </a:prstGeom>
          <a:noFill/>
          <a:ln>
            <a:noFill/>
          </a:ln>
        </p:spPr>
      </p:pic>
      <p:sp>
        <p:nvSpPr>
          <p:cNvPr id="252" name="Google Shape;252;p17"/>
          <p:cNvSpPr txBox="1"/>
          <p:nvPr/>
        </p:nvSpPr>
        <p:spPr>
          <a:xfrm>
            <a:off x="235585" y="560705"/>
            <a:ext cx="41090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Head and Tail Commands</a:t>
            </a:r>
            <a:endParaRPr b="1" sz="2000">
              <a:solidFill>
                <a:schemeClr val="dk1"/>
              </a:solidFill>
              <a:latin typeface="Arial"/>
              <a:ea typeface="Arial"/>
              <a:cs typeface="Arial"/>
              <a:sym typeface="Arial"/>
            </a:endParaRPr>
          </a:p>
        </p:txBody>
      </p:sp>
      <p:sp>
        <p:nvSpPr>
          <p:cNvPr id="253" name="Google Shape;253;p17"/>
          <p:cNvSpPr txBox="1"/>
          <p:nvPr/>
        </p:nvSpPr>
        <p:spPr>
          <a:xfrm>
            <a:off x="155575" y="1064260"/>
            <a:ext cx="88868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‘head’ command, print the top 10 number of data of the given input.</a:t>
            </a:r>
            <a:endParaRPr sz="2000">
              <a:solidFill>
                <a:schemeClr val="dk1"/>
              </a:solidFill>
              <a:latin typeface="Arial"/>
              <a:ea typeface="Arial"/>
              <a:cs typeface="Arial"/>
              <a:sym typeface="Arial"/>
            </a:endParaRPr>
          </a:p>
        </p:txBody>
      </p:sp>
      <p:sp>
        <p:nvSpPr>
          <p:cNvPr id="254" name="Google Shape;254;p17"/>
          <p:cNvSpPr txBox="1"/>
          <p:nvPr/>
        </p:nvSpPr>
        <p:spPr>
          <a:xfrm>
            <a:off x="508635" y="1456690"/>
            <a:ext cx="45466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head [OPTION]  [FILE]</a:t>
            </a:r>
            <a:endParaRPr sz="2000">
              <a:solidFill>
                <a:schemeClr val="dk1"/>
              </a:solidFill>
              <a:latin typeface="Arial"/>
              <a:ea typeface="Arial"/>
              <a:cs typeface="Arial"/>
              <a:sym typeface="Arial"/>
            </a:endParaRPr>
          </a:p>
        </p:txBody>
      </p:sp>
      <p:sp>
        <p:nvSpPr>
          <p:cNvPr id="255" name="Google Shape;255;p17"/>
          <p:cNvSpPr txBox="1"/>
          <p:nvPr/>
        </p:nvSpPr>
        <p:spPr>
          <a:xfrm>
            <a:off x="6550660" y="2255520"/>
            <a:ext cx="577659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 option with 5 to print the first five lines </a:t>
            </a:r>
            <a:endParaRPr sz="2000">
              <a:solidFill>
                <a:schemeClr val="dk1"/>
              </a:solidFill>
              <a:latin typeface="Arial"/>
              <a:ea typeface="Arial"/>
              <a:cs typeface="Arial"/>
              <a:sym typeface="Arial"/>
            </a:endParaRPr>
          </a:p>
        </p:txBody>
      </p:sp>
      <p:sp>
        <p:nvSpPr>
          <p:cNvPr id="256" name="Google Shape;256;p17"/>
          <p:cNvSpPr txBox="1"/>
          <p:nvPr/>
        </p:nvSpPr>
        <p:spPr>
          <a:xfrm>
            <a:off x="6358255" y="4276090"/>
            <a:ext cx="607949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‘-c’ option with 70  to print the first 70 characters </a:t>
            </a:r>
            <a:endParaRPr sz="2000">
              <a:solidFill>
                <a:schemeClr val="dk1"/>
              </a:solidFill>
              <a:latin typeface="Arial"/>
              <a:ea typeface="Arial"/>
              <a:cs typeface="Arial"/>
              <a:sym typeface="Arial"/>
            </a:endParaRPr>
          </a:p>
        </p:txBody>
      </p:sp>
      <p:pic>
        <p:nvPicPr>
          <p:cNvPr id="257" name="Google Shape;257;p17"/>
          <p:cNvPicPr preferRelativeResize="0"/>
          <p:nvPr/>
        </p:nvPicPr>
        <p:blipFill rotWithShape="1">
          <a:blip r:embed="rId4">
            <a:alphaModFix/>
          </a:blip>
          <a:srcRect b="0" l="0" r="0" t="0"/>
          <a:stretch/>
        </p:blipFill>
        <p:spPr>
          <a:xfrm>
            <a:off x="424815" y="4209415"/>
            <a:ext cx="5927090" cy="1801495"/>
          </a:xfrm>
          <a:prstGeom prst="rect">
            <a:avLst/>
          </a:prstGeom>
          <a:noFill/>
          <a:ln>
            <a:noFill/>
          </a:ln>
        </p:spPr>
      </p:pic>
      <p:pic>
        <p:nvPicPr>
          <p:cNvPr id="258" name="Google Shape;258;p17"/>
          <p:cNvPicPr preferRelativeResize="0"/>
          <p:nvPr/>
        </p:nvPicPr>
        <p:blipFill rotWithShape="1">
          <a:blip r:embed="rId5">
            <a:alphaModFix/>
          </a:blip>
          <a:srcRect b="0" l="0" r="0" t="0"/>
          <a:stretch/>
        </p:blipFill>
        <p:spPr>
          <a:xfrm>
            <a:off x="6794500" y="2736215"/>
            <a:ext cx="5210810" cy="1035050"/>
          </a:xfrm>
          <a:prstGeom prst="rect">
            <a:avLst/>
          </a:prstGeom>
          <a:noFill/>
          <a:ln>
            <a:noFill/>
          </a:ln>
        </p:spPr>
      </p:pic>
      <p:pic>
        <p:nvPicPr>
          <p:cNvPr id="259" name="Google Shape;259;p17"/>
          <p:cNvPicPr preferRelativeResize="0"/>
          <p:nvPr/>
        </p:nvPicPr>
        <p:blipFill rotWithShape="1">
          <a:blip r:embed="rId6">
            <a:alphaModFix/>
          </a:blip>
          <a:srcRect b="0" l="0" r="0" t="0"/>
          <a:stretch/>
        </p:blipFill>
        <p:spPr>
          <a:xfrm>
            <a:off x="6478905" y="4982210"/>
            <a:ext cx="5609590" cy="1028700"/>
          </a:xfrm>
          <a:prstGeom prst="rect">
            <a:avLst/>
          </a:prstGeom>
          <a:noFill/>
          <a:ln>
            <a:noFill/>
          </a:ln>
        </p:spPr>
      </p:pic>
      <p:sp>
        <p:nvSpPr>
          <p:cNvPr id="260" name="Google Shape;260;p17"/>
          <p:cNvSpPr/>
          <p:nvPr/>
        </p:nvSpPr>
        <p:spPr>
          <a:xfrm>
            <a:off x="-57150" y="1270"/>
            <a:ext cx="12244705"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5. Basic file manipulation</a:t>
            </a:r>
            <a:r>
              <a:rPr lang="en-US" sz="2000">
                <a:solidFill>
                  <a:schemeClr val="lt1"/>
                </a:solidFill>
                <a:latin typeface="Arial"/>
                <a:ea typeface="Arial"/>
                <a:cs typeface="Arial"/>
                <a:sym typeface="Arial"/>
              </a:rPr>
              <a:t> </a:t>
            </a:r>
            <a:endParaRPr sz="2000">
              <a:solidFill>
                <a:schemeClr val="lt1"/>
              </a:solidFill>
              <a:latin typeface="Arial"/>
              <a:ea typeface="Arial"/>
              <a:cs typeface="Arial"/>
              <a:sym typeface="Arial"/>
            </a:endParaRPr>
          </a:p>
        </p:txBody>
      </p:sp>
      <p:sp>
        <p:nvSpPr>
          <p:cNvPr id="261" name="Google Shape;261;p17"/>
          <p:cNvSpPr txBox="1"/>
          <p:nvPr>
            <p:ph idx="12" type="sldNum"/>
          </p:nvPr>
        </p:nvSpPr>
        <p:spPr>
          <a:xfrm>
            <a:off x="8597265" y="6356350"/>
            <a:ext cx="275653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nvSpPr>
        <p:spPr>
          <a:xfrm>
            <a:off x="465455" y="368300"/>
            <a:ext cx="66979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‘tail’ command reads the last 10 lines of the file.</a:t>
            </a:r>
            <a:endParaRPr sz="2000">
              <a:solidFill>
                <a:schemeClr val="dk1"/>
              </a:solidFill>
              <a:latin typeface="Arial"/>
              <a:ea typeface="Arial"/>
              <a:cs typeface="Arial"/>
              <a:sym typeface="Arial"/>
            </a:endParaRPr>
          </a:p>
        </p:txBody>
      </p:sp>
      <p:sp>
        <p:nvSpPr>
          <p:cNvPr id="267" name="Google Shape;267;p18"/>
          <p:cNvSpPr txBox="1"/>
          <p:nvPr/>
        </p:nvSpPr>
        <p:spPr>
          <a:xfrm>
            <a:off x="666115" y="828675"/>
            <a:ext cx="551878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 option with 3 will display the last 3 lines</a:t>
            </a:r>
            <a:endParaRPr sz="2000">
              <a:solidFill>
                <a:schemeClr val="dk1"/>
              </a:solidFill>
              <a:latin typeface="Arial"/>
              <a:ea typeface="Arial"/>
              <a:cs typeface="Arial"/>
              <a:sym typeface="Arial"/>
            </a:endParaRPr>
          </a:p>
        </p:txBody>
      </p:sp>
      <p:pic>
        <p:nvPicPr>
          <p:cNvPr id="268" name="Google Shape;268;p18"/>
          <p:cNvPicPr preferRelativeResize="0"/>
          <p:nvPr/>
        </p:nvPicPr>
        <p:blipFill rotWithShape="1">
          <a:blip r:embed="rId3">
            <a:alphaModFix/>
          </a:blip>
          <a:srcRect b="0" l="0" r="0" t="0"/>
          <a:stretch/>
        </p:blipFill>
        <p:spPr>
          <a:xfrm>
            <a:off x="666115" y="1227455"/>
            <a:ext cx="6637655" cy="949960"/>
          </a:xfrm>
          <a:prstGeom prst="rect">
            <a:avLst/>
          </a:prstGeom>
          <a:noFill/>
          <a:ln>
            <a:noFill/>
          </a:ln>
        </p:spPr>
      </p:pic>
      <p:pic>
        <p:nvPicPr>
          <p:cNvPr id="269" name="Google Shape;269;p18"/>
          <p:cNvPicPr preferRelativeResize="0"/>
          <p:nvPr/>
        </p:nvPicPr>
        <p:blipFill rotWithShape="1">
          <a:blip r:embed="rId4">
            <a:alphaModFix/>
          </a:blip>
          <a:srcRect b="0" l="0" r="0" t="0"/>
          <a:stretch/>
        </p:blipFill>
        <p:spPr>
          <a:xfrm>
            <a:off x="766445" y="2938780"/>
            <a:ext cx="5629275" cy="981075"/>
          </a:xfrm>
          <a:prstGeom prst="rect">
            <a:avLst/>
          </a:prstGeom>
          <a:noFill/>
          <a:ln>
            <a:noFill/>
          </a:ln>
        </p:spPr>
      </p:pic>
      <p:sp>
        <p:nvSpPr>
          <p:cNvPr id="270" name="Google Shape;270;p18"/>
          <p:cNvSpPr txBox="1"/>
          <p:nvPr/>
        </p:nvSpPr>
        <p:spPr>
          <a:xfrm>
            <a:off x="666115" y="2476500"/>
            <a:ext cx="715454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‘tail’ command with 70 to print the last 70 characters </a:t>
            </a:r>
            <a:endParaRPr sz="2000">
              <a:solidFill>
                <a:schemeClr val="dk1"/>
              </a:solidFill>
              <a:latin typeface="Arial"/>
              <a:ea typeface="Arial"/>
              <a:cs typeface="Arial"/>
              <a:sym typeface="Arial"/>
            </a:endParaRPr>
          </a:p>
        </p:txBody>
      </p:sp>
      <p:sp>
        <p:nvSpPr>
          <p:cNvPr id="271" name="Google Shape;271;p18"/>
          <p:cNvSpPr txBox="1"/>
          <p:nvPr/>
        </p:nvSpPr>
        <p:spPr>
          <a:xfrm>
            <a:off x="766445" y="4178300"/>
            <a:ext cx="686879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Head &amp; Tail Command with Multiple Files</a:t>
            </a:r>
            <a:endParaRPr i="1" sz="2000">
              <a:solidFill>
                <a:schemeClr val="dk1"/>
              </a:solidFill>
              <a:latin typeface="Arial"/>
              <a:ea typeface="Arial"/>
              <a:cs typeface="Arial"/>
              <a:sym typeface="Arial"/>
            </a:endParaRPr>
          </a:p>
        </p:txBody>
      </p:sp>
      <p:pic>
        <p:nvPicPr>
          <p:cNvPr id="272" name="Google Shape;272;p18"/>
          <p:cNvPicPr preferRelativeResize="0"/>
          <p:nvPr/>
        </p:nvPicPr>
        <p:blipFill rotWithShape="1">
          <a:blip r:embed="rId5">
            <a:alphaModFix/>
          </a:blip>
          <a:srcRect b="0" l="0" r="0" t="0"/>
          <a:stretch/>
        </p:blipFill>
        <p:spPr>
          <a:xfrm>
            <a:off x="766445" y="4840605"/>
            <a:ext cx="5495925" cy="1504950"/>
          </a:xfrm>
          <a:prstGeom prst="rect">
            <a:avLst/>
          </a:prstGeom>
          <a:noFill/>
          <a:ln>
            <a:noFill/>
          </a:ln>
        </p:spPr>
      </p:pic>
      <p:sp>
        <p:nvSpPr>
          <p:cNvPr id="273" name="Google Shape;2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nvSpPr>
        <p:spPr>
          <a:xfrm>
            <a:off x="306070" y="24193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wc command</a:t>
            </a:r>
            <a:endParaRPr b="1" sz="2000">
              <a:solidFill>
                <a:schemeClr val="dk1"/>
              </a:solidFill>
              <a:latin typeface="Arial"/>
              <a:ea typeface="Arial"/>
              <a:cs typeface="Arial"/>
              <a:sym typeface="Arial"/>
            </a:endParaRPr>
          </a:p>
        </p:txBody>
      </p:sp>
      <p:sp>
        <p:nvSpPr>
          <p:cNvPr id="279" name="Google Shape;279;p19"/>
          <p:cNvSpPr txBox="1"/>
          <p:nvPr/>
        </p:nvSpPr>
        <p:spPr>
          <a:xfrm>
            <a:off x="306070" y="702310"/>
            <a:ext cx="111855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‘wc’ used to find out number of lines, word count and characters count in each file</a:t>
            </a:r>
            <a:endParaRPr sz="2000">
              <a:solidFill>
                <a:schemeClr val="dk1"/>
              </a:solidFill>
              <a:latin typeface="Arial"/>
              <a:ea typeface="Arial"/>
              <a:cs typeface="Arial"/>
              <a:sym typeface="Arial"/>
            </a:endParaRPr>
          </a:p>
        </p:txBody>
      </p:sp>
      <p:pic>
        <p:nvPicPr>
          <p:cNvPr id="280" name="Google Shape;280;p19"/>
          <p:cNvPicPr preferRelativeResize="0"/>
          <p:nvPr/>
        </p:nvPicPr>
        <p:blipFill rotWithShape="1">
          <a:blip r:embed="rId3">
            <a:alphaModFix/>
          </a:blip>
          <a:srcRect b="0" l="0" r="0" t="0"/>
          <a:stretch/>
        </p:blipFill>
        <p:spPr>
          <a:xfrm>
            <a:off x="306070" y="1718310"/>
            <a:ext cx="6305550" cy="1447800"/>
          </a:xfrm>
          <a:prstGeom prst="rect">
            <a:avLst/>
          </a:prstGeom>
          <a:noFill/>
          <a:ln>
            <a:noFill/>
          </a:ln>
        </p:spPr>
      </p:pic>
      <p:sp>
        <p:nvSpPr>
          <p:cNvPr id="281" name="Google Shape;281;p19"/>
          <p:cNvSpPr txBox="1"/>
          <p:nvPr/>
        </p:nvSpPr>
        <p:spPr>
          <a:xfrm>
            <a:off x="474980" y="1162685"/>
            <a:ext cx="545719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wc [OPTION]   [FILE]</a:t>
            </a:r>
            <a:endParaRPr sz="2000">
              <a:solidFill>
                <a:schemeClr val="dk1"/>
              </a:solidFill>
              <a:latin typeface="Arial"/>
              <a:ea typeface="Arial"/>
              <a:cs typeface="Arial"/>
              <a:sym typeface="Arial"/>
            </a:endParaRPr>
          </a:p>
        </p:txBody>
      </p:sp>
      <p:pic>
        <p:nvPicPr>
          <p:cNvPr id="282" name="Google Shape;282;p19"/>
          <p:cNvPicPr preferRelativeResize="0"/>
          <p:nvPr/>
        </p:nvPicPr>
        <p:blipFill rotWithShape="1">
          <a:blip r:embed="rId4">
            <a:alphaModFix/>
          </a:blip>
          <a:srcRect b="0" l="0" r="0" t="0"/>
          <a:stretch/>
        </p:blipFill>
        <p:spPr>
          <a:xfrm>
            <a:off x="6130290" y="3489960"/>
            <a:ext cx="5361305" cy="2796540"/>
          </a:xfrm>
          <a:prstGeom prst="rect">
            <a:avLst/>
          </a:prstGeom>
          <a:noFill/>
          <a:ln>
            <a:noFill/>
          </a:ln>
        </p:spPr>
      </p:pic>
      <p:sp>
        <p:nvSpPr>
          <p:cNvPr id="283" name="Google Shape;2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nvSpPr>
        <p:spPr>
          <a:xfrm>
            <a:off x="701675" y="306070"/>
            <a:ext cx="10788600" cy="574140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i="0" lang="en-US" sz="4400" u="none" cap="none" strike="noStrike">
                <a:solidFill>
                  <a:schemeClr val="dk1"/>
                </a:solidFill>
                <a:latin typeface="Arial"/>
                <a:ea typeface="Arial"/>
                <a:cs typeface="Arial"/>
                <a:sym typeface="Arial"/>
              </a:rPr>
              <a:t>Outline</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1. Users and groups</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2. Giving the information.</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3. Text editor</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4. Viewing Resources</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5. Basic file manipulation </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6. Compress and Extract Files</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7. How to Run multiple Terminal Commands</a:t>
            </a:r>
            <a:endParaRPr b="0" i="0" sz="32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b="0" i="0" lang="en-US" sz="3200" u="none" cap="none" strike="noStrike">
                <a:solidFill>
                  <a:schemeClr val="dk1"/>
                </a:solidFill>
                <a:latin typeface="Arial"/>
                <a:ea typeface="Arial"/>
                <a:cs typeface="Arial"/>
                <a:sym typeface="Arial"/>
              </a:rPr>
              <a:t>8. Installing package</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nvSpPr>
        <p:spPr>
          <a:xfrm>
            <a:off x="358775" y="156845"/>
            <a:ext cx="334264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find command</a:t>
            </a:r>
            <a:endParaRPr b="1" sz="2400">
              <a:solidFill>
                <a:schemeClr val="dk1"/>
              </a:solidFill>
              <a:latin typeface="Arial"/>
              <a:ea typeface="Arial"/>
              <a:cs typeface="Arial"/>
              <a:sym typeface="Arial"/>
            </a:endParaRPr>
          </a:p>
        </p:txBody>
      </p:sp>
      <p:sp>
        <p:nvSpPr>
          <p:cNvPr id="289" name="Google Shape;289;p20"/>
          <p:cNvSpPr txBox="1"/>
          <p:nvPr/>
        </p:nvSpPr>
        <p:spPr>
          <a:xfrm>
            <a:off x="358775" y="532765"/>
            <a:ext cx="10667400" cy="39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‘find’ command is used to s</a:t>
            </a:r>
            <a:r>
              <a:rPr lang="en-US" sz="2000">
                <a:solidFill>
                  <a:schemeClr val="dk1"/>
                </a:solidFill>
                <a:latin typeface="Arial"/>
                <a:ea typeface="Arial"/>
                <a:cs typeface="Arial"/>
                <a:sym typeface="Arial"/>
              </a:rPr>
              <a:t>earch for files or direct</a:t>
            </a:r>
            <a:r>
              <a:rPr lang="en-US" sz="2000">
                <a:solidFill>
                  <a:schemeClr val="dk1"/>
                </a:solidFill>
                <a:latin typeface="Arial"/>
                <a:ea typeface="Arial"/>
                <a:cs typeface="Arial"/>
                <a:sym typeface="Arial"/>
              </a:rPr>
              <a:t>ories in a directory hierarchy</a:t>
            </a:r>
            <a:endParaRPr sz="2000">
              <a:solidFill>
                <a:schemeClr val="dk1"/>
              </a:solidFill>
              <a:latin typeface="Arial"/>
              <a:ea typeface="Arial"/>
              <a:cs typeface="Arial"/>
              <a:sym typeface="Arial"/>
            </a:endParaRPr>
          </a:p>
        </p:txBody>
      </p:sp>
      <p:sp>
        <p:nvSpPr>
          <p:cNvPr id="290" name="Google Shape;290;p20"/>
          <p:cNvSpPr txBox="1"/>
          <p:nvPr/>
        </p:nvSpPr>
        <p:spPr>
          <a:xfrm>
            <a:off x="575945" y="931545"/>
            <a:ext cx="61156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  find  [path...]  [options] [expression]</a:t>
            </a:r>
            <a:endParaRPr sz="2000">
              <a:solidFill>
                <a:schemeClr val="dk1"/>
              </a:solidFill>
              <a:latin typeface="Arial"/>
              <a:ea typeface="Arial"/>
              <a:cs typeface="Arial"/>
              <a:sym typeface="Arial"/>
            </a:endParaRPr>
          </a:p>
        </p:txBody>
      </p:sp>
      <p:sp>
        <p:nvSpPr>
          <p:cNvPr id="291" name="Google Shape;291;p20"/>
          <p:cNvSpPr txBox="1"/>
          <p:nvPr/>
        </p:nvSpPr>
        <p:spPr>
          <a:xfrm>
            <a:off x="459740" y="1383030"/>
            <a:ext cx="6231890" cy="82994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-name: Find a single file by name</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-type: Find files based on their type</a:t>
            </a:r>
            <a:endParaRPr sz="2000">
              <a:solidFill>
                <a:schemeClr val="dk1"/>
              </a:solidFill>
              <a:latin typeface="Arial"/>
              <a:ea typeface="Arial"/>
              <a:cs typeface="Arial"/>
              <a:sym typeface="Arial"/>
            </a:endParaRPr>
          </a:p>
        </p:txBody>
      </p:sp>
      <p:sp>
        <p:nvSpPr>
          <p:cNvPr id="292" name="Google Shape;29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pic>
        <p:nvPicPr>
          <p:cNvPr id="293" name="Google Shape;293;p20"/>
          <p:cNvPicPr preferRelativeResize="0"/>
          <p:nvPr/>
        </p:nvPicPr>
        <p:blipFill rotWithShape="1">
          <a:blip r:embed="rId3">
            <a:alphaModFix/>
          </a:blip>
          <a:srcRect b="0" l="0" r="0" t="0"/>
          <a:stretch/>
        </p:blipFill>
        <p:spPr>
          <a:xfrm>
            <a:off x="575945" y="2128520"/>
            <a:ext cx="10300335" cy="2188845"/>
          </a:xfrm>
          <a:prstGeom prst="rect">
            <a:avLst/>
          </a:prstGeom>
          <a:noFill/>
          <a:ln>
            <a:noFill/>
          </a:ln>
        </p:spPr>
      </p:pic>
      <p:pic>
        <p:nvPicPr>
          <p:cNvPr id="294" name="Google Shape;294;p20"/>
          <p:cNvPicPr preferRelativeResize="0"/>
          <p:nvPr/>
        </p:nvPicPr>
        <p:blipFill rotWithShape="1">
          <a:blip r:embed="rId4">
            <a:alphaModFix/>
          </a:blip>
          <a:srcRect b="0" l="0" r="0" t="0"/>
          <a:stretch/>
        </p:blipFill>
        <p:spPr>
          <a:xfrm>
            <a:off x="459740" y="4406900"/>
            <a:ext cx="9895205" cy="231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nvSpPr>
        <p:spPr>
          <a:xfrm>
            <a:off x="327025" y="167640"/>
            <a:ext cx="34766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grep command</a:t>
            </a:r>
            <a:endParaRPr b="1" sz="2400">
              <a:solidFill>
                <a:schemeClr val="dk1"/>
              </a:solidFill>
              <a:latin typeface="Arial"/>
              <a:ea typeface="Arial"/>
              <a:cs typeface="Arial"/>
              <a:sym typeface="Arial"/>
            </a:endParaRPr>
          </a:p>
        </p:txBody>
      </p:sp>
      <p:sp>
        <p:nvSpPr>
          <p:cNvPr id="300" name="Google Shape;300;p21"/>
          <p:cNvSpPr txBox="1"/>
          <p:nvPr/>
        </p:nvSpPr>
        <p:spPr>
          <a:xfrm>
            <a:off x="327025" y="708025"/>
            <a:ext cx="98602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'grep' command used to search text and strings in a given file. </a:t>
            </a:r>
            <a:endParaRPr sz="2000">
              <a:solidFill>
                <a:schemeClr val="dk1"/>
              </a:solidFill>
              <a:latin typeface="Arial"/>
              <a:ea typeface="Arial"/>
              <a:cs typeface="Arial"/>
              <a:sym typeface="Arial"/>
            </a:endParaRPr>
          </a:p>
        </p:txBody>
      </p:sp>
      <p:sp>
        <p:nvSpPr>
          <p:cNvPr id="301" name="Google Shape;301;p21"/>
          <p:cNvSpPr txBox="1"/>
          <p:nvPr/>
        </p:nvSpPr>
        <p:spPr>
          <a:xfrm>
            <a:off x="571500" y="1889125"/>
            <a:ext cx="633793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To print any line from a file</a:t>
            </a:r>
            <a:endParaRPr i="1" sz="2000">
              <a:solidFill>
                <a:schemeClr val="dk1"/>
              </a:solidFill>
              <a:latin typeface="Arial"/>
              <a:ea typeface="Arial"/>
              <a:cs typeface="Arial"/>
              <a:sym typeface="Arial"/>
            </a:endParaRPr>
          </a:p>
        </p:txBody>
      </p:sp>
      <p:pic>
        <p:nvPicPr>
          <p:cNvPr id="302" name="Google Shape;302;p21"/>
          <p:cNvPicPr preferRelativeResize="0"/>
          <p:nvPr/>
        </p:nvPicPr>
        <p:blipFill rotWithShape="1">
          <a:blip r:embed="rId3">
            <a:alphaModFix/>
          </a:blip>
          <a:srcRect b="0" l="0" r="0" t="0"/>
          <a:stretch/>
        </p:blipFill>
        <p:spPr>
          <a:xfrm>
            <a:off x="571500" y="2405380"/>
            <a:ext cx="8502015" cy="1102995"/>
          </a:xfrm>
          <a:prstGeom prst="rect">
            <a:avLst/>
          </a:prstGeom>
          <a:noFill/>
          <a:ln>
            <a:noFill/>
          </a:ln>
        </p:spPr>
      </p:pic>
      <p:sp>
        <p:nvSpPr>
          <p:cNvPr id="303" name="Google Shape;303;p21"/>
          <p:cNvSpPr txBox="1"/>
          <p:nvPr/>
        </p:nvSpPr>
        <p:spPr>
          <a:xfrm>
            <a:off x="571500" y="3815715"/>
            <a:ext cx="55524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To search any line in multiple files</a:t>
            </a:r>
            <a:endParaRPr i="1" sz="2000">
              <a:solidFill>
                <a:schemeClr val="dk1"/>
              </a:solidFill>
              <a:latin typeface="Arial"/>
              <a:ea typeface="Arial"/>
              <a:cs typeface="Arial"/>
              <a:sym typeface="Arial"/>
            </a:endParaRPr>
          </a:p>
        </p:txBody>
      </p:sp>
      <p:pic>
        <p:nvPicPr>
          <p:cNvPr id="304" name="Google Shape;304;p21"/>
          <p:cNvPicPr preferRelativeResize="0"/>
          <p:nvPr/>
        </p:nvPicPr>
        <p:blipFill rotWithShape="1">
          <a:blip r:embed="rId4">
            <a:alphaModFix/>
          </a:blip>
          <a:srcRect b="0" l="0" r="0" t="0"/>
          <a:stretch/>
        </p:blipFill>
        <p:spPr>
          <a:xfrm>
            <a:off x="571500" y="4400550"/>
            <a:ext cx="8502015" cy="915035"/>
          </a:xfrm>
          <a:prstGeom prst="rect">
            <a:avLst/>
          </a:prstGeom>
          <a:noFill/>
          <a:ln>
            <a:noFill/>
          </a:ln>
        </p:spPr>
      </p:pic>
      <p:sp>
        <p:nvSpPr>
          <p:cNvPr id="305" name="Google Shape;305;p21"/>
          <p:cNvSpPr txBox="1"/>
          <p:nvPr/>
        </p:nvSpPr>
        <p:spPr>
          <a:xfrm>
            <a:off x="700405" y="1232535"/>
            <a:ext cx="52508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grep [string]  [filename(s)]</a:t>
            </a:r>
            <a:endParaRPr sz="2000">
              <a:solidFill>
                <a:schemeClr val="dk1"/>
              </a:solidFill>
              <a:latin typeface="Arial"/>
              <a:ea typeface="Arial"/>
              <a:cs typeface="Arial"/>
              <a:sym typeface="Arial"/>
            </a:endParaRPr>
          </a:p>
        </p:txBody>
      </p:sp>
      <p:sp>
        <p:nvSpPr>
          <p:cNvPr id="306" name="Google Shape;30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22"/>
          <p:cNvPicPr preferRelativeResize="0"/>
          <p:nvPr/>
        </p:nvPicPr>
        <p:blipFill rotWithShape="1">
          <a:blip r:embed="rId3">
            <a:alphaModFix/>
          </a:blip>
          <a:srcRect b="0" l="0" r="0" t="0"/>
          <a:stretch/>
        </p:blipFill>
        <p:spPr>
          <a:xfrm>
            <a:off x="319405" y="1328420"/>
            <a:ext cx="11773535" cy="2152015"/>
          </a:xfrm>
          <a:prstGeom prst="rect">
            <a:avLst/>
          </a:prstGeom>
          <a:noFill/>
          <a:ln>
            <a:noFill/>
          </a:ln>
        </p:spPr>
      </p:pic>
      <p:sp>
        <p:nvSpPr>
          <p:cNvPr id="312" name="Google Shape;312;p22"/>
          <p:cNvSpPr txBox="1"/>
          <p:nvPr/>
        </p:nvSpPr>
        <p:spPr>
          <a:xfrm>
            <a:off x="503555" y="406400"/>
            <a:ext cx="1096454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grep commands are case sensitive,  the terminal displays both uppercase and lowercase results. grep -i [xxx]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grep can display count of lines where it finds a match for your word.  grep -c [xxx] *</a:t>
            </a:r>
            <a:endParaRPr sz="1800">
              <a:solidFill>
                <a:schemeClr val="dk1"/>
              </a:solidFill>
              <a:latin typeface="Arial"/>
              <a:ea typeface="Arial"/>
              <a:cs typeface="Arial"/>
              <a:sym typeface="Arial"/>
            </a:endParaRPr>
          </a:p>
        </p:txBody>
      </p:sp>
      <p:pic>
        <p:nvPicPr>
          <p:cNvPr id="313" name="Google Shape;313;p22"/>
          <p:cNvPicPr preferRelativeResize="0"/>
          <p:nvPr/>
        </p:nvPicPr>
        <p:blipFill rotWithShape="1">
          <a:blip r:embed="rId4">
            <a:alphaModFix/>
          </a:blip>
          <a:srcRect b="0" l="0" r="0" t="0"/>
          <a:stretch/>
        </p:blipFill>
        <p:spPr>
          <a:xfrm>
            <a:off x="387350" y="4259580"/>
            <a:ext cx="9610725" cy="2350135"/>
          </a:xfrm>
          <a:prstGeom prst="rect">
            <a:avLst/>
          </a:prstGeom>
          <a:noFill/>
          <a:ln>
            <a:noFill/>
          </a:ln>
        </p:spPr>
      </p:pic>
      <p:sp>
        <p:nvSpPr>
          <p:cNvPr id="314" name="Google Shape;314;p22"/>
          <p:cNvSpPr txBox="1"/>
          <p:nvPr/>
        </p:nvSpPr>
        <p:spPr>
          <a:xfrm>
            <a:off x="387350" y="3891280"/>
            <a:ext cx="1002411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Show line number while displaying the output using grep -n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nvSpPr>
        <p:spPr>
          <a:xfrm>
            <a:off x="412115" y="1182370"/>
            <a:ext cx="11367135" cy="76835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‘tar’ command is used to compress a group of files into an archive. The command is also used to extract, maintain, or modify tar archives.</a:t>
            </a:r>
            <a:endParaRPr sz="2000">
              <a:solidFill>
                <a:schemeClr val="dk1"/>
              </a:solidFill>
              <a:latin typeface="Arial"/>
              <a:ea typeface="Arial"/>
              <a:cs typeface="Arial"/>
              <a:sym typeface="Arial"/>
            </a:endParaRPr>
          </a:p>
        </p:txBody>
      </p:sp>
      <p:sp>
        <p:nvSpPr>
          <p:cNvPr id="320" name="Google Shape;320;p23"/>
          <p:cNvSpPr txBox="1"/>
          <p:nvPr/>
        </p:nvSpPr>
        <p:spPr>
          <a:xfrm>
            <a:off x="273685" y="721995"/>
            <a:ext cx="70319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 ‘tar’ command</a:t>
            </a:r>
            <a:endParaRPr b="1" sz="2400">
              <a:solidFill>
                <a:schemeClr val="dk1"/>
              </a:solidFill>
              <a:latin typeface="Arial"/>
              <a:ea typeface="Arial"/>
              <a:cs typeface="Arial"/>
              <a:sym typeface="Arial"/>
            </a:endParaRPr>
          </a:p>
        </p:txBody>
      </p:sp>
      <p:sp>
        <p:nvSpPr>
          <p:cNvPr id="321" name="Google Shape;321;p23"/>
          <p:cNvSpPr txBox="1"/>
          <p:nvPr/>
        </p:nvSpPr>
        <p:spPr>
          <a:xfrm>
            <a:off x="390525" y="2160270"/>
            <a:ext cx="105937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tar [flags] [destinationFileName] [sourceFileName]</a:t>
            </a:r>
            <a:endParaRPr sz="2000">
              <a:solidFill>
                <a:schemeClr val="dk1"/>
              </a:solidFill>
              <a:latin typeface="Arial"/>
              <a:ea typeface="Arial"/>
              <a:cs typeface="Arial"/>
              <a:sym typeface="Arial"/>
            </a:endParaRPr>
          </a:p>
        </p:txBody>
      </p:sp>
      <p:sp>
        <p:nvSpPr>
          <p:cNvPr id="322" name="Google Shape;322;p23"/>
          <p:cNvSpPr txBox="1"/>
          <p:nvPr/>
        </p:nvSpPr>
        <p:spPr>
          <a:xfrm>
            <a:off x="541020" y="2802890"/>
            <a:ext cx="11367770" cy="267652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Some flags to customize the command input:</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-c	Create a new archive.</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-z	zip, tells tar command that creates tar file using gzip</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-v	Display progress in the terminal while creating the archive, also known as “verbose” mode. .</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-f	Archive file name.</a:t>
            </a:r>
            <a:endParaRPr sz="2000">
              <a:solidFill>
                <a:schemeClr val="dk1"/>
              </a:solidFill>
              <a:latin typeface="Arial"/>
              <a:ea typeface="Arial"/>
              <a:cs typeface="Arial"/>
              <a:sym typeface="Arial"/>
            </a:endParaRPr>
          </a:p>
          <a:p>
            <a:pPr indent="0" lvl="0" marL="0" marR="0" rtl="0" algn="l">
              <a:lnSpc>
                <a:spcPct val="120000"/>
              </a:lnSpc>
              <a:spcBef>
                <a:spcPts val="0"/>
              </a:spcBef>
              <a:spcAft>
                <a:spcPts val="0"/>
              </a:spcAft>
              <a:buNone/>
            </a:pPr>
            <a:r>
              <a:rPr lang="en-US" sz="2000">
                <a:solidFill>
                  <a:schemeClr val="dk1"/>
                </a:solidFill>
                <a:latin typeface="Arial"/>
                <a:ea typeface="Arial"/>
                <a:cs typeface="Arial"/>
                <a:sym typeface="Arial"/>
              </a:rPr>
              <a:t>-x	Extract from a compressed file.</a:t>
            </a:r>
            <a:endParaRPr sz="2000">
              <a:solidFill>
                <a:schemeClr val="dk1"/>
              </a:solidFill>
              <a:latin typeface="Arial"/>
              <a:ea typeface="Arial"/>
              <a:cs typeface="Arial"/>
              <a:sym typeface="Arial"/>
            </a:endParaRPr>
          </a:p>
        </p:txBody>
      </p:sp>
      <p:sp>
        <p:nvSpPr>
          <p:cNvPr id="323" name="Google Shape;323;p23"/>
          <p:cNvSpPr/>
          <p:nvPr/>
        </p:nvSpPr>
        <p:spPr>
          <a:xfrm>
            <a:off x="4445" y="1270"/>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6. Compress and Extract Files</a:t>
            </a:r>
            <a:r>
              <a:rPr lang="en-US" sz="2000">
                <a:solidFill>
                  <a:schemeClr val="lt1"/>
                </a:solidFill>
                <a:latin typeface="Arial"/>
                <a:ea typeface="Arial"/>
                <a:cs typeface="Arial"/>
                <a:sym typeface="Arial"/>
              </a:rPr>
              <a:t> </a:t>
            </a:r>
            <a:endParaRPr sz="2000">
              <a:solidFill>
                <a:schemeClr val="lt1"/>
              </a:solidFill>
              <a:latin typeface="Arial"/>
              <a:ea typeface="Arial"/>
              <a:cs typeface="Arial"/>
              <a:sym typeface="Arial"/>
            </a:endParaRPr>
          </a:p>
        </p:txBody>
      </p:sp>
      <p:sp>
        <p:nvSpPr>
          <p:cNvPr id="324" name="Google Shape;32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4"/>
          <p:cNvPicPr preferRelativeResize="0"/>
          <p:nvPr/>
        </p:nvPicPr>
        <p:blipFill rotWithShape="1">
          <a:blip r:embed="rId3">
            <a:alphaModFix/>
          </a:blip>
          <a:srcRect b="0" l="0" r="0" t="0"/>
          <a:stretch/>
        </p:blipFill>
        <p:spPr>
          <a:xfrm>
            <a:off x="2149475" y="909320"/>
            <a:ext cx="7100570" cy="2309495"/>
          </a:xfrm>
          <a:prstGeom prst="rect">
            <a:avLst/>
          </a:prstGeom>
          <a:noFill/>
          <a:ln>
            <a:noFill/>
          </a:ln>
        </p:spPr>
      </p:pic>
      <p:sp>
        <p:nvSpPr>
          <p:cNvPr id="330" name="Google Shape;330;p24"/>
          <p:cNvSpPr/>
          <p:nvPr/>
        </p:nvSpPr>
        <p:spPr>
          <a:xfrm>
            <a:off x="2287270" y="1343660"/>
            <a:ext cx="857250" cy="25463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1" name="Google Shape;331;p24"/>
          <p:cNvSpPr/>
          <p:nvPr/>
        </p:nvSpPr>
        <p:spPr>
          <a:xfrm>
            <a:off x="2286635" y="2362200"/>
            <a:ext cx="857885" cy="21209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24"/>
          <p:cNvSpPr/>
          <p:nvPr/>
        </p:nvSpPr>
        <p:spPr>
          <a:xfrm>
            <a:off x="4773930" y="1747520"/>
            <a:ext cx="2517775" cy="29718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4"/>
          <p:cNvSpPr txBox="1"/>
          <p:nvPr/>
        </p:nvSpPr>
        <p:spPr>
          <a:xfrm>
            <a:off x="706120" y="316230"/>
            <a:ext cx="318960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To compress file</a:t>
            </a:r>
            <a:endParaRPr b="1" i="1" sz="2400">
              <a:solidFill>
                <a:schemeClr val="dk1"/>
              </a:solidFill>
              <a:latin typeface="Times New Roman"/>
              <a:ea typeface="Times New Roman"/>
              <a:cs typeface="Times New Roman"/>
              <a:sym typeface="Times New Roman"/>
            </a:endParaRPr>
          </a:p>
        </p:txBody>
      </p:sp>
      <p:sp>
        <p:nvSpPr>
          <p:cNvPr id="334" name="Google Shape;334;p24"/>
          <p:cNvSpPr txBox="1"/>
          <p:nvPr/>
        </p:nvSpPr>
        <p:spPr>
          <a:xfrm>
            <a:off x="706120" y="3351530"/>
            <a:ext cx="328231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To extract file</a:t>
            </a:r>
            <a:endParaRPr b="1" i="1" sz="2400">
              <a:solidFill>
                <a:schemeClr val="dk1"/>
              </a:solidFill>
              <a:latin typeface="Times New Roman"/>
              <a:ea typeface="Times New Roman"/>
              <a:cs typeface="Times New Roman"/>
              <a:sym typeface="Times New Roman"/>
            </a:endParaRPr>
          </a:p>
        </p:txBody>
      </p:sp>
      <p:pic>
        <p:nvPicPr>
          <p:cNvPr id="335" name="Google Shape;335;p24"/>
          <p:cNvPicPr preferRelativeResize="0"/>
          <p:nvPr/>
        </p:nvPicPr>
        <p:blipFill rotWithShape="1">
          <a:blip r:embed="rId4">
            <a:alphaModFix/>
          </a:blip>
          <a:srcRect b="0" l="0" r="0" t="0"/>
          <a:stretch/>
        </p:blipFill>
        <p:spPr>
          <a:xfrm>
            <a:off x="2287270" y="3952875"/>
            <a:ext cx="7363460" cy="2326005"/>
          </a:xfrm>
          <a:prstGeom prst="rect">
            <a:avLst/>
          </a:prstGeom>
          <a:noFill/>
          <a:ln>
            <a:noFill/>
          </a:ln>
        </p:spPr>
      </p:pic>
      <p:sp>
        <p:nvSpPr>
          <p:cNvPr id="336" name="Google Shape;336;p24"/>
          <p:cNvSpPr/>
          <p:nvPr/>
        </p:nvSpPr>
        <p:spPr>
          <a:xfrm>
            <a:off x="2149475" y="5386705"/>
            <a:ext cx="286385" cy="371475"/>
          </a:xfrm>
          <a:prstGeom prst="curvedRightArrow">
            <a:avLst>
              <a:gd fmla="val 25000" name="adj1"/>
              <a:gd fmla="val 50000" name="adj2"/>
              <a:gd fmla="val 25000" name="adj3"/>
            </a:avLst>
          </a:prstGeom>
          <a:solidFill>
            <a:srgbClr val="FFD96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24"/>
          <p:cNvSpPr/>
          <p:nvPr/>
        </p:nvSpPr>
        <p:spPr>
          <a:xfrm>
            <a:off x="5133975" y="4618990"/>
            <a:ext cx="1855470" cy="32194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5"/>
          <p:cNvSpPr txBox="1"/>
          <p:nvPr/>
        </p:nvSpPr>
        <p:spPr>
          <a:xfrm>
            <a:off x="496570" y="1152525"/>
            <a:ext cx="43967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gzip [options] [file names]</a:t>
            </a:r>
            <a:endParaRPr sz="2000">
              <a:solidFill>
                <a:schemeClr val="dk1"/>
              </a:solidFill>
              <a:latin typeface="Arial"/>
              <a:ea typeface="Arial"/>
              <a:cs typeface="Arial"/>
              <a:sym typeface="Arial"/>
            </a:endParaRPr>
          </a:p>
        </p:txBody>
      </p:sp>
      <p:sp>
        <p:nvSpPr>
          <p:cNvPr id="344" name="Google Shape;344;p25"/>
          <p:cNvSpPr txBox="1"/>
          <p:nvPr/>
        </p:nvSpPr>
        <p:spPr>
          <a:xfrm>
            <a:off x="340995" y="231775"/>
            <a:ext cx="22580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gzip command</a:t>
            </a:r>
            <a:endParaRPr b="1" sz="2000">
              <a:solidFill>
                <a:schemeClr val="dk1"/>
              </a:solidFill>
              <a:latin typeface="Arial"/>
              <a:ea typeface="Arial"/>
              <a:cs typeface="Arial"/>
              <a:sym typeface="Arial"/>
            </a:endParaRPr>
          </a:p>
        </p:txBody>
      </p:sp>
      <p:sp>
        <p:nvSpPr>
          <p:cNvPr id="345" name="Google Shape;345;p25"/>
          <p:cNvSpPr txBox="1"/>
          <p:nvPr/>
        </p:nvSpPr>
        <p:spPr>
          <a:xfrm>
            <a:off x="340995" y="692150"/>
            <a:ext cx="113258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‘gzip’ command compresses files. Each single file is compressed into a single file.</a:t>
            </a:r>
            <a:endParaRPr sz="2000">
              <a:solidFill>
                <a:schemeClr val="dk1"/>
              </a:solidFill>
              <a:latin typeface="Arial"/>
              <a:ea typeface="Arial"/>
              <a:cs typeface="Arial"/>
              <a:sym typeface="Arial"/>
            </a:endParaRPr>
          </a:p>
        </p:txBody>
      </p:sp>
      <p:pic>
        <p:nvPicPr>
          <p:cNvPr id="346" name="Google Shape;346;p25"/>
          <p:cNvPicPr preferRelativeResize="0"/>
          <p:nvPr/>
        </p:nvPicPr>
        <p:blipFill rotWithShape="1">
          <a:blip r:embed="rId3">
            <a:alphaModFix/>
          </a:blip>
          <a:srcRect b="0" l="0" r="0" t="0"/>
          <a:stretch/>
        </p:blipFill>
        <p:spPr>
          <a:xfrm>
            <a:off x="591820" y="1797992"/>
            <a:ext cx="5023485" cy="1372235"/>
          </a:xfrm>
          <a:prstGeom prst="rect">
            <a:avLst/>
          </a:prstGeom>
          <a:noFill/>
          <a:ln>
            <a:noFill/>
          </a:ln>
        </p:spPr>
      </p:pic>
      <p:sp>
        <p:nvSpPr>
          <p:cNvPr id="347" name="Google Shape;347;p25"/>
          <p:cNvSpPr txBox="1"/>
          <p:nvPr/>
        </p:nvSpPr>
        <p:spPr>
          <a:xfrm>
            <a:off x="6810375" y="1238885"/>
            <a:ext cx="381381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To decompress a file: -d</a:t>
            </a:r>
            <a:endParaRPr b="1" i="1" sz="2000">
              <a:solidFill>
                <a:schemeClr val="dk1"/>
              </a:solidFill>
              <a:latin typeface="Arial"/>
              <a:ea typeface="Arial"/>
              <a:cs typeface="Arial"/>
              <a:sym typeface="Arial"/>
            </a:endParaRPr>
          </a:p>
        </p:txBody>
      </p:sp>
      <p:pic>
        <p:nvPicPr>
          <p:cNvPr id="348" name="Google Shape;348;p25"/>
          <p:cNvPicPr preferRelativeResize="0"/>
          <p:nvPr/>
        </p:nvPicPr>
        <p:blipFill rotWithShape="1">
          <a:blip r:embed="rId4">
            <a:alphaModFix/>
          </a:blip>
          <a:srcRect b="0" l="0" r="0" t="0"/>
          <a:stretch/>
        </p:blipFill>
        <p:spPr>
          <a:xfrm>
            <a:off x="6092825" y="1773555"/>
            <a:ext cx="6052185" cy="819785"/>
          </a:xfrm>
          <a:prstGeom prst="rect">
            <a:avLst/>
          </a:prstGeom>
          <a:noFill/>
          <a:ln>
            <a:noFill/>
          </a:ln>
        </p:spPr>
      </p:pic>
      <p:sp>
        <p:nvSpPr>
          <p:cNvPr id="349" name="Google Shape;349;p25"/>
          <p:cNvSpPr txBox="1"/>
          <p:nvPr/>
        </p:nvSpPr>
        <p:spPr>
          <a:xfrm>
            <a:off x="496570" y="3416935"/>
            <a:ext cx="80359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One can unzip and open gz file using:  gunzip [file.gz]</a:t>
            </a:r>
            <a:endParaRPr sz="2000">
              <a:solidFill>
                <a:schemeClr val="dk1"/>
              </a:solidFill>
              <a:latin typeface="Arial"/>
              <a:ea typeface="Arial"/>
              <a:cs typeface="Arial"/>
              <a:sym typeface="Arial"/>
            </a:endParaRPr>
          </a:p>
        </p:txBody>
      </p:sp>
      <p:pic>
        <p:nvPicPr>
          <p:cNvPr id="350" name="Google Shape;350;p25"/>
          <p:cNvPicPr preferRelativeResize="0"/>
          <p:nvPr/>
        </p:nvPicPr>
        <p:blipFill rotWithShape="1">
          <a:blip r:embed="rId5">
            <a:alphaModFix/>
          </a:blip>
          <a:srcRect b="0" l="0" r="0" t="0"/>
          <a:stretch/>
        </p:blipFill>
        <p:spPr>
          <a:xfrm>
            <a:off x="591820" y="4148455"/>
            <a:ext cx="6990080" cy="1499870"/>
          </a:xfrm>
          <a:prstGeom prst="rect">
            <a:avLst/>
          </a:prstGeom>
          <a:noFill/>
          <a:ln>
            <a:noFill/>
          </a:ln>
        </p:spPr>
      </p:pic>
      <p:sp>
        <p:nvSpPr>
          <p:cNvPr id="351" name="Google Shape;35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nvSpPr>
        <p:spPr>
          <a:xfrm>
            <a:off x="348615" y="26352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bc command</a:t>
            </a:r>
            <a:endParaRPr b="1" sz="2000">
              <a:solidFill>
                <a:schemeClr val="dk1"/>
              </a:solidFill>
              <a:latin typeface="Arial"/>
              <a:ea typeface="Arial"/>
              <a:cs typeface="Arial"/>
              <a:sym typeface="Arial"/>
            </a:endParaRPr>
          </a:p>
        </p:txBody>
      </p:sp>
      <p:sp>
        <p:nvSpPr>
          <p:cNvPr id="357" name="Google Shape;357;p26"/>
          <p:cNvSpPr txBox="1"/>
          <p:nvPr/>
        </p:nvSpPr>
        <p:spPr>
          <a:xfrm>
            <a:off x="348615" y="723900"/>
            <a:ext cx="1138872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‘bc’ command is used for command line calculator. It is similar to basic calculator by using which we can do basic mathematical calculations. </a:t>
            </a:r>
            <a:endParaRPr sz="2000">
              <a:solidFill>
                <a:schemeClr val="dk1"/>
              </a:solidFill>
              <a:latin typeface="Arial"/>
              <a:ea typeface="Arial"/>
              <a:cs typeface="Arial"/>
              <a:sym typeface="Arial"/>
            </a:endParaRPr>
          </a:p>
        </p:txBody>
      </p:sp>
      <p:sp>
        <p:nvSpPr>
          <p:cNvPr id="358" name="Google Shape;358;p26"/>
          <p:cNvSpPr txBox="1"/>
          <p:nvPr/>
        </p:nvSpPr>
        <p:spPr>
          <a:xfrm>
            <a:off x="719455" y="1553845"/>
            <a:ext cx="59918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bc [option] [expression]</a:t>
            </a:r>
            <a:endParaRPr sz="2000">
              <a:solidFill>
                <a:schemeClr val="dk1"/>
              </a:solidFill>
              <a:latin typeface="Arial"/>
              <a:ea typeface="Arial"/>
              <a:cs typeface="Arial"/>
              <a:sym typeface="Arial"/>
            </a:endParaRPr>
          </a:p>
        </p:txBody>
      </p:sp>
      <p:sp>
        <p:nvSpPr>
          <p:cNvPr id="359" name="Google Shape;359;p26"/>
          <p:cNvSpPr txBox="1"/>
          <p:nvPr/>
        </p:nvSpPr>
        <p:spPr>
          <a:xfrm>
            <a:off x="719455" y="2091055"/>
            <a:ext cx="5255895" cy="409257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i="1" lang="en-US" sz="2000">
                <a:solidFill>
                  <a:schemeClr val="dk1"/>
                </a:solidFill>
                <a:latin typeface="Arial"/>
                <a:ea typeface="Arial"/>
                <a:cs typeface="Arial"/>
                <a:sym typeface="Arial"/>
              </a:rPr>
              <a:t>The ‘bc’ command supports the following features: </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Arithmetic operators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Increment or Decrement operators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Assignment operators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Comparison or Relational operators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Logical or Boolean operators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Math functions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Conditional statements</a:t>
            </a:r>
            <a:endParaRPr sz="2000">
              <a:solidFill>
                <a:schemeClr val="dk1"/>
              </a:solidFill>
              <a:latin typeface="Arial"/>
              <a:ea typeface="Arial"/>
              <a:cs typeface="Arial"/>
              <a:sym typeface="Arial"/>
            </a:endParaRPr>
          </a:p>
          <a:p>
            <a:pPr indent="0" lvl="0" marL="0" marR="0" rtl="0" algn="l">
              <a:lnSpc>
                <a:spcPct val="130000"/>
              </a:lnSpc>
              <a:spcBef>
                <a:spcPts val="0"/>
              </a:spcBef>
              <a:spcAft>
                <a:spcPts val="0"/>
              </a:spcAft>
              <a:buNone/>
            </a:pPr>
            <a:r>
              <a:rPr lang="en-US" sz="2000">
                <a:solidFill>
                  <a:schemeClr val="dk1"/>
                </a:solidFill>
                <a:latin typeface="Arial"/>
                <a:ea typeface="Arial"/>
                <a:cs typeface="Arial"/>
                <a:sym typeface="Arial"/>
              </a:rPr>
              <a:t>- Iterative statements</a:t>
            </a:r>
            <a:endParaRPr sz="2000">
              <a:solidFill>
                <a:schemeClr val="dk1"/>
              </a:solidFill>
              <a:latin typeface="Arial"/>
              <a:ea typeface="Arial"/>
              <a:cs typeface="Arial"/>
              <a:sym typeface="Arial"/>
            </a:endParaRPr>
          </a:p>
        </p:txBody>
      </p:sp>
      <p:sp>
        <p:nvSpPr>
          <p:cNvPr id="360" name="Google Shape;3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7"/>
          <p:cNvPicPr preferRelativeResize="0"/>
          <p:nvPr/>
        </p:nvPicPr>
        <p:blipFill rotWithShape="1">
          <a:blip r:embed="rId3">
            <a:alphaModFix/>
          </a:blip>
          <a:srcRect b="0" l="0" r="0" t="0"/>
          <a:stretch/>
        </p:blipFill>
        <p:spPr>
          <a:xfrm>
            <a:off x="2695575" y="345440"/>
            <a:ext cx="7839075" cy="1876425"/>
          </a:xfrm>
          <a:prstGeom prst="rect">
            <a:avLst/>
          </a:prstGeom>
          <a:noFill/>
          <a:ln>
            <a:noFill/>
          </a:ln>
        </p:spPr>
      </p:pic>
      <p:sp>
        <p:nvSpPr>
          <p:cNvPr id="366" name="Google Shape;366;p27"/>
          <p:cNvSpPr txBox="1"/>
          <p:nvPr/>
        </p:nvSpPr>
        <p:spPr>
          <a:xfrm>
            <a:off x="3945890" y="2605405"/>
            <a:ext cx="57581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 Ctrl + D or typing quit to exit</a:t>
            </a:r>
            <a:endParaRPr i="1" sz="2000">
              <a:solidFill>
                <a:schemeClr val="dk1"/>
              </a:solidFill>
              <a:latin typeface="Times New Roman"/>
              <a:ea typeface="Times New Roman"/>
              <a:cs typeface="Times New Roman"/>
              <a:sym typeface="Times New Roman"/>
            </a:endParaRPr>
          </a:p>
        </p:txBody>
      </p:sp>
      <p:pic>
        <p:nvPicPr>
          <p:cNvPr id="367" name="Google Shape;367;p27"/>
          <p:cNvPicPr preferRelativeResize="0"/>
          <p:nvPr/>
        </p:nvPicPr>
        <p:blipFill rotWithShape="1">
          <a:blip r:embed="rId4">
            <a:alphaModFix/>
          </a:blip>
          <a:srcRect b="0" l="0" r="0" t="0"/>
          <a:stretch/>
        </p:blipFill>
        <p:spPr>
          <a:xfrm>
            <a:off x="1976120" y="3371215"/>
            <a:ext cx="9278620" cy="2226945"/>
          </a:xfrm>
          <a:prstGeom prst="rect">
            <a:avLst/>
          </a:prstGeom>
          <a:noFill/>
          <a:ln>
            <a:noFill/>
          </a:ln>
        </p:spPr>
      </p:pic>
      <p:sp>
        <p:nvSpPr>
          <p:cNvPr id="368" name="Google Shape;368;p27"/>
          <p:cNvSpPr txBox="1"/>
          <p:nvPr/>
        </p:nvSpPr>
        <p:spPr>
          <a:xfrm>
            <a:off x="85330" y="6401122"/>
            <a:ext cx="7452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https://www.geeksforgeeks.org/bc-command-linux-examples/</a:t>
            </a:r>
            <a:endParaRPr sz="1200">
              <a:solidFill>
                <a:schemeClr val="dk1"/>
              </a:solidFill>
              <a:latin typeface="Times New Roman"/>
              <a:ea typeface="Times New Roman"/>
              <a:cs typeface="Times New Roman"/>
              <a:sym typeface="Times New Roman"/>
            </a:endParaRPr>
          </a:p>
        </p:txBody>
      </p:sp>
      <p:sp>
        <p:nvSpPr>
          <p:cNvPr id="369" name="Google Shape;36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nvSpPr>
        <p:spPr>
          <a:xfrm>
            <a:off x="421005" y="840740"/>
            <a:ext cx="1079817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When you need to run a bunch of terminal commands, you do it one-by-one. However, it turns out that there's a better way to do this, and it involves running multiple commands at once.</a:t>
            </a:r>
            <a:endParaRPr sz="2000">
              <a:solidFill>
                <a:schemeClr val="dk1"/>
              </a:solidFill>
              <a:latin typeface="Arial"/>
              <a:ea typeface="Arial"/>
              <a:cs typeface="Arial"/>
              <a:sym typeface="Arial"/>
            </a:endParaRPr>
          </a:p>
        </p:txBody>
      </p:sp>
      <p:sp>
        <p:nvSpPr>
          <p:cNvPr id="375" name="Google Shape;375;p28"/>
          <p:cNvSpPr txBox="1"/>
          <p:nvPr/>
        </p:nvSpPr>
        <p:spPr>
          <a:xfrm>
            <a:off x="560070" y="2237105"/>
            <a:ext cx="9384665"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On Linux, there are three ways to run multiple commands in a terminal:</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The Semicolon (;) operator</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The Logical OR (||) operator</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The Logical AND (&amp;&amp;) operator</a:t>
            </a:r>
            <a:endParaRPr sz="2000">
              <a:solidFill>
                <a:schemeClr val="dk1"/>
              </a:solidFill>
              <a:latin typeface="Arial"/>
              <a:ea typeface="Arial"/>
              <a:cs typeface="Arial"/>
              <a:sym typeface="Arial"/>
            </a:endParaRPr>
          </a:p>
        </p:txBody>
      </p:sp>
      <p:sp>
        <p:nvSpPr>
          <p:cNvPr id="376" name="Google Shape;376;p28"/>
          <p:cNvSpPr txBox="1"/>
          <p:nvPr/>
        </p:nvSpPr>
        <p:spPr>
          <a:xfrm>
            <a:off x="560070" y="3993515"/>
            <a:ext cx="52266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Using the Semicolon (;) Operator</a:t>
            </a:r>
            <a:endParaRPr b="1" i="1" sz="2000">
              <a:solidFill>
                <a:schemeClr val="dk1"/>
              </a:solidFill>
              <a:latin typeface="Arial"/>
              <a:ea typeface="Arial"/>
              <a:cs typeface="Arial"/>
              <a:sym typeface="Arial"/>
            </a:endParaRPr>
          </a:p>
        </p:txBody>
      </p:sp>
      <p:sp>
        <p:nvSpPr>
          <p:cNvPr id="377" name="Google Shape;377;p28"/>
          <p:cNvSpPr txBox="1"/>
          <p:nvPr/>
        </p:nvSpPr>
        <p:spPr>
          <a:xfrm>
            <a:off x="560070" y="4453890"/>
            <a:ext cx="49587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command A ; command B</a:t>
            </a:r>
            <a:endParaRPr sz="2000">
              <a:solidFill>
                <a:schemeClr val="dk1"/>
              </a:solidFill>
              <a:latin typeface="Arial"/>
              <a:ea typeface="Arial"/>
              <a:cs typeface="Arial"/>
              <a:sym typeface="Arial"/>
            </a:endParaRPr>
          </a:p>
        </p:txBody>
      </p:sp>
      <p:pic>
        <p:nvPicPr>
          <p:cNvPr id="378" name="Google Shape;378;p28"/>
          <p:cNvPicPr preferRelativeResize="0"/>
          <p:nvPr/>
        </p:nvPicPr>
        <p:blipFill rotWithShape="1">
          <a:blip r:embed="rId3">
            <a:alphaModFix/>
          </a:blip>
          <a:srcRect b="0" l="0" r="0" t="0"/>
          <a:stretch/>
        </p:blipFill>
        <p:spPr>
          <a:xfrm>
            <a:off x="6368415" y="3255010"/>
            <a:ext cx="4746625" cy="3032760"/>
          </a:xfrm>
          <a:prstGeom prst="rect">
            <a:avLst/>
          </a:prstGeom>
          <a:noFill/>
          <a:ln>
            <a:noFill/>
          </a:ln>
        </p:spPr>
      </p:pic>
      <p:sp>
        <p:nvSpPr>
          <p:cNvPr id="379" name="Google Shape;379;p28"/>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7. How to Run multiple Terminal Commands</a:t>
            </a:r>
            <a:endParaRPr b="1" sz="2800">
              <a:solidFill>
                <a:schemeClr val="lt1"/>
              </a:solidFill>
              <a:latin typeface="Arial"/>
              <a:ea typeface="Arial"/>
              <a:cs typeface="Arial"/>
              <a:sym typeface="Arial"/>
            </a:endParaRPr>
          </a:p>
        </p:txBody>
      </p:sp>
      <p:sp>
        <p:nvSpPr>
          <p:cNvPr id="380" name="Google Shape;38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nvSpPr>
        <p:spPr>
          <a:xfrm>
            <a:off x="263525" y="241300"/>
            <a:ext cx="420497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Using the </a:t>
            </a:r>
            <a:r>
              <a:rPr b="1" lang="en-US" sz="2000">
                <a:solidFill>
                  <a:schemeClr val="dk1"/>
                </a:solidFill>
                <a:latin typeface="Arial"/>
                <a:ea typeface="Arial"/>
                <a:cs typeface="Arial"/>
                <a:sym typeface="Arial"/>
              </a:rPr>
              <a:t>OR (||)</a:t>
            </a:r>
            <a:r>
              <a:rPr b="1" i="1" lang="en-US" sz="2000">
                <a:solidFill>
                  <a:schemeClr val="dk1"/>
                </a:solidFill>
                <a:latin typeface="Arial"/>
                <a:ea typeface="Arial"/>
                <a:cs typeface="Arial"/>
                <a:sym typeface="Arial"/>
              </a:rPr>
              <a:t> Operator</a:t>
            </a:r>
            <a:endParaRPr b="1" i="1" sz="2000">
              <a:solidFill>
                <a:schemeClr val="dk1"/>
              </a:solidFill>
              <a:latin typeface="Arial"/>
              <a:ea typeface="Arial"/>
              <a:cs typeface="Arial"/>
              <a:sym typeface="Arial"/>
            </a:endParaRPr>
          </a:p>
        </p:txBody>
      </p:sp>
      <p:sp>
        <p:nvSpPr>
          <p:cNvPr id="386" name="Google Shape;386;p29"/>
          <p:cNvSpPr txBox="1"/>
          <p:nvPr/>
        </p:nvSpPr>
        <p:spPr>
          <a:xfrm>
            <a:off x="263525" y="799465"/>
            <a:ext cx="10826115" cy="10147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When you run two commands using the OR operator and it execute only </a:t>
            </a:r>
            <a:r>
              <a:rPr i="1" lang="en-US" sz="2000">
                <a:solidFill>
                  <a:schemeClr val="dk1"/>
                </a:solidFill>
                <a:latin typeface="Arial"/>
                <a:ea typeface="Arial"/>
                <a:cs typeface="Arial"/>
                <a:sym typeface="Arial"/>
              </a:rPr>
              <a:t>one command between the two</a:t>
            </a:r>
            <a:r>
              <a:rPr lang="en-US" sz="2000">
                <a:solidFill>
                  <a:schemeClr val="dk1"/>
                </a:solidFill>
                <a:latin typeface="Arial"/>
                <a:ea typeface="Arial"/>
                <a:cs typeface="Arial"/>
                <a:sym typeface="Arial"/>
              </a:rPr>
              <a:t>. For instance, command B will only execute if command A fails and command A runs successfully, command B won't execute. </a:t>
            </a:r>
            <a:endParaRPr sz="2000">
              <a:solidFill>
                <a:schemeClr val="dk1"/>
              </a:solidFill>
              <a:latin typeface="Arial"/>
              <a:ea typeface="Arial"/>
              <a:cs typeface="Arial"/>
              <a:sym typeface="Arial"/>
            </a:endParaRPr>
          </a:p>
        </p:txBody>
      </p:sp>
      <p:sp>
        <p:nvSpPr>
          <p:cNvPr id="387" name="Google Shape;387;p29"/>
          <p:cNvSpPr txBox="1"/>
          <p:nvPr/>
        </p:nvSpPr>
        <p:spPr>
          <a:xfrm>
            <a:off x="528955" y="2104390"/>
            <a:ext cx="5173345" cy="3987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Arial"/>
                <a:ea typeface="Arial"/>
                <a:cs typeface="Arial"/>
                <a:sym typeface="Arial"/>
              </a:rPr>
              <a:t>Syntax: command A || command B</a:t>
            </a:r>
            <a:endParaRPr sz="2000">
              <a:solidFill>
                <a:schemeClr val="dk1"/>
              </a:solidFill>
              <a:latin typeface="Arial"/>
              <a:ea typeface="Arial"/>
              <a:cs typeface="Arial"/>
              <a:sym typeface="Arial"/>
            </a:endParaRPr>
          </a:p>
        </p:txBody>
      </p:sp>
      <p:pic>
        <p:nvPicPr>
          <p:cNvPr id="388" name="Google Shape;388;p29"/>
          <p:cNvPicPr preferRelativeResize="0"/>
          <p:nvPr/>
        </p:nvPicPr>
        <p:blipFill rotWithShape="1">
          <a:blip r:embed="rId3">
            <a:alphaModFix/>
          </a:blip>
          <a:srcRect b="0" l="0" r="0" t="0"/>
          <a:stretch/>
        </p:blipFill>
        <p:spPr>
          <a:xfrm>
            <a:off x="2736850" y="2708910"/>
            <a:ext cx="6994525" cy="3378200"/>
          </a:xfrm>
          <a:prstGeom prst="rect">
            <a:avLst/>
          </a:prstGeom>
          <a:noFill/>
          <a:ln>
            <a:noFill/>
          </a:ln>
        </p:spPr>
      </p:pic>
      <p:sp>
        <p:nvSpPr>
          <p:cNvPr id="389" name="Google Shape;389;p29"/>
          <p:cNvSpPr/>
          <p:nvPr/>
        </p:nvSpPr>
        <p:spPr>
          <a:xfrm>
            <a:off x="2736850" y="5534025"/>
            <a:ext cx="795655" cy="27686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90" name="Google Shape;390;p29"/>
          <p:cNvSpPr/>
          <p:nvPr/>
        </p:nvSpPr>
        <p:spPr>
          <a:xfrm>
            <a:off x="4650740" y="2983230"/>
            <a:ext cx="2694305" cy="25527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91" name="Google Shape;391;p29"/>
          <p:cNvSpPr/>
          <p:nvPr/>
        </p:nvSpPr>
        <p:spPr>
          <a:xfrm>
            <a:off x="4748530" y="3517265"/>
            <a:ext cx="2694305" cy="22098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92" name="Google Shape;39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nvSpPr>
        <p:spPr>
          <a:xfrm>
            <a:off x="574675" y="1028065"/>
            <a:ext cx="9440545"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useradd is used to add user accounts to your system.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Syntax : useradd [options] [name_of_the_user]</a:t>
            </a:r>
            <a:endParaRPr b="0" i="0" sz="2000" u="none" cap="none" strike="noStrike">
              <a:solidFill>
                <a:schemeClr val="dk1"/>
              </a:solidFill>
              <a:latin typeface="Arial"/>
              <a:ea typeface="Arial"/>
              <a:cs typeface="Arial"/>
              <a:sym typeface="Arial"/>
            </a:endParaRPr>
          </a:p>
        </p:txBody>
      </p:sp>
      <p:sp>
        <p:nvSpPr>
          <p:cNvPr id="94" name="Google Shape;94;p3"/>
          <p:cNvSpPr txBox="1"/>
          <p:nvPr/>
        </p:nvSpPr>
        <p:spPr>
          <a:xfrm>
            <a:off x="574675" y="641985"/>
            <a:ext cx="3460750" cy="38608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i="0" lang="en-US" sz="2400" u="none" cap="none" strike="noStrike">
                <a:solidFill>
                  <a:schemeClr val="dk1"/>
                </a:solidFill>
                <a:latin typeface="Arial"/>
                <a:ea typeface="Arial"/>
                <a:cs typeface="Arial"/>
                <a:sym typeface="Arial"/>
              </a:rPr>
              <a:t>useradd command </a:t>
            </a:r>
            <a:endParaRPr b="1" i="0" sz="2400" u="none" cap="none" strike="noStrike">
              <a:solidFill>
                <a:schemeClr val="dk1"/>
              </a:solidFill>
              <a:latin typeface="Arial"/>
              <a:ea typeface="Arial"/>
              <a:cs typeface="Arial"/>
              <a:sym typeface="Arial"/>
            </a:endParaRPr>
          </a:p>
        </p:txBody>
      </p:sp>
      <p:sp>
        <p:nvSpPr>
          <p:cNvPr id="95" name="Google Shape;95;p3"/>
          <p:cNvSpPr txBox="1"/>
          <p:nvPr/>
        </p:nvSpPr>
        <p:spPr>
          <a:xfrm>
            <a:off x="574675" y="3377565"/>
            <a:ext cx="9440545" cy="1938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000" u="none" cap="none" strike="noStrike">
                <a:solidFill>
                  <a:schemeClr val="dk1"/>
                </a:solidFill>
                <a:latin typeface="Arial"/>
                <a:ea typeface="Arial"/>
                <a:cs typeface="Arial"/>
                <a:sym typeface="Arial"/>
              </a:rPr>
              <a:t>Some options for useradd</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To give a home directory path for new user: </a:t>
            </a:r>
            <a:r>
              <a:rPr b="1" i="0" lang="en-US" sz="2000" u="none" cap="none" strike="noStrike">
                <a:solidFill>
                  <a:schemeClr val="dk1"/>
                </a:solidFill>
                <a:latin typeface="Arial"/>
                <a:ea typeface="Arial"/>
                <a:cs typeface="Arial"/>
                <a:sym typeface="Arial"/>
              </a:rPr>
              <a:t>-m </a:t>
            </a:r>
            <a:r>
              <a:rPr b="0" i="0" lang="en-US" sz="2000" u="none" cap="none" strike="noStrike">
                <a:solidFill>
                  <a:schemeClr val="dk1"/>
                </a:solidFill>
                <a:latin typeface="Arial"/>
                <a:ea typeface="Arial"/>
                <a:cs typeface="Arial"/>
                <a:sym typeface="Arial"/>
              </a:rPr>
              <a:t>(--create-home)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To create a user with a specific login group: </a:t>
            </a:r>
            <a:r>
              <a:rPr b="1" i="0" lang="en-US" sz="2000" u="none" cap="none" strike="noStrike">
                <a:solidFill>
                  <a:schemeClr val="dk1"/>
                </a:solidFill>
                <a:latin typeface="Arial"/>
                <a:ea typeface="Arial"/>
                <a:cs typeface="Arial"/>
                <a:sym typeface="Arial"/>
              </a:rPr>
              <a:t>-g </a:t>
            </a:r>
            <a:r>
              <a:rPr b="0" i="0" lang="en-US" sz="2000" u="none" cap="none" strike="noStrike">
                <a:solidFill>
                  <a:schemeClr val="dk1"/>
                </a:solidFill>
                <a:latin typeface="Arial"/>
                <a:ea typeface="Arial"/>
                <a:cs typeface="Arial"/>
                <a:sym typeface="Arial"/>
              </a:rPr>
              <a:t>(--gid)</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To create a user with a comment: </a:t>
            </a:r>
            <a:r>
              <a:rPr b="1" i="0" lang="en-US" sz="2000" u="none" cap="none" strike="noStrike">
                <a:solidFill>
                  <a:schemeClr val="dk1"/>
                </a:solidFill>
                <a:latin typeface="Arial"/>
                <a:ea typeface="Arial"/>
                <a:cs typeface="Arial"/>
                <a:sym typeface="Arial"/>
              </a:rPr>
              <a:t>-c </a:t>
            </a:r>
            <a:r>
              <a:rPr b="0" i="0" lang="en-US" sz="2000" u="none" cap="none" strike="noStrike">
                <a:solidFill>
                  <a:schemeClr val="dk1"/>
                </a:solidFill>
                <a:latin typeface="Arial"/>
                <a:ea typeface="Arial"/>
                <a:cs typeface="Arial"/>
                <a:sym typeface="Arial"/>
              </a:rPr>
              <a:t>(--comment)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To set a password of the new account: </a:t>
            </a:r>
            <a:r>
              <a:rPr b="1" i="0" lang="en-US" sz="2000" u="none" cap="none" strike="noStrike">
                <a:solidFill>
                  <a:schemeClr val="dk1"/>
                </a:solidFill>
                <a:latin typeface="Arial"/>
                <a:ea typeface="Arial"/>
                <a:cs typeface="Arial"/>
                <a:sym typeface="Arial"/>
              </a:rPr>
              <a:t>-p </a:t>
            </a:r>
            <a:r>
              <a:rPr b="0" i="0" lang="en-US" sz="2000" u="none" cap="none" strike="noStrike">
                <a:solidFill>
                  <a:schemeClr val="dk1"/>
                </a:solidFill>
                <a:latin typeface="Arial"/>
                <a:ea typeface="Arial"/>
                <a:cs typeface="Arial"/>
                <a:sym typeface="Arial"/>
              </a:rPr>
              <a:t>( --password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See more with </a:t>
            </a:r>
            <a:r>
              <a:rPr b="1" i="0" lang="en-US" sz="2000" u="none" cap="none" strike="noStrike">
                <a:solidFill>
                  <a:schemeClr val="dk1"/>
                </a:solidFill>
                <a:latin typeface="Arial"/>
                <a:ea typeface="Arial"/>
                <a:cs typeface="Arial"/>
                <a:sym typeface="Arial"/>
              </a:rPr>
              <a:t>useradd -h or useradd --help</a:t>
            </a:r>
            <a:endParaRPr b="1" i="0" sz="2000" u="none" cap="none" strike="noStrike">
              <a:solidFill>
                <a:schemeClr val="dk1"/>
              </a:solidFill>
              <a:latin typeface="Arial"/>
              <a:ea typeface="Arial"/>
              <a:cs typeface="Arial"/>
              <a:sym typeface="Arial"/>
            </a:endParaRPr>
          </a:p>
        </p:txBody>
      </p:sp>
      <p:pic>
        <p:nvPicPr>
          <p:cNvPr id="96" name="Google Shape;96;p3"/>
          <p:cNvPicPr preferRelativeResize="0"/>
          <p:nvPr/>
        </p:nvPicPr>
        <p:blipFill rotWithShape="1">
          <a:blip r:embed="rId3">
            <a:alphaModFix/>
          </a:blip>
          <a:srcRect b="0" l="0" r="0" t="0"/>
          <a:stretch/>
        </p:blipFill>
        <p:spPr>
          <a:xfrm>
            <a:off x="574675" y="2022475"/>
            <a:ext cx="4816475" cy="1193800"/>
          </a:xfrm>
          <a:prstGeom prst="rect">
            <a:avLst/>
          </a:prstGeom>
          <a:noFill/>
          <a:ln>
            <a:noFill/>
          </a:ln>
        </p:spPr>
      </p:pic>
      <p:sp>
        <p:nvSpPr>
          <p:cNvPr id="97" name="Google Shape;97;p3"/>
          <p:cNvSpPr/>
          <p:nvPr/>
        </p:nvSpPr>
        <p:spPr>
          <a:xfrm>
            <a:off x="2472690" y="2604770"/>
            <a:ext cx="721360" cy="25527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None/>
            </a:pPr>
            <a:r>
              <a:t/>
            </a:r>
            <a:endParaRPr b="0" i="0" sz="2000" u="none" cap="none" strike="noStrike">
              <a:latin typeface="Arial"/>
              <a:ea typeface="Arial"/>
              <a:cs typeface="Arial"/>
              <a:sym typeface="Arial"/>
            </a:endParaRPr>
          </a:p>
        </p:txBody>
      </p:sp>
      <p:pic>
        <p:nvPicPr>
          <p:cNvPr id="98" name="Google Shape;98;p3"/>
          <p:cNvPicPr preferRelativeResize="0"/>
          <p:nvPr/>
        </p:nvPicPr>
        <p:blipFill rotWithShape="1">
          <a:blip r:embed="rId4">
            <a:alphaModFix/>
          </a:blip>
          <a:srcRect b="0" l="0" r="0" t="0"/>
          <a:stretch/>
        </p:blipFill>
        <p:spPr>
          <a:xfrm>
            <a:off x="196850" y="5477510"/>
            <a:ext cx="6239510" cy="1118235"/>
          </a:xfrm>
          <a:prstGeom prst="rect">
            <a:avLst/>
          </a:prstGeom>
          <a:noFill/>
          <a:ln>
            <a:noFill/>
          </a:ln>
        </p:spPr>
      </p:pic>
      <p:pic>
        <p:nvPicPr>
          <p:cNvPr id="99" name="Google Shape;99;p3"/>
          <p:cNvPicPr preferRelativeResize="0"/>
          <p:nvPr/>
        </p:nvPicPr>
        <p:blipFill rotWithShape="1">
          <a:blip r:embed="rId5">
            <a:alphaModFix/>
          </a:blip>
          <a:srcRect b="0" l="0" r="0" t="0"/>
          <a:stretch/>
        </p:blipFill>
        <p:spPr>
          <a:xfrm>
            <a:off x="6551930" y="5500370"/>
            <a:ext cx="5210175" cy="1095375"/>
          </a:xfrm>
          <a:prstGeom prst="rect">
            <a:avLst/>
          </a:prstGeom>
          <a:noFill/>
          <a:ln>
            <a:noFill/>
          </a:ln>
        </p:spPr>
      </p:pic>
      <p:sp>
        <p:nvSpPr>
          <p:cNvPr id="100" name="Google Shape;100;p3"/>
          <p:cNvSpPr/>
          <p:nvPr/>
        </p:nvSpPr>
        <p:spPr>
          <a:xfrm>
            <a:off x="4445" y="-63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rPr b="1" i="0" lang="en-US" sz="2800" u="none" cap="none" strike="noStrike">
                <a:solidFill>
                  <a:schemeClr val="lt1"/>
                </a:solidFill>
                <a:latin typeface="Arial"/>
                <a:ea typeface="Arial"/>
                <a:cs typeface="Arial"/>
                <a:sym typeface="Arial"/>
              </a:rPr>
              <a:t>1. Users and Groups</a:t>
            </a:r>
            <a:r>
              <a:rPr b="1" i="0" lang="en-US" sz="2000" u="none" cap="none" strike="noStrike">
                <a:solidFill>
                  <a:schemeClr val="lt1"/>
                </a:solidFill>
                <a:latin typeface="Arial"/>
                <a:ea typeface="Arial"/>
                <a:cs typeface="Arial"/>
                <a:sym typeface="Arial"/>
              </a:rPr>
              <a:t> </a:t>
            </a:r>
            <a:endParaRPr b="1" i="0" sz="2000" u="none" cap="none" strike="noStrike">
              <a:solidFill>
                <a:schemeClr val="lt1"/>
              </a:solidFill>
              <a:latin typeface="Arial"/>
              <a:ea typeface="Arial"/>
              <a:cs typeface="Arial"/>
              <a:sym typeface="Arial"/>
            </a:endParaRPr>
          </a:p>
        </p:txBody>
      </p:sp>
      <p:sp>
        <p:nvSpPr>
          <p:cNvPr id="101" name="Google Shape;101;p3"/>
          <p:cNvSpPr txBox="1"/>
          <p:nvPr>
            <p:ph idx="12" type="sldNum"/>
          </p:nvPr>
        </p:nvSpPr>
        <p:spPr>
          <a:xfrm>
            <a:off x="8627110" y="623062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None/>
            </a:pPr>
            <a:fld id="{00000000-1234-1234-1234-123412341234}" type="slidenum">
              <a:rPr lang="en-US" sz="2000"/>
              <a:t>‹#›</a:t>
            </a:fld>
            <a:endParaRPr sz="2000"/>
          </a:p>
        </p:txBody>
      </p:sp>
      <p:pic>
        <p:nvPicPr>
          <p:cNvPr id="102" name="Google Shape;102;p3"/>
          <p:cNvPicPr preferRelativeResize="0"/>
          <p:nvPr/>
        </p:nvPicPr>
        <p:blipFill rotWithShape="1">
          <a:blip r:embed="rId6">
            <a:alphaModFix/>
          </a:blip>
          <a:srcRect b="0" l="0" r="0" t="0"/>
          <a:stretch/>
        </p:blipFill>
        <p:spPr>
          <a:xfrm>
            <a:off x="7664450" y="869315"/>
            <a:ext cx="4187190" cy="2667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nvSpPr>
        <p:spPr>
          <a:xfrm>
            <a:off x="347980" y="252095"/>
            <a:ext cx="503364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Using the </a:t>
            </a:r>
            <a:r>
              <a:rPr b="1" lang="en-US" sz="2000">
                <a:solidFill>
                  <a:schemeClr val="dk1"/>
                </a:solidFill>
                <a:latin typeface="Arial"/>
                <a:ea typeface="Arial"/>
                <a:cs typeface="Arial"/>
                <a:sym typeface="Arial"/>
              </a:rPr>
              <a:t>AND (&amp;&amp;)</a:t>
            </a:r>
            <a:r>
              <a:rPr b="1" i="1" lang="en-US" sz="2000">
                <a:solidFill>
                  <a:schemeClr val="dk1"/>
                </a:solidFill>
                <a:latin typeface="Arial"/>
                <a:ea typeface="Arial"/>
                <a:cs typeface="Arial"/>
                <a:sym typeface="Arial"/>
              </a:rPr>
              <a:t> Operator</a:t>
            </a:r>
            <a:endParaRPr b="1" i="1" sz="2000">
              <a:solidFill>
                <a:schemeClr val="dk1"/>
              </a:solidFill>
              <a:latin typeface="Arial"/>
              <a:ea typeface="Arial"/>
              <a:cs typeface="Arial"/>
              <a:sym typeface="Arial"/>
            </a:endParaRPr>
          </a:p>
        </p:txBody>
      </p:sp>
      <p:sp>
        <p:nvSpPr>
          <p:cNvPr id="398" name="Google Shape;398;p30"/>
          <p:cNvSpPr txBox="1"/>
          <p:nvPr/>
        </p:nvSpPr>
        <p:spPr>
          <a:xfrm>
            <a:off x="86995" y="814705"/>
            <a:ext cx="1201801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With AND (&amp;&amp;) operator, the second command to only run if the first command is successful</a:t>
            </a:r>
            <a:endParaRPr sz="2000">
              <a:solidFill>
                <a:schemeClr val="dk1"/>
              </a:solidFill>
              <a:latin typeface="Arial"/>
              <a:ea typeface="Arial"/>
              <a:cs typeface="Arial"/>
              <a:sym typeface="Arial"/>
            </a:endParaRPr>
          </a:p>
        </p:txBody>
      </p:sp>
      <p:sp>
        <p:nvSpPr>
          <p:cNvPr id="399" name="Google Shape;399;p30"/>
          <p:cNvSpPr txBox="1"/>
          <p:nvPr/>
        </p:nvSpPr>
        <p:spPr>
          <a:xfrm>
            <a:off x="347980" y="1487170"/>
            <a:ext cx="493395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command A &amp;&amp; command B</a:t>
            </a:r>
            <a:endParaRPr sz="2000">
              <a:solidFill>
                <a:schemeClr val="dk1"/>
              </a:solidFill>
              <a:latin typeface="Arial"/>
              <a:ea typeface="Arial"/>
              <a:cs typeface="Arial"/>
              <a:sym typeface="Arial"/>
            </a:endParaRPr>
          </a:p>
        </p:txBody>
      </p:sp>
      <p:pic>
        <p:nvPicPr>
          <p:cNvPr id="400" name="Google Shape;400;p30"/>
          <p:cNvPicPr preferRelativeResize="0"/>
          <p:nvPr/>
        </p:nvPicPr>
        <p:blipFill rotWithShape="1">
          <a:blip r:embed="rId3">
            <a:alphaModFix/>
          </a:blip>
          <a:srcRect b="0" l="0" r="0" t="0"/>
          <a:stretch/>
        </p:blipFill>
        <p:spPr>
          <a:xfrm>
            <a:off x="1043305" y="2345690"/>
            <a:ext cx="10800080" cy="1521460"/>
          </a:xfrm>
          <a:prstGeom prst="rect">
            <a:avLst/>
          </a:prstGeom>
          <a:noFill/>
          <a:ln>
            <a:noFill/>
          </a:ln>
        </p:spPr>
      </p:pic>
      <p:sp>
        <p:nvSpPr>
          <p:cNvPr id="401" name="Google Shape;401;p30"/>
          <p:cNvSpPr/>
          <p:nvPr/>
        </p:nvSpPr>
        <p:spPr>
          <a:xfrm>
            <a:off x="3268980" y="2421255"/>
            <a:ext cx="3474085" cy="34734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pic>
        <p:nvPicPr>
          <p:cNvPr id="402" name="Google Shape;402;p30"/>
          <p:cNvPicPr preferRelativeResize="0"/>
          <p:nvPr/>
        </p:nvPicPr>
        <p:blipFill rotWithShape="1">
          <a:blip r:embed="rId4">
            <a:alphaModFix/>
          </a:blip>
          <a:srcRect b="0" l="0" r="0" t="0"/>
          <a:stretch/>
        </p:blipFill>
        <p:spPr>
          <a:xfrm>
            <a:off x="3039110" y="4114800"/>
            <a:ext cx="6337300" cy="2184400"/>
          </a:xfrm>
          <a:prstGeom prst="rect">
            <a:avLst/>
          </a:prstGeom>
          <a:noFill/>
          <a:ln>
            <a:noFill/>
          </a:ln>
        </p:spPr>
      </p:pic>
      <p:sp>
        <p:nvSpPr>
          <p:cNvPr id="403" name="Google Shape;403;p30"/>
          <p:cNvSpPr/>
          <p:nvPr/>
        </p:nvSpPr>
        <p:spPr>
          <a:xfrm>
            <a:off x="4763770" y="4114800"/>
            <a:ext cx="1978660" cy="33845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04" name="Google Shape;40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nvSpPr>
        <p:spPr>
          <a:xfrm>
            <a:off x="247650" y="751840"/>
            <a:ext cx="11154410" cy="144526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chemeClr val="dk1"/>
                </a:solidFill>
                <a:latin typeface="Arial"/>
                <a:ea typeface="Arial"/>
                <a:cs typeface="Arial"/>
                <a:sym typeface="Arial"/>
              </a:rPr>
              <a:t>apt-get</a:t>
            </a:r>
            <a:r>
              <a:rPr lang="en-US" sz="2000">
                <a:solidFill>
                  <a:schemeClr val="dk1"/>
                </a:solidFill>
                <a:latin typeface="Arial"/>
                <a:ea typeface="Arial"/>
                <a:cs typeface="Arial"/>
                <a:sym typeface="Arial"/>
              </a:rPr>
              <a:t> is a command-line tool which helps in handling packages in Linux. Its main task is to retrieve the information and packages from the authenticated sources for installation, upgrade and removal of packages along with their dependencies. Here APT stands for the </a:t>
            </a:r>
            <a:r>
              <a:rPr i="1" lang="en-US" sz="2000">
                <a:solidFill>
                  <a:schemeClr val="dk1"/>
                </a:solidFill>
                <a:latin typeface="Arial"/>
                <a:ea typeface="Arial"/>
                <a:cs typeface="Arial"/>
                <a:sym typeface="Arial"/>
              </a:rPr>
              <a:t>Advanced Packaging Tool</a:t>
            </a:r>
            <a:r>
              <a:rPr lang="en-US" sz="2000">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410" name="Google Shape;410;p31"/>
          <p:cNvSpPr txBox="1"/>
          <p:nvPr/>
        </p:nvSpPr>
        <p:spPr>
          <a:xfrm>
            <a:off x="348615" y="3171190"/>
            <a:ext cx="10952480" cy="289179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a:t>
            </a:r>
            <a:r>
              <a:rPr b="1" lang="en-US" sz="2000">
                <a:solidFill>
                  <a:schemeClr val="dk1"/>
                </a:solidFill>
                <a:latin typeface="Arial"/>
                <a:ea typeface="Arial"/>
                <a:cs typeface="Arial"/>
                <a:sym typeface="Arial"/>
              </a:rPr>
              <a:t> update</a:t>
            </a:r>
            <a:r>
              <a:rPr lang="en-US" sz="2000">
                <a:solidFill>
                  <a:schemeClr val="dk1"/>
                </a:solidFill>
                <a:latin typeface="Arial"/>
                <a:ea typeface="Arial"/>
                <a:cs typeface="Arial"/>
                <a:sym typeface="Arial"/>
              </a:rPr>
              <a:t>:  to perform an update before you upgrade or dist-upgrade. </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apt-get update</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upgrade</a:t>
            </a:r>
            <a:r>
              <a:rPr lang="en-US" sz="2000">
                <a:solidFill>
                  <a:schemeClr val="dk1"/>
                </a:solidFill>
                <a:latin typeface="Arial"/>
                <a:ea typeface="Arial"/>
                <a:cs typeface="Arial"/>
                <a:sym typeface="Arial"/>
              </a:rPr>
              <a:t>: used to install the latest versions of the packages currently installed </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apt-get upgrade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install</a:t>
            </a:r>
            <a:r>
              <a:rPr lang="en-US" sz="2000">
                <a:solidFill>
                  <a:schemeClr val="dk1"/>
                </a:solidFill>
                <a:latin typeface="Arial"/>
                <a:ea typeface="Arial"/>
                <a:cs typeface="Arial"/>
                <a:sym typeface="Arial"/>
              </a:rPr>
              <a:t>: used to install or upgrade packages. </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apt-get install [...PACKAGES]</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remove:</a:t>
            </a:r>
            <a:r>
              <a:rPr lang="en-US" sz="2000">
                <a:solidFill>
                  <a:schemeClr val="dk1"/>
                </a:solidFill>
                <a:latin typeface="Arial"/>
                <a:ea typeface="Arial"/>
                <a:cs typeface="Arial"/>
                <a:sym typeface="Arial"/>
              </a:rPr>
              <a:t> used to remove package. It does not remove any configuration files created by the package.</a:t>
            </a:r>
            <a:endParaRPr sz="2000">
              <a:solidFill>
                <a:schemeClr val="dk1"/>
              </a:solidFill>
              <a:latin typeface="Arial"/>
              <a:ea typeface="Arial"/>
              <a:cs typeface="Arial"/>
              <a:sym typeface="Arial"/>
            </a:endParaRPr>
          </a:p>
          <a:p>
            <a:pPr indent="0" lvl="0" marL="0" marR="0" rtl="0" algn="ctr">
              <a:spcBef>
                <a:spcPts val="0"/>
              </a:spcBef>
              <a:spcAft>
                <a:spcPts val="0"/>
              </a:spcAft>
              <a:buNone/>
            </a:pPr>
            <a:r>
              <a:rPr b="1" lang="en-US" sz="2000">
                <a:solidFill>
                  <a:schemeClr val="dk1"/>
                </a:solidFill>
                <a:latin typeface="Arial"/>
                <a:ea typeface="Arial"/>
                <a:cs typeface="Arial"/>
                <a:sym typeface="Arial"/>
              </a:rPr>
              <a:t>apt-get remove [...PACKAGES]</a:t>
            </a:r>
            <a:endParaRPr b="1" sz="2000">
              <a:solidFill>
                <a:schemeClr val="dk1"/>
              </a:solidFill>
              <a:latin typeface="Arial"/>
              <a:ea typeface="Arial"/>
              <a:cs typeface="Arial"/>
              <a:sym typeface="Arial"/>
            </a:endParaRPr>
          </a:p>
        </p:txBody>
      </p:sp>
      <p:sp>
        <p:nvSpPr>
          <p:cNvPr id="411" name="Google Shape;411;p31"/>
          <p:cNvSpPr txBox="1"/>
          <p:nvPr/>
        </p:nvSpPr>
        <p:spPr>
          <a:xfrm>
            <a:off x="348615" y="2337435"/>
            <a:ext cx="646557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Arial"/>
                <a:ea typeface="Arial"/>
                <a:cs typeface="Arial"/>
                <a:sym typeface="Arial"/>
              </a:rPr>
              <a:t>Some Used Commands with -apt-get</a:t>
            </a:r>
            <a:endParaRPr b="1" i="1" sz="2000">
              <a:solidFill>
                <a:schemeClr val="dk1"/>
              </a:solidFill>
              <a:latin typeface="Arial"/>
              <a:ea typeface="Arial"/>
              <a:cs typeface="Arial"/>
              <a:sym typeface="Arial"/>
            </a:endParaRPr>
          </a:p>
        </p:txBody>
      </p:sp>
      <p:sp>
        <p:nvSpPr>
          <p:cNvPr id="412" name="Google Shape;412;p31"/>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8. Installing package</a:t>
            </a:r>
            <a:endParaRPr b="1" sz="2800">
              <a:solidFill>
                <a:schemeClr val="lt1"/>
              </a:solidFill>
              <a:latin typeface="Arial"/>
              <a:ea typeface="Arial"/>
              <a:cs typeface="Arial"/>
              <a:sym typeface="Arial"/>
            </a:endParaRPr>
          </a:p>
        </p:txBody>
      </p:sp>
      <p:sp>
        <p:nvSpPr>
          <p:cNvPr id="413" name="Google Shape;41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nvSpPr>
        <p:spPr>
          <a:xfrm>
            <a:off x="603250" y="252095"/>
            <a:ext cx="11123295" cy="246126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purge</a:t>
            </a:r>
            <a:r>
              <a:rPr lang="en-US" sz="2000">
                <a:solidFill>
                  <a:schemeClr val="dk1"/>
                </a:solidFill>
                <a:latin typeface="Arial"/>
                <a:ea typeface="Arial"/>
                <a:cs typeface="Arial"/>
                <a:sym typeface="Arial"/>
              </a:rPr>
              <a:t>:  removes the packages, and also removes any configuration files related to the packages.                        </a:t>
            </a:r>
            <a:r>
              <a:rPr b="1" lang="en-US" sz="2000">
                <a:solidFill>
                  <a:schemeClr val="dk1"/>
                </a:solidFill>
                <a:latin typeface="Arial"/>
                <a:ea typeface="Arial"/>
                <a:cs typeface="Arial"/>
                <a:sym typeface="Arial"/>
              </a:rPr>
              <a:t>apt-get purge [...PACKAGES]</a:t>
            </a:r>
            <a:endParaRPr b="1"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check</a:t>
            </a:r>
            <a:r>
              <a:rPr lang="en-US" sz="2000">
                <a:solidFill>
                  <a:schemeClr val="dk1"/>
                </a:solidFill>
                <a:latin typeface="Arial"/>
                <a:ea typeface="Arial"/>
                <a:cs typeface="Arial"/>
                <a:sym typeface="Arial"/>
              </a:rPr>
              <a:t>: This command is used to update the package cache and checks for broken dependencies                  </a:t>
            </a:r>
            <a:r>
              <a:rPr b="1" lang="en-US" sz="2000">
                <a:solidFill>
                  <a:schemeClr val="dk1"/>
                </a:solidFill>
                <a:latin typeface="Arial"/>
                <a:ea typeface="Arial"/>
                <a:cs typeface="Arial"/>
                <a:sym typeface="Arial"/>
              </a:rPr>
              <a:t>apt-get check</a:t>
            </a:r>
            <a:endParaRPr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download</a:t>
            </a:r>
            <a:r>
              <a:rPr lang="en-US" sz="2000">
                <a:solidFill>
                  <a:schemeClr val="dk1"/>
                </a:solidFill>
                <a:latin typeface="Arial"/>
                <a:ea typeface="Arial"/>
                <a:cs typeface="Arial"/>
                <a:sym typeface="Arial"/>
              </a:rPr>
              <a:t>: This command is used to download the given binary package in the current directory.                        </a:t>
            </a:r>
            <a:r>
              <a:rPr b="1" lang="en-US" sz="2000">
                <a:solidFill>
                  <a:schemeClr val="dk1"/>
                </a:solidFill>
                <a:latin typeface="Arial"/>
                <a:ea typeface="Arial"/>
                <a:cs typeface="Arial"/>
                <a:sym typeface="Arial"/>
              </a:rPr>
              <a:t>apt-get download [...PACKAGES]</a:t>
            </a:r>
            <a:endParaRPr b="1"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see more with: apt-get -h</a:t>
            </a:r>
            <a:endParaRPr sz="2000">
              <a:solidFill>
                <a:schemeClr val="dk1"/>
              </a:solidFill>
              <a:latin typeface="Arial"/>
              <a:ea typeface="Arial"/>
              <a:cs typeface="Arial"/>
              <a:sym typeface="Arial"/>
            </a:endParaRPr>
          </a:p>
        </p:txBody>
      </p:sp>
      <p:pic>
        <p:nvPicPr>
          <p:cNvPr id="419" name="Google Shape;419;p32"/>
          <p:cNvPicPr preferRelativeResize="0"/>
          <p:nvPr/>
        </p:nvPicPr>
        <p:blipFill rotWithShape="1">
          <a:blip r:embed="rId3">
            <a:alphaModFix/>
          </a:blip>
          <a:srcRect b="0" l="0" r="0" t="0"/>
          <a:stretch/>
        </p:blipFill>
        <p:spPr>
          <a:xfrm>
            <a:off x="3090545" y="2928620"/>
            <a:ext cx="6747510" cy="3364865"/>
          </a:xfrm>
          <a:prstGeom prst="rect">
            <a:avLst/>
          </a:prstGeom>
          <a:noFill/>
          <a:ln>
            <a:noFill/>
          </a:ln>
        </p:spPr>
      </p:pic>
      <p:sp>
        <p:nvSpPr>
          <p:cNvPr id="420" name="Google Shape;420;p32"/>
          <p:cNvSpPr/>
          <p:nvPr/>
        </p:nvSpPr>
        <p:spPr>
          <a:xfrm>
            <a:off x="4350385" y="2928620"/>
            <a:ext cx="2779395" cy="29718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21" name="Google Shape;42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3"/>
          <p:cNvSpPr txBox="1"/>
          <p:nvPr/>
        </p:nvSpPr>
        <p:spPr>
          <a:xfrm>
            <a:off x="379245" y="695763"/>
            <a:ext cx="111867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Arial"/>
                <a:ea typeface="Arial"/>
                <a:cs typeface="Arial"/>
                <a:sym typeface="Arial"/>
              </a:rPr>
              <a:t>wget command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n-US" sz="2000">
                <a:solidFill>
                  <a:schemeClr val="dk1"/>
                </a:solidFill>
                <a:latin typeface="Arial"/>
                <a:ea typeface="Arial"/>
                <a:cs typeface="Arial"/>
                <a:sym typeface="Arial"/>
              </a:rPr>
              <a:t>- ‘wget’ stands for web get. The wget is a free non-interactive file downloader command. Non-interactive means it can work in background when user is not logged in. This allows user to get disconnected with the system while wget finish its work.</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en-US" sz="2000">
                <a:solidFill>
                  <a:schemeClr val="dk1"/>
                </a:solidFill>
                <a:latin typeface="Arial"/>
                <a:ea typeface="Arial"/>
                <a:cs typeface="Arial"/>
                <a:sym typeface="Arial"/>
              </a:rPr>
              <a:t>- It supports HTTP, HTTPS, and FTP protocols</a:t>
            </a:r>
            <a:endParaRPr sz="2000">
              <a:solidFill>
                <a:schemeClr val="dk1"/>
              </a:solidFill>
              <a:latin typeface="Arial"/>
              <a:ea typeface="Arial"/>
              <a:cs typeface="Arial"/>
              <a:sym typeface="Arial"/>
            </a:endParaRPr>
          </a:p>
        </p:txBody>
      </p:sp>
      <p:sp>
        <p:nvSpPr>
          <p:cNvPr id="427" name="Google Shape;427;p33"/>
          <p:cNvSpPr txBox="1"/>
          <p:nvPr/>
        </p:nvSpPr>
        <p:spPr>
          <a:xfrm>
            <a:off x="687070" y="2470785"/>
            <a:ext cx="378142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wget [options] [url]</a:t>
            </a:r>
            <a:endParaRPr sz="2000">
              <a:solidFill>
                <a:schemeClr val="dk1"/>
              </a:solidFill>
              <a:latin typeface="Arial"/>
              <a:ea typeface="Arial"/>
              <a:cs typeface="Arial"/>
              <a:sym typeface="Arial"/>
            </a:endParaRPr>
          </a:p>
        </p:txBody>
      </p:sp>
      <p:sp>
        <p:nvSpPr>
          <p:cNvPr id="428" name="Google Shape;428;p33"/>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 To get files and documents</a:t>
            </a:r>
            <a:endParaRPr b="1" sz="2000">
              <a:solidFill>
                <a:schemeClr val="lt1"/>
              </a:solidFill>
              <a:latin typeface="Arial"/>
              <a:ea typeface="Arial"/>
              <a:cs typeface="Arial"/>
              <a:sym typeface="Arial"/>
            </a:endParaRPr>
          </a:p>
        </p:txBody>
      </p:sp>
      <p:pic>
        <p:nvPicPr>
          <p:cNvPr id="429" name="Google Shape;429;p33"/>
          <p:cNvPicPr preferRelativeResize="0"/>
          <p:nvPr/>
        </p:nvPicPr>
        <p:blipFill rotWithShape="1">
          <a:blip r:embed="rId3">
            <a:alphaModFix/>
          </a:blip>
          <a:srcRect b="0" l="0" r="0" t="0"/>
          <a:stretch/>
        </p:blipFill>
        <p:spPr>
          <a:xfrm>
            <a:off x="257810" y="3263265"/>
            <a:ext cx="11677650" cy="2857500"/>
          </a:xfrm>
          <a:prstGeom prst="rect">
            <a:avLst/>
          </a:prstGeom>
          <a:noFill/>
          <a:ln>
            <a:noFill/>
          </a:ln>
        </p:spPr>
      </p:pic>
      <p:cxnSp>
        <p:nvCxnSpPr>
          <p:cNvPr id="430" name="Google Shape;430;p33"/>
          <p:cNvCxnSpPr/>
          <p:nvPr/>
        </p:nvCxnSpPr>
        <p:spPr>
          <a:xfrm>
            <a:off x="1388745" y="3498215"/>
            <a:ext cx="8627110" cy="10795"/>
          </a:xfrm>
          <a:prstGeom prst="straightConnector1">
            <a:avLst/>
          </a:prstGeom>
          <a:noFill/>
          <a:ln cap="flat" cmpd="sng" w="28575">
            <a:solidFill>
              <a:srgbClr val="FFFF00"/>
            </a:solidFill>
            <a:prstDash val="solid"/>
            <a:miter lim="800000"/>
            <a:headEnd len="sm" w="sm" type="none"/>
            <a:tailEnd len="sm" w="sm" type="none"/>
          </a:ln>
        </p:spPr>
      </p:cxnSp>
      <p:sp>
        <p:nvSpPr>
          <p:cNvPr id="431" name="Google Shape;431;p33"/>
          <p:cNvSpPr/>
          <p:nvPr/>
        </p:nvSpPr>
        <p:spPr>
          <a:xfrm>
            <a:off x="2110740" y="5802630"/>
            <a:ext cx="1570355" cy="31813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32" name="Google Shape;4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nvSpPr>
        <p:spPr>
          <a:xfrm>
            <a:off x="459740" y="753110"/>
            <a:ext cx="11272520" cy="224536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b="1" i="1" lang="en-US" sz="2000">
                <a:solidFill>
                  <a:schemeClr val="dk1"/>
                </a:solidFill>
                <a:latin typeface="Arial"/>
                <a:ea typeface="Arial"/>
                <a:cs typeface="Arial"/>
                <a:sym typeface="Arial"/>
              </a:rPr>
              <a:t>some option use with 'wget'</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To save the downloaded file under a different name: </a:t>
            </a:r>
            <a:r>
              <a:rPr b="1" lang="en-US" sz="2000">
                <a:solidFill>
                  <a:schemeClr val="dk1"/>
                </a:solidFill>
                <a:latin typeface="Arial"/>
                <a:ea typeface="Arial"/>
                <a:cs typeface="Arial"/>
                <a:sym typeface="Arial"/>
              </a:rPr>
              <a:t>wget -O [fileName]  [URL]</a:t>
            </a:r>
            <a:endParaRPr b="1"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To resume a partially downloaded file:</a:t>
            </a:r>
            <a:r>
              <a:rPr b="1" lang="en-US" sz="2000">
                <a:solidFill>
                  <a:schemeClr val="dk1"/>
                </a:solidFill>
                <a:latin typeface="Arial"/>
                <a:ea typeface="Arial"/>
                <a:cs typeface="Arial"/>
                <a:sym typeface="Arial"/>
              </a:rPr>
              <a:t> wget -c [URL]</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Download multiple files:</a:t>
            </a:r>
            <a:r>
              <a:rPr b="1" lang="en-US" sz="2000">
                <a:solidFill>
                  <a:schemeClr val="dk1"/>
                </a:solidFill>
                <a:latin typeface="Arial"/>
                <a:ea typeface="Arial"/>
                <a:cs typeface="Arial"/>
                <a:sym typeface="Arial"/>
              </a:rPr>
              <a:t> wget -i [fileName]</a:t>
            </a:r>
            <a:r>
              <a:rPr lang="en-US" sz="2000">
                <a:solidFill>
                  <a:schemeClr val="dk1"/>
                </a:solidFill>
                <a:latin typeface="Arial"/>
                <a:ea typeface="Arial"/>
                <a:cs typeface="Arial"/>
                <a:sym typeface="Arial"/>
              </a:rPr>
              <a:t>  ( file name is a .txt and contain URLs)</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Downloading and save a File to a Specific Directory : </a:t>
            </a:r>
            <a:r>
              <a:rPr b="1" lang="en-US" sz="2000">
                <a:solidFill>
                  <a:schemeClr val="dk1"/>
                </a:solidFill>
                <a:latin typeface="Arial"/>
                <a:ea typeface="Arial"/>
                <a:cs typeface="Arial"/>
                <a:sym typeface="Arial"/>
              </a:rPr>
              <a:t>wget -P  [path]   [URL]</a:t>
            </a:r>
            <a:endParaRPr b="1" sz="2000">
              <a:solidFill>
                <a:schemeClr val="dk1"/>
              </a:solidFill>
              <a:latin typeface="Arial"/>
              <a:ea typeface="Arial"/>
              <a:cs typeface="Arial"/>
              <a:sym typeface="Arial"/>
            </a:endParaRPr>
          </a:p>
        </p:txBody>
      </p:sp>
      <p:sp>
        <p:nvSpPr>
          <p:cNvPr id="438" name="Google Shape;43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nvSpPr>
        <p:spPr>
          <a:xfrm>
            <a:off x="496570" y="276860"/>
            <a:ext cx="10996295" cy="212280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chemeClr val="dk1"/>
                </a:solidFill>
                <a:latin typeface="Arial"/>
                <a:ea typeface="Arial"/>
                <a:cs typeface="Arial"/>
                <a:sym typeface="Arial"/>
              </a:rPr>
              <a:t>curl command</a:t>
            </a:r>
            <a:endParaRPr b="1"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 ‘curl’ (short for "Client URL") is a command line tool that enables data transfer over various network protocol</a:t>
            </a:r>
            <a:endParaRPr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 Using any of the supported protocols (HTTP, FTP, IMAP, POP3, SCP, SFTP, SMTP, TFTP, TELNET, LDAP, or FILE).</a:t>
            </a:r>
            <a:endParaRPr sz="20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2000">
                <a:solidFill>
                  <a:schemeClr val="dk1"/>
                </a:solidFill>
                <a:latin typeface="Arial"/>
                <a:ea typeface="Arial"/>
                <a:cs typeface="Arial"/>
                <a:sym typeface="Arial"/>
              </a:rPr>
              <a:t>Syntax: curl [options] [URL...]</a:t>
            </a:r>
            <a:endParaRPr sz="2000">
              <a:solidFill>
                <a:schemeClr val="dk1"/>
              </a:solidFill>
              <a:latin typeface="Arial"/>
              <a:ea typeface="Arial"/>
              <a:cs typeface="Arial"/>
              <a:sym typeface="Arial"/>
            </a:endParaRPr>
          </a:p>
        </p:txBody>
      </p:sp>
      <p:pic>
        <p:nvPicPr>
          <p:cNvPr id="444" name="Google Shape;444;p35"/>
          <p:cNvPicPr preferRelativeResize="0"/>
          <p:nvPr/>
        </p:nvPicPr>
        <p:blipFill rotWithShape="1">
          <a:blip r:embed="rId3">
            <a:alphaModFix/>
          </a:blip>
          <a:srcRect b="0" l="0" r="0" t="0"/>
          <a:stretch/>
        </p:blipFill>
        <p:spPr>
          <a:xfrm>
            <a:off x="496570" y="3239770"/>
            <a:ext cx="11337290" cy="2512060"/>
          </a:xfrm>
          <a:prstGeom prst="rect">
            <a:avLst/>
          </a:prstGeom>
          <a:noFill/>
          <a:ln>
            <a:noFill/>
          </a:ln>
        </p:spPr>
      </p:pic>
      <p:cxnSp>
        <p:nvCxnSpPr>
          <p:cNvPr id="445" name="Google Shape;445;p35"/>
          <p:cNvCxnSpPr/>
          <p:nvPr/>
        </p:nvCxnSpPr>
        <p:spPr>
          <a:xfrm>
            <a:off x="1813560" y="3592830"/>
            <a:ext cx="9751695" cy="0"/>
          </a:xfrm>
          <a:prstGeom prst="straightConnector1">
            <a:avLst/>
          </a:prstGeom>
          <a:noFill/>
          <a:ln cap="flat" cmpd="sng" w="19050">
            <a:solidFill>
              <a:srgbClr val="FFFF00"/>
            </a:solidFill>
            <a:prstDash val="solid"/>
            <a:miter lim="800000"/>
            <a:headEnd len="sm" w="sm" type="none"/>
            <a:tailEnd len="sm" w="sm" type="none"/>
          </a:ln>
        </p:spPr>
      </p:cxnSp>
      <p:sp>
        <p:nvSpPr>
          <p:cNvPr id="446" name="Google Shape;446;p35"/>
          <p:cNvSpPr/>
          <p:nvPr/>
        </p:nvSpPr>
        <p:spPr>
          <a:xfrm>
            <a:off x="4095115" y="5386070"/>
            <a:ext cx="1315720" cy="339725"/>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7" name="Google Shape;44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nvSpPr>
        <p:spPr>
          <a:xfrm>
            <a:off x="356235" y="561975"/>
            <a:ext cx="1090993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‘history’ command is used to view the previously executed command</a:t>
            </a:r>
            <a:endParaRPr sz="2000">
              <a:solidFill>
                <a:schemeClr val="dk1"/>
              </a:solidFill>
              <a:latin typeface="Arial"/>
              <a:ea typeface="Arial"/>
              <a:cs typeface="Arial"/>
              <a:sym typeface="Arial"/>
            </a:endParaRPr>
          </a:p>
        </p:txBody>
      </p:sp>
      <p:sp>
        <p:nvSpPr>
          <p:cNvPr id="453" name="Google Shape;453;p36"/>
          <p:cNvSpPr txBox="1"/>
          <p:nvPr/>
        </p:nvSpPr>
        <p:spPr>
          <a:xfrm>
            <a:off x="279400" y="101600"/>
            <a:ext cx="26657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history command</a:t>
            </a:r>
            <a:endParaRPr b="1" sz="2000">
              <a:solidFill>
                <a:schemeClr val="dk1"/>
              </a:solidFill>
              <a:latin typeface="Arial"/>
              <a:ea typeface="Arial"/>
              <a:cs typeface="Arial"/>
              <a:sym typeface="Arial"/>
            </a:endParaRPr>
          </a:p>
        </p:txBody>
      </p:sp>
      <p:pic>
        <p:nvPicPr>
          <p:cNvPr id="454" name="Google Shape;454;p36"/>
          <p:cNvPicPr preferRelativeResize="0"/>
          <p:nvPr/>
        </p:nvPicPr>
        <p:blipFill rotWithShape="1">
          <a:blip r:embed="rId3">
            <a:alphaModFix/>
          </a:blip>
          <a:srcRect b="0" l="0" r="0" t="0"/>
          <a:stretch/>
        </p:blipFill>
        <p:spPr>
          <a:xfrm>
            <a:off x="2397125" y="1144905"/>
            <a:ext cx="2921635" cy="548005"/>
          </a:xfrm>
          <a:prstGeom prst="rect">
            <a:avLst/>
          </a:prstGeom>
          <a:noFill/>
          <a:ln>
            <a:noFill/>
          </a:ln>
        </p:spPr>
      </p:pic>
      <p:sp>
        <p:nvSpPr>
          <p:cNvPr id="455" name="Google Shape;455;p36"/>
          <p:cNvSpPr txBox="1"/>
          <p:nvPr/>
        </p:nvSpPr>
        <p:spPr>
          <a:xfrm>
            <a:off x="635000" y="1188720"/>
            <a:ext cx="315214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Basic syntax</a:t>
            </a:r>
            <a:endParaRPr i="1" sz="2000">
              <a:solidFill>
                <a:schemeClr val="dk1"/>
              </a:solidFill>
              <a:latin typeface="Arial"/>
              <a:ea typeface="Arial"/>
              <a:cs typeface="Arial"/>
              <a:sym typeface="Arial"/>
            </a:endParaRPr>
          </a:p>
        </p:txBody>
      </p:sp>
      <p:pic>
        <p:nvPicPr>
          <p:cNvPr id="456" name="Google Shape;456;p36"/>
          <p:cNvPicPr preferRelativeResize="0"/>
          <p:nvPr/>
        </p:nvPicPr>
        <p:blipFill rotWithShape="1">
          <a:blip r:embed="rId4">
            <a:alphaModFix/>
          </a:blip>
          <a:srcRect b="0" l="0" r="0" t="0"/>
          <a:stretch/>
        </p:blipFill>
        <p:spPr>
          <a:xfrm>
            <a:off x="801370" y="3104515"/>
            <a:ext cx="2819400" cy="1630045"/>
          </a:xfrm>
          <a:prstGeom prst="rect">
            <a:avLst/>
          </a:prstGeom>
          <a:noFill/>
          <a:ln>
            <a:noFill/>
          </a:ln>
        </p:spPr>
      </p:pic>
      <p:sp>
        <p:nvSpPr>
          <p:cNvPr id="457" name="Google Shape;457;p36"/>
          <p:cNvSpPr txBox="1"/>
          <p:nvPr/>
        </p:nvSpPr>
        <p:spPr>
          <a:xfrm>
            <a:off x="356235" y="2042160"/>
            <a:ext cx="478409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To show the limited number of commands that executed previously</a:t>
            </a:r>
            <a:endParaRPr i="1" sz="2000">
              <a:solidFill>
                <a:schemeClr val="dk1"/>
              </a:solidFill>
              <a:latin typeface="Arial"/>
              <a:ea typeface="Arial"/>
              <a:cs typeface="Arial"/>
              <a:sym typeface="Arial"/>
            </a:endParaRPr>
          </a:p>
        </p:txBody>
      </p:sp>
      <p:cxnSp>
        <p:nvCxnSpPr>
          <p:cNvPr id="458" name="Google Shape;458;p36"/>
          <p:cNvCxnSpPr/>
          <p:nvPr/>
        </p:nvCxnSpPr>
        <p:spPr>
          <a:xfrm>
            <a:off x="2447925" y="3425190"/>
            <a:ext cx="991870" cy="8255"/>
          </a:xfrm>
          <a:prstGeom prst="straightConnector1">
            <a:avLst/>
          </a:prstGeom>
          <a:noFill/>
          <a:ln cap="flat" cmpd="sng" w="12700">
            <a:solidFill>
              <a:srgbClr val="FFFF00"/>
            </a:solidFill>
            <a:prstDash val="solid"/>
            <a:miter lim="800000"/>
            <a:headEnd len="sm" w="sm" type="none"/>
            <a:tailEnd len="sm" w="sm" type="none"/>
          </a:ln>
        </p:spPr>
      </p:cxnSp>
      <p:sp>
        <p:nvSpPr>
          <p:cNvPr id="459" name="Google Shape;459;p36"/>
          <p:cNvSpPr txBox="1"/>
          <p:nvPr/>
        </p:nvSpPr>
        <p:spPr>
          <a:xfrm>
            <a:off x="6443980" y="1841500"/>
            <a:ext cx="494601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This command can also be used along with grep</a:t>
            </a:r>
            <a:endParaRPr i="1" sz="2000">
              <a:solidFill>
                <a:schemeClr val="dk1"/>
              </a:solidFill>
              <a:latin typeface="Arial"/>
              <a:ea typeface="Arial"/>
              <a:cs typeface="Arial"/>
              <a:sym typeface="Arial"/>
            </a:endParaRPr>
          </a:p>
        </p:txBody>
      </p:sp>
      <p:pic>
        <p:nvPicPr>
          <p:cNvPr id="460" name="Google Shape;460;p36"/>
          <p:cNvPicPr preferRelativeResize="0"/>
          <p:nvPr/>
        </p:nvPicPr>
        <p:blipFill rotWithShape="1">
          <a:blip r:embed="rId5">
            <a:alphaModFix/>
          </a:blip>
          <a:srcRect b="0" l="0" r="0" t="0"/>
          <a:stretch/>
        </p:blipFill>
        <p:spPr>
          <a:xfrm>
            <a:off x="7477125" y="2671445"/>
            <a:ext cx="2879090" cy="2061210"/>
          </a:xfrm>
          <a:prstGeom prst="rect">
            <a:avLst/>
          </a:prstGeom>
          <a:noFill/>
          <a:ln>
            <a:noFill/>
          </a:ln>
        </p:spPr>
      </p:pic>
      <p:cxnSp>
        <p:nvCxnSpPr>
          <p:cNvPr id="461" name="Google Shape;461;p36"/>
          <p:cNvCxnSpPr/>
          <p:nvPr/>
        </p:nvCxnSpPr>
        <p:spPr>
          <a:xfrm>
            <a:off x="8717915" y="2839720"/>
            <a:ext cx="1397635" cy="16510"/>
          </a:xfrm>
          <a:prstGeom prst="straightConnector1">
            <a:avLst/>
          </a:prstGeom>
          <a:noFill/>
          <a:ln cap="flat" cmpd="sng" w="19050">
            <a:solidFill>
              <a:srgbClr val="FFFF00"/>
            </a:solidFill>
            <a:prstDash val="solid"/>
            <a:miter lim="800000"/>
            <a:headEnd len="sm" w="sm" type="none"/>
            <a:tailEnd len="sm" w="sm" type="none"/>
          </a:ln>
        </p:spPr>
      </p:cxnSp>
      <p:sp>
        <p:nvSpPr>
          <p:cNvPr id="462" name="Google Shape;4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nvSpPr>
        <p:spPr>
          <a:xfrm>
            <a:off x="512445" y="356235"/>
            <a:ext cx="11442065" cy="4140835"/>
          </a:xfrm>
          <a:prstGeom prst="rect">
            <a:avLst/>
          </a:prstGeom>
          <a:noFill/>
          <a:ln>
            <a:noFill/>
          </a:ln>
        </p:spPr>
        <p:txBody>
          <a:bodyPr anchorCtr="0" anchor="t" bIns="45700" lIns="91425" spcFirstLastPara="1" rIns="91425" wrap="square" tIns="45700">
            <a:spAutoFit/>
          </a:bodyPr>
          <a:lstStyle/>
          <a:p>
            <a:pPr indent="0" lvl="0" marL="0" marR="0" rtl="0" algn="ctr">
              <a:lnSpc>
                <a:spcPct val="140000"/>
              </a:lnSpc>
              <a:spcBef>
                <a:spcPts val="0"/>
              </a:spcBef>
              <a:spcAft>
                <a:spcPts val="0"/>
              </a:spcAft>
              <a:buNone/>
            </a:pPr>
            <a:r>
              <a:rPr b="1" lang="en-US" sz="2800">
                <a:solidFill>
                  <a:schemeClr val="dk1"/>
                </a:solidFill>
                <a:latin typeface="Arial"/>
                <a:ea typeface="Arial"/>
                <a:cs typeface="Arial"/>
                <a:sym typeface="Arial"/>
              </a:rPr>
              <a:t>Classwork</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Let's create a folder 'NGS3' , in that folder please create a file script  'example.sh'. In that file list some command lines</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Download a file from URL</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https://trituemedia.vn/uploads/file/Muon-kiep-nhan-sinh.pdf</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Use the search command to find out where the downloaded file is saved</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Compress the "NGS3" folder and move it to another folder (eg, move from Downloads to Documents )</a:t>
            </a:r>
            <a:endParaRPr sz="2000">
              <a:solidFill>
                <a:schemeClr val="dk1"/>
              </a:solidFill>
              <a:latin typeface="Arial"/>
              <a:ea typeface="Arial"/>
              <a:cs typeface="Arial"/>
              <a:sym typeface="Arial"/>
            </a:endParaRPr>
          </a:p>
          <a:p>
            <a:pPr indent="0" lvl="0" marL="0" marR="0" rtl="0" algn="l">
              <a:lnSpc>
                <a:spcPct val="140000"/>
              </a:lnSpc>
              <a:spcBef>
                <a:spcPts val="0"/>
              </a:spcBef>
              <a:spcAft>
                <a:spcPts val="0"/>
              </a:spcAft>
              <a:buNone/>
            </a:pPr>
            <a:r>
              <a:rPr lang="en-US" sz="2000">
                <a:solidFill>
                  <a:schemeClr val="dk1"/>
                </a:solidFill>
                <a:latin typeface="Arial"/>
                <a:ea typeface="Arial"/>
                <a:cs typeface="Arial"/>
                <a:sym typeface="Arial"/>
              </a:rPr>
              <a:t>- Grant permission and execute requests in "example.sh"</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nvSpPr>
        <p:spPr>
          <a:xfrm>
            <a:off x="480060" y="127000"/>
            <a:ext cx="11516995" cy="616966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en-US" sz="2800">
                <a:solidFill>
                  <a:schemeClr val="dk1"/>
                </a:solidFill>
                <a:latin typeface="Arial"/>
                <a:ea typeface="Arial"/>
                <a:cs typeface="Arial"/>
                <a:sym typeface="Arial"/>
              </a:rPr>
              <a:t>Homework </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Create 1 folder with name "homework" in Documents.</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In the directory "homework" create a script with the name "command.sh" containing the following commands:</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(1) echo "10^2" | bc ;  history | wc -l</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(2) echo "var=10;var^2;var^3" | bc  || date</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(3) WGET https://trituemedia.vn/uploads/file/Muon-kiep-nhan-sinh.pdf  &amp;&amp;  echo "var=10;--var" | bc</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Explain the lines of code in the script file</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Grant file script execution permission to user and execute this file</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Rename the script file from "command.sh" to "script.sh"</a:t>
            </a:r>
            <a:endParaRPr sz="2400">
              <a:solidFill>
                <a:schemeClr val="dk1"/>
              </a:solidFill>
              <a:latin typeface="Arial"/>
              <a:ea typeface="Arial"/>
              <a:cs typeface="Arial"/>
              <a:sym typeface="Arial"/>
            </a:endParaRPr>
          </a:p>
          <a:p>
            <a:pPr indent="0" lvl="0" marL="0" marR="0" rtl="0" algn="l">
              <a:lnSpc>
                <a:spcPct val="125000"/>
              </a:lnSpc>
              <a:spcBef>
                <a:spcPts val="0"/>
              </a:spcBef>
              <a:spcAft>
                <a:spcPts val="0"/>
              </a:spcAft>
              <a:buNone/>
            </a:pPr>
            <a:r>
              <a:rPr lang="en-US" sz="2400">
                <a:solidFill>
                  <a:schemeClr val="dk1"/>
                </a:solidFill>
                <a:latin typeface="Arial"/>
                <a:ea typeface="Arial"/>
                <a:cs typeface="Arial"/>
                <a:sym typeface="Arial"/>
              </a:rPr>
              <a:t>- Compress folder "homework" and then move that compressed file to the Downloads.</a:t>
            </a:r>
            <a:endParaRPr sz="24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 Summary</a:t>
            </a:r>
            <a:endParaRPr b="1" sz="2400">
              <a:solidFill>
                <a:schemeClr val="lt1"/>
              </a:solidFill>
              <a:latin typeface="Arial"/>
              <a:ea typeface="Arial"/>
              <a:cs typeface="Arial"/>
              <a:sym typeface="Arial"/>
            </a:endParaRPr>
          </a:p>
        </p:txBody>
      </p:sp>
      <p:graphicFrame>
        <p:nvGraphicFramePr>
          <p:cNvPr id="478" name="Google Shape;478;p39"/>
          <p:cNvGraphicFramePr/>
          <p:nvPr/>
        </p:nvGraphicFramePr>
        <p:xfrm>
          <a:off x="343535" y="661670"/>
          <a:ext cx="3000000" cy="3000000"/>
        </p:xfrm>
        <a:graphic>
          <a:graphicData uri="http://schemas.openxmlformats.org/drawingml/2006/table">
            <a:tbl>
              <a:tblPr bandRow="1" firstRow="1">
                <a:noFill/>
                <a:tableStyleId>{2359C2F8-807A-4FC4-B57A-FA79209E144B}</a:tableStyleId>
              </a:tblPr>
              <a:tblGrid>
                <a:gridCol w="1932950"/>
                <a:gridCol w="9571350"/>
              </a:tblGrid>
              <a:tr h="822950">
                <a:tc>
                  <a:txBody>
                    <a:bodyPr/>
                    <a:lstStyle/>
                    <a:p>
                      <a:pPr indent="0" lvl="0" marL="0" marR="0" rtl="0" algn="l">
                        <a:spcBef>
                          <a:spcPts val="0"/>
                        </a:spcBef>
                        <a:spcAft>
                          <a:spcPts val="0"/>
                        </a:spcAft>
                        <a:buClr>
                          <a:schemeClr val="dk1"/>
                        </a:buClr>
                        <a:buSzPts val="2400"/>
                        <a:buFont typeface="Arial"/>
                        <a:buNone/>
                      </a:pPr>
                      <a:r>
                        <a:rPr lang="en-US" sz="2400" u="none" cap="none" strike="noStrike"/>
                        <a:t>Command line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Function</a:t>
                      </a:r>
                      <a:endParaRPr sz="2400" u="none" cap="none" strike="noStrike"/>
                    </a:p>
                  </a:txBody>
                  <a:tcPr marT="45725" marB="45725" marR="91450" marL="91450"/>
                </a:tc>
              </a:tr>
              <a:tr h="304175">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Users and Groups</a:t>
                      </a:r>
                      <a:endParaRPr b="1" sz="2400" u="none" cap="none" strike="noStrike"/>
                    </a:p>
                  </a:txBody>
                  <a:tcPr marT="45725" marB="45725" marR="91450" marL="91450"/>
                </a:tc>
                <a:tc hMerge="1"/>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useradd</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add user accounts to your system. </a:t>
                      </a:r>
                      <a:endParaRPr sz="2400" u="none" cap="none" strike="noStrike"/>
                    </a:p>
                  </a:txBody>
                  <a:tcPr marT="45725" marB="45725" marR="91450" marL="91450"/>
                </a:tc>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userdel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removes the user account</a:t>
                      </a:r>
                      <a:endParaRPr sz="2400" u="none" cap="none" strike="noStrike"/>
                    </a:p>
                  </a:txBody>
                  <a:tcPr marT="45725" marB="45725" marR="91450" marL="91450"/>
                </a:tc>
              </a:tr>
              <a:tr h="354975">
                <a:tc>
                  <a:txBody>
                    <a:bodyPr/>
                    <a:lstStyle/>
                    <a:p>
                      <a:pPr indent="0" lvl="0" marL="0" marR="0" rtl="0" algn="l">
                        <a:spcBef>
                          <a:spcPts val="0"/>
                        </a:spcBef>
                        <a:spcAft>
                          <a:spcPts val="0"/>
                        </a:spcAft>
                        <a:buClr>
                          <a:schemeClr val="dk1"/>
                        </a:buClr>
                        <a:buSzPts val="2400"/>
                        <a:buFont typeface="Arial"/>
                        <a:buNone/>
                      </a:pPr>
                      <a:r>
                        <a:rPr b="1" lang="en-US" sz="2400" u="none" cap="none" strike="noStrike"/>
                        <a:t>groupadd</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create a new user group</a:t>
                      </a:r>
                      <a:endParaRPr sz="2400" u="none" cap="none" strike="noStrike"/>
                    </a:p>
                  </a:txBody>
                  <a:tcPr marT="45725" marB="45725" marR="91450" marL="91450"/>
                </a:tc>
              </a:tr>
              <a:tr h="338450">
                <a:tc>
                  <a:txBody>
                    <a:bodyPr/>
                    <a:lstStyle/>
                    <a:p>
                      <a:pPr indent="0" lvl="0" marL="0" marR="0" rtl="0" algn="l">
                        <a:spcBef>
                          <a:spcPts val="0"/>
                        </a:spcBef>
                        <a:spcAft>
                          <a:spcPts val="0"/>
                        </a:spcAft>
                        <a:buClr>
                          <a:schemeClr val="dk1"/>
                        </a:buClr>
                        <a:buSzPts val="2400"/>
                        <a:buFont typeface="Arial"/>
                        <a:buNone/>
                      </a:pPr>
                      <a:r>
                        <a:rPr b="1" lang="en-US" sz="2400" u="none" cap="none" strike="noStrike"/>
                        <a:t>groupdel</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removes the user account</a:t>
                      </a:r>
                      <a:endParaRPr sz="2400" u="none" cap="none" strike="noStrike"/>
                    </a:p>
                  </a:txBody>
                  <a:tcPr marT="45725" marB="45725" marR="91450" marL="91450"/>
                </a:tc>
              </a:tr>
              <a:tr h="517525">
                <a:tc gridSpan="2">
                  <a:txBody>
                    <a:bodyPr/>
                    <a:lstStyle/>
                    <a:p>
                      <a:pPr indent="0" lvl="0" marL="0" marR="0" rtl="0" algn="ctr">
                        <a:lnSpc>
                          <a:spcPct val="80000"/>
                        </a:lnSpc>
                        <a:spcBef>
                          <a:spcPts val="0"/>
                        </a:spcBef>
                        <a:spcAft>
                          <a:spcPts val="0"/>
                        </a:spcAft>
                        <a:buNone/>
                      </a:pPr>
                      <a:r>
                        <a:rPr b="1" lang="en-US" sz="2400" u="none" cap="none" strike="noStrike"/>
                        <a:t>Giving the information</a:t>
                      </a:r>
                      <a:endParaRPr b="1" sz="2400" u="none" cap="none" strike="noStrike"/>
                    </a:p>
                  </a:txBody>
                  <a:tcPr marT="45725" marB="45725" marR="91450" marL="91450"/>
                </a:tc>
                <a:tc hMerge="1"/>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whatis</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offer a one-line overview of command </a:t>
                      </a:r>
                      <a:endParaRPr sz="2400" u="none" cap="none" strike="noStrike"/>
                    </a:p>
                  </a:txBody>
                  <a:tcPr marT="45725" marB="45725" marR="91450" marL="91450"/>
                </a:tc>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man</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manual of any command</a:t>
                      </a:r>
                      <a:endParaRPr sz="2400" u="none" cap="none" strike="noStrike"/>
                    </a:p>
                  </a:txBody>
                  <a:tcPr marT="45725" marB="45725" marR="91450" marL="91450"/>
                </a:tc>
              </a:tr>
            </a:tbl>
          </a:graphicData>
        </a:graphic>
      </p:graphicFrame>
      <p:sp>
        <p:nvSpPr>
          <p:cNvPr id="479" name="Google Shape;4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400"/>
              <a:t>‹#›</a:t>
            </a:fld>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490220" y="215265"/>
            <a:ext cx="553021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userdel command</a:t>
            </a:r>
            <a:endParaRPr b="1" sz="2400">
              <a:solidFill>
                <a:schemeClr val="dk1"/>
              </a:solidFill>
              <a:latin typeface="Arial"/>
              <a:ea typeface="Arial"/>
              <a:cs typeface="Arial"/>
              <a:sym typeface="Arial"/>
            </a:endParaRPr>
          </a:p>
        </p:txBody>
      </p:sp>
      <p:sp>
        <p:nvSpPr>
          <p:cNvPr id="108" name="Google Shape;108;p4"/>
          <p:cNvSpPr txBox="1"/>
          <p:nvPr/>
        </p:nvSpPr>
        <p:spPr>
          <a:xfrm>
            <a:off x="490220" y="795655"/>
            <a:ext cx="1087945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The userdel command removes the user account and deleting all the entries which refer to the username LOGIN.</a:t>
            </a:r>
            <a:endParaRPr sz="2000">
              <a:solidFill>
                <a:schemeClr val="dk1"/>
              </a:solidFill>
              <a:latin typeface="Arial"/>
              <a:ea typeface="Arial"/>
              <a:cs typeface="Arial"/>
              <a:sym typeface="Arial"/>
            </a:endParaRPr>
          </a:p>
        </p:txBody>
      </p:sp>
      <p:sp>
        <p:nvSpPr>
          <p:cNvPr id="109" name="Google Shape;109;p4"/>
          <p:cNvSpPr txBox="1"/>
          <p:nvPr/>
        </p:nvSpPr>
        <p:spPr>
          <a:xfrm>
            <a:off x="671830" y="1565910"/>
            <a:ext cx="555879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userdel [options] LOGIN</a:t>
            </a:r>
            <a:endParaRPr sz="2000">
              <a:solidFill>
                <a:schemeClr val="dk1"/>
              </a:solidFill>
              <a:latin typeface="Arial"/>
              <a:ea typeface="Arial"/>
              <a:cs typeface="Arial"/>
              <a:sym typeface="Arial"/>
            </a:endParaRPr>
          </a:p>
        </p:txBody>
      </p:sp>
      <p:pic>
        <p:nvPicPr>
          <p:cNvPr id="110" name="Google Shape;110;p4"/>
          <p:cNvPicPr preferRelativeResize="0"/>
          <p:nvPr/>
        </p:nvPicPr>
        <p:blipFill rotWithShape="1">
          <a:blip r:embed="rId3">
            <a:alphaModFix/>
          </a:blip>
          <a:srcRect b="0" l="0" r="0" t="0"/>
          <a:stretch/>
        </p:blipFill>
        <p:spPr>
          <a:xfrm>
            <a:off x="780415" y="2134235"/>
            <a:ext cx="6321425" cy="1912620"/>
          </a:xfrm>
          <a:prstGeom prst="rect">
            <a:avLst/>
          </a:prstGeom>
          <a:noFill/>
          <a:ln>
            <a:noFill/>
          </a:ln>
        </p:spPr>
      </p:pic>
      <p:pic>
        <p:nvPicPr>
          <p:cNvPr id="111" name="Google Shape;111;p4"/>
          <p:cNvPicPr preferRelativeResize="0"/>
          <p:nvPr/>
        </p:nvPicPr>
        <p:blipFill rotWithShape="1">
          <a:blip r:embed="rId4">
            <a:alphaModFix/>
          </a:blip>
          <a:srcRect b="0" l="0" r="0" t="0"/>
          <a:stretch/>
        </p:blipFill>
        <p:spPr>
          <a:xfrm>
            <a:off x="5023485" y="4224020"/>
            <a:ext cx="6457950" cy="2134870"/>
          </a:xfrm>
          <a:prstGeom prst="rect">
            <a:avLst/>
          </a:prstGeom>
          <a:noFill/>
          <a:ln>
            <a:noFill/>
          </a:ln>
        </p:spPr>
      </p:pic>
      <p:sp>
        <p:nvSpPr>
          <p:cNvPr id="112" name="Google Shape;112;p4"/>
          <p:cNvSpPr/>
          <p:nvPr/>
        </p:nvSpPr>
        <p:spPr>
          <a:xfrm>
            <a:off x="6957060" y="4795520"/>
            <a:ext cx="2457450" cy="32385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13" name="Google Shape;113;p4"/>
          <p:cNvSpPr txBox="1"/>
          <p:nvPr>
            <p:ph idx="12" type="sldNum"/>
          </p:nvPr>
        </p:nvSpPr>
        <p:spPr>
          <a:xfrm>
            <a:off x="861949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 Summary</a:t>
            </a:r>
            <a:endParaRPr b="1" sz="2400">
              <a:solidFill>
                <a:schemeClr val="lt1"/>
              </a:solidFill>
              <a:latin typeface="Arial"/>
              <a:ea typeface="Arial"/>
              <a:cs typeface="Arial"/>
              <a:sym typeface="Arial"/>
            </a:endParaRPr>
          </a:p>
        </p:txBody>
      </p:sp>
      <p:graphicFrame>
        <p:nvGraphicFramePr>
          <p:cNvPr id="485" name="Google Shape;485;p40"/>
          <p:cNvGraphicFramePr/>
          <p:nvPr/>
        </p:nvGraphicFramePr>
        <p:xfrm>
          <a:off x="343535" y="661670"/>
          <a:ext cx="3000000" cy="3000000"/>
        </p:xfrm>
        <a:graphic>
          <a:graphicData uri="http://schemas.openxmlformats.org/drawingml/2006/table">
            <a:tbl>
              <a:tblPr bandRow="1" firstRow="1">
                <a:noFill/>
                <a:tableStyleId>{2359C2F8-807A-4FC4-B57A-FA79209E144B}</a:tableStyleId>
              </a:tblPr>
              <a:tblGrid>
                <a:gridCol w="1932950"/>
                <a:gridCol w="9571350"/>
              </a:tblGrid>
              <a:tr h="822950">
                <a:tc>
                  <a:txBody>
                    <a:bodyPr/>
                    <a:lstStyle/>
                    <a:p>
                      <a:pPr indent="0" lvl="0" marL="0" marR="0" rtl="0" algn="l">
                        <a:spcBef>
                          <a:spcPts val="0"/>
                        </a:spcBef>
                        <a:spcAft>
                          <a:spcPts val="0"/>
                        </a:spcAft>
                        <a:buClr>
                          <a:schemeClr val="dk1"/>
                        </a:buClr>
                        <a:buSzPts val="2400"/>
                        <a:buFont typeface="Arial"/>
                        <a:buNone/>
                      </a:pPr>
                      <a:r>
                        <a:rPr lang="en-US" sz="2400" u="none" cap="none" strike="noStrike"/>
                        <a:t>Command line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Function</a:t>
                      </a:r>
                      <a:endParaRPr sz="2400" u="none" cap="none" strike="noStrike"/>
                    </a:p>
                  </a:txBody>
                  <a:tcPr marT="45725" marB="45725" marR="91450" marL="91450"/>
                </a:tc>
              </a:tr>
              <a:tr h="549275">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Text editor</a:t>
                      </a:r>
                      <a:endParaRPr b="1" sz="2400" u="none" cap="none" strike="noStrike"/>
                    </a:p>
                  </a:txBody>
                  <a:tcPr marT="45725" marB="45725" marR="91450" marL="91450"/>
                </a:tc>
                <a:tc hMerge="1"/>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nano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a small, free and friendly editor</a:t>
                      </a:r>
                      <a:endParaRPr sz="2400" u="none" cap="none" strike="noStrike"/>
                    </a:p>
                  </a:txBody>
                  <a:tcPr marT="45725" marB="45725" marR="91450" marL="91450"/>
                </a:tc>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vim</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create or edit a text file</a:t>
                      </a:r>
                      <a:endParaRPr sz="2400" u="none" cap="none" strike="noStrike"/>
                    </a:p>
                  </a:txBody>
                  <a:tcPr marT="45725" marB="45725" marR="91450" marL="91450"/>
                </a:tc>
              </a:tr>
              <a:tr h="354975">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Viewing Resources</a:t>
                      </a:r>
                      <a:endParaRPr b="1" sz="2400" u="none" cap="none" strike="noStrike"/>
                    </a:p>
                  </a:txBody>
                  <a:tcPr marT="45725" marB="45725" marR="91450" marL="91450"/>
                </a:tc>
                <a:tc hMerge="1"/>
              </a:tr>
              <a:tr h="338450">
                <a:tc>
                  <a:txBody>
                    <a:bodyPr/>
                    <a:lstStyle/>
                    <a:p>
                      <a:pPr indent="0" lvl="0" marL="0" marR="0" rtl="0" algn="l">
                        <a:spcBef>
                          <a:spcPts val="0"/>
                        </a:spcBef>
                        <a:spcAft>
                          <a:spcPts val="0"/>
                        </a:spcAft>
                        <a:buClr>
                          <a:schemeClr val="dk1"/>
                        </a:buClr>
                        <a:buSzPts val="2400"/>
                        <a:buFont typeface="Arial"/>
                        <a:buNone/>
                      </a:pPr>
                      <a:r>
                        <a:rPr b="1" lang="en-US" sz="2400" u="none" cap="none" strike="noStrike"/>
                        <a:t>df</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report the amount of "available disk space" being used by filesystem</a:t>
                      </a:r>
                      <a:endParaRPr sz="2400" u="none" cap="none" strike="noStrike"/>
                    </a:p>
                  </a:txBody>
                  <a:tcPr marT="45725" marB="45725" marR="91450" marL="91450"/>
                </a:tc>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du</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estimate and display the disk space used by "files"</a:t>
                      </a:r>
                      <a:endParaRPr sz="2400" u="none" cap="none" strike="noStrike"/>
                    </a:p>
                  </a:txBody>
                  <a:tcPr marT="45725" marB="45725" marR="91450" marL="91450"/>
                </a:tc>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free</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displays the total amount of physical and swap memory as well as the buffer memory</a:t>
                      </a:r>
                      <a:endParaRPr sz="2400" u="none" cap="none" strike="noStrike"/>
                    </a:p>
                  </a:txBody>
                  <a:tcPr marT="45725" marB="45725" marR="91450" marL="91450"/>
                </a:tc>
              </a:tr>
            </a:tbl>
          </a:graphicData>
        </a:graphic>
      </p:graphicFrame>
      <p:sp>
        <p:nvSpPr>
          <p:cNvPr id="486" name="Google Shape;48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400"/>
              <a:t>‹#›</a:t>
            </a:fld>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p:nvPr/>
        </p:nvSpPr>
        <p:spPr>
          <a:xfrm>
            <a:off x="4445" y="-698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 Summary</a:t>
            </a:r>
            <a:endParaRPr b="1" sz="2400">
              <a:solidFill>
                <a:schemeClr val="lt1"/>
              </a:solidFill>
              <a:latin typeface="Arial"/>
              <a:ea typeface="Arial"/>
              <a:cs typeface="Arial"/>
              <a:sym typeface="Arial"/>
            </a:endParaRPr>
          </a:p>
        </p:txBody>
      </p:sp>
      <p:graphicFrame>
        <p:nvGraphicFramePr>
          <p:cNvPr id="492" name="Google Shape;492;p41"/>
          <p:cNvGraphicFramePr/>
          <p:nvPr/>
        </p:nvGraphicFramePr>
        <p:xfrm>
          <a:off x="343535" y="661670"/>
          <a:ext cx="3000000" cy="3000000"/>
        </p:xfrm>
        <a:graphic>
          <a:graphicData uri="http://schemas.openxmlformats.org/drawingml/2006/table">
            <a:tbl>
              <a:tblPr bandRow="1" firstRow="1">
                <a:noFill/>
                <a:tableStyleId>{2359C2F8-807A-4FC4-B57A-FA79209E144B}</a:tableStyleId>
              </a:tblPr>
              <a:tblGrid>
                <a:gridCol w="1932950"/>
                <a:gridCol w="9571350"/>
              </a:tblGrid>
              <a:tr h="822950">
                <a:tc>
                  <a:txBody>
                    <a:bodyPr/>
                    <a:lstStyle/>
                    <a:p>
                      <a:pPr indent="0" lvl="0" marL="0" marR="0" rtl="0" algn="l">
                        <a:spcBef>
                          <a:spcPts val="0"/>
                        </a:spcBef>
                        <a:spcAft>
                          <a:spcPts val="0"/>
                        </a:spcAft>
                        <a:buClr>
                          <a:schemeClr val="dk1"/>
                        </a:buClr>
                        <a:buSzPts val="2400"/>
                        <a:buFont typeface="Arial"/>
                        <a:buNone/>
                      </a:pPr>
                      <a:r>
                        <a:rPr lang="en-US" sz="2400" u="none" cap="none" strike="noStrike"/>
                        <a:t>Command line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Function</a:t>
                      </a:r>
                      <a:endParaRPr sz="2400" u="none" cap="none" strike="noStrike"/>
                    </a:p>
                  </a:txBody>
                  <a:tcPr marT="45725" marB="45725" marR="91450" marL="91450"/>
                </a:tc>
              </a:tr>
              <a:tr h="304175">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Basic file manipulation</a:t>
                      </a:r>
                      <a:endParaRPr b="1" sz="2400" u="none" cap="none" strike="noStrike"/>
                    </a:p>
                  </a:txBody>
                  <a:tcPr marT="45725" marB="45725" marR="91450" marL="91450"/>
                </a:tc>
                <a:tc hMerge="1"/>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head</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print the top 10 lines of data of the given input</a:t>
                      </a:r>
                      <a:endParaRPr sz="2400" u="none" cap="none" strike="noStrike"/>
                    </a:p>
                  </a:txBody>
                  <a:tcPr marT="45725" marB="45725" marR="91450" marL="91450"/>
                </a:tc>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tail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print the last 10 lines of the given input </a:t>
                      </a:r>
                      <a:endParaRPr sz="2400" u="none" cap="none" strike="noStrike"/>
                    </a:p>
                  </a:txBody>
                  <a:tcPr marT="45725" marB="45725" marR="91450" marL="91450"/>
                </a:tc>
              </a:tr>
              <a:tr h="354975">
                <a:tc>
                  <a:txBody>
                    <a:bodyPr/>
                    <a:lstStyle/>
                    <a:p>
                      <a:pPr indent="0" lvl="0" marL="0" marR="0" rtl="0" algn="l">
                        <a:spcBef>
                          <a:spcPts val="0"/>
                        </a:spcBef>
                        <a:spcAft>
                          <a:spcPts val="0"/>
                        </a:spcAft>
                        <a:buClr>
                          <a:schemeClr val="dk1"/>
                        </a:buClr>
                        <a:buSzPts val="2400"/>
                        <a:buFont typeface="Arial"/>
                        <a:buNone/>
                      </a:pPr>
                      <a:r>
                        <a:rPr b="1" lang="en-US" sz="2400" u="none" cap="none" strike="noStrike"/>
                        <a:t>wc</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find out number of lines, word count and characters count in each file</a:t>
                      </a:r>
                      <a:endParaRPr sz="2400" u="none" cap="none" strike="noStrike"/>
                    </a:p>
                  </a:txBody>
                  <a:tcPr marT="45725" marB="45725" marR="91450" marL="91450"/>
                </a:tc>
              </a:tr>
              <a:tr h="338450">
                <a:tc>
                  <a:txBody>
                    <a:bodyPr/>
                    <a:lstStyle/>
                    <a:p>
                      <a:pPr indent="0" lvl="0" marL="0" marR="0" rtl="0" algn="l">
                        <a:spcBef>
                          <a:spcPts val="0"/>
                        </a:spcBef>
                        <a:spcAft>
                          <a:spcPts val="0"/>
                        </a:spcAft>
                        <a:buClr>
                          <a:schemeClr val="dk1"/>
                        </a:buClr>
                        <a:buSzPts val="2400"/>
                        <a:buFont typeface="Arial"/>
                        <a:buNone/>
                      </a:pPr>
                      <a:r>
                        <a:rPr b="1" lang="en-US" sz="2400" u="none" cap="none" strike="noStrike"/>
                        <a:t>find</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used to search for files in a directory hierarchy</a:t>
                      </a:r>
                      <a:endParaRPr sz="2400" u="none" cap="none" strike="noStrike"/>
                    </a:p>
                  </a:txBody>
                  <a:tcPr marT="45725" marB="45725" marR="91450" marL="91450"/>
                </a:tc>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grep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used to search text and strings in a given file</a:t>
                      </a:r>
                      <a:endParaRPr sz="2400" u="none" cap="none" strike="noStrike"/>
                    </a:p>
                  </a:txBody>
                  <a:tcPr marT="45725" marB="45725" marR="91450" marL="91450"/>
                </a:tc>
              </a:tr>
              <a:tr h="517525">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Compress and Extract Files</a:t>
                      </a:r>
                      <a:r>
                        <a:rPr lang="en-US" sz="2400" u="none" cap="none" strike="noStrike"/>
                        <a:t> </a:t>
                      </a:r>
                      <a:endParaRPr b="1" sz="2400" u="none" cap="none" strike="noStrike"/>
                    </a:p>
                  </a:txBody>
                  <a:tcPr marT="45725" marB="45725" marR="91450" marL="91450"/>
                </a:tc>
                <a:tc hMerge="1"/>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tar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used to compress a group of files into an archive</a:t>
                      </a:r>
                      <a:endParaRPr sz="2400" u="none" cap="none" strike="noStrike"/>
                    </a:p>
                  </a:txBody>
                  <a:tcPr marT="45725" marB="45725" marR="91450" marL="91450"/>
                </a:tc>
              </a:tr>
              <a:tr h="517525">
                <a:tc>
                  <a:txBody>
                    <a:bodyPr/>
                    <a:lstStyle/>
                    <a:p>
                      <a:pPr indent="0" lvl="0" marL="0" marR="0" rtl="0" algn="l">
                        <a:spcBef>
                          <a:spcPts val="0"/>
                        </a:spcBef>
                        <a:spcAft>
                          <a:spcPts val="0"/>
                        </a:spcAft>
                        <a:buClr>
                          <a:schemeClr val="dk1"/>
                        </a:buClr>
                        <a:buSzPts val="2400"/>
                        <a:buFont typeface="Arial"/>
                        <a:buNone/>
                      </a:pPr>
                      <a:r>
                        <a:rPr b="1" lang="en-US" sz="2400" u="none" cap="none" strike="noStrike"/>
                        <a:t>gzip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compresses files</a:t>
                      </a:r>
                      <a:endParaRPr sz="2400" u="none" cap="none" strike="noStrike"/>
                    </a:p>
                  </a:txBody>
                  <a:tcPr marT="45725" marB="45725" marR="91450" marL="91450"/>
                </a:tc>
              </a:tr>
            </a:tbl>
          </a:graphicData>
        </a:graphic>
      </p:graphicFrame>
      <p:sp>
        <p:nvSpPr>
          <p:cNvPr id="493" name="Google Shape;49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400"/>
              <a:t>‹#›</a:t>
            </a:fld>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graphicFrame>
        <p:nvGraphicFramePr>
          <p:cNvPr id="498" name="Google Shape;498;p42"/>
          <p:cNvGraphicFramePr/>
          <p:nvPr/>
        </p:nvGraphicFramePr>
        <p:xfrm>
          <a:off x="95250" y="75565"/>
          <a:ext cx="3000000" cy="3000000"/>
        </p:xfrm>
        <a:graphic>
          <a:graphicData uri="http://schemas.openxmlformats.org/drawingml/2006/table">
            <a:tbl>
              <a:tblPr bandRow="1" firstRow="1">
                <a:noFill/>
                <a:tableStyleId>{2359C2F8-807A-4FC4-B57A-FA79209E144B}</a:tableStyleId>
              </a:tblPr>
              <a:tblGrid>
                <a:gridCol w="1985650"/>
                <a:gridCol w="9571350"/>
              </a:tblGrid>
              <a:tr h="549900">
                <a:tc>
                  <a:txBody>
                    <a:bodyPr/>
                    <a:lstStyle/>
                    <a:p>
                      <a:pPr indent="0" lvl="0" marL="0" marR="0" rtl="0" algn="l">
                        <a:spcBef>
                          <a:spcPts val="0"/>
                        </a:spcBef>
                        <a:spcAft>
                          <a:spcPts val="0"/>
                        </a:spcAft>
                        <a:buClr>
                          <a:schemeClr val="dk1"/>
                        </a:buClr>
                        <a:buSzPts val="2400"/>
                        <a:buFont typeface="Arial"/>
                        <a:buNone/>
                      </a:pPr>
                      <a:r>
                        <a:rPr lang="en-US" sz="2400" u="none" cap="none" strike="noStrike"/>
                        <a:t>Command line</a:t>
                      </a:r>
                      <a:endParaRPr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Function</a:t>
                      </a:r>
                      <a:endParaRPr sz="2400" u="none" cap="none" strike="noStrike"/>
                    </a:p>
                  </a:txBody>
                  <a:tcPr marT="45725" marB="45725" marR="91450" marL="91450"/>
                </a:tc>
              </a:tr>
              <a:tr h="457200">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Installing package</a:t>
                      </a:r>
                      <a:endParaRPr b="1" sz="2400" u="none" cap="none" strike="noStrike"/>
                    </a:p>
                  </a:txBody>
                  <a:tcPr marT="45725" marB="45725" marR="91450" marL="91450"/>
                </a:tc>
                <a:tc hMerge="1"/>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apt-get</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install</a:t>
                      </a:r>
                      <a:endParaRPr sz="2400" u="none" cap="none" strike="noStrike"/>
                    </a:p>
                  </a:txBody>
                  <a:tcPr marT="45725" marB="45725" marR="91450" marL="91450"/>
                </a:tc>
              </a:tr>
              <a:tr h="457200">
                <a:tc gridSpan="2">
                  <a:txBody>
                    <a:bodyPr/>
                    <a:lstStyle/>
                    <a:p>
                      <a:pPr indent="0" lvl="0" marL="0" marR="0" rtl="0" algn="ctr">
                        <a:spcBef>
                          <a:spcPts val="0"/>
                        </a:spcBef>
                        <a:spcAft>
                          <a:spcPts val="0"/>
                        </a:spcAft>
                        <a:buClr>
                          <a:schemeClr val="dk1"/>
                        </a:buClr>
                        <a:buSzPts val="2400"/>
                        <a:buFont typeface="Arial"/>
                        <a:buNone/>
                      </a:pPr>
                      <a:r>
                        <a:rPr b="1" lang="en-US" sz="2400" u="none" cap="none" strike="noStrike"/>
                        <a:t>To get files and documents</a:t>
                      </a:r>
                      <a:endParaRPr b="1" sz="2400" u="none" cap="none" strike="noStrike"/>
                    </a:p>
                  </a:txBody>
                  <a:tcPr marT="45725" marB="45725" marR="91450" marL="91450"/>
                </a:tc>
                <a:tc hMerge="1"/>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wget, curl</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download file from URL</a:t>
                      </a:r>
                      <a:endParaRPr sz="2400" u="none" cap="none" strike="noStrike"/>
                    </a:p>
                  </a:txBody>
                  <a:tcPr marT="45725" marB="45725" marR="91450" marL="91450"/>
                </a:tc>
              </a:tr>
              <a:tr h="457200">
                <a:tc>
                  <a:txBody>
                    <a:bodyPr/>
                    <a:lstStyle/>
                    <a:p>
                      <a:pPr indent="0" lvl="0" marL="0" marR="0" rtl="0" algn="l">
                        <a:spcBef>
                          <a:spcPts val="0"/>
                        </a:spcBef>
                        <a:spcAft>
                          <a:spcPts val="0"/>
                        </a:spcAft>
                        <a:buClr>
                          <a:schemeClr val="dk1"/>
                        </a:buClr>
                        <a:buSzPts val="2400"/>
                        <a:buFont typeface="Arial"/>
                        <a:buNone/>
                      </a:pPr>
                      <a:r>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t/>
                      </a:r>
                      <a:endParaRPr sz="2400" u="none" cap="none" strike="noStrike"/>
                    </a:p>
                  </a:txBody>
                  <a:tcPr marT="45725" marB="45725" marR="91450" marL="91450"/>
                </a:tc>
              </a:tr>
              <a:tr h="457200">
                <a:tc>
                  <a:txBody>
                    <a:bodyPr/>
                    <a:lstStyle/>
                    <a:p>
                      <a:pPr indent="0" lvl="0" marL="0" marR="0" rtl="0" algn="l">
                        <a:spcBef>
                          <a:spcPts val="0"/>
                        </a:spcBef>
                        <a:spcAft>
                          <a:spcPts val="0"/>
                        </a:spcAft>
                        <a:buClr>
                          <a:schemeClr val="dk1"/>
                        </a:buClr>
                        <a:buSzPts val="2400"/>
                        <a:buFont typeface="Arial"/>
                        <a:buNone/>
                      </a:pPr>
                      <a:r>
                        <a:rPr b="1" lang="en-US" sz="2400" u="none" cap="none" strike="noStrike"/>
                        <a:t>history</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view the previously executed command</a:t>
                      </a:r>
                      <a:endParaRPr sz="2400" u="none" cap="none" strike="noStrike"/>
                    </a:p>
                  </a:txBody>
                  <a:tcPr marT="45725" marB="45725" marR="91450" marL="91450"/>
                </a:tc>
              </a:tr>
              <a:tr h="451475">
                <a:tc>
                  <a:txBody>
                    <a:bodyPr/>
                    <a:lstStyle/>
                    <a:p>
                      <a:pPr indent="0" lvl="0" marL="0" marR="0" rtl="0" algn="l">
                        <a:spcBef>
                          <a:spcPts val="0"/>
                        </a:spcBef>
                        <a:spcAft>
                          <a:spcPts val="0"/>
                        </a:spcAft>
                        <a:buClr>
                          <a:schemeClr val="dk1"/>
                        </a:buClr>
                        <a:buSzPts val="2400"/>
                        <a:buFont typeface="Arial"/>
                        <a:buNone/>
                      </a:pPr>
                      <a:r>
                        <a:rPr b="1" lang="en-US" sz="2400" u="none" cap="none" strike="noStrike"/>
                        <a:t>bc </a:t>
                      </a:r>
                      <a:endParaRPr b="1" sz="2400" u="none" cap="none" strike="noStrike"/>
                    </a:p>
                  </a:txBody>
                  <a:tcPr marT="45725" marB="45725" marR="91450" marL="91450"/>
                </a:tc>
                <a:tc>
                  <a:txBody>
                    <a:bodyPr/>
                    <a:lstStyle/>
                    <a:p>
                      <a:pPr indent="0" lvl="0" marL="0" marR="0" rtl="0" algn="l">
                        <a:spcBef>
                          <a:spcPts val="0"/>
                        </a:spcBef>
                        <a:spcAft>
                          <a:spcPts val="0"/>
                        </a:spcAft>
                        <a:buClr>
                          <a:schemeClr val="dk1"/>
                        </a:buClr>
                        <a:buSzPts val="2400"/>
                        <a:buFont typeface="Arial"/>
                        <a:buNone/>
                      </a:pPr>
                      <a:r>
                        <a:rPr lang="en-US" sz="2400" u="none" cap="none" strike="noStrike"/>
                        <a:t>calculator </a:t>
                      </a:r>
                      <a:endParaRPr sz="2400" u="none" cap="none" strike="noStrike"/>
                    </a:p>
                  </a:txBody>
                  <a:tcPr marT="45725" marB="45725" marR="91450" marL="91450"/>
                </a:tc>
              </a:tr>
            </a:tbl>
          </a:graphicData>
        </a:graphic>
      </p:graphicFrame>
      <p:sp>
        <p:nvSpPr>
          <p:cNvPr id="499" name="Google Shape;49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nvSpPr>
        <p:spPr>
          <a:xfrm>
            <a:off x="403225" y="292100"/>
            <a:ext cx="23545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su command</a:t>
            </a:r>
            <a:endParaRPr b="1" sz="2400">
              <a:solidFill>
                <a:schemeClr val="dk1"/>
              </a:solidFill>
              <a:latin typeface="Arial"/>
              <a:ea typeface="Arial"/>
              <a:cs typeface="Arial"/>
              <a:sym typeface="Arial"/>
            </a:endParaRPr>
          </a:p>
        </p:txBody>
      </p:sp>
      <p:sp>
        <p:nvSpPr>
          <p:cNvPr id="119" name="Google Shape;119;p5"/>
          <p:cNvSpPr txBox="1"/>
          <p:nvPr/>
        </p:nvSpPr>
        <p:spPr>
          <a:xfrm>
            <a:off x="473710" y="752475"/>
            <a:ext cx="1124394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'su' (short for substitute or switch user).  Using 'su' is the simplest way to switch to the administrative account in the current login session.</a:t>
            </a:r>
            <a:endParaRPr sz="2000">
              <a:solidFill>
                <a:schemeClr val="dk1"/>
              </a:solidFill>
              <a:latin typeface="Arial"/>
              <a:ea typeface="Arial"/>
              <a:cs typeface="Arial"/>
              <a:sym typeface="Arial"/>
            </a:endParaRPr>
          </a:p>
        </p:txBody>
      </p:sp>
      <p:sp>
        <p:nvSpPr>
          <p:cNvPr id="120" name="Google Shape;120;p5"/>
          <p:cNvSpPr txBox="1"/>
          <p:nvPr/>
        </p:nvSpPr>
        <p:spPr>
          <a:xfrm>
            <a:off x="576580" y="1576705"/>
            <a:ext cx="1074356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The su command lets you switch the current user to any other user. If you need to run a command as a different (non-root) user, use the –l [username] option to specify the user account. </a:t>
            </a:r>
            <a:endParaRPr sz="2000">
              <a:solidFill>
                <a:schemeClr val="dk1"/>
              </a:solidFill>
              <a:latin typeface="Arial"/>
              <a:ea typeface="Arial"/>
              <a:cs typeface="Arial"/>
              <a:sym typeface="Arial"/>
            </a:endParaRPr>
          </a:p>
        </p:txBody>
      </p:sp>
      <p:sp>
        <p:nvSpPr>
          <p:cNvPr id="121" name="Google Shape;121;p5"/>
          <p:cNvSpPr txBox="1"/>
          <p:nvPr/>
        </p:nvSpPr>
        <p:spPr>
          <a:xfrm>
            <a:off x="473710" y="4888230"/>
            <a:ext cx="1101598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1"/>
                </a:solidFill>
                <a:latin typeface="Arial"/>
                <a:ea typeface="Arial"/>
                <a:cs typeface="Arial"/>
                <a:sym typeface="Arial"/>
              </a:rPr>
              <a:t>Linux prompt show a $, instead of the login name and path how to fix it</a:t>
            </a:r>
            <a:endParaRPr i="1" sz="2000">
              <a:solidFill>
                <a:schemeClr val="dk1"/>
              </a:solidFill>
              <a:latin typeface="Arial"/>
              <a:ea typeface="Arial"/>
              <a:cs typeface="Arial"/>
              <a:sym typeface="Arial"/>
            </a:endParaRPr>
          </a:p>
        </p:txBody>
      </p:sp>
      <p:sp>
        <p:nvSpPr>
          <p:cNvPr id="122" name="Google Shape;122;p5"/>
          <p:cNvSpPr txBox="1"/>
          <p:nvPr/>
        </p:nvSpPr>
        <p:spPr>
          <a:xfrm>
            <a:off x="403225" y="5370195"/>
            <a:ext cx="1115187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hlinkClick r:id="rId3">
                  <a:extLst>
                    <a:ext uri="{A12FA001-AC4F-418D-AE19-62706E023703}">
                      <ahyp:hlinkClr val="tx"/>
                    </a:ext>
                  </a:extLst>
                </a:hlinkClick>
              </a:rPr>
              <a:t>https://askubuntu.com/questions/388440/why-is-there-no-name-showing-at-the-command-line</a:t>
            </a:r>
            <a:endParaRPr sz="1800">
              <a:solidFill>
                <a:schemeClr val="dk1"/>
              </a:solidFill>
              <a:latin typeface="Arial"/>
              <a:ea typeface="Arial"/>
              <a:cs typeface="Arial"/>
              <a:sym typeface="Arial"/>
            </a:endParaRPr>
          </a:p>
        </p:txBody>
      </p:sp>
      <p:pic>
        <p:nvPicPr>
          <p:cNvPr id="123" name="Google Shape;123;p5"/>
          <p:cNvPicPr preferRelativeResize="0"/>
          <p:nvPr/>
        </p:nvPicPr>
        <p:blipFill rotWithShape="1">
          <a:blip r:embed="rId4">
            <a:alphaModFix/>
          </a:blip>
          <a:srcRect b="0" l="0" r="0" t="0"/>
          <a:stretch/>
        </p:blipFill>
        <p:spPr>
          <a:xfrm>
            <a:off x="3820795" y="2682875"/>
            <a:ext cx="4255135" cy="17405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6"/>
          <p:cNvPicPr preferRelativeResize="0"/>
          <p:nvPr/>
        </p:nvPicPr>
        <p:blipFill rotWithShape="1">
          <a:blip r:embed="rId3">
            <a:alphaModFix/>
          </a:blip>
          <a:srcRect b="0" l="0" r="0" t="0"/>
          <a:stretch/>
        </p:blipFill>
        <p:spPr>
          <a:xfrm>
            <a:off x="746125" y="2017395"/>
            <a:ext cx="7308215" cy="1040130"/>
          </a:xfrm>
          <a:prstGeom prst="rect">
            <a:avLst/>
          </a:prstGeom>
          <a:noFill/>
          <a:ln>
            <a:noFill/>
          </a:ln>
        </p:spPr>
      </p:pic>
      <p:sp>
        <p:nvSpPr>
          <p:cNvPr id="129" name="Google Shape;129;p6"/>
          <p:cNvSpPr txBox="1"/>
          <p:nvPr/>
        </p:nvSpPr>
        <p:spPr>
          <a:xfrm>
            <a:off x="450215" y="212090"/>
            <a:ext cx="116027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Basic Group Management (groups, groupadd, groupdel)</a:t>
            </a:r>
            <a:endParaRPr b="1" sz="2000">
              <a:solidFill>
                <a:schemeClr val="dk1"/>
              </a:solidFill>
              <a:latin typeface="Arial"/>
              <a:ea typeface="Arial"/>
              <a:cs typeface="Arial"/>
              <a:sym typeface="Arial"/>
            </a:endParaRPr>
          </a:p>
        </p:txBody>
      </p:sp>
      <p:sp>
        <p:nvSpPr>
          <p:cNvPr id="130" name="Google Shape;130;p6"/>
          <p:cNvSpPr txBox="1"/>
          <p:nvPr/>
        </p:nvSpPr>
        <p:spPr>
          <a:xfrm>
            <a:off x="450215" y="734060"/>
            <a:ext cx="1141730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A group is a collection of users. Groups make it easy to manage users with the same security and access privileges. A user can be part of different groups. Group information is held in the </a:t>
            </a:r>
            <a:r>
              <a:rPr b="1" lang="en-US" sz="2000">
                <a:solidFill>
                  <a:schemeClr val="dk1"/>
                </a:solidFill>
                <a:latin typeface="Arial"/>
                <a:ea typeface="Arial"/>
                <a:cs typeface="Arial"/>
                <a:sym typeface="Arial"/>
              </a:rPr>
              <a:t>/etc/group</a:t>
            </a:r>
            <a:r>
              <a:rPr lang="en-US" sz="2000">
                <a:solidFill>
                  <a:schemeClr val="dk1"/>
                </a:solidFill>
                <a:latin typeface="Arial"/>
                <a:ea typeface="Arial"/>
                <a:cs typeface="Arial"/>
                <a:sym typeface="Arial"/>
              </a:rPr>
              <a:t> file</a:t>
            </a:r>
            <a:endParaRPr sz="2000">
              <a:solidFill>
                <a:schemeClr val="dk1"/>
              </a:solidFill>
              <a:latin typeface="Arial"/>
              <a:ea typeface="Arial"/>
              <a:cs typeface="Arial"/>
              <a:sym typeface="Arial"/>
            </a:endParaRPr>
          </a:p>
        </p:txBody>
      </p:sp>
      <p:sp>
        <p:nvSpPr>
          <p:cNvPr id="131" name="Google Shape;131;p6"/>
          <p:cNvSpPr txBox="1"/>
          <p:nvPr/>
        </p:nvSpPr>
        <p:spPr>
          <a:xfrm>
            <a:off x="115570" y="3407410"/>
            <a:ext cx="89509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groupadd command is used to create a new user group</a:t>
            </a:r>
            <a:endParaRPr sz="2000">
              <a:solidFill>
                <a:schemeClr val="dk1"/>
              </a:solidFill>
              <a:latin typeface="Arial"/>
              <a:ea typeface="Arial"/>
              <a:cs typeface="Arial"/>
              <a:sym typeface="Arial"/>
            </a:endParaRPr>
          </a:p>
        </p:txBody>
      </p:sp>
      <p:pic>
        <p:nvPicPr>
          <p:cNvPr id="132" name="Google Shape;132;p6"/>
          <p:cNvPicPr preferRelativeResize="0"/>
          <p:nvPr/>
        </p:nvPicPr>
        <p:blipFill rotWithShape="1">
          <a:blip r:embed="rId4">
            <a:alphaModFix/>
          </a:blip>
          <a:srcRect b="0" l="0" r="0" t="0"/>
          <a:stretch/>
        </p:blipFill>
        <p:spPr>
          <a:xfrm>
            <a:off x="746125" y="4097020"/>
            <a:ext cx="5881370" cy="701040"/>
          </a:xfrm>
          <a:prstGeom prst="rect">
            <a:avLst/>
          </a:prstGeom>
          <a:noFill/>
          <a:ln>
            <a:noFill/>
          </a:ln>
        </p:spPr>
      </p:pic>
      <p:pic>
        <p:nvPicPr>
          <p:cNvPr id="133" name="Google Shape;133;p6"/>
          <p:cNvPicPr preferRelativeResize="0"/>
          <p:nvPr/>
        </p:nvPicPr>
        <p:blipFill rotWithShape="1">
          <a:blip r:embed="rId5">
            <a:alphaModFix/>
          </a:blip>
          <a:srcRect b="0" l="0" r="0" t="0"/>
          <a:stretch/>
        </p:blipFill>
        <p:spPr>
          <a:xfrm>
            <a:off x="8197215" y="3867785"/>
            <a:ext cx="3418205" cy="751205"/>
          </a:xfrm>
          <a:prstGeom prst="rect">
            <a:avLst/>
          </a:prstGeom>
          <a:noFill/>
          <a:ln>
            <a:noFill/>
          </a:ln>
        </p:spPr>
      </p:pic>
      <p:sp>
        <p:nvSpPr>
          <p:cNvPr id="134" name="Google Shape;134;p6"/>
          <p:cNvSpPr/>
          <p:nvPr/>
        </p:nvSpPr>
        <p:spPr>
          <a:xfrm>
            <a:off x="6907530" y="4188460"/>
            <a:ext cx="1146810" cy="210820"/>
          </a:xfrm>
          <a:prstGeom prst="rightArrow">
            <a:avLst>
              <a:gd fmla="val 50000" name="adj1"/>
              <a:gd fmla="val 5000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135" name="Google Shape;135;p6"/>
          <p:cNvSpPr txBox="1"/>
          <p:nvPr/>
        </p:nvSpPr>
        <p:spPr>
          <a:xfrm>
            <a:off x="8691245" y="329374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tail /etc/group</a:t>
            </a:r>
            <a:endParaRPr sz="2000">
              <a:solidFill>
                <a:schemeClr val="dk1"/>
              </a:solidFill>
              <a:latin typeface="Arial"/>
              <a:ea typeface="Arial"/>
              <a:cs typeface="Arial"/>
              <a:sym typeface="Arial"/>
            </a:endParaRPr>
          </a:p>
        </p:txBody>
      </p:sp>
      <p:sp>
        <p:nvSpPr>
          <p:cNvPr id="136" name="Google Shape;136;p6"/>
          <p:cNvSpPr txBox="1"/>
          <p:nvPr/>
        </p:nvSpPr>
        <p:spPr>
          <a:xfrm>
            <a:off x="516890" y="4909820"/>
            <a:ext cx="951166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The file shows group information in the following format</a:t>
            </a:r>
            <a:endParaRPr sz="2000">
              <a:solidFill>
                <a:schemeClr val="dk1"/>
              </a:solidFill>
              <a:latin typeface="Arial"/>
              <a:ea typeface="Arial"/>
              <a:cs typeface="Arial"/>
              <a:sym typeface="Arial"/>
            </a:endParaRPr>
          </a:p>
        </p:txBody>
      </p:sp>
      <p:sp>
        <p:nvSpPr>
          <p:cNvPr id="137" name="Google Shape;137;p6"/>
          <p:cNvSpPr txBox="1"/>
          <p:nvPr/>
        </p:nvSpPr>
        <p:spPr>
          <a:xfrm>
            <a:off x="662305" y="5370195"/>
            <a:ext cx="71139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group_name : password : group-id : list-of-members</a:t>
            </a:r>
            <a:endParaRPr sz="2000">
              <a:solidFill>
                <a:schemeClr val="dk1"/>
              </a:solidFill>
              <a:latin typeface="Arial"/>
              <a:ea typeface="Arial"/>
              <a:cs typeface="Arial"/>
              <a:sym typeface="Arial"/>
            </a:endParaRPr>
          </a:p>
        </p:txBody>
      </p:sp>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238125" y="4108450"/>
            <a:ext cx="567944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groupdel command is used to delete a existing group</a:t>
            </a:r>
            <a:endParaRPr sz="2000">
              <a:solidFill>
                <a:schemeClr val="dk1"/>
              </a:solidFill>
              <a:latin typeface="Arial"/>
              <a:ea typeface="Arial"/>
              <a:cs typeface="Arial"/>
              <a:sym typeface="Arial"/>
            </a:endParaRPr>
          </a:p>
        </p:txBody>
      </p:sp>
      <p:pic>
        <p:nvPicPr>
          <p:cNvPr id="144" name="Google Shape;144;p7"/>
          <p:cNvPicPr preferRelativeResize="0"/>
          <p:nvPr/>
        </p:nvPicPr>
        <p:blipFill rotWithShape="1">
          <a:blip r:embed="rId3">
            <a:alphaModFix/>
          </a:blip>
          <a:srcRect b="0" l="0" r="0" t="0"/>
          <a:stretch/>
        </p:blipFill>
        <p:spPr>
          <a:xfrm>
            <a:off x="311785" y="5128895"/>
            <a:ext cx="5964555" cy="749300"/>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523875" y="1671955"/>
            <a:ext cx="4744085" cy="1103630"/>
          </a:xfrm>
          <a:prstGeom prst="rect">
            <a:avLst/>
          </a:prstGeom>
          <a:noFill/>
          <a:ln>
            <a:noFill/>
          </a:ln>
        </p:spPr>
      </p:pic>
      <p:sp>
        <p:nvSpPr>
          <p:cNvPr id="146" name="Google Shape;146;p7"/>
          <p:cNvSpPr txBox="1"/>
          <p:nvPr/>
        </p:nvSpPr>
        <p:spPr>
          <a:xfrm>
            <a:off x="756920" y="994410"/>
            <a:ext cx="32715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Set password for group</a:t>
            </a:r>
            <a:endParaRPr sz="2000">
              <a:solidFill>
                <a:schemeClr val="dk1"/>
              </a:solidFill>
              <a:latin typeface="Arial"/>
              <a:ea typeface="Arial"/>
              <a:cs typeface="Arial"/>
              <a:sym typeface="Arial"/>
            </a:endParaRPr>
          </a:p>
        </p:txBody>
      </p:sp>
      <p:sp>
        <p:nvSpPr>
          <p:cNvPr id="147" name="Google Shape;147;p7"/>
          <p:cNvSpPr txBox="1"/>
          <p:nvPr/>
        </p:nvSpPr>
        <p:spPr>
          <a:xfrm>
            <a:off x="6151245" y="850265"/>
            <a:ext cx="606234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How to add an existing User to a Group</a:t>
            </a:r>
            <a:endParaRPr sz="2000">
              <a:solidFill>
                <a:schemeClr val="dk1"/>
              </a:solidFill>
              <a:latin typeface="Arial"/>
              <a:ea typeface="Arial"/>
              <a:cs typeface="Arial"/>
              <a:sym typeface="Arial"/>
            </a:endParaRPr>
          </a:p>
        </p:txBody>
      </p:sp>
      <p:pic>
        <p:nvPicPr>
          <p:cNvPr id="148" name="Google Shape;148;p7"/>
          <p:cNvPicPr preferRelativeResize="0"/>
          <p:nvPr/>
        </p:nvPicPr>
        <p:blipFill rotWithShape="1">
          <a:blip r:embed="rId5">
            <a:alphaModFix/>
          </a:blip>
          <a:srcRect b="0" l="0" r="0" t="0"/>
          <a:stretch/>
        </p:blipFill>
        <p:spPr>
          <a:xfrm>
            <a:off x="5758815" y="1671955"/>
            <a:ext cx="5968365" cy="2839085"/>
          </a:xfrm>
          <a:prstGeom prst="rect">
            <a:avLst/>
          </a:prstGeom>
          <a:noFill/>
          <a:ln>
            <a:noFill/>
          </a:ln>
        </p:spPr>
      </p:pic>
      <p:sp>
        <p:nvSpPr>
          <p:cNvPr id="149" name="Google Shape;1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nvSpPr>
        <p:spPr>
          <a:xfrm>
            <a:off x="525780" y="1128395"/>
            <a:ext cx="1114107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“whatis” command is used to offer a one-line overview of command </a:t>
            </a:r>
            <a:endParaRPr sz="2000">
              <a:solidFill>
                <a:schemeClr val="dk1"/>
              </a:solidFill>
              <a:latin typeface="Arial"/>
              <a:ea typeface="Arial"/>
              <a:cs typeface="Arial"/>
              <a:sym typeface="Arial"/>
            </a:endParaRPr>
          </a:p>
        </p:txBody>
      </p:sp>
      <p:sp>
        <p:nvSpPr>
          <p:cNvPr id="155" name="Google Shape;155;p8"/>
          <p:cNvSpPr txBox="1"/>
          <p:nvPr/>
        </p:nvSpPr>
        <p:spPr>
          <a:xfrm>
            <a:off x="718820" y="1588135"/>
            <a:ext cx="534098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Syntax: whatis  [keyword] </a:t>
            </a:r>
            <a:endParaRPr sz="2000">
              <a:solidFill>
                <a:schemeClr val="dk1"/>
              </a:solidFill>
              <a:latin typeface="Arial"/>
              <a:ea typeface="Arial"/>
              <a:cs typeface="Arial"/>
              <a:sym typeface="Arial"/>
            </a:endParaRPr>
          </a:p>
        </p:txBody>
      </p:sp>
      <p:pic>
        <p:nvPicPr>
          <p:cNvPr id="156" name="Google Shape;156;p8"/>
          <p:cNvPicPr preferRelativeResize="0"/>
          <p:nvPr/>
        </p:nvPicPr>
        <p:blipFill rotWithShape="1">
          <a:blip r:embed="rId3">
            <a:alphaModFix/>
          </a:blip>
          <a:srcRect b="0" l="0" r="0" t="0"/>
          <a:stretch/>
        </p:blipFill>
        <p:spPr>
          <a:xfrm>
            <a:off x="718820" y="2282825"/>
            <a:ext cx="5495925" cy="962025"/>
          </a:xfrm>
          <a:prstGeom prst="rect">
            <a:avLst/>
          </a:prstGeom>
          <a:noFill/>
          <a:ln>
            <a:noFill/>
          </a:ln>
        </p:spPr>
      </p:pic>
      <p:sp>
        <p:nvSpPr>
          <p:cNvPr id="157" name="Google Shape;157;p8"/>
          <p:cNvSpPr txBox="1"/>
          <p:nvPr/>
        </p:nvSpPr>
        <p:spPr>
          <a:xfrm>
            <a:off x="360045" y="3630295"/>
            <a:ext cx="1089533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If you want to know the details about multiple commands simultaneously, enter all the names as input</a:t>
            </a:r>
            <a:endParaRPr sz="2000">
              <a:solidFill>
                <a:schemeClr val="dk1"/>
              </a:solidFill>
              <a:latin typeface="Arial"/>
              <a:ea typeface="Arial"/>
              <a:cs typeface="Arial"/>
              <a:sym typeface="Arial"/>
            </a:endParaRPr>
          </a:p>
        </p:txBody>
      </p:sp>
      <p:pic>
        <p:nvPicPr>
          <p:cNvPr id="158" name="Google Shape;158;p8"/>
          <p:cNvPicPr preferRelativeResize="0"/>
          <p:nvPr/>
        </p:nvPicPr>
        <p:blipFill rotWithShape="1">
          <a:blip r:embed="rId4">
            <a:alphaModFix/>
          </a:blip>
          <a:srcRect b="0" l="0" r="0" t="0"/>
          <a:stretch/>
        </p:blipFill>
        <p:spPr>
          <a:xfrm>
            <a:off x="644525" y="4533900"/>
            <a:ext cx="7200900" cy="1152525"/>
          </a:xfrm>
          <a:prstGeom prst="rect">
            <a:avLst/>
          </a:prstGeom>
          <a:noFill/>
          <a:ln>
            <a:noFill/>
          </a:ln>
        </p:spPr>
      </p:pic>
      <p:sp>
        <p:nvSpPr>
          <p:cNvPr id="159" name="Google Shape;1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
        <p:nvSpPr>
          <p:cNvPr id="160" name="Google Shape;160;p8"/>
          <p:cNvSpPr/>
          <p:nvPr/>
        </p:nvSpPr>
        <p:spPr>
          <a:xfrm>
            <a:off x="4445" y="-635"/>
            <a:ext cx="12183110" cy="559435"/>
          </a:xfrm>
          <a:prstGeom prst="roundRect">
            <a:avLst>
              <a:gd fmla="val 16667" name="adj"/>
            </a:avLst>
          </a:prstGeom>
          <a:gradFill>
            <a:gsLst>
              <a:gs pos="0">
                <a:srgbClr val="5F82CA"/>
              </a:gs>
              <a:gs pos="50000">
                <a:srgbClr val="3C70CA"/>
              </a:gs>
              <a:gs pos="100000">
                <a:srgbClr val="2E60B9"/>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l">
              <a:lnSpc>
                <a:spcPct val="80000"/>
              </a:lnSpc>
              <a:spcBef>
                <a:spcPts val="0"/>
              </a:spcBef>
              <a:spcAft>
                <a:spcPts val="0"/>
              </a:spcAft>
              <a:buNone/>
            </a:pPr>
            <a:r>
              <a:t/>
            </a:r>
            <a:endParaRPr b="1" sz="2800">
              <a:solidFill>
                <a:schemeClr val="lt1"/>
              </a:solidFill>
              <a:latin typeface="Arial"/>
              <a:ea typeface="Arial"/>
              <a:cs typeface="Arial"/>
              <a:sym typeface="Arial"/>
            </a:endParaRPr>
          </a:p>
          <a:p>
            <a:pPr indent="0" lvl="0" marL="0" marR="0" rtl="0" algn="l">
              <a:lnSpc>
                <a:spcPct val="80000"/>
              </a:lnSpc>
              <a:spcBef>
                <a:spcPts val="0"/>
              </a:spcBef>
              <a:spcAft>
                <a:spcPts val="0"/>
              </a:spcAft>
              <a:buNone/>
            </a:pPr>
            <a:r>
              <a:rPr b="1" lang="en-US" sz="2800">
                <a:solidFill>
                  <a:schemeClr val="lt1"/>
                </a:solidFill>
                <a:latin typeface="Arial"/>
                <a:ea typeface="Arial"/>
                <a:cs typeface="Arial"/>
                <a:sym typeface="Arial"/>
              </a:rPr>
              <a:t>2. Giving the information</a:t>
            </a:r>
            <a:endParaRPr b="1" sz="2800">
              <a:solidFill>
                <a:schemeClr val="lt1"/>
              </a:solidFill>
              <a:latin typeface="Arial"/>
              <a:ea typeface="Arial"/>
              <a:cs typeface="Arial"/>
              <a:sym typeface="Arial"/>
            </a:endParaRPr>
          </a:p>
          <a:p>
            <a:pPr indent="0" lvl="0" marL="0" marR="0" rtl="0" algn="l">
              <a:lnSpc>
                <a:spcPct val="80000"/>
              </a:lnSpc>
              <a:spcBef>
                <a:spcPts val="0"/>
              </a:spcBef>
              <a:spcAft>
                <a:spcPts val="0"/>
              </a:spcAft>
              <a:buNone/>
            </a:pPr>
            <a:r>
              <a:t/>
            </a:r>
            <a:endParaRPr b="1" sz="2800">
              <a:solidFill>
                <a:schemeClr val="lt1"/>
              </a:solidFill>
              <a:latin typeface="Arial"/>
              <a:ea typeface="Arial"/>
              <a:cs typeface="Arial"/>
              <a:sym typeface="Arial"/>
            </a:endParaRPr>
          </a:p>
        </p:txBody>
      </p:sp>
      <p:sp>
        <p:nvSpPr>
          <p:cNvPr id="161" name="Google Shape;161;p8"/>
          <p:cNvSpPr txBox="1"/>
          <p:nvPr/>
        </p:nvSpPr>
        <p:spPr>
          <a:xfrm>
            <a:off x="360045" y="645795"/>
            <a:ext cx="35420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whatis command</a:t>
            </a:r>
            <a:endParaRPr b="1"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nvSpPr>
        <p:spPr>
          <a:xfrm>
            <a:off x="259715" y="144145"/>
            <a:ext cx="254000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man command </a:t>
            </a:r>
            <a:endParaRPr b="1" sz="2000">
              <a:solidFill>
                <a:schemeClr val="dk1"/>
              </a:solidFill>
              <a:latin typeface="Arial"/>
              <a:ea typeface="Arial"/>
              <a:cs typeface="Arial"/>
              <a:sym typeface="Arial"/>
            </a:endParaRPr>
          </a:p>
        </p:txBody>
      </p:sp>
      <p:sp>
        <p:nvSpPr>
          <p:cNvPr id="167" name="Google Shape;167;p9"/>
          <p:cNvSpPr txBox="1"/>
          <p:nvPr/>
        </p:nvSpPr>
        <p:spPr>
          <a:xfrm>
            <a:off x="352425" y="604520"/>
            <a:ext cx="1148651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‘man’ command in Linux is used to display the user manual of any command that we can run on the terminal</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Syntax : man [COMMAND NAME]...</a:t>
            </a:r>
            <a:endParaRPr sz="2000">
              <a:solidFill>
                <a:schemeClr val="dk1"/>
              </a:solidFill>
              <a:latin typeface="Arial"/>
              <a:ea typeface="Arial"/>
              <a:cs typeface="Arial"/>
              <a:sym typeface="Arial"/>
            </a:endParaRPr>
          </a:p>
        </p:txBody>
      </p:sp>
      <p:pic>
        <p:nvPicPr>
          <p:cNvPr id="168" name="Google Shape;168;p9"/>
          <p:cNvPicPr preferRelativeResize="0"/>
          <p:nvPr/>
        </p:nvPicPr>
        <p:blipFill rotWithShape="1">
          <a:blip r:embed="rId3">
            <a:alphaModFix/>
          </a:blip>
          <a:srcRect b="0" l="0" r="0" t="0"/>
          <a:stretch/>
        </p:blipFill>
        <p:spPr>
          <a:xfrm>
            <a:off x="421005" y="2349500"/>
            <a:ext cx="10379710" cy="3189605"/>
          </a:xfrm>
          <a:prstGeom prst="rect">
            <a:avLst/>
          </a:prstGeom>
          <a:noFill/>
          <a:ln>
            <a:noFill/>
          </a:ln>
        </p:spPr>
      </p:pic>
      <p:pic>
        <p:nvPicPr>
          <p:cNvPr id="169" name="Google Shape;169;p9"/>
          <p:cNvPicPr preferRelativeResize="0"/>
          <p:nvPr/>
        </p:nvPicPr>
        <p:blipFill rotWithShape="1">
          <a:blip r:embed="rId4">
            <a:alphaModFix/>
          </a:blip>
          <a:srcRect b="0" l="0" r="0" t="0"/>
          <a:stretch/>
        </p:blipFill>
        <p:spPr>
          <a:xfrm>
            <a:off x="488950" y="1803400"/>
            <a:ext cx="4156075" cy="398145"/>
          </a:xfrm>
          <a:prstGeom prst="rect">
            <a:avLst/>
          </a:prstGeom>
          <a:noFill/>
          <a:ln>
            <a:noFill/>
          </a:ln>
        </p:spPr>
      </p:pic>
      <p:sp>
        <p:nvSpPr>
          <p:cNvPr id="170" name="Google Shape;170;p9"/>
          <p:cNvSpPr txBox="1"/>
          <p:nvPr/>
        </p:nvSpPr>
        <p:spPr>
          <a:xfrm>
            <a:off x="584200" y="5904865"/>
            <a:ext cx="732663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man -f [COMMAND NAME]  =  whatis [COMMAND NAME]</a:t>
            </a:r>
            <a:endParaRPr sz="2000">
              <a:solidFill>
                <a:schemeClr val="dk1"/>
              </a:solidFill>
              <a:latin typeface="Arial"/>
              <a:ea typeface="Arial"/>
              <a:cs typeface="Arial"/>
              <a:sym typeface="Arial"/>
            </a:endParaRPr>
          </a:p>
        </p:txBody>
      </p:sp>
      <p:sp>
        <p:nvSpPr>
          <p:cNvPr id="171" name="Google Shape;171;p9"/>
          <p:cNvSpPr txBox="1"/>
          <p:nvPr/>
        </p:nvSpPr>
        <p:spPr>
          <a:xfrm>
            <a:off x="6224270" y="6445885"/>
            <a:ext cx="5796280"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https://www.geeksforgeeks.org/man-command-in-linux-with-examples/</a:t>
            </a:r>
            <a:endParaRPr sz="1200">
              <a:solidFill>
                <a:schemeClr val="dk1"/>
              </a:solidFill>
              <a:latin typeface="Arial"/>
              <a:ea typeface="Arial"/>
              <a:cs typeface="Arial"/>
              <a:sym typeface="Arial"/>
            </a:endParaRPr>
          </a:p>
        </p:txBody>
      </p:sp>
      <p:sp>
        <p:nvSpPr>
          <p:cNvPr id="172" name="Google Shape;17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000"/>
              <a:t>‹#›</a:t>
            </a:fld>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2023-01-28T16:20:30Z</dcterms:created>
  <dc:creator>lanlan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