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Roboto Mon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07F3F07-299F-413D-8CF6-385021845F8F}">
  <a:tblStyle styleId="{B07F3F07-299F-413D-8CF6-385021845F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Mono-regular.fntdata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Mono-italic.fntdata"/><Relationship Id="rId47" Type="http://schemas.openxmlformats.org/officeDocument/2006/relationships/font" Target="fonts/RobotoMono-bold.fntdata"/><Relationship Id="rId49" Type="http://schemas.openxmlformats.org/officeDocument/2006/relationships/font" Target="fonts/RobotoMon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ade47fe0e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ade47fe0e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ade47fe0e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ade47fe0e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ae2d1724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ae2d1724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ae2d1724d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ae2d1724d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ae2d1724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ae2d1724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ae2d1724d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ae2d1724d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ae2d1724d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ae2d1724d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ae2d1724d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ae2d1724d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ae2d1724d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5ae2d1724d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ae2d1724d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5ae2d1724d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ace0d20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ace0d20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5ae2d1724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5ae2d1724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ae2d1724d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5ae2d1724d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ae2d1724d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ae2d1724d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ae2d1724d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5ae2d1724d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ae2d1724d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5ae2d1724d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ae2d1724d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5ae2d1724d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5ae2d1724d_2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5ae2d1724d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5ae2d1724d_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5ae2d1724d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5ae2d1724d_2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5ae2d1724d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ae2d1724d_2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5ae2d1724d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ace0d204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ace0d204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5ae2d1724d_2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5ae2d1724d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5ae2d1724d_2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5ae2d1724d_2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5ae2d1724d_2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5ae2d1724d_2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5ae2d1724d_2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5ae2d1724d_2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5ae2d1724d_2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5ae2d1724d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ae2d1724d_2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5ae2d1724d_2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5ae2d1724d_2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5ae2d1724d_2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5ae2d1724d_2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5ae2d1724d_2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5ae2d1724d_2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5ae2d1724d_2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ae2d1724d_2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5ae2d1724d_2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ade47fe0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ade47fe0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ade47fe0e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ade47fe0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ade47fe0e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ade47fe0e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ade47fe0e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ade47fe0e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ade47fe0e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ade47fe0e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ade47fe0e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ade47fe0e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tiendu107@gmail.com" TargetMode="External"/><Relationship Id="rId4" Type="http://schemas.openxmlformats.org/officeDocument/2006/relationships/hyperlink" Target="http://tiendu.github.io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Comprehensive AWK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tiendu107@gmail.com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tiendu.github.io</a:t>
            </a:r>
            <a:r>
              <a:rPr lang="en"/>
              <a:t>  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AWK Standard Variables (1)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ARGC: </a:t>
            </a:r>
            <a:r>
              <a:rPr lang="en"/>
              <a:t>is an AWK </a:t>
            </a:r>
            <a:r>
              <a:rPr b="1" lang="en"/>
              <a:t>built-in variable</a:t>
            </a:r>
            <a:r>
              <a:rPr lang="en"/>
              <a:t> that represents the </a:t>
            </a:r>
            <a:r>
              <a:rPr b="1" lang="en"/>
              <a:t>number of command-line arguments</a:t>
            </a:r>
            <a:r>
              <a:rPr lang="en"/>
              <a:t> passed to the AWK script.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Input: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awk 'BEGIN {print "Arguments =", ARGC}' One Two Three Four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Output: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Arguments =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ARGV: </a:t>
            </a:r>
            <a:r>
              <a:rPr lang="en"/>
              <a:t>is an AWK </a:t>
            </a:r>
            <a:r>
              <a:rPr b="1" lang="en"/>
              <a:t>built-in array that stores the command-line arguments</a:t>
            </a:r>
            <a:r>
              <a:rPr lang="en"/>
              <a:t>. The array index starts from 0 and goes up to ARGC-1.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Input: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awk 'BEGIN { for (i = 0; i &lt; ARGC - 1; ++i) { printf "ARGV[%d] = %s\n", i, ARGV[i] } }' one two three four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ARGV[0] = awk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ARGV[1] = one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ARGV[2] = two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ARGV[3] = three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AWK Standard Variables (2)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FILENAME: </a:t>
            </a:r>
            <a:r>
              <a:rPr lang="en"/>
              <a:t>is an AWK </a:t>
            </a:r>
            <a:r>
              <a:rPr b="1" lang="en"/>
              <a:t>built-in variable</a:t>
            </a:r>
            <a:r>
              <a:rPr lang="en"/>
              <a:t> that holds the name of the </a:t>
            </a:r>
            <a:r>
              <a:rPr b="1" lang="en"/>
              <a:t>current file being processed</a:t>
            </a:r>
            <a:r>
              <a:rPr lang="en"/>
              <a:t> by the AWK script.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Input:</a:t>
            </a:r>
            <a:r>
              <a:rPr b="1" lang="en"/>
              <a:t>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awk 'END {print FILENAME}' myfile.txt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Output: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myfile.txt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FS: </a:t>
            </a:r>
            <a:r>
              <a:rPr lang="en"/>
              <a:t>is an AWK </a:t>
            </a:r>
            <a:r>
              <a:rPr b="1" lang="en"/>
              <a:t>built-in variable</a:t>
            </a:r>
            <a:r>
              <a:rPr lang="en"/>
              <a:t> that represents the input </a:t>
            </a:r>
            <a:r>
              <a:rPr b="1" lang="en"/>
              <a:t>field separator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Input: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cat myfile.txt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,V1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R2,V2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awk  -v FS=',' '{print $1}' myfile.txt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R2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AWK Standard Variables (3)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NF:</a:t>
            </a:r>
            <a:r>
              <a:rPr lang="en" sz="1200"/>
              <a:t> stands for "</a:t>
            </a:r>
            <a:r>
              <a:rPr b="1" lang="en" sz="1200"/>
              <a:t>Number of Fields</a:t>
            </a:r>
            <a:r>
              <a:rPr lang="en" sz="1200"/>
              <a:t>." Field is a part of the input line that is separated by a delimiter, which is </a:t>
            </a:r>
            <a:r>
              <a:rPr b="1" lang="en" sz="1200"/>
              <a:t>whitespace by default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Input: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echo -e "One Two\nOne Two Three\nOne Two Three Four" | awk 'NF &gt; 2'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Output: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One Two Three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One Two Three Four</a:t>
            </a:r>
            <a:endParaRPr sz="1200"/>
          </a:p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NR: </a:t>
            </a:r>
            <a:r>
              <a:rPr lang="en"/>
              <a:t>stands for "</a:t>
            </a:r>
            <a:r>
              <a:rPr b="1" lang="en"/>
              <a:t>Number of Records</a:t>
            </a:r>
            <a:r>
              <a:rPr lang="en"/>
              <a:t>."  Record is typically </a:t>
            </a:r>
            <a:r>
              <a:rPr b="1" lang="en"/>
              <a:t>a line of input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Input: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echo -e "One Two\nOne Two Three\nOne Two Three Four" | awk 'NR &lt; 3'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One Two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One Two Three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AWK Standard Variables (4)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FNR:</a:t>
            </a:r>
            <a:r>
              <a:rPr lang="en" sz="1200"/>
              <a:t> is similar to NR, but relative to the current file. When AWK processes multiple files, FNR represents the current line number within the current file being processed.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OFS:</a:t>
            </a:r>
            <a:r>
              <a:rPr lang="en" sz="1200"/>
              <a:t> stands for "</a:t>
            </a:r>
            <a:r>
              <a:rPr b="1" lang="en" sz="1200"/>
              <a:t>Output Field Separator</a:t>
            </a:r>
            <a:r>
              <a:rPr lang="en" sz="1200"/>
              <a:t>." It determines the character or string used to separate fields when printing the output. The </a:t>
            </a:r>
            <a:r>
              <a:rPr b="1" lang="en" sz="1200"/>
              <a:t>default value is a whitespace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RS:</a:t>
            </a:r>
            <a:r>
              <a:rPr lang="en" sz="1200"/>
              <a:t> stands for the "</a:t>
            </a:r>
            <a:r>
              <a:rPr b="1" lang="en" sz="1200"/>
              <a:t>Record Separator</a:t>
            </a:r>
            <a:r>
              <a:rPr lang="en" sz="1200"/>
              <a:t>" for input records. It specifies the character or string that separates records (lines) in the input. The </a:t>
            </a:r>
            <a:r>
              <a:rPr b="1" lang="en" sz="1200"/>
              <a:t>default value is a newline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ORS: </a:t>
            </a:r>
            <a:r>
              <a:rPr lang="en" sz="1200"/>
              <a:t>stands for "</a:t>
            </a:r>
            <a:r>
              <a:rPr b="1" lang="en" sz="1200"/>
              <a:t>Output Record Separator</a:t>
            </a:r>
            <a:r>
              <a:rPr lang="en" sz="1200"/>
              <a:t>." It defines the character or string used to separate output records (lines) when printing the result. The </a:t>
            </a:r>
            <a:r>
              <a:rPr b="1" lang="en" sz="1200"/>
              <a:t>default value is a newline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$0:</a:t>
            </a:r>
            <a:r>
              <a:rPr lang="en" sz="1200"/>
              <a:t> represents the entire input record (the entire line of input).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$n:</a:t>
            </a:r>
            <a:r>
              <a:rPr lang="en" sz="1200"/>
              <a:t> represents the nth field in the current input record (line), where the fields are separated by the field separator </a:t>
            </a:r>
            <a:r>
              <a:rPr b="1" lang="en" sz="1200"/>
              <a:t>FS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IGNORECASE: </a:t>
            </a:r>
            <a:r>
              <a:rPr lang="en" sz="1200"/>
              <a:t>When this variable is set, AWK becomes </a:t>
            </a:r>
            <a:r>
              <a:rPr b="1" lang="en" sz="1200"/>
              <a:t>case-insensitive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ARGIND:</a:t>
            </a:r>
            <a:r>
              <a:rPr lang="en" sz="1200"/>
              <a:t> represents the index in ARGV (an array of command-line arguments) of the current file being processed by AWK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149" name="Google Shape;1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0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operators</a:t>
            </a:r>
            <a:endParaRPr/>
          </a:p>
        </p:txBody>
      </p:sp>
      <p:sp>
        <p:nvSpPr>
          <p:cNvPr id="155" name="Google Shape;15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/>
              <a:t>Addition: +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Example: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result = num1 + num2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/>
              <a:t>Subtraction: -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Example: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result = num1 - num2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/>
              <a:t>Multiplication: *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Example: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result = num1 * num2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/>
              <a:t>Division: /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Example: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result = num1 / num2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/>
              <a:t>Modulus (Remainder): %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Example: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result = num1 % num2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/>
              <a:t>Exponentiation: ** or ^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Example: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result = num1 ** num2</a:t>
            </a:r>
            <a:endParaRPr/>
          </a:p>
        </p:txBody>
      </p:sp>
      <p:sp>
        <p:nvSpPr>
          <p:cNvPr id="157" name="Google Shape;157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Pre-increment: ++var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Pre-decrement: --var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Post-increment: var++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Post-decrement: var</a:t>
            </a:r>
            <a:r>
              <a:rPr b="1" lang="en"/>
              <a:t>--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Before ⇒ pre; after ⇒ post</a:t>
            </a:r>
            <a:r>
              <a:rPr lang="en"/>
              <a:t> its current value is used in any expression.</a:t>
            </a:r>
            <a:endParaRPr/>
          </a:p>
        </p:txBody>
      </p:sp>
      <p:sp>
        <p:nvSpPr>
          <p:cNvPr id="158" name="Google Shape;158;p27"/>
          <p:cNvSpPr txBox="1"/>
          <p:nvPr>
            <p:ph type="title"/>
          </p:nvPr>
        </p:nvSpPr>
        <p:spPr>
          <a:xfrm>
            <a:off x="4832400" y="0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Increment and decrement </a:t>
            </a:r>
            <a:r>
              <a:rPr lang="en"/>
              <a:t>operators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ncrement and decrement operator examples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3999900" cy="24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Pre-increment: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 = 5;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result = ++num; // 'num' is incremented to 6 before its value is assigned to 'result'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 num, result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Now 'num' is 6, and 'result' is also 6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5" name="Google Shape;165;p28"/>
          <p:cNvSpPr txBox="1"/>
          <p:nvPr>
            <p:ph idx="2" type="body"/>
          </p:nvPr>
        </p:nvSpPr>
        <p:spPr>
          <a:xfrm>
            <a:off x="4832400" y="1152475"/>
            <a:ext cx="3999900" cy="24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210"/>
              <a:t>Post-increment:</a:t>
            </a:r>
            <a:endParaRPr b="1" sz="121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21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 = 3;</a:t>
            </a:r>
            <a:endParaRPr sz="121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21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result = num++; // 'num' is used as 3 in the expression, then it is incremented to 4</a:t>
            </a:r>
            <a:endParaRPr sz="121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21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 num, result</a:t>
            </a:r>
            <a:endParaRPr sz="121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21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Now 'num' is 4, and 'result' is 3 (previous value of 'num')</a:t>
            </a:r>
            <a:endParaRPr sz="121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210"/>
          </a:p>
        </p:txBody>
      </p:sp>
      <p:sp>
        <p:nvSpPr>
          <p:cNvPr id="166" name="Google Shape;16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8"/>
          <p:cNvSpPr txBox="1"/>
          <p:nvPr/>
        </p:nvSpPr>
        <p:spPr>
          <a:xfrm>
            <a:off x="0" y="3719625"/>
            <a:ext cx="91440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awk 'BEGIN {num = 5; preincr = ++num; print num, preincr; num = 3; postincr = num++; print num, postincr}'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0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Shorthand</a:t>
            </a:r>
            <a:r>
              <a:rPr lang="en"/>
              <a:t> operators</a:t>
            </a:r>
            <a:endParaRPr/>
          </a:p>
        </p:txBody>
      </p:sp>
      <p:sp>
        <p:nvSpPr>
          <p:cNvPr id="173" name="Google Shape;17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572700"/>
            <a:ext cx="39999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Addition and Assignment: +=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 = 5;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 += 3; // Equivalent to 'num = num + 3'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Now 'num' is 8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Subtraction and Assignment: -=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 = 10;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 -= 4; // Equivalent to 'num = num - 4'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Now 'num' is 6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Multiplication and Assignment: *=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 = 3;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 *= 5; // Equivalent to 'num = num * 5'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Now 'num' is 15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5" name="Google Shape;175;p29"/>
          <p:cNvSpPr txBox="1"/>
          <p:nvPr>
            <p:ph idx="2" type="body"/>
          </p:nvPr>
        </p:nvSpPr>
        <p:spPr>
          <a:xfrm>
            <a:off x="4572000" y="572700"/>
            <a:ext cx="39999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Division and Assignment: /=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 = 20;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 /= 4; // Equivalent to 'num = num / 4'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Now 'num' is 5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Modulus (Remainder) and Assignment: %=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 = 17;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 %= 5; // Equivalent to 'num = num % 5'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Now 'num' is 2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Exponentiation and Assignment: **= or ^=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 = 2;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 **= 3; // Equivalent to 'num = num ** 3' or num ^= 3 is also the same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Now 'num' is 8 (2^3)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0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Ternary</a:t>
            </a:r>
            <a:r>
              <a:rPr lang="en"/>
              <a:t> operator</a:t>
            </a:r>
            <a:endParaRPr/>
          </a:p>
        </p:txBody>
      </p:sp>
      <p:sp>
        <p:nvSpPr>
          <p:cNvPr id="181" name="Google Shape;18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ternary operator is a </a:t>
            </a:r>
            <a:r>
              <a:rPr b="1" lang="en" sz="1200">
                <a:solidFill>
                  <a:schemeClr val="dk1"/>
                </a:solidFill>
              </a:rPr>
              <a:t>concise way of writing simple conditional expressions</a:t>
            </a:r>
            <a:r>
              <a:rPr lang="en" sz="1200">
                <a:solidFill>
                  <a:schemeClr val="dk1"/>
                </a:solidFill>
              </a:rPr>
              <a:t> in AWK. It has the following syntax: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condition ? expression_if_true : expression_if_false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Example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BEGIN {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num = 10;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result = (num &gt; 5 ? "Greater than 5" : "Not greater than 5");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 result;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3" name="Google Shape;183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When you place two strings or variables next to each other, AWK </a:t>
            </a:r>
            <a:r>
              <a:rPr b="1" lang="en" sz="1200"/>
              <a:t>automatically concatenates </a:t>
            </a:r>
            <a:r>
              <a:rPr lang="en" sz="1200"/>
              <a:t>them into a single string.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Example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BEGIN {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first_name = "John";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last_name = "Doe";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full_name = first_name " " last_name; // Concatenation using the space character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 "Full Name:", full_name;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4" name="Google Shape;184;p30"/>
          <p:cNvSpPr txBox="1"/>
          <p:nvPr>
            <p:ph type="title"/>
          </p:nvPr>
        </p:nvSpPr>
        <p:spPr>
          <a:xfrm>
            <a:off x="4832400" y="0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Concatenation Operator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0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membership</a:t>
            </a:r>
            <a:r>
              <a:rPr lang="en"/>
              <a:t> operator</a:t>
            </a:r>
            <a:endParaRPr/>
          </a:p>
        </p:txBody>
      </p:sp>
      <p:sp>
        <p:nvSpPr>
          <p:cNvPr id="190" name="Google Shape;19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11700" y="11524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 </a:t>
            </a:r>
            <a:r>
              <a:rPr b="1" lang="en" sz="1100">
                <a:solidFill>
                  <a:srgbClr val="188038"/>
                </a:solidFill>
              </a:rPr>
              <a:t>in</a:t>
            </a:r>
            <a:r>
              <a:rPr lang="en" sz="1100">
                <a:solidFill>
                  <a:schemeClr val="dk1"/>
                </a:solidFill>
              </a:rPr>
              <a:t> keyword is used to test if an array contains a specific index. If the index is present in the array, the expression returns true (1); otherwise, it returns false (0).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Example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BEGIN { fruits["apple"] = 1; fruits["orange"] = 1; fruits["banana"] = 1;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if ("apple" in fruits) { 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 "Apple is in the array." 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 else { print "Apple is NOT in the array." };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if ("grape" in fruits) { \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 "Grape is in the array." 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 else { print "Grape is NOT in the array." 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of AWK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1363" y="152400"/>
            <a:ext cx="1901278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Expressions</a:t>
            </a:r>
            <a:endParaRPr/>
          </a:p>
        </p:txBody>
      </p:sp>
      <p:sp>
        <p:nvSpPr>
          <p:cNvPr id="197" name="Google Shape;19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03" name="Google Shape;203;p33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{B07F3F07-299F-413D-8CF6-385021845F8F}</a:tableStyleId>
              </a:tblPr>
              <a:tblGrid>
                <a:gridCol w="737900"/>
                <a:gridCol w="3445200"/>
                <a:gridCol w="496675"/>
                <a:gridCol w="4464225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Literals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Metacharacters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 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Matches the character "a" literally.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 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Matches any single character except a newline.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9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Character Classes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\ 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Escapes a metacharacter, treating it as a literal. For example, \. matches a period (.)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/>
                        <a:t>[abc]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Matches any single character in the set "a," "b," or "c."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|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Acts as an OR operator, matches either the expression before or after it.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[^abc]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Matches any single character not in the set "a," "b," or "c."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Quantifiers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9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[0-9]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Matches any single digit (0 to 9).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Matches zero or more occurrences of the preceding character or group.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[a-z]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Matches any lowercase letter (a to z).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+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Matches one or more occurrences of the preceding character or group.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[A-Z]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Matches any uppercase letter (A to Z).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?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Matches zero or one occurrence of the preceding character or group.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[a-zA-Z]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Matches any letter (both lowercase and uppercase).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{n}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Matches exactly n occurrences of the preceding character or group.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5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Anchors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{n,}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Matches at least n occurrences of the preceding character or group.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^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Matches the beginning of a line.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{n,m}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Matches between n and m occurrences of the preceding character or group.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$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Matches the end of a line.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09" name="Google Shape;209;p34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{B07F3F07-299F-413D-8CF6-385021845F8F}</a:tableStyleId>
              </a:tblPr>
              <a:tblGrid>
                <a:gridCol w="402350"/>
                <a:gridCol w="3890200"/>
                <a:gridCol w="382850"/>
                <a:gridCol w="4468575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Shorthand Character Classes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Grouping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\d</a:t>
                      </a:r>
                      <a:r>
                        <a:rPr lang="en" sz="900"/>
                        <a:t> 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Matches any digit (equivalent to [0-9]).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Treat multiple characters or expressions as a single unit in the regex pattern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\D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Matches any non-digit (equivalent to [^0-9]).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\w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Matches any word character (letters, digits, or underscore).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\W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Matches any non-word character.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\s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Matches any whitespace character (spaces, tabs, newlines, etc.).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\S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Matches any non-whitespace character.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43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if (condition1) {</a:t>
            </a:r>
            <a:endParaRPr sz="143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43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# Code to execute if condition1 is true</a:t>
            </a:r>
            <a:endParaRPr sz="143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43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 else if (condition2) {</a:t>
            </a:r>
            <a:endParaRPr sz="143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43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# Code to execute if condition2 is true</a:t>
            </a:r>
            <a:endParaRPr sz="143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43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 else if (condition3) {</a:t>
            </a:r>
            <a:endParaRPr sz="143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43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# Code to execute if condition3 is true</a:t>
            </a:r>
            <a:endParaRPr sz="143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43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 else {</a:t>
            </a:r>
            <a:endParaRPr sz="143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43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# Code to execute if none of the conditions are true (optional)</a:t>
            </a:r>
            <a:endParaRPr sz="143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143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3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while (condition) {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# Code to repeat while the condition is true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8" name="Google Shape;228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 (initialization; condition; increment) {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# Code to repeat for each value of the loop variable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 (index in array) {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	# Code to repeat for each index value of the array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next statement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if ($1 == "skip") {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next;  # Skip processing this record and move to the next one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 "Processing:", $1;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4" name="Google Shape;234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break statement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BEGIN {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for (i = 1; i &lt;= 10; i++) {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if (i == 6) {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break;  # Exit the loop when 'i' becomes 6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print "Iteration:", i;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5" name="Google Shape;23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functions</a:t>
            </a:r>
            <a:endParaRPr/>
          </a:p>
        </p:txBody>
      </p:sp>
      <p:sp>
        <p:nvSpPr>
          <p:cNvPr id="241" name="Google Shape;24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 functions</a:t>
            </a:r>
            <a:endParaRPr/>
          </a:p>
        </p:txBody>
      </p:sp>
      <p:sp>
        <p:nvSpPr>
          <p:cNvPr id="247" name="Google Shape;24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sin(x):</a:t>
            </a:r>
            <a:r>
              <a:rPr lang="en" sz="1000"/>
              <a:t> Returns the sine of the angle x, where x is in radians.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cos(x):</a:t>
            </a:r>
            <a:r>
              <a:rPr lang="en" sz="1000"/>
              <a:t> Returns the cosine of the angle x, where x is in radians.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tan(x):</a:t>
            </a:r>
            <a:r>
              <a:rPr lang="en" sz="1000"/>
              <a:t> Returns the tangent of the angle x, where x is in radians.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exp(x):</a:t>
            </a:r>
            <a:r>
              <a:rPr lang="en" sz="1000"/>
              <a:t> Returns the exponential value e raised to the power of x.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log(x): </a:t>
            </a:r>
            <a:r>
              <a:rPr lang="en" sz="1000"/>
              <a:t>Returns the natural logarithm (base e) of the number x.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sqrt(x):</a:t>
            </a:r>
            <a:r>
              <a:rPr lang="en" sz="1000"/>
              <a:t> Returns the square root of the number x.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int(x):</a:t>
            </a:r>
            <a:r>
              <a:rPr lang="en" sz="1000"/>
              <a:t> Returns the integer part of the number x (truncates the decimal part).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rand():</a:t>
            </a:r>
            <a:r>
              <a:rPr lang="en" sz="1000"/>
              <a:t> Returns a random floating-point number between 0 and 1 (inclusive).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srand([expr]):</a:t>
            </a:r>
            <a:r>
              <a:rPr lang="en" sz="1000"/>
              <a:t> Seeds the random number generator used by rand(). If expr is provided, it sets the seed to that value; otherwise, it uses the current time as the seed.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000"/>
              <a:t>atan2(y, x):</a:t>
            </a:r>
            <a:r>
              <a:rPr lang="en" sz="1000"/>
              <a:t> Returns the arctangent of the quotient y/x, in the range from -π to π.</a:t>
            </a:r>
            <a:endParaRPr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functions</a:t>
            </a:r>
            <a:endParaRPr/>
          </a:p>
        </p:txBody>
      </p:sp>
      <p:sp>
        <p:nvSpPr>
          <p:cNvPr id="254" name="Google Shape;25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length(s):</a:t>
            </a:r>
            <a:r>
              <a:rPr lang="en" sz="1000"/>
              <a:t> Returns the length of string s.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index(s, t): </a:t>
            </a:r>
            <a:r>
              <a:rPr lang="en" sz="1000"/>
              <a:t>Returns the index of string t in s. Returns 0 if not found.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substr(s, i):</a:t>
            </a:r>
            <a:r>
              <a:rPr lang="en" sz="1000"/>
              <a:t> Returns a substring of s starting from index i to the end.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substr(s, i, n): </a:t>
            </a:r>
            <a:r>
              <a:rPr lang="en" sz="1000"/>
              <a:t>Returns a substring of s starting from index i with a length of n characters.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match(s, r):</a:t>
            </a:r>
            <a:r>
              <a:rPr lang="en" sz="1000"/>
              <a:t> Searches string s for the regular expression r. Returns the position of the match or 0 if not found. Sets the RSTART and RLENGTH variables.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split(s, a, sep):</a:t>
            </a:r>
            <a:r>
              <a:rPr lang="en" sz="1000"/>
              <a:t> Splits string s into an array a using the separator sep. Returns the number of elements in the array.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gsub(r, t, s):</a:t>
            </a:r>
            <a:r>
              <a:rPr lang="en" sz="1000"/>
              <a:t> Globally substitutes all occurrences of the regular expression r in string s with string t. Returns the number of substitutions made.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sub(r, t, s):</a:t>
            </a:r>
            <a:r>
              <a:rPr lang="en" sz="1000"/>
              <a:t> Substitutes the first occurrence of the regular expression r in string s with string t. Returns the number of substitutions made (0 or 1).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tolower(s):</a:t>
            </a:r>
            <a:r>
              <a:rPr lang="en" sz="1000"/>
              <a:t> Converts string s to lowercase.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toupper(s):</a:t>
            </a:r>
            <a:r>
              <a:rPr lang="en" sz="1000"/>
              <a:t> Converts string s to uppercase.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000"/>
              <a:t>sprintf(format, args...):</a:t>
            </a:r>
            <a:r>
              <a:rPr lang="en" sz="1000"/>
              <a:t> Returns a formatted string using format. Similar to the printf function but doesn't print the output.</a:t>
            </a:r>
            <a:endParaRPr sz="1000"/>
          </a:p>
        </p:txBody>
      </p:sp>
      <p:sp>
        <p:nvSpPr>
          <p:cNvPr id="255" name="Google Shape;25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BEGIN {awk-commands}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BEGIN block is a special section in AWK that runs only once at the beginning of the program.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It's a great place to set up or initialize any variables you might need later in your AWK script. </a:t>
            </a:r>
            <a:r>
              <a:rPr b="1" lang="en"/>
              <a:t>You don't have to include this block if you don't need it</a:t>
            </a:r>
            <a:r>
              <a:rPr lang="en"/>
              <a:t>.</a:t>
            </a:r>
            <a:endParaRPr/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AWK workflow (1)</a:t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</a:t>
            </a:r>
            <a:r>
              <a:rPr lang="en"/>
              <a:t> functions</a:t>
            </a:r>
            <a:endParaRPr/>
          </a:p>
        </p:txBody>
      </p:sp>
      <p:sp>
        <p:nvSpPr>
          <p:cNvPr id="261" name="Google Shape;26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length(array): </a:t>
            </a:r>
            <a:r>
              <a:rPr lang="en" sz="1000"/>
              <a:t>Returns the number of elements in the array.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/>
              <a:t>delete array[index]: </a:t>
            </a:r>
            <a:r>
              <a:rPr lang="en" sz="1000"/>
              <a:t>Removes the element with the given index from the array.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/>
              <a:t>delete array: </a:t>
            </a:r>
            <a:r>
              <a:rPr lang="en" sz="1000"/>
              <a:t>Removes all elements of an array.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/>
              <a:t>asort(array): </a:t>
            </a:r>
            <a:r>
              <a:rPr lang="en" sz="1000"/>
              <a:t>Sorts the elements of the array in ascending order and returns the sorted array.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/>
              <a:t>asorti(array, sorted_indices):</a:t>
            </a:r>
            <a:r>
              <a:rPr lang="en" sz="1000"/>
              <a:t> Sorts the indices of the array in ascending order and stores the sorted indices in the array sorted_indices.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262" name="Google Shape;26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idx="1" type="body"/>
          </p:nvPr>
        </p:nvSpPr>
        <p:spPr>
          <a:xfrm>
            <a:off x="311700" y="335300"/>
            <a:ext cx="3999900" cy="42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Numeric function example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BEGIN {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num = 10;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result1 = sqrt(num);    # Calculate the square root of num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result2 = exp(num);     # Calculate e^num (exponential)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result3 = int(result1); # Get the integer part of the square root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result4 = rand();       # Generate a random number between 0 and 1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 "num =", num;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 "Square root of num =", result1;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 "e^num =", result2;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 "Integer part of square root of num =", result3;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 "Random number between 0 and 1 =", result4;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8" name="Google Shape;26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43"/>
          <p:cNvSpPr txBox="1"/>
          <p:nvPr>
            <p:ph idx="2" type="body"/>
          </p:nvPr>
        </p:nvSpPr>
        <p:spPr>
          <a:xfrm>
            <a:off x="4832400" y="335275"/>
            <a:ext cx="3999900" cy="42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String function example using the split() and gsub() functions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BEGIN {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sentence = "Hello, this is an example sentence.";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num_words = split(sentence, words, " ");  # Split the sentence into words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 "Original Sentence:", sentence;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 "Number of Words:", num_words;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 "Words in Array:";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for (i = 1; i &lt;= num_words; i++) {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print "Word", i, ":", words[i];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# Demonstrate gsub() - replace "example" with "awesome"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gsub("example", "awesome", sentence);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 "Modified Sentence:", sentence;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>
            <p:ph idx="1" type="body"/>
          </p:nvPr>
        </p:nvSpPr>
        <p:spPr>
          <a:xfrm>
            <a:off x="311700" y="0"/>
            <a:ext cx="8520600" cy="50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Array function example using length(array) function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BEGIN {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# Define an array of fruits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fruits[1] = "apple";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fruits[2] = "orange";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fruits[3] = "banana";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fruits[4] = "grape";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fruits[5] = "pear";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# Get the number of elements in the array using length(array)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num_fruits = length(fruits);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 "Fruits array contains", num_fruits, "elements.";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# Iterate through the array and print its contents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 "Fruits in the array:";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for (i = 1; i &lt;= num_fruits; i++) {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print "Fruit", i, ":", fruits[i];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5" name="Google Shape;27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User-defined functions</a:t>
            </a:r>
            <a:endParaRPr/>
          </a:p>
        </p:txBody>
      </p:sp>
      <p:sp>
        <p:nvSpPr>
          <p:cNvPr id="281" name="Google Shape;281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4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function function_name(parameter1, parameter2, ...) {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# Function body: code to execute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# You can use the parameters within the function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# Optionally, you can return a value using 'return' statement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8" name="Google Shape;288;p4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A user-defined function example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function calculate_square(x) {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x * x;  # Return the square of the input value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BEGIN {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num = 5;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result = calculate_square(num);  # Call the user-defined function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 "The square of", num, "is", result;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endParaRPr/>
          </a:p>
        </p:txBody>
      </p:sp>
      <p:sp>
        <p:nvSpPr>
          <p:cNvPr id="294" name="Google Shape;29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48"/>
          <p:cNvSpPr txBox="1"/>
          <p:nvPr>
            <p:ph idx="1" type="body"/>
          </p:nvPr>
        </p:nvSpPr>
        <p:spPr>
          <a:xfrm>
            <a:off x="311700" y="283575"/>
            <a:ext cx="3999900" cy="42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Syntax: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printf format_string, expression1, expression2,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Format Specifiers:</a:t>
            </a:r>
            <a:r>
              <a:rPr lang="en"/>
              <a:t> determine how the expressions are formatted and printed. Some commonly used format specifiers are: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%d:</a:t>
            </a:r>
            <a:r>
              <a:rPr lang="en"/>
              <a:t> Decimal integer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%f:</a:t>
            </a:r>
            <a:r>
              <a:rPr lang="en"/>
              <a:t> Floating-point number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%s:</a:t>
            </a:r>
            <a:r>
              <a:rPr lang="en"/>
              <a:t> String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%c:</a:t>
            </a:r>
            <a:r>
              <a:rPr lang="en"/>
              <a:t> Character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%x, %X:</a:t>
            </a:r>
            <a:r>
              <a:rPr lang="en"/>
              <a:t> Hexadecimal number (lowercase or uppercase)</a:t>
            </a:r>
            <a:endParaRPr/>
          </a:p>
        </p:txBody>
      </p:sp>
      <p:sp>
        <p:nvSpPr>
          <p:cNvPr id="301" name="Google Shape;301;p48"/>
          <p:cNvSpPr txBox="1"/>
          <p:nvPr>
            <p:ph idx="2" type="body"/>
          </p:nvPr>
        </p:nvSpPr>
        <p:spPr>
          <a:xfrm>
            <a:off x="4832400" y="283675"/>
            <a:ext cx="3999900" cy="42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Modifiers: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Format specifiers can be further modified with optional flags, field width, and precision: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Flags: - (left-align), + (print sign for positive numbers), 0 (pad with zeros), (print space before positive numbers)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Field Width: A number specifying the minimum width of the printed field.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Precision: For floating-point numbers, the number of decimal places to display.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Example using printf with modifiers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BEGIN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value = 123.456;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printf "Left-aligned: %-10s\n", "text";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printf "Right-aligned: %10s\n", "text";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printf "Zero-padded: %05d\n", 42;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printf "With plus sign: %+d\n", 42;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printf "With precision: %.2f\n", value;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7" name="Google Shape;30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4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Left-aligned: text      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Right-aligned:       text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Zero-padded: 00042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With plus sign: +42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With precision: 123.46</a:t>
            </a:r>
            <a:endParaRPr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188038"/>
              </a:solidFill>
            </a:endParaRPr>
          </a:p>
        </p:txBody>
      </p:sp>
      <p:sp>
        <p:nvSpPr>
          <p:cNvPr id="309" name="Google Shape;309;p49"/>
          <p:cNvSpPr/>
          <p:nvPr/>
        </p:nvSpPr>
        <p:spPr>
          <a:xfrm>
            <a:off x="4330950" y="2441850"/>
            <a:ext cx="482100" cy="2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AWK for Bioinformatics</a:t>
            </a:r>
            <a:endParaRPr/>
          </a:p>
        </p:txBody>
      </p:sp>
      <p:sp>
        <p:nvSpPr>
          <p:cNvPr id="315" name="Google Shape;31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1" name="Google Shape;321;p51"/>
          <p:cNvSpPr txBox="1"/>
          <p:nvPr>
            <p:ph idx="1" type="body"/>
          </p:nvPr>
        </p:nvSpPr>
        <p:spPr>
          <a:xfrm>
            <a:off x="311700" y="304275"/>
            <a:ext cx="3999900" cy="42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Convert multi-line fasta file to single-line fasta.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awk '/^&gt;/ {printf "%s%s\n", (NR&gt;1 ? "\n" : ""), $0; next} {printf "%s", toupper($0)} ENDFILE {printf "\n"}' file.fasta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Get the length of each sequence in a fasta file.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awk '/^&gt;/ {getline seq; sub(/^&gt;/, "", $0); print $0"\t"length(seq)}' file.fasta</a:t>
            </a:r>
            <a:endParaRPr/>
          </a:p>
        </p:txBody>
      </p:sp>
      <p:sp>
        <p:nvSpPr>
          <p:cNvPr id="322" name="Google Shape;322;p51"/>
          <p:cNvSpPr txBox="1"/>
          <p:nvPr>
            <p:ph idx="2" type="body"/>
          </p:nvPr>
        </p:nvSpPr>
        <p:spPr>
          <a:xfrm>
            <a:off x="4832400" y="304275"/>
            <a:ext cx="3999900" cy="41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Get sequences longer than 1000.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awk -v n=1000 '/^&gt;/ {getline seq} length(seq)&gt;n {print $0"\n"seq}' file.fasta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Get the total size (in Mb) and the number of sequences of a fasta file.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awk '/^&gt;/ {getline seq; sum+=length(seq); count++} END {printf "%s\t%.3f\t%d\n", FILENAME, sum/1e6, count}'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De-duplicate sequences in a fasta file.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awk '/^&gt;/ {getline seq; f=!a[seq]++} f {print $0"\n"seq}' file.fasta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/pattern/ {awk-commands}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main work of AWK</a:t>
            </a:r>
            <a:r>
              <a:rPr lang="en"/>
              <a:t> is done in the Pattern and Body block.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block is applied to each line of input by default, but you can make it work on specific lines by providing a pattern.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pattern is like a condition, and the corresponding body block contains the commands that should be executed when the pattern matches a line of input.</a:t>
            </a:r>
            <a:endParaRPr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AWK workflow (2)</a:t>
            </a:r>
            <a:endParaRPr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END {awk-commands}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END block is another special section in AWK, but it runs only once at the end of the program.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It's helpful for performing tasks after processing all the input lines. Like the BEGIN block, the </a:t>
            </a:r>
            <a:r>
              <a:rPr b="1" lang="en"/>
              <a:t>END block is optional</a:t>
            </a:r>
            <a:r>
              <a:rPr lang="en"/>
              <a:t>.</a:t>
            </a:r>
            <a:endParaRPr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AWK workflow (3)</a:t>
            </a:r>
            <a:endParaRPr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# This is a comment in AWK, starting with '#'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# BEGIN block (optional)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BEGIN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# AWK commands for initialization or setting up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# Pattern and Body block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/pattern/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# AWK commands to be executed on lines that match the pattern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# For example, you can print specific fields or perform calculations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# END block (optional)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END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# AWK commands for final tasks or summaries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# For example, you can print the total count or some concluding message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Line</a:t>
            </a:r>
            <a:endParaRPr/>
          </a:p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AWK Variables and Arrays</a:t>
            </a:r>
            <a:endParaRPr/>
          </a:p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AWK script to print a message using variables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awk 'BEGIN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name = "John"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age = 30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printf "Hello, my name is %s and I am %d years old.\n", name, age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" name="Google Shape;104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AWK script to print elements of an array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awk 'BEGIN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# Array of names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names[0] = "Alice"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names[1] = "Bob"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names[2] = "Charlie"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# Access and print array elements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for (i = 0; i &lt; 3; i++)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printf "Name %d: %s\n", i+1, names[i]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}'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287250"/>
            <a:ext cx="4260300" cy="45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awk [options] file …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Example: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awk 'BEGIN { printf "---|Header|--\n" } { print } END { printf "---|Footer|---\n" }'</a:t>
            </a:r>
            <a:endParaRPr sz="1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4760850" y="287250"/>
            <a:ext cx="4260300" cy="45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format the code for better readability.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awk </a:t>
            </a:r>
            <a:r>
              <a:rPr lang="e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# BEGIN block(s)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BEGIN {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printf "---|Header|--\n"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# Body block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print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# END block(s)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END {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printf "---|Footer|---\n"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