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009B93-162B-496F-BF87-7E62DF86054A}">
  <a:tblStyle styleId="{4E009B93-162B-496F-BF87-7E62DF8605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4d18b11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4d18b11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4d18b11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4d18b11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4d18b11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4d18b11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4d18b113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4d18b113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4d18b113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4d18b113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4d18b113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4d18b113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4d18b113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a4d18b113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22e1609609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22e1609609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4d18b113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4d18b113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22e160960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22e160960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1620566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1620566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4d18b113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a4d18b113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4d18b113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4d18b113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a4d18b113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a4d18b113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a4d18b113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a4d18b113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a4d18b11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a4d18b11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22e1609609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22e1609609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1620566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1620566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16205664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1620566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1620566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1620566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4d18b11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4d18b11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162056646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162056646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4d18b11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4d18b11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4d18b113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4d18b11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olab.research.google.com/drive/1puSoJnupKsv64PhV8wasR2NTAPRK8LgU?usp=sharing" TargetMode="External"/><Relationship Id="rId4" Type="http://schemas.openxmlformats.org/officeDocument/2006/relationships/hyperlink" Target="https://github.com/UeenHuynh/MGMA_2024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Introduction to basic Shell/Bash script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Nguyen Quang Khai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05/01/2025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657390" cy="11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201700" y="149500"/>
            <a:ext cx="6576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Run Bash script (or </a:t>
            </a:r>
            <a:r>
              <a:rPr b="1" lang="vi" sz="1900">
                <a:solidFill>
                  <a:schemeClr val="dk1"/>
                </a:solidFill>
              </a:rPr>
              <a:t>Linux commands)</a:t>
            </a:r>
            <a:r>
              <a:rPr b="1" lang="vi" sz="1800">
                <a:solidFill>
                  <a:schemeClr val="dk1"/>
                </a:solidFill>
              </a:rPr>
              <a:t> in Google Colab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950" y="1369325"/>
            <a:ext cx="3436050" cy="240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75" y="1458935"/>
            <a:ext cx="3891350" cy="22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348350" y="585500"/>
            <a:ext cx="50046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2. Multiple</a:t>
            </a:r>
            <a:r>
              <a:rPr lang="vi" sz="1800">
                <a:solidFill>
                  <a:schemeClr val="dk1"/>
                </a:solidFill>
              </a:rPr>
              <a:t> line Bash script: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94" name="Google Shape;194;p22"/>
          <p:cNvCxnSpPr>
            <a:stCxn id="192" idx="3"/>
            <a:endCxn id="191" idx="1"/>
          </p:cNvCxnSpPr>
          <p:nvPr/>
        </p:nvCxnSpPr>
        <p:spPr>
          <a:xfrm>
            <a:off x="4171225" y="2571748"/>
            <a:ext cx="1181700" cy="0"/>
          </a:xfrm>
          <a:prstGeom prst="straightConnector1">
            <a:avLst/>
          </a:prstGeom>
          <a:noFill/>
          <a:ln cap="flat" cmpd="sng" w="28575">
            <a:solidFill>
              <a:srgbClr val="62AF4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2"/>
          <p:cNvSpPr txBox="1"/>
          <p:nvPr/>
        </p:nvSpPr>
        <p:spPr>
          <a:xfrm>
            <a:off x="5123200" y="3878625"/>
            <a:ext cx="34362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vi" sz="1800">
                <a:solidFill>
                  <a:schemeClr val="dk2"/>
                </a:solidFill>
              </a:rPr>
              <a:t>Save time when coding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vi" sz="1800">
                <a:solidFill>
                  <a:schemeClr val="dk2"/>
                </a:solidFill>
              </a:rPr>
              <a:t>Make code easy to read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4171225" y="2202288"/>
            <a:ext cx="129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62AF41"/>
                </a:solidFill>
              </a:rPr>
              <a:t>Should be like this</a:t>
            </a:r>
            <a:endParaRPr sz="1800">
              <a:solidFill>
                <a:srgbClr val="62AF41"/>
              </a:solidFill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279875" y="1058725"/>
            <a:ext cx="17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Example 2:</a:t>
            </a:r>
            <a:endParaRPr b="1"/>
          </a:p>
        </p:txBody>
      </p:sp>
      <p:sp>
        <p:nvSpPr>
          <p:cNvPr id="198" name="Google Shape;198;p22"/>
          <p:cNvSpPr txBox="1"/>
          <p:nvPr/>
        </p:nvSpPr>
        <p:spPr>
          <a:xfrm>
            <a:off x="5394025" y="1058725"/>
            <a:ext cx="17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Example 3: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1344300" y="1954800"/>
            <a:ext cx="64554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7200">
                <a:solidFill>
                  <a:schemeClr val="dk1"/>
                </a:solidFill>
              </a:rPr>
              <a:t>2</a:t>
            </a:r>
            <a:r>
              <a:rPr b="1" lang="vi" sz="7200">
                <a:solidFill>
                  <a:schemeClr val="dk1"/>
                </a:solidFill>
              </a:rPr>
              <a:t>. </a:t>
            </a:r>
            <a:r>
              <a:rPr b="1" lang="vi" sz="7200">
                <a:solidFill>
                  <a:schemeClr val="dk1"/>
                </a:solidFill>
              </a:rPr>
              <a:t>Variable</a:t>
            </a:r>
            <a:endParaRPr b="1"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201700" y="149500"/>
            <a:ext cx="17541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>
                <a:solidFill>
                  <a:schemeClr val="dk1"/>
                </a:solidFill>
              </a:rPr>
              <a:t>2. </a:t>
            </a:r>
            <a:r>
              <a:rPr b="1" lang="vi" sz="1900">
                <a:solidFill>
                  <a:schemeClr val="dk1"/>
                </a:solidFill>
              </a:rPr>
              <a:t>Variables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642925" y="669000"/>
            <a:ext cx="170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Basic Syntax: </a:t>
            </a:r>
            <a:endParaRPr b="1" sz="1600"/>
          </a:p>
        </p:txBody>
      </p:sp>
      <p:sp>
        <p:nvSpPr>
          <p:cNvPr id="212" name="Google Shape;212;p24"/>
          <p:cNvSpPr txBox="1"/>
          <p:nvPr/>
        </p:nvSpPr>
        <p:spPr>
          <a:xfrm>
            <a:off x="3344700" y="653700"/>
            <a:ext cx="284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>
                <a:solidFill>
                  <a:schemeClr val="dk1"/>
                </a:solidFill>
              </a:rPr>
              <a:t>variable_name=value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213" name="Google Shape;213;p24"/>
          <p:cNvCxnSpPr/>
          <p:nvPr/>
        </p:nvCxnSpPr>
        <p:spPr>
          <a:xfrm flipH="1" rot="10800000">
            <a:off x="3751550" y="1044400"/>
            <a:ext cx="1416300" cy="8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4"/>
          <p:cNvCxnSpPr/>
          <p:nvPr/>
        </p:nvCxnSpPr>
        <p:spPr>
          <a:xfrm>
            <a:off x="5384975" y="1053100"/>
            <a:ext cx="4692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4"/>
          <p:cNvSpPr txBox="1"/>
          <p:nvPr/>
        </p:nvSpPr>
        <p:spPr>
          <a:xfrm>
            <a:off x="79225" y="1541175"/>
            <a:ext cx="4882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Some rules:</a:t>
            </a:r>
            <a:endParaRPr/>
          </a:p>
          <a:p>
            <a:pPr indent="-1788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If you want to name a variable with 2 or more words, there should be an underscore between the words.</a:t>
            </a:r>
            <a:endParaRPr/>
          </a:p>
          <a:p>
            <a:pPr indent="-1788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Should contain letters, numbers, and underscores.</a:t>
            </a:r>
            <a:endParaRPr/>
          </a:p>
          <a:p>
            <a:pPr indent="-1788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Cannot have spaces around </a:t>
            </a:r>
            <a:r>
              <a:rPr b="1" lang="vi"/>
              <a:t>=</a:t>
            </a:r>
            <a:r>
              <a:rPr lang="vi"/>
              <a:t> </a:t>
            </a:r>
            <a:endParaRPr/>
          </a:p>
          <a:p>
            <a:pPr indent="-899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(e.g., </a:t>
            </a:r>
            <a:r>
              <a:rPr lang="vi">
                <a:highlight>
                  <a:srgbClr val="CCCCCC"/>
                </a:highlight>
              </a:rPr>
              <a:t>var = value</a:t>
            </a:r>
            <a:r>
              <a:rPr lang="vi"/>
              <a:t> is invalid).</a:t>
            </a:r>
            <a:endParaRPr/>
          </a:p>
          <a:p>
            <a:pPr indent="-1788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Bash variables are case-sensitive (</a:t>
            </a:r>
            <a:r>
              <a:rPr lang="vi">
                <a:highlight>
                  <a:srgbClr val="D9D9D9"/>
                </a:highlight>
              </a:rPr>
              <a:t>VAR</a:t>
            </a:r>
            <a:r>
              <a:rPr lang="vi"/>
              <a:t> and </a:t>
            </a:r>
            <a:r>
              <a:rPr lang="vi">
                <a:highlight>
                  <a:srgbClr val="CCCCCC"/>
                </a:highlight>
              </a:rPr>
              <a:t>var</a:t>
            </a:r>
            <a:r>
              <a:rPr lang="vi"/>
              <a:t> are different).</a:t>
            </a:r>
            <a:endParaRPr/>
          </a:p>
        </p:txBody>
      </p:sp>
      <p:cxnSp>
        <p:nvCxnSpPr>
          <p:cNvPr id="216" name="Google Shape;216;p24"/>
          <p:cNvCxnSpPr/>
          <p:nvPr/>
        </p:nvCxnSpPr>
        <p:spPr>
          <a:xfrm flipH="1">
            <a:off x="939200" y="1053100"/>
            <a:ext cx="3553500" cy="57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4"/>
          <p:cNvSpPr txBox="1"/>
          <p:nvPr/>
        </p:nvSpPr>
        <p:spPr>
          <a:xfrm>
            <a:off x="4855100" y="1666875"/>
            <a:ext cx="42423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Some rules:</a:t>
            </a:r>
            <a:endParaRPr/>
          </a:p>
          <a:p>
            <a:pPr indent="-1788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String: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a word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multiple words with spaces between words: Place that string in quotes " "</a:t>
            </a:r>
            <a:endParaRPr/>
          </a:p>
          <a:p>
            <a:pPr indent="-2688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A number</a:t>
            </a:r>
            <a:endParaRPr/>
          </a:p>
          <a:p>
            <a:pPr indent="-2688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Output of a command: put that command in $(</a:t>
            </a:r>
            <a:r>
              <a:rPr lang="vi">
                <a:highlight>
                  <a:srgbClr val="CCCCCC"/>
                </a:highlight>
              </a:rPr>
              <a:t> </a:t>
            </a:r>
            <a:r>
              <a:rPr lang="vi"/>
              <a:t>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    variable_name=$(a command) </a:t>
            </a:r>
            <a:endParaRPr/>
          </a:p>
          <a:p>
            <a:pPr indent="-2688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a directory path</a:t>
            </a:r>
            <a:endParaRPr/>
          </a:p>
        </p:txBody>
      </p:sp>
      <p:cxnSp>
        <p:nvCxnSpPr>
          <p:cNvPr id="218" name="Google Shape;218;p24"/>
          <p:cNvCxnSpPr/>
          <p:nvPr/>
        </p:nvCxnSpPr>
        <p:spPr>
          <a:xfrm>
            <a:off x="5656925" y="1070475"/>
            <a:ext cx="121800" cy="59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24" name="Google Shape;224;p25"/>
          <p:cNvSpPr txBox="1"/>
          <p:nvPr/>
        </p:nvSpPr>
        <p:spPr>
          <a:xfrm>
            <a:off x="1189475" y="3960375"/>
            <a:ext cx="60945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2"/>
                </a:solidFill>
              </a:rPr>
              <a:t>How to use a variable: Place the </a:t>
            </a:r>
            <a:r>
              <a:rPr lang="vi" sz="1600">
                <a:solidFill>
                  <a:srgbClr val="FF0000"/>
                </a:solidFill>
              </a:rPr>
              <a:t>$</a:t>
            </a:r>
            <a:r>
              <a:rPr lang="vi" sz="1600">
                <a:solidFill>
                  <a:schemeClr val="dk2"/>
                </a:solidFill>
              </a:rPr>
              <a:t> right before the variable name.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152400" y="866650"/>
            <a:ext cx="17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Example 4:</a:t>
            </a:r>
            <a:endParaRPr b="1"/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 b="30690" l="2390" r="78074" t="35884"/>
          <a:stretch/>
        </p:blipFill>
        <p:spPr>
          <a:xfrm>
            <a:off x="7517375" y="3426350"/>
            <a:ext cx="417603" cy="4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3">
            <a:alphaModFix/>
          </a:blip>
          <a:srcRect b="31365" l="30620" r="49845" t="35209"/>
          <a:stretch/>
        </p:blipFill>
        <p:spPr>
          <a:xfrm>
            <a:off x="1203150" y="3451098"/>
            <a:ext cx="370939" cy="39360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/>
        </p:nvSpPr>
        <p:spPr>
          <a:xfrm>
            <a:off x="3095376" y="979850"/>
            <a:ext cx="2587500" cy="825300"/>
          </a:xfrm>
          <a:prstGeom prst="rect">
            <a:avLst/>
          </a:prstGeom>
          <a:noFill/>
          <a:ln cap="flat" cmpd="sng" w="9525">
            <a:solidFill>
              <a:srgbClr val="62AF4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a </a:t>
            </a:r>
            <a:r>
              <a:rPr b="1" lang="vi" sz="1300">
                <a:solidFill>
                  <a:srgbClr val="62AF41"/>
                </a:solidFill>
              </a:rPr>
              <a:t>comment</a:t>
            </a:r>
            <a:r>
              <a:rPr b="1" lang="vi" sz="1300">
                <a:solidFill>
                  <a:srgbClr val="6AA84F"/>
                </a:solidFill>
              </a:rPr>
              <a:t> </a:t>
            </a:r>
            <a:r>
              <a:rPr lang="vi" sz="1300">
                <a:solidFill>
                  <a:schemeClr val="dk2"/>
                </a:solidFill>
              </a:rPr>
              <a:t>(option): Put # at the beginning of the line to tell Bash to ignore this line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9975" y="1250625"/>
            <a:ext cx="2648139" cy="211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94050"/>
            <a:ext cx="2648139" cy="21175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5"/>
          <p:cNvCxnSpPr>
            <a:stCxn id="228" idx="1"/>
          </p:cNvCxnSpPr>
          <p:nvPr/>
        </p:nvCxnSpPr>
        <p:spPr>
          <a:xfrm flipH="1">
            <a:off x="2433576" y="1392500"/>
            <a:ext cx="661800" cy="520800"/>
          </a:xfrm>
          <a:prstGeom prst="straightConnector1">
            <a:avLst/>
          </a:prstGeom>
          <a:noFill/>
          <a:ln cap="flat" cmpd="sng" w="9525">
            <a:solidFill>
              <a:srgbClr val="62AF4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5"/>
          <p:cNvCxnSpPr>
            <a:stCxn id="228" idx="3"/>
          </p:cNvCxnSpPr>
          <p:nvPr/>
        </p:nvCxnSpPr>
        <p:spPr>
          <a:xfrm>
            <a:off x="5682876" y="1392500"/>
            <a:ext cx="764700" cy="442500"/>
          </a:xfrm>
          <a:prstGeom prst="straightConnector1">
            <a:avLst/>
          </a:prstGeom>
          <a:noFill/>
          <a:ln cap="flat" cmpd="sng" w="9525">
            <a:solidFill>
              <a:srgbClr val="62AF4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5"/>
          <p:cNvSpPr txBox="1"/>
          <p:nvPr/>
        </p:nvSpPr>
        <p:spPr>
          <a:xfrm>
            <a:off x="3966150" y="1966250"/>
            <a:ext cx="1256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variable name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34" name="Google Shape;234;p25"/>
          <p:cNvCxnSpPr>
            <a:stCxn id="233" idx="3"/>
          </p:cNvCxnSpPr>
          <p:nvPr/>
        </p:nvCxnSpPr>
        <p:spPr>
          <a:xfrm>
            <a:off x="5222550" y="2166350"/>
            <a:ext cx="1251000" cy="16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5"/>
          <p:cNvCxnSpPr/>
          <p:nvPr/>
        </p:nvCxnSpPr>
        <p:spPr>
          <a:xfrm>
            <a:off x="6473550" y="2309413"/>
            <a:ext cx="469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5"/>
          <p:cNvSpPr txBox="1"/>
          <p:nvPr/>
        </p:nvSpPr>
        <p:spPr>
          <a:xfrm>
            <a:off x="3879250" y="2527550"/>
            <a:ext cx="622200" cy="33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value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37" name="Google Shape;237;p25"/>
          <p:cNvCxnSpPr>
            <a:stCxn id="236" idx="1"/>
          </p:cNvCxnSpPr>
          <p:nvPr/>
        </p:nvCxnSpPr>
        <p:spPr>
          <a:xfrm rot="10800000">
            <a:off x="2607250" y="2286800"/>
            <a:ext cx="1272000" cy="40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5"/>
          <p:cNvCxnSpPr/>
          <p:nvPr/>
        </p:nvCxnSpPr>
        <p:spPr>
          <a:xfrm>
            <a:off x="1154025" y="2352825"/>
            <a:ext cx="1444500" cy="1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5"/>
          <p:cNvSpPr txBox="1"/>
          <p:nvPr/>
        </p:nvSpPr>
        <p:spPr>
          <a:xfrm>
            <a:off x="201700" y="149500"/>
            <a:ext cx="17541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>
                <a:solidFill>
                  <a:schemeClr val="dk1"/>
                </a:solidFill>
              </a:rPr>
              <a:t>2. Variables</a:t>
            </a:r>
            <a:endParaRPr b="1" sz="1900">
              <a:solidFill>
                <a:schemeClr val="dk1"/>
              </a:solidFill>
            </a:endParaRPr>
          </a:p>
        </p:txBody>
      </p:sp>
      <p:cxnSp>
        <p:nvCxnSpPr>
          <p:cNvPr id="240" name="Google Shape;240;p25"/>
          <p:cNvCxnSpPr/>
          <p:nvPr/>
        </p:nvCxnSpPr>
        <p:spPr>
          <a:xfrm flipH="1" rot="10800000">
            <a:off x="4310225" y="2990475"/>
            <a:ext cx="2789100" cy="981900"/>
          </a:xfrm>
          <a:prstGeom prst="curvedConnector3">
            <a:avLst>
              <a:gd fmla="val 716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5"/>
          <p:cNvSpPr txBox="1"/>
          <p:nvPr/>
        </p:nvSpPr>
        <p:spPr>
          <a:xfrm>
            <a:off x="6129975" y="866650"/>
            <a:ext cx="17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Example 5: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1344300" y="1954800"/>
            <a:ext cx="64554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7200">
                <a:solidFill>
                  <a:schemeClr val="dk1"/>
                </a:solidFill>
              </a:rPr>
              <a:t>3</a:t>
            </a:r>
            <a:r>
              <a:rPr b="1" lang="vi" sz="7200">
                <a:solidFill>
                  <a:schemeClr val="dk1"/>
                </a:solidFill>
              </a:rPr>
              <a:t>. </a:t>
            </a:r>
            <a:r>
              <a:rPr b="1" lang="vi" sz="7200">
                <a:solidFill>
                  <a:schemeClr val="dk1"/>
                </a:solidFill>
              </a:rPr>
              <a:t>For loop</a:t>
            </a:r>
            <a:endParaRPr b="1"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 b="0" l="1660" r="-1660" t="0"/>
          <a:stretch/>
        </p:blipFill>
        <p:spPr>
          <a:xfrm>
            <a:off x="2690600" y="939475"/>
            <a:ext cx="3455151" cy="322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7"/>
          <p:cNvSpPr txBox="1"/>
          <p:nvPr/>
        </p:nvSpPr>
        <p:spPr>
          <a:xfrm>
            <a:off x="201700" y="149500"/>
            <a:ext cx="5004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>
                <a:solidFill>
                  <a:schemeClr val="dk1"/>
                </a:solidFill>
              </a:rPr>
              <a:t>3. For loop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201700" y="539275"/>
            <a:ext cx="60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Example 6: </a:t>
            </a:r>
            <a:r>
              <a:rPr lang="vi"/>
              <a:t>Combine variable naming with a for loop</a:t>
            </a:r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452950" y="1369125"/>
            <a:ext cx="1703700" cy="150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/>
              <a:t>Syntax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accent1"/>
                </a:solidFill>
              </a:rPr>
              <a:t>for    in 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accent1"/>
                </a:solidFill>
              </a:rPr>
              <a:t>do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accent1"/>
                </a:solidFill>
              </a:rPr>
              <a:t>done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426075" y="3252475"/>
            <a:ext cx="21537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variable name for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each element in the 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rgbClr val="FF0000"/>
                </a:solidFill>
              </a:rPr>
              <a:t>(Can be changed)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258" name="Google Shape;258;p27"/>
          <p:cNvCxnSpPr/>
          <p:nvPr/>
        </p:nvCxnSpPr>
        <p:spPr>
          <a:xfrm flipH="1" rot="10800000">
            <a:off x="1961125" y="2719100"/>
            <a:ext cx="1520400" cy="86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7"/>
          <p:cNvCxnSpPr/>
          <p:nvPr/>
        </p:nvCxnSpPr>
        <p:spPr>
          <a:xfrm flipH="1" rot="10800000">
            <a:off x="3446825" y="2653200"/>
            <a:ext cx="473100" cy="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7"/>
          <p:cNvSpPr txBox="1"/>
          <p:nvPr/>
        </p:nvSpPr>
        <p:spPr>
          <a:xfrm>
            <a:off x="6819600" y="2443650"/>
            <a:ext cx="908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>
                <a:solidFill>
                  <a:schemeClr val="dk1"/>
                </a:solidFill>
              </a:rPr>
              <a:t>a set </a:t>
            </a:r>
            <a:endParaRPr sz="1700">
              <a:solidFill>
                <a:srgbClr val="FF0000"/>
              </a:solidFill>
            </a:endParaRPr>
          </a:p>
        </p:txBody>
      </p:sp>
      <p:cxnSp>
        <p:nvCxnSpPr>
          <p:cNvPr id="261" name="Google Shape;261;p27"/>
          <p:cNvCxnSpPr>
            <a:stCxn id="260" idx="1"/>
            <a:endCxn id="262" idx="3"/>
          </p:cNvCxnSpPr>
          <p:nvPr/>
        </p:nvCxnSpPr>
        <p:spPr>
          <a:xfrm rot="10800000">
            <a:off x="5670600" y="2563200"/>
            <a:ext cx="1149000" cy="11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7"/>
          <p:cNvSpPr txBox="1"/>
          <p:nvPr/>
        </p:nvSpPr>
        <p:spPr>
          <a:xfrm>
            <a:off x="6256575" y="3393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Action to perform for each element</a:t>
            </a:r>
            <a:endParaRPr/>
          </a:p>
        </p:txBody>
      </p:sp>
      <p:sp>
        <p:nvSpPr>
          <p:cNvPr id="264" name="Google Shape;264;p27"/>
          <p:cNvSpPr txBox="1"/>
          <p:nvPr/>
        </p:nvSpPr>
        <p:spPr>
          <a:xfrm>
            <a:off x="2019025" y="44216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When all elements in the set are scanned, the "for loop" is stopped.</a:t>
            </a:r>
            <a:endParaRPr/>
          </a:p>
        </p:txBody>
      </p:sp>
      <p:cxnSp>
        <p:nvCxnSpPr>
          <p:cNvPr id="265" name="Google Shape;265;p27"/>
          <p:cNvCxnSpPr/>
          <p:nvPr/>
        </p:nvCxnSpPr>
        <p:spPr>
          <a:xfrm rot="-5400000">
            <a:off x="2010900" y="3632075"/>
            <a:ext cx="1254300" cy="518700"/>
          </a:xfrm>
          <a:prstGeom prst="curvedConnector3">
            <a:avLst>
              <a:gd fmla="val 8646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7"/>
          <p:cNvSpPr/>
          <p:nvPr/>
        </p:nvSpPr>
        <p:spPr>
          <a:xfrm>
            <a:off x="3378350" y="2877625"/>
            <a:ext cx="2153700" cy="28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27"/>
          <p:cNvCxnSpPr>
            <a:endCxn id="266" idx="3"/>
          </p:cNvCxnSpPr>
          <p:nvPr/>
        </p:nvCxnSpPr>
        <p:spPr>
          <a:xfrm rot="10800000">
            <a:off x="5532050" y="3019075"/>
            <a:ext cx="849000" cy="48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27"/>
          <p:cNvSpPr txBox="1"/>
          <p:nvPr/>
        </p:nvSpPr>
        <p:spPr>
          <a:xfrm>
            <a:off x="6430875" y="1790525"/>
            <a:ext cx="18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* means anything</a:t>
            </a:r>
            <a:endParaRPr sz="1600">
              <a:solidFill>
                <a:srgbClr val="FF0000"/>
              </a:solidFill>
            </a:endParaRPr>
          </a:p>
        </p:txBody>
      </p:sp>
      <p:cxnSp>
        <p:nvCxnSpPr>
          <p:cNvPr id="269" name="Google Shape;269;p27"/>
          <p:cNvCxnSpPr/>
          <p:nvPr/>
        </p:nvCxnSpPr>
        <p:spPr>
          <a:xfrm flipH="1">
            <a:off x="5522850" y="2119550"/>
            <a:ext cx="1059900" cy="38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7"/>
          <p:cNvSpPr/>
          <p:nvPr/>
        </p:nvSpPr>
        <p:spPr>
          <a:xfrm>
            <a:off x="4292925" y="2443650"/>
            <a:ext cx="1377600" cy="23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350" y="1598675"/>
            <a:ext cx="4378926" cy="24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 rotWithShape="1">
          <a:blip r:embed="rId4">
            <a:alphaModFix/>
          </a:blip>
          <a:srcRect b="0" l="1660" r="-1660" t="0"/>
          <a:stretch/>
        </p:blipFill>
        <p:spPr>
          <a:xfrm>
            <a:off x="478750" y="1409037"/>
            <a:ext cx="2879749" cy="268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8"/>
          <p:cNvSpPr txBox="1"/>
          <p:nvPr/>
        </p:nvSpPr>
        <p:spPr>
          <a:xfrm>
            <a:off x="201700" y="149500"/>
            <a:ext cx="5004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>
                <a:solidFill>
                  <a:schemeClr val="dk1"/>
                </a:solidFill>
              </a:rPr>
              <a:t>3. For loop</a:t>
            </a:r>
            <a:endParaRPr b="1" sz="1900">
              <a:solidFill>
                <a:schemeClr val="dk1"/>
              </a:solidFill>
            </a:endParaRPr>
          </a:p>
        </p:txBody>
      </p:sp>
      <p:cxnSp>
        <p:nvCxnSpPr>
          <p:cNvPr id="278" name="Google Shape;278;p28"/>
          <p:cNvCxnSpPr/>
          <p:nvPr/>
        </p:nvCxnSpPr>
        <p:spPr>
          <a:xfrm flipH="1" rot="10800000">
            <a:off x="3389275" y="2676000"/>
            <a:ext cx="828000" cy="10500"/>
          </a:xfrm>
          <a:prstGeom prst="straightConnector1">
            <a:avLst/>
          </a:prstGeom>
          <a:noFill/>
          <a:ln cap="flat" cmpd="sng" w="28575">
            <a:solidFill>
              <a:srgbClr val="62AF4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8"/>
          <p:cNvSpPr txBox="1"/>
          <p:nvPr/>
        </p:nvSpPr>
        <p:spPr>
          <a:xfrm>
            <a:off x="1810475" y="4213125"/>
            <a:ext cx="541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If the "path" variable is only used once in a Bash script,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it is not necessary to name the variable.</a:t>
            </a:r>
            <a:endParaRPr sz="1600"/>
          </a:p>
        </p:txBody>
      </p:sp>
      <p:sp>
        <p:nvSpPr>
          <p:cNvPr id="280" name="Google Shape;280;p28"/>
          <p:cNvSpPr txBox="1"/>
          <p:nvPr/>
        </p:nvSpPr>
        <p:spPr>
          <a:xfrm>
            <a:off x="478750" y="10462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Example 6: </a:t>
            </a:r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4379800" y="1198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Example 7: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50" y="1343500"/>
            <a:ext cx="3595876" cy="19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/>
          <p:nvPr/>
        </p:nvSpPr>
        <p:spPr>
          <a:xfrm>
            <a:off x="201700" y="149500"/>
            <a:ext cx="5004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>
                <a:solidFill>
                  <a:schemeClr val="dk1"/>
                </a:solidFill>
              </a:rPr>
              <a:t>3. For loop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446400" y="3491775"/>
            <a:ext cx="342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makes it easy to read quickly when there are many commands</a:t>
            </a:r>
            <a:endParaRPr sz="1600"/>
          </a:p>
        </p:txBody>
      </p:sp>
      <p:sp>
        <p:nvSpPr>
          <p:cNvPr id="290" name="Google Shape;290;p29"/>
          <p:cNvSpPr txBox="1"/>
          <p:nvPr/>
        </p:nvSpPr>
        <p:spPr>
          <a:xfrm>
            <a:off x="271250" y="868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Example 7: </a:t>
            </a:r>
            <a:endParaRPr/>
          </a:p>
        </p:txBody>
      </p:sp>
      <p:pic>
        <p:nvPicPr>
          <p:cNvPr id="291" name="Google Shape;2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81550"/>
            <a:ext cx="4520701" cy="11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9"/>
          <p:cNvSpPr txBox="1"/>
          <p:nvPr/>
        </p:nvSpPr>
        <p:spPr>
          <a:xfrm>
            <a:off x="3999175" y="1919750"/>
            <a:ext cx="6576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>
                <a:solidFill>
                  <a:srgbClr val="FF0000"/>
                </a:solidFill>
              </a:rPr>
              <a:t>VS</a:t>
            </a:r>
            <a:endParaRPr sz="1900">
              <a:solidFill>
                <a:srgbClr val="FF0000"/>
              </a:solidFill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5206300" y="3152925"/>
            <a:ext cx="342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When there are many commands, it will become a very long line of text → difficult to read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299" name="Google Shape;2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725" y="1585287"/>
            <a:ext cx="3887407" cy="212005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0"/>
          <p:cNvSpPr txBox="1"/>
          <p:nvPr/>
        </p:nvSpPr>
        <p:spPr>
          <a:xfrm>
            <a:off x="201700" y="149500"/>
            <a:ext cx="5004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>
                <a:solidFill>
                  <a:schemeClr val="dk1"/>
                </a:solidFill>
              </a:rPr>
              <a:t>3. For loop</a:t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301" name="Google Shape;3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00" y="1560150"/>
            <a:ext cx="3950551" cy="21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0"/>
          <p:cNvSpPr txBox="1"/>
          <p:nvPr/>
        </p:nvSpPr>
        <p:spPr>
          <a:xfrm>
            <a:off x="270150" y="1159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Example 7: </a:t>
            </a:r>
            <a:endParaRPr/>
          </a:p>
        </p:txBody>
      </p:sp>
      <p:sp>
        <p:nvSpPr>
          <p:cNvPr id="303" name="Google Shape;303;p30"/>
          <p:cNvSpPr txBox="1"/>
          <p:nvPr/>
        </p:nvSpPr>
        <p:spPr>
          <a:xfrm>
            <a:off x="5048725" y="1159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Example 8: </a:t>
            </a:r>
            <a:endParaRPr/>
          </a:p>
        </p:txBody>
      </p:sp>
      <p:sp>
        <p:nvSpPr>
          <p:cNvPr id="304" name="Google Shape;304;p30"/>
          <p:cNvSpPr txBox="1"/>
          <p:nvPr/>
        </p:nvSpPr>
        <p:spPr>
          <a:xfrm>
            <a:off x="1560750" y="4179100"/>
            <a:ext cx="69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Use the </a:t>
            </a:r>
            <a:r>
              <a:rPr b="1" lang="vi">
                <a:solidFill>
                  <a:srgbClr val="FF0000"/>
                </a:solidFill>
              </a:rPr>
              <a:t>basename</a:t>
            </a:r>
            <a:r>
              <a:rPr lang="vi"/>
              <a:t> command, </a:t>
            </a:r>
            <a:r>
              <a:rPr lang="vi"/>
              <a:t>if you want </a:t>
            </a:r>
            <a:r>
              <a:rPr lang="vi"/>
              <a:t>get just the file name without the path.</a:t>
            </a:r>
            <a:endParaRPr/>
          </a:p>
        </p:txBody>
      </p:sp>
      <p:cxnSp>
        <p:nvCxnSpPr>
          <p:cNvPr id="305" name="Google Shape;305;p30"/>
          <p:cNvCxnSpPr/>
          <p:nvPr/>
        </p:nvCxnSpPr>
        <p:spPr>
          <a:xfrm flipH="1" rot="10800000">
            <a:off x="4197850" y="2566500"/>
            <a:ext cx="828000" cy="10500"/>
          </a:xfrm>
          <a:prstGeom prst="straightConnector1">
            <a:avLst/>
          </a:prstGeom>
          <a:noFill/>
          <a:ln cap="flat" cmpd="sng" w="28575">
            <a:solidFill>
              <a:srgbClr val="62AF4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0"/>
          <p:cNvSpPr/>
          <p:nvPr/>
        </p:nvSpPr>
        <p:spPr>
          <a:xfrm>
            <a:off x="4985700" y="3120900"/>
            <a:ext cx="2153700" cy="62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372175" y="3120900"/>
            <a:ext cx="2153700" cy="62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313" name="Google Shape;3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50" y="1642775"/>
            <a:ext cx="3887407" cy="212005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1"/>
          <p:cNvSpPr txBox="1"/>
          <p:nvPr/>
        </p:nvSpPr>
        <p:spPr>
          <a:xfrm>
            <a:off x="201700" y="149500"/>
            <a:ext cx="5004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>
                <a:solidFill>
                  <a:schemeClr val="dk1"/>
                </a:solidFill>
              </a:rPr>
              <a:t>3. For loop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270150" y="12174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Example 8: </a:t>
            </a:r>
            <a:endParaRPr/>
          </a:p>
        </p:txBody>
      </p:sp>
      <p:sp>
        <p:nvSpPr>
          <p:cNvPr id="316" name="Google Shape;316;p31"/>
          <p:cNvSpPr txBox="1"/>
          <p:nvPr/>
        </p:nvSpPr>
        <p:spPr>
          <a:xfrm>
            <a:off x="4953200" y="747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Example 9: </a:t>
            </a:r>
            <a:endParaRPr/>
          </a:p>
        </p:txBody>
      </p:sp>
      <p:pic>
        <p:nvPicPr>
          <p:cNvPr id="317" name="Google Shape;3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150" y="1147800"/>
            <a:ext cx="3998450" cy="262912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1"/>
          <p:cNvSpPr/>
          <p:nvPr/>
        </p:nvSpPr>
        <p:spPr>
          <a:xfrm>
            <a:off x="450375" y="3173025"/>
            <a:ext cx="1314300" cy="58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5190080" y="3116737"/>
            <a:ext cx="1471200" cy="66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" name="Google Shape;320;p31"/>
          <p:cNvCxnSpPr/>
          <p:nvPr/>
        </p:nvCxnSpPr>
        <p:spPr>
          <a:xfrm flipH="1" rot="10800000">
            <a:off x="4197850" y="2566500"/>
            <a:ext cx="828000" cy="10500"/>
          </a:xfrm>
          <a:prstGeom prst="straightConnector1">
            <a:avLst/>
          </a:prstGeom>
          <a:noFill/>
          <a:ln cap="flat" cmpd="sng" w="28575">
            <a:solidFill>
              <a:srgbClr val="62AF4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31"/>
          <p:cNvSpPr txBox="1"/>
          <p:nvPr/>
        </p:nvSpPr>
        <p:spPr>
          <a:xfrm>
            <a:off x="3637275" y="4031375"/>
            <a:ext cx="2019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/>
              <a:t>Print 1 header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382300" y="570925"/>
            <a:ext cx="4048800" cy="4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3700">
                <a:solidFill>
                  <a:schemeClr val="dk1"/>
                </a:solidFill>
              </a:rPr>
              <a:t>Content</a:t>
            </a:r>
            <a:endParaRPr b="1" sz="3700">
              <a:solidFill>
                <a:schemeClr val="dk1"/>
              </a:solidFill>
            </a:endParaRPr>
          </a:p>
          <a:p>
            <a:pPr indent="-501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AutoNum type="arabicPeriod"/>
            </a:pPr>
            <a:r>
              <a:rPr lang="vi" sz="4300">
                <a:solidFill>
                  <a:schemeClr val="dk1"/>
                </a:solidFill>
              </a:rPr>
              <a:t>Overview</a:t>
            </a:r>
            <a:endParaRPr sz="4300">
              <a:solidFill>
                <a:schemeClr val="dk1"/>
              </a:solidFill>
            </a:endParaRPr>
          </a:p>
          <a:p>
            <a:pPr indent="-501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AutoNum type="arabicPeriod"/>
            </a:pPr>
            <a:r>
              <a:rPr lang="vi" sz="4300">
                <a:solidFill>
                  <a:schemeClr val="dk1"/>
                </a:solidFill>
              </a:rPr>
              <a:t>Variable</a:t>
            </a:r>
            <a:endParaRPr sz="4300">
              <a:solidFill>
                <a:schemeClr val="dk1"/>
              </a:solidFill>
            </a:endParaRPr>
          </a:p>
          <a:p>
            <a:pPr indent="-501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AutoNum type="arabicPeriod"/>
            </a:pPr>
            <a:r>
              <a:rPr lang="vi" sz="4300">
                <a:solidFill>
                  <a:schemeClr val="dk1"/>
                </a:solidFill>
              </a:rPr>
              <a:t>For loop</a:t>
            </a:r>
            <a:endParaRPr sz="4300">
              <a:solidFill>
                <a:schemeClr val="dk1"/>
              </a:solidFill>
            </a:endParaRPr>
          </a:p>
          <a:p>
            <a:pPr indent="-501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AutoNum type="arabicPeriod"/>
            </a:pPr>
            <a:r>
              <a:rPr lang="vi" sz="4300">
                <a:solidFill>
                  <a:schemeClr val="dk1"/>
                </a:solidFill>
              </a:rPr>
              <a:t>If else</a:t>
            </a:r>
            <a:endParaRPr sz="4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27" name="Google Shape;327;p32"/>
          <p:cNvSpPr txBox="1"/>
          <p:nvPr/>
        </p:nvSpPr>
        <p:spPr>
          <a:xfrm>
            <a:off x="1344300" y="1954800"/>
            <a:ext cx="64554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7200">
                <a:solidFill>
                  <a:schemeClr val="dk1"/>
                </a:solidFill>
              </a:rPr>
              <a:t>4</a:t>
            </a:r>
            <a:r>
              <a:rPr b="1" lang="vi" sz="7200">
                <a:solidFill>
                  <a:schemeClr val="dk1"/>
                </a:solidFill>
              </a:rPr>
              <a:t>. </a:t>
            </a:r>
            <a:r>
              <a:rPr b="1" lang="vi" sz="7200">
                <a:solidFill>
                  <a:schemeClr val="dk1"/>
                </a:solidFill>
              </a:rPr>
              <a:t>If else</a:t>
            </a:r>
            <a:endParaRPr b="1"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33" name="Google Shape;333;p33"/>
          <p:cNvSpPr txBox="1"/>
          <p:nvPr/>
        </p:nvSpPr>
        <p:spPr>
          <a:xfrm>
            <a:off x="201700" y="149500"/>
            <a:ext cx="5004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>
                <a:solidFill>
                  <a:schemeClr val="dk1"/>
                </a:solidFill>
              </a:rPr>
              <a:t>4. If else</a:t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334" name="Google Shape;3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9850" y="1021275"/>
            <a:ext cx="5372399" cy="373753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3"/>
          <p:cNvSpPr txBox="1"/>
          <p:nvPr/>
        </p:nvSpPr>
        <p:spPr>
          <a:xfrm>
            <a:off x="201700" y="575000"/>
            <a:ext cx="58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Example 10: </a:t>
            </a:r>
            <a:r>
              <a:rPr lang="vi">
                <a:solidFill>
                  <a:schemeClr val="dk1"/>
                </a:solidFill>
              </a:rPr>
              <a:t>Combine if else in a for loop</a:t>
            </a:r>
            <a:endParaRPr/>
          </a:p>
        </p:txBody>
      </p:sp>
      <p:sp>
        <p:nvSpPr>
          <p:cNvPr id="336" name="Google Shape;336;p33"/>
          <p:cNvSpPr txBox="1"/>
          <p:nvPr/>
        </p:nvSpPr>
        <p:spPr>
          <a:xfrm>
            <a:off x="201700" y="1062750"/>
            <a:ext cx="1703700" cy="150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/>
              <a:t>Syntax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accent1"/>
                </a:solidFill>
              </a:rPr>
              <a:t>if</a:t>
            </a:r>
            <a:r>
              <a:rPr lang="vi" sz="1800">
                <a:solidFill>
                  <a:schemeClr val="accent1"/>
                </a:solidFill>
              </a:rPr>
              <a:t>     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accent1"/>
                </a:solidFill>
              </a:rPr>
              <a:t>then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accent1"/>
                </a:solidFill>
              </a:rPr>
              <a:t>fi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3221950" y="3034025"/>
            <a:ext cx="2661000" cy="24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 txBox="1"/>
          <p:nvPr/>
        </p:nvSpPr>
        <p:spPr>
          <a:xfrm>
            <a:off x="7446875" y="3158525"/>
            <a:ext cx="12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condition</a:t>
            </a:r>
            <a:endParaRPr/>
          </a:p>
        </p:txBody>
      </p:sp>
      <p:cxnSp>
        <p:nvCxnSpPr>
          <p:cNvPr id="339" name="Google Shape;339;p33"/>
          <p:cNvCxnSpPr>
            <a:stCxn id="338" idx="1"/>
            <a:endCxn id="337" idx="3"/>
          </p:cNvCxnSpPr>
          <p:nvPr/>
        </p:nvCxnSpPr>
        <p:spPr>
          <a:xfrm rot="10800000">
            <a:off x="5882975" y="3155825"/>
            <a:ext cx="1563900" cy="20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45" name="Google Shape;345;p34"/>
          <p:cNvSpPr txBox="1"/>
          <p:nvPr/>
        </p:nvSpPr>
        <p:spPr>
          <a:xfrm>
            <a:off x="201700" y="149500"/>
            <a:ext cx="5004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>
                <a:solidFill>
                  <a:schemeClr val="dk1"/>
                </a:solidFill>
              </a:rPr>
              <a:t>4. If else</a:t>
            </a:r>
            <a:endParaRPr b="1" sz="1900">
              <a:solidFill>
                <a:schemeClr val="dk1"/>
              </a:solidFill>
            </a:endParaRPr>
          </a:p>
        </p:txBody>
      </p:sp>
      <p:graphicFrame>
        <p:nvGraphicFramePr>
          <p:cNvPr id="346" name="Google Shape;346;p34"/>
          <p:cNvGraphicFramePr/>
          <p:nvPr/>
        </p:nvGraphicFramePr>
        <p:xfrm>
          <a:off x="2397925" y="62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{4E009B93-162B-496F-BF87-7E62DF86054A}</a:tableStyleId>
              </a:tblPr>
              <a:tblGrid>
                <a:gridCol w="2011450"/>
                <a:gridCol w="1844225"/>
              </a:tblGrid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[[ -</a:t>
                      </a:r>
                      <a:r>
                        <a:rPr lang="vi" sz="1200"/>
                        <a:t>z STRING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 </a:t>
                      </a:r>
                      <a:r>
                        <a:rPr lang="vi" sz="1200"/>
                        <a:t>empty string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-n STRING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not empty string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STRING == STRING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equal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STRING != STRING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not equal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NUM -eq NUM ]] 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equal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NUM -ne NUM ]] 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not equal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NUM -lt NUM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less than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NUM -le NUM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less than or equal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NUM -gt NUM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greater than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NUM -ge NUM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greater than or equal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STRING =~ STRING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regexp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(( NUM &lt; NUM ))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numeric conditions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52" name="Google Shape;352;p35"/>
          <p:cNvSpPr txBox="1"/>
          <p:nvPr/>
        </p:nvSpPr>
        <p:spPr>
          <a:xfrm>
            <a:off x="201700" y="149500"/>
            <a:ext cx="5004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>
                <a:solidFill>
                  <a:schemeClr val="dk1"/>
                </a:solidFill>
              </a:rPr>
              <a:t>4. If else</a:t>
            </a:r>
            <a:endParaRPr b="1" sz="1900">
              <a:solidFill>
                <a:schemeClr val="dk1"/>
              </a:solidFill>
            </a:endParaRPr>
          </a:p>
        </p:txBody>
      </p:sp>
      <p:graphicFrame>
        <p:nvGraphicFramePr>
          <p:cNvPr id="353" name="Google Shape;353;p35"/>
          <p:cNvGraphicFramePr/>
          <p:nvPr/>
        </p:nvGraphicFramePr>
        <p:xfrm>
          <a:off x="374000" y="62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{4E009B93-162B-496F-BF87-7E62DF86054A}</a:tableStyleId>
              </a:tblPr>
              <a:tblGrid>
                <a:gridCol w="2011450"/>
                <a:gridCol w="1844225"/>
              </a:tblGrid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[[ -e FILE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exists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-r FILE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readable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-h FILE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symlink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-d FILE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directory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-w FILE ]] 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writable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-s FILE ]] 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size is &gt; 0 byte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-f FILE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file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-x FILE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executable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FILE1 -nt FILE2 ]]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i is more recent than 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FILE1 -ot FILE2 ]]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2 is more recent than 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FILE1 -ge FILE2 ]]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same files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4" name="Google Shape;354;p35"/>
          <p:cNvGraphicFramePr/>
          <p:nvPr/>
        </p:nvGraphicFramePr>
        <p:xfrm>
          <a:off x="4572000" y="8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{4E009B93-162B-496F-BF87-7E62DF86054A}</a:tableStyleId>
              </a:tblPr>
              <a:tblGrid>
                <a:gridCol w="2011450"/>
                <a:gridCol w="1844225"/>
              </a:tblGrid>
              <a:tr h="15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[[ ! </a:t>
                      </a:r>
                      <a:r>
                        <a:rPr lang="vi" sz="1200"/>
                        <a:t>EXPR </a:t>
                      </a:r>
                      <a:r>
                        <a:rPr lang="vi" sz="1200"/>
                        <a:t>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not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</a:t>
                      </a:r>
                      <a:r>
                        <a:rPr lang="vi" sz="1200">
                          <a:solidFill>
                            <a:schemeClr val="dk1"/>
                          </a:solidFill>
                        </a:rPr>
                        <a:t>X &amp;&amp; Y </a:t>
                      </a:r>
                      <a:r>
                        <a:rPr lang="vi" sz="1200">
                          <a:solidFill>
                            <a:schemeClr val="dk1"/>
                          </a:solidFill>
                        </a:rPr>
                        <a:t>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and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solidFill>
                            <a:schemeClr val="dk1"/>
                          </a:solidFill>
                        </a:rPr>
                        <a:t>[[ </a:t>
                      </a:r>
                      <a:r>
                        <a:rPr lang="vi" sz="1200">
                          <a:solidFill>
                            <a:schemeClr val="dk1"/>
                          </a:solidFill>
                        </a:rPr>
                        <a:t>X || Y </a:t>
                      </a:r>
                      <a:r>
                        <a:rPr lang="vi" sz="1200">
                          <a:solidFill>
                            <a:schemeClr val="dk1"/>
                          </a:solidFill>
                        </a:rPr>
                        <a:t> ]]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or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60" name="Google Shape;360;p36"/>
          <p:cNvSpPr txBox="1"/>
          <p:nvPr/>
        </p:nvSpPr>
        <p:spPr>
          <a:xfrm>
            <a:off x="331650" y="1462900"/>
            <a:ext cx="84807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/>
              <a:t>Examples used in this presentation, Google Colab: </a:t>
            </a:r>
            <a:r>
              <a:rPr lang="vi" sz="1500" u="sng">
                <a:solidFill>
                  <a:schemeClr val="hlink"/>
                </a:solidFill>
                <a:hlinkClick r:id="rId3"/>
              </a:rPr>
              <a:t>https://colab.research.google.com/drive/1puSoJnupKsv64PhV8wasR2NTAPRK8LgU?usp=sharing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/>
              <a:t>(For convenient code editing, </a:t>
            </a:r>
            <a:r>
              <a:rPr lang="vi" sz="1500"/>
              <a:t>in</a:t>
            </a:r>
            <a:r>
              <a:rPr lang="vi" sz="1500"/>
              <a:t> Google Colab: File → Save a copy in Drive)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/>
              <a:t>For more about Bash script: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vi" sz="1500"/>
              <a:t>lecture 2, 3 in MGMA 2024 course: </a:t>
            </a:r>
            <a:r>
              <a:rPr lang="vi" sz="1500" u="sng">
                <a:solidFill>
                  <a:schemeClr val="hlink"/>
                </a:solidFill>
                <a:hlinkClick r:id="rId4"/>
              </a:rPr>
              <a:t>https://github.com/UeenHuynh/MGMA_2024</a:t>
            </a:r>
            <a:r>
              <a:rPr lang="vi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66" name="Google Shape;366;p37"/>
          <p:cNvSpPr txBox="1"/>
          <p:nvPr/>
        </p:nvSpPr>
        <p:spPr>
          <a:xfrm>
            <a:off x="912675" y="1426700"/>
            <a:ext cx="74547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7200">
                <a:solidFill>
                  <a:schemeClr val="dk2"/>
                </a:solidFill>
              </a:rPr>
              <a:t>Thank you!</a:t>
            </a:r>
            <a:endParaRPr b="1" sz="7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344300" y="1954800"/>
            <a:ext cx="64554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7200">
                <a:solidFill>
                  <a:schemeClr val="dk1"/>
                </a:solidFill>
              </a:rPr>
              <a:t>1. </a:t>
            </a:r>
            <a:r>
              <a:rPr b="1" lang="vi" sz="7200">
                <a:solidFill>
                  <a:schemeClr val="dk1"/>
                </a:solidFill>
              </a:rPr>
              <a:t>Overview</a:t>
            </a:r>
            <a:endParaRPr b="1"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19100" y="174700"/>
            <a:ext cx="5004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>
                <a:solidFill>
                  <a:schemeClr val="dk1"/>
                </a:solidFill>
              </a:rPr>
              <a:t>What is a Bash script file?</a:t>
            </a:r>
            <a:endParaRPr b="1" sz="1900">
              <a:solidFill>
                <a:schemeClr val="dk1"/>
              </a:solidFill>
            </a:endParaRPr>
          </a:p>
        </p:txBody>
      </p:sp>
      <p:grpSp>
        <p:nvGrpSpPr>
          <p:cNvPr id="76" name="Google Shape;76;p16"/>
          <p:cNvGrpSpPr/>
          <p:nvPr/>
        </p:nvGrpSpPr>
        <p:grpSpPr>
          <a:xfrm>
            <a:off x="3456700" y="1285300"/>
            <a:ext cx="1616175" cy="1998375"/>
            <a:chOff x="533988" y="1499325"/>
            <a:chExt cx="1616175" cy="1998375"/>
          </a:xfrm>
        </p:grpSpPr>
        <p:sp>
          <p:nvSpPr>
            <p:cNvPr id="77" name="Google Shape;77;p16"/>
            <p:cNvSpPr/>
            <p:nvPr/>
          </p:nvSpPr>
          <p:spPr>
            <a:xfrm>
              <a:off x="533988" y="1499325"/>
              <a:ext cx="1451100" cy="1842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612163" y="1568825"/>
              <a:ext cx="1451100" cy="1842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699063" y="1655700"/>
              <a:ext cx="1451100" cy="1842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/>
        </p:nvSpPr>
        <p:spPr>
          <a:xfrm>
            <a:off x="3456700" y="3352975"/>
            <a:ext cx="1715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a blank text file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442850" y="3352975"/>
            <a:ext cx="2143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a Bash script file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(</a:t>
            </a:r>
            <a:r>
              <a:rPr lang="vi" sz="1800">
                <a:solidFill>
                  <a:schemeClr val="dk2"/>
                </a:solidFill>
              </a:rPr>
              <a:t>set of commands)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82" name="Google Shape;82;p16"/>
          <p:cNvGrpSpPr/>
          <p:nvPr/>
        </p:nvGrpSpPr>
        <p:grpSpPr>
          <a:xfrm>
            <a:off x="6529725" y="1285300"/>
            <a:ext cx="1616175" cy="1998375"/>
            <a:chOff x="6363863" y="1499325"/>
            <a:chExt cx="1616175" cy="1998375"/>
          </a:xfrm>
        </p:grpSpPr>
        <p:sp>
          <p:nvSpPr>
            <p:cNvPr id="83" name="Google Shape;83;p16"/>
            <p:cNvSpPr/>
            <p:nvPr/>
          </p:nvSpPr>
          <p:spPr>
            <a:xfrm>
              <a:off x="6363863" y="1499325"/>
              <a:ext cx="1451100" cy="1842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6442038" y="1568825"/>
              <a:ext cx="1451100" cy="1842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6528938" y="1655700"/>
              <a:ext cx="1451100" cy="1842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" name="Google Shape;86;p16"/>
            <p:cNvCxnSpPr/>
            <p:nvPr/>
          </p:nvCxnSpPr>
          <p:spPr>
            <a:xfrm>
              <a:off x="6615650" y="2052588"/>
              <a:ext cx="1277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6"/>
            <p:cNvCxnSpPr/>
            <p:nvPr/>
          </p:nvCxnSpPr>
          <p:spPr>
            <a:xfrm>
              <a:off x="6616025" y="2200288"/>
              <a:ext cx="1277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6"/>
            <p:cNvCxnSpPr/>
            <p:nvPr/>
          </p:nvCxnSpPr>
          <p:spPr>
            <a:xfrm>
              <a:off x="6615650" y="2328450"/>
              <a:ext cx="746700" cy="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6"/>
            <p:cNvCxnSpPr/>
            <p:nvPr/>
          </p:nvCxnSpPr>
          <p:spPr>
            <a:xfrm>
              <a:off x="6616013" y="2465313"/>
              <a:ext cx="1277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6"/>
            <p:cNvCxnSpPr/>
            <p:nvPr/>
          </p:nvCxnSpPr>
          <p:spPr>
            <a:xfrm>
              <a:off x="6616213" y="2613013"/>
              <a:ext cx="1277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6"/>
            <p:cNvCxnSpPr/>
            <p:nvPr/>
          </p:nvCxnSpPr>
          <p:spPr>
            <a:xfrm>
              <a:off x="6616013" y="3138663"/>
              <a:ext cx="338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6"/>
            <p:cNvCxnSpPr/>
            <p:nvPr/>
          </p:nvCxnSpPr>
          <p:spPr>
            <a:xfrm>
              <a:off x="6615650" y="2732463"/>
              <a:ext cx="746700" cy="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6"/>
            <p:cNvCxnSpPr/>
            <p:nvPr/>
          </p:nvCxnSpPr>
          <p:spPr>
            <a:xfrm>
              <a:off x="6615650" y="2867138"/>
              <a:ext cx="746700" cy="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6"/>
            <p:cNvCxnSpPr/>
            <p:nvPr/>
          </p:nvCxnSpPr>
          <p:spPr>
            <a:xfrm>
              <a:off x="6615650" y="2998550"/>
              <a:ext cx="1008000" cy="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5" name="Google Shape;95;p16"/>
          <p:cNvSpPr/>
          <p:nvPr/>
        </p:nvSpPr>
        <p:spPr>
          <a:xfrm>
            <a:off x="5389550" y="2123725"/>
            <a:ext cx="955800" cy="47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6"/>
          <p:cNvCxnSpPr>
            <a:stCxn id="97" idx="0"/>
          </p:cNvCxnSpPr>
          <p:nvPr/>
        </p:nvCxnSpPr>
        <p:spPr>
          <a:xfrm flipH="1" rot="-5400000">
            <a:off x="2868526" y="958350"/>
            <a:ext cx="349500" cy="2637900"/>
          </a:xfrm>
          <a:prstGeom prst="curvedConnector4">
            <a:avLst>
              <a:gd fmla="val -68133" name="adj1"/>
              <a:gd fmla="val 94406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 txBox="1"/>
          <p:nvPr/>
        </p:nvSpPr>
        <p:spPr>
          <a:xfrm>
            <a:off x="470763" y="3153325"/>
            <a:ext cx="2507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A set of Bash language commands arranged to be executed in order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70776" y="2102550"/>
            <a:ext cx="2507100" cy="9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1"/>
                </a:solidFill>
              </a:rPr>
              <a:t>#comment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1"/>
                </a:solidFill>
              </a:rPr>
              <a:t>Linux commands: ls, mkdir,..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1"/>
                </a:solidFill>
              </a:rPr>
              <a:t>for loop, if else, variables,..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219100" y="174700"/>
            <a:ext cx="30921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>
                <a:solidFill>
                  <a:schemeClr val="dk1"/>
                </a:solidFill>
              </a:rPr>
              <a:t>Why </a:t>
            </a:r>
            <a:r>
              <a:rPr b="1" lang="vi" sz="1900">
                <a:solidFill>
                  <a:schemeClr val="dk1"/>
                </a:solidFill>
              </a:rPr>
              <a:t>need</a:t>
            </a:r>
            <a:r>
              <a:rPr b="1" lang="vi" sz="1900">
                <a:solidFill>
                  <a:schemeClr val="dk1"/>
                </a:solidFill>
              </a:rPr>
              <a:t> Bash script?</a:t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50" y="1230325"/>
            <a:ext cx="2406324" cy="240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523175" y="3882925"/>
            <a:ext cx="3517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R</a:t>
            </a:r>
            <a:r>
              <a:rPr lang="vi" sz="1800"/>
              <a:t>un the same set of commands many times.</a:t>
            </a:r>
            <a:endParaRPr sz="1800"/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b="0" l="0" r="0" t="2353"/>
          <a:stretch/>
        </p:blipFill>
        <p:spPr>
          <a:xfrm>
            <a:off x="7455775" y="1548563"/>
            <a:ext cx="912400" cy="9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5">
            <a:alphaModFix/>
          </a:blip>
          <a:srcRect b="0" l="0" r="0" t="3091"/>
          <a:stretch/>
        </p:blipFill>
        <p:spPr>
          <a:xfrm>
            <a:off x="6226398" y="2806900"/>
            <a:ext cx="981900" cy="9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9100" y="487525"/>
            <a:ext cx="816500" cy="8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5142275" y="3886400"/>
            <a:ext cx="3225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Share “that set of commands” with others.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25" y="1471800"/>
            <a:ext cx="1059675" cy="1059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7"/>
          <p:cNvCxnSpPr>
            <a:stCxn id="111" idx="3"/>
          </p:cNvCxnSpPr>
          <p:nvPr/>
        </p:nvCxnSpPr>
        <p:spPr>
          <a:xfrm flipH="1" rot="10800000">
            <a:off x="5687400" y="1331137"/>
            <a:ext cx="699300" cy="670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111" idx="3"/>
            <a:endCxn id="107" idx="1"/>
          </p:cNvCxnSpPr>
          <p:nvPr/>
        </p:nvCxnSpPr>
        <p:spPr>
          <a:xfrm>
            <a:off x="5687400" y="2001637"/>
            <a:ext cx="1768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>
            <a:stCxn id="111" idx="3"/>
            <a:endCxn id="108" idx="0"/>
          </p:cNvCxnSpPr>
          <p:nvPr/>
        </p:nvCxnSpPr>
        <p:spPr>
          <a:xfrm>
            <a:off x="5687400" y="2001637"/>
            <a:ext cx="1029900" cy="805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115" name="Google Shape;115;p17"/>
          <p:cNvGrpSpPr/>
          <p:nvPr/>
        </p:nvGrpSpPr>
        <p:grpSpPr>
          <a:xfrm>
            <a:off x="5578524" y="1647364"/>
            <a:ext cx="482267" cy="596315"/>
            <a:chOff x="6363863" y="1499325"/>
            <a:chExt cx="1616175" cy="1998375"/>
          </a:xfrm>
        </p:grpSpPr>
        <p:sp>
          <p:nvSpPr>
            <p:cNvPr id="116" name="Google Shape;116;p17"/>
            <p:cNvSpPr/>
            <p:nvPr/>
          </p:nvSpPr>
          <p:spPr>
            <a:xfrm>
              <a:off x="6363863" y="1499325"/>
              <a:ext cx="1451100" cy="1842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6442038" y="1568825"/>
              <a:ext cx="1451100" cy="1842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528938" y="1655700"/>
              <a:ext cx="1451100" cy="1842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" name="Google Shape;119;p17"/>
            <p:cNvCxnSpPr/>
            <p:nvPr/>
          </p:nvCxnSpPr>
          <p:spPr>
            <a:xfrm>
              <a:off x="6615650" y="2052588"/>
              <a:ext cx="1277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7"/>
            <p:cNvCxnSpPr/>
            <p:nvPr/>
          </p:nvCxnSpPr>
          <p:spPr>
            <a:xfrm>
              <a:off x="6616025" y="2200288"/>
              <a:ext cx="1277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7"/>
            <p:cNvCxnSpPr/>
            <p:nvPr/>
          </p:nvCxnSpPr>
          <p:spPr>
            <a:xfrm>
              <a:off x="6615650" y="2328450"/>
              <a:ext cx="746700" cy="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7"/>
            <p:cNvCxnSpPr/>
            <p:nvPr/>
          </p:nvCxnSpPr>
          <p:spPr>
            <a:xfrm>
              <a:off x="6616013" y="2465313"/>
              <a:ext cx="1277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7"/>
            <p:cNvCxnSpPr/>
            <p:nvPr/>
          </p:nvCxnSpPr>
          <p:spPr>
            <a:xfrm>
              <a:off x="6616213" y="2613013"/>
              <a:ext cx="1277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6616013" y="3138663"/>
              <a:ext cx="338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7"/>
            <p:cNvCxnSpPr/>
            <p:nvPr/>
          </p:nvCxnSpPr>
          <p:spPr>
            <a:xfrm>
              <a:off x="6615650" y="2732463"/>
              <a:ext cx="746700" cy="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6615650" y="2867138"/>
              <a:ext cx="746700" cy="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7"/>
            <p:cNvCxnSpPr/>
            <p:nvPr/>
          </p:nvCxnSpPr>
          <p:spPr>
            <a:xfrm>
              <a:off x="6615650" y="2998550"/>
              <a:ext cx="1008000" cy="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112" y="1827028"/>
            <a:ext cx="6584124" cy="14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219100" y="201650"/>
            <a:ext cx="6393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>
                <a:solidFill>
                  <a:schemeClr val="dk1"/>
                </a:solidFill>
              </a:rPr>
              <a:t>Run a Bash script file in the terminal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56825" y="935325"/>
            <a:ext cx="50046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I have a Bash script file with content: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1399625" y="2199950"/>
            <a:ext cx="3457800" cy="124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18"/>
          <p:cNvCxnSpPr/>
          <p:nvPr/>
        </p:nvCxnSpPr>
        <p:spPr>
          <a:xfrm>
            <a:off x="1497100" y="2565975"/>
            <a:ext cx="1953000" cy="16200"/>
          </a:xfrm>
          <a:prstGeom prst="straightConnector1">
            <a:avLst/>
          </a:prstGeom>
          <a:noFill/>
          <a:ln cap="flat" cmpd="sng" w="19050">
            <a:solidFill>
              <a:srgbClr val="62AF4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/>
          <p:nvPr/>
        </p:nvCxnSpPr>
        <p:spPr>
          <a:xfrm flipH="1" rot="10800000">
            <a:off x="1964350" y="2608350"/>
            <a:ext cx="504000" cy="1311900"/>
          </a:xfrm>
          <a:prstGeom prst="straightConnector1">
            <a:avLst/>
          </a:prstGeom>
          <a:noFill/>
          <a:ln cap="flat" cmpd="sng" w="19050">
            <a:solidFill>
              <a:srgbClr val="62AF4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>
            <a:stCxn id="135" idx="1"/>
            <a:endCxn id="136" idx="1"/>
          </p:cNvCxnSpPr>
          <p:nvPr/>
        </p:nvCxnSpPr>
        <p:spPr>
          <a:xfrm>
            <a:off x="556825" y="1227225"/>
            <a:ext cx="842700" cy="1593900"/>
          </a:xfrm>
          <a:prstGeom prst="curvedConnector3">
            <a:avLst>
              <a:gd fmla="val -2825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8"/>
          <p:cNvSpPr txBox="1"/>
          <p:nvPr/>
        </p:nvSpPr>
        <p:spPr>
          <a:xfrm>
            <a:off x="1399625" y="3946425"/>
            <a:ext cx="6525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#! called Shebang (This line means that this script file will be executed by Bash.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219100" y="201650"/>
            <a:ext cx="6393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>
                <a:solidFill>
                  <a:schemeClr val="dk1"/>
                </a:solidFill>
              </a:rPr>
              <a:t>Run a Bash script file in the terminal</a:t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27" y="1150875"/>
            <a:ext cx="7523496" cy="15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6551825" y="3228150"/>
            <a:ext cx="23979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Run a Bash script file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49" name="Google Shape;149;p19"/>
          <p:cNvCxnSpPr/>
          <p:nvPr/>
        </p:nvCxnSpPr>
        <p:spPr>
          <a:xfrm rot="10800000">
            <a:off x="5804625" y="2199725"/>
            <a:ext cx="2458800" cy="1068900"/>
          </a:xfrm>
          <a:prstGeom prst="curvedConnector3">
            <a:avLst>
              <a:gd fmla="val 883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9"/>
          <p:cNvSpPr/>
          <p:nvPr/>
        </p:nvSpPr>
        <p:spPr>
          <a:xfrm>
            <a:off x="646875" y="1742178"/>
            <a:ext cx="1637100" cy="30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747725" y="3417100"/>
            <a:ext cx="34839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The bash script file cannot be executed because it does not have the required permissions.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52" name="Google Shape;152;p19"/>
          <p:cNvCxnSpPr>
            <a:stCxn id="151" idx="1"/>
            <a:endCxn id="150" idx="1"/>
          </p:cNvCxnSpPr>
          <p:nvPr/>
        </p:nvCxnSpPr>
        <p:spPr>
          <a:xfrm rot="10800000">
            <a:off x="646925" y="1896550"/>
            <a:ext cx="100800" cy="2055000"/>
          </a:xfrm>
          <a:prstGeom prst="curvedConnector3">
            <a:avLst>
              <a:gd fmla="val 336285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823925" y="2651550"/>
            <a:ext cx="6221100" cy="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9"/>
          <p:cNvCxnSpPr>
            <a:stCxn id="147" idx="2"/>
            <a:endCxn id="151" idx="0"/>
          </p:cNvCxnSpPr>
          <p:nvPr/>
        </p:nvCxnSpPr>
        <p:spPr>
          <a:xfrm flipH="1">
            <a:off x="2489575" y="2667750"/>
            <a:ext cx="2019900" cy="74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88" y="1401275"/>
            <a:ext cx="8023225" cy="19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219100" y="201650"/>
            <a:ext cx="6393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>
                <a:solidFill>
                  <a:schemeClr val="dk1"/>
                </a:solidFill>
              </a:rPr>
              <a:t>Run a Bash script file in the terminal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560400" y="2429700"/>
            <a:ext cx="1633500" cy="28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4">
            <a:alphaModFix/>
          </a:blip>
          <a:srcRect b="30690" l="2390" r="78074" t="35884"/>
          <a:stretch/>
        </p:blipFill>
        <p:spPr>
          <a:xfrm>
            <a:off x="6700675" y="3391600"/>
            <a:ext cx="417603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5256450" y="488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Grant execution permission to Bash script file using chmod command</a:t>
            </a:r>
            <a:endParaRPr/>
          </a:p>
        </p:txBody>
      </p:sp>
      <p:cxnSp>
        <p:nvCxnSpPr>
          <p:cNvPr id="165" name="Google Shape;165;p20"/>
          <p:cNvCxnSpPr/>
          <p:nvPr/>
        </p:nvCxnSpPr>
        <p:spPr>
          <a:xfrm flipH="1">
            <a:off x="4857600" y="1027025"/>
            <a:ext cx="451800" cy="40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0"/>
          <p:cNvSpPr txBox="1"/>
          <p:nvPr/>
        </p:nvSpPr>
        <p:spPr>
          <a:xfrm>
            <a:off x="349425" y="3950225"/>
            <a:ext cx="26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Execution permission granted</a:t>
            </a:r>
            <a:endParaRPr/>
          </a:p>
        </p:txBody>
      </p:sp>
      <p:cxnSp>
        <p:nvCxnSpPr>
          <p:cNvPr id="167" name="Google Shape;167;p20"/>
          <p:cNvCxnSpPr>
            <a:endCxn id="162" idx="1"/>
          </p:cNvCxnSpPr>
          <p:nvPr/>
        </p:nvCxnSpPr>
        <p:spPr>
          <a:xfrm flipH="1" rot="5400000">
            <a:off x="-128700" y="3260850"/>
            <a:ext cx="1400700" cy="22500"/>
          </a:xfrm>
          <a:prstGeom prst="curvedConnector4">
            <a:avLst>
              <a:gd fmla="val 44929" name="adj1"/>
              <a:gd fmla="val 1158333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201700" y="149500"/>
            <a:ext cx="6576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R</a:t>
            </a:r>
            <a:r>
              <a:rPr b="1" lang="vi" sz="1800">
                <a:solidFill>
                  <a:schemeClr val="dk1"/>
                </a:solidFill>
              </a:rPr>
              <a:t>un Bash script (</a:t>
            </a:r>
            <a:r>
              <a:rPr b="1" lang="vi" sz="1800">
                <a:solidFill>
                  <a:schemeClr val="dk1"/>
                </a:solidFill>
              </a:rPr>
              <a:t>or </a:t>
            </a:r>
            <a:r>
              <a:rPr b="1" lang="vi" sz="1900">
                <a:solidFill>
                  <a:schemeClr val="dk1"/>
                </a:solidFill>
              </a:rPr>
              <a:t>Linux commands)</a:t>
            </a:r>
            <a:r>
              <a:rPr b="1" lang="vi" sz="1800">
                <a:solidFill>
                  <a:schemeClr val="dk1"/>
                </a:solidFill>
              </a:rPr>
              <a:t> in </a:t>
            </a:r>
            <a:r>
              <a:rPr b="1" lang="vi" sz="1800">
                <a:solidFill>
                  <a:schemeClr val="dk1"/>
                </a:solidFill>
              </a:rPr>
              <a:t>Google Colab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425" y="2378500"/>
            <a:ext cx="5565149" cy="1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/>
        </p:nvSpPr>
        <p:spPr>
          <a:xfrm>
            <a:off x="400475" y="776650"/>
            <a:ext cx="50046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1. </a:t>
            </a:r>
            <a:r>
              <a:rPr lang="vi" sz="1800">
                <a:solidFill>
                  <a:schemeClr val="dk1"/>
                </a:solidFill>
              </a:rPr>
              <a:t>Single line Bash script: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2016500" y="3138275"/>
            <a:ext cx="5204400" cy="47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4483975" y="4112725"/>
            <a:ext cx="9819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Output 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78" name="Google Shape;178;p21"/>
          <p:cNvCxnSpPr>
            <a:stCxn id="176" idx="2"/>
            <a:endCxn id="177" idx="0"/>
          </p:cNvCxnSpPr>
          <p:nvPr/>
        </p:nvCxnSpPr>
        <p:spPr>
          <a:xfrm>
            <a:off x="4618700" y="3616175"/>
            <a:ext cx="356100" cy="49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1"/>
          <p:cNvSpPr/>
          <p:nvPr/>
        </p:nvSpPr>
        <p:spPr>
          <a:xfrm>
            <a:off x="2642050" y="2573850"/>
            <a:ext cx="3623100" cy="47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21"/>
          <p:cNvCxnSpPr>
            <a:stCxn id="179" idx="0"/>
            <a:endCxn id="181" idx="2"/>
          </p:cNvCxnSpPr>
          <p:nvPr/>
        </p:nvCxnSpPr>
        <p:spPr>
          <a:xfrm flipH="1" rot="10800000">
            <a:off x="4453600" y="1952550"/>
            <a:ext cx="2790000" cy="62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1"/>
          <p:cNvSpPr txBox="1"/>
          <p:nvPr/>
        </p:nvSpPr>
        <p:spPr>
          <a:xfrm>
            <a:off x="5465875" y="1474650"/>
            <a:ext cx="3555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Bash script/Linux command line</a:t>
            </a:r>
            <a:r>
              <a:rPr lang="vi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296325" y="1361675"/>
            <a:ext cx="41052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Place the ! right before command line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83" name="Google Shape;183;p21"/>
          <p:cNvCxnSpPr/>
          <p:nvPr/>
        </p:nvCxnSpPr>
        <p:spPr>
          <a:xfrm>
            <a:off x="1443075" y="1704725"/>
            <a:ext cx="1103400" cy="91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1"/>
          <p:cNvSpPr txBox="1"/>
          <p:nvPr/>
        </p:nvSpPr>
        <p:spPr>
          <a:xfrm>
            <a:off x="400475" y="2504325"/>
            <a:ext cx="17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Ex</a:t>
            </a:r>
            <a:r>
              <a:rPr b="1" lang="vi"/>
              <a:t>ample </a:t>
            </a:r>
            <a:r>
              <a:rPr b="1" lang="vi"/>
              <a:t>1: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