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6" r:id="rId2"/>
    <p:sldId id="279" r:id="rId3"/>
    <p:sldId id="280" r:id="rId4"/>
    <p:sldId id="281"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74404"/>
  </p:normalViewPr>
  <p:slideViewPr>
    <p:cSldViewPr>
      <p:cViewPr varScale="1">
        <p:scale>
          <a:sx n="99" d="100"/>
          <a:sy n="99" d="100"/>
        </p:scale>
        <p:origin x="1368" y="1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A8F5302A-18EC-8E4B-A2C1-0DE75175CB57}" type="datetimeFigureOut">
              <a:rPr lang="en-VN" smtClean="0"/>
              <a:t>12/22/24</a:t>
            </a:fld>
            <a:endParaRPr lang="en-VN"/>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11599AAD-B013-8A47-8023-14819485ABBB}" type="slidenum">
              <a:rPr lang="en-VN" smtClean="0"/>
              <a:t>‹#›</a:t>
            </a:fld>
            <a:endParaRPr lang="en-VN"/>
          </a:p>
        </p:txBody>
      </p:sp>
    </p:spTree>
    <p:extLst>
      <p:ext uri="{BB962C8B-B14F-4D97-AF65-F5344CB8AC3E}">
        <p14:creationId xmlns:p14="http://schemas.microsoft.com/office/powerpoint/2010/main" val="3797621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dirty="0"/>
              <a:t>khainguyen@khai:~$ </a:t>
            </a:r>
            <a:r>
              <a:rPr lang="vi-VN" dirty="0"/>
              <a:t>là một prompt trong terminal của hệ điều hành Linux, cung cấp thông tin về người dùng, máy tính và thư mục hiện tại. Dưới đây là giải thích chi tiết:</a:t>
            </a:r>
          </a:p>
          <a:p>
            <a:endParaRPr lang="vi-VN" dirty="0"/>
          </a:p>
          <a:p>
            <a:pPr>
              <a:buFont typeface="+mj-lt"/>
              <a:buAutoNum type="arabicPeriod"/>
            </a:pPr>
            <a:r>
              <a:rPr lang="vi-VN" b="1" dirty="0"/>
              <a:t>khainguyen</a:t>
            </a:r>
            <a:r>
              <a:rPr lang="vi-VN" dirty="0"/>
              <a:t>: Đây là tên người dùng (username) hiện tại đang đăng nhập vào hệ thống. Trong trường hợp này, người dùng có tên là khainguyen.</a:t>
            </a:r>
          </a:p>
          <a:p>
            <a:pPr>
              <a:buFont typeface="+mj-lt"/>
              <a:buAutoNum type="arabicPeriod"/>
            </a:pPr>
            <a:endParaRPr lang="vi-VN" dirty="0"/>
          </a:p>
          <a:p>
            <a:pPr>
              <a:buFont typeface="+mj-lt"/>
              <a:buAutoNum type="arabicPeriod"/>
            </a:pPr>
            <a:r>
              <a:rPr lang="vi-VN" b="1" dirty="0"/>
              <a:t>@</a:t>
            </a:r>
            <a:r>
              <a:rPr lang="vi-VN" dirty="0"/>
              <a:t>: Ký hiệu này phân tách tên người dùng và tên máy tính. Nó không có chức năng đặc biệt ngoài việc giúp phân biệt thông tin người dùng và máy tính.</a:t>
            </a:r>
          </a:p>
          <a:p>
            <a:pPr>
              <a:buFont typeface="+mj-lt"/>
              <a:buAutoNum type="arabicPeriod"/>
            </a:pPr>
            <a:endParaRPr lang="vi-VN" dirty="0"/>
          </a:p>
          <a:p>
            <a:pPr>
              <a:buFont typeface="+mj-lt"/>
              <a:buAutoNum type="arabicPeriod"/>
            </a:pPr>
            <a:r>
              <a:rPr lang="vi-VN" b="1" dirty="0"/>
              <a:t>khai</a:t>
            </a:r>
            <a:r>
              <a:rPr lang="vi-VN" dirty="0"/>
              <a:t>: Đây là tên máy tính (hostname) mà người dùng khainguyen đang sử dụng. Tên máy tính này được đặt khi cài đặt hệ điều hành hoặc cấu hình sau đó.</a:t>
            </a:r>
          </a:p>
          <a:p>
            <a:pPr>
              <a:buFont typeface="+mj-lt"/>
              <a:buAutoNum type="arabicPeriod"/>
            </a:pPr>
            <a:endParaRPr lang="vi-VN" dirty="0"/>
          </a:p>
          <a:p>
            <a:pPr>
              <a:buFont typeface="+mj-lt"/>
              <a:buAutoNum type="arabicPeriod"/>
            </a:pPr>
            <a:r>
              <a:rPr lang="vi-VN" b="1" dirty="0"/>
              <a:t>:</a:t>
            </a:r>
            <a:r>
              <a:rPr lang="vi-VN" dirty="0"/>
              <a:t>: Dấu hai chấm phân cách tên máy tính và thư mục hiện tại của người dùng.</a:t>
            </a:r>
          </a:p>
          <a:p>
            <a:pPr>
              <a:buFont typeface="+mj-lt"/>
              <a:buAutoNum type="arabicPeriod"/>
            </a:pPr>
            <a:endParaRPr lang="vi-VN" dirty="0"/>
          </a:p>
          <a:p>
            <a:pPr>
              <a:buFont typeface="+mj-lt"/>
              <a:buAutoNum type="arabicPeriod"/>
            </a:pPr>
            <a:r>
              <a:rPr lang="vi-VN" b="1" dirty="0"/>
              <a:t>~</a:t>
            </a:r>
            <a:r>
              <a:rPr lang="vi-VN" dirty="0"/>
              <a:t>: Đây là ký hiệu đại diện cho thư mục home (thư mục chính) của người dùng khainguyen. Ký hiệu ~ là một cách viết tắt chỉ đến thư mục chính của người dùng trong hệ thống (thường là /home/khainguyen đối với người dùng khainguyen).</a:t>
            </a:r>
          </a:p>
          <a:p>
            <a:pPr>
              <a:buFont typeface="+mj-lt"/>
              <a:buAutoNum type="arabicPeriod"/>
            </a:pPr>
            <a:endParaRPr lang="vi-VN" dirty="0"/>
          </a:p>
          <a:p>
            <a:pPr>
              <a:buFont typeface="+mj-lt"/>
              <a:buAutoNum type="arabicPeriod"/>
            </a:pPr>
            <a:r>
              <a:rPr lang="vi-VN" b="1" dirty="0"/>
              <a:t>$</a:t>
            </a:r>
            <a:r>
              <a:rPr lang="vi-VN" dirty="0"/>
              <a:t>: Đây là ký hiệu chỉ ra rằng người dùng đang sử dụng một tài khoản người dùng bình thường. Nếu người dùng đang ở chế độ quản trị (root), ký hiệu này sẽ là #. Khi thấy $, điều này có nghĩa là bạn đang ở chế độ người dùng thông thường và không có quyền truy cập cao cấp như root.</a:t>
            </a:r>
          </a:p>
          <a:p>
            <a:pPr>
              <a:buFont typeface="+mj-lt"/>
              <a:buAutoNum type="arabicPeriod"/>
            </a:pPr>
            <a:endParaRPr lang="vi-VN" dirty="0"/>
          </a:p>
          <a:p>
            <a:r>
              <a:rPr lang="vi-VN" dirty="0">
                <a:sym typeface="Wingdings" pitchFamily="2" charset="2"/>
              </a:rPr>
              <a:t> </a:t>
            </a:r>
            <a:r>
              <a:rPr lang="vi-VN" dirty="0"/>
              <a:t>Tóm lại, khainguyen@khai:~$ là thông báo trạng thái trong terminal, cho biết người dùng khainguyen đang làm việc trên máy tính có tên khai và đang ở thư mục chính (home directory) của mình.</a:t>
            </a:r>
          </a:p>
          <a:p>
            <a:endParaRPr lang="en-VN" dirty="0"/>
          </a:p>
        </p:txBody>
      </p:sp>
      <p:sp>
        <p:nvSpPr>
          <p:cNvPr id="4" name="Slide Number Placeholder 3"/>
          <p:cNvSpPr>
            <a:spLocks noGrp="1"/>
          </p:cNvSpPr>
          <p:nvPr>
            <p:ph type="sldNum" sz="quarter" idx="5"/>
          </p:nvPr>
        </p:nvSpPr>
        <p:spPr/>
        <p:txBody>
          <a:bodyPr/>
          <a:lstStyle/>
          <a:p>
            <a:fld id="{11599AAD-B013-8A47-8023-14819485ABBB}" type="slidenum">
              <a:rPr lang="en-VN" smtClean="0"/>
              <a:t>2</a:t>
            </a:fld>
            <a:endParaRPr lang="en-VN"/>
          </a:p>
        </p:txBody>
      </p:sp>
    </p:spTree>
    <p:extLst>
      <p:ext uri="{BB962C8B-B14F-4D97-AF65-F5344CB8AC3E}">
        <p14:creationId xmlns:p14="http://schemas.microsoft.com/office/powerpoint/2010/main" val="1990893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dirty="0"/>
              <a:t>Dưới đây là giải thích chi tiết về ưu và nhược điểm của từng lệnh tạo và chỉnh sửa tệp văn bản trong Linux:</a:t>
            </a:r>
          </a:p>
          <a:p>
            <a:endParaRPr lang="vi-VN" dirty="0"/>
          </a:p>
          <a:p>
            <a:r>
              <a:rPr lang="vi-VN" b="1" dirty="0"/>
              <a:t>1. nano &lt;tên_tệp&gt;</a:t>
            </a:r>
          </a:p>
          <a:p>
            <a:r>
              <a:rPr lang="vi-VN" b="1" dirty="0"/>
              <a:t>Ưu điểm</a:t>
            </a:r>
            <a:r>
              <a:rPr lang="vi-VN" dirty="0"/>
              <a:t>:</a:t>
            </a:r>
          </a:p>
          <a:p>
            <a:pPr>
              <a:buFont typeface="Arial" panose="020B0604020202020204" pitchFamily="34" charset="0"/>
              <a:buChar char="•"/>
            </a:pPr>
            <a:r>
              <a:rPr lang="vi-VN" b="1" dirty="0"/>
              <a:t>Dễ sử dụng</a:t>
            </a:r>
            <a:r>
              <a:rPr lang="vi-VN" dirty="0"/>
              <a:t>: nano là một trình soạn thảo văn bản đơn giản và dễ hiểu, rất phù hợp với người mới sử dụng Linux.</a:t>
            </a:r>
          </a:p>
          <a:p>
            <a:pPr>
              <a:buFont typeface="Arial" panose="020B0604020202020204" pitchFamily="34" charset="0"/>
              <a:buChar char="•"/>
            </a:pPr>
            <a:r>
              <a:rPr lang="vi-VN" b="1" dirty="0"/>
              <a:t>Giao diện trực quan</a:t>
            </a:r>
            <a:r>
              <a:rPr lang="vi-VN" dirty="0"/>
              <a:t>: Các phím tắt chính (như lưu tệp, thoát, v.v.) được hiển thị ở phần dưới của màn hình, giúp người dùng dễ dàng thao tác.</a:t>
            </a:r>
          </a:p>
          <a:p>
            <a:pPr>
              <a:buFont typeface="Arial" panose="020B0604020202020204" pitchFamily="34" charset="0"/>
              <a:buChar char="•"/>
            </a:pPr>
            <a:r>
              <a:rPr lang="vi-VN" b="1" dirty="0"/>
              <a:t>Chỉnh sửa nhanh chóng</a:t>
            </a:r>
            <a:r>
              <a:rPr lang="vi-VN" dirty="0"/>
              <a:t>: Cho phép chỉnh sửa tệp ngay lập tức mà không cần học các cú pháp phức tạp.</a:t>
            </a:r>
          </a:p>
          <a:p>
            <a:r>
              <a:rPr lang="vi-VN" b="1" dirty="0"/>
              <a:t>Nhược điểm</a:t>
            </a:r>
            <a:r>
              <a:rPr lang="vi-VN" dirty="0"/>
              <a:t>:</a:t>
            </a:r>
          </a:p>
          <a:p>
            <a:pPr>
              <a:buFont typeface="Arial" panose="020B0604020202020204" pitchFamily="34" charset="0"/>
              <a:buChar char="•"/>
            </a:pPr>
            <a:r>
              <a:rPr lang="vi-VN" b="1" dirty="0"/>
              <a:t>Không mạnh mẽ như vi/vim</a:t>
            </a:r>
            <a:r>
              <a:rPr lang="vi-VN" dirty="0"/>
              <a:t>: Mặc dù nano rất dễ sử dụng, nhưng nó không có nhiều tính năng nâng cao như vi hoặc vim.</a:t>
            </a:r>
          </a:p>
          <a:p>
            <a:pPr>
              <a:buFont typeface="Arial" panose="020B0604020202020204" pitchFamily="34" charset="0"/>
              <a:buChar char="•"/>
            </a:pPr>
            <a:r>
              <a:rPr lang="vi-VN" b="1" dirty="0"/>
              <a:t>Chỉ phù hợp với chỉnh sửa nhỏ</a:t>
            </a:r>
            <a:r>
              <a:rPr lang="vi-VN" dirty="0"/>
              <a:t>: Với những người cần xử lý các tệp phức tạp hoặc có cấu trúc đặc biệt, nano có thể thiếu tính linh hoạt.</a:t>
            </a:r>
          </a:p>
          <a:p>
            <a:pPr>
              <a:buFont typeface="Arial" panose="020B0604020202020204" pitchFamily="34" charset="0"/>
              <a:buChar char="•"/>
            </a:pPr>
            <a:endParaRPr lang="vi-VN" dirty="0"/>
          </a:p>
          <a:p>
            <a:r>
              <a:rPr lang="vi-VN" b="1" dirty="0"/>
              <a:t>2. touch &lt;tên_tệp&gt;</a:t>
            </a:r>
          </a:p>
          <a:p>
            <a:r>
              <a:rPr lang="vi-VN" b="1" dirty="0"/>
              <a:t>Ưu điểm</a:t>
            </a:r>
            <a:r>
              <a:rPr lang="vi-VN" dirty="0"/>
              <a:t>:</a:t>
            </a:r>
          </a:p>
          <a:p>
            <a:pPr>
              <a:buFont typeface="Arial" panose="020B0604020202020204" pitchFamily="34" charset="0"/>
              <a:buChar char="•"/>
            </a:pPr>
            <a:r>
              <a:rPr lang="vi-VN" b="1" dirty="0"/>
              <a:t>Tạo tệp trống nhanh chóng</a:t>
            </a:r>
            <a:r>
              <a:rPr lang="vi-VN" dirty="0"/>
              <a:t>: Đây là một lệnh cực kỳ nhanh và dễ dàng để tạo một tệp trống mà không cần phải mở trình soạn thảo văn bản.</a:t>
            </a:r>
          </a:p>
          <a:p>
            <a:pPr>
              <a:buFont typeface="Arial" panose="020B0604020202020204" pitchFamily="34" charset="0"/>
              <a:buChar char="•"/>
            </a:pPr>
            <a:r>
              <a:rPr lang="vi-VN" b="1" dirty="0"/>
              <a:t>Cập nhật thời gian</a:t>
            </a:r>
            <a:r>
              <a:rPr lang="vi-VN" dirty="0"/>
              <a:t>: Nếu tệp đã tồn tại, lệnh này sẽ cập nhật thời gian sửa đổi và truy cập của tệp mà không làm thay đổi nội dung tệp.</a:t>
            </a:r>
          </a:p>
          <a:p>
            <a:r>
              <a:rPr lang="vi-VN" b="1" dirty="0"/>
              <a:t>Nhược điểm</a:t>
            </a:r>
            <a:r>
              <a:rPr lang="vi-VN" dirty="0"/>
              <a:t>:</a:t>
            </a:r>
          </a:p>
          <a:p>
            <a:pPr>
              <a:buFont typeface="Arial" panose="020B0604020202020204" pitchFamily="34" charset="0"/>
              <a:buChar char="•"/>
            </a:pPr>
            <a:r>
              <a:rPr lang="vi-VN" b="1" dirty="0"/>
              <a:t>Không có khả năng chỉnh sửa</a:t>
            </a:r>
            <a:r>
              <a:rPr lang="vi-VN" dirty="0"/>
              <a:t>: touch chỉ tạo tệp trống hoặc thay đổi thời gian truy cập mà không mở được tệp để chỉnh sửa.</a:t>
            </a:r>
          </a:p>
          <a:p>
            <a:pPr>
              <a:buFont typeface="Arial" panose="020B0604020202020204" pitchFamily="34" charset="0"/>
              <a:buChar char="•"/>
            </a:pPr>
            <a:r>
              <a:rPr lang="vi-VN" b="1" dirty="0"/>
              <a:t>Không có nội dung sẵn</a:t>
            </a:r>
            <a:r>
              <a:rPr lang="vi-VN" dirty="0"/>
              <a:t>: Nếu bạn muốn thêm nội dung vào tệp, bạn phải sử dụng một công cụ khác như nano, vi, hoặc echo.</a:t>
            </a:r>
          </a:p>
          <a:p>
            <a:pPr>
              <a:buFont typeface="Arial" panose="020B0604020202020204" pitchFamily="34" charset="0"/>
              <a:buChar char="•"/>
            </a:pPr>
            <a:endParaRPr lang="vi-VN" dirty="0"/>
          </a:p>
          <a:p>
            <a:r>
              <a:rPr lang="vi-VN" b="1" dirty="0"/>
              <a:t>3. echo &lt;nội_dung&gt; &gt; &lt;tên_tệp&gt;</a:t>
            </a:r>
          </a:p>
          <a:p>
            <a:r>
              <a:rPr lang="vi-VN" b="1" dirty="0"/>
              <a:t>Ưu điểm</a:t>
            </a:r>
            <a:r>
              <a:rPr lang="vi-VN" dirty="0"/>
              <a:t>:</a:t>
            </a:r>
          </a:p>
          <a:p>
            <a:pPr>
              <a:buFont typeface="Arial" panose="020B0604020202020204" pitchFamily="34" charset="0"/>
              <a:buChar char="•"/>
            </a:pPr>
            <a:r>
              <a:rPr lang="vi-VN" b="1" dirty="0"/>
              <a:t>Đơn giản và nhanh chóng</a:t>
            </a:r>
            <a:r>
              <a:rPr lang="vi-VN" dirty="0"/>
              <a:t>: Lệnh này rất hữu ích khi bạn chỉ cần tạo tệp và ghi một số nội dung vào tệp mà không cần mở trình soạn thảo.</a:t>
            </a:r>
          </a:p>
          <a:p>
            <a:pPr>
              <a:buFont typeface="Arial" panose="020B0604020202020204" pitchFamily="34" charset="0"/>
              <a:buChar char="•"/>
            </a:pPr>
            <a:r>
              <a:rPr lang="vi-VN" b="1" dirty="0"/>
              <a:t>Tạo và ghi đè</a:t>
            </a:r>
            <a:r>
              <a:rPr lang="vi-VN" dirty="0"/>
              <a:t>: Nếu tệp đã tồn tại, lệnh này sẽ ghi đè nội dung cũ, dễ dàng sử dụng trong các trường hợp thay thế nhanh.</a:t>
            </a:r>
          </a:p>
          <a:p>
            <a:r>
              <a:rPr lang="vi-VN" b="1" dirty="0"/>
              <a:t>Nhược điểm</a:t>
            </a:r>
            <a:r>
              <a:rPr lang="vi-VN" dirty="0"/>
              <a:t>:</a:t>
            </a:r>
          </a:p>
          <a:p>
            <a:pPr>
              <a:buFont typeface="Arial" panose="020B0604020202020204" pitchFamily="34" charset="0"/>
              <a:buChar char="•"/>
            </a:pPr>
            <a:r>
              <a:rPr lang="vi-VN" b="1" dirty="0"/>
              <a:t>Không có khả năng chỉnh sửa sau khi tạo</a:t>
            </a:r>
            <a:r>
              <a:rPr lang="vi-VN" dirty="0"/>
              <a:t>: Nếu bạn cần chỉnh sửa nội dung sau khi đã ghi vào tệp, bạn phải mở tệp bằng một trình soạn thảo như nano hoặc vi.</a:t>
            </a:r>
          </a:p>
          <a:p>
            <a:pPr>
              <a:buFont typeface="Arial" panose="020B0604020202020204" pitchFamily="34" charset="0"/>
              <a:buChar char="•"/>
            </a:pPr>
            <a:r>
              <a:rPr lang="vi-VN" b="1" dirty="0"/>
              <a:t>Giới hạn khi làm việc với nhiều dòng văn bản</a:t>
            </a:r>
            <a:r>
              <a:rPr lang="vi-VN" dirty="0"/>
              <a:t>: Nếu bạn muốn thêm nhiều nội dung hoặc cấu trúc phức tạp, sử dụng echo sẽ không hiệu quả và khó quản lý.</a:t>
            </a:r>
          </a:p>
          <a:p>
            <a:pPr>
              <a:buFont typeface="Arial" panose="020B0604020202020204" pitchFamily="34" charset="0"/>
              <a:buChar char="•"/>
            </a:pPr>
            <a:endParaRPr lang="vi-VN" dirty="0"/>
          </a:p>
          <a:p>
            <a:r>
              <a:rPr lang="vi-VN" b="1" dirty="0"/>
              <a:t>4. cat &gt; &lt;tên_tệp&gt;</a:t>
            </a:r>
          </a:p>
          <a:p>
            <a:r>
              <a:rPr lang="vi-VN" b="1" dirty="0"/>
              <a:t>Ưu điểm</a:t>
            </a:r>
            <a:r>
              <a:rPr lang="vi-VN" dirty="0"/>
              <a:t>:</a:t>
            </a:r>
          </a:p>
          <a:p>
            <a:pPr>
              <a:buFont typeface="Arial" panose="020B0604020202020204" pitchFamily="34" charset="0"/>
              <a:buChar char="•"/>
            </a:pPr>
            <a:r>
              <a:rPr lang="vi-VN" b="1" dirty="0"/>
              <a:t>Nhập nội dung trực tiếp</a:t>
            </a:r>
            <a:r>
              <a:rPr lang="vi-VN" dirty="0"/>
              <a:t>: Cho phép bạn nhập dữ liệu trực tiếp vào tệp từ bàn phím mà không cần mở một trình soạn thảo.</a:t>
            </a:r>
          </a:p>
          <a:p>
            <a:pPr>
              <a:buFont typeface="Arial" panose="020B0604020202020204" pitchFamily="34" charset="0"/>
              <a:buChar char="•"/>
            </a:pPr>
            <a:r>
              <a:rPr lang="vi-VN" b="1" dirty="0"/>
              <a:t>Tạo tệp mới hoặc ghi đè</a:t>
            </a:r>
            <a:r>
              <a:rPr lang="vi-VN" dirty="0"/>
              <a:t>: Nếu tệp chưa tồn tại, lệnh sẽ tạo mới, nếu tệp đã tồn tại, lệnh sẽ ghi đè lên nội dung hiện tại.</a:t>
            </a:r>
          </a:p>
          <a:p>
            <a:pPr>
              <a:buFont typeface="Arial" panose="020B0604020202020204" pitchFamily="34" charset="0"/>
              <a:buChar char="•"/>
            </a:pPr>
            <a:r>
              <a:rPr lang="vi-VN" b="1" dirty="0"/>
              <a:t>Dễ sử dụng</a:t>
            </a:r>
            <a:r>
              <a:rPr lang="vi-VN" dirty="0"/>
              <a:t>: Phương pháp này đơn giản và không yêu cầu trình soạn thảo phức tạp.</a:t>
            </a:r>
          </a:p>
          <a:p>
            <a:r>
              <a:rPr lang="vi-VN" b="1" dirty="0"/>
              <a:t>Nhược điểm</a:t>
            </a:r>
            <a:r>
              <a:rPr lang="vi-VN" dirty="0"/>
              <a:t>:</a:t>
            </a:r>
          </a:p>
          <a:p>
            <a:pPr>
              <a:buFont typeface="Arial" panose="020B0604020202020204" pitchFamily="34" charset="0"/>
              <a:buChar char="•"/>
            </a:pPr>
            <a:r>
              <a:rPr lang="vi-VN" b="1" dirty="0"/>
              <a:t>Chỉ nhập được nội dung đơn giản</a:t>
            </a:r>
            <a:r>
              <a:rPr lang="vi-VN" dirty="0"/>
              <a:t>: Bạn không thể chỉnh sửa lại nội dung đã nhập, nếu nhập sai bạn phải tạo lại tệp hoặc sửa bằng một trình soạn thảo.</a:t>
            </a:r>
          </a:p>
          <a:p>
            <a:pPr>
              <a:buFont typeface="Arial" panose="020B0604020202020204" pitchFamily="34" charset="0"/>
              <a:buChar char="•"/>
            </a:pPr>
            <a:r>
              <a:rPr lang="vi-VN" b="1" dirty="0"/>
              <a:t>Khó làm việc với nhiều dòng văn bản</a:t>
            </a:r>
            <a:r>
              <a:rPr lang="vi-VN" dirty="0"/>
              <a:t>: Nhập nội dung dài và phức tạp có thể gây khó khăn vì bạn phải nhập trực tiếp vào cửa sổ dòng lệnh.</a:t>
            </a:r>
          </a:p>
          <a:p>
            <a:pPr>
              <a:buFont typeface="Arial" panose="020B0604020202020204" pitchFamily="34" charset="0"/>
              <a:buChar char="•"/>
            </a:pPr>
            <a:endParaRPr lang="vi-VN" dirty="0"/>
          </a:p>
          <a:p>
            <a:r>
              <a:rPr lang="vi-VN" b="1" dirty="0"/>
              <a:t>5. vi &lt;tên_tệp&gt; hoặc vim &lt;tên_tệp&gt;</a:t>
            </a:r>
          </a:p>
          <a:p>
            <a:r>
              <a:rPr lang="vi-VN" b="1" dirty="0"/>
              <a:t>Ưu điểm</a:t>
            </a:r>
            <a:r>
              <a:rPr lang="vi-VN" dirty="0"/>
              <a:t>:</a:t>
            </a:r>
          </a:p>
          <a:p>
            <a:pPr>
              <a:buFont typeface="Arial" panose="020B0604020202020204" pitchFamily="34" charset="0"/>
              <a:buChar char="•"/>
            </a:pPr>
            <a:r>
              <a:rPr lang="vi-VN" b="1" dirty="0"/>
              <a:t>Mạnh mẽ và linh hoạt</a:t>
            </a:r>
            <a:r>
              <a:rPr lang="vi-VN" dirty="0"/>
              <a:t>: vi và vim là những trình soạn thảo mạnh mẽ, được sử dụng rộng rãi trong việc chỉnh sửa mã nguồn, tệp cấu hình, v.v.</a:t>
            </a:r>
          </a:p>
          <a:p>
            <a:pPr>
              <a:buFont typeface="Arial" panose="020B0604020202020204" pitchFamily="34" charset="0"/>
              <a:buChar char="•"/>
            </a:pPr>
            <a:r>
              <a:rPr lang="vi-VN" b="1" dirty="0"/>
              <a:t>Tính năng cao cấp</a:t>
            </a:r>
            <a:r>
              <a:rPr lang="vi-VN" dirty="0"/>
              <a:t>: Hỗ trợ nhiều tính năng mạnh mẽ như tìm kiếm, thay thế, chỉnh sửa nhiều tệp cùng lúc, v.v.</a:t>
            </a:r>
          </a:p>
          <a:p>
            <a:pPr>
              <a:buFont typeface="Arial" panose="020B0604020202020204" pitchFamily="34" charset="0"/>
              <a:buChar char="•"/>
            </a:pPr>
            <a:r>
              <a:rPr lang="vi-VN" b="1" dirty="0"/>
              <a:t>Tùy chỉnh cao</a:t>
            </a:r>
            <a:r>
              <a:rPr lang="vi-VN" dirty="0"/>
              <a:t>: Bạn có thể tùy chỉnh vi hoặc vim theo ý thích cá nhân để làm việc hiệu quả hơn.</a:t>
            </a:r>
          </a:p>
          <a:p>
            <a:r>
              <a:rPr lang="vi-VN" b="1" dirty="0"/>
              <a:t>Nhược điểm</a:t>
            </a:r>
            <a:r>
              <a:rPr lang="vi-VN" dirty="0"/>
              <a:t>:</a:t>
            </a:r>
          </a:p>
          <a:p>
            <a:pPr>
              <a:buFont typeface="Arial" panose="020B0604020202020204" pitchFamily="34" charset="0"/>
              <a:buChar char="•"/>
            </a:pPr>
            <a:r>
              <a:rPr lang="vi-VN" b="1" dirty="0"/>
              <a:t>Khó sử dụng cho người mới</a:t>
            </a:r>
            <a:r>
              <a:rPr lang="vi-VN" dirty="0"/>
              <a:t>: vi và vim có một đường cong học tập dốc, đòi hỏi người dùng phải làm quen với các chế độ (chế độ chỉnh sửa, chế độ lệnh, v.v.) và các phím tắt.</a:t>
            </a:r>
          </a:p>
          <a:p>
            <a:pPr>
              <a:buFont typeface="Arial" panose="020B0604020202020204" pitchFamily="34" charset="0"/>
              <a:buChar char="•"/>
            </a:pPr>
            <a:r>
              <a:rPr lang="vi-VN" b="1" dirty="0"/>
              <a:t>Cần thời gian để thành thạo</a:t>
            </a:r>
            <a:r>
              <a:rPr lang="vi-VN" dirty="0"/>
              <a:t>: Đối với người mới, vi và vim có thể gây khó khăn vì không phải lúc nào bạn cũng có thể nhớ được các lệnh phím tắt.</a:t>
            </a:r>
          </a:p>
          <a:p>
            <a:r>
              <a:rPr lang="vi-VN" b="1" dirty="0"/>
              <a:t>Tóm tắt:</a:t>
            </a:r>
          </a:p>
          <a:p>
            <a:pPr>
              <a:buFont typeface="Arial" panose="020B0604020202020204" pitchFamily="34" charset="0"/>
              <a:buChar char="•"/>
            </a:pPr>
            <a:r>
              <a:rPr lang="vi-VN" b="1" dirty="0"/>
              <a:t>nano</a:t>
            </a:r>
            <a:r>
              <a:rPr lang="vi-VN" dirty="0"/>
              <a:t>: Tốt cho người mới, dễ sử dụng nhưng thiếu tính năng nâng cao.</a:t>
            </a:r>
          </a:p>
          <a:p>
            <a:pPr>
              <a:buFont typeface="Arial" panose="020B0604020202020204" pitchFamily="34" charset="0"/>
              <a:buChar char="•"/>
            </a:pPr>
            <a:r>
              <a:rPr lang="vi-VN" b="1" dirty="0"/>
              <a:t>touch</a:t>
            </a:r>
            <a:r>
              <a:rPr lang="vi-VN" dirty="0"/>
              <a:t>: Nhanh chóng tạo tệp trống, nhưng không thể chỉnh sửa nội dung.</a:t>
            </a:r>
          </a:p>
          <a:p>
            <a:pPr>
              <a:buFont typeface="Arial" panose="020B0604020202020204" pitchFamily="34" charset="0"/>
              <a:buChar char="•"/>
            </a:pPr>
            <a:r>
              <a:rPr lang="vi-VN" b="1" dirty="0"/>
              <a:t>echo</a:t>
            </a:r>
            <a:r>
              <a:rPr lang="vi-VN" dirty="0"/>
              <a:t>: Ghi nhanh nội dung vào tệp, nhưng không thuận tiện cho việc chỉnh sửa phức tạp.</a:t>
            </a:r>
          </a:p>
          <a:p>
            <a:pPr>
              <a:buFont typeface="Arial" panose="020B0604020202020204" pitchFamily="34" charset="0"/>
              <a:buChar char="•"/>
            </a:pPr>
            <a:r>
              <a:rPr lang="vi-VN" b="1" dirty="0"/>
              <a:t>cat</a:t>
            </a:r>
            <a:r>
              <a:rPr lang="vi-VN" dirty="0"/>
              <a:t>: Tạo và ghi trực tiếp vào tệp, nhưng không thích hợp cho chỉnh sửa sau khi tạo.</a:t>
            </a:r>
          </a:p>
          <a:p>
            <a:pPr>
              <a:buFont typeface="Arial" panose="020B0604020202020204" pitchFamily="34" charset="0"/>
              <a:buChar char="•"/>
            </a:pPr>
            <a:r>
              <a:rPr lang="vi-VN" b="1" dirty="0"/>
              <a:t>vi/vim</a:t>
            </a:r>
            <a:r>
              <a:rPr lang="vi-VN" dirty="0"/>
              <a:t>: Mạnh mẽ và linh hoạt, phù hợp cho người dùng nâng cao, nhưng khó sử dụng cho người mới.</a:t>
            </a:r>
          </a:p>
          <a:p>
            <a:r>
              <a:rPr lang="vi-VN" dirty="0"/>
              <a:t>Tùy thuộc vào nhu cầu và mức độ làm quen của bạn với các công cụ, bạn có thể chọn công cụ phù hợp nhất để tạo và chỉnh sửa tệp văn bản trong Linux.</a:t>
            </a:r>
          </a:p>
          <a:p>
            <a:endParaRPr lang="en-VN" dirty="0"/>
          </a:p>
        </p:txBody>
      </p:sp>
      <p:sp>
        <p:nvSpPr>
          <p:cNvPr id="4" name="Slide Number Placeholder 3"/>
          <p:cNvSpPr>
            <a:spLocks noGrp="1"/>
          </p:cNvSpPr>
          <p:nvPr>
            <p:ph type="sldNum" sz="quarter" idx="5"/>
          </p:nvPr>
        </p:nvSpPr>
        <p:spPr/>
        <p:txBody>
          <a:bodyPr/>
          <a:lstStyle/>
          <a:p>
            <a:fld id="{11599AAD-B013-8A47-8023-14819485ABBB}" type="slidenum">
              <a:rPr lang="en-VN" smtClean="0"/>
              <a:t>17</a:t>
            </a:fld>
            <a:endParaRPr lang="en-VN"/>
          </a:p>
        </p:txBody>
      </p:sp>
    </p:spTree>
    <p:extLst>
      <p:ext uri="{BB962C8B-B14F-4D97-AF65-F5344CB8AC3E}">
        <p14:creationId xmlns:p14="http://schemas.microsoft.com/office/powerpoint/2010/main" val="22680822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dirty="0"/>
              <a:t>Dưới đây là cách sử dụng các lệnh less và cat để xem nội dung tệp trong Linux:</a:t>
            </a:r>
          </a:p>
          <a:p>
            <a:r>
              <a:rPr lang="vi-VN" b="1" dirty="0"/>
              <a:t>1. cat &lt;tên_tệp&gt;</a:t>
            </a:r>
          </a:p>
          <a:p>
            <a:r>
              <a:rPr lang="vi-VN" b="1" dirty="0"/>
              <a:t>Chức năng</a:t>
            </a:r>
            <a:r>
              <a:rPr lang="vi-VN" dirty="0"/>
              <a:t>: Hiển thị toàn bộ nội dung của tệp ngay lập tức.</a:t>
            </a:r>
          </a:p>
          <a:p>
            <a:r>
              <a:rPr lang="vi-VN" b="1" dirty="0"/>
              <a:t>Ví dụ</a:t>
            </a:r>
            <a:r>
              <a:rPr lang="vi-VN" dirty="0"/>
              <a:t>:</a:t>
            </a:r>
          </a:p>
          <a:p>
            <a:pPr>
              <a:buFont typeface="Arial" panose="020B0604020202020204" pitchFamily="34" charset="0"/>
              <a:buChar char="•"/>
            </a:pPr>
            <a:r>
              <a:rPr lang="vi-VN" dirty="0"/>
              <a:t>cat example.txt </a:t>
            </a:r>
            <a:r>
              <a:rPr lang="vi-VN" b="1" dirty="0"/>
              <a:t>Ưu điểm</a:t>
            </a:r>
            <a:r>
              <a:rPr lang="vi-VN" dirty="0"/>
              <a:t>: </a:t>
            </a:r>
          </a:p>
          <a:p>
            <a:pPr marL="742950" lvl="1" indent="-285750">
              <a:buFont typeface="Arial" panose="020B0604020202020204" pitchFamily="34" charset="0"/>
              <a:buChar char="•"/>
            </a:pPr>
            <a:r>
              <a:rPr lang="vi-VN" dirty="0"/>
              <a:t>Hiển thị tất cả nội dung của tệp vào terminal ngay lập tức.</a:t>
            </a:r>
          </a:p>
          <a:p>
            <a:pPr marL="742950" lvl="1" indent="-285750">
              <a:buFont typeface="Arial" panose="020B0604020202020204" pitchFamily="34" charset="0"/>
              <a:buChar char="•"/>
            </a:pPr>
            <a:r>
              <a:rPr lang="vi-VN" dirty="0"/>
              <a:t>Dễ sử dụng cho các tệp nhỏ.</a:t>
            </a:r>
          </a:p>
          <a:p>
            <a:pPr>
              <a:buFont typeface="Arial" panose="020B0604020202020204" pitchFamily="34" charset="0"/>
              <a:buChar char="•"/>
            </a:pPr>
            <a:r>
              <a:rPr lang="vi-VN" b="1" dirty="0"/>
              <a:t>Nhược điểm</a:t>
            </a:r>
            <a:r>
              <a:rPr lang="vi-VN" dirty="0"/>
              <a:t>: </a:t>
            </a:r>
          </a:p>
          <a:p>
            <a:pPr marL="742950" lvl="1" indent="-285750">
              <a:buFont typeface="Arial" panose="020B0604020202020204" pitchFamily="34" charset="0"/>
              <a:buChar char="•"/>
            </a:pPr>
            <a:r>
              <a:rPr lang="vi-VN" dirty="0"/>
              <a:t>Không có tính năng cuộn hoặc phân trang khi tệp có nội dung dài.</a:t>
            </a:r>
          </a:p>
          <a:p>
            <a:pPr marL="742950" lvl="1" indent="-285750">
              <a:buFont typeface="Arial" panose="020B0604020202020204" pitchFamily="34" charset="0"/>
              <a:buChar char="•"/>
            </a:pPr>
            <a:r>
              <a:rPr lang="vi-VN" dirty="0"/>
              <a:t>Không dễ dàng điều hướng trong tệp lớn.</a:t>
            </a:r>
          </a:p>
          <a:p>
            <a:r>
              <a:rPr lang="vi-VN" b="1" dirty="0"/>
              <a:t>Cách sử dụng</a:t>
            </a:r>
            <a:r>
              <a:rPr lang="vi-VN" dirty="0"/>
              <a:t>:</a:t>
            </a:r>
          </a:p>
          <a:p>
            <a:pPr>
              <a:buFont typeface="Arial" panose="020B0604020202020204" pitchFamily="34" charset="0"/>
              <a:buChar char="•"/>
            </a:pPr>
            <a:r>
              <a:rPr lang="vi-VN" dirty="0"/>
              <a:t>Lệnh này sẽ in toàn bộ nội dung của tệp ra màn hình.</a:t>
            </a:r>
          </a:p>
          <a:p>
            <a:pPr>
              <a:buFont typeface="Arial" panose="020B0604020202020204" pitchFamily="34" charset="0"/>
              <a:buChar char="•"/>
            </a:pPr>
            <a:r>
              <a:rPr lang="vi-VN" dirty="0"/>
              <a:t>Nếu tệp quá lớn, bạn sẽ không thể cuộn lên hoặc xuống để xem nội dung đã qua mà không bị mất.</a:t>
            </a:r>
          </a:p>
          <a:p>
            <a:r>
              <a:rPr lang="vi-VN" b="1" dirty="0"/>
              <a:t>2. less &lt;tên_tệp&gt;</a:t>
            </a:r>
          </a:p>
          <a:p>
            <a:r>
              <a:rPr lang="vi-VN" b="1" dirty="0"/>
              <a:t>Chức năng</a:t>
            </a:r>
            <a:r>
              <a:rPr lang="vi-VN" dirty="0"/>
              <a:t>: Mở tệp và cho phép người dùng cuộn qua nội dung, tìm kiếm trong tệp, và điều hướng dễ dàng.</a:t>
            </a:r>
          </a:p>
          <a:p>
            <a:r>
              <a:rPr lang="vi-VN" b="1" dirty="0"/>
              <a:t>Ví dụ</a:t>
            </a:r>
            <a:r>
              <a:rPr lang="vi-VN" dirty="0"/>
              <a:t>:</a:t>
            </a:r>
          </a:p>
          <a:p>
            <a:pPr>
              <a:buFont typeface="Arial" panose="020B0604020202020204" pitchFamily="34" charset="0"/>
              <a:buChar char="•"/>
            </a:pPr>
            <a:r>
              <a:rPr lang="vi-VN" dirty="0"/>
              <a:t>less example.txt </a:t>
            </a:r>
            <a:r>
              <a:rPr lang="vi-VN" b="1" dirty="0"/>
              <a:t>Ưu điểm</a:t>
            </a:r>
            <a:r>
              <a:rPr lang="vi-VN" dirty="0"/>
              <a:t>: </a:t>
            </a:r>
          </a:p>
          <a:p>
            <a:pPr marL="742950" lvl="1" indent="-285750">
              <a:buFont typeface="Arial" panose="020B0604020202020204" pitchFamily="34" charset="0"/>
              <a:buChar char="•"/>
            </a:pPr>
            <a:r>
              <a:rPr lang="vi-VN" dirty="0"/>
              <a:t>Cho phép cuộn lên và xuống qua nội dung tệp dễ dàng, hữu ích khi làm việc với tệp lớn.</a:t>
            </a:r>
          </a:p>
          <a:p>
            <a:pPr marL="742950" lvl="1" indent="-285750">
              <a:buFont typeface="Arial" panose="020B0604020202020204" pitchFamily="34" charset="0"/>
              <a:buChar char="•"/>
            </a:pPr>
            <a:r>
              <a:rPr lang="vi-VN" dirty="0"/>
              <a:t>Hỗ trợ tìm kiếm trong tệp bằng cách nhấn / và nhập từ cần tìm.</a:t>
            </a:r>
          </a:p>
          <a:p>
            <a:pPr marL="742950" lvl="1" indent="-285750">
              <a:buFont typeface="Arial" panose="020B0604020202020204" pitchFamily="34" charset="0"/>
              <a:buChar char="•"/>
            </a:pPr>
            <a:r>
              <a:rPr lang="vi-VN" dirty="0"/>
              <a:t>Bạn có thể cuộn lên và xuống, chuyển trang (nếu tệp dài) và thoát bằng phím q.</a:t>
            </a:r>
          </a:p>
          <a:p>
            <a:pPr>
              <a:buFont typeface="Arial" panose="020B0604020202020204" pitchFamily="34" charset="0"/>
              <a:buChar char="•"/>
            </a:pPr>
            <a:r>
              <a:rPr lang="vi-VN" b="1" dirty="0"/>
              <a:t>Nhược điểm</a:t>
            </a:r>
            <a:r>
              <a:rPr lang="vi-VN" dirty="0"/>
              <a:t>: </a:t>
            </a:r>
          </a:p>
          <a:p>
            <a:pPr marL="742950" lvl="1" indent="-285750">
              <a:buFont typeface="Arial" panose="020B0604020202020204" pitchFamily="34" charset="0"/>
              <a:buChar char="•"/>
            </a:pPr>
            <a:r>
              <a:rPr lang="vi-VN" dirty="0"/>
              <a:t>Cần phải học một số phím tắt để sử dụng hiệu quả, như j (xuống dòng), k (lên dòng), q (thoát).</a:t>
            </a:r>
          </a:p>
          <a:p>
            <a:pPr marL="742950" lvl="1" indent="-285750">
              <a:buFont typeface="Arial" panose="020B0604020202020204" pitchFamily="34" charset="0"/>
              <a:buChar char="•"/>
            </a:pPr>
            <a:r>
              <a:rPr lang="vi-VN" dirty="0"/>
              <a:t>Không hiển thị toàn bộ tệp vào màn hình ngay lập tức (nhưng cung cấp khả năng điều hướng dễ dàng).</a:t>
            </a:r>
          </a:p>
          <a:p>
            <a:r>
              <a:rPr lang="vi-VN" b="1" dirty="0"/>
              <a:t>Cách sử dụng</a:t>
            </a:r>
            <a:r>
              <a:rPr lang="vi-VN" dirty="0"/>
              <a:t>:</a:t>
            </a:r>
          </a:p>
          <a:p>
            <a:pPr>
              <a:buFont typeface="Arial" panose="020B0604020202020204" pitchFamily="34" charset="0"/>
              <a:buChar char="•"/>
            </a:pPr>
            <a:r>
              <a:rPr lang="vi-VN" dirty="0"/>
              <a:t>Sử dụng phím mũi tên để cuộn lên và xuống, hoặc phím Page Up và Page Down để chuyển trang.</a:t>
            </a:r>
          </a:p>
          <a:p>
            <a:pPr>
              <a:buFont typeface="Arial" panose="020B0604020202020204" pitchFamily="34" charset="0"/>
              <a:buChar char="•"/>
            </a:pPr>
            <a:r>
              <a:rPr lang="vi-VN" dirty="0"/>
              <a:t>Nhấn / và nhập từ khóa để tìm kiếm trong tệp.</a:t>
            </a:r>
          </a:p>
          <a:p>
            <a:pPr>
              <a:buFont typeface="Arial" panose="020B0604020202020204" pitchFamily="34" charset="0"/>
              <a:buChar char="•"/>
            </a:pPr>
            <a:r>
              <a:rPr lang="vi-VN" dirty="0"/>
              <a:t>Nhấn q để thoát khỏi lệnh less khi xem xong.</a:t>
            </a:r>
          </a:p>
          <a:p>
            <a:r>
              <a:rPr lang="vi-VN" b="1" dirty="0"/>
              <a:t>Tóm tắt sự khác biệt:</a:t>
            </a:r>
          </a:p>
          <a:p>
            <a:pPr>
              <a:buFont typeface="Arial" panose="020B0604020202020204" pitchFamily="34" charset="0"/>
              <a:buChar char="•"/>
            </a:pPr>
            <a:r>
              <a:rPr lang="vi-VN" b="1" dirty="0"/>
              <a:t>cat</a:t>
            </a:r>
            <a:r>
              <a:rPr lang="vi-VN" dirty="0"/>
              <a:t>: Hiển thị toàn bộ nội dung tệp mà không có tính năng phân trang hoặc cuộn, phù hợp cho các tệp nhỏ.</a:t>
            </a:r>
          </a:p>
          <a:p>
            <a:pPr>
              <a:buFont typeface="Arial" panose="020B0604020202020204" pitchFamily="34" charset="0"/>
              <a:buChar char="•"/>
            </a:pPr>
            <a:r>
              <a:rPr lang="vi-VN" b="1" dirty="0"/>
              <a:t>less</a:t>
            </a:r>
            <a:r>
              <a:rPr lang="vi-VN" dirty="0"/>
              <a:t>: Phân trang nội dung và cho phép người dùng điều hướng qua tệp, tìm kiếm và cuộn qua nội dung, rất hữu ích với các tệp lớn.</a:t>
            </a:r>
          </a:p>
          <a:p>
            <a:r>
              <a:rPr lang="vi-VN" dirty="0"/>
              <a:t>Với tệp có kích thước lớn, </a:t>
            </a:r>
            <a:r>
              <a:rPr lang="vi-VN" b="1" dirty="0"/>
              <a:t>less</a:t>
            </a:r>
            <a:r>
              <a:rPr lang="vi-VN" dirty="0"/>
              <a:t> thường là lựa chọn tốt hơn vì nó cho phép người dùng điều hướng dễ dàng và không bị tràn màn hình.</a:t>
            </a:r>
          </a:p>
          <a:p>
            <a:endParaRPr lang="en-VN" dirty="0"/>
          </a:p>
        </p:txBody>
      </p:sp>
      <p:sp>
        <p:nvSpPr>
          <p:cNvPr id="4" name="Slide Number Placeholder 3"/>
          <p:cNvSpPr>
            <a:spLocks noGrp="1"/>
          </p:cNvSpPr>
          <p:nvPr>
            <p:ph type="sldNum" sz="quarter" idx="5"/>
          </p:nvPr>
        </p:nvSpPr>
        <p:spPr/>
        <p:txBody>
          <a:bodyPr/>
          <a:lstStyle/>
          <a:p>
            <a:fld id="{11599AAD-B013-8A47-8023-14819485ABBB}" type="slidenum">
              <a:rPr lang="en-VN" smtClean="0"/>
              <a:t>19</a:t>
            </a:fld>
            <a:endParaRPr lang="en-VN"/>
          </a:p>
        </p:txBody>
      </p:sp>
    </p:spTree>
    <p:extLst>
      <p:ext uri="{BB962C8B-B14F-4D97-AF65-F5344CB8AC3E}">
        <p14:creationId xmlns:p14="http://schemas.microsoft.com/office/powerpoint/2010/main" val="20670139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dirty="0"/>
              <a:t>-r</a:t>
            </a:r>
            <a:r>
              <a:rPr lang="vi-VN" dirty="0"/>
              <a:t>: Đây là tùy chọn trong nhiều lệnh của Linux, đặc biệt là với các lệnh như cp, rm, và mv, dùng để chỉ thị rằng hành động sẽ được thực hiện </a:t>
            </a:r>
            <a:r>
              <a:rPr lang="vi-VN" b="1" dirty="0"/>
              <a:t>đệ quy (recursive)</a:t>
            </a:r>
            <a:r>
              <a:rPr lang="vi-VN" dirty="0"/>
              <a:t> trên thư mục. Điều này có nghĩa là khi bạn thêm -r, lệnh sẽ không chỉ xử lý thư mục đó mà còn tất cả các tệp và thư mục con trong thư mục đó.</a:t>
            </a:r>
            <a:endParaRPr lang="en-VN" dirty="0"/>
          </a:p>
        </p:txBody>
      </p:sp>
      <p:sp>
        <p:nvSpPr>
          <p:cNvPr id="4" name="Slide Number Placeholder 3"/>
          <p:cNvSpPr>
            <a:spLocks noGrp="1"/>
          </p:cNvSpPr>
          <p:nvPr>
            <p:ph type="sldNum" sz="quarter" idx="5"/>
          </p:nvPr>
        </p:nvSpPr>
        <p:spPr/>
        <p:txBody>
          <a:bodyPr/>
          <a:lstStyle/>
          <a:p>
            <a:fld id="{11599AAD-B013-8A47-8023-14819485ABBB}" type="slidenum">
              <a:rPr lang="en-VN" smtClean="0"/>
              <a:t>21</a:t>
            </a:fld>
            <a:endParaRPr lang="en-VN"/>
          </a:p>
        </p:txBody>
      </p:sp>
    </p:spTree>
    <p:extLst>
      <p:ext uri="{BB962C8B-B14F-4D97-AF65-F5344CB8AC3E}">
        <p14:creationId xmlns:p14="http://schemas.microsoft.com/office/powerpoint/2010/main" val="3797840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Dưới đây là các mô tả cho các hành động bạn yêu cầu:</a:t>
            </a:r>
          </a:p>
          <a:p>
            <a:pPr>
              <a:buFont typeface="+mj-lt"/>
              <a:buAutoNum type="arabicPeriod"/>
            </a:pPr>
            <a:r>
              <a:rPr lang="vi-VN" b="1" dirty="0"/>
              <a:t>Di chuyển con trỏ đến đầu dòng</a:t>
            </a:r>
            <a:r>
              <a:rPr lang="vi-VN" dirty="0"/>
              <a:t>:</a:t>
            </a:r>
          </a:p>
          <a:p>
            <a:pPr marL="742950" lvl="1" indent="-285750">
              <a:buFont typeface="+mj-lt"/>
              <a:buAutoNum type="arabicPeriod"/>
            </a:pPr>
            <a:r>
              <a:rPr lang="vi-VN" b="1" dirty="0"/>
              <a:t>Phím tắt</a:t>
            </a:r>
            <a:r>
              <a:rPr lang="vi-VN" dirty="0"/>
              <a:t>: Ctrl + A</a:t>
            </a:r>
          </a:p>
          <a:p>
            <a:pPr marL="742950" lvl="1" indent="-285750">
              <a:buFont typeface="+mj-lt"/>
              <a:buAutoNum type="arabicPeriod"/>
            </a:pPr>
            <a:r>
              <a:rPr lang="vi-VN" b="1" dirty="0"/>
              <a:t>Giải thích</a:t>
            </a:r>
            <a:r>
              <a:rPr lang="vi-VN" dirty="0"/>
              <a:t>: Kết hợp phím này giúp di chuyển con trỏ đến đầu dòng hiện tại trong terminal hoặc trình soạn thảo văn bản.</a:t>
            </a:r>
          </a:p>
          <a:p>
            <a:pPr>
              <a:buFont typeface="+mj-lt"/>
              <a:buAutoNum type="arabicPeriod"/>
            </a:pPr>
            <a:r>
              <a:rPr lang="vi-VN" b="1" dirty="0"/>
              <a:t>Di chuyển con trỏ đến cuối dòng</a:t>
            </a:r>
            <a:r>
              <a:rPr lang="vi-VN" dirty="0"/>
              <a:t>:</a:t>
            </a:r>
          </a:p>
          <a:p>
            <a:pPr marL="742950" lvl="1" indent="-285750">
              <a:buFont typeface="+mj-lt"/>
              <a:buAutoNum type="arabicPeriod"/>
            </a:pPr>
            <a:r>
              <a:rPr lang="vi-VN" b="1" dirty="0"/>
              <a:t>Phím tắt</a:t>
            </a:r>
            <a:r>
              <a:rPr lang="vi-VN" dirty="0"/>
              <a:t>: Ctrl + E</a:t>
            </a:r>
          </a:p>
          <a:p>
            <a:pPr marL="742950" lvl="1" indent="-285750">
              <a:buFont typeface="+mj-lt"/>
              <a:buAutoNum type="arabicPeriod"/>
            </a:pPr>
            <a:r>
              <a:rPr lang="vi-VN" b="1" dirty="0"/>
              <a:t>Giải thích</a:t>
            </a:r>
            <a:r>
              <a:rPr lang="vi-VN" dirty="0"/>
              <a:t>: Kết hợp phím này giúp di chuyển con trỏ đến cuối dòng hiện tại trong terminal hoặc trình soạn thảo văn bản.</a:t>
            </a:r>
          </a:p>
          <a:p>
            <a:pPr>
              <a:buFont typeface="+mj-lt"/>
              <a:buAutoNum type="arabicPeriod"/>
            </a:pPr>
            <a:r>
              <a:rPr lang="vi-VN" b="1" dirty="0"/>
              <a:t>Hoàn thành tự động lệnh</a:t>
            </a:r>
            <a:r>
              <a:rPr lang="vi-VN" dirty="0"/>
              <a:t>:</a:t>
            </a:r>
          </a:p>
          <a:p>
            <a:pPr marL="742950" lvl="1" indent="-285750">
              <a:buFont typeface="+mj-lt"/>
              <a:buAutoNum type="arabicPeriod"/>
            </a:pPr>
            <a:r>
              <a:rPr lang="vi-VN" b="1" dirty="0"/>
              <a:t>Phím tắt</a:t>
            </a:r>
            <a:r>
              <a:rPr lang="vi-VN" dirty="0"/>
              <a:t>: Tab</a:t>
            </a:r>
          </a:p>
          <a:p>
            <a:pPr marL="742950" lvl="1" indent="-285750">
              <a:buFont typeface="+mj-lt"/>
              <a:buAutoNum type="arabicPeriod"/>
            </a:pPr>
            <a:r>
              <a:rPr lang="vi-VN" b="1" dirty="0"/>
              <a:t>Giải thích</a:t>
            </a:r>
            <a:r>
              <a:rPr lang="vi-VN" dirty="0"/>
              <a:t>: Nhấn phím Tab để tự động hoàn thành lệnh hoặc tên tệp mà bạn đang nhập, nếu có một sự trùng khớp duy nhất. Nếu có nhiều lựa chọn, nhấn Tab lần thứ hai sẽ hiển thị danh sách các tùy chọn.</a:t>
            </a:r>
          </a:p>
          <a:p>
            <a:r>
              <a:rPr lang="vi-VN" dirty="0"/>
              <a:t>Các phím tắt này rất hữu ích để cải thiện hiệu quả điều hướng và sử dụng trong terminal.</a:t>
            </a:r>
          </a:p>
          <a:p>
            <a:endParaRPr lang="en-VN" dirty="0"/>
          </a:p>
        </p:txBody>
      </p:sp>
      <p:sp>
        <p:nvSpPr>
          <p:cNvPr id="4" name="Slide Number Placeholder 3"/>
          <p:cNvSpPr>
            <a:spLocks noGrp="1"/>
          </p:cNvSpPr>
          <p:nvPr>
            <p:ph type="sldNum" sz="quarter" idx="5"/>
          </p:nvPr>
        </p:nvSpPr>
        <p:spPr/>
        <p:txBody>
          <a:bodyPr/>
          <a:lstStyle/>
          <a:p>
            <a:fld id="{11599AAD-B013-8A47-8023-14819485ABBB}" type="slidenum">
              <a:rPr lang="en-VN" smtClean="0"/>
              <a:t>23</a:t>
            </a:fld>
            <a:endParaRPr lang="en-VN"/>
          </a:p>
        </p:txBody>
      </p:sp>
    </p:spTree>
    <p:extLst>
      <p:ext uri="{BB962C8B-B14F-4D97-AF65-F5344CB8AC3E}">
        <p14:creationId xmlns:p14="http://schemas.microsoft.com/office/powerpoint/2010/main" val="28747820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dirty="0"/>
              <a:t>ls</a:t>
            </a:r>
            <a:r>
              <a:rPr lang="vi-VN" dirty="0"/>
              <a:t>: Đây là lệnh để liệt kê các tệp và thư mục trong thư mục hiện tại hoặc thư mục được chỉ định.</a:t>
            </a:r>
          </a:p>
          <a:p>
            <a:endParaRPr lang="vi-VN" dirty="0"/>
          </a:p>
          <a:p>
            <a:r>
              <a:rPr lang="vi-VN" b="1" dirty="0"/>
              <a:t>-l</a:t>
            </a:r>
            <a:r>
              <a:rPr lang="vi-VN" dirty="0"/>
              <a:t>: Tùy chọn này yêu cầu ls hiển thị thông tin chi tiết về các tệp và thư mục, bao gồm quyền truy cập, số liên kết, chủ sở hữu, nhóm sở hữu, kích thước, ngày tháng sửa đổi cuối cùng và tên tệp hoặc thư mục.</a:t>
            </a:r>
          </a:p>
          <a:p>
            <a:endParaRPr lang="vi-VN" dirty="0"/>
          </a:p>
          <a:p>
            <a:r>
              <a:rPr lang="vi-VN" b="1" dirty="0"/>
              <a:t>/var/</a:t>
            </a:r>
            <a:r>
              <a:rPr lang="vi-VN" dirty="0"/>
              <a:t>: Đây là đường dẫn đến thư mục /var/, nơi chứa các tệp dữ liệu thay đổi trong hệ thống như log, tệp tạm thời, các cơ sở dữ liệu của hệ thống, và các tệp khác.</a:t>
            </a:r>
          </a:p>
          <a:p>
            <a:endParaRPr lang="en-VN" dirty="0"/>
          </a:p>
        </p:txBody>
      </p:sp>
      <p:sp>
        <p:nvSpPr>
          <p:cNvPr id="4" name="Slide Number Placeholder 3"/>
          <p:cNvSpPr>
            <a:spLocks noGrp="1"/>
          </p:cNvSpPr>
          <p:nvPr>
            <p:ph type="sldNum" sz="quarter" idx="5"/>
          </p:nvPr>
        </p:nvSpPr>
        <p:spPr/>
        <p:txBody>
          <a:bodyPr/>
          <a:lstStyle/>
          <a:p>
            <a:fld id="{11599AAD-B013-8A47-8023-14819485ABBB}" type="slidenum">
              <a:rPr lang="en-VN" smtClean="0"/>
              <a:t>3</a:t>
            </a:fld>
            <a:endParaRPr lang="en-VN"/>
          </a:p>
        </p:txBody>
      </p:sp>
    </p:spTree>
    <p:extLst>
      <p:ext uri="{BB962C8B-B14F-4D97-AF65-F5344CB8AC3E}">
        <p14:creationId xmlns:p14="http://schemas.microsoft.com/office/powerpoint/2010/main" val="3439107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dirty="0"/>
              <a:t>Dưới đây là giải thích chi tiết các ký hiệu trong hệ thống tệp (file system) của Linux:</a:t>
            </a:r>
          </a:p>
          <a:p>
            <a:pPr>
              <a:buFont typeface="+mj-lt"/>
              <a:buAutoNum type="arabicPeriod"/>
            </a:pPr>
            <a:r>
              <a:rPr lang="vi-VN" b="1" dirty="0"/>
              <a:t>~ (Home Directory)</a:t>
            </a:r>
            <a:endParaRPr lang="vi-VN" dirty="0"/>
          </a:p>
          <a:p>
            <a:pPr marL="742950" lvl="1" indent="-285750">
              <a:buFont typeface="+mj-lt"/>
              <a:buAutoNum type="arabicPeriod"/>
            </a:pPr>
            <a:r>
              <a:rPr lang="vi-VN" dirty="0"/>
              <a:t>Đây là thư mục </a:t>
            </a:r>
            <a:r>
              <a:rPr lang="vi-VN" b="1" dirty="0"/>
              <a:t>Home</a:t>
            </a:r>
            <a:r>
              <a:rPr lang="vi-VN" dirty="0"/>
              <a:t> của người dùng hiện tại.</a:t>
            </a:r>
          </a:p>
          <a:p>
            <a:pPr marL="742950" lvl="1" indent="-285750">
              <a:buFont typeface="+mj-lt"/>
              <a:buAutoNum type="arabicPeriod"/>
            </a:pPr>
            <a:r>
              <a:rPr lang="vi-VN" dirty="0"/>
              <a:t>Thư mục này thường lưu trữ các tệp cá nhân, cấu hình, và dữ liệu của người dùng.</a:t>
            </a:r>
          </a:p>
          <a:p>
            <a:pPr marL="742950" lvl="1" indent="-285750">
              <a:buFont typeface="+mj-lt"/>
              <a:buAutoNum type="arabicPeriod"/>
            </a:pPr>
            <a:r>
              <a:rPr lang="vi-VN" dirty="0"/>
              <a:t>Ví dụ: Nếu tên người dùng là user_name, thì ~ sẽ trỏ đến /home/user_name.</a:t>
            </a:r>
          </a:p>
          <a:p>
            <a:pPr marL="742950" lvl="1" indent="-285750">
              <a:buFont typeface="+mj-lt"/>
              <a:buAutoNum type="arabicPeriod"/>
            </a:pPr>
            <a:r>
              <a:rPr lang="vi-VN" dirty="0"/>
              <a:t>Bạn có thể dùng lệnh cd ~ để chuyển ngay đến thư mục Home.</a:t>
            </a:r>
          </a:p>
          <a:p>
            <a:pPr>
              <a:buFont typeface="+mj-lt"/>
              <a:buAutoNum type="arabicPeriod"/>
            </a:pPr>
            <a:r>
              <a:rPr lang="vi-VN" b="1" dirty="0"/>
              <a:t>/ (Root Directory)</a:t>
            </a:r>
            <a:endParaRPr lang="vi-VN" dirty="0"/>
          </a:p>
          <a:p>
            <a:pPr marL="742950" lvl="1" indent="-285750">
              <a:buFont typeface="+mj-lt"/>
              <a:buAutoNum type="arabicPeriod"/>
            </a:pPr>
            <a:r>
              <a:rPr lang="vi-VN" dirty="0"/>
              <a:t>Đây là thư mục gốc (Root) của toàn bộ hệ thống tệp.</a:t>
            </a:r>
          </a:p>
          <a:p>
            <a:pPr marL="742950" lvl="1" indent="-285750">
              <a:buFont typeface="+mj-lt"/>
              <a:buAutoNum type="arabicPeriod"/>
            </a:pPr>
            <a:r>
              <a:rPr lang="vi-VN" dirty="0"/>
              <a:t>Tất cả các tệp và thư mục đều nằm trong thư mục gốc, trực tiếp hoặc gián tiếp.</a:t>
            </a:r>
          </a:p>
          <a:p>
            <a:pPr marL="742950" lvl="1" indent="-285750">
              <a:buFont typeface="+mj-lt"/>
              <a:buAutoNum type="arabicPeriod"/>
            </a:pPr>
            <a:r>
              <a:rPr lang="vi-VN" dirty="0"/>
              <a:t>Bạn có thể dùng lệnh cd / để truy cập vào thư mục gốc.</a:t>
            </a:r>
          </a:p>
          <a:p>
            <a:pPr>
              <a:buFont typeface="+mj-lt"/>
              <a:buAutoNum type="arabicPeriod"/>
            </a:pPr>
            <a:r>
              <a:rPr lang="vi-VN" b="1" dirty="0"/>
              <a:t>. (Current Directory)</a:t>
            </a:r>
            <a:endParaRPr lang="vi-VN" dirty="0"/>
          </a:p>
          <a:p>
            <a:pPr marL="742950" lvl="1" indent="-285750">
              <a:buFont typeface="+mj-lt"/>
              <a:buAutoNum type="arabicPeriod"/>
            </a:pPr>
            <a:r>
              <a:rPr lang="vi-VN" dirty="0"/>
              <a:t>Đây là thư mục hiện tại (thư mục đang làm việc).</a:t>
            </a:r>
          </a:p>
          <a:p>
            <a:pPr marL="742950" lvl="1" indent="-285750">
              <a:buFont typeface="+mj-lt"/>
              <a:buAutoNum type="arabicPeriod"/>
            </a:pPr>
            <a:r>
              <a:rPr lang="vi-VN" dirty="0"/>
              <a:t>Dùng để tham chiếu đến thư mục mà bạn đang ở trong.</a:t>
            </a:r>
          </a:p>
          <a:p>
            <a:pPr marL="742950" lvl="1" indent="-285750">
              <a:buFont typeface="+mj-lt"/>
              <a:buAutoNum type="arabicPeriod"/>
            </a:pPr>
            <a:r>
              <a:rPr lang="vi-VN" dirty="0"/>
              <a:t>Ví dụ: Khi bạn chạy lệnh ls ., hệ thống sẽ liệt kê các tệp trong thư mục hiện tại.</a:t>
            </a:r>
          </a:p>
          <a:p>
            <a:pPr>
              <a:buFont typeface="+mj-lt"/>
              <a:buAutoNum type="arabicPeriod"/>
            </a:pPr>
            <a:r>
              <a:rPr lang="vi-VN" b="1" dirty="0"/>
              <a:t>.. (Parent Directory)</a:t>
            </a:r>
            <a:endParaRPr lang="vi-VN" dirty="0"/>
          </a:p>
          <a:p>
            <a:pPr marL="742950" lvl="1" indent="-285750">
              <a:buFont typeface="+mj-lt"/>
              <a:buAutoNum type="arabicPeriod"/>
            </a:pPr>
            <a:r>
              <a:rPr lang="vi-VN" dirty="0"/>
              <a:t>Đây là thư mục cha của thư mục hiện tại.</a:t>
            </a:r>
          </a:p>
          <a:p>
            <a:pPr marL="742950" lvl="1" indent="-285750">
              <a:buFont typeface="+mj-lt"/>
              <a:buAutoNum type="arabicPeriod"/>
            </a:pPr>
            <a:r>
              <a:rPr lang="vi-VN" dirty="0"/>
              <a:t>Ví dụ: Nếu bạn đang ở thư mục /home/user_name/Documents, lệnh cd .. sẽ đưa bạn đến /home/user_name.</a:t>
            </a:r>
          </a:p>
          <a:p>
            <a:pPr>
              <a:buFont typeface="+mj-lt"/>
              <a:buAutoNum type="arabicPeriod"/>
            </a:pPr>
            <a:r>
              <a:rPr lang="vi-VN" b="1" dirty="0"/>
              <a:t>../.. (Grandparent Directory)</a:t>
            </a:r>
            <a:endParaRPr lang="vi-VN" dirty="0"/>
          </a:p>
          <a:p>
            <a:pPr marL="742950" lvl="1" indent="-285750">
              <a:buFont typeface="+mj-lt"/>
              <a:buAutoNum type="arabicPeriod"/>
            </a:pPr>
            <a:r>
              <a:rPr lang="vi-VN" dirty="0"/>
              <a:t>Đây là thư mục cha của thư mục cha (thư mục "ông nội") của thư mục hiện tại.</a:t>
            </a:r>
          </a:p>
          <a:p>
            <a:pPr marL="742950" lvl="1" indent="-285750">
              <a:buFont typeface="+mj-lt"/>
              <a:buAutoNum type="arabicPeriod"/>
            </a:pPr>
            <a:r>
              <a:rPr lang="vi-VN" dirty="0"/>
              <a:t>Ví dụ: Nếu bạn đang ở /home/user_name/Documents, lệnh cd ../.. sẽ đưa bạn đến /home.</a:t>
            </a:r>
          </a:p>
          <a:p>
            <a:endParaRPr lang="en-VN" dirty="0"/>
          </a:p>
        </p:txBody>
      </p:sp>
      <p:sp>
        <p:nvSpPr>
          <p:cNvPr id="4" name="Slide Number Placeholder 3"/>
          <p:cNvSpPr>
            <a:spLocks noGrp="1"/>
          </p:cNvSpPr>
          <p:nvPr>
            <p:ph type="sldNum" sz="quarter" idx="5"/>
          </p:nvPr>
        </p:nvSpPr>
        <p:spPr/>
        <p:txBody>
          <a:bodyPr/>
          <a:lstStyle/>
          <a:p>
            <a:fld id="{11599AAD-B013-8A47-8023-14819485ABBB}" type="slidenum">
              <a:rPr lang="en-VN" smtClean="0"/>
              <a:t>6</a:t>
            </a:fld>
            <a:endParaRPr lang="en-VN"/>
          </a:p>
        </p:txBody>
      </p:sp>
    </p:spTree>
    <p:extLst>
      <p:ext uri="{BB962C8B-B14F-4D97-AF65-F5344CB8AC3E}">
        <p14:creationId xmlns:p14="http://schemas.microsoft.com/office/powerpoint/2010/main" val="257338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dirty="0"/>
              <a:t>Absolute Path vs. Relative Path</a:t>
            </a:r>
          </a:p>
          <a:p>
            <a:r>
              <a:rPr lang="vi-VN" b="1" dirty="0"/>
              <a:t>1. Absolute Path</a:t>
            </a:r>
          </a:p>
          <a:p>
            <a:pPr>
              <a:buFont typeface="Arial" panose="020B0604020202020204" pitchFamily="34" charset="0"/>
              <a:buChar char="•"/>
            </a:pPr>
            <a:r>
              <a:rPr lang="vi-VN" b="1" dirty="0"/>
              <a:t>Định nghĩa:</a:t>
            </a:r>
            <a:endParaRPr lang="vi-VN" dirty="0"/>
          </a:p>
          <a:p>
            <a:pPr marL="742950" lvl="1" indent="-285750">
              <a:buFont typeface="Arial" panose="020B0604020202020204" pitchFamily="34" charset="0"/>
              <a:buChar char="•"/>
            </a:pPr>
            <a:r>
              <a:rPr lang="vi-VN" dirty="0"/>
              <a:t>Là đường dẫn đầy đủ, bắt đầu từ </a:t>
            </a:r>
            <a:r>
              <a:rPr lang="vi-VN" b="1" dirty="0"/>
              <a:t>thư mục gốc /</a:t>
            </a:r>
            <a:r>
              <a:rPr lang="vi-VN" dirty="0"/>
              <a:t> đến thư mục hoặc tệp đích.</a:t>
            </a:r>
          </a:p>
          <a:p>
            <a:pPr marL="742950" lvl="1" indent="-285750">
              <a:buFont typeface="Arial" panose="020B0604020202020204" pitchFamily="34" charset="0"/>
              <a:buChar char="•"/>
            </a:pPr>
            <a:r>
              <a:rPr lang="vi-VN" dirty="0"/>
              <a:t>Nó luôn chỉ đến cùng một vị trí trong hệ thống tệp, bất kể bạn đang làm việc ở đâu.</a:t>
            </a:r>
          </a:p>
          <a:p>
            <a:pPr>
              <a:buFont typeface="Arial" panose="020B0604020202020204" pitchFamily="34" charset="0"/>
              <a:buChar char="•"/>
            </a:pPr>
            <a:r>
              <a:rPr lang="vi-VN" b="1" dirty="0"/>
              <a:t>Đặc điểm:</a:t>
            </a:r>
            <a:endParaRPr lang="vi-VN" dirty="0"/>
          </a:p>
          <a:p>
            <a:pPr marL="742950" lvl="1" indent="-285750">
              <a:buFont typeface="Arial" panose="020B0604020202020204" pitchFamily="34" charset="0"/>
              <a:buChar char="•"/>
            </a:pPr>
            <a:r>
              <a:rPr lang="vi-VN" dirty="0"/>
              <a:t>Bắt đầu bằng dấu /.</a:t>
            </a:r>
          </a:p>
          <a:p>
            <a:pPr marL="742950" lvl="1" indent="-285750">
              <a:buFont typeface="Arial" panose="020B0604020202020204" pitchFamily="34" charset="0"/>
              <a:buChar char="•"/>
            </a:pPr>
            <a:r>
              <a:rPr lang="vi-VN" dirty="0"/>
              <a:t>Đường dẫn không phụ thuộc vào thư mục hiện tại.</a:t>
            </a:r>
          </a:p>
          <a:p>
            <a:pPr>
              <a:buFont typeface="Arial" panose="020B0604020202020204" pitchFamily="34" charset="0"/>
              <a:buChar char="•"/>
            </a:pPr>
            <a:r>
              <a:rPr lang="vi-VN" b="1" dirty="0"/>
              <a:t>Ví dụ:</a:t>
            </a:r>
            <a:endParaRPr lang="vi-VN" dirty="0"/>
          </a:p>
          <a:p>
            <a:pPr marL="742950" lvl="1" indent="-285750">
              <a:buFont typeface="Arial" panose="020B0604020202020204" pitchFamily="34" charset="0"/>
              <a:buChar char="•"/>
            </a:pPr>
            <a:r>
              <a:rPr lang="vi-VN" dirty="0"/>
              <a:t>/home/user_name/Documents/file.txt</a:t>
            </a:r>
          </a:p>
          <a:p>
            <a:pPr marL="742950" lvl="1" indent="-285750">
              <a:buFont typeface="Arial" panose="020B0604020202020204" pitchFamily="34" charset="0"/>
              <a:buChar char="•"/>
            </a:pPr>
            <a:r>
              <a:rPr lang="vi-VN" dirty="0"/>
              <a:t>/etc/hosts</a:t>
            </a:r>
          </a:p>
          <a:p>
            <a:pPr marL="742950" lvl="1" indent="-285750">
              <a:buFont typeface="Arial" panose="020B0604020202020204" pitchFamily="34" charset="0"/>
              <a:buChar char="•"/>
            </a:pPr>
            <a:endParaRPr lang="vi-VN" dirty="0"/>
          </a:p>
          <a:p>
            <a:r>
              <a:rPr lang="vi-VN" b="1" dirty="0"/>
              <a:t>2. Relative Path</a:t>
            </a:r>
          </a:p>
          <a:p>
            <a:pPr>
              <a:buFont typeface="Arial" panose="020B0604020202020204" pitchFamily="34" charset="0"/>
              <a:buChar char="•"/>
            </a:pPr>
            <a:r>
              <a:rPr lang="vi-VN" b="1" dirty="0"/>
              <a:t>Định nghĩa:</a:t>
            </a:r>
            <a:endParaRPr lang="vi-VN" dirty="0"/>
          </a:p>
          <a:p>
            <a:pPr marL="742950" lvl="1" indent="-285750">
              <a:buFont typeface="Arial" panose="020B0604020202020204" pitchFamily="34" charset="0"/>
              <a:buChar char="•"/>
            </a:pPr>
            <a:r>
              <a:rPr lang="vi-VN" dirty="0"/>
              <a:t>Là đường dẫn </a:t>
            </a:r>
            <a:r>
              <a:rPr lang="vi-VN" b="1" dirty="0"/>
              <a:t>tương đối với thư mục hiện tại (working directory)</a:t>
            </a:r>
            <a:r>
              <a:rPr lang="vi-VN" dirty="0"/>
              <a:t> đến thư mục hoặc tệp đích.</a:t>
            </a:r>
          </a:p>
          <a:p>
            <a:pPr>
              <a:buFont typeface="Arial" panose="020B0604020202020204" pitchFamily="34" charset="0"/>
              <a:buChar char="•"/>
            </a:pPr>
            <a:r>
              <a:rPr lang="vi-VN" b="1" dirty="0"/>
              <a:t>Đặc điểm:</a:t>
            </a:r>
            <a:endParaRPr lang="vi-VN" dirty="0"/>
          </a:p>
          <a:p>
            <a:pPr marL="742950" lvl="1" indent="-285750">
              <a:buFont typeface="Arial" panose="020B0604020202020204" pitchFamily="34" charset="0"/>
              <a:buChar char="•"/>
            </a:pPr>
            <a:r>
              <a:rPr lang="vi-VN" dirty="0"/>
              <a:t>Không bắt đầu bằng dấu /.</a:t>
            </a:r>
          </a:p>
          <a:p>
            <a:pPr marL="742950" lvl="1" indent="-285750">
              <a:buFont typeface="Arial" panose="020B0604020202020204" pitchFamily="34" charset="0"/>
              <a:buChar char="•"/>
            </a:pPr>
            <a:r>
              <a:rPr lang="vi-VN" dirty="0"/>
              <a:t>Phụ thuộc vào vị trí thư mục hiện tại của bạn.</a:t>
            </a:r>
          </a:p>
          <a:p>
            <a:pPr marL="742950" lvl="1" indent="-285750">
              <a:buFont typeface="Arial" panose="020B0604020202020204" pitchFamily="34" charset="0"/>
              <a:buChar char="•"/>
            </a:pPr>
            <a:r>
              <a:rPr lang="vi-VN" dirty="0"/>
              <a:t>Có thể sử dụng ký hiệu . (current directory) và .. (parent directory).</a:t>
            </a:r>
          </a:p>
          <a:p>
            <a:pPr>
              <a:buFont typeface="Arial" panose="020B0604020202020204" pitchFamily="34" charset="0"/>
              <a:buChar char="•"/>
            </a:pPr>
            <a:r>
              <a:rPr lang="vi-VN" b="1" dirty="0"/>
              <a:t>Ví dụ:</a:t>
            </a:r>
            <a:endParaRPr lang="vi-VN" dirty="0"/>
          </a:p>
          <a:p>
            <a:pPr marL="742950" lvl="1" indent="-285750">
              <a:buFont typeface="Arial" panose="020B0604020202020204" pitchFamily="34" charset="0"/>
              <a:buChar char="•"/>
            </a:pPr>
            <a:r>
              <a:rPr lang="vi-VN" dirty="0"/>
              <a:t>Nếu bạn đang ở /home/user_name, đường dẫn Documents/file.txt là relative path dẫn đến /home/user_name/Documents/file.txt.</a:t>
            </a:r>
          </a:p>
          <a:p>
            <a:pPr marL="742950" lvl="1" indent="-285750">
              <a:buFont typeface="Arial" panose="020B0604020202020204" pitchFamily="34" charset="0"/>
              <a:buChar char="•"/>
            </a:pPr>
            <a:r>
              <a:rPr lang="vi-VN" dirty="0"/>
              <a:t>Nếu bạn đang ở /home/user_name/Documents, ../file.txt là relative path dẫn đến /home/user_name/file.txt.</a:t>
            </a:r>
          </a:p>
          <a:p>
            <a:endParaRPr lang="en-VN" dirty="0"/>
          </a:p>
          <a:p>
            <a:r>
              <a:rPr lang="vi-VN" b="1" dirty="0"/>
              <a:t>Absolute Path:</a:t>
            </a:r>
            <a:endParaRPr lang="vi-VN" dirty="0"/>
          </a:p>
          <a:p>
            <a:pPr>
              <a:buFont typeface="Arial" panose="020B0604020202020204" pitchFamily="34" charset="0"/>
              <a:buChar char="•"/>
            </a:pPr>
            <a:r>
              <a:rPr lang="vi-VN" dirty="0"/>
              <a:t>Khi cần chỉ định vị trí chính xác, không phụ thuộc vào vị trí hiện tại.</a:t>
            </a:r>
          </a:p>
          <a:p>
            <a:pPr>
              <a:buFont typeface="Arial" panose="020B0604020202020204" pitchFamily="34" charset="0"/>
              <a:buChar char="•"/>
            </a:pPr>
            <a:r>
              <a:rPr lang="vi-VN" dirty="0"/>
              <a:t>Thường dùng trong các tệp cấu hình hoặc các lệnh cần tham chiếu cố định.</a:t>
            </a:r>
          </a:p>
          <a:p>
            <a:r>
              <a:rPr lang="vi-VN" b="1" dirty="0"/>
              <a:t>Relative Path:</a:t>
            </a:r>
            <a:endParaRPr lang="vi-VN" dirty="0"/>
          </a:p>
          <a:p>
            <a:pPr>
              <a:buFont typeface="Arial" panose="020B0604020202020204" pitchFamily="34" charset="0"/>
              <a:buChar char="•"/>
            </a:pPr>
            <a:r>
              <a:rPr lang="vi-VN" dirty="0"/>
              <a:t>Khi làm việc trong một cấu trúc thư mục cụ thể.</a:t>
            </a:r>
          </a:p>
          <a:p>
            <a:pPr>
              <a:buFont typeface="Arial" panose="020B0604020202020204" pitchFamily="34" charset="0"/>
              <a:buChar char="•"/>
            </a:pPr>
            <a:r>
              <a:rPr lang="vi-VN" dirty="0"/>
              <a:t>Thường dùng trong các lệnh tạm thời hoặc khi đường dẫn có thể thay đổi.</a:t>
            </a:r>
          </a:p>
          <a:p>
            <a:endParaRPr lang="en-VN" dirty="0"/>
          </a:p>
        </p:txBody>
      </p:sp>
      <p:sp>
        <p:nvSpPr>
          <p:cNvPr id="4" name="Slide Number Placeholder 3"/>
          <p:cNvSpPr>
            <a:spLocks noGrp="1"/>
          </p:cNvSpPr>
          <p:nvPr>
            <p:ph type="sldNum" sz="quarter" idx="5"/>
          </p:nvPr>
        </p:nvSpPr>
        <p:spPr/>
        <p:txBody>
          <a:bodyPr/>
          <a:lstStyle/>
          <a:p>
            <a:fld id="{11599AAD-B013-8A47-8023-14819485ABBB}" type="slidenum">
              <a:rPr lang="en-VN" smtClean="0"/>
              <a:t>8</a:t>
            </a:fld>
            <a:endParaRPr lang="en-VN"/>
          </a:p>
        </p:txBody>
      </p:sp>
    </p:spTree>
    <p:extLst>
      <p:ext uri="{BB962C8B-B14F-4D97-AF65-F5344CB8AC3E}">
        <p14:creationId xmlns:p14="http://schemas.microsoft.com/office/powerpoint/2010/main" val="35191011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a:p>
            <a:pPr>
              <a:buFont typeface="Arial" panose="020B0604020202020204" pitchFamily="34" charset="0"/>
              <a:buChar char="•"/>
            </a:pPr>
            <a:r>
              <a:rPr lang="vi-VN" dirty="0"/>
              <a:t>Lệnh clear sẽ xóa tất cả văn bản hiển thị trong terminal và làm mới màn hình.</a:t>
            </a:r>
          </a:p>
          <a:p>
            <a:pPr>
              <a:buFont typeface="Arial" panose="020B0604020202020204" pitchFamily="34" charset="0"/>
              <a:buChar char="•"/>
            </a:pPr>
            <a:r>
              <a:rPr lang="vi-VN" dirty="0"/>
              <a:t>Sau khi chạy lệnh này, terminal sẽ trống, nhưng lịch sử các lệnh trước đó vẫn được lưu và có thể xem lại bằng cách nhấn </a:t>
            </a:r>
            <a:r>
              <a:rPr lang="vi-VN" b="1" dirty="0"/>
              <a:t>phím mũi tên lên</a:t>
            </a:r>
            <a:r>
              <a:rPr lang="vi-VN" dirty="0"/>
              <a:t>.</a:t>
            </a:r>
          </a:p>
          <a:p>
            <a:endParaRPr lang="en-VN" dirty="0"/>
          </a:p>
        </p:txBody>
      </p:sp>
      <p:sp>
        <p:nvSpPr>
          <p:cNvPr id="4" name="Slide Number Placeholder 3"/>
          <p:cNvSpPr>
            <a:spLocks noGrp="1"/>
          </p:cNvSpPr>
          <p:nvPr>
            <p:ph type="sldNum" sz="quarter" idx="5"/>
          </p:nvPr>
        </p:nvSpPr>
        <p:spPr/>
        <p:txBody>
          <a:bodyPr/>
          <a:lstStyle/>
          <a:p>
            <a:fld id="{11599AAD-B013-8A47-8023-14819485ABBB}" type="slidenum">
              <a:rPr lang="en-VN" smtClean="0"/>
              <a:t>9</a:t>
            </a:fld>
            <a:endParaRPr lang="en-VN"/>
          </a:p>
        </p:txBody>
      </p:sp>
    </p:spTree>
    <p:extLst>
      <p:ext uri="{BB962C8B-B14F-4D97-AF65-F5344CB8AC3E}">
        <p14:creationId xmlns:p14="http://schemas.microsoft.com/office/powerpoint/2010/main" val="17856004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dirty="0"/>
              <a:t>ls: Đây là lệnh để liệt kê các tệp và thư mục trong thư mục hiện tại hoặc thư mục được chỉ định.</a:t>
            </a:r>
          </a:p>
          <a:p>
            <a:endParaRPr lang="vi-VN" b="1" dirty="0"/>
          </a:p>
          <a:p>
            <a:r>
              <a:rPr lang="vi-VN" b="1" dirty="0"/>
              <a:t>Các tùy chọn thường dùng với ls:</a:t>
            </a:r>
          </a:p>
          <a:p>
            <a:pPr>
              <a:buFont typeface="+mj-lt"/>
              <a:buAutoNum type="arabicPeriod"/>
            </a:pPr>
            <a:r>
              <a:rPr lang="vi-VN" b="1" dirty="0"/>
              <a:t>ls -a</a:t>
            </a:r>
            <a:endParaRPr lang="vi-VN" dirty="0"/>
          </a:p>
          <a:p>
            <a:pPr marL="742950" lvl="1" indent="-285750">
              <a:buFont typeface="+mj-lt"/>
              <a:buAutoNum type="arabicPeriod"/>
            </a:pPr>
            <a:r>
              <a:rPr lang="vi-VN" dirty="0"/>
              <a:t>Hiển thị </a:t>
            </a:r>
            <a:r>
              <a:rPr lang="vi-VN" b="1" dirty="0"/>
              <a:t>tất cả các tệp</a:t>
            </a:r>
            <a:r>
              <a:rPr lang="vi-VN" dirty="0"/>
              <a:t>, bao gồm cả tệp ẩn (các tệp bắt đầu bằng dấu .).</a:t>
            </a:r>
          </a:p>
          <a:p>
            <a:pPr marL="742950" lvl="1" indent="-285750">
              <a:buFont typeface="+mj-lt"/>
              <a:buAutoNum type="arabicPeriod"/>
            </a:pPr>
            <a:r>
              <a:rPr lang="vi-VN" dirty="0"/>
              <a:t>Ví dụ:bash</a:t>
            </a:r>
          </a:p>
          <a:p>
            <a:pPr marL="742950" lvl="1" indent="-285750">
              <a:buFont typeface="+mj-lt"/>
              <a:buAutoNum type="arabicPeriod"/>
            </a:pPr>
            <a:r>
              <a:rPr lang="vi-VN" dirty="0"/>
              <a:t>Sao chép mã</a:t>
            </a:r>
          </a:p>
          <a:p>
            <a:pPr marL="742950" lvl="1" indent="-285750" rtl="0">
              <a:buFont typeface="+mj-lt"/>
              <a:buAutoNum type="arabicPeriod"/>
            </a:pPr>
            <a:r>
              <a:rPr lang="vi-VN" dirty="0"/>
              <a:t>ls -a </a:t>
            </a:r>
          </a:p>
          <a:p>
            <a:pPr marL="742950" lvl="1" indent="-285750">
              <a:buFont typeface="+mj-lt"/>
              <a:buAutoNum type="arabicPeriod"/>
            </a:pPr>
            <a:r>
              <a:rPr lang="vi-VN" b="1" dirty="0"/>
              <a:t>Kết quả:</a:t>
            </a:r>
            <a:r>
              <a:rPr lang="vi-VN" dirty="0"/>
              <a:t>bash</a:t>
            </a:r>
          </a:p>
          <a:p>
            <a:pPr marL="742950" lvl="1" indent="-285750">
              <a:buFont typeface="+mj-lt"/>
              <a:buAutoNum type="arabicPeriod"/>
            </a:pPr>
            <a:r>
              <a:rPr lang="vi-VN" dirty="0"/>
              <a:t>Sao chép mã</a:t>
            </a:r>
          </a:p>
          <a:p>
            <a:pPr marL="742950" lvl="1" indent="-285750" rtl="0">
              <a:buFont typeface="+mj-lt"/>
              <a:buAutoNum type="arabicPeriod"/>
            </a:pPr>
            <a:r>
              <a:rPr lang="vi-VN" dirty="0"/>
              <a:t>. .. .bashrc Documents file.txt </a:t>
            </a:r>
          </a:p>
          <a:p>
            <a:pPr>
              <a:buFont typeface="+mj-lt"/>
              <a:buAutoNum type="arabicPeriod"/>
            </a:pPr>
            <a:r>
              <a:rPr lang="vi-VN" b="1" dirty="0"/>
              <a:t>ls -l</a:t>
            </a:r>
            <a:endParaRPr lang="vi-VN" dirty="0"/>
          </a:p>
          <a:p>
            <a:pPr marL="742950" lvl="1" indent="-285750">
              <a:buFont typeface="+mj-lt"/>
              <a:buAutoNum type="arabicPeriod"/>
            </a:pPr>
            <a:r>
              <a:rPr lang="vi-VN" dirty="0"/>
              <a:t>Hiển thị thông tin chi tiết (long format), bao gồm quyền truy cập, số liên kết, chủ sở hữu, nhóm, kích thước, và ngày/giờ chỉnh sửa.</a:t>
            </a:r>
          </a:p>
          <a:p>
            <a:pPr marL="742950" lvl="1" indent="-285750">
              <a:buFont typeface="+mj-lt"/>
              <a:buAutoNum type="arabicPeriod"/>
            </a:pPr>
            <a:r>
              <a:rPr lang="vi-VN" dirty="0"/>
              <a:t>Ví dụ:bash</a:t>
            </a:r>
          </a:p>
          <a:p>
            <a:pPr marL="742950" lvl="1" indent="-285750">
              <a:buFont typeface="+mj-lt"/>
              <a:buAutoNum type="arabicPeriod"/>
            </a:pPr>
            <a:r>
              <a:rPr lang="vi-VN" dirty="0"/>
              <a:t>Sao chép mã</a:t>
            </a:r>
          </a:p>
          <a:p>
            <a:pPr marL="742950" lvl="1" indent="-285750" rtl="0">
              <a:buFont typeface="+mj-lt"/>
              <a:buAutoNum type="arabicPeriod"/>
            </a:pPr>
            <a:r>
              <a:rPr lang="vi-VN" dirty="0"/>
              <a:t>ls -l </a:t>
            </a:r>
          </a:p>
          <a:p>
            <a:pPr marL="742950" lvl="1" indent="-285750">
              <a:buFont typeface="+mj-lt"/>
              <a:buAutoNum type="arabicPeriod"/>
            </a:pPr>
            <a:r>
              <a:rPr lang="vi-VN" b="1" dirty="0"/>
              <a:t>Kết quả:</a:t>
            </a:r>
            <a:r>
              <a:rPr lang="vi-VN" dirty="0"/>
              <a:t>bash</a:t>
            </a:r>
          </a:p>
          <a:p>
            <a:pPr marL="742950" lvl="1" indent="-285750">
              <a:buFont typeface="+mj-lt"/>
              <a:buAutoNum type="arabicPeriod"/>
            </a:pPr>
            <a:r>
              <a:rPr lang="vi-VN" dirty="0"/>
              <a:t>Sao chép mã</a:t>
            </a:r>
          </a:p>
          <a:p>
            <a:pPr marL="742950" lvl="1" indent="-285750" rtl="0">
              <a:buFont typeface="+mj-lt"/>
              <a:buAutoNum type="arabicPeriod"/>
            </a:pPr>
            <a:r>
              <a:rPr lang="vi-VN" dirty="0"/>
              <a:t>-rw-r--r-- 1 user group 1234 Dec 21 10:00 file.txt </a:t>
            </a:r>
          </a:p>
          <a:p>
            <a:pPr>
              <a:buFont typeface="+mj-lt"/>
              <a:buAutoNum type="arabicPeriod"/>
            </a:pPr>
            <a:r>
              <a:rPr lang="vi-VN" b="1" dirty="0"/>
              <a:t>ls -h</a:t>
            </a:r>
            <a:endParaRPr lang="vi-VN" dirty="0"/>
          </a:p>
          <a:p>
            <a:pPr marL="742950" lvl="1" indent="-285750">
              <a:buFont typeface="+mj-lt"/>
              <a:buAutoNum type="arabicPeriod"/>
            </a:pPr>
            <a:r>
              <a:rPr lang="vi-VN" dirty="0"/>
              <a:t>Hiển thị kích thước tệp ở dạng dễ đọc (human-readable), ví dụ: KB, MB, GB.</a:t>
            </a:r>
          </a:p>
          <a:p>
            <a:pPr marL="742950" lvl="1" indent="-285750">
              <a:buFont typeface="+mj-lt"/>
              <a:buAutoNum type="arabicPeriod"/>
            </a:pPr>
            <a:r>
              <a:rPr lang="vi-VN" dirty="0"/>
              <a:t>Thường kết hợp với -l:bash</a:t>
            </a:r>
          </a:p>
          <a:p>
            <a:pPr marL="742950" lvl="1" indent="-285750">
              <a:buFont typeface="+mj-lt"/>
              <a:buAutoNum type="arabicPeriod"/>
            </a:pPr>
            <a:r>
              <a:rPr lang="vi-VN" dirty="0"/>
              <a:t>Sao chép mã</a:t>
            </a:r>
          </a:p>
          <a:p>
            <a:pPr marL="742950" lvl="1" indent="-285750" rtl="0">
              <a:buFont typeface="+mj-lt"/>
              <a:buAutoNum type="arabicPeriod"/>
            </a:pPr>
            <a:r>
              <a:rPr lang="vi-VN" dirty="0"/>
              <a:t>ls -lh </a:t>
            </a:r>
          </a:p>
          <a:p>
            <a:pPr marL="742950" lvl="1" indent="-285750">
              <a:buFont typeface="+mj-lt"/>
              <a:buAutoNum type="arabicPeriod"/>
            </a:pPr>
            <a:r>
              <a:rPr lang="vi-VN" b="1" dirty="0"/>
              <a:t>Kết quả:</a:t>
            </a:r>
            <a:r>
              <a:rPr lang="vi-VN" dirty="0"/>
              <a:t>bash</a:t>
            </a:r>
          </a:p>
          <a:p>
            <a:pPr marL="742950" lvl="1" indent="-285750">
              <a:buFont typeface="+mj-lt"/>
              <a:buAutoNum type="arabicPeriod"/>
            </a:pPr>
            <a:r>
              <a:rPr lang="vi-VN" dirty="0"/>
              <a:t>Sao chép mã</a:t>
            </a:r>
          </a:p>
          <a:p>
            <a:pPr marL="742950" lvl="1" indent="-285750" rtl="0">
              <a:buFont typeface="+mj-lt"/>
              <a:buAutoNum type="arabicPeriod"/>
            </a:pPr>
            <a:r>
              <a:rPr lang="vi-VN" dirty="0"/>
              <a:t>-rw-r--r-- 1 user group 1.2K Dec 21 10:00 file.txt </a:t>
            </a:r>
          </a:p>
          <a:p>
            <a:pPr>
              <a:buFont typeface="+mj-lt"/>
              <a:buAutoNum type="arabicPeriod"/>
            </a:pPr>
            <a:r>
              <a:rPr lang="vi-VN" b="1" dirty="0"/>
              <a:t>ls -R</a:t>
            </a:r>
            <a:endParaRPr lang="vi-VN" dirty="0"/>
          </a:p>
          <a:p>
            <a:pPr marL="742950" lvl="1" indent="-285750">
              <a:buFont typeface="+mj-lt"/>
              <a:buAutoNum type="arabicPeriod"/>
            </a:pPr>
            <a:r>
              <a:rPr lang="vi-VN" dirty="0"/>
              <a:t>Hiển thị </a:t>
            </a:r>
            <a:r>
              <a:rPr lang="vi-VN" b="1" dirty="0"/>
              <a:t>đệ quy</a:t>
            </a:r>
            <a:r>
              <a:rPr lang="vi-VN" dirty="0"/>
              <a:t> tất cả các tệp và thư mục con bên trong thư mục hiện tại.</a:t>
            </a:r>
          </a:p>
          <a:p>
            <a:pPr marL="742950" lvl="1" indent="-285750">
              <a:buFont typeface="+mj-lt"/>
              <a:buAutoNum type="arabicPeriod"/>
            </a:pPr>
            <a:r>
              <a:rPr lang="vi-VN" dirty="0"/>
              <a:t>Ví dụ:bash</a:t>
            </a:r>
          </a:p>
          <a:p>
            <a:pPr marL="742950" lvl="1" indent="-285750">
              <a:buFont typeface="+mj-lt"/>
              <a:buAutoNum type="arabicPeriod"/>
            </a:pPr>
            <a:r>
              <a:rPr lang="vi-VN" dirty="0"/>
              <a:t>Sao chép mã</a:t>
            </a:r>
          </a:p>
          <a:p>
            <a:pPr marL="742950" lvl="1" indent="-285750" rtl="0">
              <a:buFont typeface="+mj-lt"/>
              <a:buAutoNum type="arabicPeriod"/>
            </a:pPr>
            <a:r>
              <a:rPr lang="vi-VN" dirty="0"/>
              <a:t>ls -R </a:t>
            </a:r>
          </a:p>
          <a:p>
            <a:pPr>
              <a:buFont typeface="+mj-lt"/>
              <a:buAutoNum type="arabicPeriod"/>
            </a:pPr>
            <a:r>
              <a:rPr lang="vi-VN" b="1" dirty="0"/>
              <a:t>ls -t</a:t>
            </a:r>
            <a:endParaRPr lang="vi-VN" dirty="0"/>
          </a:p>
          <a:p>
            <a:pPr marL="742950" lvl="1" indent="-285750">
              <a:buFont typeface="+mj-lt"/>
              <a:buAutoNum type="arabicPeriod"/>
            </a:pPr>
            <a:r>
              <a:rPr lang="vi-VN" dirty="0"/>
              <a:t>Sắp xếp các tệp theo </a:t>
            </a:r>
            <a:r>
              <a:rPr lang="vi-VN" b="1" dirty="0"/>
              <a:t>thời gian chỉnh sửa gần nhất</a:t>
            </a:r>
            <a:r>
              <a:rPr lang="vi-VN" dirty="0"/>
              <a:t> (mới nhất ở trên).</a:t>
            </a:r>
          </a:p>
          <a:p>
            <a:pPr marL="742950" lvl="1" indent="-285750">
              <a:buFont typeface="+mj-lt"/>
              <a:buAutoNum type="arabicPeriod"/>
            </a:pPr>
            <a:r>
              <a:rPr lang="vi-VN" dirty="0"/>
              <a:t>Ví dụ:bash</a:t>
            </a:r>
          </a:p>
          <a:p>
            <a:pPr marL="742950" lvl="1" indent="-285750">
              <a:buFont typeface="+mj-lt"/>
              <a:buAutoNum type="arabicPeriod"/>
            </a:pPr>
            <a:r>
              <a:rPr lang="vi-VN" dirty="0"/>
              <a:t>Sao chép mã</a:t>
            </a:r>
          </a:p>
          <a:p>
            <a:pPr marL="742950" lvl="1" indent="-285750" rtl="0">
              <a:buFont typeface="+mj-lt"/>
              <a:buAutoNum type="arabicPeriod"/>
            </a:pPr>
            <a:r>
              <a:rPr lang="vi-VN" dirty="0"/>
              <a:t>ls -lt </a:t>
            </a:r>
          </a:p>
          <a:p>
            <a:pPr>
              <a:buFont typeface="+mj-lt"/>
              <a:buAutoNum type="arabicPeriod"/>
            </a:pPr>
            <a:r>
              <a:rPr lang="vi-VN" b="1" dirty="0"/>
              <a:t>ls -S</a:t>
            </a:r>
            <a:endParaRPr lang="vi-VN" dirty="0"/>
          </a:p>
          <a:p>
            <a:pPr marL="742950" lvl="1" indent="-285750">
              <a:buFont typeface="+mj-lt"/>
              <a:buAutoNum type="arabicPeriod"/>
            </a:pPr>
            <a:r>
              <a:rPr lang="vi-VN" dirty="0"/>
              <a:t>Sắp xếp các tệp theo </a:t>
            </a:r>
            <a:r>
              <a:rPr lang="vi-VN" b="1" dirty="0"/>
              <a:t>kích thước</a:t>
            </a:r>
            <a:r>
              <a:rPr lang="vi-VN" dirty="0"/>
              <a:t>, tệp lớn nhất ở trên.</a:t>
            </a:r>
          </a:p>
          <a:p>
            <a:pPr marL="742950" lvl="1" indent="-285750">
              <a:buFont typeface="+mj-lt"/>
              <a:buAutoNum type="arabicPeriod"/>
            </a:pPr>
            <a:r>
              <a:rPr lang="vi-VN" dirty="0"/>
              <a:t>Ví dụ:bash</a:t>
            </a:r>
          </a:p>
          <a:p>
            <a:pPr marL="742950" lvl="1" indent="-285750">
              <a:buFont typeface="+mj-lt"/>
              <a:buAutoNum type="arabicPeriod"/>
            </a:pPr>
            <a:r>
              <a:rPr lang="vi-VN" dirty="0"/>
              <a:t>Sao chép mã</a:t>
            </a:r>
          </a:p>
          <a:p>
            <a:pPr marL="742950" lvl="1" indent="-285750" rtl="0">
              <a:buFont typeface="+mj-lt"/>
              <a:buAutoNum type="arabicPeriod"/>
            </a:pPr>
            <a:r>
              <a:rPr lang="vi-VN" dirty="0"/>
              <a:t>ls -lS </a:t>
            </a:r>
          </a:p>
          <a:p>
            <a:pPr>
              <a:buFont typeface="+mj-lt"/>
              <a:buAutoNum type="arabicPeriod"/>
            </a:pPr>
            <a:r>
              <a:rPr lang="vi-VN" b="1" dirty="0"/>
              <a:t>ls -r</a:t>
            </a:r>
            <a:endParaRPr lang="vi-VN" dirty="0"/>
          </a:p>
          <a:p>
            <a:pPr marL="742950" lvl="1" indent="-285750">
              <a:buFont typeface="+mj-lt"/>
              <a:buAutoNum type="arabicPeriod"/>
            </a:pPr>
            <a:r>
              <a:rPr lang="vi-VN" dirty="0"/>
              <a:t>Hiển thị danh sách theo thứ tự ngược lại (reverse order).</a:t>
            </a:r>
          </a:p>
          <a:p>
            <a:pPr marL="742950" lvl="1" indent="-285750">
              <a:buFont typeface="+mj-lt"/>
              <a:buAutoNum type="arabicPeriod"/>
            </a:pPr>
            <a:r>
              <a:rPr lang="vi-VN" dirty="0"/>
              <a:t>Ví dụ:bash</a:t>
            </a:r>
          </a:p>
          <a:p>
            <a:pPr marL="742950" lvl="1" indent="-285750">
              <a:buFont typeface="+mj-lt"/>
              <a:buAutoNum type="arabicPeriod"/>
            </a:pPr>
            <a:r>
              <a:rPr lang="vi-VN" dirty="0"/>
              <a:t>Sao chép mã</a:t>
            </a:r>
          </a:p>
          <a:p>
            <a:pPr marL="742950" lvl="1" indent="-285750" rtl="0">
              <a:buFont typeface="+mj-lt"/>
              <a:buAutoNum type="arabicPeriod"/>
            </a:pPr>
            <a:r>
              <a:rPr lang="vi-VN" dirty="0"/>
              <a:t>ls -lr </a:t>
            </a:r>
          </a:p>
          <a:p>
            <a:pPr>
              <a:buFont typeface="+mj-lt"/>
              <a:buAutoNum type="arabicPeriod"/>
            </a:pPr>
            <a:r>
              <a:rPr lang="vi-VN" b="1" dirty="0"/>
              <a:t>ls -1</a:t>
            </a:r>
            <a:endParaRPr lang="vi-VN" dirty="0"/>
          </a:p>
          <a:p>
            <a:pPr marL="742950" lvl="1" indent="-285750">
              <a:buFont typeface="+mj-lt"/>
              <a:buAutoNum type="arabicPeriod"/>
            </a:pPr>
            <a:r>
              <a:rPr lang="vi-VN" dirty="0"/>
              <a:t>Hiển thị danh sách các tệp, mỗi tên tệp trên một dòng.</a:t>
            </a:r>
          </a:p>
          <a:p>
            <a:pPr marL="742950" lvl="1" indent="-285750">
              <a:buFont typeface="+mj-lt"/>
              <a:buAutoNum type="arabicPeriod"/>
            </a:pPr>
            <a:r>
              <a:rPr lang="vi-VN" dirty="0"/>
              <a:t>Ví dụ:bash</a:t>
            </a:r>
          </a:p>
          <a:p>
            <a:pPr marL="742950" lvl="1" indent="-285750">
              <a:buFont typeface="+mj-lt"/>
              <a:buAutoNum type="arabicPeriod"/>
            </a:pPr>
            <a:r>
              <a:rPr lang="vi-VN" dirty="0"/>
              <a:t>Sao chép mã</a:t>
            </a:r>
          </a:p>
          <a:p>
            <a:pPr marL="742950" lvl="1" indent="-285750" rtl="0">
              <a:buFont typeface="+mj-lt"/>
              <a:buAutoNum type="arabicPeriod"/>
            </a:pPr>
            <a:r>
              <a:rPr lang="vi-VN" dirty="0"/>
              <a:t>ls -1 </a:t>
            </a:r>
          </a:p>
          <a:p>
            <a:pPr marL="742950" lvl="1" indent="-285750">
              <a:buFont typeface="+mj-lt"/>
              <a:buAutoNum type="arabicPeriod"/>
            </a:pPr>
            <a:r>
              <a:rPr lang="vi-VN" b="1" dirty="0"/>
              <a:t>Kết quả:</a:t>
            </a:r>
            <a:r>
              <a:rPr lang="vi-VN" dirty="0"/>
              <a:t>bash</a:t>
            </a:r>
          </a:p>
          <a:p>
            <a:pPr marL="742950" lvl="1" indent="-285750">
              <a:buFont typeface="+mj-lt"/>
              <a:buAutoNum type="arabicPeriod"/>
            </a:pPr>
            <a:r>
              <a:rPr lang="vi-VN" dirty="0"/>
              <a:t>Sao chép mã</a:t>
            </a:r>
          </a:p>
          <a:p>
            <a:pPr marL="742950" lvl="1" indent="-285750" rtl="0">
              <a:buFont typeface="+mj-lt"/>
              <a:buAutoNum type="arabicPeriod"/>
            </a:pPr>
            <a:r>
              <a:rPr lang="vi-VN" dirty="0"/>
              <a:t>Documents Downloads file.txt </a:t>
            </a:r>
          </a:p>
          <a:p>
            <a:pPr>
              <a:buFont typeface="+mj-lt"/>
              <a:buAutoNum type="arabicPeriod"/>
            </a:pPr>
            <a:r>
              <a:rPr lang="vi-VN" b="1" dirty="0"/>
              <a:t>ls --color</a:t>
            </a:r>
            <a:endParaRPr lang="vi-VN" dirty="0"/>
          </a:p>
          <a:p>
            <a:pPr marL="742950" lvl="1" indent="-285750">
              <a:buFont typeface="+mj-lt"/>
              <a:buAutoNum type="arabicPeriod"/>
            </a:pPr>
            <a:r>
              <a:rPr lang="vi-VN" dirty="0"/>
              <a:t>Hiển thị danh sách với màu sắc để phân biệt tệp và thư mục (hữu ích trong terminal).</a:t>
            </a:r>
          </a:p>
          <a:p>
            <a:pPr marL="742950" lvl="1" indent="-285750">
              <a:buFont typeface="+mj-lt"/>
              <a:buAutoNum type="arabicPeriod"/>
            </a:pPr>
            <a:r>
              <a:rPr lang="vi-VN" dirty="0"/>
              <a:t>Ví dụ:bash</a:t>
            </a:r>
          </a:p>
          <a:p>
            <a:pPr marL="742950" lvl="1" indent="-285750">
              <a:buFont typeface="+mj-lt"/>
              <a:buAutoNum type="arabicPeriod"/>
            </a:pPr>
            <a:r>
              <a:rPr lang="vi-VN" dirty="0"/>
              <a:t>Sao chép mã</a:t>
            </a:r>
          </a:p>
          <a:p>
            <a:pPr marL="742950" lvl="1" indent="-285750" rtl="0">
              <a:buFont typeface="+mj-lt"/>
              <a:buAutoNum type="arabicPeriod"/>
            </a:pPr>
            <a:r>
              <a:rPr lang="vi-VN" dirty="0"/>
              <a:t>ls --color=auto </a:t>
            </a:r>
          </a:p>
          <a:p>
            <a:endParaRPr lang="en-VN" dirty="0"/>
          </a:p>
        </p:txBody>
      </p:sp>
      <p:sp>
        <p:nvSpPr>
          <p:cNvPr id="4" name="Slide Number Placeholder 3"/>
          <p:cNvSpPr>
            <a:spLocks noGrp="1"/>
          </p:cNvSpPr>
          <p:nvPr>
            <p:ph type="sldNum" sz="quarter" idx="5"/>
          </p:nvPr>
        </p:nvSpPr>
        <p:spPr/>
        <p:txBody>
          <a:bodyPr/>
          <a:lstStyle/>
          <a:p>
            <a:fld id="{11599AAD-B013-8A47-8023-14819485ABBB}" type="slidenum">
              <a:rPr lang="en-VN" smtClean="0"/>
              <a:t>10</a:t>
            </a:fld>
            <a:endParaRPr lang="en-VN"/>
          </a:p>
        </p:txBody>
      </p:sp>
    </p:spTree>
    <p:extLst>
      <p:ext uri="{BB962C8B-B14F-4D97-AF65-F5344CB8AC3E}">
        <p14:creationId xmlns:p14="http://schemas.microsoft.com/office/powerpoint/2010/main" val="1439239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dirty="0"/>
              <a:t>ls -al</a:t>
            </a:r>
            <a:r>
              <a:rPr lang="vi-VN" dirty="0"/>
              <a:t> Tùy chọn -al kết hợp hai tùy chọn:</a:t>
            </a:r>
          </a:p>
          <a:p>
            <a:pPr marL="742950" lvl="1" indent="-285750">
              <a:buFont typeface="Arial" panose="020B0604020202020204" pitchFamily="34" charset="0"/>
              <a:buChar char="•"/>
            </a:pPr>
            <a:r>
              <a:rPr lang="vi-VN" dirty="0"/>
              <a:t>-a: Hiển thị tất cả các tệp, bao gồm cả tệp ẩn (bắt đầu bằng dấu .)</a:t>
            </a:r>
          </a:p>
          <a:p>
            <a:pPr marL="742950" lvl="1" indent="-285750">
              <a:buFont typeface="Arial" panose="020B0604020202020204" pitchFamily="34" charset="0"/>
              <a:buChar char="•"/>
            </a:pPr>
            <a:r>
              <a:rPr lang="vi-VN" dirty="0"/>
              <a:t>-l: Hiển thị danh sách chi tiết, bao gồm quyền truy cập, kích thước, ngày/giờ chỉnh sửa, v.v.</a:t>
            </a:r>
          </a:p>
          <a:p>
            <a:endParaRPr lang="en-VN" dirty="0"/>
          </a:p>
        </p:txBody>
      </p:sp>
      <p:sp>
        <p:nvSpPr>
          <p:cNvPr id="4" name="Slide Number Placeholder 3"/>
          <p:cNvSpPr>
            <a:spLocks noGrp="1"/>
          </p:cNvSpPr>
          <p:nvPr>
            <p:ph type="sldNum" sz="quarter" idx="5"/>
          </p:nvPr>
        </p:nvSpPr>
        <p:spPr/>
        <p:txBody>
          <a:bodyPr/>
          <a:lstStyle/>
          <a:p>
            <a:fld id="{11599AAD-B013-8A47-8023-14819485ABBB}" type="slidenum">
              <a:rPr lang="en-VN" smtClean="0"/>
              <a:t>12</a:t>
            </a:fld>
            <a:endParaRPr lang="en-VN"/>
          </a:p>
        </p:txBody>
      </p:sp>
    </p:spTree>
    <p:extLst>
      <p:ext uri="{BB962C8B-B14F-4D97-AF65-F5344CB8AC3E}">
        <p14:creationId xmlns:p14="http://schemas.microsoft.com/office/powerpoint/2010/main" val="40204983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dirty="0"/>
              <a:t>Giải thích các cột trong kết quả:</a:t>
            </a:r>
          </a:p>
          <a:p>
            <a:endParaRPr lang="vi-VN" b="1" dirty="0"/>
          </a:p>
          <a:p>
            <a:pPr>
              <a:buFont typeface="+mj-lt"/>
              <a:buAutoNum type="arabicPeriod"/>
            </a:pPr>
            <a:r>
              <a:rPr lang="vi-VN" b="1" dirty="0"/>
              <a:t>Quyền truy cập</a:t>
            </a:r>
            <a:r>
              <a:rPr lang="vi-VN" dirty="0"/>
              <a:t>: drwxr-xr-x</a:t>
            </a:r>
          </a:p>
          <a:p>
            <a:pPr marL="742950" lvl="1" indent="-285750">
              <a:buFont typeface="+mj-lt"/>
              <a:buAutoNum type="arabicPeriod"/>
            </a:pPr>
            <a:r>
              <a:rPr lang="vi-VN" dirty="0"/>
              <a:t>Chữ đầu tiên cho biết loại tệp (d là thư mục, - là tệp thông thường).</a:t>
            </a:r>
          </a:p>
          <a:p>
            <a:pPr marL="742950" lvl="1" indent="-285750">
              <a:buFont typeface="+mj-lt"/>
              <a:buAutoNum type="arabicPeriod"/>
            </a:pPr>
            <a:r>
              <a:rPr lang="vi-VN" dirty="0"/>
              <a:t>Ba nhóm ba ký tự tiếp theo thể hiện quyền truy cập cho chủ sở hữu, nhóm sở hữu và người dùng khác (r - đọc, w - ghi, x - thực thi).</a:t>
            </a:r>
          </a:p>
          <a:p>
            <a:pPr marL="742950" lvl="1" indent="-285750">
              <a:buFont typeface="+mj-lt"/>
              <a:buAutoNum type="arabicPeriod"/>
            </a:pPr>
            <a:endParaRPr lang="vi-VN" dirty="0"/>
          </a:p>
          <a:p>
            <a:pPr>
              <a:buFont typeface="+mj-lt"/>
              <a:buAutoNum type="arabicPeriod"/>
            </a:pPr>
            <a:r>
              <a:rPr lang="vi-VN" b="1" dirty="0"/>
              <a:t>Số liên kết</a:t>
            </a:r>
            <a:r>
              <a:rPr lang="vi-VN" dirty="0"/>
              <a:t>: Đây là số lượng liên kết đến tệp hoặc thư mục.</a:t>
            </a:r>
          </a:p>
          <a:p>
            <a:pPr>
              <a:buFont typeface="+mj-lt"/>
              <a:buAutoNum type="arabicPeriod"/>
            </a:pPr>
            <a:endParaRPr lang="vi-VN" dirty="0"/>
          </a:p>
          <a:p>
            <a:pPr>
              <a:buFont typeface="+mj-lt"/>
              <a:buAutoNum type="arabicPeriod"/>
            </a:pPr>
            <a:r>
              <a:rPr lang="vi-VN" b="1" dirty="0"/>
              <a:t>Chủ sở hữu</a:t>
            </a:r>
            <a:r>
              <a:rPr lang="vi-VN" dirty="0"/>
              <a:t>: Đây là người dùng sở hữu tệp hoặc thư mục (ở đây là khainguyen).</a:t>
            </a:r>
          </a:p>
          <a:p>
            <a:pPr>
              <a:buFont typeface="+mj-lt"/>
              <a:buAutoNum type="arabicPeriod"/>
            </a:pPr>
            <a:endParaRPr lang="vi-VN" dirty="0"/>
          </a:p>
          <a:p>
            <a:pPr>
              <a:buFont typeface="+mj-lt"/>
              <a:buAutoNum type="arabicPeriod"/>
            </a:pPr>
            <a:r>
              <a:rPr lang="vi-VN" b="1" dirty="0"/>
              <a:t>Nhóm sở hữu</a:t>
            </a:r>
            <a:r>
              <a:rPr lang="vi-VN" dirty="0"/>
              <a:t>: Đây là nhóm sở hữu tệp hoặc thư mục (ở đây là khainguyen).</a:t>
            </a:r>
          </a:p>
          <a:p>
            <a:pPr>
              <a:buFont typeface="+mj-lt"/>
              <a:buAutoNum type="arabicPeriod"/>
            </a:pPr>
            <a:endParaRPr lang="vi-VN" dirty="0"/>
          </a:p>
          <a:p>
            <a:pPr>
              <a:buFont typeface="+mj-lt"/>
              <a:buAutoNum type="arabicPeriod"/>
            </a:pPr>
            <a:r>
              <a:rPr lang="vi-VN" b="1" dirty="0"/>
              <a:t>Kích thước</a:t>
            </a:r>
            <a:r>
              <a:rPr lang="vi-VN" dirty="0"/>
              <a:t>: Kích thước của tệp hoặc thư mục tính bằng byte.</a:t>
            </a:r>
          </a:p>
          <a:p>
            <a:pPr>
              <a:buFont typeface="+mj-lt"/>
              <a:buAutoNum type="arabicPeriod"/>
            </a:pPr>
            <a:endParaRPr lang="vi-VN" dirty="0"/>
          </a:p>
          <a:p>
            <a:pPr>
              <a:buFont typeface="+mj-lt"/>
              <a:buAutoNum type="arabicPeriod"/>
            </a:pPr>
            <a:r>
              <a:rPr lang="vi-VN" b="1" dirty="0"/>
              <a:t>Ngày tháng sửa đổi cuối cùng</a:t>
            </a:r>
            <a:r>
              <a:rPr lang="vi-VN" dirty="0"/>
              <a:t>: Đây là thời gian tệp hoặc thư mục được sửa đổi lần cuối.</a:t>
            </a:r>
          </a:p>
          <a:p>
            <a:pPr>
              <a:buFont typeface="+mj-lt"/>
              <a:buAutoNum type="arabicPeriod"/>
            </a:pPr>
            <a:endParaRPr lang="vi-VN" dirty="0"/>
          </a:p>
          <a:p>
            <a:pPr>
              <a:buFont typeface="+mj-lt"/>
              <a:buAutoNum type="arabicPeriod"/>
            </a:pPr>
            <a:r>
              <a:rPr lang="vi-VN" b="1" dirty="0"/>
              <a:t>Tên tệp hoặc thư mục</a:t>
            </a:r>
            <a:r>
              <a:rPr lang="vi-VN" dirty="0"/>
              <a:t>: Tên của tệp hoặc thư mục được liệt kê.</a:t>
            </a:r>
          </a:p>
          <a:p>
            <a:endParaRPr lang="en-VN" dirty="0"/>
          </a:p>
        </p:txBody>
      </p:sp>
      <p:sp>
        <p:nvSpPr>
          <p:cNvPr id="4" name="Slide Number Placeholder 3"/>
          <p:cNvSpPr>
            <a:spLocks noGrp="1"/>
          </p:cNvSpPr>
          <p:nvPr>
            <p:ph type="sldNum" sz="quarter" idx="5"/>
          </p:nvPr>
        </p:nvSpPr>
        <p:spPr/>
        <p:txBody>
          <a:bodyPr/>
          <a:lstStyle/>
          <a:p>
            <a:fld id="{11599AAD-B013-8A47-8023-14819485ABBB}" type="slidenum">
              <a:rPr lang="en-VN" smtClean="0"/>
              <a:t>14</a:t>
            </a:fld>
            <a:endParaRPr lang="en-VN"/>
          </a:p>
        </p:txBody>
      </p:sp>
    </p:spTree>
    <p:extLst>
      <p:ext uri="{BB962C8B-B14F-4D97-AF65-F5344CB8AC3E}">
        <p14:creationId xmlns:p14="http://schemas.microsoft.com/office/powerpoint/2010/main" val="20291943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Tùy chọn -r trong lệnh rm có ý nghĩa </a:t>
            </a:r>
            <a:r>
              <a:rPr lang="vi-VN" b="1" dirty="0"/>
              <a:t>đệ quy</a:t>
            </a:r>
            <a:r>
              <a:rPr lang="vi-VN" dirty="0"/>
              <a:t> (recursive), cho phép xóa thư mục và tất cả các tệp và thư mục con bên trong thư mục đó.</a:t>
            </a:r>
          </a:p>
          <a:p>
            <a:r>
              <a:rPr lang="vi-VN" dirty="0"/>
              <a:t>Cụ thể:</a:t>
            </a:r>
          </a:p>
          <a:p>
            <a:pPr>
              <a:buFont typeface="Arial" panose="020B0604020202020204" pitchFamily="34" charset="0"/>
              <a:buChar char="•"/>
            </a:pPr>
            <a:r>
              <a:rPr lang="vi-VN" b="1" dirty="0"/>
              <a:t>-r</a:t>
            </a:r>
            <a:r>
              <a:rPr lang="vi-VN" dirty="0"/>
              <a:t> (hoặc </a:t>
            </a:r>
            <a:r>
              <a:rPr lang="vi-VN" b="1" dirty="0"/>
              <a:t>--recursive</a:t>
            </a:r>
            <a:r>
              <a:rPr lang="vi-VN" dirty="0"/>
              <a:t>) là tùy chọn dùng để xóa thư mục cùng với toàn bộ nội dung bên trong nó, bao gồm tất cả các thư mục con và các tệp con của thư mục đó.</a:t>
            </a:r>
          </a:p>
          <a:p>
            <a:pPr>
              <a:buFont typeface="Arial" panose="020B0604020202020204" pitchFamily="34" charset="0"/>
              <a:buChar char="•"/>
            </a:pPr>
            <a:r>
              <a:rPr lang="vi-VN" dirty="0"/>
              <a:t>Nếu không có tùy chọn -r, lệnh rm chỉ có thể xóa các tệp và không thể xóa thư mục (trừ khi thư mục đó rỗng).</a:t>
            </a:r>
          </a:p>
          <a:p>
            <a:endParaRPr lang="en-VN" dirty="0"/>
          </a:p>
        </p:txBody>
      </p:sp>
      <p:sp>
        <p:nvSpPr>
          <p:cNvPr id="4" name="Slide Number Placeholder 3"/>
          <p:cNvSpPr>
            <a:spLocks noGrp="1"/>
          </p:cNvSpPr>
          <p:nvPr>
            <p:ph type="sldNum" sz="quarter" idx="5"/>
          </p:nvPr>
        </p:nvSpPr>
        <p:spPr/>
        <p:txBody>
          <a:bodyPr/>
          <a:lstStyle/>
          <a:p>
            <a:fld id="{11599AAD-B013-8A47-8023-14819485ABBB}" type="slidenum">
              <a:rPr lang="en-VN" smtClean="0"/>
              <a:t>16</a:t>
            </a:fld>
            <a:endParaRPr lang="en-VN"/>
          </a:p>
        </p:txBody>
      </p:sp>
    </p:spTree>
    <p:extLst>
      <p:ext uri="{BB962C8B-B14F-4D97-AF65-F5344CB8AC3E}">
        <p14:creationId xmlns:p14="http://schemas.microsoft.com/office/powerpoint/2010/main" val="9954599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sz="1700" b="1" i="0">
                <a:solidFill>
                  <a:schemeClr val="tx1"/>
                </a:solidFill>
                <a:latin typeface="Arial"/>
                <a:cs typeface="Aria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sz="1800" b="0" i="0">
                <a:solidFill>
                  <a:srgbClr val="595959"/>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12/22/24</a:t>
            </a:fld>
            <a:endParaRPr lang="en-US"/>
          </a:p>
        </p:txBody>
      </p:sp>
      <p:sp>
        <p:nvSpPr>
          <p:cNvPr id="6" name="Holder 6"/>
          <p:cNvSpPr>
            <a:spLocks noGrp="1"/>
          </p:cNvSpPr>
          <p:nvPr>
            <p:ph type="sldNum" sz="quarter" idx="7"/>
          </p:nvPr>
        </p:nvSpPr>
        <p:spPr/>
        <p:txBody>
          <a:bodyPr lIns="0" tIns="0" rIns="0" bIns="0"/>
          <a:lstStyle>
            <a:lvl1pPr>
              <a:defRPr sz="1000" b="0" i="0">
                <a:solidFill>
                  <a:srgbClr val="595959"/>
                </a:solidFill>
                <a:latin typeface="Arial MT"/>
                <a:cs typeface="Arial MT"/>
              </a:defRPr>
            </a:lvl1pPr>
          </a:lstStyle>
          <a:p>
            <a:pPr marL="108585">
              <a:lnSpc>
                <a:spcPct val="100000"/>
              </a:lnSpc>
              <a:spcBef>
                <a:spcPts val="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7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800" b="0" i="0">
                <a:solidFill>
                  <a:srgbClr val="595959"/>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12/22/24</a:t>
            </a:fld>
            <a:endParaRPr lang="en-US"/>
          </a:p>
        </p:txBody>
      </p:sp>
      <p:sp>
        <p:nvSpPr>
          <p:cNvPr id="6" name="Holder 6"/>
          <p:cNvSpPr>
            <a:spLocks noGrp="1"/>
          </p:cNvSpPr>
          <p:nvPr>
            <p:ph type="sldNum" sz="quarter" idx="7"/>
          </p:nvPr>
        </p:nvSpPr>
        <p:spPr/>
        <p:txBody>
          <a:bodyPr lIns="0" tIns="0" rIns="0" bIns="0"/>
          <a:lstStyle>
            <a:lvl1pPr>
              <a:defRPr sz="1000" b="0" i="0">
                <a:solidFill>
                  <a:srgbClr val="595959"/>
                </a:solidFill>
                <a:latin typeface="Arial MT"/>
                <a:cs typeface="Arial MT"/>
              </a:defRPr>
            </a:lvl1pPr>
          </a:lstStyle>
          <a:p>
            <a:pPr marL="108585">
              <a:lnSpc>
                <a:spcPct val="100000"/>
              </a:lnSpc>
              <a:spcBef>
                <a:spcPts val="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700" b="1" i="0">
                <a:solidFill>
                  <a:schemeClr val="tx1"/>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12/22/24</a:t>
            </a:fld>
            <a:endParaRPr lang="en-US"/>
          </a:p>
        </p:txBody>
      </p:sp>
      <p:sp>
        <p:nvSpPr>
          <p:cNvPr id="7" name="Holder 7"/>
          <p:cNvSpPr>
            <a:spLocks noGrp="1"/>
          </p:cNvSpPr>
          <p:nvPr>
            <p:ph type="sldNum" sz="quarter" idx="7"/>
          </p:nvPr>
        </p:nvSpPr>
        <p:spPr/>
        <p:txBody>
          <a:bodyPr lIns="0" tIns="0" rIns="0" bIns="0"/>
          <a:lstStyle>
            <a:lvl1pPr>
              <a:defRPr sz="1000" b="0" i="0">
                <a:solidFill>
                  <a:srgbClr val="595959"/>
                </a:solidFill>
                <a:latin typeface="Arial MT"/>
                <a:cs typeface="Arial MT"/>
              </a:defRPr>
            </a:lvl1pPr>
          </a:lstStyle>
          <a:p>
            <a:pPr marL="108585">
              <a:lnSpc>
                <a:spcPct val="100000"/>
              </a:lnSpc>
              <a:spcBef>
                <a:spcPts val="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7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12/22/24</a:t>
            </a:fld>
            <a:endParaRPr lang="en-US"/>
          </a:p>
        </p:txBody>
      </p:sp>
      <p:sp>
        <p:nvSpPr>
          <p:cNvPr id="5" name="Holder 5"/>
          <p:cNvSpPr>
            <a:spLocks noGrp="1"/>
          </p:cNvSpPr>
          <p:nvPr>
            <p:ph type="sldNum" sz="quarter" idx="7"/>
          </p:nvPr>
        </p:nvSpPr>
        <p:spPr/>
        <p:txBody>
          <a:bodyPr lIns="0" tIns="0" rIns="0" bIns="0"/>
          <a:lstStyle>
            <a:lvl1pPr>
              <a:defRPr sz="1000" b="0" i="0">
                <a:solidFill>
                  <a:srgbClr val="595959"/>
                </a:solidFill>
                <a:latin typeface="Arial MT"/>
                <a:cs typeface="Arial MT"/>
              </a:defRPr>
            </a:lvl1pPr>
          </a:lstStyle>
          <a:p>
            <a:pPr marL="108585">
              <a:lnSpc>
                <a:spcPct val="100000"/>
              </a:lnSpc>
              <a:spcBef>
                <a:spcPts val="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12/22/24</a:t>
            </a:fld>
            <a:endParaRPr lang="en-US"/>
          </a:p>
        </p:txBody>
      </p:sp>
      <p:sp>
        <p:nvSpPr>
          <p:cNvPr id="4" name="Holder 4"/>
          <p:cNvSpPr>
            <a:spLocks noGrp="1"/>
          </p:cNvSpPr>
          <p:nvPr>
            <p:ph type="sldNum" sz="quarter" idx="7"/>
          </p:nvPr>
        </p:nvSpPr>
        <p:spPr/>
        <p:txBody>
          <a:bodyPr lIns="0" tIns="0" rIns="0" bIns="0"/>
          <a:lstStyle>
            <a:lvl1pPr>
              <a:defRPr sz="1000" b="0" i="0">
                <a:solidFill>
                  <a:srgbClr val="595959"/>
                </a:solidFill>
                <a:latin typeface="Arial MT"/>
                <a:cs typeface="Arial MT"/>
              </a:defRPr>
            </a:lvl1pPr>
          </a:lstStyle>
          <a:p>
            <a:pPr marL="108585">
              <a:lnSpc>
                <a:spcPct val="100000"/>
              </a:lnSpc>
              <a:spcBef>
                <a:spcPts val="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98575" y="103080"/>
            <a:ext cx="8701474" cy="478041"/>
          </a:xfrm>
          <a:prstGeom prst="rect">
            <a:avLst/>
          </a:prstGeom>
        </p:spPr>
        <p:txBody>
          <a:bodyPr wrap="square" lIns="0" tIns="0" rIns="0" bIns="0">
            <a:spAutoFit/>
          </a:bodyPr>
          <a:lstStyle>
            <a:lvl1pPr>
              <a:defRPr sz="1700" b="1" i="0">
                <a:solidFill>
                  <a:schemeClr val="tx1"/>
                </a:solidFill>
                <a:latin typeface="Arial"/>
                <a:cs typeface="Arial"/>
              </a:defRPr>
            </a:lvl1pPr>
          </a:lstStyle>
          <a:p>
            <a:endParaRPr/>
          </a:p>
        </p:txBody>
      </p:sp>
      <p:sp>
        <p:nvSpPr>
          <p:cNvPr id="3" name="Holder 3"/>
          <p:cNvSpPr>
            <a:spLocks noGrp="1"/>
          </p:cNvSpPr>
          <p:nvPr>
            <p:ph type="body" idx="1"/>
          </p:nvPr>
        </p:nvSpPr>
        <p:spPr>
          <a:xfrm>
            <a:off x="847949" y="1439670"/>
            <a:ext cx="7261225" cy="2082800"/>
          </a:xfrm>
          <a:prstGeom prst="rect">
            <a:avLst/>
          </a:prstGeom>
        </p:spPr>
        <p:txBody>
          <a:bodyPr wrap="square" lIns="0" tIns="0" rIns="0" bIns="0">
            <a:spAutoFit/>
          </a:bodyPr>
          <a:lstStyle>
            <a:lvl1pPr>
              <a:defRPr sz="1800" b="0" i="0">
                <a:solidFill>
                  <a:srgbClr val="595959"/>
                </a:solidFill>
                <a:latin typeface="Arial MT"/>
                <a:cs typeface="Arial MT"/>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12/22/24</a:t>
            </a:fld>
            <a:endParaRPr lang="en-US"/>
          </a:p>
        </p:txBody>
      </p:sp>
      <p:sp>
        <p:nvSpPr>
          <p:cNvPr id="6" name="Holder 6"/>
          <p:cNvSpPr>
            <a:spLocks noGrp="1"/>
          </p:cNvSpPr>
          <p:nvPr>
            <p:ph type="sldNum" sz="quarter" idx="7"/>
          </p:nvPr>
        </p:nvSpPr>
        <p:spPr>
          <a:xfrm>
            <a:off x="8756125" y="4778067"/>
            <a:ext cx="230624" cy="167639"/>
          </a:xfrm>
          <a:prstGeom prst="rect">
            <a:avLst/>
          </a:prstGeom>
        </p:spPr>
        <p:txBody>
          <a:bodyPr wrap="square" lIns="0" tIns="0" rIns="0" bIns="0">
            <a:spAutoFit/>
          </a:bodyPr>
          <a:lstStyle>
            <a:lvl1pPr>
              <a:defRPr sz="1000" b="0" i="0">
                <a:solidFill>
                  <a:srgbClr val="595959"/>
                </a:solidFill>
                <a:latin typeface="Arial MT"/>
                <a:cs typeface="Arial MT"/>
              </a:defRPr>
            </a:lvl1pPr>
          </a:lstStyle>
          <a:p>
            <a:pPr marL="108585">
              <a:lnSpc>
                <a:spcPct val="100000"/>
              </a:lnSpc>
              <a:spcBef>
                <a:spcPts val="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2.jpg"/><Relationship Id="rId4" Type="http://schemas.openxmlformats.org/officeDocument/2006/relationships/image" Target="../media/image31.jpg"/></Relationships>
</file>

<file path=ppt/slides/_rels/slide11.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6.jpg"/></Relationships>
</file>

<file path=ppt/slides/_rels/slide13.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39.png"/></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5.jpg"/><Relationship Id="rId7" Type="http://schemas.openxmlformats.org/officeDocument/2006/relationships/image" Target="../media/image49.png"/><Relationship Id="rId2" Type="http://schemas.openxmlformats.org/officeDocument/2006/relationships/image" Target="../media/image44.jp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19.xml.rels><?xml version="1.0" encoding="UTF-8" standalone="yes"?>
<Relationships xmlns="http://schemas.openxmlformats.org/package/2006/relationships"><Relationship Id="rId3" Type="http://schemas.openxmlformats.org/officeDocument/2006/relationships/image" Target="../media/image50.jp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jpg"/><Relationship Id="rId4" Type="http://schemas.openxmlformats.org/officeDocument/2006/relationships/image" Target="../media/image51.jpg"/></Relationships>
</file>

<file path=ppt/slides/_rels/slide2.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5.jpg"/><Relationship Id="rId2" Type="http://schemas.openxmlformats.org/officeDocument/2006/relationships/image" Target="../media/image54.jpg"/><Relationship Id="rId1" Type="http://schemas.openxmlformats.org/officeDocument/2006/relationships/slideLayout" Target="../slideLayouts/slideLayout2.xml"/><Relationship Id="rId5" Type="http://schemas.openxmlformats.org/officeDocument/2006/relationships/image" Target="../media/image57.jpg"/><Relationship Id="rId4" Type="http://schemas.openxmlformats.org/officeDocument/2006/relationships/image" Target="../media/image56.png"/></Relationships>
</file>

<file path=ppt/slides/_rels/slide23.xml.rels><?xml version="1.0" encoding="UTF-8" standalone="yes"?>
<Relationships xmlns="http://schemas.openxmlformats.org/package/2006/relationships"><Relationship Id="rId8" Type="http://schemas.openxmlformats.org/officeDocument/2006/relationships/image" Target="../media/image63.jpg"/><Relationship Id="rId3" Type="http://schemas.openxmlformats.org/officeDocument/2006/relationships/image" Target="../media/image58.jpg"/><Relationship Id="rId7" Type="http://schemas.openxmlformats.org/officeDocument/2006/relationships/image" Target="../media/image62.jp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 Id="rId9" Type="http://schemas.openxmlformats.org/officeDocument/2006/relationships/image" Target="../media/image6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jpg"/><Relationship Id="rId7"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 Id="rId5" Type="http://schemas.openxmlformats.org/officeDocument/2006/relationships/image" Target="../media/image20.jpg"/><Relationship Id="rId4" Type="http://schemas.openxmlformats.org/officeDocument/2006/relationships/image" Target="../media/image19.jpg"/></Relationships>
</file>

<file path=ppt/slides/_rels/slide5.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2.jpg"/><Relationship Id="rId7"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9.jp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41693" y="1557728"/>
            <a:ext cx="7258684" cy="1250950"/>
          </a:xfrm>
          <a:prstGeom prst="rect">
            <a:avLst/>
          </a:prstGeom>
        </p:spPr>
        <p:txBody>
          <a:bodyPr vert="horz" wrap="square" lIns="0" tIns="12065" rIns="0" bIns="0" rtlCol="0">
            <a:spAutoFit/>
          </a:bodyPr>
          <a:lstStyle/>
          <a:p>
            <a:pPr marL="296545" marR="5080" indent="-284480" algn="ctr">
              <a:lnSpc>
                <a:spcPct val="100499"/>
              </a:lnSpc>
              <a:spcBef>
                <a:spcPts val="95"/>
              </a:spcBef>
            </a:pPr>
            <a:r>
              <a:rPr sz="4000" b="0" dirty="0">
                <a:latin typeface="Arial MT"/>
                <a:cs typeface="Arial MT"/>
              </a:rPr>
              <a:t>Some</a:t>
            </a:r>
            <a:r>
              <a:rPr sz="4000" b="0" spc="-5" dirty="0">
                <a:latin typeface="Arial MT"/>
                <a:cs typeface="Arial MT"/>
              </a:rPr>
              <a:t> </a:t>
            </a:r>
            <a:r>
              <a:rPr sz="4000" b="0" dirty="0">
                <a:latin typeface="Arial MT"/>
                <a:cs typeface="Arial MT"/>
              </a:rPr>
              <a:t>basic</a:t>
            </a:r>
            <a:r>
              <a:rPr sz="4000" b="0" spc="-5" dirty="0">
                <a:latin typeface="Arial MT"/>
                <a:cs typeface="Arial MT"/>
              </a:rPr>
              <a:t> </a:t>
            </a:r>
            <a:r>
              <a:rPr sz="4000" b="0" dirty="0">
                <a:latin typeface="Arial MT"/>
                <a:cs typeface="Arial MT"/>
              </a:rPr>
              <a:t>Linux</a:t>
            </a:r>
            <a:r>
              <a:rPr sz="4000" b="0" spc="-5" dirty="0">
                <a:latin typeface="Arial MT"/>
                <a:cs typeface="Arial MT"/>
              </a:rPr>
              <a:t> </a:t>
            </a:r>
            <a:r>
              <a:rPr sz="4000" b="0" spc="-10" dirty="0">
                <a:latin typeface="Arial MT"/>
                <a:cs typeface="Arial MT"/>
              </a:rPr>
              <a:t>commands </a:t>
            </a:r>
            <a:r>
              <a:rPr sz="4000" b="0" dirty="0">
                <a:latin typeface="Arial MT"/>
                <a:cs typeface="Arial MT"/>
              </a:rPr>
              <a:t>work</a:t>
            </a:r>
            <a:r>
              <a:rPr sz="4000" b="0" spc="-10" dirty="0">
                <a:latin typeface="Arial MT"/>
                <a:cs typeface="Arial MT"/>
              </a:rPr>
              <a:t> </a:t>
            </a:r>
            <a:r>
              <a:rPr sz="4000" b="0" dirty="0">
                <a:latin typeface="Arial MT"/>
                <a:cs typeface="Arial MT"/>
              </a:rPr>
              <a:t>with</a:t>
            </a:r>
            <a:r>
              <a:rPr sz="4000" b="0" spc="-5" dirty="0">
                <a:latin typeface="Arial MT"/>
                <a:cs typeface="Arial MT"/>
              </a:rPr>
              <a:t> </a:t>
            </a:r>
            <a:r>
              <a:rPr sz="4000" b="0" dirty="0">
                <a:latin typeface="Arial MT"/>
                <a:cs typeface="Arial MT"/>
              </a:rPr>
              <a:t>files</a:t>
            </a:r>
            <a:r>
              <a:rPr sz="4000" b="0" spc="-5" dirty="0">
                <a:latin typeface="Arial MT"/>
                <a:cs typeface="Arial MT"/>
              </a:rPr>
              <a:t> </a:t>
            </a:r>
            <a:r>
              <a:rPr sz="4000" b="0" dirty="0">
                <a:latin typeface="Arial MT"/>
                <a:cs typeface="Arial MT"/>
              </a:rPr>
              <a:t>and</a:t>
            </a:r>
            <a:r>
              <a:rPr sz="4000" b="0" spc="-5" dirty="0">
                <a:latin typeface="Arial MT"/>
                <a:cs typeface="Arial MT"/>
              </a:rPr>
              <a:t> </a:t>
            </a:r>
            <a:r>
              <a:rPr sz="4000" b="0" spc="-10" dirty="0">
                <a:latin typeface="Arial MT"/>
                <a:cs typeface="Arial MT"/>
              </a:rPr>
              <a:t>directories</a:t>
            </a:r>
            <a:endParaRPr sz="4000" dirty="0">
              <a:latin typeface="Arial MT"/>
              <a:cs typeface="Arial MT"/>
            </a:endParaRPr>
          </a:p>
        </p:txBody>
      </p:sp>
      <p:sp>
        <p:nvSpPr>
          <p:cNvPr id="3" name="object 3"/>
          <p:cNvSpPr txBox="1">
            <a:spLocks noGrp="1"/>
          </p:cNvSpPr>
          <p:nvPr>
            <p:ph type="sldNum" sz="quarter" idx="7"/>
          </p:nvPr>
        </p:nvSpPr>
        <p:spPr>
          <a:prstGeom prst="rect">
            <a:avLst/>
          </a:prstGeom>
        </p:spPr>
        <p:txBody>
          <a:bodyPr vert="horz" wrap="square" lIns="0" tIns="635" rIns="0" bIns="0" rtlCol="0">
            <a:spAutoFit/>
          </a:bodyPr>
          <a:lstStyle/>
          <a:p>
            <a:pPr marL="108585">
              <a:lnSpc>
                <a:spcPct val="100000"/>
              </a:lnSpc>
              <a:spcBef>
                <a:spcPts val="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54165" y="103080"/>
            <a:ext cx="5953760" cy="299720"/>
          </a:xfrm>
          <a:prstGeom prst="rect">
            <a:avLst/>
          </a:prstGeom>
        </p:spPr>
        <p:txBody>
          <a:bodyPr vert="horz" wrap="square" lIns="0" tIns="12700" rIns="0" bIns="0" rtlCol="0">
            <a:spAutoFit/>
          </a:bodyPr>
          <a:lstStyle/>
          <a:p>
            <a:pPr marL="12700">
              <a:lnSpc>
                <a:spcPct val="100000"/>
              </a:lnSpc>
              <a:spcBef>
                <a:spcPts val="100"/>
              </a:spcBef>
            </a:pPr>
            <a:r>
              <a:rPr sz="1800" dirty="0"/>
              <a:t>Listing</a:t>
            </a:r>
            <a:r>
              <a:rPr sz="1800" spc="-30" dirty="0"/>
              <a:t> </a:t>
            </a:r>
            <a:r>
              <a:rPr sz="1800" dirty="0"/>
              <a:t>content</a:t>
            </a:r>
            <a:r>
              <a:rPr sz="1800" spc="-25" dirty="0"/>
              <a:t> </a:t>
            </a:r>
            <a:r>
              <a:rPr sz="1800" dirty="0"/>
              <a:t>(files</a:t>
            </a:r>
            <a:r>
              <a:rPr sz="1800" spc="-25" dirty="0"/>
              <a:t> </a:t>
            </a:r>
            <a:r>
              <a:rPr sz="1800" dirty="0"/>
              <a:t>and</a:t>
            </a:r>
            <a:r>
              <a:rPr sz="1800" spc="-25" dirty="0"/>
              <a:t> </a:t>
            </a:r>
            <a:r>
              <a:rPr sz="1800" dirty="0"/>
              <a:t>subdirectories)</a:t>
            </a:r>
            <a:r>
              <a:rPr sz="1800" spc="-25" dirty="0"/>
              <a:t> </a:t>
            </a:r>
            <a:r>
              <a:rPr sz="1800" dirty="0"/>
              <a:t>of</a:t>
            </a:r>
            <a:r>
              <a:rPr sz="1800" spc="-25" dirty="0"/>
              <a:t> </a:t>
            </a:r>
            <a:r>
              <a:rPr sz="1800" dirty="0"/>
              <a:t>a</a:t>
            </a:r>
            <a:r>
              <a:rPr sz="1800" spc="-25" dirty="0"/>
              <a:t> </a:t>
            </a:r>
            <a:r>
              <a:rPr sz="1800" spc="-10" dirty="0"/>
              <a:t>directory</a:t>
            </a:r>
            <a:endParaRPr sz="1800" dirty="0"/>
          </a:p>
        </p:txBody>
      </p:sp>
      <p:sp>
        <p:nvSpPr>
          <p:cNvPr id="3" name="object 3"/>
          <p:cNvSpPr txBox="1"/>
          <p:nvPr/>
        </p:nvSpPr>
        <p:spPr>
          <a:xfrm>
            <a:off x="3002049" y="378417"/>
            <a:ext cx="1390650" cy="269240"/>
          </a:xfrm>
          <a:prstGeom prst="rect">
            <a:avLst/>
          </a:prstGeom>
        </p:spPr>
        <p:txBody>
          <a:bodyPr vert="horz" wrap="square" lIns="0" tIns="12700" rIns="0" bIns="0" rtlCol="0">
            <a:spAutoFit/>
          </a:bodyPr>
          <a:lstStyle/>
          <a:p>
            <a:pPr marL="12700">
              <a:lnSpc>
                <a:spcPct val="100000"/>
              </a:lnSpc>
              <a:spcBef>
                <a:spcPts val="100"/>
              </a:spcBef>
            </a:pPr>
            <a:r>
              <a:rPr sz="1600" dirty="0">
                <a:latin typeface="Arial MT"/>
                <a:cs typeface="Arial MT"/>
              </a:rPr>
              <a:t>with</a:t>
            </a:r>
            <a:r>
              <a:rPr sz="1600" spc="-20" dirty="0">
                <a:latin typeface="Arial MT"/>
                <a:cs typeface="Arial MT"/>
              </a:rPr>
              <a:t> </a:t>
            </a:r>
            <a:r>
              <a:rPr sz="1600" spc="-10" dirty="0">
                <a:latin typeface="Arial MT"/>
                <a:cs typeface="Arial MT"/>
              </a:rPr>
              <a:t>command:</a:t>
            </a:r>
            <a:endParaRPr sz="1600">
              <a:latin typeface="Arial MT"/>
              <a:cs typeface="Arial MT"/>
            </a:endParaRPr>
          </a:p>
        </p:txBody>
      </p:sp>
      <p:sp>
        <p:nvSpPr>
          <p:cNvPr id="4" name="object 4"/>
          <p:cNvSpPr txBox="1"/>
          <p:nvPr/>
        </p:nvSpPr>
        <p:spPr>
          <a:xfrm>
            <a:off x="4437298" y="399245"/>
            <a:ext cx="160020" cy="243840"/>
          </a:xfrm>
          <a:prstGeom prst="rect">
            <a:avLst/>
          </a:prstGeom>
          <a:solidFill>
            <a:srgbClr val="EEEEEE"/>
          </a:solidFill>
        </p:spPr>
        <p:txBody>
          <a:bodyPr vert="horz" wrap="square" lIns="0" tIns="0" rIns="0" bIns="0" rtlCol="0">
            <a:spAutoFit/>
          </a:bodyPr>
          <a:lstStyle/>
          <a:p>
            <a:pPr>
              <a:lnSpc>
                <a:spcPts val="1855"/>
              </a:lnSpc>
            </a:pPr>
            <a:r>
              <a:rPr sz="1600" spc="-25" dirty="0">
                <a:latin typeface="Arial MT"/>
                <a:cs typeface="Arial MT"/>
              </a:rPr>
              <a:t>ls</a:t>
            </a:r>
            <a:endParaRPr sz="1600">
              <a:latin typeface="Arial MT"/>
              <a:cs typeface="Arial MT"/>
            </a:endParaRPr>
          </a:p>
        </p:txBody>
      </p:sp>
      <p:sp>
        <p:nvSpPr>
          <p:cNvPr id="5" name="object 5"/>
          <p:cNvSpPr txBox="1"/>
          <p:nvPr/>
        </p:nvSpPr>
        <p:spPr>
          <a:xfrm>
            <a:off x="4627594" y="378417"/>
            <a:ext cx="1836420" cy="269240"/>
          </a:xfrm>
          <a:prstGeom prst="rect">
            <a:avLst/>
          </a:prstGeom>
        </p:spPr>
        <p:txBody>
          <a:bodyPr vert="horz" wrap="square" lIns="0" tIns="12700" rIns="0" bIns="0" rtlCol="0">
            <a:spAutoFit/>
          </a:bodyPr>
          <a:lstStyle/>
          <a:p>
            <a:pPr marL="12700">
              <a:lnSpc>
                <a:spcPct val="100000"/>
              </a:lnSpc>
              <a:spcBef>
                <a:spcPts val="100"/>
              </a:spcBef>
            </a:pPr>
            <a:r>
              <a:rPr sz="1600" dirty="0">
                <a:latin typeface="Arial MT"/>
                <a:cs typeface="Arial MT"/>
              </a:rPr>
              <a:t>(“ls"</a:t>
            </a:r>
            <a:r>
              <a:rPr sz="1600" spc="-20" dirty="0">
                <a:latin typeface="Arial MT"/>
                <a:cs typeface="Arial MT"/>
              </a:rPr>
              <a:t> </a:t>
            </a:r>
            <a:r>
              <a:rPr sz="1600" dirty="0">
                <a:latin typeface="Arial MT"/>
                <a:cs typeface="Arial MT"/>
              </a:rPr>
              <a:t>stands</a:t>
            </a:r>
            <a:r>
              <a:rPr sz="1600" spc="-20" dirty="0">
                <a:latin typeface="Arial MT"/>
                <a:cs typeface="Arial MT"/>
              </a:rPr>
              <a:t> </a:t>
            </a:r>
            <a:r>
              <a:rPr sz="1600" dirty="0">
                <a:latin typeface="Arial MT"/>
                <a:cs typeface="Arial MT"/>
              </a:rPr>
              <a:t>for</a:t>
            </a:r>
            <a:r>
              <a:rPr sz="1600" spc="-15" dirty="0">
                <a:latin typeface="Arial MT"/>
                <a:cs typeface="Arial MT"/>
              </a:rPr>
              <a:t> </a:t>
            </a:r>
            <a:r>
              <a:rPr sz="1600" spc="-10" dirty="0">
                <a:latin typeface="Arial MT"/>
                <a:cs typeface="Arial MT"/>
              </a:rPr>
              <a:t>“</a:t>
            </a:r>
            <a:r>
              <a:rPr sz="1600" spc="-10" dirty="0">
                <a:solidFill>
                  <a:srgbClr val="FF0000"/>
                </a:solidFill>
                <a:latin typeface="Arial MT"/>
                <a:cs typeface="Arial MT"/>
              </a:rPr>
              <a:t>l</a:t>
            </a:r>
            <a:r>
              <a:rPr sz="1600" spc="-10" dirty="0">
                <a:latin typeface="Arial MT"/>
                <a:cs typeface="Arial MT"/>
              </a:rPr>
              <a:t>i</a:t>
            </a:r>
            <a:r>
              <a:rPr sz="1600" spc="-10" dirty="0">
                <a:solidFill>
                  <a:srgbClr val="FF0000"/>
                </a:solidFill>
                <a:latin typeface="Arial MT"/>
                <a:cs typeface="Arial MT"/>
              </a:rPr>
              <a:t>s</a:t>
            </a:r>
            <a:r>
              <a:rPr sz="1600" spc="-10" dirty="0">
                <a:latin typeface="Arial MT"/>
                <a:cs typeface="Arial MT"/>
              </a:rPr>
              <a:t>t”)</a:t>
            </a:r>
            <a:endParaRPr sz="1600">
              <a:latin typeface="Arial MT"/>
              <a:cs typeface="Arial MT"/>
            </a:endParaRPr>
          </a:p>
        </p:txBody>
      </p:sp>
      <p:sp>
        <p:nvSpPr>
          <p:cNvPr id="6" name="object 6"/>
          <p:cNvSpPr/>
          <p:nvPr/>
        </p:nvSpPr>
        <p:spPr>
          <a:xfrm>
            <a:off x="5173200" y="778099"/>
            <a:ext cx="378460" cy="400685"/>
          </a:xfrm>
          <a:custGeom>
            <a:avLst/>
            <a:gdLst/>
            <a:ahLst/>
            <a:cxnLst/>
            <a:rect l="l" t="t" r="r" b="b"/>
            <a:pathLst>
              <a:path w="378460" h="400684">
                <a:moveTo>
                  <a:pt x="0" y="0"/>
                </a:moveTo>
                <a:lnTo>
                  <a:pt x="377999" y="0"/>
                </a:lnTo>
                <a:lnTo>
                  <a:pt x="377999" y="400199"/>
                </a:lnTo>
                <a:lnTo>
                  <a:pt x="0" y="400199"/>
                </a:lnTo>
                <a:lnTo>
                  <a:pt x="0" y="0"/>
                </a:lnTo>
                <a:close/>
              </a:path>
            </a:pathLst>
          </a:custGeom>
          <a:ln w="19049">
            <a:solidFill>
              <a:srgbClr val="000000"/>
            </a:solidFill>
          </a:ln>
        </p:spPr>
        <p:txBody>
          <a:bodyPr wrap="square" lIns="0" tIns="0" rIns="0" bIns="0" rtlCol="0"/>
          <a:lstStyle/>
          <a:p>
            <a:endParaRPr/>
          </a:p>
        </p:txBody>
      </p:sp>
      <p:sp>
        <p:nvSpPr>
          <p:cNvPr id="7" name="object 7"/>
          <p:cNvSpPr txBox="1"/>
          <p:nvPr/>
        </p:nvSpPr>
        <p:spPr>
          <a:xfrm>
            <a:off x="340100" y="844013"/>
            <a:ext cx="5060315" cy="238760"/>
          </a:xfrm>
          <a:prstGeom prst="rect">
            <a:avLst/>
          </a:prstGeom>
        </p:spPr>
        <p:txBody>
          <a:bodyPr vert="horz" wrap="square" lIns="0" tIns="12700" rIns="0" bIns="0" rtlCol="0">
            <a:spAutoFit/>
          </a:bodyPr>
          <a:lstStyle/>
          <a:p>
            <a:pPr marL="12700">
              <a:lnSpc>
                <a:spcPct val="100000"/>
              </a:lnSpc>
              <a:spcBef>
                <a:spcPts val="100"/>
              </a:spcBef>
              <a:tabLst>
                <a:tab pos="4918710" algn="l"/>
              </a:tabLst>
            </a:pPr>
            <a:r>
              <a:rPr sz="1400" dirty="0">
                <a:solidFill>
                  <a:srgbClr val="FF0000"/>
                </a:solidFill>
                <a:latin typeface="Arial MT"/>
                <a:cs typeface="Arial MT"/>
              </a:rPr>
              <a:t>l</a:t>
            </a:r>
            <a:r>
              <a:rPr sz="1400" dirty="0">
                <a:solidFill>
                  <a:srgbClr val="595959"/>
                </a:solidFill>
                <a:latin typeface="Arial MT"/>
                <a:cs typeface="Arial MT"/>
              </a:rPr>
              <a:t>i</a:t>
            </a:r>
            <a:r>
              <a:rPr sz="1400" dirty="0">
                <a:solidFill>
                  <a:srgbClr val="FF0000"/>
                </a:solidFill>
                <a:latin typeface="Arial MT"/>
                <a:cs typeface="Arial MT"/>
              </a:rPr>
              <a:t>s</a:t>
            </a:r>
            <a:r>
              <a:rPr sz="1400" dirty="0">
                <a:solidFill>
                  <a:srgbClr val="595959"/>
                </a:solidFill>
                <a:latin typeface="Arial MT"/>
                <a:cs typeface="Arial MT"/>
              </a:rPr>
              <a:t>t</a:t>
            </a:r>
            <a:r>
              <a:rPr sz="1400" spc="-20" dirty="0">
                <a:solidFill>
                  <a:srgbClr val="595959"/>
                </a:solidFill>
                <a:latin typeface="Arial MT"/>
                <a:cs typeface="Arial MT"/>
              </a:rPr>
              <a:t> </a:t>
            </a:r>
            <a:r>
              <a:rPr sz="1400" dirty="0">
                <a:solidFill>
                  <a:srgbClr val="595959"/>
                </a:solidFill>
                <a:latin typeface="Arial MT"/>
                <a:cs typeface="Arial MT"/>
              </a:rPr>
              <a:t>files</a:t>
            </a:r>
            <a:r>
              <a:rPr sz="1400" spc="-15" dirty="0">
                <a:solidFill>
                  <a:srgbClr val="595959"/>
                </a:solidFill>
                <a:latin typeface="Arial MT"/>
                <a:cs typeface="Arial MT"/>
              </a:rPr>
              <a:t> </a:t>
            </a:r>
            <a:r>
              <a:rPr sz="1400" dirty="0">
                <a:solidFill>
                  <a:srgbClr val="595959"/>
                </a:solidFill>
                <a:latin typeface="Arial MT"/>
                <a:cs typeface="Arial MT"/>
              </a:rPr>
              <a:t>and</a:t>
            </a:r>
            <a:r>
              <a:rPr sz="1400" spc="-15" dirty="0">
                <a:solidFill>
                  <a:srgbClr val="595959"/>
                </a:solidFill>
                <a:latin typeface="Arial MT"/>
                <a:cs typeface="Arial MT"/>
              </a:rPr>
              <a:t> </a:t>
            </a:r>
            <a:r>
              <a:rPr sz="1400" dirty="0">
                <a:solidFill>
                  <a:srgbClr val="595959"/>
                </a:solidFill>
                <a:latin typeface="Arial MT"/>
                <a:cs typeface="Arial MT"/>
              </a:rPr>
              <a:t>directories</a:t>
            </a:r>
            <a:r>
              <a:rPr sz="1400" spc="-15" dirty="0">
                <a:solidFill>
                  <a:srgbClr val="595959"/>
                </a:solidFill>
                <a:latin typeface="Arial MT"/>
                <a:cs typeface="Arial MT"/>
              </a:rPr>
              <a:t> </a:t>
            </a:r>
            <a:r>
              <a:rPr sz="1400" dirty="0">
                <a:solidFill>
                  <a:srgbClr val="595959"/>
                </a:solidFill>
                <a:latin typeface="Arial MT"/>
                <a:cs typeface="Arial MT"/>
              </a:rPr>
              <a:t>in</a:t>
            </a:r>
            <a:r>
              <a:rPr sz="1400" spc="-15" dirty="0">
                <a:solidFill>
                  <a:srgbClr val="595959"/>
                </a:solidFill>
                <a:latin typeface="Arial MT"/>
                <a:cs typeface="Arial MT"/>
              </a:rPr>
              <a:t> </a:t>
            </a:r>
            <a:r>
              <a:rPr sz="1400" dirty="0">
                <a:solidFill>
                  <a:srgbClr val="595959"/>
                </a:solidFill>
                <a:latin typeface="Arial MT"/>
                <a:cs typeface="Arial MT"/>
              </a:rPr>
              <a:t>current</a:t>
            </a:r>
            <a:r>
              <a:rPr sz="1400" spc="-15" dirty="0">
                <a:solidFill>
                  <a:srgbClr val="595959"/>
                </a:solidFill>
                <a:latin typeface="Arial MT"/>
                <a:cs typeface="Arial MT"/>
              </a:rPr>
              <a:t> </a:t>
            </a:r>
            <a:r>
              <a:rPr sz="1400" dirty="0">
                <a:solidFill>
                  <a:srgbClr val="595959"/>
                </a:solidFill>
                <a:latin typeface="Arial MT"/>
                <a:cs typeface="Arial MT"/>
              </a:rPr>
              <a:t>directory</a:t>
            </a:r>
            <a:r>
              <a:rPr sz="1400" spc="-15" dirty="0">
                <a:solidFill>
                  <a:srgbClr val="595959"/>
                </a:solidFill>
                <a:latin typeface="Arial MT"/>
                <a:cs typeface="Arial MT"/>
              </a:rPr>
              <a:t> </a:t>
            </a:r>
            <a:r>
              <a:rPr sz="1400" dirty="0">
                <a:solidFill>
                  <a:srgbClr val="595959"/>
                </a:solidFill>
                <a:latin typeface="Arial MT"/>
                <a:cs typeface="Arial MT"/>
              </a:rPr>
              <a:t>(in</a:t>
            </a:r>
            <a:r>
              <a:rPr sz="1400" spc="-20" dirty="0">
                <a:solidFill>
                  <a:srgbClr val="595959"/>
                </a:solidFill>
                <a:latin typeface="Arial MT"/>
                <a:cs typeface="Arial MT"/>
              </a:rPr>
              <a:t> </a:t>
            </a:r>
            <a:r>
              <a:rPr sz="1400" dirty="0">
                <a:solidFill>
                  <a:srgbClr val="595959"/>
                </a:solidFill>
                <a:latin typeface="Arial MT"/>
                <a:cs typeface="Arial MT"/>
              </a:rPr>
              <a:t>short</a:t>
            </a:r>
            <a:r>
              <a:rPr sz="1400" spc="-15" dirty="0">
                <a:solidFill>
                  <a:srgbClr val="595959"/>
                </a:solidFill>
                <a:latin typeface="Arial MT"/>
                <a:cs typeface="Arial MT"/>
              </a:rPr>
              <a:t> </a:t>
            </a:r>
            <a:r>
              <a:rPr sz="1400" spc="-10" dirty="0">
                <a:solidFill>
                  <a:srgbClr val="595959"/>
                </a:solidFill>
                <a:latin typeface="Arial MT"/>
                <a:cs typeface="Arial MT"/>
              </a:rPr>
              <a:t>format):</a:t>
            </a:r>
            <a:r>
              <a:rPr sz="1400" dirty="0">
                <a:solidFill>
                  <a:srgbClr val="595959"/>
                </a:solidFill>
                <a:latin typeface="Arial MT"/>
                <a:cs typeface="Arial MT"/>
              </a:rPr>
              <a:t>	</a:t>
            </a:r>
            <a:r>
              <a:rPr sz="1400" spc="-25" dirty="0">
                <a:solidFill>
                  <a:srgbClr val="595959"/>
                </a:solidFill>
                <a:latin typeface="Arial MT"/>
                <a:cs typeface="Arial MT"/>
              </a:rPr>
              <a:t>ls</a:t>
            </a:r>
            <a:endParaRPr sz="1400" dirty="0">
              <a:latin typeface="Arial MT"/>
              <a:cs typeface="Arial MT"/>
            </a:endParaRPr>
          </a:p>
        </p:txBody>
      </p:sp>
      <p:sp>
        <p:nvSpPr>
          <p:cNvPr id="8" name="object 8"/>
          <p:cNvSpPr txBox="1"/>
          <p:nvPr/>
        </p:nvSpPr>
        <p:spPr>
          <a:xfrm>
            <a:off x="5031025" y="2146275"/>
            <a:ext cx="549275" cy="385445"/>
          </a:xfrm>
          <a:prstGeom prst="rect">
            <a:avLst/>
          </a:prstGeom>
          <a:ln w="19049">
            <a:solidFill>
              <a:srgbClr val="000000"/>
            </a:solidFill>
          </a:ln>
        </p:spPr>
        <p:txBody>
          <a:bodyPr vert="horz" wrap="square" lIns="0" tIns="78740" rIns="0" bIns="0" rtlCol="0">
            <a:spAutoFit/>
          </a:bodyPr>
          <a:lstStyle/>
          <a:p>
            <a:pPr marL="85725">
              <a:lnSpc>
                <a:spcPct val="100000"/>
              </a:lnSpc>
              <a:spcBef>
                <a:spcPts val="620"/>
              </a:spcBef>
            </a:pPr>
            <a:r>
              <a:rPr sz="1300" dirty="0">
                <a:solidFill>
                  <a:srgbClr val="595959"/>
                </a:solidFill>
                <a:latin typeface="Arial MT"/>
                <a:cs typeface="Arial MT"/>
              </a:rPr>
              <a:t>ls</a:t>
            </a:r>
            <a:r>
              <a:rPr sz="1300" spc="-5" dirty="0">
                <a:solidFill>
                  <a:srgbClr val="595959"/>
                </a:solidFill>
                <a:latin typeface="Arial MT"/>
                <a:cs typeface="Arial MT"/>
              </a:rPr>
              <a:t> </a:t>
            </a:r>
            <a:r>
              <a:rPr sz="1300" spc="-10" dirty="0">
                <a:solidFill>
                  <a:srgbClr val="595959"/>
                </a:solidFill>
                <a:latin typeface="Arial MT"/>
                <a:cs typeface="Arial MT"/>
              </a:rPr>
              <a:t>-</a:t>
            </a:r>
            <a:r>
              <a:rPr sz="1300" spc="-50" dirty="0">
                <a:solidFill>
                  <a:srgbClr val="595959"/>
                </a:solidFill>
                <a:latin typeface="Arial MT"/>
                <a:cs typeface="Arial MT"/>
              </a:rPr>
              <a:t>a</a:t>
            </a:r>
            <a:endParaRPr sz="1300">
              <a:latin typeface="Arial MT"/>
              <a:cs typeface="Arial MT"/>
            </a:endParaRPr>
          </a:p>
        </p:txBody>
      </p:sp>
      <p:sp>
        <p:nvSpPr>
          <p:cNvPr id="9" name="object 9"/>
          <p:cNvSpPr txBox="1"/>
          <p:nvPr/>
        </p:nvSpPr>
        <p:spPr>
          <a:xfrm>
            <a:off x="379650" y="2180270"/>
            <a:ext cx="4572635" cy="223520"/>
          </a:xfrm>
          <a:prstGeom prst="rect">
            <a:avLst/>
          </a:prstGeom>
        </p:spPr>
        <p:txBody>
          <a:bodyPr vert="horz" wrap="square" lIns="0" tIns="12700" rIns="0" bIns="0" rtlCol="0">
            <a:spAutoFit/>
          </a:bodyPr>
          <a:lstStyle/>
          <a:p>
            <a:pPr marL="12700">
              <a:lnSpc>
                <a:spcPct val="100000"/>
              </a:lnSpc>
              <a:spcBef>
                <a:spcPts val="100"/>
              </a:spcBef>
            </a:pPr>
            <a:r>
              <a:rPr sz="1300" dirty="0">
                <a:solidFill>
                  <a:srgbClr val="FF0000"/>
                </a:solidFill>
                <a:latin typeface="Arial MT"/>
                <a:cs typeface="Arial MT"/>
              </a:rPr>
              <a:t>l</a:t>
            </a:r>
            <a:r>
              <a:rPr sz="1300" dirty="0">
                <a:solidFill>
                  <a:srgbClr val="595959"/>
                </a:solidFill>
                <a:latin typeface="Arial MT"/>
                <a:cs typeface="Arial MT"/>
              </a:rPr>
              <a:t>i</a:t>
            </a:r>
            <a:r>
              <a:rPr sz="1300" dirty="0">
                <a:solidFill>
                  <a:srgbClr val="FF0000"/>
                </a:solidFill>
                <a:latin typeface="Arial MT"/>
                <a:cs typeface="Arial MT"/>
              </a:rPr>
              <a:t>s</a:t>
            </a:r>
            <a:r>
              <a:rPr sz="1300" dirty="0">
                <a:solidFill>
                  <a:srgbClr val="595959"/>
                </a:solidFill>
                <a:latin typeface="Arial MT"/>
                <a:cs typeface="Arial MT"/>
              </a:rPr>
              <a:t>t</a:t>
            </a:r>
            <a:r>
              <a:rPr sz="1300" spc="-45" dirty="0">
                <a:solidFill>
                  <a:srgbClr val="595959"/>
                </a:solidFill>
                <a:latin typeface="Arial MT"/>
                <a:cs typeface="Arial MT"/>
              </a:rPr>
              <a:t> </a:t>
            </a:r>
            <a:r>
              <a:rPr sz="1300" dirty="0">
                <a:solidFill>
                  <a:srgbClr val="FF0000"/>
                </a:solidFill>
                <a:latin typeface="Arial MT"/>
                <a:cs typeface="Arial MT"/>
              </a:rPr>
              <a:t>a</a:t>
            </a:r>
            <a:r>
              <a:rPr sz="1300" dirty="0">
                <a:solidFill>
                  <a:srgbClr val="595959"/>
                </a:solidFill>
                <a:latin typeface="Arial MT"/>
                <a:cs typeface="Arial MT"/>
              </a:rPr>
              <a:t>ll</a:t>
            </a:r>
            <a:r>
              <a:rPr sz="1300" spc="-40" dirty="0">
                <a:solidFill>
                  <a:srgbClr val="595959"/>
                </a:solidFill>
                <a:latin typeface="Arial MT"/>
                <a:cs typeface="Arial MT"/>
              </a:rPr>
              <a:t> </a:t>
            </a:r>
            <a:r>
              <a:rPr sz="1300" dirty="0">
                <a:solidFill>
                  <a:srgbClr val="595959"/>
                </a:solidFill>
                <a:latin typeface="Arial MT"/>
                <a:cs typeface="Arial MT"/>
              </a:rPr>
              <a:t>files</a:t>
            </a:r>
            <a:r>
              <a:rPr sz="1300" spc="-40" dirty="0">
                <a:solidFill>
                  <a:srgbClr val="595959"/>
                </a:solidFill>
                <a:latin typeface="Arial MT"/>
                <a:cs typeface="Arial MT"/>
              </a:rPr>
              <a:t> </a:t>
            </a:r>
            <a:r>
              <a:rPr sz="1300" dirty="0">
                <a:solidFill>
                  <a:srgbClr val="595959"/>
                </a:solidFill>
                <a:latin typeface="Arial MT"/>
                <a:cs typeface="Arial MT"/>
              </a:rPr>
              <a:t>and</a:t>
            </a:r>
            <a:r>
              <a:rPr sz="1300" spc="-40" dirty="0">
                <a:solidFill>
                  <a:srgbClr val="595959"/>
                </a:solidFill>
                <a:latin typeface="Arial MT"/>
                <a:cs typeface="Arial MT"/>
              </a:rPr>
              <a:t> </a:t>
            </a:r>
            <a:r>
              <a:rPr sz="1300" dirty="0">
                <a:solidFill>
                  <a:srgbClr val="595959"/>
                </a:solidFill>
                <a:latin typeface="Arial MT"/>
                <a:cs typeface="Arial MT"/>
              </a:rPr>
              <a:t>directories</a:t>
            </a:r>
            <a:r>
              <a:rPr sz="1300" spc="-45" dirty="0">
                <a:solidFill>
                  <a:srgbClr val="595959"/>
                </a:solidFill>
                <a:latin typeface="Arial MT"/>
                <a:cs typeface="Arial MT"/>
              </a:rPr>
              <a:t> </a:t>
            </a:r>
            <a:r>
              <a:rPr sz="1300" dirty="0">
                <a:solidFill>
                  <a:srgbClr val="595959"/>
                </a:solidFill>
                <a:latin typeface="Arial MT"/>
                <a:cs typeface="Arial MT"/>
              </a:rPr>
              <a:t>in</a:t>
            </a:r>
            <a:r>
              <a:rPr sz="1300" spc="-40" dirty="0">
                <a:solidFill>
                  <a:srgbClr val="595959"/>
                </a:solidFill>
                <a:latin typeface="Arial MT"/>
                <a:cs typeface="Arial MT"/>
              </a:rPr>
              <a:t> </a:t>
            </a:r>
            <a:r>
              <a:rPr sz="1300" dirty="0">
                <a:solidFill>
                  <a:srgbClr val="595959"/>
                </a:solidFill>
                <a:latin typeface="Arial MT"/>
                <a:cs typeface="Arial MT"/>
              </a:rPr>
              <a:t>current</a:t>
            </a:r>
            <a:r>
              <a:rPr sz="1300" spc="-40" dirty="0">
                <a:solidFill>
                  <a:srgbClr val="595959"/>
                </a:solidFill>
                <a:latin typeface="Arial MT"/>
                <a:cs typeface="Arial MT"/>
              </a:rPr>
              <a:t> </a:t>
            </a:r>
            <a:r>
              <a:rPr sz="1300" dirty="0">
                <a:solidFill>
                  <a:srgbClr val="595959"/>
                </a:solidFill>
                <a:latin typeface="Arial MT"/>
                <a:cs typeface="Arial MT"/>
              </a:rPr>
              <a:t>directory</a:t>
            </a:r>
            <a:r>
              <a:rPr sz="1300" spc="-40" dirty="0">
                <a:solidFill>
                  <a:srgbClr val="595959"/>
                </a:solidFill>
                <a:latin typeface="Arial MT"/>
                <a:cs typeface="Arial MT"/>
              </a:rPr>
              <a:t> </a:t>
            </a:r>
            <a:r>
              <a:rPr sz="1300" dirty="0">
                <a:solidFill>
                  <a:srgbClr val="595959"/>
                </a:solidFill>
                <a:latin typeface="Arial MT"/>
                <a:cs typeface="Arial MT"/>
              </a:rPr>
              <a:t>(in</a:t>
            </a:r>
            <a:r>
              <a:rPr sz="1300" spc="-40" dirty="0">
                <a:solidFill>
                  <a:srgbClr val="595959"/>
                </a:solidFill>
                <a:latin typeface="Arial MT"/>
                <a:cs typeface="Arial MT"/>
              </a:rPr>
              <a:t> </a:t>
            </a:r>
            <a:r>
              <a:rPr sz="1300" dirty="0">
                <a:solidFill>
                  <a:srgbClr val="595959"/>
                </a:solidFill>
                <a:latin typeface="Arial MT"/>
                <a:cs typeface="Arial MT"/>
              </a:rPr>
              <a:t>short</a:t>
            </a:r>
            <a:r>
              <a:rPr sz="1300" spc="-45" dirty="0">
                <a:solidFill>
                  <a:srgbClr val="595959"/>
                </a:solidFill>
                <a:latin typeface="Arial MT"/>
                <a:cs typeface="Arial MT"/>
              </a:rPr>
              <a:t> </a:t>
            </a:r>
            <a:r>
              <a:rPr sz="1300" spc="-10" dirty="0">
                <a:solidFill>
                  <a:srgbClr val="595959"/>
                </a:solidFill>
                <a:latin typeface="Arial MT"/>
                <a:cs typeface="Arial MT"/>
              </a:rPr>
              <a:t>format):</a:t>
            </a:r>
            <a:endParaRPr sz="1300" dirty="0">
              <a:latin typeface="Arial MT"/>
              <a:cs typeface="Arial MT"/>
            </a:endParaRPr>
          </a:p>
        </p:txBody>
      </p:sp>
      <p:pic>
        <p:nvPicPr>
          <p:cNvPr id="10" name="object 10"/>
          <p:cNvPicPr/>
          <p:nvPr/>
        </p:nvPicPr>
        <p:blipFill>
          <a:blip r:embed="rId3" cstate="print"/>
          <a:stretch>
            <a:fillRect/>
          </a:stretch>
        </p:blipFill>
        <p:spPr>
          <a:xfrm>
            <a:off x="1480349" y="2565534"/>
            <a:ext cx="4972798" cy="2084140"/>
          </a:xfrm>
          <a:prstGeom prst="rect">
            <a:avLst/>
          </a:prstGeom>
        </p:spPr>
      </p:pic>
      <p:pic>
        <p:nvPicPr>
          <p:cNvPr id="11" name="object 11"/>
          <p:cNvPicPr/>
          <p:nvPr/>
        </p:nvPicPr>
        <p:blipFill>
          <a:blip r:embed="rId4" cstate="print"/>
          <a:stretch>
            <a:fillRect/>
          </a:stretch>
        </p:blipFill>
        <p:spPr>
          <a:xfrm>
            <a:off x="1286419" y="1242950"/>
            <a:ext cx="5395330" cy="838412"/>
          </a:xfrm>
          <a:prstGeom prst="rect">
            <a:avLst/>
          </a:prstGeom>
        </p:spPr>
      </p:pic>
      <p:sp>
        <p:nvSpPr>
          <p:cNvPr id="12" name="object 12"/>
          <p:cNvSpPr txBox="1"/>
          <p:nvPr/>
        </p:nvSpPr>
        <p:spPr>
          <a:xfrm>
            <a:off x="5993050" y="2153649"/>
            <a:ext cx="808990" cy="385445"/>
          </a:xfrm>
          <a:prstGeom prst="rect">
            <a:avLst/>
          </a:prstGeom>
          <a:ln w="19049">
            <a:solidFill>
              <a:srgbClr val="000000"/>
            </a:solidFill>
          </a:ln>
        </p:spPr>
        <p:txBody>
          <a:bodyPr vert="horz" wrap="square" lIns="0" tIns="78740" rIns="0" bIns="0" rtlCol="0">
            <a:spAutoFit/>
          </a:bodyPr>
          <a:lstStyle/>
          <a:p>
            <a:pPr marL="85725">
              <a:lnSpc>
                <a:spcPct val="100000"/>
              </a:lnSpc>
              <a:spcBef>
                <a:spcPts val="620"/>
              </a:spcBef>
            </a:pPr>
            <a:r>
              <a:rPr sz="1300" dirty="0">
                <a:solidFill>
                  <a:srgbClr val="595959"/>
                </a:solidFill>
                <a:latin typeface="Arial MT"/>
                <a:cs typeface="Arial MT"/>
              </a:rPr>
              <a:t>ls</a:t>
            </a:r>
            <a:r>
              <a:rPr sz="1300" spc="-5" dirty="0">
                <a:solidFill>
                  <a:srgbClr val="595959"/>
                </a:solidFill>
                <a:latin typeface="Arial MT"/>
                <a:cs typeface="Arial MT"/>
              </a:rPr>
              <a:t> </a:t>
            </a:r>
            <a:r>
              <a:rPr sz="1300" spc="-10" dirty="0">
                <a:solidFill>
                  <a:srgbClr val="595959"/>
                </a:solidFill>
                <a:latin typeface="Arial MT"/>
                <a:cs typeface="Arial MT"/>
              </a:rPr>
              <a:t>--</a:t>
            </a:r>
            <a:r>
              <a:rPr sz="1300" spc="-25" dirty="0">
                <a:solidFill>
                  <a:srgbClr val="595959"/>
                </a:solidFill>
                <a:latin typeface="Arial MT"/>
                <a:cs typeface="Arial MT"/>
              </a:rPr>
              <a:t>all</a:t>
            </a:r>
            <a:endParaRPr sz="1300">
              <a:latin typeface="Arial MT"/>
              <a:cs typeface="Arial MT"/>
            </a:endParaRPr>
          </a:p>
        </p:txBody>
      </p:sp>
      <p:sp>
        <p:nvSpPr>
          <p:cNvPr id="13" name="object 13"/>
          <p:cNvSpPr txBox="1"/>
          <p:nvPr/>
        </p:nvSpPr>
        <p:spPr>
          <a:xfrm>
            <a:off x="5726062" y="2212408"/>
            <a:ext cx="172720" cy="223520"/>
          </a:xfrm>
          <a:prstGeom prst="rect">
            <a:avLst/>
          </a:prstGeom>
        </p:spPr>
        <p:txBody>
          <a:bodyPr vert="horz" wrap="square" lIns="0" tIns="12700" rIns="0" bIns="0" rtlCol="0">
            <a:spAutoFit/>
          </a:bodyPr>
          <a:lstStyle/>
          <a:p>
            <a:pPr marL="12700">
              <a:lnSpc>
                <a:spcPct val="100000"/>
              </a:lnSpc>
              <a:spcBef>
                <a:spcPts val="100"/>
              </a:spcBef>
            </a:pPr>
            <a:r>
              <a:rPr sz="1300" spc="-25" dirty="0">
                <a:solidFill>
                  <a:srgbClr val="595959"/>
                </a:solidFill>
                <a:latin typeface="Arial MT"/>
                <a:cs typeface="Arial MT"/>
              </a:rPr>
              <a:t>or</a:t>
            </a:r>
            <a:endParaRPr sz="1300">
              <a:latin typeface="Arial MT"/>
              <a:cs typeface="Arial MT"/>
            </a:endParaRPr>
          </a:p>
        </p:txBody>
      </p:sp>
      <p:grpSp>
        <p:nvGrpSpPr>
          <p:cNvPr id="14" name="object 14"/>
          <p:cNvGrpSpPr/>
          <p:nvPr/>
        </p:nvGrpSpPr>
        <p:grpSpPr>
          <a:xfrm>
            <a:off x="152062" y="4734587"/>
            <a:ext cx="8676005" cy="342265"/>
            <a:chOff x="152062" y="4734587"/>
            <a:chExt cx="8676005" cy="342265"/>
          </a:xfrm>
        </p:grpSpPr>
        <p:pic>
          <p:nvPicPr>
            <p:cNvPr id="15" name="object 15"/>
            <p:cNvPicPr/>
            <p:nvPr/>
          </p:nvPicPr>
          <p:blipFill>
            <a:blip r:embed="rId5" cstate="print"/>
            <a:stretch>
              <a:fillRect/>
            </a:stretch>
          </p:blipFill>
          <p:spPr>
            <a:xfrm>
              <a:off x="1326524" y="4806099"/>
              <a:ext cx="5478698" cy="213758"/>
            </a:xfrm>
            <a:prstGeom prst="rect">
              <a:avLst/>
            </a:prstGeom>
          </p:spPr>
        </p:pic>
        <p:sp>
          <p:nvSpPr>
            <p:cNvPr id="16" name="object 16"/>
            <p:cNvSpPr/>
            <p:nvPr/>
          </p:nvSpPr>
          <p:spPr>
            <a:xfrm>
              <a:off x="737725" y="4759074"/>
              <a:ext cx="549275" cy="307975"/>
            </a:xfrm>
            <a:custGeom>
              <a:avLst/>
              <a:gdLst/>
              <a:ahLst/>
              <a:cxnLst/>
              <a:rect l="l" t="t" r="r" b="b"/>
              <a:pathLst>
                <a:path w="549275" h="307975">
                  <a:moveTo>
                    <a:pt x="0" y="0"/>
                  </a:moveTo>
                  <a:lnTo>
                    <a:pt x="548699" y="0"/>
                  </a:lnTo>
                  <a:lnTo>
                    <a:pt x="548699" y="307799"/>
                  </a:lnTo>
                  <a:lnTo>
                    <a:pt x="0" y="307799"/>
                  </a:lnTo>
                  <a:lnTo>
                    <a:pt x="0" y="0"/>
                  </a:lnTo>
                  <a:close/>
                </a:path>
              </a:pathLst>
            </a:custGeom>
            <a:ln w="19049">
              <a:solidFill>
                <a:srgbClr val="000000"/>
              </a:solidFill>
            </a:ln>
          </p:spPr>
          <p:txBody>
            <a:bodyPr wrap="square" lIns="0" tIns="0" rIns="0" bIns="0" rtlCol="0"/>
            <a:lstStyle/>
            <a:p>
              <a:endParaRPr/>
            </a:p>
          </p:txBody>
        </p:sp>
        <p:sp>
          <p:nvSpPr>
            <p:cNvPr id="17" name="object 17"/>
            <p:cNvSpPr/>
            <p:nvPr/>
          </p:nvSpPr>
          <p:spPr>
            <a:xfrm>
              <a:off x="156824" y="4739349"/>
              <a:ext cx="8666480" cy="10160"/>
            </a:xfrm>
            <a:custGeom>
              <a:avLst/>
              <a:gdLst/>
              <a:ahLst/>
              <a:cxnLst/>
              <a:rect l="l" t="t" r="r" b="b"/>
              <a:pathLst>
                <a:path w="8666480" h="10160">
                  <a:moveTo>
                    <a:pt x="0" y="9899"/>
                  </a:moveTo>
                  <a:lnTo>
                    <a:pt x="8666099" y="0"/>
                  </a:lnTo>
                </a:path>
              </a:pathLst>
            </a:custGeom>
            <a:ln w="9524">
              <a:solidFill>
                <a:srgbClr val="595959"/>
              </a:solidFill>
            </a:ln>
          </p:spPr>
          <p:txBody>
            <a:bodyPr wrap="square" lIns="0" tIns="0" rIns="0" bIns="0" rtlCol="0"/>
            <a:lstStyle/>
            <a:p>
              <a:endParaRPr/>
            </a:p>
          </p:txBody>
        </p:sp>
      </p:grpSp>
      <p:sp>
        <p:nvSpPr>
          <p:cNvPr id="18" name="object 18"/>
          <p:cNvSpPr txBox="1">
            <a:spLocks noGrp="1"/>
          </p:cNvSpPr>
          <p:nvPr>
            <p:ph type="sldNum" sz="quarter" idx="7"/>
          </p:nvPr>
        </p:nvSpPr>
        <p:spPr>
          <a:prstGeom prst="rect">
            <a:avLst/>
          </a:prstGeom>
        </p:spPr>
        <p:txBody>
          <a:bodyPr vert="horz" wrap="square" lIns="0" tIns="635" rIns="0" bIns="0" rtlCol="0">
            <a:spAutoFit/>
          </a:bodyPr>
          <a:lstStyle/>
          <a:p>
            <a:pPr marL="108585">
              <a:lnSpc>
                <a:spcPct val="100000"/>
              </a:lnSpc>
              <a:spcBef>
                <a:spcPts val="5"/>
              </a:spcBef>
            </a:pPr>
            <a:fld id="{81D60167-4931-47E6-BA6A-407CBD079E47}" type="slidenum">
              <a:rPr spc="-50" dirty="0"/>
              <a:t>10</a:t>
            </a:fld>
            <a:endParaRPr spc="-50" dirty="0"/>
          </a:p>
        </p:txBody>
      </p:sp>
      <p:sp>
        <p:nvSpPr>
          <p:cNvPr id="19" name="object 19"/>
          <p:cNvSpPr txBox="1"/>
          <p:nvPr/>
        </p:nvSpPr>
        <p:spPr>
          <a:xfrm>
            <a:off x="810750" y="4837660"/>
            <a:ext cx="386715" cy="139065"/>
          </a:xfrm>
          <a:prstGeom prst="rect">
            <a:avLst/>
          </a:prstGeom>
        </p:spPr>
        <p:txBody>
          <a:bodyPr vert="horz" wrap="square" lIns="0" tIns="3175" rIns="0" bIns="0" rtlCol="0">
            <a:spAutoFit/>
          </a:bodyPr>
          <a:lstStyle/>
          <a:p>
            <a:pPr marL="12700">
              <a:lnSpc>
                <a:spcPct val="100000"/>
              </a:lnSpc>
              <a:spcBef>
                <a:spcPts val="25"/>
              </a:spcBef>
            </a:pPr>
            <a:r>
              <a:rPr sz="800" dirty="0">
                <a:solidFill>
                  <a:srgbClr val="595959"/>
                </a:solidFill>
                <a:latin typeface="Arial MT"/>
                <a:cs typeface="Arial MT"/>
              </a:rPr>
              <a:t>ls</a:t>
            </a:r>
            <a:r>
              <a:rPr sz="800" spc="-5" dirty="0">
                <a:solidFill>
                  <a:srgbClr val="595959"/>
                </a:solidFill>
                <a:latin typeface="Arial MT"/>
                <a:cs typeface="Arial MT"/>
              </a:rPr>
              <a:t> </a:t>
            </a:r>
            <a:r>
              <a:rPr sz="800" spc="-10" dirty="0">
                <a:solidFill>
                  <a:srgbClr val="595959"/>
                </a:solidFill>
                <a:latin typeface="Arial MT"/>
                <a:cs typeface="Arial MT"/>
              </a:rPr>
              <a:t>--</a:t>
            </a:r>
            <a:r>
              <a:rPr sz="800" spc="-20" dirty="0">
                <a:solidFill>
                  <a:srgbClr val="595959"/>
                </a:solidFill>
                <a:latin typeface="Arial MT"/>
                <a:cs typeface="Arial MT"/>
              </a:rPr>
              <a:t>help</a:t>
            </a:r>
            <a:endParaRPr sz="800">
              <a:latin typeface="Arial MT"/>
              <a:cs typeface="Arial M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871999" y="124049"/>
            <a:ext cx="613410" cy="400685"/>
          </a:xfrm>
          <a:prstGeom prst="rect">
            <a:avLst/>
          </a:prstGeom>
          <a:ln w="19049">
            <a:solidFill>
              <a:srgbClr val="000000"/>
            </a:solidFill>
          </a:ln>
        </p:spPr>
        <p:txBody>
          <a:bodyPr vert="horz" wrap="square" lIns="0" tIns="78105" rIns="0" bIns="0" rtlCol="0">
            <a:spAutoFit/>
          </a:bodyPr>
          <a:lstStyle/>
          <a:p>
            <a:pPr marL="85725">
              <a:lnSpc>
                <a:spcPct val="100000"/>
              </a:lnSpc>
              <a:spcBef>
                <a:spcPts val="615"/>
              </a:spcBef>
            </a:pPr>
            <a:r>
              <a:rPr sz="1400" dirty="0">
                <a:solidFill>
                  <a:srgbClr val="595959"/>
                </a:solidFill>
                <a:latin typeface="Arial MT"/>
                <a:cs typeface="Arial MT"/>
              </a:rPr>
              <a:t>ls</a:t>
            </a:r>
            <a:r>
              <a:rPr sz="1400" spc="-15" dirty="0">
                <a:solidFill>
                  <a:srgbClr val="595959"/>
                </a:solidFill>
                <a:latin typeface="Arial MT"/>
                <a:cs typeface="Arial MT"/>
              </a:rPr>
              <a:t> </a:t>
            </a:r>
            <a:r>
              <a:rPr sz="1400" spc="-10" dirty="0">
                <a:solidFill>
                  <a:srgbClr val="595959"/>
                </a:solidFill>
                <a:latin typeface="Arial MT"/>
                <a:cs typeface="Arial MT"/>
              </a:rPr>
              <a:t>-</a:t>
            </a:r>
            <a:r>
              <a:rPr sz="1400" spc="-50" dirty="0">
                <a:solidFill>
                  <a:srgbClr val="595959"/>
                </a:solidFill>
                <a:latin typeface="Arial MT"/>
                <a:cs typeface="Arial MT"/>
              </a:rPr>
              <a:t>l</a:t>
            </a:r>
            <a:endParaRPr sz="1400">
              <a:latin typeface="Arial MT"/>
              <a:cs typeface="Arial MT"/>
            </a:endParaRPr>
          </a:p>
        </p:txBody>
      </p:sp>
      <p:pic>
        <p:nvPicPr>
          <p:cNvPr id="3" name="object 3"/>
          <p:cNvPicPr/>
          <p:nvPr/>
        </p:nvPicPr>
        <p:blipFill>
          <a:blip r:embed="rId2" cstate="print"/>
          <a:stretch>
            <a:fillRect/>
          </a:stretch>
        </p:blipFill>
        <p:spPr>
          <a:xfrm>
            <a:off x="943208" y="628150"/>
            <a:ext cx="6994467" cy="3827774"/>
          </a:xfrm>
          <a:prstGeom prst="rect">
            <a:avLst/>
          </a:prstGeom>
        </p:spPr>
      </p:pic>
      <p:sp>
        <p:nvSpPr>
          <p:cNvPr id="4" name="object 4"/>
          <p:cNvSpPr txBox="1">
            <a:spLocks noGrp="1"/>
          </p:cNvSpPr>
          <p:nvPr>
            <p:ph type="title"/>
          </p:nvPr>
        </p:nvSpPr>
        <p:spPr>
          <a:xfrm>
            <a:off x="198575" y="189962"/>
            <a:ext cx="4636770" cy="238760"/>
          </a:xfrm>
          <a:prstGeom prst="rect">
            <a:avLst/>
          </a:prstGeom>
        </p:spPr>
        <p:txBody>
          <a:bodyPr vert="horz" wrap="square" lIns="0" tIns="12700" rIns="0" bIns="0" rtlCol="0">
            <a:spAutoFit/>
          </a:bodyPr>
          <a:lstStyle/>
          <a:p>
            <a:pPr marL="12700">
              <a:lnSpc>
                <a:spcPct val="100000"/>
              </a:lnSpc>
              <a:spcBef>
                <a:spcPts val="100"/>
              </a:spcBef>
            </a:pPr>
            <a:r>
              <a:rPr sz="1400" b="0" dirty="0">
                <a:solidFill>
                  <a:srgbClr val="FF0000"/>
                </a:solidFill>
                <a:latin typeface="Arial MT"/>
                <a:cs typeface="Arial MT"/>
              </a:rPr>
              <a:t>l</a:t>
            </a:r>
            <a:r>
              <a:rPr sz="1400" b="0" dirty="0">
                <a:solidFill>
                  <a:srgbClr val="595959"/>
                </a:solidFill>
                <a:latin typeface="Arial MT"/>
                <a:cs typeface="Arial MT"/>
              </a:rPr>
              <a:t>i</a:t>
            </a:r>
            <a:r>
              <a:rPr sz="1400" b="0" dirty="0">
                <a:solidFill>
                  <a:srgbClr val="FF0000"/>
                </a:solidFill>
                <a:latin typeface="Arial MT"/>
                <a:cs typeface="Arial MT"/>
              </a:rPr>
              <a:t>s</a:t>
            </a:r>
            <a:r>
              <a:rPr sz="1400" b="0" dirty="0">
                <a:solidFill>
                  <a:srgbClr val="595959"/>
                </a:solidFill>
                <a:latin typeface="Arial MT"/>
                <a:cs typeface="Arial MT"/>
              </a:rPr>
              <a:t>t</a:t>
            </a:r>
            <a:r>
              <a:rPr sz="1400" b="0" spc="-20" dirty="0">
                <a:solidFill>
                  <a:srgbClr val="595959"/>
                </a:solidFill>
                <a:latin typeface="Arial MT"/>
                <a:cs typeface="Arial MT"/>
              </a:rPr>
              <a:t> </a:t>
            </a:r>
            <a:r>
              <a:rPr sz="1400" b="0" dirty="0">
                <a:solidFill>
                  <a:srgbClr val="595959"/>
                </a:solidFill>
                <a:latin typeface="Arial MT"/>
                <a:cs typeface="Arial MT"/>
              </a:rPr>
              <a:t>files</a:t>
            </a:r>
            <a:r>
              <a:rPr sz="1400" b="0" spc="-15" dirty="0">
                <a:solidFill>
                  <a:srgbClr val="595959"/>
                </a:solidFill>
                <a:latin typeface="Arial MT"/>
                <a:cs typeface="Arial MT"/>
              </a:rPr>
              <a:t> </a:t>
            </a:r>
            <a:r>
              <a:rPr sz="1400" b="0" dirty="0">
                <a:solidFill>
                  <a:srgbClr val="595959"/>
                </a:solidFill>
                <a:latin typeface="Arial MT"/>
                <a:cs typeface="Arial MT"/>
              </a:rPr>
              <a:t>and</a:t>
            </a:r>
            <a:r>
              <a:rPr sz="1400" b="0" spc="-15" dirty="0">
                <a:solidFill>
                  <a:srgbClr val="595959"/>
                </a:solidFill>
                <a:latin typeface="Arial MT"/>
                <a:cs typeface="Arial MT"/>
              </a:rPr>
              <a:t> </a:t>
            </a:r>
            <a:r>
              <a:rPr sz="1400" b="0" dirty="0">
                <a:solidFill>
                  <a:srgbClr val="595959"/>
                </a:solidFill>
                <a:latin typeface="Arial MT"/>
                <a:cs typeface="Arial MT"/>
              </a:rPr>
              <a:t>directories</a:t>
            </a:r>
            <a:r>
              <a:rPr sz="1400" b="0" spc="-15" dirty="0">
                <a:solidFill>
                  <a:srgbClr val="595959"/>
                </a:solidFill>
                <a:latin typeface="Arial MT"/>
                <a:cs typeface="Arial MT"/>
              </a:rPr>
              <a:t> </a:t>
            </a:r>
            <a:r>
              <a:rPr sz="1400" b="0" dirty="0">
                <a:solidFill>
                  <a:srgbClr val="595959"/>
                </a:solidFill>
                <a:latin typeface="Arial MT"/>
                <a:cs typeface="Arial MT"/>
              </a:rPr>
              <a:t>in</a:t>
            </a:r>
            <a:r>
              <a:rPr sz="1400" b="0" spc="-15" dirty="0">
                <a:solidFill>
                  <a:srgbClr val="595959"/>
                </a:solidFill>
                <a:latin typeface="Arial MT"/>
                <a:cs typeface="Arial MT"/>
              </a:rPr>
              <a:t> </a:t>
            </a:r>
            <a:r>
              <a:rPr sz="1400" b="0" dirty="0">
                <a:solidFill>
                  <a:srgbClr val="595959"/>
                </a:solidFill>
                <a:latin typeface="Arial MT"/>
                <a:cs typeface="Arial MT"/>
              </a:rPr>
              <a:t>current</a:t>
            </a:r>
            <a:r>
              <a:rPr sz="1400" b="0" spc="-15" dirty="0">
                <a:solidFill>
                  <a:srgbClr val="595959"/>
                </a:solidFill>
                <a:latin typeface="Arial MT"/>
                <a:cs typeface="Arial MT"/>
              </a:rPr>
              <a:t> </a:t>
            </a:r>
            <a:r>
              <a:rPr sz="1400" b="0" dirty="0">
                <a:solidFill>
                  <a:srgbClr val="595959"/>
                </a:solidFill>
                <a:latin typeface="Arial MT"/>
                <a:cs typeface="Arial MT"/>
              </a:rPr>
              <a:t>directory</a:t>
            </a:r>
            <a:r>
              <a:rPr sz="1400" b="0" spc="-15" dirty="0">
                <a:solidFill>
                  <a:srgbClr val="595959"/>
                </a:solidFill>
                <a:latin typeface="Arial MT"/>
                <a:cs typeface="Arial MT"/>
              </a:rPr>
              <a:t> </a:t>
            </a:r>
            <a:r>
              <a:rPr sz="1400" b="0" dirty="0">
                <a:solidFill>
                  <a:srgbClr val="595959"/>
                </a:solidFill>
                <a:latin typeface="Arial MT"/>
                <a:cs typeface="Arial MT"/>
              </a:rPr>
              <a:t>(in</a:t>
            </a:r>
            <a:r>
              <a:rPr sz="1400" b="0" spc="-10" dirty="0">
                <a:solidFill>
                  <a:srgbClr val="595959"/>
                </a:solidFill>
                <a:latin typeface="Arial MT"/>
                <a:cs typeface="Arial MT"/>
              </a:rPr>
              <a:t> </a:t>
            </a:r>
            <a:r>
              <a:rPr sz="1400" b="0" dirty="0">
                <a:solidFill>
                  <a:srgbClr val="FF0000"/>
                </a:solidFill>
                <a:latin typeface="Arial MT"/>
                <a:cs typeface="Arial MT"/>
              </a:rPr>
              <a:t>l</a:t>
            </a:r>
            <a:r>
              <a:rPr sz="1400" b="0" dirty="0">
                <a:solidFill>
                  <a:srgbClr val="595959"/>
                </a:solidFill>
                <a:latin typeface="Arial MT"/>
                <a:cs typeface="Arial MT"/>
              </a:rPr>
              <a:t>ong</a:t>
            </a:r>
            <a:r>
              <a:rPr sz="1400" b="0" spc="-15" dirty="0">
                <a:solidFill>
                  <a:srgbClr val="595959"/>
                </a:solidFill>
                <a:latin typeface="Arial MT"/>
                <a:cs typeface="Arial MT"/>
              </a:rPr>
              <a:t> </a:t>
            </a:r>
            <a:r>
              <a:rPr sz="1400" b="0" spc="-10" dirty="0">
                <a:solidFill>
                  <a:srgbClr val="595959"/>
                </a:solidFill>
                <a:latin typeface="Arial MT"/>
                <a:cs typeface="Arial MT"/>
              </a:rPr>
              <a:t>format):</a:t>
            </a:r>
            <a:endParaRPr sz="1400">
              <a:latin typeface="Arial MT"/>
              <a:cs typeface="Arial MT"/>
            </a:endParaRPr>
          </a:p>
        </p:txBody>
      </p:sp>
      <p:grpSp>
        <p:nvGrpSpPr>
          <p:cNvPr id="5" name="object 5"/>
          <p:cNvGrpSpPr/>
          <p:nvPr/>
        </p:nvGrpSpPr>
        <p:grpSpPr>
          <a:xfrm>
            <a:off x="728199" y="4749550"/>
            <a:ext cx="6969125" cy="327025"/>
            <a:chOff x="728199" y="4749550"/>
            <a:chExt cx="6969125" cy="327025"/>
          </a:xfrm>
        </p:grpSpPr>
        <p:pic>
          <p:nvPicPr>
            <p:cNvPr id="6" name="object 6"/>
            <p:cNvPicPr/>
            <p:nvPr/>
          </p:nvPicPr>
          <p:blipFill>
            <a:blip r:embed="rId3" cstate="print"/>
            <a:stretch>
              <a:fillRect/>
            </a:stretch>
          </p:blipFill>
          <p:spPr>
            <a:xfrm>
              <a:off x="1337570" y="4775862"/>
              <a:ext cx="6359703" cy="274224"/>
            </a:xfrm>
            <a:prstGeom prst="rect">
              <a:avLst/>
            </a:prstGeom>
          </p:spPr>
        </p:pic>
        <p:sp>
          <p:nvSpPr>
            <p:cNvPr id="7" name="object 7"/>
            <p:cNvSpPr/>
            <p:nvPr/>
          </p:nvSpPr>
          <p:spPr>
            <a:xfrm>
              <a:off x="737724" y="4759075"/>
              <a:ext cx="549275" cy="307975"/>
            </a:xfrm>
            <a:custGeom>
              <a:avLst/>
              <a:gdLst/>
              <a:ahLst/>
              <a:cxnLst/>
              <a:rect l="l" t="t" r="r" b="b"/>
              <a:pathLst>
                <a:path w="549275" h="307975">
                  <a:moveTo>
                    <a:pt x="0" y="0"/>
                  </a:moveTo>
                  <a:lnTo>
                    <a:pt x="548699" y="0"/>
                  </a:lnTo>
                  <a:lnTo>
                    <a:pt x="548699" y="307799"/>
                  </a:lnTo>
                  <a:lnTo>
                    <a:pt x="0" y="307799"/>
                  </a:lnTo>
                  <a:lnTo>
                    <a:pt x="0" y="0"/>
                  </a:lnTo>
                  <a:close/>
                </a:path>
              </a:pathLst>
            </a:custGeom>
            <a:ln w="19049">
              <a:solidFill>
                <a:srgbClr val="000000"/>
              </a:solidFill>
            </a:ln>
          </p:spPr>
          <p:txBody>
            <a:bodyPr wrap="square" lIns="0" tIns="0" rIns="0" bIns="0" rtlCol="0"/>
            <a:lstStyle/>
            <a:p>
              <a:endParaRPr/>
            </a:p>
          </p:txBody>
        </p:sp>
      </p:grpSp>
      <p:sp>
        <p:nvSpPr>
          <p:cNvPr id="8" name="object 8"/>
          <p:cNvSpPr/>
          <p:nvPr/>
        </p:nvSpPr>
        <p:spPr>
          <a:xfrm>
            <a:off x="156824" y="4663149"/>
            <a:ext cx="8666480" cy="10160"/>
          </a:xfrm>
          <a:custGeom>
            <a:avLst/>
            <a:gdLst/>
            <a:ahLst/>
            <a:cxnLst/>
            <a:rect l="l" t="t" r="r" b="b"/>
            <a:pathLst>
              <a:path w="8666480" h="10160">
                <a:moveTo>
                  <a:pt x="0" y="9899"/>
                </a:moveTo>
                <a:lnTo>
                  <a:pt x="8666099" y="0"/>
                </a:lnTo>
              </a:path>
            </a:pathLst>
          </a:custGeom>
          <a:ln w="9524">
            <a:solidFill>
              <a:srgbClr val="595959"/>
            </a:solidFill>
          </a:ln>
        </p:spPr>
        <p:txBody>
          <a:bodyPr wrap="square" lIns="0" tIns="0" rIns="0" bIns="0" rtlCol="0"/>
          <a:lstStyle/>
          <a:p>
            <a:endParaRPr/>
          </a:p>
        </p:txBody>
      </p:sp>
      <p:sp>
        <p:nvSpPr>
          <p:cNvPr id="9" name="object 9"/>
          <p:cNvSpPr txBox="1">
            <a:spLocks noGrp="1"/>
          </p:cNvSpPr>
          <p:nvPr>
            <p:ph type="sldNum" sz="quarter" idx="7"/>
          </p:nvPr>
        </p:nvSpPr>
        <p:spPr>
          <a:prstGeom prst="rect">
            <a:avLst/>
          </a:prstGeom>
        </p:spPr>
        <p:txBody>
          <a:bodyPr vert="horz" wrap="square" lIns="0" tIns="635" rIns="0" bIns="0" rtlCol="0">
            <a:spAutoFit/>
          </a:bodyPr>
          <a:lstStyle/>
          <a:p>
            <a:pPr marL="108585">
              <a:lnSpc>
                <a:spcPct val="100000"/>
              </a:lnSpc>
              <a:spcBef>
                <a:spcPts val="5"/>
              </a:spcBef>
            </a:pPr>
            <a:fld id="{81D60167-4931-47E6-BA6A-407CBD079E47}" type="slidenum">
              <a:rPr spc="-50" dirty="0"/>
              <a:t>11</a:t>
            </a:fld>
            <a:endParaRPr spc="-50" dirty="0"/>
          </a:p>
        </p:txBody>
      </p:sp>
      <p:sp>
        <p:nvSpPr>
          <p:cNvPr id="10" name="object 10"/>
          <p:cNvSpPr txBox="1"/>
          <p:nvPr/>
        </p:nvSpPr>
        <p:spPr>
          <a:xfrm>
            <a:off x="810750" y="4837660"/>
            <a:ext cx="386715" cy="139065"/>
          </a:xfrm>
          <a:prstGeom prst="rect">
            <a:avLst/>
          </a:prstGeom>
        </p:spPr>
        <p:txBody>
          <a:bodyPr vert="horz" wrap="square" lIns="0" tIns="3175" rIns="0" bIns="0" rtlCol="0">
            <a:spAutoFit/>
          </a:bodyPr>
          <a:lstStyle/>
          <a:p>
            <a:pPr marL="12700">
              <a:lnSpc>
                <a:spcPct val="100000"/>
              </a:lnSpc>
              <a:spcBef>
                <a:spcPts val="25"/>
              </a:spcBef>
            </a:pPr>
            <a:r>
              <a:rPr sz="800" dirty="0">
                <a:solidFill>
                  <a:srgbClr val="595959"/>
                </a:solidFill>
                <a:latin typeface="Arial MT"/>
                <a:cs typeface="Arial MT"/>
              </a:rPr>
              <a:t>ls</a:t>
            </a:r>
            <a:r>
              <a:rPr sz="800" spc="-5" dirty="0">
                <a:solidFill>
                  <a:srgbClr val="595959"/>
                </a:solidFill>
                <a:latin typeface="Arial MT"/>
                <a:cs typeface="Arial MT"/>
              </a:rPr>
              <a:t> </a:t>
            </a:r>
            <a:r>
              <a:rPr sz="800" spc="-10" dirty="0">
                <a:solidFill>
                  <a:srgbClr val="595959"/>
                </a:solidFill>
                <a:latin typeface="Arial MT"/>
                <a:cs typeface="Arial MT"/>
              </a:rPr>
              <a:t>--</a:t>
            </a:r>
            <a:r>
              <a:rPr sz="800" spc="-20" dirty="0">
                <a:solidFill>
                  <a:srgbClr val="595959"/>
                </a:solidFill>
                <a:latin typeface="Arial MT"/>
                <a:cs typeface="Arial MT"/>
              </a:rPr>
              <a:t>help</a:t>
            </a:r>
            <a:endParaRPr sz="800">
              <a:latin typeface="Arial MT"/>
              <a:cs typeface="Arial M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12374" y="276450"/>
            <a:ext cx="613410" cy="400685"/>
          </a:xfrm>
          <a:prstGeom prst="rect">
            <a:avLst/>
          </a:prstGeom>
          <a:ln w="19049">
            <a:solidFill>
              <a:srgbClr val="000000"/>
            </a:solidFill>
          </a:ln>
        </p:spPr>
        <p:txBody>
          <a:bodyPr vert="horz" wrap="square" lIns="0" tIns="78105" rIns="0" bIns="0" rtlCol="0">
            <a:spAutoFit/>
          </a:bodyPr>
          <a:lstStyle/>
          <a:p>
            <a:pPr marL="85725">
              <a:lnSpc>
                <a:spcPct val="100000"/>
              </a:lnSpc>
              <a:spcBef>
                <a:spcPts val="615"/>
              </a:spcBef>
            </a:pPr>
            <a:r>
              <a:rPr sz="1400" dirty="0">
                <a:solidFill>
                  <a:srgbClr val="595959"/>
                </a:solidFill>
                <a:latin typeface="Arial MT"/>
                <a:cs typeface="Arial MT"/>
              </a:rPr>
              <a:t>ls</a:t>
            </a:r>
            <a:r>
              <a:rPr sz="1400" spc="-15" dirty="0">
                <a:solidFill>
                  <a:srgbClr val="595959"/>
                </a:solidFill>
                <a:latin typeface="Arial MT"/>
                <a:cs typeface="Arial MT"/>
              </a:rPr>
              <a:t> </a:t>
            </a:r>
            <a:r>
              <a:rPr sz="1400" spc="-10" dirty="0">
                <a:solidFill>
                  <a:srgbClr val="595959"/>
                </a:solidFill>
                <a:latin typeface="Arial MT"/>
                <a:cs typeface="Arial MT"/>
              </a:rPr>
              <a:t>-</a:t>
            </a:r>
            <a:r>
              <a:rPr sz="1400" spc="-25" dirty="0">
                <a:solidFill>
                  <a:srgbClr val="595959"/>
                </a:solidFill>
                <a:latin typeface="Arial MT"/>
                <a:cs typeface="Arial MT"/>
              </a:rPr>
              <a:t>al</a:t>
            </a:r>
            <a:endParaRPr sz="1400">
              <a:latin typeface="Arial MT"/>
              <a:cs typeface="Arial MT"/>
            </a:endParaRPr>
          </a:p>
        </p:txBody>
      </p:sp>
      <p:sp>
        <p:nvSpPr>
          <p:cNvPr id="3" name="object 3"/>
          <p:cNvSpPr txBox="1">
            <a:spLocks noGrp="1"/>
          </p:cNvSpPr>
          <p:nvPr>
            <p:ph type="title"/>
          </p:nvPr>
        </p:nvSpPr>
        <p:spPr>
          <a:xfrm>
            <a:off x="198575" y="342362"/>
            <a:ext cx="4864100" cy="238760"/>
          </a:xfrm>
          <a:prstGeom prst="rect">
            <a:avLst/>
          </a:prstGeom>
        </p:spPr>
        <p:txBody>
          <a:bodyPr vert="horz" wrap="square" lIns="0" tIns="12700" rIns="0" bIns="0" rtlCol="0">
            <a:spAutoFit/>
          </a:bodyPr>
          <a:lstStyle/>
          <a:p>
            <a:pPr marL="12700">
              <a:lnSpc>
                <a:spcPct val="100000"/>
              </a:lnSpc>
              <a:spcBef>
                <a:spcPts val="100"/>
              </a:spcBef>
            </a:pPr>
            <a:r>
              <a:rPr sz="1400" b="0" dirty="0">
                <a:solidFill>
                  <a:srgbClr val="FF0000"/>
                </a:solidFill>
                <a:latin typeface="Arial MT"/>
                <a:cs typeface="Arial MT"/>
              </a:rPr>
              <a:t>l</a:t>
            </a:r>
            <a:r>
              <a:rPr sz="1400" b="0" dirty="0">
                <a:solidFill>
                  <a:srgbClr val="595959"/>
                </a:solidFill>
                <a:latin typeface="Arial MT"/>
                <a:cs typeface="Arial MT"/>
              </a:rPr>
              <a:t>i</a:t>
            </a:r>
            <a:r>
              <a:rPr sz="1400" b="0" dirty="0">
                <a:solidFill>
                  <a:srgbClr val="FF0000"/>
                </a:solidFill>
                <a:latin typeface="Arial MT"/>
                <a:cs typeface="Arial MT"/>
              </a:rPr>
              <a:t>s</a:t>
            </a:r>
            <a:r>
              <a:rPr sz="1400" b="0" dirty="0">
                <a:solidFill>
                  <a:srgbClr val="595959"/>
                </a:solidFill>
                <a:latin typeface="Arial MT"/>
                <a:cs typeface="Arial MT"/>
              </a:rPr>
              <a:t>t</a:t>
            </a:r>
            <a:r>
              <a:rPr sz="1400" b="0" spc="-20" dirty="0">
                <a:solidFill>
                  <a:srgbClr val="595959"/>
                </a:solidFill>
                <a:latin typeface="Arial MT"/>
                <a:cs typeface="Arial MT"/>
              </a:rPr>
              <a:t> </a:t>
            </a:r>
            <a:r>
              <a:rPr sz="1400" b="0" dirty="0">
                <a:solidFill>
                  <a:srgbClr val="FF0000"/>
                </a:solidFill>
                <a:latin typeface="Arial MT"/>
                <a:cs typeface="Arial MT"/>
              </a:rPr>
              <a:t>a</a:t>
            </a:r>
            <a:r>
              <a:rPr sz="1400" b="0" dirty="0">
                <a:solidFill>
                  <a:srgbClr val="595959"/>
                </a:solidFill>
                <a:latin typeface="Arial MT"/>
                <a:cs typeface="Arial MT"/>
              </a:rPr>
              <a:t>ll</a:t>
            </a:r>
            <a:r>
              <a:rPr sz="1400" b="0" spc="-15" dirty="0">
                <a:solidFill>
                  <a:srgbClr val="595959"/>
                </a:solidFill>
                <a:latin typeface="Arial MT"/>
                <a:cs typeface="Arial MT"/>
              </a:rPr>
              <a:t> </a:t>
            </a:r>
            <a:r>
              <a:rPr sz="1400" b="0" dirty="0">
                <a:solidFill>
                  <a:srgbClr val="595959"/>
                </a:solidFill>
                <a:latin typeface="Arial MT"/>
                <a:cs typeface="Arial MT"/>
              </a:rPr>
              <a:t>files</a:t>
            </a:r>
            <a:r>
              <a:rPr sz="1400" b="0" spc="-15" dirty="0">
                <a:solidFill>
                  <a:srgbClr val="595959"/>
                </a:solidFill>
                <a:latin typeface="Arial MT"/>
                <a:cs typeface="Arial MT"/>
              </a:rPr>
              <a:t> </a:t>
            </a:r>
            <a:r>
              <a:rPr sz="1400" b="0" dirty="0">
                <a:solidFill>
                  <a:srgbClr val="595959"/>
                </a:solidFill>
                <a:latin typeface="Arial MT"/>
                <a:cs typeface="Arial MT"/>
              </a:rPr>
              <a:t>and</a:t>
            </a:r>
            <a:r>
              <a:rPr sz="1400" b="0" spc="-15" dirty="0">
                <a:solidFill>
                  <a:srgbClr val="595959"/>
                </a:solidFill>
                <a:latin typeface="Arial MT"/>
                <a:cs typeface="Arial MT"/>
              </a:rPr>
              <a:t> </a:t>
            </a:r>
            <a:r>
              <a:rPr sz="1400" b="0" dirty="0">
                <a:solidFill>
                  <a:srgbClr val="595959"/>
                </a:solidFill>
                <a:latin typeface="Arial MT"/>
                <a:cs typeface="Arial MT"/>
              </a:rPr>
              <a:t>directories</a:t>
            </a:r>
            <a:r>
              <a:rPr sz="1400" b="0" spc="-20" dirty="0">
                <a:solidFill>
                  <a:srgbClr val="595959"/>
                </a:solidFill>
                <a:latin typeface="Arial MT"/>
                <a:cs typeface="Arial MT"/>
              </a:rPr>
              <a:t> </a:t>
            </a:r>
            <a:r>
              <a:rPr sz="1400" b="0" dirty="0">
                <a:solidFill>
                  <a:srgbClr val="595959"/>
                </a:solidFill>
                <a:latin typeface="Arial MT"/>
                <a:cs typeface="Arial MT"/>
              </a:rPr>
              <a:t>in</a:t>
            </a:r>
            <a:r>
              <a:rPr sz="1400" b="0" spc="-15" dirty="0">
                <a:solidFill>
                  <a:srgbClr val="595959"/>
                </a:solidFill>
                <a:latin typeface="Arial MT"/>
                <a:cs typeface="Arial MT"/>
              </a:rPr>
              <a:t> </a:t>
            </a:r>
            <a:r>
              <a:rPr sz="1400" b="0" dirty="0">
                <a:solidFill>
                  <a:srgbClr val="595959"/>
                </a:solidFill>
                <a:latin typeface="Arial MT"/>
                <a:cs typeface="Arial MT"/>
              </a:rPr>
              <a:t>current</a:t>
            </a:r>
            <a:r>
              <a:rPr sz="1400" b="0" spc="-15" dirty="0">
                <a:solidFill>
                  <a:srgbClr val="595959"/>
                </a:solidFill>
                <a:latin typeface="Arial MT"/>
                <a:cs typeface="Arial MT"/>
              </a:rPr>
              <a:t> </a:t>
            </a:r>
            <a:r>
              <a:rPr sz="1400" b="0" dirty="0">
                <a:solidFill>
                  <a:srgbClr val="595959"/>
                </a:solidFill>
                <a:latin typeface="Arial MT"/>
                <a:cs typeface="Arial MT"/>
              </a:rPr>
              <a:t>directory</a:t>
            </a:r>
            <a:r>
              <a:rPr sz="1400" b="0" spc="-15" dirty="0">
                <a:solidFill>
                  <a:srgbClr val="595959"/>
                </a:solidFill>
                <a:latin typeface="Arial MT"/>
                <a:cs typeface="Arial MT"/>
              </a:rPr>
              <a:t> </a:t>
            </a:r>
            <a:r>
              <a:rPr sz="1400" b="0" dirty="0">
                <a:solidFill>
                  <a:srgbClr val="595959"/>
                </a:solidFill>
                <a:latin typeface="Arial MT"/>
                <a:cs typeface="Arial MT"/>
              </a:rPr>
              <a:t>(in</a:t>
            </a:r>
            <a:r>
              <a:rPr sz="1400" b="0" spc="-10" dirty="0">
                <a:solidFill>
                  <a:srgbClr val="595959"/>
                </a:solidFill>
                <a:latin typeface="Arial MT"/>
                <a:cs typeface="Arial MT"/>
              </a:rPr>
              <a:t> </a:t>
            </a:r>
            <a:r>
              <a:rPr sz="1400" b="0" dirty="0">
                <a:solidFill>
                  <a:srgbClr val="FF0000"/>
                </a:solidFill>
                <a:latin typeface="Arial MT"/>
                <a:cs typeface="Arial MT"/>
              </a:rPr>
              <a:t>l</a:t>
            </a:r>
            <a:r>
              <a:rPr sz="1400" b="0" dirty="0">
                <a:solidFill>
                  <a:srgbClr val="595959"/>
                </a:solidFill>
                <a:latin typeface="Arial MT"/>
                <a:cs typeface="Arial MT"/>
              </a:rPr>
              <a:t>ong</a:t>
            </a:r>
            <a:r>
              <a:rPr sz="1400" b="0" spc="-20" dirty="0">
                <a:solidFill>
                  <a:srgbClr val="595959"/>
                </a:solidFill>
                <a:latin typeface="Arial MT"/>
                <a:cs typeface="Arial MT"/>
              </a:rPr>
              <a:t> </a:t>
            </a:r>
            <a:r>
              <a:rPr sz="1400" b="0" spc="-10" dirty="0">
                <a:solidFill>
                  <a:srgbClr val="595959"/>
                </a:solidFill>
                <a:latin typeface="Arial MT"/>
                <a:cs typeface="Arial MT"/>
              </a:rPr>
              <a:t>format):</a:t>
            </a:r>
            <a:endParaRPr sz="1400">
              <a:latin typeface="Arial MT"/>
              <a:cs typeface="Arial MT"/>
            </a:endParaRPr>
          </a:p>
        </p:txBody>
      </p:sp>
      <p:pic>
        <p:nvPicPr>
          <p:cNvPr id="4" name="object 4"/>
          <p:cNvPicPr/>
          <p:nvPr/>
        </p:nvPicPr>
        <p:blipFill>
          <a:blip r:embed="rId3" cstate="print"/>
          <a:stretch>
            <a:fillRect/>
          </a:stretch>
        </p:blipFill>
        <p:spPr>
          <a:xfrm>
            <a:off x="57849" y="777000"/>
            <a:ext cx="4582674" cy="3564799"/>
          </a:xfrm>
          <a:prstGeom prst="rect">
            <a:avLst/>
          </a:prstGeom>
        </p:spPr>
      </p:pic>
      <p:pic>
        <p:nvPicPr>
          <p:cNvPr id="5" name="object 5"/>
          <p:cNvPicPr/>
          <p:nvPr/>
        </p:nvPicPr>
        <p:blipFill>
          <a:blip r:embed="rId4" cstate="print"/>
          <a:stretch>
            <a:fillRect/>
          </a:stretch>
        </p:blipFill>
        <p:spPr>
          <a:xfrm>
            <a:off x="4747300" y="1361325"/>
            <a:ext cx="4281474" cy="2185262"/>
          </a:xfrm>
          <a:prstGeom prst="rect">
            <a:avLst/>
          </a:prstGeom>
        </p:spPr>
      </p:pic>
      <p:sp>
        <p:nvSpPr>
          <p:cNvPr id="6" name="object 6"/>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spc="-25" dirty="0"/>
              <a:t>12</a:t>
            </a:fld>
            <a:endParaRPr spc="-25"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948199" y="200249"/>
            <a:ext cx="1936114" cy="400685"/>
          </a:xfrm>
          <a:prstGeom prst="rect">
            <a:avLst/>
          </a:prstGeom>
          <a:ln w="19049">
            <a:solidFill>
              <a:srgbClr val="000000"/>
            </a:solidFill>
          </a:ln>
        </p:spPr>
        <p:txBody>
          <a:bodyPr vert="horz" wrap="square" lIns="0" tIns="78105" rIns="0" bIns="0" rtlCol="0">
            <a:spAutoFit/>
          </a:bodyPr>
          <a:lstStyle/>
          <a:p>
            <a:pPr marL="85090">
              <a:lnSpc>
                <a:spcPct val="100000"/>
              </a:lnSpc>
              <a:spcBef>
                <a:spcPts val="615"/>
              </a:spcBef>
            </a:pPr>
            <a:r>
              <a:rPr sz="1400" dirty="0">
                <a:solidFill>
                  <a:srgbClr val="595959"/>
                </a:solidFill>
                <a:latin typeface="Arial MT"/>
                <a:cs typeface="Arial MT"/>
              </a:rPr>
              <a:t>ls</a:t>
            </a:r>
            <a:r>
              <a:rPr sz="1400" spc="-10" dirty="0">
                <a:solidFill>
                  <a:srgbClr val="595959"/>
                </a:solidFill>
                <a:latin typeface="Arial MT"/>
                <a:cs typeface="Arial MT"/>
              </a:rPr>
              <a:t> -</a:t>
            </a:r>
            <a:r>
              <a:rPr sz="1400" dirty="0">
                <a:solidFill>
                  <a:srgbClr val="595959"/>
                </a:solidFill>
                <a:latin typeface="Arial MT"/>
                <a:cs typeface="Arial MT"/>
              </a:rPr>
              <a:t>l</a:t>
            </a:r>
            <a:r>
              <a:rPr sz="1400" spc="-10" dirty="0">
                <a:solidFill>
                  <a:srgbClr val="595959"/>
                </a:solidFill>
                <a:latin typeface="Arial MT"/>
                <a:cs typeface="Arial MT"/>
              </a:rPr>
              <a:t> path_to_directory</a:t>
            </a:r>
            <a:endParaRPr sz="1400">
              <a:latin typeface="Arial MT"/>
              <a:cs typeface="Arial MT"/>
            </a:endParaRPr>
          </a:p>
        </p:txBody>
      </p:sp>
      <p:sp>
        <p:nvSpPr>
          <p:cNvPr id="3" name="object 3"/>
          <p:cNvSpPr txBox="1"/>
          <p:nvPr/>
        </p:nvSpPr>
        <p:spPr>
          <a:xfrm>
            <a:off x="198575" y="304538"/>
            <a:ext cx="4686300" cy="238760"/>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FF0000"/>
                </a:solidFill>
                <a:latin typeface="Arial MT"/>
                <a:cs typeface="Arial MT"/>
              </a:rPr>
              <a:t>l</a:t>
            </a:r>
            <a:r>
              <a:rPr sz="1400" dirty="0">
                <a:solidFill>
                  <a:srgbClr val="595959"/>
                </a:solidFill>
                <a:latin typeface="Arial MT"/>
                <a:cs typeface="Arial MT"/>
              </a:rPr>
              <a:t>i</a:t>
            </a:r>
            <a:r>
              <a:rPr sz="1400" dirty="0">
                <a:solidFill>
                  <a:srgbClr val="FF0000"/>
                </a:solidFill>
                <a:latin typeface="Arial MT"/>
                <a:cs typeface="Arial MT"/>
              </a:rPr>
              <a:t>s</a:t>
            </a:r>
            <a:r>
              <a:rPr sz="1400" dirty="0">
                <a:solidFill>
                  <a:srgbClr val="595959"/>
                </a:solidFill>
                <a:latin typeface="Arial MT"/>
                <a:cs typeface="Arial MT"/>
              </a:rPr>
              <a:t>t</a:t>
            </a:r>
            <a:r>
              <a:rPr sz="1400" spc="-15" dirty="0">
                <a:solidFill>
                  <a:srgbClr val="595959"/>
                </a:solidFill>
                <a:latin typeface="Arial MT"/>
                <a:cs typeface="Arial MT"/>
              </a:rPr>
              <a:t> </a:t>
            </a:r>
            <a:r>
              <a:rPr sz="1400" dirty="0">
                <a:solidFill>
                  <a:srgbClr val="595959"/>
                </a:solidFill>
                <a:latin typeface="Arial MT"/>
                <a:cs typeface="Arial MT"/>
              </a:rPr>
              <a:t>files</a:t>
            </a:r>
            <a:r>
              <a:rPr sz="1400" spc="-10" dirty="0">
                <a:solidFill>
                  <a:srgbClr val="595959"/>
                </a:solidFill>
                <a:latin typeface="Arial MT"/>
                <a:cs typeface="Arial MT"/>
              </a:rPr>
              <a:t> </a:t>
            </a:r>
            <a:r>
              <a:rPr sz="1400" dirty="0">
                <a:solidFill>
                  <a:srgbClr val="595959"/>
                </a:solidFill>
                <a:latin typeface="Arial MT"/>
                <a:cs typeface="Arial MT"/>
              </a:rPr>
              <a:t>and</a:t>
            </a:r>
            <a:r>
              <a:rPr sz="1400" spc="-15" dirty="0">
                <a:solidFill>
                  <a:srgbClr val="595959"/>
                </a:solidFill>
                <a:latin typeface="Arial MT"/>
                <a:cs typeface="Arial MT"/>
              </a:rPr>
              <a:t> </a:t>
            </a:r>
            <a:r>
              <a:rPr sz="1400" dirty="0">
                <a:solidFill>
                  <a:srgbClr val="595959"/>
                </a:solidFill>
                <a:latin typeface="Arial MT"/>
                <a:cs typeface="Arial MT"/>
              </a:rPr>
              <a:t>directories</a:t>
            </a:r>
            <a:r>
              <a:rPr sz="1400" spc="-10" dirty="0">
                <a:solidFill>
                  <a:srgbClr val="595959"/>
                </a:solidFill>
                <a:latin typeface="Arial MT"/>
                <a:cs typeface="Arial MT"/>
              </a:rPr>
              <a:t> </a:t>
            </a:r>
            <a:r>
              <a:rPr sz="1400" dirty="0">
                <a:solidFill>
                  <a:srgbClr val="595959"/>
                </a:solidFill>
                <a:latin typeface="Arial MT"/>
                <a:cs typeface="Arial MT"/>
              </a:rPr>
              <a:t>in</a:t>
            </a:r>
            <a:r>
              <a:rPr sz="1400" spc="-15" dirty="0">
                <a:solidFill>
                  <a:srgbClr val="595959"/>
                </a:solidFill>
                <a:latin typeface="Arial MT"/>
                <a:cs typeface="Arial MT"/>
              </a:rPr>
              <a:t> </a:t>
            </a:r>
            <a:r>
              <a:rPr sz="1400" dirty="0">
                <a:solidFill>
                  <a:srgbClr val="595959"/>
                </a:solidFill>
                <a:latin typeface="Arial MT"/>
                <a:cs typeface="Arial MT"/>
              </a:rPr>
              <a:t>another</a:t>
            </a:r>
            <a:r>
              <a:rPr sz="1400" spc="-10" dirty="0">
                <a:solidFill>
                  <a:srgbClr val="595959"/>
                </a:solidFill>
                <a:latin typeface="Arial MT"/>
                <a:cs typeface="Arial MT"/>
              </a:rPr>
              <a:t> </a:t>
            </a:r>
            <a:r>
              <a:rPr sz="1400" dirty="0">
                <a:solidFill>
                  <a:srgbClr val="595959"/>
                </a:solidFill>
                <a:latin typeface="Arial MT"/>
                <a:cs typeface="Arial MT"/>
              </a:rPr>
              <a:t>directory</a:t>
            </a:r>
            <a:r>
              <a:rPr sz="1400" spc="-15" dirty="0">
                <a:solidFill>
                  <a:srgbClr val="595959"/>
                </a:solidFill>
                <a:latin typeface="Arial MT"/>
                <a:cs typeface="Arial MT"/>
              </a:rPr>
              <a:t> </a:t>
            </a:r>
            <a:r>
              <a:rPr sz="1400" dirty="0">
                <a:solidFill>
                  <a:srgbClr val="595959"/>
                </a:solidFill>
                <a:latin typeface="Arial MT"/>
                <a:cs typeface="Arial MT"/>
              </a:rPr>
              <a:t>(in</a:t>
            </a:r>
            <a:r>
              <a:rPr sz="1400" spc="-10" dirty="0">
                <a:solidFill>
                  <a:srgbClr val="595959"/>
                </a:solidFill>
                <a:latin typeface="Arial MT"/>
                <a:cs typeface="Arial MT"/>
              </a:rPr>
              <a:t> </a:t>
            </a:r>
            <a:r>
              <a:rPr sz="1400" dirty="0">
                <a:solidFill>
                  <a:srgbClr val="FF0000"/>
                </a:solidFill>
                <a:latin typeface="Arial MT"/>
                <a:cs typeface="Arial MT"/>
              </a:rPr>
              <a:t>l</a:t>
            </a:r>
            <a:r>
              <a:rPr sz="1400" dirty="0">
                <a:solidFill>
                  <a:srgbClr val="595959"/>
                </a:solidFill>
                <a:latin typeface="Arial MT"/>
                <a:cs typeface="Arial MT"/>
              </a:rPr>
              <a:t>ong</a:t>
            </a:r>
            <a:r>
              <a:rPr sz="1400" spc="-10" dirty="0">
                <a:solidFill>
                  <a:srgbClr val="595959"/>
                </a:solidFill>
                <a:latin typeface="Arial MT"/>
                <a:cs typeface="Arial MT"/>
              </a:rPr>
              <a:t> format):</a:t>
            </a:r>
            <a:endParaRPr sz="1400">
              <a:latin typeface="Arial MT"/>
              <a:cs typeface="Arial MT"/>
            </a:endParaRPr>
          </a:p>
        </p:txBody>
      </p:sp>
      <p:pic>
        <p:nvPicPr>
          <p:cNvPr id="4" name="object 4"/>
          <p:cNvPicPr/>
          <p:nvPr/>
        </p:nvPicPr>
        <p:blipFill>
          <a:blip r:embed="rId2" cstate="print"/>
          <a:stretch>
            <a:fillRect/>
          </a:stretch>
        </p:blipFill>
        <p:spPr>
          <a:xfrm>
            <a:off x="728949" y="821850"/>
            <a:ext cx="7476325" cy="4008499"/>
          </a:xfrm>
          <a:prstGeom prst="rect">
            <a:avLst/>
          </a:prstGeom>
        </p:spPr>
      </p:pic>
      <p:sp>
        <p:nvSpPr>
          <p:cNvPr id="5" name="object 5"/>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spc="-25" dirty="0"/>
              <a:t>13</a:t>
            </a:fld>
            <a:endParaRPr spc="-25"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047787" y="121524"/>
            <a:ext cx="7802245" cy="3209925"/>
            <a:chOff x="1047787" y="121524"/>
            <a:chExt cx="7802245" cy="3209925"/>
          </a:xfrm>
        </p:grpSpPr>
        <p:pic>
          <p:nvPicPr>
            <p:cNvPr id="3" name="object 3"/>
            <p:cNvPicPr/>
            <p:nvPr/>
          </p:nvPicPr>
          <p:blipFill>
            <a:blip r:embed="rId3" cstate="print"/>
            <a:stretch>
              <a:fillRect/>
            </a:stretch>
          </p:blipFill>
          <p:spPr>
            <a:xfrm>
              <a:off x="1066366" y="121524"/>
              <a:ext cx="7783332" cy="3148591"/>
            </a:xfrm>
            <a:prstGeom prst="rect">
              <a:avLst/>
            </a:prstGeom>
          </p:spPr>
        </p:pic>
        <p:sp>
          <p:nvSpPr>
            <p:cNvPr id="4" name="object 4"/>
            <p:cNvSpPr/>
            <p:nvPr/>
          </p:nvSpPr>
          <p:spPr>
            <a:xfrm>
              <a:off x="1052549" y="401061"/>
              <a:ext cx="95885" cy="2925445"/>
            </a:xfrm>
            <a:custGeom>
              <a:avLst/>
              <a:gdLst/>
              <a:ahLst/>
              <a:cxnLst/>
              <a:rect l="l" t="t" r="r" b="b"/>
              <a:pathLst>
                <a:path w="95884" h="2925445">
                  <a:moveTo>
                    <a:pt x="0" y="0"/>
                  </a:moveTo>
                  <a:lnTo>
                    <a:pt x="95399" y="0"/>
                  </a:lnTo>
                  <a:lnTo>
                    <a:pt x="95399" y="2925300"/>
                  </a:lnTo>
                  <a:lnTo>
                    <a:pt x="0" y="2925300"/>
                  </a:lnTo>
                  <a:lnTo>
                    <a:pt x="0" y="0"/>
                  </a:lnTo>
                  <a:close/>
                </a:path>
              </a:pathLst>
            </a:custGeom>
            <a:ln w="9524">
              <a:solidFill>
                <a:srgbClr val="FF0000"/>
              </a:solidFill>
            </a:ln>
          </p:spPr>
          <p:txBody>
            <a:bodyPr wrap="square" lIns="0" tIns="0" rIns="0" bIns="0" rtlCol="0"/>
            <a:lstStyle/>
            <a:p>
              <a:endParaRPr/>
            </a:p>
          </p:txBody>
        </p:sp>
        <p:sp>
          <p:nvSpPr>
            <p:cNvPr id="5" name="object 5"/>
            <p:cNvSpPr/>
            <p:nvPr/>
          </p:nvSpPr>
          <p:spPr>
            <a:xfrm>
              <a:off x="1154943" y="401061"/>
              <a:ext cx="210185" cy="2925445"/>
            </a:xfrm>
            <a:custGeom>
              <a:avLst/>
              <a:gdLst/>
              <a:ahLst/>
              <a:cxnLst/>
              <a:rect l="l" t="t" r="r" b="b"/>
              <a:pathLst>
                <a:path w="210184" h="2925445">
                  <a:moveTo>
                    <a:pt x="0" y="0"/>
                  </a:moveTo>
                  <a:lnTo>
                    <a:pt x="209699" y="0"/>
                  </a:lnTo>
                  <a:lnTo>
                    <a:pt x="209699" y="2925300"/>
                  </a:lnTo>
                  <a:lnTo>
                    <a:pt x="0" y="2925300"/>
                  </a:lnTo>
                  <a:lnTo>
                    <a:pt x="0" y="0"/>
                  </a:lnTo>
                  <a:close/>
                </a:path>
              </a:pathLst>
            </a:custGeom>
            <a:ln w="9524">
              <a:solidFill>
                <a:srgbClr val="0000FF"/>
              </a:solidFill>
            </a:ln>
          </p:spPr>
          <p:txBody>
            <a:bodyPr wrap="square" lIns="0" tIns="0" rIns="0" bIns="0" rtlCol="0"/>
            <a:lstStyle/>
            <a:p>
              <a:endParaRPr/>
            </a:p>
          </p:txBody>
        </p:sp>
        <p:sp>
          <p:nvSpPr>
            <p:cNvPr id="6" name="object 6"/>
            <p:cNvSpPr/>
            <p:nvPr/>
          </p:nvSpPr>
          <p:spPr>
            <a:xfrm>
              <a:off x="1376091" y="401061"/>
              <a:ext cx="210185" cy="2925445"/>
            </a:xfrm>
            <a:custGeom>
              <a:avLst/>
              <a:gdLst/>
              <a:ahLst/>
              <a:cxnLst/>
              <a:rect l="l" t="t" r="r" b="b"/>
              <a:pathLst>
                <a:path w="210184" h="2925445">
                  <a:moveTo>
                    <a:pt x="0" y="0"/>
                  </a:moveTo>
                  <a:lnTo>
                    <a:pt x="209699" y="0"/>
                  </a:lnTo>
                  <a:lnTo>
                    <a:pt x="209699" y="2925300"/>
                  </a:lnTo>
                  <a:lnTo>
                    <a:pt x="0" y="2925300"/>
                  </a:lnTo>
                  <a:lnTo>
                    <a:pt x="0" y="0"/>
                  </a:lnTo>
                  <a:close/>
                </a:path>
              </a:pathLst>
            </a:custGeom>
            <a:ln w="9524">
              <a:solidFill>
                <a:srgbClr val="FF9900"/>
              </a:solidFill>
            </a:ln>
          </p:spPr>
          <p:txBody>
            <a:bodyPr wrap="square" lIns="0" tIns="0" rIns="0" bIns="0" rtlCol="0"/>
            <a:lstStyle/>
            <a:p>
              <a:endParaRPr/>
            </a:p>
          </p:txBody>
        </p:sp>
        <p:sp>
          <p:nvSpPr>
            <p:cNvPr id="7" name="object 7"/>
            <p:cNvSpPr/>
            <p:nvPr/>
          </p:nvSpPr>
          <p:spPr>
            <a:xfrm>
              <a:off x="1597239" y="413834"/>
              <a:ext cx="210185" cy="2912745"/>
            </a:xfrm>
            <a:custGeom>
              <a:avLst/>
              <a:gdLst/>
              <a:ahLst/>
              <a:cxnLst/>
              <a:rect l="l" t="t" r="r" b="b"/>
              <a:pathLst>
                <a:path w="210185" h="2912745">
                  <a:moveTo>
                    <a:pt x="0" y="0"/>
                  </a:moveTo>
                  <a:lnTo>
                    <a:pt x="209699" y="0"/>
                  </a:lnTo>
                  <a:lnTo>
                    <a:pt x="209699" y="2912399"/>
                  </a:lnTo>
                  <a:lnTo>
                    <a:pt x="0" y="2912399"/>
                  </a:lnTo>
                  <a:lnTo>
                    <a:pt x="0" y="0"/>
                  </a:lnTo>
                  <a:close/>
                </a:path>
              </a:pathLst>
            </a:custGeom>
            <a:ln w="9524">
              <a:solidFill>
                <a:srgbClr val="00FF00"/>
              </a:solidFill>
            </a:ln>
          </p:spPr>
          <p:txBody>
            <a:bodyPr wrap="square" lIns="0" tIns="0" rIns="0" bIns="0" rtlCol="0"/>
            <a:lstStyle/>
            <a:p>
              <a:endParaRPr/>
            </a:p>
          </p:txBody>
        </p:sp>
        <p:sp>
          <p:nvSpPr>
            <p:cNvPr id="8" name="object 8"/>
            <p:cNvSpPr/>
            <p:nvPr/>
          </p:nvSpPr>
          <p:spPr>
            <a:xfrm>
              <a:off x="2092574" y="401049"/>
              <a:ext cx="747395" cy="2912745"/>
            </a:xfrm>
            <a:custGeom>
              <a:avLst/>
              <a:gdLst/>
              <a:ahLst/>
              <a:cxnLst/>
              <a:rect l="l" t="t" r="r" b="b"/>
              <a:pathLst>
                <a:path w="747394" h="2912745">
                  <a:moveTo>
                    <a:pt x="0" y="0"/>
                  </a:moveTo>
                  <a:lnTo>
                    <a:pt x="746999" y="0"/>
                  </a:lnTo>
                  <a:lnTo>
                    <a:pt x="746999" y="2912399"/>
                  </a:lnTo>
                  <a:lnTo>
                    <a:pt x="0" y="2912399"/>
                  </a:lnTo>
                  <a:lnTo>
                    <a:pt x="0" y="0"/>
                  </a:lnTo>
                  <a:close/>
                </a:path>
              </a:pathLst>
            </a:custGeom>
            <a:ln w="9524">
              <a:solidFill>
                <a:srgbClr val="FF0000"/>
              </a:solidFill>
            </a:ln>
          </p:spPr>
          <p:txBody>
            <a:bodyPr wrap="square" lIns="0" tIns="0" rIns="0" bIns="0" rtlCol="0"/>
            <a:lstStyle/>
            <a:p>
              <a:endParaRPr/>
            </a:p>
          </p:txBody>
        </p:sp>
        <p:sp>
          <p:nvSpPr>
            <p:cNvPr id="9" name="object 9"/>
            <p:cNvSpPr/>
            <p:nvPr/>
          </p:nvSpPr>
          <p:spPr>
            <a:xfrm>
              <a:off x="2898399" y="413824"/>
              <a:ext cx="779780" cy="2912745"/>
            </a:xfrm>
            <a:custGeom>
              <a:avLst/>
              <a:gdLst/>
              <a:ahLst/>
              <a:cxnLst/>
              <a:rect l="l" t="t" r="r" b="b"/>
              <a:pathLst>
                <a:path w="779779" h="2912745">
                  <a:moveTo>
                    <a:pt x="0" y="0"/>
                  </a:moveTo>
                  <a:lnTo>
                    <a:pt x="779399" y="0"/>
                  </a:lnTo>
                  <a:lnTo>
                    <a:pt x="779399" y="2912399"/>
                  </a:lnTo>
                  <a:lnTo>
                    <a:pt x="0" y="2912399"/>
                  </a:lnTo>
                  <a:lnTo>
                    <a:pt x="0" y="0"/>
                  </a:lnTo>
                  <a:close/>
                </a:path>
              </a:pathLst>
            </a:custGeom>
            <a:ln w="9524">
              <a:solidFill>
                <a:srgbClr val="00FF00"/>
              </a:solidFill>
            </a:ln>
          </p:spPr>
          <p:txBody>
            <a:bodyPr wrap="square" lIns="0" tIns="0" rIns="0" bIns="0" rtlCol="0"/>
            <a:lstStyle/>
            <a:p>
              <a:endParaRPr/>
            </a:p>
          </p:txBody>
        </p:sp>
        <p:sp>
          <p:nvSpPr>
            <p:cNvPr id="10" name="object 10"/>
            <p:cNvSpPr/>
            <p:nvPr/>
          </p:nvSpPr>
          <p:spPr>
            <a:xfrm>
              <a:off x="3718600" y="407500"/>
              <a:ext cx="690245" cy="2912745"/>
            </a:xfrm>
            <a:custGeom>
              <a:avLst/>
              <a:gdLst/>
              <a:ahLst/>
              <a:cxnLst/>
              <a:rect l="l" t="t" r="r" b="b"/>
              <a:pathLst>
                <a:path w="690245" h="2912745">
                  <a:moveTo>
                    <a:pt x="0" y="0"/>
                  </a:moveTo>
                  <a:lnTo>
                    <a:pt x="689699" y="0"/>
                  </a:lnTo>
                  <a:lnTo>
                    <a:pt x="689699" y="2912399"/>
                  </a:lnTo>
                  <a:lnTo>
                    <a:pt x="0" y="2912399"/>
                  </a:lnTo>
                  <a:lnTo>
                    <a:pt x="0" y="0"/>
                  </a:lnTo>
                  <a:close/>
                </a:path>
              </a:pathLst>
            </a:custGeom>
            <a:ln w="9524">
              <a:solidFill>
                <a:srgbClr val="9900FF"/>
              </a:solidFill>
            </a:ln>
          </p:spPr>
          <p:txBody>
            <a:bodyPr wrap="square" lIns="0" tIns="0" rIns="0" bIns="0" rtlCol="0"/>
            <a:lstStyle/>
            <a:p>
              <a:endParaRPr/>
            </a:p>
          </p:txBody>
        </p:sp>
        <p:sp>
          <p:nvSpPr>
            <p:cNvPr id="11" name="object 11"/>
            <p:cNvSpPr/>
            <p:nvPr/>
          </p:nvSpPr>
          <p:spPr>
            <a:xfrm>
              <a:off x="4449100" y="401049"/>
              <a:ext cx="1137920" cy="2912745"/>
            </a:xfrm>
            <a:custGeom>
              <a:avLst/>
              <a:gdLst/>
              <a:ahLst/>
              <a:cxnLst/>
              <a:rect l="l" t="t" r="r" b="b"/>
              <a:pathLst>
                <a:path w="1137920" h="2912745">
                  <a:moveTo>
                    <a:pt x="0" y="0"/>
                  </a:moveTo>
                  <a:lnTo>
                    <a:pt x="1137899" y="0"/>
                  </a:lnTo>
                  <a:lnTo>
                    <a:pt x="1137899" y="2912399"/>
                  </a:lnTo>
                  <a:lnTo>
                    <a:pt x="0" y="2912399"/>
                  </a:lnTo>
                  <a:lnTo>
                    <a:pt x="0" y="0"/>
                  </a:lnTo>
                  <a:close/>
                </a:path>
              </a:pathLst>
            </a:custGeom>
            <a:ln w="9524">
              <a:solidFill>
                <a:srgbClr val="FF0000"/>
              </a:solidFill>
            </a:ln>
          </p:spPr>
          <p:txBody>
            <a:bodyPr wrap="square" lIns="0" tIns="0" rIns="0" bIns="0" rtlCol="0"/>
            <a:lstStyle/>
            <a:p>
              <a:endParaRPr/>
            </a:p>
          </p:txBody>
        </p:sp>
        <p:sp>
          <p:nvSpPr>
            <p:cNvPr id="12" name="object 12"/>
            <p:cNvSpPr/>
            <p:nvPr/>
          </p:nvSpPr>
          <p:spPr>
            <a:xfrm>
              <a:off x="5627799" y="357724"/>
              <a:ext cx="3175000" cy="2968625"/>
            </a:xfrm>
            <a:custGeom>
              <a:avLst/>
              <a:gdLst/>
              <a:ahLst/>
              <a:cxnLst/>
              <a:rect l="l" t="t" r="r" b="b"/>
              <a:pathLst>
                <a:path w="3175000" h="2968625">
                  <a:moveTo>
                    <a:pt x="0" y="0"/>
                  </a:moveTo>
                  <a:lnTo>
                    <a:pt x="3174599" y="0"/>
                  </a:lnTo>
                  <a:lnTo>
                    <a:pt x="3174599" y="2968499"/>
                  </a:lnTo>
                  <a:lnTo>
                    <a:pt x="0" y="2968499"/>
                  </a:lnTo>
                  <a:lnTo>
                    <a:pt x="0" y="0"/>
                  </a:lnTo>
                  <a:close/>
                </a:path>
              </a:pathLst>
            </a:custGeom>
            <a:ln w="9524">
              <a:solidFill>
                <a:srgbClr val="FF00FF"/>
              </a:solidFill>
            </a:ln>
          </p:spPr>
          <p:txBody>
            <a:bodyPr wrap="square" lIns="0" tIns="0" rIns="0" bIns="0" rtlCol="0"/>
            <a:lstStyle/>
            <a:p>
              <a:endParaRPr/>
            </a:p>
          </p:txBody>
        </p:sp>
      </p:grpSp>
      <p:sp>
        <p:nvSpPr>
          <p:cNvPr id="13" name="object 13"/>
          <p:cNvSpPr txBox="1"/>
          <p:nvPr/>
        </p:nvSpPr>
        <p:spPr>
          <a:xfrm>
            <a:off x="7479524" y="3515336"/>
            <a:ext cx="1166495" cy="193040"/>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595959"/>
                </a:solidFill>
                <a:latin typeface="Arial MT"/>
                <a:cs typeface="Arial MT"/>
              </a:rPr>
              <a:t>directory/file</a:t>
            </a:r>
            <a:r>
              <a:rPr sz="1100" spc="-70" dirty="0">
                <a:solidFill>
                  <a:srgbClr val="595959"/>
                </a:solidFill>
                <a:latin typeface="Arial MT"/>
                <a:cs typeface="Arial MT"/>
              </a:rPr>
              <a:t> </a:t>
            </a:r>
            <a:r>
              <a:rPr sz="1100" spc="-20" dirty="0">
                <a:solidFill>
                  <a:srgbClr val="595959"/>
                </a:solidFill>
                <a:latin typeface="Arial MT"/>
                <a:cs typeface="Arial MT"/>
              </a:rPr>
              <a:t>name</a:t>
            </a:r>
            <a:endParaRPr sz="1100">
              <a:latin typeface="Arial MT"/>
              <a:cs typeface="Arial MT"/>
            </a:endParaRPr>
          </a:p>
        </p:txBody>
      </p:sp>
      <p:grpSp>
        <p:nvGrpSpPr>
          <p:cNvPr id="14" name="object 14"/>
          <p:cNvGrpSpPr/>
          <p:nvPr/>
        </p:nvGrpSpPr>
        <p:grpSpPr>
          <a:xfrm>
            <a:off x="4058687" y="3308687"/>
            <a:ext cx="3888104" cy="242570"/>
            <a:chOff x="4058687" y="3308687"/>
            <a:chExt cx="3888104" cy="242570"/>
          </a:xfrm>
        </p:grpSpPr>
        <p:sp>
          <p:nvSpPr>
            <p:cNvPr id="15" name="object 15"/>
            <p:cNvSpPr/>
            <p:nvPr/>
          </p:nvSpPr>
          <p:spPr>
            <a:xfrm>
              <a:off x="7215100" y="3326225"/>
              <a:ext cx="685165" cy="205104"/>
            </a:xfrm>
            <a:custGeom>
              <a:avLst/>
              <a:gdLst/>
              <a:ahLst/>
              <a:cxnLst/>
              <a:rect l="l" t="t" r="r" b="b"/>
              <a:pathLst>
                <a:path w="685165" h="205104">
                  <a:moveTo>
                    <a:pt x="0" y="0"/>
                  </a:moveTo>
                  <a:lnTo>
                    <a:pt x="685042" y="204734"/>
                  </a:lnTo>
                </a:path>
              </a:pathLst>
            </a:custGeom>
            <a:ln w="9524">
              <a:solidFill>
                <a:srgbClr val="595959"/>
              </a:solidFill>
            </a:ln>
          </p:spPr>
          <p:txBody>
            <a:bodyPr wrap="square" lIns="0" tIns="0" rIns="0" bIns="0" rtlCol="0"/>
            <a:lstStyle/>
            <a:p>
              <a:endParaRPr/>
            </a:p>
          </p:txBody>
        </p:sp>
        <p:sp>
          <p:nvSpPr>
            <p:cNvPr id="16" name="object 16"/>
            <p:cNvSpPr/>
            <p:nvPr/>
          </p:nvSpPr>
          <p:spPr>
            <a:xfrm>
              <a:off x="7895638" y="3515886"/>
              <a:ext cx="46355" cy="30480"/>
            </a:xfrm>
            <a:custGeom>
              <a:avLst/>
              <a:gdLst/>
              <a:ahLst/>
              <a:cxnLst/>
              <a:rect l="l" t="t" r="r" b="b"/>
              <a:pathLst>
                <a:path w="46354" h="30479">
                  <a:moveTo>
                    <a:pt x="0" y="30147"/>
                  </a:moveTo>
                  <a:lnTo>
                    <a:pt x="9010" y="0"/>
                  </a:lnTo>
                  <a:lnTo>
                    <a:pt x="45920" y="27451"/>
                  </a:lnTo>
                  <a:lnTo>
                    <a:pt x="0" y="30147"/>
                  </a:lnTo>
                  <a:close/>
                </a:path>
              </a:pathLst>
            </a:custGeom>
            <a:solidFill>
              <a:srgbClr val="595959"/>
            </a:solidFill>
          </p:spPr>
          <p:txBody>
            <a:bodyPr wrap="square" lIns="0" tIns="0" rIns="0" bIns="0" rtlCol="0"/>
            <a:lstStyle/>
            <a:p>
              <a:endParaRPr/>
            </a:p>
          </p:txBody>
        </p:sp>
        <p:sp>
          <p:nvSpPr>
            <p:cNvPr id="17" name="object 17"/>
            <p:cNvSpPr/>
            <p:nvPr/>
          </p:nvSpPr>
          <p:spPr>
            <a:xfrm>
              <a:off x="7895638" y="3515886"/>
              <a:ext cx="46355" cy="30480"/>
            </a:xfrm>
            <a:custGeom>
              <a:avLst/>
              <a:gdLst/>
              <a:ahLst/>
              <a:cxnLst/>
              <a:rect l="l" t="t" r="r" b="b"/>
              <a:pathLst>
                <a:path w="46354" h="30479">
                  <a:moveTo>
                    <a:pt x="0" y="30147"/>
                  </a:moveTo>
                  <a:lnTo>
                    <a:pt x="45920" y="27451"/>
                  </a:lnTo>
                  <a:lnTo>
                    <a:pt x="9010" y="0"/>
                  </a:lnTo>
                  <a:lnTo>
                    <a:pt x="0" y="30147"/>
                  </a:lnTo>
                  <a:close/>
                </a:path>
              </a:pathLst>
            </a:custGeom>
            <a:ln w="9524">
              <a:solidFill>
                <a:srgbClr val="595959"/>
              </a:solidFill>
            </a:ln>
          </p:spPr>
          <p:txBody>
            <a:bodyPr wrap="square" lIns="0" tIns="0" rIns="0" bIns="0" rtlCol="0"/>
            <a:lstStyle/>
            <a:p>
              <a:endParaRPr/>
            </a:p>
          </p:txBody>
        </p:sp>
        <p:sp>
          <p:nvSpPr>
            <p:cNvPr id="18" name="object 18"/>
            <p:cNvSpPr/>
            <p:nvPr/>
          </p:nvSpPr>
          <p:spPr>
            <a:xfrm>
              <a:off x="5018050" y="3313450"/>
              <a:ext cx="291465" cy="195580"/>
            </a:xfrm>
            <a:custGeom>
              <a:avLst/>
              <a:gdLst/>
              <a:ahLst/>
              <a:cxnLst/>
              <a:rect l="l" t="t" r="r" b="b"/>
              <a:pathLst>
                <a:path w="291464" h="195579">
                  <a:moveTo>
                    <a:pt x="0" y="0"/>
                  </a:moveTo>
                  <a:lnTo>
                    <a:pt x="290926" y="194982"/>
                  </a:lnTo>
                </a:path>
              </a:pathLst>
            </a:custGeom>
            <a:ln w="9524">
              <a:solidFill>
                <a:srgbClr val="595959"/>
              </a:solidFill>
            </a:ln>
          </p:spPr>
          <p:txBody>
            <a:bodyPr wrap="square" lIns="0" tIns="0" rIns="0" bIns="0" rtlCol="0"/>
            <a:lstStyle/>
            <a:p>
              <a:endParaRPr/>
            </a:p>
          </p:txBody>
        </p:sp>
        <p:sp>
          <p:nvSpPr>
            <p:cNvPr id="19" name="object 19"/>
            <p:cNvSpPr/>
            <p:nvPr/>
          </p:nvSpPr>
          <p:spPr>
            <a:xfrm>
              <a:off x="5300217" y="3495363"/>
              <a:ext cx="45085" cy="37465"/>
            </a:xfrm>
            <a:custGeom>
              <a:avLst/>
              <a:gdLst/>
              <a:ahLst/>
              <a:cxnLst/>
              <a:rect l="l" t="t" r="r" b="b"/>
              <a:pathLst>
                <a:path w="45085" h="37464">
                  <a:moveTo>
                    <a:pt x="44665" y="37134"/>
                  </a:moveTo>
                  <a:lnTo>
                    <a:pt x="0" y="26138"/>
                  </a:lnTo>
                  <a:lnTo>
                    <a:pt x="17517" y="0"/>
                  </a:lnTo>
                  <a:lnTo>
                    <a:pt x="44665" y="37134"/>
                  </a:lnTo>
                  <a:close/>
                </a:path>
              </a:pathLst>
            </a:custGeom>
            <a:solidFill>
              <a:srgbClr val="595959"/>
            </a:solidFill>
          </p:spPr>
          <p:txBody>
            <a:bodyPr wrap="square" lIns="0" tIns="0" rIns="0" bIns="0" rtlCol="0"/>
            <a:lstStyle/>
            <a:p>
              <a:endParaRPr/>
            </a:p>
          </p:txBody>
        </p:sp>
        <p:sp>
          <p:nvSpPr>
            <p:cNvPr id="20" name="object 20"/>
            <p:cNvSpPr/>
            <p:nvPr/>
          </p:nvSpPr>
          <p:spPr>
            <a:xfrm>
              <a:off x="5300217" y="3495363"/>
              <a:ext cx="45085" cy="37465"/>
            </a:xfrm>
            <a:custGeom>
              <a:avLst/>
              <a:gdLst/>
              <a:ahLst/>
              <a:cxnLst/>
              <a:rect l="l" t="t" r="r" b="b"/>
              <a:pathLst>
                <a:path w="45085" h="37464">
                  <a:moveTo>
                    <a:pt x="0" y="26138"/>
                  </a:moveTo>
                  <a:lnTo>
                    <a:pt x="44665" y="37134"/>
                  </a:lnTo>
                  <a:lnTo>
                    <a:pt x="17517" y="0"/>
                  </a:lnTo>
                  <a:lnTo>
                    <a:pt x="0" y="26138"/>
                  </a:lnTo>
                  <a:close/>
                </a:path>
              </a:pathLst>
            </a:custGeom>
            <a:ln w="9524">
              <a:solidFill>
                <a:srgbClr val="595959"/>
              </a:solidFill>
            </a:ln>
          </p:spPr>
          <p:txBody>
            <a:bodyPr wrap="square" lIns="0" tIns="0" rIns="0" bIns="0" rtlCol="0"/>
            <a:lstStyle/>
            <a:p>
              <a:endParaRPr/>
            </a:p>
          </p:txBody>
        </p:sp>
        <p:pic>
          <p:nvPicPr>
            <p:cNvPr id="21" name="object 21"/>
            <p:cNvPicPr/>
            <p:nvPr/>
          </p:nvPicPr>
          <p:blipFill>
            <a:blip r:embed="rId4" cstate="print"/>
            <a:stretch>
              <a:fillRect/>
            </a:stretch>
          </p:blipFill>
          <p:spPr>
            <a:xfrm>
              <a:off x="4058687" y="3315137"/>
              <a:ext cx="64307" cy="209317"/>
            </a:xfrm>
            <a:prstGeom prst="rect">
              <a:avLst/>
            </a:prstGeom>
          </p:spPr>
        </p:pic>
      </p:grpSp>
      <p:sp>
        <p:nvSpPr>
          <p:cNvPr id="22" name="object 22"/>
          <p:cNvSpPr txBox="1"/>
          <p:nvPr/>
        </p:nvSpPr>
        <p:spPr>
          <a:xfrm>
            <a:off x="3923775" y="3498012"/>
            <a:ext cx="600075" cy="360680"/>
          </a:xfrm>
          <a:prstGeom prst="rect">
            <a:avLst/>
          </a:prstGeom>
        </p:spPr>
        <p:txBody>
          <a:bodyPr vert="horz" wrap="square" lIns="0" tIns="12700" rIns="0" bIns="0" rtlCol="0">
            <a:spAutoFit/>
          </a:bodyPr>
          <a:lstStyle/>
          <a:p>
            <a:pPr marL="12700">
              <a:lnSpc>
                <a:spcPct val="100000"/>
              </a:lnSpc>
              <a:spcBef>
                <a:spcPts val="100"/>
              </a:spcBef>
            </a:pPr>
            <a:r>
              <a:rPr sz="1100" spc="-20" dirty="0">
                <a:solidFill>
                  <a:srgbClr val="595959"/>
                </a:solidFill>
                <a:latin typeface="Arial MT"/>
                <a:cs typeface="Arial MT"/>
              </a:rPr>
              <a:t>size</a:t>
            </a:r>
            <a:endParaRPr sz="1100">
              <a:latin typeface="Arial MT"/>
              <a:cs typeface="Arial MT"/>
            </a:endParaRPr>
          </a:p>
          <a:p>
            <a:pPr marL="12700">
              <a:lnSpc>
                <a:spcPct val="100000"/>
              </a:lnSpc>
            </a:pPr>
            <a:r>
              <a:rPr sz="1100" dirty="0">
                <a:solidFill>
                  <a:srgbClr val="595959"/>
                </a:solidFill>
                <a:latin typeface="Arial MT"/>
                <a:cs typeface="Arial MT"/>
              </a:rPr>
              <a:t>(in</a:t>
            </a:r>
            <a:r>
              <a:rPr sz="1100" spc="-30" dirty="0">
                <a:solidFill>
                  <a:srgbClr val="595959"/>
                </a:solidFill>
                <a:latin typeface="Arial MT"/>
                <a:cs typeface="Arial MT"/>
              </a:rPr>
              <a:t> </a:t>
            </a:r>
            <a:r>
              <a:rPr sz="1100" spc="-10" dirty="0">
                <a:solidFill>
                  <a:srgbClr val="595959"/>
                </a:solidFill>
                <a:latin typeface="Arial MT"/>
                <a:cs typeface="Arial MT"/>
              </a:rPr>
              <a:t>bytes)</a:t>
            </a:r>
            <a:endParaRPr sz="1100">
              <a:latin typeface="Arial MT"/>
              <a:cs typeface="Arial MT"/>
            </a:endParaRPr>
          </a:p>
        </p:txBody>
      </p:sp>
      <p:sp>
        <p:nvSpPr>
          <p:cNvPr id="23" name="object 23"/>
          <p:cNvSpPr txBox="1"/>
          <p:nvPr/>
        </p:nvSpPr>
        <p:spPr>
          <a:xfrm>
            <a:off x="3096975" y="3573186"/>
            <a:ext cx="382905" cy="360680"/>
          </a:xfrm>
          <a:prstGeom prst="rect">
            <a:avLst/>
          </a:prstGeom>
        </p:spPr>
        <p:txBody>
          <a:bodyPr vert="horz" wrap="square" lIns="0" tIns="12700" rIns="0" bIns="0" rtlCol="0">
            <a:spAutoFit/>
          </a:bodyPr>
          <a:lstStyle/>
          <a:p>
            <a:pPr marL="12700" marR="5080">
              <a:lnSpc>
                <a:spcPct val="100000"/>
              </a:lnSpc>
              <a:spcBef>
                <a:spcPts val="100"/>
              </a:spcBef>
            </a:pPr>
            <a:r>
              <a:rPr sz="1100" spc="-20" dirty="0">
                <a:solidFill>
                  <a:srgbClr val="595959"/>
                </a:solidFill>
                <a:latin typeface="Arial MT"/>
                <a:cs typeface="Arial MT"/>
              </a:rPr>
              <a:t>user </a:t>
            </a:r>
            <a:r>
              <a:rPr sz="1100" spc="-10" dirty="0">
                <a:solidFill>
                  <a:srgbClr val="595959"/>
                </a:solidFill>
                <a:latin typeface="Arial MT"/>
                <a:cs typeface="Arial MT"/>
              </a:rPr>
              <a:t>group</a:t>
            </a:r>
            <a:endParaRPr sz="1100">
              <a:latin typeface="Arial MT"/>
              <a:cs typeface="Arial MT"/>
            </a:endParaRPr>
          </a:p>
        </p:txBody>
      </p:sp>
      <p:grpSp>
        <p:nvGrpSpPr>
          <p:cNvPr id="24" name="object 24"/>
          <p:cNvGrpSpPr/>
          <p:nvPr/>
        </p:nvGrpSpPr>
        <p:grpSpPr>
          <a:xfrm>
            <a:off x="645929" y="1858948"/>
            <a:ext cx="2669540" cy="1715770"/>
            <a:chOff x="645929" y="1858948"/>
            <a:chExt cx="2669540" cy="1715770"/>
          </a:xfrm>
        </p:grpSpPr>
        <p:sp>
          <p:nvSpPr>
            <p:cNvPr id="25" name="object 25"/>
            <p:cNvSpPr/>
            <p:nvPr/>
          </p:nvSpPr>
          <p:spPr>
            <a:xfrm>
              <a:off x="3288099" y="3326224"/>
              <a:ext cx="6985" cy="200025"/>
            </a:xfrm>
            <a:custGeom>
              <a:avLst/>
              <a:gdLst/>
              <a:ahLst/>
              <a:cxnLst/>
              <a:rect l="l" t="t" r="r" b="b"/>
              <a:pathLst>
                <a:path w="6985" h="200025">
                  <a:moveTo>
                    <a:pt x="0" y="0"/>
                  </a:moveTo>
                  <a:lnTo>
                    <a:pt x="6533" y="199980"/>
                  </a:lnTo>
                </a:path>
              </a:pathLst>
            </a:custGeom>
            <a:ln w="9524">
              <a:solidFill>
                <a:srgbClr val="595959"/>
              </a:solidFill>
            </a:ln>
          </p:spPr>
          <p:txBody>
            <a:bodyPr wrap="square" lIns="0" tIns="0" rIns="0" bIns="0" rtlCol="0"/>
            <a:lstStyle/>
            <a:p>
              <a:endParaRPr/>
            </a:p>
          </p:txBody>
        </p:sp>
        <p:sp>
          <p:nvSpPr>
            <p:cNvPr id="26" name="object 26"/>
            <p:cNvSpPr/>
            <p:nvPr/>
          </p:nvSpPr>
          <p:spPr>
            <a:xfrm>
              <a:off x="3278909" y="3525691"/>
              <a:ext cx="31750" cy="43815"/>
            </a:xfrm>
            <a:custGeom>
              <a:avLst/>
              <a:gdLst/>
              <a:ahLst/>
              <a:cxnLst/>
              <a:rect l="l" t="t" r="r" b="b"/>
              <a:pathLst>
                <a:path w="31750" h="43814">
                  <a:moveTo>
                    <a:pt x="17135" y="43715"/>
                  </a:moveTo>
                  <a:lnTo>
                    <a:pt x="0" y="1027"/>
                  </a:lnTo>
                  <a:lnTo>
                    <a:pt x="31448" y="0"/>
                  </a:lnTo>
                  <a:lnTo>
                    <a:pt x="17135" y="43715"/>
                  </a:lnTo>
                  <a:close/>
                </a:path>
              </a:pathLst>
            </a:custGeom>
            <a:solidFill>
              <a:srgbClr val="595959"/>
            </a:solidFill>
          </p:spPr>
          <p:txBody>
            <a:bodyPr wrap="square" lIns="0" tIns="0" rIns="0" bIns="0" rtlCol="0"/>
            <a:lstStyle/>
            <a:p>
              <a:endParaRPr/>
            </a:p>
          </p:txBody>
        </p:sp>
        <p:sp>
          <p:nvSpPr>
            <p:cNvPr id="27" name="object 27"/>
            <p:cNvSpPr/>
            <p:nvPr/>
          </p:nvSpPr>
          <p:spPr>
            <a:xfrm>
              <a:off x="3278909" y="3525691"/>
              <a:ext cx="31750" cy="43815"/>
            </a:xfrm>
            <a:custGeom>
              <a:avLst/>
              <a:gdLst/>
              <a:ahLst/>
              <a:cxnLst/>
              <a:rect l="l" t="t" r="r" b="b"/>
              <a:pathLst>
                <a:path w="31750" h="43814">
                  <a:moveTo>
                    <a:pt x="0" y="1027"/>
                  </a:moveTo>
                  <a:lnTo>
                    <a:pt x="17135" y="43715"/>
                  </a:lnTo>
                  <a:lnTo>
                    <a:pt x="31448" y="0"/>
                  </a:lnTo>
                  <a:lnTo>
                    <a:pt x="0" y="1027"/>
                  </a:lnTo>
                  <a:close/>
                </a:path>
              </a:pathLst>
            </a:custGeom>
            <a:ln w="9524">
              <a:solidFill>
                <a:srgbClr val="595959"/>
              </a:solidFill>
            </a:ln>
          </p:spPr>
          <p:txBody>
            <a:bodyPr wrap="square" lIns="0" tIns="0" rIns="0" bIns="0" rtlCol="0"/>
            <a:lstStyle/>
            <a:p>
              <a:endParaRPr/>
            </a:p>
          </p:txBody>
        </p:sp>
        <p:sp>
          <p:nvSpPr>
            <p:cNvPr id="28" name="object 28"/>
            <p:cNvSpPr/>
            <p:nvPr/>
          </p:nvSpPr>
          <p:spPr>
            <a:xfrm>
              <a:off x="2459746" y="3313449"/>
              <a:ext cx="6350" cy="135255"/>
            </a:xfrm>
            <a:custGeom>
              <a:avLst/>
              <a:gdLst/>
              <a:ahLst/>
              <a:cxnLst/>
              <a:rect l="l" t="t" r="r" b="b"/>
              <a:pathLst>
                <a:path w="6350" h="135254">
                  <a:moveTo>
                    <a:pt x="6328" y="0"/>
                  </a:moveTo>
                  <a:lnTo>
                    <a:pt x="0" y="135212"/>
                  </a:lnTo>
                </a:path>
              </a:pathLst>
            </a:custGeom>
            <a:ln w="9524">
              <a:solidFill>
                <a:srgbClr val="595959"/>
              </a:solidFill>
            </a:ln>
          </p:spPr>
          <p:txBody>
            <a:bodyPr wrap="square" lIns="0" tIns="0" rIns="0" bIns="0" rtlCol="0"/>
            <a:lstStyle/>
            <a:p>
              <a:endParaRPr/>
            </a:p>
          </p:txBody>
        </p:sp>
        <p:sp>
          <p:nvSpPr>
            <p:cNvPr id="29" name="object 29"/>
            <p:cNvSpPr/>
            <p:nvPr/>
          </p:nvSpPr>
          <p:spPr>
            <a:xfrm>
              <a:off x="2444031" y="3447926"/>
              <a:ext cx="31750" cy="44450"/>
            </a:xfrm>
            <a:custGeom>
              <a:avLst/>
              <a:gdLst/>
              <a:ahLst/>
              <a:cxnLst/>
              <a:rect l="l" t="t" r="r" b="b"/>
              <a:pathLst>
                <a:path w="31750" h="44450">
                  <a:moveTo>
                    <a:pt x="13694" y="43913"/>
                  </a:moveTo>
                  <a:lnTo>
                    <a:pt x="0" y="0"/>
                  </a:lnTo>
                  <a:lnTo>
                    <a:pt x="31430" y="1470"/>
                  </a:lnTo>
                  <a:lnTo>
                    <a:pt x="13694" y="43913"/>
                  </a:lnTo>
                  <a:close/>
                </a:path>
              </a:pathLst>
            </a:custGeom>
            <a:solidFill>
              <a:srgbClr val="595959"/>
            </a:solidFill>
          </p:spPr>
          <p:txBody>
            <a:bodyPr wrap="square" lIns="0" tIns="0" rIns="0" bIns="0" rtlCol="0"/>
            <a:lstStyle/>
            <a:p>
              <a:endParaRPr/>
            </a:p>
          </p:txBody>
        </p:sp>
        <p:sp>
          <p:nvSpPr>
            <p:cNvPr id="30" name="object 30"/>
            <p:cNvSpPr/>
            <p:nvPr/>
          </p:nvSpPr>
          <p:spPr>
            <a:xfrm>
              <a:off x="2444031" y="3447926"/>
              <a:ext cx="31750" cy="44450"/>
            </a:xfrm>
            <a:custGeom>
              <a:avLst/>
              <a:gdLst/>
              <a:ahLst/>
              <a:cxnLst/>
              <a:rect l="l" t="t" r="r" b="b"/>
              <a:pathLst>
                <a:path w="31750" h="44450">
                  <a:moveTo>
                    <a:pt x="0" y="0"/>
                  </a:moveTo>
                  <a:lnTo>
                    <a:pt x="13694" y="43913"/>
                  </a:lnTo>
                  <a:lnTo>
                    <a:pt x="31430" y="1470"/>
                  </a:lnTo>
                  <a:lnTo>
                    <a:pt x="0" y="0"/>
                  </a:lnTo>
                  <a:close/>
                </a:path>
              </a:pathLst>
            </a:custGeom>
            <a:ln w="9524">
              <a:solidFill>
                <a:srgbClr val="595959"/>
              </a:solidFill>
            </a:ln>
          </p:spPr>
          <p:txBody>
            <a:bodyPr wrap="square" lIns="0" tIns="0" rIns="0" bIns="0" rtlCol="0"/>
            <a:lstStyle/>
            <a:p>
              <a:endParaRPr/>
            </a:p>
          </p:txBody>
        </p:sp>
        <p:sp>
          <p:nvSpPr>
            <p:cNvPr id="31" name="object 31"/>
            <p:cNvSpPr/>
            <p:nvPr/>
          </p:nvSpPr>
          <p:spPr>
            <a:xfrm>
              <a:off x="1698077" y="3326234"/>
              <a:ext cx="4445" cy="165735"/>
            </a:xfrm>
            <a:custGeom>
              <a:avLst/>
              <a:gdLst/>
              <a:ahLst/>
              <a:cxnLst/>
              <a:rect l="l" t="t" r="r" b="b"/>
              <a:pathLst>
                <a:path w="4444" h="165735">
                  <a:moveTo>
                    <a:pt x="4012" y="0"/>
                  </a:moveTo>
                  <a:lnTo>
                    <a:pt x="0" y="165166"/>
                  </a:lnTo>
                </a:path>
              </a:pathLst>
            </a:custGeom>
            <a:ln w="9524">
              <a:solidFill>
                <a:srgbClr val="595959"/>
              </a:solidFill>
            </a:ln>
          </p:spPr>
          <p:txBody>
            <a:bodyPr wrap="square" lIns="0" tIns="0" rIns="0" bIns="0" rtlCol="0"/>
            <a:lstStyle/>
            <a:p>
              <a:endParaRPr/>
            </a:p>
          </p:txBody>
        </p:sp>
        <p:sp>
          <p:nvSpPr>
            <p:cNvPr id="32" name="object 32"/>
            <p:cNvSpPr/>
            <p:nvPr/>
          </p:nvSpPr>
          <p:spPr>
            <a:xfrm>
              <a:off x="1682349" y="3491019"/>
              <a:ext cx="31750" cy="43815"/>
            </a:xfrm>
            <a:custGeom>
              <a:avLst/>
              <a:gdLst/>
              <a:ahLst/>
              <a:cxnLst/>
              <a:rect l="l" t="t" r="r" b="b"/>
              <a:pathLst>
                <a:path w="31750" h="43814">
                  <a:moveTo>
                    <a:pt x="14678" y="43594"/>
                  </a:moveTo>
                  <a:lnTo>
                    <a:pt x="0" y="0"/>
                  </a:lnTo>
                  <a:lnTo>
                    <a:pt x="31456" y="763"/>
                  </a:lnTo>
                  <a:lnTo>
                    <a:pt x="14678" y="43594"/>
                  </a:lnTo>
                  <a:close/>
                </a:path>
              </a:pathLst>
            </a:custGeom>
            <a:solidFill>
              <a:srgbClr val="595959"/>
            </a:solidFill>
          </p:spPr>
          <p:txBody>
            <a:bodyPr wrap="square" lIns="0" tIns="0" rIns="0" bIns="0" rtlCol="0"/>
            <a:lstStyle/>
            <a:p>
              <a:endParaRPr/>
            </a:p>
          </p:txBody>
        </p:sp>
        <p:sp>
          <p:nvSpPr>
            <p:cNvPr id="33" name="object 33"/>
            <p:cNvSpPr/>
            <p:nvPr/>
          </p:nvSpPr>
          <p:spPr>
            <a:xfrm>
              <a:off x="1682349" y="3491019"/>
              <a:ext cx="31750" cy="43815"/>
            </a:xfrm>
            <a:custGeom>
              <a:avLst/>
              <a:gdLst/>
              <a:ahLst/>
              <a:cxnLst/>
              <a:rect l="l" t="t" r="r" b="b"/>
              <a:pathLst>
                <a:path w="31750" h="43814">
                  <a:moveTo>
                    <a:pt x="0" y="0"/>
                  </a:moveTo>
                  <a:lnTo>
                    <a:pt x="14678" y="43594"/>
                  </a:lnTo>
                  <a:lnTo>
                    <a:pt x="31456" y="763"/>
                  </a:lnTo>
                  <a:lnTo>
                    <a:pt x="0" y="0"/>
                  </a:lnTo>
                  <a:close/>
                </a:path>
              </a:pathLst>
            </a:custGeom>
            <a:ln w="9524">
              <a:solidFill>
                <a:srgbClr val="595959"/>
              </a:solidFill>
            </a:ln>
          </p:spPr>
          <p:txBody>
            <a:bodyPr wrap="square" lIns="0" tIns="0" rIns="0" bIns="0" rtlCol="0"/>
            <a:lstStyle/>
            <a:p>
              <a:endParaRPr/>
            </a:p>
          </p:txBody>
        </p:sp>
        <p:sp>
          <p:nvSpPr>
            <p:cNvPr id="34" name="object 34"/>
            <p:cNvSpPr/>
            <p:nvPr/>
          </p:nvSpPr>
          <p:spPr>
            <a:xfrm>
              <a:off x="1480941" y="3326361"/>
              <a:ext cx="1905" cy="170180"/>
            </a:xfrm>
            <a:custGeom>
              <a:avLst/>
              <a:gdLst/>
              <a:ahLst/>
              <a:cxnLst/>
              <a:rect l="l" t="t" r="r" b="b"/>
              <a:pathLst>
                <a:path w="1905" h="170179">
                  <a:moveTo>
                    <a:pt x="0" y="0"/>
                  </a:moveTo>
                  <a:lnTo>
                    <a:pt x="1347" y="169951"/>
                  </a:lnTo>
                </a:path>
              </a:pathLst>
            </a:custGeom>
            <a:ln w="9524">
              <a:solidFill>
                <a:srgbClr val="595959"/>
              </a:solidFill>
            </a:ln>
          </p:spPr>
          <p:txBody>
            <a:bodyPr wrap="square" lIns="0" tIns="0" rIns="0" bIns="0" rtlCol="0"/>
            <a:lstStyle/>
            <a:p>
              <a:endParaRPr/>
            </a:p>
          </p:txBody>
        </p:sp>
        <p:sp>
          <p:nvSpPr>
            <p:cNvPr id="35" name="object 35"/>
            <p:cNvSpPr/>
            <p:nvPr/>
          </p:nvSpPr>
          <p:spPr>
            <a:xfrm>
              <a:off x="1466556" y="3496188"/>
              <a:ext cx="31750" cy="43815"/>
            </a:xfrm>
            <a:custGeom>
              <a:avLst/>
              <a:gdLst/>
              <a:ahLst/>
              <a:cxnLst/>
              <a:rect l="l" t="t" r="r" b="b"/>
              <a:pathLst>
                <a:path w="31750" h="43814">
                  <a:moveTo>
                    <a:pt x="16074" y="43348"/>
                  </a:moveTo>
                  <a:lnTo>
                    <a:pt x="0" y="249"/>
                  </a:lnTo>
                  <a:lnTo>
                    <a:pt x="31464" y="0"/>
                  </a:lnTo>
                  <a:lnTo>
                    <a:pt x="16074" y="43348"/>
                  </a:lnTo>
                  <a:close/>
                </a:path>
              </a:pathLst>
            </a:custGeom>
            <a:solidFill>
              <a:srgbClr val="595959"/>
            </a:solidFill>
          </p:spPr>
          <p:txBody>
            <a:bodyPr wrap="square" lIns="0" tIns="0" rIns="0" bIns="0" rtlCol="0"/>
            <a:lstStyle/>
            <a:p>
              <a:endParaRPr/>
            </a:p>
          </p:txBody>
        </p:sp>
        <p:sp>
          <p:nvSpPr>
            <p:cNvPr id="36" name="object 36"/>
            <p:cNvSpPr/>
            <p:nvPr/>
          </p:nvSpPr>
          <p:spPr>
            <a:xfrm>
              <a:off x="1466556" y="3496188"/>
              <a:ext cx="31750" cy="43815"/>
            </a:xfrm>
            <a:custGeom>
              <a:avLst/>
              <a:gdLst/>
              <a:ahLst/>
              <a:cxnLst/>
              <a:rect l="l" t="t" r="r" b="b"/>
              <a:pathLst>
                <a:path w="31750" h="43814">
                  <a:moveTo>
                    <a:pt x="0" y="249"/>
                  </a:moveTo>
                  <a:lnTo>
                    <a:pt x="16074" y="43348"/>
                  </a:lnTo>
                  <a:lnTo>
                    <a:pt x="31464" y="0"/>
                  </a:lnTo>
                  <a:lnTo>
                    <a:pt x="0" y="249"/>
                  </a:lnTo>
                  <a:close/>
                </a:path>
              </a:pathLst>
            </a:custGeom>
            <a:ln w="9524">
              <a:solidFill>
                <a:srgbClr val="595959"/>
              </a:solidFill>
            </a:ln>
          </p:spPr>
          <p:txBody>
            <a:bodyPr wrap="square" lIns="0" tIns="0" rIns="0" bIns="0" rtlCol="0"/>
            <a:lstStyle/>
            <a:p>
              <a:endParaRPr/>
            </a:p>
          </p:txBody>
        </p:sp>
        <p:sp>
          <p:nvSpPr>
            <p:cNvPr id="37" name="object 37"/>
            <p:cNvSpPr/>
            <p:nvPr/>
          </p:nvSpPr>
          <p:spPr>
            <a:xfrm>
              <a:off x="1267643" y="3355586"/>
              <a:ext cx="1270" cy="140335"/>
            </a:xfrm>
            <a:custGeom>
              <a:avLst/>
              <a:gdLst/>
              <a:ahLst/>
              <a:cxnLst/>
              <a:rect l="l" t="t" r="r" b="b"/>
              <a:pathLst>
                <a:path w="1269" h="140335">
                  <a:moveTo>
                    <a:pt x="0" y="0"/>
                  </a:moveTo>
                  <a:lnTo>
                    <a:pt x="852" y="140251"/>
                  </a:lnTo>
                </a:path>
              </a:pathLst>
            </a:custGeom>
            <a:ln w="9524">
              <a:solidFill>
                <a:srgbClr val="595959"/>
              </a:solidFill>
            </a:ln>
          </p:spPr>
          <p:txBody>
            <a:bodyPr wrap="square" lIns="0" tIns="0" rIns="0" bIns="0" rtlCol="0"/>
            <a:lstStyle/>
            <a:p>
              <a:endParaRPr/>
            </a:p>
          </p:txBody>
        </p:sp>
        <p:sp>
          <p:nvSpPr>
            <p:cNvPr id="38" name="object 38"/>
            <p:cNvSpPr/>
            <p:nvPr/>
          </p:nvSpPr>
          <p:spPr>
            <a:xfrm>
              <a:off x="1252763" y="3495741"/>
              <a:ext cx="31750" cy="43815"/>
            </a:xfrm>
            <a:custGeom>
              <a:avLst/>
              <a:gdLst/>
              <a:ahLst/>
              <a:cxnLst/>
              <a:rect l="l" t="t" r="r" b="b"/>
              <a:pathLst>
                <a:path w="31750" h="43814">
                  <a:moveTo>
                    <a:pt x="15995" y="43320"/>
                  </a:moveTo>
                  <a:lnTo>
                    <a:pt x="0" y="191"/>
                  </a:lnTo>
                  <a:lnTo>
                    <a:pt x="31464" y="0"/>
                  </a:lnTo>
                  <a:lnTo>
                    <a:pt x="15995" y="43320"/>
                  </a:lnTo>
                  <a:close/>
                </a:path>
              </a:pathLst>
            </a:custGeom>
            <a:solidFill>
              <a:srgbClr val="595959"/>
            </a:solidFill>
          </p:spPr>
          <p:txBody>
            <a:bodyPr wrap="square" lIns="0" tIns="0" rIns="0" bIns="0" rtlCol="0"/>
            <a:lstStyle/>
            <a:p>
              <a:endParaRPr/>
            </a:p>
          </p:txBody>
        </p:sp>
        <p:sp>
          <p:nvSpPr>
            <p:cNvPr id="39" name="object 39"/>
            <p:cNvSpPr/>
            <p:nvPr/>
          </p:nvSpPr>
          <p:spPr>
            <a:xfrm>
              <a:off x="1252763" y="3495741"/>
              <a:ext cx="31750" cy="43815"/>
            </a:xfrm>
            <a:custGeom>
              <a:avLst/>
              <a:gdLst/>
              <a:ahLst/>
              <a:cxnLst/>
              <a:rect l="l" t="t" r="r" b="b"/>
              <a:pathLst>
                <a:path w="31750" h="43814">
                  <a:moveTo>
                    <a:pt x="0" y="191"/>
                  </a:moveTo>
                  <a:lnTo>
                    <a:pt x="15995" y="43320"/>
                  </a:lnTo>
                  <a:lnTo>
                    <a:pt x="31464" y="0"/>
                  </a:lnTo>
                  <a:lnTo>
                    <a:pt x="0" y="191"/>
                  </a:lnTo>
                  <a:close/>
                </a:path>
              </a:pathLst>
            </a:custGeom>
            <a:ln w="9524">
              <a:solidFill>
                <a:srgbClr val="595959"/>
              </a:solidFill>
            </a:ln>
          </p:spPr>
          <p:txBody>
            <a:bodyPr wrap="square" lIns="0" tIns="0" rIns="0" bIns="0" rtlCol="0"/>
            <a:lstStyle/>
            <a:p>
              <a:endParaRPr/>
            </a:p>
          </p:txBody>
        </p:sp>
        <p:sp>
          <p:nvSpPr>
            <p:cNvPr id="40" name="object 40"/>
            <p:cNvSpPr/>
            <p:nvPr/>
          </p:nvSpPr>
          <p:spPr>
            <a:xfrm>
              <a:off x="690247" y="1863711"/>
              <a:ext cx="362585" cy="160020"/>
            </a:xfrm>
            <a:custGeom>
              <a:avLst/>
              <a:gdLst/>
              <a:ahLst/>
              <a:cxnLst/>
              <a:rect l="l" t="t" r="r" b="b"/>
              <a:pathLst>
                <a:path w="362584" h="160019">
                  <a:moveTo>
                    <a:pt x="362302" y="0"/>
                  </a:moveTo>
                  <a:lnTo>
                    <a:pt x="0" y="159654"/>
                  </a:lnTo>
                </a:path>
              </a:pathLst>
            </a:custGeom>
            <a:ln w="9524">
              <a:solidFill>
                <a:srgbClr val="595959"/>
              </a:solidFill>
            </a:ln>
          </p:spPr>
          <p:txBody>
            <a:bodyPr wrap="square" lIns="0" tIns="0" rIns="0" bIns="0" rtlCol="0"/>
            <a:lstStyle/>
            <a:p>
              <a:endParaRPr/>
            </a:p>
          </p:txBody>
        </p:sp>
        <p:sp>
          <p:nvSpPr>
            <p:cNvPr id="41" name="object 41"/>
            <p:cNvSpPr/>
            <p:nvPr/>
          </p:nvSpPr>
          <p:spPr>
            <a:xfrm>
              <a:off x="650692" y="2008968"/>
              <a:ext cx="46355" cy="32384"/>
            </a:xfrm>
            <a:custGeom>
              <a:avLst/>
              <a:gdLst/>
              <a:ahLst/>
              <a:cxnLst/>
              <a:rect l="l" t="t" r="r" b="b"/>
              <a:pathLst>
                <a:path w="46354" h="32385">
                  <a:moveTo>
                    <a:pt x="0" y="31827"/>
                  </a:moveTo>
                  <a:lnTo>
                    <a:pt x="33210" y="0"/>
                  </a:lnTo>
                  <a:lnTo>
                    <a:pt x="45899" y="28793"/>
                  </a:lnTo>
                  <a:lnTo>
                    <a:pt x="0" y="31827"/>
                  </a:lnTo>
                  <a:close/>
                </a:path>
              </a:pathLst>
            </a:custGeom>
            <a:solidFill>
              <a:srgbClr val="595959"/>
            </a:solidFill>
          </p:spPr>
          <p:txBody>
            <a:bodyPr wrap="square" lIns="0" tIns="0" rIns="0" bIns="0" rtlCol="0"/>
            <a:lstStyle/>
            <a:p>
              <a:endParaRPr/>
            </a:p>
          </p:txBody>
        </p:sp>
        <p:sp>
          <p:nvSpPr>
            <p:cNvPr id="42" name="object 42"/>
            <p:cNvSpPr/>
            <p:nvPr/>
          </p:nvSpPr>
          <p:spPr>
            <a:xfrm>
              <a:off x="650692" y="2008968"/>
              <a:ext cx="46355" cy="32384"/>
            </a:xfrm>
            <a:custGeom>
              <a:avLst/>
              <a:gdLst/>
              <a:ahLst/>
              <a:cxnLst/>
              <a:rect l="l" t="t" r="r" b="b"/>
              <a:pathLst>
                <a:path w="46354" h="32385">
                  <a:moveTo>
                    <a:pt x="33210" y="0"/>
                  </a:moveTo>
                  <a:lnTo>
                    <a:pt x="0" y="31827"/>
                  </a:lnTo>
                  <a:lnTo>
                    <a:pt x="45899" y="28793"/>
                  </a:lnTo>
                  <a:lnTo>
                    <a:pt x="33210" y="0"/>
                  </a:lnTo>
                  <a:close/>
                </a:path>
              </a:pathLst>
            </a:custGeom>
            <a:ln w="9524">
              <a:solidFill>
                <a:srgbClr val="595959"/>
              </a:solidFill>
            </a:ln>
          </p:spPr>
          <p:txBody>
            <a:bodyPr wrap="square" lIns="0" tIns="0" rIns="0" bIns="0" rtlCol="0"/>
            <a:lstStyle/>
            <a:p>
              <a:endParaRPr/>
            </a:p>
          </p:txBody>
        </p:sp>
      </p:grpSp>
      <p:sp>
        <p:nvSpPr>
          <p:cNvPr id="43" name="object 43"/>
          <p:cNvSpPr txBox="1"/>
          <p:nvPr/>
        </p:nvSpPr>
        <p:spPr>
          <a:xfrm>
            <a:off x="166025" y="2083537"/>
            <a:ext cx="654685" cy="695960"/>
          </a:xfrm>
          <a:prstGeom prst="rect">
            <a:avLst/>
          </a:prstGeom>
        </p:spPr>
        <p:txBody>
          <a:bodyPr vert="horz" wrap="square" lIns="0" tIns="12700" rIns="0" bIns="0" rtlCol="0">
            <a:spAutoFit/>
          </a:bodyPr>
          <a:lstStyle/>
          <a:p>
            <a:pPr marL="12700" marR="5080">
              <a:lnSpc>
                <a:spcPct val="100000"/>
              </a:lnSpc>
              <a:spcBef>
                <a:spcPts val="100"/>
              </a:spcBef>
            </a:pPr>
            <a:r>
              <a:rPr sz="1100" b="1" dirty="0">
                <a:solidFill>
                  <a:srgbClr val="595959"/>
                </a:solidFill>
                <a:latin typeface="Arial"/>
                <a:cs typeface="Arial"/>
              </a:rPr>
              <a:t>File</a:t>
            </a:r>
            <a:r>
              <a:rPr sz="1100" b="1" spc="-20" dirty="0">
                <a:solidFill>
                  <a:srgbClr val="595959"/>
                </a:solidFill>
                <a:latin typeface="Arial"/>
                <a:cs typeface="Arial"/>
              </a:rPr>
              <a:t> </a:t>
            </a:r>
            <a:r>
              <a:rPr sz="1100" b="1" spc="-10" dirty="0">
                <a:solidFill>
                  <a:srgbClr val="595959"/>
                </a:solidFill>
                <a:latin typeface="Arial"/>
                <a:cs typeface="Arial"/>
              </a:rPr>
              <a:t>type</a:t>
            </a:r>
            <a:r>
              <a:rPr sz="1100" spc="-10" dirty="0">
                <a:solidFill>
                  <a:srgbClr val="595959"/>
                </a:solidFill>
                <a:latin typeface="Arial MT"/>
                <a:cs typeface="Arial MT"/>
              </a:rPr>
              <a:t>: </a:t>
            </a:r>
            <a:r>
              <a:rPr sz="1100" dirty="0">
                <a:solidFill>
                  <a:srgbClr val="595959"/>
                </a:solidFill>
                <a:latin typeface="Arial MT"/>
                <a:cs typeface="Arial MT"/>
              </a:rPr>
              <a:t>“d”</a:t>
            </a:r>
            <a:r>
              <a:rPr sz="1100" spc="-5" dirty="0">
                <a:solidFill>
                  <a:srgbClr val="595959"/>
                </a:solidFill>
                <a:latin typeface="Arial MT"/>
                <a:cs typeface="Arial MT"/>
              </a:rPr>
              <a:t> </a:t>
            </a:r>
            <a:r>
              <a:rPr sz="1100" spc="-10" dirty="0">
                <a:solidFill>
                  <a:srgbClr val="595959"/>
                </a:solidFill>
                <a:latin typeface="Arial MT"/>
                <a:cs typeface="Arial MT"/>
              </a:rPr>
              <a:t>means </a:t>
            </a:r>
            <a:r>
              <a:rPr sz="1100" dirty="0">
                <a:solidFill>
                  <a:srgbClr val="595959"/>
                </a:solidFill>
                <a:latin typeface="Arial MT"/>
                <a:cs typeface="Arial MT"/>
              </a:rPr>
              <a:t>this</a:t>
            </a:r>
            <a:r>
              <a:rPr sz="1100" spc="-20" dirty="0">
                <a:solidFill>
                  <a:srgbClr val="595959"/>
                </a:solidFill>
                <a:latin typeface="Arial MT"/>
                <a:cs typeface="Arial MT"/>
              </a:rPr>
              <a:t> </a:t>
            </a:r>
            <a:r>
              <a:rPr sz="1100" dirty="0">
                <a:solidFill>
                  <a:srgbClr val="595959"/>
                </a:solidFill>
                <a:latin typeface="Arial MT"/>
                <a:cs typeface="Arial MT"/>
              </a:rPr>
              <a:t>is</a:t>
            </a:r>
            <a:r>
              <a:rPr sz="1100" spc="-20" dirty="0">
                <a:solidFill>
                  <a:srgbClr val="595959"/>
                </a:solidFill>
                <a:latin typeface="Arial MT"/>
                <a:cs typeface="Arial MT"/>
              </a:rPr>
              <a:t> </a:t>
            </a:r>
            <a:r>
              <a:rPr sz="1100" spc="-60" dirty="0">
                <a:solidFill>
                  <a:srgbClr val="595959"/>
                </a:solidFill>
                <a:latin typeface="Arial MT"/>
                <a:cs typeface="Arial MT"/>
              </a:rPr>
              <a:t>a </a:t>
            </a:r>
            <a:r>
              <a:rPr sz="1100" spc="-10" dirty="0">
                <a:solidFill>
                  <a:srgbClr val="595959"/>
                </a:solidFill>
                <a:latin typeface="Arial MT"/>
                <a:cs typeface="Arial MT"/>
              </a:rPr>
              <a:t>directory</a:t>
            </a:r>
            <a:endParaRPr sz="1100">
              <a:latin typeface="Arial MT"/>
              <a:cs typeface="Arial MT"/>
            </a:endParaRPr>
          </a:p>
        </p:txBody>
      </p:sp>
      <p:sp>
        <p:nvSpPr>
          <p:cNvPr id="44" name="object 44"/>
          <p:cNvSpPr txBox="1"/>
          <p:nvPr/>
        </p:nvSpPr>
        <p:spPr>
          <a:xfrm>
            <a:off x="5078249" y="3538562"/>
            <a:ext cx="1375410" cy="193040"/>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595959"/>
                </a:solidFill>
                <a:latin typeface="Arial MT"/>
                <a:cs typeface="Arial MT"/>
              </a:rPr>
              <a:t>Last</a:t>
            </a:r>
            <a:r>
              <a:rPr sz="1100" spc="-10" dirty="0">
                <a:solidFill>
                  <a:srgbClr val="595959"/>
                </a:solidFill>
                <a:latin typeface="Arial MT"/>
                <a:cs typeface="Arial MT"/>
              </a:rPr>
              <a:t> modification </a:t>
            </a:r>
            <a:r>
              <a:rPr sz="1100" spc="-20" dirty="0">
                <a:solidFill>
                  <a:srgbClr val="595959"/>
                </a:solidFill>
                <a:latin typeface="Arial MT"/>
                <a:cs typeface="Arial MT"/>
              </a:rPr>
              <a:t>time</a:t>
            </a:r>
            <a:endParaRPr sz="1100">
              <a:latin typeface="Arial MT"/>
              <a:cs typeface="Arial MT"/>
            </a:endParaRPr>
          </a:p>
        </p:txBody>
      </p:sp>
      <p:sp>
        <p:nvSpPr>
          <p:cNvPr id="45" name="object 45"/>
          <p:cNvSpPr txBox="1"/>
          <p:nvPr/>
        </p:nvSpPr>
        <p:spPr>
          <a:xfrm>
            <a:off x="1027875" y="3538562"/>
            <a:ext cx="786765" cy="193040"/>
          </a:xfrm>
          <a:prstGeom prst="rect">
            <a:avLst/>
          </a:prstGeom>
        </p:spPr>
        <p:txBody>
          <a:bodyPr vert="horz" wrap="square" lIns="0" tIns="12700" rIns="0" bIns="0" rtlCol="0">
            <a:spAutoFit/>
          </a:bodyPr>
          <a:lstStyle/>
          <a:p>
            <a:pPr marL="12700">
              <a:lnSpc>
                <a:spcPct val="100000"/>
              </a:lnSpc>
              <a:spcBef>
                <a:spcPts val="100"/>
              </a:spcBef>
            </a:pPr>
            <a:r>
              <a:rPr sz="1100" spc="-10" dirty="0">
                <a:solidFill>
                  <a:srgbClr val="595959"/>
                </a:solidFill>
                <a:latin typeface="Arial MT"/>
                <a:cs typeface="Arial MT"/>
              </a:rPr>
              <a:t>Permissions</a:t>
            </a:r>
            <a:endParaRPr sz="1100" dirty="0">
              <a:latin typeface="Arial MT"/>
              <a:cs typeface="Arial MT"/>
            </a:endParaRPr>
          </a:p>
        </p:txBody>
      </p:sp>
      <p:sp>
        <p:nvSpPr>
          <p:cNvPr id="46" name="object 46"/>
          <p:cNvSpPr txBox="1"/>
          <p:nvPr/>
        </p:nvSpPr>
        <p:spPr>
          <a:xfrm>
            <a:off x="2077875" y="3573186"/>
            <a:ext cx="817880" cy="360680"/>
          </a:xfrm>
          <a:prstGeom prst="rect">
            <a:avLst/>
          </a:prstGeom>
        </p:spPr>
        <p:txBody>
          <a:bodyPr vert="horz" wrap="square" lIns="0" tIns="12700" rIns="0" bIns="0" rtlCol="0">
            <a:spAutoFit/>
          </a:bodyPr>
          <a:lstStyle/>
          <a:p>
            <a:pPr marL="12700" marR="5080">
              <a:lnSpc>
                <a:spcPct val="100000"/>
              </a:lnSpc>
              <a:spcBef>
                <a:spcPts val="100"/>
              </a:spcBef>
            </a:pPr>
            <a:r>
              <a:rPr sz="1100" dirty="0">
                <a:solidFill>
                  <a:srgbClr val="595959"/>
                </a:solidFill>
                <a:latin typeface="Arial MT"/>
                <a:cs typeface="Arial MT"/>
              </a:rPr>
              <a:t>Owner</a:t>
            </a:r>
            <a:r>
              <a:rPr sz="1100" spc="-10" dirty="0">
                <a:solidFill>
                  <a:srgbClr val="595959"/>
                </a:solidFill>
                <a:latin typeface="Arial MT"/>
                <a:cs typeface="Arial MT"/>
              </a:rPr>
              <a:t> </a:t>
            </a:r>
            <a:r>
              <a:rPr sz="1100" dirty="0">
                <a:solidFill>
                  <a:srgbClr val="595959"/>
                </a:solidFill>
                <a:latin typeface="Arial MT"/>
                <a:cs typeface="Arial MT"/>
              </a:rPr>
              <a:t>of</a:t>
            </a:r>
            <a:r>
              <a:rPr sz="1100" spc="-5" dirty="0">
                <a:solidFill>
                  <a:srgbClr val="595959"/>
                </a:solidFill>
                <a:latin typeface="Arial MT"/>
                <a:cs typeface="Arial MT"/>
              </a:rPr>
              <a:t> </a:t>
            </a:r>
            <a:r>
              <a:rPr sz="1100" spc="-20" dirty="0">
                <a:solidFill>
                  <a:srgbClr val="595959"/>
                </a:solidFill>
                <a:latin typeface="Arial MT"/>
                <a:cs typeface="Arial MT"/>
              </a:rPr>
              <a:t>file </a:t>
            </a:r>
            <a:r>
              <a:rPr sz="1100" spc="-10" dirty="0">
                <a:solidFill>
                  <a:srgbClr val="595959"/>
                </a:solidFill>
                <a:latin typeface="Arial MT"/>
                <a:cs typeface="Arial MT"/>
              </a:rPr>
              <a:t>(user_name)</a:t>
            </a:r>
            <a:endParaRPr sz="1100">
              <a:latin typeface="Arial MT"/>
              <a:cs typeface="Arial MT"/>
            </a:endParaRPr>
          </a:p>
        </p:txBody>
      </p:sp>
      <p:grpSp>
        <p:nvGrpSpPr>
          <p:cNvPr id="47" name="object 47"/>
          <p:cNvGrpSpPr/>
          <p:nvPr/>
        </p:nvGrpSpPr>
        <p:grpSpPr>
          <a:xfrm>
            <a:off x="1727944" y="402747"/>
            <a:ext cx="331470" cy="3694429"/>
            <a:chOff x="1727944" y="402747"/>
            <a:chExt cx="331470" cy="3694429"/>
          </a:xfrm>
        </p:grpSpPr>
        <p:sp>
          <p:nvSpPr>
            <p:cNvPr id="48" name="object 48"/>
            <p:cNvSpPr/>
            <p:nvPr/>
          </p:nvSpPr>
          <p:spPr>
            <a:xfrm>
              <a:off x="1844901" y="407509"/>
              <a:ext cx="210185" cy="2912745"/>
            </a:xfrm>
            <a:custGeom>
              <a:avLst/>
              <a:gdLst/>
              <a:ahLst/>
              <a:cxnLst/>
              <a:rect l="l" t="t" r="r" b="b"/>
              <a:pathLst>
                <a:path w="210185" h="2912745">
                  <a:moveTo>
                    <a:pt x="0" y="0"/>
                  </a:moveTo>
                  <a:lnTo>
                    <a:pt x="209699" y="0"/>
                  </a:lnTo>
                  <a:lnTo>
                    <a:pt x="209699" y="2912399"/>
                  </a:lnTo>
                  <a:lnTo>
                    <a:pt x="0" y="2912399"/>
                  </a:lnTo>
                  <a:lnTo>
                    <a:pt x="0" y="0"/>
                  </a:lnTo>
                  <a:close/>
                </a:path>
              </a:pathLst>
            </a:custGeom>
            <a:ln w="9524">
              <a:solidFill>
                <a:srgbClr val="FFAB40"/>
              </a:solidFill>
            </a:ln>
          </p:spPr>
          <p:txBody>
            <a:bodyPr wrap="square" lIns="0" tIns="0" rIns="0" bIns="0" rtlCol="0"/>
            <a:lstStyle/>
            <a:p>
              <a:endParaRPr/>
            </a:p>
          </p:txBody>
        </p:sp>
        <p:sp>
          <p:nvSpPr>
            <p:cNvPr id="49" name="object 49"/>
            <p:cNvSpPr/>
            <p:nvPr/>
          </p:nvSpPr>
          <p:spPr>
            <a:xfrm>
              <a:off x="1747759" y="3315709"/>
              <a:ext cx="223520" cy="735330"/>
            </a:xfrm>
            <a:custGeom>
              <a:avLst/>
              <a:gdLst/>
              <a:ahLst/>
              <a:cxnLst/>
              <a:rect l="l" t="t" r="r" b="b"/>
              <a:pathLst>
                <a:path w="223519" h="735329">
                  <a:moveTo>
                    <a:pt x="223379" y="0"/>
                  </a:moveTo>
                  <a:lnTo>
                    <a:pt x="0" y="734919"/>
                  </a:lnTo>
                </a:path>
              </a:pathLst>
            </a:custGeom>
            <a:ln w="9524">
              <a:solidFill>
                <a:srgbClr val="595959"/>
              </a:solidFill>
            </a:ln>
          </p:spPr>
          <p:txBody>
            <a:bodyPr wrap="square" lIns="0" tIns="0" rIns="0" bIns="0" rtlCol="0"/>
            <a:lstStyle/>
            <a:p>
              <a:endParaRPr/>
            </a:p>
          </p:txBody>
        </p:sp>
        <p:sp>
          <p:nvSpPr>
            <p:cNvPr id="50" name="object 50"/>
            <p:cNvSpPr/>
            <p:nvPr/>
          </p:nvSpPr>
          <p:spPr>
            <a:xfrm>
              <a:off x="1732706" y="4046054"/>
              <a:ext cx="30480" cy="46355"/>
            </a:xfrm>
            <a:custGeom>
              <a:avLst/>
              <a:gdLst/>
              <a:ahLst/>
              <a:cxnLst/>
              <a:rect l="l" t="t" r="r" b="b"/>
              <a:pathLst>
                <a:path w="30480" h="46354">
                  <a:moveTo>
                    <a:pt x="2482" y="45932"/>
                  </a:moveTo>
                  <a:lnTo>
                    <a:pt x="0" y="0"/>
                  </a:lnTo>
                  <a:lnTo>
                    <a:pt x="30105" y="9150"/>
                  </a:lnTo>
                  <a:lnTo>
                    <a:pt x="2482" y="45932"/>
                  </a:lnTo>
                  <a:close/>
                </a:path>
              </a:pathLst>
            </a:custGeom>
            <a:solidFill>
              <a:srgbClr val="595959"/>
            </a:solidFill>
          </p:spPr>
          <p:txBody>
            <a:bodyPr wrap="square" lIns="0" tIns="0" rIns="0" bIns="0" rtlCol="0"/>
            <a:lstStyle/>
            <a:p>
              <a:endParaRPr/>
            </a:p>
          </p:txBody>
        </p:sp>
        <p:sp>
          <p:nvSpPr>
            <p:cNvPr id="51" name="object 51"/>
            <p:cNvSpPr/>
            <p:nvPr/>
          </p:nvSpPr>
          <p:spPr>
            <a:xfrm>
              <a:off x="1732706" y="4046054"/>
              <a:ext cx="30480" cy="46355"/>
            </a:xfrm>
            <a:custGeom>
              <a:avLst/>
              <a:gdLst/>
              <a:ahLst/>
              <a:cxnLst/>
              <a:rect l="l" t="t" r="r" b="b"/>
              <a:pathLst>
                <a:path w="30480" h="46354">
                  <a:moveTo>
                    <a:pt x="0" y="0"/>
                  </a:moveTo>
                  <a:lnTo>
                    <a:pt x="2482" y="45932"/>
                  </a:lnTo>
                  <a:lnTo>
                    <a:pt x="30105" y="9150"/>
                  </a:lnTo>
                  <a:lnTo>
                    <a:pt x="0" y="0"/>
                  </a:lnTo>
                  <a:close/>
                </a:path>
              </a:pathLst>
            </a:custGeom>
            <a:ln w="9524">
              <a:solidFill>
                <a:srgbClr val="595959"/>
              </a:solidFill>
            </a:ln>
          </p:spPr>
          <p:txBody>
            <a:bodyPr wrap="square" lIns="0" tIns="0" rIns="0" bIns="0" rtlCol="0"/>
            <a:lstStyle/>
            <a:p>
              <a:endParaRPr/>
            </a:p>
          </p:txBody>
        </p:sp>
      </p:grpSp>
      <p:sp>
        <p:nvSpPr>
          <p:cNvPr id="52" name="object 52"/>
          <p:cNvSpPr txBox="1"/>
          <p:nvPr/>
        </p:nvSpPr>
        <p:spPr>
          <a:xfrm>
            <a:off x="1068125" y="4093562"/>
            <a:ext cx="654050" cy="360680"/>
          </a:xfrm>
          <a:prstGeom prst="rect">
            <a:avLst/>
          </a:prstGeom>
        </p:spPr>
        <p:txBody>
          <a:bodyPr vert="horz" wrap="square" lIns="0" tIns="12700" rIns="0" bIns="0" rtlCol="0">
            <a:spAutoFit/>
          </a:bodyPr>
          <a:lstStyle/>
          <a:p>
            <a:pPr marL="12700" marR="5080">
              <a:lnSpc>
                <a:spcPct val="100000"/>
              </a:lnSpc>
              <a:spcBef>
                <a:spcPts val="100"/>
              </a:spcBef>
            </a:pPr>
            <a:r>
              <a:rPr sz="1100" dirty="0">
                <a:solidFill>
                  <a:srgbClr val="595959"/>
                </a:solidFill>
                <a:latin typeface="Arial MT"/>
                <a:cs typeface="Arial MT"/>
              </a:rPr>
              <a:t>number</a:t>
            </a:r>
            <a:r>
              <a:rPr sz="1100" spc="-5" dirty="0">
                <a:solidFill>
                  <a:srgbClr val="595959"/>
                </a:solidFill>
                <a:latin typeface="Arial MT"/>
                <a:cs typeface="Arial MT"/>
              </a:rPr>
              <a:t> </a:t>
            </a:r>
            <a:r>
              <a:rPr sz="1100" spc="-25" dirty="0">
                <a:solidFill>
                  <a:srgbClr val="595959"/>
                </a:solidFill>
                <a:latin typeface="Arial MT"/>
                <a:cs typeface="Arial MT"/>
              </a:rPr>
              <a:t>of </a:t>
            </a:r>
            <a:r>
              <a:rPr sz="1100" dirty="0">
                <a:solidFill>
                  <a:srgbClr val="595959"/>
                </a:solidFill>
                <a:latin typeface="Arial MT"/>
                <a:cs typeface="Arial MT"/>
              </a:rPr>
              <a:t>hard</a:t>
            </a:r>
            <a:r>
              <a:rPr sz="1100" spc="-20" dirty="0">
                <a:solidFill>
                  <a:srgbClr val="595959"/>
                </a:solidFill>
                <a:latin typeface="Arial MT"/>
                <a:cs typeface="Arial MT"/>
              </a:rPr>
              <a:t> </a:t>
            </a:r>
            <a:r>
              <a:rPr sz="1100" spc="-10" dirty="0">
                <a:solidFill>
                  <a:srgbClr val="595959"/>
                </a:solidFill>
                <a:latin typeface="Arial MT"/>
                <a:cs typeface="Arial MT"/>
              </a:rPr>
              <a:t>links</a:t>
            </a:r>
            <a:endParaRPr sz="1100">
              <a:latin typeface="Arial MT"/>
              <a:cs typeface="Arial MT"/>
            </a:endParaRPr>
          </a:p>
        </p:txBody>
      </p:sp>
      <p:sp>
        <p:nvSpPr>
          <p:cNvPr id="53" name="object 53"/>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spc="-25" dirty="0"/>
              <a:t>14</a:t>
            </a:fld>
            <a:endParaRPr spc="-25"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94850" rIns="0" bIns="0" rtlCol="0">
            <a:spAutoFit/>
          </a:bodyPr>
          <a:lstStyle/>
          <a:p>
            <a:pPr marL="2823210">
              <a:lnSpc>
                <a:spcPct val="100000"/>
              </a:lnSpc>
              <a:spcBef>
                <a:spcPts val="100"/>
              </a:spcBef>
            </a:pPr>
            <a:r>
              <a:rPr sz="1800" dirty="0"/>
              <a:t>Create</a:t>
            </a:r>
            <a:r>
              <a:rPr sz="1800" spc="-35" dirty="0"/>
              <a:t> </a:t>
            </a:r>
            <a:r>
              <a:rPr sz="1800" dirty="0"/>
              <a:t>and</a:t>
            </a:r>
            <a:r>
              <a:rPr sz="1800" spc="-25" dirty="0"/>
              <a:t> </a:t>
            </a:r>
            <a:r>
              <a:rPr sz="1800" dirty="0"/>
              <a:t>remove</a:t>
            </a:r>
            <a:r>
              <a:rPr sz="1800" spc="-25" dirty="0"/>
              <a:t> </a:t>
            </a:r>
            <a:r>
              <a:rPr sz="1800" spc="-10" dirty="0"/>
              <a:t>directory</a:t>
            </a:r>
            <a:endParaRPr sz="1800"/>
          </a:p>
        </p:txBody>
      </p:sp>
      <p:sp>
        <p:nvSpPr>
          <p:cNvPr id="3" name="object 3"/>
          <p:cNvSpPr txBox="1"/>
          <p:nvPr/>
        </p:nvSpPr>
        <p:spPr>
          <a:xfrm>
            <a:off x="149225" y="846337"/>
            <a:ext cx="7386320" cy="238760"/>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595959"/>
                </a:solidFill>
                <a:latin typeface="Arial"/>
                <a:cs typeface="Arial"/>
              </a:rPr>
              <a:t>Create</a:t>
            </a:r>
            <a:r>
              <a:rPr sz="1400" b="1" spc="-30" dirty="0">
                <a:solidFill>
                  <a:srgbClr val="595959"/>
                </a:solidFill>
                <a:latin typeface="Arial"/>
                <a:cs typeface="Arial"/>
              </a:rPr>
              <a:t> </a:t>
            </a:r>
            <a:r>
              <a:rPr sz="1400" b="1" dirty="0">
                <a:solidFill>
                  <a:srgbClr val="595959"/>
                </a:solidFill>
                <a:latin typeface="Arial"/>
                <a:cs typeface="Arial"/>
              </a:rPr>
              <a:t>a</a:t>
            </a:r>
            <a:r>
              <a:rPr sz="1400" b="1" spc="-15" dirty="0">
                <a:solidFill>
                  <a:srgbClr val="595959"/>
                </a:solidFill>
                <a:latin typeface="Arial"/>
                <a:cs typeface="Arial"/>
              </a:rPr>
              <a:t> </a:t>
            </a:r>
            <a:r>
              <a:rPr sz="1400" b="1" dirty="0">
                <a:solidFill>
                  <a:srgbClr val="595959"/>
                </a:solidFill>
                <a:latin typeface="Arial"/>
                <a:cs typeface="Arial"/>
              </a:rPr>
              <a:t>directory</a:t>
            </a:r>
            <a:r>
              <a:rPr sz="1400" b="1" spc="-20" dirty="0">
                <a:solidFill>
                  <a:srgbClr val="595959"/>
                </a:solidFill>
                <a:latin typeface="Arial"/>
                <a:cs typeface="Arial"/>
              </a:rPr>
              <a:t> </a:t>
            </a:r>
            <a:r>
              <a:rPr sz="1400" b="1" dirty="0">
                <a:solidFill>
                  <a:srgbClr val="595959"/>
                </a:solidFill>
                <a:latin typeface="Arial"/>
                <a:cs typeface="Arial"/>
              </a:rPr>
              <a:t>named</a:t>
            </a:r>
            <a:r>
              <a:rPr sz="1400" b="1" spc="-15" dirty="0">
                <a:solidFill>
                  <a:srgbClr val="595959"/>
                </a:solidFill>
                <a:latin typeface="Arial"/>
                <a:cs typeface="Arial"/>
              </a:rPr>
              <a:t> </a:t>
            </a:r>
            <a:r>
              <a:rPr sz="1400" b="1" dirty="0">
                <a:solidFill>
                  <a:srgbClr val="595959"/>
                </a:solidFill>
                <a:latin typeface="Arial"/>
                <a:cs typeface="Arial"/>
              </a:rPr>
              <a:t>“Huka”</a:t>
            </a:r>
            <a:r>
              <a:rPr sz="1400" b="1" spc="-15" dirty="0">
                <a:solidFill>
                  <a:srgbClr val="595959"/>
                </a:solidFill>
                <a:latin typeface="Arial"/>
                <a:cs typeface="Arial"/>
              </a:rPr>
              <a:t> </a:t>
            </a:r>
            <a:r>
              <a:rPr sz="1400" b="1" dirty="0">
                <a:solidFill>
                  <a:srgbClr val="595959"/>
                </a:solidFill>
                <a:latin typeface="Arial"/>
                <a:cs typeface="Arial"/>
              </a:rPr>
              <a:t>in</a:t>
            </a:r>
            <a:r>
              <a:rPr sz="1400" b="1" spc="-20" dirty="0">
                <a:solidFill>
                  <a:srgbClr val="595959"/>
                </a:solidFill>
                <a:latin typeface="Arial"/>
                <a:cs typeface="Arial"/>
              </a:rPr>
              <a:t> </a:t>
            </a:r>
            <a:r>
              <a:rPr sz="1400" b="1" dirty="0">
                <a:solidFill>
                  <a:srgbClr val="595959"/>
                </a:solidFill>
                <a:latin typeface="Arial"/>
                <a:cs typeface="Arial"/>
              </a:rPr>
              <a:t>the</a:t>
            </a:r>
            <a:r>
              <a:rPr sz="1400" b="1" spc="-15" dirty="0">
                <a:solidFill>
                  <a:srgbClr val="595959"/>
                </a:solidFill>
                <a:latin typeface="Arial"/>
                <a:cs typeface="Arial"/>
              </a:rPr>
              <a:t> </a:t>
            </a:r>
            <a:r>
              <a:rPr sz="1400" b="1" dirty="0">
                <a:solidFill>
                  <a:srgbClr val="595959"/>
                </a:solidFill>
                <a:latin typeface="Arial"/>
                <a:cs typeface="Arial"/>
              </a:rPr>
              <a:t>current</a:t>
            </a:r>
            <a:r>
              <a:rPr sz="1400" b="1" spc="-15" dirty="0">
                <a:solidFill>
                  <a:srgbClr val="595959"/>
                </a:solidFill>
                <a:latin typeface="Arial"/>
                <a:cs typeface="Arial"/>
              </a:rPr>
              <a:t> </a:t>
            </a:r>
            <a:r>
              <a:rPr sz="1400" b="1" dirty="0">
                <a:solidFill>
                  <a:srgbClr val="595959"/>
                </a:solidFill>
                <a:latin typeface="Arial"/>
                <a:cs typeface="Arial"/>
              </a:rPr>
              <a:t>directory</a:t>
            </a:r>
            <a:r>
              <a:rPr sz="1400" b="1" spc="-20" dirty="0">
                <a:solidFill>
                  <a:srgbClr val="595959"/>
                </a:solidFill>
                <a:latin typeface="Arial"/>
                <a:cs typeface="Arial"/>
              </a:rPr>
              <a:t> </a:t>
            </a:r>
            <a:r>
              <a:rPr sz="1400" b="1" dirty="0">
                <a:solidFill>
                  <a:srgbClr val="595959"/>
                </a:solidFill>
                <a:latin typeface="Arial"/>
                <a:cs typeface="Arial"/>
              </a:rPr>
              <a:t>(~)</a:t>
            </a:r>
            <a:r>
              <a:rPr sz="1400" b="1" spc="-15" dirty="0">
                <a:solidFill>
                  <a:srgbClr val="595959"/>
                </a:solidFill>
                <a:latin typeface="Arial"/>
                <a:cs typeface="Arial"/>
              </a:rPr>
              <a:t> </a:t>
            </a:r>
            <a:r>
              <a:rPr sz="1400" b="1" dirty="0">
                <a:solidFill>
                  <a:srgbClr val="595959"/>
                </a:solidFill>
                <a:latin typeface="Arial"/>
                <a:cs typeface="Arial"/>
              </a:rPr>
              <a:t>,</a:t>
            </a:r>
            <a:r>
              <a:rPr sz="1400" b="1" spc="-15" dirty="0">
                <a:solidFill>
                  <a:srgbClr val="595959"/>
                </a:solidFill>
                <a:latin typeface="Arial"/>
                <a:cs typeface="Arial"/>
              </a:rPr>
              <a:t> </a:t>
            </a:r>
            <a:r>
              <a:rPr sz="1400" b="1" dirty="0">
                <a:solidFill>
                  <a:srgbClr val="595959"/>
                </a:solidFill>
                <a:latin typeface="Arial"/>
                <a:cs typeface="Arial"/>
              </a:rPr>
              <a:t>with</a:t>
            </a:r>
            <a:r>
              <a:rPr sz="1400" b="1" spc="-20" dirty="0">
                <a:solidFill>
                  <a:srgbClr val="595959"/>
                </a:solidFill>
                <a:latin typeface="Arial"/>
                <a:cs typeface="Arial"/>
              </a:rPr>
              <a:t> </a:t>
            </a:r>
            <a:r>
              <a:rPr sz="1400" b="1" dirty="0">
                <a:solidFill>
                  <a:srgbClr val="595959"/>
                </a:solidFill>
                <a:latin typeface="Arial"/>
                <a:cs typeface="Arial"/>
              </a:rPr>
              <a:t>the</a:t>
            </a:r>
            <a:r>
              <a:rPr sz="1400" b="1" spc="-15" dirty="0">
                <a:solidFill>
                  <a:srgbClr val="595959"/>
                </a:solidFill>
                <a:latin typeface="Arial"/>
                <a:cs typeface="Arial"/>
              </a:rPr>
              <a:t> </a:t>
            </a:r>
            <a:r>
              <a:rPr sz="1400" b="1" dirty="0">
                <a:solidFill>
                  <a:srgbClr val="595959"/>
                </a:solidFill>
                <a:latin typeface="Arial"/>
                <a:cs typeface="Arial"/>
              </a:rPr>
              <a:t>command:</a:t>
            </a:r>
            <a:r>
              <a:rPr sz="1400" b="1" spc="-15" dirty="0">
                <a:solidFill>
                  <a:srgbClr val="595959"/>
                </a:solidFill>
                <a:latin typeface="Arial"/>
                <a:cs typeface="Arial"/>
              </a:rPr>
              <a:t> </a:t>
            </a:r>
            <a:r>
              <a:rPr sz="1400" b="1" spc="-10" dirty="0">
                <a:solidFill>
                  <a:srgbClr val="595959"/>
                </a:solidFill>
                <a:latin typeface="Arial"/>
                <a:cs typeface="Arial"/>
              </a:rPr>
              <a:t>mkdir</a:t>
            </a:r>
            <a:endParaRPr sz="1400">
              <a:latin typeface="Arial"/>
              <a:cs typeface="Arial"/>
            </a:endParaRPr>
          </a:p>
        </p:txBody>
      </p:sp>
      <p:sp>
        <p:nvSpPr>
          <p:cNvPr id="4" name="object 4"/>
          <p:cNvSpPr txBox="1"/>
          <p:nvPr/>
        </p:nvSpPr>
        <p:spPr>
          <a:xfrm>
            <a:off x="421774" y="1314899"/>
            <a:ext cx="1419860" cy="462280"/>
          </a:xfrm>
          <a:prstGeom prst="rect">
            <a:avLst/>
          </a:prstGeom>
          <a:ln w="9524">
            <a:solidFill>
              <a:srgbClr val="000000"/>
            </a:solidFill>
          </a:ln>
        </p:spPr>
        <p:txBody>
          <a:bodyPr vert="horz" wrap="square" lIns="0" tIns="76200" rIns="0" bIns="0" rtlCol="0">
            <a:spAutoFit/>
          </a:bodyPr>
          <a:lstStyle/>
          <a:p>
            <a:pPr marL="85090">
              <a:lnSpc>
                <a:spcPct val="100000"/>
              </a:lnSpc>
              <a:spcBef>
                <a:spcPts val="600"/>
              </a:spcBef>
            </a:pPr>
            <a:r>
              <a:rPr sz="1800" dirty="0">
                <a:solidFill>
                  <a:srgbClr val="595959"/>
                </a:solidFill>
                <a:latin typeface="Arial MT"/>
                <a:cs typeface="Arial MT"/>
              </a:rPr>
              <a:t>mkdir</a:t>
            </a:r>
            <a:r>
              <a:rPr sz="1800" spc="-55" dirty="0">
                <a:solidFill>
                  <a:srgbClr val="595959"/>
                </a:solidFill>
                <a:latin typeface="Arial MT"/>
                <a:cs typeface="Arial MT"/>
              </a:rPr>
              <a:t> </a:t>
            </a:r>
            <a:r>
              <a:rPr sz="1800" spc="-20" dirty="0">
                <a:solidFill>
                  <a:srgbClr val="595959"/>
                </a:solidFill>
                <a:latin typeface="Arial MT"/>
                <a:cs typeface="Arial MT"/>
              </a:rPr>
              <a:t>Huka</a:t>
            </a:r>
            <a:endParaRPr sz="1800">
              <a:latin typeface="Arial MT"/>
              <a:cs typeface="Arial MT"/>
            </a:endParaRPr>
          </a:p>
        </p:txBody>
      </p:sp>
      <p:grpSp>
        <p:nvGrpSpPr>
          <p:cNvPr id="5" name="object 5"/>
          <p:cNvGrpSpPr/>
          <p:nvPr/>
        </p:nvGrpSpPr>
        <p:grpSpPr>
          <a:xfrm>
            <a:off x="294051" y="2002375"/>
            <a:ext cx="8555990" cy="2362200"/>
            <a:chOff x="294051" y="2002375"/>
            <a:chExt cx="8555990" cy="2362200"/>
          </a:xfrm>
        </p:grpSpPr>
        <p:pic>
          <p:nvPicPr>
            <p:cNvPr id="6" name="object 6"/>
            <p:cNvPicPr/>
            <p:nvPr/>
          </p:nvPicPr>
          <p:blipFill>
            <a:blip r:embed="rId2" cstate="print"/>
            <a:stretch>
              <a:fillRect/>
            </a:stretch>
          </p:blipFill>
          <p:spPr>
            <a:xfrm>
              <a:off x="294051" y="2002375"/>
              <a:ext cx="8555876" cy="2066824"/>
            </a:xfrm>
            <a:prstGeom prst="rect">
              <a:avLst/>
            </a:prstGeom>
          </p:spPr>
        </p:pic>
        <p:sp>
          <p:nvSpPr>
            <p:cNvPr id="7" name="object 7"/>
            <p:cNvSpPr/>
            <p:nvPr/>
          </p:nvSpPr>
          <p:spPr>
            <a:xfrm>
              <a:off x="1040949" y="3572950"/>
              <a:ext cx="1748789" cy="751205"/>
            </a:xfrm>
            <a:custGeom>
              <a:avLst/>
              <a:gdLst/>
              <a:ahLst/>
              <a:cxnLst/>
              <a:rect l="l" t="t" r="r" b="b"/>
              <a:pathLst>
                <a:path w="1748789" h="751204">
                  <a:moveTo>
                    <a:pt x="0" y="0"/>
                  </a:moveTo>
                  <a:lnTo>
                    <a:pt x="548699" y="0"/>
                  </a:lnTo>
                  <a:lnTo>
                    <a:pt x="548699" y="191399"/>
                  </a:lnTo>
                  <a:lnTo>
                    <a:pt x="0" y="191399"/>
                  </a:lnTo>
                  <a:lnTo>
                    <a:pt x="0" y="0"/>
                  </a:lnTo>
                  <a:close/>
                </a:path>
                <a:path w="1748789" h="751204">
                  <a:moveTo>
                    <a:pt x="244799" y="180649"/>
                  </a:moveTo>
                  <a:lnTo>
                    <a:pt x="1748626" y="750921"/>
                  </a:lnTo>
                </a:path>
              </a:pathLst>
            </a:custGeom>
            <a:ln w="19049">
              <a:solidFill>
                <a:srgbClr val="FF0000"/>
              </a:solidFill>
            </a:ln>
          </p:spPr>
          <p:txBody>
            <a:bodyPr wrap="square" lIns="0" tIns="0" rIns="0" bIns="0" rtlCol="0"/>
            <a:lstStyle/>
            <a:p>
              <a:endParaRPr/>
            </a:p>
          </p:txBody>
        </p:sp>
        <p:pic>
          <p:nvPicPr>
            <p:cNvPr id="8" name="object 8"/>
            <p:cNvPicPr/>
            <p:nvPr/>
          </p:nvPicPr>
          <p:blipFill>
            <a:blip r:embed="rId3" cstate="print"/>
            <a:stretch>
              <a:fillRect/>
            </a:stretch>
          </p:blipFill>
          <p:spPr>
            <a:xfrm>
              <a:off x="2768894" y="4284925"/>
              <a:ext cx="111040" cy="79124"/>
            </a:xfrm>
            <a:prstGeom prst="rect">
              <a:avLst/>
            </a:prstGeom>
          </p:spPr>
        </p:pic>
      </p:grpSp>
      <p:sp>
        <p:nvSpPr>
          <p:cNvPr id="9" name="object 9"/>
          <p:cNvSpPr txBox="1"/>
          <p:nvPr/>
        </p:nvSpPr>
        <p:spPr>
          <a:xfrm>
            <a:off x="331875" y="4407130"/>
            <a:ext cx="174434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595959"/>
                </a:solidFill>
                <a:latin typeface="Arial MT"/>
                <a:cs typeface="Arial MT"/>
              </a:rPr>
              <a:t>Run</a:t>
            </a:r>
            <a:r>
              <a:rPr sz="1800" spc="-15" dirty="0">
                <a:solidFill>
                  <a:srgbClr val="595959"/>
                </a:solidFill>
                <a:latin typeface="Arial MT"/>
                <a:cs typeface="Arial MT"/>
              </a:rPr>
              <a:t> </a:t>
            </a:r>
            <a:r>
              <a:rPr sz="1800" dirty="0">
                <a:solidFill>
                  <a:srgbClr val="595959"/>
                </a:solidFill>
                <a:latin typeface="Arial MT"/>
                <a:cs typeface="Arial MT"/>
              </a:rPr>
              <a:t>“ls"</a:t>
            </a:r>
            <a:r>
              <a:rPr sz="1800" spc="-15" dirty="0">
                <a:solidFill>
                  <a:srgbClr val="595959"/>
                </a:solidFill>
                <a:latin typeface="Arial MT"/>
                <a:cs typeface="Arial MT"/>
              </a:rPr>
              <a:t> </a:t>
            </a:r>
            <a:r>
              <a:rPr sz="1800" dirty="0">
                <a:solidFill>
                  <a:srgbClr val="595959"/>
                </a:solidFill>
                <a:latin typeface="Arial MT"/>
                <a:cs typeface="Arial MT"/>
              </a:rPr>
              <a:t>to</a:t>
            </a:r>
            <a:r>
              <a:rPr sz="1800" spc="-15" dirty="0">
                <a:solidFill>
                  <a:srgbClr val="595959"/>
                </a:solidFill>
                <a:latin typeface="Arial MT"/>
                <a:cs typeface="Arial MT"/>
              </a:rPr>
              <a:t> </a:t>
            </a:r>
            <a:r>
              <a:rPr sz="1800" spc="-10" dirty="0">
                <a:solidFill>
                  <a:srgbClr val="595959"/>
                </a:solidFill>
                <a:latin typeface="Arial MT"/>
                <a:cs typeface="Arial MT"/>
              </a:rPr>
              <a:t>check</a:t>
            </a:r>
            <a:endParaRPr sz="1800">
              <a:latin typeface="Arial MT"/>
              <a:cs typeface="Arial MT"/>
            </a:endParaRPr>
          </a:p>
        </p:txBody>
      </p:sp>
      <p:sp>
        <p:nvSpPr>
          <p:cNvPr id="14" name="object 14"/>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spc="-25" dirty="0"/>
              <a:t>15</a:t>
            </a:fld>
            <a:endParaRPr spc="-25" dirty="0"/>
          </a:p>
        </p:txBody>
      </p:sp>
      <p:sp>
        <p:nvSpPr>
          <p:cNvPr id="10" name="object 10"/>
          <p:cNvSpPr txBox="1"/>
          <p:nvPr/>
        </p:nvSpPr>
        <p:spPr>
          <a:xfrm>
            <a:off x="3064750" y="4328938"/>
            <a:ext cx="2050414" cy="238760"/>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595959"/>
                </a:solidFill>
                <a:latin typeface="Arial MT"/>
                <a:cs typeface="Arial MT"/>
              </a:rPr>
              <a:t>a</a:t>
            </a:r>
            <a:r>
              <a:rPr sz="1400" spc="-10" dirty="0">
                <a:solidFill>
                  <a:srgbClr val="595959"/>
                </a:solidFill>
                <a:latin typeface="Arial MT"/>
                <a:cs typeface="Arial MT"/>
              </a:rPr>
              <a:t> </a:t>
            </a:r>
            <a:r>
              <a:rPr sz="1400" dirty="0">
                <a:solidFill>
                  <a:srgbClr val="595959"/>
                </a:solidFill>
                <a:latin typeface="Arial MT"/>
                <a:cs typeface="Arial MT"/>
              </a:rPr>
              <a:t>new</a:t>
            </a:r>
            <a:r>
              <a:rPr sz="1400" spc="-15" dirty="0">
                <a:solidFill>
                  <a:srgbClr val="595959"/>
                </a:solidFill>
                <a:latin typeface="Arial MT"/>
                <a:cs typeface="Arial MT"/>
              </a:rPr>
              <a:t> </a:t>
            </a:r>
            <a:r>
              <a:rPr sz="1400" dirty="0">
                <a:solidFill>
                  <a:srgbClr val="595959"/>
                </a:solidFill>
                <a:latin typeface="Arial MT"/>
                <a:cs typeface="Arial MT"/>
              </a:rPr>
              <a:t>directory</a:t>
            </a:r>
            <a:r>
              <a:rPr sz="1400" spc="-10" dirty="0">
                <a:solidFill>
                  <a:srgbClr val="595959"/>
                </a:solidFill>
                <a:latin typeface="Arial MT"/>
                <a:cs typeface="Arial MT"/>
              </a:rPr>
              <a:t> </a:t>
            </a:r>
            <a:r>
              <a:rPr sz="1400" dirty="0">
                <a:solidFill>
                  <a:srgbClr val="595959"/>
                </a:solidFill>
                <a:latin typeface="Arial MT"/>
                <a:cs typeface="Arial MT"/>
              </a:rPr>
              <a:t>is</a:t>
            </a:r>
            <a:r>
              <a:rPr sz="1400" spc="-10" dirty="0">
                <a:solidFill>
                  <a:srgbClr val="595959"/>
                </a:solidFill>
                <a:latin typeface="Arial MT"/>
                <a:cs typeface="Arial MT"/>
              </a:rPr>
              <a:t> created</a:t>
            </a:r>
            <a:endParaRPr sz="1400">
              <a:latin typeface="Arial MT"/>
              <a:cs typeface="Arial MT"/>
            </a:endParaRPr>
          </a:p>
        </p:txBody>
      </p:sp>
      <p:sp>
        <p:nvSpPr>
          <p:cNvPr id="11" name="object 11"/>
          <p:cNvSpPr txBox="1"/>
          <p:nvPr/>
        </p:nvSpPr>
        <p:spPr>
          <a:xfrm>
            <a:off x="5051825" y="1449154"/>
            <a:ext cx="2936875" cy="254000"/>
          </a:xfrm>
          <a:prstGeom prst="rect">
            <a:avLst/>
          </a:prstGeom>
        </p:spPr>
        <p:txBody>
          <a:bodyPr vert="horz" wrap="square" lIns="0" tIns="12700" rIns="0" bIns="0" rtlCol="0">
            <a:spAutoFit/>
          </a:bodyPr>
          <a:lstStyle/>
          <a:p>
            <a:pPr marL="12700">
              <a:lnSpc>
                <a:spcPct val="100000"/>
              </a:lnSpc>
              <a:spcBef>
                <a:spcPts val="100"/>
              </a:spcBef>
            </a:pPr>
            <a:r>
              <a:rPr sz="1500" dirty="0">
                <a:solidFill>
                  <a:srgbClr val="595959"/>
                </a:solidFill>
                <a:latin typeface="Arial MT"/>
                <a:cs typeface="Arial MT"/>
              </a:rPr>
              <a:t>“mkdir”</a:t>
            </a:r>
            <a:r>
              <a:rPr sz="1500" spc="-45" dirty="0">
                <a:solidFill>
                  <a:srgbClr val="595959"/>
                </a:solidFill>
                <a:latin typeface="Arial MT"/>
                <a:cs typeface="Arial MT"/>
              </a:rPr>
              <a:t> </a:t>
            </a:r>
            <a:r>
              <a:rPr sz="1500" dirty="0">
                <a:solidFill>
                  <a:srgbClr val="595959"/>
                </a:solidFill>
                <a:latin typeface="Arial MT"/>
                <a:cs typeface="Arial MT"/>
              </a:rPr>
              <a:t>stands</a:t>
            </a:r>
            <a:r>
              <a:rPr sz="1500" spc="-40" dirty="0">
                <a:solidFill>
                  <a:srgbClr val="595959"/>
                </a:solidFill>
                <a:latin typeface="Arial MT"/>
                <a:cs typeface="Arial MT"/>
              </a:rPr>
              <a:t> </a:t>
            </a:r>
            <a:r>
              <a:rPr sz="1500" dirty="0">
                <a:solidFill>
                  <a:srgbClr val="595959"/>
                </a:solidFill>
                <a:latin typeface="Arial MT"/>
                <a:cs typeface="Arial MT"/>
              </a:rPr>
              <a:t>for</a:t>
            </a:r>
            <a:r>
              <a:rPr sz="1500" spc="-40" dirty="0">
                <a:solidFill>
                  <a:srgbClr val="595959"/>
                </a:solidFill>
                <a:latin typeface="Arial MT"/>
                <a:cs typeface="Arial MT"/>
              </a:rPr>
              <a:t> </a:t>
            </a:r>
            <a:r>
              <a:rPr sz="1500" dirty="0">
                <a:solidFill>
                  <a:srgbClr val="595959"/>
                </a:solidFill>
                <a:latin typeface="Arial MT"/>
                <a:cs typeface="Arial MT"/>
              </a:rPr>
              <a:t>“</a:t>
            </a:r>
            <a:r>
              <a:rPr sz="1500" dirty="0">
                <a:solidFill>
                  <a:srgbClr val="FF0000"/>
                </a:solidFill>
                <a:latin typeface="Arial MT"/>
                <a:cs typeface="Arial MT"/>
              </a:rPr>
              <a:t>m</a:t>
            </a:r>
            <a:r>
              <a:rPr sz="1500" dirty="0">
                <a:solidFill>
                  <a:srgbClr val="595959"/>
                </a:solidFill>
                <a:latin typeface="Arial MT"/>
                <a:cs typeface="Arial MT"/>
              </a:rPr>
              <a:t>ake</a:t>
            </a:r>
            <a:r>
              <a:rPr sz="1500" spc="-35" dirty="0">
                <a:solidFill>
                  <a:srgbClr val="595959"/>
                </a:solidFill>
                <a:latin typeface="Arial MT"/>
                <a:cs typeface="Arial MT"/>
              </a:rPr>
              <a:t> </a:t>
            </a:r>
            <a:r>
              <a:rPr sz="1500" spc="-10" dirty="0">
                <a:solidFill>
                  <a:srgbClr val="FF0000"/>
                </a:solidFill>
                <a:latin typeface="Arial MT"/>
                <a:cs typeface="Arial MT"/>
              </a:rPr>
              <a:t>dir</a:t>
            </a:r>
            <a:r>
              <a:rPr sz="1500" spc="-10" dirty="0">
                <a:solidFill>
                  <a:srgbClr val="595959"/>
                </a:solidFill>
                <a:latin typeface="Arial MT"/>
                <a:cs typeface="Arial MT"/>
              </a:rPr>
              <a:t>ectory”</a:t>
            </a:r>
            <a:endParaRPr sz="1500">
              <a:latin typeface="Arial MT"/>
              <a:cs typeface="Arial MT"/>
            </a:endParaRPr>
          </a:p>
        </p:txBody>
      </p:sp>
      <p:sp>
        <p:nvSpPr>
          <p:cNvPr id="12" name="object 12"/>
          <p:cNvSpPr txBox="1"/>
          <p:nvPr/>
        </p:nvSpPr>
        <p:spPr>
          <a:xfrm>
            <a:off x="2726950" y="1314899"/>
            <a:ext cx="1812925" cy="462280"/>
          </a:xfrm>
          <a:prstGeom prst="rect">
            <a:avLst/>
          </a:prstGeom>
          <a:ln w="9524">
            <a:solidFill>
              <a:srgbClr val="000000"/>
            </a:solidFill>
          </a:ln>
        </p:spPr>
        <p:txBody>
          <a:bodyPr vert="horz" wrap="square" lIns="0" tIns="76200" rIns="0" bIns="0" rtlCol="0">
            <a:spAutoFit/>
          </a:bodyPr>
          <a:lstStyle/>
          <a:p>
            <a:pPr marL="85725">
              <a:lnSpc>
                <a:spcPct val="100000"/>
              </a:lnSpc>
              <a:spcBef>
                <a:spcPts val="600"/>
              </a:spcBef>
            </a:pPr>
            <a:r>
              <a:rPr sz="1800" dirty="0">
                <a:solidFill>
                  <a:srgbClr val="595959"/>
                </a:solidFill>
                <a:latin typeface="Arial MT"/>
                <a:cs typeface="Arial MT"/>
              </a:rPr>
              <a:t>mkdir</a:t>
            </a:r>
            <a:r>
              <a:rPr sz="1800" spc="-55" dirty="0">
                <a:solidFill>
                  <a:srgbClr val="595959"/>
                </a:solidFill>
                <a:latin typeface="Arial MT"/>
                <a:cs typeface="Arial MT"/>
              </a:rPr>
              <a:t> </a:t>
            </a:r>
            <a:r>
              <a:rPr sz="1800" spc="-10" dirty="0">
                <a:solidFill>
                  <a:srgbClr val="595959"/>
                </a:solidFill>
                <a:latin typeface="Arial MT"/>
                <a:cs typeface="Arial MT"/>
              </a:rPr>
              <a:t>./Huka</a:t>
            </a:r>
            <a:endParaRPr sz="1800">
              <a:latin typeface="Arial MT"/>
              <a:cs typeface="Arial MT"/>
            </a:endParaRPr>
          </a:p>
        </p:txBody>
      </p:sp>
      <p:sp>
        <p:nvSpPr>
          <p:cNvPr id="13" name="object 13"/>
          <p:cNvSpPr txBox="1"/>
          <p:nvPr/>
        </p:nvSpPr>
        <p:spPr>
          <a:xfrm>
            <a:off x="2124412" y="1378780"/>
            <a:ext cx="229235" cy="299720"/>
          </a:xfrm>
          <a:prstGeom prst="rect">
            <a:avLst/>
          </a:prstGeom>
        </p:spPr>
        <p:txBody>
          <a:bodyPr vert="horz" wrap="square" lIns="0" tIns="12700" rIns="0" bIns="0" rtlCol="0">
            <a:spAutoFit/>
          </a:bodyPr>
          <a:lstStyle/>
          <a:p>
            <a:pPr marL="12700">
              <a:lnSpc>
                <a:spcPct val="100000"/>
              </a:lnSpc>
              <a:spcBef>
                <a:spcPts val="100"/>
              </a:spcBef>
            </a:pPr>
            <a:r>
              <a:rPr sz="1800" spc="-25" dirty="0">
                <a:solidFill>
                  <a:srgbClr val="595959"/>
                </a:solidFill>
                <a:latin typeface="Arial MT"/>
                <a:cs typeface="Arial MT"/>
              </a:rPr>
              <a:t>or</a:t>
            </a:r>
            <a:endParaRPr sz="1800">
              <a:latin typeface="Arial MT"/>
              <a:cs typeface="Arial M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96874" y="879325"/>
            <a:ext cx="6511925" cy="238760"/>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595959"/>
                </a:solidFill>
                <a:latin typeface="Arial"/>
                <a:cs typeface="Arial"/>
              </a:rPr>
              <a:t>Create</a:t>
            </a:r>
            <a:r>
              <a:rPr sz="1400" b="1" spc="-40" dirty="0">
                <a:solidFill>
                  <a:srgbClr val="595959"/>
                </a:solidFill>
                <a:latin typeface="Arial"/>
                <a:cs typeface="Arial"/>
              </a:rPr>
              <a:t> </a:t>
            </a:r>
            <a:r>
              <a:rPr sz="1400" b="1" dirty="0">
                <a:solidFill>
                  <a:srgbClr val="595959"/>
                </a:solidFill>
                <a:latin typeface="Arial"/>
                <a:cs typeface="Arial"/>
              </a:rPr>
              <a:t>three</a:t>
            </a:r>
            <a:r>
              <a:rPr sz="1400" b="1" spc="-25" dirty="0">
                <a:solidFill>
                  <a:srgbClr val="595959"/>
                </a:solidFill>
                <a:latin typeface="Arial"/>
                <a:cs typeface="Arial"/>
              </a:rPr>
              <a:t> </a:t>
            </a:r>
            <a:r>
              <a:rPr sz="1400" b="1" dirty="0">
                <a:solidFill>
                  <a:srgbClr val="595959"/>
                </a:solidFill>
                <a:latin typeface="Arial"/>
                <a:cs typeface="Arial"/>
              </a:rPr>
              <a:t>directory</a:t>
            </a:r>
            <a:r>
              <a:rPr sz="1400" b="1" spc="-25" dirty="0">
                <a:solidFill>
                  <a:srgbClr val="595959"/>
                </a:solidFill>
                <a:latin typeface="Arial"/>
                <a:cs typeface="Arial"/>
              </a:rPr>
              <a:t> </a:t>
            </a:r>
            <a:r>
              <a:rPr sz="1400" b="1" dirty="0">
                <a:solidFill>
                  <a:srgbClr val="595959"/>
                </a:solidFill>
                <a:latin typeface="Arial"/>
                <a:cs typeface="Arial"/>
              </a:rPr>
              <a:t>named</a:t>
            </a:r>
            <a:r>
              <a:rPr sz="1400" b="1" spc="-25" dirty="0">
                <a:solidFill>
                  <a:srgbClr val="595959"/>
                </a:solidFill>
                <a:latin typeface="Arial"/>
                <a:cs typeface="Arial"/>
              </a:rPr>
              <a:t> </a:t>
            </a:r>
            <a:r>
              <a:rPr sz="1400" b="1" dirty="0">
                <a:solidFill>
                  <a:srgbClr val="595959"/>
                </a:solidFill>
                <a:latin typeface="Arial"/>
                <a:cs typeface="Arial"/>
              </a:rPr>
              <a:t>“Huki”,</a:t>
            </a:r>
            <a:r>
              <a:rPr sz="1400" b="1" spc="-25" dirty="0">
                <a:solidFill>
                  <a:srgbClr val="595959"/>
                </a:solidFill>
                <a:latin typeface="Arial"/>
                <a:cs typeface="Arial"/>
              </a:rPr>
              <a:t> </a:t>
            </a:r>
            <a:r>
              <a:rPr sz="1400" b="1" dirty="0">
                <a:solidFill>
                  <a:srgbClr val="595959"/>
                </a:solidFill>
                <a:latin typeface="Arial"/>
                <a:cs typeface="Arial"/>
              </a:rPr>
              <a:t>“Huka",</a:t>
            </a:r>
            <a:r>
              <a:rPr sz="1400" b="1" spc="-25" dirty="0">
                <a:solidFill>
                  <a:srgbClr val="595959"/>
                </a:solidFill>
                <a:latin typeface="Arial"/>
                <a:cs typeface="Arial"/>
              </a:rPr>
              <a:t> </a:t>
            </a:r>
            <a:r>
              <a:rPr sz="1400" b="1" dirty="0">
                <a:solidFill>
                  <a:srgbClr val="595959"/>
                </a:solidFill>
                <a:latin typeface="Arial"/>
                <a:cs typeface="Arial"/>
              </a:rPr>
              <a:t>“Huke"</a:t>
            </a:r>
            <a:r>
              <a:rPr sz="1400" b="1" spc="-25" dirty="0">
                <a:solidFill>
                  <a:srgbClr val="595959"/>
                </a:solidFill>
                <a:latin typeface="Arial"/>
                <a:cs typeface="Arial"/>
              </a:rPr>
              <a:t> </a:t>
            </a:r>
            <a:r>
              <a:rPr sz="1400" b="1" dirty="0">
                <a:solidFill>
                  <a:srgbClr val="595959"/>
                </a:solidFill>
                <a:latin typeface="Arial"/>
                <a:cs typeface="Arial"/>
              </a:rPr>
              <a:t>in</a:t>
            </a:r>
            <a:r>
              <a:rPr sz="1400" b="1" spc="-25" dirty="0">
                <a:solidFill>
                  <a:srgbClr val="595959"/>
                </a:solidFill>
                <a:latin typeface="Arial"/>
                <a:cs typeface="Arial"/>
              </a:rPr>
              <a:t> </a:t>
            </a:r>
            <a:r>
              <a:rPr sz="1400" b="1" dirty="0">
                <a:solidFill>
                  <a:srgbClr val="595959"/>
                </a:solidFill>
                <a:latin typeface="Arial"/>
                <a:cs typeface="Arial"/>
              </a:rPr>
              <a:t>the</a:t>
            </a:r>
            <a:r>
              <a:rPr sz="1400" b="1" spc="-25" dirty="0">
                <a:solidFill>
                  <a:srgbClr val="595959"/>
                </a:solidFill>
                <a:latin typeface="Arial"/>
                <a:cs typeface="Arial"/>
              </a:rPr>
              <a:t> </a:t>
            </a:r>
            <a:r>
              <a:rPr sz="1400" b="1" dirty="0">
                <a:solidFill>
                  <a:srgbClr val="595959"/>
                </a:solidFill>
                <a:latin typeface="Arial"/>
                <a:cs typeface="Arial"/>
              </a:rPr>
              <a:t>current</a:t>
            </a:r>
            <a:r>
              <a:rPr sz="1400" b="1" spc="-25" dirty="0">
                <a:solidFill>
                  <a:srgbClr val="595959"/>
                </a:solidFill>
                <a:latin typeface="Arial"/>
                <a:cs typeface="Arial"/>
              </a:rPr>
              <a:t> </a:t>
            </a:r>
            <a:r>
              <a:rPr sz="1400" b="1" spc="-10" dirty="0">
                <a:solidFill>
                  <a:srgbClr val="595959"/>
                </a:solidFill>
                <a:latin typeface="Arial"/>
                <a:cs typeface="Arial"/>
              </a:rPr>
              <a:t>directory</a:t>
            </a:r>
            <a:endParaRPr sz="1400">
              <a:latin typeface="Arial"/>
              <a:cs typeface="Arial"/>
            </a:endParaRPr>
          </a:p>
        </p:txBody>
      </p:sp>
      <p:sp>
        <p:nvSpPr>
          <p:cNvPr id="3" name="object 3"/>
          <p:cNvSpPr txBox="1"/>
          <p:nvPr/>
        </p:nvSpPr>
        <p:spPr>
          <a:xfrm>
            <a:off x="772399" y="1309000"/>
            <a:ext cx="1905000" cy="385445"/>
          </a:xfrm>
          <a:prstGeom prst="rect">
            <a:avLst/>
          </a:prstGeom>
          <a:ln w="9524">
            <a:solidFill>
              <a:srgbClr val="000000"/>
            </a:solidFill>
          </a:ln>
        </p:spPr>
        <p:txBody>
          <a:bodyPr vert="horz" wrap="square" lIns="0" tIns="78740" rIns="0" bIns="0" rtlCol="0">
            <a:spAutoFit/>
          </a:bodyPr>
          <a:lstStyle/>
          <a:p>
            <a:pPr marL="85725">
              <a:lnSpc>
                <a:spcPct val="100000"/>
              </a:lnSpc>
              <a:spcBef>
                <a:spcPts val="620"/>
              </a:spcBef>
            </a:pPr>
            <a:r>
              <a:rPr sz="1300" dirty="0">
                <a:solidFill>
                  <a:srgbClr val="595959"/>
                </a:solidFill>
                <a:latin typeface="Arial MT"/>
                <a:cs typeface="Arial MT"/>
              </a:rPr>
              <a:t>mkdir</a:t>
            </a:r>
            <a:r>
              <a:rPr sz="1300" spc="-40" dirty="0">
                <a:solidFill>
                  <a:srgbClr val="595959"/>
                </a:solidFill>
                <a:latin typeface="Arial MT"/>
                <a:cs typeface="Arial MT"/>
              </a:rPr>
              <a:t> </a:t>
            </a:r>
            <a:r>
              <a:rPr sz="1300" dirty="0">
                <a:solidFill>
                  <a:srgbClr val="595959"/>
                </a:solidFill>
                <a:latin typeface="Arial MT"/>
                <a:cs typeface="Arial MT"/>
              </a:rPr>
              <a:t>Huki</a:t>
            </a:r>
            <a:r>
              <a:rPr sz="1300" spc="-35" dirty="0">
                <a:solidFill>
                  <a:srgbClr val="595959"/>
                </a:solidFill>
                <a:latin typeface="Arial MT"/>
                <a:cs typeface="Arial MT"/>
              </a:rPr>
              <a:t> </a:t>
            </a:r>
            <a:r>
              <a:rPr sz="1300" dirty="0">
                <a:solidFill>
                  <a:srgbClr val="595959"/>
                </a:solidFill>
                <a:latin typeface="Arial MT"/>
                <a:cs typeface="Arial MT"/>
              </a:rPr>
              <a:t>Huka</a:t>
            </a:r>
            <a:r>
              <a:rPr sz="1300" spc="-35" dirty="0">
                <a:solidFill>
                  <a:srgbClr val="595959"/>
                </a:solidFill>
                <a:latin typeface="Arial MT"/>
                <a:cs typeface="Arial MT"/>
              </a:rPr>
              <a:t> </a:t>
            </a:r>
            <a:r>
              <a:rPr sz="1300" spc="-20" dirty="0">
                <a:solidFill>
                  <a:srgbClr val="595959"/>
                </a:solidFill>
                <a:latin typeface="Arial MT"/>
                <a:cs typeface="Arial MT"/>
              </a:rPr>
              <a:t>Huke</a:t>
            </a:r>
            <a:endParaRPr sz="1300">
              <a:latin typeface="Arial MT"/>
              <a:cs typeface="Arial MT"/>
            </a:endParaRPr>
          </a:p>
        </p:txBody>
      </p:sp>
      <p:sp>
        <p:nvSpPr>
          <p:cNvPr id="4" name="object 4"/>
          <p:cNvSpPr txBox="1">
            <a:spLocks noGrp="1"/>
          </p:cNvSpPr>
          <p:nvPr>
            <p:ph type="title"/>
          </p:nvPr>
        </p:nvSpPr>
        <p:spPr>
          <a:prstGeom prst="rect">
            <a:avLst/>
          </a:prstGeom>
        </p:spPr>
        <p:txBody>
          <a:bodyPr vert="horz" wrap="square" lIns="0" tIns="12700" rIns="0" bIns="0" rtlCol="0">
            <a:spAutoFit/>
          </a:bodyPr>
          <a:lstStyle/>
          <a:p>
            <a:pPr marL="2995930">
              <a:lnSpc>
                <a:spcPct val="100000"/>
              </a:lnSpc>
              <a:spcBef>
                <a:spcPts val="100"/>
              </a:spcBef>
            </a:pPr>
            <a:r>
              <a:rPr sz="1600" dirty="0"/>
              <a:t>Create</a:t>
            </a:r>
            <a:r>
              <a:rPr sz="1600" spc="-25" dirty="0"/>
              <a:t> </a:t>
            </a:r>
            <a:r>
              <a:rPr sz="1600" dirty="0"/>
              <a:t>and</a:t>
            </a:r>
            <a:r>
              <a:rPr sz="1600" spc="-25" dirty="0"/>
              <a:t> </a:t>
            </a:r>
            <a:r>
              <a:rPr sz="1600" dirty="0"/>
              <a:t>remove</a:t>
            </a:r>
            <a:r>
              <a:rPr sz="1600" spc="-25" dirty="0"/>
              <a:t> </a:t>
            </a:r>
            <a:r>
              <a:rPr sz="1600" spc="-10" dirty="0"/>
              <a:t>directory</a:t>
            </a:r>
            <a:endParaRPr sz="1600"/>
          </a:p>
        </p:txBody>
      </p:sp>
      <p:sp>
        <p:nvSpPr>
          <p:cNvPr id="5" name="object 5"/>
          <p:cNvSpPr txBox="1"/>
          <p:nvPr/>
        </p:nvSpPr>
        <p:spPr>
          <a:xfrm>
            <a:off x="277824" y="1884913"/>
            <a:ext cx="6943725" cy="238760"/>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595959"/>
                </a:solidFill>
                <a:latin typeface="Arial"/>
                <a:cs typeface="Arial"/>
              </a:rPr>
              <a:t>Delete</a:t>
            </a:r>
            <a:r>
              <a:rPr sz="1400" b="1" spc="-35" dirty="0">
                <a:solidFill>
                  <a:srgbClr val="595959"/>
                </a:solidFill>
                <a:latin typeface="Arial"/>
                <a:cs typeface="Arial"/>
              </a:rPr>
              <a:t> </a:t>
            </a:r>
            <a:r>
              <a:rPr sz="1400" b="1" dirty="0">
                <a:solidFill>
                  <a:srgbClr val="595959"/>
                </a:solidFill>
                <a:latin typeface="Arial"/>
                <a:cs typeface="Arial"/>
              </a:rPr>
              <a:t>a</a:t>
            </a:r>
            <a:r>
              <a:rPr sz="1400" b="1" spc="-20" dirty="0">
                <a:solidFill>
                  <a:srgbClr val="595959"/>
                </a:solidFill>
                <a:latin typeface="Arial"/>
                <a:cs typeface="Arial"/>
              </a:rPr>
              <a:t> </a:t>
            </a:r>
            <a:r>
              <a:rPr sz="1400" b="1" dirty="0">
                <a:solidFill>
                  <a:srgbClr val="FF0000"/>
                </a:solidFill>
                <a:latin typeface="Arial"/>
                <a:cs typeface="Arial"/>
              </a:rPr>
              <a:t>empty</a:t>
            </a:r>
            <a:r>
              <a:rPr sz="1400" b="1" spc="-20" dirty="0">
                <a:solidFill>
                  <a:srgbClr val="FF0000"/>
                </a:solidFill>
                <a:latin typeface="Arial"/>
                <a:cs typeface="Arial"/>
              </a:rPr>
              <a:t> </a:t>
            </a:r>
            <a:r>
              <a:rPr sz="1400" b="1" dirty="0">
                <a:solidFill>
                  <a:srgbClr val="595959"/>
                </a:solidFill>
                <a:latin typeface="Arial"/>
                <a:cs typeface="Arial"/>
              </a:rPr>
              <a:t>directory</a:t>
            </a:r>
            <a:r>
              <a:rPr sz="1400" b="1" spc="-20" dirty="0">
                <a:solidFill>
                  <a:srgbClr val="595959"/>
                </a:solidFill>
                <a:latin typeface="Arial"/>
                <a:cs typeface="Arial"/>
              </a:rPr>
              <a:t> </a:t>
            </a:r>
            <a:r>
              <a:rPr sz="1400" b="1" dirty="0">
                <a:solidFill>
                  <a:srgbClr val="595959"/>
                </a:solidFill>
                <a:latin typeface="Arial"/>
                <a:cs typeface="Arial"/>
              </a:rPr>
              <a:t>named</a:t>
            </a:r>
            <a:r>
              <a:rPr sz="1400" b="1" spc="-20" dirty="0">
                <a:solidFill>
                  <a:srgbClr val="595959"/>
                </a:solidFill>
                <a:latin typeface="Arial"/>
                <a:cs typeface="Arial"/>
              </a:rPr>
              <a:t> </a:t>
            </a:r>
            <a:r>
              <a:rPr sz="1400" b="1" dirty="0">
                <a:solidFill>
                  <a:srgbClr val="595959"/>
                </a:solidFill>
                <a:latin typeface="Arial"/>
                <a:cs typeface="Arial"/>
              </a:rPr>
              <a:t>“Huka”</a:t>
            </a:r>
            <a:r>
              <a:rPr sz="1400" b="1" spc="-20" dirty="0">
                <a:solidFill>
                  <a:srgbClr val="595959"/>
                </a:solidFill>
                <a:latin typeface="Arial"/>
                <a:cs typeface="Arial"/>
              </a:rPr>
              <a:t> </a:t>
            </a:r>
            <a:r>
              <a:rPr sz="1400" b="1" dirty="0">
                <a:solidFill>
                  <a:srgbClr val="595959"/>
                </a:solidFill>
                <a:latin typeface="Arial"/>
                <a:cs typeface="Arial"/>
              </a:rPr>
              <a:t>in</a:t>
            </a:r>
            <a:r>
              <a:rPr sz="1400" b="1" spc="-20" dirty="0">
                <a:solidFill>
                  <a:srgbClr val="595959"/>
                </a:solidFill>
                <a:latin typeface="Arial"/>
                <a:cs typeface="Arial"/>
              </a:rPr>
              <a:t> </a:t>
            </a:r>
            <a:r>
              <a:rPr sz="1400" b="1" dirty="0">
                <a:solidFill>
                  <a:srgbClr val="595959"/>
                </a:solidFill>
                <a:latin typeface="Arial"/>
                <a:cs typeface="Arial"/>
              </a:rPr>
              <a:t>current</a:t>
            </a:r>
            <a:r>
              <a:rPr sz="1400" b="1" spc="-20" dirty="0">
                <a:solidFill>
                  <a:srgbClr val="595959"/>
                </a:solidFill>
                <a:latin typeface="Arial"/>
                <a:cs typeface="Arial"/>
              </a:rPr>
              <a:t> </a:t>
            </a:r>
            <a:r>
              <a:rPr sz="1400" b="1" spc="-10" dirty="0">
                <a:solidFill>
                  <a:srgbClr val="595959"/>
                </a:solidFill>
                <a:latin typeface="Arial"/>
                <a:cs typeface="Arial"/>
              </a:rPr>
              <a:t>directory,</a:t>
            </a:r>
            <a:r>
              <a:rPr sz="1400" b="1" spc="-20" dirty="0">
                <a:solidFill>
                  <a:srgbClr val="595959"/>
                </a:solidFill>
                <a:latin typeface="Arial"/>
                <a:cs typeface="Arial"/>
              </a:rPr>
              <a:t> </a:t>
            </a:r>
            <a:r>
              <a:rPr sz="1400" b="1" dirty="0">
                <a:solidFill>
                  <a:srgbClr val="595959"/>
                </a:solidFill>
                <a:latin typeface="Arial"/>
                <a:cs typeface="Arial"/>
              </a:rPr>
              <a:t>with</a:t>
            </a:r>
            <a:r>
              <a:rPr sz="1400" b="1" spc="-20" dirty="0">
                <a:solidFill>
                  <a:srgbClr val="595959"/>
                </a:solidFill>
                <a:latin typeface="Arial"/>
                <a:cs typeface="Arial"/>
              </a:rPr>
              <a:t> </a:t>
            </a:r>
            <a:r>
              <a:rPr sz="1400" b="1" dirty="0">
                <a:solidFill>
                  <a:srgbClr val="595959"/>
                </a:solidFill>
                <a:latin typeface="Arial"/>
                <a:cs typeface="Arial"/>
              </a:rPr>
              <a:t>command:</a:t>
            </a:r>
            <a:r>
              <a:rPr sz="1400" b="1" spc="-20" dirty="0">
                <a:solidFill>
                  <a:srgbClr val="595959"/>
                </a:solidFill>
                <a:latin typeface="Arial"/>
                <a:cs typeface="Arial"/>
              </a:rPr>
              <a:t> </a:t>
            </a:r>
            <a:r>
              <a:rPr sz="1400" b="1" spc="-10" dirty="0">
                <a:solidFill>
                  <a:srgbClr val="595959"/>
                </a:solidFill>
                <a:latin typeface="Arial"/>
                <a:cs typeface="Arial"/>
              </a:rPr>
              <a:t>rmdir</a:t>
            </a:r>
            <a:endParaRPr sz="1400">
              <a:latin typeface="Arial"/>
              <a:cs typeface="Arial"/>
            </a:endParaRPr>
          </a:p>
        </p:txBody>
      </p:sp>
      <p:sp>
        <p:nvSpPr>
          <p:cNvPr id="6" name="object 6"/>
          <p:cNvSpPr txBox="1"/>
          <p:nvPr/>
        </p:nvSpPr>
        <p:spPr>
          <a:xfrm>
            <a:off x="2239975" y="2329320"/>
            <a:ext cx="2667000" cy="223520"/>
          </a:xfrm>
          <a:prstGeom prst="rect">
            <a:avLst/>
          </a:prstGeom>
        </p:spPr>
        <p:txBody>
          <a:bodyPr vert="horz" wrap="square" lIns="0" tIns="12700" rIns="0" bIns="0" rtlCol="0">
            <a:spAutoFit/>
          </a:bodyPr>
          <a:lstStyle/>
          <a:p>
            <a:pPr marL="12700">
              <a:lnSpc>
                <a:spcPct val="100000"/>
              </a:lnSpc>
              <a:spcBef>
                <a:spcPts val="100"/>
              </a:spcBef>
            </a:pPr>
            <a:r>
              <a:rPr sz="1300" dirty="0">
                <a:solidFill>
                  <a:srgbClr val="595959"/>
                </a:solidFill>
                <a:latin typeface="Arial MT"/>
                <a:cs typeface="Arial MT"/>
              </a:rPr>
              <a:t>“rmdir”</a:t>
            </a:r>
            <a:r>
              <a:rPr sz="1300" spc="-50" dirty="0">
                <a:solidFill>
                  <a:srgbClr val="595959"/>
                </a:solidFill>
                <a:latin typeface="Arial MT"/>
                <a:cs typeface="Arial MT"/>
              </a:rPr>
              <a:t> </a:t>
            </a:r>
            <a:r>
              <a:rPr sz="1300" dirty="0">
                <a:solidFill>
                  <a:srgbClr val="595959"/>
                </a:solidFill>
                <a:latin typeface="Arial MT"/>
                <a:cs typeface="Arial MT"/>
              </a:rPr>
              <a:t>stands</a:t>
            </a:r>
            <a:r>
              <a:rPr sz="1300" spc="-50" dirty="0">
                <a:solidFill>
                  <a:srgbClr val="595959"/>
                </a:solidFill>
                <a:latin typeface="Arial MT"/>
                <a:cs typeface="Arial MT"/>
              </a:rPr>
              <a:t> </a:t>
            </a:r>
            <a:r>
              <a:rPr sz="1300" dirty="0">
                <a:solidFill>
                  <a:srgbClr val="595959"/>
                </a:solidFill>
                <a:latin typeface="Arial MT"/>
                <a:cs typeface="Arial MT"/>
              </a:rPr>
              <a:t>for</a:t>
            </a:r>
            <a:r>
              <a:rPr sz="1300" spc="-50" dirty="0">
                <a:solidFill>
                  <a:srgbClr val="595959"/>
                </a:solidFill>
                <a:latin typeface="Arial MT"/>
                <a:cs typeface="Arial MT"/>
              </a:rPr>
              <a:t> </a:t>
            </a:r>
            <a:r>
              <a:rPr sz="1300" dirty="0">
                <a:solidFill>
                  <a:srgbClr val="595959"/>
                </a:solidFill>
                <a:latin typeface="Arial MT"/>
                <a:cs typeface="Arial MT"/>
              </a:rPr>
              <a:t>“</a:t>
            </a:r>
            <a:r>
              <a:rPr sz="1300" dirty="0">
                <a:solidFill>
                  <a:srgbClr val="FF0000"/>
                </a:solidFill>
                <a:latin typeface="Arial MT"/>
                <a:cs typeface="Arial MT"/>
              </a:rPr>
              <a:t>r</a:t>
            </a:r>
            <a:r>
              <a:rPr sz="1300" dirty="0">
                <a:solidFill>
                  <a:srgbClr val="595959"/>
                </a:solidFill>
                <a:latin typeface="Arial MT"/>
                <a:cs typeface="Arial MT"/>
              </a:rPr>
              <a:t>e</a:t>
            </a:r>
            <a:r>
              <a:rPr sz="1300" dirty="0">
                <a:solidFill>
                  <a:srgbClr val="FF0000"/>
                </a:solidFill>
                <a:latin typeface="Arial MT"/>
                <a:cs typeface="Arial MT"/>
              </a:rPr>
              <a:t>m</a:t>
            </a:r>
            <a:r>
              <a:rPr sz="1300" dirty="0">
                <a:solidFill>
                  <a:srgbClr val="595959"/>
                </a:solidFill>
                <a:latin typeface="Arial MT"/>
                <a:cs typeface="Arial MT"/>
              </a:rPr>
              <a:t>ove</a:t>
            </a:r>
            <a:r>
              <a:rPr sz="1300" spc="-45" dirty="0">
                <a:solidFill>
                  <a:srgbClr val="595959"/>
                </a:solidFill>
                <a:latin typeface="Arial MT"/>
                <a:cs typeface="Arial MT"/>
              </a:rPr>
              <a:t> </a:t>
            </a:r>
            <a:r>
              <a:rPr sz="1300" spc="-10" dirty="0">
                <a:solidFill>
                  <a:srgbClr val="FF0000"/>
                </a:solidFill>
                <a:latin typeface="Arial MT"/>
                <a:cs typeface="Arial MT"/>
              </a:rPr>
              <a:t>dir</a:t>
            </a:r>
            <a:r>
              <a:rPr sz="1300" spc="-10" dirty="0">
                <a:solidFill>
                  <a:srgbClr val="595959"/>
                </a:solidFill>
                <a:latin typeface="Arial MT"/>
                <a:cs typeface="Arial MT"/>
              </a:rPr>
              <a:t>ectory”</a:t>
            </a:r>
            <a:endParaRPr sz="1300">
              <a:latin typeface="Arial MT"/>
              <a:cs typeface="Arial MT"/>
            </a:endParaRPr>
          </a:p>
        </p:txBody>
      </p:sp>
      <p:sp>
        <p:nvSpPr>
          <p:cNvPr id="7" name="object 7"/>
          <p:cNvSpPr txBox="1"/>
          <p:nvPr/>
        </p:nvSpPr>
        <p:spPr>
          <a:xfrm>
            <a:off x="734299" y="2247450"/>
            <a:ext cx="1276350" cy="385445"/>
          </a:xfrm>
          <a:prstGeom prst="rect">
            <a:avLst/>
          </a:prstGeom>
          <a:ln w="9524">
            <a:solidFill>
              <a:srgbClr val="000000"/>
            </a:solidFill>
          </a:ln>
        </p:spPr>
        <p:txBody>
          <a:bodyPr vert="horz" wrap="square" lIns="0" tIns="78740" rIns="0" bIns="0" rtlCol="0">
            <a:spAutoFit/>
          </a:bodyPr>
          <a:lstStyle/>
          <a:p>
            <a:pPr marL="85725">
              <a:lnSpc>
                <a:spcPct val="100000"/>
              </a:lnSpc>
              <a:spcBef>
                <a:spcPts val="620"/>
              </a:spcBef>
            </a:pPr>
            <a:r>
              <a:rPr sz="1300" dirty="0">
                <a:solidFill>
                  <a:srgbClr val="595959"/>
                </a:solidFill>
                <a:latin typeface="Arial MT"/>
                <a:cs typeface="Arial MT"/>
              </a:rPr>
              <a:t>rmdir</a:t>
            </a:r>
            <a:r>
              <a:rPr sz="1300" spc="-35" dirty="0">
                <a:solidFill>
                  <a:srgbClr val="595959"/>
                </a:solidFill>
                <a:latin typeface="Arial MT"/>
                <a:cs typeface="Arial MT"/>
              </a:rPr>
              <a:t> </a:t>
            </a:r>
            <a:r>
              <a:rPr sz="1300" spc="-20" dirty="0">
                <a:solidFill>
                  <a:srgbClr val="595959"/>
                </a:solidFill>
                <a:latin typeface="Arial MT"/>
                <a:cs typeface="Arial MT"/>
              </a:rPr>
              <a:t>Huka</a:t>
            </a:r>
            <a:endParaRPr sz="1300">
              <a:latin typeface="Arial MT"/>
              <a:cs typeface="Arial MT"/>
            </a:endParaRPr>
          </a:p>
        </p:txBody>
      </p:sp>
      <p:sp>
        <p:nvSpPr>
          <p:cNvPr id="8" name="object 8"/>
          <p:cNvSpPr txBox="1"/>
          <p:nvPr/>
        </p:nvSpPr>
        <p:spPr>
          <a:xfrm>
            <a:off x="247299" y="2919238"/>
            <a:ext cx="8412480" cy="238760"/>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595959"/>
                </a:solidFill>
                <a:latin typeface="Arial"/>
                <a:cs typeface="Arial"/>
              </a:rPr>
              <a:t>Delete</a:t>
            </a:r>
            <a:r>
              <a:rPr sz="1400" b="1" spc="-25" dirty="0">
                <a:solidFill>
                  <a:srgbClr val="595959"/>
                </a:solidFill>
                <a:latin typeface="Arial"/>
                <a:cs typeface="Arial"/>
              </a:rPr>
              <a:t> </a:t>
            </a:r>
            <a:r>
              <a:rPr sz="1400" b="1" dirty="0">
                <a:solidFill>
                  <a:srgbClr val="595959"/>
                </a:solidFill>
                <a:latin typeface="Arial"/>
                <a:cs typeface="Arial"/>
              </a:rPr>
              <a:t>a</a:t>
            </a:r>
            <a:r>
              <a:rPr sz="1400" b="1" spc="-25" dirty="0">
                <a:solidFill>
                  <a:srgbClr val="595959"/>
                </a:solidFill>
                <a:latin typeface="Arial"/>
                <a:cs typeface="Arial"/>
              </a:rPr>
              <a:t> </a:t>
            </a:r>
            <a:r>
              <a:rPr sz="1400" b="1" spc="-10" dirty="0">
                <a:solidFill>
                  <a:srgbClr val="FF0000"/>
                </a:solidFill>
                <a:latin typeface="Arial"/>
                <a:cs typeface="Arial"/>
              </a:rPr>
              <a:t>non-</a:t>
            </a:r>
            <a:r>
              <a:rPr sz="1400" b="1" dirty="0">
                <a:solidFill>
                  <a:srgbClr val="FF0000"/>
                </a:solidFill>
                <a:latin typeface="Arial"/>
                <a:cs typeface="Arial"/>
              </a:rPr>
              <a:t>empty</a:t>
            </a:r>
            <a:r>
              <a:rPr sz="1400" b="1" spc="-25" dirty="0">
                <a:solidFill>
                  <a:srgbClr val="FF0000"/>
                </a:solidFill>
                <a:latin typeface="Arial"/>
                <a:cs typeface="Arial"/>
              </a:rPr>
              <a:t> </a:t>
            </a:r>
            <a:r>
              <a:rPr sz="1400" b="1" dirty="0">
                <a:solidFill>
                  <a:srgbClr val="595959"/>
                </a:solidFill>
                <a:latin typeface="Arial"/>
                <a:cs typeface="Arial"/>
              </a:rPr>
              <a:t>directory</a:t>
            </a:r>
            <a:r>
              <a:rPr sz="1400" b="1" spc="-25" dirty="0">
                <a:solidFill>
                  <a:srgbClr val="595959"/>
                </a:solidFill>
                <a:latin typeface="Arial"/>
                <a:cs typeface="Arial"/>
              </a:rPr>
              <a:t> </a:t>
            </a:r>
            <a:r>
              <a:rPr sz="1400" b="1" dirty="0">
                <a:solidFill>
                  <a:srgbClr val="595959"/>
                </a:solidFill>
                <a:latin typeface="Arial"/>
                <a:cs typeface="Arial"/>
              </a:rPr>
              <a:t>named</a:t>
            </a:r>
            <a:r>
              <a:rPr sz="1400" b="1" spc="-25" dirty="0">
                <a:solidFill>
                  <a:srgbClr val="595959"/>
                </a:solidFill>
                <a:latin typeface="Arial"/>
                <a:cs typeface="Arial"/>
              </a:rPr>
              <a:t> </a:t>
            </a:r>
            <a:r>
              <a:rPr sz="1400" b="1" dirty="0">
                <a:solidFill>
                  <a:srgbClr val="595959"/>
                </a:solidFill>
                <a:latin typeface="Arial"/>
                <a:cs typeface="Arial"/>
              </a:rPr>
              <a:t>“Huka”</a:t>
            </a:r>
            <a:r>
              <a:rPr sz="1400" b="1" spc="-25" dirty="0">
                <a:solidFill>
                  <a:srgbClr val="595959"/>
                </a:solidFill>
                <a:latin typeface="Arial"/>
                <a:cs typeface="Arial"/>
              </a:rPr>
              <a:t> </a:t>
            </a:r>
            <a:r>
              <a:rPr sz="1400" b="1" dirty="0">
                <a:solidFill>
                  <a:srgbClr val="595959"/>
                </a:solidFill>
                <a:latin typeface="Arial"/>
                <a:cs typeface="Arial"/>
              </a:rPr>
              <a:t>in</a:t>
            </a:r>
            <a:r>
              <a:rPr sz="1400" b="1" spc="-25" dirty="0">
                <a:solidFill>
                  <a:srgbClr val="595959"/>
                </a:solidFill>
                <a:latin typeface="Arial"/>
                <a:cs typeface="Arial"/>
              </a:rPr>
              <a:t> </a:t>
            </a:r>
            <a:r>
              <a:rPr sz="1400" b="1" dirty="0">
                <a:solidFill>
                  <a:srgbClr val="595959"/>
                </a:solidFill>
                <a:latin typeface="Arial"/>
                <a:cs typeface="Arial"/>
              </a:rPr>
              <a:t>current</a:t>
            </a:r>
            <a:r>
              <a:rPr sz="1400" b="1" spc="-20" dirty="0">
                <a:solidFill>
                  <a:srgbClr val="595959"/>
                </a:solidFill>
                <a:latin typeface="Arial"/>
                <a:cs typeface="Arial"/>
              </a:rPr>
              <a:t> </a:t>
            </a:r>
            <a:r>
              <a:rPr sz="1400" b="1" spc="-10" dirty="0">
                <a:solidFill>
                  <a:srgbClr val="595959"/>
                </a:solidFill>
                <a:latin typeface="Arial"/>
                <a:cs typeface="Arial"/>
              </a:rPr>
              <a:t>directory,</a:t>
            </a:r>
            <a:r>
              <a:rPr sz="1400" b="1" spc="-25" dirty="0">
                <a:solidFill>
                  <a:srgbClr val="595959"/>
                </a:solidFill>
                <a:latin typeface="Arial"/>
                <a:cs typeface="Arial"/>
              </a:rPr>
              <a:t> </a:t>
            </a:r>
            <a:r>
              <a:rPr sz="1400" b="1" dirty="0">
                <a:solidFill>
                  <a:srgbClr val="595959"/>
                </a:solidFill>
                <a:latin typeface="Arial"/>
                <a:cs typeface="Arial"/>
              </a:rPr>
              <a:t>with</a:t>
            </a:r>
            <a:r>
              <a:rPr sz="1400" b="1" spc="-25" dirty="0">
                <a:solidFill>
                  <a:srgbClr val="595959"/>
                </a:solidFill>
                <a:latin typeface="Arial"/>
                <a:cs typeface="Arial"/>
              </a:rPr>
              <a:t> </a:t>
            </a:r>
            <a:r>
              <a:rPr sz="1400" b="1" dirty="0">
                <a:solidFill>
                  <a:srgbClr val="595959"/>
                </a:solidFill>
                <a:latin typeface="Arial"/>
                <a:cs typeface="Arial"/>
              </a:rPr>
              <a:t>the</a:t>
            </a:r>
            <a:r>
              <a:rPr sz="1400" b="1" spc="-25" dirty="0">
                <a:solidFill>
                  <a:srgbClr val="595959"/>
                </a:solidFill>
                <a:latin typeface="Arial"/>
                <a:cs typeface="Arial"/>
              </a:rPr>
              <a:t> </a:t>
            </a:r>
            <a:r>
              <a:rPr sz="1400" b="1" dirty="0">
                <a:solidFill>
                  <a:srgbClr val="595959"/>
                </a:solidFill>
                <a:latin typeface="Arial"/>
                <a:cs typeface="Arial"/>
              </a:rPr>
              <a:t>command</a:t>
            </a:r>
            <a:r>
              <a:rPr sz="1400" b="1" spc="-25" dirty="0">
                <a:solidFill>
                  <a:srgbClr val="595959"/>
                </a:solidFill>
                <a:latin typeface="Arial"/>
                <a:cs typeface="Arial"/>
              </a:rPr>
              <a:t> </a:t>
            </a:r>
            <a:r>
              <a:rPr sz="1400" b="1" dirty="0">
                <a:solidFill>
                  <a:srgbClr val="595959"/>
                </a:solidFill>
                <a:latin typeface="Arial"/>
                <a:cs typeface="Arial"/>
              </a:rPr>
              <a:t>“rm”,</a:t>
            </a:r>
            <a:r>
              <a:rPr sz="1400" b="1" spc="-25" dirty="0">
                <a:solidFill>
                  <a:srgbClr val="595959"/>
                </a:solidFill>
                <a:latin typeface="Arial"/>
                <a:cs typeface="Arial"/>
              </a:rPr>
              <a:t> </a:t>
            </a:r>
            <a:r>
              <a:rPr sz="1400" b="1" dirty="0">
                <a:solidFill>
                  <a:srgbClr val="595959"/>
                </a:solidFill>
                <a:latin typeface="Arial"/>
                <a:cs typeface="Arial"/>
              </a:rPr>
              <a:t>option</a:t>
            </a:r>
            <a:r>
              <a:rPr sz="1400" b="1" spc="-25" dirty="0">
                <a:solidFill>
                  <a:srgbClr val="595959"/>
                </a:solidFill>
                <a:latin typeface="Arial"/>
                <a:cs typeface="Arial"/>
              </a:rPr>
              <a:t> </a:t>
            </a:r>
            <a:r>
              <a:rPr sz="1400" b="1" dirty="0">
                <a:solidFill>
                  <a:srgbClr val="595959"/>
                </a:solidFill>
                <a:latin typeface="Arial"/>
                <a:cs typeface="Arial"/>
              </a:rPr>
              <a:t>-</a:t>
            </a:r>
            <a:r>
              <a:rPr sz="1400" b="1" spc="-25" dirty="0">
                <a:solidFill>
                  <a:srgbClr val="595959"/>
                </a:solidFill>
                <a:latin typeface="Arial"/>
                <a:cs typeface="Arial"/>
              </a:rPr>
              <a:t>r:</a:t>
            </a:r>
            <a:endParaRPr sz="1400" dirty="0">
              <a:latin typeface="Arial"/>
              <a:cs typeface="Arial"/>
            </a:endParaRPr>
          </a:p>
        </p:txBody>
      </p:sp>
      <p:sp>
        <p:nvSpPr>
          <p:cNvPr id="9" name="object 9"/>
          <p:cNvSpPr txBox="1"/>
          <p:nvPr/>
        </p:nvSpPr>
        <p:spPr>
          <a:xfrm>
            <a:off x="734299" y="3225475"/>
            <a:ext cx="1276350" cy="385445"/>
          </a:xfrm>
          <a:prstGeom prst="rect">
            <a:avLst/>
          </a:prstGeom>
          <a:ln w="9524">
            <a:solidFill>
              <a:srgbClr val="000000"/>
            </a:solidFill>
          </a:ln>
        </p:spPr>
        <p:txBody>
          <a:bodyPr vert="horz" wrap="square" lIns="0" tIns="78740" rIns="0" bIns="0" rtlCol="0">
            <a:spAutoFit/>
          </a:bodyPr>
          <a:lstStyle/>
          <a:p>
            <a:pPr marL="85725">
              <a:lnSpc>
                <a:spcPct val="100000"/>
              </a:lnSpc>
              <a:spcBef>
                <a:spcPts val="620"/>
              </a:spcBef>
            </a:pPr>
            <a:r>
              <a:rPr sz="1300" dirty="0">
                <a:solidFill>
                  <a:srgbClr val="595959"/>
                </a:solidFill>
                <a:latin typeface="Arial MT"/>
                <a:cs typeface="Arial MT"/>
              </a:rPr>
              <a:t>rm</a:t>
            </a:r>
            <a:r>
              <a:rPr sz="1300" spc="-20" dirty="0">
                <a:solidFill>
                  <a:srgbClr val="595959"/>
                </a:solidFill>
                <a:latin typeface="Arial MT"/>
                <a:cs typeface="Arial MT"/>
              </a:rPr>
              <a:t> </a:t>
            </a:r>
            <a:r>
              <a:rPr sz="1300" spc="-10" dirty="0">
                <a:solidFill>
                  <a:srgbClr val="595959"/>
                </a:solidFill>
                <a:latin typeface="Arial MT"/>
                <a:cs typeface="Arial MT"/>
              </a:rPr>
              <a:t>-</a:t>
            </a:r>
            <a:r>
              <a:rPr sz="1300" dirty="0">
                <a:solidFill>
                  <a:srgbClr val="595959"/>
                </a:solidFill>
                <a:latin typeface="Arial MT"/>
                <a:cs typeface="Arial MT"/>
              </a:rPr>
              <a:t>r</a:t>
            </a:r>
            <a:r>
              <a:rPr sz="1300" spc="-15" dirty="0">
                <a:solidFill>
                  <a:srgbClr val="595959"/>
                </a:solidFill>
                <a:latin typeface="Arial MT"/>
                <a:cs typeface="Arial MT"/>
              </a:rPr>
              <a:t> </a:t>
            </a:r>
            <a:r>
              <a:rPr sz="1300" spc="-20" dirty="0">
                <a:solidFill>
                  <a:srgbClr val="595959"/>
                </a:solidFill>
                <a:latin typeface="Arial MT"/>
                <a:cs typeface="Arial MT"/>
              </a:rPr>
              <a:t>Huka</a:t>
            </a:r>
            <a:endParaRPr sz="1300">
              <a:latin typeface="Arial MT"/>
              <a:cs typeface="Arial MT"/>
            </a:endParaRPr>
          </a:p>
        </p:txBody>
      </p:sp>
      <p:pic>
        <p:nvPicPr>
          <p:cNvPr id="10" name="object 10"/>
          <p:cNvPicPr/>
          <p:nvPr/>
        </p:nvPicPr>
        <p:blipFill>
          <a:blip r:embed="rId3" cstate="print"/>
          <a:stretch>
            <a:fillRect/>
          </a:stretch>
        </p:blipFill>
        <p:spPr>
          <a:xfrm>
            <a:off x="463475" y="4594999"/>
            <a:ext cx="6309550" cy="183099"/>
          </a:xfrm>
          <a:prstGeom prst="rect">
            <a:avLst/>
          </a:prstGeom>
        </p:spPr>
      </p:pic>
      <p:sp>
        <p:nvSpPr>
          <p:cNvPr id="11" name="object 11"/>
          <p:cNvSpPr txBox="1"/>
          <p:nvPr/>
        </p:nvSpPr>
        <p:spPr>
          <a:xfrm>
            <a:off x="463475" y="4027099"/>
            <a:ext cx="1096645" cy="385445"/>
          </a:xfrm>
          <a:prstGeom prst="rect">
            <a:avLst/>
          </a:prstGeom>
          <a:ln w="9524">
            <a:solidFill>
              <a:srgbClr val="000000"/>
            </a:solidFill>
          </a:ln>
        </p:spPr>
        <p:txBody>
          <a:bodyPr vert="horz" wrap="square" lIns="0" tIns="78740" rIns="0" bIns="0" rtlCol="0">
            <a:spAutoFit/>
          </a:bodyPr>
          <a:lstStyle/>
          <a:p>
            <a:pPr marL="85725">
              <a:lnSpc>
                <a:spcPct val="100000"/>
              </a:lnSpc>
              <a:spcBef>
                <a:spcPts val="620"/>
              </a:spcBef>
            </a:pPr>
            <a:r>
              <a:rPr sz="1300" dirty="0">
                <a:solidFill>
                  <a:srgbClr val="595959"/>
                </a:solidFill>
                <a:latin typeface="Arial MT"/>
                <a:cs typeface="Arial MT"/>
              </a:rPr>
              <a:t>rm</a:t>
            </a:r>
            <a:r>
              <a:rPr sz="1300" spc="-20" dirty="0">
                <a:solidFill>
                  <a:srgbClr val="595959"/>
                </a:solidFill>
                <a:latin typeface="Arial MT"/>
                <a:cs typeface="Arial MT"/>
              </a:rPr>
              <a:t> </a:t>
            </a:r>
            <a:r>
              <a:rPr sz="1300" spc="-10" dirty="0">
                <a:solidFill>
                  <a:srgbClr val="595959"/>
                </a:solidFill>
                <a:latin typeface="Arial MT"/>
                <a:cs typeface="Arial MT"/>
              </a:rPr>
              <a:t>--</a:t>
            </a:r>
            <a:r>
              <a:rPr sz="1300" spc="-20" dirty="0">
                <a:solidFill>
                  <a:srgbClr val="595959"/>
                </a:solidFill>
                <a:latin typeface="Arial MT"/>
                <a:cs typeface="Arial MT"/>
              </a:rPr>
              <a:t>help</a:t>
            </a:r>
            <a:endParaRPr sz="1300">
              <a:latin typeface="Arial MT"/>
              <a:cs typeface="Arial MT"/>
            </a:endParaRPr>
          </a:p>
        </p:txBody>
      </p:sp>
      <p:sp>
        <p:nvSpPr>
          <p:cNvPr id="12" name="object 12"/>
          <p:cNvSpPr txBox="1"/>
          <p:nvPr/>
        </p:nvSpPr>
        <p:spPr>
          <a:xfrm>
            <a:off x="2525862" y="3245874"/>
            <a:ext cx="1361440" cy="385445"/>
          </a:xfrm>
          <a:prstGeom prst="rect">
            <a:avLst/>
          </a:prstGeom>
          <a:ln w="9524">
            <a:solidFill>
              <a:srgbClr val="000000"/>
            </a:solidFill>
          </a:ln>
        </p:spPr>
        <p:txBody>
          <a:bodyPr vert="horz" wrap="square" lIns="0" tIns="78740" rIns="0" bIns="0" rtlCol="0">
            <a:spAutoFit/>
          </a:bodyPr>
          <a:lstStyle/>
          <a:p>
            <a:pPr marL="85090">
              <a:lnSpc>
                <a:spcPct val="100000"/>
              </a:lnSpc>
              <a:spcBef>
                <a:spcPts val="620"/>
              </a:spcBef>
            </a:pPr>
            <a:r>
              <a:rPr sz="1300" dirty="0">
                <a:solidFill>
                  <a:srgbClr val="595959"/>
                </a:solidFill>
                <a:latin typeface="Arial MT"/>
                <a:cs typeface="Arial MT"/>
              </a:rPr>
              <a:t>rm</a:t>
            </a:r>
            <a:r>
              <a:rPr sz="1300" spc="-20" dirty="0">
                <a:solidFill>
                  <a:srgbClr val="595959"/>
                </a:solidFill>
                <a:latin typeface="Arial MT"/>
                <a:cs typeface="Arial MT"/>
              </a:rPr>
              <a:t> </a:t>
            </a:r>
            <a:r>
              <a:rPr sz="1300" spc="-10" dirty="0">
                <a:solidFill>
                  <a:srgbClr val="595959"/>
                </a:solidFill>
                <a:latin typeface="Arial MT"/>
                <a:cs typeface="Arial MT"/>
              </a:rPr>
              <a:t>-</a:t>
            </a:r>
            <a:r>
              <a:rPr sz="1300" dirty="0">
                <a:solidFill>
                  <a:srgbClr val="595959"/>
                </a:solidFill>
                <a:latin typeface="Arial MT"/>
                <a:cs typeface="Arial MT"/>
              </a:rPr>
              <a:t>R</a:t>
            </a:r>
            <a:r>
              <a:rPr sz="1300" spc="-15" dirty="0">
                <a:solidFill>
                  <a:srgbClr val="595959"/>
                </a:solidFill>
                <a:latin typeface="Arial MT"/>
                <a:cs typeface="Arial MT"/>
              </a:rPr>
              <a:t> </a:t>
            </a:r>
            <a:r>
              <a:rPr sz="1300" spc="-20" dirty="0">
                <a:solidFill>
                  <a:srgbClr val="595959"/>
                </a:solidFill>
                <a:latin typeface="Arial MT"/>
                <a:cs typeface="Arial MT"/>
              </a:rPr>
              <a:t>Huka</a:t>
            </a:r>
            <a:endParaRPr sz="1300">
              <a:latin typeface="Arial MT"/>
              <a:cs typeface="Arial MT"/>
            </a:endParaRPr>
          </a:p>
        </p:txBody>
      </p:sp>
      <p:sp>
        <p:nvSpPr>
          <p:cNvPr id="13" name="object 13"/>
          <p:cNvSpPr txBox="1"/>
          <p:nvPr/>
        </p:nvSpPr>
        <p:spPr>
          <a:xfrm>
            <a:off x="4430024" y="3225475"/>
            <a:ext cx="2261870" cy="385445"/>
          </a:xfrm>
          <a:prstGeom prst="rect">
            <a:avLst/>
          </a:prstGeom>
          <a:ln w="9524">
            <a:solidFill>
              <a:srgbClr val="000000"/>
            </a:solidFill>
          </a:ln>
        </p:spPr>
        <p:txBody>
          <a:bodyPr vert="horz" wrap="square" lIns="0" tIns="78740" rIns="0" bIns="0" rtlCol="0">
            <a:spAutoFit/>
          </a:bodyPr>
          <a:lstStyle/>
          <a:p>
            <a:pPr marL="85725">
              <a:lnSpc>
                <a:spcPct val="100000"/>
              </a:lnSpc>
              <a:spcBef>
                <a:spcPts val="620"/>
              </a:spcBef>
            </a:pPr>
            <a:r>
              <a:rPr sz="1300" dirty="0">
                <a:solidFill>
                  <a:srgbClr val="595959"/>
                </a:solidFill>
                <a:latin typeface="Arial MT"/>
                <a:cs typeface="Arial MT"/>
              </a:rPr>
              <a:t>rm</a:t>
            </a:r>
            <a:r>
              <a:rPr sz="1300" spc="-15" dirty="0">
                <a:solidFill>
                  <a:srgbClr val="595959"/>
                </a:solidFill>
                <a:latin typeface="Arial MT"/>
                <a:cs typeface="Arial MT"/>
              </a:rPr>
              <a:t> </a:t>
            </a:r>
            <a:r>
              <a:rPr sz="1300" spc="-10" dirty="0">
                <a:solidFill>
                  <a:srgbClr val="595959"/>
                </a:solidFill>
                <a:latin typeface="Arial MT"/>
                <a:cs typeface="Arial MT"/>
              </a:rPr>
              <a:t>--recursive</a:t>
            </a:r>
            <a:r>
              <a:rPr sz="1300" spc="-15" dirty="0">
                <a:solidFill>
                  <a:srgbClr val="595959"/>
                </a:solidFill>
                <a:latin typeface="Arial MT"/>
                <a:cs typeface="Arial MT"/>
              </a:rPr>
              <a:t> </a:t>
            </a:r>
            <a:r>
              <a:rPr sz="1300" spc="-10" dirty="0">
                <a:solidFill>
                  <a:srgbClr val="595959"/>
                </a:solidFill>
                <a:latin typeface="Arial MT"/>
                <a:cs typeface="Arial MT"/>
              </a:rPr>
              <a:t>Huka/</a:t>
            </a:r>
            <a:endParaRPr sz="1300">
              <a:latin typeface="Arial MT"/>
              <a:cs typeface="Arial MT"/>
            </a:endParaRPr>
          </a:p>
        </p:txBody>
      </p:sp>
      <p:sp>
        <p:nvSpPr>
          <p:cNvPr id="14" name="object 14"/>
          <p:cNvSpPr txBox="1"/>
          <p:nvPr/>
        </p:nvSpPr>
        <p:spPr>
          <a:xfrm>
            <a:off x="2164500" y="3296570"/>
            <a:ext cx="172720" cy="223520"/>
          </a:xfrm>
          <a:prstGeom prst="rect">
            <a:avLst/>
          </a:prstGeom>
        </p:spPr>
        <p:txBody>
          <a:bodyPr vert="horz" wrap="square" lIns="0" tIns="12700" rIns="0" bIns="0" rtlCol="0">
            <a:spAutoFit/>
          </a:bodyPr>
          <a:lstStyle/>
          <a:p>
            <a:pPr marL="12700">
              <a:lnSpc>
                <a:spcPct val="100000"/>
              </a:lnSpc>
              <a:spcBef>
                <a:spcPts val="100"/>
              </a:spcBef>
            </a:pPr>
            <a:r>
              <a:rPr sz="1300" spc="-25" dirty="0">
                <a:solidFill>
                  <a:srgbClr val="595959"/>
                </a:solidFill>
                <a:latin typeface="Arial MT"/>
                <a:cs typeface="Arial MT"/>
              </a:rPr>
              <a:t>or</a:t>
            </a:r>
            <a:endParaRPr sz="1300">
              <a:latin typeface="Arial MT"/>
              <a:cs typeface="Arial MT"/>
            </a:endParaRPr>
          </a:p>
        </p:txBody>
      </p:sp>
      <p:sp>
        <p:nvSpPr>
          <p:cNvPr id="15" name="object 15"/>
          <p:cNvSpPr txBox="1"/>
          <p:nvPr/>
        </p:nvSpPr>
        <p:spPr>
          <a:xfrm>
            <a:off x="4047625" y="3296570"/>
            <a:ext cx="172720" cy="223520"/>
          </a:xfrm>
          <a:prstGeom prst="rect">
            <a:avLst/>
          </a:prstGeom>
        </p:spPr>
        <p:txBody>
          <a:bodyPr vert="horz" wrap="square" lIns="0" tIns="12700" rIns="0" bIns="0" rtlCol="0">
            <a:spAutoFit/>
          </a:bodyPr>
          <a:lstStyle/>
          <a:p>
            <a:pPr marL="12700">
              <a:lnSpc>
                <a:spcPct val="100000"/>
              </a:lnSpc>
              <a:spcBef>
                <a:spcPts val="100"/>
              </a:spcBef>
            </a:pPr>
            <a:r>
              <a:rPr sz="1300" spc="-25" dirty="0">
                <a:solidFill>
                  <a:srgbClr val="595959"/>
                </a:solidFill>
                <a:latin typeface="Arial MT"/>
                <a:cs typeface="Arial MT"/>
              </a:rPr>
              <a:t>or</a:t>
            </a:r>
            <a:endParaRPr sz="1300">
              <a:latin typeface="Arial MT"/>
              <a:cs typeface="Arial MT"/>
            </a:endParaRPr>
          </a:p>
        </p:txBody>
      </p:sp>
      <p:sp>
        <p:nvSpPr>
          <p:cNvPr id="16" name="object 16"/>
          <p:cNvSpPr/>
          <p:nvPr/>
        </p:nvSpPr>
        <p:spPr>
          <a:xfrm>
            <a:off x="210424" y="3850125"/>
            <a:ext cx="8724900" cy="28575"/>
          </a:xfrm>
          <a:custGeom>
            <a:avLst/>
            <a:gdLst/>
            <a:ahLst/>
            <a:cxnLst/>
            <a:rect l="l" t="t" r="r" b="b"/>
            <a:pathLst>
              <a:path w="8724900" h="28575">
                <a:moveTo>
                  <a:pt x="0" y="0"/>
                </a:moveTo>
                <a:lnTo>
                  <a:pt x="8724899" y="28499"/>
                </a:lnTo>
              </a:path>
            </a:pathLst>
          </a:custGeom>
          <a:ln w="19049">
            <a:solidFill>
              <a:srgbClr val="595959"/>
            </a:solidFill>
            <a:prstDash val="lgDash"/>
          </a:ln>
        </p:spPr>
        <p:txBody>
          <a:bodyPr wrap="square" lIns="0" tIns="0" rIns="0" bIns="0" rtlCol="0"/>
          <a:lstStyle/>
          <a:p>
            <a:endParaRPr/>
          </a:p>
        </p:txBody>
      </p:sp>
      <p:sp>
        <p:nvSpPr>
          <p:cNvPr id="17" name="object 17"/>
          <p:cNvSpPr txBox="1"/>
          <p:nvPr/>
        </p:nvSpPr>
        <p:spPr>
          <a:xfrm>
            <a:off x="6764350" y="3319945"/>
            <a:ext cx="1804670" cy="223520"/>
          </a:xfrm>
          <a:prstGeom prst="rect">
            <a:avLst/>
          </a:prstGeom>
        </p:spPr>
        <p:txBody>
          <a:bodyPr vert="horz" wrap="square" lIns="0" tIns="12700" rIns="0" bIns="0" rtlCol="0">
            <a:spAutoFit/>
          </a:bodyPr>
          <a:lstStyle/>
          <a:p>
            <a:pPr marL="12700">
              <a:lnSpc>
                <a:spcPct val="100000"/>
              </a:lnSpc>
              <a:spcBef>
                <a:spcPts val="100"/>
              </a:spcBef>
            </a:pPr>
            <a:r>
              <a:rPr sz="1300" dirty="0">
                <a:solidFill>
                  <a:srgbClr val="595959"/>
                </a:solidFill>
                <a:latin typeface="Arial MT"/>
                <a:cs typeface="Arial MT"/>
              </a:rPr>
              <a:t>“rm”</a:t>
            </a:r>
            <a:r>
              <a:rPr sz="1300" spc="-35" dirty="0">
                <a:solidFill>
                  <a:srgbClr val="595959"/>
                </a:solidFill>
                <a:latin typeface="Arial MT"/>
                <a:cs typeface="Arial MT"/>
              </a:rPr>
              <a:t> </a:t>
            </a:r>
            <a:r>
              <a:rPr sz="1300" dirty="0">
                <a:solidFill>
                  <a:srgbClr val="595959"/>
                </a:solidFill>
                <a:latin typeface="Arial MT"/>
                <a:cs typeface="Arial MT"/>
              </a:rPr>
              <a:t>stands</a:t>
            </a:r>
            <a:r>
              <a:rPr sz="1300" spc="-30" dirty="0">
                <a:solidFill>
                  <a:srgbClr val="595959"/>
                </a:solidFill>
                <a:latin typeface="Arial MT"/>
                <a:cs typeface="Arial MT"/>
              </a:rPr>
              <a:t> </a:t>
            </a:r>
            <a:r>
              <a:rPr sz="1300" dirty="0">
                <a:solidFill>
                  <a:srgbClr val="595959"/>
                </a:solidFill>
                <a:latin typeface="Arial MT"/>
                <a:cs typeface="Arial MT"/>
              </a:rPr>
              <a:t>for</a:t>
            </a:r>
            <a:r>
              <a:rPr sz="1300" spc="-30" dirty="0">
                <a:solidFill>
                  <a:srgbClr val="595959"/>
                </a:solidFill>
                <a:latin typeface="Arial MT"/>
                <a:cs typeface="Arial MT"/>
              </a:rPr>
              <a:t> </a:t>
            </a:r>
            <a:r>
              <a:rPr sz="1300" spc="-10" dirty="0">
                <a:solidFill>
                  <a:srgbClr val="595959"/>
                </a:solidFill>
                <a:latin typeface="Arial MT"/>
                <a:cs typeface="Arial MT"/>
              </a:rPr>
              <a:t>“</a:t>
            </a:r>
            <a:r>
              <a:rPr sz="1300" spc="-10" dirty="0">
                <a:solidFill>
                  <a:srgbClr val="FF0000"/>
                </a:solidFill>
                <a:latin typeface="Arial MT"/>
                <a:cs typeface="Arial MT"/>
              </a:rPr>
              <a:t>r</a:t>
            </a:r>
            <a:r>
              <a:rPr sz="1300" spc="-10" dirty="0">
                <a:solidFill>
                  <a:srgbClr val="595959"/>
                </a:solidFill>
                <a:latin typeface="Arial MT"/>
                <a:cs typeface="Arial MT"/>
              </a:rPr>
              <a:t>e</a:t>
            </a:r>
            <a:r>
              <a:rPr sz="1300" spc="-10" dirty="0">
                <a:solidFill>
                  <a:srgbClr val="FF0000"/>
                </a:solidFill>
                <a:latin typeface="Arial MT"/>
                <a:cs typeface="Arial MT"/>
              </a:rPr>
              <a:t>m</a:t>
            </a:r>
            <a:r>
              <a:rPr sz="1300" spc="-10" dirty="0">
                <a:solidFill>
                  <a:srgbClr val="595959"/>
                </a:solidFill>
                <a:latin typeface="Arial MT"/>
                <a:cs typeface="Arial MT"/>
              </a:rPr>
              <a:t>ove”</a:t>
            </a:r>
            <a:endParaRPr sz="1300">
              <a:latin typeface="Arial MT"/>
              <a:cs typeface="Arial MT"/>
            </a:endParaRPr>
          </a:p>
        </p:txBody>
      </p:sp>
      <p:sp>
        <p:nvSpPr>
          <p:cNvPr id="18" name="object 18"/>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spc="-25" dirty="0"/>
              <a:t>16</a:t>
            </a:fld>
            <a:endParaRPr spc="-25"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94850" rIns="0" bIns="0" rtlCol="0">
            <a:spAutoFit/>
          </a:bodyPr>
          <a:lstStyle/>
          <a:p>
            <a:pPr marL="3147060">
              <a:lnSpc>
                <a:spcPct val="100000"/>
              </a:lnSpc>
              <a:spcBef>
                <a:spcPts val="100"/>
              </a:spcBef>
            </a:pPr>
            <a:r>
              <a:rPr sz="1800" dirty="0"/>
              <a:t>Create</a:t>
            </a:r>
            <a:r>
              <a:rPr sz="1800" spc="-25" dirty="0"/>
              <a:t> </a:t>
            </a:r>
            <a:r>
              <a:rPr sz="1800" dirty="0"/>
              <a:t>and</a:t>
            </a:r>
            <a:r>
              <a:rPr sz="1800" spc="-25" dirty="0"/>
              <a:t> </a:t>
            </a:r>
            <a:r>
              <a:rPr sz="1800" dirty="0"/>
              <a:t>remove</a:t>
            </a:r>
            <a:r>
              <a:rPr sz="1800" spc="-25" dirty="0"/>
              <a:t> </a:t>
            </a:r>
            <a:r>
              <a:rPr sz="1800" spc="-20" dirty="0"/>
              <a:t>file</a:t>
            </a:r>
            <a:endParaRPr sz="1800"/>
          </a:p>
        </p:txBody>
      </p:sp>
      <p:sp>
        <p:nvSpPr>
          <p:cNvPr id="3" name="object 3"/>
          <p:cNvSpPr txBox="1"/>
          <p:nvPr/>
        </p:nvSpPr>
        <p:spPr>
          <a:xfrm>
            <a:off x="6577475" y="745800"/>
            <a:ext cx="1191895" cy="431165"/>
          </a:xfrm>
          <a:prstGeom prst="rect">
            <a:avLst/>
          </a:prstGeom>
          <a:ln w="9524">
            <a:solidFill>
              <a:srgbClr val="000000"/>
            </a:solidFill>
          </a:ln>
        </p:spPr>
        <p:txBody>
          <a:bodyPr vert="horz" wrap="square" lIns="0" tIns="77470" rIns="0" bIns="0" rtlCol="0">
            <a:spAutoFit/>
          </a:bodyPr>
          <a:lstStyle/>
          <a:p>
            <a:pPr marL="85725">
              <a:lnSpc>
                <a:spcPct val="100000"/>
              </a:lnSpc>
              <a:spcBef>
                <a:spcPts val="610"/>
              </a:spcBef>
            </a:pPr>
            <a:r>
              <a:rPr sz="1600" dirty="0">
                <a:solidFill>
                  <a:srgbClr val="595959"/>
                </a:solidFill>
                <a:latin typeface="Arial MT"/>
                <a:cs typeface="Arial MT"/>
              </a:rPr>
              <a:t>nano</a:t>
            </a:r>
            <a:r>
              <a:rPr sz="1600" spc="-20" dirty="0">
                <a:solidFill>
                  <a:srgbClr val="595959"/>
                </a:solidFill>
                <a:latin typeface="Arial MT"/>
                <a:cs typeface="Arial MT"/>
              </a:rPr>
              <a:t> </a:t>
            </a:r>
            <a:r>
              <a:rPr sz="1600" spc="-25" dirty="0">
                <a:solidFill>
                  <a:srgbClr val="595959"/>
                </a:solidFill>
                <a:latin typeface="Arial MT"/>
                <a:cs typeface="Arial MT"/>
              </a:rPr>
              <a:t>uuu</a:t>
            </a:r>
            <a:endParaRPr sz="1600">
              <a:latin typeface="Arial MT"/>
              <a:cs typeface="Arial MT"/>
            </a:endParaRPr>
          </a:p>
        </p:txBody>
      </p:sp>
      <p:sp>
        <p:nvSpPr>
          <p:cNvPr id="4" name="object 4"/>
          <p:cNvSpPr txBox="1"/>
          <p:nvPr/>
        </p:nvSpPr>
        <p:spPr>
          <a:xfrm>
            <a:off x="102475" y="619371"/>
            <a:ext cx="5065395" cy="513080"/>
          </a:xfrm>
          <a:prstGeom prst="rect">
            <a:avLst/>
          </a:prstGeom>
        </p:spPr>
        <p:txBody>
          <a:bodyPr vert="horz" wrap="square" lIns="0" tIns="12700" rIns="0" bIns="0" rtlCol="0">
            <a:spAutoFit/>
          </a:bodyPr>
          <a:lstStyle/>
          <a:p>
            <a:pPr marL="12700">
              <a:lnSpc>
                <a:spcPct val="100000"/>
              </a:lnSpc>
              <a:spcBef>
                <a:spcPts val="100"/>
              </a:spcBef>
            </a:pPr>
            <a:r>
              <a:rPr sz="1600" b="1" dirty="0">
                <a:latin typeface="Arial"/>
                <a:cs typeface="Arial"/>
              </a:rPr>
              <a:t>Create</a:t>
            </a:r>
            <a:r>
              <a:rPr sz="1600" b="1" spc="-35" dirty="0">
                <a:latin typeface="Arial"/>
                <a:cs typeface="Arial"/>
              </a:rPr>
              <a:t> </a:t>
            </a:r>
            <a:r>
              <a:rPr sz="1600" b="1" dirty="0">
                <a:latin typeface="Arial"/>
                <a:cs typeface="Arial"/>
              </a:rPr>
              <a:t>and</a:t>
            </a:r>
            <a:r>
              <a:rPr sz="1600" b="1" spc="-30" dirty="0">
                <a:latin typeface="Arial"/>
                <a:cs typeface="Arial"/>
              </a:rPr>
              <a:t> </a:t>
            </a:r>
            <a:r>
              <a:rPr sz="1600" b="1" dirty="0">
                <a:latin typeface="Arial"/>
                <a:cs typeface="Arial"/>
              </a:rPr>
              <a:t>edit</a:t>
            </a:r>
            <a:r>
              <a:rPr sz="1600" b="1" spc="-30" dirty="0">
                <a:latin typeface="Arial"/>
                <a:cs typeface="Arial"/>
              </a:rPr>
              <a:t> </a:t>
            </a:r>
            <a:r>
              <a:rPr sz="1600" b="1" dirty="0">
                <a:latin typeface="Arial"/>
                <a:cs typeface="Arial"/>
              </a:rPr>
              <a:t>text</a:t>
            </a:r>
            <a:r>
              <a:rPr sz="1600" b="1" spc="-30" dirty="0">
                <a:latin typeface="Arial"/>
                <a:cs typeface="Arial"/>
              </a:rPr>
              <a:t> </a:t>
            </a:r>
            <a:r>
              <a:rPr sz="1600" b="1" dirty="0">
                <a:latin typeface="Arial"/>
                <a:cs typeface="Arial"/>
              </a:rPr>
              <a:t>file</a:t>
            </a:r>
            <a:r>
              <a:rPr sz="1600" b="1" spc="-30" dirty="0">
                <a:latin typeface="Arial"/>
                <a:cs typeface="Arial"/>
              </a:rPr>
              <a:t> </a:t>
            </a:r>
            <a:r>
              <a:rPr sz="1600" b="1" dirty="0">
                <a:latin typeface="Arial"/>
                <a:cs typeface="Arial"/>
              </a:rPr>
              <a:t>with</a:t>
            </a:r>
            <a:r>
              <a:rPr sz="1600" b="1" spc="-30" dirty="0">
                <a:latin typeface="Arial"/>
                <a:cs typeface="Arial"/>
              </a:rPr>
              <a:t> </a:t>
            </a:r>
            <a:r>
              <a:rPr sz="1600" b="1" dirty="0">
                <a:latin typeface="Arial"/>
                <a:cs typeface="Arial"/>
              </a:rPr>
              <a:t>nano,</a:t>
            </a:r>
            <a:r>
              <a:rPr sz="1600" b="1" spc="-30" dirty="0">
                <a:latin typeface="Arial"/>
                <a:cs typeface="Arial"/>
              </a:rPr>
              <a:t> </a:t>
            </a:r>
            <a:r>
              <a:rPr sz="1600" b="1" dirty="0">
                <a:latin typeface="Arial"/>
                <a:cs typeface="Arial"/>
              </a:rPr>
              <a:t>a</a:t>
            </a:r>
            <a:r>
              <a:rPr sz="1600" b="1" spc="-30" dirty="0">
                <a:latin typeface="Arial"/>
                <a:cs typeface="Arial"/>
              </a:rPr>
              <a:t> </a:t>
            </a:r>
            <a:r>
              <a:rPr sz="1600" b="1" dirty="0">
                <a:latin typeface="Arial"/>
                <a:cs typeface="Arial"/>
              </a:rPr>
              <a:t>text</a:t>
            </a:r>
            <a:r>
              <a:rPr sz="1600" b="1" spc="-30" dirty="0">
                <a:latin typeface="Arial"/>
                <a:cs typeface="Arial"/>
              </a:rPr>
              <a:t> </a:t>
            </a:r>
            <a:r>
              <a:rPr sz="1600" b="1" spc="-10" dirty="0">
                <a:latin typeface="Arial"/>
                <a:cs typeface="Arial"/>
              </a:rPr>
              <a:t>editor</a:t>
            </a:r>
            <a:endParaRPr sz="1600" dirty="0">
              <a:latin typeface="Arial"/>
              <a:cs typeface="Arial"/>
            </a:endParaRPr>
          </a:p>
          <a:p>
            <a:pPr marL="237490">
              <a:lnSpc>
                <a:spcPct val="100000"/>
              </a:lnSpc>
            </a:pPr>
            <a:r>
              <a:rPr sz="1600" dirty="0">
                <a:solidFill>
                  <a:srgbClr val="595959"/>
                </a:solidFill>
                <a:latin typeface="Arial MT"/>
                <a:cs typeface="Arial MT"/>
              </a:rPr>
              <a:t>1.</a:t>
            </a:r>
            <a:r>
              <a:rPr sz="1600" spc="-30" dirty="0">
                <a:solidFill>
                  <a:srgbClr val="595959"/>
                </a:solidFill>
                <a:latin typeface="Arial MT"/>
                <a:cs typeface="Arial MT"/>
              </a:rPr>
              <a:t> </a:t>
            </a:r>
            <a:r>
              <a:rPr sz="1600" dirty="0">
                <a:solidFill>
                  <a:srgbClr val="595959"/>
                </a:solidFill>
                <a:latin typeface="Arial MT"/>
                <a:cs typeface="Arial MT"/>
              </a:rPr>
              <a:t>Create</a:t>
            </a:r>
            <a:r>
              <a:rPr sz="1600" spc="-30" dirty="0">
                <a:solidFill>
                  <a:srgbClr val="595959"/>
                </a:solidFill>
                <a:latin typeface="Arial MT"/>
                <a:cs typeface="Arial MT"/>
              </a:rPr>
              <a:t> </a:t>
            </a:r>
            <a:r>
              <a:rPr sz="1600" dirty="0">
                <a:solidFill>
                  <a:srgbClr val="595959"/>
                </a:solidFill>
                <a:latin typeface="Arial MT"/>
                <a:cs typeface="Arial MT"/>
              </a:rPr>
              <a:t>a</a:t>
            </a:r>
            <a:r>
              <a:rPr sz="1600" spc="-30" dirty="0">
                <a:solidFill>
                  <a:srgbClr val="595959"/>
                </a:solidFill>
                <a:latin typeface="Arial MT"/>
                <a:cs typeface="Arial MT"/>
              </a:rPr>
              <a:t> </a:t>
            </a:r>
            <a:r>
              <a:rPr sz="1600" dirty="0">
                <a:solidFill>
                  <a:srgbClr val="595959"/>
                </a:solidFill>
                <a:latin typeface="Arial MT"/>
                <a:cs typeface="Arial MT"/>
              </a:rPr>
              <a:t>text</a:t>
            </a:r>
            <a:r>
              <a:rPr sz="1600" spc="-25" dirty="0">
                <a:solidFill>
                  <a:srgbClr val="595959"/>
                </a:solidFill>
                <a:latin typeface="Arial MT"/>
                <a:cs typeface="Arial MT"/>
              </a:rPr>
              <a:t> </a:t>
            </a:r>
            <a:r>
              <a:rPr sz="1600" dirty="0">
                <a:solidFill>
                  <a:srgbClr val="595959"/>
                </a:solidFill>
                <a:latin typeface="Arial MT"/>
                <a:cs typeface="Arial MT"/>
              </a:rPr>
              <a:t>file</a:t>
            </a:r>
            <a:r>
              <a:rPr sz="1600" spc="-30" dirty="0">
                <a:solidFill>
                  <a:srgbClr val="595959"/>
                </a:solidFill>
                <a:latin typeface="Arial MT"/>
                <a:cs typeface="Arial MT"/>
              </a:rPr>
              <a:t> </a:t>
            </a:r>
            <a:r>
              <a:rPr sz="1600" dirty="0">
                <a:solidFill>
                  <a:srgbClr val="595959"/>
                </a:solidFill>
                <a:latin typeface="Arial MT"/>
                <a:cs typeface="Arial MT"/>
              </a:rPr>
              <a:t>named</a:t>
            </a:r>
            <a:r>
              <a:rPr sz="1600" spc="-30" dirty="0">
                <a:solidFill>
                  <a:srgbClr val="595959"/>
                </a:solidFill>
                <a:latin typeface="Arial MT"/>
                <a:cs typeface="Arial MT"/>
              </a:rPr>
              <a:t> </a:t>
            </a:r>
            <a:r>
              <a:rPr sz="1600" dirty="0">
                <a:solidFill>
                  <a:srgbClr val="595959"/>
                </a:solidFill>
                <a:latin typeface="Arial MT"/>
                <a:cs typeface="Arial MT"/>
              </a:rPr>
              <a:t>“uuu"</a:t>
            </a:r>
            <a:r>
              <a:rPr sz="1600" spc="-25" dirty="0">
                <a:solidFill>
                  <a:srgbClr val="595959"/>
                </a:solidFill>
                <a:latin typeface="Arial MT"/>
                <a:cs typeface="Arial MT"/>
              </a:rPr>
              <a:t> </a:t>
            </a:r>
            <a:r>
              <a:rPr sz="1600" dirty="0">
                <a:solidFill>
                  <a:srgbClr val="595959"/>
                </a:solidFill>
                <a:latin typeface="Arial MT"/>
                <a:cs typeface="Arial MT"/>
              </a:rPr>
              <a:t>(“uuu”</a:t>
            </a:r>
            <a:r>
              <a:rPr sz="1600" spc="-30" dirty="0">
                <a:solidFill>
                  <a:srgbClr val="595959"/>
                </a:solidFill>
                <a:latin typeface="Arial MT"/>
                <a:cs typeface="Arial MT"/>
              </a:rPr>
              <a:t> </a:t>
            </a:r>
            <a:r>
              <a:rPr sz="1600" dirty="0">
                <a:solidFill>
                  <a:srgbClr val="595959"/>
                </a:solidFill>
                <a:latin typeface="Arial MT"/>
                <a:cs typeface="Arial MT"/>
              </a:rPr>
              <a:t>doesn't</a:t>
            </a:r>
            <a:r>
              <a:rPr sz="1600" spc="-30" dirty="0">
                <a:solidFill>
                  <a:srgbClr val="595959"/>
                </a:solidFill>
                <a:latin typeface="Arial MT"/>
                <a:cs typeface="Arial MT"/>
              </a:rPr>
              <a:t> </a:t>
            </a:r>
            <a:r>
              <a:rPr sz="1600" spc="-10" dirty="0">
                <a:solidFill>
                  <a:srgbClr val="595959"/>
                </a:solidFill>
                <a:latin typeface="Arial MT"/>
                <a:cs typeface="Arial MT"/>
              </a:rPr>
              <a:t>exist):</a:t>
            </a:r>
            <a:endParaRPr sz="1600" dirty="0">
              <a:latin typeface="Arial MT"/>
              <a:cs typeface="Arial MT"/>
            </a:endParaRPr>
          </a:p>
        </p:txBody>
      </p:sp>
      <p:sp>
        <p:nvSpPr>
          <p:cNvPr id="5" name="object 5"/>
          <p:cNvSpPr txBox="1"/>
          <p:nvPr/>
        </p:nvSpPr>
        <p:spPr>
          <a:xfrm>
            <a:off x="5268200" y="747974"/>
            <a:ext cx="762000" cy="431165"/>
          </a:xfrm>
          <a:prstGeom prst="rect">
            <a:avLst/>
          </a:prstGeom>
          <a:ln w="9524">
            <a:solidFill>
              <a:srgbClr val="000000"/>
            </a:solidFill>
          </a:ln>
        </p:spPr>
        <p:txBody>
          <a:bodyPr vert="horz" wrap="square" lIns="0" tIns="77470" rIns="0" bIns="0" rtlCol="0">
            <a:spAutoFit/>
          </a:bodyPr>
          <a:lstStyle/>
          <a:p>
            <a:pPr marL="85725">
              <a:lnSpc>
                <a:spcPct val="100000"/>
              </a:lnSpc>
              <a:spcBef>
                <a:spcPts val="610"/>
              </a:spcBef>
            </a:pPr>
            <a:r>
              <a:rPr sz="1600" spc="-20" dirty="0">
                <a:solidFill>
                  <a:srgbClr val="595959"/>
                </a:solidFill>
                <a:latin typeface="Arial MT"/>
                <a:cs typeface="Arial MT"/>
              </a:rPr>
              <a:t>nano</a:t>
            </a:r>
            <a:endParaRPr sz="1600">
              <a:latin typeface="Arial MT"/>
              <a:cs typeface="Arial MT"/>
            </a:endParaRPr>
          </a:p>
        </p:txBody>
      </p:sp>
      <p:sp>
        <p:nvSpPr>
          <p:cNvPr id="6" name="object 6"/>
          <p:cNvSpPr txBox="1"/>
          <p:nvPr/>
        </p:nvSpPr>
        <p:spPr>
          <a:xfrm>
            <a:off x="6140374" y="812872"/>
            <a:ext cx="206375" cy="269240"/>
          </a:xfrm>
          <a:prstGeom prst="rect">
            <a:avLst/>
          </a:prstGeom>
        </p:spPr>
        <p:txBody>
          <a:bodyPr vert="horz" wrap="square" lIns="0" tIns="12700" rIns="0" bIns="0" rtlCol="0">
            <a:spAutoFit/>
          </a:bodyPr>
          <a:lstStyle/>
          <a:p>
            <a:pPr marL="12700">
              <a:lnSpc>
                <a:spcPct val="100000"/>
              </a:lnSpc>
              <a:spcBef>
                <a:spcPts val="100"/>
              </a:spcBef>
            </a:pPr>
            <a:r>
              <a:rPr sz="1600" spc="-25" dirty="0">
                <a:solidFill>
                  <a:srgbClr val="595959"/>
                </a:solidFill>
                <a:latin typeface="Arial MT"/>
                <a:cs typeface="Arial MT"/>
              </a:rPr>
              <a:t>or</a:t>
            </a:r>
            <a:endParaRPr sz="1600">
              <a:latin typeface="Arial MT"/>
              <a:cs typeface="Arial MT"/>
            </a:endParaRPr>
          </a:p>
        </p:txBody>
      </p:sp>
      <p:pic>
        <p:nvPicPr>
          <p:cNvPr id="7" name="object 7"/>
          <p:cNvPicPr/>
          <p:nvPr/>
        </p:nvPicPr>
        <p:blipFill>
          <a:blip r:embed="rId3" cstate="print"/>
          <a:stretch>
            <a:fillRect/>
          </a:stretch>
        </p:blipFill>
        <p:spPr>
          <a:xfrm>
            <a:off x="1274625" y="1231575"/>
            <a:ext cx="5801549" cy="3812770"/>
          </a:xfrm>
          <a:prstGeom prst="rect">
            <a:avLst/>
          </a:prstGeom>
        </p:spPr>
      </p:pic>
      <p:sp>
        <p:nvSpPr>
          <p:cNvPr id="8" name="object 8"/>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spc="-25" dirty="0"/>
              <a:t>17</a:t>
            </a:fld>
            <a:endParaRPr spc="-25"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05575" y="255454"/>
            <a:ext cx="1701164" cy="254000"/>
          </a:xfrm>
          <a:prstGeom prst="rect">
            <a:avLst/>
          </a:prstGeom>
        </p:spPr>
        <p:txBody>
          <a:bodyPr vert="horz" wrap="square" lIns="0" tIns="12700" rIns="0" bIns="0" rtlCol="0">
            <a:spAutoFit/>
          </a:bodyPr>
          <a:lstStyle/>
          <a:p>
            <a:pPr marL="12700">
              <a:lnSpc>
                <a:spcPct val="100000"/>
              </a:lnSpc>
              <a:spcBef>
                <a:spcPts val="100"/>
              </a:spcBef>
            </a:pPr>
            <a:r>
              <a:rPr sz="1500" dirty="0">
                <a:solidFill>
                  <a:srgbClr val="595959"/>
                </a:solidFill>
                <a:latin typeface="Arial MT"/>
                <a:cs typeface="Arial MT"/>
              </a:rPr>
              <a:t>2.</a:t>
            </a:r>
            <a:r>
              <a:rPr sz="1500" spc="-30" dirty="0">
                <a:solidFill>
                  <a:srgbClr val="595959"/>
                </a:solidFill>
                <a:latin typeface="Arial MT"/>
                <a:cs typeface="Arial MT"/>
              </a:rPr>
              <a:t> </a:t>
            </a:r>
            <a:r>
              <a:rPr sz="1500" dirty="0">
                <a:solidFill>
                  <a:srgbClr val="595959"/>
                </a:solidFill>
                <a:latin typeface="Arial MT"/>
                <a:cs typeface="Arial MT"/>
              </a:rPr>
              <a:t>Exit</a:t>
            </a:r>
            <a:r>
              <a:rPr sz="1500" spc="-30" dirty="0">
                <a:solidFill>
                  <a:srgbClr val="595959"/>
                </a:solidFill>
                <a:latin typeface="Arial MT"/>
                <a:cs typeface="Arial MT"/>
              </a:rPr>
              <a:t> </a:t>
            </a:r>
            <a:r>
              <a:rPr sz="1500" dirty="0">
                <a:solidFill>
                  <a:srgbClr val="595959"/>
                </a:solidFill>
                <a:latin typeface="Arial MT"/>
                <a:cs typeface="Arial MT"/>
              </a:rPr>
              <a:t>nano:</a:t>
            </a:r>
            <a:r>
              <a:rPr sz="1500" spc="-25" dirty="0">
                <a:solidFill>
                  <a:srgbClr val="595959"/>
                </a:solidFill>
                <a:latin typeface="Arial MT"/>
                <a:cs typeface="Arial MT"/>
              </a:rPr>
              <a:t> </a:t>
            </a:r>
            <a:r>
              <a:rPr sz="1500" dirty="0">
                <a:solidFill>
                  <a:srgbClr val="595959"/>
                </a:solidFill>
                <a:latin typeface="Arial MT"/>
                <a:cs typeface="Arial MT"/>
              </a:rPr>
              <a:t>ctrl</a:t>
            </a:r>
            <a:r>
              <a:rPr sz="1500" spc="-30" dirty="0">
                <a:solidFill>
                  <a:srgbClr val="595959"/>
                </a:solidFill>
                <a:latin typeface="Arial MT"/>
                <a:cs typeface="Arial MT"/>
              </a:rPr>
              <a:t> </a:t>
            </a:r>
            <a:r>
              <a:rPr sz="1500" dirty="0">
                <a:solidFill>
                  <a:srgbClr val="595959"/>
                </a:solidFill>
                <a:latin typeface="Arial MT"/>
                <a:cs typeface="Arial MT"/>
              </a:rPr>
              <a:t>+</a:t>
            </a:r>
            <a:r>
              <a:rPr sz="1500" spc="-25" dirty="0">
                <a:solidFill>
                  <a:srgbClr val="595959"/>
                </a:solidFill>
                <a:latin typeface="Arial MT"/>
                <a:cs typeface="Arial MT"/>
              </a:rPr>
              <a:t> </a:t>
            </a:r>
            <a:r>
              <a:rPr sz="1500" spc="-50" dirty="0">
                <a:solidFill>
                  <a:srgbClr val="595959"/>
                </a:solidFill>
                <a:latin typeface="Arial MT"/>
                <a:cs typeface="Arial MT"/>
              </a:rPr>
              <a:t>x</a:t>
            </a:r>
            <a:endParaRPr sz="1500">
              <a:latin typeface="Arial MT"/>
              <a:cs typeface="Arial MT"/>
            </a:endParaRPr>
          </a:p>
        </p:txBody>
      </p:sp>
      <p:pic>
        <p:nvPicPr>
          <p:cNvPr id="3" name="object 3"/>
          <p:cNvPicPr/>
          <p:nvPr/>
        </p:nvPicPr>
        <p:blipFill>
          <a:blip r:embed="rId2" cstate="print"/>
          <a:stretch>
            <a:fillRect/>
          </a:stretch>
        </p:blipFill>
        <p:spPr>
          <a:xfrm>
            <a:off x="305725" y="834148"/>
            <a:ext cx="3062958" cy="1791649"/>
          </a:xfrm>
          <a:prstGeom prst="rect">
            <a:avLst/>
          </a:prstGeom>
        </p:spPr>
      </p:pic>
      <p:sp>
        <p:nvSpPr>
          <p:cNvPr id="4" name="object 4"/>
          <p:cNvSpPr txBox="1">
            <a:spLocks noGrp="1"/>
          </p:cNvSpPr>
          <p:nvPr>
            <p:ph type="title"/>
          </p:nvPr>
        </p:nvSpPr>
        <p:spPr>
          <a:xfrm>
            <a:off x="4220350" y="179704"/>
            <a:ext cx="1644014" cy="254000"/>
          </a:xfrm>
          <a:prstGeom prst="rect">
            <a:avLst/>
          </a:prstGeom>
        </p:spPr>
        <p:txBody>
          <a:bodyPr vert="horz" wrap="square" lIns="0" tIns="12700" rIns="0" bIns="0" rtlCol="0">
            <a:spAutoFit/>
          </a:bodyPr>
          <a:lstStyle/>
          <a:p>
            <a:pPr marL="12700">
              <a:lnSpc>
                <a:spcPct val="100000"/>
              </a:lnSpc>
              <a:spcBef>
                <a:spcPts val="100"/>
              </a:spcBef>
            </a:pPr>
            <a:r>
              <a:rPr sz="1500" b="0" dirty="0">
                <a:solidFill>
                  <a:srgbClr val="595959"/>
                </a:solidFill>
                <a:latin typeface="Arial MT"/>
                <a:cs typeface="Arial MT"/>
              </a:rPr>
              <a:t>3.</a:t>
            </a:r>
            <a:r>
              <a:rPr sz="1500" b="0" spc="-60" dirty="0">
                <a:solidFill>
                  <a:srgbClr val="595959"/>
                </a:solidFill>
                <a:latin typeface="Arial MT"/>
                <a:cs typeface="Arial MT"/>
              </a:rPr>
              <a:t> </a:t>
            </a:r>
            <a:r>
              <a:rPr sz="1500" b="0" spc="-10" dirty="0">
                <a:solidFill>
                  <a:srgbClr val="595959"/>
                </a:solidFill>
                <a:latin typeface="Arial MT"/>
                <a:cs typeface="Arial MT"/>
              </a:rPr>
              <a:t>Type</a:t>
            </a:r>
            <a:r>
              <a:rPr sz="1500" b="0" spc="-35" dirty="0">
                <a:solidFill>
                  <a:srgbClr val="595959"/>
                </a:solidFill>
                <a:latin typeface="Arial MT"/>
                <a:cs typeface="Arial MT"/>
              </a:rPr>
              <a:t> </a:t>
            </a:r>
            <a:r>
              <a:rPr sz="1500" b="0" dirty="0">
                <a:solidFill>
                  <a:srgbClr val="595959"/>
                </a:solidFill>
                <a:latin typeface="Arial MT"/>
                <a:cs typeface="Arial MT"/>
              </a:rPr>
              <a:t>“y"</a:t>
            </a:r>
            <a:r>
              <a:rPr sz="1500" b="0" spc="-35" dirty="0">
                <a:solidFill>
                  <a:srgbClr val="595959"/>
                </a:solidFill>
                <a:latin typeface="Arial MT"/>
                <a:cs typeface="Arial MT"/>
              </a:rPr>
              <a:t> </a:t>
            </a:r>
            <a:r>
              <a:rPr sz="1500" b="0" dirty="0">
                <a:solidFill>
                  <a:srgbClr val="595959"/>
                </a:solidFill>
                <a:latin typeface="Arial MT"/>
                <a:cs typeface="Arial MT"/>
              </a:rPr>
              <a:t>to</a:t>
            </a:r>
            <a:r>
              <a:rPr sz="1500" b="0" spc="-35" dirty="0">
                <a:solidFill>
                  <a:srgbClr val="595959"/>
                </a:solidFill>
                <a:latin typeface="Arial MT"/>
                <a:cs typeface="Arial MT"/>
              </a:rPr>
              <a:t> </a:t>
            </a:r>
            <a:r>
              <a:rPr sz="1500" b="0" spc="-10" dirty="0">
                <a:solidFill>
                  <a:srgbClr val="595959"/>
                </a:solidFill>
                <a:latin typeface="Arial MT"/>
                <a:cs typeface="Arial MT"/>
              </a:rPr>
              <a:t>save:</a:t>
            </a:r>
            <a:endParaRPr sz="1500">
              <a:latin typeface="Arial MT"/>
              <a:cs typeface="Arial MT"/>
            </a:endParaRPr>
          </a:p>
        </p:txBody>
      </p:sp>
      <p:pic>
        <p:nvPicPr>
          <p:cNvPr id="5" name="object 5"/>
          <p:cNvPicPr/>
          <p:nvPr/>
        </p:nvPicPr>
        <p:blipFill>
          <a:blip r:embed="rId3" cstate="print"/>
          <a:stretch>
            <a:fillRect/>
          </a:stretch>
        </p:blipFill>
        <p:spPr>
          <a:xfrm>
            <a:off x="4214000" y="699700"/>
            <a:ext cx="4346332" cy="1878475"/>
          </a:xfrm>
          <a:prstGeom prst="rect">
            <a:avLst/>
          </a:prstGeom>
        </p:spPr>
      </p:pic>
      <p:sp>
        <p:nvSpPr>
          <p:cNvPr id="6" name="object 6"/>
          <p:cNvSpPr txBox="1"/>
          <p:nvPr/>
        </p:nvSpPr>
        <p:spPr>
          <a:xfrm>
            <a:off x="6707149" y="2678446"/>
            <a:ext cx="1943100" cy="421640"/>
          </a:xfrm>
          <a:prstGeom prst="rect">
            <a:avLst/>
          </a:prstGeom>
        </p:spPr>
        <p:txBody>
          <a:bodyPr vert="horz" wrap="square" lIns="0" tIns="12700" rIns="0" bIns="0" rtlCol="0">
            <a:spAutoFit/>
          </a:bodyPr>
          <a:lstStyle/>
          <a:p>
            <a:pPr marL="12700" marR="5080">
              <a:lnSpc>
                <a:spcPct val="100000"/>
              </a:lnSpc>
              <a:spcBef>
                <a:spcPts val="100"/>
              </a:spcBef>
            </a:pPr>
            <a:r>
              <a:rPr sz="1300" dirty="0">
                <a:solidFill>
                  <a:srgbClr val="595959"/>
                </a:solidFill>
                <a:latin typeface="Arial MT"/>
                <a:cs typeface="Arial MT"/>
              </a:rPr>
              <a:t>Edit</a:t>
            </a:r>
            <a:r>
              <a:rPr sz="1300" spc="-35" dirty="0">
                <a:solidFill>
                  <a:srgbClr val="595959"/>
                </a:solidFill>
                <a:latin typeface="Arial MT"/>
                <a:cs typeface="Arial MT"/>
              </a:rPr>
              <a:t> </a:t>
            </a:r>
            <a:r>
              <a:rPr sz="1300" dirty="0">
                <a:solidFill>
                  <a:srgbClr val="595959"/>
                </a:solidFill>
                <a:latin typeface="Arial MT"/>
                <a:cs typeface="Arial MT"/>
              </a:rPr>
              <a:t>the</a:t>
            </a:r>
            <a:r>
              <a:rPr sz="1300" spc="-30" dirty="0">
                <a:solidFill>
                  <a:srgbClr val="595959"/>
                </a:solidFill>
                <a:latin typeface="Arial MT"/>
                <a:cs typeface="Arial MT"/>
              </a:rPr>
              <a:t> </a:t>
            </a:r>
            <a:r>
              <a:rPr sz="1300" dirty="0">
                <a:solidFill>
                  <a:srgbClr val="595959"/>
                </a:solidFill>
                <a:latin typeface="Arial MT"/>
                <a:cs typeface="Arial MT"/>
              </a:rPr>
              <a:t>file</a:t>
            </a:r>
            <a:r>
              <a:rPr sz="1300" spc="-30" dirty="0">
                <a:solidFill>
                  <a:srgbClr val="595959"/>
                </a:solidFill>
                <a:latin typeface="Arial MT"/>
                <a:cs typeface="Arial MT"/>
              </a:rPr>
              <a:t> </a:t>
            </a:r>
            <a:r>
              <a:rPr sz="1300" dirty="0">
                <a:solidFill>
                  <a:srgbClr val="595959"/>
                </a:solidFill>
                <a:latin typeface="Arial MT"/>
                <a:cs typeface="Arial MT"/>
              </a:rPr>
              <a:t>name</a:t>
            </a:r>
            <a:r>
              <a:rPr sz="1300" spc="-30" dirty="0">
                <a:solidFill>
                  <a:srgbClr val="595959"/>
                </a:solidFill>
                <a:latin typeface="Arial MT"/>
                <a:cs typeface="Arial MT"/>
              </a:rPr>
              <a:t> </a:t>
            </a:r>
            <a:r>
              <a:rPr sz="1300" dirty="0">
                <a:solidFill>
                  <a:srgbClr val="595959"/>
                </a:solidFill>
                <a:latin typeface="Arial MT"/>
                <a:cs typeface="Arial MT"/>
              </a:rPr>
              <a:t>if</a:t>
            </a:r>
            <a:r>
              <a:rPr sz="1300" spc="-30" dirty="0">
                <a:solidFill>
                  <a:srgbClr val="595959"/>
                </a:solidFill>
                <a:latin typeface="Arial MT"/>
                <a:cs typeface="Arial MT"/>
              </a:rPr>
              <a:t> </a:t>
            </a:r>
            <a:r>
              <a:rPr sz="1300" spc="-25" dirty="0">
                <a:solidFill>
                  <a:srgbClr val="595959"/>
                </a:solidFill>
                <a:latin typeface="Arial MT"/>
                <a:cs typeface="Arial MT"/>
              </a:rPr>
              <a:t>you </a:t>
            </a:r>
            <a:r>
              <a:rPr sz="1300" dirty="0">
                <a:solidFill>
                  <a:srgbClr val="595959"/>
                </a:solidFill>
                <a:latin typeface="Arial MT"/>
                <a:cs typeface="Arial MT"/>
              </a:rPr>
              <a:t>don't</a:t>
            </a:r>
            <a:r>
              <a:rPr sz="1300" spc="-50" dirty="0">
                <a:solidFill>
                  <a:srgbClr val="595959"/>
                </a:solidFill>
                <a:latin typeface="Arial MT"/>
                <a:cs typeface="Arial MT"/>
              </a:rPr>
              <a:t> </a:t>
            </a:r>
            <a:r>
              <a:rPr sz="1300" dirty="0">
                <a:solidFill>
                  <a:srgbClr val="595959"/>
                </a:solidFill>
                <a:latin typeface="Arial MT"/>
                <a:cs typeface="Arial MT"/>
              </a:rPr>
              <a:t>want</a:t>
            </a:r>
            <a:r>
              <a:rPr sz="1300" spc="-45" dirty="0">
                <a:solidFill>
                  <a:srgbClr val="595959"/>
                </a:solidFill>
                <a:latin typeface="Arial MT"/>
                <a:cs typeface="Arial MT"/>
              </a:rPr>
              <a:t> </a:t>
            </a:r>
            <a:r>
              <a:rPr sz="1300" dirty="0">
                <a:solidFill>
                  <a:srgbClr val="595959"/>
                </a:solidFill>
                <a:latin typeface="Arial MT"/>
                <a:cs typeface="Arial MT"/>
              </a:rPr>
              <a:t>the</a:t>
            </a:r>
            <a:r>
              <a:rPr sz="1300" spc="-45" dirty="0">
                <a:solidFill>
                  <a:srgbClr val="595959"/>
                </a:solidFill>
                <a:latin typeface="Arial MT"/>
                <a:cs typeface="Arial MT"/>
              </a:rPr>
              <a:t> </a:t>
            </a:r>
            <a:r>
              <a:rPr sz="1300" dirty="0">
                <a:solidFill>
                  <a:srgbClr val="595959"/>
                </a:solidFill>
                <a:latin typeface="Arial MT"/>
                <a:cs typeface="Arial MT"/>
              </a:rPr>
              <a:t>name</a:t>
            </a:r>
            <a:r>
              <a:rPr sz="1300" spc="-50" dirty="0">
                <a:solidFill>
                  <a:srgbClr val="595959"/>
                </a:solidFill>
                <a:latin typeface="Arial MT"/>
                <a:cs typeface="Arial MT"/>
              </a:rPr>
              <a:t> </a:t>
            </a:r>
            <a:r>
              <a:rPr sz="1300" spc="-20" dirty="0">
                <a:solidFill>
                  <a:srgbClr val="595959"/>
                </a:solidFill>
                <a:latin typeface="Arial MT"/>
                <a:cs typeface="Arial MT"/>
              </a:rPr>
              <a:t>"uuu"</a:t>
            </a:r>
            <a:endParaRPr sz="1300">
              <a:latin typeface="Arial MT"/>
              <a:cs typeface="Arial MT"/>
            </a:endParaRPr>
          </a:p>
        </p:txBody>
      </p:sp>
      <p:sp>
        <p:nvSpPr>
          <p:cNvPr id="7" name="object 7"/>
          <p:cNvSpPr txBox="1"/>
          <p:nvPr/>
        </p:nvSpPr>
        <p:spPr>
          <a:xfrm>
            <a:off x="305575" y="2846388"/>
            <a:ext cx="2207260" cy="238760"/>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595959"/>
                </a:solidFill>
                <a:latin typeface="Arial MT"/>
                <a:cs typeface="Arial MT"/>
              </a:rPr>
              <a:t>4.</a:t>
            </a:r>
            <a:r>
              <a:rPr sz="1400" spc="-35" dirty="0">
                <a:solidFill>
                  <a:srgbClr val="595959"/>
                </a:solidFill>
                <a:latin typeface="Arial MT"/>
                <a:cs typeface="Arial MT"/>
              </a:rPr>
              <a:t> </a:t>
            </a:r>
            <a:r>
              <a:rPr sz="1400" dirty="0">
                <a:solidFill>
                  <a:srgbClr val="595959"/>
                </a:solidFill>
                <a:latin typeface="Arial MT"/>
                <a:cs typeface="Arial MT"/>
              </a:rPr>
              <a:t>Finish:</a:t>
            </a:r>
            <a:r>
              <a:rPr sz="1400" spc="-30" dirty="0">
                <a:solidFill>
                  <a:srgbClr val="595959"/>
                </a:solidFill>
                <a:latin typeface="Arial MT"/>
                <a:cs typeface="Arial MT"/>
              </a:rPr>
              <a:t> </a:t>
            </a:r>
            <a:r>
              <a:rPr sz="1400" dirty="0">
                <a:solidFill>
                  <a:srgbClr val="595959"/>
                </a:solidFill>
                <a:latin typeface="Arial MT"/>
                <a:cs typeface="Arial MT"/>
              </a:rPr>
              <a:t>press</a:t>
            </a:r>
            <a:r>
              <a:rPr sz="1400" spc="-30" dirty="0">
                <a:solidFill>
                  <a:srgbClr val="595959"/>
                </a:solidFill>
                <a:latin typeface="Arial MT"/>
                <a:cs typeface="Arial MT"/>
              </a:rPr>
              <a:t> </a:t>
            </a:r>
            <a:r>
              <a:rPr sz="1400" dirty="0">
                <a:solidFill>
                  <a:srgbClr val="595959"/>
                </a:solidFill>
                <a:latin typeface="Arial MT"/>
                <a:cs typeface="Arial MT"/>
              </a:rPr>
              <a:t>ENTER</a:t>
            </a:r>
            <a:r>
              <a:rPr sz="1400" spc="-30" dirty="0">
                <a:solidFill>
                  <a:srgbClr val="595959"/>
                </a:solidFill>
                <a:latin typeface="Arial MT"/>
                <a:cs typeface="Arial MT"/>
              </a:rPr>
              <a:t> </a:t>
            </a:r>
            <a:r>
              <a:rPr sz="1400" spc="-25" dirty="0">
                <a:solidFill>
                  <a:srgbClr val="595959"/>
                </a:solidFill>
                <a:latin typeface="Arial MT"/>
                <a:cs typeface="Arial MT"/>
              </a:rPr>
              <a:t>key</a:t>
            </a:r>
            <a:endParaRPr sz="1400">
              <a:latin typeface="Arial MT"/>
              <a:cs typeface="Arial MT"/>
            </a:endParaRPr>
          </a:p>
        </p:txBody>
      </p:sp>
      <p:pic>
        <p:nvPicPr>
          <p:cNvPr id="8" name="object 8"/>
          <p:cNvPicPr/>
          <p:nvPr/>
        </p:nvPicPr>
        <p:blipFill>
          <a:blip r:embed="rId4" cstate="print"/>
          <a:stretch>
            <a:fillRect/>
          </a:stretch>
        </p:blipFill>
        <p:spPr>
          <a:xfrm>
            <a:off x="1131509" y="506850"/>
            <a:ext cx="81980" cy="229475"/>
          </a:xfrm>
          <a:prstGeom prst="rect">
            <a:avLst/>
          </a:prstGeom>
        </p:spPr>
      </p:pic>
      <p:grpSp>
        <p:nvGrpSpPr>
          <p:cNvPr id="9" name="object 9"/>
          <p:cNvGrpSpPr/>
          <p:nvPr/>
        </p:nvGrpSpPr>
        <p:grpSpPr>
          <a:xfrm>
            <a:off x="223025" y="380503"/>
            <a:ext cx="6604000" cy="2307590"/>
            <a:chOff x="223025" y="380503"/>
            <a:chExt cx="6604000" cy="2307590"/>
          </a:xfrm>
        </p:grpSpPr>
        <p:sp>
          <p:nvSpPr>
            <p:cNvPr id="10" name="object 10"/>
            <p:cNvSpPr/>
            <p:nvPr/>
          </p:nvSpPr>
          <p:spPr>
            <a:xfrm>
              <a:off x="3420349" y="470751"/>
              <a:ext cx="749935" cy="1956435"/>
            </a:xfrm>
            <a:custGeom>
              <a:avLst/>
              <a:gdLst/>
              <a:ahLst/>
              <a:cxnLst/>
              <a:rect l="l" t="t" r="r" b="b"/>
              <a:pathLst>
                <a:path w="749935" h="1956435">
                  <a:moveTo>
                    <a:pt x="0" y="1956073"/>
                  </a:moveTo>
                  <a:lnTo>
                    <a:pt x="749884" y="0"/>
                  </a:lnTo>
                </a:path>
              </a:pathLst>
            </a:custGeom>
            <a:ln w="19049">
              <a:solidFill>
                <a:srgbClr val="FF0000"/>
              </a:solidFill>
            </a:ln>
          </p:spPr>
          <p:txBody>
            <a:bodyPr wrap="square" lIns="0" tIns="0" rIns="0" bIns="0" rtlCol="0"/>
            <a:lstStyle/>
            <a:p>
              <a:endParaRPr/>
            </a:p>
          </p:txBody>
        </p:sp>
        <p:pic>
          <p:nvPicPr>
            <p:cNvPr id="11" name="object 11"/>
            <p:cNvPicPr/>
            <p:nvPr/>
          </p:nvPicPr>
          <p:blipFill>
            <a:blip r:embed="rId5" cstate="print"/>
            <a:stretch>
              <a:fillRect/>
            </a:stretch>
          </p:blipFill>
          <p:spPr>
            <a:xfrm>
              <a:off x="4131329" y="380503"/>
              <a:ext cx="79376" cy="111035"/>
            </a:xfrm>
            <a:prstGeom prst="rect">
              <a:avLst/>
            </a:prstGeom>
          </p:spPr>
        </p:pic>
        <p:pic>
          <p:nvPicPr>
            <p:cNvPr id="12" name="object 12"/>
            <p:cNvPicPr/>
            <p:nvPr/>
          </p:nvPicPr>
          <p:blipFill>
            <a:blip r:embed="rId6" cstate="print"/>
            <a:stretch>
              <a:fillRect/>
            </a:stretch>
          </p:blipFill>
          <p:spPr>
            <a:xfrm>
              <a:off x="4798634" y="451900"/>
              <a:ext cx="81980" cy="229475"/>
            </a:xfrm>
            <a:prstGeom prst="rect">
              <a:avLst/>
            </a:prstGeom>
          </p:spPr>
        </p:pic>
        <p:sp>
          <p:nvSpPr>
            <p:cNvPr id="13" name="object 13"/>
            <p:cNvSpPr/>
            <p:nvPr/>
          </p:nvSpPr>
          <p:spPr>
            <a:xfrm>
              <a:off x="232550" y="2064224"/>
              <a:ext cx="6513830" cy="614680"/>
            </a:xfrm>
            <a:custGeom>
              <a:avLst/>
              <a:gdLst/>
              <a:ahLst/>
              <a:cxnLst/>
              <a:rect l="l" t="t" r="r" b="b"/>
              <a:pathLst>
                <a:path w="6513830" h="614680">
                  <a:moveTo>
                    <a:pt x="0" y="110899"/>
                  </a:moveTo>
                  <a:lnTo>
                    <a:pt x="3187799" y="110899"/>
                  </a:lnTo>
                  <a:lnTo>
                    <a:pt x="3187799" y="614299"/>
                  </a:lnTo>
                  <a:lnTo>
                    <a:pt x="0" y="614299"/>
                  </a:lnTo>
                  <a:lnTo>
                    <a:pt x="0" y="110899"/>
                  </a:lnTo>
                  <a:close/>
                </a:path>
                <a:path w="6513830" h="614680">
                  <a:moveTo>
                    <a:pt x="3914774" y="0"/>
                  </a:moveTo>
                  <a:lnTo>
                    <a:pt x="5883374" y="0"/>
                  </a:lnTo>
                  <a:lnTo>
                    <a:pt x="5883374" y="247799"/>
                  </a:lnTo>
                  <a:lnTo>
                    <a:pt x="3914774" y="247799"/>
                  </a:lnTo>
                  <a:lnTo>
                    <a:pt x="3914774" y="0"/>
                  </a:lnTo>
                  <a:close/>
                </a:path>
                <a:path w="6513830" h="614680">
                  <a:moveTo>
                    <a:pt x="5883374" y="123899"/>
                  </a:moveTo>
                  <a:lnTo>
                    <a:pt x="6513233" y="559032"/>
                  </a:lnTo>
                </a:path>
              </a:pathLst>
            </a:custGeom>
            <a:ln w="19049">
              <a:solidFill>
                <a:srgbClr val="FF0000"/>
              </a:solidFill>
            </a:ln>
          </p:spPr>
          <p:txBody>
            <a:bodyPr wrap="square" lIns="0" tIns="0" rIns="0" bIns="0" rtlCol="0"/>
            <a:lstStyle/>
            <a:p>
              <a:endParaRPr/>
            </a:p>
          </p:txBody>
        </p:sp>
        <p:pic>
          <p:nvPicPr>
            <p:cNvPr id="14" name="object 14"/>
            <p:cNvPicPr/>
            <p:nvPr/>
          </p:nvPicPr>
          <p:blipFill>
            <a:blip r:embed="rId7" cstate="print"/>
            <a:stretch>
              <a:fillRect/>
            </a:stretch>
          </p:blipFill>
          <p:spPr>
            <a:xfrm>
              <a:off x="6718374" y="2587844"/>
              <a:ext cx="108062" cy="94076"/>
            </a:xfrm>
            <a:prstGeom prst="rect">
              <a:avLst/>
            </a:prstGeom>
          </p:spPr>
        </p:pic>
      </p:grpSp>
      <p:sp>
        <p:nvSpPr>
          <p:cNvPr id="15" name="object 15"/>
          <p:cNvSpPr txBox="1"/>
          <p:nvPr/>
        </p:nvSpPr>
        <p:spPr>
          <a:xfrm>
            <a:off x="76975" y="3192138"/>
            <a:ext cx="6808470" cy="238760"/>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595959"/>
                </a:solidFill>
                <a:latin typeface="Arial"/>
                <a:cs typeface="Arial"/>
              </a:rPr>
              <a:t>We</a:t>
            </a:r>
            <a:r>
              <a:rPr sz="1400" b="1" spc="-20" dirty="0">
                <a:solidFill>
                  <a:srgbClr val="595959"/>
                </a:solidFill>
                <a:latin typeface="Arial"/>
                <a:cs typeface="Arial"/>
              </a:rPr>
              <a:t> </a:t>
            </a:r>
            <a:r>
              <a:rPr sz="1400" b="1" dirty="0">
                <a:solidFill>
                  <a:srgbClr val="595959"/>
                </a:solidFill>
                <a:latin typeface="Arial"/>
                <a:cs typeface="Arial"/>
              </a:rPr>
              <a:t>can</a:t>
            </a:r>
            <a:r>
              <a:rPr sz="1400" b="1" spc="-15" dirty="0">
                <a:solidFill>
                  <a:srgbClr val="595959"/>
                </a:solidFill>
                <a:latin typeface="Arial"/>
                <a:cs typeface="Arial"/>
              </a:rPr>
              <a:t> </a:t>
            </a:r>
            <a:r>
              <a:rPr sz="1400" b="1" dirty="0">
                <a:solidFill>
                  <a:srgbClr val="595959"/>
                </a:solidFill>
                <a:latin typeface="Arial"/>
                <a:cs typeface="Arial"/>
              </a:rPr>
              <a:t>view</a:t>
            </a:r>
            <a:r>
              <a:rPr sz="1400" b="1" spc="-20" dirty="0">
                <a:solidFill>
                  <a:srgbClr val="595959"/>
                </a:solidFill>
                <a:latin typeface="Arial"/>
                <a:cs typeface="Arial"/>
              </a:rPr>
              <a:t> </a:t>
            </a:r>
            <a:r>
              <a:rPr sz="1400" b="1" dirty="0">
                <a:solidFill>
                  <a:srgbClr val="595959"/>
                </a:solidFill>
                <a:latin typeface="Arial"/>
                <a:cs typeface="Arial"/>
              </a:rPr>
              <a:t>the</a:t>
            </a:r>
            <a:r>
              <a:rPr sz="1400" b="1" spc="-15" dirty="0">
                <a:solidFill>
                  <a:srgbClr val="595959"/>
                </a:solidFill>
                <a:latin typeface="Arial"/>
                <a:cs typeface="Arial"/>
              </a:rPr>
              <a:t> </a:t>
            </a:r>
            <a:r>
              <a:rPr sz="1400" b="1" dirty="0">
                <a:solidFill>
                  <a:srgbClr val="595959"/>
                </a:solidFill>
                <a:latin typeface="Arial"/>
                <a:cs typeface="Arial"/>
              </a:rPr>
              <a:t>file</a:t>
            </a:r>
            <a:r>
              <a:rPr sz="1400" b="1" spc="-15" dirty="0">
                <a:solidFill>
                  <a:srgbClr val="595959"/>
                </a:solidFill>
                <a:latin typeface="Arial"/>
                <a:cs typeface="Arial"/>
              </a:rPr>
              <a:t> </a:t>
            </a:r>
            <a:r>
              <a:rPr sz="1400" b="1" dirty="0">
                <a:solidFill>
                  <a:srgbClr val="595959"/>
                </a:solidFill>
                <a:latin typeface="Arial"/>
                <a:cs typeface="Arial"/>
              </a:rPr>
              <a:t>“uuu"</a:t>
            </a:r>
            <a:r>
              <a:rPr sz="1400" b="1" spc="-20" dirty="0">
                <a:solidFill>
                  <a:srgbClr val="595959"/>
                </a:solidFill>
                <a:latin typeface="Arial"/>
                <a:cs typeface="Arial"/>
              </a:rPr>
              <a:t> </a:t>
            </a:r>
            <a:r>
              <a:rPr sz="1400" b="1" dirty="0">
                <a:solidFill>
                  <a:srgbClr val="595959"/>
                </a:solidFill>
                <a:latin typeface="Arial"/>
                <a:cs typeface="Arial"/>
              </a:rPr>
              <a:t>with</a:t>
            </a:r>
            <a:r>
              <a:rPr sz="1400" b="1" spc="-15" dirty="0">
                <a:solidFill>
                  <a:srgbClr val="595959"/>
                </a:solidFill>
                <a:latin typeface="Arial"/>
                <a:cs typeface="Arial"/>
              </a:rPr>
              <a:t> </a:t>
            </a:r>
            <a:r>
              <a:rPr sz="1400" b="1" dirty="0">
                <a:solidFill>
                  <a:srgbClr val="595959"/>
                </a:solidFill>
                <a:latin typeface="Arial"/>
                <a:cs typeface="Arial"/>
              </a:rPr>
              <a:t>nano</a:t>
            </a:r>
            <a:r>
              <a:rPr sz="1400" b="1" spc="-15" dirty="0">
                <a:solidFill>
                  <a:srgbClr val="595959"/>
                </a:solidFill>
                <a:latin typeface="Arial"/>
                <a:cs typeface="Arial"/>
              </a:rPr>
              <a:t> </a:t>
            </a:r>
            <a:r>
              <a:rPr sz="1400" b="1" dirty="0">
                <a:solidFill>
                  <a:srgbClr val="595959"/>
                </a:solidFill>
                <a:latin typeface="Arial"/>
                <a:cs typeface="Arial"/>
              </a:rPr>
              <a:t>by</a:t>
            </a:r>
            <a:r>
              <a:rPr sz="1400" b="1" spc="-20" dirty="0">
                <a:solidFill>
                  <a:srgbClr val="595959"/>
                </a:solidFill>
                <a:latin typeface="Arial"/>
                <a:cs typeface="Arial"/>
              </a:rPr>
              <a:t> </a:t>
            </a:r>
            <a:r>
              <a:rPr sz="1400" b="1" dirty="0">
                <a:solidFill>
                  <a:srgbClr val="595959"/>
                </a:solidFill>
                <a:latin typeface="Arial"/>
                <a:cs typeface="Arial"/>
              </a:rPr>
              <a:t>run</a:t>
            </a:r>
            <a:r>
              <a:rPr sz="1400" b="1" spc="-15" dirty="0">
                <a:solidFill>
                  <a:srgbClr val="595959"/>
                </a:solidFill>
                <a:latin typeface="Arial"/>
                <a:cs typeface="Arial"/>
              </a:rPr>
              <a:t> </a:t>
            </a:r>
            <a:r>
              <a:rPr sz="1400" b="1" dirty="0">
                <a:solidFill>
                  <a:srgbClr val="595959"/>
                </a:solidFill>
                <a:latin typeface="Arial"/>
                <a:cs typeface="Arial"/>
              </a:rPr>
              <a:t>(if</a:t>
            </a:r>
            <a:r>
              <a:rPr sz="1400" b="1" spc="-15" dirty="0">
                <a:solidFill>
                  <a:srgbClr val="595959"/>
                </a:solidFill>
                <a:latin typeface="Arial"/>
                <a:cs typeface="Arial"/>
              </a:rPr>
              <a:t> </a:t>
            </a:r>
            <a:r>
              <a:rPr sz="1400" b="1" dirty="0">
                <a:solidFill>
                  <a:srgbClr val="595959"/>
                </a:solidFill>
                <a:latin typeface="Arial"/>
                <a:cs typeface="Arial"/>
              </a:rPr>
              <a:t>the</a:t>
            </a:r>
            <a:r>
              <a:rPr sz="1400" b="1" spc="-20" dirty="0">
                <a:solidFill>
                  <a:srgbClr val="595959"/>
                </a:solidFill>
                <a:latin typeface="Arial"/>
                <a:cs typeface="Arial"/>
              </a:rPr>
              <a:t> </a:t>
            </a:r>
            <a:r>
              <a:rPr sz="1400" b="1" dirty="0">
                <a:solidFill>
                  <a:srgbClr val="595959"/>
                </a:solidFill>
                <a:latin typeface="Arial"/>
                <a:cs typeface="Arial"/>
              </a:rPr>
              <a:t>file</a:t>
            </a:r>
            <a:r>
              <a:rPr sz="1400" b="1" spc="-15" dirty="0">
                <a:solidFill>
                  <a:srgbClr val="595959"/>
                </a:solidFill>
                <a:latin typeface="Arial"/>
                <a:cs typeface="Arial"/>
              </a:rPr>
              <a:t> </a:t>
            </a:r>
            <a:r>
              <a:rPr sz="1400" b="1" dirty="0">
                <a:solidFill>
                  <a:srgbClr val="595959"/>
                </a:solidFill>
                <a:latin typeface="Arial"/>
                <a:cs typeface="Arial"/>
              </a:rPr>
              <a:t>exist</a:t>
            </a:r>
            <a:r>
              <a:rPr sz="1400" b="1" spc="-15" dirty="0">
                <a:solidFill>
                  <a:srgbClr val="595959"/>
                </a:solidFill>
                <a:latin typeface="Arial"/>
                <a:cs typeface="Arial"/>
              </a:rPr>
              <a:t> </a:t>
            </a:r>
            <a:r>
              <a:rPr sz="1400" b="1" dirty="0">
                <a:solidFill>
                  <a:srgbClr val="595959"/>
                </a:solidFill>
                <a:latin typeface="Arial"/>
                <a:cs typeface="Arial"/>
              </a:rPr>
              <a:t>in</a:t>
            </a:r>
            <a:r>
              <a:rPr sz="1400" b="1" spc="-20" dirty="0">
                <a:solidFill>
                  <a:srgbClr val="595959"/>
                </a:solidFill>
                <a:latin typeface="Arial"/>
                <a:cs typeface="Arial"/>
              </a:rPr>
              <a:t> </a:t>
            </a:r>
            <a:r>
              <a:rPr sz="1400" b="1" dirty="0">
                <a:solidFill>
                  <a:srgbClr val="595959"/>
                </a:solidFill>
                <a:latin typeface="Arial"/>
                <a:cs typeface="Arial"/>
              </a:rPr>
              <a:t>current</a:t>
            </a:r>
            <a:r>
              <a:rPr sz="1400" b="1" spc="-15" dirty="0">
                <a:solidFill>
                  <a:srgbClr val="595959"/>
                </a:solidFill>
                <a:latin typeface="Arial"/>
                <a:cs typeface="Arial"/>
              </a:rPr>
              <a:t> </a:t>
            </a:r>
            <a:r>
              <a:rPr sz="1400" b="1" spc="-10" dirty="0">
                <a:solidFill>
                  <a:srgbClr val="595959"/>
                </a:solidFill>
                <a:latin typeface="Arial"/>
                <a:cs typeface="Arial"/>
              </a:rPr>
              <a:t>directory):</a:t>
            </a:r>
            <a:endParaRPr sz="1400">
              <a:latin typeface="Arial"/>
              <a:cs typeface="Arial"/>
            </a:endParaRPr>
          </a:p>
        </p:txBody>
      </p:sp>
      <p:sp>
        <p:nvSpPr>
          <p:cNvPr id="21" name="object 21"/>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spc="-25" dirty="0"/>
              <a:t>18</a:t>
            </a:fld>
            <a:endParaRPr spc="-25" dirty="0"/>
          </a:p>
        </p:txBody>
      </p:sp>
      <p:sp>
        <p:nvSpPr>
          <p:cNvPr id="16" name="object 16"/>
          <p:cNvSpPr txBox="1"/>
          <p:nvPr/>
        </p:nvSpPr>
        <p:spPr>
          <a:xfrm>
            <a:off x="652900" y="3489399"/>
            <a:ext cx="1043940" cy="400685"/>
          </a:xfrm>
          <a:prstGeom prst="rect">
            <a:avLst/>
          </a:prstGeom>
          <a:ln w="9524">
            <a:solidFill>
              <a:srgbClr val="000000"/>
            </a:solidFill>
          </a:ln>
        </p:spPr>
        <p:txBody>
          <a:bodyPr vert="horz" wrap="square" lIns="0" tIns="78740" rIns="0" bIns="0" rtlCol="0">
            <a:spAutoFit/>
          </a:bodyPr>
          <a:lstStyle/>
          <a:p>
            <a:pPr marL="85725">
              <a:lnSpc>
                <a:spcPct val="100000"/>
              </a:lnSpc>
              <a:spcBef>
                <a:spcPts val="620"/>
              </a:spcBef>
            </a:pPr>
            <a:r>
              <a:rPr sz="1400" dirty="0">
                <a:solidFill>
                  <a:srgbClr val="595959"/>
                </a:solidFill>
                <a:latin typeface="Arial MT"/>
                <a:cs typeface="Arial MT"/>
              </a:rPr>
              <a:t>nano</a:t>
            </a:r>
            <a:r>
              <a:rPr sz="1400" spc="-20" dirty="0">
                <a:solidFill>
                  <a:srgbClr val="595959"/>
                </a:solidFill>
                <a:latin typeface="Arial MT"/>
                <a:cs typeface="Arial MT"/>
              </a:rPr>
              <a:t> </a:t>
            </a:r>
            <a:r>
              <a:rPr sz="1400" spc="-25" dirty="0">
                <a:solidFill>
                  <a:srgbClr val="595959"/>
                </a:solidFill>
                <a:latin typeface="Arial MT"/>
                <a:cs typeface="Arial MT"/>
              </a:rPr>
              <a:t>uuu</a:t>
            </a:r>
            <a:endParaRPr sz="1400">
              <a:latin typeface="Arial MT"/>
              <a:cs typeface="Arial MT"/>
            </a:endParaRPr>
          </a:p>
        </p:txBody>
      </p:sp>
      <p:sp>
        <p:nvSpPr>
          <p:cNvPr id="17" name="object 17"/>
          <p:cNvSpPr txBox="1"/>
          <p:nvPr/>
        </p:nvSpPr>
        <p:spPr>
          <a:xfrm>
            <a:off x="153575" y="4530188"/>
            <a:ext cx="7240270" cy="238760"/>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595959"/>
                </a:solidFill>
                <a:latin typeface="Arial MT"/>
                <a:cs typeface="Arial MT"/>
              </a:rPr>
              <a:t>Delete</a:t>
            </a:r>
            <a:r>
              <a:rPr sz="1400" spc="-30" dirty="0">
                <a:solidFill>
                  <a:srgbClr val="595959"/>
                </a:solidFill>
                <a:latin typeface="Arial MT"/>
                <a:cs typeface="Arial MT"/>
              </a:rPr>
              <a:t> </a:t>
            </a:r>
            <a:r>
              <a:rPr sz="1400" dirty="0">
                <a:solidFill>
                  <a:srgbClr val="595959"/>
                </a:solidFill>
                <a:latin typeface="Arial MT"/>
                <a:cs typeface="Arial MT"/>
              </a:rPr>
              <a:t>a</a:t>
            </a:r>
            <a:r>
              <a:rPr sz="1400" spc="-15" dirty="0">
                <a:solidFill>
                  <a:srgbClr val="595959"/>
                </a:solidFill>
                <a:latin typeface="Arial MT"/>
                <a:cs typeface="Arial MT"/>
              </a:rPr>
              <a:t> </a:t>
            </a:r>
            <a:r>
              <a:rPr sz="1400" dirty="0">
                <a:solidFill>
                  <a:srgbClr val="595959"/>
                </a:solidFill>
                <a:latin typeface="Arial MT"/>
                <a:cs typeface="Arial MT"/>
              </a:rPr>
              <a:t>(</a:t>
            </a:r>
            <a:r>
              <a:rPr sz="1400" dirty="0">
                <a:solidFill>
                  <a:srgbClr val="FF0000"/>
                </a:solidFill>
                <a:latin typeface="Arial MT"/>
                <a:cs typeface="Arial MT"/>
              </a:rPr>
              <a:t>empty</a:t>
            </a:r>
            <a:r>
              <a:rPr sz="1400" spc="-15" dirty="0">
                <a:solidFill>
                  <a:srgbClr val="FF0000"/>
                </a:solidFill>
                <a:latin typeface="Arial MT"/>
                <a:cs typeface="Arial MT"/>
              </a:rPr>
              <a:t> </a:t>
            </a:r>
            <a:r>
              <a:rPr sz="1400" dirty="0">
                <a:solidFill>
                  <a:srgbClr val="FF0000"/>
                </a:solidFill>
                <a:latin typeface="Arial MT"/>
                <a:cs typeface="Arial MT"/>
              </a:rPr>
              <a:t>or</a:t>
            </a:r>
            <a:r>
              <a:rPr sz="1400" spc="-15" dirty="0">
                <a:solidFill>
                  <a:srgbClr val="FF0000"/>
                </a:solidFill>
                <a:latin typeface="Arial MT"/>
                <a:cs typeface="Arial MT"/>
              </a:rPr>
              <a:t> </a:t>
            </a:r>
            <a:r>
              <a:rPr sz="1400" dirty="0">
                <a:solidFill>
                  <a:srgbClr val="FF0000"/>
                </a:solidFill>
                <a:latin typeface="Arial MT"/>
                <a:cs typeface="Arial MT"/>
              </a:rPr>
              <a:t>non-empty)</a:t>
            </a:r>
            <a:r>
              <a:rPr sz="1400" spc="-20" dirty="0">
                <a:solidFill>
                  <a:srgbClr val="FF0000"/>
                </a:solidFill>
                <a:latin typeface="Arial MT"/>
                <a:cs typeface="Arial MT"/>
              </a:rPr>
              <a:t> </a:t>
            </a:r>
            <a:r>
              <a:rPr sz="1400" dirty="0">
                <a:solidFill>
                  <a:srgbClr val="595959"/>
                </a:solidFill>
                <a:latin typeface="Arial MT"/>
                <a:cs typeface="Arial MT"/>
              </a:rPr>
              <a:t>file</a:t>
            </a:r>
            <a:r>
              <a:rPr sz="1400" spc="-15" dirty="0">
                <a:solidFill>
                  <a:srgbClr val="595959"/>
                </a:solidFill>
                <a:latin typeface="Arial MT"/>
                <a:cs typeface="Arial MT"/>
              </a:rPr>
              <a:t> </a:t>
            </a:r>
            <a:r>
              <a:rPr sz="1400" dirty="0">
                <a:solidFill>
                  <a:srgbClr val="595959"/>
                </a:solidFill>
                <a:latin typeface="Arial MT"/>
                <a:cs typeface="Arial MT"/>
              </a:rPr>
              <a:t>named</a:t>
            </a:r>
            <a:r>
              <a:rPr sz="1400" spc="-15" dirty="0">
                <a:solidFill>
                  <a:srgbClr val="595959"/>
                </a:solidFill>
                <a:latin typeface="Arial MT"/>
                <a:cs typeface="Arial MT"/>
              </a:rPr>
              <a:t> </a:t>
            </a:r>
            <a:r>
              <a:rPr sz="1400" dirty="0">
                <a:solidFill>
                  <a:srgbClr val="595959"/>
                </a:solidFill>
                <a:latin typeface="Arial MT"/>
                <a:cs typeface="Arial MT"/>
              </a:rPr>
              <a:t>“uuu”</a:t>
            </a:r>
            <a:r>
              <a:rPr sz="1400" spc="-15" dirty="0">
                <a:solidFill>
                  <a:srgbClr val="595959"/>
                </a:solidFill>
                <a:latin typeface="Arial MT"/>
                <a:cs typeface="Arial MT"/>
              </a:rPr>
              <a:t> </a:t>
            </a:r>
            <a:r>
              <a:rPr sz="1400" dirty="0">
                <a:solidFill>
                  <a:srgbClr val="595959"/>
                </a:solidFill>
                <a:latin typeface="Arial MT"/>
                <a:cs typeface="Arial MT"/>
              </a:rPr>
              <a:t>in</a:t>
            </a:r>
            <a:r>
              <a:rPr sz="1400" spc="-15" dirty="0">
                <a:solidFill>
                  <a:srgbClr val="595959"/>
                </a:solidFill>
                <a:latin typeface="Arial MT"/>
                <a:cs typeface="Arial MT"/>
              </a:rPr>
              <a:t> </a:t>
            </a:r>
            <a:r>
              <a:rPr sz="1400" dirty="0">
                <a:solidFill>
                  <a:srgbClr val="595959"/>
                </a:solidFill>
                <a:latin typeface="Arial MT"/>
                <a:cs typeface="Arial MT"/>
              </a:rPr>
              <a:t>current</a:t>
            </a:r>
            <a:r>
              <a:rPr sz="1400" spc="-20" dirty="0">
                <a:solidFill>
                  <a:srgbClr val="595959"/>
                </a:solidFill>
                <a:latin typeface="Arial MT"/>
                <a:cs typeface="Arial MT"/>
              </a:rPr>
              <a:t> </a:t>
            </a:r>
            <a:r>
              <a:rPr sz="1400" spc="-10" dirty="0">
                <a:solidFill>
                  <a:srgbClr val="595959"/>
                </a:solidFill>
                <a:latin typeface="Arial MT"/>
                <a:cs typeface="Arial MT"/>
              </a:rPr>
              <a:t>directory,</a:t>
            </a:r>
            <a:r>
              <a:rPr sz="1400" spc="-15" dirty="0">
                <a:solidFill>
                  <a:srgbClr val="595959"/>
                </a:solidFill>
                <a:latin typeface="Arial MT"/>
                <a:cs typeface="Arial MT"/>
              </a:rPr>
              <a:t> </a:t>
            </a:r>
            <a:r>
              <a:rPr sz="1400" dirty="0">
                <a:solidFill>
                  <a:srgbClr val="595959"/>
                </a:solidFill>
                <a:latin typeface="Arial MT"/>
                <a:cs typeface="Arial MT"/>
              </a:rPr>
              <a:t>with</a:t>
            </a:r>
            <a:r>
              <a:rPr sz="1400" spc="-15" dirty="0">
                <a:solidFill>
                  <a:srgbClr val="595959"/>
                </a:solidFill>
                <a:latin typeface="Arial MT"/>
                <a:cs typeface="Arial MT"/>
              </a:rPr>
              <a:t> </a:t>
            </a:r>
            <a:r>
              <a:rPr sz="1400" dirty="0">
                <a:solidFill>
                  <a:srgbClr val="595959"/>
                </a:solidFill>
                <a:latin typeface="Arial MT"/>
                <a:cs typeface="Arial MT"/>
              </a:rPr>
              <a:t>the</a:t>
            </a:r>
            <a:r>
              <a:rPr sz="1400" spc="-15" dirty="0">
                <a:solidFill>
                  <a:srgbClr val="595959"/>
                </a:solidFill>
                <a:latin typeface="Arial MT"/>
                <a:cs typeface="Arial MT"/>
              </a:rPr>
              <a:t> </a:t>
            </a:r>
            <a:r>
              <a:rPr sz="1400" dirty="0">
                <a:solidFill>
                  <a:srgbClr val="595959"/>
                </a:solidFill>
                <a:latin typeface="Arial MT"/>
                <a:cs typeface="Arial MT"/>
              </a:rPr>
              <a:t>command</a:t>
            </a:r>
            <a:r>
              <a:rPr sz="1400" spc="-15" dirty="0">
                <a:solidFill>
                  <a:srgbClr val="595959"/>
                </a:solidFill>
                <a:latin typeface="Arial MT"/>
                <a:cs typeface="Arial MT"/>
              </a:rPr>
              <a:t> </a:t>
            </a:r>
            <a:r>
              <a:rPr sz="1400" spc="-10" dirty="0">
                <a:solidFill>
                  <a:srgbClr val="595959"/>
                </a:solidFill>
                <a:latin typeface="Arial MT"/>
                <a:cs typeface="Arial MT"/>
              </a:rPr>
              <a:t>“rm”:</a:t>
            </a:r>
            <a:endParaRPr sz="1400">
              <a:latin typeface="Arial MT"/>
              <a:cs typeface="Arial MT"/>
            </a:endParaRPr>
          </a:p>
        </p:txBody>
      </p:sp>
      <p:sp>
        <p:nvSpPr>
          <p:cNvPr id="18" name="object 18"/>
          <p:cNvSpPr txBox="1"/>
          <p:nvPr/>
        </p:nvSpPr>
        <p:spPr>
          <a:xfrm>
            <a:off x="7585799" y="4388074"/>
            <a:ext cx="791210" cy="400685"/>
          </a:xfrm>
          <a:prstGeom prst="rect">
            <a:avLst/>
          </a:prstGeom>
          <a:ln w="9524">
            <a:solidFill>
              <a:srgbClr val="000000"/>
            </a:solidFill>
          </a:ln>
        </p:spPr>
        <p:txBody>
          <a:bodyPr vert="horz" wrap="square" lIns="0" tIns="78740" rIns="0" bIns="0" rtlCol="0">
            <a:spAutoFit/>
          </a:bodyPr>
          <a:lstStyle/>
          <a:p>
            <a:pPr marL="85090">
              <a:lnSpc>
                <a:spcPct val="100000"/>
              </a:lnSpc>
              <a:spcBef>
                <a:spcPts val="620"/>
              </a:spcBef>
            </a:pPr>
            <a:r>
              <a:rPr sz="1400" dirty="0">
                <a:solidFill>
                  <a:srgbClr val="595959"/>
                </a:solidFill>
                <a:latin typeface="Arial MT"/>
                <a:cs typeface="Arial MT"/>
              </a:rPr>
              <a:t>rm</a:t>
            </a:r>
            <a:r>
              <a:rPr sz="1400" spc="-5" dirty="0">
                <a:solidFill>
                  <a:srgbClr val="595959"/>
                </a:solidFill>
                <a:latin typeface="Arial MT"/>
                <a:cs typeface="Arial MT"/>
              </a:rPr>
              <a:t> </a:t>
            </a:r>
            <a:r>
              <a:rPr sz="1400" spc="-25" dirty="0">
                <a:solidFill>
                  <a:srgbClr val="595959"/>
                </a:solidFill>
                <a:latin typeface="Arial MT"/>
                <a:cs typeface="Arial MT"/>
              </a:rPr>
              <a:t>uuu</a:t>
            </a:r>
            <a:endParaRPr sz="1400">
              <a:latin typeface="Arial MT"/>
              <a:cs typeface="Arial MT"/>
            </a:endParaRPr>
          </a:p>
        </p:txBody>
      </p:sp>
      <p:sp>
        <p:nvSpPr>
          <p:cNvPr id="19" name="object 19"/>
          <p:cNvSpPr txBox="1"/>
          <p:nvPr/>
        </p:nvSpPr>
        <p:spPr>
          <a:xfrm>
            <a:off x="150150" y="4040546"/>
            <a:ext cx="4585335" cy="223520"/>
          </a:xfrm>
          <a:prstGeom prst="rect">
            <a:avLst/>
          </a:prstGeom>
        </p:spPr>
        <p:txBody>
          <a:bodyPr vert="horz" wrap="square" lIns="0" tIns="12700" rIns="0" bIns="0" rtlCol="0">
            <a:spAutoFit/>
          </a:bodyPr>
          <a:lstStyle/>
          <a:p>
            <a:pPr marL="12700">
              <a:lnSpc>
                <a:spcPct val="100000"/>
              </a:lnSpc>
              <a:spcBef>
                <a:spcPts val="100"/>
              </a:spcBef>
            </a:pPr>
            <a:r>
              <a:rPr sz="1300" b="1" dirty="0">
                <a:solidFill>
                  <a:srgbClr val="595959"/>
                </a:solidFill>
                <a:latin typeface="Arial"/>
                <a:cs typeface="Arial"/>
              </a:rPr>
              <a:t>Create</a:t>
            </a:r>
            <a:r>
              <a:rPr sz="1300" b="1" spc="-50" dirty="0">
                <a:solidFill>
                  <a:srgbClr val="595959"/>
                </a:solidFill>
                <a:latin typeface="Arial"/>
                <a:cs typeface="Arial"/>
              </a:rPr>
              <a:t> </a:t>
            </a:r>
            <a:r>
              <a:rPr sz="1300" b="1" dirty="0">
                <a:solidFill>
                  <a:srgbClr val="595959"/>
                </a:solidFill>
                <a:latin typeface="Arial"/>
                <a:cs typeface="Arial"/>
              </a:rPr>
              <a:t>a</a:t>
            </a:r>
            <a:r>
              <a:rPr sz="1300" b="1" spc="-50" dirty="0">
                <a:solidFill>
                  <a:srgbClr val="595959"/>
                </a:solidFill>
                <a:latin typeface="Arial"/>
                <a:cs typeface="Arial"/>
              </a:rPr>
              <a:t> </a:t>
            </a:r>
            <a:r>
              <a:rPr sz="1300" b="1" dirty="0">
                <a:solidFill>
                  <a:srgbClr val="595959"/>
                </a:solidFill>
                <a:latin typeface="Arial"/>
                <a:cs typeface="Arial"/>
              </a:rPr>
              <a:t>empty</a:t>
            </a:r>
            <a:r>
              <a:rPr sz="1300" b="1" spc="-50" dirty="0">
                <a:solidFill>
                  <a:srgbClr val="595959"/>
                </a:solidFill>
                <a:latin typeface="Arial"/>
                <a:cs typeface="Arial"/>
              </a:rPr>
              <a:t> </a:t>
            </a:r>
            <a:r>
              <a:rPr sz="1300" b="1" dirty="0">
                <a:solidFill>
                  <a:srgbClr val="595959"/>
                </a:solidFill>
                <a:latin typeface="Arial"/>
                <a:cs typeface="Arial"/>
              </a:rPr>
              <a:t>file</a:t>
            </a:r>
            <a:r>
              <a:rPr sz="1300" b="1" spc="-50" dirty="0">
                <a:solidFill>
                  <a:srgbClr val="595959"/>
                </a:solidFill>
                <a:latin typeface="Arial"/>
                <a:cs typeface="Arial"/>
              </a:rPr>
              <a:t> </a:t>
            </a:r>
            <a:r>
              <a:rPr sz="1300" b="1" dirty="0">
                <a:solidFill>
                  <a:srgbClr val="595959"/>
                </a:solidFill>
                <a:latin typeface="Arial"/>
                <a:cs typeface="Arial"/>
              </a:rPr>
              <a:t>named</a:t>
            </a:r>
            <a:r>
              <a:rPr sz="1300" b="1" spc="-50" dirty="0">
                <a:solidFill>
                  <a:srgbClr val="595959"/>
                </a:solidFill>
                <a:latin typeface="Arial"/>
                <a:cs typeface="Arial"/>
              </a:rPr>
              <a:t> </a:t>
            </a:r>
            <a:r>
              <a:rPr sz="1300" b="1" dirty="0">
                <a:solidFill>
                  <a:srgbClr val="595959"/>
                </a:solidFill>
                <a:latin typeface="Arial"/>
                <a:cs typeface="Arial"/>
              </a:rPr>
              <a:t>“uuu",</a:t>
            </a:r>
            <a:r>
              <a:rPr sz="1300" b="1" spc="-50" dirty="0">
                <a:solidFill>
                  <a:srgbClr val="595959"/>
                </a:solidFill>
                <a:latin typeface="Arial"/>
                <a:cs typeface="Arial"/>
              </a:rPr>
              <a:t> </a:t>
            </a:r>
            <a:r>
              <a:rPr sz="1300" b="1" dirty="0">
                <a:solidFill>
                  <a:srgbClr val="595959"/>
                </a:solidFill>
                <a:latin typeface="Arial"/>
                <a:cs typeface="Arial"/>
              </a:rPr>
              <a:t>with</a:t>
            </a:r>
            <a:r>
              <a:rPr sz="1300" b="1" spc="-50" dirty="0">
                <a:solidFill>
                  <a:srgbClr val="595959"/>
                </a:solidFill>
                <a:latin typeface="Arial"/>
                <a:cs typeface="Arial"/>
              </a:rPr>
              <a:t> </a:t>
            </a:r>
            <a:r>
              <a:rPr sz="1300" b="1" dirty="0">
                <a:solidFill>
                  <a:srgbClr val="595959"/>
                </a:solidFill>
                <a:latin typeface="Arial"/>
                <a:cs typeface="Arial"/>
              </a:rPr>
              <a:t>“touch”</a:t>
            </a:r>
            <a:r>
              <a:rPr sz="1300" b="1" spc="-50" dirty="0">
                <a:solidFill>
                  <a:srgbClr val="595959"/>
                </a:solidFill>
                <a:latin typeface="Arial"/>
                <a:cs typeface="Arial"/>
              </a:rPr>
              <a:t> </a:t>
            </a:r>
            <a:r>
              <a:rPr sz="1300" b="1" spc="-10" dirty="0">
                <a:solidFill>
                  <a:srgbClr val="595959"/>
                </a:solidFill>
                <a:latin typeface="Arial"/>
                <a:cs typeface="Arial"/>
              </a:rPr>
              <a:t>command</a:t>
            </a:r>
            <a:r>
              <a:rPr sz="1300" b="1" spc="-50" dirty="0">
                <a:solidFill>
                  <a:srgbClr val="595959"/>
                </a:solidFill>
                <a:latin typeface="Arial"/>
                <a:cs typeface="Arial"/>
              </a:rPr>
              <a:t> :</a:t>
            </a:r>
            <a:endParaRPr sz="1300">
              <a:latin typeface="Arial"/>
              <a:cs typeface="Arial"/>
            </a:endParaRPr>
          </a:p>
        </p:txBody>
      </p:sp>
      <p:sp>
        <p:nvSpPr>
          <p:cNvPr id="20" name="object 20"/>
          <p:cNvSpPr txBox="1"/>
          <p:nvPr/>
        </p:nvSpPr>
        <p:spPr>
          <a:xfrm>
            <a:off x="4797275" y="3981100"/>
            <a:ext cx="924560" cy="385445"/>
          </a:xfrm>
          <a:prstGeom prst="rect">
            <a:avLst/>
          </a:prstGeom>
          <a:ln w="9524">
            <a:solidFill>
              <a:srgbClr val="000000"/>
            </a:solidFill>
          </a:ln>
        </p:spPr>
        <p:txBody>
          <a:bodyPr vert="horz" wrap="square" lIns="0" tIns="78740" rIns="0" bIns="0" rtlCol="0">
            <a:spAutoFit/>
          </a:bodyPr>
          <a:lstStyle/>
          <a:p>
            <a:pPr marL="85090">
              <a:lnSpc>
                <a:spcPct val="100000"/>
              </a:lnSpc>
              <a:spcBef>
                <a:spcPts val="620"/>
              </a:spcBef>
            </a:pPr>
            <a:r>
              <a:rPr sz="1300" dirty="0">
                <a:solidFill>
                  <a:srgbClr val="595959"/>
                </a:solidFill>
                <a:latin typeface="Arial MT"/>
                <a:cs typeface="Arial MT"/>
              </a:rPr>
              <a:t>touch</a:t>
            </a:r>
            <a:r>
              <a:rPr sz="1300" spc="-60" dirty="0">
                <a:solidFill>
                  <a:srgbClr val="595959"/>
                </a:solidFill>
                <a:latin typeface="Arial MT"/>
                <a:cs typeface="Arial MT"/>
              </a:rPr>
              <a:t> </a:t>
            </a:r>
            <a:r>
              <a:rPr sz="1300" spc="-25" dirty="0">
                <a:solidFill>
                  <a:srgbClr val="595959"/>
                </a:solidFill>
                <a:latin typeface="Arial MT"/>
                <a:cs typeface="Arial MT"/>
              </a:rPr>
              <a:t>uuu</a:t>
            </a:r>
            <a:endParaRPr sz="1300">
              <a:latin typeface="Arial MT"/>
              <a:cs typeface="Arial M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3866" rIns="0" bIns="0" rtlCol="0">
            <a:spAutoFit/>
          </a:bodyPr>
          <a:lstStyle/>
          <a:p>
            <a:pPr marL="57785">
              <a:lnSpc>
                <a:spcPct val="100000"/>
              </a:lnSpc>
              <a:spcBef>
                <a:spcPts val="100"/>
              </a:spcBef>
            </a:pPr>
            <a:r>
              <a:rPr sz="1600" dirty="0">
                <a:solidFill>
                  <a:srgbClr val="595959"/>
                </a:solidFill>
              </a:rPr>
              <a:t>View</a:t>
            </a:r>
            <a:r>
              <a:rPr sz="1600" spc="-45" dirty="0">
                <a:solidFill>
                  <a:srgbClr val="595959"/>
                </a:solidFill>
              </a:rPr>
              <a:t> </a:t>
            </a:r>
            <a:r>
              <a:rPr sz="1600" dirty="0">
                <a:solidFill>
                  <a:srgbClr val="595959"/>
                </a:solidFill>
              </a:rPr>
              <a:t>the</a:t>
            </a:r>
            <a:r>
              <a:rPr sz="1600" spc="-45" dirty="0">
                <a:solidFill>
                  <a:srgbClr val="595959"/>
                </a:solidFill>
              </a:rPr>
              <a:t> </a:t>
            </a:r>
            <a:r>
              <a:rPr sz="1600" dirty="0">
                <a:solidFill>
                  <a:srgbClr val="595959"/>
                </a:solidFill>
              </a:rPr>
              <a:t>file</a:t>
            </a:r>
            <a:r>
              <a:rPr sz="1600" spc="-45" dirty="0">
                <a:solidFill>
                  <a:srgbClr val="595959"/>
                </a:solidFill>
              </a:rPr>
              <a:t> </a:t>
            </a:r>
            <a:r>
              <a:rPr sz="1600" dirty="0">
                <a:solidFill>
                  <a:srgbClr val="595959"/>
                </a:solidFill>
              </a:rPr>
              <a:t>with</a:t>
            </a:r>
            <a:r>
              <a:rPr sz="1600" spc="-45" dirty="0">
                <a:solidFill>
                  <a:srgbClr val="595959"/>
                </a:solidFill>
              </a:rPr>
              <a:t> </a:t>
            </a:r>
            <a:r>
              <a:rPr sz="1600" dirty="0">
                <a:solidFill>
                  <a:srgbClr val="595959"/>
                </a:solidFill>
              </a:rPr>
              <a:t>another</a:t>
            </a:r>
            <a:r>
              <a:rPr sz="1600" spc="-45" dirty="0">
                <a:solidFill>
                  <a:srgbClr val="595959"/>
                </a:solidFill>
              </a:rPr>
              <a:t> </a:t>
            </a:r>
            <a:r>
              <a:rPr sz="1600" spc="-10" dirty="0">
                <a:solidFill>
                  <a:srgbClr val="595959"/>
                </a:solidFill>
              </a:rPr>
              <a:t>commands</a:t>
            </a:r>
            <a:endParaRPr sz="1600" dirty="0"/>
          </a:p>
        </p:txBody>
      </p:sp>
      <p:pic>
        <p:nvPicPr>
          <p:cNvPr id="3" name="object 3"/>
          <p:cNvPicPr/>
          <p:nvPr/>
        </p:nvPicPr>
        <p:blipFill>
          <a:blip r:embed="rId3" cstate="print"/>
          <a:stretch>
            <a:fillRect/>
          </a:stretch>
        </p:blipFill>
        <p:spPr>
          <a:xfrm>
            <a:off x="800100" y="3242999"/>
            <a:ext cx="4375425" cy="1386934"/>
          </a:xfrm>
          <a:prstGeom prst="rect">
            <a:avLst/>
          </a:prstGeom>
        </p:spPr>
      </p:pic>
      <p:sp>
        <p:nvSpPr>
          <p:cNvPr id="4" name="object 4"/>
          <p:cNvSpPr txBox="1"/>
          <p:nvPr/>
        </p:nvSpPr>
        <p:spPr>
          <a:xfrm>
            <a:off x="559725" y="2648197"/>
            <a:ext cx="3090545" cy="269240"/>
          </a:xfrm>
          <a:prstGeom prst="rect">
            <a:avLst/>
          </a:prstGeom>
        </p:spPr>
        <p:txBody>
          <a:bodyPr vert="horz" wrap="square" lIns="0" tIns="12700" rIns="0" bIns="0" rtlCol="0">
            <a:spAutoFit/>
          </a:bodyPr>
          <a:lstStyle/>
          <a:p>
            <a:pPr marL="12700">
              <a:lnSpc>
                <a:spcPct val="100000"/>
              </a:lnSpc>
              <a:spcBef>
                <a:spcPts val="100"/>
              </a:spcBef>
            </a:pPr>
            <a:r>
              <a:rPr sz="1600" b="1" dirty="0">
                <a:solidFill>
                  <a:srgbClr val="595959"/>
                </a:solidFill>
                <a:latin typeface="Arial"/>
                <a:cs typeface="Arial"/>
              </a:rPr>
              <a:t>View</a:t>
            </a:r>
            <a:r>
              <a:rPr sz="1600" b="1" spc="-40" dirty="0">
                <a:solidFill>
                  <a:srgbClr val="595959"/>
                </a:solidFill>
                <a:latin typeface="Arial"/>
                <a:cs typeface="Arial"/>
              </a:rPr>
              <a:t> </a:t>
            </a:r>
            <a:r>
              <a:rPr sz="1600" b="1" dirty="0">
                <a:solidFill>
                  <a:srgbClr val="595959"/>
                </a:solidFill>
                <a:latin typeface="Arial"/>
                <a:cs typeface="Arial"/>
              </a:rPr>
              <a:t>the</a:t>
            </a:r>
            <a:r>
              <a:rPr sz="1600" b="1" spc="-40" dirty="0">
                <a:solidFill>
                  <a:srgbClr val="595959"/>
                </a:solidFill>
                <a:latin typeface="Arial"/>
                <a:cs typeface="Arial"/>
              </a:rPr>
              <a:t> </a:t>
            </a:r>
            <a:r>
              <a:rPr sz="1600" b="1" dirty="0">
                <a:solidFill>
                  <a:srgbClr val="595959"/>
                </a:solidFill>
                <a:latin typeface="Arial"/>
                <a:cs typeface="Arial"/>
              </a:rPr>
              <a:t>file</a:t>
            </a:r>
            <a:r>
              <a:rPr sz="1600" b="1" spc="-35" dirty="0">
                <a:solidFill>
                  <a:srgbClr val="595959"/>
                </a:solidFill>
                <a:latin typeface="Arial"/>
                <a:cs typeface="Arial"/>
              </a:rPr>
              <a:t> </a:t>
            </a:r>
            <a:r>
              <a:rPr sz="1600" b="1" dirty="0">
                <a:solidFill>
                  <a:srgbClr val="595959"/>
                </a:solidFill>
                <a:latin typeface="Arial"/>
                <a:cs typeface="Arial"/>
              </a:rPr>
              <a:t>with</a:t>
            </a:r>
            <a:r>
              <a:rPr sz="1600" b="1" spc="-40" dirty="0">
                <a:solidFill>
                  <a:srgbClr val="595959"/>
                </a:solidFill>
                <a:latin typeface="Arial"/>
                <a:cs typeface="Arial"/>
              </a:rPr>
              <a:t> </a:t>
            </a:r>
            <a:r>
              <a:rPr sz="1600" b="1" dirty="0">
                <a:solidFill>
                  <a:srgbClr val="595959"/>
                </a:solidFill>
                <a:latin typeface="Arial"/>
                <a:cs typeface="Arial"/>
              </a:rPr>
              <a:t>command:</a:t>
            </a:r>
            <a:r>
              <a:rPr sz="1600" b="1" spc="-40" dirty="0">
                <a:solidFill>
                  <a:srgbClr val="595959"/>
                </a:solidFill>
                <a:latin typeface="Arial"/>
                <a:cs typeface="Arial"/>
              </a:rPr>
              <a:t> </a:t>
            </a:r>
            <a:r>
              <a:rPr sz="1600" b="1" spc="-25" dirty="0">
                <a:solidFill>
                  <a:srgbClr val="595959"/>
                </a:solidFill>
                <a:latin typeface="Arial"/>
                <a:cs typeface="Arial"/>
              </a:rPr>
              <a:t>cat</a:t>
            </a:r>
            <a:endParaRPr sz="1600">
              <a:latin typeface="Arial"/>
              <a:cs typeface="Arial"/>
            </a:endParaRPr>
          </a:p>
        </p:txBody>
      </p:sp>
      <p:grpSp>
        <p:nvGrpSpPr>
          <p:cNvPr id="5" name="object 5"/>
          <p:cNvGrpSpPr/>
          <p:nvPr/>
        </p:nvGrpSpPr>
        <p:grpSpPr>
          <a:xfrm>
            <a:off x="447774" y="517599"/>
            <a:ext cx="8216900" cy="1826895"/>
            <a:chOff x="447774" y="517599"/>
            <a:chExt cx="8216900" cy="1826895"/>
          </a:xfrm>
        </p:grpSpPr>
        <p:pic>
          <p:nvPicPr>
            <p:cNvPr id="6" name="object 6"/>
            <p:cNvPicPr/>
            <p:nvPr/>
          </p:nvPicPr>
          <p:blipFill>
            <a:blip r:embed="rId4" cstate="print"/>
            <a:stretch>
              <a:fillRect/>
            </a:stretch>
          </p:blipFill>
          <p:spPr>
            <a:xfrm>
              <a:off x="447774" y="1280812"/>
              <a:ext cx="3572800" cy="300174"/>
            </a:xfrm>
            <a:prstGeom prst="rect">
              <a:avLst/>
            </a:prstGeom>
          </p:spPr>
        </p:pic>
        <p:pic>
          <p:nvPicPr>
            <p:cNvPr id="7" name="object 7"/>
            <p:cNvPicPr/>
            <p:nvPr/>
          </p:nvPicPr>
          <p:blipFill>
            <a:blip r:embed="rId5" cstate="print"/>
            <a:stretch>
              <a:fillRect/>
            </a:stretch>
          </p:blipFill>
          <p:spPr>
            <a:xfrm>
              <a:off x="5175524" y="517599"/>
              <a:ext cx="3488699" cy="1826606"/>
            </a:xfrm>
            <a:prstGeom prst="rect">
              <a:avLst/>
            </a:prstGeom>
          </p:spPr>
        </p:pic>
        <p:sp>
          <p:nvSpPr>
            <p:cNvPr id="8" name="object 8"/>
            <p:cNvSpPr/>
            <p:nvPr/>
          </p:nvSpPr>
          <p:spPr>
            <a:xfrm>
              <a:off x="4020524" y="1392802"/>
              <a:ext cx="1040765" cy="34925"/>
            </a:xfrm>
            <a:custGeom>
              <a:avLst/>
              <a:gdLst/>
              <a:ahLst/>
              <a:cxnLst/>
              <a:rect l="l" t="t" r="r" b="b"/>
              <a:pathLst>
                <a:path w="1040764" h="34925">
                  <a:moveTo>
                    <a:pt x="0" y="0"/>
                  </a:moveTo>
                  <a:lnTo>
                    <a:pt x="1040761" y="34331"/>
                  </a:lnTo>
                </a:path>
              </a:pathLst>
            </a:custGeom>
            <a:ln w="19049">
              <a:solidFill>
                <a:srgbClr val="FF0000"/>
              </a:solidFill>
            </a:ln>
          </p:spPr>
          <p:txBody>
            <a:bodyPr wrap="square" lIns="0" tIns="0" rIns="0" bIns="0" rtlCol="0"/>
            <a:lstStyle/>
            <a:p>
              <a:endParaRPr/>
            </a:p>
          </p:txBody>
        </p:sp>
        <p:pic>
          <p:nvPicPr>
            <p:cNvPr id="9" name="object 9"/>
            <p:cNvPicPr/>
            <p:nvPr/>
          </p:nvPicPr>
          <p:blipFill>
            <a:blip r:embed="rId6" cstate="print"/>
            <a:stretch>
              <a:fillRect/>
            </a:stretch>
          </p:blipFill>
          <p:spPr>
            <a:xfrm>
              <a:off x="5050723" y="1386161"/>
              <a:ext cx="106491" cy="81946"/>
            </a:xfrm>
            <a:prstGeom prst="rect">
              <a:avLst/>
            </a:prstGeom>
          </p:spPr>
        </p:pic>
      </p:grpSp>
      <p:sp>
        <p:nvSpPr>
          <p:cNvPr id="10" name="object 10"/>
          <p:cNvSpPr txBox="1"/>
          <p:nvPr/>
        </p:nvSpPr>
        <p:spPr>
          <a:xfrm>
            <a:off x="452499" y="953254"/>
            <a:ext cx="4439920" cy="782320"/>
          </a:xfrm>
          <a:prstGeom prst="rect">
            <a:avLst/>
          </a:prstGeom>
        </p:spPr>
        <p:txBody>
          <a:bodyPr vert="horz" wrap="square" lIns="0" tIns="12700" rIns="0" bIns="0" rtlCol="0">
            <a:spAutoFit/>
          </a:bodyPr>
          <a:lstStyle/>
          <a:p>
            <a:pPr marL="12700">
              <a:lnSpc>
                <a:spcPct val="100000"/>
              </a:lnSpc>
              <a:spcBef>
                <a:spcPts val="100"/>
              </a:spcBef>
            </a:pPr>
            <a:r>
              <a:rPr sz="1500" b="1" dirty="0">
                <a:solidFill>
                  <a:srgbClr val="595959"/>
                </a:solidFill>
                <a:latin typeface="Arial"/>
                <a:cs typeface="Arial"/>
              </a:rPr>
              <a:t>View</a:t>
            </a:r>
            <a:r>
              <a:rPr sz="1500" b="1" spc="-40" dirty="0">
                <a:solidFill>
                  <a:srgbClr val="595959"/>
                </a:solidFill>
                <a:latin typeface="Arial"/>
                <a:cs typeface="Arial"/>
              </a:rPr>
              <a:t> </a:t>
            </a:r>
            <a:r>
              <a:rPr sz="1500" b="1" dirty="0">
                <a:solidFill>
                  <a:srgbClr val="595959"/>
                </a:solidFill>
                <a:latin typeface="Arial"/>
                <a:cs typeface="Arial"/>
              </a:rPr>
              <a:t>the</a:t>
            </a:r>
            <a:r>
              <a:rPr sz="1500" b="1" spc="-35" dirty="0">
                <a:solidFill>
                  <a:srgbClr val="595959"/>
                </a:solidFill>
                <a:latin typeface="Arial"/>
                <a:cs typeface="Arial"/>
              </a:rPr>
              <a:t> </a:t>
            </a:r>
            <a:r>
              <a:rPr sz="1500" b="1" dirty="0">
                <a:solidFill>
                  <a:srgbClr val="595959"/>
                </a:solidFill>
                <a:latin typeface="Arial"/>
                <a:cs typeface="Arial"/>
              </a:rPr>
              <a:t>file</a:t>
            </a:r>
            <a:r>
              <a:rPr sz="1500" b="1" spc="-35" dirty="0">
                <a:solidFill>
                  <a:srgbClr val="595959"/>
                </a:solidFill>
                <a:latin typeface="Arial"/>
                <a:cs typeface="Arial"/>
              </a:rPr>
              <a:t> </a:t>
            </a:r>
            <a:r>
              <a:rPr sz="1500" b="1" dirty="0">
                <a:solidFill>
                  <a:srgbClr val="595959"/>
                </a:solidFill>
                <a:latin typeface="Arial"/>
                <a:cs typeface="Arial"/>
              </a:rPr>
              <a:t>with</a:t>
            </a:r>
            <a:r>
              <a:rPr sz="1500" b="1" spc="-35" dirty="0">
                <a:solidFill>
                  <a:srgbClr val="595959"/>
                </a:solidFill>
                <a:latin typeface="Arial"/>
                <a:cs typeface="Arial"/>
              </a:rPr>
              <a:t> </a:t>
            </a:r>
            <a:r>
              <a:rPr sz="1500" b="1" dirty="0">
                <a:solidFill>
                  <a:srgbClr val="595959"/>
                </a:solidFill>
                <a:latin typeface="Arial"/>
                <a:cs typeface="Arial"/>
              </a:rPr>
              <a:t>command:</a:t>
            </a:r>
            <a:r>
              <a:rPr sz="1500" b="1" spc="-40" dirty="0">
                <a:solidFill>
                  <a:srgbClr val="595959"/>
                </a:solidFill>
                <a:latin typeface="Arial"/>
                <a:cs typeface="Arial"/>
              </a:rPr>
              <a:t> </a:t>
            </a:r>
            <a:r>
              <a:rPr sz="1500" b="1" spc="-20" dirty="0">
                <a:solidFill>
                  <a:srgbClr val="595959"/>
                </a:solidFill>
                <a:latin typeface="Arial"/>
                <a:cs typeface="Arial"/>
              </a:rPr>
              <a:t>less</a:t>
            </a:r>
            <a:endParaRPr sz="1500" dirty="0">
              <a:latin typeface="Arial"/>
              <a:cs typeface="Arial"/>
            </a:endParaRPr>
          </a:p>
          <a:p>
            <a:pPr>
              <a:lnSpc>
                <a:spcPct val="100000"/>
              </a:lnSpc>
              <a:spcBef>
                <a:spcPts val="755"/>
              </a:spcBef>
            </a:pPr>
            <a:endParaRPr sz="1500" dirty="0">
              <a:latin typeface="Arial"/>
              <a:cs typeface="Arial"/>
            </a:endParaRPr>
          </a:p>
          <a:p>
            <a:pPr marR="5080" algn="r">
              <a:lnSpc>
                <a:spcPct val="100000"/>
              </a:lnSpc>
            </a:pPr>
            <a:r>
              <a:rPr sz="1400" spc="-10" dirty="0">
                <a:solidFill>
                  <a:srgbClr val="FF0000"/>
                </a:solidFill>
                <a:latin typeface="Arial MT"/>
                <a:cs typeface="Arial MT"/>
              </a:rPr>
              <a:t>ENTER</a:t>
            </a:r>
            <a:endParaRPr sz="1400" dirty="0">
              <a:latin typeface="Arial MT"/>
              <a:cs typeface="Arial MT"/>
            </a:endParaRPr>
          </a:p>
        </p:txBody>
      </p:sp>
      <p:sp>
        <p:nvSpPr>
          <p:cNvPr id="12" name="object 12"/>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spc="-25" dirty="0"/>
              <a:t>19</a:t>
            </a:fld>
            <a:endParaRPr spc="-25" dirty="0"/>
          </a:p>
        </p:txBody>
      </p:sp>
      <p:sp>
        <p:nvSpPr>
          <p:cNvPr id="11" name="object 11"/>
          <p:cNvSpPr txBox="1"/>
          <p:nvPr/>
        </p:nvSpPr>
        <p:spPr>
          <a:xfrm>
            <a:off x="6293775" y="2374055"/>
            <a:ext cx="1700530" cy="254000"/>
          </a:xfrm>
          <a:prstGeom prst="rect">
            <a:avLst/>
          </a:prstGeom>
        </p:spPr>
        <p:txBody>
          <a:bodyPr vert="horz" wrap="square" lIns="0" tIns="12700" rIns="0" bIns="0" rtlCol="0">
            <a:spAutoFit/>
          </a:bodyPr>
          <a:lstStyle/>
          <a:p>
            <a:pPr marL="12700">
              <a:lnSpc>
                <a:spcPct val="100000"/>
              </a:lnSpc>
              <a:spcBef>
                <a:spcPts val="100"/>
              </a:spcBef>
            </a:pPr>
            <a:r>
              <a:rPr sz="1500" dirty="0">
                <a:solidFill>
                  <a:srgbClr val="595959"/>
                </a:solidFill>
                <a:latin typeface="Arial MT"/>
                <a:cs typeface="Arial MT"/>
              </a:rPr>
              <a:t>press</a:t>
            </a:r>
            <a:r>
              <a:rPr sz="1500" spc="-30" dirty="0">
                <a:solidFill>
                  <a:srgbClr val="595959"/>
                </a:solidFill>
                <a:latin typeface="Arial MT"/>
                <a:cs typeface="Arial MT"/>
              </a:rPr>
              <a:t> </a:t>
            </a:r>
            <a:r>
              <a:rPr sz="1500" dirty="0">
                <a:solidFill>
                  <a:srgbClr val="595959"/>
                </a:solidFill>
                <a:latin typeface="Arial MT"/>
                <a:cs typeface="Arial MT"/>
              </a:rPr>
              <a:t>“q"</a:t>
            </a:r>
            <a:r>
              <a:rPr sz="1500" spc="-30" dirty="0">
                <a:solidFill>
                  <a:srgbClr val="595959"/>
                </a:solidFill>
                <a:latin typeface="Arial MT"/>
                <a:cs typeface="Arial MT"/>
              </a:rPr>
              <a:t> </a:t>
            </a:r>
            <a:r>
              <a:rPr sz="1500" dirty="0">
                <a:solidFill>
                  <a:srgbClr val="595959"/>
                </a:solidFill>
                <a:latin typeface="Arial MT"/>
                <a:cs typeface="Arial MT"/>
              </a:rPr>
              <a:t>key</a:t>
            </a:r>
            <a:r>
              <a:rPr sz="1500" spc="-30" dirty="0">
                <a:solidFill>
                  <a:srgbClr val="595959"/>
                </a:solidFill>
                <a:latin typeface="Arial MT"/>
                <a:cs typeface="Arial MT"/>
              </a:rPr>
              <a:t> </a:t>
            </a:r>
            <a:r>
              <a:rPr sz="1500" dirty="0">
                <a:solidFill>
                  <a:srgbClr val="595959"/>
                </a:solidFill>
                <a:latin typeface="Arial MT"/>
                <a:cs typeface="Arial MT"/>
              </a:rPr>
              <a:t>to</a:t>
            </a:r>
            <a:r>
              <a:rPr sz="1500" spc="-25" dirty="0">
                <a:solidFill>
                  <a:srgbClr val="595959"/>
                </a:solidFill>
                <a:latin typeface="Arial MT"/>
                <a:cs typeface="Arial MT"/>
              </a:rPr>
              <a:t> </a:t>
            </a:r>
            <a:r>
              <a:rPr sz="1500" spc="-20" dirty="0">
                <a:solidFill>
                  <a:srgbClr val="595959"/>
                </a:solidFill>
                <a:latin typeface="Arial MT"/>
                <a:cs typeface="Arial MT"/>
              </a:rPr>
              <a:t>quit</a:t>
            </a:r>
            <a:endParaRPr sz="1500">
              <a:latin typeface="Arial MT"/>
              <a:cs typeface="Arial M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1021150" y="920624"/>
            <a:ext cx="7368628" cy="1136399"/>
          </a:xfrm>
          <a:prstGeom prst="rect">
            <a:avLst/>
          </a:prstGeom>
        </p:spPr>
      </p:pic>
      <p:sp>
        <p:nvSpPr>
          <p:cNvPr id="3" name="object 3"/>
          <p:cNvSpPr txBox="1"/>
          <p:nvPr/>
        </p:nvSpPr>
        <p:spPr>
          <a:xfrm>
            <a:off x="8781525" y="4766036"/>
            <a:ext cx="167005" cy="177800"/>
          </a:xfrm>
          <a:prstGeom prst="rect">
            <a:avLst/>
          </a:prstGeom>
        </p:spPr>
        <p:txBody>
          <a:bodyPr vert="horz" wrap="square" lIns="0" tIns="12700" rIns="0" bIns="0" rtlCol="0">
            <a:spAutoFit/>
          </a:bodyPr>
          <a:lstStyle/>
          <a:p>
            <a:pPr marL="12700">
              <a:lnSpc>
                <a:spcPct val="100000"/>
              </a:lnSpc>
              <a:spcBef>
                <a:spcPts val="100"/>
              </a:spcBef>
            </a:pPr>
            <a:r>
              <a:rPr sz="1000" spc="-25" dirty="0">
                <a:solidFill>
                  <a:srgbClr val="595959"/>
                </a:solidFill>
                <a:latin typeface="Arial MT"/>
                <a:cs typeface="Arial MT"/>
              </a:rPr>
              <a:t>12</a:t>
            </a:r>
            <a:endParaRPr sz="1000">
              <a:latin typeface="Arial MT"/>
              <a:cs typeface="Arial MT"/>
            </a:endParaRPr>
          </a:p>
        </p:txBody>
      </p:sp>
      <p:sp>
        <p:nvSpPr>
          <p:cNvPr id="4" name="object 4"/>
          <p:cNvSpPr txBox="1"/>
          <p:nvPr/>
        </p:nvSpPr>
        <p:spPr>
          <a:xfrm>
            <a:off x="705499" y="2316656"/>
            <a:ext cx="1169035"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595959"/>
                </a:solidFill>
                <a:latin typeface="Arial MT"/>
                <a:cs typeface="Arial MT"/>
              </a:rPr>
              <a:t>user_name</a:t>
            </a:r>
            <a:endParaRPr sz="1800">
              <a:latin typeface="Arial MT"/>
              <a:cs typeface="Arial MT"/>
            </a:endParaRPr>
          </a:p>
        </p:txBody>
      </p:sp>
      <p:grpSp>
        <p:nvGrpSpPr>
          <p:cNvPr id="5" name="object 5"/>
          <p:cNvGrpSpPr/>
          <p:nvPr/>
        </p:nvGrpSpPr>
        <p:grpSpPr>
          <a:xfrm>
            <a:off x="1324683" y="1675425"/>
            <a:ext cx="652780" cy="668020"/>
            <a:chOff x="1324683" y="1675425"/>
            <a:chExt cx="652780" cy="668020"/>
          </a:xfrm>
        </p:grpSpPr>
        <p:sp>
          <p:nvSpPr>
            <p:cNvPr id="6" name="object 6"/>
            <p:cNvSpPr/>
            <p:nvPr/>
          </p:nvSpPr>
          <p:spPr>
            <a:xfrm>
              <a:off x="1394612" y="1684950"/>
              <a:ext cx="573405" cy="586740"/>
            </a:xfrm>
            <a:custGeom>
              <a:avLst/>
              <a:gdLst/>
              <a:ahLst/>
              <a:cxnLst/>
              <a:rect l="l" t="t" r="r" b="b"/>
              <a:pathLst>
                <a:path w="573405" h="586739">
                  <a:moveTo>
                    <a:pt x="572937" y="0"/>
                  </a:moveTo>
                  <a:lnTo>
                    <a:pt x="0" y="586629"/>
                  </a:lnTo>
                </a:path>
              </a:pathLst>
            </a:custGeom>
            <a:ln w="19049">
              <a:solidFill>
                <a:srgbClr val="FF0000"/>
              </a:solidFill>
            </a:ln>
          </p:spPr>
          <p:txBody>
            <a:bodyPr wrap="square" lIns="0" tIns="0" rIns="0" bIns="0" rtlCol="0"/>
            <a:lstStyle/>
            <a:p>
              <a:endParaRPr/>
            </a:p>
          </p:txBody>
        </p:sp>
        <p:pic>
          <p:nvPicPr>
            <p:cNvPr id="7" name="object 7"/>
            <p:cNvPicPr/>
            <p:nvPr/>
          </p:nvPicPr>
          <p:blipFill>
            <a:blip r:embed="rId4" cstate="print"/>
            <a:stretch>
              <a:fillRect/>
            </a:stretch>
          </p:blipFill>
          <p:spPr>
            <a:xfrm>
              <a:off x="1324683" y="2240069"/>
              <a:ext cx="101964" cy="102882"/>
            </a:xfrm>
            <a:prstGeom prst="rect">
              <a:avLst/>
            </a:prstGeom>
          </p:spPr>
        </p:pic>
      </p:grpSp>
      <p:sp>
        <p:nvSpPr>
          <p:cNvPr id="8" name="object 8"/>
          <p:cNvSpPr txBox="1"/>
          <p:nvPr/>
        </p:nvSpPr>
        <p:spPr>
          <a:xfrm>
            <a:off x="2077400" y="2316656"/>
            <a:ext cx="1092200"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595959"/>
                </a:solidFill>
                <a:latin typeface="Arial MT"/>
                <a:cs typeface="Arial MT"/>
              </a:rPr>
              <a:t>host</a:t>
            </a:r>
            <a:r>
              <a:rPr sz="1800" spc="-20" dirty="0">
                <a:solidFill>
                  <a:srgbClr val="595959"/>
                </a:solidFill>
                <a:latin typeface="Arial MT"/>
                <a:cs typeface="Arial MT"/>
              </a:rPr>
              <a:t> name</a:t>
            </a:r>
            <a:endParaRPr sz="1800">
              <a:latin typeface="Arial MT"/>
              <a:cs typeface="Arial MT"/>
            </a:endParaRPr>
          </a:p>
        </p:txBody>
      </p:sp>
      <p:grpSp>
        <p:nvGrpSpPr>
          <p:cNvPr id="9" name="object 9"/>
          <p:cNvGrpSpPr/>
          <p:nvPr/>
        </p:nvGrpSpPr>
        <p:grpSpPr>
          <a:xfrm>
            <a:off x="2678590" y="1551950"/>
            <a:ext cx="1649095" cy="812165"/>
            <a:chOff x="2678590" y="1551950"/>
            <a:chExt cx="1649095" cy="812165"/>
          </a:xfrm>
        </p:grpSpPr>
        <p:sp>
          <p:nvSpPr>
            <p:cNvPr id="10" name="object 10"/>
            <p:cNvSpPr/>
            <p:nvPr/>
          </p:nvSpPr>
          <p:spPr>
            <a:xfrm>
              <a:off x="2753975" y="1656575"/>
              <a:ext cx="755015" cy="641985"/>
            </a:xfrm>
            <a:custGeom>
              <a:avLst/>
              <a:gdLst/>
              <a:ahLst/>
              <a:cxnLst/>
              <a:rect l="l" t="t" r="r" b="b"/>
              <a:pathLst>
                <a:path w="755014" h="641985">
                  <a:moveTo>
                    <a:pt x="754724" y="0"/>
                  </a:moveTo>
                  <a:lnTo>
                    <a:pt x="0" y="641757"/>
                  </a:lnTo>
                </a:path>
              </a:pathLst>
            </a:custGeom>
            <a:ln w="19049">
              <a:solidFill>
                <a:srgbClr val="FF0000"/>
              </a:solidFill>
            </a:ln>
          </p:spPr>
          <p:txBody>
            <a:bodyPr wrap="square" lIns="0" tIns="0" rIns="0" bIns="0" rtlCol="0"/>
            <a:lstStyle/>
            <a:p>
              <a:endParaRPr/>
            </a:p>
          </p:txBody>
        </p:sp>
        <p:pic>
          <p:nvPicPr>
            <p:cNvPr id="11" name="object 11"/>
            <p:cNvPicPr/>
            <p:nvPr/>
          </p:nvPicPr>
          <p:blipFill>
            <a:blip r:embed="rId5" cstate="print"/>
            <a:stretch>
              <a:fillRect/>
            </a:stretch>
          </p:blipFill>
          <p:spPr>
            <a:xfrm>
              <a:off x="2678590" y="2264836"/>
              <a:ext cx="105292" cy="99022"/>
            </a:xfrm>
            <a:prstGeom prst="rect">
              <a:avLst/>
            </a:prstGeom>
          </p:spPr>
        </p:pic>
        <p:sp>
          <p:nvSpPr>
            <p:cNvPr id="12" name="object 12"/>
            <p:cNvSpPr/>
            <p:nvPr/>
          </p:nvSpPr>
          <p:spPr>
            <a:xfrm>
              <a:off x="4132724" y="1561475"/>
              <a:ext cx="154305" cy="706120"/>
            </a:xfrm>
            <a:custGeom>
              <a:avLst/>
              <a:gdLst/>
              <a:ahLst/>
              <a:cxnLst/>
              <a:rect l="l" t="t" r="r" b="b"/>
              <a:pathLst>
                <a:path w="154304" h="706119">
                  <a:moveTo>
                    <a:pt x="0" y="0"/>
                  </a:moveTo>
                  <a:lnTo>
                    <a:pt x="154117" y="705830"/>
                  </a:lnTo>
                </a:path>
              </a:pathLst>
            </a:custGeom>
            <a:ln w="19049">
              <a:solidFill>
                <a:srgbClr val="FF0000"/>
              </a:solidFill>
            </a:ln>
          </p:spPr>
          <p:txBody>
            <a:bodyPr wrap="square" lIns="0" tIns="0" rIns="0" bIns="0" rtlCol="0"/>
            <a:lstStyle/>
            <a:p>
              <a:endParaRPr/>
            </a:p>
          </p:txBody>
        </p:sp>
        <p:pic>
          <p:nvPicPr>
            <p:cNvPr id="13" name="object 13"/>
            <p:cNvPicPr/>
            <p:nvPr/>
          </p:nvPicPr>
          <p:blipFill>
            <a:blip r:embed="rId6" cstate="print"/>
            <a:stretch>
              <a:fillRect/>
            </a:stretch>
          </p:blipFill>
          <p:spPr>
            <a:xfrm>
              <a:off x="4246576" y="2251068"/>
              <a:ext cx="80532" cy="110222"/>
            </a:xfrm>
            <a:prstGeom prst="rect">
              <a:avLst/>
            </a:prstGeom>
          </p:spPr>
        </p:pic>
      </p:grpSp>
      <p:sp>
        <p:nvSpPr>
          <p:cNvPr id="14" name="object 14"/>
          <p:cNvSpPr txBox="1"/>
          <p:nvPr/>
        </p:nvSpPr>
        <p:spPr>
          <a:xfrm>
            <a:off x="3597300" y="2332180"/>
            <a:ext cx="2951480" cy="711200"/>
          </a:xfrm>
          <a:prstGeom prst="rect">
            <a:avLst/>
          </a:prstGeom>
        </p:spPr>
        <p:txBody>
          <a:bodyPr vert="horz" wrap="square" lIns="0" tIns="12700" rIns="0" bIns="0" rtlCol="0">
            <a:spAutoFit/>
          </a:bodyPr>
          <a:lstStyle/>
          <a:p>
            <a:pPr marL="12700" marR="5080">
              <a:lnSpc>
                <a:spcPct val="100000"/>
              </a:lnSpc>
              <a:spcBef>
                <a:spcPts val="100"/>
              </a:spcBef>
            </a:pPr>
            <a:r>
              <a:rPr sz="1500" dirty="0">
                <a:latin typeface="Arial MT"/>
                <a:cs typeface="Arial MT"/>
              </a:rPr>
              <a:t>The</a:t>
            </a:r>
            <a:r>
              <a:rPr sz="1500" spc="-35" dirty="0">
                <a:latin typeface="Arial MT"/>
                <a:cs typeface="Arial MT"/>
              </a:rPr>
              <a:t> </a:t>
            </a:r>
            <a:r>
              <a:rPr sz="1500" dirty="0">
                <a:latin typeface="Arial MT"/>
                <a:cs typeface="Arial MT"/>
              </a:rPr>
              <a:t>tilde</a:t>
            </a:r>
            <a:r>
              <a:rPr sz="1500" spc="-35" dirty="0">
                <a:latin typeface="Arial MT"/>
                <a:cs typeface="Arial MT"/>
              </a:rPr>
              <a:t> </a:t>
            </a:r>
            <a:r>
              <a:rPr sz="1500" dirty="0">
                <a:latin typeface="Arial MT"/>
                <a:cs typeface="Arial MT"/>
              </a:rPr>
              <a:t>(</a:t>
            </a:r>
            <a:r>
              <a:rPr sz="1500" spc="-30" dirty="0">
                <a:latin typeface="Arial MT"/>
                <a:cs typeface="Arial MT"/>
              </a:rPr>
              <a:t> </a:t>
            </a:r>
            <a:r>
              <a:rPr sz="1500" dirty="0">
                <a:latin typeface="Arial MT"/>
                <a:cs typeface="Arial MT"/>
              </a:rPr>
              <a:t>~</a:t>
            </a:r>
            <a:r>
              <a:rPr sz="1500" spc="-35" dirty="0">
                <a:latin typeface="Arial MT"/>
                <a:cs typeface="Arial MT"/>
              </a:rPr>
              <a:t> </a:t>
            </a:r>
            <a:r>
              <a:rPr sz="1500" dirty="0">
                <a:latin typeface="Arial MT"/>
                <a:cs typeface="Arial MT"/>
              </a:rPr>
              <a:t>)</a:t>
            </a:r>
            <a:r>
              <a:rPr sz="1500" spc="-30" dirty="0">
                <a:latin typeface="Arial MT"/>
                <a:cs typeface="Arial MT"/>
              </a:rPr>
              <a:t> </a:t>
            </a:r>
            <a:r>
              <a:rPr sz="1500" dirty="0">
                <a:latin typeface="Arial MT"/>
                <a:cs typeface="Arial MT"/>
              </a:rPr>
              <a:t>represents</a:t>
            </a:r>
            <a:r>
              <a:rPr sz="1500" spc="-35" dirty="0">
                <a:latin typeface="Arial MT"/>
                <a:cs typeface="Arial MT"/>
              </a:rPr>
              <a:t> </a:t>
            </a:r>
            <a:r>
              <a:rPr sz="1500" dirty="0">
                <a:latin typeface="Arial MT"/>
                <a:cs typeface="Arial MT"/>
              </a:rPr>
              <a:t>the</a:t>
            </a:r>
            <a:r>
              <a:rPr sz="1500" spc="-35" dirty="0">
                <a:latin typeface="Arial MT"/>
                <a:cs typeface="Arial MT"/>
              </a:rPr>
              <a:t> </a:t>
            </a:r>
            <a:r>
              <a:rPr sz="1500" spc="-20" dirty="0">
                <a:latin typeface="Arial MT"/>
                <a:cs typeface="Arial MT"/>
              </a:rPr>
              <a:t>home </a:t>
            </a:r>
            <a:r>
              <a:rPr sz="1500" dirty="0">
                <a:latin typeface="Arial MT"/>
                <a:cs typeface="Arial MT"/>
              </a:rPr>
              <a:t>directory</a:t>
            </a:r>
            <a:r>
              <a:rPr sz="1500" spc="-50" dirty="0">
                <a:latin typeface="Arial MT"/>
                <a:cs typeface="Arial MT"/>
              </a:rPr>
              <a:t> </a:t>
            </a:r>
            <a:r>
              <a:rPr sz="1500" dirty="0">
                <a:latin typeface="Arial MT"/>
                <a:cs typeface="Arial MT"/>
              </a:rPr>
              <a:t>of</a:t>
            </a:r>
            <a:r>
              <a:rPr sz="1500" spc="-50" dirty="0">
                <a:latin typeface="Arial MT"/>
                <a:cs typeface="Arial MT"/>
              </a:rPr>
              <a:t> </a:t>
            </a:r>
            <a:r>
              <a:rPr sz="1500" dirty="0">
                <a:latin typeface="Arial MT"/>
                <a:cs typeface="Arial MT"/>
              </a:rPr>
              <a:t>the</a:t>
            </a:r>
            <a:r>
              <a:rPr sz="1500" spc="-50" dirty="0">
                <a:latin typeface="Arial MT"/>
                <a:cs typeface="Arial MT"/>
              </a:rPr>
              <a:t> </a:t>
            </a:r>
            <a:r>
              <a:rPr sz="1500" dirty="0">
                <a:latin typeface="Arial MT"/>
                <a:cs typeface="Arial MT"/>
              </a:rPr>
              <a:t>currently</a:t>
            </a:r>
            <a:r>
              <a:rPr sz="1500" spc="-50" dirty="0">
                <a:latin typeface="Arial MT"/>
                <a:cs typeface="Arial MT"/>
              </a:rPr>
              <a:t> </a:t>
            </a:r>
            <a:r>
              <a:rPr sz="1500" dirty="0">
                <a:latin typeface="Arial MT"/>
                <a:cs typeface="Arial MT"/>
              </a:rPr>
              <a:t>logged</a:t>
            </a:r>
            <a:r>
              <a:rPr sz="1500" spc="-50" dirty="0">
                <a:latin typeface="Arial MT"/>
                <a:cs typeface="Arial MT"/>
              </a:rPr>
              <a:t> </a:t>
            </a:r>
            <a:r>
              <a:rPr sz="1500" spc="-25" dirty="0">
                <a:latin typeface="Arial MT"/>
                <a:cs typeface="Arial MT"/>
              </a:rPr>
              <a:t>in </a:t>
            </a:r>
            <a:r>
              <a:rPr sz="1500" spc="-10" dirty="0">
                <a:latin typeface="Arial MT"/>
                <a:cs typeface="Arial MT"/>
              </a:rPr>
              <a:t>‘user_name’</a:t>
            </a:r>
            <a:endParaRPr sz="1500">
              <a:latin typeface="Arial MT"/>
              <a:cs typeface="Arial MT"/>
            </a:endParaRPr>
          </a:p>
        </p:txBody>
      </p:sp>
      <p:sp>
        <p:nvSpPr>
          <p:cNvPr id="15" name="object 15"/>
          <p:cNvSpPr txBox="1"/>
          <p:nvPr/>
        </p:nvSpPr>
        <p:spPr>
          <a:xfrm>
            <a:off x="7097900" y="2173538"/>
            <a:ext cx="519430" cy="238760"/>
          </a:xfrm>
          <a:prstGeom prst="rect">
            <a:avLst/>
          </a:prstGeom>
        </p:spPr>
        <p:txBody>
          <a:bodyPr vert="horz" wrap="square" lIns="0" tIns="12700" rIns="0" bIns="0" rtlCol="0">
            <a:spAutoFit/>
          </a:bodyPr>
          <a:lstStyle/>
          <a:p>
            <a:pPr marL="12700">
              <a:lnSpc>
                <a:spcPct val="100000"/>
              </a:lnSpc>
              <a:spcBef>
                <a:spcPts val="100"/>
              </a:spcBef>
            </a:pPr>
            <a:r>
              <a:rPr sz="1400" spc="-10" dirty="0">
                <a:latin typeface="Arial MT"/>
                <a:cs typeface="Arial MT"/>
              </a:rPr>
              <a:t>cursor</a:t>
            </a:r>
            <a:endParaRPr sz="1400">
              <a:latin typeface="Arial MT"/>
              <a:cs typeface="Arial MT"/>
            </a:endParaRPr>
          </a:p>
        </p:txBody>
      </p:sp>
      <p:grpSp>
        <p:nvGrpSpPr>
          <p:cNvPr id="16" name="object 16"/>
          <p:cNvGrpSpPr/>
          <p:nvPr/>
        </p:nvGrpSpPr>
        <p:grpSpPr>
          <a:xfrm>
            <a:off x="4671024" y="1691525"/>
            <a:ext cx="2252345" cy="564515"/>
            <a:chOff x="4671024" y="1691525"/>
            <a:chExt cx="2252345" cy="564515"/>
          </a:xfrm>
        </p:grpSpPr>
        <p:sp>
          <p:nvSpPr>
            <p:cNvPr id="17" name="object 17"/>
            <p:cNvSpPr/>
            <p:nvPr/>
          </p:nvSpPr>
          <p:spPr>
            <a:xfrm>
              <a:off x="4680549" y="1701050"/>
              <a:ext cx="2149475" cy="514984"/>
            </a:xfrm>
            <a:custGeom>
              <a:avLst/>
              <a:gdLst/>
              <a:ahLst/>
              <a:cxnLst/>
              <a:rect l="l" t="t" r="r" b="b"/>
              <a:pathLst>
                <a:path w="2149475" h="514985">
                  <a:moveTo>
                    <a:pt x="0" y="0"/>
                  </a:moveTo>
                  <a:lnTo>
                    <a:pt x="2149042" y="514583"/>
                  </a:lnTo>
                </a:path>
              </a:pathLst>
            </a:custGeom>
            <a:ln w="19049">
              <a:solidFill>
                <a:srgbClr val="FF0000"/>
              </a:solidFill>
            </a:ln>
          </p:spPr>
          <p:txBody>
            <a:bodyPr wrap="square" lIns="0" tIns="0" rIns="0" bIns="0" rtlCol="0"/>
            <a:lstStyle/>
            <a:p>
              <a:endParaRPr/>
            </a:p>
          </p:txBody>
        </p:sp>
        <p:pic>
          <p:nvPicPr>
            <p:cNvPr id="18" name="object 18"/>
            <p:cNvPicPr/>
            <p:nvPr/>
          </p:nvPicPr>
          <p:blipFill>
            <a:blip r:embed="rId7" cstate="print"/>
            <a:stretch>
              <a:fillRect/>
            </a:stretch>
          </p:blipFill>
          <p:spPr>
            <a:xfrm>
              <a:off x="6812739" y="2175508"/>
              <a:ext cx="110451" cy="80250"/>
            </a:xfrm>
            <a:prstGeom prst="rect">
              <a:avLst/>
            </a:prstGeom>
          </p:spPr>
        </p:pic>
      </p:grpSp>
      <p:pic>
        <p:nvPicPr>
          <p:cNvPr id="19" name="object 19"/>
          <p:cNvPicPr/>
          <p:nvPr/>
        </p:nvPicPr>
        <p:blipFill>
          <a:blip r:embed="rId8" cstate="print"/>
          <a:stretch>
            <a:fillRect/>
          </a:stretch>
        </p:blipFill>
        <p:spPr>
          <a:xfrm>
            <a:off x="1699575" y="3539840"/>
            <a:ext cx="5950224" cy="1009158"/>
          </a:xfrm>
          <a:prstGeom prst="rect">
            <a:avLst/>
          </a:prstGeom>
        </p:spPr>
      </p:pic>
      <p:sp>
        <p:nvSpPr>
          <p:cNvPr id="20" name="object 20"/>
          <p:cNvSpPr txBox="1"/>
          <p:nvPr/>
        </p:nvSpPr>
        <p:spPr>
          <a:xfrm>
            <a:off x="149225" y="3202042"/>
            <a:ext cx="6017260" cy="254000"/>
          </a:xfrm>
          <a:prstGeom prst="rect">
            <a:avLst/>
          </a:prstGeom>
        </p:spPr>
        <p:txBody>
          <a:bodyPr vert="horz" wrap="square" lIns="0" tIns="12700" rIns="0" bIns="0" rtlCol="0">
            <a:spAutoFit/>
          </a:bodyPr>
          <a:lstStyle/>
          <a:p>
            <a:pPr marL="12700">
              <a:lnSpc>
                <a:spcPct val="100000"/>
              </a:lnSpc>
              <a:spcBef>
                <a:spcPts val="100"/>
              </a:spcBef>
            </a:pPr>
            <a:r>
              <a:rPr sz="1500" dirty="0">
                <a:solidFill>
                  <a:srgbClr val="595959"/>
                </a:solidFill>
                <a:latin typeface="Arial MT"/>
                <a:cs typeface="Arial MT"/>
              </a:rPr>
              <a:t>This</a:t>
            </a:r>
            <a:r>
              <a:rPr sz="1500" spc="-35" dirty="0">
                <a:solidFill>
                  <a:srgbClr val="595959"/>
                </a:solidFill>
                <a:latin typeface="Arial MT"/>
                <a:cs typeface="Arial MT"/>
              </a:rPr>
              <a:t> </a:t>
            </a:r>
            <a:r>
              <a:rPr sz="1500" dirty="0">
                <a:solidFill>
                  <a:srgbClr val="595959"/>
                </a:solidFill>
                <a:latin typeface="Arial MT"/>
                <a:cs typeface="Arial MT"/>
              </a:rPr>
              <a:t>case,</a:t>
            </a:r>
            <a:r>
              <a:rPr sz="1500" spc="-30" dirty="0">
                <a:solidFill>
                  <a:srgbClr val="595959"/>
                </a:solidFill>
                <a:latin typeface="Arial MT"/>
                <a:cs typeface="Arial MT"/>
              </a:rPr>
              <a:t> </a:t>
            </a:r>
            <a:r>
              <a:rPr sz="1500" spc="-10" dirty="0">
                <a:solidFill>
                  <a:srgbClr val="595959"/>
                </a:solidFill>
                <a:latin typeface="Arial MT"/>
                <a:cs typeface="Arial MT"/>
              </a:rPr>
              <a:t>user_name</a:t>
            </a:r>
            <a:r>
              <a:rPr sz="1500" spc="-30" dirty="0">
                <a:solidFill>
                  <a:srgbClr val="595959"/>
                </a:solidFill>
                <a:latin typeface="Arial MT"/>
                <a:cs typeface="Arial MT"/>
              </a:rPr>
              <a:t> </a:t>
            </a:r>
            <a:r>
              <a:rPr sz="1500" dirty="0">
                <a:solidFill>
                  <a:srgbClr val="595959"/>
                </a:solidFill>
                <a:latin typeface="Arial MT"/>
                <a:cs typeface="Arial MT"/>
              </a:rPr>
              <a:t>is</a:t>
            </a:r>
            <a:r>
              <a:rPr sz="1500" spc="-15" dirty="0">
                <a:solidFill>
                  <a:srgbClr val="595959"/>
                </a:solidFill>
                <a:latin typeface="Arial MT"/>
                <a:cs typeface="Arial MT"/>
              </a:rPr>
              <a:t> </a:t>
            </a:r>
            <a:r>
              <a:rPr sz="1500" spc="-10" dirty="0">
                <a:solidFill>
                  <a:srgbClr val="FF0000"/>
                </a:solidFill>
                <a:latin typeface="Arial MT"/>
                <a:cs typeface="Arial MT"/>
              </a:rPr>
              <a:t>khainguyen</a:t>
            </a:r>
            <a:r>
              <a:rPr sz="1500" spc="-10" dirty="0">
                <a:solidFill>
                  <a:srgbClr val="595959"/>
                </a:solidFill>
                <a:latin typeface="Arial MT"/>
                <a:cs typeface="Arial MT"/>
              </a:rPr>
              <a:t>,</a:t>
            </a:r>
            <a:r>
              <a:rPr sz="1500" spc="-35" dirty="0">
                <a:solidFill>
                  <a:srgbClr val="595959"/>
                </a:solidFill>
                <a:latin typeface="Arial MT"/>
                <a:cs typeface="Arial MT"/>
              </a:rPr>
              <a:t> </a:t>
            </a:r>
            <a:r>
              <a:rPr sz="1500" dirty="0">
                <a:solidFill>
                  <a:srgbClr val="595959"/>
                </a:solidFill>
                <a:latin typeface="Arial MT"/>
                <a:cs typeface="Arial MT"/>
              </a:rPr>
              <a:t>so</a:t>
            </a:r>
            <a:r>
              <a:rPr sz="1500" spc="-30" dirty="0">
                <a:solidFill>
                  <a:srgbClr val="595959"/>
                </a:solidFill>
                <a:latin typeface="Arial MT"/>
                <a:cs typeface="Arial MT"/>
              </a:rPr>
              <a:t> </a:t>
            </a:r>
            <a:r>
              <a:rPr sz="1500" dirty="0">
                <a:solidFill>
                  <a:srgbClr val="595959"/>
                </a:solidFill>
                <a:latin typeface="Arial MT"/>
                <a:cs typeface="Arial MT"/>
              </a:rPr>
              <a:t>the</a:t>
            </a:r>
            <a:r>
              <a:rPr sz="1500" spc="-30" dirty="0">
                <a:solidFill>
                  <a:srgbClr val="595959"/>
                </a:solidFill>
                <a:latin typeface="Arial MT"/>
                <a:cs typeface="Arial MT"/>
              </a:rPr>
              <a:t> </a:t>
            </a:r>
            <a:r>
              <a:rPr sz="1500" dirty="0">
                <a:solidFill>
                  <a:srgbClr val="595959"/>
                </a:solidFill>
                <a:latin typeface="Arial MT"/>
                <a:cs typeface="Arial MT"/>
              </a:rPr>
              <a:t>path</a:t>
            </a:r>
            <a:r>
              <a:rPr sz="1500" spc="-30" dirty="0">
                <a:solidFill>
                  <a:srgbClr val="595959"/>
                </a:solidFill>
                <a:latin typeface="Arial MT"/>
                <a:cs typeface="Arial MT"/>
              </a:rPr>
              <a:t> </a:t>
            </a:r>
            <a:r>
              <a:rPr sz="1500" dirty="0">
                <a:solidFill>
                  <a:srgbClr val="595959"/>
                </a:solidFill>
                <a:latin typeface="Arial MT"/>
                <a:cs typeface="Arial MT"/>
              </a:rPr>
              <a:t>is:</a:t>
            </a:r>
            <a:r>
              <a:rPr sz="1500" spc="-30" dirty="0">
                <a:solidFill>
                  <a:srgbClr val="595959"/>
                </a:solidFill>
                <a:latin typeface="Arial MT"/>
                <a:cs typeface="Arial MT"/>
              </a:rPr>
              <a:t> </a:t>
            </a:r>
            <a:r>
              <a:rPr sz="1500" spc="-10" dirty="0">
                <a:solidFill>
                  <a:srgbClr val="595959"/>
                </a:solidFill>
                <a:latin typeface="Arial MT"/>
                <a:cs typeface="Arial MT"/>
              </a:rPr>
              <a:t>/home/khainguyen</a:t>
            </a:r>
            <a:endParaRPr sz="1500">
              <a:latin typeface="Arial MT"/>
              <a:cs typeface="Arial MT"/>
            </a:endParaRPr>
          </a:p>
        </p:txBody>
      </p:sp>
      <p:sp>
        <p:nvSpPr>
          <p:cNvPr id="21" name="object 21"/>
          <p:cNvSpPr txBox="1"/>
          <p:nvPr/>
        </p:nvSpPr>
        <p:spPr>
          <a:xfrm>
            <a:off x="1980300" y="4556638"/>
            <a:ext cx="3509645" cy="238760"/>
          </a:xfrm>
          <a:prstGeom prst="rect">
            <a:avLst/>
          </a:prstGeom>
        </p:spPr>
        <p:txBody>
          <a:bodyPr vert="horz" wrap="square" lIns="0" tIns="12700" rIns="0" bIns="0" rtlCol="0">
            <a:spAutoFit/>
          </a:bodyPr>
          <a:lstStyle/>
          <a:p>
            <a:pPr marL="12700">
              <a:lnSpc>
                <a:spcPct val="100000"/>
              </a:lnSpc>
              <a:spcBef>
                <a:spcPts val="100"/>
              </a:spcBef>
            </a:pPr>
            <a:r>
              <a:rPr sz="1400" spc="-75" dirty="0">
                <a:solidFill>
                  <a:srgbClr val="595959"/>
                </a:solidFill>
                <a:latin typeface="Arial MT"/>
                <a:cs typeface="Arial MT"/>
              </a:rPr>
              <a:t>To</a:t>
            </a:r>
            <a:r>
              <a:rPr sz="1400" spc="-35" dirty="0">
                <a:solidFill>
                  <a:srgbClr val="595959"/>
                </a:solidFill>
                <a:latin typeface="Arial MT"/>
                <a:cs typeface="Arial MT"/>
              </a:rPr>
              <a:t> </a:t>
            </a:r>
            <a:r>
              <a:rPr sz="1400" dirty="0">
                <a:solidFill>
                  <a:srgbClr val="595959"/>
                </a:solidFill>
                <a:latin typeface="Arial MT"/>
                <a:cs typeface="Arial MT"/>
              </a:rPr>
              <a:t>print</a:t>
            </a:r>
            <a:r>
              <a:rPr sz="1400" spc="-20" dirty="0">
                <a:solidFill>
                  <a:srgbClr val="595959"/>
                </a:solidFill>
                <a:latin typeface="Arial MT"/>
                <a:cs typeface="Arial MT"/>
              </a:rPr>
              <a:t> </a:t>
            </a:r>
            <a:r>
              <a:rPr sz="1400" dirty="0">
                <a:solidFill>
                  <a:srgbClr val="595959"/>
                </a:solidFill>
                <a:latin typeface="Arial MT"/>
                <a:cs typeface="Arial MT"/>
              </a:rPr>
              <a:t>the</a:t>
            </a:r>
            <a:r>
              <a:rPr sz="1400" spc="-20" dirty="0">
                <a:solidFill>
                  <a:srgbClr val="595959"/>
                </a:solidFill>
                <a:latin typeface="Arial MT"/>
                <a:cs typeface="Arial MT"/>
              </a:rPr>
              <a:t> </a:t>
            </a:r>
            <a:r>
              <a:rPr sz="1400" dirty="0">
                <a:solidFill>
                  <a:srgbClr val="595959"/>
                </a:solidFill>
                <a:latin typeface="Arial MT"/>
                <a:cs typeface="Arial MT"/>
              </a:rPr>
              <a:t>current</a:t>
            </a:r>
            <a:r>
              <a:rPr sz="1400" spc="-25" dirty="0">
                <a:solidFill>
                  <a:srgbClr val="595959"/>
                </a:solidFill>
                <a:latin typeface="Arial MT"/>
                <a:cs typeface="Arial MT"/>
              </a:rPr>
              <a:t> </a:t>
            </a:r>
            <a:r>
              <a:rPr sz="1400" dirty="0">
                <a:solidFill>
                  <a:srgbClr val="595959"/>
                </a:solidFill>
                <a:latin typeface="Arial MT"/>
                <a:cs typeface="Arial MT"/>
              </a:rPr>
              <a:t>path,</a:t>
            </a:r>
            <a:r>
              <a:rPr sz="1400" spc="-20" dirty="0">
                <a:solidFill>
                  <a:srgbClr val="595959"/>
                </a:solidFill>
                <a:latin typeface="Arial MT"/>
                <a:cs typeface="Arial MT"/>
              </a:rPr>
              <a:t> </a:t>
            </a:r>
            <a:r>
              <a:rPr sz="1400" dirty="0">
                <a:solidFill>
                  <a:srgbClr val="595959"/>
                </a:solidFill>
                <a:latin typeface="Arial MT"/>
                <a:cs typeface="Arial MT"/>
              </a:rPr>
              <a:t>type</a:t>
            </a:r>
            <a:r>
              <a:rPr sz="1400" spc="-20" dirty="0">
                <a:solidFill>
                  <a:srgbClr val="595959"/>
                </a:solidFill>
                <a:latin typeface="Arial MT"/>
                <a:cs typeface="Arial MT"/>
              </a:rPr>
              <a:t> </a:t>
            </a:r>
            <a:r>
              <a:rPr sz="1400" dirty="0">
                <a:solidFill>
                  <a:srgbClr val="595959"/>
                </a:solidFill>
                <a:latin typeface="Arial MT"/>
                <a:cs typeface="Arial MT"/>
              </a:rPr>
              <a:t>the</a:t>
            </a:r>
            <a:r>
              <a:rPr sz="1400" spc="-20" dirty="0">
                <a:solidFill>
                  <a:srgbClr val="595959"/>
                </a:solidFill>
                <a:latin typeface="Arial MT"/>
                <a:cs typeface="Arial MT"/>
              </a:rPr>
              <a:t> </a:t>
            </a:r>
            <a:r>
              <a:rPr sz="1400" spc="-10" dirty="0">
                <a:solidFill>
                  <a:srgbClr val="595959"/>
                </a:solidFill>
                <a:latin typeface="Arial MT"/>
                <a:cs typeface="Arial MT"/>
              </a:rPr>
              <a:t>command:</a:t>
            </a:r>
            <a:endParaRPr sz="1400">
              <a:latin typeface="Arial MT"/>
              <a:cs typeface="Arial MT"/>
            </a:endParaRPr>
          </a:p>
        </p:txBody>
      </p:sp>
      <p:sp>
        <p:nvSpPr>
          <p:cNvPr id="22" name="object 22"/>
          <p:cNvSpPr txBox="1"/>
          <p:nvPr/>
        </p:nvSpPr>
        <p:spPr>
          <a:xfrm>
            <a:off x="5529130" y="4576450"/>
            <a:ext cx="339090" cy="213360"/>
          </a:xfrm>
          <a:prstGeom prst="rect">
            <a:avLst/>
          </a:prstGeom>
          <a:solidFill>
            <a:srgbClr val="EEEEEE"/>
          </a:solidFill>
        </p:spPr>
        <p:txBody>
          <a:bodyPr vert="horz" wrap="square" lIns="0" tIns="0" rIns="0" bIns="0" rtlCol="0">
            <a:spAutoFit/>
          </a:bodyPr>
          <a:lstStyle/>
          <a:p>
            <a:pPr>
              <a:lnSpc>
                <a:spcPts val="1625"/>
              </a:lnSpc>
            </a:pPr>
            <a:r>
              <a:rPr sz="1400" spc="-25" dirty="0">
                <a:solidFill>
                  <a:srgbClr val="595959"/>
                </a:solidFill>
                <a:latin typeface="Arial MT"/>
                <a:cs typeface="Arial MT"/>
              </a:rPr>
              <a:t>pwd</a:t>
            </a:r>
            <a:endParaRPr sz="1400">
              <a:latin typeface="Arial MT"/>
              <a:cs typeface="Arial MT"/>
            </a:endParaRPr>
          </a:p>
        </p:txBody>
      </p:sp>
      <p:sp>
        <p:nvSpPr>
          <p:cNvPr id="23" name="object 23"/>
          <p:cNvSpPr txBox="1"/>
          <p:nvPr/>
        </p:nvSpPr>
        <p:spPr>
          <a:xfrm>
            <a:off x="1980300" y="4769998"/>
            <a:ext cx="4875530" cy="238760"/>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595959"/>
                </a:solidFill>
                <a:latin typeface="Arial MT"/>
                <a:cs typeface="Arial MT"/>
              </a:rPr>
              <a:t>,then</a:t>
            </a:r>
            <a:r>
              <a:rPr sz="1400" spc="-25" dirty="0">
                <a:solidFill>
                  <a:srgbClr val="595959"/>
                </a:solidFill>
                <a:latin typeface="Arial MT"/>
                <a:cs typeface="Arial MT"/>
              </a:rPr>
              <a:t> </a:t>
            </a:r>
            <a:r>
              <a:rPr sz="1400" dirty="0">
                <a:solidFill>
                  <a:srgbClr val="595959"/>
                </a:solidFill>
                <a:latin typeface="Arial MT"/>
                <a:cs typeface="Arial MT"/>
              </a:rPr>
              <a:t>hitting</a:t>
            </a:r>
            <a:r>
              <a:rPr sz="1400" spc="-25" dirty="0">
                <a:solidFill>
                  <a:srgbClr val="595959"/>
                </a:solidFill>
                <a:latin typeface="Arial MT"/>
                <a:cs typeface="Arial MT"/>
              </a:rPr>
              <a:t> </a:t>
            </a:r>
            <a:r>
              <a:rPr sz="1400" dirty="0">
                <a:solidFill>
                  <a:srgbClr val="595959"/>
                </a:solidFill>
                <a:latin typeface="Arial MT"/>
                <a:cs typeface="Arial MT"/>
              </a:rPr>
              <a:t>the</a:t>
            </a:r>
            <a:r>
              <a:rPr sz="1400" spc="-25" dirty="0">
                <a:solidFill>
                  <a:srgbClr val="595959"/>
                </a:solidFill>
                <a:latin typeface="Arial MT"/>
                <a:cs typeface="Arial MT"/>
              </a:rPr>
              <a:t> </a:t>
            </a:r>
            <a:r>
              <a:rPr sz="1400" dirty="0">
                <a:solidFill>
                  <a:srgbClr val="595959"/>
                </a:solidFill>
                <a:latin typeface="Arial MT"/>
                <a:cs typeface="Arial MT"/>
              </a:rPr>
              <a:t>ENTER</a:t>
            </a:r>
            <a:r>
              <a:rPr sz="1400" spc="-25" dirty="0">
                <a:solidFill>
                  <a:srgbClr val="595959"/>
                </a:solidFill>
                <a:latin typeface="Arial MT"/>
                <a:cs typeface="Arial MT"/>
              </a:rPr>
              <a:t> </a:t>
            </a:r>
            <a:r>
              <a:rPr sz="1400" dirty="0">
                <a:solidFill>
                  <a:srgbClr val="595959"/>
                </a:solidFill>
                <a:latin typeface="Arial MT"/>
                <a:cs typeface="Arial MT"/>
              </a:rPr>
              <a:t>key</a:t>
            </a:r>
            <a:r>
              <a:rPr sz="1400" spc="-25" dirty="0">
                <a:solidFill>
                  <a:srgbClr val="595959"/>
                </a:solidFill>
                <a:latin typeface="Arial MT"/>
                <a:cs typeface="Arial MT"/>
              </a:rPr>
              <a:t> </a:t>
            </a:r>
            <a:r>
              <a:rPr sz="1400" dirty="0">
                <a:solidFill>
                  <a:srgbClr val="595959"/>
                </a:solidFill>
                <a:latin typeface="Arial MT"/>
                <a:cs typeface="Arial MT"/>
              </a:rPr>
              <a:t>on</a:t>
            </a:r>
            <a:r>
              <a:rPr sz="1400" spc="-25" dirty="0">
                <a:solidFill>
                  <a:srgbClr val="595959"/>
                </a:solidFill>
                <a:latin typeface="Arial MT"/>
                <a:cs typeface="Arial MT"/>
              </a:rPr>
              <a:t> </a:t>
            </a:r>
            <a:r>
              <a:rPr sz="1400" dirty="0">
                <a:solidFill>
                  <a:srgbClr val="595959"/>
                </a:solidFill>
                <a:latin typeface="Arial MT"/>
                <a:cs typeface="Arial MT"/>
              </a:rPr>
              <a:t>keyboard</a:t>
            </a:r>
            <a:r>
              <a:rPr sz="1400" spc="-20" dirty="0">
                <a:solidFill>
                  <a:srgbClr val="595959"/>
                </a:solidFill>
                <a:latin typeface="Arial MT"/>
                <a:cs typeface="Arial MT"/>
              </a:rPr>
              <a:t> </a:t>
            </a:r>
            <a:r>
              <a:rPr sz="1400" dirty="0">
                <a:solidFill>
                  <a:srgbClr val="595959"/>
                </a:solidFill>
                <a:latin typeface="Arial MT"/>
                <a:cs typeface="Arial MT"/>
              </a:rPr>
              <a:t>to</a:t>
            </a:r>
            <a:r>
              <a:rPr sz="1400" spc="-25" dirty="0">
                <a:solidFill>
                  <a:srgbClr val="595959"/>
                </a:solidFill>
                <a:latin typeface="Arial MT"/>
                <a:cs typeface="Arial MT"/>
              </a:rPr>
              <a:t> </a:t>
            </a:r>
            <a:r>
              <a:rPr sz="1400" dirty="0">
                <a:solidFill>
                  <a:srgbClr val="595959"/>
                </a:solidFill>
                <a:latin typeface="Arial MT"/>
                <a:cs typeface="Arial MT"/>
              </a:rPr>
              <a:t>run</a:t>
            </a:r>
            <a:r>
              <a:rPr sz="1400" spc="-25" dirty="0">
                <a:solidFill>
                  <a:srgbClr val="595959"/>
                </a:solidFill>
                <a:latin typeface="Arial MT"/>
                <a:cs typeface="Arial MT"/>
              </a:rPr>
              <a:t> </a:t>
            </a:r>
            <a:r>
              <a:rPr sz="1400" dirty="0">
                <a:solidFill>
                  <a:srgbClr val="595959"/>
                </a:solidFill>
                <a:latin typeface="Arial MT"/>
                <a:cs typeface="Arial MT"/>
              </a:rPr>
              <a:t>the</a:t>
            </a:r>
            <a:r>
              <a:rPr sz="1400" spc="-25" dirty="0">
                <a:solidFill>
                  <a:srgbClr val="595959"/>
                </a:solidFill>
                <a:latin typeface="Arial MT"/>
                <a:cs typeface="Arial MT"/>
              </a:rPr>
              <a:t> </a:t>
            </a:r>
            <a:r>
              <a:rPr sz="1400" spc="-10" dirty="0">
                <a:solidFill>
                  <a:srgbClr val="595959"/>
                </a:solidFill>
                <a:latin typeface="Arial MT"/>
                <a:cs typeface="Arial MT"/>
              </a:rPr>
              <a:t>command</a:t>
            </a:r>
            <a:endParaRPr sz="1400">
              <a:latin typeface="Arial MT"/>
              <a:cs typeface="Arial MT"/>
            </a:endParaRPr>
          </a:p>
        </p:txBody>
      </p:sp>
      <p:grpSp>
        <p:nvGrpSpPr>
          <p:cNvPr id="24" name="object 24"/>
          <p:cNvGrpSpPr/>
          <p:nvPr/>
        </p:nvGrpSpPr>
        <p:grpSpPr>
          <a:xfrm>
            <a:off x="1285512" y="3845250"/>
            <a:ext cx="421640" cy="777240"/>
            <a:chOff x="1285512" y="3845250"/>
            <a:chExt cx="421640" cy="777240"/>
          </a:xfrm>
        </p:grpSpPr>
        <p:pic>
          <p:nvPicPr>
            <p:cNvPr id="25" name="object 25"/>
            <p:cNvPicPr/>
            <p:nvPr/>
          </p:nvPicPr>
          <p:blipFill>
            <a:blip r:embed="rId9" cstate="print"/>
            <a:stretch>
              <a:fillRect/>
            </a:stretch>
          </p:blipFill>
          <p:spPr>
            <a:xfrm>
              <a:off x="1528400" y="4039950"/>
              <a:ext cx="178499" cy="581924"/>
            </a:xfrm>
            <a:prstGeom prst="rect">
              <a:avLst/>
            </a:prstGeom>
          </p:spPr>
        </p:pic>
        <p:sp>
          <p:nvSpPr>
            <p:cNvPr id="26" name="object 26"/>
            <p:cNvSpPr/>
            <p:nvPr/>
          </p:nvSpPr>
          <p:spPr>
            <a:xfrm>
              <a:off x="1290274" y="3850012"/>
              <a:ext cx="401320" cy="472440"/>
            </a:xfrm>
            <a:custGeom>
              <a:avLst/>
              <a:gdLst/>
              <a:ahLst/>
              <a:cxnLst/>
              <a:rect l="l" t="t" r="r" b="b"/>
              <a:pathLst>
                <a:path w="401319" h="472439">
                  <a:moveTo>
                    <a:pt x="401325" y="0"/>
                  </a:moveTo>
                  <a:lnTo>
                    <a:pt x="384256" y="2303"/>
                  </a:lnTo>
                  <a:lnTo>
                    <a:pt x="339086" y="590"/>
                  </a:lnTo>
                  <a:lnTo>
                    <a:pt x="274870" y="3341"/>
                  </a:lnTo>
                  <a:lnTo>
                    <a:pt x="200662" y="19038"/>
                  </a:lnTo>
                  <a:lnTo>
                    <a:pt x="157300" y="36703"/>
                  </a:lnTo>
                  <a:lnTo>
                    <a:pt x="115584" y="60655"/>
                  </a:lnTo>
                  <a:lnTo>
                    <a:pt x="77465" y="90189"/>
                  </a:lnTo>
                  <a:lnTo>
                    <a:pt x="44896" y="124595"/>
                  </a:lnTo>
                  <a:lnTo>
                    <a:pt x="19827" y="163166"/>
                  </a:lnTo>
                  <a:lnTo>
                    <a:pt x="4211" y="205193"/>
                  </a:lnTo>
                  <a:lnTo>
                    <a:pt x="0" y="249969"/>
                  </a:lnTo>
                  <a:lnTo>
                    <a:pt x="6782" y="290651"/>
                  </a:lnTo>
                  <a:lnTo>
                    <a:pt x="22571" y="331248"/>
                  </a:lnTo>
                  <a:lnTo>
                    <a:pt x="46145" y="370117"/>
                  </a:lnTo>
                  <a:lnTo>
                    <a:pt x="76287" y="405609"/>
                  </a:lnTo>
                  <a:lnTo>
                    <a:pt x="111775" y="436080"/>
                  </a:lnTo>
                  <a:lnTo>
                    <a:pt x="151390" y="459882"/>
                  </a:lnTo>
                  <a:lnTo>
                    <a:pt x="177704" y="470641"/>
                  </a:lnTo>
                  <a:lnTo>
                    <a:pt x="178597" y="470941"/>
                  </a:lnTo>
                  <a:lnTo>
                    <a:pt x="179491" y="471235"/>
                  </a:lnTo>
                  <a:lnTo>
                    <a:pt x="180386" y="471523"/>
                  </a:lnTo>
                  <a:lnTo>
                    <a:pt x="181683" y="471930"/>
                  </a:lnTo>
                </a:path>
              </a:pathLst>
            </a:custGeom>
            <a:ln w="9524">
              <a:solidFill>
                <a:srgbClr val="FF0000"/>
              </a:solidFill>
            </a:ln>
          </p:spPr>
          <p:txBody>
            <a:bodyPr wrap="square" lIns="0" tIns="0" rIns="0" bIns="0" rtlCol="0"/>
            <a:lstStyle/>
            <a:p>
              <a:endParaRPr/>
            </a:p>
          </p:txBody>
        </p:sp>
        <p:sp>
          <p:nvSpPr>
            <p:cNvPr id="27" name="object 27"/>
            <p:cNvSpPr/>
            <p:nvPr/>
          </p:nvSpPr>
          <p:spPr>
            <a:xfrm>
              <a:off x="1469489" y="4306405"/>
              <a:ext cx="45720" cy="31115"/>
            </a:xfrm>
            <a:custGeom>
              <a:avLst/>
              <a:gdLst/>
              <a:ahLst/>
              <a:cxnLst/>
              <a:rect l="l" t="t" r="r" b="b"/>
              <a:pathLst>
                <a:path w="45719" h="31114">
                  <a:moveTo>
                    <a:pt x="0" y="31075"/>
                  </a:moveTo>
                  <a:lnTo>
                    <a:pt x="4938" y="0"/>
                  </a:lnTo>
                  <a:lnTo>
                    <a:pt x="45158" y="22321"/>
                  </a:lnTo>
                  <a:lnTo>
                    <a:pt x="0" y="31075"/>
                  </a:lnTo>
                  <a:close/>
                </a:path>
              </a:pathLst>
            </a:custGeom>
            <a:solidFill>
              <a:srgbClr val="FF0000"/>
            </a:solidFill>
          </p:spPr>
          <p:txBody>
            <a:bodyPr wrap="square" lIns="0" tIns="0" rIns="0" bIns="0" rtlCol="0"/>
            <a:lstStyle/>
            <a:p>
              <a:endParaRPr/>
            </a:p>
          </p:txBody>
        </p:sp>
        <p:sp>
          <p:nvSpPr>
            <p:cNvPr id="28" name="object 28"/>
            <p:cNvSpPr/>
            <p:nvPr/>
          </p:nvSpPr>
          <p:spPr>
            <a:xfrm>
              <a:off x="1469489" y="4306405"/>
              <a:ext cx="45720" cy="31115"/>
            </a:xfrm>
            <a:custGeom>
              <a:avLst/>
              <a:gdLst/>
              <a:ahLst/>
              <a:cxnLst/>
              <a:rect l="l" t="t" r="r" b="b"/>
              <a:pathLst>
                <a:path w="45719" h="31114">
                  <a:moveTo>
                    <a:pt x="0" y="31075"/>
                  </a:moveTo>
                  <a:lnTo>
                    <a:pt x="45158" y="22321"/>
                  </a:lnTo>
                  <a:lnTo>
                    <a:pt x="4938" y="0"/>
                  </a:lnTo>
                  <a:lnTo>
                    <a:pt x="0" y="31075"/>
                  </a:lnTo>
                  <a:close/>
                </a:path>
              </a:pathLst>
            </a:custGeom>
            <a:ln w="9524">
              <a:solidFill>
                <a:srgbClr val="FF0000"/>
              </a:solidFill>
            </a:ln>
          </p:spPr>
          <p:txBody>
            <a:bodyPr wrap="square" lIns="0" tIns="0" rIns="0" bIns="0" rtlCol="0"/>
            <a:lstStyle/>
            <a:p>
              <a:endParaRPr/>
            </a:p>
          </p:txBody>
        </p:sp>
      </p:grpSp>
      <p:sp>
        <p:nvSpPr>
          <p:cNvPr id="29" name="object 29"/>
          <p:cNvSpPr txBox="1"/>
          <p:nvPr/>
        </p:nvSpPr>
        <p:spPr>
          <a:xfrm>
            <a:off x="835850" y="3966578"/>
            <a:ext cx="412750" cy="162560"/>
          </a:xfrm>
          <a:prstGeom prst="rect">
            <a:avLst/>
          </a:prstGeom>
        </p:spPr>
        <p:txBody>
          <a:bodyPr vert="horz" wrap="square" lIns="0" tIns="12700" rIns="0" bIns="0" rtlCol="0">
            <a:spAutoFit/>
          </a:bodyPr>
          <a:lstStyle/>
          <a:p>
            <a:pPr marL="12700">
              <a:lnSpc>
                <a:spcPct val="100000"/>
              </a:lnSpc>
              <a:spcBef>
                <a:spcPts val="100"/>
              </a:spcBef>
            </a:pPr>
            <a:r>
              <a:rPr sz="900" spc="-10" dirty="0">
                <a:solidFill>
                  <a:srgbClr val="FF0000"/>
                </a:solidFill>
                <a:latin typeface="Arial MT"/>
                <a:cs typeface="Arial MT"/>
              </a:rPr>
              <a:t>ENTER</a:t>
            </a:r>
            <a:endParaRPr sz="900">
              <a:latin typeface="Arial MT"/>
              <a:cs typeface="Arial MT"/>
            </a:endParaRPr>
          </a:p>
        </p:txBody>
      </p:sp>
      <p:sp>
        <p:nvSpPr>
          <p:cNvPr id="30" name="object 30"/>
          <p:cNvSpPr txBox="1"/>
          <p:nvPr/>
        </p:nvSpPr>
        <p:spPr>
          <a:xfrm>
            <a:off x="73025" y="1251675"/>
            <a:ext cx="720725" cy="406400"/>
          </a:xfrm>
          <a:prstGeom prst="rect">
            <a:avLst/>
          </a:prstGeom>
        </p:spPr>
        <p:txBody>
          <a:bodyPr vert="horz" wrap="square" lIns="0" tIns="12700" rIns="0" bIns="0" rtlCol="0">
            <a:spAutoFit/>
          </a:bodyPr>
          <a:lstStyle/>
          <a:p>
            <a:pPr marL="12700" marR="5080">
              <a:lnSpc>
                <a:spcPct val="100000"/>
              </a:lnSpc>
              <a:spcBef>
                <a:spcPts val="100"/>
              </a:spcBef>
            </a:pPr>
            <a:r>
              <a:rPr sz="1250" b="1" i="1" spc="65" dirty="0">
                <a:solidFill>
                  <a:srgbClr val="0097A7"/>
                </a:solidFill>
                <a:latin typeface="Roboto Cn"/>
                <a:cs typeface="Roboto Cn"/>
              </a:rPr>
              <a:t>command </a:t>
            </a:r>
            <a:r>
              <a:rPr sz="1250" b="1" i="1" spc="50" dirty="0">
                <a:solidFill>
                  <a:srgbClr val="0097A7"/>
                </a:solidFill>
                <a:latin typeface="Roboto Cn"/>
                <a:cs typeface="Roboto Cn"/>
              </a:rPr>
              <a:t>prompt</a:t>
            </a:r>
            <a:endParaRPr sz="1250">
              <a:latin typeface="Roboto Cn"/>
              <a:cs typeface="Roboto Cn"/>
            </a:endParaRPr>
          </a:p>
        </p:txBody>
      </p:sp>
      <p:sp>
        <p:nvSpPr>
          <p:cNvPr id="31" name="object 31"/>
          <p:cNvSpPr txBox="1"/>
          <p:nvPr/>
        </p:nvSpPr>
        <p:spPr>
          <a:xfrm>
            <a:off x="110850" y="222813"/>
            <a:ext cx="4478020" cy="572135"/>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595959"/>
                </a:solidFill>
                <a:latin typeface="Arial"/>
                <a:cs typeface="Arial"/>
              </a:rPr>
              <a:t>When</a:t>
            </a:r>
            <a:r>
              <a:rPr sz="1400" b="1" spc="-30" dirty="0">
                <a:solidFill>
                  <a:srgbClr val="595959"/>
                </a:solidFill>
                <a:latin typeface="Arial"/>
                <a:cs typeface="Arial"/>
              </a:rPr>
              <a:t> </a:t>
            </a:r>
            <a:r>
              <a:rPr sz="1400" b="1" dirty="0">
                <a:solidFill>
                  <a:srgbClr val="595959"/>
                </a:solidFill>
                <a:latin typeface="Arial"/>
                <a:cs typeface="Arial"/>
              </a:rPr>
              <a:t>opening</a:t>
            </a:r>
            <a:r>
              <a:rPr sz="1400" b="1" spc="-30" dirty="0">
                <a:solidFill>
                  <a:srgbClr val="595959"/>
                </a:solidFill>
                <a:latin typeface="Arial"/>
                <a:cs typeface="Arial"/>
              </a:rPr>
              <a:t> </a:t>
            </a:r>
            <a:r>
              <a:rPr sz="1400" b="1" dirty="0">
                <a:solidFill>
                  <a:srgbClr val="595959"/>
                </a:solidFill>
                <a:latin typeface="Arial"/>
                <a:cs typeface="Arial"/>
              </a:rPr>
              <a:t>the</a:t>
            </a:r>
            <a:r>
              <a:rPr sz="1400" b="1" spc="-30" dirty="0">
                <a:solidFill>
                  <a:srgbClr val="595959"/>
                </a:solidFill>
                <a:latin typeface="Arial"/>
                <a:cs typeface="Arial"/>
              </a:rPr>
              <a:t> </a:t>
            </a:r>
            <a:r>
              <a:rPr sz="1400" b="1" dirty="0">
                <a:solidFill>
                  <a:srgbClr val="595959"/>
                </a:solidFill>
                <a:latin typeface="Arial"/>
                <a:cs typeface="Arial"/>
              </a:rPr>
              <a:t>terminal,</a:t>
            </a:r>
            <a:r>
              <a:rPr sz="1400" b="1" spc="-5" dirty="0">
                <a:solidFill>
                  <a:srgbClr val="595959"/>
                </a:solidFill>
                <a:latin typeface="Arial"/>
                <a:cs typeface="Arial"/>
              </a:rPr>
              <a:t> </a:t>
            </a:r>
            <a:r>
              <a:rPr sz="1400" b="1" spc="-10" dirty="0">
                <a:solidFill>
                  <a:srgbClr val="FF0000"/>
                </a:solidFill>
                <a:latin typeface="Arial"/>
                <a:cs typeface="Arial"/>
              </a:rPr>
              <a:t>default</a:t>
            </a:r>
            <a:r>
              <a:rPr sz="1400" b="1" spc="-10" dirty="0">
                <a:solidFill>
                  <a:srgbClr val="595959"/>
                </a:solidFill>
                <a:latin typeface="Arial"/>
                <a:cs typeface="Arial"/>
              </a:rPr>
              <a:t>:</a:t>
            </a:r>
            <a:endParaRPr sz="1400">
              <a:latin typeface="Arial"/>
              <a:cs typeface="Arial"/>
            </a:endParaRPr>
          </a:p>
          <a:p>
            <a:pPr marL="965835">
              <a:lnSpc>
                <a:spcPct val="100000"/>
              </a:lnSpc>
              <a:spcBef>
                <a:spcPts val="1180"/>
              </a:spcBef>
            </a:pPr>
            <a:r>
              <a:rPr sz="1200" dirty="0">
                <a:latin typeface="Roboto"/>
                <a:cs typeface="Roboto"/>
              </a:rPr>
              <a:t>tell</a:t>
            </a:r>
            <a:r>
              <a:rPr sz="1200" spc="-45" dirty="0">
                <a:latin typeface="Roboto"/>
                <a:cs typeface="Roboto"/>
              </a:rPr>
              <a:t> </a:t>
            </a:r>
            <a:r>
              <a:rPr sz="1200" spc="-20" dirty="0">
                <a:latin typeface="Roboto"/>
                <a:cs typeface="Roboto"/>
              </a:rPr>
              <a:t>you</a:t>
            </a:r>
            <a:r>
              <a:rPr sz="1200" spc="-45" dirty="0">
                <a:latin typeface="Roboto"/>
                <a:cs typeface="Roboto"/>
              </a:rPr>
              <a:t> </a:t>
            </a:r>
            <a:r>
              <a:rPr sz="1200" dirty="0">
                <a:latin typeface="Roboto"/>
                <a:cs typeface="Roboto"/>
              </a:rPr>
              <a:t>the</a:t>
            </a:r>
            <a:r>
              <a:rPr sz="1200" spc="-45" dirty="0">
                <a:latin typeface="Roboto"/>
                <a:cs typeface="Roboto"/>
              </a:rPr>
              <a:t> </a:t>
            </a:r>
            <a:r>
              <a:rPr sz="1200" spc="-10" dirty="0">
                <a:latin typeface="Roboto"/>
                <a:cs typeface="Roboto"/>
              </a:rPr>
              <a:t>computer</a:t>
            </a:r>
            <a:r>
              <a:rPr sz="1200" spc="-45" dirty="0">
                <a:latin typeface="Roboto"/>
                <a:cs typeface="Roboto"/>
              </a:rPr>
              <a:t> </a:t>
            </a:r>
            <a:r>
              <a:rPr sz="1200" dirty="0">
                <a:latin typeface="Roboto"/>
                <a:cs typeface="Roboto"/>
              </a:rPr>
              <a:t>is</a:t>
            </a:r>
            <a:r>
              <a:rPr sz="1200" spc="-45" dirty="0">
                <a:latin typeface="Roboto"/>
                <a:cs typeface="Roboto"/>
              </a:rPr>
              <a:t> </a:t>
            </a:r>
            <a:r>
              <a:rPr sz="1200" spc="-10" dirty="0">
                <a:latin typeface="Roboto"/>
                <a:cs typeface="Roboto"/>
              </a:rPr>
              <a:t>ready</a:t>
            </a:r>
            <a:r>
              <a:rPr sz="1200" spc="-40" dirty="0">
                <a:latin typeface="Roboto"/>
                <a:cs typeface="Roboto"/>
              </a:rPr>
              <a:t> </a:t>
            </a:r>
            <a:r>
              <a:rPr sz="1200" dirty="0">
                <a:latin typeface="Roboto"/>
                <a:cs typeface="Roboto"/>
              </a:rPr>
              <a:t>to</a:t>
            </a:r>
            <a:r>
              <a:rPr sz="1200" spc="-45" dirty="0">
                <a:latin typeface="Roboto"/>
                <a:cs typeface="Roboto"/>
              </a:rPr>
              <a:t> </a:t>
            </a:r>
            <a:r>
              <a:rPr sz="1200" dirty="0">
                <a:latin typeface="Roboto"/>
                <a:cs typeface="Roboto"/>
              </a:rPr>
              <a:t>accept</a:t>
            </a:r>
            <a:r>
              <a:rPr sz="1200" spc="-45" dirty="0">
                <a:latin typeface="Roboto"/>
                <a:cs typeface="Roboto"/>
              </a:rPr>
              <a:t> </a:t>
            </a:r>
            <a:r>
              <a:rPr sz="1200" dirty="0">
                <a:latin typeface="Roboto"/>
                <a:cs typeface="Roboto"/>
              </a:rPr>
              <a:t>a</a:t>
            </a:r>
            <a:r>
              <a:rPr sz="1200" spc="-45" dirty="0">
                <a:latin typeface="Roboto"/>
                <a:cs typeface="Roboto"/>
              </a:rPr>
              <a:t> </a:t>
            </a:r>
            <a:r>
              <a:rPr sz="1200" spc="-10" dirty="0">
                <a:latin typeface="Roboto"/>
                <a:cs typeface="Roboto"/>
              </a:rPr>
              <a:t>command</a:t>
            </a:r>
            <a:endParaRPr sz="1200">
              <a:latin typeface="Roboto"/>
              <a:cs typeface="Roboto"/>
            </a:endParaRPr>
          </a:p>
        </p:txBody>
      </p:sp>
      <p:grpSp>
        <p:nvGrpSpPr>
          <p:cNvPr id="32" name="object 32"/>
          <p:cNvGrpSpPr/>
          <p:nvPr/>
        </p:nvGrpSpPr>
        <p:grpSpPr>
          <a:xfrm>
            <a:off x="875437" y="1449204"/>
            <a:ext cx="53340" cy="41275"/>
            <a:chOff x="875437" y="1449204"/>
            <a:chExt cx="53340" cy="41275"/>
          </a:xfrm>
        </p:grpSpPr>
        <p:sp>
          <p:nvSpPr>
            <p:cNvPr id="33" name="object 33"/>
            <p:cNvSpPr/>
            <p:nvPr/>
          </p:nvSpPr>
          <p:spPr>
            <a:xfrm>
              <a:off x="875437" y="1464937"/>
              <a:ext cx="9525" cy="9525"/>
            </a:xfrm>
            <a:custGeom>
              <a:avLst/>
              <a:gdLst/>
              <a:ahLst/>
              <a:cxnLst/>
              <a:rect l="l" t="t" r="r" b="b"/>
              <a:pathLst>
                <a:path w="9525" h="9525">
                  <a:moveTo>
                    <a:pt x="0" y="4762"/>
                  </a:moveTo>
                  <a:lnTo>
                    <a:pt x="1394" y="8130"/>
                  </a:lnTo>
                  <a:lnTo>
                    <a:pt x="4762" y="9524"/>
                  </a:lnTo>
                  <a:lnTo>
                    <a:pt x="8130" y="8130"/>
                  </a:lnTo>
                  <a:lnTo>
                    <a:pt x="9524" y="4762"/>
                  </a:lnTo>
                  <a:lnTo>
                    <a:pt x="8130" y="1394"/>
                  </a:lnTo>
                  <a:lnTo>
                    <a:pt x="4762" y="0"/>
                  </a:lnTo>
                  <a:lnTo>
                    <a:pt x="1394" y="1394"/>
                  </a:lnTo>
                  <a:lnTo>
                    <a:pt x="0" y="4762"/>
                  </a:lnTo>
                  <a:close/>
                </a:path>
              </a:pathLst>
            </a:custGeom>
            <a:solidFill>
              <a:srgbClr val="0097A7"/>
            </a:solidFill>
          </p:spPr>
          <p:txBody>
            <a:bodyPr wrap="square" lIns="0" tIns="0" rIns="0" bIns="0" rtlCol="0"/>
            <a:lstStyle/>
            <a:p>
              <a:endParaRPr/>
            </a:p>
          </p:txBody>
        </p:sp>
        <p:sp>
          <p:nvSpPr>
            <p:cNvPr id="34" name="object 34"/>
            <p:cNvSpPr/>
            <p:nvPr/>
          </p:nvSpPr>
          <p:spPr>
            <a:xfrm>
              <a:off x="880199" y="1453967"/>
              <a:ext cx="43815" cy="31750"/>
            </a:xfrm>
            <a:custGeom>
              <a:avLst/>
              <a:gdLst/>
              <a:ahLst/>
              <a:cxnLst/>
              <a:rect l="l" t="t" r="r" b="b"/>
              <a:pathLst>
                <a:path w="43815" h="31750">
                  <a:moveTo>
                    <a:pt x="0" y="31465"/>
                  </a:moveTo>
                  <a:lnTo>
                    <a:pt x="0" y="0"/>
                  </a:lnTo>
                  <a:lnTo>
                    <a:pt x="43225" y="15732"/>
                  </a:lnTo>
                  <a:lnTo>
                    <a:pt x="0" y="31465"/>
                  </a:lnTo>
                  <a:close/>
                </a:path>
              </a:pathLst>
            </a:custGeom>
            <a:solidFill>
              <a:srgbClr val="0097A7"/>
            </a:solidFill>
          </p:spPr>
          <p:txBody>
            <a:bodyPr wrap="square" lIns="0" tIns="0" rIns="0" bIns="0" rtlCol="0"/>
            <a:lstStyle/>
            <a:p>
              <a:endParaRPr/>
            </a:p>
          </p:txBody>
        </p:sp>
        <p:sp>
          <p:nvSpPr>
            <p:cNvPr id="35" name="object 35"/>
            <p:cNvSpPr/>
            <p:nvPr/>
          </p:nvSpPr>
          <p:spPr>
            <a:xfrm>
              <a:off x="880199" y="1453967"/>
              <a:ext cx="43815" cy="31750"/>
            </a:xfrm>
            <a:custGeom>
              <a:avLst/>
              <a:gdLst/>
              <a:ahLst/>
              <a:cxnLst/>
              <a:rect l="l" t="t" r="r" b="b"/>
              <a:pathLst>
                <a:path w="43815" h="31750">
                  <a:moveTo>
                    <a:pt x="0" y="31465"/>
                  </a:moveTo>
                  <a:lnTo>
                    <a:pt x="43225" y="15732"/>
                  </a:lnTo>
                  <a:lnTo>
                    <a:pt x="0" y="0"/>
                  </a:lnTo>
                  <a:lnTo>
                    <a:pt x="0" y="31465"/>
                  </a:lnTo>
                  <a:close/>
                </a:path>
              </a:pathLst>
            </a:custGeom>
            <a:ln w="9524">
              <a:solidFill>
                <a:srgbClr val="0097A7"/>
              </a:solidFill>
            </a:ln>
          </p:spPr>
          <p:txBody>
            <a:bodyPr wrap="square" lIns="0" tIns="0" rIns="0" bIns="0" rtlCol="0"/>
            <a:lstStyle/>
            <a:p>
              <a:endParaRPr/>
            </a:p>
          </p:txBody>
        </p:sp>
      </p:grpSp>
      <p:grpSp>
        <p:nvGrpSpPr>
          <p:cNvPr id="36" name="object 36"/>
          <p:cNvGrpSpPr/>
          <p:nvPr/>
        </p:nvGrpSpPr>
        <p:grpSpPr>
          <a:xfrm>
            <a:off x="424632" y="699437"/>
            <a:ext cx="5180965" cy="995680"/>
            <a:chOff x="424632" y="699437"/>
            <a:chExt cx="5180965" cy="995680"/>
          </a:xfrm>
        </p:grpSpPr>
        <p:sp>
          <p:nvSpPr>
            <p:cNvPr id="37" name="object 37"/>
            <p:cNvSpPr/>
            <p:nvPr/>
          </p:nvSpPr>
          <p:spPr>
            <a:xfrm>
              <a:off x="445066" y="704199"/>
              <a:ext cx="546735" cy="424180"/>
            </a:xfrm>
            <a:custGeom>
              <a:avLst/>
              <a:gdLst/>
              <a:ahLst/>
              <a:cxnLst/>
              <a:rect l="l" t="t" r="r" b="b"/>
              <a:pathLst>
                <a:path w="546735" h="424180">
                  <a:moveTo>
                    <a:pt x="546358" y="0"/>
                  </a:moveTo>
                  <a:lnTo>
                    <a:pt x="494732" y="2759"/>
                  </a:lnTo>
                  <a:lnTo>
                    <a:pt x="443509" y="10801"/>
                  </a:lnTo>
                  <a:lnTo>
                    <a:pt x="393094" y="23774"/>
                  </a:lnTo>
                  <a:lnTo>
                    <a:pt x="343891" y="41327"/>
                  </a:lnTo>
                  <a:lnTo>
                    <a:pt x="296303" y="63106"/>
                  </a:lnTo>
                  <a:lnTo>
                    <a:pt x="250734" y="88759"/>
                  </a:lnTo>
                  <a:lnTo>
                    <a:pt x="207589" y="117935"/>
                  </a:lnTo>
                  <a:lnTo>
                    <a:pt x="167271" y="150281"/>
                  </a:lnTo>
                  <a:lnTo>
                    <a:pt x="130183" y="185444"/>
                  </a:lnTo>
                  <a:lnTo>
                    <a:pt x="96730" y="223073"/>
                  </a:lnTo>
                  <a:lnTo>
                    <a:pt x="67316" y="262816"/>
                  </a:lnTo>
                  <a:lnTo>
                    <a:pt x="42344" y="304319"/>
                  </a:lnTo>
                  <a:lnTo>
                    <a:pt x="22218" y="347231"/>
                  </a:lnTo>
                  <a:lnTo>
                    <a:pt x="7343" y="391200"/>
                  </a:lnTo>
                  <a:lnTo>
                    <a:pt x="2000" y="413471"/>
                  </a:lnTo>
                  <a:lnTo>
                    <a:pt x="1615" y="415333"/>
                  </a:lnTo>
                  <a:lnTo>
                    <a:pt x="1246" y="417196"/>
                  </a:lnTo>
                  <a:lnTo>
                    <a:pt x="891" y="419061"/>
                  </a:lnTo>
                  <a:lnTo>
                    <a:pt x="0" y="423972"/>
                  </a:lnTo>
                </a:path>
              </a:pathLst>
            </a:custGeom>
            <a:ln w="9524">
              <a:solidFill>
                <a:srgbClr val="595959"/>
              </a:solidFill>
            </a:ln>
          </p:spPr>
          <p:txBody>
            <a:bodyPr wrap="square" lIns="0" tIns="0" rIns="0" bIns="0" rtlCol="0"/>
            <a:lstStyle/>
            <a:p>
              <a:endParaRPr/>
            </a:p>
          </p:txBody>
        </p:sp>
        <p:sp>
          <p:nvSpPr>
            <p:cNvPr id="38" name="object 38"/>
            <p:cNvSpPr/>
            <p:nvPr/>
          </p:nvSpPr>
          <p:spPr>
            <a:xfrm>
              <a:off x="429394" y="1126785"/>
              <a:ext cx="31750" cy="44450"/>
            </a:xfrm>
            <a:custGeom>
              <a:avLst/>
              <a:gdLst/>
              <a:ahLst/>
              <a:cxnLst/>
              <a:rect l="l" t="t" r="r" b="b"/>
              <a:pathLst>
                <a:path w="31750" h="44450">
                  <a:moveTo>
                    <a:pt x="11858" y="44444"/>
                  </a:moveTo>
                  <a:lnTo>
                    <a:pt x="0" y="0"/>
                  </a:lnTo>
                  <a:lnTo>
                    <a:pt x="31342" y="2775"/>
                  </a:lnTo>
                  <a:lnTo>
                    <a:pt x="11858" y="44444"/>
                  </a:lnTo>
                  <a:close/>
                </a:path>
              </a:pathLst>
            </a:custGeom>
            <a:solidFill>
              <a:srgbClr val="595959"/>
            </a:solidFill>
          </p:spPr>
          <p:txBody>
            <a:bodyPr wrap="square" lIns="0" tIns="0" rIns="0" bIns="0" rtlCol="0"/>
            <a:lstStyle/>
            <a:p>
              <a:endParaRPr/>
            </a:p>
          </p:txBody>
        </p:sp>
        <p:sp>
          <p:nvSpPr>
            <p:cNvPr id="39" name="object 39"/>
            <p:cNvSpPr/>
            <p:nvPr/>
          </p:nvSpPr>
          <p:spPr>
            <a:xfrm>
              <a:off x="429394" y="1126785"/>
              <a:ext cx="31750" cy="44450"/>
            </a:xfrm>
            <a:custGeom>
              <a:avLst/>
              <a:gdLst/>
              <a:ahLst/>
              <a:cxnLst/>
              <a:rect l="l" t="t" r="r" b="b"/>
              <a:pathLst>
                <a:path w="31750" h="44450">
                  <a:moveTo>
                    <a:pt x="0" y="0"/>
                  </a:moveTo>
                  <a:lnTo>
                    <a:pt x="11858" y="44444"/>
                  </a:lnTo>
                  <a:lnTo>
                    <a:pt x="31342" y="2775"/>
                  </a:lnTo>
                  <a:lnTo>
                    <a:pt x="0" y="0"/>
                  </a:lnTo>
                  <a:close/>
                </a:path>
              </a:pathLst>
            </a:custGeom>
            <a:ln w="9524">
              <a:solidFill>
                <a:srgbClr val="595959"/>
              </a:solidFill>
            </a:ln>
          </p:spPr>
          <p:txBody>
            <a:bodyPr wrap="square" lIns="0" tIns="0" rIns="0" bIns="0" rtlCol="0"/>
            <a:lstStyle/>
            <a:p>
              <a:endParaRPr/>
            </a:p>
          </p:txBody>
        </p:sp>
        <p:sp>
          <p:nvSpPr>
            <p:cNvPr id="40" name="object 40"/>
            <p:cNvSpPr/>
            <p:nvPr/>
          </p:nvSpPr>
          <p:spPr>
            <a:xfrm>
              <a:off x="1021500" y="1647124"/>
              <a:ext cx="2808605" cy="38100"/>
            </a:xfrm>
            <a:custGeom>
              <a:avLst/>
              <a:gdLst/>
              <a:ahLst/>
              <a:cxnLst/>
              <a:rect l="l" t="t" r="r" b="b"/>
              <a:pathLst>
                <a:path w="2808604" h="38100">
                  <a:moveTo>
                    <a:pt x="0" y="28374"/>
                  </a:moveTo>
                  <a:lnTo>
                    <a:pt x="1843799" y="37974"/>
                  </a:lnTo>
                </a:path>
                <a:path w="2808604" h="38100">
                  <a:moveTo>
                    <a:pt x="2137374" y="0"/>
                  </a:moveTo>
                  <a:lnTo>
                    <a:pt x="2808474" y="9299"/>
                  </a:lnTo>
                </a:path>
              </a:pathLst>
            </a:custGeom>
            <a:ln w="19049">
              <a:solidFill>
                <a:srgbClr val="FF0000"/>
              </a:solidFill>
            </a:ln>
          </p:spPr>
          <p:txBody>
            <a:bodyPr wrap="square" lIns="0" tIns="0" rIns="0" bIns="0" rtlCol="0"/>
            <a:lstStyle/>
            <a:p>
              <a:endParaRPr/>
            </a:p>
          </p:txBody>
        </p:sp>
        <p:sp>
          <p:nvSpPr>
            <p:cNvPr id="41" name="object 41"/>
            <p:cNvSpPr/>
            <p:nvPr/>
          </p:nvSpPr>
          <p:spPr>
            <a:xfrm>
              <a:off x="1024725" y="1248950"/>
              <a:ext cx="3411220" cy="369570"/>
            </a:xfrm>
            <a:custGeom>
              <a:avLst/>
              <a:gdLst/>
              <a:ahLst/>
              <a:cxnLst/>
              <a:rect l="l" t="t" r="r" b="b"/>
              <a:pathLst>
                <a:path w="3411220" h="369569">
                  <a:moveTo>
                    <a:pt x="0" y="0"/>
                  </a:moveTo>
                  <a:lnTo>
                    <a:pt x="3410699" y="0"/>
                  </a:lnTo>
                  <a:lnTo>
                    <a:pt x="3410699" y="369299"/>
                  </a:lnTo>
                  <a:lnTo>
                    <a:pt x="0" y="369299"/>
                  </a:lnTo>
                  <a:lnTo>
                    <a:pt x="0" y="0"/>
                  </a:lnTo>
                  <a:close/>
                </a:path>
              </a:pathLst>
            </a:custGeom>
            <a:ln w="19049">
              <a:solidFill>
                <a:srgbClr val="0097A7"/>
              </a:solidFill>
            </a:ln>
          </p:spPr>
          <p:txBody>
            <a:bodyPr wrap="square" lIns="0" tIns="0" rIns="0" bIns="0" rtlCol="0"/>
            <a:lstStyle/>
            <a:p>
              <a:endParaRPr/>
            </a:p>
          </p:txBody>
        </p:sp>
        <p:sp>
          <p:nvSpPr>
            <p:cNvPr id="42" name="object 42"/>
            <p:cNvSpPr/>
            <p:nvPr/>
          </p:nvSpPr>
          <p:spPr>
            <a:xfrm>
              <a:off x="4393549" y="757104"/>
              <a:ext cx="1124585" cy="548640"/>
            </a:xfrm>
            <a:custGeom>
              <a:avLst/>
              <a:gdLst/>
              <a:ahLst/>
              <a:cxnLst/>
              <a:rect l="l" t="t" r="r" b="b"/>
              <a:pathLst>
                <a:path w="1124585" h="548640">
                  <a:moveTo>
                    <a:pt x="0" y="548120"/>
                  </a:moveTo>
                  <a:lnTo>
                    <a:pt x="1124554" y="0"/>
                  </a:lnTo>
                </a:path>
              </a:pathLst>
            </a:custGeom>
            <a:ln w="19049">
              <a:solidFill>
                <a:srgbClr val="FF0000"/>
              </a:solidFill>
            </a:ln>
          </p:spPr>
          <p:txBody>
            <a:bodyPr wrap="square" lIns="0" tIns="0" rIns="0" bIns="0" rtlCol="0"/>
            <a:lstStyle/>
            <a:p>
              <a:endParaRPr/>
            </a:p>
          </p:txBody>
        </p:sp>
        <p:pic>
          <p:nvPicPr>
            <p:cNvPr id="43" name="object 43"/>
            <p:cNvPicPr/>
            <p:nvPr/>
          </p:nvPicPr>
          <p:blipFill>
            <a:blip r:embed="rId10" cstate="print"/>
            <a:stretch>
              <a:fillRect/>
            </a:stretch>
          </p:blipFill>
          <p:spPr>
            <a:xfrm>
              <a:off x="5494793" y="709701"/>
              <a:ext cx="110547" cy="85211"/>
            </a:xfrm>
            <a:prstGeom prst="rect">
              <a:avLst/>
            </a:prstGeom>
          </p:spPr>
        </p:pic>
      </p:grpSp>
      <p:sp>
        <p:nvSpPr>
          <p:cNvPr id="44" name="object 44"/>
          <p:cNvSpPr txBox="1"/>
          <p:nvPr/>
        </p:nvSpPr>
        <p:spPr>
          <a:xfrm>
            <a:off x="6153794" y="4623520"/>
            <a:ext cx="1943735" cy="177800"/>
          </a:xfrm>
          <a:prstGeom prst="rect">
            <a:avLst/>
          </a:prstGeom>
        </p:spPr>
        <p:txBody>
          <a:bodyPr vert="horz" wrap="square" lIns="0" tIns="12700" rIns="0" bIns="0" rtlCol="0">
            <a:spAutoFit/>
          </a:bodyPr>
          <a:lstStyle/>
          <a:p>
            <a:pPr marL="12700">
              <a:lnSpc>
                <a:spcPct val="100000"/>
              </a:lnSpc>
              <a:spcBef>
                <a:spcPts val="100"/>
              </a:spcBef>
            </a:pPr>
            <a:r>
              <a:rPr sz="1000" spc="-10" dirty="0">
                <a:latin typeface="Roboto"/>
                <a:cs typeface="Roboto"/>
              </a:rPr>
              <a:t>stands</a:t>
            </a:r>
            <a:r>
              <a:rPr sz="1000" spc="-15" dirty="0">
                <a:latin typeface="Roboto"/>
                <a:cs typeface="Roboto"/>
              </a:rPr>
              <a:t> </a:t>
            </a:r>
            <a:r>
              <a:rPr sz="1000" dirty="0">
                <a:latin typeface="Roboto"/>
                <a:cs typeface="Roboto"/>
              </a:rPr>
              <a:t>for</a:t>
            </a:r>
            <a:r>
              <a:rPr sz="1000" spc="-15" dirty="0">
                <a:latin typeface="Roboto"/>
                <a:cs typeface="Roboto"/>
              </a:rPr>
              <a:t> </a:t>
            </a:r>
            <a:r>
              <a:rPr sz="1000" spc="-20" dirty="0">
                <a:latin typeface="Roboto"/>
                <a:cs typeface="Roboto"/>
              </a:rPr>
              <a:t>‘</a:t>
            </a:r>
            <a:r>
              <a:rPr sz="1000" spc="-20" dirty="0">
                <a:solidFill>
                  <a:srgbClr val="FF0000"/>
                </a:solidFill>
                <a:latin typeface="Roboto"/>
                <a:cs typeface="Roboto"/>
              </a:rPr>
              <a:t>p</a:t>
            </a:r>
            <a:r>
              <a:rPr sz="1000" spc="-20" dirty="0">
                <a:latin typeface="Roboto"/>
                <a:cs typeface="Roboto"/>
              </a:rPr>
              <a:t>rint</a:t>
            </a:r>
            <a:r>
              <a:rPr sz="1000" spc="-5" dirty="0">
                <a:latin typeface="Roboto"/>
                <a:cs typeface="Roboto"/>
              </a:rPr>
              <a:t> </a:t>
            </a:r>
            <a:r>
              <a:rPr sz="1000" spc="-10" dirty="0">
                <a:solidFill>
                  <a:srgbClr val="FF0000"/>
                </a:solidFill>
                <a:latin typeface="Roboto"/>
                <a:cs typeface="Roboto"/>
              </a:rPr>
              <a:t>w</a:t>
            </a:r>
            <a:r>
              <a:rPr sz="1000" spc="-10" dirty="0">
                <a:latin typeface="Roboto"/>
                <a:cs typeface="Roboto"/>
              </a:rPr>
              <a:t>orking</a:t>
            </a:r>
            <a:r>
              <a:rPr sz="1000" spc="-15" dirty="0">
                <a:latin typeface="Roboto"/>
                <a:cs typeface="Roboto"/>
              </a:rPr>
              <a:t> </a:t>
            </a:r>
            <a:r>
              <a:rPr sz="1000" spc="-10" dirty="0">
                <a:solidFill>
                  <a:srgbClr val="FF0000"/>
                </a:solidFill>
                <a:latin typeface="Roboto"/>
                <a:cs typeface="Roboto"/>
              </a:rPr>
              <a:t>d</a:t>
            </a:r>
            <a:r>
              <a:rPr sz="1000" spc="-10" dirty="0">
                <a:latin typeface="Roboto"/>
                <a:cs typeface="Roboto"/>
              </a:rPr>
              <a:t>irectory’</a:t>
            </a:r>
            <a:endParaRPr sz="1000">
              <a:latin typeface="Roboto"/>
              <a:cs typeface="Roboto"/>
            </a:endParaRPr>
          </a:p>
        </p:txBody>
      </p:sp>
      <p:grpSp>
        <p:nvGrpSpPr>
          <p:cNvPr id="45" name="object 45"/>
          <p:cNvGrpSpPr/>
          <p:nvPr/>
        </p:nvGrpSpPr>
        <p:grpSpPr>
          <a:xfrm>
            <a:off x="5894362" y="4667962"/>
            <a:ext cx="222885" cy="60960"/>
            <a:chOff x="5894362" y="4667962"/>
            <a:chExt cx="222885" cy="60960"/>
          </a:xfrm>
        </p:grpSpPr>
        <p:sp>
          <p:nvSpPr>
            <p:cNvPr id="46" name="object 46"/>
            <p:cNvSpPr/>
            <p:nvPr/>
          </p:nvSpPr>
          <p:spPr>
            <a:xfrm>
              <a:off x="5899124" y="4672724"/>
              <a:ext cx="171450" cy="36195"/>
            </a:xfrm>
            <a:custGeom>
              <a:avLst/>
              <a:gdLst/>
              <a:ahLst/>
              <a:cxnLst/>
              <a:rect l="l" t="t" r="r" b="b"/>
              <a:pathLst>
                <a:path w="171450" h="36195">
                  <a:moveTo>
                    <a:pt x="0" y="0"/>
                  </a:moveTo>
                  <a:lnTo>
                    <a:pt x="170858" y="35708"/>
                  </a:lnTo>
                </a:path>
              </a:pathLst>
            </a:custGeom>
            <a:ln w="9524">
              <a:solidFill>
                <a:srgbClr val="FF0000"/>
              </a:solidFill>
            </a:ln>
          </p:spPr>
          <p:txBody>
            <a:bodyPr wrap="square" lIns="0" tIns="0" rIns="0" bIns="0" rtlCol="0"/>
            <a:lstStyle/>
            <a:p>
              <a:endParaRPr/>
            </a:p>
          </p:txBody>
        </p:sp>
        <p:sp>
          <p:nvSpPr>
            <p:cNvPr id="47" name="object 47"/>
            <p:cNvSpPr/>
            <p:nvPr/>
          </p:nvSpPr>
          <p:spPr>
            <a:xfrm>
              <a:off x="6066765" y="4693033"/>
              <a:ext cx="45720" cy="31115"/>
            </a:xfrm>
            <a:custGeom>
              <a:avLst/>
              <a:gdLst/>
              <a:ahLst/>
              <a:cxnLst/>
              <a:rect l="l" t="t" r="r" b="b"/>
              <a:pathLst>
                <a:path w="45720" h="31114">
                  <a:moveTo>
                    <a:pt x="0" y="30799"/>
                  </a:moveTo>
                  <a:lnTo>
                    <a:pt x="6437" y="0"/>
                  </a:lnTo>
                  <a:lnTo>
                    <a:pt x="45529" y="24242"/>
                  </a:lnTo>
                  <a:lnTo>
                    <a:pt x="0" y="30799"/>
                  </a:lnTo>
                  <a:close/>
                </a:path>
              </a:pathLst>
            </a:custGeom>
            <a:solidFill>
              <a:srgbClr val="FF0000"/>
            </a:solidFill>
          </p:spPr>
          <p:txBody>
            <a:bodyPr wrap="square" lIns="0" tIns="0" rIns="0" bIns="0" rtlCol="0"/>
            <a:lstStyle/>
            <a:p>
              <a:endParaRPr/>
            </a:p>
          </p:txBody>
        </p:sp>
        <p:sp>
          <p:nvSpPr>
            <p:cNvPr id="48" name="object 48"/>
            <p:cNvSpPr/>
            <p:nvPr/>
          </p:nvSpPr>
          <p:spPr>
            <a:xfrm>
              <a:off x="6066765" y="4693033"/>
              <a:ext cx="45720" cy="31115"/>
            </a:xfrm>
            <a:custGeom>
              <a:avLst/>
              <a:gdLst/>
              <a:ahLst/>
              <a:cxnLst/>
              <a:rect l="l" t="t" r="r" b="b"/>
              <a:pathLst>
                <a:path w="45720" h="31114">
                  <a:moveTo>
                    <a:pt x="0" y="30799"/>
                  </a:moveTo>
                  <a:lnTo>
                    <a:pt x="45529" y="24242"/>
                  </a:lnTo>
                  <a:lnTo>
                    <a:pt x="6437" y="0"/>
                  </a:lnTo>
                  <a:lnTo>
                    <a:pt x="0" y="30799"/>
                  </a:lnTo>
                  <a:close/>
                </a:path>
              </a:pathLst>
            </a:custGeom>
            <a:ln w="9524">
              <a:solidFill>
                <a:srgbClr val="FF0000"/>
              </a:solidFill>
            </a:ln>
          </p:spPr>
          <p:txBody>
            <a:bodyPr wrap="square" lIns="0" tIns="0" rIns="0" bIns="0" rtlCol="0"/>
            <a:lstStyle/>
            <a:p>
              <a:endParaRPr/>
            </a:p>
          </p:txBody>
        </p:sp>
      </p:grpSp>
      <p:sp>
        <p:nvSpPr>
          <p:cNvPr id="49" name="object 49"/>
          <p:cNvSpPr txBox="1">
            <a:spLocks noGrp="1"/>
          </p:cNvSpPr>
          <p:nvPr>
            <p:ph type="title"/>
          </p:nvPr>
        </p:nvSpPr>
        <p:spPr>
          <a:xfrm>
            <a:off x="5617675" y="420871"/>
            <a:ext cx="2068195" cy="269240"/>
          </a:xfrm>
          <a:prstGeom prst="rect">
            <a:avLst/>
          </a:prstGeom>
        </p:spPr>
        <p:txBody>
          <a:bodyPr vert="horz" wrap="square" lIns="0" tIns="12700" rIns="0" bIns="0" rtlCol="0">
            <a:spAutoFit/>
          </a:bodyPr>
          <a:lstStyle/>
          <a:p>
            <a:pPr marL="12700">
              <a:lnSpc>
                <a:spcPct val="100000"/>
              </a:lnSpc>
              <a:spcBef>
                <a:spcPts val="100"/>
              </a:spcBef>
            </a:pPr>
            <a:r>
              <a:rPr sz="1600" b="0" dirty="0">
                <a:solidFill>
                  <a:srgbClr val="FF0000"/>
                </a:solidFill>
                <a:latin typeface="Arial MT"/>
                <a:cs typeface="Arial MT"/>
              </a:rPr>
              <a:t>$</a:t>
            </a:r>
            <a:r>
              <a:rPr sz="1600" b="0" spc="-10" dirty="0">
                <a:solidFill>
                  <a:srgbClr val="FF0000"/>
                </a:solidFill>
                <a:latin typeface="Arial MT"/>
                <a:cs typeface="Arial MT"/>
              </a:rPr>
              <a:t> </a:t>
            </a:r>
            <a:r>
              <a:rPr sz="1600" b="0" dirty="0">
                <a:solidFill>
                  <a:srgbClr val="595959"/>
                </a:solidFill>
                <a:latin typeface="Arial MT"/>
                <a:cs typeface="Arial MT"/>
              </a:rPr>
              <a:t>means</a:t>
            </a:r>
            <a:r>
              <a:rPr sz="1600" b="0" spc="-10" dirty="0">
                <a:solidFill>
                  <a:srgbClr val="595959"/>
                </a:solidFill>
                <a:latin typeface="Arial MT"/>
                <a:cs typeface="Arial MT"/>
              </a:rPr>
              <a:t> </a:t>
            </a:r>
            <a:r>
              <a:rPr sz="1600" b="0" spc="-20" dirty="0">
                <a:solidFill>
                  <a:srgbClr val="595959"/>
                </a:solidFill>
                <a:latin typeface="Arial MT"/>
                <a:cs typeface="Arial MT"/>
              </a:rPr>
              <a:t>non-</a:t>
            </a:r>
            <a:r>
              <a:rPr sz="1600" b="0" dirty="0">
                <a:solidFill>
                  <a:srgbClr val="595959"/>
                </a:solidFill>
                <a:latin typeface="Arial MT"/>
                <a:cs typeface="Arial MT"/>
              </a:rPr>
              <a:t>root</a:t>
            </a:r>
            <a:r>
              <a:rPr sz="1600" b="0" spc="-10" dirty="0">
                <a:solidFill>
                  <a:srgbClr val="595959"/>
                </a:solidFill>
                <a:latin typeface="Arial MT"/>
                <a:cs typeface="Arial MT"/>
              </a:rPr>
              <a:t> </a:t>
            </a:r>
            <a:r>
              <a:rPr sz="1600" b="0" spc="-20" dirty="0">
                <a:solidFill>
                  <a:srgbClr val="595959"/>
                </a:solidFill>
                <a:latin typeface="Arial MT"/>
                <a:cs typeface="Arial MT"/>
              </a:rPr>
              <a:t>user</a:t>
            </a:r>
            <a:endParaRPr sz="1600">
              <a:latin typeface="Arial MT"/>
              <a:cs typeface="Arial M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object 16"/>
          <p:cNvSpPr txBox="1"/>
          <p:nvPr/>
        </p:nvSpPr>
        <p:spPr>
          <a:xfrm>
            <a:off x="8781525" y="4778067"/>
            <a:ext cx="167005" cy="167640"/>
          </a:xfrm>
          <a:prstGeom prst="rect">
            <a:avLst/>
          </a:prstGeom>
        </p:spPr>
        <p:txBody>
          <a:bodyPr vert="horz" wrap="square" lIns="0" tIns="635" rIns="0" bIns="0" rtlCol="0">
            <a:spAutoFit/>
          </a:bodyPr>
          <a:lstStyle/>
          <a:p>
            <a:pPr marL="12700">
              <a:lnSpc>
                <a:spcPct val="100000"/>
              </a:lnSpc>
              <a:spcBef>
                <a:spcPts val="5"/>
              </a:spcBef>
            </a:pPr>
            <a:r>
              <a:rPr sz="1000" spc="-25" dirty="0">
                <a:solidFill>
                  <a:srgbClr val="595959"/>
                </a:solidFill>
                <a:latin typeface="Arial MT"/>
                <a:cs typeface="Arial MT"/>
              </a:rPr>
              <a:t>17</a:t>
            </a:r>
            <a:endParaRPr sz="1000">
              <a:latin typeface="Arial MT"/>
              <a:cs typeface="Arial MT"/>
            </a:endParaRPr>
          </a:p>
        </p:txBody>
      </p:sp>
      <p:sp>
        <p:nvSpPr>
          <p:cNvPr id="2" name="object 2"/>
          <p:cNvSpPr txBox="1">
            <a:spLocks noGrp="1"/>
          </p:cNvSpPr>
          <p:nvPr>
            <p:ph type="title"/>
          </p:nvPr>
        </p:nvSpPr>
        <p:spPr>
          <a:prstGeom prst="rect">
            <a:avLst/>
          </a:prstGeom>
        </p:spPr>
        <p:txBody>
          <a:bodyPr vert="horz" wrap="square" lIns="0" tIns="12700" rIns="0" bIns="0" rtlCol="0">
            <a:spAutoFit/>
          </a:bodyPr>
          <a:lstStyle/>
          <a:p>
            <a:pPr marL="2978785">
              <a:lnSpc>
                <a:spcPct val="100000"/>
              </a:lnSpc>
              <a:spcBef>
                <a:spcPts val="100"/>
              </a:spcBef>
            </a:pPr>
            <a:r>
              <a:rPr sz="1600" dirty="0"/>
              <a:t>Copy</a:t>
            </a:r>
            <a:r>
              <a:rPr sz="1600" spc="-20" dirty="0"/>
              <a:t> </a:t>
            </a:r>
            <a:r>
              <a:rPr sz="1600" dirty="0"/>
              <a:t>and</a:t>
            </a:r>
            <a:r>
              <a:rPr sz="1600" spc="-20" dirty="0"/>
              <a:t> </a:t>
            </a:r>
            <a:r>
              <a:rPr sz="1600" dirty="0"/>
              <a:t>move</a:t>
            </a:r>
            <a:r>
              <a:rPr sz="1600" spc="-15" dirty="0"/>
              <a:t> </a:t>
            </a:r>
            <a:r>
              <a:rPr sz="1600" spc="-10" dirty="0"/>
              <a:t>file/directory</a:t>
            </a:r>
            <a:endParaRPr sz="1600"/>
          </a:p>
        </p:txBody>
      </p:sp>
      <p:sp>
        <p:nvSpPr>
          <p:cNvPr id="3" name="object 3"/>
          <p:cNvSpPr txBox="1"/>
          <p:nvPr/>
        </p:nvSpPr>
        <p:spPr>
          <a:xfrm>
            <a:off x="163524" y="755513"/>
            <a:ext cx="7013575" cy="238760"/>
          </a:xfrm>
          <a:prstGeom prst="rect">
            <a:avLst/>
          </a:prstGeom>
        </p:spPr>
        <p:txBody>
          <a:bodyPr vert="horz" wrap="square" lIns="0" tIns="12700" rIns="0" bIns="0" rtlCol="0">
            <a:spAutoFit/>
          </a:bodyPr>
          <a:lstStyle/>
          <a:p>
            <a:pPr marL="12700">
              <a:lnSpc>
                <a:spcPct val="100000"/>
              </a:lnSpc>
              <a:spcBef>
                <a:spcPts val="100"/>
              </a:spcBef>
            </a:pPr>
            <a:r>
              <a:rPr sz="1400" b="1" dirty="0">
                <a:latin typeface="Arial"/>
                <a:cs typeface="Arial"/>
              </a:rPr>
              <a:t>Copy</a:t>
            </a:r>
            <a:r>
              <a:rPr sz="1400" b="1" spc="-20" dirty="0">
                <a:latin typeface="Arial"/>
                <a:cs typeface="Arial"/>
              </a:rPr>
              <a:t> </a:t>
            </a:r>
            <a:r>
              <a:rPr sz="1400" b="1" dirty="0">
                <a:latin typeface="Arial"/>
                <a:cs typeface="Arial"/>
              </a:rPr>
              <a:t>a</a:t>
            </a:r>
            <a:r>
              <a:rPr sz="1400" b="1" spc="-20" dirty="0">
                <a:latin typeface="Arial"/>
                <a:cs typeface="Arial"/>
              </a:rPr>
              <a:t> </a:t>
            </a:r>
            <a:r>
              <a:rPr sz="1400" b="1" dirty="0">
                <a:latin typeface="Arial"/>
                <a:cs typeface="Arial"/>
              </a:rPr>
              <a:t>file</a:t>
            </a:r>
            <a:r>
              <a:rPr sz="1400" b="1" spc="-20" dirty="0">
                <a:latin typeface="Arial"/>
                <a:cs typeface="Arial"/>
              </a:rPr>
              <a:t> </a:t>
            </a:r>
            <a:r>
              <a:rPr sz="1400" b="1" dirty="0">
                <a:latin typeface="Arial"/>
                <a:cs typeface="Arial"/>
              </a:rPr>
              <a:t>named</a:t>
            </a:r>
            <a:r>
              <a:rPr sz="1400" b="1" spc="-20" dirty="0">
                <a:latin typeface="Arial"/>
                <a:cs typeface="Arial"/>
              </a:rPr>
              <a:t> </a:t>
            </a:r>
            <a:r>
              <a:rPr sz="1400" b="1" dirty="0">
                <a:latin typeface="Arial"/>
                <a:cs typeface="Arial"/>
              </a:rPr>
              <a:t>“uuu”</a:t>
            </a:r>
            <a:r>
              <a:rPr sz="1400" b="1" spc="-15" dirty="0">
                <a:latin typeface="Arial"/>
                <a:cs typeface="Arial"/>
              </a:rPr>
              <a:t> </a:t>
            </a:r>
            <a:r>
              <a:rPr sz="1400" b="1" dirty="0">
                <a:latin typeface="Arial"/>
                <a:cs typeface="Arial"/>
              </a:rPr>
              <a:t>in</a:t>
            </a:r>
            <a:r>
              <a:rPr sz="1400" b="1" spc="-20" dirty="0">
                <a:latin typeface="Arial"/>
                <a:cs typeface="Arial"/>
              </a:rPr>
              <a:t> </a:t>
            </a:r>
            <a:r>
              <a:rPr sz="1400" b="1" dirty="0">
                <a:latin typeface="Arial"/>
                <a:cs typeface="Arial"/>
              </a:rPr>
              <a:t>the</a:t>
            </a:r>
            <a:r>
              <a:rPr sz="1400" b="1" spc="-20" dirty="0">
                <a:latin typeface="Arial"/>
                <a:cs typeface="Arial"/>
              </a:rPr>
              <a:t> </a:t>
            </a:r>
            <a:r>
              <a:rPr sz="1400" b="1" dirty="0">
                <a:latin typeface="Arial"/>
                <a:cs typeface="Arial"/>
              </a:rPr>
              <a:t>current</a:t>
            </a:r>
            <a:r>
              <a:rPr sz="1400" b="1" spc="-20" dirty="0">
                <a:latin typeface="Arial"/>
                <a:cs typeface="Arial"/>
              </a:rPr>
              <a:t> </a:t>
            </a:r>
            <a:r>
              <a:rPr sz="1400" b="1" dirty="0">
                <a:latin typeface="Arial"/>
                <a:cs typeface="Arial"/>
              </a:rPr>
              <a:t>directory</a:t>
            </a:r>
            <a:r>
              <a:rPr sz="1400" b="1" spc="-15" dirty="0">
                <a:latin typeface="Arial"/>
                <a:cs typeface="Arial"/>
              </a:rPr>
              <a:t> </a:t>
            </a:r>
            <a:r>
              <a:rPr sz="1400" b="1" dirty="0">
                <a:latin typeface="Arial"/>
                <a:cs typeface="Arial"/>
              </a:rPr>
              <a:t>to</a:t>
            </a:r>
            <a:r>
              <a:rPr sz="1400" b="1" spc="-20" dirty="0">
                <a:latin typeface="Arial"/>
                <a:cs typeface="Arial"/>
              </a:rPr>
              <a:t> </a:t>
            </a:r>
            <a:r>
              <a:rPr sz="1400" b="1" dirty="0">
                <a:latin typeface="Arial"/>
                <a:cs typeface="Arial"/>
              </a:rPr>
              <a:t>./Download/,</a:t>
            </a:r>
            <a:r>
              <a:rPr sz="1400" b="1" spc="-20" dirty="0">
                <a:latin typeface="Arial"/>
                <a:cs typeface="Arial"/>
              </a:rPr>
              <a:t> </a:t>
            </a:r>
            <a:r>
              <a:rPr sz="1400" b="1" dirty="0">
                <a:latin typeface="Arial"/>
                <a:cs typeface="Arial"/>
              </a:rPr>
              <a:t>with</a:t>
            </a:r>
            <a:r>
              <a:rPr sz="1400" b="1" spc="-20" dirty="0">
                <a:latin typeface="Arial"/>
                <a:cs typeface="Arial"/>
              </a:rPr>
              <a:t> </a:t>
            </a:r>
            <a:r>
              <a:rPr sz="1400" b="1" dirty="0">
                <a:latin typeface="Arial"/>
                <a:cs typeface="Arial"/>
              </a:rPr>
              <a:t>command:</a:t>
            </a:r>
            <a:r>
              <a:rPr sz="1400" b="1" spc="-15" dirty="0">
                <a:latin typeface="Arial"/>
                <a:cs typeface="Arial"/>
              </a:rPr>
              <a:t> </a:t>
            </a:r>
            <a:r>
              <a:rPr sz="1400" b="1" spc="-25" dirty="0">
                <a:latin typeface="Arial"/>
                <a:cs typeface="Arial"/>
              </a:rPr>
              <a:t>cp</a:t>
            </a:r>
            <a:endParaRPr sz="1400">
              <a:latin typeface="Arial"/>
              <a:cs typeface="Arial"/>
            </a:endParaRPr>
          </a:p>
        </p:txBody>
      </p:sp>
      <p:sp>
        <p:nvSpPr>
          <p:cNvPr id="4" name="object 4"/>
          <p:cNvSpPr txBox="1"/>
          <p:nvPr/>
        </p:nvSpPr>
        <p:spPr>
          <a:xfrm>
            <a:off x="543799" y="1059249"/>
            <a:ext cx="1906905" cy="400685"/>
          </a:xfrm>
          <a:prstGeom prst="rect">
            <a:avLst/>
          </a:prstGeom>
          <a:ln w="9524">
            <a:solidFill>
              <a:srgbClr val="000000"/>
            </a:solidFill>
          </a:ln>
        </p:spPr>
        <p:txBody>
          <a:bodyPr vert="horz" wrap="square" lIns="0" tIns="78740" rIns="0" bIns="0" rtlCol="0">
            <a:spAutoFit/>
          </a:bodyPr>
          <a:lstStyle/>
          <a:p>
            <a:pPr marL="85090">
              <a:lnSpc>
                <a:spcPct val="100000"/>
              </a:lnSpc>
              <a:spcBef>
                <a:spcPts val="620"/>
              </a:spcBef>
            </a:pPr>
            <a:r>
              <a:rPr sz="1400" dirty="0">
                <a:solidFill>
                  <a:srgbClr val="595959"/>
                </a:solidFill>
                <a:latin typeface="Arial MT"/>
                <a:cs typeface="Arial MT"/>
              </a:rPr>
              <a:t>cp</a:t>
            </a:r>
            <a:r>
              <a:rPr sz="1400" spc="-20" dirty="0">
                <a:solidFill>
                  <a:srgbClr val="595959"/>
                </a:solidFill>
                <a:latin typeface="Arial MT"/>
                <a:cs typeface="Arial MT"/>
              </a:rPr>
              <a:t> </a:t>
            </a:r>
            <a:r>
              <a:rPr sz="1400" dirty="0">
                <a:solidFill>
                  <a:srgbClr val="595959"/>
                </a:solidFill>
                <a:latin typeface="Arial MT"/>
                <a:cs typeface="Arial MT"/>
              </a:rPr>
              <a:t>./uuu</a:t>
            </a:r>
            <a:r>
              <a:rPr sz="1400" spc="-15" dirty="0">
                <a:solidFill>
                  <a:srgbClr val="595959"/>
                </a:solidFill>
                <a:latin typeface="Arial MT"/>
                <a:cs typeface="Arial MT"/>
              </a:rPr>
              <a:t> </a:t>
            </a:r>
            <a:r>
              <a:rPr sz="1400" spc="-10" dirty="0">
                <a:solidFill>
                  <a:srgbClr val="595959"/>
                </a:solidFill>
                <a:latin typeface="Arial MT"/>
                <a:cs typeface="Arial MT"/>
              </a:rPr>
              <a:t>./Download/</a:t>
            </a:r>
            <a:endParaRPr sz="1400">
              <a:latin typeface="Arial MT"/>
              <a:cs typeface="Arial MT"/>
            </a:endParaRPr>
          </a:p>
        </p:txBody>
      </p:sp>
      <p:sp>
        <p:nvSpPr>
          <p:cNvPr id="5" name="object 5"/>
          <p:cNvSpPr txBox="1"/>
          <p:nvPr/>
        </p:nvSpPr>
        <p:spPr>
          <a:xfrm>
            <a:off x="2870699" y="1125163"/>
            <a:ext cx="1704339" cy="238760"/>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595959"/>
                </a:solidFill>
                <a:latin typeface="Arial MT"/>
                <a:cs typeface="Arial MT"/>
              </a:rPr>
              <a:t>“cp”</a:t>
            </a:r>
            <a:r>
              <a:rPr sz="1400" spc="-5" dirty="0">
                <a:solidFill>
                  <a:srgbClr val="595959"/>
                </a:solidFill>
                <a:latin typeface="Arial MT"/>
                <a:cs typeface="Arial MT"/>
              </a:rPr>
              <a:t> </a:t>
            </a:r>
            <a:r>
              <a:rPr sz="1400" dirty="0">
                <a:solidFill>
                  <a:srgbClr val="595959"/>
                </a:solidFill>
                <a:latin typeface="Arial MT"/>
                <a:cs typeface="Arial MT"/>
              </a:rPr>
              <a:t>stands</a:t>
            </a:r>
            <a:r>
              <a:rPr sz="1400" spc="-5" dirty="0">
                <a:solidFill>
                  <a:srgbClr val="595959"/>
                </a:solidFill>
                <a:latin typeface="Arial MT"/>
                <a:cs typeface="Arial MT"/>
              </a:rPr>
              <a:t> </a:t>
            </a:r>
            <a:r>
              <a:rPr sz="1400" dirty="0">
                <a:solidFill>
                  <a:srgbClr val="595959"/>
                </a:solidFill>
                <a:latin typeface="Arial MT"/>
                <a:cs typeface="Arial MT"/>
              </a:rPr>
              <a:t>for</a:t>
            </a:r>
            <a:r>
              <a:rPr sz="1400" spc="-5" dirty="0">
                <a:solidFill>
                  <a:srgbClr val="595959"/>
                </a:solidFill>
                <a:latin typeface="Arial MT"/>
                <a:cs typeface="Arial MT"/>
              </a:rPr>
              <a:t> </a:t>
            </a:r>
            <a:r>
              <a:rPr sz="1400" spc="-10" dirty="0">
                <a:solidFill>
                  <a:srgbClr val="595959"/>
                </a:solidFill>
                <a:latin typeface="Arial MT"/>
                <a:cs typeface="Arial MT"/>
              </a:rPr>
              <a:t>“</a:t>
            </a:r>
            <a:r>
              <a:rPr sz="1400" spc="-10" dirty="0">
                <a:solidFill>
                  <a:srgbClr val="FF0000"/>
                </a:solidFill>
                <a:latin typeface="Arial MT"/>
                <a:cs typeface="Arial MT"/>
              </a:rPr>
              <a:t>c</a:t>
            </a:r>
            <a:r>
              <a:rPr sz="1400" spc="-10" dirty="0">
                <a:solidFill>
                  <a:srgbClr val="595959"/>
                </a:solidFill>
                <a:latin typeface="Arial MT"/>
                <a:cs typeface="Arial MT"/>
              </a:rPr>
              <a:t>o</a:t>
            </a:r>
            <a:r>
              <a:rPr sz="1400" spc="-10" dirty="0">
                <a:solidFill>
                  <a:srgbClr val="FF0000"/>
                </a:solidFill>
                <a:latin typeface="Arial MT"/>
                <a:cs typeface="Arial MT"/>
              </a:rPr>
              <a:t>p</a:t>
            </a:r>
            <a:r>
              <a:rPr sz="1400" spc="-10" dirty="0">
                <a:solidFill>
                  <a:srgbClr val="595959"/>
                </a:solidFill>
                <a:latin typeface="Arial MT"/>
                <a:cs typeface="Arial MT"/>
              </a:rPr>
              <a:t>y”</a:t>
            </a:r>
            <a:endParaRPr sz="1400">
              <a:latin typeface="Arial MT"/>
              <a:cs typeface="Arial MT"/>
            </a:endParaRPr>
          </a:p>
        </p:txBody>
      </p:sp>
      <p:sp>
        <p:nvSpPr>
          <p:cNvPr id="6" name="object 6"/>
          <p:cNvSpPr txBox="1"/>
          <p:nvPr/>
        </p:nvSpPr>
        <p:spPr>
          <a:xfrm>
            <a:off x="182574" y="1700112"/>
            <a:ext cx="6944359" cy="238760"/>
          </a:xfrm>
          <a:prstGeom prst="rect">
            <a:avLst/>
          </a:prstGeom>
        </p:spPr>
        <p:txBody>
          <a:bodyPr vert="horz" wrap="square" lIns="0" tIns="12700" rIns="0" bIns="0" rtlCol="0">
            <a:spAutoFit/>
          </a:bodyPr>
          <a:lstStyle/>
          <a:p>
            <a:pPr marL="12700">
              <a:lnSpc>
                <a:spcPct val="100000"/>
              </a:lnSpc>
              <a:spcBef>
                <a:spcPts val="100"/>
              </a:spcBef>
            </a:pPr>
            <a:r>
              <a:rPr sz="1400" b="1" dirty="0">
                <a:latin typeface="Arial"/>
                <a:cs typeface="Arial"/>
              </a:rPr>
              <a:t>Copy</a:t>
            </a:r>
            <a:r>
              <a:rPr sz="1400" b="1" spc="-35" dirty="0">
                <a:latin typeface="Arial"/>
                <a:cs typeface="Arial"/>
              </a:rPr>
              <a:t> </a:t>
            </a:r>
            <a:r>
              <a:rPr sz="1400" b="1" dirty="0">
                <a:latin typeface="Arial"/>
                <a:cs typeface="Arial"/>
              </a:rPr>
              <a:t>three</a:t>
            </a:r>
            <a:r>
              <a:rPr sz="1400" b="1" spc="-20" dirty="0">
                <a:latin typeface="Arial"/>
                <a:cs typeface="Arial"/>
              </a:rPr>
              <a:t> </a:t>
            </a:r>
            <a:r>
              <a:rPr sz="1400" b="1" dirty="0">
                <a:latin typeface="Arial"/>
                <a:cs typeface="Arial"/>
              </a:rPr>
              <a:t>the</a:t>
            </a:r>
            <a:r>
              <a:rPr sz="1400" b="1" spc="-25" dirty="0">
                <a:latin typeface="Arial"/>
                <a:cs typeface="Arial"/>
              </a:rPr>
              <a:t> </a:t>
            </a:r>
            <a:r>
              <a:rPr sz="1400" b="1" dirty="0">
                <a:latin typeface="Arial"/>
                <a:cs typeface="Arial"/>
              </a:rPr>
              <a:t>file</a:t>
            </a:r>
            <a:r>
              <a:rPr sz="1400" b="1" spc="-20" dirty="0">
                <a:latin typeface="Arial"/>
                <a:cs typeface="Arial"/>
              </a:rPr>
              <a:t> </a:t>
            </a:r>
            <a:r>
              <a:rPr sz="1400" b="1" dirty="0">
                <a:latin typeface="Arial"/>
                <a:cs typeface="Arial"/>
              </a:rPr>
              <a:t>named</a:t>
            </a:r>
            <a:r>
              <a:rPr sz="1400" b="1" spc="-25" dirty="0">
                <a:latin typeface="Arial"/>
                <a:cs typeface="Arial"/>
              </a:rPr>
              <a:t> </a:t>
            </a:r>
            <a:r>
              <a:rPr sz="1400" b="1" dirty="0">
                <a:latin typeface="Arial"/>
                <a:cs typeface="Arial"/>
              </a:rPr>
              <a:t>“uuu”,</a:t>
            </a:r>
            <a:r>
              <a:rPr sz="1400" b="1" spc="-20" dirty="0">
                <a:latin typeface="Arial"/>
                <a:cs typeface="Arial"/>
              </a:rPr>
              <a:t> </a:t>
            </a:r>
            <a:r>
              <a:rPr sz="1400" b="1" dirty="0">
                <a:latin typeface="Arial"/>
                <a:cs typeface="Arial"/>
              </a:rPr>
              <a:t>“iii",</a:t>
            </a:r>
            <a:r>
              <a:rPr sz="1400" b="1" spc="-20" dirty="0">
                <a:latin typeface="Arial"/>
                <a:cs typeface="Arial"/>
              </a:rPr>
              <a:t> </a:t>
            </a:r>
            <a:r>
              <a:rPr sz="1400" b="1" dirty="0">
                <a:latin typeface="Arial"/>
                <a:cs typeface="Arial"/>
              </a:rPr>
              <a:t>“yyy"</a:t>
            </a:r>
            <a:r>
              <a:rPr sz="1400" b="1" spc="-25" dirty="0">
                <a:latin typeface="Arial"/>
                <a:cs typeface="Arial"/>
              </a:rPr>
              <a:t> </a:t>
            </a:r>
            <a:r>
              <a:rPr sz="1400" b="1" dirty="0">
                <a:latin typeface="Arial"/>
                <a:cs typeface="Arial"/>
              </a:rPr>
              <a:t>in</a:t>
            </a:r>
            <a:r>
              <a:rPr sz="1400" b="1" spc="-20" dirty="0">
                <a:latin typeface="Arial"/>
                <a:cs typeface="Arial"/>
              </a:rPr>
              <a:t> </a:t>
            </a:r>
            <a:r>
              <a:rPr sz="1400" b="1" dirty="0">
                <a:latin typeface="Arial"/>
                <a:cs typeface="Arial"/>
              </a:rPr>
              <a:t>the</a:t>
            </a:r>
            <a:r>
              <a:rPr sz="1400" b="1" spc="-25" dirty="0">
                <a:latin typeface="Arial"/>
                <a:cs typeface="Arial"/>
              </a:rPr>
              <a:t> </a:t>
            </a:r>
            <a:r>
              <a:rPr sz="1400" b="1" dirty="0">
                <a:latin typeface="Arial"/>
                <a:cs typeface="Arial"/>
              </a:rPr>
              <a:t>current</a:t>
            </a:r>
            <a:r>
              <a:rPr sz="1400" b="1" spc="-20" dirty="0">
                <a:latin typeface="Arial"/>
                <a:cs typeface="Arial"/>
              </a:rPr>
              <a:t> </a:t>
            </a:r>
            <a:r>
              <a:rPr sz="1400" b="1" dirty="0">
                <a:latin typeface="Arial"/>
                <a:cs typeface="Arial"/>
              </a:rPr>
              <a:t>directory</a:t>
            </a:r>
            <a:r>
              <a:rPr sz="1400" b="1" spc="-20" dirty="0">
                <a:latin typeface="Arial"/>
                <a:cs typeface="Arial"/>
              </a:rPr>
              <a:t> </a:t>
            </a:r>
            <a:r>
              <a:rPr sz="1400" b="1" spc="-10" dirty="0">
                <a:latin typeface="Arial"/>
                <a:cs typeface="Arial"/>
              </a:rPr>
              <a:t>to./Download/</a:t>
            </a:r>
            <a:endParaRPr sz="1400">
              <a:latin typeface="Arial"/>
              <a:cs typeface="Arial"/>
            </a:endParaRPr>
          </a:p>
        </p:txBody>
      </p:sp>
      <p:sp>
        <p:nvSpPr>
          <p:cNvPr id="7" name="object 7"/>
          <p:cNvSpPr txBox="1"/>
          <p:nvPr/>
        </p:nvSpPr>
        <p:spPr>
          <a:xfrm>
            <a:off x="477124" y="2125825"/>
            <a:ext cx="2531110" cy="400685"/>
          </a:xfrm>
          <a:prstGeom prst="rect">
            <a:avLst/>
          </a:prstGeom>
          <a:ln w="9524">
            <a:solidFill>
              <a:srgbClr val="000000"/>
            </a:solidFill>
          </a:ln>
        </p:spPr>
        <p:txBody>
          <a:bodyPr vert="horz" wrap="square" lIns="0" tIns="78740" rIns="0" bIns="0" rtlCol="0">
            <a:spAutoFit/>
          </a:bodyPr>
          <a:lstStyle/>
          <a:p>
            <a:pPr marL="85090">
              <a:lnSpc>
                <a:spcPct val="100000"/>
              </a:lnSpc>
              <a:spcBef>
                <a:spcPts val="620"/>
              </a:spcBef>
            </a:pPr>
            <a:r>
              <a:rPr sz="1400" dirty="0">
                <a:solidFill>
                  <a:srgbClr val="595959"/>
                </a:solidFill>
                <a:latin typeface="Arial MT"/>
                <a:cs typeface="Arial MT"/>
              </a:rPr>
              <a:t>cp</a:t>
            </a:r>
            <a:r>
              <a:rPr sz="1400" spc="-25" dirty="0">
                <a:solidFill>
                  <a:srgbClr val="595959"/>
                </a:solidFill>
                <a:latin typeface="Arial MT"/>
                <a:cs typeface="Arial MT"/>
              </a:rPr>
              <a:t> </a:t>
            </a:r>
            <a:r>
              <a:rPr sz="1400" dirty="0">
                <a:solidFill>
                  <a:srgbClr val="595959"/>
                </a:solidFill>
                <a:latin typeface="Arial MT"/>
                <a:cs typeface="Arial MT"/>
              </a:rPr>
              <a:t>./uuu</a:t>
            </a:r>
            <a:r>
              <a:rPr sz="1400" spc="-20" dirty="0">
                <a:solidFill>
                  <a:srgbClr val="595959"/>
                </a:solidFill>
                <a:latin typeface="Arial MT"/>
                <a:cs typeface="Arial MT"/>
              </a:rPr>
              <a:t> </a:t>
            </a:r>
            <a:r>
              <a:rPr sz="1400" dirty="0">
                <a:solidFill>
                  <a:srgbClr val="595959"/>
                </a:solidFill>
                <a:latin typeface="Arial MT"/>
                <a:cs typeface="Arial MT"/>
              </a:rPr>
              <a:t>./iii</a:t>
            </a:r>
            <a:r>
              <a:rPr sz="1400" spc="-20" dirty="0">
                <a:solidFill>
                  <a:srgbClr val="595959"/>
                </a:solidFill>
                <a:latin typeface="Arial MT"/>
                <a:cs typeface="Arial MT"/>
              </a:rPr>
              <a:t> </a:t>
            </a:r>
            <a:r>
              <a:rPr sz="1400" dirty="0">
                <a:solidFill>
                  <a:srgbClr val="595959"/>
                </a:solidFill>
                <a:latin typeface="Arial MT"/>
                <a:cs typeface="Arial MT"/>
              </a:rPr>
              <a:t>./yyy</a:t>
            </a:r>
            <a:r>
              <a:rPr sz="1400" spc="-20" dirty="0">
                <a:solidFill>
                  <a:srgbClr val="595959"/>
                </a:solidFill>
                <a:latin typeface="Arial MT"/>
                <a:cs typeface="Arial MT"/>
              </a:rPr>
              <a:t> </a:t>
            </a:r>
            <a:r>
              <a:rPr sz="1400" spc="-10" dirty="0">
                <a:solidFill>
                  <a:srgbClr val="595959"/>
                </a:solidFill>
                <a:latin typeface="Arial MT"/>
                <a:cs typeface="Arial MT"/>
              </a:rPr>
              <a:t>./Download/</a:t>
            </a:r>
            <a:endParaRPr sz="1400">
              <a:latin typeface="Arial MT"/>
              <a:cs typeface="Arial MT"/>
            </a:endParaRPr>
          </a:p>
        </p:txBody>
      </p:sp>
      <p:sp>
        <p:nvSpPr>
          <p:cNvPr id="8" name="object 8"/>
          <p:cNvSpPr txBox="1"/>
          <p:nvPr/>
        </p:nvSpPr>
        <p:spPr>
          <a:xfrm>
            <a:off x="5917324" y="2127200"/>
            <a:ext cx="2531110" cy="400685"/>
          </a:xfrm>
          <a:prstGeom prst="rect">
            <a:avLst/>
          </a:prstGeom>
          <a:ln w="9524">
            <a:solidFill>
              <a:srgbClr val="000000"/>
            </a:solidFill>
          </a:ln>
        </p:spPr>
        <p:txBody>
          <a:bodyPr vert="horz" wrap="square" lIns="0" tIns="78740" rIns="0" bIns="0" rtlCol="0">
            <a:spAutoFit/>
          </a:bodyPr>
          <a:lstStyle/>
          <a:p>
            <a:pPr marL="85725">
              <a:lnSpc>
                <a:spcPct val="100000"/>
              </a:lnSpc>
              <a:spcBef>
                <a:spcPts val="620"/>
              </a:spcBef>
            </a:pPr>
            <a:r>
              <a:rPr sz="1400" dirty="0">
                <a:solidFill>
                  <a:srgbClr val="595959"/>
                </a:solidFill>
                <a:latin typeface="Arial MT"/>
                <a:cs typeface="Arial MT"/>
              </a:rPr>
              <a:t>cp</a:t>
            </a:r>
            <a:r>
              <a:rPr sz="1400" spc="5" dirty="0">
                <a:solidFill>
                  <a:srgbClr val="595959"/>
                </a:solidFill>
                <a:latin typeface="Arial MT"/>
                <a:cs typeface="Arial MT"/>
              </a:rPr>
              <a:t> </a:t>
            </a:r>
            <a:r>
              <a:rPr sz="1400" spc="-10" dirty="0">
                <a:solidFill>
                  <a:srgbClr val="595959"/>
                </a:solidFill>
                <a:latin typeface="Arial MT"/>
                <a:cs typeface="Arial MT"/>
              </a:rPr>
              <a:t>./{iii,yyy,uuu}</a:t>
            </a:r>
            <a:r>
              <a:rPr sz="1400" spc="5" dirty="0">
                <a:solidFill>
                  <a:srgbClr val="595959"/>
                </a:solidFill>
                <a:latin typeface="Arial MT"/>
                <a:cs typeface="Arial MT"/>
              </a:rPr>
              <a:t> </a:t>
            </a:r>
            <a:r>
              <a:rPr sz="1400" spc="-10" dirty="0">
                <a:solidFill>
                  <a:srgbClr val="595959"/>
                </a:solidFill>
                <a:latin typeface="Arial MT"/>
                <a:cs typeface="Arial MT"/>
              </a:rPr>
              <a:t>./Downloads/</a:t>
            </a:r>
            <a:endParaRPr sz="1400">
              <a:latin typeface="Arial MT"/>
              <a:cs typeface="Arial MT"/>
            </a:endParaRPr>
          </a:p>
        </p:txBody>
      </p:sp>
      <p:sp>
        <p:nvSpPr>
          <p:cNvPr id="9" name="object 9"/>
          <p:cNvSpPr txBox="1"/>
          <p:nvPr/>
        </p:nvSpPr>
        <p:spPr>
          <a:xfrm>
            <a:off x="3334475" y="2125825"/>
            <a:ext cx="2256155" cy="400685"/>
          </a:xfrm>
          <a:prstGeom prst="rect">
            <a:avLst/>
          </a:prstGeom>
          <a:ln w="9524">
            <a:solidFill>
              <a:srgbClr val="000000"/>
            </a:solidFill>
          </a:ln>
        </p:spPr>
        <p:txBody>
          <a:bodyPr vert="horz" wrap="square" lIns="0" tIns="78740" rIns="0" bIns="0" rtlCol="0">
            <a:spAutoFit/>
          </a:bodyPr>
          <a:lstStyle/>
          <a:p>
            <a:pPr marL="85090">
              <a:lnSpc>
                <a:spcPct val="100000"/>
              </a:lnSpc>
              <a:spcBef>
                <a:spcPts val="620"/>
              </a:spcBef>
            </a:pPr>
            <a:r>
              <a:rPr sz="1400" dirty="0">
                <a:solidFill>
                  <a:srgbClr val="595959"/>
                </a:solidFill>
                <a:latin typeface="Arial MT"/>
                <a:cs typeface="Arial MT"/>
              </a:rPr>
              <a:t>cp</a:t>
            </a:r>
            <a:r>
              <a:rPr sz="1400" spc="-15" dirty="0">
                <a:solidFill>
                  <a:srgbClr val="595959"/>
                </a:solidFill>
                <a:latin typeface="Arial MT"/>
                <a:cs typeface="Arial MT"/>
              </a:rPr>
              <a:t> </a:t>
            </a:r>
            <a:r>
              <a:rPr sz="1400" dirty="0">
                <a:solidFill>
                  <a:srgbClr val="595959"/>
                </a:solidFill>
                <a:latin typeface="Arial MT"/>
                <a:cs typeface="Arial MT"/>
              </a:rPr>
              <a:t>uuu</a:t>
            </a:r>
            <a:r>
              <a:rPr sz="1400" spc="-15" dirty="0">
                <a:solidFill>
                  <a:srgbClr val="595959"/>
                </a:solidFill>
                <a:latin typeface="Arial MT"/>
                <a:cs typeface="Arial MT"/>
              </a:rPr>
              <a:t> </a:t>
            </a:r>
            <a:r>
              <a:rPr sz="1400" dirty="0">
                <a:solidFill>
                  <a:srgbClr val="595959"/>
                </a:solidFill>
                <a:latin typeface="Arial MT"/>
                <a:cs typeface="Arial MT"/>
              </a:rPr>
              <a:t>iii</a:t>
            </a:r>
            <a:r>
              <a:rPr sz="1400" spc="-15" dirty="0">
                <a:solidFill>
                  <a:srgbClr val="595959"/>
                </a:solidFill>
                <a:latin typeface="Arial MT"/>
                <a:cs typeface="Arial MT"/>
              </a:rPr>
              <a:t> </a:t>
            </a:r>
            <a:r>
              <a:rPr sz="1400" dirty="0">
                <a:solidFill>
                  <a:srgbClr val="595959"/>
                </a:solidFill>
                <a:latin typeface="Arial MT"/>
                <a:cs typeface="Arial MT"/>
              </a:rPr>
              <a:t>yyy</a:t>
            </a:r>
            <a:r>
              <a:rPr sz="1400" spc="-10" dirty="0">
                <a:solidFill>
                  <a:srgbClr val="595959"/>
                </a:solidFill>
                <a:latin typeface="Arial MT"/>
                <a:cs typeface="Arial MT"/>
              </a:rPr>
              <a:t> ./Download/</a:t>
            </a:r>
            <a:endParaRPr sz="1400">
              <a:latin typeface="Arial MT"/>
              <a:cs typeface="Arial MT"/>
            </a:endParaRPr>
          </a:p>
        </p:txBody>
      </p:sp>
      <p:sp>
        <p:nvSpPr>
          <p:cNvPr id="10" name="object 10"/>
          <p:cNvSpPr txBox="1"/>
          <p:nvPr/>
        </p:nvSpPr>
        <p:spPr>
          <a:xfrm>
            <a:off x="3112224" y="2191738"/>
            <a:ext cx="183515" cy="238760"/>
          </a:xfrm>
          <a:prstGeom prst="rect">
            <a:avLst/>
          </a:prstGeom>
        </p:spPr>
        <p:txBody>
          <a:bodyPr vert="horz" wrap="square" lIns="0" tIns="12700" rIns="0" bIns="0" rtlCol="0">
            <a:spAutoFit/>
          </a:bodyPr>
          <a:lstStyle/>
          <a:p>
            <a:pPr marL="12700">
              <a:lnSpc>
                <a:spcPct val="100000"/>
              </a:lnSpc>
              <a:spcBef>
                <a:spcPts val="100"/>
              </a:spcBef>
            </a:pPr>
            <a:r>
              <a:rPr sz="1400" spc="-25" dirty="0">
                <a:solidFill>
                  <a:srgbClr val="595959"/>
                </a:solidFill>
                <a:latin typeface="Arial MT"/>
                <a:cs typeface="Arial MT"/>
              </a:rPr>
              <a:t>or</a:t>
            </a:r>
            <a:endParaRPr sz="1400">
              <a:latin typeface="Arial MT"/>
              <a:cs typeface="Arial MT"/>
            </a:endParaRPr>
          </a:p>
        </p:txBody>
      </p:sp>
      <p:sp>
        <p:nvSpPr>
          <p:cNvPr id="11" name="object 11"/>
          <p:cNvSpPr txBox="1"/>
          <p:nvPr/>
        </p:nvSpPr>
        <p:spPr>
          <a:xfrm>
            <a:off x="5663500" y="2191725"/>
            <a:ext cx="183515" cy="238760"/>
          </a:xfrm>
          <a:prstGeom prst="rect">
            <a:avLst/>
          </a:prstGeom>
        </p:spPr>
        <p:txBody>
          <a:bodyPr vert="horz" wrap="square" lIns="0" tIns="12700" rIns="0" bIns="0" rtlCol="0">
            <a:spAutoFit/>
          </a:bodyPr>
          <a:lstStyle/>
          <a:p>
            <a:pPr marL="12700">
              <a:lnSpc>
                <a:spcPct val="100000"/>
              </a:lnSpc>
              <a:spcBef>
                <a:spcPts val="100"/>
              </a:spcBef>
            </a:pPr>
            <a:r>
              <a:rPr sz="1400" spc="-25" dirty="0">
                <a:solidFill>
                  <a:srgbClr val="595959"/>
                </a:solidFill>
                <a:latin typeface="Arial MT"/>
                <a:cs typeface="Arial MT"/>
              </a:rPr>
              <a:t>or</a:t>
            </a:r>
            <a:endParaRPr sz="1400">
              <a:latin typeface="Arial MT"/>
              <a:cs typeface="Arial MT"/>
            </a:endParaRPr>
          </a:p>
        </p:txBody>
      </p:sp>
      <p:sp>
        <p:nvSpPr>
          <p:cNvPr id="12" name="object 12"/>
          <p:cNvSpPr txBox="1"/>
          <p:nvPr/>
        </p:nvSpPr>
        <p:spPr>
          <a:xfrm>
            <a:off x="203500" y="2748725"/>
            <a:ext cx="7559675" cy="238760"/>
          </a:xfrm>
          <a:prstGeom prst="rect">
            <a:avLst/>
          </a:prstGeom>
        </p:spPr>
        <p:txBody>
          <a:bodyPr vert="horz" wrap="square" lIns="0" tIns="12700" rIns="0" bIns="0" rtlCol="0">
            <a:spAutoFit/>
          </a:bodyPr>
          <a:lstStyle/>
          <a:p>
            <a:pPr marL="12700">
              <a:lnSpc>
                <a:spcPct val="100000"/>
              </a:lnSpc>
              <a:spcBef>
                <a:spcPts val="100"/>
              </a:spcBef>
            </a:pPr>
            <a:r>
              <a:rPr sz="1400" b="1" dirty="0">
                <a:latin typeface="Arial"/>
                <a:cs typeface="Arial"/>
              </a:rPr>
              <a:t>Create</a:t>
            </a:r>
            <a:r>
              <a:rPr sz="1400" b="1" spc="-30" dirty="0">
                <a:latin typeface="Arial"/>
                <a:cs typeface="Arial"/>
              </a:rPr>
              <a:t> </a:t>
            </a:r>
            <a:r>
              <a:rPr sz="1400" b="1" dirty="0">
                <a:latin typeface="Arial"/>
                <a:cs typeface="Arial"/>
              </a:rPr>
              <a:t>a</a:t>
            </a:r>
            <a:r>
              <a:rPr sz="1400" b="1" spc="-15" dirty="0">
                <a:latin typeface="Arial"/>
                <a:cs typeface="Arial"/>
              </a:rPr>
              <a:t> </a:t>
            </a:r>
            <a:r>
              <a:rPr sz="1400" b="1" dirty="0">
                <a:latin typeface="Arial"/>
                <a:cs typeface="Arial"/>
              </a:rPr>
              <a:t>copy</a:t>
            </a:r>
            <a:r>
              <a:rPr sz="1400" b="1" spc="-15" dirty="0">
                <a:latin typeface="Arial"/>
                <a:cs typeface="Arial"/>
              </a:rPr>
              <a:t> </a:t>
            </a:r>
            <a:r>
              <a:rPr sz="1400" b="1" dirty="0">
                <a:latin typeface="Arial"/>
                <a:cs typeface="Arial"/>
              </a:rPr>
              <a:t>of</a:t>
            </a:r>
            <a:r>
              <a:rPr sz="1400" b="1" spc="-15" dirty="0">
                <a:latin typeface="Arial"/>
                <a:cs typeface="Arial"/>
              </a:rPr>
              <a:t> </a:t>
            </a:r>
            <a:r>
              <a:rPr sz="1400" b="1" dirty="0">
                <a:latin typeface="Arial"/>
                <a:cs typeface="Arial"/>
              </a:rPr>
              <a:t>the</a:t>
            </a:r>
            <a:r>
              <a:rPr sz="1400" b="1" spc="-15" dirty="0">
                <a:latin typeface="Arial"/>
                <a:cs typeface="Arial"/>
              </a:rPr>
              <a:t> </a:t>
            </a:r>
            <a:r>
              <a:rPr sz="1400" b="1" dirty="0">
                <a:latin typeface="Arial"/>
                <a:cs typeface="Arial"/>
              </a:rPr>
              <a:t>file</a:t>
            </a:r>
            <a:r>
              <a:rPr sz="1400" b="1" spc="-15" dirty="0">
                <a:latin typeface="Arial"/>
                <a:cs typeface="Arial"/>
              </a:rPr>
              <a:t> </a:t>
            </a:r>
            <a:r>
              <a:rPr sz="1400" b="1" dirty="0">
                <a:latin typeface="Arial"/>
                <a:cs typeface="Arial"/>
              </a:rPr>
              <a:t>named</a:t>
            </a:r>
            <a:r>
              <a:rPr sz="1400" b="1" spc="-15" dirty="0">
                <a:latin typeface="Arial"/>
                <a:cs typeface="Arial"/>
              </a:rPr>
              <a:t> </a:t>
            </a:r>
            <a:r>
              <a:rPr sz="1400" b="1" dirty="0">
                <a:latin typeface="Arial"/>
                <a:cs typeface="Arial"/>
              </a:rPr>
              <a:t>"uuu"</a:t>
            </a:r>
            <a:r>
              <a:rPr sz="1400" b="1" spc="-15" dirty="0">
                <a:latin typeface="Arial"/>
                <a:cs typeface="Arial"/>
              </a:rPr>
              <a:t> </a:t>
            </a:r>
            <a:r>
              <a:rPr sz="1400" b="1" dirty="0">
                <a:latin typeface="Arial"/>
                <a:cs typeface="Arial"/>
              </a:rPr>
              <a:t>with</a:t>
            </a:r>
            <a:r>
              <a:rPr sz="1400" b="1" spc="-20" dirty="0">
                <a:latin typeface="Arial"/>
                <a:cs typeface="Arial"/>
              </a:rPr>
              <a:t> </a:t>
            </a:r>
            <a:r>
              <a:rPr sz="1400" b="1" dirty="0">
                <a:latin typeface="Arial"/>
                <a:cs typeface="Arial"/>
              </a:rPr>
              <a:t>a</a:t>
            </a:r>
            <a:r>
              <a:rPr sz="1400" b="1" spc="-15" dirty="0">
                <a:latin typeface="Arial"/>
                <a:cs typeface="Arial"/>
              </a:rPr>
              <a:t> </a:t>
            </a:r>
            <a:r>
              <a:rPr sz="1400" b="1" dirty="0">
                <a:latin typeface="Arial"/>
                <a:cs typeface="Arial"/>
              </a:rPr>
              <a:t>different</a:t>
            </a:r>
            <a:r>
              <a:rPr sz="1400" b="1" spc="-15" dirty="0">
                <a:latin typeface="Arial"/>
                <a:cs typeface="Arial"/>
              </a:rPr>
              <a:t> </a:t>
            </a:r>
            <a:r>
              <a:rPr sz="1400" b="1" dirty="0">
                <a:latin typeface="Arial"/>
                <a:cs typeface="Arial"/>
              </a:rPr>
              <a:t>name</a:t>
            </a:r>
            <a:r>
              <a:rPr sz="1400" b="1" spc="-15" dirty="0">
                <a:latin typeface="Arial"/>
                <a:cs typeface="Arial"/>
              </a:rPr>
              <a:t> </a:t>
            </a:r>
            <a:r>
              <a:rPr sz="1400" b="1" dirty="0">
                <a:latin typeface="Arial"/>
                <a:cs typeface="Arial"/>
              </a:rPr>
              <a:t>"ooo"</a:t>
            </a:r>
            <a:r>
              <a:rPr sz="1400" b="1" spc="-15" dirty="0">
                <a:latin typeface="Arial"/>
                <a:cs typeface="Arial"/>
              </a:rPr>
              <a:t> </a:t>
            </a:r>
            <a:r>
              <a:rPr sz="1400" b="1" dirty="0">
                <a:latin typeface="Arial"/>
                <a:cs typeface="Arial"/>
              </a:rPr>
              <a:t>in</a:t>
            </a:r>
            <a:r>
              <a:rPr sz="1400" b="1" spc="-15" dirty="0">
                <a:latin typeface="Arial"/>
                <a:cs typeface="Arial"/>
              </a:rPr>
              <a:t> </a:t>
            </a:r>
            <a:r>
              <a:rPr sz="1400" b="1" dirty="0">
                <a:latin typeface="Arial"/>
                <a:cs typeface="Arial"/>
              </a:rPr>
              <a:t>the</a:t>
            </a:r>
            <a:r>
              <a:rPr sz="1400" b="1" spc="-15" dirty="0">
                <a:latin typeface="Arial"/>
                <a:cs typeface="Arial"/>
              </a:rPr>
              <a:t> </a:t>
            </a:r>
            <a:r>
              <a:rPr sz="1400" b="1" dirty="0">
                <a:latin typeface="Arial"/>
                <a:cs typeface="Arial"/>
              </a:rPr>
              <a:t>current</a:t>
            </a:r>
            <a:r>
              <a:rPr sz="1400" b="1" spc="-15" dirty="0">
                <a:latin typeface="Arial"/>
                <a:cs typeface="Arial"/>
              </a:rPr>
              <a:t> </a:t>
            </a:r>
            <a:r>
              <a:rPr sz="1400" b="1" spc="-10" dirty="0">
                <a:latin typeface="Arial"/>
                <a:cs typeface="Arial"/>
              </a:rPr>
              <a:t>directory</a:t>
            </a:r>
            <a:endParaRPr sz="1400">
              <a:latin typeface="Arial"/>
              <a:cs typeface="Arial"/>
            </a:endParaRPr>
          </a:p>
        </p:txBody>
      </p:sp>
      <p:sp>
        <p:nvSpPr>
          <p:cNvPr id="13" name="object 13"/>
          <p:cNvSpPr txBox="1"/>
          <p:nvPr/>
        </p:nvSpPr>
        <p:spPr>
          <a:xfrm>
            <a:off x="614374" y="3090699"/>
            <a:ext cx="2256155" cy="400685"/>
          </a:xfrm>
          <a:prstGeom prst="rect">
            <a:avLst/>
          </a:prstGeom>
          <a:ln w="9524">
            <a:solidFill>
              <a:srgbClr val="000000"/>
            </a:solidFill>
          </a:ln>
        </p:spPr>
        <p:txBody>
          <a:bodyPr vert="horz" wrap="square" lIns="0" tIns="78740" rIns="0" bIns="0" rtlCol="0">
            <a:spAutoFit/>
          </a:bodyPr>
          <a:lstStyle/>
          <a:p>
            <a:pPr marL="85725">
              <a:lnSpc>
                <a:spcPct val="100000"/>
              </a:lnSpc>
              <a:spcBef>
                <a:spcPts val="620"/>
              </a:spcBef>
            </a:pPr>
            <a:r>
              <a:rPr sz="1400" dirty="0">
                <a:solidFill>
                  <a:srgbClr val="595959"/>
                </a:solidFill>
                <a:latin typeface="Arial MT"/>
                <a:cs typeface="Arial MT"/>
              </a:rPr>
              <a:t>cp</a:t>
            </a:r>
            <a:r>
              <a:rPr sz="1400" spc="-20" dirty="0">
                <a:solidFill>
                  <a:srgbClr val="595959"/>
                </a:solidFill>
                <a:latin typeface="Arial MT"/>
                <a:cs typeface="Arial MT"/>
              </a:rPr>
              <a:t> </a:t>
            </a:r>
            <a:r>
              <a:rPr sz="1400" dirty="0">
                <a:solidFill>
                  <a:srgbClr val="595959"/>
                </a:solidFill>
                <a:latin typeface="Arial MT"/>
                <a:cs typeface="Arial MT"/>
              </a:rPr>
              <a:t>./uuu</a:t>
            </a:r>
            <a:r>
              <a:rPr sz="1400" spc="-15" dirty="0">
                <a:solidFill>
                  <a:srgbClr val="595959"/>
                </a:solidFill>
                <a:latin typeface="Arial MT"/>
                <a:cs typeface="Arial MT"/>
              </a:rPr>
              <a:t> </a:t>
            </a:r>
            <a:r>
              <a:rPr sz="1400" spc="-10" dirty="0">
                <a:solidFill>
                  <a:srgbClr val="595959"/>
                </a:solidFill>
                <a:latin typeface="Arial MT"/>
                <a:cs typeface="Arial MT"/>
              </a:rPr>
              <a:t>./ooo</a:t>
            </a:r>
            <a:endParaRPr sz="1400">
              <a:latin typeface="Arial MT"/>
              <a:cs typeface="Arial MT"/>
            </a:endParaRPr>
          </a:p>
        </p:txBody>
      </p:sp>
      <p:sp>
        <p:nvSpPr>
          <p:cNvPr id="14" name="object 14"/>
          <p:cNvSpPr txBox="1"/>
          <p:nvPr/>
        </p:nvSpPr>
        <p:spPr>
          <a:xfrm>
            <a:off x="258774" y="3686812"/>
            <a:ext cx="6540500" cy="238760"/>
          </a:xfrm>
          <a:prstGeom prst="rect">
            <a:avLst/>
          </a:prstGeom>
        </p:spPr>
        <p:txBody>
          <a:bodyPr vert="horz" wrap="square" lIns="0" tIns="12700" rIns="0" bIns="0" rtlCol="0">
            <a:spAutoFit/>
          </a:bodyPr>
          <a:lstStyle/>
          <a:p>
            <a:pPr marL="12700">
              <a:lnSpc>
                <a:spcPct val="100000"/>
              </a:lnSpc>
              <a:spcBef>
                <a:spcPts val="100"/>
              </a:spcBef>
            </a:pPr>
            <a:r>
              <a:rPr sz="1400" b="1" dirty="0">
                <a:latin typeface="Arial"/>
                <a:cs typeface="Arial"/>
              </a:rPr>
              <a:t>Copy</a:t>
            </a:r>
            <a:r>
              <a:rPr sz="1400" b="1" spc="-30" dirty="0">
                <a:latin typeface="Arial"/>
                <a:cs typeface="Arial"/>
              </a:rPr>
              <a:t> </a:t>
            </a:r>
            <a:r>
              <a:rPr sz="1400" b="1" dirty="0">
                <a:latin typeface="Arial"/>
                <a:cs typeface="Arial"/>
              </a:rPr>
              <a:t>a</a:t>
            </a:r>
            <a:r>
              <a:rPr sz="1400" b="1" spc="-20" dirty="0">
                <a:latin typeface="Arial"/>
                <a:cs typeface="Arial"/>
              </a:rPr>
              <a:t> </a:t>
            </a:r>
            <a:r>
              <a:rPr sz="1400" b="1" dirty="0">
                <a:latin typeface="Arial"/>
                <a:cs typeface="Arial"/>
              </a:rPr>
              <a:t>empty</a:t>
            </a:r>
            <a:r>
              <a:rPr sz="1400" b="1" spc="-20" dirty="0">
                <a:latin typeface="Arial"/>
                <a:cs typeface="Arial"/>
              </a:rPr>
              <a:t> </a:t>
            </a:r>
            <a:r>
              <a:rPr sz="1400" b="1" dirty="0">
                <a:latin typeface="Arial"/>
                <a:cs typeface="Arial"/>
              </a:rPr>
              <a:t>directory</a:t>
            </a:r>
            <a:r>
              <a:rPr sz="1400" b="1" spc="-20" dirty="0">
                <a:latin typeface="Arial"/>
                <a:cs typeface="Arial"/>
              </a:rPr>
              <a:t> </a:t>
            </a:r>
            <a:r>
              <a:rPr sz="1400" b="1" dirty="0">
                <a:latin typeface="Arial"/>
                <a:cs typeface="Arial"/>
              </a:rPr>
              <a:t>named</a:t>
            </a:r>
            <a:r>
              <a:rPr sz="1400" b="1" spc="-20" dirty="0">
                <a:latin typeface="Arial"/>
                <a:cs typeface="Arial"/>
              </a:rPr>
              <a:t> </a:t>
            </a:r>
            <a:r>
              <a:rPr sz="1400" b="1" dirty="0">
                <a:latin typeface="Arial"/>
                <a:cs typeface="Arial"/>
              </a:rPr>
              <a:t>“Huka”</a:t>
            </a:r>
            <a:r>
              <a:rPr sz="1400" b="1" spc="-15" dirty="0">
                <a:latin typeface="Arial"/>
                <a:cs typeface="Arial"/>
              </a:rPr>
              <a:t> </a:t>
            </a:r>
            <a:r>
              <a:rPr sz="1400" b="1" dirty="0">
                <a:latin typeface="Arial"/>
                <a:cs typeface="Arial"/>
              </a:rPr>
              <a:t>in</a:t>
            </a:r>
            <a:r>
              <a:rPr sz="1400" b="1" spc="-20" dirty="0">
                <a:latin typeface="Arial"/>
                <a:cs typeface="Arial"/>
              </a:rPr>
              <a:t> </a:t>
            </a:r>
            <a:r>
              <a:rPr sz="1400" b="1" dirty="0">
                <a:latin typeface="Arial"/>
                <a:cs typeface="Arial"/>
              </a:rPr>
              <a:t>the</a:t>
            </a:r>
            <a:r>
              <a:rPr sz="1400" b="1" spc="-20" dirty="0">
                <a:latin typeface="Arial"/>
                <a:cs typeface="Arial"/>
              </a:rPr>
              <a:t> </a:t>
            </a:r>
            <a:r>
              <a:rPr sz="1400" b="1" dirty="0">
                <a:latin typeface="Arial"/>
                <a:cs typeface="Arial"/>
              </a:rPr>
              <a:t>current</a:t>
            </a:r>
            <a:r>
              <a:rPr sz="1400" b="1" spc="-20" dirty="0">
                <a:latin typeface="Arial"/>
                <a:cs typeface="Arial"/>
              </a:rPr>
              <a:t> </a:t>
            </a:r>
            <a:r>
              <a:rPr sz="1400" b="1" dirty="0">
                <a:latin typeface="Arial"/>
                <a:cs typeface="Arial"/>
              </a:rPr>
              <a:t>directory</a:t>
            </a:r>
            <a:r>
              <a:rPr sz="1400" b="1" spc="-20" dirty="0">
                <a:latin typeface="Arial"/>
                <a:cs typeface="Arial"/>
              </a:rPr>
              <a:t> </a:t>
            </a:r>
            <a:r>
              <a:rPr sz="1400" b="1" dirty="0">
                <a:latin typeface="Arial"/>
                <a:cs typeface="Arial"/>
              </a:rPr>
              <a:t>to</a:t>
            </a:r>
            <a:r>
              <a:rPr sz="1400" b="1" spc="-15" dirty="0">
                <a:latin typeface="Arial"/>
                <a:cs typeface="Arial"/>
              </a:rPr>
              <a:t> </a:t>
            </a:r>
            <a:r>
              <a:rPr sz="1400" b="1" spc="-10" dirty="0">
                <a:latin typeface="Arial"/>
                <a:cs typeface="Arial"/>
              </a:rPr>
              <a:t>./Download/</a:t>
            </a:r>
            <a:endParaRPr sz="1400">
              <a:latin typeface="Arial"/>
              <a:cs typeface="Arial"/>
            </a:endParaRPr>
          </a:p>
        </p:txBody>
      </p:sp>
      <p:sp>
        <p:nvSpPr>
          <p:cNvPr id="15" name="object 15"/>
          <p:cNvSpPr txBox="1"/>
          <p:nvPr/>
        </p:nvSpPr>
        <p:spPr>
          <a:xfrm>
            <a:off x="858125" y="4081662"/>
            <a:ext cx="2042795" cy="400685"/>
          </a:xfrm>
          <a:prstGeom prst="rect">
            <a:avLst/>
          </a:prstGeom>
          <a:ln w="9524">
            <a:solidFill>
              <a:srgbClr val="000000"/>
            </a:solidFill>
          </a:ln>
        </p:spPr>
        <p:txBody>
          <a:bodyPr vert="horz" wrap="square" lIns="0" tIns="78740" rIns="0" bIns="0" rtlCol="0">
            <a:spAutoFit/>
          </a:bodyPr>
          <a:lstStyle/>
          <a:p>
            <a:pPr marL="85725">
              <a:lnSpc>
                <a:spcPct val="100000"/>
              </a:lnSpc>
              <a:spcBef>
                <a:spcPts val="620"/>
              </a:spcBef>
            </a:pPr>
            <a:r>
              <a:rPr sz="1400" dirty="0">
                <a:solidFill>
                  <a:srgbClr val="595959"/>
                </a:solidFill>
                <a:latin typeface="Arial MT"/>
                <a:cs typeface="Arial MT"/>
              </a:rPr>
              <a:t>cp</a:t>
            </a:r>
            <a:r>
              <a:rPr sz="1400" spc="-25" dirty="0">
                <a:solidFill>
                  <a:srgbClr val="595959"/>
                </a:solidFill>
                <a:latin typeface="Arial MT"/>
                <a:cs typeface="Arial MT"/>
              </a:rPr>
              <a:t> </a:t>
            </a:r>
            <a:r>
              <a:rPr sz="1400" dirty="0">
                <a:solidFill>
                  <a:srgbClr val="595959"/>
                </a:solidFill>
                <a:latin typeface="Arial MT"/>
                <a:cs typeface="Arial MT"/>
              </a:rPr>
              <a:t>./Huka/</a:t>
            </a:r>
            <a:r>
              <a:rPr sz="1400" spc="-20" dirty="0">
                <a:solidFill>
                  <a:srgbClr val="595959"/>
                </a:solidFill>
                <a:latin typeface="Arial MT"/>
                <a:cs typeface="Arial MT"/>
              </a:rPr>
              <a:t> </a:t>
            </a:r>
            <a:r>
              <a:rPr sz="1400" spc="-10" dirty="0">
                <a:solidFill>
                  <a:srgbClr val="595959"/>
                </a:solidFill>
                <a:latin typeface="Arial MT"/>
                <a:cs typeface="Arial MT"/>
              </a:rPr>
              <a:t>./Download/</a:t>
            </a:r>
            <a:endParaRPr sz="1400">
              <a:latin typeface="Arial MT"/>
              <a:cs typeface="Arial M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object 16"/>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spc="-25" dirty="0"/>
              <a:t>21</a:t>
            </a:fld>
            <a:endParaRPr spc="-25" dirty="0"/>
          </a:p>
        </p:txBody>
      </p:sp>
      <p:sp>
        <p:nvSpPr>
          <p:cNvPr id="2" name="object 2"/>
          <p:cNvSpPr txBox="1">
            <a:spLocks noGrp="1"/>
          </p:cNvSpPr>
          <p:nvPr>
            <p:ph type="title"/>
          </p:nvPr>
        </p:nvSpPr>
        <p:spPr>
          <a:prstGeom prst="rect">
            <a:avLst/>
          </a:prstGeom>
        </p:spPr>
        <p:txBody>
          <a:bodyPr vert="horz" wrap="square" lIns="0" tIns="12700" rIns="0" bIns="0" rtlCol="0">
            <a:spAutoFit/>
          </a:bodyPr>
          <a:lstStyle/>
          <a:p>
            <a:pPr marL="2978785">
              <a:lnSpc>
                <a:spcPct val="100000"/>
              </a:lnSpc>
              <a:spcBef>
                <a:spcPts val="100"/>
              </a:spcBef>
            </a:pPr>
            <a:r>
              <a:rPr sz="1600" dirty="0"/>
              <a:t>Copy</a:t>
            </a:r>
            <a:r>
              <a:rPr sz="1600" spc="-20" dirty="0"/>
              <a:t> </a:t>
            </a:r>
            <a:r>
              <a:rPr sz="1600" dirty="0"/>
              <a:t>and</a:t>
            </a:r>
            <a:r>
              <a:rPr sz="1600" spc="-20" dirty="0"/>
              <a:t> </a:t>
            </a:r>
            <a:r>
              <a:rPr sz="1600" dirty="0"/>
              <a:t>move</a:t>
            </a:r>
            <a:r>
              <a:rPr sz="1600" spc="-15" dirty="0"/>
              <a:t> </a:t>
            </a:r>
            <a:r>
              <a:rPr sz="1600" spc="-10" dirty="0"/>
              <a:t>file/directory</a:t>
            </a:r>
            <a:endParaRPr sz="1600"/>
          </a:p>
        </p:txBody>
      </p:sp>
      <p:sp>
        <p:nvSpPr>
          <p:cNvPr id="3" name="object 3"/>
          <p:cNvSpPr txBox="1"/>
          <p:nvPr/>
        </p:nvSpPr>
        <p:spPr>
          <a:xfrm>
            <a:off x="190925" y="1522088"/>
            <a:ext cx="8582025" cy="238760"/>
          </a:xfrm>
          <a:prstGeom prst="rect">
            <a:avLst/>
          </a:prstGeom>
        </p:spPr>
        <p:txBody>
          <a:bodyPr vert="horz" wrap="square" lIns="0" tIns="12700" rIns="0" bIns="0" rtlCol="0">
            <a:spAutoFit/>
          </a:bodyPr>
          <a:lstStyle/>
          <a:p>
            <a:pPr marL="12700">
              <a:lnSpc>
                <a:spcPct val="100000"/>
              </a:lnSpc>
              <a:spcBef>
                <a:spcPts val="100"/>
              </a:spcBef>
            </a:pPr>
            <a:r>
              <a:rPr sz="1400" b="1" dirty="0">
                <a:latin typeface="Arial"/>
                <a:cs typeface="Arial"/>
              </a:rPr>
              <a:t>Move</a:t>
            </a:r>
            <a:r>
              <a:rPr sz="1400" b="1" spc="-15" dirty="0">
                <a:latin typeface="Arial"/>
                <a:cs typeface="Arial"/>
              </a:rPr>
              <a:t> </a:t>
            </a:r>
            <a:r>
              <a:rPr sz="1400" b="1" dirty="0">
                <a:latin typeface="Arial"/>
                <a:cs typeface="Arial"/>
              </a:rPr>
              <a:t>a</a:t>
            </a:r>
            <a:r>
              <a:rPr sz="1400" b="1" spc="-5" dirty="0">
                <a:latin typeface="Arial"/>
                <a:cs typeface="Arial"/>
              </a:rPr>
              <a:t> </a:t>
            </a:r>
            <a:r>
              <a:rPr sz="1400" b="1" dirty="0">
                <a:latin typeface="Arial"/>
                <a:cs typeface="Arial"/>
              </a:rPr>
              <a:t>file</a:t>
            </a:r>
            <a:r>
              <a:rPr sz="1400" b="1" spc="-5" dirty="0">
                <a:latin typeface="Arial"/>
                <a:cs typeface="Arial"/>
              </a:rPr>
              <a:t> </a:t>
            </a:r>
            <a:r>
              <a:rPr sz="1400" b="1" dirty="0">
                <a:latin typeface="Arial"/>
                <a:cs typeface="Arial"/>
              </a:rPr>
              <a:t>named</a:t>
            </a:r>
            <a:r>
              <a:rPr sz="1400" b="1" spc="-5" dirty="0">
                <a:latin typeface="Arial"/>
                <a:cs typeface="Arial"/>
              </a:rPr>
              <a:t> </a:t>
            </a:r>
            <a:r>
              <a:rPr sz="1400" b="1" dirty="0">
                <a:latin typeface="Arial"/>
                <a:cs typeface="Arial"/>
              </a:rPr>
              <a:t>“uuu” in</a:t>
            </a:r>
            <a:r>
              <a:rPr sz="1400" b="1" spc="-5" dirty="0">
                <a:latin typeface="Arial"/>
                <a:cs typeface="Arial"/>
              </a:rPr>
              <a:t> </a:t>
            </a:r>
            <a:r>
              <a:rPr sz="1400" b="1" dirty="0">
                <a:latin typeface="Arial"/>
                <a:cs typeface="Arial"/>
              </a:rPr>
              <a:t>the</a:t>
            </a:r>
            <a:r>
              <a:rPr sz="1400" b="1" spc="-5" dirty="0">
                <a:latin typeface="Arial"/>
                <a:cs typeface="Arial"/>
              </a:rPr>
              <a:t> </a:t>
            </a:r>
            <a:r>
              <a:rPr sz="1400" b="1" dirty="0">
                <a:latin typeface="Arial"/>
                <a:cs typeface="Arial"/>
              </a:rPr>
              <a:t>current</a:t>
            </a:r>
            <a:r>
              <a:rPr sz="1400" b="1" spc="-5" dirty="0">
                <a:latin typeface="Arial"/>
                <a:cs typeface="Arial"/>
              </a:rPr>
              <a:t> </a:t>
            </a:r>
            <a:r>
              <a:rPr sz="1400" b="1" dirty="0">
                <a:latin typeface="Arial"/>
                <a:cs typeface="Arial"/>
              </a:rPr>
              <a:t>directory to</a:t>
            </a:r>
            <a:r>
              <a:rPr sz="1400" b="1" spc="-5" dirty="0">
                <a:latin typeface="Arial"/>
                <a:cs typeface="Arial"/>
              </a:rPr>
              <a:t> </a:t>
            </a:r>
            <a:r>
              <a:rPr sz="1400" b="1" spc="-10" dirty="0">
                <a:latin typeface="Arial"/>
                <a:cs typeface="Arial"/>
              </a:rPr>
              <a:t>/home/khainguyen/Download/,</a:t>
            </a:r>
            <a:r>
              <a:rPr sz="1400" b="1" spc="-5" dirty="0">
                <a:latin typeface="Arial"/>
                <a:cs typeface="Arial"/>
              </a:rPr>
              <a:t> </a:t>
            </a:r>
            <a:r>
              <a:rPr sz="1400" b="1" dirty="0">
                <a:latin typeface="Arial"/>
                <a:cs typeface="Arial"/>
              </a:rPr>
              <a:t>with</a:t>
            </a:r>
            <a:r>
              <a:rPr sz="1400" b="1" spc="-5" dirty="0">
                <a:latin typeface="Arial"/>
                <a:cs typeface="Arial"/>
              </a:rPr>
              <a:t> </a:t>
            </a:r>
            <a:r>
              <a:rPr sz="1400" b="1" dirty="0">
                <a:latin typeface="Arial"/>
                <a:cs typeface="Arial"/>
              </a:rPr>
              <a:t>command: </a:t>
            </a:r>
            <a:r>
              <a:rPr sz="1400" b="1" spc="-25" dirty="0">
                <a:latin typeface="Arial"/>
                <a:cs typeface="Arial"/>
              </a:rPr>
              <a:t>mv</a:t>
            </a:r>
            <a:endParaRPr sz="1400">
              <a:latin typeface="Arial"/>
              <a:cs typeface="Arial"/>
            </a:endParaRPr>
          </a:p>
        </p:txBody>
      </p:sp>
      <p:sp>
        <p:nvSpPr>
          <p:cNvPr id="4" name="object 4"/>
          <p:cNvSpPr txBox="1"/>
          <p:nvPr/>
        </p:nvSpPr>
        <p:spPr>
          <a:xfrm>
            <a:off x="618599" y="1875275"/>
            <a:ext cx="2105660" cy="400685"/>
          </a:xfrm>
          <a:prstGeom prst="rect">
            <a:avLst/>
          </a:prstGeom>
          <a:ln w="9524">
            <a:solidFill>
              <a:srgbClr val="000000"/>
            </a:solidFill>
          </a:ln>
        </p:spPr>
        <p:txBody>
          <a:bodyPr vert="horz" wrap="square" lIns="0" tIns="78740" rIns="0" bIns="0" rtlCol="0">
            <a:spAutoFit/>
          </a:bodyPr>
          <a:lstStyle/>
          <a:p>
            <a:pPr marL="85725">
              <a:lnSpc>
                <a:spcPct val="100000"/>
              </a:lnSpc>
              <a:spcBef>
                <a:spcPts val="620"/>
              </a:spcBef>
            </a:pPr>
            <a:r>
              <a:rPr sz="1400" dirty="0">
                <a:solidFill>
                  <a:srgbClr val="595959"/>
                </a:solidFill>
                <a:latin typeface="Arial MT"/>
                <a:cs typeface="Arial MT"/>
              </a:rPr>
              <a:t>mv</a:t>
            </a:r>
            <a:r>
              <a:rPr sz="1400" spc="-15" dirty="0">
                <a:solidFill>
                  <a:srgbClr val="595959"/>
                </a:solidFill>
                <a:latin typeface="Arial MT"/>
                <a:cs typeface="Arial MT"/>
              </a:rPr>
              <a:t> </a:t>
            </a:r>
            <a:r>
              <a:rPr sz="1400" dirty="0">
                <a:solidFill>
                  <a:srgbClr val="595959"/>
                </a:solidFill>
                <a:latin typeface="Arial MT"/>
                <a:cs typeface="Arial MT"/>
              </a:rPr>
              <a:t>./uuu</a:t>
            </a:r>
            <a:r>
              <a:rPr sz="1400" spc="-15" dirty="0">
                <a:solidFill>
                  <a:srgbClr val="595959"/>
                </a:solidFill>
                <a:latin typeface="Arial MT"/>
                <a:cs typeface="Arial MT"/>
              </a:rPr>
              <a:t> </a:t>
            </a:r>
            <a:r>
              <a:rPr sz="1400" spc="-10" dirty="0">
                <a:solidFill>
                  <a:srgbClr val="595959"/>
                </a:solidFill>
                <a:latin typeface="Arial MT"/>
                <a:cs typeface="Arial MT"/>
              </a:rPr>
              <a:t>./Download/</a:t>
            </a:r>
            <a:endParaRPr sz="1400">
              <a:latin typeface="Arial MT"/>
              <a:cs typeface="Arial MT"/>
            </a:endParaRPr>
          </a:p>
        </p:txBody>
      </p:sp>
      <p:sp>
        <p:nvSpPr>
          <p:cNvPr id="5" name="object 5"/>
          <p:cNvSpPr txBox="1"/>
          <p:nvPr/>
        </p:nvSpPr>
        <p:spPr>
          <a:xfrm>
            <a:off x="3010550" y="1864988"/>
            <a:ext cx="1812925" cy="238760"/>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595959"/>
                </a:solidFill>
                <a:latin typeface="Arial MT"/>
                <a:cs typeface="Arial MT"/>
              </a:rPr>
              <a:t>“mv”</a:t>
            </a:r>
            <a:r>
              <a:rPr sz="1400" spc="-5" dirty="0">
                <a:solidFill>
                  <a:srgbClr val="595959"/>
                </a:solidFill>
                <a:latin typeface="Arial MT"/>
                <a:cs typeface="Arial MT"/>
              </a:rPr>
              <a:t> </a:t>
            </a:r>
            <a:r>
              <a:rPr sz="1400" dirty="0">
                <a:solidFill>
                  <a:srgbClr val="595959"/>
                </a:solidFill>
                <a:latin typeface="Arial MT"/>
                <a:cs typeface="Arial MT"/>
              </a:rPr>
              <a:t>stands</a:t>
            </a:r>
            <a:r>
              <a:rPr sz="1400" spc="-5" dirty="0">
                <a:solidFill>
                  <a:srgbClr val="595959"/>
                </a:solidFill>
                <a:latin typeface="Arial MT"/>
                <a:cs typeface="Arial MT"/>
              </a:rPr>
              <a:t> </a:t>
            </a:r>
            <a:r>
              <a:rPr sz="1400" dirty="0">
                <a:solidFill>
                  <a:srgbClr val="595959"/>
                </a:solidFill>
                <a:latin typeface="Arial MT"/>
                <a:cs typeface="Arial MT"/>
              </a:rPr>
              <a:t>for</a:t>
            </a:r>
            <a:r>
              <a:rPr sz="1400" spc="-5" dirty="0">
                <a:solidFill>
                  <a:srgbClr val="595959"/>
                </a:solidFill>
                <a:latin typeface="Arial MT"/>
                <a:cs typeface="Arial MT"/>
              </a:rPr>
              <a:t> </a:t>
            </a:r>
            <a:r>
              <a:rPr sz="1400" spc="-10" dirty="0">
                <a:solidFill>
                  <a:srgbClr val="595959"/>
                </a:solidFill>
                <a:latin typeface="Arial MT"/>
                <a:cs typeface="Arial MT"/>
              </a:rPr>
              <a:t>“</a:t>
            </a:r>
            <a:r>
              <a:rPr sz="1400" spc="-10" dirty="0">
                <a:solidFill>
                  <a:srgbClr val="FF0000"/>
                </a:solidFill>
                <a:latin typeface="Arial MT"/>
                <a:cs typeface="Arial MT"/>
              </a:rPr>
              <a:t>m</a:t>
            </a:r>
            <a:r>
              <a:rPr sz="1400" spc="-10" dirty="0">
                <a:solidFill>
                  <a:srgbClr val="595959"/>
                </a:solidFill>
                <a:latin typeface="Arial MT"/>
                <a:cs typeface="Arial MT"/>
              </a:rPr>
              <a:t>o</a:t>
            </a:r>
            <a:r>
              <a:rPr sz="1400" spc="-10" dirty="0">
                <a:solidFill>
                  <a:srgbClr val="FF0000"/>
                </a:solidFill>
                <a:latin typeface="Arial MT"/>
                <a:cs typeface="Arial MT"/>
              </a:rPr>
              <a:t>v</a:t>
            </a:r>
            <a:r>
              <a:rPr sz="1400" spc="-10" dirty="0">
                <a:solidFill>
                  <a:srgbClr val="595959"/>
                </a:solidFill>
                <a:latin typeface="Arial MT"/>
                <a:cs typeface="Arial MT"/>
              </a:rPr>
              <a:t>e”</a:t>
            </a:r>
            <a:endParaRPr sz="1400">
              <a:latin typeface="Arial MT"/>
              <a:cs typeface="Arial MT"/>
            </a:endParaRPr>
          </a:p>
        </p:txBody>
      </p:sp>
      <p:sp>
        <p:nvSpPr>
          <p:cNvPr id="6" name="object 6"/>
          <p:cNvSpPr txBox="1"/>
          <p:nvPr/>
        </p:nvSpPr>
        <p:spPr>
          <a:xfrm>
            <a:off x="132425" y="596963"/>
            <a:ext cx="6925309" cy="238760"/>
          </a:xfrm>
          <a:prstGeom prst="rect">
            <a:avLst/>
          </a:prstGeom>
        </p:spPr>
        <p:txBody>
          <a:bodyPr vert="horz" wrap="square" lIns="0" tIns="12700" rIns="0" bIns="0" rtlCol="0">
            <a:spAutoFit/>
          </a:bodyPr>
          <a:lstStyle/>
          <a:p>
            <a:pPr marL="12700">
              <a:lnSpc>
                <a:spcPct val="100000"/>
              </a:lnSpc>
              <a:spcBef>
                <a:spcPts val="100"/>
              </a:spcBef>
            </a:pPr>
            <a:r>
              <a:rPr sz="1400" b="1" dirty="0">
                <a:latin typeface="Arial"/>
                <a:cs typeface="Arial"/>
              </a:rPr>
              <a:t>Copy</a:t>
            </a:r>
            <a:r>
              <a:rPr sz="1400" b="1" spc="-30" dirty="0">
                <a:latin typeface="Arial"/>
                <a:cs typeface="Arial"/>
              </a:rPr>
              <a:t> </a:t>
            </a:r>
            <a:r>
              <a:rPr sz="1400" b="1" dirty="0">
                <a:latin typeface="Arial"/>
                <a:cs typeface="Arial"/>
              </a:rPr>
              <a:t>a</a:t>
            </a:r>
            <a:r>
              <a:rPr sz="1400" b="1" spc="-15" dirty="0">
                <a:latin typeface="Arial"/>
                <a:cs typeface="Arial"/>
              </a:rPr>
              <a:t> </a:t>
            </a:r>
            <a:r>
              <a:rPr sz="1400" b="1" spc="-10" dirty="0">
                <a:solidFill>
                  <a:srgbClr val="FF0000"/>
                </a:solidFill>
                <a:latin typeface="Arial"/>
                <a:cs typeface="Arial"/>
              </a:rPr>
              <a:t>non-</a:t>
            </a:r>
            <a:r>
              <a:rPr sz="1400" b="1" dirty="0">
                <a:solidFill>
                  <a:srgbClr val="FF0000"/>
                </a:solidFill>
                <a:latin typeface="Arial"/>
                <a:cs typeface="Arial"/>
              </a:rPr>
              <a:t>empty</a:t>
            </a:r>
            <a:r>
              <a:rPr sz="1400" b="1" spc="-20" dirty="0">
                <a:solidFill>
                  <a:srgbClr val="FF0000"/>
                </a:solidFill>
                <a:latin typeface="Arial"/>
                <a:cs typeface="Arial"/>
              </a:rPr>
              <a:t> </a:t>
            </a:r>
            <a:r>
              <a:rPr sz="1400" b="1" dirty="0">
                <a:latin typeface="Arial"/>
                <a:cs typeface="Arial"/>
              </a:rPr>
              <a:t>directory</a:t>
            </a:r>
            <a:r>
              <a:rPr sz="1400" b="1" spc="-15" dirty="0">
                <a:latin typeface="Arial"/>
                <a:cs typeface="Arial"/>
              </a:rPr>
              <a:t> </a:t>
            </a:r>
            <a:r>
              <a:rPr sz="1400" b="1" dirty="0">
                <a:latin typeface="Arial"/>
                <a:cs typeface="Arial"/>
              </a:rPr>
              <a:t>named</a:t>
            </a:r>
            <a:r>
              <a:rPr sz="1400" b="1" spc="-20" dirty="0">
                <a:latin typeface="Arial"/>
                <a:cs typeface="Arial"/>
              </a:rPr>
              <a:t> </a:t>
            </a:r>
            <a:r>
              <a:rPr sz="1400" b="1" dirty="0">
                <a:latin typeface="Arial"/>
                <a:cs typeface="Arial"/>
              </a:rPr>
              <a:t>“Huka”</a:t>
            </a:r>
            <a:r>
              <a:rPr sz="1400" b="1" spc="-15" dirty="0">
                <a:latin typeface="Arial"/>
                <a:cs typeface="Arial"/>
              </a:rPr>
              <a:t> </a:t>
            </a:r>
            <a:r>
              <a:rPr sz="1400" b="1" dirty="0">
                <a:latin typeface="Arial"/>
                <a:cs typeface="Arial"/>
              </a:rPr>
              <a:t>in</a:t>
            </a:r>
            <a:r>
              <a:rPr sz="1400" b="1" spc="-20" dirty="0">
                <a:latin typeface="Arial"/>
                <a:cs typeface="Arial"/>
              </a:rPr>
              <a:t> </a:t>
            </a:r>
            <a:r>
              <a:rPr sz="1400" b="1" dirty="0">
                <a:latin typeface="Arial"/>
                <a:cs typeface="Arial"/>
              </a:rPr>
              <a:t>the</a:t>
            </a:r>
            <a:r>
              <a:rPr sz="1400" b="1" spc="-15" dirty="0">
                <a:latin typeface="Arial"/>
                <a:cs typeface="Arial"/>
              </a:rPr>
              <a:t> </a:t>
            </a:r>
            <a:r>
              <a:rPr sz="1400" b="1" dirty="0">
                <a:latin typeface="Arial"/>
                <a:cs typeface="Arial"/>
              </a:rPr>
              <a:t>current</a:t>
            </a:r>
            <a:r>
              <a:rPr sz="1400" b="1" spc="-20" dirty="0">
                <a:latin typeface="Arial"/>
                <a:cs typeface="Arial"/>
              </a:rPr>
              <a:t> </a:t>
            </a:r>
            <a:r>
              <a:rPr sz="1400" b="1" dirty="0">
                <a:latin typeface="Arial"/>
                <a:cs typeface="Arial"/>
              </a:rPr>
              <a:t>directory</a:t>
            </a:r>
            <a:r>
              <a:rPr sz="1400" b="1" spc="-15" dirty="0">
                <a:latin typeface="Arial"/>
                <a:cs typeface="Arial"/>
              </a:rPr>
              <a:t> </a:t>
            </a:r>
            <a:r>
              <a:rPr sz="1400" b="1" dirty="0">
                <a:latin typeface="Arial"/>
                <a:cs typeface="Arial"/>
              </a:rPr>
              <a:t>to</a:t>
            </a:r>
            <a:r>
              <a:rPr sz="1400" b="1" spc="-15" dirty="0">
                <a:latin typeface="Arial"/>
                <a:cs typeface="Arial"/>
              </a:rPr>
              <a:t> </a:t>
            </a:r>
            <a:r>
              <a:rPr sz="1400" b="1" spc="-10" dirty="0">
                <a:latin typeface="Arial"/>
                <a:cs typeface="Arial"/>
              </a:rPr>
              <a:t>./Download/</a:t>
            </a:r>
            <a:endParaRPr sz="1400">
              <a:latin typeface="Arial"/>
              <a:cs typeface="Arial"/>
            </a:endParaRPr>
          </a:p>
        </p:txBody>
      </p:sp>
      <p:sp>
        <p:nvSpPr>
          <p:cNvPr id="7" name="object 7"/>
          <p:cNvSpPr txBox="1"/>
          <p:nvPr/>
        </p:nvSpPr>
        <p:spPr>
          <a:xfrm>
            <a:off x="596524" y="952849"/>
            <a:ext cx="2330450" cy="400685"/>
          </a:xfrm>
          <a:prstGeom prst="rect">
            <a:avLst/>
          </a:prstGeom>
          <a:ln w="9524">
            <a:solidFill>
              <a:srgbClr val="000000"/>
            </a:solidFill>
          </a:ln>
        </p:spPr>
        <p:txBody>
          <a:bodyPr vert="horz" wrap="square" lIns="0" tIns="78740" rIns="0" bIns="0" rtlCol="0">
            <a:spAutoFit/>
          </a:bodyPr>
          <a:lstStyle/>
          <a:p>
            <a:pPr marL="85725">
              <a:lnSpc>
                <a:spcPct val="100000"/>
              </a:lnSpc>
              <a:spcBef>
                <a:spcPts val="620"/>
              </a:spcBef>
            </a:pPr>
            <a:r>
              <a:rPr sz="1400" dirty="0">
                <a:solidFill>
                  <a:srgbClr val="595959"/>
                </a:solidFill>
                <a:latin typeface="Arial MT"/>
                <a:cs typeface="Arial MT"/>
              </a:rPr>
              <a:t>cp</a:t>
            </a:r>
            <a:r>
              <a:rPr sz="1400" spc="-30" dirty="0">
                <a:solidFill>
                  <a:srgbClr val="595959"/>
                </a:solidFill>
                <a:latin typeface="Arial MT"/>
                <a:cs typeface="Arial MT"/>
              </a:rPr>
              <a:t> </a:t>
            </a:r>
            <a:r>
              <a:rPr sz="1400" dirty="0">
                <a:solidFill>
                  <a:srgbClr val="595959"/>
                </a:solidFill>
                <a:latin typeface="Arial MT"/>
                <a:cs typeface="Arial MT"/>
              </a:rPr>
              <a:t>-r</a:t>
            </a:r>
            <a:r>
              <a:rPr sz="1400" spc="-15" dirty="0">
                <a:solidFill>
                  <a:srgbClr val="595959"/>
                </a:solidFill>
                <a:latin typeface="Arial MT"/>
                <a:cs typeface="Arial MT"/>
              </a:rPr>
              <a:t> </a:t>
            </a:r>
            <a:r>
              <a:rPr sz="1400" dirty="0">
                <a:solidFill>
                  <a:srgbClr val="595959"/>
                </a:solidFill>
                <a:latin typeface="Arial MT"/>
                <a:cs typeface="Arial MT"/>
              </a:rPr>
              <a:t>./Huka/</a:t>
            </a:r>
            <a:r>
              <a:rPr sz="1400" spc="-15" dirty="0">
                <a:solidFill>
                  <a:srgbClr val="595959"/>
                </a:solidFill>
                <a:latin typeface="Arial MT"/>
                <a:cs typeface="Arial MT"/>
              </a:rPr>
              <a:t> </a:t>
            </a:r>
            <a:r>
              <a:rPr sz="1400" spc="-10" dirty="0">
                <a:solidFill>
                  <a:srgbClr val="595959"/>
                </a:solidFill>
                <a:latin typeface="Arial MT"/>
                <a:cs typeface="Arial MT"/>
              </a:rPr>
              <a:t>./Download/</a:t>
            </a:r>
            <a:endParaRPr sz="1400">
              <a:latin typeface="Arial MT"/>
              <a:cs typeface="Arial MT"/>
            </a:endParaRPr>
          </a:p>
        </p:txBody>
      </p:sp>
      <p:sp>
        <p:nvSpPr>
          <p:cNvPr id="8" name="object 8"/>
          <p:cNvSpPr txBox="1"/>
          <p:nvPr/>
        </p:nvSpPr>
        <p:spPr>
          <a:xfrm>
            <a:off x="510100" y="4079055"/>
            <a:ext cx="3098165" cy="254000"/>
          </a:xfrm>
          <a:prstGeom prst="rect">
            <a:avLst/>
          </a:prstGeom>
        </p:spPr>
        <p:txBody>
          <a:bodyPr vert="horz" wrap="square" lIns="0" tIns="12700" rIns="0" bIns="0" rtlCol="0">
            <a:spAutoFit/>
          </a:bodyPr>
          <a:lstStyle/>
          <a:p>
            <a:pPr marL="12700">
              <a:lnSpc>
                <a:spcPct val="100000"/>
              </a:lnSpc>
              <a:spcBef>
                <a:spcPts val="100"/>
              </a:spcBef>
            </a:pPr>
            <a:r>
              <a:rPr sz="1500" dirty="0">
                <a:latin typeface="Arial MT"/>
                <a:cs typeface="Arial MT"/>
              </a:rPr>
              <a:t>Rename</a:t>
            </a:r>
            <a:r>
              <a:rPr sz="1500" spc="-45" dirty="0">
                <a:latin typeface="Arial MT"/>
                <a:cs typeface="Arial MT"/>
              </a:rPr>
              <a:t> </a:t>
            </a:r>
            <a:r>
              <a:rPr sz="1500" dirty="0">
                <a:latin typeface="Arial MT"/>
                <a:cs typeface="Arial MT"/>
              </a:rPr>
              <a:t>a</a:t>
            </a:r>
            <a:r>
              <a:rPr sz="1500" spc="-45" dirty="0">
                <a:latin typeface="Arial MT"/>
                <a:cs typeface="Arial MT"/>
              </a:rPr>
              <a:t> </a:t>
            </a:r>
            <a:r>
              <a:rPr sz="1500" dirty="0">
                <a:latin typeface="Arial MT"/>
                <a:cs typeface="Arial MT"/>
              </a:rPr>
              <a:t>file</a:t>
            </a:r>
            <a:r>
              <a:rPr sz="1500" spc="-45" dirty="0">
                <a:latin typeface="Arial MT"/>
                <a:cs typeface="Arial MT"/>
              </a:rPr>
              <a:t> </a:t>
            </a:r>
            <a:r>
              <a:rPr sz="1500" dirty="0">
                <a:latin typeface="Arial MT"/>
                <a:cs typeface="Arial MT"/>
              </a:rPr>
              <a:t>named</a:t>
            </a:r>
            <a:r>
              <a:rPr sz="1500" spc="-40" dirty="0">
                <a:latin typeface="Arial MT"/>
                <a:cs typeface="Arial MT"/>
              </a:rPr>
              <a:t> </a:t>
            </a:r>
            <a:r>
              <a:rPr sz="1500" dirty="0">
                <a:latin typeface="Arial MT"/>
                <a:cs typeface="Arial MT"/>
              </a:rPr>
              <a:t>“uuu”</a:t>
            </a:r>
            <a:r>
              <a:rPr sz="1500" spc="-45" dirty="0">
                <a:latin typeface="Arial MT"/>
                <a:cs typeface="Arial MT"/>
              </a:rPr>
              <a:t> </a:t>
            </a:r>
            <a:r>
              <a:rPr sz="1500" dirty="0">
                <a:latin typeface="Arial MT"/>
                <a:cs typeface="Arial MT"/>
              </a:rPr>
              <a:t>to</a:t>
            </a:r>
            <a:r>
              <a:rPr sz="1500" spc="-45" dirty="0">
                <a:latin typeface="Arial MT"/>
                <a:cs typeface="Arial MT"/>
              </a:rPr>
              <a:t> </a:t>
            </a:r>
            <a:r>
              <a:rPr sz="1500" spc="-10" dirty="0">
                <a:latin typeface="Arial MT"/>
                <a:cs typeface="Arial MT"/>
              </a:rPr>
              <a:t>“eee":</a:t>
            </a:r>
            <a:endParaRPr sz="1500">
              <a:latin typeface="Arial MT"/>
              <a:cs typeface="Arial MT"/>
            </a:endParaRPr>
          </a:p>
        </p:txBody>
      </p:sp>
      <p:sp>
        <p:nvSpPr>
          <p:cNvPr id="9" name="object 9"/>
          <p:cNvSpPr txBox="1"/>
          <p:nvPr/>
        </p:nvSpPr>
        <p:spPr>
          <a:xfrm>
            <a:off x="1254724" y="4450650"/>
            <a:ext cx="1471295" cy="400685"/>
          </a:xfrm>
          <a:prstGeom prst="rect">
            <a:avLst/>
          </a:prstGeom>
          <a:ln w="9524">
            <a:solidFill>
              <a:srgbClr val="000000"/>
            </a:solidFill>
          </a:ln>
        </p:spPr>
        <p:txBody>
          <a:bodyPr vert="horz" wrap="square" lIns="0" tIns="78740" rIns="0" bIns="0" rtlCol="0">
            <a:spAutoFit/>
          </a:bodyPr>
          <a:lstStyle/>
          <a:p>
            <a:pPr marL="85725">
              <a:lnSpc>
                <a:spcPct val="100000"/>
              </a:lnSpc>
              <a:spcBef>
                <a:spcPts val="620"/>
              </a:spcBef>
            </a:pPr>
            <a:r>
              <a:rPr sz="1400" dirty="0">
                <a:solidFill>
                  <a:srgbClr val="595959"/>
                </a:solidFill>
                <a:latin typeface="Arial MT"/>
                <a:cs typeface="Arial MT"/>
              </a:rPr>
              <a:t>mv</a:t>
            </a:r>
            <a:r>
              <a:rPr sz="1400" spc="-15" dirty="0">
                <a:solidFill>
                  <a:srgbClr val="595959"/>
                </a:solidFill>
                <a:latin typeface="Arial MT"/>
                <a:cs typeface="Arial MT"/>
              </a:rPr>
              <a:t> </a:t>
            </a:r>
            <a:r>
              <a:rPr sz="1400" dirty="0">
                <a:solidFill>
                  <a:srgbClr val="595959"/>
                </a:solidFill>
                <a:latin typeface="Arial MT"/>
                <a:cs typeface="Arial MT"/>
              </a:rPr>
              <a:t>./uuu</a:t>
            </a:r>
            <a:r>
              <a:rPr sz="1400" spc="-15" dirty="0">
                <a:solidFill>
                  <a:srgbClr val="595959"/>
                </a:solidFill>
                <a:latin typeface="Arial MT"/>
                <a:cs typeface="Arial MT"/>
              </a:rPr>
              <a:t> </a:t>
            </a:r>
            <a:r>
              <a:rPr sz="1400" spc="-20" dirty="0">
                <a:solidFill>
                  <a:srgbClr val="595959"/>
                </a:solidFill>
                <a:latin typeface="Arial MT"/>
                <a:cs typeface="Arial MT"/>
              </a:rPr>
              <a:t>./eee</a:t>
            </a:r>
            <a:endParaRPr sz="1400">
              <a:latin typeface="Arial MT"/>
              <a:cs typeface="Arial MT"/>
            </a:endParaRPr>
          </a:p>
        </p:txBody>
      </p:sp>
      <p:sp>
        <p:nvSpPr>
          <p:cNvPr id="10" name="object 10"/>
          <p:cNvSpPr txBox="1"/>
          <p:nvPr/>
        </p:nvSpPr>
        <p:spPr>
          <a:xfrm>
            <a:off x="4413825" y="4079055"/>
            <a:ext cx="3839210" cy="254000"/>
          </a:xfrm>
          <a:prstGeom prst="rect">
            <a:avLst/>
          </a:prstGeom>
        </p:spPr>
        <p:txBody>
          <a:bodyPr vert="horz" wrap="square" lIns="0" tIns="12700" rIns="0" bIns="0" rtlCol="0">
            <a:spAutoFit/>
          </a:bodyPr>
          <a:lstStyle/>
          <a:p>
            <a:pPr marL="12700">
              <a:lnSpc>
                <a:spcPct val="100000"/>
              </a:lnSpc>
              <a:spcBef>
                <a:spcPts val="100"/>
              </a:spcBef>
            </a:pPr>
            <a:r>
              <a:rPr sz="1500" dirty="0">
                <a:latin typeface="Arial MT"/>
                <a:cs typeface="Arial MT"/>
              </a:rPr>
              <a:t>Rename</a:t>
            </a:r>
            <a:r>
              <a:rPr sz="1500" spc="-50" dirty="0">
                <a:latin typeface="Arial MT"/>
                <a:cs typeface="Arial MT"/>
              </a:rPr>
              <a:t> </a:t>
            </a:r>
            <a:r>
              <a:rPr sz="1500" dirty="0">
                <a:latin typeface="Arial MT"/>
                <a:cs typeface="Arial MT"/>
              </a:rPr>
              <a:t>a</a:t>
            </a:r>
            <a:r>
              <a:rPr sz="1500" spc="-50" dirty="0">
                <a:latin typeface="Arial MT"/>
                <a:cs typeface="Arial MT"/>
              </a:rPr>
              <a:t> </a:t>
            </a:r>
            <a:r>
              <a:rPr sz="1500" dirty="0">
                <a:latin typeface="Arial MT"/>
                <a:cs typeface="Arial MT"/>
              </a:rPr>
              <a:t>directory</a:t>
            </a:r>
            <a:r>
              <a:rPr sz="1500" spc="-50" dirty="0">
                <a:latin typeface="Arial MT"/>
                <a:cs typeface="Arial MT"/>
              </a:rPr>
              <a:t> </a:t>
            </a:r>
            <a:r>
              <a:rPr sz="1500" dirty="0">
                <a:latin typeface="Arial MT"/>
                <a:cs typeface="Arial MT"/>
              </a:rPr>
              <a:t>named</a:t>
            </a:r>
            <a:r>
              <a:rPr sz="1500" spc="-50" dirty="0">
                <a:latin typeface="Arial MT"/>
                <a:cs typeface="Arial MT"/>
              </a:rPr>
              <a:t> </a:t>
            </a:r>
            <a:r>
              <a:rPr sz="1500" dirty="0">
                <a:latin typeface="Arial MT"/>
                <a:cs typeface="Arial MT"/>
              </a:rPr>
              <a:t>“Huka”</a:t>
            </a:r>
            <a:r>
              <a:rPr sz="1500" spc="-45" dirty="0">
                <a:latin typeface="Arial MT"/>
                <a:cs typeface="Arial MT"/>
              </a:rPr>
              <a:t> </a:t>
            </a:r>
            <a:r>
              <a:rPr sz="1500" dirty="0">
                <a:latin typeface="Arial MT"/>
                <a:cs typeface="Arial MT"/>
              </a:rPr>
              <a:t>to</a:t>
            </a:r>
            <a:r>
              <a:rPr sz="1500" spc="-50" dirty="0">
                <a:latin typeface="Arial MT"/>
                <a:cs typeface="Arial MT"/>
              </a:rPr>
              <a:t> </a:t>
            </a:r>
            <a:r>
              <a:rPr sz="1500" spc="-10" dirty="0">
                <a:latin typeface="Arial MT"/>
                <a:cs typeface="Arial MT"/>
              </a:rPr>
              <a:t>“Huko":</a:t>
            </a:r>
            <a:endParaRPr sz="1500">
              <a:latin typeface="Arial MT"/>
              <a:cs typeface="Arial MT"/>
            </a:endParaRPr>
          </a:p>
        </p:txBody>
      </p:sp>
      <p:sp>
        <p:nvSpPr>
          <p:cNvPr id="11" name="object 11"/>
          <p:cNvSpPr txBox="1"/>
          <p:nvPr/>
        </p:nvSpPr>
        <p:spPr>
          <a:xfrm>
            <a:off x="5571899" y="4398050"/>
            <a:ext cx="1697989" cy="400685"/>
          </a:xfrm>
          <a:prstGeom prst="rect">
            <a:avLst/>
          </a:prstGeom>
          <a:ln w="9524">
            <a:solidFill>
              <a:srgbClr val="000000"/>
            </a:solidFill>
          </a:ln>
        </p:spPr>
        <p:txBody>
          <a:bodyPr vert="horz" wrap="square" lIns="0" tIns="78740" rIns="0" bIns="0" rtlCol="0">
            <a:spAutoFit/>
          </a:bodyPr>
          <a:lstStyle/>
          <a:p>
            <a:pPr marL="85725">
              <a:lnSpc>
                <a:spcPct val="100000"/>
              </a:lnSpc>
              <a:spcBef>
                <a:spcPts val="620"/>
              </a:spcBef>
            </a:pPr>
            <a:r>
              <a:rPr sz="1400" dirty="0">
                <a:solidFill>
                  <a:srgbClr val="595959"/>
                </a:solidFill>
                <a:latin typeface="Arial MT"/>
                <a:cs typeface="Arial MT"/>
              </a:rPr>
              <a:t>mv</a:t>
            </a:r>
            <a:r>
              <a:rPr sz="1400" spc="-20" dirty="0">
                <a:solidFill>
                  <a:srgbClr val="595959"/>
                </a:solidFill>
                <a:latin typeface="Arial MT"/>
                <a:cs typeface="Arial MT"/>
              </a:rPr>
              <a:t> </a:t>
            </a:r>
            <a:r>
              <a:rPr sz="1400" dirty="0">
                <a:solidFill>
                  <a:srgbClr val="595959"/>
                </a:solidFill>
                <a:latin typeface="Arial MT"/>
                <a:cs typeface="Arial MT"/>
              </a:rPr>
              <a:t>./Huka/</a:t>
            </a:r>
            <a:r>
              <a:rPr sz="1400" spc="-20" dirty="0">
                <a:solidFill>
                  <a:srgbClr val="595959"/>
                </a:solidFill>
                <a:latin typeface="Arial MT"/>
                <a:cs typeface="Arial MT"/>
              </a:rPr>
              <a:t> </a:t>
            </a:r>
            <a:r>
              <a:rPr sz="1400" spc="-10" dirty="0">
                <a:solidFill>
                  <a:srgbClr val="595959"/>
                </a:solidFill>
                <a:latin typeface="Arial MT"/>
                <a:cs typeface="Arial MT"/>
              </a:rPr>
              <a:t>./Huko/</a:t>
            </a:r>
            <a:endParaRPr sz="1400">
              <a:latin typeface="Arial MT"/>
              <a:cs typeface="Arial MT"/>
            </a:endParaRPr>
          </a:p>
        </p:txBody>
      </p:sp>
      <p:sp>
        <p:nvSpPr>
          <p:cNvPr id="12" name="object 12"/>
          <p:cNvSpPr txBox="1"/>
          <p:nvPr/>
        </p:nvSpPr>
        <p:spPr>
          <a:xfrm>
            <a:off x="233175" y="2443063"/>
            <a:ext cx="8060055" cy="238760"/>
          </a:xfrm>
          <a:prstGeom prst="rect">
            <a:avLst/>
          </a:prstGeom>
        </p:spPr>
        <p:txBody>
          <a:bodyPr vert="horz" wrap="square" lIns="0" tIns="12700" rIns="0" bIns="0" rtlCol="0">
            <a:spAutoFit/>
          </a:bodyPr>
          <a:lstStyle/>
          <a:p>
            <a:pPr marL="12700">
              <a:lnSpc>
                <a:spcPct val="100000"/>
              </a:lnSpc>
              <a:spcBef>
                <a:spcPts val="100"/>
              </a:spcBef>
            </a:pPr>
            <a:r>
              <a:rPr sz="1400" b="1" dirty="0">
                <a:latin typeface="Arial"/>
                <a:cs typeface="Arial"/>
              </a:rPr>
              <a:t>Move</a:t>
            </a:r>
            <a:r>
              <a:rPr sz="1400" b="1" spc="-30" dirty="0">
                <a:latin typeface="Arial"/>
                <a:cs typeface="Arial"/>
              </a:rPr>
              <a:t> </a:t>
            </a:r>
            <a:r>
              <a:rPr sz="1400" b="1" dirty="0">
                <a:latin typeface="Arial"/>
                <a:cs typeface="Arial"/>
              </a:rPr>
              <a:t>a</a:t>
            </a:r>
            <a:r>
              <a:rPr sz="1400" b="1" spc="-20" dirty="0">
                <a:latin typeface="Arial"/>
                <a:cs typeface="Arial"/>
              </a:rPr>
              <a:t> </a:t>
            </a:r>
            <a:r>
              <a:rPr sz="1400" b="1" dirty="0">
                <a:solidFill>
                  <a:srgbClr val="FF0000"/>
                </a:solidFill>
                <a:latin typeface="Arial"/>
                <a:cs typeface="Arial"/>
              </a:rPr>
              <a:t>empty</a:t>
            </a:r>
            <a:r>
              <a:rPr sz="1400" b="1" spc="-20" dirty="0">
                <a:solidFill>
                  <a:srgbClr val="FF0000"/>
                </a:solidFill>
                <a:latin typeface="Arial"/>
                <a:cs typeface="Arial"/>
              </a:rPr>
              <a:t> </a:t>
            </a:r>
            <a:r>
              <a:rPr sz="1400" b="1" dirty="0">
                <a:latin typeface="Arial"/>
                <a:cs typeface="Arial"/>
              </a:rPr>
              <a:t>directory</a:t>
            </a:r>
            <a:r>
              <a:rPr sz="1400" b="1" spc="-20" dirty="0">
                <a:latin typeface="Arial"/>
                <a:cs typeface="Arial"/>
              </a:rPr>
              <a:t> </a:t>
            </a:r>
            <a:r>
              <a:rPr sz="1400" b="1" dirty="0">
                <a:latin typeface="Arial"/>
                <a:cs typeface="Arial"/>
              </a:rPr>
              <a:t>named</a:t>
            </a:r>
            <a:r>
              <a:rPr sz="1400" b="1" spc="-20" dirty="0">
                <a:latin typeface="Arial"/>
                <a:cs typeface="Arial"/>
              </a:rPr>
              <a:t> </a:t>
            </a:r>
            <a:r>
              <a:rPr sz="1400" b="1" dirty="0">
                <a:latin typeface="Arial"/>
                <a:cs typeface="Arial"/>
              </a:rPr>
              <a:t>“Huka”</a:t>
            </a:r>
            <a:r>
              <a:rPr sz="1400" b="1" spc="-15" dirty="0">
                <a:latin typeface="Arial"/>
                <a:cs typeface="Arial"/>
              </a:rPr>
              <a:t> </a:t>
            </a:r>
            <a:r>
              <a:rPr sz="1400" b="1" dirty="0">
                <a:latin typeface="Arial"/>
                <a:cs typeface="Arial"/>
              </a:rPr>
              <a:t>in</a:t>
            </a:r>
            <a:r>
              <a:rPr sz="1400" b="1" spc="-20" dirty="0">
                <a:latin typeface="Arial"/>
                <a:cs typeface="Arial"/>
              </a:rPr>
              <a:t> </a:t>
            </a:r>
            <a:r>
              <a:rPr sz="1400" b="1" dirty="0">
                <a:latin typeface="Arial"/>
                <a:cs typeface="Arial"/>
              </a:rPr>
              <a:t>the</a:t>
            </a:r>
            <a:r>
              <a:rPr sz="1400" b="1" spc="-20" dirty="0">
                <a:latin typeface="Arial"/>
                <a:cs typeface="Arial"/>
              </a:rPr>
              <a:t> </a:t>
            </a:r>
            <a:r>
              <a:rPr sz="1400" b="1" dirty="0">
                <a:latin typeface="Arial"/>
                <a:cs typeface="Arial"/>
              </a:rPr>
              <a:t>current</a:t>
            </a:r>
            <a:r>
              <a:rPr sz="1400" b="1" spc="-20" dirty="0">
                <a:latin typeface="Arial"/>
                <a:cs typeface="Arial"/>
              </a:rPr>
              <a:t> </a:t>
            </a:r>
            <a:r>
              <a:rPr sz="1400" b="1" dirty="0">
                <a:latin typeface="Arial"/>
                <a:cs typeface="Arial"/>
              </a:rPr>
              <a:t>directory</a:t>
            </a:r>
            <a:r>
              <a:rPr sz="1400" b="1" spc="-20" dirty="0">
                <a:latin typeface="Arial"/>
                <a:cs typeface="Arial"/>
              </a:rPr>
              <a:t> </a:t>
            </a:r>
            <a:r>
              <a:rPr sz="1400" b="1" dirty="0">
                <a:latin typeface="Arial"/>
                <a:cs typeface="Arial"/>
              </a:rPr>
              <a:t>to</a:t>
            </a:r>
            <a:r>
              <a:rPr sz="1400" b="1" spc="-15" dirty="0">
                <a:latin typeface="Arial"/>
                <a:cs typeface="Arial"/>
              </a:rPr>
              <a:t> </a:t>
            </a:r>
            <a:r>
              <a:rPr sz="1400" b="1" spc="-10" dirty="0">
                <a:latin typeface="Arial"/>
                <a:cs typeface="Arial"/>
              </a:rPr>
              <a:t>/home/khainguyen/Download/</a:t>
            </a:r>
            <a:endParaRPr sz="1400">
              <a:latin typeface="Arial"/>
              <a:cs typeface="Arial"/>
            </a:endParaRPr>
          </a:p>
        </p:txBody>
      </p:sp>
      <p:sp>
        <p:nvSpPr>
          <p:cNvPr id="13" name="object 13"/>
          <p:cNvSpPr txBox="1"/>
          <p:nvPr/>
        </p:nvSpPr>
        <p:spPr>
          <a:xfrm>
            <a:off x="618599" y="2772999"/>
            <a:ext cx="2192655" cy="400685"/>
          </a:xfrm>
          <a:prstGeom prst="rect">
            <a:avLst/>
          </a:prstGeom>
          <a:ln w="9524">
            <a:solidFill>
              <a:srgbClr val="000000"/>
            </a:solidFill>
          </a:ln>
        </p:spPr>
        <p:txBody>
          <a:bodyPr vert="horz" wrap="square" lIns="0" tIns="78105" rIns="0" bIns="0" rtlCol="0">
            <a:spAutoFit/>
          </a:bodyPr>
          <a:lstStyle/>
          <a:p>
            <a:pPr marL="85725">
              <a:lnSpc>
                <a:spcPct val="100000"/>
              </a:lnSpc>
              <a:spcBef>
                <a:spcPts val="615"/>
              </a:spcBef>
            </a:pPr>
            <a:r>
              <a:rPr sz="1400" dirty="0">
                <a:solidFill>
                  <a:srgbClr val="595959"/>
                </a:solidFill>
                <a:latin typeface="Arial MT"/>
                <a:cs typeface="Arial MT"/>
              </a:rPr>
              <a:t>mv</a:t>
            </a:r>
            <a:r>
              <a:rPr sz="1400" spc="-20" dirty="0">
                <a:solidFill>
                  <a:srgbClr val="595959"/>
                </a:solidFill>
                <a:latin typeface="Arial MT"/>
                <a:cs typeface="Arial MT"/>
              </a:rPr>
              <a:t> </a:t>
            </a:r>
            <a:r>
              <a:rPr sz="1400" dirty="0">
                <a:solidFill>
                  <a:srgbClr val="595959"/>
                </a:solidFill>
                <a:latin typeface="Arial MT"/>
                <a:cs typeface="Arial MT"/>
              </a:rPr>
              <a:t>./Huka/</a:t>
            </a:r>
            <a:r>
              <a:rPr sz="1400" spc="-20" dirty="0">
                <a:solidFill>
                  <a:srgbClr val="595959"/>
                </a:solidFill>
                <a:latin typeface="Arial MT"/>
                <a:cs typeface="Arial MT"/>
              </a:rPr>
              <a:t> </a:t>
            </a:r>
            <a:r>
              <a:rPr sz="1400" spc="-10" dirty="0">
                <a:solidFill>
                  <a:srgbClr val="595959"/>
                </a:solidFill>
                <a:latin typeface="Arial MT"/>
                <a:cs typeface="Arial MT"/>
              </a:rPr>
              <a:t>./Downloads/</a:t>
            </a:r>
            <a:endParaRPr sz="1400">
              <a:latin typeface="Arial MT"/>
              <a:cs typeface="Arial MT"/>
            </a:endParaRPr>
          </a:p>
        </p:txBody>
      </p:sp>
      <p:sp>
        <p:nvSpPr>
          <p:cNvPr id="14" name="object 14"/>
          <p:cNvSpPr txBox="1"/>
          <p:nvPr/>
        </p:nvSpPr>
        <p:spPr>
          <a:xfrm>
            <a:off x="904025" y="3481200"/>
            <a:ext cx="370586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if</a:t>
            </a:r>
            <a:r>
              <a:rPr sz="1400" spc="-15" dirty="0">
                <a:latin typeface="Arial MT"/>
                <a:cs typeface="Arial MT"/>
              </a:rPr>
              <a:t> </a:t>
            </a:r>
            <a:r>
              <a:rPr sz="1400" dirty="0">
                <a:latin typeface="Arial MT"/>
                <a:cs typeface="Arial MT"/>
              </a:rPr>
              <a:t>Huka/</a:t>
            </a:r>
            <a:r>
              <a:rPr sz="1400" spc="-10" dirty="0">
                <a:latin typeface="Arial MT"/>
                <a:cs typeface="Arial MT"/>
              </a:rPr>
              <a:t> </a:t>
            </a:r>
            <a:r>
              <a:rPr sz="1400" dirty="0">
                <a:latin typeface="Arial MT"/>
                <a:cs typeface="Arial MT"/>
              </a:rPr>
              <a:t>is</a:t>
            </a:r>
            <a:r>
              <a:rPr sz="1400" spc="-10" dirty="0">
                <a:latin typeface="Arial MT"/>
                <a:cs typeface="Arial MT"/>
              </a:rPr>
              <a:t> </a:t>
            </a:r>
            <a:r>
              <a:rPr sz="1400" dirty="0">
                <a:latin typeface="Arial MT"/>
                <a:cs typeface="Arial MT"/>
              </a:rPr>
              <a:t>a</a:t>
            </a:r>
            <a:r>
              <a:rPr sz="1400" spc="-5" dirty="0">
                <a:latin typeface="Arial MT"/>
                <a:cs typeface="Arial MT"/>
              </a:rPr>
              <a:t> </a:t>
            </a:r>
            <a:r>
              <a:rPr sz="1400" dirty="0">
                <a:solidFill>
                  <a:srgbClr val="FF0000"/>
                </a:solidFill>
                <a:latin typeface="Arial MT"/>
                <a:cs typeface="Arial MT"/>
              </a:rPr>
              <a:t>non-empty</a:t>
            </a:r>
            <a:r>
              <a:rPr sz="1400" spc="-10" dirty="0">
                <a:solidFill>
                  <a:srgbClr val="FF0000"/>
                </a:solidFill>
                <a:latin typeface="Arial MT"/>
                <a:cs typeface="Arial MT"/>
              </a:rPr>
              <a:t> </a:t>
            </a:r>
            <a:r>
              <a:rPr sz="1400" spc="-10" dirty="0">
                <a:latin typeface="Arial MT"/>
                <a:cs typeface="Arial MT"/>
              </a:rPr>
              <a:t>directory, </a:t>
            </a:r>
            <a:r>
              <a:rPr sz="1400" dirty="0">
                <a:latin typeface="Arial MT"/>
                <a:cs typeface="Arial MT"/>
              </a:rPr>
              <a:t>add</a:t>
            </a:r>
            <a:r>
              <a:rPr sz="1400" spc="-10" dirty="0">
                <a:latin typeface="Arial MT"/>
                <a:cs typeface="Arial MT"/>
              </a:rPr>
              <a:t> </a:t>
            </a:r>
            <a:r>
              <a:rPr sz="1400" dirty="0">
                <a:latin typeface="Arial MT"/>
                <a:cs typeface="Arial MT"/>
              </a:rPr>
              <a:t>-r</a:t>
            </a:r>
            <a:r>
              <a:rPr sz="1400" spc="-15" dirty="0">
                <a:latin typeface="Arial MT"/>
                <a:cs typeface="Arial MT"/>
              </a:rPr>
              <a:t> </a:t>
            </a:r>
            <a:r>
              <a:rPr sz="1400" spc="-10" dirty="0">
                <a:latin typeface="Arial MT"/>
                <a:cs typeface="Arial MT"/>
              </a:rPr>
              <a:t>option:</a:t>
            </a:r>
            <a:endParaRPr sz="1400" dirty="0">
              <a:latin typeface="Arial MT"/>
              <a:cs typeface="Arial MT"/>
            </a:endParaRPr>
          </a:p>
        </p:txBody>
      </p:sp>
      <p:sp>
        <p:nvSpPr>
          <p:cNvPr id="15" name="object 15"/>
          <p:cNvSpPr txBox="1"/>
          <p:nvPr/>
        </p:nvSpPr>
        <p:spPr>
          <a:xfrm>
            <a:off x="4637425" y="3387599"/>
            <a:ext cx="2497455" cy="400685"/>
          </a:xfrm>
          <a:prstGeom prst="rect">
            <a:avLst/>
          </a:prstGeom>
          <a:ln w="9524">
            <a:solidFill>
              <a:srgbClr val="000000"/>
            </a:solidFill>
          </a:ln>
        </p:spPr>
        <p:txBody>
          <a:bodyPr vert="horz" wrap="square" lIns="0" tIns="78105" rIns="0" bIns="0" rtlCol="0">
            <a:spAutoFit/>
          </a:bodyPr>
          <a:lstStyle/>
          <a:p>
            <a:pPr marL="85725">
              <a:lnSpc>
                <a:spcPct val="100000"/>
              </a:lnSpc>
              <a:spcBef>
                <a:spcPts val="615"/>
              </a:spcBef>
            </a:pPr>
            <a:r>
              <a:rPr sz="1400" dirty="0">
                <a:solidFill>
                  <a:srgbClr val="595959"/>
                </a:solidFill>
                <a:latin typeface="Arial MT"/>
                <a:cs typeface="Arial MT"/>
              </a:rPr>
              <a:t>mv</a:t>
            </a:r>
            <a:r>
              <a:rPr sz="1400" spc="-15" dirty="0">
                <a:solidFill>
                  <a:srgbClr val="595959"/>
                </a:solidFill>
                <a:latin typeface="Arial MT"/>
                <a:cs typeface="Arial MT"/>
              </a:rPr>
              <a:t> </a:t>
            </a:r>
            <a:r>
              <a:rPr sz="1400" dirty="0">
                <a:solidFill>
                  <a:srgbClr val="595959"/>
                </a:solidFill>
                <a:latin typeface="Arial MT"/>
                <a:cs typeface="Arial MT"/>
              </a:rPr>
              <a:t>-r</a:t>
            </a:r>
            <a:r>
              <a:rPr sz="1400" spc="-15" dirty="0">
                <a:solidFill>
                  <a:srgbClr val="595959"/>
                </a:solidFill>
                <a:latin typeface="Arial MT"/>
                <a:cs typeface="Arial MT"/>
              </a:rPr>
              <a:t> </a:t>
            </a:r>
            <a:r>
              <a:rPr sz="1400" dirty="0">
                <a:solidFill>
                  <a:srgbClr val="595959"/>
                </a:solidFill>
                <a:latin typeface="Arial MT"/>
                <a:cs typeface="Arial MT"/>
              </a:rPr>
              <a:t>./Huka/</a:t>
            </a:r>
            <a:r>
              <a:rPr sz="1400" spc="-15" dirty="0">
                <a:solidFill>
                  <a:srgbClr val="595959"/>
                </a:solidFill>
                <a:latin typeface="Arial MT"/>
                <a:cs typeface="Arial MT"/>
              </a:rPr>
              <a:t> </a:t>
            </a:r>
            <a:r>
              <a:rPr sz="1400" spc="-10" dirty="0">
                <a:solidFill>
                  <a:srgbClr val="595959"/>
                </a:solidFill>
                <a:latin typeface="Arial MT"/>
                <a:cs typeface="Arial MT"/>
              </a:rPr>
              <a:t>./Downloads/</a:t>
            </a:r>
            <a:endParaRPr sz="1400">
              <a:latin typeface="Arial MT"/>
              <a:cs typeface="Arial M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45000" rIns="0" bIns="0" rtlCol="0">
            <a:spAutoFit/>
          </a:bodyPr>
          <a:lstStyle/>
          <a:p>
            <a:pPr marL="316865">
              <a:lnSpc>
                <a:spcPct val="100000"/>
              </a:lnSpc>
              <a:spcBef>
                <a:spcPts val="100"/>
              </a:spcBef>
            </a:pPr>
            <a:r>
              <a:rPr sz="1800" spc="-10" dirty="0">
                <a:solidFill>
                  <a:srgbClr val="595959"/>
                </a:solidFill>
              </a:rPr>
              <a:t>Shortcuts:</a:t>
            </a:r>
            <a:endParaRPr sz="1800"/>
          </a:p>
        </p:txBody>
      </p:sp>
      <p:sp>
        <p:nvSpPr>
          <p:cNvPr id="3" name="object 3"/>
          <p:cNvSpPr txBox="1"/>
          <p:nvPr/>
        </p:nvSpPr>
        <p:spPr>
          <a:xfrm>
            <a:off x="510050" y="2483739"/>
            <a:ext cx="4258945" cy="284480"/>
          </a:xfrm>
          <a:prstGeom prst="rect">
            <a:avLst/>
          </a:prstGeom>
        </p:spPr>
        <p:txBody>
          <a:bodyPr vert="horz" wrap="square" lIns="0" tIns="12700" rIns="0" bIns="0" rtlCol="0">
            <a:spAutoFit/>
          </a:bodyPr>
          <a:lstStyle/>
          <a:p>
            <a:pPr marL="132080" indent="-119380">
              <a:lnSpc>
                <a:spcPct val="100000"/>
              </a:lnSpc>
              <a:spcBef>
                <a:spcPts val="100"/>
              </a:spcBef>
              <a:buFont typeface="Arial MT"/>
              <a:buChar char="∙"/>
              <a:tabLst>
                <a:tab pos="132080" algn="l"/>
              </a:tabLst>
            </a:pPr>
            <a:r>
              <a:rPr sz="1700" b="1" dirty="0">
                <a:solidFill>
                  <a:srgbClr val="595959"/>
                </a:solidFill>
                <a:latin typeface="Arial"/>
                <a:cs typeface="Arial"/>
              </a:rPr>
              <a:t>Up</a:t>
            </a:r>
            <a:r>
              <a:rPr sz="1700" b="1" spc="-45" dirty="0">
                <a:solidFill>
                  <a:srgbClr val="595959"/>
                </a:solidFill>
                <a:latin typeface="Arial"/>
                <a:cs typeface="Arial"/>
              </a:rPr>
              <a:t> </a:t>
            </a:r>
            <a:r>
              <a:rPr sz="1700" b="1" dirty="0">
                <a:solidFill>
                  <a:srgbClr val="595959"/>
                </a:solidFill>
                <a:latin typeface="Arial"/>
                <a:cs typeface="Arial"/>
              </a:rPr>
              <a:t>arrow</a:t>
            </a:r>
            <a:r>
              <a:rPr sz="1700" b="1" spc="-35" dirty="0">
                <a:solidFill>
                  <a:srgbClr val="595959"/>
                </a:solidFill>
                <a:latin typeface="Arial"/>
                <a:cs typeface="Arial"/>
              </a:rPr>
              <a:t> </a:t>
            </a:r>
            <a:r>
              <a:rPr sz="1700" dirty="0">
                <a:solidFill>
                  <a:srgbClr val="595959"/>
                </a:solidFill>
                <a:latin typeface="Arial MT"/>
                <a:cs typeface="Arial MT"/>
              </a:rPr>
              <a:t>key:</a:t>
            </a:r>
            <a:r>
              <a:rPr sz="1700" spc="395" dirty="0">
                <a:solidFill>
                  <a:srgbClr val="595959"/>
                </a:solidFill>
                <a:latin typeface="Arial MT"/>
                <a:cs typeface="Arial MT"/>
              </a:rPr>
              <a:t> </a:t>
            </a:r>
            <a:r>
              <a:rPr sz="1700" dirty="0">
                <a:solidFill>
                  <a:srgbClr val="595959"/>
                </a:solidFill>
                <a:latin typeface="Arial MT"/>
                <a:cs typeface="Arial MT"/>
              </a:rPr>
              <a:t>shows</a:t>
            </a:r>
            <a:r>
              <a:rPr sz="1700" spc="-45" dirty="0">
                <a:solidFill>
                  <a:srgbClr val="595959"/>
                </a:solidFill>
                <a:latin typeface="Arial MT"/>
                <a:cs typeface="Arial MT"/>
              </a:rPr>
              <a:t> </a:t>
            </a:r>
            <a:r>
              <a:rPr sz="1700" dirty="0">
                <a:solidFill>
                  <a:srgbClr val="595959"/>
                </a:solidFill>
                <a:latin typeface="Arial MT"/>
                <a:cs typeface="Arial MT"/>
              </a:rPr>
              <a:t>previous</a:t>
            </a:r>
            <a:r>
              <a:rPr sz="1700" spc="-45" dirty="0">
                <a:solidFill>
                  <a:srgbClr val="595959"/>
                </a:solidFill>
                <a:latin typeface="Arial MT"/>
                <a:cs typeface="Arial MT"/>
              </a:rPr>
              <a:t> </a:t>
            </a:r>
            <a:r>
              <a:rPr sz="1700" spc="-10" dirty="0">
                <a:solidFill>
                  <a:srgbClr val="595959"/>
                </a:solidFill>
                <a:latin typeface="Arial MT"/>
                <a:cs typeface="Arial MT"/>
              </a:rPr>
              <a:t>commands</a:t>
            </a:r>
            <a:endParaRPr sz="1700">
              <a:latin typeface="Arial MT"/>
              <a:cs typeface="Arial MT"/>
            </a:endParaRPr>
          </a:p>
        </p:txBody>
      </p:sp>
      <p:grpSp>
        <p:nvGrpSpPr>
          <p:cNvPr id="4" name="object 4"/>
          <p:cNvGrpSpPr/>
          <p:nvPr/>
        </p:nvGrpSpPr>
        <p:grpSpPr>
          <a:xfrm>
            <a:off x="800225" y="1347524"/>
            <a:ext cx="8004175" cy="630555"/>
            <a:chOff x="800225" y="1347524"/>
            <a:chExt cx="8004175" cy="630555"/>
          </a:xfrm>
        </p:grpSpPr>
        <p:pic>
          <p:nvPicPr>
            <p:cNvPr id="5" name="object 5"/>
            <p:cNvPicPr/>
            <p:nvPr/>
          </p:nvPicPr>
          <p:blipFill>
            <a:blip r:embed="rId2" cstate="print"/>
            <a:stretch>
              <a:fillRect/>
            </a:stretch>
          </p:blipFill>
          <p:spPr>
            <a:xfrm>
              <a:off x="800225" y="1347525"/>
              <a:ext cx="2782306" cy="630149"/>
            </a:xfrm>
            <a:prstGeom prst="rect">
              <a:avLst/>
            </a:prstGeom>
          </p:spPr>
        </p:pic>
        <p:pic>
          <p:nvPicPr>
            <p:cNvPr id="6" name="object 6"/>
            <p:cNvPicPr/>
            <p:nvPr/>
          </p:nvPicPr>
          <p:blipFill>
            <a:blip r:embed="rId3" cstate="print"/>
            <a:stretch>
              <a:fillRect/>
            </a:stretch>
          </p:blipFill>
          <p:spPr>
            <a:xfrm>
              <a:off x="5263225" y="1347524"/>
              <a:ext cx="3540799" cy="630149"/>
            </a:xfrm>
            <a:prstGeom prst="rect">
              <a:avLst/>
            </a:prstGeom>
          </p:spPr>
        </p:pic>
        <p:sp>
          <p:nvSpPr>
            <p:cNvPr id="7" name="object 7"/>
            <p:cNvSpPr/>
            <p:nvPr/>
          </p:nvSpPr>
          <p:spPr>
            <a:xfrm>
              <a:off x="3582531" y="1662599"/>
              <a:ext cx="1566545" cy="0"/>
            </a:xfrm>
            <a:custGeom>
              <a:avLst/>
              <a:gdLst/>
              <a:ahLst/>
              <a:cxnLst/>
              <a:rect l="l" t="t" r="r" b="b"/>
              <a:pathLst>
                <a:path w="1566545">
                  <a:moveTo>
                    <a:pt x="0" y="0"/>
                  </a:moveTo>
                  <a:lnTo>
                    <a:pt x="1566299" y="0"/>
                  </a:lnTo>
                </a:path>
              </a:pathLst>
            </a:custGeom>
            <a:ln w="19049">
              <a:solidFill>
                <a:srgbClr val="FF0000"/>
              </a:solidFill>
            </a:ln>
          </p:spPr>
          <p:txBody>
            <a:bodyPr wrap="square" lIns="0" tIns="0" rIns="0" bIns="0" rtlCol="0"/>
            <a:lstStyle/>
            <a:p>
              <a:endParaRPr/>
            </a:p>
          </p:txBody>
        </p:sp>
        <p:pic>
          <p:nvPicPr>
            <p:cNvPr id="8" name="object 8"/>
            <p:cNvPicPr/>
            <p:nvPr/>
          </p:nvPicPr>
          <p:blipFill>
            <a:blip r:embed="rId4" cstate="print"/>
            <a:stretch>
              <a:fillRect/>
            </a:stretch>
          </p:blipFill>
          <p:spPr>
            <a:xfrm>
              <a:off x="5139307" y="1621609"/>
              <a:ext cx="105500" cy="81980"/>
            </a:xfrm>
            <a:prstGeom prst="rect">
              <a:avLst/>
            </a:prstGeom>
          </p:spPr>
        </p:pic>
      </p:grpSp>
      <p:sp>
        <p:nvSpPr>
          <p:cNvPr id="9" name="object 9"/>
          <p:cNvSpPr txBox="1"/>
          <p:nvPr/>
        </p:nvSpPr>
        <p:spPr>
          <a:xfrm>
            <a:off x="503100" y="646860"/>
            <a:ext cx="5624830" cy="920750"/>
          </a:xfrm>
          <a:prstGeom prst="rect">
            <a:avLst/>
          </a:prstGeom>
        </p:spPr>
        <p:txBody>
          <a:bodyPr vert="horz" wrap="square" lIns="0" tIns="12700" rIns="0" bIns="0" rtlCol="0">
            <a:spAutoFit/>
          </a:bodyPr>
          <a:lstStyle/>
          <a:p>
            <a:pPr marL="139065" indent="-126364">
              <a:lnSpc>
                <a:spcPct val="100000"/>
              </a:lnSpc>
              <a:spcBef>
                <a:spcPts val="100"/>
              </a:spcBef>
              <a:buChar char="∙"/>
              <a:tabLst>
                <a:tab pos="139065" algn="l"/>
                <a:tab pos="925194" algn="l"/>
              </a:tabLst>
            </a:pPr>
            <a:r>
              <a:rPr sz="1800" spc="-20" dirty="0">
                <a:solidFill>
                  <a:srgbClr val="595959"/>
                </a:solidFill>
                <a:latin typeface="Arial MT"/>
                <a:cs typeface="Arial MT"/>
              </a:rPr>
              <a:t>Ctrl-</a:t>
            </a:r>
            <a:r>
              <a:rPr sz="1800" spc="-50" dirty="0">
                <a:solidFill>
                  <a:srgbClr val="595959"/>
                </a:solidFill>
                <a:latin typeface="Arial MT"/>
                <a:cs typeface="Arial MT"/>
              </a:rPr>
              <a:t>C</a:t>
            </a:r>
            <a:r>
              <a:rPr sz="1800" dirty="0">
                <a:solidFill>
                  <a:srgbClr val="595959"/>
                </a:solidFill>
                <a:latin typeface="Arial MT"/>
                <a:cs typeface="Arial MT"/>
              </a:rPr>
              <a:t>	stops</a:t>
            </a:r>
            <a:r>
              <a:rPr sz="1800" spc="-30" dirty="0">
                <a:solidFill>
                  <a:srgbClr val="595959"/>
                </a:solidFill>
                <a:latin typeface="Arial MT"/>
                <a:cs typeface="Arial MT"/>
              </a:rPr>
              <a:t> </a:t>
            </a:r>
            <a:r>
              <a:rPr sz="1800" dirty="0">
                <a:solidFill>
                  <a:srgbClr val="595959"/>
                </a:solidFill>
                <a:latin typeface="Arial MT"/>
                <a:cs typeface="Arial MT"/>
              </a:rPr>
              <a:t>the</a:t>
            </a:r>
            <a:r>
              <a:rPr sz="1800" spc="-20" dirty="0">
                <a:solidFill>
                  <a:srgbClr val="595959"/>
                </a:solidFill>
                <a:latin typeface="Arial MT"/>
                <a:cs typeface="Arial MT"/>
              </a:rPr>
              <a:t> </a:t>
            </a:r>
            <a:r>
              <a:rPr sz="1800" dirty="0">
                <a:solidFill>
                  <a:srgbClr val="595959"/>
                </a:solidFill>
                <a:latin typeface="Arial MT"/>
                <a:cs typeface="Arial MT"/>
              </a:rPr>
              <a:t>current</a:t>
            </a:r>
            <a:r>
              <a:rPr sz="1800" spc="-20" dirty="0">
                <a:solidFill>
                  <a:srgbClr val="595959"/>
                </a:solidFill>
                <a:latin typeface="Arial MT"/>
                <a:cs typeface="Arial MT"/>
              </a:rPr>
              <a:t> </a:t>
            </a:r>
            <a:r>
              <a:rPr sz="1800" dirty="0">
                <a:solidFill>
                  <a:srgbClr val="595959"/>
                </a:solidFill>
                <a:latin typeface="Arial MT"/>
                <a:cs typeface="Arial MT"/>
              </a:rPr>
              <a:t>in-progress</a:t>
            </a:r>
            <a:r>
              <a:rPr sz="1800" spc="-20" dirty="0">
                <a:solidFill>
                  <a:srgbClr val="595959"/>
                </a:solidFill>
                <a:latin typeface="Arial MT"/>
                <a:cs typeface="Arial MT"/>
              </a:rPr>
              <a:t> </a:t>
            </a:r>
            <a:r>
              <a:rPr sz="1800" dirty="0">
                <a:solidFill>
                  <a:srgbClr val="595959"/>
                </a:solidFill>
                <a:latin typeface="Arial MT"/>
                <a:cs typeface="Arial MT"/>
              </a:rPr>
              <a:t>command</a:t>
            </a:r>
            <a:r>
              <a:rPr sz="1800" spc="-15" dirty="0">
                <a:solidFill>
                  <a:srgbClr val="595959"/>
                </a:solidFill>
                <a:latin typeface="Arial MT"/>
                <a:cs typeface="Arial MT"/>
              </a:rPr>
              <a:t> </a:t>
            </a:r>
            <a:r>
              <a:rPr sz="1800" spc="-10" dirty="0">
                <a:solidFill>
                  <a:srgbClr val="595959"/>
                </a:solidFill>
                <a:latin typeface="Arial MT"/>
                <a:cs typeface="Arial MT"/>
              </a:rPr>
              <a:t>and/or</a:t>
            </a:r>
            <a:endParaRPr sz="1800">
              <a:latin typeface="Arial MT"/>
              <a:cs typeface="Arial MT"/>
            </a:endParaRPr>
          </a:p>
          <a:p>
            <a:pPr>
              <a:lnSpc>
                <a:spcPct val="100000"/>
              </a:lnSpc>
              <a:spcBef>
                <a:spcPts val="1135"/>
              </a:spcBef>
            </a:pPr>
            <a:endParaRPr sz="1800">
              <a:latin typeface="Arial MT"/>
              <a:cs typeface="Arial MT"/>
            </a:endParaRPr>
          </a:p>
          <a:p>
            <a:pPr marL="3653790">
              <a:lnSpc>
                <a:spcPct val="100000"/>
              </a:lnSpc>
            </a:pPr>
            <a:r>
              <a:rPr sz="1400" spc="-10" dirty="0">
                <a:solidFill>
                  <a:srgbClr val="FF0000"/>
                </a:solidFill>
                <a:latin typeface="Arial MT"/>
                <a:cs typeface="Arial MT"/>
              </a:rPr>
              <a:t>Ctrl-</a:t>
            </a:r>
            <a:r>
              <a:rPr sz="1400" spc="-50" dirty="0">
                <a:solidFill>
                  <a:srgbClr val="FF0000"/>
                </a:solidFill>
                <a:latin typeface="Arial MT"/>
                <a:cs typeface="Arial MT"/>
              </a:rPr>
              <a:t>C</a:t>
            </a:r>
            <a:endParaRPr sz="1400">
              <a:latin typeface="Arial MT"/>
              <a:cs typeface="Arial MT"/>
            </a:endParaRPr>
          </a:p>
        </p:txBody>
      </p:sp>
      <p:pic>
        <p:nvPicPr>
          <p:cNvPr id="10" name="object 10"/>
          <p:cNvPicPr/>
          <p:nvPr/>
        </p:nvPicPr>
        <p:blipFill>
          <a:blip r:embed="rId5" cstate="print"/>
          <a:stretch>
            <a:fillRect/>
          </a:stretch>
        </p:blipFill>
        <p:spPr>
          <a:xfrm>
            <a:off x="1063025" y="2978274"/>
            <a:ext cx="3540834" cy="630149"/>
          </a:xfrm>
          <a:prstGeom prst="rect">
            <a:avLst/>
          </a:prstGeom>
        </p:spPr>
      </p:pic>
      <p:sp>
        <p:nvSpPr>
          <p:cNvPr id="11" name="object 11"/>
          <p:cNvSpPr txBox="1"/>
          <p:nvPr/>
        </p:nvSpPr>
        <p:spPr>
          <a:xfrm>
            <a:off x="557900" y="4056518"/>
            <a:ext cx="89535" cy="299720"/>
          </a:xfrm>
          <a:prstGeom prst="rect">
            <a:avLst/>
          </a:prstGeom>
        </p:spPr>
        <p:txBody>
          <a:bodyPr vert="horz" wrap="square" lIns="0" tIns="12700" rIns="0" bIns="0" rtlCol="0">
            <a:spAutoFit/>
          </a:bodyPr>
          <a:lstStyle/>
          <a:p>
            <a:pPr marL="12700">
              <a:lnSpc>
                <a:spcPct val="100000"/>
              </a:lnSpc>
              <a:spcBef>
                <a:spcPts val="100"/>
              </a:spcBef>
            </a:pPr>
            <a:r>
              <a:rPr sz="1800" spc="-50" dirty="0">
                <a:solidFill>
                  <a:srgbClr val="595959"/>
                </a:solidFill>
                <a:latin typeface="Arial MT"/>
                <a:cs typeface="Arial MT"/>
              </a:rPr>
              <a:t>∙</a:t>
            </a:r>
            <a:endParaRPr sz="1800">
              <a:latin typeface="Arial MT"/>
              <a:cs typeface="Arial MT"/>
            </a:endParaRPr>
          </a:p>
        </p:txBody>
      </p:sp>
      <p:sp>
        <p:nvSpPr>
          <p:cNvPr id="14" name="object 14"/>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spc="-25" dirty="0"/>
              <a:t>22</a:t>
            </a:fld>
            <a:endParaRPr spc="-25" dirty="0"/>
          </a:p>
        </p:txBody>
      </p:sp>
      <p:sp>
        <p:nvSpPr>
          <p:cNvPr id="12" name="object 12"/>
          <p:cNvSpPr txBox="1"/>
          <p:nvPr/>
        </p:nvSpPr>
        <p:spPr>
          <a:xfrm>
            <a:off x="697624" y="4078362"/>
            <a:ext cx="686435" cy="274320"/>
          </a:xfrm>
          <a:prstGeom prst="rect">
            <a:avLst/>
          </a:prstGeom>
          <a:solidFill>
            <a:srgbClr val="CCCCCC"/>
          </a:solidFill>
        </p:spPr>
        <p:txBody>
          <a:bodyPr vert="horz" wrap="square" lIns="0" tIns="0" rIns="0" bIns="0" rtlCol="0">
            <a:spAutoFit/>
          </a:bodyPr>
          <a:lstStyle/>
          <a:p>
            <a:pPr>
              <a:lnSpc>
                <a:spcPts val="2090"/>
              </a:lnSpc>
            </a:pPr>
            <a:r>
              <a:rPr sz="1800" spc="-10" dirty="0">
                <a:latin typeface="Arial MT"/>
                <a:cs typeface="Arial MT"/>
              </a:rPr>
              <a:t>history</a:t>
            </a:r>
            <a:endParaRPr sz="1800">
              <a:latin typeface="Arial MT"/>
              <a:cs typeface="Arial MT"/>
            </a:endParaRPr>
          </a:p>
        </p:txBody>
      </p:sp>
      <p:sp>
        <p:nvSpPr>
          <p:cNvPr id="13" name="object 13"/>
          <p:cNvSpPr txBox="1"/>
          <p:nvPr/>
        </p:nvSpPr>
        <p:spPr>
          <a:xfrm>
            <a:off x="1421545" y="4056518"/>
            <a:ext cx="606869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595959"/>
                </a:solidFill>
                <a:latin typeface="Arial MT"/>
                <a:cs typeface="Arial MT"/>
              </a:rPr>
              <a:t>command:</a:t>
            </a:r>
            <a:r>
              <a:rPr sz="1800" spc="-30" dirty="0">
                <a:solidFill>
                  <a:srgbClr val="595959"/>
                </a:solidFill>
                <a:latin typeface="Arial MT"/>
                <a:cs typeface="Arial MT"/>
              </a:rPr>
              <a:t> </a:t>
            </a:r>
            <a:r>
              <a:rPr sz="1800" dirty="0">
                <a:solidFill>
                  <a:srgbClr val="595959"/>
                </a:solidFill>
                <a:latin typeface="Arial MT"/>
                <a:cs typeface="Arial MT"/>
              </a:rPr>
              <a:t>will</a:t>
            </a:r>
            <a:r>
              <a:rPr sz="1800" spc="-20" dirty="0">
                <a:solidFill>
                  <a:srgbClr val="595959"/>
                </a:solidFill>
                <a:latin typeface="Arial MT"/>
                <a:cs typeface="Arial MT"/>
              </a:rPr>
              <a:t> </a:t>
            </a:r>
            <a:r>
              <a:rPr sz="1800" dirty="0">
                <a:solidFill>
                  <a:srgbClr val="595959"/>
                </a:solidFill>
                <a:latin typeface="Arial MT"/>
                <a:cs typeface="Arial MT"/>
              </a:rPr>
              <a:t>show</a:t>
            </a:r>
            <a:r>
              <a:rPr sz="1800" spc="-20" dirty="0">
                <a:solidFill>
                  <a:srgbClr val="595959"/>
                </a:solidFill>
                <a:latin typeface="Arial MT"/>
                <a:cs typeface="Arial MT"/>
              </a:rPr>
              <a:t> </a:t>
            </a:r>
            <a:r>
              <a:rPr sz="1800" dirty="0">
                <a:solidFill>
                  <a:srgbClr val="595959"/>
                </a:solidFill>
                <a:latin typeface="Arial MT"/>
                <a:cs typeface="Arial MT"/>
              </a:rPr>
              <a:t>the</a:t>
            </a:r>
            <a:r>
              <a:rPr sz="1800" spc="-20" dirty="0">
                <a:solidFill>
                  <a:srgbClr val="595959"/>
                </a:solidFill>
                <a:latin typeface="Arial MT"/>
                <a:cs typeface="Arial MT"/>
              </a:rPr>
              <a:t> </a:t>
            </a:r>
            <a:r>
              <a:rPr sz="1800" dirty="0">
                <a:solidFill>
                  <a:srgbClr val="595959"/>
                </a:solidFill>
                <a:latin typeface="Arial MT"/>
                <a:cs typeface="Arial MT"/>
              </a:rPr>
              <a:t>history</a:t>
            </a:r>
            <a:r>
              <a:rPr sz="1800" spc="-20" dirty="0">
                <a:solidFill>
                  <a:srgbClr val="595959"/>
                </a:solidFill>
                <a:latin typeface="Arial MT"/>
                <a:cs typeface="Arial MT"/>
              </a:rPr>
              <a:t> </a:t>
            </a:r>
            <a:r>
              <a:rPr sz="1800" dirty="0">
                <a:solidFill>
                  <a:srgbClr val="595959"/>
                </a:solidFill>
                <a:latin typeface="Arial MT"/>
                <a:cs typeface="Arial MT"/>
              </a:rPr>
              <a:t>of</a:t>
            </a:r>
            <a:r>
              <a:rPr sz="1800" spc="-20" dirty="0">
                <a:solidFill>
                  <a:srgbClr val="595959"/>
                </a:solidFill>
                <a:latin typeface="Arial MT"/>
                <a:cs typeface="Arial MT"/>
              </a:rPr>
              <a:t> </a:t>
            </a:r>
            <a:r>
              <a:rPr sz="1800" dirty="0">
                <a:solidFill>
                  <a:srgbClr val="595959"/>
                </a:solidFill>
                <a:latin typeface="Arial MT"/>
                <a:cs typeface="Arial MT"/>
              </a:rPr>
              <a:t>commands</a:t>
            </a:r>
            <a:r>
              <a:rPr sz="1800" spc="-20" dirty="0">
                <a:solidFill>
                  <a:srgbClr val="595959"/>
                </a:solidFill>
                <a:latin typeface="Arial MT"/>
                <a:cs typeface="Arial MT"/>
              </a:rPr>
              <a:t> </a:t>
            </a:r>
            <a:r>
              <a:rPr sz="1800" dirty="0">
                <a:solidFill>
                  <a:srgbClr val="595959"/>
                </a:solidFill>
                <a:latin typeface="Arial MT"/>
                <a:cs typeface="Arial MT"/>
              </a:rPr>
              <a:t>you</a:t>
            </a:r>
            <a:r>
              <a:rPr sz="1800" spc="-20" dirty="0">
                <a:solidFill>
                  <a:srgbClr val="595959"/>
                </a:solidFill>
                <a:latin typeface="Arial MT"/>
                <a:cs typeface="Arial MT"/>
              </a:rPr>
              <a:t> </a:t>
            </a:r>
            <a:r>
              <a:rPr sz="1800" dirty="0">
                <a:solidFill>
                  <a:srgbClr val="595959"/>
                </a:solidFill>
                <a:latin typeface="Arial MT"/>
                <a:cs typeface="Arial MT"/>
              </a:rPr>
              <a:t>have</a:t>
            </a:r>
            <a:r>
              <a:rPr sz="1800" spc="-15" dirty="0">
                <a:solidFill>
                  <a:srgbClr val="595959"/>
                </a:solidFill>
                <a:latin typeface="Arial MT"/>
                <a:cs typeface="Arial MT"/>
              </a:rPr>
              <a:t> </a:t>
            </a:r>
            <a:r>
              <a:rPr sz="1800" spc="-20" dirty="0">
                <a:solidFill>
                  <a:srgbClr val="595959"/>
                </a:solidFill>
                <a:latin typeface="Arial MT"/>
                <a:cs typeface="Arial MT"/>
              </a:rPr>
              <a:t>run.</a:t>
            </a:r>
            <a:endParaRPr sz="1800">
              <a:latin typeface="Arial MT"/>
              <a:cs typeface="Arial M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88682" y="2128575"/>
            <a:ext cx="3782060" cy="1989455"/>
            <a:chOff x="688682" y="2128575"/>
            <a:chExt cx="3782060" cy="1989455"/>
          </a:xfrm>
        </p:grpSpPr>
        <p:pic>
          <p:nvPicPr>
            <p:cNvPr id="3" name="object 3"/>
            <p:cNvPicPr/>
            <p:nvPr/>
          </p:nvPicPr>
          <p:blipFill>
            <a:blip r:embed="rId3" cstate="print"/>
            <a:stretch>
              <a:fillRect/>
            </a:stretch>
          </p:blipFill>
          <p:spPr>
            <a:xfrm>
              <a:off x="1742487" y="2128575"/>
              <a:ext cx="2727677" cy="1989041"/>
            </a:xfrm>
            <a:prstGeom prst="rect">
              <a:avLst/>
            </a:prstGeom>
          </p:spPr>
        </p:pic>
        <p:sp>
          <p:nvSpPr>
            <p:cNvPr id="4" name="object 4"/>
            <p:cNvSpPr/>
            <p:nvPr/>
          </p:nvSpPr>
          <p:spPr>
            <a:xfrm>
              <a:off x="698207" y="3101700"/>
              <a:ext cx="1997710" cy="393700"/>
            </a:xfrm>
            <a:custGeom>
              <a:avLst/>
              <a:gdLst/>
              <a:ahLst/>
              <a:cxnLst/>
              <a:rect l="l" t="t" r="r" b="b"/>
              <a:pathLst>
                <a:path w="1997710" h="393700">
                  <a:moveTo>
                    <a:pt x="1019992" y="0"/>
                  </a:moveTo>
                  <a:lnTo>
                    <a:pt x="1997392" y="0"/>
                  </a:lnTo>
                  <a:lnTo>
                    <a:pt x="1997392" y="393599"/>
                  </a:lnTo>
                  <a:lnTo>
                    <a:pt x="1019992" y="393599"/>
                  </a:lnTo>
                  <a:lnTo>
                    <a:pt x="1019992" y="0"/>
                  </a:lnTo>
                  <a:close/>
                </a:path>
                <a:path w="1997710" h="393700">
                  <a:moveTo>
                    <a:pt x="0" y="151574"/>
                  </a:moveTo>
                  <a:lnTo>
                    <a:pt x="890589" y="202898"/>
                  </a:lnTo>
                </a:path>
              </a:pathLst>
            </a:custGeom>
            <a:ln w="19049">
              <a:solidFill>
                <a:srgbClr val="FF0000"/>
              </a:solidFill>
            </a:ln>
          </p:spPr>
          <p:txBody>
            <a:bodyPr wrap="square" lIns="0" tIns="0" rIns="0" bIns="0" rtlCol="0"/>
            <a:lstStyle/>
            <a:p>
              <a:endParaRPr/>
            </a:p>
          </p:txBody>
        </p:sp>
        <p:pic>
          <p:nvPicPr>
            <p:cNvPr id="5" name="object 5"/>
            <p:cNvPicPr/>
            <p:nvPr/>
          </p:nvPicPr>
          <p:blipFill>
            <a:blip r:embed="rId4" cstate="print"/>
            <a:stretch>
              <a:fillRect/>
            </a:stretch>
          </p:blipFill>
          <p:spPr>
            <a:xfrm>
              <a:off x="1577461" y="3263660"/>
              <a:ext cx="107167" cy="81876"/>
            </a:xfrm>
            <a:prstGeom prst="rect">
              <a:avLst/>
            </a:prstGeom>
          </p:spPr>
        </p:pic>
      </p:grpSp>
      <p:sp>
        <p:nvSpPr>
          <p:cNvPr id="6" name="object 6"/>
          <p:cNvSpPr txBox="1">
            <a:spLocks noGrp="1"/>
          </p:cNvSpPr>
          <p:nvPr>
            <p:ph type="title"/>
          </p:nvPr>
        </p:nvSpPr>
        <p:spPr>
          <a:prstGeom prst="rect">
            <a:avLst/>
          </a:prstGeom>
        </p:spPr>
        <p:txBody>
          <a:bodyPr vert="horz" wrap="square" lIns="0" tIns="221200" rIns="0" bIns="0" rtlCol="0">
            <a:spAutoFit/>
          </a:bodyPr>
          <a:lstStyle/>
          <a:p>
            <a:pPr marL="316865">
              <a:lnSpc>
                <a:spcPct val="100000"/>
              </a:lnSpc>
              <a:spcBef>
                <a:spcPts val="100"/>
              </a:spcBef>
            </a:pPr>
            <a:r>
              <a:rPr sz="1800" spc="-10" dirty="0">
                <a:solidFill>
                  <a:srgbClr val="595959"/>
                </a:solidFill>
              </a:rPr>
              <a:t>Shortcuts:</a:t>
            </a:r>
            <a:endParaRPr sz="1800"/>
          </a:p>
        </p:txBody>
      </p:sp>
      <p:sp>
        <p:nvSpPr>
          <p:cNvPr id="7" name="object 7"/>
          <p:cNvSpPr txBox="1"/>
          <p:nvPr/>
        </p:nvSpPr>
        <p:spPr>
          <a:xfrm>
            <a:off x="503100" y="585900"/>
            <a:ext cx="935990" cy="1259840"/>
          </a:xfrm>
          <a:prstGeom prst="rect">
            <a:avLst/>
          </a:prstGeom>
        </p:spPr>
        <p:txBody>
          <a:bodyPr vert="horz" wrap="square" lIns="0" tIns="149860" rIns="0" bIns="0" rtlCol="0">
            <a:spAutoFit/>
          </a:bodyPr>
          <a:lstStyle/>
          <a:p>
            <a:pPr marL="139065" indent="-126364">
              <a:lnSpc>
                <a:spcPct val="100000"/>
              </a:lnSpc>
              <a:spcBef>
                <a:spcPts val="1180"/>
              </a:spcBef>
              <a:buChar char="∙"/>
              <a:tabLst>
                <a:tab pos="139065" algn="l"/>
              </a:tabLst>
            </a:pPr>
            <a:r>
              <a:rPr sz="1800" spc="-20" dirty="0">
                <a:solidFill>
                  <a:srgbClr val="595959"/>
                </a:solidFill>
                <a:latin typeface="Arial MT"/>
                <a:cs typeface="Arial MT"/>
              </a:rPr>
              <a:t>Ctrl-</a:t>
            </a:r>
            <a:r>
              <a:rPr sz="1800" spc="-50" dirty="0">
                <a:solidFill>
                  <a:srgbClr val="595959"/>
                </a:solidFill>
                <a:latin typeface="Arial MT"/>
                <a:cs typeface="Arial MT"/>
              </a:rPr>
              <a:t>A</a:t>
            </a:r>
            <a:endParaRPr sz="1800">
              <a:latin typeface="Arial MT"/>
              <a:cs typeface="Arial MT"/>
            </a:endParaRPr>
          </a:p>
          <a:p>
            <a:pPr marL="139065" indent="-126364">
              <a:lnSpc>
                <a:spcPct val="100000"/>
              </a:lnSpc>
              <a:spcBef>
                <a:spcPts val="1080"/>
              </a:spcBef>
              <a:buChar char="∙"/>
              <a:tabLst>
                <a:tab pos="139065" algn="l"/>
              </a:tabLst>
            </a:pPr>
            <a:r>
              <a:rPr sz="1800" spc="-20" dirty="0">
                <a:solidFill>
                  <a:srgbClr val="595959"/>
                </a:solidFill>
                <a:latin typeface="Arial MT"/>
                <a:cs typeface="Arial MT"/>
              </a:rPr>
              <a:t>Ctrl-</a:t>
            </a:r>
            <a:r>
              <a:rPr sz="1800" spc="-50" dirty="0">
                <a:solidFill>
                  <a:srgbClr val="595959"/>
                </a:solidFill>
                <a:latin typeface="Arial MT"/>
                <a:cs typeface="Arial MT"/>
              </a:rPr>
              <a:t>E</a:t>
            </a:r>
            <a:endParaRPr sz="1800">
              <a:latin typeface="Arial MT"/>
              <a:cs typeface="Arial MT"/>
            </a:endParaRPr>
          </a:p>
          <a:p>
            <a:pPr marL="134620" indent="-121920">
              <a:lnSpc>
                <a:spcPct val="100000"/>
              </a:lnSpc>
              <a:spcBef>
                <a:spcPts val="1080"/>
              </a:spcBef>
              <a:buChar char="∙"/>
              <a:tabLst>
                <a:tab pos="134620" algn="l"/>
              </a:tabLst>
            </a:pPr>
            <a:r>
              <a:rPr sz="1800" spc="-50" dirty="0">
                <a:solidFill>
                  <a:srgbClr val="595959"/>
                </a:solidFill>
                <a:latin typeface="Arial MT"/>
                <a:cs typeface="Arial MT"/>
              </a:rPr>
              <a:t>Tab</a:t>
            </a:r>
            <a:r>
              <a:rPr sz="1800" spc="-75" dirty="0">
                <a:solidFill>
                  <a:srgbClr val="595959"/>
                </a:solidFill>
                <a:latin typeface="Arial MT"/>
                <a:cs typeface="Arial MT"/>
              </a:rPr>
              <a:t> </a:t>
            </a:r>
            <a:r>
              <a:rPr sz="1800" spc="-25" dirty="0">
                <a:solidFill>
                  <a:srgbClr val="595959"/>
                </a:solidFill>
                <a:latin typeface="Arial MT"/>
                <a:cs typeface="Arial MT"/>
              </a:rPr>
              <a:t>key</a:t>
            </a:r>
            <a:endParaRPr sz="1800">
              <a:latin typeface="Arial MT"/>
              <a:cs typeface="Arial MT"/>
            </a:endParaRPr>
          </a:p>
        </p:txBody>
      </p:sp>
      <p:sp>
        <p:nvSpPr>
          <p:cNvPr id="8" name="object 8"/>
          <p:cNvSpPr txBox="1"/>
          <p:nvPr/>
        </p:nvSpPr>
        <p:spPr>
          <a:xfrm>
            <a:off x="1643179" y="585900"/>
            <a:ext cx="4584065" cy="1259840"/>
          </a:xfrm>
          <a:prstGeom prst="rect">
            <a:avLst/>
          </a:prstGeom>
        </p:spPr>
        <p:txBody>
          <a:bodyPr vert="horz" wrap="square" lIns="0" tIns="12700" rIns="0" bIns="0" rtlCol="0">
            <a:spAutoFit/>
          </a:bodyPr>
          <a:lstStyle/>
          <a:p>
            <a:pPr marL="24765" marR="5080" indent="-12700">
              <a:lnSpc>
                <a:spcPct val="150000"/>
              </a:lnSpc>
              <a:spcBef>
                <a:spcPts val="100"/>
              </a:spcBef>
            </a:pPr>
            <a:r>
              <a:rPr sz="1800" dirty="0">
                <a:solidFill>
                  <a:srgbClr val="595959"/>
                </a:solidFill>
                <a:latin typeface="Arial MT"/>
                <a:cs typeface="Arial MT"/>
              </a:rPr>
              <a:t>moves</a:t>
            </a:r>
            <a:r>
              <a:rPr sz="1800" spc="-25" dirty="0">
                <a:solidFill>
                  <a:srgbClr val="595959"/>
                </a:solidFill>
                <a:latin typeface="Arial MT"/>
                <a:cs typeface="Arial MT"/>
              </a:rPr>
              <a:t> </a:t>
            </a:r>
            <a:r>
              <a:rPr sz="1800" dirty="0">
                <a:solidFill>
                  <a:srgbClr val="595959"/>
                </a:solidFill>
                <a:latin typeface="Arial MT"/>
                <a:cs typeface="Arial MT"/>
              </a:rPr>
              <a:t>the</a:t>
            </a:r>
            <a:r>
              <a:rPr sz="1800" spc="-15" dirty="0">
                <a:solidFill>
                  <a:srgbClr val="595959"/>
                </a:solidFill>
                <a:latin typeface="Arial MT"/>
                <a:cs typeface="Arial MT"/>
              </a:rPr>
              <a:t> </a:t>
            </a:r>
            <a:r>
              <a:rPr sz="1800" dirty="0">
                <a:solidFill>
                  <a:srgbClr val="595959"/>
                </a:solidFill>
                <a:latin typeface="Arial MT"/>
                <a:cs typeface="Arial MT"/>
              </a:rPr>
              <a:t>cursor</a:t>
            </a:r>
            <a:r>
              <a:rPr sz="1800" spc="-15" dirty="0">
                <a:solidFill>
                  <a:srgbClr val="595959"/>
                </a:solidFill>
                <a:latin typeface="Arial MT"/>
                <a:cs typeface="Arial MT"/>
              </a:rPr>
              <a:t> </a:t>
            </a:r>
            <a:r>
              <a:rPr sz="1800" dirty="0">
                <a:solidFill>
                  <a:srgbClr val="595959"/>
                </a:solidFill>
                <a:latin typeface="Arial MT"/>
                <a:cs typeface="Arial MT"/>
              </a:rPr>
              <a:t>to</a:t>
            </a:r>
            <a:r>
              <a:rPr sz="1800" spc="-15" dirty="0">
                <a:solidFill>
                  <a:srgbClr val="595959"/>
                </a:solidFill>
                <a:latin typeface="Arial MT"/>
                <a:cs typeface="Arial MT"/>
              </a:rPr>
              <a:t> </a:t>
            </a:r>
            <a:r>
              <a:rPr sz="1800" dirty="0">
                <a:solidFill>
                  <a:srgbClr val="595959"/>
                </a:solidFill>
                <a:latin typeface="Arial MT"/>
                <a:cs typeface="Arial MT"/>
              </a:rPr>
              <a:t>the</a:t>
            </a:r>
            <a:r>
              <a:rPr sz="1800" spc="-15" dirty="0">
                <a:solidFill>
                  <a:srgbClr val="595959"/>
                </a:solidFill>
                <a:latin typeface="Arial MT"/>
                <a:cs typeface="Arial MT"/>
              </a:rPr>
              <a:t> </a:t>
            </a:r>
            <a:r>
              <a:rPr sz="1800" dirty="0">
                <a:solidFill>
                  <a:srgbClr val="595959"/>
                </a:solidFill>
                <a:latin typeface="Arial MT"/>
                <a:cs typeface="Arial MT"/>
              </a:rPr>
              <a:t>beginning</a:t>
            </a:r>
            <a:r>
              <a:rPr sz="1800" spc="-15" dirty="0">
                <a:solidFill>
                  <a:srgbClr val="595959"/>
                </a:solidFill>
                <a:latin typeface="Arial MT"/>
                <a:cs typeface="Arial MT"/>
              </a:rPr>
              <a:t> </a:t>
            </a:r>
            <a:r>
              <a:rPr sz="1800" dirty="0">
                <a:solidFill>
                  <a:srgbClr val="595959"/>
                </a:solidFill>
                <a:latin typeface="Arial MT"/>
                <a:cs typeface="Arial MT"/>
              </a:rPr>
              <a:t>of</a:t>
            </a:r>
            <a:r>
              <a:rPr sz="1800" spc="-15" dirty="0">
                <a:solidFill>
                  <a:srgbClr val="595959"/>
                </a:solidFill>
                <a:latin typeface="Arial MT"/>
                <a:cs typeface="Arial MT"/>
              </a:rPr>
              <a:t> </a:t>
            </a:r>
            <a:r>
              <a:rPr sz="1800" dirty="0">
                <a:solidFill>
                  <a:srgbClr val="595959"/>
                </a:solidFill>
                <a:latin typeface="Arial MT"/>
                <a:cs typeface="Arial MT"/>
              </a:rPr>
              <a:t>the</a:t>
            </a:r>
            <a:r>
              <a:rPr sz="1800" spc="-15" dirty="0">
                <a:solidFill>
                  <a:srgbClr val="595959"/>
                </a:solidFill>
                <a:latin typeface="Arial MT"/>
                <a:cs typeface="Arial MT"/>
              </a:rPr>
              <a:t> </a:t>
            </a:r>
            <a:r>
              <a:rPr sz="1800" spc="-10" dirty="0">
                <a:solidFill>
                  <a:srgbClr val="595959"/>
                </a:solidFill>
                <a:latin typeface="Arial MT"/>
                <a:cs typeface="Arial MT"/>
              </a:rPr>
              <a:t>line. </a:t>
            </a:r>
            <a:r>
              <a:rPr sz="1800" dirty="0">
                <a:solidFill>
                  <a:srgbClr val="595959"/>
                </a:solidFill>
                <a:latin typeface="Arial MT"/>
                <a:cs typeface="Arial MT"/>
              </a:rPr>
              <a:t>moves</a:t>
            </a:r>
            <a:r>
              <a:rPr sz="1800" spc="-25" dirty="0">
                <a:solidFill>
                  <a:srgbClr val="595959"/>
                </a:solidFill>
                <a:latin typeface="Arial MT"/>
                <a:cs typeface="Arial MT"/>
              </a:rPr>
              <a:t> </a:t>
            </a:r>
            <a:r>
              <a:rPr sz="1800" dirty="0">
                <a:solidFill>
                  <a:srgbClr val="595959"/>
                </a:solidFill>
                <a:latin typeface="Arial MT"/>
                <a:cs typeface="Arial MT"/>
              </a:rPr>
              <a:t>the</a:t>
            </a:r>
            <a:r>
              <a:rPr sz="1800" spc="-10" dirty="0">
                <a:solidFill>
                  <a:srgbClr val="595959"/>
                </a:solidFill>
                <a:latin typeface="Arial MT"/>
                <a:cs typeface="Arial MT"/>
              </a:rPr>
              <a:t> </a:t>
            </a:r>
            <a:r>
              <a:rPr sz="1800" dirty="0">
                <a:solidFill>
                  <a:srgbClr val="595959"/>
                </a:solidFill>
                <a:latin typeface="Arial MT"/>
                <a:cs typeface="Arial MT"/>
              </a:rPr>
              <a:t>cursor</a:t>
            </a:r>
            <a:r>
              <a:rPr sz="1800" spc="-10" dirty="0">
                <a:solidFill>
                  <a:srgbClr val="595959"/>
                </a:solidFill>
                <a:latin typeface="Arial MT"/>
                <a:cs typeface="Arial MT"/>
              </a:rPr>
              <a:t> </a:t>
            </a:r>
            <a:r>
              <a:rPr sz="1800" dirty="0">
                <a:solidFill>
                  <a:srgbClr val="595959"/>
                </a:solidFill>
                <a:latin typeface="Arial MT"/>
                <a:cs typeface="Arial MT"/>
              </a:rPr>
              <a:t>to</a:t>
            </a:r>
            <a:r>
              <a:rPr sz="1800" spc="-10" dirty="0">
                <a:solidFill>
                  <a:srgbClr val="595959"/>
                </a:solidFill>
                <a:latin typeface="Arial MT"/>
                <a:cs typeface="Arial MT"/>
              </a:rPr>
              <a:t> </a:t>
            </a:r>
            <a:r>
              <a:rPr sz="1800" dirty="0">
                <a:solidFill>
                  <a:srgbClr val="595959"/>
                </a:solidFill>
                <a:latin typeface="Arial MT"/>
                <a:cs typeface="Arial MT"/>
              </a:rPr>
              <a:t>the</a:t>
            </a:r>
            <a:r>
              <a:rPr sz="1800" spc="-15" dirty="0">
                <a:solidFill>
                  <a:srgbClr val="595959"/>
                </a:solidFill>
                <a:latin typeface="Arial MT"/>
                <a:cs typeface="Arial MT"/>
              </a:rPr>
              <a:t> </a:t>
            </a:r>
            <a:r>
              <a:rPr sz="1800" dirty="0">
                <a:solidFill>
                  <a:srgbClr val="595959"/>
                </a:solidFill>
                <a:latin typeface="Arial MT"/>
                <a:cs typeface="Arial MT"/>
              </a:rPr>
              <a:t>end</a:t>
            </a:r>
            <a:r>
              <a:rPr sz="1800" spc="-10" dirty="0">
                <a:solidFill>
                  <a:srgbClr val="595959"/>
                </a:solidFill>
                <a:latin typeface="Arial MT"/>
                <a:cs typeface="Arial MT"/>
              </a:rPr>
              <a:t> </a:t>
            </a:r>
            <a:r>
              <a:rPr sz="1800" dirty="0">
                <a:solidFill>
                  <a:srgbClr val="595959"/>
                </a:solidFill>
                <a:latin typeface="Arial MT"/>
                <a:cs typeface="Arial MT"/>
              </a:rPr>
              <a:t>of</a:t>
            </a:r>
            <a:r>
              <a:rPr sz="1800" spc="-10" dirty="0">
                <a:solidFill>
                  <a:srgbClr val="595959"/>
                </a:solidFill>
                <a:latin typeface="Arial MT"/>
                <a:cs typeface="Arial MT"/>
              </a:rPr>
              <a:t> </a:t>
            </a:r>
            <a:r>
              <a:rPr sz="1800" dirty="0">
                <a:solidFill>
                  <a:srgbClr val="595959"/>
                </a:solidFill>
                <a:latin typeface="Arial MT"/>
                <a:cs typeface="Arial MT"/>
              </a:rPr>
              <a:t>the</a:t>
            </a:r>
            <a:r>
              <a:rPr sz="1800" spc="-10" dirty="0">
                <a:solidFill>
                  <a:srgbClr val="595959"/>
                </a:solidFill>
                <a:latin typeface="Arial MT"/>
                <a:cs typeface="Arial MT"/>
              </a:rPr>
              <a:t> line. </a:t>
            </a:r>
            <a:r>
              <a:rPr sz="1800" dirty="0">
                <a:solidFill>
                  <a:srgbClr val="595959"/>
                </a:solidFill>
                <a:latin typeface="Arial MT"/>
                <a:cs typeface="Arial MT"/>
              </a:rPr>
              <a:t>automatically</a:t>
            </a:r>
            <a:r>
              <a:rPr sz="1800" spc="-5" dirty="0">
                <a:solidFill>
                  <a:srgbClr val="595959"/>
                </a:solidFill>
                <a:latin typeface="Arial MT"/>
                <a:cs typeface="Arial MT"/>
              </a:rPr>
              <a:t> </a:t>
            </a:r>
            <a:r>
              <a:rPr sz="1800" dirty="0">
                <a:solidFill>
                  <a:srgbClr val="595959"/>
                </a:solidFill>
                <a:latin typeface="Arial MT"/>
                <a:cs typeface="Arial MT"/>
              </a:rPr>
              <a:t>completes</a:t>
            </a:r>
            <a:r>
              <a:rPr sz="1800" spc="-5" dirty="0">
                <a:solidFill>
                  <a:srgbClr val="595959"/>
                </a:solidFill>
                <a:latin typeface="Arial MT"/>
                <a:cs typeface="Arial MT"/>
              </a:rPr>
              <a:t> </a:t>
            </a:r>
            <a:r>
              <a:rPr sz="1800" spc="-10" dirty="0">
                <a:solidFill>
                  <a:srgbClr val="595959"/>
                </a:solidFill>
                <a:latin typeface="Arial MT"/>
                <a:cs typeface="Arial MT"/>
              </a:rPr>
              <a:t>commands.</a:t>
            </a:r>
            <a:endParaRPr sz="1800" dirty="0">
              <a:latin typeface="Arial MT"/>
              <a:cs typeface="Arial MT"/>
            </a:endParaRPr>
          </a:p>
        </p:txBody>
      </p:sp>
      <p:sp>
        <p:nvSpPr>
          <p:cNvPr id="9" name="object 9"/>
          <p:cNvSpPr txBox="1"/>
          <p:nvPr/>
        </p:nvSpPr>
        <p:spPr>
          <a:xfrm>
            <a:off x="329250" y="2747850"/>
            <a:ext cx="855344" cy="452120"/>
          </a:xfrm>
          <a:prstGeom prst="rect">
            <a:avLst/>
          </a:prstGeom>
        </p:spPr>
        <p:txBody>
          <a:bodyPr vert="horz" wrap="square" lIns="0" tIns="12700" rIns="0" bIns="0" rtlCol="0">
            <a:spAutoFit/>
          </a:bodyPr>
          <a:lstStyle/>
          <a:p>
            <a:pPr marL="12700" marR="5080">
              <a:lnSpc>
                <a:spcPct val="100000"/>
              </a:lnSpc>
              <a:spcBef>
                <a:spcPts val="100"/>
              </a:spcBef>
            </a:pPr>
            <a:r>
              <a:rPr sz="1400" dirty="0">
                <a:solidFill>
                  <a:srgbClr val="595959"/>
                </a:solidFill>
                <a:latin typeface="Arial MT"/>
                <a:cs typeface="Arial MT"/>
              </a:rPr>
              <a:t>have</a:t>
            </a:r>
            <a:r>
              <a:rPr sz="1400" spc="-20" dirty="0">
                <a:solidFill>
                  <a:srgbClr val="595959"/>
                </a:solidFill>
                <a:latin typeface="Arial MT"/>
                <a:cs typeface="Arial MT"/>
              </a:rPr>
              <a:t> </a:t>
            </a:r>
            <a:r>
              <a:rPr sz="1400" spc="-25" dirty="0">
                <a:solidFill>
                  <a:srgbClr val="595959"/>
                </a:solidFill>
                <a:latin typeface="Arial MT"/>
                <a:cs typeface="Arial MT"/>
              </a:rPr>
              <a:t>the </a:t>
            </a:r>
            <a:r>
              <a:rPr sz="1400" dirty="0">
                <a:solidFill>
                  <a:srgbClr val="595959"/>
                </a:solidFill>
                <a:latin typeface="Arial MT"/>
                <a:cs typeface="Arial MT"/>
              </a:rPr>
              <a:t>same</a:t>
            </a:r>
            <a:r>
              <a:rPr sz="1400" spc="-20" dirty="0">
                <a:solidFill>
                  <a:srgbClr val="595959"/>
                </a:solidFill>
                <a:latin typeface="Arial MT"/>
                <a:cs typeface="Arial MT"/>
              </a:rPr>
              <a:t> “Do”</a:t>
            </a:r>
            <a:endParaRPr sz="1400">
              <a:latin typeface="Arial MT"/>
              <a:cs typeface="Arial MT"/>
            </a:endParaRPr>
          </a:p>
        </p:txBody>
      </p:sp>
      <p:sp>
        <p:nvSpPr>
          <p:cNvPr id="10" name="object 10"/>
          <p:cNvSpPr txBox="1"/>
          <p:nvPr/>
        </p:nvSpPr>
        <p:spPr>
          <a:xfrm>
            <a:off x="124875" y="3819812"/>
            <a:ext cx="983615" cy="452120"/>
          </a:xfrm>
          <a:prstGeom prst="rect">
            <a:avLst/>
          </a:prstGeom>
        </p:spPr>
        <p:txBody>
          <a:bodyPr vert="horz" wrap="square" lIns="0" tIns="12700" rIns="0" bIns="0" rtlCol="0">
            <a:spAutoFit/>
          </a:bodyPr>
          <a:lstStyle/>
          <a:p>
            <a:pPr marL="12700" marR="5080">
              <a:lnSpc>
                <a:spcPct val="100000"/>
              </a:lnSpc>
              <a:spcBef>
                <a:spcPts val="100"/>
              </a:spcBef>
            </a:pPr>
            <a:r>
              <a:rPr sz="1400" dirty="0">
                <a:latin typeface="Arial MT"/>
                <a:cs typeface="Arial MT"/>
              </a:rPr>
              <a:t>press</a:t>
            </a:r>
            <a:r>
              <a:rPr sz="1400" spc="-10" dirty="0">
                <a:latin typeface="Arial MT"/>
                <a:cs typeface="Arial MT"/>
              </a:rPr>
              <a:t> </a:t>
            </a:r>
            <a:r>
              <a:rPr sz="1400" b="1" dirty="0">
                <a:solidFill>
                  <a:srgbClr val="FF0000"/>
                </a:solidFill>
                <a:latin typeface="Arial"/>
                <a:cs typeface="Arial"/>
              </a:rPr>
              <a:t>tab</a:t>
            </a:r>
            <a:r>
              <a:rPr sz="1400" b="1" spc="-5" dirty="0">
                <a:solidFill>
                  <a:srgbClr val="FF0000"/>
                </a:solidFill>
                <a:latin typeface="Arial"/>
                <a:cs typeface="Arial"/>
              </a:rPr>
              <a:t> </a:t>
            </a:r>
            <a:r>
              <a:rPr sz="1400" spc="-50" dirty="0">
                <a:latin typeface="Arial MT"/>
                <a:cs typeface="Arial MT"/>
              </a:rPr>
              <a:t>a </a:t>
            </a:r>
            <a:r>
              <a:rPr sz="1400" dirty="0">
                <a:latin typeface="Arial MT"/>
                <a:cs typeface="Arial MT"/>
              </a:rPr>
              <a:t>second</a:t>
            </a:r>
            <a:r>
              <a:rPr sz="1400" spc="-30" dirty="0">
                <a:latin typeface="Arial MT"/>
                <a:cs typeface="Arial MT"/>
              </a:rPr>
              <a:t> </a:t>
            </a:r>
            <a:r>
              <a:rPr sz="1400" spc="-20" dirty="0">
                <a:latin typeface="Arial MT"/>
                <a:cs typeface="Arial MT"/>
              </a:rPr>
              <a:t>time</a:t>
            </a:r>
            <a:endParaRPr sz="1400">
              <a:latin typeface="Arial MT"/>
              <a:cs typeface="Arial MT"/>
            </a:endParaRPr>
          </a:p>
        </p:txBody>
      </p:sp>
      <p:grpSp>
        <p:nvGrpSpPr>
          <p:cNvPr id="11" name="object 11"/>
          <p:cNvGrpSpPr/>
          <p:nvPr/>
        </p:nvGrpSpPr>
        <p:grpSpPr>
          <a:xfrm>
            <a:off x="1067750" y="2402509"/>
            <a:ext cx="4253865" cy="1724660"/>
            <a:chOff x="1067750" y="2402509"/>
            <a:chExt cx="4253865" cy="1724660"/>
          </a:xfrm>
        </p:grpSpPr>
        <p:sp>
          <p:nvSpPr>
            <p:cNvPr id="12" name="object 12"/>
            <p:cNvSpPr/>
            <p:nvPr/>
          </p:nvSpPr>
          <p:spPr>
            <a:xfrm>
              <a:off x="1077275" y="3525899"/>
              <a:ext cx="3329940" cy="591820"/>
            </a:xfrm>
            <a:custGeom>
              <a:avLst/>
              <a:gdLst/>
              <a:ahLst/>
              <a:cxnLst/>
              <a:rect l="l" t="t" r="r" b="b"/>
              <a:pathLst>
                <a:path w="3329940" h="591820">
                  <a:moveTo>
                    <a:pt x="640924" y="0"/>
                  </a:moveTo>
                  <a:lnTo>
                    <a:pt x="3329524" y="0"/>
                  </a:lnTo>
                  <a:lnTo>
                    <a:pt x="3329524" y="591599"/>
                  </a:lnTo>
                  <a:lnTo>
                    <a:pt x="640924" y="591599"/>
                  </a:lnTo>
                  <a:lnTo>
                    <a:pt x="640924" y="0"/>
                  </a:lnTo>
                  <a:close/>
                </a:path>
                <a:path w="3329940" h="591820">
                  <a:moveTo>
                    <a:pt x="0" y="438449"/>
                  </a:moveTo>
                  <a:lnTo>
                    <a:pt x="528072" y="349943"/>
                  </a:lnTo>
                </a:path>
              </a:pathLst>
            </a:custGeom>
            <a:ln w="19049">
              <a:solidFill>
                <a:srgbClr val="FF00FF"/>
              </a:solidFill>
            </a:ln>
          </p:spPr>
          <p:txBody>
            <a:bodyPr wrap="square" lIns="0" tIns="0" rIns="0" bIns="0" rtlCol="0"/>
            <a:lstStyle/>
            <a:p>
              <a:endParaRPr/>
            </a:p>
          </p:txBody>
        </p:sp>
        <p:pic>
          <p:nvPicPr>
            <p:cNvPr id="13" name="object 13"/>
            <p:cNvPicPr/>
            <p:nvPr/>
          </p:nvPicPr>
          <p:blipFill>
            <a:blip r:embed="rId5" cstate="print"/>
            <a:stretch>
              <a:fillRect/>
            </a:stretch>
          </p:blipFill>
          <p:spPr>
            <a:xfrm>
              <a:off x="1590621" y="3835285"/>
              <a:ext cx="109512" cy="81115"/>
            </a:xfrm>
            <a:prstGeom prst="rect">
              <a:avLst/>
            </a:prstGeom>
          </p:spPr>
        </p:pic>
        <p:sp>
          <p:nvSpPr>
            <p:cNvPr id="14" name="object 14"/>
            <p:cNvSpPr/>
            <p:nvPr/>
          </p:nvSpPr>
          <p:spPr>
            <a:xfrm>
              <a:off x="4406800" y="2484782"/>
              <a:ext cx="858519" cy="1337310"/>
            </a:xfrm>
            <a:custGeom>
              <a:avLst/>
              <a:gdLst/>
              <a:ahLst/>
              <a:cxnLst/>
              <a:rect l="l" t="t" r="r" b="b"/>
              <a:pathLst>
                <a:path w="858520" h="1337310">
                  <a:moveTo>
                    <a:pt x="0" y="1336917"/>
                  </a:moveTo>
                  <a:lnTo>
                    <a:pt x="858347" y="0"/>
                  </a:lnTo>
                </a:path>
              </a:pathLst>
            </a:custGeom>
            <a:ln w="19049">
              <a:solidFill>
                <a:srgbClr val="FF00FF"/>
              </a:solidFill>
            </a:ln>
          </p:spPr>
          <p:txBody>
            <a:bodyPr wrap="square" lIns="0" tIns="0" rIns="0" bIns="0" rtlCol="0"/>
            <a:lstStyle/>
            <a:p>
              <a:endParaRPr/>
            </a:p>
          </p:txBody>
        </p:sp>
        <p:pic>
          <p:nvPicPr>
            <p:cNvPr id="15" name="object 15"/>
            <p:cNvPicPr/>
            <p:nvPr/>
          </p:nvPicPr>
          <p:blipFill>
            <a:blip r:embed="rId6" cstate="print"/>
            <a:stretch>
              <a:fillRect/>
            </a:stretch>
          </p:blipFill>
          <p:spPr>
            <a:xfrm>
              <a:off x="5229144" y="2402509"/>
              <a:ext cx="92234" cy="108797"/>
            </a:xfrm>
            <a:prstGeom prst="rect">
              <a:avLst/>
            </a:prstGeom>
          </p:spPr>
        </p:pic>
      </p:grpSp>
      <p:sp>
        <p:nvSpPr>
          <p:cNvPr id="16" name="object 16"/>
          <p:cNvSpPr txBox="1"/>
          <p:nvPr/>
        </p:nvSpPr>
        <p:spPr>
          <a:xfrm rot="19560000">
            <a:off x="4600967" y="2492784"/>
            <a:ext cx="624644" cy="177800"/>
          </a:xfrm>
          <a:prstGeom prst="rect">
            <a:avLst/>
          </a:prstGeom>
        </p:spPr>
        <p:txBody>
          <a:bodyPr vert="horz" wrap="square" lIns="0" tIns="0" rIns="0" bIns="0" rtlCol="0">
            <a:spAutoFit/>
          </a:bodyPr>
          <a:lstStyle/>
          <a:p>
            <a:pPr>
              <a:lnSpc>
                <a:spcPts val="1400"/>
              </a:lnSpc>
            </a:pPr>
            <a:r>
              <a:rPr sz="1400" dirty="0">
                <a:solidFill>
                  <a:srgbClr val="595959"/>
                </a:solidFill>
                <a:latin typeface="Arial MT"/>
                <a:cs typeface="Arial MT"/>
              </a:rPr>
              <a:t>type</a:t>
            </a:r>
            <a:r>
              <a:rPr sz="1400" spc="-40" dirty="0">
                <a:solidFill>
                  <a:srgbClr val="595959"/>
                </a:solidFill>
                <a:latin typeface="Arial MT"/>
                <a:cs typeface="Arial MT"/>
              </a:rPr>
              <a:t> </a:t>
            </a:r>
            <a:r>
              <a:rPr sz="2100" spc="-37" baseline="1984" dirty="0">
                <a:solidFill>
                  <a:srgbClr val="595959"/>
                </a:solidFill>
                <a:latin typeface="Arial MT"/>
                <a:cs typeface="Arial MT"/>
              </a:rPr>
              <a:t>“c"</a:t>
            </a:r>
            <a:endParaRPr sz="2100" baseline="1984">
              <a:latin typeface="Arial MT"/>
              <a:cs typeface="Arial MT"/>
            </a:endParaRPr>
          </a:p>
        </p:txBody>
      </p:sp>
      <p:grpSp>
        <p:nvGrpSpPr>
          <p:cNvPr id="17" name="object 17"/>
          <p:cNvGrpSpPr/>
          <p:nvPr/>
        </p:nvGrpSpPr>
        <p:grpSpPr>
          <a:xfrm>
            <a:off x="5287375" y="2076473"/>
            <a:ext cx="3580765" cy="1898014"/>
            <a:chOff x="5287375" y="2076473"/>
            <a:chExt cx="3580765" cy="1898014"/>
          </a:xfrm>
        </p:grpSpPr>
        <p:pic>
          <p:nvPicPr>
            <p:cNvPr id="18" name="object 18"/>
            <p:cNvPicPr/>
            <p:nvPr/>
          </p:nvPicPr>
          <p:blipFill>
            <a:blip r:embed="rId7" cstate="print"/>
            <a:stretch>
              <a:fillRect/>
            </a:stretch>
          </p:blipFill>
          <p:spPr>
            <a:xfrm>
              <a:off x="5287375" y="2076473"/>
              <a:ext cx="3560295" cy="615599"/>
            </a:xfrm>
            <a:prstGeom prst="rect">
              <a:avLst/>
            </a:prstGeom>
          </p:spPr>
        </p:pic>
        <p:pic>
          <p:nvPicPr>
            <p:cNvPr id="19" name="object 19"/>
            <p:cNvPicPr/>
            <p:nvPr/>
          </p:nvPicPr>
          <p:blipFill>
            <a:blip r:embed="rId8" cstate="print"/>
            <a:stretch>
              <a:fillRect/>
            </a:stretch>
          </p:blipFill>
          <p:spPr>
            <a:xfrm>
              <a:off x="5307774" y="3358625"/>
              <a:ext cx="3560299" cy="615616"/>
            </a:xfrm>
            <a:prstGeom prst="rect">
              <a:avLst/>
            </a:prstGeom>
          </p:spPr>
        </p:pic>
        <p:sp>
          <p:nvSpPr>
            <p:cNvPr id="20" name="object 20"/>
            <p:cNvSpPr/>
            <p:nvPr/>
          </p:nvSpPr>
          <p:spPr>
            <a:xfrm>
              <a:off x="7067523" y="2692073"/>
              <a:ext cx="17145" cy="552450"/>
            </a:xfrm>
            <a:custGeom>
              <a:avLst/>
              <a:gdLst/>
              <a:ahLst/>
              <a:cxnLst/>
              <a:rect l="l" t="t" r="r" b="b"/>
              <a:pathLst>
                <a:path w="17145" h="552450">
                  <a:moveTo>
                    <a:pt x="0" y="0"/>
                  </a:moveTo>
                  <a:lnTo>
                    <a:pt x="16903" y="552353"/>
                  </a:lnTo>
                </a:path>
              </a:pathLst>
            </a:custGeom>
            <a:ln w="19049">
              <a:solidFill>
                <a:srgbClr val="FF0000"/>
              </a:solidFill>
            </a:ln>
          </p:spPr>
          <p:txBody>
            <a:bodyPr wrap="square" lIns="0" tIns="0" rIns="0" bIns="0" rtlCol="0"/>
            <a:lstStyle/>
            <a:p>
              <a:endParaRPr/>
            </a:p>
          </p:txBody>
        </p:sp>
        <p:pic>
          <p:nvPicPr>
            <p:cNvPr id="21" name="object 21"/>
            <p:cNvPicPr/>
            <p:nvPr/>
          </p:nvPicPr>
          <p:blipFill>
            <a:blip r:embed="rId9" cstate="print"/>
            <a:stretch>
              <a:fillRect/>
            </a:stretch>
          </p:blipFill>
          <p:spPr>
            <a:xfrm>
              <a:off x="7043451" y="3233938"/>
              <a:ext cx="81951" cy="106422"/>
            </a:xfrm>
            <a:prstGeom prst="rect">
              <a:avLst/>
            </a:prstGeom>
          </p:spPr>
        </p:pic>
      </p:grpSp>
      <p:sp>
        <p:nvSpPr>
          <p:cNvPr id="22" name="object 22"/>
          <p:cNvSpPr txBox="1"/>
          <p:nvPr/>
        </p:nvSpPr>
        <p:spPr>
          <a:xfrm>
            <a:off x="7140550" y="2891163"/>
            <a:ext cx="775970" cy="238760"/>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595959"/>
                </a:solidFill>
                <a:latin typeface="Arial MT"/>
                <a:cs typeface="Arial MT"/>
              </a:rPr>
              <a:t>press</a:t>
            </a:r>
            <a:r>
              <a:rPr sz="1400" spc="-5" dirty="0">
                <a:solidFill>
                  <a:srgbClr val="595959"/>
                </a:solidFill>
                <a:latin typeface="Arial MT"/>
                <a:cs typeface="Arial MT"/>
              </a:rPr>
              <a:t> </a:t>
            </a:r>
            <a:r>
              <a:rPr sz="1400" b="1" spc="-25" dirty="0">
                <a:solidFill>
                  <a:srgbClr val="FF0000"/>
                </a:solidFill>
                <a:latin typeface="Arial"/>
                <a:cs typeface="Arial"/>
              </a:rPr>
              <a:t>tab</a:t>
            </a:r>
            <a:endParaRPr sz="1400">
              <a:latin typeface="Arial"/>
              <a:cs typeface="Arial"/>
            </a:endParaRPr>
          </a:p>
        </p:txBody>
      </p:sp>
      <p:sp>
        <p:nvSpPr>
          <p:cNvPr id="25" name="object 25"/>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spc="-25" dirty="0"/>
              <a:t>23</a:t>
            </a:fld>
            <a:endParaRPr spc="-25" dirty="0"/>
          </a:p>
        </p:txBody>
      </p:sp>
      <p:sp>
        <p:nvSpPr>
          <p:cNvPr id="23" name="object 23"/>
          <p:cNvSpPr txBox="1"/>
          <p:nvPr/>
        </p:nvSpPr>
        <p:spPr>
          <a:xfrm>
            <a:off x="692324" y="4526731"/>
            <a:ext cx="748665" cy="299720"/>
          </a:xfrm>
          <a:prstGeom prst="rect">
            <a:avLst/>
          </a:prstGeom>
        </p:spPr>
        <p:txBody>
          <a:bodyPr vert="horz" wrap="square" lIns="0" tIns="12700" rIns="0" bIns="0" rtlCol="0">
            <a:spAutoFit/>
          </a:bodyPr>
          <a:lstStyle/>
          <a:p>
            <a:pPr marL="139065" indent="-126364">
              <a:lnSpc>
                <a:spcPct val="100000"/>
              </a:lnSpc>
              <a:spcBef>
                <a:spcPts val="100"/>
              </a:spcBef>
              <a:buChar char="∙"/>
              <a:tabLst>
                <a:tab pos="139065" algn="l"/>
              </a:tabLst>
            </a:pPr>
            <a:r>
              <a:rPr sz="1800" spc="-20" dirty="0">
                <a:solidFill>
                  <a:srgbClr val="595959"/>
                </a:solidFill>
                <a:latin typeface="Arial MT"/>
                <a:cs typeface="Arial MT"/>
              </a:rPr>
              <a:t>Ctrl-</a:t>
            </a:r>
            <a:r>
              <a:rPr sz="1800" spc="-50" dirty="0">
                <a:solidFill>
                  <a:srgbClr val="595959"/>
                </a:solidFill>
                <a:latin typeface="Arial MT"/>
                <a:cs typeface="Arial MT"/>
              </a:rPr>
              <a:t>D</a:t>
            </a:r>
            <a:endParaRPr sz="1800">
              <a:latin typeface="Arial MT"/>
              <a:cs typeface="Arial MT"/>
            </a:endParaRPr>
          </a:p>
        </p:txBody>
      </p:sp>
      <p:sp>
        <p:nvSpPr>
          <p:cNvPr id="24" name="object 24"/>
          <p:cNvSpPr txBox="1"/>
          <p:nvPr/>
        </p:nvSpPr>
        <p:spPr>
          <a:xfrm>
            <a:off x="1858720" y="4526731"/>
            <a:ext cx="169989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595959"/>
                </a:solidFill>
                <a:latin typeface="Arial MT"/>
                <a:cs typeface="Arial MT"/>
              </a:rPr>
              <a:t>exit</a:t>
            </a:r>
            <a:r>
              <a:rPr sz="1800" spc="-30" dirty="0">
                <a:solidFill>
                  <a:srgbClr val="595959"/>
                </a:solidFill>
                <a:latin typeface="Arial MT"/>
                <a:cs typeface="Arial MT"/>
              </a:rPr>
              <a:t> </a:t>
            </a:r>
            <a:r>
              <a:rPr sz="1800" dirty="0">
                <a:solidFill>
                  <a:srgbClr val="595959"/>
                </a:solidFill>
                <a:latin typeface="Arial MT"/>
                <a:cs typeface="Arial MT"/>
              </a:rPr>
              <a:t>the</a:t>
            </a:r>
            <a:r>
              <a:rPr sz="1800" spc="-15" dirty="0">
                <a:solidFill>
                  <a:srgbClr val="595959"/>
                </a:solidFill>
                <a:latin typeface="Arial MT"/>
                <a:cs typeface="Arial MT"/>
              </a:rPr>
              <a:t> </a:t>
            </a:r>
            <a:r>
              <a:rPr sz="1800" spc="-10" dirty="0">
                <a:solidFill>
                  <a:srgbClr val="595959"/>
                </a:solidFill>
                <a:latin typeface="Arial MT"/>
                <a:cs typeface="Arial MT"/>
              </a:rPr>
              <a:t>terminal.</a:t>
            </a:r>
            <a:endParaRPr sz="1800">
              <a:latin typeface="Arial MT"/>
              <a:cs typeface="Arial M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spc="-25" dirty="0"/>
              <a:t>24</a:t>
            </a:fld>
            <a:endParaRPr spc="-25" dirty="0"/>
          </a:p>
        </p:txBody>
      </p:sp>
      <p:graphicFrame>
        <p:nvGraphicFramePr>
          <p:cNvPr id="2" name="object 2"/>
          <p:cNvGraphicFramePr>
            <a:graphicFrameLocks noGrp="1"/>
          </p:cNvGraphicFramePr>
          <p:nvPr/>
        </p:nvGraphicFramePr>
        <p:xfrm>
          <a:off x="912712" y="951687"/>
          <a:ext cx="7239000" cy="3408672"/>
        </p:xfrm>
        <a:graphic>
          <a:graphicData uri="http://schemas.openxmlformats.org/drawingml/2006/table">
            <a:tbl>
              <a:tblPr firstRow="1" bandRow="1">
                <a:tableStyleId>{2D5ABB26-0587-4C30-8999-92F81FD0307C}</a:tableStyleId>
              </a:tblPr>
              <a:tblGrid>
                <a:gridCol w="2059305">
                  <a:extLst>
                    <a:ext uri="{9D8B030D-6E8A-4147-A177-3AD203B41FA5}">
                      <a16:colId xmlns:a16="http://schemas.microsoft.com/office/drawing/2014/main" val="20000"/>
                    </a:ext>
                  </a:extLst>
                </a:gridCol>
                <a:gridCol w="5179695">
                  <a:extLst>
                    <a:ext uri="{9D8B030D-6E8A-4147-A177-3AD203B41FA5}">
                      <a16:colId xmlns:a16="http://schemas.microsoft.com/office/drawing/2014/main" val="20001"/>
                    </a:ext>
                  </a:extLst>
                </a:gridCol>
              </a:tblGrid>
              <a:tr h="426084">
                <a:tc>
                  <a:txBody>
                    <a:bodyPr/>
                    <a:lstStyle/>
                    <a:p>
                      <a:pPr marL="85725">
                        <a:lnSpc>
                          <a:spcPct val="100000"/>
                        </a:lnSpc>
                        <a:spcBef>
                          <a:spcPts val="610"/>
                        </a:spcBef>
                      </a:pPr>
                      <a:r>
                        <a:rPr sz="1600" spc="-25" dirty="0">
                          <a:latin typeface="Arial MT"/>
                          <a:cs typeface="Arial MT"/>
                        </a:rPr>
                        <a:t>pwd</a:t>
                      </a:r>
                      <a:endParaRPr sz="1600">
                        <a:latin typeface="Arial MT"/>
                        <a:cs typeface="Arial MT"/>
                      </a:endParaRPr>
                    </a:p>
                  </a:txBody>
                  <a:tcPr marL="0" marR="0" marT="7747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10"/>
                        </a:spcBef>
                      </a:pPr>
                      <a:r>
                        <a:rPr sz="1600" dirty="0">
                          <a:latin typeface="Arial MT"/>
                          <a:cs typeface="Arial MT"/>
                        </a:rPr>
                        <a:t>print</a:t>
                      </a:r>
                      <a:r>
                        <a:rPr sz="1600" spc="-55" dirty="0">
                          <a:latin typeface="Arial MT"/>
                          <a:cs typeface="Arial MT"/>
                        </a:rPr>
                        <a:t> </a:t>
                      </a:r>
                      <a:r>
                        <a:rPr sz="1600" dirty="0">
                          <a:latin typeface="Arial MT"/>
                          <a:cs typeface="Arial MT"/>
                        </a:rPr>
                        <a:t>working</a:t>
                      </a:r>
                      <a:r>
                        <a:rPr sz="1600" spc="-50" dirty="0">
                          <a:latin typeface="Arial MT"/>
                          <a:cs typeface="Arial MT"/>
                        </a:rPr>
                        <a:t> </a:t>
                      </a:r>
                      <a:r>
                        <a:rPr sz="1600" dirty="0">
                          <a:latin typeface="Arial MT"/>
                          <a:cs typeface="Arial MT"/>
                        </a:rPr>
                        <a:t>directory</a:t>
                      </a:r>
                      <a:r>
                        <a:rPr sz="1600" spc="-50" dirty="0">
                          <a:latin typeface="Arial MT"/>
                          <a:cs typeface="Arial MT"/>
                        </a:rPr>
                        <a:t> </a:t>
                      </a:r>
                      <a:r>
                        <a:rPr sz="1600" dirty="0">
                          <a:latin typeface="Arial MT"/>
                          <a:cs typeface="Arial MT"/>
                        </a:rPr>
                        <a:t>(or</a:t>
                      </a:r>
                      <a:r>
                        <a:rPr sz="1600" spc="-55" dirty="0">
                          <a:latin typeface="Arial MT"/>
                          <a:cs typeface="Arial MT"/>
                        </a:rPr>
                        <a:t> </a:t>
                      </a:r>
                      <a:r>
                        <a:rPr sz="1600" dirty="0">
                          <a:latin typeface="Arial MT"/>
                          <a:cs typeface="Arial MT"/>
                        </a:rPr>
                        <a:t>current</a:t>
                      </a:r>
                      <a:r>
                        <a:rPr sz="1600" spc="-50" dirty="0">
                          <a:latin typeface="Arial MT"/>
                          <a:cs typeface="Arial MT"/>
                        </a:rPr>
                        <a:t> </a:t>
                      </a:r>
                      <a:r>
                        <a:rPr sz="1600" dirty="0">
                          <a:latin typeface="Arial MT"/>
                          <a:cs typeface="Arial MT"/>
                        </a:rPr>
                        <a:t>directory)</a:t>
                      </a:r>
                      <a:r>
                        <a:rPr sz="1600" spc="-50" dirty="0">
                          <a:latin typeface="Arial MT"/>
                          <a:cs typeface="Arial MT"/>
                        </a:rPr>
                        <a:t> </a:t>
                      </a:r>
                      <a:r>
                        <a:rPr sz="1600" spc="-20" dirty="0">
                          <a:latin typeface="Arial MT"/>
                          <a:cs typeface="Arial MT"/>
                        </a:rPr>
                        <a:t>path</a:t>
                      </a:r>
                      <a:endParaRPr sz="1600">
                        <a:latin typeface="Arial MT"/>
                        <a:cs typeface="Arial MT"/>
                      </a:endParaRPr>
                    </a:p>
                  </a:txBody>
                  <a:tcPr marL="0" marR="0" marT="7747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0"/>
                  </a:ext>
                </a:extLst>
              </a:tr>
              <a:tr h="426084">
                <a:tc>
                  <a:txBody>
                    <a:bodyPr/>
                    <a:lstStyle/>
                    <a:p>
                      <a:pPr marL="85725">
                        <a:lnSpc>
                          <a:spcPct val="100000"/>
                        </a:lnSpc>
                        <a:spcBef>
                          <a:spcPts val="610"/>
                        </a:spcBef>
                      </a:pPr>
                      <a:r>
                        <a:rPr sz="1600" spc="-25" dirty="0">
                          <a:latin typeface="Arial MT"/>
                          <a:cs typeface="Arial MT"/>
                        </a:rPr>
                        <a:t>cd</a:t>
                      </a:r>
                      <a:endParaRPr sz="1600">
                        <a:latin typeface="Arial MT"/>
                        <a:cs typeface="Arial MT"/>
                      </a:endParaRPr>
                    </a:p>
                  </a:txBody>
                  <a:tcPr marL="0" marR="0" marT="7747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10"/>
                        </a:spcBef>
                      </a:pPr>
                      <a:r>
                        <a:rPr sz="1600" dirty="0">
                          <a:latin typeface="Arial MT"/>
                          <a:cs typeface="Arial MT"/>
                        </a:rPr>
                        <a:t>change</a:t>
                      </a:r>
                      <a:r>
                        <a:rPr sz="1600" spc="-35" dirty="0">
                          <a:latin typeface="Arial MT"/>
                          <a:cs typeface="Arial MT"/>
                        </a:rPr>
                        <a:t> </a:t>
                      </a:r>
                      <a:r>
                        <a:rPr sz="1600" dirty="0">
                          <a:latin typeface="Arial MT"/>
                          <a:cs typeface="Arial MT"/>
                        </a:rPr>
                        <a:t>working</a:t>
                      </a:r>
                      <a:r>
                        <a:rPr sz="1600" spc="-30" dirty="0">
                          <a:latin typeface="Arial MT"/>
                          <a:cs typeface="Arial MT"/>
                        </a:rPr>
                        <a:t> </a:t>
                      </a:r>
                      <a:r>
                        <a:rPr sz="1600" spc="-10" dirty="0">
                          <a:latin typeface="Arial MT"/>
                          <a:cs typeface="Arial MT"/>
                        </a:rPr>
                        <a:t>directory</a:t>
                      </a:r>
                      <a:endParaRPr sz="1600">
                        <a:latin typeface="Arial MT"/>
                        <a:cs typeface="Arial MT"/>
                      </a:endParaRPr>
                    </a:p>
                  </a:txBody>
                  <a:tcPr marL="0" marR="0" marT="7747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1"/>
                  </a:ext>
                </a:extLst>
              </a:tr>
              <a:tr h="426084">
                <a:tc>
                  <a:txBody>
                    <a:bodyPr/>
                    <a:lstStyle/>
                    <a:p>
                      <a:pPr marL="85725">
                        <a:lnSpc>
                          <a:spcPct val="100000"/>
                        </a:lnSpc>
                        <a:spcBef>
                          <a:spcPts val="610"/>
                        </a:spcBef>
                      </a:pPr>
                      <a:r>
                        <a:rPr sz="1600" spc="-25" dirty="0">
                          <a:latin typeface="Arial MT"/>
                          <a:cs typeface="Arial MT"/>
                        </a:rPr>
                        <a:t>ls</a:t>
                      </a:r>
                      <a:endParaRPr sz="1600">
                        <a:latin typeface="Arial MT"/>
                        <a:cs typeface="Arial MT"/>
                      </a:endParaRPr>
                    </a:p>
                  </a:txBody>
                  <a:tcPr marL="0" marR="0" marT="7747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10"/>
                        </a:spcBef>
                      </a:pPr>
                      <a:r>
                        <a:rPr sz="1600" dirty="0">
                          <a:latin typeface="Arial MT"/>
                          <a:cs typeface="Arial MT"/>
                        </a:rPr>
                        <a:t>Listing</a:t>
                      </a:r>
                      <a:r>
                        <a:rPr sz="1600" spc="-30" dirty="0">
                          <a:latin typeface="Arial MT"/>
                          <a:cs typeface="Arial MT"/>
                        </a:rPr>
                        <a:t> </a:t>
                      </a:r>
                      <a:r>
                        <a:rPr sz="1600" dirty="0">
                          <a:latin typeface="Arial MT"/>
                          <a:cs typeface="Arial MT"/>
                        </a:rPr>
                        <a:t>content</a:t>
                      </a:r>
                      <a:r>
                        <a:rPr sz="1600" spc="-30" dirty="0">
                          <a:latin typeface="Arial MT"/>
                          <a:cs typeface="Arial MT"/>
                        </a:rPr>
                        <a:t> </a:t>
                      </a:r>
                      <a:r>
                        <a:rPr sz="1600" dirty="0">
                          <a:latin typeface="Arial MT"/>
                          <a:cs typeface="Arial MT"/>
                        </a:rPr>
                        <a:t>(files</a:t>
                      </a:r>
                      <a:r>
                        <a:rPr sz="1600" spc="-30" dirty="0">
                          <a:latin typeface="Arial MT"/>
                          <a:cs typeface="Arial MT"/>
                        </a:rPr>
                        <a:t> </a:t>
                      </a:r>
                      <a:r>
                        <a:rPr sz="1600" dirty="0">
                          <a:latin typeface="Arial MT"/>
                          <a:cs typeface="Arial MT"/>
                        </a:rPr>
                        <a:t>and</a:t>
                      </a:r>
                      <a:r>
                        <a:rPr sz="1600" spc="-30" dirty="0">
                          <a:latin typeface="Arial MT"/>
                          <a:cs typeface="Arial MT"/>
                        </a:rPr>
                        <a:t> </a:t>
                      </a:r>
                      <a:r>
                        <a:rPr sz="1600" dirty="0">
                          <a:latin typeface="Arial MT"/>
                          <a:cs typeface="Arial MT"/>
                        </a:rPr>
                        <a:t>subdirectories)</a:t>
                      </a:r>
                      <a:r>
                        <a:rPr sz="1600" spc="-30" dirty="0">
                          <a:latin typeface="Arial MT"/>
                          <a:cs typeface="Arial MT"/>
                        </a:rPr>
                        <a:t> </a:t>
                      </a:r>
                      <a:r>
                        <a:rPr sz="1600" dirty="0">
                          <a:latin typeface="Arial MT"/>
                          <a:cs typeface="Arial MT"/>
                        </a:rPr>
                        <a:t>of</a:t>
                      </a:r>
                      <a:r>
                        <a:rPr sz="1600" spc="-30" dirty="0">
                          <a:latin typeface="Arial MT"/>
                          <a:cs typeface="Arial MT"/>
                        </a:rPr>
                        <a:t> </a:t>
                      </a:r>
                      <a:r>
                        <a:rPr sz="1600" dirty="0">
                          <a:latin typeface="Arial MT"/>
                          <a:cs typeface="Arial MT"/>
                        </a:rPr>
                        <a:t>the</a:t>
                      </a:r>
                      <a:r>
                        <a:rPr sz="1600" spc="-30" dirty="0">
                          <a:latin typeface="Arial MT"/>
                          <a:cs typeface="Arial MT"/>
                        </a:rPr>
                        <a:t> </a:t>
                      </a:r>
                      <a:r>
                        <a:rPr sz="1600" spc="-10" dirty="0">
                          <a:latin typeface="Arial MT"/>
                          <a:cs typeface="Arial MT"/>
                        </a:rPr>
                        <a:t>directory</a:t>
                      </a:r>
                      <a:endParaRPr sz="1600">
                        <a:latin typeface="Arial MT"/>
                        <a:cs typeface="Arial MT"/>
                      </a:endParaRPr>
                    </a:p>
                  </a:txBody>
                  <a:tcPr marL="0" marR="0" marT="7747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2"/>
                  </a:ext>
                </a:extLst>
              </a:tr>
              <a:tr h="426084">
                <a:tc>
                  <a:txBody>
                    <a:bodyPr/>
                    <a:lstStyle/>
                    <a:p>
                      <a:pPr marL="85725">
                        <a:lnSpc>
                          <a:spcPct val="100000"/>
                        </a:lnSpc>
                        <a:spcBef>
                          <a:spcPts val="610"/>
                        </a:spcBef>
                      </a:pPr>
                      <a:r>
                        <a:rPr sz="1600" spc="-10" dirty="0">
                          <a:latin typeface="Arial MT"/>
                          <a:cs typeface="Arial MT"/>
                        </a:rPr>
                        <a:t>clear</a:t>
                      </a:r>
                      <a:endParaRPr sz="1600">
                        <a:latin typeface="Arial MT"/>
                        <a:cs typeface="Arial MT"/>
                      </a:endParaRPr>
                    </a:p>
                  </a:txBody>
                  <a:tcPr marL="0" marR="0" marT="7747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10"/>
                        </a:spcBef>
                      </a:pPr>
                      <a:r>
                        <a:rPr sz="1600" dirty="0">
                          <a:latin typeface="Arial MT"/>
                          <a:cs typeface="Arial MT"/>
                        </a:rPr>
                        <a:t>clean</a:t>
                      </a:r>
                      <a:r>
                        <a:rPr sz="1600" spc="-20" dirty="0">
                          <a:latin typeface="Arial MT"/>
                          <a:cs typeface="Arial MT"/>
                        </a:rPr>
                        <a:t> </a:t>
                      </a:r>
                      <a:r>
                        <a:rPr sz="1600" dirty="0">
                          <a:latin typeface="Arial MT"/>
                          <a:cs typeface="Arial MT"/>
                        </a:rPr>
                        <a:t>up</a:t>
                      </a:r>
                      <a:r>
                        <a:rPr sz="1600" spc="-20" dirty="0">
                          <a:latin typeface="Arial MT"/>
                          <a:cs typeface="Arial MT"/>
                        </a:rPr>
                        <a:t> </a:t>
                      </a:r>
                      <a:r>
                        <a:rPr sz="1600" dirty="0">
                          <a:latin typeface="Arial MT"/>
                          <a:cs typeface="Arial MT"/>
                        </a:rPr>
                        <a:t>all</a:t>
                      </a:r>
                      <a:r>
                        <a:rPr sz="1600" spc="-20" dirty="0">
                          <a:latin typeface="Arial MT"/>
                          <a:cs typeface="Arial MT"/>
                        </a:rPr>
                        <a:t> </a:t>
                      </a:r>
                      <a:r>
                        <a:rPr sz="1600" dirty="0">
                          <a:latin typeface="Arial MT"/>
                          <a:cs typeface="Arial MT"/>
                        </a:rPr>
                        <a:t>the</a:t>
                      </a:r>
                      <a:r>
                        <a:rPr sz="1600" spc="-15" dirty="0">
                          <a:latin typeface="Arial MT"/>
                          <a:cs typeface="Arial MT"/>
                        </a:rPr>
                        <a:t> </a:t>
                      </a:r>
                      <a:r>
                        <a:rPr sz="1600" dirty="0">
                          <a:latin typeface="Arial MT"/>
                          <a:cs typeface="Arial MT"/>
                        </a:rPr>
                        <a:t>command</a:t>
                      </a:r>
                      <a:r>
                        <a:rPr sz="1600" spc="-20" dirty="0">
                          <a:latin typeface="Arial MT"/>
                          <a:cs typeface="Arial MT"/>
                        </a:rPr>
                        <a:t> </a:t>
                      </a:r>
                      <a:r>
                        <a:rPr sz="1600" dirty="0">
                          <a:latin typeface="Arial MT"/>
                          <a:cs typeface="Arial MT"/>
                        </a:rPr>
                        <a:t>lines</a:t>
                      </a:r>
                      <a:r>
                        <a:rPr sz="1600" spc="-20" dirty="0">
                          <a:latin typeface="Arial MT"/>
                          <a:cs typeface="Arial MT"/>
                        </a:rPr>
                        <a:t> </a:t>
                      </a:r>
                      <a:r>
                        <a:rPr sz="1600" dirty="0">
                          <a:latin typeface="Arial MT"/>
                          <a:cs typeface="Arial MT"/>
                        </a:rPr>
                        <a:t>and</a:t>
                      </a:r>
                      <a:r>
                        <a:rPr sz="1600" spc="-15" dirty="0">
                          <a:latin typeface="Arial MT"/>
                          <a:cs typeface="Arial MT"/>
                        </a:rPr>
                        <a:t> </a:t>
                      </a:r>
                      <a:r>
                        <a:rPr sz="1600" dirty="0">
                          <a:latin typeface="Arial MT"/>
                          <a:cs typeface="Arial MT"/>
                        </a:rPr>
                        <a:t>results</a:t>
                      </a:r>
                      <a:r>
                        <a:rPr sz="1600" spc="-20" dirty="0">
                          <a:latin typeface="Arial MT"/>
                          <a:cs typeface="Arial MT"/>
                        </a:rPr>
                        <a:t> </a:t>
                      </a:r>
                      <a:r>
                        <a:rPr sz="1600" spc="-10" dirty="0">
                          <a:latin typeface="Arial MT"/>
                          <a:cs typeface="Arial MT"/>
                        </a:rPr>
                        <a:t>above</a:t>
                      </a:r>
                      <a:endParaRPr sz="1600">
                        <a:latin typeface="Arial MT"/>
                        <a:cs typeface="Arial MT"/>
                      </a:endParaRPr>
                    </a:p>
                  </a:txBody>
                  <a:tcPr marL="0" marR="0" marT="7747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3"/>
                  </a:ext>
                </a:extLst>
              </a:tr>
              <a:tr h="426084">
                <a:tc>
                  <a:txBody>
                    <a:bodyPr/>
                    <a:lstStyle/>
                    <a:p>
                      <a:pPr marL="85725">
                        <a:lnSpc>
                          <a:spcPct val="100000"/>
                        </a:lnSpc>
                        <a:spcBef>
                          <a:spcPts val="610"/>
                        </a:spcBef>
                      </a:pPr>
                      <a:r>
                        <a:rPr sz="1600" spc="-10" dirty="0">
                          <a:latin typeface="Arial MT"/>
                          <a:cs typeface="Arial MT"/>
                        </a:rPr>
                        <a:t>mkdir</a:t>
                      </a:r>
                      <a:endParaRPr sz="1600">
                        <a:latin typeface="Arial MT"/>
                        <a:cs typeface="Arial MT"/>
                      </a:endParaRPr>
                    </a:p>
                  </a:txBody>
                  <a:tcPr marL="0" marR="0" marT="7747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10"/>
                        </a:spcBef>
                      </a:pPr>
                      <a:r>
                        <a:rPr sz="1600" dirty="0">
                          <a:latin typeface="Arial MT"/>
                          <a:cs typeface="Arial MT"/>
                        </a:rPr>
                        <a:t>create</a:t>
                      </a:r>
                      <a:r>
                        <a:rPr sz="1600" spc="-60" dirty="0">
                          <a:latin typeface="Arial MT"/>
                          <a:cs typeface="Arial MT"/>
                        </a:rPr>
                        <a:t> </a:t>
                      </a:r>
                      <a:r>
                        <a:rPr sz="1600" dirty="0">
                          <a:latin typeface="Arial MT"/>
                          <a:cs typeface="Arial MT"/>
                        </a:rPr>
                        <a:t>the</a:t>
                      </a:r>
                      <a:r>
                        <a:rPr sz="1600" spc="-55" dirty="0">
                          <a:latin typeface="Arial MT"/>
                          <a:cs typeface="Arial MT"/>
                        </a:rPr>
                        <a:t> </a:t>
                      </a:r>
                      <a:r>
                        <a:rPr sz="1600" spc="-10" dirty="0">
                          <a:latin typeface="Arial MT"/>
                          <a:cs typeface="Arial MT"/>
                        </a:rPr>
                        <a:t>directory</a:t>
                      </a:r>
                      <a:endParaRPr sz="1600">
                        <a:latin typeface="Arial MT"/>
                        <a:cs typeface="Arial MT"/>
                      </a:endParaRPr>
                    </a:p>
                  </a:txBody>
                  <a:tcPr marL="0" marR="0" marT="7747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4"/>
                  </a:ext>
                </a:extLst>
              </a:tr>
              <a:tr h="426084">
                <a:tc>
                  <a:txBody>
                    <a:bodyPr/>
                    <a:lstStyle/>
                    <a:p>
                      <a:pPr marL="85725">
                        <a:lnSpc>
                          <a:spcPct val="100000"/>
                        </a:lnSpc>
                        <a:spcBef>
                          <a:spcPts val="610"/>
                        </a:spcBef>
                      </a:pPr>
                      <a:r>
                        <a:rPr sz="1600" spc="-10" dirty="0">
                          <a:latin typeface="Arial MT"/>
                          <a:cs typeface="Arial MT"/>
                        </a:rPr>
                        <a:t>rmdir</a:t>
                      </a:r>
                      <a:endParaRPr sz="1600">
                        <a:latin typeface="Arial MT"/>
                        <a:cs typeface="Arial MT"/>
                      </a:endParaRPr>
                    </a:p>
                  </a:txBody>
                  <a:tcPr marL="0" marR="0" marT="7747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10"/>
                        </a:spcBef>
                      </a:pPr>
                      <a:r>
                        <a:rPr sz="1600" dirty="0">
                          <a:latin typeface="Arial MT"/>
                          <a:cs typeface="Arial MT"/>
                        </a:rPr>
                        <a:t>delete</a:t>
                      </a:r>
                      <a:r>
                        <a:rPr sz="1600" spc="-40" dirty="0">
                          <a:latin typeface="Arial MT"/>
                          <a:cs typeface="Arial MT"/>
                        </a:rPr>
                        <a:t> </a:t>
                      </a:r>
                      <a:r>
                        <a:rPr sz="1600" dirty="0">
                          <a:latin typeface="Arial MT"/>
                          <a:cs typeface="Arial MT"/>
                        </a:rPr>
                        <a:t>the</a:t>
                      </a:r>
                      <a:r>
                        <a:rPr sz="1600" spc="-40" dirty="0">
                          <a:latin typeface="Arial MT"/>
                          <a:cs typeface="Arial MT"/>
                        </a:rPr>
                        <a:t> </a:t>
                      </a:r>
                      <a:r>
                        <a:rPr sz="1600" dirty="0">
                          <a:latin typeface="Arial MT"/>
                          <a:cs typeface="Arial MT"/>
                        </a:rPr>
                        <a:t>empty</a:t>
                      </a:r>
                      <a:r>
                        <a:rPr sz="1600" spc="-40" dirty="0">
                          <a:latin typeface="Arial MT"/>
                          <a:cs typeface="Arial MT"/>
                        </a:rPr>
                        <a:t> </a:t>
                      </a:r>
                      <a:r>
                        <a:rPr sz="1600" spc="-10" dirty="0">
                          <a:latin typeface="Arial MT"/>
                          <a:cs typeface="Arial MT"/>
                        </a:rPr>
                        <a:t>directory</a:t>
                      </a:r>
                      <a:endParaRPr sz="1600">
                        <a:latin typeface="Arial MT"/>
                        <a:cs typeface="Arial MT"/>
                      </a:endParaRPr>
                    </a:p>
                  </a:txBody>
                  <a:tcPr marL="0" marR="0" marT="7747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5"/>
                  </a:ext>
                </a:extLst>
              </a:tr>
              <a:tr h="426084">
                <a:tc>
                  <a:txBody>
                    <a:bodyPr/>
                    <a:lstStyle/>
                    <a:p>
                      <a:pPr marL="85725">
                        <a:lnSpc>
                          <a:spcPct val="100000"/>
                        </a:lnSpc>
                        <a:spcBef>
                          <a:spcPts val="610"/>
                        </a:spcBef>
                      </a:pPr>
                      <a:r>
                        <a:rPr sz="1600" spc="-25" dirty="0">
                          <a:latin typeface="Arial MT"/>
                          <a:cs typeface="Arial MT"/>
                        </a:rPr>
                        <a:t>rm</a:t>
                      </a:r>
                      <a:endParaRPr sz="1600">
                        <a:latin typeface="Arial MT"/>
                        <a:cs typeface="Arial MT"/>
                      </a:endParaRPr>
                    </a:p>
                  </a:txBody>
                  <a:tcPr marL="0" marR="0" marT="7747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10"/>
                        </a:spcBef>
                      </a:pPr>
                      <a:r>
                        <a:rPr sz="1600" dirty="0">
                          <a:latin typeface="Arial MT"/>
                          <a:cs typeface="Arial MT"/>
                        </a:rPr>
                        <a:t>delete</a:t>
                      </a:r>
                      <a:r>
                        <a:rPr sz="1600" spc="-30" dirty="0">
                          <a:latin typeface="Arial MT"/>
                          <a:cs typeface="Arial MT"/>
                        </a:rPr>
                        <a:t> </a:t>
                      </a:r>
                      <a:r>
                        <a:rPr sz="1600" spc="-20" dirty="0">
                          <a:latin typeface="Arial MT"/>
                          <a:cs typeface="Arial MT"/>
                        </a:rPr>
                        <a:t>file</a:t>
                      </a:r>
                      <a:endParaRPr sz="1600">
                        <a:latin typeface="Arial MT"/>
                        <a:cs typeface="Arial MT"/>
                      </a:endParaRPr>
                    </a:p>
                  </a:txBody>
                  <a:tcPr marL="0" marR="0" marT="7747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6"/>
                  </a:ext>
                </a:extLst>
              </a:tr>
              <a:tr h="426084">
                <a:tc>
                  <a:txBody>
                    <a:bodyPr/>
                    <a:lstStyle/>
                    <a:p>
                      <a:pPr marL="85725">
                        <a:lnSpc>
                          <a:spcPct val="100000"/>
                        </a:lnSpc>
                        <a:spcBef>
                          <a:spcPts val="610"/>
                        </a:spcBef>
                      </a:pPr>
                      <a:r>
                        <a:rPr sz="1600" dirty="0">
                          <a:latin typeface="Arial MT"/>
                          <a:cs typeface="Arial MT"/>
                        </a:rPr>
                        <a:t>rm</a:t>
                      </a:r>
                      <a:r>
                        <a:rPr sz="1600" spc="-20" dirty="0">
                          <a:latin typeface="Arial MT"/>
                          <a:cs typeface="Arial MT"/>
                        </a:rPr>
                        <a:t> </a:t>
                      </a:r>
                      <a:r>
                        <a:rPr sz="1600" spc="-10" dirty="0">
                          <a:latin typeface="Arial MT"/>
                          <a:cs typeface="Arial MT"/>
                        </a:rPr>
                        <a:t>-</a:t>
                      </a:r>
                      <a:r>
                        <a:rPr sz="1600" spc="-50" dirty="0">
                          <a:latin typeface="Arial MT"/>
                          <a:cs typeface="Arial MT"/>
                        </a:rPr>
                        <a:t>r</a:t>
                      </a:r>
                      <a:endParaRPr sz="1600">
                        <a:latin typeface="Arial MT"/>
                        <a:cs typeface="Arial MT"/>
                      </a:endParaRPr>
                    </a:p>
                  </a:txBody>
                  <a:tcPr marL="0" marR="0" marT="7747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10"/>
                        </a:spcBef>
                      </a:pPr>
                      <a:r>
                        <a:rPr sz="1600" dirty="0">
                          <a:latin typeface="Arial MT"/>
                          <a:cs typeface="Arial MT"/>
                        </a:rPr>
                        <a:t>delete</a:t>
                      </a:r>
                      <a:r>
                        <a:rPr sz="1600" spc="-45" dirty="0">
                          <a:latin typeface="Arial MT"/>
                          <a:cs typeface="Arial MT"/>
                        </a:rPr>
                        <a:t> </a:t>
                      </a:r>
                      <a:r>
                        <a:rPr sz="1600" spc="-10" dirty="0">
                          <a:latin typeface="Arial MT"/>
                          <a:cs typeface="Arial MT"/>
                        </a:rPr>
                        <a:t>non-</a:t>
                      </a:r>
                      <a:r>
                        <a:rPr sz="1600" dirty="0">
                          <a:latin typeface="Arial MT"/>
                          <a:cs typeface="Arial MT"/>
                        </a:rPr>
                        <a:t>empty</a:t>
                      </a:r>
                      <a:r>
                        <a:rPr sz="1600" spc="-45" dirty="0">
                          <a:latin typeface="Arial MT"/>
                          <a:cs typeface="Arial MT"/>
                        </a:rPr>
                        <a:t> </a:t>
                      </a:r>
                      <a:r>
                        <a:rPr sz="1600" dirty="0">
                          <a:latin typeface="Arial MT"/>
                          <a:cs typeface="Arial MT"/>
                        </a:rPr>
                        <a:t>(or</a:t>
                      </a:r>
                      <a:r>
                        <a:rPr sz="1600" spc="-45" dirty="0">
                          <a:latin typeface="Arial MT"/>
                          <a:cs typeface="Arial MT"/>
                        </a:rPr>
                        <a:t> </a:t>
                      </a:r>
                      <a:r>
                        <a:rPr sz="1600" dirty="0">
                          <a:latin typeface="Arial MT"/>
                          <a:cs typeface="Arial MT"/>
                        </a:rPr>
                        <a:t>empty)</a:t>
                      </a:r>
                      <a:r>
                        <a:rPr sz="1600" spc="-45" dirty="0">
                          <a:latin typeface="Arial MT"/>
                          <a:cs typeface="Arial MT"/>
                        </a:rPr>
                        <a:t> </a:t>
                      </a:r>
                      <a:r>
                        <a:rPr sz="1600" spc="-10" dirty="0">
                          <a:latin typeface="Arial MT"/>
                          <a:cs typeface="Arial MT"/>
                        </a:rPr>
                        <a:t>directory,</a:t>
                      </a:r>
                      <a:r>
                        <a:rPr sz="1600" spc="-45" dirty="0">
                          <a:latin typeface="Arial MT"/>
                          <a:cs typeface="Arial MT"/>
                        </a:rPr>
                        <a:t> </a:t>
                      </a:r>
                      <a:r>
                        <a:rPr sz="1600" dirty="0">
                          <a:latin typeface="Arial MT"/>
                          <a:cs typeface="Arial MT"/>
                        </a:rPr>
                        <a:t>delete</a:t>
                      </a:r>
                      <a:r>
                        <a:rPr sz="1600" spc="-45" dirty="0">
                          <a:latin typeface="Arial MT"/>
                          <a:cs typeface="Arial MT"/>
                        </a:rPr>
                        <a:t> </a:t>
                      </a:r>
                      <a:r>
                        <a:rPr sz="1600" spc="-20" dirty="0">
                          <a:latin typeface="Arial MT"/>
                          <a:cs typeface="Arial MT"/>
                        </a:rPr>
                        <a:t>file</a:t>
                      </a:r>
                      <a:endParaRPr sz="1600">
                        <a:latin typeface="Arial MT"/>
                        <a:cs typeface="Arial MT"/>
                      </a:endParaRPr>
                    </a:p>
                  </a:txBody>
                  <a:tcPr marL="0" marR="0" marT="7747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7"/>
                  </a:ext>
                </a:extLst>
              </a:tr>
            </a:tbl>
          </a:graphicData>
        </a:graphic>
      </p:graphicFrame>
      <p:sp>
        <p:nvSpPr>
          <p:cNvPr id="3" name="object 3"/>
          <p:cNvSpPr txBox="1"/>
          <p:nvPr/>
        </p:nvSpPr>
        <p:spPr>
          <a:xfrm>
            <a:off x="838100" y="319456"/>
            <a:ext cx="1067435" cy="299720"/>
          </a:xfrm>
          <a:prstGeom prst="rect">
            <a:avLst/>
          </a:prstGeom>
        </p:spPr>
        <p:txBody>
          <a:bodyPr vert="horz" wrap="square" lIns="0" tIns="12700" rIns="0" bIns="0" rtlCol="0">
            <a:spAutoFit/>
          </a:bodyPr>
          <a:lstStyle/>
          <a:p>
            <a:pPr marL="12700">
              <a:lnSpc>
                <a:spcPct val="100000"/>
              </a:lnSpc>
              <a:spcBef>
                <a:spcPts val="100"/>
              </a:spcBef>
            </a:pPr>
            <a:r>
              <a:rPr sz="1800" b="1" spc="-10" dirty="0">
                <a:solidFill>
                  <a:srgbClr val="595959"/>
                </a:solidFill>
                <a:latin typeface="Arial"/>
                <a:cs typeface="Arial"/>
              </a:rPr>
              <a:t>Summary</a:t>
            </a:r>
            <a:endParaRPr sz="1800">
              <a:latin typeface="Arial"/>
              <a:cs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spc="-25" dirty="0"/>
              <a:t>25</a:t>
            </a:fld>
            <a:endParaRPr spc="-25" dirty="0"/>
          </a:p>
        </p:txBody>
      </p:sp>
      <p:graphicFrame>
        <p:nvGraphicFramePr>
          <p:cNvPr id="2" name="object 2"/>
          <p:cNvGraphicFramePr>
            <a:graphicFrameLocks noGrp="1"/>
          </p:cNvGraphicFramePr>
          <p:nvPr/>
        </p:nvGraphicFramePr>
        <p:xfrm>
          <a:off x="1023937" y="790187"/>
          <a:ext cx="7239634" cy="3373755"/>
        </p:xfrm>
        <a:graphic>
          <a:graphicData uri="http://schemas.openxmlformats.org/drawingml/2006/table">
            <a:tbl>
              <a:tblPr firstRow="1" bandRow="1">
                <a:tableStyleId>{2D5ABB26-0587-4C30-8999-92F81FD0307C}</a:tableStyleId>
              </a:tblPr>
              <a:tblGrid>
                <a:gridCol w="2286635">
                  <a:extLst>
                    <a:ext uri="{9D8B030D-6E8A-4147-A177-3AD203B41FA5}">
                      <a16:colId xmlns:a16="http://schemas.microsoft.com/office/drawing/2014/main" val="20000"/>
                    </a:ext>
                  </a:extLst>
                </a:gridCol>
                <a:gridCol w="4952999">
                  <a:extLst>
                    <a:ext uri="{9D8B030D-6E8A-4147-A177-3AD203B41FA5}">
                      <a16:colId xmlns:a16="http://schemas.microsoft.com/office/drawing/2014/main" val="20001"/>
                    </a:ext>
                  </a:extLst>
                </a:gridCol>
              </a:tblGrid>
              <a:tr h="410845">
                <a:tc>
                  <a:txBody>
                    <a:bodyPr/>
                    <a:lstStyle/>
                    <a:p>
                      <a:pPr marL="85725">
                        <a:lnSpc>
                          <a:spcPct val="100000"/>
                        </a:lnSpc>
                        <a:spcBef>
                          <a:spcPts val="615"/>
                        </a:spcBef>
                      </a:pPr>
                      <a:r>
                        <a:rPr sz="1500" spc="-20" dirty="0">
                          <a:latin typeface="Arial MT"/>
                          <a:cs typeface="Arial MT"/>
                        </a:rPr>
                        <a:t>nano</a:t>
                      </a:r>
                      <a:endParaRPr sz="1500">
                        <a:latin typeface="Arial MT"/>
                        <a:cs typeface="Arial MT"/>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15"/>
                        </a:spcBef>
                      </a:pPr>
                      <a:r>
                        <a:rPr sz="1500" dirty="0">
                          <a:latin typeface="Arial MT"/>
                          <a:cs typeface="Arial MT"/>
                        </a:rPr>
                        <a:t>a</a:t>
                      </a:r>
                      <a:r>
                        <a:rPr sz="1500" spc="-50" dirty="0">
                          <a:latin typeface="Arial MT"/>
                          <a:cs typeface="Arial MT"/>
                        </a:rPr>
                        <a:t> </a:t>
                      </a:r>
                      <a:r>
                        <a:rPr sz="1500" dirty="0">
                          <a:latin typeface="Arial MT"/>
                          <a:cs typeface="Arial MT"/>
                        </a:rPr>
                        <a:t>text</a:t>
                      </a:r>
                      <a:r>
                        <a:rPr sz="1500" spc="-45" dirty="0">
                          <a:latin typeface="Arial MT"/>
                          <a:cs typeface="Arial MT"/>
                        </a:rPr>
                        <a:t> </a:t>
                      </a:r>
                      <a:r>
                        <a:rPr sz="1500" dirty="0">
                          <a:latin typeface="Arial MT"/>
                          <a:cs typeface="Arial MT"/>
                        </a:rPr>
                        <a:t>editor:</a:t>
                      </a:r>
                      <a:r>
                        <a:rPr sz="1500" spc="-45" dirty="0">
                          <a:latin typeface="Arial MT"/>
                          <a:cs typeface="Arial MT"/>
                        </a:rPr>
                        <a:t> </a:t>
                      </a:r>
                      <a:r>
                        <a:rPr sz="1500" dirty="0">
                          <a:latin typeface="Arial MT"/>
                          <a:cs typeface="Arial MT"/>
                        </a:rPr>
                        <a:t>create,</a:t>
                      </a:r>
                      <a:r>
                        <a:rPr sz="1500" spc="-50" dirty="0">
                          <a:latin typeface="Arial MT"/>
                          <a:cs typeface="Arial MT"/>
                        </a:rPr>
                        <a:t> </a:t>
                      </a:r>
                      <a:r>
                        <a:rPr sz="1500" spc="-10" dirty="0">
                          <a:latin typeface="Arial MT"/>
                          <a:cs typeface="Arial MT"/>
                        </a:rPr>
                        <a:t>view,</a:t>
                      </a:r>
                      <a:r>
                        <a:rPr sz="1500" spc="-45" dirty="0">
                          <a:latin typeface="Arial MT"/>
                          <a:cs typeface="Arial MT"/>
                        </a:rPr>
                        <a:t> </a:t>
                      </a:r>
                      <a:r>
                        <a:rPr sz="1500" dirty="0">
                          <a:latin typeface="Arial MT"/>
                          <a:cs typeface="Arial MT"/>
                        </a:rPr>
                        <a:t>edit</a:t>
                      </a:r>
                      <a:r>
                        <a:rPr sz="1500" spc="-45" dirty="0">
                          <a:latin typeface="Arial MT"/>
                          <a:cs typeface="Arial MT"/>
                        </a:rPr>
                        <a:t> </a:t>
                      </a:r>
                      <a:r>
                        <a:rPr sz="1500" dirty="0">
                          <a:latin typeface="Arial MT"/>
                          <a:cs typeface="Arial MT"/>
                        </a:rPr>
                        <a:t>the</a:t>
                      </a:r>
                      <a:r>
                        <a:rPr sz="1500" spc="-50" dirty="0">
                          <a:latin typeface="Arial MT"/>
                          <a:cs typeface="Arial MT"/>
                        </a:rPr>
                        <a:t> </a:t>
                      </a:r>
                      <a:r>
                        <a:rPr sz="1500" dirty="0">
                          <a:latin typeface="Arial MT"/>
                          <a:cs typeface="Arial MT"/>
                        </a:rPr>
                        <a:t>text</a:t>
                      </a:r>
                      <a:r>
                        <a:rPr sz="1500" spc="-45" dirty="0">
                          <a:latin typeface="Arial MT"/>
                          <a:cs typeface="Arial MT"/>
                        </a:rPr>
                        <a:t> </a:t>
                      </a:r>
                      <a:r>
                        <a:rPr sz="1500" spc="-20" dirty="0">
                          <a:latin typeface="Arial MT"/>
                          <a:cs typeface="Arial MT"/>
                        </a:rPr>
                        <a:t>file</a:t>
                      </a:r>
                      <a:endParaRPr sz="1500">
                        <a:latin typeface="Arial MT"/>
                        <a:cs typeface="Arial MT"/>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0"/>
                  </a:ext>
                </a:extLst>
              </a:tr>
              <a:tr h="410845">
                <a:tc>
                  <a:txBody>
                    <a:bodyPr/>
                    <a:lstStyle/>
                    <a:p>
                      <a:pPr marL="85725">
                        <a:lnSpc>
                          <a:spcPct val="100000"/>
                        </a:lnSpc>
                        <a:spcBef>
                          <a:spcPts val="615"/>
                        </a:spcBef>
                      </a:pPr>
                      <a:r>
                        <a:rPr sz="1500" spc="-10" dirty="0">
                          <a:latin typeface="Arial MT"/>
                          <a:cs typeface="Arial MT"/>
                        </a:rPr>
                        <a:t>touch</a:t>
                      </a:r>
                      <a:endParaRPr sz="1500">
                        <a:latin typeface="Arial MT"/>
                        <a:cs typeface="Arial MT"/>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15"/>
                        </a:spcBef>
                      </a:pPr>
                      <a:r>
                        <a:rPr sz="1500" dirty="0">
                          <a:latin typeface="Arial MT"/>
                          <a:cs typeface="Arial MT"/>
                        </a:rPr>
                        <a:t>create</a:t>
                      </a:r>
                      <a:r>
                        <a:rPr sz="1500" spc="-55" dirty="0">
                          <a:latin typeface="Arial MT"/>
                          <a:cs typeface="Arial MT"/>
                        </a:rPr>
                        <a:t> </a:t>
                      </a:r>
                      <a:r>
                        <a:rPr sz="1500" dirty="0">
                          <a:latin typeface="Arial MT"/>
                          <a:cs typeface="Arial MT"/>
                        </a:rPr>
                        <a:t>the</a:t>
                      </a:r>
                      <a:r>
                        <a:rPr sz="1500" spc="-50" dirty="0">
                          <a:latin typeface="Arial MT"/>
                          <a:cs typeface="Arial MT"/>
                        </a:rPr>
                        <a:t> </a:t>
                      </a:r>
                      <a:r>
                        <a:rPr sz="1500" dirty="0">
                          <a:latin typeface="Arial MT"/>
                          <a:cs typeface="Arial MT"/>
                        </a:rPr>
                        <a:t>empty</a:t>
                      </a:r>
                      <a:r>
                        <a:rPr sz="1500" spc="-50" dirty="0">
                          <a:latin typeface="Arial MT"/>
                          <a:cs typeface="Arial MT"/>
                        </a:rPr>
                        <a:t> </a:t>
                      </a:r>
                      <a:r>
                        <a:rPr sz="1500" spc="-20" dirty="0">
                          <a:latin typeface="Arial MT"/>
                          <a:cs typeface="Arial MT"/>
                        </a:rPr>
                        <a:t>file</a:t>
                      </a:r>
                      <a:endParaRPr sz="1500">
                        <a:latin typeface="Arial MT"/>
                        <a:cs typeface="Arial MT"/>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1"/>
                  </a:ext>
                </a:extLst>
              </a:tr>
              <a:tr h="410845">
                <a:tc>
                  <a:txBody>
                    <a:bodyPr/>
                    <a:lstStyle/>
                    <a:p>
                      <a:pPr marL="85725">
                        <a:lnSpc>
                          <a:spcPct val="100000"/>
                        </a:lnSpc>
                        <a:spcBef>
                          <a:spcPts val="615"/>
                        </a:spcBef>
                      </a:pPr>
                      <a:r>
                        <a:rPr sz="1500" spc="-20" dirty="0">
                          <a:latin typeface="Arial MT"/>
                          <a:cs typeface="Arial MT"/>
                        </a:rPr>
                        <a:t>less</a:t>
                      </a:r>
                      <a:endParaRPr sz="1500">
                        <a:latin typeface="Arial MT"/>
                        <a:cs typeface="Arial MT"/>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15"/>
                        </a:spcBef>
                      </a:pPr>
                      <a:r>
                        <a:rPr sz="1500" dirty="0">
                          <a:latin typeface="Arial MT"/>
                          <a:cs typeface="Arial MT"/>
                        </a:rPr>
                        <a:t>view</a:t>
                      </a:r>
                      <a:r>
                        <a:rPr sz="1500" spc="-40" dirty="0">
                          <a:latin typeface="Arial MT"/>
                          <a:cs typeface="Arial MT"/>
                        </a:rPr>
                        <a:t> </a:t>
                      </a:r>
                      <a:r>
                        <a:rPr sz="1500" dirty="0">
                          <a:latin typeface="Arial MT"/>
                          <a:cs typeface="Arial MT"/>
                        </a:rPr>
                        <a:t>text</a:t>
                      </a:r>
                      <a:r>
                        <a:rPr sz="1500" spc="-35" dirty="0">
                          <a:latin typeface="Arial MT"/>
                          <a:cs typeface="Arial MT"/>
                        </a:rPr>
                        <a:t> </a:t>
                      </a:r>
                      <a:r>
                        <a:rPr sz="1500" dirty="0">
                          <a:latin typeface="Arial MT"/>
                          <a:cs typeface="Arial MT"/>
                        </a:rPr>
                        <a:t>file</a:t>
                      </a:r>
                      <a:r>
                        <a:rPr sz="1500" spc="-40" dirty="0">
                          <a:latin typeface="Arial MT"/>
                          <a:cs typeface="Arial MT"/>
                        </a:rPr>
                        <a:t> </a:t>
                      </a:r>
                      <a:r>
                        <a:rPr sz="1500" dirty="0">
                          <a:latin typeface="Arial MT"/>
                          <a:cs typeface="Arial MT"/>
                        </a:rPr>
                        <a:t>page</a:t>
                      </a:r>
                      <a:r>
                        <a:rPr sz="1500" spc="-35" dirty="0">
                          <a:latin typeface="Arial MT"/>
                          <a:cs typeface="Arial MT"/>
                        </a:rPr>
                        <a:t> </a:t>
                      </a:r>
                      <a:r>
                        <a:rPr sz="1500" dirty="0">
                          <a:latin typeface="Arial MT"/>
                          <a:cs typeface="Arial MT"/>
                        </a:rPr>
                        <a:t>by</a:t>
                      </a:r>
                      <a:r>
                        <a:rPr sz="1500" spc="-35" dirty="0">
                          <a:latin typeface="Arial MT"/>
                          <a:cs typeface="Arial MT"/>
                        </a:rPr>
                        <a:t> </a:t>
                      </a:r>
                      <a:r>
                        <a:rPr sz="1500" spc="-20" dirty="0">
                          <a:latin typeface="Arial MT"/>
                          <a:cs typeface="Arial MT"/>
                        </a:rPr>
                        <a:t>page</a:t>
                      </a:r>
                      <a:endParaRPr sz="1500">
                        <a:latin typeface="Arial MT"/>
                        <a:cs typeface="Arial MT"/>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2"/>
                  </a:ext>
                </a:extLst>
              </a:tr>
              <a:tr h="410845">
                <a:tc>
                  <a:txBody>
                    <a:bodyPr/>
                    <a:lstStyle/>
                    <a:p>
                      <a:pPr marL="85725">
                        <a:lnSpc>
                          <a:spcPct val="100000"/>
                        </a:lnSpc>
                        <a:spcBef>
                          <a:spcPts val="615"/>
                        </a:spcBef>
                      </a:pPr>
                      <a:r>
                        <a:rPr sz="1500" spc="-25" dirty="0">
                          <a:latin typeface="Arial MT"/>
                          <a:cs typeface="Arial MT"/>
                        </a:rPr>
                        <a:t>cat</a:t>
                      </a:r>
                      <a:endParaRPr sz="1500">
                        <a:latin typeface="Arial MT"/>
                        <a:cs typeface="Arial MT"/>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15"/>
                        </a:spcBef>
                      </a:pPr>
                      <a:r>
                        <a:rPr sz="1500" dirty="0">
                          <a:latin typeface="Arial MT"/>
                          <a:cs typeface="Arial MT"/>
                        </a:rPr>
                        <a:t>Print</a:t>
                      </a:r>
                      <a:r>
                        <a:rPr sz="1500" spc="-40" dirty="0">
                          <a:latin typeface="Arial MT"/>
                          <a:cs typeface="Arial MT"/>
                        </a:rPr>
                        <a:t> </a:t>
                      </a:r>
                      <a:r>
                        <a:rPr sz="1500" dirty="0">
                          <a:latin typeface="Arial MT"/>
                          <a:cs typeface="Arial MT"/>
                        </a:rPr>
                        <a:t>the</a:t>
                      </a:r>
                      <a:r>
                        <a:rPr sz="1500" spc="-35" dirty="0">
                          <a:latin typeface="Arial MT"/>
                          <a:cs typeface="Arial MT"/>
                        </a:rPr>
                        <a:t> </a:t>
                      </a:r>
                      <a:r>
                        <a:rPr sz="1500" dirty="0">
                          <a:latin typeface="Arial MT"/>
                          <a:cs typeface="Arial MT"/>
                        </a:rPr>
                        <a:t>content</a:t>
                      </a:r>
                      <a:r>
                        <a:rPr sz="1500" spc="-35" dirty="0">
                          <a:latin typeface="Arial MT"/>
                          <a:cs typeface="Arial MT"/>
                        </a:rPr>
                        <a:t> </a:t>
                      </a:r>
                      <a:r>
                        <a:rPr sz="1500" dirty="0">
                          <a:latin typeface="Arial MT"/>
                          <a:cs typeface="Arial MT"/>
                        </a:rPr>
                        <a:t>of</a:t>
                      </a:r>
                      <a:r>
                        <a:rPr sz="1500" spc="-40" dirty="0">
                          <a:latin typeface="Arial MT"/>
                          <a:cs typeface="Arial MT"/>
                        </a:rPr>
                        <a:t> </a:t>
                      </a:r>
                      <a:r>
                        <a:rPr sz="1500" dirty="0">
                          <a:latin typeface="Arial MT"/>
                          <a:cs typeface="Arial MT"/>
                        </a:rPr>
                        <a:t>the</a:t>
                      </a:r>
                      <a:r>
                        <a:rPr sz="1500" spc="-35" dirty="0">
                          <a:latin typeface="Arial MT"/>
                          <a:cs typeface="Arial MT"/>
                        </a:rPr>
                        <a:t> </a:t>
                      </a:r>
                      <a:r>
                        <a:rPr sz="1500" dirty="0">
                          <a:latin typeface="Arial MT"/>
                          <a:cs typeface="Arial MT"/>
                        </a:rPr>
                        <a:t>text</a:t>
                      </a:r>
                      <a:r>
                        <a:rPr sz="1500" spc="-35" dirty="0">
                          <a:latin typeface="Arial MT"/>
                          <a:cs typeface="Arial MT"/>
                        </a:rPr>
                        <a:t> </a:t>
                      </a:r>
                      <a:r>
                        <a:rPr sz="1500" dirty="0">
                          <a:latin typeface="Arial MT"/>
                          <a:cs typeface="Arial MT"/>
                        </a:rPr>
                        <a:t>file</a:t>
                      </a:r>
                      <a:r>
                        <a:rPr sz="1500" spc="-35" dirty="0">
                          <a:latin typeface="Arial MT"/>
                          <a:cs typeface="Arial MT"/>
                        </a:rPr>
                        <a:t> </a:t>
                      </a:r>
                      <a:r>
                        <a:rPr sz="1500" dirty="0">
                          <a:latin typeface="Arial MT"/>
                          <a:cs typeface="Arial MT"/>
                        </a:rPr>
                        <a:t>to</a:t>
                      </a:r>
                      <a:r>
                        <a:rPr sz="1500" spc="-40" dirty="0">
                          <a:latin typeface="Arial MT"/>
                          <a:cs typeface="Arial MT"/>
                        </a:rPr>
                        <a:t> </a:t>
                      </a:r>
                      <a:r>
                        <a:rPr sz="1500" dirty="0">
                          <a:latin typeface="Arial MT"/>
                          <a:cs typeface="Arial MT"/>
                        </a:rPr>
                        <a:t>the</a:t>
                      </a:r>
                      <a:r>
                        <a:rPr sz="1500" spc="-35" dirty="0">
                          <a:latin typeface="Arial MT"/>
                          <a:cs typeface="Arial MT"/>
                        </a:rPr>
                        <a:t> </a:t>
                      </a:r>
                      <a:r>
                        <a:rPr sz="1500" spc="-10" dirty="0">
                          <a:latin typeface="Arial MT"/>
                          <a:cs typeface="Arial MT"/>
                        </a:rPr>
                        <a:t>terminal</a:t>
                      </a:r>
                      <a:endParaRPr sz="1500">
                        <a:latin typeface="Arial MT"/>
                        <a:cs typeface="Arial MT"/>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3"/>
                  </a:ext>
                </a:extLst>
              </a:tr>
              <a:tr h="410845">
                <a:tc>
                  <a:txBody>
                    <a:bodyPr/>
                    <a:lstStyle/>
                    <a:p>
                      <a:pPr marL="85725">
                        <a:lnSpc>
                          <a:spcPct val="100000"/>
                        </a:lnSpc>
                        <a:spcBef>
                          <a:spcPts val="615"/>
                        </a:spcBef>
                      </a:pPr>
                      <a:r>
                        <a:rPr sz="1500" spc="-25" dirty="0">
                          <a:latin typeface="Arial MT"/>
                          <a:cs typeface="Arial MT"/>
                        </a:rPr>
                        <a:t>cp</a:t>
                      </a:r>
                      <a:endParaRPr sz="1500">
                        <a:latin typeface="Arial MT"/>
                        <a:cs typeface="Arial MT"/>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15"/>
                        </a:spcBef>
                      </a:pPr>
                      <a:r>
                        <a:rPr sz="1500" dirty="0">
                          <a:latin typeface="Arial MT"/>
                          <a:cs typeface="Arial MT"/>
                        </a:rPr>
                        <a:t>copy</a:t>
                      </a:r>
                      <a:r>
                        <a:rPr sz="1500" spc="-40" dirty="0">
                          <a:latin typeface="Arial MT"/>
                          <a:cs typeface="Arial MT"/>
                        </a:rPr>
                        <a:t> </a:t>
                      </a:r>
                      <a:r>
                        <a:rPr sz="1500" spc="-10" dirty="0">
                          <a:latin typeface="Arial MT"/>
                          <a:cs typeface="Arial MT"/>
                        </a:rPr>
                        <a:t>file/directory</a:t>
                      </a:r>
                      <a:endParaRPr sz="1500">
                        <a:latin typeface="Arial MT"/>
                        <a:cs typeface="Arial MT"/>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4"/>
                  </a:ext>
                </a:extLst>
              </a:tr>
              <a:tr h="410845">
                <a:tc>
                  <a:txBody>
                    <a:bodyPr/>
                    <a:lstStyle/>
                    <a:p>
                      <a:pPr marL="85725">
                        <a:lnSpc>
                          <a:spcPct val="100000"/>
                        </a:lnSpc>
                        <a:spcBef>
                          <a:spcPts val="615"/>
                        </a:spcBef>
                      </a:pPr>
                      <a:r>
                        <a:rPr sz="1500" spc="-25" dirty="0">
                          <a:latin typeface="Arial MT"/>
                          <a:cs typeface="Arial MT"/>
                        </a:rPr>
                        <a:t>mv</a:t>
                      </a:r>
                      <a:endParaRPr sz="1500">
                        <a:latin typeface="Arial MT"/>
                        <a:cs typeface="Arial MT"/>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15"/>
                        </a:spcBef>
                      </a:pPr>
                      <a:r>
                        <a:rPr sz="1500" dirty="0">
                          <a:latin typeface="Arial MT"/>
                          <a:cs typeface="Arial MT"/>
                        </a:rPr>
                        <a:t>move</a:t>
                      </a:r>
                      <a:r>
                        <a:rPr sz="1500" spc="-60" dirty="0">
                          <a:latin typeface="Arial MT"/>
                          <a:cs typeface="Arial MT"/>
                        </a:rPr>
                        <a:t> </a:t>
                      </a:r>
                      <a:r>
                        <a:rPr sz="1500" spc="-10" dirty="0">
                          <a:latin typeface="Arial MT"/>
                          <a:cs typeface="Arial MT"/>
                        </a:rPr>
                        <a:t>file/directory,</a:t>
                      </a:r>
                      <a:r>
                        <a:rPr sz="1500" spc="-60" dirty="0">
                          <a:latin typeface="Arial MT"/>
                          <a:cs typeface="Arial MT"/>
                        </a:rPr>
                        <a:t> </a:t>
                      </a:r>
                      <a:r>
                        <a:rPr sz="1500" dirty="0">
                          <a:latin typeface="Arial MT"/>
                          <a:cs typeface="Arial MT"/>
                        </a:rPr>
                        <a:t>rename</a:t>
                      </a:r>
                      <a:r>
                        <a:rPr sz="1500" spc="-60" dirty="0">
                          <a:latin typeface="Arial MT"/>
                          <a:cs typeface="Arial MT"/>
                        </a:rPr>
                        <a:t> </a:t>
                      </a:r>
                      <a:r>
                        <a:rPr sz="1500" spc="-10" dirty="0">
                          <a:latin typeface="Arial MT"/>
                          <a:cs typeface="Arial MT"/>
                        </a:rPr>
                        <a:t>file/directory</a:t>
                      </a:r>
                      <a:endParaRPr sz="1500">
                        <a:latin typeface="Arial MT"/>
                        <a:cs typeface="Arial MT"/>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5"/>
                  </a:ext>
                </a:extLst>
              </a:tr>
              <a:tr h="497840">
                <a:tc>
                  <a:txBody>
                    <a:bodyPr/>
                    <a:lstStyle/>
                    <a:p>
                      <a:pPr marL="85725">
                        <a:lnSpc>
                          <a:spcPct val="100000"/>
                        </a:lnSpc>
                        <a:spcBef>
                          <a:spcPts val="1000"/>
                        </a:spcBef>
                      </a:pPr>
                      <a:r>
                        <a:rPr sz="1500" dirty="0">
                          <a:latin typeface="Arial MT"/>
                          <a:cs typeface="Arial MT"/>
                        </a:rPr>
                        <a:t>man</a:t>
                      </a:r>
                      <a:r>
                        <a:rPr sz="1500" spc="-45" dirty="0">
                          <a:latin typeface="Arial MT"/>
                          <a:cs typeface="Arial MT"/>
                        </a:rPr>
                        <a:t> </a:t>
                      </a:r>
                      <a:r>
                        <a:rPr sz="1500" spc="-10" dirty="0">
                          <a:latin typeface="Arial MT"/>
                          <a:cs typeface="Arial MT"/>
                        </a:rPr>
                        <a:t>command_name</a:t>
                      </a:r>
                      <a:endParaRPr sz="1500">
                        <a:latin typeface="Arial MT"/>
                        <a:cs typeface="Arial MT"/>
                      </a:endParaRPr>
                    </a:p>
                  </a:txBody>
                  <a:tcPr marL="0" marR="0" marT="1270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rowSpan="2">
                  <a:txBody>
                    <a:bodyPr/>
                    <a:lstStyle/>
                    <a:p>
                      <a:pPr>
                        <a:lnSpc>
                          <a:spcPct val="100000"/>
                        </a:lnSpc>
                        <a:spcBef>
                          <a:spcPts val="894"/>
                        </a:spcBef>
                      </a:pPr>
                      <a:endParaRPr sz="1500">
                        <a:latin typeface="Times New Roman"/>
                        <a:cs typeface="Times New Roman"/>
                      </a:endParaRPr>
                    </a:p>
                    <a:p>
                      <a:pPr marL="85725">
                        <a:lnSpc>
                          <a:spcPct val="100000"/>
                        </a:lnSpc>
                      </a:pPr>
                      <a:r>
                        <a:rPr sz="1500" dirty="0">
                          <a:latin typeface="Arial MT"/>
                          <a:cs typeface="Arial MT"/>
                        </a:rPr>
                        <a:t>Instructions</a:t>
                      </a:r>
                      <a:r>
                        <a:rPr sz="1500" spc="-50" dirty="0">
                          <a:latin typeface="Arial MT"/>
                          <a:cs typeface="Arial MT"/>
                        </a:rPr>
                        <a:t> </a:t>
                      </a:r>
                      <a:r>
                        <a:rPr sz="1500" dirty="0">
                          <a:latin typeface="Arial MT"/>
                          <a:cs typeface="Arial MT"/>
                        </a:rPr>
                        <a:t>for</a:t>
                      </a:r>
                      <a:r>
                        <a:rPr sz="1500" spc="-45" dirty="0">
                          <a:latin typeface="Arial MT"/>
                          <a:cs typeface="Arial MT"/>
                        </a:rPr>
                        <a:t> </a:t>
                      </a:r>
                      <a:r>
                        <a:rPr sz="1500" dirty="0">
                          <a:latin typeface="Arial MT"/>
                          <a:cs typeface="Arial MT"/>
                        </a:rPr>
                        <a:t>using</a:t>
                      </a:r>
                      <a:r>
                        <a:rPr sz="1500" spc="-45" dirty="0">
                          <a:latin typeface="Arial MT"/>
                          <a:cs typeface="Arial MT"/>
                        </a:rPr>
                        <a:t> </a:t>
                      </a:r>
                      <a:r>
                        <a:rPr sz="1500" dirty="0">
                          <a:latin typeface="Arial MT"/>
                          <a:cs typeface="Arial MT"/>
                        </a:rPr>
                        <a:t>the</a:t>
                      </a:r>
                      <a:r>
                        <a:rPr sz="1500" spc="-45" dirty="0">
                          <a:latin typeface="Arial MT"/>
                          <a:cs typeface="Arial MT"/>
                        </a:rPr>
                        <a:t> </a:t>
                      </a:r>
                      <a:r>
                        <a:rPr sz="1500" spc="-10" dirty="0">
                          <a:latin typeface="Arial MT"/>
                          <a:cs typeface="Arial MT"/>
                        </a:rPr>
                        <a:t>command</a:t>
                      </a:r>
                      <a:endParaRPr sz="1500">
                        <a:latin typeface="Arial MT"/>
                        <a:cs typeface="Arial MT"/>
                      </a:endParaRPr>
                    </a:p>
                  </a:txBody>
                  <a:tcPr marL="0" marR="0" marT="113664"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6"/>
                  </a:ext>
                </a:extLst>
              </a:tr>
              <a:tr h="410845">
                <a:tc>
                  <a:txBody>
                    <a:bodyPr/>
                    <a:lstStyle/>
                    <a:p>
                      <a:pPr marL="85725">
                        <a:lnSpc>
                          <a:spcPct val="100000"/>
                        </a:lnSpc>
                        <a:spcBef>
                          <a:spcPts val="615"/>
                        </a:spcBef>
                      </a:pPr>
                      <a:r>
                        <a:rPr sz="1500" spc="-10" dirty="0">
                          <a:latin typeface="Arial MT"/>
                          <a:cs typeface="Arial MT"/>
                        </a:rPr>
                        <a:t>command_name</a:t>
                      </a:r>
                      <a:r>
                        <a:rPr sz="1500" spc="-55" dirty="0">
                          <a:latin typeface="Arial MT"/>
                          <a:cs typeface="Arial MT"/>
                        </a:rPr>
                        <a:t> </a:t>
                      </a:r>
                      <a:r>
                        <a:rPr sz="1500" spc="-10" dirty="0">
                          <a:latin typeface="Arial MT"/>
                          <a:cs typeface="Arial MT"/>
                        </a:rPr>
                        <a:t>--</a:t>
                      </a:r>
                      <a:r>
                        <a:rPr sz="1500" spc="-20" dirty="0">
                          <a:latin typeface="Arial MT"/>
                          <a:cs typeface="Arial MT"/>
                        </a:rPr>
                        <a:t>help</a:t>
                      </a:r>
                      <a:endParaRPr sz="1500">
                        <a:latin typeface="Arial MT"/>
                        <a:cs typeface="Arial MT"/>
                      </a:endParaRPr>
                    </a:p>
                  </a:txBody>
                  <a:tcPr marL="0" marR="0" marT="7810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vMerge="1">
                  <a:txBody>
                    <a:bodyPr/>
                    <a:lstStyle/>
                    <a:p>
                      <a:endParaRPr/>
                    </a:p>
                  </a:txBody>
                  <a:tcPr marL="0" marR="0" marT="113664"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7"/>
                  </a:ext>
                </a:extLst>
              </a:tr>
            </a:tbl>
          </a:graphicData>
        </a:graphic>
      </p:graphicFrame>
      <p:sp>
        <p:nvSpPr>
          <p:cNvPr id="3" name="object 3"/>
          <p:cNvSpPr txBox="1"/>
          <p:nvPr/>
        </p:nvSpPr>
        <p:spPr>
          <a:xfrm>
            <a:off x="914300" y="319456"/>
            <a:ext cx="1067435" cy="299720"/>
          </a:xfrm>
          <a:prstGeom prst="rect">
            <a:avLst/>
          </a:prstGeom>
        </p:spPr>
        <p:txBody>
          <a:bodyPr vert="horz" wrap="square" lIns="0" tIns="12700" rIns="0" bIns="0" rtlCol="0">
            <a:spAutoFit/>
          </a:bodyPr>
          <a:lstStyle/>
          <a:p>
            <a:pPr marL="12700">
              <a:lnSpc>
                <a:spcPct val="100000"/>
              </a:lnSpc>
              <a:spcBef>
                <a:spcPts val="100"/>
              </a:spcBef>
            </a:pPr>
            <a:r>
              <a:rPr sz="1800" b="1" spc="-10" dirty="0">
                <a:solidFill>
                  <a:srgbClr val="595959"/>
                </a:solidFill>
                <a:latin typeface="Arial"/>
                <a:cs typeface="Arial"/>
              </a:rPr>
              <a:t>Summary</a:t>
            </a:r>
            <a:endParaRPr sz="1800">
              <a:latin typeface="Arial"/>
              <a:cs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07740" rIns="0" bIns="0" rtlCol="0">
            <a:spAutoFit/>
          </a:bodyPr>
          <a:lstStyle/>
          <a:p>
            <a:pPr marL="3812540">
              <a:lnSpc>
                <a:spcPct val="100000"/>
              </a:lnSpc>
              <a:spcBef>
                <a:spcPts val="125"/>
              </a:spcBef>
            </a:pPr>
            <a:r>
              <a:rPr spc="-10" dirty="0"/>
              <a:t>Homework</a:t>
            </a:r>
          </a:p>
        </p:txBody>
      </p:sp>
      <p:sp>
        <p:nvSpPr>
          <p:cNvPr id="3" name="object 3"/>
          <p:cNvSpPr txBox="1"/>
          <p:nvPr/>
        </p:nvSpPr>
        <p:spPr>
          <a:xfrm>
            <a:off x="304625" y="748855"/>
            <a:ext cx="8051165" cy="3868420"/>
          </a:xfrm>
          <a:prstGeom prst="rect">
            <a:avLst/>
          </a:prstGeom>
        </p:spPr>
        <p:txBody>
          <a:bodyPr vert="horz" wrap="square" lIns="0" tIns="12700" rIns="0" bIns="0" rtlCol="0">
            <a:spAutoFit/>
          </a:bodyPr>
          <a:lstStyle/>
          <a:p>
            <a:pPr marL="280670" indent="-252095">
              <a:lnSpc>
                <a:spcPct val="100000"/>
              </a:lnSpc>
              <a:spcBef>
                <a:spcPts val="100"/>
              </a:spcBef>
              <a:buAutoNum type="arabicPeriod"/>
              <a:tabLst>
                <a:tab pos="280670" algn="l"/>
              </a:tabLst>
            </a:pPr>
            <a:r>
              <a:rPr sz="1500" dirty="0">
                <a:solidFill>
                  <a:srgbClr val="595959"/>
                </a:solidFill>
                <a:latin typeface="Arial MT"/>
                <a:cs typeface="Arial MT"/>
              </a:rPr>
              <a:t>Move</a:t>
            </a:r>
            <a:r>
              <a:rPr sz="1500" spc="-50" dirty="0">
                <a:solidFill>
                  <a:srgbClr val="595959"/>
                </a:solidFill>
                <a:latin typeface="Arial MT"/>
                <a:cs typeface="Arial MT"/>
              </a:rPr>
              <a:t> </a:t>
            </a:r>
            <a:r>
              <a:rPr sz="1500" dirty="0">
                <a:solidFill>
                  <a:srgbClr val="595959"/>
                </a:solidFill>
                <a:latin typeface="Arial MT"/>
                <a:cs typeface="Arial MT"/>
              </a:rPr>
              <a:t>to</a:t>
            </a:r>
            <a:r>
              <a:rPr sz="1500" spc="-45" dirty="0">
                <a:solidFill>
                  <a:srgbClr val="595959"/>
                </a:solidFill>
                <a:latin typeface="Arial MT"/>
                <a:cs typeface="Arial MT"/>
              </a:rPr>
              <a:t> </a:t>
            </a:r>
            <a:r>
              <a:rPr sz="1500" dirty="0">
                <a:solidFill>
                  <a:srgbClr val="595959"/>
                </a:solidFill>
                <a:latin typeface="Arial MT"/>
                <a:cs typeface="Arial MT"/>
              </a:rPr>
              <a:t>the</a:t>
            </a:r>
            <a:r>
              <a:rPr sz="1500" spc="-50" dirty="0">
                <a:solidFill>
                  <a:srgbClr val="595959"/>
                </a:solidFill>
                <a:latin typeface="Arial MT"/>
                <a:cs typeface="Arial MT"/>
              </a:rPr>
              <a:t> </a:t>
            </a:r>
            <a:r>
              <a:rPr sz="1500" dirty="0">
                <a:solidFill>
                  <a:srgbClr val="595959"/>
                </a:solidFill>
                <a:latin typeface="Arial MT"/>
                <a:cs typeface="Arial MT"/>
              </a:rPr>
              <a:t>“Documents”</a:t>
            </a:r>
            <a:r>
              <a:rPr sz="1500" spc="-45" dirty="0">
                <a:solidFill>
                  <a:srgbClr val="595959"/>
                </a:solidFill>
                <a:latin typeface="Arial MT"/>
                <a:cs typeface="Arial MT"/>
              </a:rPr>
              <a:t> </a:t>
            </a:r>
            <a:r>
              <a:rPr sz="1500" dirty="0">
                <a:solidFill>
                  <a:srgbClr val="595959"/>
                </a:solidFill>
                <a:latin typeface="Arial MT"/>
                <a:cs typeface="Arial MT"/>
              </a:rPr>
              <a:t>directory</a:t>
            </a:r>
            <a:r>
              <a:rPr sz="1500" spc="-50" dirty="0">
                <a:solidFill>
                  <a:srgbClr val="595959"/>
                </a:solidFill>
                <a:latin typeface="Arial MT"/>
                <a:cs typeface="Arial MT"/>
              </a:rPr>
              <a:t> </a:t>
            </a:r>
            <a:r>
              <a:rPr sz="1500" dirty="0">
                <a:solidFill>
                  <a:srgbClr val="595959"/>
                </a:solidFill>
                <a:latin typeface="Arial MT"/>
                <a:cs typeface="Arial MT"/>
              </a:rPr>
              <a:t>in</a:t>
            </a:r>
            <a:r>
              <a:rPr sz="1500" spc="-45" dirty="0">
                <a:solidFill>
                  <a:srgbClr val="595959"/>
                </a:solidFill>
                <a:latin typeface="Arial MT"/>
                <a:cs typeface="Arial MT"/>
              </a:rPr>
              <a:t> </a:t>
            </a:r>
            <a:r>
              <a:rPr sz="1500" spc="-10" dirty="0">
                <a:solidFill>
                  <a:srgbClr val="595959"/>
                </a:solidFill>
                <a:latin typeface="Arial MT"/>
                <a:cs typeface="Arial MT"/>
              </a:rPr>
              <a:t>“user_name"</a:t>
            </a:r>
            <a:r>
              <a:rPr sz="1500" spc="-50" dirty="0">
                <a:solidFill>
                  <a:srgbClr val="595959"/>
                </a:solidFill>
                <a:latin typeface="Arial MT"/>
                <a:cs typeface="Arial MT"/>
              </a:rPr>
              <a:t> </a:t>
            </a:r>
            <a:r>
              <a:rPr sz="1500" dirty="0">
                <a:solidFill>
                  <a:srgbClr val="595959"/>
                </a:solidFill>
                <a:latin typeface="Arial MT"/>
                <a:cs typeface="Arial MT"/>
              </a:rPr>
              <a:t>directory</a:t>
            </a:r>
            <a:r>
              <a:rPr sz="1500" spc="-45" dirty="0">
                <a:solidFill>
                  <a:srgbClr val="595959"/>
                </a:solidFill>
                <a:latin typeface="Arial MT"/>
                <a:cs typeface="Arial MT"/>
              </a:rPr>
              <a:t> </a:t>
            </a:r>
            <a:r>
              <a:rPr sz="1500" dirty="0">
                <a:solidFill>
                  <a:srgbClr val="595959"/>
                </a:solidFill>
                <a:latin typeface="Arial MT"/>
                <a:cs typeface="Arial MT"/>
              </a:rPr>
              <a:t>in</a:t>
            </a:r>
            <a:r>
              <a:rPr sz="1500" spc="-50" dirty="0">
                <a:solidFill>
                  <a:srgbClr val="595959"/>
                </a:solidFill>
                <a:latin typeface="Arial MT"/>
                <a:cs typeface="Arial MT"/>
              </a:rPr>
              <a:t> </a:t>
            </a:r>
            <a:r>
              <a:rPr sz="1500" dirty="0">
                <a:solidFill>
                  <a:srgbClr val="595959"/>
                </a:solidFill>
                <a:latin typeface="Arial MT"/>
                <a:cs typeface="Arial MT"/>
              </a:rPr>
              <a:t>home</a:t>
            </a:r>
            <a:r>
              <a:rPr sz="1500" spc="-45" dirty="0">
                <a:solidFill>
                  <a:srgbClr val="595959"/>
                </a:solidFill>
                <a:latin typeface="Arial MT"/>
                <a:cs typeface="Arial MT"/>
              </a:rPr>
              <a:t> </a:t>
            </a:r>
            <a:r>
              <a:rPr sz="1500" spc="-10" dirty="0">
                <a:solidFill>
                  <a:srgbClr val="595959"/>
                </a:solidFill>
                <a:latin typeface="Arial MT"/>
                <a:cs typeface="Arial MT"/>
              </a:rPr>
              <a:t>directory.</a:t>
            </a:r>
            <a:r>
              <a:rPr sz="1500" spc="-50" dirty="0">
                <a:solidFill>
                  <a:srgbClr val="595959"/>
                </a:solidFill>
                <a:latin typeface="Arial MT"/>
                <a:cs typeface="Arial MT"/>
              </a:rPr>
              <a:t> </a:t>
            </a:r>
            <a:r>
              <a:rPr sz="1500" dirty="0">
                <a:solidFill>
                  <a:srgbClr val="595959"/>
                </a:solidFill>
                <a:latin typeface="Arial MT"/>
                <a:cs typeface="Arial MT"/>
              </a:rPr>
              <a:t>Use:</a:t>
            </a:r>
            <a:r>
              <a:rPr sz="1500" spc="-45" dirty="0">
                <a:solidFill>
                  <a:srgbClr val="595959"/>
                </a:solidFill>
                <a:latin typeface="Arial MT"/>
                <a:cs typeface="Arial MT"/>
              </a:rPr>
              <a:t> </a:t>
            </a:r>
            <a:r>
              <a:rPr sz="1500" spc="-25" dirty="0">
                <a:solidFill>
                  <a:srgbClr val="595959"/>
                </a:solidFill>
                <a:latin typeface="Arial MT"/>
                <a:cs typeface="Arial MT"/>
              </a:rPr>
              <a:t>cd</a:t>
            </a:r>
            <a:endParaRPr sz="1500">
              <a:latin typeface="Arial MT"/>
              <a:cs typeface="Arial MT"/>
            </a:endParaRPr>
          </a:p>
          <a:p>
            <a:pPr>
              <a:lnSpc>
                <a:spcPct val="100000"/>
              </a:lnSpc>
              <a:spcBef>
                <a:spcPts val="15"/>
              </a:spcBef>
              <a:buClr>
                <a:srgbClr val="595959"/>
              </a:buClr>
              <a:buFont typeface="Arial MT"/>
              <a:buAutoNum type="arabicPeriod"/>
            </a:pPr>
            <a:endParaRPr sz="1500">
              <a:latin typeface="Arial MT"/>
              <a:cs typeface="Arial MT"/>
            </a:endParaRPr>
          </a:p>
          <a:p>
            <a:pPr marL="12700">
              <a:lnSpc>
                <a:spcPct val="100000"/>
              </a:lnSpc>
            </a:pPr>
            <a:r>
              <a:rPr sz="1500" b="1" dirty="0">
                <a:solidFill>
                  <a:srgbClr val="595959"/>
                </a:solidFill>
                <a:latin typeface="Arial"/>
                <a:cs typeface="Arial"/>
              </a:rPr>
              <a:t>Solve</a:t>
            </a:r>
            <a:r>
              <a:rPr sz="1500" b="1" spc="-35" dirty="0">
                <a:solidFill>
                  <a:srgbClr val="595959"/>
                </a:solidFill>
                <a:latin typeface="Arial"/>
                <a:cs typeface="Arial"/>
              </a:rPr>
              <a:t> </a:t>
            </a:r>
            <a:r>
              <a:rPr sz="1500" b="1" dirty="0">
                <a:solidFill>
                  <a:srgbClr val="595959"/>
                </a:solidFill>
                <a:latin typeface="Arial"/>
                <a:cs typeface="Arial"/>
              </a:rPr>
              <a:t>the</a:t>
            </a:r>
            <a:r>
              <a:rPr sz="1500" b="1" spc="-30" dirty="0">
                <a:solidFill>
                  <a:srgbClr val="595959"/>
                </a:solidFill>
                <a:latin typeface="Arial"/>
                <a:cs typeface="Arial"/>
              </a:rPr>
              <a:t> </a:t>
            </a:r>
            <a:r>
              <a:rPr sz="1500" b="1" dirty="0">
                <a:solidFill>
                  <a:srgbClr val="595959"/>
                </a:solidFill>
                <a:latin typeface="Arial"/>
                <a:cs typeface="Arial"/>
              </a:rPr>
              <a:t>questions</a:t>
            </a:r>
            <a:r>
              <a:rPr sz="1500" b="1" spc="-30" dirty="0">
                <a:solidFill>
                  <a:srgbClr val="595959"/>
                </a:solidFill>
                <a:latin typeface="Arial"/>
                <a:cs typeface="Arial"/>
              </a:rPr>
              <a:t> </a:t>
            </a:r>
            <a:r>
              <a:rPr sz="1500" b="1" dirty="0">
                <a:solidFill>
                  <a:srgbClr val="595959"/>
                </a:solidFill>
                <a:latin typeface="Arial"/>
                <a:cs typeface="Arial"/>
              </a:rPr>
              <a:t>below</a:t>
            </a:r>
            <a:r>
              <a:rPr sz="1500" b="1" spc="-35" dirty="0">
                <a:solidFill>
                  <a:srgbClr val="595959"/>
                </a:solidFill>
                <a:latin typeface="Arial"/>
                <a:cs typeface="Arial"/>
              </a:rPr>
              <a:t> </a:t>
            </a:r>
            <a:r>
              <a:rPr sz="1500" b="1" dirty="0">
                <a:solidFill>
                  <a:srgbClr val="595959"/>
                </a:solidFill>
                <a:latin typeface="Arial"/>
                <a:cs typeface="Arial"/>
              </a:rPr>
              <a:t>while</a:t>
            </a:r>
            <a:r>
              <a:rPr sz="1500" b="1" spc="-10" dirty="0">
                <a:solidFill>
                  <a:srgbClr val="595959"/>
                </a:solidFill>
                <a:latin typeface="Arial"/>
                <a:cs typeface="Arial"/>
              </a:rPr>
              <a:t> </a:t>
            </a:r>
            <a:r>
              <a:rPr sz="1500" b="1" dirty="0">
                <a:solidFill>
                  <a:srgbClr val="FF0000"/>
                </a:solidFill>
                <a:latin typeface="Arial"/>
                <a:cs typeface="Arial"/>
              </a:rPr>
              <a:t>still</a:t>
            </a:r>
            <a:r>
              <a:rPr sz="1500" b="1" spc="-30" dirty="0">
                <a:solidFill>
                  <a:srgbClr val="FF0000"/>
                </a:solidFill>
                <a:latin typeface="Arial"/>
                <a:cs typeface="Arial"/>
              </a:rPr>
              <a:t> </a:t>
            </a:r>
            <a:r>
              <a:rPr sz="1500" b="1" dirty="0">
                <a:solidFill>
                  <a:srgbClr val="595959"/>
                </a:solidFill>
                <a:latin typeface="Arial"/>
                <a:cs typeface="Arial"/>
              </a:rPr>
              <a:t>in</a:t>
            </a:r>
            <a:r>
              <a:rPr sz="1500" b="1" spc="-30" dirty="0">
                <a:solidFill>
                  <a:srgbClr val="595959"/>
                </a:solidFill>
                <a:latin typeface="Arial"/>
                <a:cs typeface="Arial"/>
              </a:rPr>
              <a:t> </a:t>
            </a:r>
            <a:r>
              <a:rPr sz="1500" b="1" dirty="0">
                <a:solidFill>
                  <a:srgbClr val="595959"/>
                </a:solidFill>
                <a:latin typeface="Arial"/>
                <a:cs typeface="Arial"/>
              </a:rPr>
              <a:t>the</a:t>
            </a:r>
            <a:r>
              <a:rPr sz="1500" b="1" spc="-35" dirty="0">
                <a:solidFill>
                  <a:srgbClr val="595959"/>
                </a:solidFill>
                <a:latin typeface="Arial"/>
                <a:cs typeface="Arial"/>
              </a:rPr>
              <a:t> </a:t>
            </a:r>
            <a:r>
              <a:rPr sz="1500" b="1" dirty="0">
                <a:solidFill>
                  <a:srgbClr val="595959"/>
                </a:solidFill>
                <a:latin typeface="Arial"/>
                <a:cs typeface="Arial"/>
              </a:rPr>
              <a:t>“Documents”</a:t>
            </a:r>
            <a:r>
              <a:rPr sz="1500" b="1" spc="-30" dirty="0">
                <a:solidFill>
                  <a:srgbClr val="595959"/>
                </a:solidFill>
                <a:latin typeface="Arial"/>
                <a:cs typeface="Arial"/>
              </a:rPr>
              <a:t> </a:t>
            </a:r>
            <a:r>
              <a:rPr sz="1500" b="1" spc="-10" dirty="0">
                <a:solidFill>
                  <a:srgbClr val="595959"/>
                </a:solidFill>
                <a:latin typeface="Arial"/>
                <a:cs typeface="Arial"/>
              </a:rPr>
              <a:t>directory</a:t>
            </a:r>
            <a:endParaRPr sz="1500">
              <a:latin typeface="Arial"/>
              <a:cs typeface="Arial"/>
            </a:endParaRPr>
          </a:p>
          <a:p>
            <a:pPr>
              <a:lnSpc>
                <a:spcPct val="100000"/>
              </a:lnSpc>
              <a:spcBef>
                <a:spcPts val="15"/>
              </a:spcBef>
            </a:pPr>
            <a:endParaRPr sz="1500">
              <a:latin typeface="Arial"/>
              <a:cs typeface="Arial"/>
            </a:endParaRPr>
          </a:p>
          <a:p>
            <a:pPr marL="280670" indent="-252095">
              <a:lnSpc>
                <a:spcPct val="100000"/>
              </a:lnSpc>
              <a:buAutoNum type="arabicPeriod" startAt="2"/>
              <a:tabLst>
                <a:tab pos="280670" algn="l"/>
              </a:tabLst>
            </a:pPr>
            <a:r>
              <a:rPr sz="1500" dirty="0">
                <a:solidFill>
                  <a:srgbClr val="595959"/>
                </a:solidFill>
                <a:latin typeface="Arial MT"/>
                <a:cs typeface="Arial MT"/>
              </a:rPr>
              <a:t>Create</a:t>
            </a:r>
            <a:r>
              <a:rPr sz="1500" spc="-60" dirty="0">
                <a:solidFill>
                  <a:srgbClr val="595959"/>
                </a:solidFill>
                <a:latin typeface="Arial MT"/>
                <a:cs typeface="Arial MT"/>
              </a:rPr>
              <a:t> </a:t>
            </a:r>
            <a:r>
              <a:rPr sz="1500" dirty="0">
                <a:solidFill>
                  <a:srgbClr val="595959"/>
                </a:solidFill>
                <a:latin typeface="Arial MT"/>
                <a:cs typeface="Arial MT"/>
              </a:rPr>
              <a:t>01</a:t>
            </a:r>
            <a:r>
              <a:rPr sz="1500" spc="-55" dirty="0">
                <a:solidFill>
                  <a:srgbClr val="595959"/>
                </a:solidFill>
                <a:latin typeface="Arial MT"/>
                <a:cs typeface="Arial MT"/>
              </a:rPr>
              <a:t> </a:t>
            </a:r>
            <a:r>
              <a:rPr sz="1500" dirty="0">
                <a:solidFill>
                  <a:srgbClr val="595959"/>
                </a:solidFill>
                <a:latin typeface="Arial MT"/>
                <a:cs typeface="Arial MT"/>
              </a:rPr>
              <a:t>directory</a:t>
            </a:r>
            <a:r>
              <a:rPr sz="1500" spc="-55" dirty="0">
                <a:solidFill>
                  <a:srgbClr val="595959"/>
                </a:solidFill>
                <a:latin typeface="Arial MT"/>
                <a:cs typeface="Arial MT"/>
              </a:rPr>
              <a:t> </a:t>
            </a:r>
            <a:r>
              <a:rPr sz="1500" dirty="0">
                <a:solidFill>
                  <a:srgbClr val="595959"/>
                </a:solidFill>
                <a:latin typeface="Arial MT"/>
                <a:cs typeface="Arial MT"/>
              </a:rPr>
              <a:t>named</a:t>
            </a:r>
            <a:r>
              <a:rPr sz="1500" spc="-60" dirty="0">
                <a:solidFill>
                  <a:srgbClr val="595959"/>
                </a:solidFill>
                <a:latin typeface="Arial MT"/>
                <a:cs typeface="Arial MT"/>
              </a:rPr>
              <a:t> </a:t>
            </a:r>
            <a:r>
              <a:rPr sz="1500" dirty="0">
                <a:solidFill>
                  <a:srgbClr val="595959"/>
                </a:solidFill>
                <a:latin typeface="Arial MT"/>
                <a:cs typeface="Arial MT"/>
              </a:rPr>
              <a:t>“bio1”</a:t>
            </a:r>
            <a:r>
              <a:rPr sz="1500" spc="-55" dirty="0">
                <a:solidFill>
                  <a:srgbClr val="595959"/>
                </a:solidFill>
                <a:latin typeface="Arial MT"/>
                <a:cs typeface="Arial MT"/>
              </a:rPr>
              <a:t> </a:t>
            </a:r>
            <a:r>
              <a:rPr sz="1500" dirty="0">
                <a:solidFill>
                  <a:srgbClr val="595959"/>
                </a:solidFill>
                <a:latin typeface="Arial MT"/>
                <a:cs typeface="Arial MT"/>
              </a:rPr>
              <a:t>in</a:t>
            </a:r>
            <a:r>
              <a:rPr sz="1500" spc="-55" dirty="0">
                <a:solidFill>
                  <a:srgbClr val="595959"/>
                </a:solidFill>
                <a:latin typeface="Arial MT"/>
                <a:cs typeface="Arial MT"/>
              </a:rPr>
              <a:t> </a:t>
            </a:r>
            <a:r>
              <a:rPr sz="1500" dirty="0">
                <a:solidFill>
                  <a:srgbClr val="595959"/>
                </a:solidFill>
                <a:latin typeface="Arial MT"/>
                <a:cs typeface="Arial MT"/>
              </a:rPr>
              <a:t>“Documents”</a:t>
            </a:r>
            <a:r>
              <a:rPr sz="1500" spc="-60" dirty="0">
                <a:solidFill>
                  <a:srgbClr val="595959"/>
                </a:solidFill>
                <a:latin typeface="Arial MT"/>
                <a:cs typeface="Arial MT"/>
              </a:rPr>
              <a:t> </a:t>
            </a:r>
            <a:r>
              <a:rPr sz="1500" spc="-10" dirty="0">
                <a:solidFill>
                  <a:srgbClr val="595959"/>
                </a:solidFill>
                <a:latin typeface="Arial MT"/>
                <a:cs typeface="Arial MT"/>
              </a:rPr>
              <a:t>directory.</a:t>
            </a:r>
            <a:r>
              <a:rPr sz="1500" spc="-55" dirty="0">
                <a:solidFill>
                  <a:srgbClr val="595959"/>
                </a:solidFill>
                <a:latin typeface="Arial MT"/>
                <a:cs typeface="Arial MT"/>
              </a:rPr>
              <a:t> </a:t>
            </a:r>
            <a:r>
              <a:rPr sz="1500" dirty="0">
                <a:solidFill>
                  <a:srgbClr val="595959"/>
                </a:solidFill>
                <a:latin typeface="Arial MT"/>
                <a:cs typeface="Arial MT"/>
              </a:rPr>
              <a:t>Use:</a:t>
            </a:r>
            <a:r>
              <a:rPr sz="1500" spc="-55" dirty="0">
                <a:solidFill>
                  <a:srgbClr val="595959"/>
                </a:solidFill>
                <a:latin typeface="Arial MT"/>
                <a:cs typeface="Arial MT"/>
              </a:rPr>
              <a:t> </a:t>
            </a:r>
            <a:r>
              <a:rPr sz="1500" spc="-10" dirty="0">
                <a:solidFill>
                  <a:srgbClr val="595959"/>
                </a:solidFill>
                <a:latin typeface="Arial MT"/>
                <a:cs typeface="Arial MT"/>
              </a:rPr>
              <a:t>mkdir</a:t>
            </a:r>
            <a:endParaRPr sz="1500">
              <a:latin typeface="Arial MT"/>
              <a:cs typeface="Arial MT"/>
            </a:endParaRPr>
          </a:p>
          <a:p>
            <a:pPr marL="280670" indent="-252095">
              <a:lnSpc>
                <a:spcPct val="100000"/>
              </a:lnSpc>
              <a:spcBef>
                <a:spcPts val="1540"/>
              </a:spcBef>
              <a:buAutoNum type="arabicPeriod" startAt="2"/>
              <a:tabLst>
                <a:tab pos="280670" algn="l"/>
              </a:tabLst>
            </a:pPr>
            <a:r>
              <a:rPr sz="1500" dirty="0">
                <a:solidFill>
                  <a:srgbClr val="595959"/>
                </a:solidFill>
                <a:latin typeface="Arial MT"/>
                <a:cs typeface="Arial MT"/>
              </a:rPr>
              <a:t>Create</a:t>
            </a:r>
            <a:r>
              <a:rPr sz="1500" spc="-50" dirty="0">
                <a:solidFill>
                  <a:srgbClr val="595959"/>
                </a:solidFill>
                <a:latin typeface="Arial MT"/>
                <a:cs typeface="Arial MT"/>
              </a:rPr>
              <a:t> </a:t>
            </a:r>
            <a:r>
              <a:rPr sz="1500" dirty="0">
                <a:solidFill>
                  <a:srgbClr val="595959"/>
                </a:solidFill>
                <a:latin typeface="Arial MT"/>
                <a:cs typeface="Arial MT"/>
              </a:rPr>
              <a:t>01</a:t>
            </a:r>
            <a:r>
              <a:rPr sz="1500" spc="-50" dirty="0">
                <a:solidFill>
                  <a:srgbClr val="595959"/>
                </a:solidFill>
                <a:latin typeface="Arial MT"/>
                <a:cs typeface="Arial MT"/>
              </a:rPr>
              <a:t> </a:t>
            </a:r>
            <a:r>
              <a:rPr sz="1500" dirty="0">
                <a:solidFill>
                  <a:srgbClr val="595959"/>
                </a:solidFill>
                <a:latin typeface="Arial MT"/>
                <a:cs typeface="Arial MT"/>
              </a:rPr>
              <a:t>file</a:t>
            </a:r>
            <a:r>
              <a:rPr sz="1500" spc="-50" dirty="0">
                <a:solidFill>
                  <a:srgbClr val="595959"/>
                </a:solidFill>
                <a:latin typeface="Arial MT"/>
                <a:cs typeface="Arial MT"/>
              </a:rPr>
              <a:t> </a:t>
            </a:r>
            <a:r>
              <a:rPr sz="1500" dirty="0">
                <a:solidFill>
                  <a:srgbClr val="595959"/>
                </a:solidFill>
                <a:latin typeface="Arial MT"/>
                <a:cs typeface="Arial MT"/>
              </a:rPr>
              <a:t>named</a:t>
            </a:r>
            <a:r>
              <a:rPr sz="1500" spc="-50" dirty="0">
                <a:solidFill>
                  <a:srgbClr val="595959"/>
                </a:solidFill>
                <a:latin typeface="Arial MT"/>
                <a:cs typeface="Arial MT"/>
              </a:rPr>
              <a:t> </a:t>
            </a:r>
            <a:r>
              <a:rPr sz="1500" dirty="0">
                <a:solidFill>
                  <a:srgbClr val="595959"/>
                </a:solidFill>
                <a:latin typeface="Arial MT"/>
                <a:cs typeface="Arial MT"/>
              </a:rPr>
              <a:t>“chr1”</a:t>
            </a:r>
            <a:r>
              <a:rPr sz="1500" spc="-50" dirty="0">
                <a:solidFill>
                  <a:srgbClr val="595959"/>
                </a:solidFill>
                <a:latin typeface="Arial MT"/>
                <a:cs typeface="Arial MT"/>
              </a:rPr>
              <a:t> </a:t>
            </a:r>
            <a:r>
              <a:rPr sz="1500" dirty="0">
                <a:solidFill>
                  <a:srgbClr val="595959"/>
                </a:solidFill>
                <a:latin typeface="Arial MT"/>
                <a:cs typeface="Arial MT"/>
              </a:rPr>
              <a:t>in</a:t>
            </a:r>
            <a:r>
              <a:rPr sz="1500" spc="-50" dirty="0">
                <a:solidFill>
                  <a:srgbClr val="595959"/>
                </a:solidFill>
                <a:latin typeface="Arial MT"/>
                <a:cs typeface="Arial MT"/>
              </a:rPr>
              <a:t> </a:t>
            </a:r>
            <a:r>
              <a:rPr sz="1500" dirty="0">
                <a:solidFill>
                  <a:srgbClr val="595959"/>
                </a:solidFill>
                <a:latin typeface="Arial MT"/>
                <a:cs typeface="Arial MT"/>
              </a:rPr>
              <a:t>“bio1"</a:t>
            </a:r>
            <a:r>
              <a:rPr sz="1500" spc="-50" dirty="0">
                <a:solidFill>
                  <a:srgbClr val="595959"/>
                </a:solidFill>
                <a:latin typeface="Arial MT"/>
                <a:cs typeface="Arial MT"/>
              </a:rPr>
              <a:t> </a:t>
            </a:r>
            <a:r>
              <a:rPr sz="1500" spc="-10" dirty="0">
                <a:solidFill>
                  <a:srgbClr val="595959"/>
                </a:solidFill>
                <a:latin typeface="Arial MT"/>
                <a:cs typeface="Arial MT"/>
              </a:rPr>
              <a:t>directory.</a:t>
            </a:r>
            <a:r>
              <a:rPr sz="1500" spc="-50" dirty="0">
                <a:solidFill>
                  <a:srgbClr val="595959"/>
                </a:solidFill>
                <a:latin typeface="Arial MT"/>
                <a:cs typeface="Arial MT"/>
              </a:rPr>
              <a:t> </a:t>
            </a:r>
            <a:r>
              <a:rPr sz="1500" dirty="0">
                <a:solidFill>
                  <a:srgbClr val="595959"/>
                </a:solidFill>
                <a:latin typeface="Arial MT"/>
                <a:cs typeface="Arial MT"/>
              </a:rPr>
              <a:t>Use:</a:t>
            </a:r>
            <a:r>
              <a:rPr sz="1500" spc="-50" dirty="0">
                <a:solidFill>
                  <a:srgbClr val="595959"/>
                </a:solidFill>
                <a:latin typeface="Arial MT"/>
                <a:cs typeface="Arial MT"/>
              </a:rPr>
              <a:t> </a:t>
            </a:r>
            <a:r>
              <a:rPr sz="1500" dirty="0">
                <a:solidFill>
                  <a:srgbClr val="595959"/>
                </a:solidFill>
                <a:latin typeface="Arial MT"/>
                <a:cs typeface="Arial MT"/>
              </a:rPr>
              <a:t>touch</a:t>
            </a:r>
            <a:r>
              <a:rPr sz="1500" spc="-45" dirty="0">
                <a:solidFill>
                  <a:srgbClr val="595959"/>
                </a:solidFill>
                <a:latin typeface="Arial MT"/>
                <a:cs typeface="Arial MT"/>
              </a:rPr>
              <a:t> </a:t>
            </a:r>
            <a:r>
              <a:rPr sz="1500" dirty="0">
                <a:solidFill>
                  <a:srgbClr val="595959"/>
                </a:solidFill>
                <a:latin typeface="Arial MT"/>
                <a:cs typeface="Arial MT"/>
              </a:rPr>
              <a:t>or</a:t>
            </a:r>
            <a:r>
              <a:rPr sz="1500" spc="-50" dirty="0">
                <a:solidFill>
                  <a:srgbClr val="595959"/>
                </a:solidFill>
                <a:latin typeface="Arial MT"/>
                <a:cs typeface="Arial MT"/>
              </a:rPr>
              <a:t> </a:t>
            </a:r>
            <a:r>
              <a:rPr sz="1500" spc="-20" dirty="0">
                <a:solidFill>
                  <a:srgbClr val="595959"/>
                </a:solidFill>
                <a:latin typeface="Arial MT"/>
                <a:cs typeface="Arial MT"/>
              </a:rPr>
              <a:t>nano</a:t>
            </a:r>
            <a:endParaRPr sz="1500">
              <a:latin typeface="Arial MT"/>
              <a:cs typeface="Arial MT"/>
            </a:endParaRPr>
          </a:p>
          <a:p>
            <a:pPr marL="280035" marR="5080" indent="-252095">
              <a:lnSpc>
                <a:spcPct val="130000"/>
              </a:lnSpc>
              <a:spcBef>
                <a:spcPts val="1000"/>
              </a:spcBef>
              <a:buAutoNum type="arabicPeriod" startAt="2"/>
              <a:tabLst>
                <a:tab pos="282575" algn="l"/>
              </a:tabLst>
            </a:pPr>
            <a:r>
              <a:rPr sz="1500" dirty="0">
                <a:solidFill>
                  <a:srgbClr val="595959"/>
                </a:solidFill>
                <a:latin typeface="Arial MT"/>
                <a:cs typeface="Arial MT"/>
              </a:rPr>
              <a:t>Create</a:t>
            </a:r>
            <a:r>
              <a:rPr sz="1500" spc="-55" dirty="0">
                <a:solidFill>
                  <a:srgbClr val="595959"/>
                </a:solidFill>
                <a:latin typeface="Arial MT"/>
                <a:cs typeface="Arial MT"/>
              </a:rPr>
              <a:t> </a:t>
            </a:r>
            <a:r>
              <a:rPr sz="1500" dirty="0">
                <a:solidFill>
                  <a:srgbClr val="595959"/>
                </a:solidFill>
                <a:latin typeface="Arial MT"/>
                <a:cs typeface="Arial MT"/>
              </a:rPr>
              <a:t>02</a:t>
            </a:r>
            <a:r>
              <a:rPr sz="1500" spc="-50" dirty="0">
                <a:solidFill>
                  <a:srgbClr val="595959"/>
                </a:solidFill>
                <a:latin typeface="Arial MT"/>
                <a:cs typeface="Arial MT"/>
              </a:rPr>
              <a:t> </a:t>
            </a:r>
            <a:r>
              <a:rPr sz="1500" dirty="0">
                <a:solidFill>
                  <a:srgbClr val="595959"/>
                </a:solidFill>
                <a:latin typeface="Arial MT"/>
                <a:cs typeface="Arial MT"/>
              </a:rPr>
              <a:t>directories</a:t>
            </a:r>
            <a:r>
              <a:rPr sz="1500" spc="-50" dirty="0">
                <a:solidFill>
                  <a:srgbClr val="595959"/>
                </a:solidFill>
                <a:latin typeface="Arial MT"/>
                <a:cs typeface="Arial MT"/>
              </a:rPr>
              <a:t> </a:t>
            </a:r>
            <a:r>
              <a:rPr sz="1500" dirty="0">
                <a:solidFill>
                  <a:srgbClr val="595959"/>
                </a:solidFill>
                <a:latin typeface="Arial MT"/>
                <a:cs typeface="Arial MT"/>
              </a:rPr>
              <a:t>named</a:t>
            </a:r>
            <a:r>
              <a:rPr sz="1500" spc="-50" dirty="0">
                <a:solidFill>
                  <a:srgbClr val="595959"/>
                </a:solidFill>
                <a:latin typeface="Arial MT"/>
                <a:cs typeface="Arial MT"/>
              </a:rPr>
              <a:t> </a:t>
            </a:r>
            <a:r>
              <a:rPr sz="1500" dirty="0">
                <a:solidFill>
                  <a:srgbClr val="595959"/>
                </a:solidFill>
                <a:latin typeface="Arial MT"/>
                <a:cs typeface="Arial MT"/>
              </a:rPr>
              <a:t>“bio2”</a:t>
            </a:r>
            <a:r>
              <a:rPr sz="1500" spc="-55" dirty="0">
                <a:solidFill>
                  <a:srgbClr val="595959"/>
                </a:solidFill>
                <a:latin typeface="Arial MT"/>
                <a:cs typeface="Arial MT"/>
              </a:rPr>
              <a:t> </a:t>
            </a:r>
            <a:r>
              <a:rPr sz="1500" dirty="0">
                <a:solidFill>
                  <a:srgbClr val="595959"/>
                </a:solidFill>
                <a:latin typeface="Arial MT"/>
                <a:cs typeface="Arial MT"/>
              </a:rPr>
              <a:t>and</a:t>
            </a:r>
            <a:r>
              <a:rPr sz="1500" spc="-50" dirty="0">
                <a:solidFill>
                  <a:srgbClr val="595959"/>
                </a:solidFill>
                <a:latin typeface="Arial MT"/>
                <a:cs typeface="Arial MT"/>
              </a:rPr>
              <a:t> </a:t>
            </a:r>
            <a:r>
              <a:rPr sz="1500" dirty="0">
                <a:solidFill>
                  <a:srgbClr val="595959"/>
                </a:solidFill>
                <a:latin typeface="Arial MT"/>
                <a:cs typeface="Arial MT"/>
              </a:rPr>
              <a:t>“bio3”</a:t>
            </a:r>
            <a:r>
              <a:rPr sz="1500" spc="-50" dirty="0">
                <a:solidFill>
                  <a:srgbClr val="595959"/>
                </a:solidFill>
                <a:latin typeface="Arial MT"/>
                <a:cs typeface="Arial MT"/>
              </a:rPr>
              <a:t> </a:t>
            </a:r>
            <a:r>
              <a:rPr sz="1500" dirty="0">
                <a:solidFill>
                  <a:srgbClr val="595959"/>
                </a:solidFill>
                <a:latin typeface="Arial MT"/>
                <a:cs typeface="Arial MT"/>
              </a:rPr>
              <a:t>in</a:t>
            </a:r>
            <a:r>
              <a:rPr sz="1500" spc="-50" dirty="0">
                <a:solidFill>
                  <a:srgbClr val="595959"/>
                </a:solidFill>
                <a:latin typeface="Arial MT"/>
                <a:cs typeface="Arial MT"/>
              </a:rPr>
              <a:t> </a:t>
            </a:r>
            <a:r>
              <a:rPr sz="1500" dirty="0">
                <a:solidFill>
                  <a:srgbClr val="595959"/>
                </a:solidFill>
                <a:latin typeface="Arial MT"/>
                <a:cs typeface="Arial MT"/>
              </a:rPr>
              <a:t>“Documents”</a:t>
            </a:r>
            <a:r>
              <a:rPr sz="1500" spc="-50" dirty="0">
                <a:solidFill>
                  <a:srgbClr val="595959"/>
                </a:solidFill>
                <a:latin typeface="Arial MT"/>
                <a:cs typeface="Arial MT"/>
              </a:rPr>
              <a:t> </a:t>
            </a:r>
            <a:r>
              <a:rPr sz="1500" spc="-10" dirty="0">
                <a:solidFill>
                  <a:srgbClr val="595959"/>
                </a:solidFill>
                <a:latin typeface="Arial MT"/>
                <a:cs typeface="Arial MT"/>
              </a:rPr>
              <a:t>directory,</a:t>
            </a:r>
            <a:r>
              <a:rPr sz="1500" spc="-55" dirty="0">
                <a:solidFill>
                  <a:srgbClr val="595959"/>
                </a:solidFill>
                <a:latin typeface="Arial MT"/>
                <a:cs typeface="Arial MT"/>
              </a:rPr>
              <a:t> </a:t>
            </a:r>
            <a:r>
              <a:rPr sz="1500" dirty="0">
                <a:solidFill>
                  <a:srgbClr val="595959"/>
                </a:solidFill>
                <a:latin typeface="Arial MT"/>
                <a:cs typeface="Arial MT"/>
              </a:rPr>
              <a:t>with</a:t>
            </a:r>
            <a:r>
              <a:rPr sz="1500" spc="-30" dirty="0">
                <a:solidFill>
                  <a:srgbClr val="595959"/>
                </a:solidFill>
                <a:latin typeface="Arial MT"/>
                <a:cs typeface="Arial MT"/>
              </a:rPr>
              <a:t> </a:t>
            </a:r>
            <a:r>
              <a:rPr sz="1500" b="1" dirty="0">
                <a:solidFill>
                  <a:srgbClr val="595959"/>
                </a:solidFill>
                <a:latin typeface="Arial"/>
                <a:cs typeface="Arial"/>
              </a:rPr>
              <a:t>one</a:t>
            </a:r>
            <a:r>
              <a:rPr sz="1500" b="1" spc="-50" dirty="0">
                <a:solidFill>
                  <a:srgbClr val="595959"/>
                </a:solidFill>
                <a:latin typeface="Arial"/>
                <a:cs typeface="Arial"/>
              </a:rPr>
              <a:t> </a:t>
            </a:r>
            <a:r>
              <a:rPr sz="1500" b="1" spc="-10" dirty="0">
                <a:solidFill>
                  <a:srgbClr val="595959"/>
                </a:solidFill>
                <a:latin typeface="Arial"/>
                <a:cs typeface="Arial"/>
              </a:rPr>
              <a:t>command 	</a:t>
            </a:r>
            <a:r>
              <a:rPr sz="1500" b="1" dirty="0">
                <a:solidFill>
                  <a:srgbClr val="595959"/>
                </a:solidFill>
                <a:latin typeface="Arial"/>
                <a:cs typeface="Arial"/>
              </a:rPr>
              <a:t>line</a:t>
            </a:r>
            <a:r>
              <a:rPr sz="1500" dirty="0">
                <a:solidFill>
                  <a:srgbClr val="595959"/>
                </a:solidFill>
                <a:latin typeface="Arial MT"/>
                <a:cs typeface="Arial MT"/>
              </a:rPr>
              <a:t>.</a:t>
            </a:r>
            <a:r>
              <a:rPr sz="1500" spc="-35" dirty="0">
                <a:solidFill>
                  <a:srgbClr val="595959"/>
                </a:solidFill>
                <a:latin typeface="Arial MT"/>
                <a:cs typeface="Arial MT"/>
              </a:rPr>
              <a:t> </a:t>
            </a:r>
            <a:r>
              <a:rPr sz="1500" dirty="0">
                <a:solidFill>
                  <a:srgbClr val="595959"/>
                </a:solidFill>
                <a:latin typeface="Arial MT"/>
                <a:cs typeface="Arial MT"/>
              </a:rPr>
              <a:t>Use:</a:t>
            </a:r>
            <a:r>
              <a:rPr sz="1500" spc="-35" dirty="0">
                <a:solidFill>
                  <a:srgbClr val="595959"/>
                </a:solidFill>
                <a:latin typeface="Arial MT"/>
                <a:cs typeface="Arial MT"/>
              </a:rPr>
              <a:t> </a:t>
            </a:r>
            <a:r>
              <a:rPr sz="1500" spc="-10" dirty="0">
                <a:solidFill>
                  <a:srgbClr val="595959"/>
                </a:solidFill>
                <a:latin typeface="Arial MT"/>
                <a:cs typeface="Arial MT"/>
              </a:rPr>
              <a:t>mkdir</a:t>
            </a:r>
            <a:endParaRPr sz="1500">
              <a:latin typeface="Arial MT"/>
              <a:cs typeface="Arial MT"/>
            </a:endParaRPr>
          </a:p>
          <a:p>
            <a:pPr marL="280035" marR="57785" indent="-252095">
              <a:lnSpc>
                <a:spcPct val="130000"/>
              </a:lnSpc>
              <a:spcBef>
                <a:spcPts val="1000"/>
              </a:spcBef>
              <a:buAutoNum type="arabicPeriod" startAt="2"/>
              <a:tabLst>
                <a:tab pos="282575" algn="l"/>
              </a:tabLst>
            </a:pPr>
            <a:r>
              <a:rPr sz="1500" dirty="0">
                <a:solidFill>
                  <a:srgbClr val="595959"/>
                </a:solidFill>
                <a:latin typeface="Arial MT"/>
                <a:cs typeface="Arial MT"/>
              </a:rPr>
              <a:t>Create:</a:t>
            </a:r>
            <a:r>
              <a:rPr sz="1500" spc="-50" dirty="0">
                <a:solidFill>
                  <a:srgbClr val="595959"/>
                </a:solidFill>
                <a:latin typeface="Arial MT"/>
                <a:cs typeface="Arial MT"/>
              </a:rPr>
              <a:t> </a:t>
            </a:r>
            <a:r>
              <a:rPr sz="1500" dirty="0">
                <a:solidFill>
                  <a:srgbClr val="595959"/>
                </a:solidFill>
                <a:latin typeface="Arial MT"/>
                <a:cs typeface="Arial MT"/>
              </a:rPr>
              <a:t>2</a:t>
            </a:r>
            <a:r>
              <a:rPr sz="1500" spc="-45" dirty="0">
                <a:solidFill>
                  <a:srgbClr val="595959"/>
                </a:solidFill>
                <a:latin typeface="Arial MT"/>
                <a:cs typeface="Arial MT"/>
              </a:rPr>
              <a:t> </a:t>
            </a:r>
            <a:r>
              <a:rPr sz="1500" dirty="0">
                <a:solidFill>
                  <a:srgbClr val="595959"/>
                </a:solidFill>
                <a:latin typeface="Arial MT"/>
                <a:cs typeface="Arial MT"/>
              </a:rPr>
              <a:t>files</a:t>
            </a:r>
            <a:r>
              <a:rPr sz="1500" spc="-45" dirty="0">
                <a:solidFill>
                  <a:srgbClr val="595959"/>
                </a:solidFill>
                <a:latin typeface="Arial MT"/>
                <a:cs typeface="Arial MT"/>
              </a:rPr>
              <a:t> </a:t>
            </a:r>
            <a:r>
              <a:rPr sz="1500" dirty="0">
                <a:solidFill>
                  <a:srgbClr val="595959"/>
                </a:solidFill>
                <a:latin typeface="Arial MT"/>
                <a:cs typeface="Arial MT"/>
              </a:rPr>
              <a:t>named</a:t>
            </a:r>
            <a:r>
              <a:rPr sz="1500" spc="-45" dirty="0">
                <a:solidFill>
                  <a:srgbClr val="595959"/>
                </a:solidFill>
                <a:latin typeface="Arial MT"/>
                <a:cs typeface="Arial MT"/>
              </a:rPr>
              <a:t> </a:t>
            </a:r>
            <a:r>
              <a:rPr sz="1500" dirty="0">
                <a:solidFill>
                  <a:srgbClr val="595959"/>
                </a:solidFill>
                <a:latin typeface="Arial MT"/>
                <a:cs typeface="Arial MT"/>
              </a:rPr>
              <a:t>“chr2”</a:t>
            </a:r>
            <a:r>
              <a:rPr sz="1500" spc="-45" dirty="0">
                <a:solidFill>
                  <a:srgbClr val="595959"/>
                </a:solidFill>
                <a:latin typeface="Arial MT"/>
                <a:cs typeface="Arial MT"/>
              </a:rPr>
              <a:t> </a:t>
            </a:r>
            <a:r>
              <a:rPr sz="1500" dirty="0">
                <a:solidFill>
                  <a:srgbClr val="595959"/>
                </a:solidFill>
                <a:latin typeface="Arial MT"/>
                <a:cs typeface="Arial MT"/>
              </a:rPr>
              <a:t>and</a:t>
            </a:r>
            <a:r>
              <a:rPr sz="1500" spc="-45" dirty="0">
                <a:solidFill>
                  <a:srgbClr val="595959"/>
                </a:solidFill>
                <a:latin typeface="Arial MT"/>
                <a:cs typeface="Arial MT"/>
              </a:rPr>
              <a:t> </a:t>
            </a:r>
            <a:r>
              <a:rPr sz="1500" dirty="0">
                <a:solidFill>
                  <a:srgbClr val="595959"/>
                </a:solidFill>
                <a:latin typeface="Arial MT"/>
                <a:cs typeface="Arial MT"/>
              </a:rPr>
              <a:t>“chr3”</a:t>
            </a:r>
            <a:r>
              <a:rPr sz="1500" spc="-45" dirty="0">
                <a:solidFill>
                  <a:srgbClr val="595959"/>
                </a:solidFill>
                <a:latin typeface="Arial MT"/>
                <a:cs typeface="Arial MT"/>
              </a:rPr>
              <a:t> </a:t>
            </a:r>
            <a:r>
              <a:rPr sz="1500" dirty="0">
                <a:solidFill>
                  <a:srgbClr val="595959"/>
                </a:solidFill>
                <a:latin typeface="Arial MT"/>
                <a:cs typeface="Arial MT"/>
              </a:rPr>
              <a:t>in</a:t>
            </a:r>
            <a:r>
              <a:rPr sz="1500" spc="-50" dirty="0">
                <a:solidFill>
                  <a:srgbClr val="595959"/>
                </a:solidFill>
                <a:latin typeface="Arial MT"/>
                <a:cs typeface="Arial MT"/>
              </a:rPr>
              <a:t> </a:t>
            </a:r>
            <a:r>
              <a:rPr sz="1500" dirty="0">
                <a:solidFill>
                  <a:srgbClr val="595959"/>
                </a:solidFill>
                <a:latin typeface="Arial MT"/>
                <a:cs typeface="Arial MT"/>
              </a:rPr>
              <a:t>“bio2"</a:t>
            </a:r>
            <a:r>
              <a:rPr sz="1500" spc="-45" dirty="0">
                <a:solidFill>
                  <a:srgbClr val="595959"/>
                </a:solidFill>
                <a:latin typeface="Arial MT"/>
                <a:cs typeface="Arial MT"/>
              </a:rPr>
              <a:t> </a:t>
            </a:r>
            <a:r>
              <a:rPr sz="1500" spc="-10" dirty="0">
                <a:solidFill>
                  <a:srgbClr val="595959"/>
                </a:solidFill>
                <a:latin typeface="Arial MT"/>
                <a:cs typeface="Arial MT"/>
              </a:rPr>
              <a:t>directory,</a:t>
            </a:r>
            <a:r>
              <a:rPr sz="1500" spc="-45" dirty="0">
                <a:solidFill>
                  <a:srgbClr val="595959"/>
                </a:solidFill>
                <a:latin typeface="Arial MT"/>
                <a:cs typeface="Arial MT"/>
              </a:rPr>
              <a:t> </a:t>
            </a:r>
            <a:r>
              <a:rPr sz="1500" dirty="0">
                <a:solidFill>
                  <a:srgbClr val="595959"/>
                </a:solidFill>
                <a:latin typeface="Arial MT"/>
                <a:cs typeface="Arial MT"/>
              </a:rPr>
              <a:t>2</a:t>
            </a:r>
            <a:r>
              <a:rPr sz="1500" spc="-45" dirty="0">
                <a:solidFill>
                  <a:srgbClr val="595959"/>
                </a:solidFill>
                <a:latin typeface="Arial MT"/>
                <a:cs typeface="Arial MT"/>
              </a:rPr>
              <a:t> </a:t>
            </a:r>
            <a:r>
              <a:rPr sz="1500" dirty="0">
                <a:solidFill>
                  <a:srgbClr val="595959"/>
                </a:solidFill>
                <a:latin typeface="Arial MT"/>
                <a:cs typeface="Arial MT"/>
              </a:rPr>
              <a:t>files</a:t>
            </a:r>
            <a:r>
              <a:rPr sz="1500" spc="-45" dirty="0">
                <a:solidFill>
                  <a:srgbClr val="595959"/>
                </a:solidFill>
                <a:latin typeface="Arial MT"/>
                <a:cs typeface="Arial MT"/>
              </a:rPr>
              <a:t> </a:t>
            </a:r>
            <a:r>
              <a:rPr sz="1500" dirty="0">
                <a:solidFill>
                  <a:srgbClr val="595959"/>
                </a:solidFill>
                <a:latin typeface="Arial MT"/>
                <a:cs typeface="Arial MT"/>
              </a:rPr>
              <a:t>named</a:t>
            </a:r>
            <a:r>
              <a:rPr sz="1500" spc="-45" dirty="0">
                <a:solidFill>
                  <a:srgbClr val="595959"/>
                </a:solidFill>
                <a:latin typeface="Arial MT"/>
                <a:cs typeface="Arial MT"/>
              </a:rPr>
              <a:t> </a:t>
            </a:r>
            <a:r>
              <a:rPr sz="1500" dirty="0">
                <a:solidFill>
                  <a:srgbClr val="595959"/>
                </a:solidFill>
                <a:latin typeface="Arial MT"/>
                <a:cs typeface="Arial MT"/>
              </a:rPr>
              <a:t>“chr4”</a:t>
            </a:r>
            <a:r>
              <a:rPr sz="1500" spc="-45" dirty="0">
                <a:solidFill>
                  <a:srgbClr val="595959"/>
                </a:solidFill>
                <a:latin typeface="Arial MT"/>
                <a:cs typeface="Arial MT"/>
              </a:rPr>
              <a:t> </a:t>
            </a:r>
            <a:r>
              <a:rPr sz="1500" dirty="0">
                <a:solidFill>
                  <a:srgbClr val="595959"/>
                </a:solidFill>
                <a:latin typeface="Arial MT"/>
                <a:cs typeface="Arial MT"/>
              </a:rPr>
              <a:t>and</a:t>
            </a:r>
            <a:r>
              <a:rPr sz="1500" spc="-45" dirty="0">
                <a:solidFill>
                  <a:srgbClr val="595959"/>
                </a:solidFill>
                <a:latin typeface="Arial MT"/>
                <a:cs typeface="Arial MT"/>
              </a:rPr>
              <a:t> </a:t>
            </a:r>
            <a:r>
              <a:rPr sz="1500" dirty="0">
                <a:solidFill>
                  <a:srgbClr val="595959"/>
                </a:solidFill>
                <a:latin typeface="Arial MT"/>
                <a:cs typeface="Arial MT"/>
              </a:rPr>
              <a:t>“chr5”</a:t>
            </a:r>
            <a:r>
              <a:rPr sz="1500" spc="-50" dirty="0">
                <a:solidFill>
                  <a:srgbClr val="595959"/>
                </a:solidFill>
                <a:latin typeface="Arial MT"/>
                <a:cs typeface="Arial MT"/>
              </a:rPr>
              <a:t> </a:t>
            </a:r>
            <a:r>
              <a:rPr sz="1500" spc="-25" dirty="0">
                <a:solidFill>
                  <a:srgbClr val="595959"/>
                </a:solidFill>
                <a:latin typeface="Arial MT"/>
                <a:cs typeface="Arial MT"/>
              </a:rPr>
              <a:t>in 	</a:t>
            </a:r>
            <a:r>
              <a:rPr sz="1500" dirty="0">
                <a:solidFill>
                  <a:srgbClr val="595959"/>
                </a:solidFill>
                <a:latin typeface="Arial MT"/>
                <a:cs typeface="Arial MT"/>
              </a:rPr>
              <a:t>“bio3"</a:t>
            </a:r>
            <a:r>
              <a:rPr sz="1500" spc="-45" dirty="0">
                <a:solidFill>
                  <a:srgbClr val="595959"/>
                </a:solidFill>
                <a:latin typeface="Arial MT"/>
                <a:cs typeface="Arial MT"/>
              </a:rPr>
              <a:t> </a:t>
            </a:r>
            <a:r>
              <a:rPr sz="1500" spc="-10" dirty="0">
                <a:solidFill>
                  <a:srgbClr val="595959"/>
                </a:solidFill>
                <a:latin typeface="Arial MT"/>
                <a:cs typeface="Arial MT"/>
              </a:rPr>
              <a:t>directory,</a:t>
            </a:r>
            <a:r>
              <a:rPr sz="1500" spc="-40" dirty="0">
                <a:solidFill>
                  <a:srgbClr val="595959"/>
                </a:solidFill>
                <a:latin typeface="Arial MT"/>
                <a:cs typeface="Arial MT"/>
              </a:rPr>
              <a:t> </a:t>
            </a:r>
            <a:r>
              <a:rPr sz="1500" dirty="0">
                <a:solidFill>
                  <a:srgbClr val="595959"/>
                </a:solidFill>
                <a:latin typeface="Arial MT"/>
                <a:cs typeface="Arial MT"/>
              </a:rPr>
              <a:t>with</a:t>
            </a:r>
            <a:r>
              <a:rPr sz="1500" spc="-25" dirty="0">
                <a:solidFill>
                  <a:srgbClr val="595959"/>
                </a:solidFill>
                <a:latin typeface="Arial MT"/>
                <a:cs typeface="Arial MT"/>
              </a:rPr>
              <a:t> </a:t>
            </a:r>
            <a:r>
              <a:rPr sz="1500" b="1" dirty="0">
                <a:solidFill>
                  <a:srgbClr val="595959"/>
                </a:solidFill>
                <a:latin typeface="Arial"/>
                <a:cs typeface="Arial"/>
              </a:rPr>
              <a:t>one</a:t>
            </a:r>
            <a:r>
              <a:rPr sz="1500" b="1" spc="-45" dirty="0">
                <a:solidFill>
                  <a:srgbClr val="595959"/>
                </a:solidFill>
                <a:latin typeface="Arial"/>
                <a:cs typeface="Arial"/>
              </a:rPr>
              <a:t> </a:t>
            </a:r>
            <a:r>
              <a:rPr sz="1500" b="1" spc="-10" dirty="0">
                <a:solidFill>
                  <a:srgbClr val="595959"/>
                </a:solidFill>
                <a:latin typeface="Arial"/>
                <a:cs typeface="Arial"/>
              </a:rPr>
              <a:t>command</a:t>
            </a:r>
            <a:r>
              <a:rPr sz="1500" b="1" spc="-40" dirty="0">
                <a:solidFill>
                  <a:srgbClr val="595959"/>
                </a:solidFill>
                <a:latin typeface="Arial"/>
                <a:cs typeface="Arial"/>
              </a:rPr>
              <a:t> </a:t>
            </a:r>
            <a:r>
              <a:rPr sz="1500" b="1" dirty="0">
                <a:solidFill>
                  <a:srgbClr val="595959"/>
                </a:solidFill>
                <a:latin typeface="Arial"/>
                <a:cs typeface="Arial"/>
              </a:rPr>
              <a:t>line</a:t>
            </a:r>
            <a:r>
              <a:rPr sz="1500" dirty="0">
                <a:solidFill>
                  <a:srgbClr val="595959"/>
                </a:solidFill>
                <a:latin typeface="Arial MT"/>
                <a:cs typeface="Arial MT"/>
              </a:rPr>
              <a:t>.</a:t>
            </a:r>
            <a:r>
              <a:rPr sz="1500" spc="-40" dirty="0">
                <a:solidFill>
                  <a:srgbClr val="595959"/>
                </a:solidFill>
                <a:latin typeface="Arial MT"/>
                <a:cs typeface="Arial MT"/>
              </a:rPr>
              <a:t> </a:t>
            </a:r>
            <a:r>
              <a:rPr sz="1500" dirty="0">
                <a:solidFill>
                  <a:srgbClr val="595959"/>
                </a:solidFill>
                <a:latin typeface="Arial MT"/>
                <a:cs typeface="Arial MT"/>
              </a:rPr>
              <a:t>Use:</a:t>
            </a:r>
            <a:r>
              <a:rPr sz="1500" spc="-40" dirty="0">
                <a:solidFill>
                  <a:srgbClr val="595959"/>
                </a:solidFill>
                <a:latin typeface="Arial MT"/>
                <a:cs typeface="Arial MT"/>
              </a:rPr>
              <a:t> </a:t>
            </a:r>
            <a:r>
              <a:rPr sz="1500" spc="-10" dirty="0">
                <a:solidFill>
                  <a:srgbClr val="595959"/>
                </a:solidFill>
                <a:latin typeface="Arial MT"/>
                <a:cs typeface="Arial MT"/>
              </a:rPr>
              <a:t>mkdir</a:t>
            </a:r>
            <a:endParaRPr sz="1500">
              <a:latin typeface="Arial MT"/>
              <a:cs typeface="Arial MT"/>
            </a:endParaRPr>
          </a:p>
          <a:p>
            <a:pPr marL="280670" indent="-252095">
              <a:lnSpc>
                <a:spcPct val="100000"/>
              </a:lnSpc>
              <a:spcBef>
                <a:spcPts val="1540"/>
              </a:spcBef>
              <a:buAutoNum type="arabicPeriod" startAt="2"/>
              <a:tabLst>
                <a:tab pos="280670" algn="l"/>
              </a:tabLst>
            </a:pPr>
            <a:r>
              <a:rPr sz="1500" dirty="0">
                <a:solidFill>
                  <a:srgbClr val="595959"/>
                </a:solidFill>
                <a:latin typeface="Arial MT"/>
                <a:cs typeface="Arial MT"/>
              </a:rPr>
              <a:t>Copy</a:t>
            </a:r>
            <a:r>
              <a:rPr sz="1500" spc="-50" dirty="0">
                <a:solidFill>
                  <a:srgbClr val="595959"/>
                </a:solidFill>
                <a:latin typeface="Arial MT"/>
                <a:cs typeface="Arial MT"/>
              </a:rPr>
              <a:t> </a:t>
            </a:r>
            <a:r>
              <a:rPr sz="1500" dirty="0">
                <a:solidFill>
                  <a:srgbClr val="595959"/>
                </a:solidFill>
                <a:latin typeface="Arial MT"/>
                <a:cs typeface="Arial MT"/>
              </a:rPr>
              <a:t>“chr2"</a:t>
            </a:r>
            <a:r>
              <a:rPr sz="1500" spc="-50" dirty="0">
                <a:solidFill>
                  <a:srgbClr val="595959"/>
                </a:solidFill>
                <a:latin typeface="Arial MT"/>
                <a:cs typeface="Arial MT"/>
              </a:rPr>
              <a:t> </a:t>
            </a:r>
            <a:r>
              <a:rPr sz="1500" dirty="0">
                <a:solidFill>
                  <a:srgbClr val="595959"/>
                </a:solidFill>
                <a:latin typeface="Arial MT"/>
                <a:cs typeface="Arial MT"/>
              </a:rPr>
              <a:t>file</a:t>
            </a:r>
            <a:r>
              <a:rPr sz="1500" spc="-50" dirty="0">
                <a:solidFill>
                  <a:srgbClr val="595959"/>
                </a:solidFill>
                <a:latin typeface="Arial MT"/>
                <a:cs typeface="Arial MT"/>
              </a:rPr>
              <a:t> </a:t>
            </a:r>
            <a:r>
              <a:rPr sz="1500" dirty="0">
                <a:solidFill>
                  <a:srgbClr val="595959"/>
                </a:solidFill>
                <a:latin typeface="Arial MT"/>
                <a:cs typeface="Arial MT"/>
              </a:rPr>
              <a:t>into</a:t>
            </a:r>
            <a:r>
              <a:rPr sz="1500" spc="-50" dirty="0">
                <a:solidFill>
                  <a:srgbClr val="595959"/>
                </a:solidFill>
                <a:latin typeface="Arial MT"/>
                <a:cs typeface="Arial MT"/>
              </a:rPr>
              <a:t> </a:t>
            </a:r>
            <a:r>
              <a:rPr sz="1500" dirty="0">
                <a:solidFill>
                  <a:srgbClr val="595959"/>
                </a:solidFill>
                <a:latin typeface="Arial MT"/>
                <a:cs typeface="Arial MT"/>
              </a:rPr>
              <a:t>“bio1"</a:t>
            </a:r>
            <a:r>
              <a:rPr sz="1500" spc="-45" dirty="0">
                <a:solidFill>
                  <a:srgbClr val="595959"/>
                </a:solidFill>
                <a:latin typeface="Arial MT"/>
                <a:cs typeface="Arial MT"/>
              </a:rPr>
              <a:t> </a:t>
            </a:r>
            <a:r>
              <a:rPr sz="1500" spc="-10" dirty="0">
                <a:solidFill>
                  <a:srgbClr val="595959"/>
                </a:solidFill>
                <a:latin typeface="Arial MT"/>
                <a:cs typeface="Arial MT"/>
              </a:rPr>
              <a:t>directory,</a:t>
            </a:r>
            <a:r>
              <a:rPr sz="1500" spc="-50" dirty="0">
                <a:solidFill>
                  <a:srgbClr val="595959"/>
                </a:solidFill>
                <a:latin typeface="Arial MT"/>
                <a:cs typeface="Arial MT"/>
              </a:rPr>
              <a:t> </a:t>
            </a:r>
            <a:r>
              <a:rPr sz="1500" dirty="0">
                <a:solidFill>
                  <a:srgbClr val="595959"/>
                </a:solidFill>
                <a:latin typeface="Arial MT"/>
                <a:cs typeface="Arial MT"/>
              </a:rPr>
              <a:t>with</a:t>
            </a:r>
            <a:r>
              <a:rPr sz="1500" spc="-50" dirty="0">
                <a:solidFill>
                  <a:srgbClr val="595959"/>
                </a:solidFill>
                <a:latin typeface="Arial MT"/>
                <a:cs typeface="Arial MT"/>
              </a:rPr>
              <a:t> </a:t>
            </a:r>
            <a:r>
              <a:rPr sz="1500" dirty="0">
                <a:solidFill>
                  <a:srgbClr val="595959"/>
                </a:solidFill>
                <a:latin typeface="Arial MT"/>
                <a:cs typeface="Arial MT"/>
              </a:rPr>
              <a:t>a</a:t>
            </a:r>
            <a:r>
              <a:rPr sz="1500" spc="-50" dirty="0">
                <a:solidFill>
                  <a:srgbClr val="595959"/>
                </a:solidFill>
                <a:latin typeface="Arial MT"/>
                <a:cs typeface="Arial MT"/>
              </a:rPr>
              <a:t> </a:t>
            </a:r>
            <a:r>
              <a:rPr sz="1500" spc="-10" dirty="0">
                <a:solidFill>
                  <a:srgbClr val="595959"/>
                </a:solidFill>
                <a:latin typeface="Arial MT"/>
                <a:cs typeface="Arial MT"/>
              </a:rPr>
              <a:t>different</a:t>
            </a:r>
            <a:r>
              <a:rPr sz="1500" spc="-45" dirty="0">
                <a:solidFill>
                  <a:srgbClr val="595959"/>
                </a:solidFill>
                <a:latin typeface="Arial MT"/>
                <a:cs typeface="Arial MT"/>
              </a:rPr>
              <a:t> </a:t>
            </a:r>
            <a:r>
              <a:rPr sz="1500" dirty="0">
                <a:solidFill>
                  <a:srgbClr val="595959"/>
                </a:solidFill>
                <a:latin typeface="Arial MT"/>
                <a:cs typeface="Arial MT"/>
              </a:rPr>
              <a:t>name</a:t>
            </a:r>
            <a:r>
              <a:rPr sz="1500" spc="-50" dirty="0">
                <a:solidFill>
                  <a:srgbClr val="595959"/>
                </a:solidFill>
                <a:latin typeface="Arial MT"/>
                <a:cs typeface="Arial MT"/>
              </a:rPr>
              <a:t> </a:t>
            </a:r>
            <a:r>
              <a:rPr sz="1500" dirty="0">
                <a:solidFill>
                  <a:srgbClr val="595959"/>
                </a:solidFill>
                <a:latin typeface="Arial MT"/>
                <a:cs typeface="Arial MT"/>
              </a:rPr>
              <a:t>“c2".</a:t>
            </a:r>
            <a:r>
              <a:rPr sz="1500" spc="-50" dirty="0">
                <a:solidFill>
                  <a:srgbClr val="595959"/>
                </a:solidFill>
                <a:latin typeface="Arial MT"/>
                <a:cs typeface="Arial MT"/>
              </a:rPr>
              <a:t> </a:t>
            </a:r>
            <a:r>
              <a:rPr sz="1500" dirty="0">
                <a:solidFill>
                  <a:srgbClr val="595959"/>
                </a:solidFill>
                <a:latin typeface="Arial MT"/>
                <a:cs typeface="Arial MT"/>
              </a:rPr>
              <a:t>Use:</a:t>
            </a:r>
            <a:r>
              <a:rPr sz="1500" spc="-50" dirty="0">
                <a:solidFill>
                  <a:srgbClr val="595959"/>
                </a:solidFill>
                <a:latin typeface="Arial MT"/>
                <a:cs typeface="Arial MT"/>
              </a:rPr>
              <a:t> </a:t>
            </a:r>
            <a:r>
              <a:rPr sz="1500" spc="-25" dirty="0">
                <a:solidFill>
                  <a:srgbClr val="595959"/>
                </a:solidFill>
                <a:latin typeface="Arial MT"/>
                <a:cs typeface="Arial MT"/>
              </a:rPr>
              <a:t>cp</a:t>
            </a:r>
            <a:endParaRPr sz="1500">
              <a:latin typeface="Arial MT"/>
              <a:cs typeface="Arial MT"/>
            </a:endParaRPr>
          </a:p>
          <a:p>
            <a:pPr marL="280670" indent="-252095">
              <a:lnSpc>
                <a:spcPct val="100000"/>
              </a:lnSpc>
              <a:spcBef>
                <a:spcPts val="1540"/>
              </a:spcBef>
              <a:buAutoNum type="arabicPeriod" startAt="2"/>
              <a:tabLst>
                <a:tab pos="280670" algn="l"/>
              </a:tabLst>
            </a:pPr>
            <a:r>
              <a:rPr sz="1500" dirty="0">
                <a:solidFill>
                  <a:srgbClr val="595959"/>
                </a:solidFill>
                <a:latin typeface="Arial MT"/>
                <a:cs typeface="Arial MT"/>
              </a:rPr>
              <a:t>Delete</a:t>
            </a:r>
            <a:r>
              <a:rPr sz="1500" spc="-45" dirty="0">
                <a:solidFill>
                  <a:srgbClr val="595959"/>
                </a:solidFill>
                <a:latin typeface="Arial MT"/>
                <a:cs typeface="Arial MT"/>
              </a:rPr>
              <a:t> </a:t>
            </a:r>
            <a:r>
              <a:rPr sz="1500" dirty="0">
                <a:solidFill>
                  <a:srgbClr val="595959"/>
                </a:solidFill>
                <a:latin typeface="Arial MT"/>
                <a:cs typeface="Arial MT"/>
              </a:rPr>
              <a:t>all</a:t>
            </a:r>
            <a:r>
              <a:rPr sz="1500" spc="-45" dirty="0">
                <a:solidFill>
                  <a:srgbClr val="595959"/>
                </a:solidFill>
                <a:latin typeface="Arial MT"/>
                <a:cs typeface="Arial MT"/>
              </a:rPr>
              <a:t> </a:t>
            </a:r>
            <a:r>
              <a:rPr sz="1500" dirty="0">
                <a:solidFill>
                  <a:srgbClr val="595959"/>
                </a:solidFill>
                <a:latin typeface="Arial MT"/>
                <a:cs typeface="Arial MT"/>
              </a:rPr>
              <a:t>newly</a:t>
            </a:r>
            <a:r>
              <a:rPr sz="1500" spc="-40" dirty="0">
                <a:solidFill>
                  <a:srgbClr val="595959"/>
                </a:solidFill>
                <a:latin typeface="Arial MT"/>
                <a:cs typeface="Arial MT"/>
              </a:rPr>
              <a:t> </a:t>
            </a:r>
            <a:r>
              <a:rPr sz="1500" dirty="0">
                <a:solidFill>
                  <a:srgbClr val="595959"/>
                </a:solidFill>
                <a:latin typeface="Arial MT"/>
                <a:cs typeface="Arial MT"/>
              </a:rPr>
              <a:t>created</a:t>
            </a:r>
            <a:r>
              <a:rPr sz="1500" spc="-45" dirty="0">
                <a:solidFill>
                  <a:srgbClr val="595959"/>
                </a:solidFill>
                <a:latin typeface="Arial MT"/>
                <a:cs typeface="Arial MT"/>
              </a:rPr>
              <a:t> </a:t>
            </a:r>
            <a:r>
              <a:rPr sz="1500" dirty="0">
                <a:solidFill>
                  <a:srgbClr val="595959"/>
                </a:solidFill>
                <a:latin typeface="Arial MT"/>
                <a:cs typeface="Arial MT"/>
              </a:rPr>
              <a:t>files</a:t>
            </a:r>
            <a:r>
              <a:rPr sz="1500" spc="-40" dirty="0">
                <a:solidFill>
                  <a:srgbClr val="595959"/>
                </a:solidFill>
                <a:latin typeface="Arial MT"/>
                <a:cs typeface="Arial MT"/>
              </a:rPr>
              <a:t> </a:t>
            </a:r>
            <a:r>
              <a:rPr sz="1500" dirty="0">
                <a:solidFill>
                  <a:srgbClr val="595959"/>
                </a:solidFill>
                <a:latin typeface="Arial MT"/>
                <a:cs typeface="Arial MT"/>
              </a:rPr>
              <a:t>and</a:t>
            </a:r>
            <a:r>
              <a:rPr sz="1500" spc="-45" dirty="0">
                <a:solidFill>
                  <a:srgbClr val="595959"/>
                </a:solidFill>
                <a:latin typeface="Arial MT"/>
                <a:cs typeface="Arial MT"/>
              </a:rPr>
              <a:t> </a:t>
            </a:r>
            <a:r>
              <a:rPr sz="1500" dirty="0">
                <a:solidFill>
                  <a:srgbClr val="595959"/>
                </a:solidFill>
                <a:latin typeface="Arial MT"/>
                <a:cs typeface="Arial MT"/>
              </a:rPr>
              <a:t>folders</a:t>
            </a:r>
            <a:r>
              <a:rPr sz="1500" spc="-40" dirty="0">
                <a:solidFill>
                  <a:srgbClr val="595959"/>
                </a:solidFill>
                <a:latin typeface="Arial MT"/>
                <a:cs typeface="Arial MT"/>
              </a:rPr>
              <a:t> </a:t>
            </a:r>
            <a:r>
              <a:rPr sz="1500" dirty="0">
                <a:solidFill>
                  <a:srgbClr val="595959"/>
                </a:solidFill>
                <a:latin typeface="Arial MT"/>
                <a:cs typeface="Arial MT"/>
              </a:rPr>
              <a:t>above,</a:t>
            </a:r>
            <a:r>
              <a:rPr sz="1500" spc="-45" dirty="0">
                <a:solidFill>
                  <a:srgbClr val="595959"/>
                </a:solidFill>
                <a:latin typeface="Arial MT"/>
                <a:cs typeface="Arial MT"/>
              </a:rPr>
              <a:t> </a:t>
            </a:r>
            <a:r>
              <a:rPr sz="1500" dirty="0">
                <a:solidFill>
                  <a:srgbClr val="595959"/>
                </a:solidFill>
                <a:latin typeface="Arial MT"/>
                <a:cs typeface="Arial MT"/>
              </a:rPr>
              <a:t>with</a:t>
            </a:r>
            <a:r>
              <a:rPr sz="1500" spc="-20" dirty="0">
                <a:solidFill>
                  <a:srgbClr val="595959"/>
                </a:solidFill>
                <a:latin typeface="Arial MT"/>
                <a:cs typeface="Arial MT"/>
              </a:rPr>
              <a:t> </a:t>
            </a:r>
            <a:r>
              <a:rPr sz="1500" b="1" dirty="0">
                <a:solidFill>
                  <a:srgbClr val="595959"/>
                </a:solidFill>
                <a:latin typeface="Arial"/>
                <a:cs typeface="Arial"/>
              </a:rPr>
              <a:t>one</a:t>
            </a:r>
            <a:r>
              <a:rPr sz="1500" b="1" spc="-45" dirty="0">
                <a:solidFill>
                  <a:srgbClr val="595959"/>
                </a:solidFill>
                <a:latin typeface="Arial"/>
                <a:cs typeface="Arial"/>
              </a:rPr>
              <a:t> </a:t>
            </a:r>
            <a:r>
              <a:rPr sz="1500" b="1" spc="-10" dirty="0">
                <a:solidFill>
                  <a:srgbClr val="595959"/>
                </a:solidFill>
                <a:latin typeface="Arial"/>
                <a:cs typeface="Arial"/>
              </a:rPr>
              <a:t>command</a:t>
            </a:r>
            <a:r>
              <a:rPr sz="1500" b="1" spc="-40" dirty="0">
                <a:solidFill>
                  <a:srgbClr val="595959"/>
                </a:solidFill>
                <a:latin typeface="Arial"/>
                <a:cs typeface="Arial"/>
              </a:rPr>
              <a:t> </a:t>
            </a:r>
            <a:r>
              <a:rPr sz="1500" b="1" dirty="0">
                <a:solidFill>
                  <a:srgbClr val="595959"/>
                </a:solidFill>
                <a:latin typeface="Arial"/>
                <a:cs typeface="Arial"/>
              </a:rPr>
              <a:t>line</a:t>
            </a:r>
            <a:r>
              <a:rPr sz="1500" dirty="0">
                <a:solidFill>
                  <a:srgbClr val="595959"/>
                </a:solidFill>
                <a:latin typeface="Arial MT"/>
                <a:cs typeface="Arial MT"/>
              </a:rPr>
              <a:t>.</a:t>
            </a:r>
            <a:r>
              <a:rPr sz="1500" spc="-45" dirty="0">
                <a:solidFill>
                  <a:srgbClr val="595959"/>
                </a:solidFill>
                <a:latin typeface="Arial MT"/>
                <a:cs typeface="Arial MT"/>
              </a:rPr>
              <a:t> </a:t>
            </a:r>
            <a:r>
              <a:rPr sz="1500" dirty="0">
                <a:solidFill>
                  <a:srgbClr val="595959"/>
                </a:solidFill>
                <a:latin typeface="Arial MT"/>
                <a:cs typeface="Arial MT"/>
              </a:rPr>
              <a:t>Use:</a:t>
            </a:r>
            <a:r>
              <a:rPr sz="1500" spc="-40" dirty="0">
                <a:solidFill>
                  <a:srgbClr val="595959"/>
                </a:solidFill>
                <a:latin typeface="Arial MT"/>
                <a:cs typeface="Arial MT"/>
              </a:rPr>
              <a:t> </a:t>
            </a:r>
            <a:r>
              <a:rPr sz="1500" dirty="0">
                <a:solidFill>
                  <a:srgbClr val="595959"/>
                </a:solidFill>
                <a:latin typeface="Arial MT"/>
                <a:cs typeface="Arial MT"/>
              </a:rPr>
              <a:t>rm</a:t>
            </a:r>
            <a:r>
              <a:rPr sz="1500" spc="-45" dirty="0">
                <a:solidFill>
                  <a:srgbClr val="595959"/>
                </a:solidFill>
                <a:latin typeface="Arial MT"/>
                <a:cs typeface="Arial MT"/>
              </a:rPr>
              <a:t> </a:t>
            </a:r>
            <a:r>
              <a:rPr sz="1500" spc="-10" dirty="0">
                <a:solidFill>
                  <a:srgbClr val="595959"/>
                </a:solidFill>
                <a:latin typeface="Arial MT"/>
                <a:cs typeface="Arial MT"/>
              </a:rPr>
              <a:t>-</a:t>
            </a:r>
            <a:r>
              <a:rPr sz="1500" spc="-50" dirty="0">
                <a:solidFill>
                  <a:srgbClr val="595959"/>
                </a:solidFill>
                <a:latin typeface="Arial MT"/>
                <a:cs typeface="Arial MT"/>
              </a:rPr>
              <a:t>r</a:t>
            </a:r>
            <a:endParaRPr sz="1500">
              <a:latin typeface="Arial MT"/>
              <a:cs typeface="Arial MT"/>
            </a:endParaRPr>
          </a:p>
        </p:txBody>
      </p:sp>
      <p:sp>
        <p:nvSpPr>
          <p:cNvPr id="4" name="object 4"/>
          <p:cNvSpPr txBox="1"/>
          <p:nvPr/>
        </p:nvSpPr>
        <p:spPr>
          <a:xfrm>
            <a:off x="8781525" y="4766036"/>
            <a:ext cx="167005" cy="177800"/>
          </a:xfrm>
          <a:prstGeom prst="rect">
            <a:avLst/>
          </a:prstGeom>
        </p:spPr>
        <p:txBody>
          <a:bodyPr vert="horz" wrap="square" lIns="0" tIns="12700" rIns="0" bIns="0" rtlCol="0">
            <a:spAutoFit/>
          </a:bodyPr>
          <a:lstStyle/>
          <a:p>
            <a:pPr marL="12700">
              <a:lnSpc>
                <a:spcPct val="100000"/>
              </a:lnSpc>
              <a:spcBef>
                <a:spcPts val="100"/>
              </a:spcBef>
            </a:pPr>
            <a:r>
              <a:rPr sz="1000" spc="-25" dirty="0">
                <a:solidFill>
                  <a:srgbClr val="595959"/>
                </a:solidFill>
                <a:latin typeface="Arial MT"/>
                <a:cs typeface="Arial MT"/>
              </a:rPr>
              <a:t>23</a:t>
            </a:r>
            <a:endParaRPr sz="1000">
              <a:latin typeface="Arial MT"/>
              <a:cs typeface="Arial M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376825" y="2000449"/>
            <a:ext cx="6691825" cy="557124"/>
          </a:xfrm>
          <a:prstGeom prst="rect">
            <a:avLst/>
          </a:prstGeom>
        </p:spPr>
      </p:pic>
      <p:sp>
        <p:nvSpPr>
          <p:cNvPr id="3" name="object 3"/>
          <p:cNvSpPr txBox="1">
            <a:spLocks noGrp="1"/>
          </p:cNvSpPr>
          <p:nvPr>
            <p:ph type="title"/>
          </p:nvPr>
        </p:nvSpPr>
        <p:spPr>
          <a:prstGeom prst="rect">
            <a:avLst/>
          </a:prstGeom>
        </p:spPr>
        <p:txBody>
          <a:bodyPr vert="horz" wrap="square" lIns="0" tIns="226400" rIns="0" bIns="0" rtlCol="0">
            <a:spAutoFit/>
          </a:bodyPr>
          <a:lstStyle/>
          <a:p>
            <a:pPr marL="12700">
              <a:lnSpc>
                <a:spcPct val="100000"/>
              </a:lnSpc>
              <a:spcBef>
                <a:spcPts val="100"/>
              </a:spcBef>
            </a:pPr>
            <a:r>
              <a:rPr sz="1800" dirty="0"/>
              <a:t>A</a:t>
            </a:r>
            <a:r>
              <a:rPr sz="1800" spc="-95" dirty="0"/>
              <a:t> </a:t>
            </a:r>
            <a:r>
              <a:rPr sz="1800" dirty="0"/>
              <a:t>basic</a:t>
            </a:r>
            <a:r>
              <a:rPr sz="1800" spc="-30" dirty="0"/>
              <a:t> </a:t>
            </a:r>
            <a:r>
              <a:rPr sz="1800" dirty="0"/>
              <a:t>command,</a:t>
            </a:r>
            <a:r>
              <a:rPr sz="1800" spc="-30" dirty="0"/>
              <a:t> </a:t>
            </a:r>
            <a:r>
              <a:rPr sz="1800" dirty="0"/>
              <a:t>could</a:t>
            </a:r>
            <a:r>
              <a:rPr sz="1800" spc="-25" dirty="0"/>
              <a:t> be:</a:t>
            </a:r>
            <a:endParaRPr sz="1800"/>
          </a:p>
        </p:txBody>
      </p:sp>
      <p:sp>
        <p:nvSpPr>
          <p:cNvPr id="4" name="object 4"/>
          <p:cNvSpPr txBox="1"/>
          <p:nvPr/>
        </p:nvSpPr>
        <p:spPr>
          <a:xfrm>
            <a:off x="2260595" y="2896189"/>
            <a:ext cx="1043940" cy="499745"/>
          </a:xfrm>
          <a:prstGeom prst="rect">
            <a:avLst/>
          </a:prstGeom>
        </p:spPr>
        <p:txBody>
          <a:bodyPr vert="horz" wrap="square" lIns="0" tIns="12700" rIns="0" bIns="0" rtlCol="0">
            <a:spAutoFit/>
          </a:bodyPr>
          <a:lstStyle/>
          <a:p>
            <a:pPr marL="12700">
              <a:lnSpc>
                <a:spcPct val="100000"/>
              </a:lnSpc>
              <a:spcBef>
                <a:spcPts val="100"/>
              </a:spcBef>
            </a:pPr>
            <a:r>
              <a:rPr sz="1700" b="1" spc="-10" dirty="0">
                <a:solidFill>
                  <a:srgbClr val="FF0000"/>
                </a:solidFill>
                <a:latin typeface="Arial"/>
                <a:cs typeface="Arial"/>
              </a:rPr>
              <a:t>command</a:t>
            </a:r>
            <a:endParaRPr sz="1700">
              <a:latin typeface="Arial"/>
              <a:cs typeface="Arial"/>
            </a:endParaRPr>
          </a:p>
          <a:p>
            <a:pPr marL="52705">
              <a:lnSpc>
                <a:spcPct val="100000"/>
              </a:lnSpc>
              <a:spcBef>
                <a:spcPts val="10"/>
              </a:spcBef>
            </a:pPr>
            <a:r>
              <a:rPr sz="1400" dirty="0">
                <a:solidFill>
                  <a:srgbClr val="595959"/>
                </a:solidFill>
                <a:latin typeface="Arial MT"/>
                <a:cs typeface="Arial MT"/>
              </a:rPr>
              <a:t>(must</a:t>
            </a:r>
            <a:r>
              <a:rPr sz="1400" spc="-25" dirty="0">
                <a:solidFill>
                  <a:srgbClr val="595959"/>
                </a:solidFill>
                <a:latin typeface="Arial MT"/>
                <a:cs typeface="Arial MT"/>
              </a:rPr>
              <a:t> </a:t>
            </a:r>
            <a:r>
              <a:rPr sz="1400" spc="-10" dirty="0">
                <a:solidFill>
                  <a:srgbClr val="595959"/>
                </a:solidFill>
                <a:latin typeface="Arial MT"/>
                <a:cs typeface="Arial MT"/>
              </a:rPr>
              <a:t>have)</a:t>
            </a:r>
            <a:endParaRPr sz="1400">
              <a:latin typeface="Arial MT"/>
              <a:cs typeface="Arial MT"/>
            </a:endParaRPr>
          </a:p>
        </p:txBody>
      </p:sp>
      <p:sp>
        <p:nvSpPr>
          <p:cNvPr id="5" name="object 5"/>
          <p:cNvSpPr txBox="1"/>
          <p:nvPr/>
        </p:nvSpPr>
        <p:spPr>
          <a:xfrm>
            <a:off x="4704291" y="3176646"/>
            <a:ext cx="1209040" cy="895985"/>
          </a:xfrm>
          <a:prstGeom prst="rect">
            <a:avLst/>
          </a:prstGeom>
        </p:spPr>
        <p:txBody>
          <a:bodyPr vert="horz" wrap="square" lIns="0" tIns="12700" rIns="0" bIns="0" rtlCol="0">
            <a:spAutoFit/>
          </a:bodyPr>
          <a:lstStyle/>
          <a:p>
            <a:pPr marL="12700" marR="5080" indent="-1905" algn="ctr">
              <a:lnSpc>
                <a:spcPct val="100000"/>
              </a:lnSpc>
              <a:spcBef>
                <a:spcPts val="100"/>
              </a:spcBef>
            </a:pPr>
            <a:r>
              <a:rPr sz="1600" b="1" spc="-10" dirty="0">
                <a:solidFill>
                  <a:srgbClr val="FF0000"/>
                </a:solidFill>
                <a:latin typeface="Arial"/>
                <a:cs typeface="Arial"/>
              </a:rPr>
              <a:t>option/flag </a:t>
            </a:r>
            <a:r>
              <a:rPr sz="1500" spc="-10" dirty="0">
                <a:solidFill>
                  <a:srgbClr val="595959"/>
                </a:solidFill>
                <a:latin typeface="Arial MT"/>
                <a:cs typeface="Arial MT"/>
              </a:rPr>
              <a:t>(optional) </a:t>
            </a:r>
            <a:r>
              <a:rPr sz="1300" spc="-20" dirty="0">
                <a:solidFill>
                  <a:srgbClr val="595959"/>
                </a:solidFill>
                <a:latin typeface="Arial MT"/>
                <a:cs typeface="Arial MT"/>
              </a:rPr>
              <a:t>hyphen-</a:t>
            </a:r>
            <a:r>
              <a:rPr sz="1300" spc="-10" dirty="0">
                <a:solidFill>
                  <a:srgbClr val="595959"/>
                </a:solidFill>
                <a:latin typeface="Arial MT"/>
                <a:cs typeface="Arial MT"/>
              </a:rPr>
              <a:t>prefixed characters</a:t>
            </a:r>
            <a:endParaRPr sz="1300">
              <a:latin typeface="Arial MT"/>
              <a:cs typeface="Arial MT"/>
            </a:endParaRPr>
          </a:p>
        </p:txBody>
      </p:sp>
      <p:grpSp>
        <p:nvGrpSpPr>
          <p:cNvPr id="6" name="object 6"/>
          <p:cNvGrpSpPr/>
          <p:nvPr/>
        </p:nvGrpSpPr>
        <p:grpSpPr>
          <a:xfrm>
            <a:off x="3365056" y="2475775"/>
            <a:ext cx="4083050" cy="746125"/>
            <a:chOff x="3365056" y="2475775"/>
            <a:chExt cx="4083050" cy="746125"/>
          </a:xfrm>
        </p:grpSpPr>
        <p:sp>
          <p:nvSpPr>
            <p:cNvPr id="7" name="object 7"/>
            <p:cNvSpPr/>
            <p:nvPr/>
          </p:nvSpPr>
          <p:spPr>
            <a:xfrm>
              <a:off x="3457020" y="2485300"/>
              <a:ext cx="1411605" cy="445770"/>
            </a:xfrm>
            <a:custGeom>
              <a:avLst/>
              <a:gdLst/>
              <a:ahLst/>
              <a:cxnLst/>
              <a:rect l="l" t="t" r="r" b="b"/>
              <a:pathLst>
                <a:path w="1411604" h="445769">
                  <a:moveTo>
                    <a:pt x="1411104" y="0"/>
                  </a:moveTo>
                  <a:lnTo>
                    <a:pt x="0" y="445582"/>
                  </a:lnTo>
                </a:path>
              </a:pathLst>
            </a:custGeom>
            <a:ln w="19049">
              <a:solidFill>
                <a:srgbClr val="FF0000"/>
              </a:solidFill>
            </a:ln>
          </p:spPr>
          <p:txBody>
            <a:bodyPr wrap="square" lIns="0" tIns="0" rIns="0" bIns="0" rtlCol="0"/>
            <a:lstStyle/>
            <a:p>
              <a:endParaRPr/>
            </a:p>
          </p:txBody>
        </p:sp>
        <p:pic>
          <p:nvPicPr>
            <p:cNvPr id="8" name="object 8"/>
            <p:cNvPicPr/>
            <p:nvPr/>
          </p:nvPicPr>
          <p:blipFill>
            <a:blip r:embed="rId4" cstate="print"/>
            <a:stretch>
              <a:fillRect/>
            </a:stretch>
          </p:blipFill>
          <p:spPr>
            <a:xfrm>
              <a:off x="3365056" y="2891352"/>
              <a:ext cx="110963" cy="79060"/>
            </a:xfrm>
            <a:prstGeom prst="rect">
              <a:avLst/>
            </a:prstGeom>
          </p:spPr>
        </p:pic>
        <p:sp>
          <p:nvSpPr>
            <p:cNvPr id="9" name="object 9"/>
            <p:cNvSpPr/>
            <p:nvPr/>
          </p:nvSpPr>
          <p:spPr>
            <a:xfrm>
              <a:off x="4685024" y="2485300"/>
              <a:ext cx="1042669" cy="589280"/>
            </a:xfrm>
            <a:custGeom>
              <a:avLst/>
              <a:gdLst/>
              <a:ahLst/>
              <a:cxnLst/>
              <a:rect l="l" t="t" r="r" b="b"/>
              <a:pathLst>
                <a:path w="1042670" h="589280">
                  <a:moveTo>
                    <a:pt x="0" y="0"/>
                  </a:moveTo>
                  <a:lnTo>
                    <a:pt x="388799" y="9299"/>
                  </a:lnTo>
                </a:path>
                <a:path w="1042670" h="589280">
                  <a:moveTo>
                    <a:pt x="702249" y="3724"/>
                  </a:moveTo>
                  <a:lnTo>
                    <a:pt x="1042149" y="11224"/>
                  </a:lnTo>
                </a:path>
                <a:path w="1042670" h="589280">
                  <a:moveTo>
                    <a:pt x="866637" y="7349"/>
                  </a:moveTo>
                  <a:lnTo>
                    <a:pt x="666767" y="589248"/>
                  </a:lnTo>
                </a:path>
              </a:pathLst>
            </a:custGeom>
            <a:ln w="19049">
              <a:solidFill>
                <a:srgbClr val="FF0000"/>
              </a:solidFill>
            </a:ln>
          </p:spPr>
          <p:txBody>
            <a:bodyPr wrap="square" lIns="0" tIns="0" rIns="0" bIns="0" rtlCol="0"/>
            <a:lstStyle/>
            <a:p>
              <a:endParaRPr/>
            </a:p>
          </p:txBody>
        </p:sp>
        <p:pic>
          <p:nvPicPr>
            <p:cNvPr id="10" name="object 10"/>
            <p:cNvPicPr/>
            <p:nvPr/>
          </p:nvPicPr>
          <p:blipFill>
            <a:blip r:embed="rId5" cstate="print"/>
            <a:stretch>
              <a:fillRect/>
            </a:stretch>
          </p:blipFill>
          <p:spPr>
            <a:xfrm>
              <a:off x="5312508" y="3054802"/>
              <a:ext cx="78567" cy="111033"/>
            </a:xfrm>
            <a:prstGeom prst="rect">
              <a:avLst/>
            </a:prstGeom>
          </p:spPr>
        </p:pic>
        <p:sp>
          <p:nvSpPr>
            <p:cNvPr id="11" name="object 11"/>
            <p:cNvSpPr/>
            <p:nvPr/>
          </p:nvSpPr>
          <p:spPr>
            <a:xfrm>
              <a:off x="5974774" y="2490850"/>
              <a:ext cx="1393825" cy="671195"/>
            </a:xfrm>
            <a:custGeom>
              <a:avLst/>
              <a:gdLst/>
              <a:ahLst/>
              <a:cxnLst/>
              <a:rect l="l" t="t" r="r" b="b"/>
              <a:pathLst>
                <a:path w="1393825" h="671194">
                  <a:moveTo>
                    <a:pt x="0" y="4349"/>
                  </a:moveTo>
                  <a:lnTo>
                    <a:pt x="1106399" y="8849"/>
                  </a:lnTo>
                </a:path>
                <a:path w="1393825" h="671194">
                  <a:moveTo>
                    <a:pt x="458349" y="0"/>
                  </a:moveTo>
                  <a:lnTo>
                    <a:pt x="1393279" y="670769"/>
                  </a:lnTo>
                </a:path>
              </a:pathLst>
            </a:custGeom>
            <a:ln w="19049">
              <a:solidFill>
                <a:srgbClr val="FF0000"/>
              </a:solidFill>
            </a:ln>
          </p:spPr>
          <p:txBody>
            <a:bodyPr wrap="square" lIns="0" tIns="0" rIns="0" bIns="0" rtlCol="0"/>
            <a:lstStyle/>
            <a:p>
              <a:endParaRPr/>
            </a:p>
          </p:txBody>
        </p:sp>
        <p:pic>
          <p:nvPicPr>
            <p:cNvPr id="12" name="object 12"/>
            <p:cNvPicPr/>
            <p:nvPr/>
          </p:nvPicPr>
          <p:blipFill>
            <a:blip r:embed="rId6" cstate="print"/>
            <a:stretch>
              <a:fillRect/>
            </a:stretch>
          </p:blipFill>
          <p:spPr>
            <a:xfrm>
              <a:off x="7340187" y="3126528"/>
              <a:ext cx="107634" cy="95011"/>
            </a:xfrm>
            <a:prstGeom prst="rect">
              <a:avLst/>
            </a:prstGeom>
          </p:spPr>
        </p:pic>
      </p:grpSp>
      <p:sp>
        <p:nvSpPr>
          <p:cNvPr id="13" name="object 13"/>
          <p:cNvSpPr txBox="1"/>
          <p:nvPr/>
        </p:nvSpPr>
        <p:spPr>
          <a:xfrm>
            <a:off x="7321513" y="3191446"/>
            <a:ext cx="1008380" cy="498475"/>
          </a:xfrm>
          <a:prstGeom prst="rect">
            <a:avLst/>
          </a:prstGeom>
        </p:spPr>
        <p:txBody>
          <a:bodyPr vert="horz" wrap="square" lIns="0" tIns="12700" rIns="0" bIns="0" rtlCol="0">
            <a:spAutoFit/>
          </a:bodyPr>
          <a:lstStyle/>
          <a:p>
            <a:pPr marL="12700">
              <a:lnSpc>
                <a:spcPct val="100000"/>
              </a:lnSpc>
              <a:spcBef>
                <a:spcPts val="100"/>
              </a:spcBef>
            </a:pPr>
            <a:r>
              <a:rPr sz="1600" b="1" spc="-10" dirty="0">
                <a:solidFill>
                  <a:srgbClr val="FF0000"/>
                </a:solidFill>
                <a:latin typeface="Arial"/>
                <a:cs typeface="Arial"/>
              </a:rPr>
              <a:t>parameter</a:t>
            </a:r>
            <a:endParaRPr sz="1600">
              <a:latin typeface="Arial"/>
              <a:cs typeface="Arial"/>
            </a:endParaRPr>
          </a:p>
          <a:p>
            <a:pPr marL="106680">
              <a:lnSpc>
                <a:spcPct val="100000"/>
              </a:lnSpc>
              <a:spcBef>
                <a:spcPts val="5"/>
              </a:spcBef>
            </a:pPr>
            <a:r>
              <a:rPr sz="1500" spc="-10" dirty="0">
                <a:solidFill>
                  <a:srgbClr val="595959"/>
                </a:solidFill>
                <a:latin typeface="Arial MT"/>
                <a:cs typeface="Arial MT"/>
              </a:rPr>
              <a:t>(optional)</a:t>
            </a:r>
            <a:endParaRPr sz="1500">
              <a:latin typeface="Arial MT"/>
              <a:cs typeface="Arial MT"/>
            </a:endParaRPr>
          </a:p>
        </p:txBody>
      </p:sp>
      <p:grpSp>
        <p:nvGrpSpPr>
          <p:cNvPr id="14" name="object 14"/>
          <p:cNvGrpSpPr/>
          <p:nvPr/>
        </p:nvGrpSpPr>
        <p:grpSpPr>
          <a:xfrm>
            <a:off x="4232794" y="2474737"/>
            <a:ext cx="1113155" cy="695325"/>
            <a:chOff x="4232794" y="2474737"/>
            <a:chExt cx="1113155" cy="695325"/>
          </a:xfrm>
        </p:grpSpPr>
        <p:sp>
          <p:nvSpPr>
            <p:cNvPr id="15" name="object 15"/>
            <p:cNvSpPr/>
            <p:nvPr/>
          </p:nvSpPr>
          <p:spPr>
            <a:xfrm>
              <a:off x="5088525" y="2489025"/>
              <a:ext cx="243204" cy="152400"/>
            </a:xfrm>
            <a:custGeom>
              <a:avLst/>
              <a:gdLst/>
              <a:ahLst/>
              <a:cxnLst/>
              <a:rect l="l" t="t" r="r" b="b"/>
              <a:pathLst>
                <a:path w="243204" h="152400">
                  <a:moveTo>
                    <a:pt x="242699" y="0"/>
                  </a:moveTo>
                  <a:lnTo>
                    <a:pt x="237931" y="29660"/>
                  </a:lnTo>
                  <a:lnTo>
                    <a:pt x="224928" y="53881"/>
                  </a:lnTo>
                  <a:lnTo>
                    <a:pt x="205642" y="70211"/>
                  </a:lnTo>
                  <a:lnTo>
                    <a:pt x="182024" y="76199"/>
                  </a:lnTo>
                  <a:lnTo>
                    <a:pt x="158407" y="82188"/>
                  </a:lnTo>
                  <a:lnTo>
                    <a:pt x="139121" y="98518"/>
                  </a:lnTo>
                  <a:lnTo>
                    <a:pt x="126118" y="122739"/>
                  </a:lnTo>
                  <a:lnTo>
                    <a:pt x="121349" y="152399"/>
                  </a:lnTo>
                  <a:lnTo>
                    <a:pt x="116581" y="122739"/>
                  </a:lnTo>
                  <a:lnTo>
                    <a:pt x="103578" y="98518"/>
                  </a:lnTo>
                  <a:lnTo>
                    <a:pt x="84292" y="82188"/>
                  </a:lnTo>
                  <a:lnTo>
                    <a:pt x="60674" y="76199"/>
                  </a:lnTo>
                  <a:lnTo>
                    <a:pt x="37057" y="70211"/>
                  </a:lnTo>
                  <a:lnTo>
                    <a:pt x="17771" y="53881"/>
                  </a:lnTo>
                  <a:lnTo>
                    <a:pt x="4768" y="29660"/>
                  </a:lnTo>
                  <a:lnTo>
                    <a:pt x="0" y="0"/>
                  </a:lnTo>
                </a:path>
              </a:pathLst>
            </a:custGeom>
            <a:ln w="28574">
              <a:solidFill>
                <a:srgbClr val="0000FF"/>
              </a:solidFill>
            </a:ln>
          </p:spPr>
          <p:txBody>
            <a:bodyPr wrap="square" lIns="0" tIns="0" rIns="0" bIns="0" rtlCol="0"/>
            <a:lstStyle/>
            <a:p>
              <a:endParaRPr/>
            </a:p>
          </p:txBody>
        </p:sp>
        <p:sp>
          <p:nvSpPr>
            <p:cNvPr id="16" name="object 16"/>
            <p:cNvSpPr/>
            <p:nvPr/>
          </p:nvSpPr>
          <p:spPr>
            <a:xfrm>
              <a:off x="4318510" y="2641425"/>
              <a:ext cx="891540" cy="478155"/>
            </a:xfrm>
            <a:custGeom>
              <a:avLst/>
              <a:gdLst/>
              <a:ahLst/>
              <a:cxnLst/>
              <a:rect l="l" t="t" r="r" b="b"/>
              <a:pathLst>
                <a:path w="891539" h="478155">
                  <a:moveTo>
                    <a:pt x="891364" y="0"/>
                  </a:moveTo>
                  <a:lnTo>
                    <a:pt x="0" y="477892"/>
                  </a:lnTo>
                </a:path>
              </a:pathLst>
            </a:custGeom>
            <a:ln w="19049">
              <a:solidFill>
                <a:srgbClr val="0000FF"/>
              </a:solidFill>
            </a:ln>
          </p:spPr>
          <p:txBody>
            <a:bodyPr wrap="square" lIns="0" tIns="0" rIns="0" bIns="0" rtlCol="0"/>
            <a:lstStyle/>
            <a:p>
              <a:endParaRPr/>
            </a:p>
          </p:txBody>
        </p:sp>
        <p:pic>
          <p:nvPicPr>
            <p:cNvPr id="17" name="object 17"/>
            <p:cNvPicPr/>
            <p:nvPr/>
          </p:nvPicPr>
          <p:blipFill>
            <a:blip r:embed="rId7" cstate="print"/>
            <a:stretch>
              <a:fillRect/>
            </a:stretch>
          </p:blipFill>
          <p:spPr>
            <a:xfrm>
              <a:off x="4232794" y="3082060"/>
              <a:ext cx="110108" cy="87630"/>
            </a:xfrm>
            <a:prstGeom prst="rect">
              <a:avLst/>
            </a:prstGeom>
          </p:spPr>
        </p:pic>
      </p:grpSp>
      <p:sp>
        <p:nvSpPr>
          <p:cNvPr id="18" name="object 18"/>
          <p:cNvSpPr txBox="1"/>
          <p:nvPr/>
        </p:nvSpPr>
        <p:spPr>
          <a:xfrm>
            <a:off x="3600801" y="3170047"/>
            <a:ext cx="770890" cy="269240"/>
          </a:xfrm>
          <a:prstGeom prst="rect">
            <a:avLst/>
          </a:prstGeom>
        </p:spPr>
        <p:txBody>
          <a:bodyPr vert="horz" wrap="square" lIns="0" tIns="12700" rIns="0" bIns="0" rtlCol="0">
            <a:spAutoFit/>
          </a:bodyPr>
          <a:lstStyle/>
          <a:p>
            <a:pPr marL="12700">
              <a:lnSpc>
                <a:spcPct val="100000"/>
              </a:lnSpc>
              <a:spcBef>
                <a:spcPts val="100"/>
              </a:spcBef>
            </a:pPr>
            <a:r>
              <a:rPr sz="1600" b="1" dirty="0">
                <a:solidFill>
                  <a:srgbClr val="4285F4"/>
                </a:solidFill>
                <a:latin typeface="Arial"/>
                <a:cs typeface="Arial"/>
              </a:rPr>
              <a:t>a</a:t>
            </a:r>
            <a:r>
              <a:rPr sz="1600" b="1" spc="-5" dirty="0">
                <a:solidFill>
                  <a:srgbClr val="4285F4"/>
                </a:solidFill>
                <a:latin typeface="Arial"/>
                <a:cs typeface="Arial"/>
              </a:rPr>
              <a:t> </a:t>
            </a:r>
            <a:r>
              <a:rPr sz="1600" b="1" spc="-10" dirty="0">
                <a:solidFill>
                  <a:srgbClr val="4285F4"/>
                </a:solidFill>
                <a:latin typeface="Arial"/>
                <a:cs typeface="Arial"/>
              </a:rPr>
              <a:t>space</a:t>
            </a:r>
            <a:endParaRPr sz="1600">
              <a:latin typeface="Arial"/>
              <a:cs typeface="Arial"/>
            </a:endParaRPr>
          </a:p>
        </p:txBody>
      </p:sp>
      <p:grpSp>
        <p:nvGrpSpPr>
          <p:cNvPr id="19" name="object 19"/>
          <p:cNvGrpSpPr/>
          <p:nvPr/>
        </p:nvGrpSpPr>
        <p:grpSpPr>
          <a:xfrm>
            <a:off x="5742987" y="2480912"/>
            <a:ext cx="575945" cy="755650"/>
            <a:chOff x="5742987" y="2480912"/>
            <a:chExt cx="575945" cy="755650"/>
          </a:xfrm>
        </p:grpSpPr>
        <p:pic>
          <p:nvPicPr>
            <p:cNvPr id="20" name="object 20"/>
            <p:cNvPicPr/>
            <p:nvPr/>
          </p:nvPicPr>
          <p:blipFill>
            <a:blip r:embed="rId8" cstate="print"/>
            <a:stretch>
              <a:fillRect/>
            </a:stretch>
          </p:blipFill>
          <p:spPr>
            <a:xfrm>
              <a:off x="5742987" y="2480912"/>
              <a:ext cx="246074" cy="180974"/>
            </a:xfrm>
            <a:prstGeom prst="rect">
              <a:avLst/>
            </a:prstGeom>
          </p:spPr>
        </p:pic>
        <p:sp>
          <p:nvSpPr>
            <p:cNvPr id="21" name="object 21"/>
            <p:cNvSpPr/>
            <p:nvPr/>
          </p:nvSpPr>
          <p:spPr>
            <a:xfrm>
              <a:off x="5866024" y="2647600"/>
              <a:ext cx="391160" cy="510540"/>
            </a:xfrm>
            <a:custGeom>
              <a:avLst/>
              <a:gdLst/>
              <a:ahLst/>
              <a:cxnLst/>
              <a:rect l="l" t="t" r="r" b="b"/>
              <a:pathLst>
                <a:path w="391160" h="510539">
                  <a:moveTo>
                    <a:pt x="0" y="0"/>
                  </a:moveTo>
                  <a:lnTo>
                    <a:pt x="390724" y="510438"/>
                  </a:lnTo>
                </a:path>
              </a:pathLst>
            </a:custGeom>
            <a:ln w="19049">
              <a:solidFill>
                <a:srgbClr val="0000FF"/>
              </a:solidFill>
            </a:ln>
          </p:spPr>
          <p:txBody>
            <a:bodyPr wrap="square" lIns="0" tIns="0" rIns="0" bIns="0" rtlCol="0"/>
            <a:lstStyle/>
            <a:p>
              <a:endParaRPr/>
            </a:p>
          </p:txBody>
        </p:sp>
        <p:pic>
          <p:nvPicPr>
            <p:cNvPr id="22" name="object 22"/>
            <p:cNvPicPr/>
            <p:nvPr/>
          </p:nvPicPr>
          <p:blipFill>
            <a:blip r:embed="rId9" cstate="print"/>
            <a:stretch>
              <a:fillRect/>
            </a:stretch>
          </p:blipFill>
          <p:spPr>
            <a:xfrm>
              <a:off x="6222238" y="3129387"/>
              <a:ext cx="96583" cy="106823"/>
            </a:xfrm>
            <a:prstGeom prst="rect">
              <a:avLst/>
            </a:prstGeom>
          </p:spPr>
        </p:pic>
      </p:grpSp>
      <p:sp>
        <p:nvSpPr>
          <p:cNvPr id="23" name="object 23"/>
          <p:cNvSpPr txBox="1"/>
          <p:nvPr/>
        </p:nvSpPr>
        <p:spPr>
          <a:xfrm>
            <a:off x="6267839" y="3244134"/>
            <a:ext cx="770890" cy="269240"/>
          </a:xfrm>
          <a:prstGeom prst="rect">
            <a:avLst/>
          </a:prstGeom>
        </p:spPr>
        <p:txBody>
          <a:bodyPr vert="horz" wrap="square" lIns="0" tIns="12700" rIns="0" bIns="0" rtlCol="0">
            <a:spAutoFit/>
          </a:bodyPr>
          <a:lstStyle/>
          <a:p>
            <a:pPr marL="12700">
              <a:lnSpc>
                <a:spcPct val="100000"/>
              </a:lnSpc>
              <a:spcBef>
                <a:spcPts val="100"/>
              </a:spcBef>
            </a:pPr>
            <a:r>
              <a:rPr sz="1600" b="1" dirty="0">
                <a:solidFill>
                  <a:srgbClr val="4285F4"/>
                </a:solidFill>
                <a:latin typeface="Arial"/>
                <a:cs typeface="Arial"/>
              </a:rPr>
              <a:t>a</a:t>
            </a:r>
            <a:r>
              <a:rPr sz="1600" b="1" spc="-5" dirty="0">
                <a:solidFill>
                  <a:srgbClr val="4285F4"/>
                </a:solidFill>
                <a:latin typeface="Arial"/>
                <a:cs typeface="Arial"/>
              </a:rPr>
              <a:t> </a:t>
            </a:r>
            <a:r>
              <a:rPr sz="1600" b="1" spc="-10" dirty="0">
                <a:solidFill>
                  <a:srgbClr val="4285F4"/>
                </a:solidFill>
                <a:latin typeface="Arial"/>
                <a:cs typeface="Arial"/>
              </a:rPr>
              <a:t>space</a:t>
            </a:r>
            <a:endParaRPr sz="1600">
              <a:latin typeface="Arial"/>
              <a:cs typeface="Arial"/>
            </a:endParaRPr>
          </a:p>
        </p:txBody>
      </p:sp>
      <p:grpSp>
        <p:nvGrpSpPr>
          <p:cNvPr id="24" name="object 24"/>
          <p:cNvGrpSpPr/>
          <p:nvPr/>
        </p:nvGrpSpPr>
        <p:grpSpPr>
          <a:xfrm>
            <a:off x="3778799" y="1837718"/>
            <a:ext cx="3280410" cy="82550"/>
            <a:chOff x="3778799" y="1837718"/>
            <a:chExt cx="3280410" cy="82550"/>
          </a:xfrm>
        </p:grpSpPr>
        <p:sp>
          <p:nvSpPr>
            <p:cNvPr id="25" name="object 25"/>
            <p:cNvSpPr/>
            <p:nvPr/>
          </p:nvSpPr>
          <p:spPr>
            <a:xfrm>
              <a:off x="3788324" y="1878708"/>
              <a:ext cx="3175000" cy="9525"/>
            </a:xfrm>
            <a:custGeom>
              <a:avLst/>
              <a:gdLst/>
              <a:ahLst/>
              <a:cxnLst/>
              <a:rect l="l" t="t" r="r" b="b"/>
              <a:pathLst>
                <a:path w="3175000" h="9525">
                  <a:moveTo>
                    <a:pt x="0" y="9266"/>
                  </a:moveTo>
                  <a:lnTo>
                    <a:pt x="3174600" y="0"/>
                  </a:lnTo>
                </a:path>
              </a:pathLst>
            </a:custGeom>
            <a:ln w="19049">
              <a:solidFill>
                <a:srgbClr val="FF0000"/>
              </a:solidFill>
            </a:ln>
          </p:spPr>
          <p:txBody>
            <a:bodyPr wrap="square" lIns="0" tIns="0" rIns="0" bIns="0" rtlCol="0"/>
            <a:lstStyle/>
            <a:p>
              <a:endParaRPr/>
            </a:p>
          </p:txBody>
        </p:sp>
        <p:pic>
          <p:nvPicPr>
            <p:cNvPr id="26" name="object 26"/>
            <p:cNvPicPr/>
            <p:nvPr/>
          </p:nvPicPr>
          <p:blipFill>
            <a:blip r:embed="rId10" cstate="print"/>
            <a:stretch>
              <a:fillRect/>
            </a:stretch>
          </p:blipFill>
          <p:spPr>
            <a:xfrm>
              <a:off x="6953308" y="1837718"/>
              <a:ext cx="105592" cy="81980"/>
            </a:xfrm>
            <a:prstGeom prst="rect">
              <a:avLst/>
            </a:prstGeom>
          </p:spPr>
        </p:pic>
      </p:grpSp>
      <p:sp>
        <p:nvSpPr>
          <p:cNvPr id="27" name="object 27"/>
          <p:cNvSpPr/>
          <p:nvPr/>
        </p:nvSpPr>
        <p:spPr>
          <a:xfrm>
            <a:off x="1270618" y="747049"/>
            <a:ext cx="190500" cy="228600"/>
          </a:xfrm>
          <a:custGeom>
            <a:avLst/>
            <a:gdLst/>
            <a:ahLst/>
            <a:cxnLst/>
            <a:rect l="l" t="t" r="r" b="b"/>
            <a:pathLst>
              <a:path w="190500" h="228600">
                <a:moveTo>
                  <a:pt x="190500" y="228600"/>
                </a:moveTo>
                <a:lnTo>
                  <a:pt x="0" y="228600"/>
                </a:lnTo>
                <a:lnTo>
                  <a:pt x="0" y="0"/>
                </a:lnTo>
                <a:lnTo>
                  <a:pt x="190500" y="0"/>
                </a:lnTo>
                <a:lnTo>
                  <a:pt x="190500" y="228600"/>
                </a:lnTo>
                <a:close/>
              </a:path>
            </a:pathLst>
          </a:custGeom>
          <a:solidFill>
            <a:srgbClr val="CCCCCC"/>
          </a:solidFill>
        </p:spPr>
        <p:txBody>
          <a:bodyPr wrap="square" lIns="0" tIns="0" rIns="0" bIns="0" rtlCol="0"/>
          <a:lstStyle/>
          <a:p>
            <a:endParaRPr/>
          </a:p>
        </p:txBody>
      </p:sp>
      <p:sp>
        <p:nvSpPr>
          <p:cNvPr id="28" name="object 28"/>
          <p:cNvSpPr txBox="1"/>
          <p:nvPr/>
        </p:nvSpPr>
        <p:spPr>
          <a:xfrm>
            <a:off x="410900" y="726730"/>
            <a:ext cx="7626350" cy="1064260"/>
          </a:xfrm>
          <a:prstGeom prst="rect">
            <a:avLst/>
          </a:prstGeom>
        </p:spPr>
        <p:txBody>
          <a:bodyPr vert="horz" wrap="square" lIns="0" tIns="12700" rIns="0" bIns="0" rtlCol="0">
            <a:spAutoFit/>
          </a:bodyPr>
          <a:lstStyle/>
          <a:p>
            <a:pPr marL="12700">
              <a:lnSpc>
                <a:spcPct val="100000"/>
              </a:lnSpc>
              <a:spcBef>
                <a:spcPts val="100"/>
              </a:spcBef>
            </a:pPr>
            <a:r>
              <a:rPr sz="1500" dirty="0">
                <a:solidFill>
                  <a:srgbClr val="595959"/>
                </a:solidFill>
                <a:latin typeface="Arial MT"/>
                <a:cs typeface="Arial MT"/>
              </a:rPr>
              <a:t>Example:</a:t>
            </a:r>
            <a:r>
              <a:rPr sz="1500" spc="-50" dirty="0">
                <a:solidFill>
                  <a:srgbClr val="595959"/>
                </a:solidFill>
                <a:latin typeface="Arial MT"/>
                <a:cs typeface="Arial MT"/>
              </a:rPr>
              <a:t> </a:t>
            </a:r>
            <a:r>
              <a:rPr sz="1500" dirty="0">
                <a:latin typeface="Arial MT"/>
                <a:cs typeface="Arial MT"/>
              </a:rPr>
              <a:t>ls</a:t>
            </a:r>
            <a:r>
              <a:rPr sz="1500" spc="-55" dirty="0">
                <a:latin typeface="Arial MT"/>
                <a:cs typeface="Arial MT"/>
              </a:rPr>
              <a:t> </a:t>
            </a:r>
            <a:r>
              <a:rPr sz="1500" spc="-10" dirty="0">
                <a:solidFill>
                  <a:srgbClr val="595959"/>
                </a:solidFill>
                <a:latin typeface="Arial MT"/>
                <a:cs typeface="Arial MT"/>
              </a:rPr>
              <a:t>command</a:t>
            </a:r>
            <a:endParaRPr sz="1500">
              <a:latin typeface="Arial MT"/>
              <a:cs typeface="Arial MT"/>
            </a:endParaRPr>
          </a:p>
          <a:p>
            <a:pPr>
              <a:lnSpc>
                <a:spcPct val="100000"/>
              </a:lnSpc>
              <a:spcBef>
                <a:spcPts val="1290"/>
              </a:spcBef>
            </a:pPr>
            <a:endParaRPr sz="1500">
              <a:latin typeface="Arial MT"/>
              <a:cs typeface="Arial MT"/>
            </a:endParaRPr>
          </a:p>
          <a:p>
            <a:pPr marL="2834005" marR="5080">
              <a:lnSpc>
                <a:spcPct val="100000"/>
              </a:lnSpc>
            </a:pPr>
            <a:r>
              <a:rPr sz="1400" dirty="0">
                <a:latin typeface="Arial MT"/>
                <a:cs typeface="Arial MT"/>
              </a:rPr>
              <a:t>The</a:t>
            </a:r>
            <a:r>
              <a:rPr sz="1400" spc="-20" dirty="0">
                <a:latin typeface="Arial MT"/>
                <a:cs typeface="Arial MT"/>
              </a:rPr>
              <a:t> </a:t>
            </a:r>
            <a:r>
              <a:rPr sz="1400" dirty="0">
                <a:latin typeface="Arial MT"/>
                <a:cs typeface="Arial MT"/>
              </a:rPr>
              <a:t>command</a:t>
            </a:r>
            <a:r>
              <a:rPr sz="1400" spc="-20" dirty="0">
                <a:latin typeface="Arial MT"/>
                <a:cs typeface="Arial MT"/>
              </a:rPr>
              <a:t> </a:t>
            </a:r>
            <a:r>
              <a:rPr sz="1400" dirty="0">
                <a:latin typeface="Arial MT"/>
                <a:cs typeface="Arial MT"/>
              </a:rPr>
              <a:t>line</a:t>
            </a:r>
            <a:r>
              <a:rPr sz="1400" spc="-20" dirty="0">
                <a:latin typeface="Arial MT"/>
                <a:cs typeface="Arial MT"/>
              </a:rPr>
              <a:t> </a:t>
            </a:r>
            <a:r>
              <a:rPr sz="1400" dirty="0">
                <a:latin typeface="Arial MT"/>
                <a:cs typeface="Arial MT"/>
              </a:rPr>
              <a:t>will</a:t>
            </a:r>
            <a:r>
              <a:rPr sz="1400" spc="-20" dirty="0">
                <a:latin typeface="Arial MT"/>
                <a:cs typeface="Arial MT"/>
              </a:rPr>
              <a:t> </a:t>
            </a:r>
            <a:r>
              <a:rPr sz="1400" dirty="0">
                <a:latin typeface="Arial MT"/>
                <a:cs typeface="Arial MT"/>
              </a:rPr>
              <a:t>be</a:t>
            </a:r>
            <a:r>
              <a:rPr sz="1400" spc="-20" dirty="0">
                <a:latin typeface="Arial MT"/>
                <a:cs typeface="Arial MT"/>
              </a:rPr>
              <a:t> </a:t>
            </a:r>
            <a:r>
              <a:rPr sz="1400" dirty="0">
                <a:latin typeface="Arial MT"/>
                <a:cs typeface="Arial MT"/>
              </a:rPr>
              <a:t>read</a:t>
            </a:r>
            <a:r>
              <a:rPr sz="1400" spc="-15" dirty="0">
                <a:latin typeface="Arial MT"/>
                <a:cs typeface="Arial MT"/>
              </a:rPr>
              <a:t> </a:t>
            </a:r>
            <a:r>
              <a:rPr sz="1400" b="1" dirty="0">
                <a:latin typeface="Arial"/>
                <a:cs typeface="Arial"/>
              </a:rPr>
              <a:t>from</a:t>
            </a:r>
            <a:r>
              <a:rPr sz="1400" b="1" spc="-15" dirty="0">
                <a:latin typeface="Arial"/>
                <a:cs typeface="Arial"/>
              </a:rPr>
              <a:t> </a:t>
            </a:r>
            <a:r>
              <a:rPr sz="1400" b="1" dirty="0">
                <a:latin typeface="Arial"/>
                <a:cs typeface="Arial"/>
              </a:rPr>
              <a:t>left</a:t>
            </a:r>
            <a:r>
              <a:rPr sz="1400" b="1" spc="-20" dirty="0">
                <a:latin typeface="Arial"/>
                <a:cs typeface="Arial"/>
              </a:rPr>
              <a:t> </a:t>
            </a:r>
            <a:r>
              <a:rPr sz="1400" b="1" dirty="0">
                <a:latin typeface="Arial"/>
                <a:cs typeface="Arial"/>
              </a:rPr>
              <a:t>to</a:t>
            </a:r>
            <a:r>
              <a:rPr sz="1400" b="1" spc="-20" dirty="0">
                <a:latin typeface="Arial"/>
                <a:cs typeface="Arial"/>
              </a:rPr>
              <a:t> </a:t>
            </a:r>
            <a:r>
              <a:rPr sz="1400" b="1" dirty="0">
                <a:latin typeface="Arial"/>
                <a:cs typeface="Arial"/>
              </a:rPr>
              <a:t>right</a:t>
            </a:r>
            <a:r>
              <a:rPr sz="1400" b="1" spc="-20" dirty="0">
                <a:latin typeface="Arial"/>
                <a:cs typeface="Arial"/>
              </a:rPr>
              <a:t> </a:t>
            </a:r>
            <a:r>
              <a:rPr sz="1400" dirty="0">
                <a:latin typeface="Arial MT"/>
                <a:cs typeface="Arial MT"/>
              </a:rPr>
              <a:t>by</a:t>
            </a:r>
            <a:r>
              <a:rPr sz="1400" spc="-20" dirty="0">
                <a:latin typeface="Arial MT"/>
                <a:cs typeface="Arial MT"/>
              </a:rPr>
              <a:t> </a:t>
            </a:r>
            <a:r>
              <a:rPr sz="1400" dirty="0">
                <a:latin typeface="Arial MT"/>
                <a:cs typeface="Arial MT"/>
              </a:rPr>
              <a:t>the</a:t>
            </a:r>
            <a:r>
              <a:rPr sz="1400" spc="-20" dirty="0">
                <a:latin typeface="Arial MT"/>
                <a:cs typeface="Arial MT"/>
              </a:rPr>
              <a:t> </a:t>
            </a:r>
            <a:r>
              <a:rPr sz="1400" spc="-10" dirty="0">
                <a:latin typeface="Arial MT"/>
                <a:cs typeface="Arial MT"/>
              </a:rPr>
              <a:t>shell </a:t>
            </a:r>
            <a:r>
              <a:rPr sz="1400" dirty="0">
                <a:latin typeface="Arial MT"/>
                <a:cs typeface="Arial MT"/>
              </a:rPr>
              <a:t>once</a:t>
            </a:r>
            <a:r>
              <a:rPr sz="1400" spc="-15" dirty="0">
                <a:latin typeface="Arial MT"/>
                <a:cs typeface="Arial MT"/>
              </a:rPr>
              <a:t> </a:t>
            </a:r>
            <a:r>
              <a:rPr sz="1400" dirty="0">
                <a:latin typeface="Arial MT"/>
                <a:cs typeface="Arial MT"/>
              </a:rPr>
              <a:t>press</a:t>
            </a:r>
            <a:r>
              <a:rPr sz="1400" spc="-10" dirty="0">
                <a:latin typeface="Arial MT"/>
                <a:cs typeface="Arial MT"/>
              </a:rPr>
              <a:t> ENTER</a:t>
            </a:r>
            <a:endParaRPr sz="1400">
              <a:latin typeface="Arial MT"/>
              <a:cs typeface="Arial M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781525" y="4766036"/>
            <a:ext cx="167005" cy="177800"/>
          </a:xfrm>
          <a:prstGeom prst="rect">
            <a:avLst/>
          </a:prstGeom>
        </p:spPr>
        <p:txBody>
          <a:bodyPr vert="horz" wrap="square" lIns="0" tIns="12700" rIns="0" bIns="0" rtlCol="0">
            <a:spAutoFit/>
          </a:bodyPr>
          <a:lstStyle/>
          <a:p>
            <a:pPr marL="12700">
              <a:lnSpc>
                <a:spcPct val="100000"/>
              </a:lnSpc>
              <a:spcBef>
                <a:spcPts val="100"/>
              </a:spcBef>
            </a:pPr>
            <a:r>
              <a:rPr sz="1000" spc="-25" dirty="0">
                <a:solidFill>
                  <a:srgbClr val="595959"/>
                </a:solidFill>
                <a:latin typeface="Arial MT"/>
                <a:cs typeface="Arial MT"/>
              </a:rPr>
              <a:t>14</a:t>
            </a:r>
            <a:endParaRPr sz="1000">
              <a:latin typeface="Arial MT"/>
              <a:cs typeface="Arial MT"/>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2004695">
              <a:lnSpc>
                <a:spcPct val="100000"/>
              </a:lnSpc>
              <a:spcBef>
                <a:spcPts val="100"/>
              </a:spcBef>
            </a:pPr>
            <a:r>
              <a:rPr dirty="0"/>
              <a:t>How</a:t>
            </a:r>
            <a:r>
              <a:rPr spc="-40" dirty="0"/>
              <a:t> </a:t>
            </a:r>
            <a:r>
              <a:rPr dirty="0"/>
              <a:t>do</a:t>
            </a:r>
            <a:r>
              <a:rPr spc="-40" dirty="0"/>
              <a:t> </a:t>
            </a:r>
            <a:r>
              <a:rPr dirty="0"/>
              <a:t>I</a:t>
            </a:r>
            <a:r>
              <a:rPr spc="-40" dirty="0"/>
              <a:t> </a:t>
            </a:r>
            <a:r>
              <a:rPr dirty="0"/>
              <a:t>know</a:t>
            </a:r>
            <a:r>
              <a:rPr spc="-35" dirty="0"/>
              <a:t> </a:t>
            </a:r>
            <a:r>
              <a:rPr dirty="0"/>
              <a:t>what</a:t>
            </a:r>
            <a:r>
              <a:rPr spc="-40" dirty="0"/>
              <a:t> </a:t>
            </a:r>
            <a:r>
              <a:rPr dirty="0"/>
              <a:t>options</a:t>
            </a:r>
            <a:r>
              <a:rPr spc="-40" dirty="0"/>
              <a:t> </a:t>
            </a:r>
            <a:r>
              <a:rPr dirty="0"/>
              <a:t>a</a:t>
            </a:r>
            <a:r>
              <a:rPr spc="-35" dirty="0"/>
              <a:t> </a:t>
            </a:r>
            <a:r>
              <a:rPr dirty="0"/>
              <a:t>command</a:t>
            </a:r>
            <a:r>
              <a:rPr spc="-40" dirty="0"/>
              <a:t> </a:t>
            </a:r>
            <a:r>
              <a:rPr spc="-20" dirty="0"/>
              <a:t>has?</a:t>
            </a:r>
          </a:p>
        </p:txBody>
      </p:sp>
      <p:sp>
        <p:nvSpPr>
          <p:cNvPr id="4" name="object 4"/>
          <p:cNvSpPr txBox="1"/>
          <p:nvPr/>
        </p:nvSpPr>
        <p:spPr>
          <a:xfrm>
            <a:off x="1254025" y="695225"/>
            <a:ext cx="2029460" cy="400685"/>
          </a:xfrm>
          <a:prstGeom prst="rect">
            <a:avLst/>
          </a:prstGeom>
          <a:ln w="9524">
            <a:solidFill>
              <a:srgbClr val="000000"/>
            </a:solidFill>
          </a:ln>
        </p:spPr>
        <p:txBody>
          <a:bodyPr vert="horz" wrap="square" lIns="0" tIns="78740" rIns="0" bIns="0" rtlCol="0">
            <a:spAutoFit/>
          </a:bodyPr>
          <a:lstStyle/>
          <a:p>
            <a:pPr marL="85725">
              <a:lnSpc>
                <a:spcPct val="100000"/>
              </a:lnSpc>
              <a:spcBef>
                <a:spcPts val="620"/>
              </a:spcBef>
            </a:pPr>
            <a:r>
              <a:rPr sz="1400" dirty="0">
                <a:solidFill>
                  <a:srgbClr val="595959"/>
                </a:solidFill>
                <a:latin typeface="Arial MT"/>
                <a:cs typeface="Arial MT"/>
              </a:rPr>
              <a:t>man</a:t>
            </a:r>
            <a:r>
              <a:rPr sz="1400" spc="-25" dirty="0">
                <a:solidFill>
                  <a:srgbClr val="595959"/>
                </a:solidFill>
                <a:latin typeface="Arial MT"/>
                <a:cs typeface="Arial MT"/>
              </a:rPr>
              <a:t> </a:t>
            </a:r>
            <a:r>
              <a:rPr sz="1400" spc="-10" dirty="0">
                <a:solidFill>
                  <a:srgbClr val="595959"/>
                </a:solidFill>
                <a:latin typeface="Arial MT"/>
                <a:cs typeface="Arial MT"/>
              </a:rPr>
              <a:t>command_name</a:t>
            </a:r>
            <a:endParaRPr sz="1400">
              <a:latin typeface="Arial MT"/>
              <a:cs typeface="Arial MT"/>
            </a:endParaRPr>
          </a:p>
        </p:txBody>
      </p:sp>
      <p:sp>
        <p:nvSpPr>
          <p:cNvPr id="5" name="object 5"/>
          <p:cNvSpPr txBox="1"/>
          <p:nvPr/>
        </p:nvSpPr>
        <p:spPr>
          <a:xfrm>
            <a:off x="5773175" y="695212"/>
            <a:ext cx="2243455" cy="415925"/>
          </a:xfrm>
          <a:prstGeom prst="rect">
            <a:avLst/>
          </a:prstGeom>
          <a:ln w="9524">
            <a:solidFill>
              <a:srgbClr val="000000"/>
            </a:solidFill>
          </a:ln>
        </p:spPr>
        <p:txBody>
          <a:bodyPr vert="horz" wrap="square" lIns="0" tIns="78105" rIns="0" bIns="0" rtlCol="0">
            <a:spAutoFit/>
          </a:bodyPr>
          <a:lstStyle/>
          <a:p>
            <a:pPr marL="85725">
              <a:lnSpc>
                <a:spcPct val="100000"/>
              </a:lnSpc>
              <a:spcBef>
                <a:spcPts val="615"/>
              </a:spcBef>
            </a:pPr>
            <a:r>
              <a:rPr sz="1500" spc="-10" dirty="0">
                <a:solidFill>
                  <a:srgbClr val="595959"/>
                </a:solidFill>
                <a:latin typeface="Arial MT"/>
                <a:cs typeface="Arial MT"/>
              </a:rPr>
              <a:t>command_name</a:t>
            </a:r>
            <a:r>
              <a:rPr sz="1500" spc="-55" dirty="0">
                <a:solidFill>
                  <a:srgbClr val="595959"/>
                </a:solidFill>
                <a:latin typeface="Arial MT"/>
                <a:cs typeface="Arial MT"/>
              </a:rPr>
              <a:t> </a:t>
            </a:r>
            <a:r>
              <a:rPr sz="1500" spc="-10" dirty="0">
                <a:solidFill>
                  <a:srgbClr val="595959"/>
                </a:solidFill>
                <a:latin typeface="Arial MT"/>
                <a:cs typeface="Arial MT"/>
              </a:rPr>
              <a:t>--</a:t>
            </a:r>
            <a:r>
              <a:rPr sz="1500" spc="-20" dirty="0">
                <a:solidFill>
                  <a:srgbClr val="595959"/>
                </a:solidFill>
                <a:latin typeface="Arial MT"/>
                <a:cs typeface="Arial MT"/>
              </a:rPr>
              <a:t>help</a:t>
            </a:r>
            <a:endParaRPr sz="1500">
              <a:latin typeface="Arial MT"/>
              <a:cs typeface="Arial MT"/>
            </a:endParaRPr>
          </a:p>
        </p:txBody>
      </p:sp>
      <p:sp>
        <p:nvSpPr>
          <p:cNvPr id="6" name="object 6"/>
          <p:cNvSpPr txBox="1"/>
          <p:nvPr/>
        </p:nvSpPr>
        <p:spPr>
          <a:xfrm>
            <a:off x="388300" y="4725154"/>
            <a:ext cx="2681605" cy="254000"/>
          </a:xfrm>
          <a:prstGeom prst="rect">
            <a:avLst/>
          </a:prstGeom>
        </p:spPr>
        <p:txBody>
          <a:bodyPr vert="horz" wrap="square" lIns="0" tIns="12700" rIns="0" bIns="0" rtlCol="0">
            <a:spAutoFit/>
          </a:bodyPr>
          <a:lstStyle/>
          <a:p>
            <a:pPr marL="12700">
              <a:lnSpc>
                <a:spcPct val="100000"/>
              </a:lnSpc>
              <a:spcBef>
                <a:spcPts val="100"/>
              </a:spcBef>
            </a:pPr>
            <a:r>
              <a:rPr sz="1500" dirty="0">
                <a:solidFill>
                  <a:srgbClr val="595959"/>
                </a:solidFill>
                <a:latin typeface="Arial MT"/>
                <a:cs typeface="Arial MT"/>
              </a:rPr>
              <a:t>Press</a:t>
            </a:r>
            <a:r>
              <a:rPr sz="1500" spc="-40" dirty="0">
                <a:solidFill>
                  <a:srgbClr val="595959"/>
                </a:solidFill>
                <a:latin typeface="Arial MT"/>
                <a:cs typeface="Arial MT"/>
              </a:rPr>
              <a:t> </a:t>
            </a:r>
            <a:r>
              <a:rPr sz="1500" dirty="0">
                <a:solidFill>
                  <a:srgbClr val="595959"/>
                </a:solidFill>
                <a:latin typeface="Arial MT"/>
                <a:cs typeface="Arial MT"/>
              </a:rPr>
              <a:t>q</a:t>
            </a:r>
            <a:r>
              <a:rPr sz="1500" spc="-35" dirty="0">
                <a:solidFill>
                  <a:srgbClr val="595959"/>
                </a:solidFill>
                <a:latin typeface="Arial MT"/>
                <a:cs typeface="Arial MT"/>
              </a:rPr>
              <a:t> </a:t>
            </a:r>
            <a:r>
              <a:rPr sz="1500" dirty="0">
                <a:solidFill>
                  <a:srgbClr val="595959"/>
                </a:solidFill>
                <a:latin typeface="Arial MT"/>
                <a:cs typeface="Arial MT"/>
              </a:rPr>
              <a:t>key</a:t>
            </a:r>
            <a:r>
              <a:rPr sz="1500" spc="-40" dirty="0">
                <a:solidFill>
                  <a:srgbClr val="595959"/>
                </a:solidFill>
                <a:latin typeface="Arial MT"/>
                <a:cs typeface="Arial MT"/>
              </a:rPr>
              <a:t> </a:t>
            </a:r>
            <a:r>
              <a:rPr sz="1500" dirty="0">
                <a:solidFill>
                  <a:srgbClr val="595959"/>
                </a:solidFill>
                <a:latin typeface="Arial MT"/>
                <a:cs typeface="Arial MT"/>
              </a:rPr>
              <a:t>on</a:t>
            </a:r>
            <a:r>
              <a:rPr sz="1500" spc="-35" dirty="0">
                <a:solidFill>
                  <a:srgbClr val="595959"/>
                </a:solidFill>
                <a:latin typeface="Arial MT"/>
                <a:cs typeface="Arial MT"/>
              </a:rPr>
              <a:t> </a:t>
            </a:r>
            <a:r>
              <a:rPr sz="1500" dirty="0">
                <a:solidFill>
                  <a:srgbClr val="595959"/>
                </a:solidFill>
                <a:latin typeface="Arial MT"/>
                <a:cs typeface="Arial MT"/>
              </a:rPr>
              <a:t>keyboard</a:t>
            </a:r>
            <a:r>
              <a:rPr sz="1500" spc="-40" dirty="0">
                <a:solidFill>
                  <a:srgbClr val="595959"/>
                </a:solidFill>
                <a:latin typeface="Arial MT"/>
                <a:cs typeface="Arial MT"/>
              </a:rPr>
              <a:t> </a:t>
            </a:r>
            <a:r>
              <a:rPr sz="1500" dirty="0">
                <a:solidFill>
                  <a:srgbClr val="595959"/>
                </a:solidFill>
                <a:latin typeface="Arial MT"/>
                <a:cs typeface="Arial MT"/>
              </a:rPr>
              <a:t>to</a:t>
            </a:r>
            <a:r>
              <a:rPr sz="1500" spc="-35" dirty="0">
                <a:solidFill>
                  <a:srgbClr val="595959"/>
                </a:solidFill>
                <a:latin typeface="Arial MT"/>
                <a:cs typeface="Arial MT"/>
              </a:rPr>
              <a:t> </a:t>
            </a:r>
            <a:r>
              <a:rPr sz="1500" spc="-20" dirty="0">
                <a:solidFill>
                  <a:srgbClr val="595959"/>
                </a:solidFill>
                <a:latin typeface="Arial MT"/>
                <a:cs typeface="Arial MT"/>
              </a:rPr>
              <a:t>exit</a:t>
            </a:r>
            <a:endParaRPr sz="1500">
              <a:latin typeface="Arial MT"/>
              <a:cs typeface="Arial MT"/>
            </a:endParaRPr>
          </a:p>
        </p:txBody>
      </p:sp>
      <p:sp>
        <p:nvSpPr>
          <p:cNvPr id="7" name="object 7"/>
          <p:cNvSpPr/>
          <p:nvPr/>
        </p:nvSpPr>
        <p:spPr>
          <a:xfrm>
            <a:off x="4563424" y="697349"/>
            <a:ext cx="19685" cy="4401185"/>
          </a:xfrm>
          <a:custGeom>
            <a:avLst/>
            <a:gdLst/>
            <a:ahLst/>
            <a:cxnLst/>
            <a:rect l="l" t="t" r="r" b="b"/>
            <a:pathLst>
              <a:path w="19685" h="4401185">
                <a:moveTo>
                  <a:pt x="0" y="0"/>
                </a:moveTo>
                <a:lnTo>
                  <a:pt x="19199" y="4400699"/>
                </a:lnTo>
              </a:path>
            </a:pathLst>
          </a:custGeom>
          <a:ln w="9524">
            <a:solidFill>
              <a:srgbClr val="FF0000"/>
            </a:solidFill>
          </a:ln>
        </p:spPr>
        <p:txBody>
          <a:bodyPr wrap="square" lIns="0" tIns="0" rIns="0" bIns="0" rtlCol="0"/>
          <a:lstStyle/>
          <a:p>
            <a:endParaRPr/>
          </a:p>
        </p:txBody>
      </p:sp>
      <p:pic>
        <p:nvPicPr>
          <p:cNvPr id="8" name="object 8"/>
          <p:cNvPicPr/>
          <p:nvPr/>
        </p:nvPicPr>
        <p:blipFill>
          <a:blip r:embed="rId2" cstate="print"/>
          <a:stretch>
            <a:fillRect/>
          </a:stretch>
        </p:blipFill>
        <p:spPr>
          <a:xfrm>
            <a:off x="76200" y="1855100"/>
            <a:ext cx="4384551" cy="2881175"/>
          </a:xfrm>
          <a:prstGeom prst="rect">
            <a:avLst/>
          </a:prstGeom>
        </p:spPr>
      </p:pic>
      <p:pic>
        <p:nvPicPr>
          <p:cNvPr id="9" name="object 9"/>
          <p:cNvPicPr/>
          <p:nvPr/>
        </p:nvPicPr>
        <p:blipFill>
          <a:blip r:embed="rId3" cstate="print"/>
          <a:stretch>
            <a:fillRect/>
          </a:stretch>
        </p:blipFill>
        <p:spPr>
          <a:xfrm>
            <a:off x="108724" y="1559974"/>
            <a:ext cx="2318643" cy="245299"/>
          </a:xfrm>
          <a:prstGeom prst="rect">
            <a:avLst/>
          </a:prstGeom>
        </p:spPr>
      </p:pic>
      <p:grpSp>
        <p:nvGrpSpPr>
          <p:cNvPr id="10" name="object 10"/>
          <p:cNvGrpSpPr/>
          <p:nvPr/>
        </p:nvGrpSpPr>
        <p:grpSpPr>
          <a:xfrm>
            <a:off x="4685300" y="1567925"/>
            <a:ext cx="4384675" cy="2937510"/>
            <a:chOff x="4685300" y="1567925"/>
            <a:chExt cx="4384675" cy="2937510"/>
          </a:xfrm>
        </p:grpSpPr>
        <p:pic>
          <p:nvPicPr>
            <p:cNvPr id="11" name="object 11"/>
            <p:cNvPicPr/>
            <p:nvPr/>
          </p:nvPicPr>
          <p:blipFill>
            <a:blip r:embed="rId4" cstate="print"/>
            <a:stretch>
              <a:fillRect/>
            </a:stretch>
          </p:blipFill>
          <p:spPr>
            <a:xfrm>
              <a:off x="4685312" y="1567925"/>
              <a:ext cx="2785187" cy="245299"/>
            </a:xfrm>
            <a:prstGeom prst="rect">
              <a:avLst/>
            </a:prstGeom>
          </p:spPr>
        </p:pic>
        <p:pic>
          <p:nvPicPr>
            <p:cNvPr id="12" name="object 12"/>
            <p:cNvPicPr/>
            <p:nvPr/>
          </p:nvPicPr>
          <p:blipFill>
            <a:blip r:embed="rId5" cstate="print"/>
            <a:stretch>
              <a:fillRect/>
            </a:stretch>
          </p:blipFill>
          <p:spPr>
            <a:xfrm>
              <a:off x="4685300" y="1855100"/>
              <a:ext cx="4384549" cy="2650204"/>
            </a:xfrm>
            <a:prstGeom prst="rect">
              <a:avLst/>
            </a:prstGeom>
          </p:spPr>
        </p:pic>
      </p:grpSp>
      <p:sp>
        <p:nvSpPr>
          <p:cNvPr id="13" name="object 13"/>
          <p:cNvSpPr/>
          <p:nvPr/>
        </p:nvSpPr>
        <p:spPr>
          <a:xfrm>
            <a:off x="895787" y="1260800"/>
            <a:ext cx="165100" cy="198120"/>
          </a:xfrm>
          <a:custGeom>
            <a:avLst/>
            <a:gdLst/>
            <a:ahLst/>
            <a:cxnLst/>
            <a:rect l="l" t="t" r="r" b="b"/>
            <a:pathLst>
              <a:path w="165100" h="198119">
                <a:moveTo>
                  <a:pt x="165050" y="198120"/>
                </a:moveTo>
                <a:lnTo>
                  <a:pt x="0" y="198120"/>
                </a:lnTo>
                <a:lnTo>
                  <a:pt x="0" y="0"/>
                </a:lnTo>
                <a:lnTo>
                  <a:pt x="165050" y="0"/>
                </a:lnTo>
                <a:lnTo>
                  <a:pt x="165050" y="198120"/>
                </a:lnTo>
                <a:close/>
              </a:path>
            </a:pathLst>
          </a:custGeom>
          <a:solidFill>
            <a:srgbClr val="CCCCCC"/>
          </a:solidFill>
        </p:spPr>
        <p:txBody>
          <a:bodyPr wrap="square" lIns="0" tIns="0" rIns="0" bIns="0" rtlCol="0"/>
          <a:lstStyle/>
          <a:p>
            <a:endParaRPr/>
          </a:p>
        </p:txBody>
      </p:sp>
      <p:sp>
        <p:nvSpPr>
          <p:cNvPr id="14" name="object 14"/>
          <p:cNvSpPr txBox="1"/>
          <p:nvPr/>
        </p:nvSpPr>
        <p:spPr>
          <a:xfrm>
            <a:off x="149225" y="1241495"/>
            <a:ext cx="1649095" cy="223520"/>
          </a:xfrm>
          <a:prstGeom prst="rect">
            <a:avLst/>
          </a:prstGeom>
        </p:spPr>
        <p:txBody>
          <a:bodyPr vert="horz" wrap="square" lIns="0" tIns="12700" rIns="0" bIns="0" rtlCol="0">
            <a:spAutoFit/>
          </a:bodyPr>
          <a:lstStyle/>
          <a:p>
            <a:pPr marL="12700">
              <a:lnSpc>
                <a:spcPct val="100000"/>
              </a:lnSpc>
              <a:spcBef>
                <a:spcPts val="100"/>
              </a:spcBef>
            </a:pPr>
            <a:r>
              <a:rPr sz="1300" dirty="0">
                <a:solidFill>
                  <a:srgbClr val="595959"/>
                </a:solidFill>
                <a:latin typeface="Arial MT"/>
                <a:cs typeface="Arial MT"/>
              </a:rPr>
              <a:t>Example:</a:t>
            </a:r>
            <a:r>
              <a:rPr sz="1300" spc="-45" dirty="0">
                <a:solidFill>
                  <a:srgbClr val="595959"/>
                </a:solidFill>
                <a:latin typeface="Arial MT"/>
                <a:cs typeface="Arial MT"/>
              </a:rPr>
              <a:t> </a:t>
            </a:r>
            <a:r>
              <a:rPr sz="1300" dirty="0">
                <a:latin typeface="Arial MT"/>
                <a:cs typeface="Arial MT"/>
              </a:rPr>
              <a:t>ls</a:t>
            </a:r>
            <a:r>
              <a:rPr sz="1300" spc="-45" dirty="0">
                <a:latin typeface="Arial MT"/>
                <a:cs typeface="Arial MT"/>
              </a:rPr>
              <a:t> </a:t>
            </a:r>
            <a:r>
              <a:rPr sz="1300" spc="-10" dirty="0">
                <a:solidFill>
                  <a:srgbClr val="595959"/>
                </a:solidFill>
                <a:latin typeface="Arial MT"/>
                <a:cs typeface="Arial MT"/>
              </a:rPr>
              <a:t>command</a:t>
            </a:r>
            <a:endParaRPr sz="1300">
              <a:latin typeface="Arial MT"/>
              <a:cs typeface="Arial M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174575" y="182596"/>
            <a:ext cx="2694305" cy="288925"/>
          </a:xfrm>
          <a:prstGeom prst="rect">
            <a:avLst/>
          </a:prstGeom>
        </p:spPr>
        <p:txBody>
          <a:bodyPr vert="horz" wrap="square" lIns="0" tIns="15875" rIns="0" bIns="0" rtlCol="0">
            <a:spAutoFit/>
          </a:bodyPr>
          <a:lstStyle/>
          <a:p>
            <a:pPr marL="12700">
              <a:lnSpc>
                <a:spcPct val="100000"/>
              </a:lnSpc>
              <a:spcBef>
                <a:spcPts val="125"/>
              </a:spcBef>
            </a:pPr>
            <a:r>
              <a:rPr sz="1700" b="1" dirty="0">
                <a:latin typeface="Arial"/>
                <a:cs typeface="Arial"/>
              </a:rPr>
              <a:t>change</a:t>
            </a:r>
            <a:r>
              <a:rPr sz="1700" b="1" spc="40" dirty="0">
                <a:latin typeface="Arial"/>
                <a:cs typeface="Arial"/>
              </a:rPr>
              <a:t> </a:t>
            </a:r>
            <a:r>
              <a:rPr sz="1700" b="1" dirty="0">
                <a:latin typeface="Arial"/>
                <a:cs typeface="Arial"/>
              </a:rPr>
              <a:t>working</a:t>
            </a:r>
            <a:r>
              <a:rPr sz="1700" b="1" spc="30" dirty="0">
                <a:latin typeface="Arial"/>
                <a:cs typeface="Arial"/>
              </a:rPr>
              <a:t> </a:t>
            </a:r>
            <a:r>
              <a:rPr sz="1700" b="1" spc="-10" dirty="0">
                <a:latin typeface="Arial"/>
                <a:cs typeface="Arial"/>
              </a:rPr>
              <a:t>directory</a:t>
            </a:r>
            <a:endParaRPr sz="1700">
              <a:latin typeface="Arial"/>
              <a:cs typeface="Arial"/>
            </a:endParaRPr>
          </a:p>
        </p:txBody>
      </p:sp>
      <p:sp>
        <p:nvSpPr>
          <p:cNvPr id="3" name="object 3"/>
          <p:cNvSpPr txBox="1"/>
          <p:nvPr/>
        </p:nvSpPr>
        <p:spPr>
          <a:xfrm>
            <a:off x="210600" y="1005375"/>
            <a:ext cx="368935" cy="274320"/>
          </a:xfrm>
          <a:prstGeom prst="rect">
            <a:avLst/>
          </a:prstGeom>
          <a:solidFill>
            <a:srgbClr val="EEEEEE"/>
          </a:solidFill>
        </p:spPr>
        <p:txBody>
          <a:bodyPr vert="horz" wrap="square" lIns="0" tIns="0" rIns="0" bIns="0" rtlCol="0">
            <a:spAutoFit/>
          </a:bodyPr>
          <a:lstStyle/>
          <a:p>
            <a:pPr>
              <a:lnSpc>
                <a:spcPts val="2090"/>
              </a:lnSpc>
            </a:pPr>
            <a:r>
              <a:rPr sz="1800" spc="-25" dirty="0">
                <a:solidFill>
                  <a:srgbClr val="595959"/>
                </a:solidFill>
                <a:latin typeface="Arial MT"/>
                <a:cs typeface="Arial MT"/>
              </a:rPr>
              <a:t>cd</a:t>
            </a:r>
            <a:endParaRPr sz="1800">
              <a:latin typeface="Arial MT"/>
              <a:cs typeface="Arial MT"/>
            </a:endParaRPr>
          </a:p>
        </p:txBody>
      </p:sp>
      <p:sp>
        <p:nvSpPr>
          <p:cNvPr id="4" name="object 4"/>
          <p:cNvSpPr txBox="1"/>
          <p:nvPr/>
        </p:nvSpPr>
        <p:spPr>
          <a:xfrm>
            <a:off x="566361" y="983531"/>
            <a:ext cx="4966970"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595959"/>
                </a:solidFill>
                <a:latin typeface="Arial MT"/>
                <a:cs typeface="Arial MT"/>
              </a:rPr>
              <a:t>command,</a:t>
            </a:r>
            <a:r>
              <a:rPr sz="1800" spc="-25" dirty="0">
                <a:solidFill>
                  <a:srgbClr val="595959"/>
                </a:solidFill>
                <a:latin typeface="Arial MT"/>
                <a:cs typeface="Arial MT"/>
              </a:rPr>
              <a:t> </a:t>
            </a:r>
            <a:r>
              <a:rPr sz="1800" dirty="0">
                <a:solidFill>
                  <a:srgbClr val="595959"/>
                </a:solidFill>
                <a:latin typeface="Arial MT"/>
                <a:cs typeface="Arial MT"/>
              </a:rPr>
              <a:t>an</a:t>
            </a:r>
            <a:r>
              <a:rPr sz="1800" spc="-25" dirty="0">
                <a:solidFill>
                  <a:srgbClr val="595959"/>
                </a:solidFill>
                <a:latin typeface="Arial MT"/>
                <a:cs typeface="Arial MT"/>
              </a:rPr>
              <a:t> </a:t>
            </a:r>
            <a:r>
              <a:rPr sz="1800" dirty="0">
                <a:solidFill>
                  <a:srgbClr val="595959"/>
                </a:solidFill>
                <a:latin typeface="Arial MT"/>
                <a:cs typeface="Arial MT"/>
              </a:rPr>
              <a:t>abbreviation</a:t>
            </a:r>
            <a:r>
              <a:rPr sz="1800" spc="-25" dirty="0">
                <a:solidFill>
                  <a:srgbClr val="595959"/>
                </a:solidFill>
                <a:latin typeface="Arial MT"/>
                <a:cs typeface="Arial MT"/>
              </a:rPr>
              <a:t> </a:t>
            </a:r>
            <a:r>
              <a:rPr sz="1800" dirty="0">
                <a:solidFill>
                  <a:srgbClr val="595959"/>
                </a:solidFill>
                <a:latin typeface="Arial MT"/>
                <a:cs typeface="Arial MT"/>
              </a:rPr>
              <a:t>for</a:t>
            </a:r>
            <a:r>
              <a:rPr sz="1800" spc="-25" dirty="0">
                <a:solidFill>
                  <a:srgbClr val="595959"/>
                </a:solidFill>
                <a:latin typeface="Arial MT"/>
                <a:cs typeface="Arial MT"/>
              </a:rPr>
              <a:t> </a:t>
            </a:r>
            <a:r>
              <a:rPr sz="1800" dirty="0">
                <a:solidFill>
                  <a:srgbClr val="595959"/>
                </a:solidFill>
                <a:latin typeface="Arial MT"/>
                <a:cs typeface="Arial MT"/>
              </a:rPr>
              <a:t>‘</a:t>
            </a:r>
            <a:r>
              <a:rPr sz="1800" dirty="0">
                <a:solidFill>
                  <a:srgbClr val="FF0000"/>
                </a:solidFill>
                <a:latin typeface="Arial MT"/>
                <a:cs typeface="Arial MT"/>
              </a:rPr>
              <a:t>c</a:t>
            </a:r>
            <a:r>
              <a:rPr sz="1800" dirty="0">
                <a:solidFill>
                  <a:srgbClr val="595959"/>
                </a:solidFill>
                <a:latin typeface="Arial MT"/>
                <a:cs typeface="Arial MT"/>
              </a:rPr>
              <a:t>hange</a:t>
            </a:r>
            <a:r>
              <a:rPr sz="1800" spc="-20" dirty="0">
                <a:solidFill>
                  <a:srgbClr val="595959"/>
                </a:solidFill>
                <a:latin typeface="Arial MT"/>
                <a:cs typeface="Arial MT"/>
              </a:rPr>
              <a:t> </a:t>
            </a:r>
            <a:r>
              <a:rPr sz="1800" spc="-10" dirty="0">
                <a:solidFill>
                  <a:srgbClr val="FF0000"/>
                </a:solidFill>
                <a:latin typeface="Arial MT"/>
                <a:cs typeface="Arial MT"/>
              </a:rPr>
              <a:t>d</a:t>
            </a:r>
            <a:r>
              <a:rPr sz="1800" spc="-10" dirty="0">
                <a:solidFill>
                  <a:srgbClr val="595959"/>
                </a:solidFill>
                <a:latin typeface="Arial MT"/>
                <a:cs typeface="Arial MT"/>
              </a:rPr>
              <a:t>irectory’.</a:t>
            </a:r>
            <a:endParaRPr sz="1800">
              <a:latin typeface="Arial MT"/>
              <a:cs typeface="Arial MT"/>
            </a:endParaRPr>
          </a:p>
        </p:txBody>
      </p:sp>
      <p:pic>
        <p:nvPicPr>
          <p:cNvPr id="5" name="object 5"/>
          <p:cNvPicPr/>
          <p:nvPr/>
        </p:nvPicPr>
        <p:blipFill>
          <a:blip r:embed="rId2" cstate="print"/>
          <a:stretch>
            <a:fillRect/>
          </a:stretch>
        </p:blipFill>
        <p:spPr>
          <a:xfrm>
            <a:off x="152400" y="1609949"/>
            <a:ext cx="8839197" cy="1621995"/>
          </a:xfrm>
          <a:prstGeom prst="rect">
            <a:avLst/>
          </a:prstGeom>
        </p:spPr>
      </p:pic>
      <p:sp>
        <p:nvSpPr>
          <p:cNvPr id="6" name="object 6"/>
          <p:cNvSpPr txBox="1">
            <a:spLocks noGrp="1"/>
          </p:cNvSpPr>
          <p:nvPr>
            <p:ph type="sldNum" sz="quarter" idx="7"/>
          </p:nvPr>
        </p:nvSpPr>
        <p:spPr>
          <a:prstGeom prst="rect">
            <a:avLst/>
          </a:prstGeom>
        </p:spPr>
        <p:txBody>
          <a:bodyPr vert="horz" wrap="square" lIns="0" tIns="635" rIns="0" bIns="0" rtlCol="0">
            <a:spAutoFit/>
          </a:bodyPr>
          <a:lstStyle/>
          <a:p>
            <a:pPr marL="108585">
              <a:lnSpc>
                <a:spcPct val="100000"/>
              </a:lnSpc>
              <a:spcBef>
                <a:spcPts val="5"/>
              </a:spcBef>
            </a:pPr>
            <a:fld id="{81D60167-4931-47E6-BA6A-407CBD079E47}" type="slidenum">
              <a:rPr spc="-50" dirty="0"/>
              <a:t>5</a:t>
            </a:fld>
            <a:endParaRPr spc="-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635" rIns="0" bIns="0" rtlCol="0">
            <a:spAutoFit/>
          </a:bodyPr>
          <a:lstStyle/>
          <a:p>
            <a:pPr marL="108585">
              <a:lnSpc>
                <a:spcPct val="100000"/>
              </a:lnSpc>
              <a:spcBef>
                <a:spcPts val="5"/>
              </a:spcBef>
            </a:pPr>
            <a:fld id="{81D60167-4931-47E6-BA6A-407CBD079E47}" type="slidenum">
              <a:rPr spc="-50" dirty="0"/>
              <a:t>6</a:t>
            </a:fld>
            <a:endParaRPr spc="-50" dirty="0"/>
          </a:p>
        </p:txBody>
      </p:sp>
      <p:sp>
        <p:nvSpPr>
          <p:cNvPr id="2" name="object 2"/>
          <p:cNvSpPr txBox="1">
            <a:spLocks noGrp="1"/>
          </p:cNvSpPr>
          <p:nvPr>
            <p:ph type="title"/>
          </p:nvPr>
        </p:nvSpPr>
        <p:spPr>
          <a:xfrm>
            <a:off x="3536627" y="401723"/>
            <a:ext cx="2070735" cy="409575"/>
          </a:xfrm>
          <a:prstGeom prst="rect">
            <a:avLst/>
          </a:prstGeom>
        </p:spPr>
        <p:txBody>
          <a:bodyPr vert="horz" wrap="square" lIns="0" tIns="15240" rIns="0" bIns="0" rtlCol="0">
            <a:spAutoFit/>
          </a:bodyPr>
          <a:lstStyle/>
          <a:p>
            <a:pPr marL="12700">
              <a:lnSpc>
                <a:spcPct val="100000"/>
              </a:lnSpc>
              <a:spcBef>
                <a:spcPts val="120"/>
              </a:spcBef>
            </a:pPr>
            <a:r>
              <a:rPr sz="2500" b="0" dirty="0">
                <a:latin typeface="Arial MT"/>
                <a:cs typeface="Arial MT"/>
              </a:rPr>
              <a:t>Path</a:t>
            </a:r>
            <a:r>
              <a:rPr sz="2500" b="0" spc="-15" dirty="0">
                <a:latin typeface="Arial MT"/>
                <a:cs typeface="Arial MT"/>
              </a:rPr>
              <a:t> </a:t>
            </a:r>
            <a:r>
              <a:rPr sz="2500" b="0" spc="-10" dirty="0">
                <a:latin typeface="Arial MT"/>
                <a:cs typeface="Arial MT"/>
              </a:rPr>
              <a:t>shortcuts</a:t>
            </a:r>
            <a:endParaRPr sz="2500">
              <a:latin typeface="Arial MT"/>
              <a:cs typeface="Arial MT"/>
            </a:endParaRPr>
          </a:p>
        </p:txBody>
      </p:sp>
      <p:sp>
        <p:nvSpPr>
          <p:cNvPr id="3" name="object 3"/>
          <p:cNvSpPr txBox="1">
            <a:spLocks noGrp="1"/>
          </p:cNvSpPr>
          <p:nvPr>
            <p:ph type="body" idx="1"/>
          </p:nvPr>
        </p:nvSpPr>
        <p:spPr>
          <a:prstGeom prst="rect">
            <a:avLst/>
          </a:prstGeom>
        </p:spPr>
        <p:txBody>
          <a:bodyPr vert="horz" wrap="square" lIns="0" tIns="149860" rIns="0" bIns="0" rtlCol="0">
            <a:spAutoFit/>
          </a:bodyPr>
          <a:lstStyle/>
          <a:p>
            <a:pPr>
              <a:lnSpc>
                <a:spcPct val="100000"/>
              </a:lnSpc>
              <a:spcBef>
                <a:spcPts val="1180"/>
              </a:spcBef>
              <a:tabLst>
                <a:tab pos="575945" algn="l"/>
              </a:tabLst>
            </a:pPr>
            <a:r>
              <a:rPr spc="-50" dirty="0"/>
              <a:t>~</a:t>
            </a:r>
            <a:r>
              <a:rPr dirty="0"/>
              <a:t>	the</a:t>
            </a:r>
            <a:r>
              <a:rPr spc="-25" dirty="0"/>
              <a:t> </a:t>
            </a:r>
            <a:r>
              <a:rPr dirty="0"/>
              <a:t>home</a:t>
            </a:r>
            <a:r>
              <a:rPr spc="-15" dirty="0"/>
              <a:t> </a:t>
            </a:r>
            <a:r>
              <a:rPr dirty="0"/>
              <a:t>directory</a:t>
            </a:r>
            <a:r>
              <a:rPr spc="-15" dirty="0"/>
              <a:t> </a:t>
            </a:r>
            <a:r>
              <a:rPr dirty="0"/>
              <a:t>of</a:t>
            </a:r>
            <a:r>
              <a:rPr spc="-10" dirty="0"/>
              <a:t> </a:t>
            </a:r>
            <a:r>
              <a:rPr dirty="0"/>
              <a:t>the</a:t>
            </a:r>
            <a:r>
              <a:rPr spc="-15" dirty="0"/>
              <a:t> </a:t>
            </a:r>
            <a:r>
              <a:rPr dirty="0"/>
              <a:t>currently</a:t>
            </a:r>
            <a:r>
              <a:rPr spc="-15" dirty="0"/>
              <a:t> </a:t>
            </a:r>
            <a:r>
              <a:rPr dirty="0"/>
              <a:t>logged</a:t>
            </a:r>
            <a:r>
              <a:rPr spc="-15" dirty="0"/>
              <a:t> </a:t>
            </a:r>
            <a:r>
              <a:rPr dirty="0"/>
              <a:t>in</a:t>
            </a:r>
            <a:r>
              <a:rPr spc="-10" dirty="0"/>
              <a:t> ‘user_name’</a:t>
            </a:r>
          </a:p>
          <a:p>
            <a:pPr>
              <a:lnSpc>
                <a:spcPct val="100000"/>
              </a:lnSpc>
              <a:spcBef>
                <a:spcPts val="1080"/>
              </a:spcBef>
              <a:tabLst>
                <a:tab pos="569595" algn="l"/>
              </a:tabLst>
            </a:pPr>
            <a:r>
              <a:rPr spc="-50" dirty="0"/>
              <a:t>/</a:t>
            </a:r>
            <a:r>
              <a:rPr dirty="0"/>
              <a:t>	the</a:t>
            </a:r>
            <a:r>
              <a:rPr spc="-20" dirty="0"/>
              <a:t> </a:t>
            </a:r>
            <a:r>
              <a:rPr dirty="0"/>
              <a:t>root</a:t>
            </a:r>
            <a:r>
              <a:rPr spc="-15" dirty="0"/>
              <a:t> </a:t>
            </a:r>
            <a:r>
              <a:rPr spc="-10" dirty="0"/>
              <a:t>directory</a:t>
            </a:r>
          </a:p>
          <a:p>
            <a:pPr>
              <a:lnSpc>
                <a:spcPct val="100000"/>
              </a:lnSpc>
              <a:spcBef>
                <a:spcPts val="1080"/>
              </a:spcBef>
              <a:tabLst>
                <a:tab pos="569595" algn="l"/>
              </a:tabLst>
            </a:pPr>
            <a:r>
              <a:rPr spc="-50" dirty="0"/>
              <a:t>.</a:t>
            </a:r>
            <a:r>
              <a:rPr dirty="0"/>
              <a:t>	the</a:t>
            </a:r>
            <a:r>
              <a:rPr spc="-30" dirty="0"/>
              <a:t> </a:t>
            </a:r>
            <a:r>
              <a:rPr dirty="0"/>
              <a:t>current</a:t>
            </a:r>
            <a:r>
              <a:rPr spc="-20" dirty="0"/>
              <a:t> </a:t>
            </a:r>
            <a:r>
              <a:rPr dirty="0"/>
              <a:t>directory</a:t>
            </a:r>
            <a:r>
              <a:rPr spc="-15" dirty="0"/>
              <a:t> </a:t>
            </a:r>
            <a:r>
              <a:rPr dirty="0"/>
              <a:t>(or</a:t>
            </a:r>
            <a:r>
              <a:rPr spc="-20" dirty="0"/>
              <a:t> </a:t>
            </a:r>
            <a:r>
              <a:rPr dirty="0"/>
              <a:t>the</a:t>
            </a:r>
            <a:r>
              <a:rPr spc="-20" dirty="0"/>
              <a:t> </a:t>
            </a:r>
            <a:r>
              <a:rPr dirty="0"/>
              <a:t>working</a:t>
            </a:r>
            <a:r>
              <a:rPr spc="-15" dirty="0"/>
              <a:t> </a:t>
            </a:r>
            <a:r>
              <a:rPr spc="-10" dirty="0"/>
              <a:t>directory)</a:t>
            </a:r>
          </a:p>
          <a:p>
            <a:pPr>
              <a:lnSpc>
                <a:spcPct val="100000"/>
              </a:lnSpc>
              <a:spcBef>
                <a:spcPts val="1080"/>
              </a:spcBef>
              <a:tabLst>
                <a:tab pos="569595" algn="l"/>
              </a:tabLst>
            </a:pPr>
            <a:r>
              <a:rPr spc="-25" dirty="0"/>
              <a:t>..</a:t>
            </a:r>
            <a:r>
              <a:rPr dirty="0"/>
              <a:t>	the</a:t>
            </a:r>
            <a:r>
              <a:rPr spc="-30" dirty="0"/>
              <a:t> </a:t>
            </a:r>
            <a:r>
              <a:rPr dirty="0"/>
              <a:t>parent</a:t>
            </a:r>
            <a:r>
              <a:rPr spc="-20" dirty="0"/>
              <a:t> </a:t>
            </a:r>
            <a:r>
              <a:rPr dirty="0"/>
              <a:t>directory</a:t>
            </a:r>
            <a:r>
              <a:rPr spc="-15" dirty="0"/>
              <a:t> </a:t>
            </a:r>
            <a:r>
              <a:rPr dirty="0"/>
              <a:t>of</a:t>
            </a:r>
            <a:r>
              <a:rPr spc="-20" dirty="0"/>
              <a:t> </a:t>
            </a:r>
            <a:r>
              <a:rPr dirty="0"/>
              <a:t>the</a:t>
            </a:r>
            <a:r>
              <a:rPr spc="-20" dirty="0"/>
              <a:t> </a:t>
            </a:r>
            <a:r>
              <a:rPr dirty="0"/>
              <a:t>working</a:t>
            </a:r>
            <a:r>
              <a:rPr spc="-15" dirty="0"/>
              <a:t> </a:t>
            </a:r>
            <a:r>
              <a:rPr spc="-10" dirty="0"/>
              <a:t>directory</a:t>
            </a:r>
          </a:p>
          <a:p>
            <a:pPr>
              <a:lnSpc>
                <a:spcPct val="100000"/>
              </a:lnSpc>
              <a:spcBef>
                <a:spcPts val="1080"/>
              </a:spcBef>
              <a:tabLst>
                <a:tab pos="569595" algn="l"/>
              </a:tabLst>
            </a:pPr>
            <a:r>
              <a:rPr spc="-10" dirty="0"/>
              <a:t>../..</a:t>
            </a:r>
            <a:r>
              <a:rPr dirty="0"/>
              <a:t>	the</a:t>
            </a:r>
            <a:r>
              <a:rPr spc="-30" dirty="0"/>
              <a:t> </a:t>
            </a:r>
            <a:r>
              <a:rPr dirty="0"/>
              <a:t>parent</a:t>
            </a:r>
            <a:r>
              <a:rPr spc="-15" dirty="0"/>
              <a:t> </a:t>
            </a:r>
            <a:r>
              <a:rPr dirty="0"/>
              <a:t>directory</a:t>
            </a:r>
            <a:r>
              <a:rPr spc="-20" dirty="0"/>
              <a:t> </a:t>
            </a:r>
            <a:r>
              <a:rPr dirty="0"/>
              <a:t>of</a:t>
            </a:r>
            <a:r>
              <a:rPr spc="-15" dirty="0"/>
              <a:t> </a:t>
            </a:r>
            <a:r>
              <a:rPr dirty="0"/>
              <a:t>the</a:t>
            </a:r>
            <a:r>
              <a:rPr spc="-15" dirty="0"/>
              <a:t> </a:t>
            </a:r>
            <a:r>
              <a:rPr dirty="0"/>
              <a:t>parent</a:t>
            </a:r>
            <a:r>
              <a:rPr spc="-20" dirty="0"/>
              <a:t> </a:t>
            </a:r>
            <a:r>
              <a:rPr dirty="0"/>
              <a:t>directory</a:t>
            </a:r>
            <a:r>
              <a:rPr spc="-15" dirty="0"/>
              <a:t> </a:t>
            </a:r>
            <a:r>
              <a:rPr dirty="0"/>
              <a:t>of</a:t>
            </a:r>
            <a:r>
              <a:rPr spc="-20" dirty="0"/>
              <a:t> </a:t>
            </a:r>
            <a:r>
              <a:rPr dirty="0"/>
              <a:t>the</a:t>
            </a:r>
            <a:r>
              <a:rPr spc="-15" dirty="0"/>
              <a:t> </a:t>
            </a:r>
            <a:r>
              <a:rPr dirty="0"/>
              <a:t>working</a:t>
            </a:r>
            <a:r>
              <a:rPr spc="-15" dirty="0"/>
              <a:t> </a:t>
            </a:r>
            <a:r>
              <a:rPr spc="-10" dirty="0"/>
              <a:t>directory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00900" y="107050"/>
            <a:ext cx="5691751" cy="2975335"/>
          </a:xfrm>
          <a:prstGeom prst="rect">
            <a:avLst/>
          </a:prstGeom>
        </p:spPr>
      </p:pic>
      <p:pic>
        <p:nvPicPr>
          <p:cNvPr id="3" name="object 3"/>
          <p:cNvPicPr/>
          <p:nvPr/>
        </p:nvPicPr>
        <p:blipFill>
          <a:blip r:embed="rId3" cstate="print"/>
          <a:stretch>
            <a:fillRect/>
          </a:stretch>
        </p:blipFill>
        <p:spPr>
          <a:xfrm>
            <a:off x="1156298" y="3358224"/>
            <a:ext cx="5636350" cy="1590524"/>
          </a:xfrm>
          <a:prstGeom prst="rect">
            <a:avLst/>
          </a:prstGeom>
        </p:spPr>
      </p:pic>
      <p:sp>
        <p:nvSpPr>
          <p:cNvPr id="4" name="object 4"/>
          <p:cNvSpPr/>
          <p:nvPr/>
        </p:nvSpPr>
        <p:spPr>
          <a:xfrm>
            <a:off x="7482523" y="3784575"/>
            <a:ext cx="241935" cy="274320"/>
          </a:xfrm>
          <a:custGeom>
            <a:avLst/>
            <a:gdLst/>
            <a:ahLst/>
            <a:cxnLst/>
            <a:rect l="l" t="t" r="r" b="b"/>
            <a:pathLst>
              <a:path w="241934" h="274320">
                <a:moveTo>
                  <a:pt x="241436" y="274320"/>
                </a:moveTo>
                <a:lnTo>
                  <a:pt x="0" y="274320"/>
                </a:lnTo>
                <a:lnTo>
                  <a:pt x="0" y="0"/>
                </a:lnTo>
                <a:lnTo>
                  <a:pt x="241436" y="0"/>
                </a:lnTo>
                <a:lnTo>
                  <a:pt x="241436" y="274320"/>
                </a:lnTo>
                <a:close/>
              </a:path>
            </a:pathLst>
          </a:custGeom>
          <a:solidFill>
            <a:srgbClr val="EEEEEE"/>
          </a:solidFill>
        </p:spPr>
        <p:txBody>
          <a:bodyPr wrap="square" lIns="0" tIns="0" rIns="0" bIns="0" rtlCol="0"/>
          <a:lstStyle/>
          <a:p>
            <a:endParaRPr/>
          </a:p>
        </p:txBody>
      </p:sp>
      <p:sp>
        <p:nvSpPr>
          <p:cNvPr id="5" name="object 5"/>
          <p:cNvSpPr txBox="1"/>
          <p:nvPr/>
        </p:nvSpPr>
        <p:spPr>
          <a:xfrm>
            <a:off x="7050575" y="3762731"/>
            <a:ext cx="1226820" cy="574040"/>
          </a:xfrm>
          <a:prstGeom prst="rect">
            <a:avLst/>
          </a:prstGeom>
        </p:spPr>
        <p:txBody>
          <a:bodyPr vert="horz" wrap="square" lIns="0" tIns="12700" rIns="0" bIns="0" rtlCol="0">
            <a:spAutoFit/>
          </a:bodyPr>
          <a:lstStyle/>
          <a:p>
            <a:pPr marL="12700" marR="5080">
              <a:lnSpc>
                <a:spcPct val="100000"/>
              </a:lnSpc>
              <a:spcBef>
                <a:spcPts val="100"/>
              </a:spcBef>
            </a:pPr>
            <a:r>
              <a:rPr sz="1800" dirty="0">
                <a:solidFill>
                  <a:srgbClr val="595959"/>
                </a:solidFill>
                <a:latin typeface="Arial MT"/>
                <a:cs typeface="Arial MT"/>
              </a:rPr>
              <a:t>just</a:t>
            </a:r>
            <a:r>
              <a:rPr sz="1800" spc="-15" dirty="0">
                <a:solidFill>
                  <a:srgbClr val="595959"/>
                </a:solidFill>
                <a:latin typeface="Arial MT"/>
                <a:cs typeface="Arial MT"/>
              </a:rPr>
              <a:t> </a:t>
            </a:r>
            <a:r>
              <a:rPr sz="1800" dirty="0">
                <a:solidFill>
                  <a:srgbClr val="595959"/>
                </a:solidFill>
                <a:latin typeface="Arial MT"/>
                <a:cs typeface="Arial MT"/>
              </a:rPr>
              <a:t>cd</a:t>
            </a:r>
            <a:r>
              <a:rPr sz="1800" spc="-10" dirty="0">
                <a:solidFill>
                  <a:srgbClr val="595959"/>
                </a:solidFill>
                <a:latin typeface="Arial MT"/>
                <a:cs typeface="Arial MT"/>
              </a:rPr>
              <a:t> </a:t>
            </a:r>
            <a:r>
              <a:rPr sz="1800" spc="-25" dirty="0">
                <a:solidFill>
                  <a:srgbClr val="595959"/>
                </a:solidFill>
                <a:latin typeface="Arial MT"/>
                <a:cs typeface="Arial MT"/>
              </a:rPr>
              <a:t>to </a:t>
            </a:r>
            <a:r>
              <a:rPr sz="1800" dirty="0">
                <a:solidFill>
                  <a:srgbClr val="595959"/>
                </a:solidFill>
                <a:latin typeface="Arial MT"/>
                <a:cs typeface="Arial MT"/>
              </a:rPr>
              <a:t>change</a:t>
            </a:r>
            <a:r>
              <a:rPr sz="1800" spc="-20" dirty="0">
                <a:solidFill>
                  <a:srgbClr val="595959"/>
                </a:solidFill>
                <a:latin typeface="Arial MT"/>
                <a:cs typeface="Arial MT"/>
              </a:rPr>
              <a:t> </a:t>
            </a:r>
            <a:r>
              <a:rPr sz="1800" dirty="0">
                <a:solidFill>
                  <a:srgbClr val="595959"/>
                </a:solidFill>
                <a:latin typeface="Arial MT"/>
                <a:cs typeface="Arial MT"/>
              </a:rPr>
              <a:t>to</a:t>
            </a:r>
            <a:r>
              <a:rPr sz="1800" spc="-15" dirty="0">
                <a:solidFill>
                  <a:srgbClr val="595959"/>
                </a:solidFill>
                <a:latin typeface="Arial MT"/>
                <a:cs typeface="Arial MT"/>
              </a:rPr>
              <a:t> </a:t>
            </a:r>
            <a:r>
              <a:rPr sz="1800" spc="-50" dirty="0">
                <a:solidFill>
                  <a:srgbClr val="FF0000"/>
                </a:solidFill>
                <a:latin typeface="Arial MT"/>
                <a:cs typeface="Arial MT"/>
              </a:rPr>
              <a:t>~</a:t>
            </a:r>
            <a:endParaRPr sz="1800">
              <a:latin typeface="Arial MT"/>
              <a:cs typeface="Arial MT"/>
            </a:endParaRPr>
          </a:p>
        </p:txBody>
      </p:sp>
      <p:sp>
        <p:nvSpPr>
          <p:cNvPr id="6" name="object 6"/>
          <p:cNvSpPr/>
          <p:nvPr/>
        </p:nvSpPr>
        <p:spPr>
          <a:xfrm>
            <a:off x="3876349" y="4059549"/>
            <a:ext cx="588010" cy="312420"/>
          </a:xfrm>
          <a:custGeom>
            <a:avLst/>
            <a:gdLst/>
            <a:ahLst/>
            <a:cxnLst/>
            <a:rect l="l" t="t" r="r" b="b"/>
            <a:pathLst>
              <a:path w="588010" h="312420">
                <a:moveTo>
                  <a:pt x="0" y="0"/>
                </a:moveTo>
                <a:lnTo>
                  <a:pt x="587399" y="0"/>
                </a:lnTo>
                <a:lnTo>
                  <a:pt x="587399" y="311999"/>
                </a:lnTo>
                <a:lnTo>
                  <a:pt x="0" y="311999"/>
                </a:lnTo>
                <a:lnTo>
                  <a:pt x="0" y="0"/>
                </a:lnTo>
                <a:close/>
              </a:path>
            </a:pathLst>
          </a:custGeom>
          <a:ln w="19049">
            <a:solidFill>
              <a:srgbClr val="FF0000"/>
            </a:solidFill>
          </a:ln>
        </p:spPr>
        <p:txBody>
          <a:bodyPr wrap="square" lIns="0" tIns="0" rIns="0" bIns="0" rtlCol="0"/>
          <a:lstStyle/>
          <a:p>
            <a:endParaRPr/>
          </a:p>
        </p:txBody>
      </p:sp>
      <p:sp>
        <p:nvSpPr>
          <p:cNvPr id="7" name="object 7"/>
          <p:cNvSpPr/>
          <p:nvPr/>
        </p:nvSpPr>
        <p:spPr>
          <a:xfrm>
            <a:off x="814849" y="887325"/>
            <a:ext cx="6297295" cy="18415"/>
          </a:xfrm>
          <a:custGeom>
            <a:avLst/>
            <a:gdLst/>
            <a:ahLst/>
            <a:cxnLst/>
            <a:rect l="l" t="t" r="r" b="b"/>
            <a:pathLst>
              <a:path w="6297295" h="18415">
                <a:moveTo>
                  <a:pt x="0" y="17999"/>
                </a:moveTo>
                <a:lnTo>
                  <a:pt x="6297299" y="0"/>
                </a:lnTo>
              </a:path>
            </a:pathLst>
          </a:custGeom>
          <a:ln w="19049">
            <a:solidFill>
              <a:srgbClr val="FF0000"/>
            </a:solidFill>
          </a:ln>
        </p:spPr>
        <p:txBody>
          <a:bodyPr wrap="square" lIns="0" tIns="0" rIns="0" bIns="0" rtlCol="0"/>
          <a:lstStyle/>
          <a:p>
            <a:endParaRPr/>
          </a:p>
        </p:txBody>
      </p:sp>
      <p:sp>
        <p:nvSpPr>
          <p:cNvPr id="8" name="object 8"/>
          <p:cNvSpPr/>
          <p:nvPr/>
        </p:nvSpPr>
        <p:spPr>
          <a:xfrm>
            <a:off x="877450" y="1481674"/>
            <a:ext cx="6297295" cy="18415"/>
          </a:xfrm>
          <a:custGeom>
            <a:avLst/>
            <a:gdLst/>
            <a:ahLst/>
            <a:cxnLst/>
            <a:rect l="l" t="t" r="r" b="b"/>
            <a:pathLst>
              <a:path w="6297295" h="18415">
                <a:moveTo>
                  <a:pt x="0" y="17999"/>
                </a:moveTo>
                <a:lnTo>
                  <a:pt x="6297299" y="0"/>
                </a:lnTo>
              </a:path>
            </a:pathLst>
          </a:custGeom>
          <a:ln w="19049">
            <a:solidFill>
              <a:srgbClr val="FF0000"/>
            </a:solidFill>
          </a:ln>
        </p:spPr>
        <p:txBody>
          <a:bodyPr wrap="square" lIns="0" tIns="0" rIns="0" bIns="0" rtlCol="0"/>
          <a:lstStyle/>
          <a:p>
            <a:endParaRPr/>
          </a:p>
        </p:txBody>
      </p:sp>
      <p:sp>
        <p:nvSpPr>
          <p:cNvPr id="9" name="object 9"/>
          <p:cNvSpPr/>
          <p:nvPr/>
        </p:nvSpPr>
        <p:spPr>
          <a:xfrm>
            <a:off x="922175" y="2076025"/>
            <a:ext cx="6297295" cy="18415"/>
          </a:xfrm>
          <a:custGeom>
            <a:avLst/>
            <a:gdLst/>
            <a:ahLst/>
            <a:cxnLst/>
            <a:rect l="l" t="t" r="r" b="b"/>
            <a:pathLst>
              <a:path w="6297295" h="18414">
                <a:moveTo>
                  <a:pt x="0" y="17999"/>
                </a:moveTo>
                <a:lnTo>
                  <a:pt x="6297299" y="0"/>
                </a:lnTo>
              </a:path>
            </a:pathLst>
          </a:custGeom>
          <a:ln w="19049">
            <a:solidFill>
              <a:srgbClr val="FF0000"/>
            </a:solidFill>
          </a:ln>
        </p:spPr>
        <p:txBody>
          <a:bodyPr wrap="square" lIns="0" tIns="0" rIns="0" bIns="0" rtlCol="0"/>
          <a:lstStyle/>
          <a:p>
            <a:endParaRPr/>
          </a:p>
        </p:txBody>
      </p:sp>
      <p:sp>
        <p:nvSpPr>
          <p:cNvPr id="10" name="object 10"/>
          <p:cNvSpPr txBox="1">
            <a:spLocks noGrp="1"/>
          </p:cNvSpPr>
          <p:nvPr>
            <p:ph type="sldNum" sz="quarter" idx="7"/>
          </p:nvPr>
        </p:nvSpPr>
        <p:spPr>
          <a:prstGeom prst="rect">
            <a:avLst/>
          </a:prstGeom>
        </p:spPr>
        <p:txBody>
          <a:bodyPr vert="horz" wrap="square" lIns="0" tIns="635" rIns="0" bIns="0" rtlCol="0">
            <a:spAutoFit/>
          </a:bodyPr>
          <a:lstStyle/>
          <a:p>
            <a:pPr marL="108585">
              <a:lnSpc>
                <a:spcPct val="100000"/>
              </a:lnSpc>
              <a:spcBef>
                <a:spcPts val="5"/>
              </a:spcBef>
            </a:pPr>
            <a:fld id="{81D60167-4931-47E6-BA6A-407CBD079E47}" type="slidenum">
              <a:rPr spc="-50" dirty="0"/>
              <a:t>7</a:t>
            </a:fld>
            <a:endParaRPr spc="-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8175" y="462332"/>
            <a:ext cx="6918325" cy="656590"/>
          </a:xfrm>
          <a:prstGeom prst="rect">
            <a:avLst/>
          </a:prstGeom>
        </p:spPr>
        <p:txBody>
          <a:bodyPr vert="horz" wrap="square" lIns="0" tIns="12700" rIns="0" bIns="0" rtlCol="0">
            <a:spAutoFit/>
          </a:bodyPr>
          <a:lstStyle/>
          <a:p>
            <a:pPr marL="12700" marR="5080">
              <a:lnSpc>
                <a:spcPct val="114999"/>
              </a:lnSpc>
              <a:spcBef>
                <a:spcPts val="100"/>
              </a:spcBef>
            </a:pPr>
            <a:r>
              <a:rPr sz="1800" b="0" dirty="0">
                <a:solidFill>
                  <a:srgbClr val="FF0000"/>
                </a:solidFill>
                <a:latin typeface="Arial MT"/>
                <a:cs typeface="Arial MT"/>
              </a:rPr>
              <a:t>Absolute</a:t>
            </a:r>
            <a:r>
              <a:rPr sz="1800" b="0" spc="-30" dirty="0">
                <a:solidFill>
                  <a:srgbClr val="FF0000"/>
                </a:solidFill>
                <a:latin typeface="Arial MT"/>
                <a:cs typeface="Arial MT"/>
              </a:rPr>
              <a:t> </a:t>
            </a:r>
            <a:r>
              <a:rPr sz="1800" b="0" dirty="0">
                <a:solidFill>
                  <a:srgbClr val="FF0000"/>
                </a:solidFill>
                <a:latin typeface="Arial MT"/>
                <a:cs typeface="Arial MT"/>
              </a:rPr>
              <a:t>path</a:t>
            </a:r>
            <a:r>
              <a:rPr sz="1800" b="0" dirty="0">
                <a:solidFill>
                  <a:srgbClr val="595959"/>
                </a:solidFill>
                <a:latin typeface="Arial MT"/>
                <a:cs typeface="Arial MT"/>
              </a:rPr>
              <a:t>:</a:t>
            </a:r>
            <a:r>
              <a:rPr sz="1800" b="0" spc="-20" dirty="0">
                <a:solidFill>
                  <a:srgbClr val="595959"/>
                </a:solidFill>
                <a:latin typeface="Arial MT"/>
                <a:cs typeface="Arial MT"/>
              </a:rPr>
              <a:t> </a:t>
            </a:r>
            <a:r>
              <a:rPr sz="1800" b="0" dirty="0">
                <a:solidFill>
                  <a:srgbClr val="595959"/>
                </a:solidFill>
                <a:latin typeface="Arial MT"/>
                <a:cs typeface="Arial MT"/>
              </a:rPr>
              <a:t>from</a:t>
            </a:r>
            <a:r>
              <a:rPr sz="1800" b="0" spc="-20" dirty="0">
                <a:solidFill>
                  <a:srgbClr val="595959"/>
                </a:solidFill>
                <a:latin typeface="Arial MT"/>
                <a:cs typeface="Arial MT"/>
              </a:rPr>
              <a:t> </a:t>
            </a:r>
            <a:r>
              <a:rPr sz="1800" b="0" dirty="0">
                <a:solidFill>
                  <a:srgbClr val="595959"/>
                </a:solidFill>
                <a:latin typeface="Arial MT"/>
                <a:cs typeface="Arial MT"/>
              </a:rPr>
              <a:t>the</a:t>
            </a:r>
            <a:r>
              <a:rPr sz="1800" b="0" spc="-20" dirty="0">
                <a:solidFill>
                  <a:srgbClr val="595959"/>
                </a:solidFill>
                <a:latin typeface="Arial MT"/>
                <a:cs typeface="Arial MT"/>
              </a:rPr>
              <a:t> </a:t>
            </a:r>
            <a:r>
              <a:rPr sz="1800" b="0" dirty="0">
                <a:solidFill>
                  <a:srgbClr val="595959"/>
                </a:solidFill>
                <a:latin typeface="Arial MT"/>
                <a:cs typeface="Arial MT"/>
              </a:rPr>
              <a:t>root</a:t>
            </a:r>
            <a:r>
              <a:rPr sz="1800" b="0" spc="-15" dirty="0">
                <a:solidFill>
                  <a:srgbClr val="595959"/>
                </a:solidFill>
                <a:latin typeface="Arial MT"/>
                <a:cs typeface="Arial MT"/>
              </a:rPr>
              <a:t> </a:t>
            </a:r>
            <a:r>
              <a:rPr sz="1800" b="0" dirty="0">
                <a:solidFill>
                  <a:srgbClr val="595959"/>
                </a:solidFill>
                <a:latin typeface="Arial MT"/>
                <a:cs typeface="Arial MT"/>
              </a:rPr>
              <a:t>directory</a:t>
            </a:r>
            <a:r>
              <a:rPr sz="1800" b="0" spc="-20" dirty="0">
                <a:solidFill>
                  <a:srgbClr val="595959"/>
                </a:solidFill>
                <a:latin typeface="Arial MT"/>
                <a:cs typeface="Arial MT"/>
              </a:rPr>
              <a:t> </a:t>
            </a:r>
            <a:r>
              <a:rPr sz="1800" b="0" dirty="0">
                <a:solidFill>
                  <a:srgbClr val="595959"/>
                </a:solidFill>
                <a:latin typeface="Arial MT"/>
                <a:cs typeface="Arial MT"/>
              </a:rPr>
              <a:t>to</a:t>
            </a:r>
            <a:r>
              <a:rPr sz="1800" b="0" spc="-20" dirty="0">
                <a:solidFill>
                  <a:srgbClr val="595959"/>
                </a:solidFill>
                <a:latin typeface="Arial MT"/>
                <a:cs typeface="Arial MT"/>
              </a:rPr>
              <a:t> </a:t>
            </a:r>
            <a:r>
              <a:rPr sz="1800" b="0" dirty="0">
                <a:solidFill>
                  <a:srgbClr val="595959"/>
                </a:solidFill>
                <a:latin typeface="Arial MT"/>
                <a:cs typeface="Arial MT"/>
              </a:rPr>
              <a:t>the</a:t>
            </a:r>
            <a:r>
              <a:rPr sz="1800" b="0" spc="-20" dirty="0">
                <a:solidFill>
                  <a:srgbClr val="595959"/>
                </a:solidFill>
                <a:latin typeface="Arial MT"/>
                <a:cs typeface="Arial MT"/>
              </a:rPr>
              <a:t> </a:t>
            </a:r>
            <a:r>
              <a:rPr sz="1800" b="0" dirty="0">
                <a:solidFill>
                  <a:srgbClr val="595959"/>
                </a:solidFill>
                <a:latin typeface="Arial MT"/>
                <a:cs typeface="Arial MT"/>
              </a:rPr>
              <a:t>interest</a:t>
            </a:r>
            <a:r>
              <a:rPr sz="1800" b="0" spc="-15" dirty="0">
                <a:solidFill>
                  <a:srgbClr val="595959"/>
                </a:solidFill>
                <a:latin typeface="Arial MT"/>
                <a:cs typeface="Arial MT"/>
              </a:rPr>
              <a:t> </a:t>
            </a:r>
            <a:r>
              <a:rPr sz="1800" b="0" spc="-10" dirty="0">
                <a:solidFill>
                  <a:srgbClr val="595959"/>
                </a:solidFill>
                <a:latin typeface="Arial MT"/>
                <a:cs typeface="Arial MT"/>
              </a:rPr>
              <a:t>directory/file. </a:t>
            </a:r>
            <a:r>
              <a:rPr sz="1800" b="0" dirty="0">
                <a:solidFill>
                  <a:srgbClr val="FF0000"/>
                </a:solidFill>
                <a:latin typeface="Arial MT"/>
                <a:cs typeface="Arial MT"/>
              </a:rPr>
              <a:t>Relative</a:t>
            </a:r>
            <a:r>
              <a:rPr sz="1800" b="0" spc="-35" dirty="0">
                <a:solidFill>
                  <a:srgbClr val="FF0000"/>
                </a:solidFill>
                <a:latin typeface="Arial MT"/>
                <a:cs typeface="Arial MT"/>
              </a:rPr>
              <a:t> </a:t>
            </a:r>
            <a:r>
              <a:rPr sz="1800" b="0" dirty="0">
                <a:solidFill>
                  <a:srgbClr val="FF0000"/>
                </a:solidFill>
                <a:latin typeface="Arial MT"/>
                <a:cs typeface="Arial MT"/>
              </a:rPr>
              <a:t>path:</a:t>
            </a:r>
            <a:r>
              <a:rPr sz="1800" b="0" spc="-10" dirty="0">
                <a:solidFill>
                  <a:srgbClr val="FF0000"/>
                </a:solidFill>
                <a:latin typeface="Arial MT"/>
                <a:cs typeface="Arial MT"/>
              </a:rPr>
              <a:t> </a:t>
            </a:r>
            <a:r>
              <a:rPr sz="1800" b="0" dirty="0">
                <a:solidFill>
                  <a:srgbClr val="595959"/>
                </a:solidFill>
                <a:latin typeface="Arial MT"/>
                <a:cs typeface="Arial MT"/>
              </a:rPr>
              <a:t>from</a:t>
            </a:r>
            <a:r>
              <a:rPr sz="1800" b="0" spc="-20" dirty="0">
                <a:solidFill>
                  <a:srgbClr val="595959"/>
                </a:solidFill>
                <a:latin typeface="Arial MT"/>
                <a:cs typeface="Arial MT"/>
              </a:rPr>
              <a:t> </a:t>
            </a:r>
            <a:r>
              <a:rPr sz="1800" b="0" dirty="0">
                <a:solidFill>
                  <a:srgbClr val="595959"/>
                </a:solidFill>
                <a:latin typeface="Arial MT"/>
                <a:cs typeface="Arial MT"/>
              </a:rPr>
              <a:t>the</a:t>
            </a:r>
            <a:r>
              <a:rPr sz="1800" b="0" spc="-20" dirty="0">
                <a:solidFill>
                  <a:srgbClr val="595959"/>
                </a:solidFill>
                <a:latin typeface="Arial MT"/>
                <a:cs typeface="Arial MT"/>
              </a:rPr>
              <a:t> </a:t>
            </a:r>
            <a:r>
              <a:rPr sz="1800" b="0" dirty="0">
                <a:solidFill>
                  <a:srgbClr val="595959"/>
                </a:solidFill>
                <a:latin typeface="Arial MT"/>
                <a:cs typeface="Arial MT"/>
              </a:rPr>
              <a:t>working</a:t>
            </a:r>
            <a:r>
              <a:rPr sz="1800" b="0" spc="-25" dirty="0">
                <a:solidFill>
                  <a:srgbClr val="595959"/>
                </a:solidFill>
                <a:latin typeface="Arial MT"/>
                <a:cs typeface="Arial MT"/>
              </a:rPr>
              <a:t> </a:t>
            </a:r>
            <a:r>
              <a:rPr sz="1800" b="0" dirty="0">
                <a:solidFill>
                  <a:srgbClr val="595959"/>
                </a:solidFill>
                <a:latin typeface="Arial MT"/>
                <a:cs typeface="Arial MT"/>
              </a:rPr>
              <a:t>directory</a:t>
            </a:r>
            <a:r>
              <a:rPr sz="1800" b="0" spc="-20" dirty="0">
                <a:solidFill>
                  <a:srgbClr val="595959"/>
                </a:solidFill>
                <a:latin typeface="Arial MT"/>
                <a:cs typeface="Arial MT"/>
              </a:rPr>
              <a:t> </a:t>
            </a:r>
            <a:r>
              <a:rPr sz="1800" b="0" dirty="0">
                <a:solidFill>
                  <a:srgbClr val="595959"/>
                </a:solidFill>
                <a:latin typeface="Arial MT"/>
                <a:cs typeface="Arial MT"/>
              </a:rPr>
              <a:t>to</a:t>
            </a:r>
            <a:r>
              <a:rPr sz="1800" b="0" spc="-20" dirty="0">
                <a:solidFill>
                  <a:srgbClr val="595959"/>
                </a:solidFill>
                <a:latin typeface="Arial MT"/>
                <a:cs typeface="Arial MT"/>
              </a:rPr>
              <a:t> </a:t>
            </a:r>
            <a:r>
              <a:rPr sz="1800" b="0" dirty="0">
                <a:solidFill>
                  <a:srgbClr val="595959"/>
                </a:solidFill>
                <a:latin typeface="Arial MT"/>
                <a:cs typeface="Arial MT"/>
              </a:rPr>
              <a:t>the</a:t>
            </a:r>
            <a:r>
              <a:rPr sz="1800" b="0" spc="-20" dirty="0">
                <a:solidFill>
                  <a:srgbClr val="595959"/>
                </a:solidFill>
                <a:latin typeface="Arial MT"/>
                <a:cs typeface="Arial MT"/>
              </a:rPr>
              <a:t> </a:t>
            </a:r>
            <a:r>
              <a:rPr sz="1800" b="0" dirty="0">
                <a:solidFill>
                  <a:srgbClr val="595959"/>
                </a:solidFill>
                <a:latin typeface="Arial MT"/>
                <a:cs typeface="Arial MT"/>
              </a:rPr>
              <a:t>interest</a:t>
            </a:r>
            <a:r>
              <a:rPr sz="1800" b="0" spc="-20" dirty="0">
                <a:solidFill>
                  <a:srgbClr val="595959"/>
                </a:solidFill>
                <a:latin typeface="Arial MT"/>
                <a:cs typeface="Arial MT"/>
              </a:rPr>
              <a:t> </a:t>
            </a:r>
            <a:r>
              <a:rPr sz="1800" b="0" spc="-10" dirty="0">
                <a:solidFill>
                  <a:srgbClr val="595959"/>
                </a:solidFill>
                <a:latin typeface="Arial MT"/>
                <a:cs typeface="Arial MT"/>
              </a:rPr>
              <a:t>directory/file.</a:t>
            </a:r>
            <a:endParaRPr sz="1800" dirty="0">
              <a:latin typeface="Arial MT"/>
              <a:cs typeface="Arial MT"/>
            </a:endParaRPr>
          </a:p>
        </p:txBody>
      </p:sp>
      <p:grpSp>
        <p:nvGrpSpPr>
          <p:cNvPr id="3" name="object 3"/>
          <p:cNvGrpSpPr/>
          <p:nvPr/>
        </p:nvGrpSpPr>
        <p:grpSpPr>
          <a:xfrm>
            <a:off x="559525" y="1503325"/>
            <a:ext cx="6583045" cy="2975610"/>
            <a:chOff x="559525" y="1503325"/>
            <a:chExt cx="6583045" cy="2975610"/>
          </a:xfrm>
        </p:grpSpPr>
        <p:pic>
          <p:nvPicPr>
            <p:cNvPr id="4" name="object 4"/>
            <p:cNvPicPr/>
            <p:nvPr/>
          </p:nvPicPr>
          <p:blipFill>
            <a:blip r:embed="rId3" cstate="print"/>
            <a:stretch>
              <a:fillRect/>
            </a:stretch>
          </p:blipFill>
          <p:spPr>
            <a:xfrm>
              <a:off x="559525" y="1503325"/>
              <a:ext cx="5691751" cy="2975334"/>
            </a:xfrm>
            <a:prstGeom prst="rect">
              <a:avLst/>
            </a:prstGeom>
          </p:spPr>
        </p:pic>
        <p:sp>
          <p:nvSpPr>
            <p:cNvPr id="5" name="object 5"/>
            <p:cNvSpPr/>
            <p:nvPr/>
          </p:nvSpPr>
          <p:spPr>
            <a:xfrm>
              <a:off x="2641650" y="2215524"/>
              <a:ext cx="4404995" cy="1757680"/>
            </a:xfrm>
            <a:custGeom>
              <a:avLst/>
              <a:gdLst/>
              <a:ahLst/>
              <a:cxnLst/>
              <a:rect l="l" t="t" r="r" b="b"/>
              <a:pathLst>
                <a:path w="4404995" h="1757679">
                  <a:moveTo>
                    <a:pt x="990099" y="1445499"/>
                  </a:moveTo>
                  <a:lnTo>
                    <a:pt x="1577499" y="1445499"/>
                  </a:lnTo>
                  <a:lnTo>
                    <a:pt x="1577499" y="1757499"/>
                  </a:lnTo>
                  <a:lnTo>
                    <a:pt x="990099" y="1757499"/>
                  </a:lnTo>
                  <a:lnTo>
                    <a:pt x="990099" y="1445499"/>
                  </a:lnTo>
                  <a:close/>
                </a:path>
                <a:path w="4404995" h="1757679">
                  <a:moveTo>
                    <a:pt x="0" y="0"/>
                  </a:moveTo>
                  <a:lnTo>
                    <a:pt x="2684099" y="0"/>
                  </a:lnTo>
                  <a:lnTo>
                    <a:pt x="2684099" y="311999"/>
                  </a:lnTo>
                  <a:lnTo>
                    <a:pt x="0" y="311999"/>
                  </a:lnTo>
                  <a:lnTo>
                    <a:pt x="0" y="0"/>
                  </a:lnTo>
                  <a:close/>
                </a:path>
                <a:path w="4404995" h="1757679">
                  <a:moveTo>
                    <a:pt x="990099" y="623999"/>
                  </a:moveTo>
                  <a:lnTo>
                    <a:pt x="1350999" y="623999"/>
                  </a:lnTo>
                  <a:lnTo>
                    <a:pt x="1350999" y="935999"/>
                  </a:lnTo>
                  <a:lnTo>
                    <a:pt x="990099" y="935999"/>
                  </a:lnTo>
                  <a:lnTo>
                    <a:pt x="990099" y="623999"/>
                  </a:lnTo>
                  <a:close/>
                </a:path>
                <a:path w="4404995" h="1757679">
                  <a:moveTo>
                    <a:pt x="1350999" y="779999"/>
                  </a:moveTo>
                  <a:lnTo>
                    <a:pt x="4404943" y="1153137"/>
                  </a:lnTo>
                </a:path>
              </a:pathLst>
            </a:custGeom>
            <a:ln w="19049">
              <a:solidFill>
                <a:srgbClr val="FF0000"/>
              </a:solidFill>
            </a:ln>
          </p:spPr>
          <p:txBody>
            <a:bodyPr wrap="square" lIns="0" tIns="0" rIns="0" bIns="0" rtlCol="0"/>
            <a:lstStyle/>
            <a:p>
              <a:endParaRPr/>
            </a:p>
          </p:txBody>
        </p:sp>
        <p:pic>
          <p:nvPicPr>
            <p:cNvPr id="6" name="object 6"/>
            <p:cNvPicPr/>
            <p:nvPr/>
          </p:nvPicPr>
          <p:blipFill>
            <a:blip r:embed="rId4" cstate="print"/>
            <a:stretch>
              <a:fillRect/>
            </a:stretch>
          </p:blipFill>
          <p:spPr>
            <a:xfrm>
              <a:off x="7033252" y="3327904"/>
              <a:ext cx="108678" cy="81516"/>
            </a:xfrm>
            <a:prstGeom prst="rect">
              <a:avLst/>
            </a:prstGeom>
          </p:spPr>
        </p:pic>
        <p:sp>
          <p:nvSpPr>
            <p:cNvPr id="7" name="object 7"/>
            <p:cNvSpPr/>
            <p:nvPr/>
          </p:nvSpPr>
          <p:spPr>
            <a:xfrm>
              <a:off x="4219150" y="3399038"/>
              <a:ext cx="2828290" cy="418465"/>
            </a:xfrm>
            <a:custGeom>
              <a:avLst/>
              <a:gdLst/>
              <a:ahLst/>
              <a:cxnLst/>
              <a:rect l="l" t="t" r="r" b="b"/>
              <a:pathLst>
                <a:path w="2828290" h="418464">
                  <a:moveTo>
                    <a:pt x="0" y="417986"/>
                  </a:moveTo>
                  <a:lnTo>
                    <a:pt x="2827828" y="0"/>
                  </a:lnTo>
                </a:path>
              </a:pathLst>
            </a:custGeom>
            <a:ln w="19049">
              <a:solidFill>
                <a:srgbClr val="FF0000"/>
              </a:solidFill>
            </a:ln>
          </p:spPr>
          <p:txBody>
            <a:bodyPr wrap="square" lIns="0" tIns="0" rIns="0" bIns="0" rtlCol="0"/>
            <a:lstStyle/>
            <a:p>
              <a:endParaRPr/>
            </a:p>
          </p:txBody>
        </p:sp>
        <p:pic>
          <p:nvPicPr>
            <p:cNvPr id="8" name="object 8"/>
            <p:cNvPicPr/>
            <p:nvPr/>
          </p:nvPicPr>
          <p:blipFill>
            <a:blip r:embed="rId5" cstate="print"/>
            <a:stretch>
              <a:fillRect/>
            </a:stretch>
          </p:blipFill>
          <p:spPr>
            <a:xfrm>
              <a:off x="7032852" y="3358385"/>
              <a:ext cx="109172" cy="81304"/>
            </a:xfrm>
            <a:prstGeom prst="rect">
              <a:avLst/>
            </a:prstGeom>
          </p:spPr>
        </p:pic>
        <p:sp>
          <p:nvSpPr>
            <p:cNvPr id="9" name="object 9"/>
            <p:cNvSpPr/>
            <p:nvPr/>
          </p:nvSpPr>
          <p:spPr>
            <a:xfrm>
              <a:off x="2905350" y="1706756"/>
              <a:ext cx="4001135" cy="116205"/>
            </a:xfrm>
            <a:custGeom>
              <a:avLst/>
              <a:gdLst/>
              <a:ahLst/>
              <a:cxnLst/>
              <a:rect l="l" t="t" r="r" b="b"/>
              <a:pathLst>
                <a:path w="4001134" h="116205">
                  <a:moveTo>
                    <a:pt x="0" y="115792"/>
                  </a:moveTo>
                  <a:lnTo>
                    <a:pt x="4000547" y="0"/>
                  </a:lnTo>
                </a:path>
              </a:pathLst>
            </a:custGeom>
            <a:ln w="19049">
              <a:solidFill>
                <a:srgbClr val="FF0000"/>
              </a:solidFill>
            </a:ln>
          </p:spPr>
          <p:txBody>
            <a:bodyPr wrap="square" lIns="0" tIns="0" rIns="0" bIns="0" rtlCol="0"/>
            <a:lstStyle/>
            <a:p>
              <a:endParaRPr/>
            </a:p>
          </p:txBody>
        </p:sp>
        <p:pic>
          <p:nvPicPr>
            <p:cNvPr id="10" name="object 10"/>
            <p:cNvPicPr/>
            <p:nvPr/>
          </p:nvPicPr>
          <p:blipFill>
            <a:blip r:embed="rId6" cstate="print"/>
            <a:stretch>
              <a:fillRect/>
            </a:stretch>
          </p:blipFill>
          <p:spPr>
            <a:xfrm>
              <a:off x="6895462" y="1665779"/>
              <a:ext cx="106374" cy="81954"/>
            </a:xfrm>
            <a:prstGeom prst="rect">
              <a:avLst/>
            </a:prstGeom>
          </p:spPr>
        </p:pic>
        <p:sp>
          <p:nvSpPr>
            <p:cNvPr id="11" name="object 11"/>
            <p:cNvSpPr/>
            <p:nvPr/>
          </p:nvSpPr>
          <p:spPr>
            <a:xfrm>
              <a:off x="5325749" y="1745351"/>
              <a:ext cx="1588135" cy="626745"/>
            </a:xfrm>
            <a:custGeom>
              <a:avLst/>
              <a:gdLst/>
              <a:ahLst/>
              <a:cxnLst/>
              <a:rect l="l" t="t" r="r" b="b"/>
              <a:pathLst>
                <a:path w="1588134" h="626744">
                  <a:moveTo>
                    <a:pt x="0" y="626173"/>
                  </a:moveTo>
                  <a:lnTo>
                    <a:pt x="1588067" y="0"/>
                  </a:lnTo>
                </a:path>
              </a:pathLst>
            </a:custGeom>
            <a:ln w="19049">
              <a:solidFill>
                <a:srgbClr val="FF0000"/>
              </a:solidFill>
            </a:ln>
          </p:spPr>
          <p:txBody>
            <a:bodyPr wrap="square" lIns="0" tIns="0" rIns="0" bIns="0" rtlCol="0"/>
            <a:lstStyle/>
            <a:p>
              <a:endParaRPr/>
            </a:p>
          </p:txBody>
        </p:sp>
        <p:pic>
          <p:nvPicPr>
            <p:cNvPr id="12" name="object 12"/>
            <p:cNvPicPr/>
            <p:nvPr/>
          </p:nvPicPr>
          <p:blipFill>
            <a:blip r:embed="rId7" cstate="print"/>
            <a:stretch>
              <a:fillRect/>
            </a:stretch>
          </p:blipFill>
          <p:spPr>
            <a:xfrm>
              <a:off x="6892750" y="1704115"/>
              <a:ext cx="111017" cy="80033"/>
            </a:xfrm>
            <a:prstGeom prst="rect">
              <a:avLst/>
            </a:prstGeom>
          </p:spPr>
        </p:pic>
      </p:grpSp>
      <p:sp>
        <p:nvSpPr>
          <p:cNvPr id="13" name="object 13"/>
          <p:cNvSpPr/>
          <p:nvPr/>
        </p:nvSpPr>
        <p:spPr>
          <a:xfrm>
            <a:off x="2641649" y="1686049"/>
            <a:ext cx="264160" cy="273050"/>
          </a:xfrm>
          <a:custGeom>
            <a:avLst/>
            <a:gdLst/>
            <a:ahLst/>
            <a:cxnLst/>
            <a:rect l="l" t="t" r="r" b="b"/>
            <a:pathLst>
              <a:path w="264160" h="273050">
                <a:moveTo>
                  <a:pt x="0" y="0"/>
                </a:moveTo>
                <a:lnTo>
                  <a:pt x="263699" y="0"/>
                </a:lnTo>
                <a:lnTo>
                  <a:pt x="263699" y="272999"/>
                </a:lnTo>
                <a:lnTo>
                  <a:pt x="0" y="272999"/>
                </a:lnTo>
                <a:lnTo>
                  <a:pt x="0" y="0"/>
                </a:lnTo>
                <a:close/>
              </a:path>
            </a:pathLst>
          </a:custGeom>
          <a:ln w="19049">
            <a:solidFill>
              <a:srgbClr val="FF0000"/>
            </a:solidFill>
          </a:ln>
        </p:spPr>
        <p:txBody>
          <a:bodyPr wrap="square" lIns="0" tIns="0" rIns="0" bIns="0" rtlCol="0"/>
          <a:lstStyle/>
          <a:p>
            <a:endParaRPr/>
          </a:p>
        </p:txBody>
      </p:sp>
      <p:sp>
        <p:nvSpPr>
          <p:cNvPr id="14" name="object 14"/>
          <p:cNvSpPr txBox="1"/>
          <p:nvPr/>
        </p:nvSpPr>
        <p:spPr>
          <a:xfrm>
            <a:off x="7093174" y="1536455"/>
            <a:ext cx="142303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0000"/>
                </a:solidFill>
                <a:latin typeface="Arial MT"/>
                <a:cs typeface="Arial MT"/>
              </a:rPr>
              <a:t>Absolute</a:t>
            </a:r>
            <a:r>
              <a:rPr sz="1800" spc="-40" dirty="0">
                <a:solidFill>
                  <a:srgbClr val="FF0000"/>
                </a:solidFill>
                <a:latin typeface="Arial MT"/>
                <a:cs typeface="Arial MT"/>
              </a:rPr>
              <a:t> </a:t>
            </a:r>
            <a:r>
              <a:rPr sz="1800" spc="-20" dirty="0">
                <a:solidFill>
                  <a:srgbClr val="FF0000"/>
                </a:solidFill>
                <a:latin typeface="Arial MT"/>
                <a:cs typeface="Arial MT"/>
              </a:rPr>
              <a:t>path</a:t>
            </a:r>
            <a:endParaRPr sz="1800">
              <a:latin typeface="Arial MT"/>
              <a:cs typeface="Arial MT"/>
            </a:endParaRPr>
          </a:p>
        </p:txBody>
      </p:sp>
      <p:sp>
        <p:nvSpPr>
          <p:cNvPr id="16" name="object 16"/>
          <p:cNvSpPr txBox="1"/>
          <p:nvPr/>
        </p:nvSpPr>
        <p:spPr>
          <a:xfrm>
            <a:off x="8852129" y="4701867"/>
            <a:ext cx="96520" cy="167640"/>
          </a:xfrm>
          <a:prstGeom prst="rect">
            <a:avLst/>
          </a:prstGeom>
        </p:spPr>
        <p:txBody>
          <a:bodyPr vert="horz" wrap="square" lIns="0" tIns="635" rIns="0" bIns="0" rtlCol="0">
            <a:spAutoFit/>
          </a:bodyPr>
          <a:lstStyle/>
          <a:p>
            <a:pPr marL="12700">
              <a:lnSpc>
                <a:spcPct val="100000"/>
              </a:lnSpc>
              <a:spcBef>
                <a:spcPts val="5"/>
              </a:spcBef>
            </a:pPr>
            <a:r>
              <a:rPr sz="1000" spc="-50" dirty="0">
                <a:solidFill>
                  <a:srgbClr val="595959"/>
                </a:solidFill>
                <a:latin typeface="Arial MT"/>
                <a:cs typeface="Arial MT"/>
              </a:rPr>
              <a:t>5</a:t>
            </a:r>
            <a:endParaRPr sz="1000">
              <a:latin typeface="Arial MT"/>
              <a:cs typeface="Arial MT"/>
            </a:endParaRPr>
          </a:p>
        </p:txBody>
      </p:sp>
      <p:sp>
        <p:nvSpPr>
          <p:cNvPr id="15" name="object 15"/>
          <p:cNvSpPr txBox="1"/>
          <p:nvPr/>
        </p:nvSpPr>
        <p:spPr>
          <a:xfrm>
            <a:off x="7233050" y="3215406"/>
            <a:ext cx="135953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0000"/>
                </a:solidFill>
                <a:latin typeface="Arial MT"/>
                <a:cs typeface="Arial MT"/>
              </a:rPr>
              <a:t>Relative</a:t>
            </a:r>
            <a:r>
              <a:rPr sz="1800" spc="-40" dirty="0">
                <a:solidFill>
                  <a:srgbClr val="FF0000"/>
                </a:solidFill>
                <a:latin typeface="Arial MT"/>
                <a:cs typeface="Arial MT"/>
              </a:rPr>
              <a:t> </a:t>
            </a:r>
            <a:r>
              <a:rPr sz="1800" spc="-20" dirty="0">
                <a:solidFill>
                  <a:srgbClr val="FF0000"/>
                </a:solidFill>
                <a:latin typeface="Arial MT"/>
                <a:cs typeface="Arial MT"/>
              </a:rPr>
              <a:t>path</a:t>
            </a:r>
            <a:endParaRPr sz="1800">
              <a:latin typeface="Arial MT"/>
              <a:cs typeface="Arial M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852129" y="4766036"/>
            <a:ext cx="96520" cy="177800"/>
          </a:xfrm>
          <a:prstGeom prst="rect">
            <a:avLst/>
          </a:prstGeom>
        </p:spPr>
        <p:txBody>
          <a:bodyPr vert="horz" wrap="square" lIns="0" tIns="12700" rIns="0" bIns="0" rtlCol="0">
            <a:spAutoFit/>
          </a:bodyPr>
          <a:lstStyle/>
          <a:p>
            <a:pPr marL="12700">
              <a:lnSpc>
                <a:spcPct val="100000"/>
              </a:lnSpc>
              <a:spcBef>
                <a:spcPts val="100"/>
              </a:spcBef>
            </a:pPr>
            <a:r>
              <a:rPr sz="1000" spc="-50" dirty="0">
                <a:solidFill>
                  <a:srgbClr val="595959"/>
                </a:solidFill>
                <a:latin typeface="Arial MT"/>
                <a:cs typeface="Arial MT"/>
              </a:rPr>
              <a:t>6</a:t>
            </a:r>
            <a:endParaRPr sz="1000">
              <a:latin typeface="Arial MT"/>
              <a:cs typeface="Arial MT"/>
            </a:endParaRPr>
          </a:p>
        </p:txBody>
      </p:sp>
      <p:grpSp>
        <p:nvGrpSpPr>
          <p:cNvPr id="3" name="object 3"/>
          <p:cNvGrpSpPr/>
          <p:nvPr/>
        </p:nvGrpSpPr>
        <p:grpSpPr>
          <a:xfrm>
            <a:off x="52375" y="1139899"/>
            <a:ext cx="8969375" cy="2592070"/>
            <a:chOff x="52375" y="1139899"/>
            <a:chExt cx="8969375" cy="2592070"/>
          </a:xfrm>
        </p:grpSpPr>
        <p:pic>
          <p:nvPicPr>
            <p:cNvPr id="4" name="object 4"/>
            <p:cNvPicPr/>
            <p:nvPr/>
          </p:nvPicPr>
          <p:blipFill>
            <a:blip r:embed="rId3" cstate="print"/>
            <a:stretch>
              <a:fillRect/>
            </a:stretch>
          </p:blipFill>
          <p:spPr>
            <a:xfrm>
              <a:off x="52375" y="1139899"/>
              <a:ext cx="4231624" cy="2591549"/>
            </a:xfrm>
            <a:prstGeom prst="rect">
              <a:avLst/>
            </a:prstGeom>
          </p:spPr>
        </p:pic>
        <p:pic>
          <p:nvPicPr>
            <p:cNvPr id="5" name="object 5"/>
            <p:cNvPicPr/>
            <p:nvPr/>
          </p:nvPicPr>
          <p:blipFill>
            <a:blip r:embed="rId4" cstate="print"/>
            <a:stretch>
              <a:fillRect/>
            </a:stretch>
          </p:blipFill>
          <p:spPr>
            <a:xfrm>
              <a:off x="4871350" y="1139900"/>
              <a:ext cx="4149799" cy="2541428"/>
            </a:xfrm>
            <a:prstGeom prst="rect">
              <a:avLst/>
            </a:prstGeom>
          </p:spPr>
        </p:pic>
        <p:sp>
          <p:nvSpPr>
            <p:cNvPr id="6" name="object 6"/>
            <p:cNvSpPr/>
            <p:nvPr/>
          </p:nvSpPr>
          <p:spPr>
            <a:xfrm>
              <a:off x="4283999" y="2412924"/>
              <a:ext cx="530860" cy="22860"/>
            </a:xfrm>
            <a:custGeom>
              <a:avLst/>
              <a:gdLst/>
              <a:ahLst/>
              <a:cxnLst/>
              <a:rect l="l" t="t" r="r" b="b"/>
              <a:pathLst>
                <a:path w="530860" h="22860">
                  <a:moveTo>
                    <a:pt x="0" y="22750"/>
                  </a:moveTo>
                  <a:lnTo>
                    <a:pt x="530302" y="0"/>
                  </a:lnTo>
                </a:path>
              </a:pathLst>
            </a:custGeom>
            <a:ln w="9524">
              <a:solidFill>
                <a:srgbClr val="FF0000"/>
              </a:solidFill>
            </a:ln>
          </p:spPr>
          <p:txBody>
            <a:bodyPr wrap="square" lIns="0" tIns="0" rIns="0" bIns="0" rtlCol="0"/>
            <a:lstStyle/>
            <a:p>
              <a:endParaRPr/>
            </a:p>
          </p:txBody>
        </p:sp>
        <p:sp>
          <p:nvSpPr>
            <p:cNvPr id="7" name="object 7"/>
            <p:cNvSpPr/>
            <p:nvPr/>
          </p:nvSpPr>
          <p:spPr>
            <a:xfrm>
              <a:off x="4813627" y="2397206"/>
              <a:ext cx="44450" cy="31750"/>
            </a:xfrm>
            <a:custGeom>
              <a:avLst/>
              <a:gdLst/>
              <a:ahLst/>
              <a:cxnLst/>
              <a:rect l="l" t="t" r="r" b="b"/>
              <a:pathLst>
                <a:path w="44450" h="31750">
                  <a:moveTo>
                    <a:pt x="1348" y="31436"/>
                  </a:moveTo>
                  <a:lnTo>
                    <a:pt x="0" y="0"/>
                  </a:lnTo>
                  <a:lnTo>
                    <a:pt x="43860" y="13865"/>
                  </a:lnTo>
                  <a:lnTo>
                    <a:pt x="1348" y="31436"/>
                  </a:lnTo>
                  <a:close/>
                </a:path>
              </a:pathLst>
            </a:custGeom>
            <a:solidFill>
              <a:srgbClr val="FF0000"/>
            </a:solidFill>
          </p:spPr>
          <p:txBody>
            <a:bodyPr wrap="square" lIns="0" tIns="0" rIns="0" bIns="0" rtlCol="0"/>
            <a:lstStyle/>
            <a:p>
              <a:endParaRPr/>
            </a:p>
          </p:txBody>
        </p:sp>
        <p:sp>
          <p:nvSpPr>
            <p:cNvPr id="8" name="object 8"/>
            <p:cNvSpPr/>
            <p:nvPr/>
          </p:nvSpPr>
          <p:spPr>
            <a:xfrm>
              <a:off x="4813627" y="2397206"/>
              <a:ext cx="44450" cy="31750"/>
            </a:xfrm>
            <a:custGeom>
              <a:avLst/>
              <a:gdLst/>
              <a:ahLst/>
              <a:cxnLst/>
              <a:rect l="l" t="t" r="r" b="b"/>
              <a:pathLst>
                <a:path w="44450" h="31750">
                  <a:moveTo>
                    <a:pt x="1348" y="31436"/>
                  </a:moveTo>
                  <a:lnTo>
                    <a:pt x="43860" y="13865"/>
                  </a:lnTo>
                  <a:lnTo>
                    <a:pt x="0" y="0"/>
                  </a:lnTo>
                  <a:lnTo>
                    <a:pt x="1348" y="31436"/>
                  </a:lnTo>
                  <a:close/>
                </a:path>
              </a:pathLst>
            </a:custGeom>
            <a:ln w="9524">
              <a:solidFill>
                <a:srgbClr val="FF0000"/>
              </a:solidFill>
            </a:ln>
          </p:spPr>
          <p:txBody>
            <a:bodyPr wrap="square" lIns="0" tIns="0" rIns="0" bIns="0" rtlCol="0"/>
            <a:lstStyle/>
            <a:p>
              <a:endParaRPr/>
            </a:p>
          </p:txBody>
        </p:sp>
      </p:grpSp>
      <p:sp>
        <p:nvSpPr>
          <p:cNvPr id="9" name="object 9"/>
          <p:cNvSpPr txBox="1">
            <a:spLocks noGrp="1"/>
          </p:cNvSpPr>
          <p:nvPr>
            <p:ph type="title"/>
          </p:nvPr>
        </p:nvSpPr>
        <p:spPr>
          <a:xfrm>
            <a:off x="125400" y="481881"/>
            <a:ext cx="6741795" cy="299720"/>
          </a:xfrm>
          <a:prstGeom prst="rect">
            <a:avLst/>
          </a:prstGeom>
        </p:spPr>
        <p:txBody>
          <a:bodyPr vert="horz" wrap="square" lIns="0" tIns="12700" rIns="0" bIns="0" rtlCol="0">
            <a:spAutoFit/>
          </a:bodyPr>
          <a:lstStyle/>
          <a:p>
            <a:pPr marL="12700">
              <a:lnSpc>
                <a:spcPct val="100000"/>
              </a:lnSpc>
              <a:spcBef>
                <a:spcPts val="100"/>
              </a:spcBef>
            </a:pPr>
            <a:r>
              <a:rPr sz="1800" b="0" dirty="0">
                <a:solidFill>
                  <a:srgbClr val="595959"/>
                </a:solidFill>
                <a:latin typeface="Arial MT"/>
                <a:cs typeface="Arial MT"/>
              </a:rPr>
              <a:t>Clean</a:t>
            </a:r>
            <a:r>
              <a:rPr sz="1800" b="0" spc="-20" dirty="0">
                <a:solidFill>
                  <a:srgbClr val="595959"/>
                </a:solidFill>
                <a:latin typeface="Arial MT"/>
                <a:cs typeface="Arial MT"/>
              </a:rPr>
              <a:t> </a:t>
            </a:r>
            <a:r>
              <a:rPr sz="1800" b="0" dirty="0">
                <a:solidFill>
                  <a:srgbClr val="595959"/>
                </a:solidFill>
                <a:latin typeface="Arial MT"/>
                <a:cs typeface="Arial MT"/>
              </a:rPr>
              <a:t>up</a:t>
            </a:r>
            <a:r>
              <a:rPr sz="1800" b="0" spc="-15" dirty="0">
                <a:solidFill>
                  <a:srgbClr val="595959"/>
                </a:solidFill>
                <a:latin typeface="Arial MT"/>
                <a:cs typeface="Arial MT"/>
              </a:rPr>
              <a:t> </a:t>
            </a:r>
            <a:r>
              <a:rPr sz="1800" b="0" dirty="0">
                <a:solidFill>
                  <a:srgbClr val="595959"/>
                </a:solidFill>
                <a:latin typeface="Arial MT"/>
                <a:cs typeface="Arial MT"/>
              </a:rPr>
              <a:t>all</a:t>
            </a:r>
            <a:r>
              <a:rPr sz="1800" b="0" spc="-20" dirty="0">
                <a:solidFill>
                  <a:srgbClr val="595959"/>
                </a:solidFill>
                <a:latin typeface="Arial MT"/>
                <a:cs typeface="Arial MT"/>
              </a:rPr>
              <a:t> </a:t>
            </a:r>
            <a:r>
              <a:rPr sz="1800" b="0" dirty="0">
                <a:solidFill>
                  <a:srgbClr val="595959"/>
                </a:solidFill>
                <a:latin typeface="Arial MT"/>
                <a:cs typeface="Arial MT"/>
              </a:rPr>
              <a:t>the</a:t>
            </a:r>
            <a:r>
              <a:rPr sz="1800" b="0" spc="-15" dirty="0">
                <a:solidFill>
                  <a:srgbClr val="595959"/>
                </a:solidFill>
                <a:latin typeface="Arial MT"/>
                <a:cs typeface="Arial MT"/>
              </a:rPr>
              <a:t> </a:t>
            </a:r>
            <a:r>
              <a:rPr sz="1800" b="0" dirty="0">
                <a:solidFill>
                  <a:srgbClr val="595959"/>
                </a:solidFill>
                <a:latin typeface="Arial MT"/>
                <a:cs typeface="Arial MT"/>
              </a:rPr>
              <a:t>command</a:t>
            </a:r>
            <a:r>
              <a:rPr sz="1800" b="0" spc="-20" dirty="0">
                <a:solidFill>
                  <a:srgbClr val="595959"/>
                </a:solidFill>
                <a:latin typeface="Arial MT"/>
                <a:cs typeface="Arial MT"/>
              </a:rPr>
              <a:t> </a:t>
            </a:r>
            <a:r>
              <a:rPr sz="1800" b="0" dirty="0">
                <a:solidFill>
                  <a:srgbClr val="595959"/>
                </a:solidFill>
                <a:latin typeface="Arial MT"/>
                <a:cs typeface="Arial MT"/>
              </a:rPr>
              <a:t>lines</a:t>
            </a:r>
            <a:r>
              <a:rPr sz="1800" b="0" spc="-15" dirty="0">
                <a:solidFill>
                  <a:srgbClr val="595959"/>
                </a:solidFill>
                <a:latin typeface="Arial MT"/>
                <a:cs typeface="Arial MT"/>
              </a:rPr>
              <a:t> </a:t>
            </a:r>
            <a:r>
              <a:rPr sz="1800" b="0" dirty="0">
                <a:solidFill>
                  <a:srgbClr val="595959"/>
                </a:solidFill>
                <a:latin typeface="Arial MT"/>
                <a:cs typeface="Arial MT"/>
              </a:rPr>
              <a:t>and</a:t>
            </a:r>
            <a:r>
              <a:rPr sz="1800" b="0" spc="-20" dirty="0">
                <a:solidFill>
                  <a:srgbClr val="595959"/>
                </a:solidFill>
                <a:latin typeface="Arial MT"/>
                <a:cs typeface="Arial MT"/>
              </a:rPr>
              <a:t> </a:t>
            </a:r>
            <a:r>
              <a:rPr sz="1800" b="0" dirty="0">
                <a:solidFill>
                  <a:srgbClr val="595959"/>
                </a:solidFill>
                <a:latin typeface="Arial MT"/>
                <a:cs typeface="Arial MT"/>
              </a:rPr>
              <a:t>results</a:t>
            </a:r>
            <a:r>
              <a:rPr sz="1800" b="0" spc="-15" dirty="0">
                <a:solidFill>
                  <a:srgbClr val="595959"/>
                </a:solidFill>
                <a:latin typeface="Arial MT"/>
                <a:cs typeface="Arial MT"/>
              </a:rPr>
              <a:t> </a:t>
            </a:r>
            <a:r>
              <a:rPr sz="1800" b="0" dirty="0">
                <a:solidFill>
                  <a:srgbClr val="595959"/>
                </a:solidFill>
                <a:latin typeface="Arial MT"/>
                <a:cs typeface="Arial MT"/>
              </a:rPr>
              <a:t>above,</a:t>
            </a:r>
            <a:r>
              <a:rPr sz="1800" b="0" spc="-20" dirty="0">
                <a:solidFill>
                  <a:srgbClr val="595959"/>
                </a:solidFill>
                <a:latin typeface="Arial MT"/>
                <a:cs typeface="Arial MT"/>
              </a:rPr>
              <a:t> </a:t>
            </a:r>
            <a:r>
              <a:rPr sz="1800" b="0" dirty="0">
                <a:solidFill>
                  <a:srgbClr val="595959"/>
                </a:solidFill>
                <a:latin typeface="Arial MT"/>
                <a:cs typeface="Arial MT"/>
              </a:rPr>
              <a:t>with</a:t>
            </a:r>
            <a:r>
              <a:rPr sz="1800" b="0" spc="-15" dirty="0">
                <a:solidFill>
                  <a:srgbClr val="595959"/>
                </a:solidFill>
                <a:latin typeface="Arial MT"/>
                <a:cs typeface="Arial MT"/>
              </a:rPr>
              <a:t> </a:t>
            </a:r>
            <a:r>
              <a:rPr sz="1800" b="0" spc="-10" dirty="0">
                <a:solidFill>
                  <a:srgbClr val="595959"/>
                </a:solidFill>
                <a:latin typeface="Arial MT"/>
                <a:cs typeface="Arial MT"/>
              </a:rPr>
              <a:t>command:</a:t>
            </a:r>
            <a:endParaRPr sz="1800" dirty="0">
              <a:latin typeface="Arial MT"/>
              <a:cs typeface="Arial MT"/>
            </a:endParaRPr>
          </a:p>
        </p:txBody>
      </p:sp>
      <p:sp>
        <p:nvSpPr>
          <p:cNvPr id="10" name="object 10"/>
          <p:cNvSpPr txBox="1"/>
          <p:nvPr/>
        </p:nvSpPr>
        <p:spPr>
          <a:xfrm>
            <a:off x="6923434" y="503725"/>
            <a:ext cx="495934" cy="274320"/>
          </a:xfrm>
          <a:prstGeom prst="rect">
            <a:avLst/>
          </a:prstGeom>
          <a:solidFill>
            <a:srgbClr val="EEEEEE"/>
          </a:solidFill>
        </p:spPr>
        <p:txBody>
          <a:bodyPr vert="horz" wrap="square" lIns="0" tIns="0" rIns="0" bIns="0" rtlCol="0">
            <a:spAutoFit/>
          </a:bodyPr>
          <a:lstStyle/>
          <a:p>
            <a:pPr>
              <a:lnSpc>
                <a:spcPts val="2090"/>
              </a:lnSpc>
            </a:pPr>
            <a:r>
              <a:rPr sz="1800" spc="-10" dirty="0">
                <a:solidFill>
                  <a:srgbClr val="595959"/>
                </a:solidFill>
                <a:latin typeface="Arial MT"/>
                <a:cs typeface="Arial MT"/>
              </a:rPr>
              <a:t>clear</a:t>
            </a:r>
            <a:endParaRPr sz="1800">
              <a:latin typeface="Arial MT"/>
              <a:cs typeface="Arial MT"/>
            </a:endParaRPr>
          </a:p>
        </p:txBody>
      </p:sp>
      <p:sp>
        <p:nvSpPr>
          <p:cNvPr id="11" name="object 11"/>
          <p:cNvSpPr txBox="1"/>
          <p:nvPr/>
        </p:nvSpPr>
        <p:spPr>
          <a:xfrm>
            <a:off x="4308650" y="2440954"/>
            <a:ext cx="542290" cy="208279"/>
          </a:xfrm>
          <a:prstGeom prst="rect">
            <a:avLst/>
          </a:prstGeom>
        </p:spPr>
        <p:txBody>
          <a:bodyPr vert="horz" wrap="square" lIns="0" tIns="12700" rIns="0" bIns="0" rtlCol="0">
            <a:spAutoFit/>
          </a:bodyPr>
          <a:lstStyle/>
          <a:p>
            <a:pPr marL="12700">
              <a:lnSpc>
                <a:spcPct val="100000"/>
              </a:lnSpc>
              <a:spcBef>
                <a:spcPts val="100"/>
              </a:spcBef>
            </a:pPr>
            <a:r>
              <a:rPr sz="1200" spc="-10" dirty="0">
                <a:solidFill>
                  <a:srgbClr val="FF0000"/>
                </a:solidFill>
                <a:latin typeface="Arial MT"/>
                <a:cs typeface="Arial MT"/>
              </a:rPr>
              <a:t>ENTER</a:t>
            </a:r>
            <a:endParaRPr sz="1200">
              <a:latin typeface="Arial MT"/>
              <a:cs typeface="Arial MT"/>
            </a:endParaRPr>
          </a:p>
        </p:txBody>
      </p:sp>
      <p:sp>
        <p:nvSpPr>
          <p:cNvPr id="12" name="object 12"/>
          <p:cNvSpPr/>
          <p:nvPr/>
        </p:nvSpPr>
        <p:spPr>
          <a:xfrm>
            <a:off x="1958100" y="3462475"/>
            <a:ext cx="588010" cy="312420"/>
          </a:xfrm>
          <a:custGeom>
            <a:avLst/>
            <a:gdLst/>
            <a:ahLst/>
            <a:cxnLst/>
            <a:rect l="l" t="t" r="r" b="b"/>
            <a:pathLst>
              <a:path w="588010" h="312420">
                <a:moveTo>
                  <a:pt x="0" y="0"/>
                </a:moveTo>
                <a:lnTo>
                  <a:pt x="587399" y="0"/>
                </a:lnTo>
                <a:lnTo>
                  <a:pt x="587399" y="311999"/>
                </a:lnTo>
                <a:lnTo>
                  <a:pt x="0" y="311999"/>
                </a:lnTo>
                <a:lnTo>
                  <a:pt x="0" y="0"/>
                </a:lnTo>
                <a:close/>
              </a:path>
            </a:pathLst>
          </a:custGeom>
          <a:ln w="19049">
            <a:solidFill>
              <a:srgbClr val="FF0000"/>
            </a:solidFill>
          </a:ln>
        </p:spPr>
        <p:txBody>
          <a:bodyPr wrap="square" lIns="0" tIns="0" rIns="0" bIns="0" rtlCol="0"/>
          <a:lstStyle/>
          <a:p>
            <a:endParaRPr/>
          </a:p>
        </p:txBody>
      </p:sp>
      <p:sp>
        <p:nvSpPr>
          <p:cNvPr id="13" name="object 13"/>
          <p:cNvSpPr txBox="1"/>
          <p:nvPr/>
        </p:nvSpPr>
        <p:spPr>
          <a:xfrm>
            <a:off x="306300" y="4498656"/>
            <a:ext cx="152336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595959"/>
                </a:solidFill>
                <a:latin typeface="Arial MT"/>
                <a:cs typeface="Arial MT"/>
              </a:rPr>
              <a:t>or</a:t>
            </a:r>
            <a:r>
              <a:rPr sz="1800" spc="-5" dirty="0">
                <a:solidFill>
                  <a:srgbClr val="595959"/>
                </a:solidFill>
                <a:latin typeface="Arial MT"/>
                <a:cs typeface="Arial MT"/>
              </a:rPr>
              <a:t> </a:t>
            </a:r>
            <a:r>
              <a:rPr sz="1800" dirty="0">
                <a:solidFill>
                  <a:srgbClr val="595959"/>
                </a:solidFill>
                <a:latin typeface="Arial MT"/>
                <a:cs typeface="Arial MT"/>
              </a:rPr>
              <a:t>using:</a:t>
            </a:r>
            <a:r>
              <a:rPr sz="1800" spc="-5" dirty="0">
                <a:solidFill>
                  <a:srgbClr val="595959"/>
                </a:solidFill>
                <a:latin typeface="Arial MT"/>
                <a:cs typeface="Arial MT"/>
              </a:rPr>
              <a:t> </a:t>
            </a:r>
            <a:r>
              <a:rPr sz="1800" spc="-10" dirty="0">
                <a:solidFill>
                  <a:srgbClr val="595959"/>
                </a:solidFill>
                <a:latin typeface="Arial MT"/>
                <a:cs typeface="Arial MT"/>
              </a:rPr>
              <a:t>Ctrl-</a:t>
            </a:r>
            <a:r>
              <a:rPr sz="1800" spc="-50" dirty="0">
                <a:solidFill>
                  <a:srgbClr val="595959"/>
                </a:solidFill>
                <a:latin typeface="Arial MT"/>
                <a:cs typeface="Arial MT"/>
              </a:rPr>
              <a:t>L</a:t>
            </a:r>
            <a:endParaRPr sz="1800">
              <a:latin typeface="Arial MT"/>
              <a:cs typeface="Arial M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252</TotalTime>
  <Words>5031</Words>
  <Application>Microsoft Macintosh PowerPoint</Application>
  <PresentationFormat>On-screen Show (16:9)</PresentationFormat>
  <Paragraphs>498</Paragraphs>
  <Slides>26</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Arial MT</vt:lpstr>
      <vt:lpstr>Calibri</vt:lpstr>
      <vt:lpstr>Roboto</vt:lpstr>
      <vt:lpstr>Roboto Cn</vt:lpstr>
      <vt:lpstr>Times New Roman</vt:lpstr>
      <vt:lpstr>Office Theme</vt:lpstr>
      <vt:lpstr>Some basic Linux commands work with files and directories</vt:lpstr>
      <vt:lpstr>$ means non-root user</vt:lpstr>
      <vt:lpstr>A basic command, could be:</vt:lpstr>
      <vt:lpstr>How do I know what options a command has?</vt:lpstr>
      <vt:lpstr>PowerPoint Presentation</vt:lpstr>
      <vt:lpstr>Path shortcuts</vt:lpstr>
      <vt:lpstr>PowerPoint Presentation</vt:lpstr>
      <vt:lpstr>Absolute path: from the root directory to the interest directory/file. Relative path: from the working directory to the interest directory/file.</vt:lpstr>
      <vt:lpstr>Clean up all the command lines and results above, with command:</vt:lpstr>
      <vt:lpstr>Listing content (files and subdirectories) of a directory</vt:lpstr>
      <vt:lpstr>list files and directories in current directory (in long format):</vt:lpstr>
      <vt:lpstr>list all files and directories in current directory (in long format):</vt:lpstr>
      <vt:lpstr>PowerPoint Presentation</vt:lpstr>
      <vt:lpstr>PowerPoint Presentation</vt:lpstr>
      <vt:lpstr>Create and remove directory</vt:lpstr>
      <vt:lpstr>Create and remove directory</vt:lpstr>
      <vt:lpstr>Create and remove file</vt:lpstr>
      <vt:lpstr>3. Type “y" to save:</vt:lpstr>
      <vt:lpstr>View the file with another commands</vt:lpstr>
      <vt:lpstr>Copy and move file/directory</vt:lpstr>
      <vt:lpstr>Copy and move file/directory</vt:lpstr>
      <vt:lpstr>Shortcuts:</vt:lpstr>
      <vt:lpstr>Shortcuts:</vt:lpstr>
      <vt:lpstr>PowerPoint Presentation</vt:lpstr>
      <vt:lpstr>PowerPoint Presentation</vt:lpstr>
      <vt:lpstr>Homework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Ubuntu_and_basic_Linux_commmands_part1_1_IntroductionUbuntu_FileSystems_SomeTerms </dc:title>
  <cp:lastModifiedBy>Nguyễn Mạnh Hùng</cp:lastModifiedBy>
  <cp:revision>1</cp:revision>
  <dcterms:created xsi:type="dcterms:W3CDTF">2024-12-22T04:47:03Z</dcterms:created>
  <dcterms:modified xsi:type="dcterms:W3CDTF">2024-12-22T08:59:32Z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2024-12-22T00:00:00Z</vt:filetime>
  </property>
  <property fmtid="{D5CDD505-2E9C-101B-9397-08002B2CF9AE}" pid="3" name="Creator">
    <vt:lpwstr>Google</vt:lpwstr>
  </property>
  <property fmtid="{D5CDD505-2E9C-101B-9397-08002B2CF9AE}" pid="4" name="LastSaved">
    <vt:filetime>2024-12-22T00:00:00Z</vt:filetime>
  </property>
</Properties>
</file>