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7103725" cy="10234275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000000"/>
          </p15:clr>
        </p15:guide>
        <p15:guide id="2" pos="3877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iscV09f/2sQYazxerxMvCv7nZo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BB41AE-02CE-4080-A742-F46617D896F0}">
  <a:tblStyle styleId="{91BB41AE-02CE-4080-A742-F46617D896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2780bd8cd_0_70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332780bd8cd_0_70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332780bd8cd_0_70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332780bd8cd_0_70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332780bd8cd_0_707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332780bd8cd_0_707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332780bd8cd_0_70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332780bd8cd_0_77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g332780bd8cd_0_7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32780bd8cd_0_7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332780bd8cd_0_77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332780bd8cd_0_77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332780bd8cd_0_77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2780bd8cd_0_77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2780bd8cd_0_780"/>
          <p:cNvSpPr txBox="1"/>
          <p:nvPr>
            <p:ph type="title"/>
          </p:nvPr>
        </p:nvSpPr>
        <p:spPr>
          <a:xfrm>
            <a:off x="647700" y="2584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2780bd8cd_0_780"/>
          <p:cNvSpPr txBox="1"/>
          <p:nvPr>
            <p:ph idx="1" type="body"/>
          </p:nvPr>
        </p:nvSpPr>
        <p:spPr>
          <a:xfrm>
            <a:off x="6477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332780bd8cd_0_7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32780bd8cd_0_7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2780bd8cd_0_7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332780bd8cd_0_7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g332780bd8cd_0_7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32780bd8cd_0_7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332780bd8cd_0_715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332780bd8cd_0_7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32780bd8cd_0_72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332780bd8cd_0_7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g332780bd8cd_0_7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32780bd8cd_0_7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332780bd8cd_0_721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3" name="Google Shape;33;g332780bd8cd_0_721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332780bd8cd_0_72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2780bd8cd_0_72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332780bd8cd_0_72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g332780bd8cd_0_7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332780bd8cd_0_7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332780bd8cd_0_72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1" name="Google Shape;41;g332780bd8cd_0_729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g332780bd8cd_0_729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g332780bd8cd_0_72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2780bd8cd_0_73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332780bd8cd_0_73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g332780bd8cd_0_7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32780bd8cd_0_7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332780bd8cd_0_738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0" name="Google Shape;50;g332780bd8cd_0_73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32780bd8cd_0_74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332780bd8cd_0_74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g332780bd8cd_0_7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32780bd8cd_0_7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332780bd8cd_0_745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7" name="Google Shape;57;g332780bd8cd_0_745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g332780bd8cd_0_74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332780bd8cd_0_75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g332780bd8cd_0_7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332780bd8cd_0_7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332780bd8cd_0_753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332780bd8cd_0_7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2780bd8cd_0_75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332780bd8cd_0_7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g332780bd8cd_0_7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332780bd8cd_0_7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332780bd8cd_0_75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1" name="Google Shape;71;g332780bd8cd_0_75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332780bd8cd_0_75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g332780bd8cd_0_7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780bd8cd_0_768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g332780bd8cd_0_76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2780bd8cd_0_70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332780bd8cd_0_70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332780bd8cd_0_7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0.png"/><Relationship Id="rId7" Type="http://schemas.openxmlformats.org/officeDocument/2006/relationships/slide" Target="/ppt/slides/slide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slide" Target="/ppt/slides/slide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7.png"/><Relationship Id="rId5" Type="http://schemas.openxmlformats.org/officeDocument/2006/relationships/image" Target="../media/image41.png"/><Relationship Id="rId6" Type="http://schemas.openxmlformats.org/officeDocument/2006/relationships/image" Target="../media/image19.png"/><Relationship Id="rId7" Type="http://schemas.openxmlformats.org/officeDocument/2006/relationships/slide" Target="/ppt/slides/slide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9.png"/><Relationship Id="rId7" Type="http://schemas.openxmlformats.org/officeDocument/2006/relationships/slide" Target="/ppt/slides/slide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Relationship Id="rId7" Type="http://schemas.openxmlformats.org/officeDocument/2006/relationships/slide" Target="/ppt/slides/slide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6.xml"/><Relationship Id="rId4" Type="http://schemas.openxmlformats.org/officeDocument/2006/relationships/slide" Target="/ppt/slides/slide17.xml"/><Relationship Id="rId5" Type="http://schemas.openxmlformats.org/officeDocument/2006/relationships/slide" Target="/ppt/slides/slide22.xml"/><Relationship Id="rId6" Type="http://schemas.openxmlformats.org/officeDocument/2006/relationships/slide" Target="/ppt/slides/slide2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slide" Target="/ppt/slides/slide1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50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slide" Target="/ppt/slides/slide15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Relationship Id="rId5" Type="http://schemas.openxmlformats.org/officeDocument/2006/relationships/image" Target="../media/image5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" Target="/ppt/slides/slide15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Relationship Id="rId5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slide" Target="/ppt/slides/slide15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itoolkit.com/articles/probability-distributions/" TargetMode="External"/><Relationship Id="rId4" Type="http://schemas.openxmlformats.org/officeDocument/2006/relationships/image" Target="../media/image46.png"/><Relationship Id="rId5" Type="http://schemas.openxmlformats.org/officeDocument/2006/relationships/hyperlink" Target="https://citoolkit.com/articles/histogram/" TargetMode="External"/><Relationship Id="rId6" Type="http://schemas.openxmlformats.org/officeDocument/2006/relationships/hyperlink" Target="https://citoolkit.com/articles/box-plot/" TargetMode="External"/><Relationship Id="rId7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11.xml"/><Relationship Id="rId5" Type="http://schemas.openxmlformats.org/officeDocument/2006/relationships/slide" Target="/ppt/slides/slide12.xml"/><Relationship Id="rId6" Type="http://schemas.openxmlformats.org/officeDocument/2006/relationships/slide" Target="/ppt/slides/slide13.xml"/><Relationship Id="rId7" Type="http://schemas.openxmlformats.org/officeDocument/2006/relationships/slide" Target="/ppt/slides/slide14.xml"/><Relationship Id="rId8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0" y="2135505"/>
            <a:ext cx="12192000" cy="97663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/>
              <a:t>R visualization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285490"/>
            <a:ext cx="9328150" cy="14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None/>
            </a:pPr>
            <a:r>
              <a:rPr lang="en-US" sz="3200">
                <a:solidFill>
                  <a:srgbClr val="1F3864"/>
                </a:solidFill>
              </a:rPr>
              <a:t>Basic plot</a:t>
            </a:r>
            <a:r>
              <a:rPr lang="en-US" sz="3200"/>
              <a:t> </a:t>
            </a:r>
            <a:endParaRPr sz="3200"/>
          </a:p>
        </p:txBody>
      </p:sp>
      <p:sp>
        <p:nvSpPr>
          <p:cNvPr id="98" name="Google Shape;98;p1"/>
          <p:cNvSpPr txBox="1"/>
          <p:nvPr/>
        </p:nvSpPr>
        <p:spPr>
          <a:xfrm>
            <a:off x="4825079" y="5988050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Hoang 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- 0</a:t>
            </a:r>
            <a:r>
              <a:rPr lang="en-US" sz="1800">
                <a:solidFill>
                  <a:schemeClr val="dk1"/>
                </a:solidFill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.03.202</a:t>
            </a:r>
            <a:r>
              <a:rPr lang="en-US" sz="1800">
                <a:solidFill>
                  <a:schemeClr val="dk1"/>
                </a:solidFill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>
            <p:ph idx="4294967295" type="ctrTitle"/>
          </p:nvPr>
        </p:nvSpPr>
        <p:spPr>
          <a:xfrm>
            <a:off x="494665" y="0"/>
            <a:ext cx="11696700" cy="667385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Bar chart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" y="667385"/>
            <a:ext cx="3402965" cy="319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590" y="1099820"/>
            <a:ext cx="8614410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3577590" y="2802890"/>
            <a:ext cx="7626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Colors in 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http://www.sthda.com/english/wiki/colors-in-r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00" y="3961130"/>
            <a:ext cx="3080385" cy="289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5430" y="4110990"/>
            <a:ext cx="5308600" cy="2596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/>
          <p:nvPr/>
        </p:nvSpPr>
        <p:spPr>
          <a:xfrm>
            <a:off x="4314825" y="6027420"/>
            <a:ext cx="5069205" cy="521335"/>
          </a:xfrm>
          <a:prstGeom prst="rect">
            <a:avLst/>
          </a:prstGeom>
          <a:noFill/>
          <a:ln cap="flat" cmpd="sng" w="571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5384800" y="3547745"/>
            <a:ext cx="292925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4237355" y="4337685"/>
            <a:ext cx="1661795" cy="1463040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0"/>
          <p:cNvCxnSpPr>
            <a:stCxn id="183" idx="2"/>
            <a:endCxn id="184" idx="3"/>
          </p:cNvCxnSpPr>
          <p:nvPr/>
        </p:nvCxnSpPr>
        <p:spPr>
          <a:xfrm flipH="1">
            <a:off x="5899027" y="3916045"/>
            <a:ext cx="950400" cy="1153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6" name="Google Shape;186;p10">
            <a:hlinkClick action="ppaction://hlinksldjump" r:id="rId7"/>
          </p:cNvPr>
          <p:cNvSpPr/>
          <p:nvPr/>
        </p:nvSpPr>
        <p:spPr>
          <a:xfrm>
            <a:off x="11604625" y="6083300"/>
            <a:ext cx="268605" cy="209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894" y="60000"/>
                </a:moveTo>
                <a:lnTo>
                  <a:pt x="95106" y="15000"/>
                </a:lnTo>
                <a:lnTo>
                  <a:pt x="95106" y="105000"/>
                </a:lnTo>
                <a:close/>
              </a:path>
              <a:path extrusionOk="0" fill="darken" h="120000" w="120000">
                <a:moveTo>
                  <a:pt x="24894" y="60000"/>
                </a:moveTo>
                <a:lnTo>
                  <a:pt x="95106" y="15000"/>
                </a:lnTo>
                <a:lnTo>
                  <a:pt x="95106" y="105000"/>
                </a:lnTo>
                <a:close/>
              </a:path>
              <a:path extrusionOk="0" fill="none" h="120000" w="120000">
                <a:moveTo>
                  <a:pt x="24894" y="60000"/>
                </a:moveTo>
                <a:lnTo>
                  <a:pt x="95106" y="15000"/>
                </a:lnTo>
                <a:lnTo>
                  <a:pt x="95106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pie chart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" y="3470910"/>
            <a:ext cx="3361690" cy="344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0490" y="3997960"/>
            <a:ext cx="8016240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65" y="803910"/>
            <a:ext cx="23939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0490" y="1434465"/>
            <a:ext cx="7848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6452870" y="6353175"/>
            <a:ext cx="5572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https://r-graph-gallery.com/pie-plot.html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>
            <a:hlinkClick action="ppaction://hlinksldjump" r:id="rId7"/>
          </p:cNvPr>
          <p:cNvSpPr/>
          <p:nvPr/>
        </p:nvSpPr>
        <p:spPr>
          <a:xfrm>
            <a:off x="11616690" y="6162675"/>
            <a:ext cx="280035" cy="327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1466"/>
                </a:lnTo>
                <a:lnTo>
                  <a:pt x="105000" y="98534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1466"/>
                </a:lnTo>
                <a:lnTo>
                  <a:pt x="105000" y="98534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1466"/>
                </a:lnTo>
                <a:lnTo>
                  <a:pt x="105000" y="98534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Histogram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2"/>
          <p:cNvSpPr txBox="1"/>
          <p:nvPr>
            <p:ph idx="4294967295" type="subTitle"/>
          </p:nvPr>
        </p:nvSpPr>
        <p:spPr>
          <a:xfrm>
            <a:off x="347980" y="838835"/>
            <a:ext cx="11755120" cy="70993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4475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xlab, ylab, main, xlim, ylim, col, border, prob)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density(var)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col, lwd)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3065" y="1816735"/>
            <a:ext cx="3785235" cy="36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6265" y="1816735"/>
            <a:ext cx="3774440" cy="366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845" y="5560060"/>
            <a:ext cx="11737975" cy="7696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/>
        </p:nvSpPr>
        <p:spPr>
          <a:xfrm>
            <a:off x="7555865" y="1009650"/>
            <a:ext cx="297561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Variable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7148195" y="893445"/>
            <a:ext cx="75565" cy="52451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980" y="1893570"/>
            <a:ext cx="3429000" cy="35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259080" y="3239135"/>
            <a:ext cx="315595" cy="63055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4096385" y="3239135"/>
            <a:ext cx="315595" cy="63055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 rot="-4260000">
            <a:off x="3113405" y="2321560"/>
            <a:ext cx="150495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 = T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2"/>
          <p:cNvCxnSpPr>
            <a:stCxn id="215" idx="1"/>
          </p:cNvCxnSpPr>
          <p:nvPr/>
        </p:nvCxnSpPr>
        <p:spPr>
          <a:xfrm rot="10800000">
            <a:off x="3846185" y="2970313"/>
            <a:ext cx="250200" cy="584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8" name="Google Shape;218;p12">
            <a:hlinkClick action="ppaction://hlinksldjump" r:id="rId7"/>
          </p:cNvPr>
          <p:cNvSpPr/>
          <p:nvPr/>
        </p:nvSpPr>
        <p:spPr>
          <a:xfrm>
            <a:off x="10053320" y="6481445"/>
            <a:ext cx="419735" cy="28003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9977" y="60000"/>
                </a:moveTo>
                <a:lnTo>
                  <a:pt x="90023" y="15000"/>
                </a:lnTo>
                <a:lnTo>
                  <a:pt x="90023" y="105000"/>
                </a:lnTo>
                <a:close/>
              </a:path>
              <a:path extrusionOk="0" fill="darken" h="120000" w="120000">
                <a:moveTo>
                  <a:pt x="29977" y="60000"/>
                </a:moveTo>
                <a:lnTo>
                  <a:pt x="90023" y="15000"/>
                </a:lnTo>
                <a:lnTo>
                  <a:pt x="90023" y="105000"/>
                </a:lnTo>
                <a:close/>
              </a:path>
              <a:path extrusionOk="0" fill="none" h="120000" w="120000">
                <a:moveTo>
                  <a:pt x="29977" y="60000"/>
                </a:moveTo>
                <a:lnTo>
                  <a:pt x="90023" y="15000"/>
                </a:lnTo>
                <a:lnTo>
                  <a:pt x="90023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Density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" y="4161155"/>
            <a:ext cx="4808220" cy="256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4275" y="793115"/>
            <a:ext cx="3420745" cy="33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5885" y="844550"/>
            <a:ext cx="3336925" cy="331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0945" y="4606925"/>
            <a:ext cx="7170420" cy="16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>
            <a:hlinkClick action="ppaction://hlinksldjump" r:id="rId7"/>
          </p:cNvPr>
          <p:cNvSpPr/>
          <p:nvPr/>
        </p:nvSpPr>
        <p:spPr>
          <a:xfrm>
            <a:off x="10403205" y="6458585"/>
            <a:ext cx="280035" cy="3028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18396"/>
                </a:lnTo>
                <a:lnTo>
                  <a:pt x="105000" y="101604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18396"/>
                </a:lnTo>
                <a:lnTo>
                  <a:pt x="105000" y="101604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18396"/>
                </a:lnTo>
                <a:lnTo>
                  <a:pt x="105000" y="101604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Dotchart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0" y="1335405"/>
            <a:ext cx="3776345" cy="370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35" y="1335405"/>
            <a:ext cx="3884930" cy="376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470" y="1335405"/>
            <a:ext cx="3890645" cy="3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4470" y="5068570"/>
            <a:ext cx="7162800" cy="162306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4">
            <a:hlinkClick action="ppaction://hlinksldjump" r:id="rId7"/>
          </p:cNvPr>
          <p:cNvSpPr/>
          <p:nvPr/>
        </p:nvSpPr>
        <p:spPr>
          <a:xfrm>
            <a:off x="10205085" y="5734685"/>
            <a:ext cx="267970" cy="3155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1791"/>
                </a:lnTo>
                <a:lnTo>
                  <a:pt x="105000" y="98209"/>
                </a:lnTo>
                <a:close/>
              </a:path>
              <a:path extrusionOk="0" fill="darken" h="120000" w="120000">
                <a:moveTo>
                  <a:pt x="15000" y="60000"/>
                </a:moveTo>
                <a:lnTo>
                  <a:pt x="105000" y="21791"/>
                </a:lnTo>
                <a:lnTo>
                  <a:pt x="105000" y="98209"/>
                </a:lnTo>
                <a:close/>
              </a:path>
              <a:path extrusionOk="0" fill="none" h="120000" w="120000">
                <a:moveTo>
                  <a:pt x="15000" y="60000"/>
                </a:moveTo>
                <a:lnTo>
                  <a:pt x="105000" y="21791"/>
                </a:lnTo>
                <a:lnTo>
                  <a:pt x="105000" y="98209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Bivariate Graphs 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5"/>
          <p:cNvSpPr txBox="1"/>
          <p:nvPr>
            <p:ph idx="1" type="body"/>
          </p:nvPr>
        </p:nvSpPr>
        <p:spPr>
          <a:xfrm>
            <a:off x="741045" y="14408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Bivariate graphs display the relationship between two variables</a:t>
            </a:r>
            <a:endParaRPr/>
          </a:p>
          <a:p>
            <a:pPr indent="-127000" lvl="0" marL="26479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 Categorical vs. Categorical: Stacked bar chart, </a:t>
            </a: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Grouped bar chart</a:t>
            </a:r>
            <a:r>
              <a:rPr lang="en-US"/>
              <a:t>, Segmented bar chart</a:t>
            </a:r>
            <a:endParaRPr/>
          </a:p>
          <a:p>
            <a:pPr indent="-127000" lvl="0" marL="32321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 Quantitative vs. Quantitative: </a:t>
            </a: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Scatterplot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Line plot</a:t>
            </a:r>
            <a:endParaRPr/>
          </a:p>
          <a:p>
            <a:pPr indent="-127000" lvl="0" marL="32321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 Categorical vs. Quantitative: barplot, </a:t>
            </a: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boxplot</a:t>
            </a:r>
            <a:r>
              <a:rPr lang="en-US"/>
              <a:t>, violin plot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Grouped bar chart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927100"/>
            <a:ext cx="5239385" cy="524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955" y="1821180"/>
            <a:ext cx="4716780" cy="345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>
            <a:hlinkClick action="ppaction://hlinksldjump" r:id="rId5"/>
          </p:cNvPr>
          <p:cNvSpPr/>
          <p:nvPr/>
        </p:nvSpPr>
        <p:spPr>
          <a:xfrm>
            <a:off x="10731500" y="5898515"/>
            <a:ext cx="338455" cy="17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darken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Scatterplot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585" y="1506855"/>
            <a:ext cx="6038215" cy="464693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 txBox="1"/>
          <p:nvPr/>
        </p:nvSpPr>
        <p:spPr>
          <a:xfrm>
            <a:off x="154916" y="969399"/>
            <a:ext cx="5399330" cy="829945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 (X ~ Y, xlab, ylab,…)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abline (lm(Y ~ X)) ----&gt; Y = aX + b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940" y="2009140"/>
            <a:ext cx="4103370" cy="379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Scatterplot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7" name="Google Shape;2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389380"/>
            <a:ext cx="40767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 txBox="1"/>
          <p:nvPr/>
        </p:nvSpPr>
        <p:spPr>
          <a:xfrm>
            <a:off x="136525" y="834390"/>
            <a:ext cx="703389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pch (plotting character), cex (character expansion) argument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300" y="1141095"/>
            <a:ext cx="4451350" cy="404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4495" y="5296535"/>
            <a:ext cx="6156960" cy="94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Scatterplot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300" y="1141095"/>
            <a:ext cx="4451350" cy="404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495" y="5296535"/>
            <a:ext cx="6156960" cy="94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990" y="909320"/>
            <a:ext cx="4846320" cy="450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01980" y="125285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-US" sz="2400"/>
              <a:t>Import data into R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-US" sz="2400"/>
              <a:t>Data Visualization</a:t>
            </a:r>
            <a:r>
              <a:rPr lang="en-US" sz="2400"/>
              <a:t>: Univariate Graphs, Bivariate Graphs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(bar chart, pie chart, histogram, density, dot chart, scatterplot)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b="1" lang="en-US" sz="2400"/>
              <a:t>Save plot in R</a:t>
            </a:r>
            <a:endParaRPr b="1" sz="2400"/>
          </a:p>
        </p:txBody>
      </p:sp>
      <p:sp>
        <p:nvSpPr>
          <p:cNvPr id="105" name="Google Shape;105;p2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Content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137160" y="400050"/>
            <a:ext cx="10515600" cy="61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en-US" sz="2800"/>
              <a:t>Few options to customize:</a:t>
            </a:r>
            <a:endParaRPr sz="2800"/>
          </a:p>
        </p:txBody>
      </p:sp>
      <p:pic>
        <p:nvPicPr>
          <p:cNvPr id="297" name="Google Shape;29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7345" y="271780"/>
            <a:ext cx="6769735" cy="645541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1183005" y="1852930"/>
            <a:ext cx="4244340" cy="230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cex → shape size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lwd → line width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 → control colors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lty → line type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pch → marker shape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→ link between dots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5" y="945515"/>
            <a:ext cx="4396105" cy="461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35" y="1306830"/>
            <a:ext cx="4838700" cy="44729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Scatterplot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7077710" y="5779770"/>
            <a:ext cx="2540000" cy="3683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coplot()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>
            <a:hlinkClick action="ppaction://hlinksldjump" r:id="rId5"/>
          </p:cNvPr>
          <p:cNvSpPr/>
          <p:nvPr/>
        </p:nvSpPr>
        <p:spPr>
          <a:xfrm>
            <a:off x="10731500" y="5898515"/>
            <a:ext cx="338455" cy="17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darken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Line 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" y="700405"/>
            <a:ext cx="3355340" cy="313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680" y="3891280"/>
            <a:ext cx="3211195" cy="296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1610" y="726440"/>
            <a:ext cx="3208020" cy="308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9020" y="3810635"/>
            <a:ext cx="5958840" cy="309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0860" y="8255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/>
          <p:nvPr/>
        </p:nvSpPr>
        <p:spPr>
          <a:xfrm>
            <a:off x="4803140" y="4031615"/>
            <a:ext cx="1189990" cy="24511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4803140" y="4424680"/>
            <a:ext cx="1189990" cy="24511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>
            <a:hlinkClick action="ppaction://hlinksldjump" r:id="rId8"/>
          </p:cNvPr>
          <p:cNvSpPr/>
          <p:nvPr/>
        </p:nvSpPr>
        <p:spPr>
          <a:xfrm>
            <a:off x="10731500" y="5898515"/>
            <a:ext cx="338455" cy="17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darken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boxplot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45" y="1250950"/>
            <a:ext cx="4157980" cy="363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 rotWithShape="1">
          <a:blip r:embed="rId4">
            <a:alphaModFix/>
          </a:blip>
          <a:srcRect b="5556" l="6267" r="6630" t="27989"/>
          <a:stretch/>
        </p:blipFill>
        <p:spPr>
          <a:xfrm>
            <a:off x="5647507" y="1647778"/>
            <a:ext cx="5952072" cy="28380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4" name="Google Shape;3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485" y="5510530"/>
            <a:ext cx="6370320" cy="84582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 txBox="1"/>
          <p:nvPr/>
        </p:nvSpPr>
        <p:spPr>
          <a:xfrm>
            <a:off x="7545070" y="5183505"/>
            <a:ext cx="363537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Q1, Q3=?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 tiet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boxplot - Categorical vs. Quantitative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3" name="Google Shape;343;p24"/>
          <p:cNvSpPr txBox="1"/>
          <p:nvPr>
            <p:ph idx="4294967295" type="subTitle"/>
          </p:nvPr>
        </p:nvSpPr>
        <p:spPr>
          <a:xfrm>
            <a:off x="635" y="832485"/>
            <a:ext cx="11630660" cy="995045"/>
          </a:xfrm>
          <a:prstGeom prst="rect">
            <a:avLst/>
          </a:prstGeom>
          <a:solidFill>
            <a:srgbClr val="DDEAF6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xlab, ylab, main, border, col, xlim, ylim, horizontal)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boxplot (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xlab, v.v)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" y="1938655"/>
            <a:ext cx="4234815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090" y="1938655"/>
            <a:ext cx="4157980" cy="363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65" y="5906135"/>
            <a:ext cx="9578340" cy="81534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>
            <a:hlinkClick action="ppaction://hlinksldjump" r:id="rId6"/>
          </p:cNvPr>
          <p:cNvSpPr/>
          <p:nvPr/>
        </p:nvSpPr>
        <p:spPr>
          <a:xfrm>
            <a:off x="10731500" y="5898515"/>
            <a:ext cx="338455" cy="174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darken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36782" y="60000"/>
                </a:moveTo>
                <a:lnTo>
                  <a:pt x="83218" y="15000"/>
                </a:lnTo>
                <a:lnTo>
                  <a:pt x="83218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332740" y="348615"/>
            <a:ext cx="5260975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/>
              <a:t>Univariate Graphs</a:t>
            </a:r>
            <a:endParaRPr sz="36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4620" y="2047875"/>
            <a:ext cx="534225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Univariate graphs plot the distribution of data from a single variable.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The variable can be:</a:t>
            </a:r>
            <a:endParaRPr/>
          </a:p>
          <a:p>
            <a:pPr indent="-210185" lvl="0" marL="44005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Categorical </a:t>
            </a:r>
            <a:r>
              <a:rPr lang="en-US"/>
              <a:t>(e.g., race, sex): bar chart, pie chart</a:t>
            </a:r>
            <a:endParaRPr/>
          </a:p>
          <a:p>
            <a:pPr indent="-127000" lvl="0" marL="32321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Quantitative</a:t>
            </a:r>
            <a:r>
              <a:rPr lang="en-US"/>
              <a:t> (e.g., age, weight): </a:t>
            </a:r>
            <a:r>
              <a:rPr lang="en-US" u="sng">
                <a:solidFill>
                  <a:srgbClr val="FF6600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histogram</a:t>
            </a:r>
            <a:r>
              <a:rPr lang="en-US"/>
              <a:t>, density, dot chart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5972175" y="2005965"/>
            <a:ext cx="57277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Bivariate graphs display the relationship between two variables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6479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Categorical vs. Categorical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Stacked bar chart, Grouped bar chart, Segmented bar chart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2321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Quantitative vs. Quantitative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Scatterplot, Line plot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2321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Categorical vs. Quantitative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barplot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boxplot</a:t>
            </a:r>
            <a:r>
              <a:rPr b="0" i="0" lang="en-US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violin plot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6590665" y="431165"/>
            <a:ext cx="5016500" cy="104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Bivariate Graphs </a:t>
            </a:r>
            <a:endParaRPr b="1" i="0" sz="36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56" name="Google Shape;356;p25"/>
          <p:cNvCxnSpPr/>
          <p:nvPr/>
        </p:nvCxnSpPr>
        <p:spPr>
          <a:xfrm>
            <a:off x="5593080" y="672465"/>
            <a:ext cx="0" cy="46710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26"/>
          <p:cNvGraphicFramePr/>
          <p:nvPr/>
        </p:nvGraphicFramePr>
        <p:xfrm>
          <a:off x="1699967" y="996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{91BB41AE-02CE-4080-A742-F46617D896F0}</a:tableStyleId>
              </a:tblPr>
              <a:tblGrid>
                <a:gridCol w="4669050"/>
                <a:gridCol w="4299050"/>
              </a:tblGrid>
              <a:tr h="648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Histogram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Barplot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57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 distributions of variables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variables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9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Quantitative (numerical) data (continuous)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Categorical data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57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make sense to rearrange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bars can be rearranged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57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No space between the columns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space between the columns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362" name="Google Shape;3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535" y="4171315"/>
            <a:ext cx="5261610" cy="243649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HISTOGRAM AND BARPLOT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idx="1" type="subTitle"/>
          </p:nvPr>
        </p:nvSpPr>
        <p:spPr>
          <a:xfrm>
            <a:off x="7870210" y="7741692"/>
            <a:ext cx="7612189" cy="1803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70" name="Google Shape;370;p27"/>
          <p:cNvGraphicFramePr/>
          <p:nvPr/>
        </p:nvGraphicFramePr>
        <p:xfrm>
          <a:off x="1932522" y="1018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{91BB41AE-02CE-4080-A742-F46617D896F0}</a:tableStyleId>
              </a:tblPr>
              <a:tblGrid>
                <a:gridCol w="4327100"/>
                <a:gridCol w="4327100"/>
              </a:tblGrid>
              <a:tr h="63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Histogram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Boxplot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0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probability distribution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of a data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Comparing between several data sets.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(distribution is symmetric or skewed)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63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Min, mean, max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Min, median, max and quartile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https://citoolkit.com/wp-content/uploads/articles/box_plot_symmetric_distribution.png" id="371" name="Google Shape;371;p27"/>
          <p:cNvPicPr preferRelativeResize="0"/>
          <p:nvPr/>
        </p:nvPicPr>
        <p:blipFill rotWithShape="1">
          <a:blip r:embed="rId4">
            <a:alphaModFix/>
          </a:blip>
          <a:srcRect b="0" l="6138" r="8160" t="0"/>
          <a:stretch/>
        </p:blipFill>
        <p:spPr>
          <a:xfrm>
            <a:off x="6805683" y="3978173"/>
            <a:ext cx="5233328" cy="20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7"/>
          <p:cNvSpPr/>
          <p:nvPr/>
        </p:nvSpPr>
        <p:spPr>
          <a:xfrm>
            <a:off x="273713" y="5235870"/>
            <a:ext cx="66419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Although </a:t>
            </a:r>
            <a:r>
              <a:rPr b="0" i="0" lang="en-US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histograms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are better in determining the underlying distribution of the data, </a:t>
            </a:r>
            <a:r>
              <a:rPr b="0" i="0" lang="en-US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box plots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allow you to compare multiple data sets better than histograms as they are less detailed and take up less space.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685" y="3414395"/>
            <a:ext cx="6179820" cy="182118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 txBox="1"/>
          <p:nvPr/>
        </p:nvSpPr>
        <p:spPr>
          <a:xfrm>
            <a:off x="4826000" y="-217805"/>
            <a:ext cx="62534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270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27368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HISTOGRAM AND BOXPLOT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079500" y="15690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Save pdf: # Open a pdf file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pdf("/../</a:t>
            </a:r>
            <a:r>
              <a:rPr b="1" lang="en-US">
                <a:solidFill>
                  <a:schemeClr val="dk1"/>
                </a:solidFill>
              </a:rPr>
              <a:t>name_plot.pdf</a:t>
            </a:r>
            <a:r>
              <a:rPr b="1" lang="en-US"/>
              <a:t>") </a:t>
            </a:r>
            <a:endParaRPr b="1"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#Create plot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#Close the pdf file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dev.off()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Save png/jpeg: #Open jpeg file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pdf("/../</a:t>
            </a:r>
            <a:r>
              <a:rPr b="1" lang="en-US">
                <a:solidFill>
                  <a:schemeClr val="dk1"/>
                </a:solidFill>
              </a:rPr>
              <a:t>name_plot.</a:t>
            </a:r>
            <a:r>
              <a:rPr b="1" lang="en-US"/>
              <a:t>jpeg") </a:t>
            </a:r>
            <a:endParaRPr b="1"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#Create plot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#Close the pdf file</a:t>
            </a:r>
            <a:endParaRPr/>
          </a:p>
          <a:p>
            <a:pPr indent="137033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b="1" lang="en-US"/>
              <a:t>dev.off()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1270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47942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Save plot in R 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/>
        </p:nvSpPr>
        <p:spPr>
          <a:xfrm>
            <a:off x="314325" y="361315"/>
            <a:ext cx="112801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45" y="2192655"/>
            <a:ext cx="8322945" cy="190436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487045" y="4639310"/>
            <a:ext cx="73920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Sepal.Length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3 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iris data using boxplot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756920" y="2114550"/>
            <a:ext cx="1624965" cy="2061210"/>
          </a:xfrm>
          <a:prstGeom prst="rect">
            <a:avLst/>
          </a:prstGeom>
          <a:noFill/>
          <a:ln cap="flat" cmpd="sng" w="571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7185025" y="2113915"/>
            <a:ext cx="1215390" cy="2061210"/>
          </a:xfrm>
          <a:prstGeom prst="rect">
            <a:avLst/>
          </a:prstGeom>
          <a:noFill/>
          <a:ln cap="flat" cmpd="sng" w="571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495935" y="1372870"/>
            <a:ext cx="11696065" cy="2369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/>
              <a:t>Directing input of data: </a:t>
            </a:r>
            <a:r>
              <a:rPr b="1" lang="en-US" sz="2400"/>
              <a:t>c(), edit(data.frame())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/>
              <a:t>Reading data from text, tsv file: </a:t>
            </a:r>
            <a:r>
              <a:rPr b="1" lang="en-US" sz="2400"/>
              <a:t>read.table()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/>
              <a:t>Reading data from excel file: </a:t>
            </a:r>
            <a:r>
              <a:rPr b="1" lang="en-US" sz="2400"/>
              <a:t>read.csv()</a:t>
            </a:r>
            <a:r>
              <a:rPr lang="en-US" sz="2400"/>
              <a:t> or </a:t>
            </a:r>
            <a:endParaRPr sz="2400"/>
          </a:p>
          <a:p>
            <a:pPr indent="2723515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b="1" lang="en-US" sz="2400"/>
              <a:t>read_excel() - install.packages("readxl") / library("readxl")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</a:pPr>
            <a:r>
              <a:rPr lang="en-US" sz="2400"/>
              <a:t>Reading large data files in R: </a:t>
            </a:r>
            <a:r>
              <a:rPr b="1" lang="en-US" sz="2400"/>
              <a:t>fread() - install.packages("data.table”) </a:t>
            </a:r>
            <a:endParaRPr sz="2400"/>
          </a:p>
        </p:txBody>
      </p:sp>
      <p:sp>
        <p:nvSpPr>
          <p:cNvPr id="113" name="Google Shape;113;p3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Import data into R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35" y="4057015"/>
            <a:ext cx="1204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</a:rPr>
              <a:t>Example:</a:t>
            </a:r>
            <a:r>
              <a:rPr b="1" lang="en-US" sz="2000" u="sng">
                <a:solidFill>
                  <a:schemeClr val="dk1"/>
                </a:solidFill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data &lt;- read.csv("/home/</a:t>
            </a:r>
            <a:r>
              <a:rPr b="1" lang="en-US" sz="2000">
                <a:solidFill>
                  <a:schemeClr val="dk1"/>
                </a:solidFill>
              </a:rPr>
              <a:t>son/Desktop/visualization</a:t>
            </a:r>
            <a:r>
              <a:rPr b="1" i="0" lang="en-US" sz="2000" u="none" cap="none" strike="noStrike">
                <a:solidFill>
                  <a:schemeClr val="dk1"/>
                </a:solidFill>
              </a:rPr>
              <a:t>/clinical.csv")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960" y="2200275"/>
            <a:ext cx="7543800" cy="299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0"/>
          <p:cNvSpPr txBox="1"/>
          <p:nvPr/>
        </p:nvSpPr>
        <p:spPr>
          <a:xfrm>
            <a:off x="838200" y="1285240"/>
            <a:ext cx="660844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Beta value of 4 samples and 8 probes (8 x 4) 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314325" y="361315"/>
            <a:ext cx="11280140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832485" y="1370965"/>
            <a:ext cx="11087735" cy="5236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Acquire: </a:t>
            </a:r>
            <a:r>
              <a:rPr lang="en-US"/>
              <a:t>Obtain the data, whether from a file on a disk or a source over a network.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Parse: </a:t>
            </a:r>
            <a:r>
              <a:rPr lang="en-US"/>
              <a:t>Provide some structure for the data’s meaning, and order it into categories.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Filter: </a:t>
            </a:r>
            <a:r>
              <a:rPr lang="en-US"/>
              <a:t>Remove all but the data of interest.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Mine: </a:t>
            </a:r>
            <a:r>
              <a:rPr lang="en-US"/>
              <a:t>Apply methods from statistics or data mining as a way to discern patterns 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place the data in mathematical context.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Represent: </a:t>
            </a:r>
            <a:r>
              <a:rPr lang="en-US"/>
              <a:t>Choose a basic visual model, such as a bar graph, list, or tree.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Refine:</a:t>
            </a:r>
            <a:r>
              <a:rPr lang="en-US"/>
              <a:t> Improve the basic representation to make it clearer and more visually engaging.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Interact:</a:t>
            </a:r>
            <a:r>
              <a:rPr lang="en-US"/>
              <a:t> Add methods for manipulating the data or controlling what features are visible.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>
            <p:ph idx="4294967295" type="ctrTitle"/>
          </p:nvPr>
        </p:nvSpPr>
        <p:spPr>
          <a:xfrm>
            <a:off x="48323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Seven Stages of Visualizing Data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>
            <p:ph idx="4294967295" type="ctrTitle"/>
          </p:nvPr>
        </p:nvSpPr>
        <p:spPr>
          <a:xfrm>
            <a:off x="493395" y="1143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Visualization Best Practices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080" y="746760"/>
            <a:ext cx="7586980" cy="5494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0" y="1732280"/>
            <a:ext cx="4653915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four basic presentation types that you can use to present your data: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554355" y="2796540"/>
            <a:ext cx="338772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Comparison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Composition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Distribution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b="1" lang="en-US"/>
              <a:t>Relationship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Visualization - R basic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3847465" y="2400935"/>
            <a:ext cx="4554855" cy="151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Univariate Graphs</a:t>
            </a:r>
            <a:endParaRPr b="0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Bivariate Graphs</a:t>
            </a:r>
            <a:endParaRPr b="0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465" y="1085850"/>
            <a:ext cx="9072245" cy="52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Categorical vs Quantitative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248674" y="6111875"/>
            <a:ext cx="120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&lt;-read.csv("</a:t>
            </a:r>
            <a:r>
              <a:rPr lang="en-US" sz="2000">
                <a:solidFill>
                  <a:schemeClr val="dk1"/>
                </a:solidFill>
              </a:rPr>
              <a:t>/home/son/Desktop/visualization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/clinical.csv",header=TRUE)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Categorical vs Quantitative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9" name="Google Shape;15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20" y="992505"/>
            <a:ext cx="473138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4267200" y="1156970"/>
            <a:ext cx="1283335" cy="3559175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635" y="0"/>
            <a:ext cx="831850" cy="746760"/>
          </a:xfrm>
          <a:prstGeom prst="chevron">
            <a:avLst>
              <a:gd fmla="val 50000" name="adj"/>
            </a:avLst>
          </a:prstGeom>
          <a:solidFill>
            <a:srgbClr val="ACB8CA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>
            <p:ph idx="4294967295" type="ctrTitle"/>
          </p:nvPr>
        </p:nvSpPr>
        <p:spPr>
          <a:xfrm>
            <a:off x="494665" y="0"/>
            <a:ext cx="11696700" cy="74676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Univariate Graphs</a:t>
            </a:r>
            <a:endParaRPr b="1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683260" y="12534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Univariate graphs plot the distribution of data from a single variable.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The variable can be:</a:t>
            </a:r>
            <a:endParaRPr/>
          </a:p>
          <a:p>
            <a:pPr indent="-210185" lvl="0" marL="44005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Categorical (e.g., race, sex): </a:t>
            </a:r>
            <a:r>
              <a:rPr lang="en-US" u="sng">
                <a:solidFill>
                  <a:schemeClr val="hlink"/>
                </a:solidFill>
                <a:hlinkClick action="ppaction://hlinksldjump" r:id="rId3"/>
              </a:rPr>
              <a:t>bar chart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action="ppaction://hlinksldjump" r:id="rId4"/>
              </a:rPr>
              <a:t>pie chart</a:t>
            </a:r>
            <a:endParaRPr/>
          </a:p>
          <a:p>
            <a:pPr indent="-127000" lvl="0" marL="32321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 Quantitative (e.g., age, weight): </a:t>
            </a:r>
            <a:r>
              <a:rPr lang="en-US" u="sng">
                <a:solidFill>
                  <a:schemeClr val="hlink"/>
                </a:solidFill>
                <a:hlinkClick action="ppaction://hlinksldjump" r:id="rId5"/>
              </a:rPr>
              <a:t>histogram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action="ppaction://hlinksldjump" r:id="rId6"/>
              </a:rPr>
              <a:t>density</a:t>
            </a:r>
            <a:r>
              <a:rPr lang="en-US"/>
              <a:t>, </a:t>
            </a:r>
            <a:r>
              <a:rPr lang="en-US" u="sng">
                <a:solidFill>
                  <a:schemeClr val="hlink"/>
                </a:solidFill>
                <a:hlinkClick action="ppaction://hlinksldjump" r:id="rId7"/>
              </a:rPr>
              <a:t>dotchart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6588" y="3350800"/>
            <a:ext cx="6968925" cy="30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2023-03-01T15:23:38Z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