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 varScale="1">
        <p:scale>
          <a:sx n="136" d="100"/>
          <a:sy n="136" d="100"/>
        </p:scale>
        <p:origin x="9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a6aa165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a6aa165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b754390f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b754390f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a6aa1651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a6aa1651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b754390f3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b754390f3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b754390f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b754390f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15b65ee9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15b65ee99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ad4f5ac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ad4f5ac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a6aa16514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a6aa16514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a6aa16514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a6aa16514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a6aa16514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a6aa16514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d85d3bd3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d85d3bd3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a6aa1651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a6aa1651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a6aa16514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a6aa16514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a6aa1651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da6aa1651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d85d3bd3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d85d3bd3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d85d3bd3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d85d3bd3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a6aa1651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a6aa1651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a6aa1651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a6aa1651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d85d3bd3f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d85d3bd3f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14024e5b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14024e5b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15b65ee9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15b65ee9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15b65ee9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15b65ee9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b754390f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b754390f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prOP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shorturl.at/prOPY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52400" y="1439125"/>
            <a:ext cx="8239200" cy="10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4700" dirty="0"/>
              <a:t>Basic Linux commands part 2</a:t>
            </a:r>
            <a:endParaRPr sz="47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10</a:t>
            </a:fld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117225" y="498250"/>
            <a:ext cx="4240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 b="1">
                <a:solidFill>
                  <a:schemeClr val="dk1"/>
                </a:solidFill>
              </a:rPr>
              <a:t>Output redirection: The "&gt;" character  </a:t>
            </a:r>
            <a:endParaRPr sz="1500" b="1">
              <a:solidFill>
                <a:schemeClr val="dk1"/>
              </a:solidFill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328300" y="787475"/>
            <a:ext cx="304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To redirect output to a file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00" y="1156400"/>
            <a:ext cx="4442075" cy="10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3110850" y="105625"/>
            <a:ext cx="323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b="1">
                <a:solidFill>
                  <a:schemeClr val="dk1"/>
                </a:solidFill>
              </a:rPr>
              <a:t>input/output redirection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414275" y="2459600"/>
            <a:ext cx="506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If the view.txt file already exists,  its content will be overwritten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750" y="2826525"/>
            <a:ext cx="5111861" cy="19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11</a:t>
            </a:fld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484525" y="719725"/>
            <a:ext cx="1985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3110850" y="105625"/>
            <a:ext cx="323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b="1">
                <a:solidFill>
                  <a:schemeClr val="dk1"/>
                </a:solidFill>
              </a:rPr>
              <a:t>input/output redirection</a:t>
            </a:r>
            <a:endParaRPr sz="1800" b="1">
              <a:solidFill>
                <a:schemeClr val="dk1"/>
              </a:solidFill>
            </a:endParaRPr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525" y="995850"/>
            <a:ext cx="3856750" cy="17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/>
        </p:nvSpPr>
        <p:spPr>
          <a:xfrm>
            <a:off x="502125" y="568600"/>
            <a:ext cx="726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If you do not want the content to be overwritten, use the "&gt;&gt;" character  </a:t>
            </a: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95550" y="2778800"/>
            <a:ext cx="3441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 b="1">
                <a:solidFill>
                  <a:schemeClr val="dk1"/>
                </a:solidFill>
              </a:rPr>
              <a:t>Input redirection: The "&lt;" character  </a:t>
            </a:r>
            <a:endParaRPr sz="1500" b="1">
              <a:solidFill>
                <a:schemeClr val="dk1"/>
              </a:solidFill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975" y="2528701"/>
            <a:ext cx="2690426" cy="247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672" y="3458410"/>
            <a:ext cx="5607375" cy="6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12</a:t>
            </a:fld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168700" y="2041325"/>
            <a:ext cx="66906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5200"/>
              <a:t>3. Download file</a:t>
            </a:r>
            <a:endParaRPr sz="5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13</a:t>
            </a:fld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82675" y="479025"/>
            <a:ext cx="655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>
                <a:solidFill>
                  <a:schemeClr val="dk1"/>
                </a:solidFill>
              </a:rPr>
              <a:t>wget command: </a:t>
            </a:r>
            <a:r>
              <a:rPr lang="vi">
                <a:solidFill>
                  <a:schemeClr val="dk1"/>
                </a:solidFill>
              </a:rPr>
              <a:t>Downloader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503100" y="143150"/>
            <a:ext cx="21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b="1">
                <a:solidFill>
                  <a:schemeClr val="dk1"/>
                </a:solidFill>
              </a:rPr>
              <a:t>Download file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30775" y="751275"/>
            <a:ext cx="4474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 b="1">
                <a:solidFill>
                  <a:schemeClr val="dk1"/>
                </a:solidFill>
              </a:rPr>
              <a:t>Default: Download file from a URL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54575" y="2881375"/>
            <a:ext cx="8255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 b="1">
                <a:solidFill>
                  <a:schemeClr val="dk1"/>
                </a:solidFill>
              </a:rPr>
              <a:t>--output-document option: download file from URL, with a different name</a:t>
            </a:r>
            <a:endParaRPr sz="1300" b="1">
              <a:solidFill>
                <a:schemeClr val="dk1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025" y="1115375"/>
            <a:ext cx="6793348" cy="177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325" y="3266275"/>
            <a:ext cx="6663276" cy="17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14</a:t>
            </a:fld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503100" y="143150"/>
            <a:ext cx="21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b="1">
                <a:solidFill>
                  <a:schemeClr val="dk1"/>
                </a:solidFill>
              </a:rPr>
              <a:t>Download file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9100" y="667663"/>
            <a:ext cx="8255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 b="1">
                <a:solidFill>
                  <a:schemeClr val="dk1"/>
                </a:solidFill>
              </a:rPr>
              <a:t>--input-file option: download from multiple URL</a:t>
            </a:r>
            <a:endParaRPr sz="1300" b="1"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300" y="1500300"/>
            <a:ext cx="5862975" cy="13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85650" y="1115388"/>
            <a:ext cx="8255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1. Create a text file containing URLs, each line includes a URL, use: nano.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44300" y="3109325"/>
            <a:ext cx="2673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2. wget --input-file link_down.txt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4">
            <a:alphaModFix/>
          </a:blip>
          <a:srcRect r="47478" b="96883"/>
          <a:stretch/>
        </p:blipFill>
        <p:spPr>
          <a:xfrm>
            <a:off x="485650" y="3697500"/>
            <a:ext cx="7811649" cy="3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496650" y="1533675"/>
            <a:ext cx="8150700" cy="12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5200"/>
              <a:t>4. File permission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t="84190" r="31086" b="3772"/>
          <a:stretch/>
        </p:blipFill>
        <p:spPr>
          <a:xfrm>
            <a:off x="1338029" y="871087"/>
            <a:ext cx="7087172" cy="52038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1455060" y="774481"/>
            <a:ext cx="277200" cy="6912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1747258" y="774481"/>
            <a:ext cx="277200" cy="6912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2039456" y="774315"/>
            <a:ext cx="277200" cy="691200"/>
          </a:xfrm>
          <a:prstGeom prst="rect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2693912" y="757425"/>
            <a:ext cx="987000" cy="691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3758621" y="774304"/>
            <a:ext cx="1029900" cy="691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4565698" y="1702800"/>
            <a:ext cx="109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595959"/>
                </a:solidFill>
              </a:rPr>
              <a:t>user </a:t>
            </a:r>
            <a:r>
              <a:rPr lang="vi" sz="1100" b="1">
                <a:solidFill>
                  <a:schemeClr val="dk1"/>
                </a:solidFill>
              </a:rPr>
              <a:t>group </a:t>
            </a:r>
            <a:endParaRPr sz="1100" b="1">
              <a:solidFill>
                <a:schemeClr val="dk1"/>
              </a:solidFill>
            </a:endParaRPr>
          </a:p>
        </p:txBody>
      </p:sp>
      <p:cxnSp>
        <p:nvCxnSpPr>
          <p:cNvPr id="95" name="Google Shape;95;p17"/>
          <p:cNvCxnSpPr>
            <a:stCxn id="93" idx="2"/>
          </p:cNvCxnSpPr>
          <p:nvPr/>
        </p:nvCxnSpPr>
        <p:spPr>
          <a:xfrm>
            <a:off x="4273571" y="1465504"/>
            <a:ext cx="586800" cy="313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7"/>
          <p:cNvCxnSpPr>
            <a:stCxn id="92" idx="2"/>
          </p:cNvCxnSpPr>
          <p:nvPr/>
        </p:nvCxnSpPr>
        <p:spPr>
          <a:xfrm>
            <a:off x="3187412" y="1448625"/>
            <a:ext cx="301800" cy="293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7"/>
          <p:cNvCxnSpPr>
            <a:stCxn id="91" idx="2"/>
          </p:cNvCxnSpPr>
          <p:nvPr/>
        </p:nvCxnSpPr>
        <p:spPr>
          <a:xfrm>
            <a:off x="2178056" y="1465515"/>
            <a:ext cx="346800" cy="3897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7"/>
          <p:cNvCxnSpPr>
            <a:stCxn id="90" idx="2"/>
          </p:cNvCxnSpPr>
          <p:nvPr/>
        </p:nvCxnSpPr>
        <p:spPr>
          <a:xfrm flipH="1">
            <a:off x="1796758" y="1465681"/>
            <a:ext cx="89100" cy="4935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7"/>
          <p:cNvCxnSpPr>
            <a:stCxn id="89" idx="2"/>
          </p:cNvCxnSpPr>
          <p:nvPr/>
        </p:nvCxnSpPr>
        <p:spPr>
          <a:xfrm flipH="1">
            <a:off x="804060" y="1465681"/>
            <a:ext cx="789600" cy="294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7"/>
          <p:cNvSpPr txBox="1"/>
          <p:nvPr/>
        </p:nvSpPr>
        <p:spPr>
          <a:xfrm>
            <a:off x="1517450" y="2960600"/>
            <a:ext cx="18531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Meaning of r, w, x, -: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700" b="1">
                <a:solidFill>
                  <a:schemeClr val="dk2"/>
                </a:solidFill>
              </a:rPr>
              <a:t>r</a:t>
            </a:r>
            <a:r>
              <a:rPr lang="vi" sz="1700">
                <a:solidFill>
                  <a:schemeClr val="dk2"/>
                </a:solidFill>
              </a:rPr>
              <a:t> = readable</a:t>
            </a:r>
            <a:endParaRPr sz="17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700" b="1">
                <a:solidFill>
                  <a:schemeClr val="dk2"/>
                </a:solidFill>
              </a:rPr>
              <a:t>w</a:t>
            </a:r>
            <a:r>
              <a:rPr lang="vi" sz="1700">
                <a:solidFill>
                  <a:schemeClr val="dk2"/>
                </a:solidFill>
              </a:rPr>
              <a:t> = writeable</a:t>
            </a:r>
            <a:endParaRPr sz="17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700" b="1">
                <a:solidFill>
                  <a:schemeClr val="dk2"/>
                </a:solidFill>
              </a:rPr>
              <a:t>x</a:t>
            </a:r>
            <a:r>
              <a:rPr lang="vi" sz="1700">
                <a:solidFill>
                  <a:schemeClr val="dk2"/>
                </a:solidFill>
              </a:rPr>
              <a:t> = executable</a:t>
            </a:r>
            <a:endParaRPr sz="17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700" b="1">
                <a:solidFill>
                  <a:schemeClr val="dk2"/>
                </a:solidFill>
              </a:rPr>
              <a:t>-</a:t>
            </a:r>
            <a:r>
              <a:rPr lang="vi" sz="1700">
                <a:solidFill>
                  <a:schemeClr val="dk2"/>
                </a:solidFill>
              </a:rPr>
              <a:t>  = denied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3216875" y="1702800"/>
            <a:ext cx="1027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 b="1">
                <a:solidFill>
                  <a:schemeClr val="dk1"/>
                </a:solidFill>
              </a:rPr>
              <a:t>Owner</a:t>
            </a:r>
            <a:r>
              <a:rPr lang="vi" sz="1100">
                <a:solidFill>
                  <a:srgbClr val="595959"/>
                </a:solidFill>
              </a:rPr>
              <a:t> of file</a:t>
            </a:r>
            <a:endParaRPr sz="11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595959"/>
                </a:solidFill>
              </a:rPr>
              <a:t>(user_name)</a:t>
            </a:r>
            <a:endParaRPr sz="1100">
              <a:solidFill>
                <a:srgbClr val="595959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217827" y="1702800"/>
            <a:ext cx="1216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 b="1">
                <a:solidFill>
                  <a:schemeClr val="dk1"/>
                </a:solidFill>
              </a:rPr>
              <a:t>user</a:t>
            </a:r>
            <a:r>
              <a:rPr lang="vi" sz="1100">
                <a:solidFill>
                  <a:srgbClr val="595959"/>
                </a:solidFill>
              </a:rPr>
              <a:t> (or </a:t>
            </a:r>
            <a:r>
              <a:rPr lang="vi" sz="1100" b="1">
                <a:solidFill>
                  <a:schemeClr val="dk1"/>
                </a:solidFill>
              </a:rPr>
              <a:t>owner</a:t>
            </a:r>
            <a:r>
              <a:rPr lang="vi" sz="1100">
                <a:solidFill>
                  <a:srgbClr val="595959"/>
                </a:solidFill>
              </a:rPr>
              <a:t>)</a:t>
            </a:r>
            <a:endParaRPr sz="11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595959"/>
                </a:solidFill>
              </a:rPr>
              <a:t>permission</a:t>
            </a:r>
            <a:endParaRPr sz="1100">
              <a:solidFill>
                <a:srgbClr val="595959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1372238" y="1834775"/>
            <a:ext cx="1027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 b="1">
                <a:solidFill>
                  <a:schemeClr val="dk1"/>
                </a:solidFill>
              </a:rPr>
              <a:t>group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595959"/>
                </a:solidFill>
              </a:rPr>
              <a:t>permission</a:t>
            </a:r>
            <a:endParaRPr sz="1100" b="1">
              <a:solidFill>
                <a:srgbClr val="595959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2340249" y="1798875"/>
            <a:ext cx="876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 b="1">
                <a:solidFill>
                  <a:schemeClr val="dk1"/>
                </a:solidFill>
              </a:rPr>
              <a:t>other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rgbClr val="595959"/>
                </a:solidFill>
              </a:rPr>
              <a:t>permission</a:t>
            </a:r>
            <a:endParaRPr sz="1100" b="1">
              <a:solidFill>
                <a:srgbClr val="595959"/>
              </a:solidFill>
            </a:endParaRPr>
          </a:p>
        </p:txBody>
      </p:sp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16</a:t>
            </a:fld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4572000" y="2571750"/>
            <a:ext cx="3714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 b="1">
                <a:solidFill>
                  <a:schemeClr val="accent1"/>
                </a:solidFill>
              </a:rPr>
              <a:t>snap</a:t>
            </a:r>
            <a:r>
              <a:rPr lang="vi" sz="1100" b="1">
                <a:solidFill>
                  <a:schemeClr val="dk2"/>
                </a:solidFill>
              </a:rPr>
              <a:t> directory </a:t>
            </a:r>
            <a:endParaRPr sz="11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2"/>
                </a:solidFill>
              </a:rPr>
              <a:t>- User permission: read (yes), write (yes), execute (yes).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2"/>
                </a:solidFill>
              </a:rPr>
              <a:t>- Group permission: read (no), write (no), execute (no).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100">
                <a:solidFill>
                  <a:schemeClr val="dk2"/>
                </a:solidFill>
              </a:rPr>
              <a:t>- Other permission: read (no), write (no, execute(no).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4634700" y="3545600"/>
            <a:ext cx="37143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 b="1">
                <a:solidFill>
                  <a:schemeClr val="accent1"/>
                </a:solidFill>
              </a:rPr>
              <a:t>Templates</a:t>
            </a:r>
            <a:r>
              <a:rPr lang="vi" sz="1100" b="1">
                <a:solidFill>
                  <a:schemeClr val="dk2"/>
                </a:solidFill>
              </a:rPr>
              <a:t> directory </a:t>
            </a:r>
            <a:endParaRPr sz="11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2"/>
                </a:solidFill>
              </a:rPr>
              <a:t>- User permission: read (yes), write (yes), execute (yes).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2"/>
                </a:solidFill>
              </a:rPr>
              <a:t>- Group permission: read (yes), write (no), execute (yes).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2"/>
                </a:solidFill>
              </a:rPr>
              <a:t>- Other permission: read (yes), write (no), execute (yes).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41625" y="259150"/>
            <a:ext cx="1897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 b="1">
                <a:solidFill>
                  <a:schemeClr val="dk2"/>
                </a:solidFill>
              </a:rPr>
              <a:t>When run: ls -l</a:t>
            </a:r>
            <a:endParaRPr sz="16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17</a:t>
            </a:fld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3914050" y="4676575"/>
            <a:ext cx="173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 u="sng">
                <a:solidFill>
                  <a:schemeClr val="hlink"/>
                </a:solidFill>
                <a:hlinkClick r:id="rId3"/>
              </a:rPr>
              <a:t>https://shorturl.at/prOPY</a:t>
            </a:r>
            <a:r>
              <a:rPr lang="vi" sz="1000">
                <a:solidFill>
                  <a:schemeClr val="dk1"/>
                </a:solidFill>
              </a:rPr>
              <a:t> </a:t>
            </a:r>
            <a:endParaRPr sz="1000"/>
          </a:p>
        </p:txBody>
      </p:sp>
      <p:sp>
        <p:nvSpPr>
          <p:cNvPr id="115" name="Google Shape;115;p18"/>
          <p:cNvSpPr txBox="1"/>
          <p:nvPr/>
        </p:nvSpPr>
        <p:spPr>
          <a:xfrm>
            <a:off x="3465250" y="142375"/>
            <a:ext cx="2629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 b="1">
                <a:solidFill>
                  <a:schemeClr val="dk1"/>
                </a:solidFill>
              </a:rPr>
              <a:t>Permission Attributes</a:t>
            </a:r>
            <a:endParaRPr sz="1600" b="1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4313" y="613338"/>
            <a:ext cx="6835364" cy="402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156625" y="456000"/>
            <a:ext cx="8864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</a:rPr>
              <a:t>To change the mode (permissions) of a file or directory, use the </a:t>
            </a:r>
            <a:r>
              <a:rPr lang="vi" sz="1300" b="1">
                <a:solidFill>
                  <a:schemeClr val="dk2"/>
                </a:solidFill>
              </a:rPr>
              <a:t>chmod</a:t>
            </a:r>
            <a:r>
              <a:rPr lang="vi" sz="1300">
                <a:solidFill>
                  <a:schemeClr val="dk2"/>
                </a:solidFill>
              </a:rPr>
              <a:t> command. </a:t>
            </a:r>
            <a:endParaRPr sz="13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2"/>
                </a:solidFill>
              </a:rPr>
              <a:t>chmod supports </a:t>
            </a:r>
            <a:r>
              <a:rPr lang="vi" sz="1300" b="1">
                <a:solidFill>
                  <a:schemeClr val="dk1"/>
                </a:solidFill>
              </a:rPr>
              <a:t>two distinct ways</a:t>
            </a:r>
            <a:r>
              <a:rPr lang="vi" sz="1300">
                <a:solidFill>
                  <a:schemeClr val="dk2"/>
                </a:solidFill>
              </a:rPr>
              <a:t> of specifying mode changes: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2997750" y="124875"/>
            <a:ext cx="314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b="1">
                <a:solidFill>
                  <a:schemeClr val="dk1"/>
                </a:solidFill>
              </a:rPr>
              <a:t>chmod: Change File Mode</a:t>
            </a:r>
            <a:endParaRPr sz="1800" b="1">
              <a:solidFill>
                <a:schemeClr val="dk2"/>
              </a:solidFill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18</a:t>
            </a:fld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82700" y="9192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 b="1"/>
              <a:t>1. Octal number representation</a:t>
            </a:r>
            <a:endParaRPr sz="1300" b="1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25" y="1524488"/>
            <a:ext cx="3327175" cy="252620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233338" y="4136063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/>
              <a:t>File Modes in Binary and Octal</a:t>
            </a:r>
            <a:endParaRPr sz="1300"/>
          </a:p>
        </p:txBody>
      </p:sp>
      <p:sp>
        <p:nvSpPr>
          <p:cNvPr id="127" name="Google Shape;127;p19"/>
          <p:cNvSpPr txBox="1"/>
          <p:nvPr/>
        </p:nvSpPr>
        <p:spPr>
          <a:xfrm>
            <a:off x="0" y="4804800"/>
            <a:ext cx="173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 u="sng">
                <a:solidFill>
                  <a:schemeClr val="hlink"/>
                </a:solidFill>
                <a:hlinkClick r:id="rId4"/>
              </a:rPr>
              <a:t>https://shorturl.at/prOPY</a:t>
            </a:r>
            <a:r>
              <a:rPr lang="vi" sz="1000">
                <a:solidFill>
                  <a:schemeClr val="dk1"/>
                </a:solidFill>
              </a:rPr>
              <a:t> </a:t>
            </a:r>
            <a:endParaRPr sz="10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1366" y="3146138"/>
            <a:ext cx="5164309" cy="1465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2543" y="1215552"/>
            <a:ext cx="283577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4515025" y="2104150"/>
            <a:ext cx="851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rwx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(</a:t>
            </a:r>
            <a:r>
              <a:rPr lang="vi" sz="1800" b="1">
                <a:solidFill>
                  <a:schemeClr val="dk1"/>
                </a:solidFill>
              </a:rPr>
              <a:t>user</a:t>
            </a:r>
            <a:r>
              <a:rPr lang="vi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5756701" y="2062800"/>
            <a:ext cx="1090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r-x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(</a:t>
            </a:r>
            <a:r>
              <a:rPr lang="vi" sz="1800" b="1">
                <a:solidFill>
                  <a:schemeClr val="dk1"/>
                </a:solidFill>
              </a:rPr>
              <a:t>group</a:t>
            </a:r>
            <a:r>
              <a:rPr lang="vi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7268675" y="2011500"/>
            <a:ext cx="967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r-x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(</a:t>
            </a:r>
            <a:r>
              <a:rPr lang="vi" sz="1800" b="1">
                <a:solidFill>
                  <a:schemeClr val="dk1"/>
                </a:solidFill>
              </a:rPr>
              <a:t>other</a:t>
            </a:r>
            <a:r>
              <a:rPr lang="vi" sz="1800">
                <a:solidFill>
                  <a:schemeClr val="dk2"/>
                </a:solidFill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33" name="Google Shape;133;p19"/>
          <p:cNvCxnSpPr>
            <a:stCxn id="129" idx="2"/>
          </p:cNvCxnSpPr>
          <p:nvPr/>
        </p:nvCxnSpPr>
        <p:spPr>
          <a:xfrm>
            <a:off x="6240428" y="1615752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9"/>
          <p:cNvCxnSpPr/>
          <p:nvPr/>
        </p:nvCxnSpPr>
        <p:spPr>
          <a:xfrm rot="10800000" flipH="1">
            <a:off x="6153450" y="1549500"/>
            <a:ext cx="174000" cy="4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19"/>
          <p:cNvCxnSpPr/>
          <p:nvPr/>
        </p:nvCxnSpPr>
        <p:spPr>
          <a:xfrm>
            <a:off x="6229650" y="1561700"/>
            <a:ext cx="10200" cy="622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19"/>
          <p:cNvCxnSpPr/>
          <p:nvPr/>
        </p:nvCxnSpPr>
        <p:spPr>
          <a:xfrm rot="10800000" flipH="1">
            <a:off x="5937550" y="1549500"/>
            <a:ext cx="174000" cy="4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9"/>
          <p:cNvCxnSpPr/>
          <p:nvPr/>
        </p:nvCxnSpPr>
        <p:spPr>
          <a:xfrm flipH="1">
            <a:off x="5181700" y="1570575"/>
            <a:ext cx="850800" cy="732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9"/>
          <p:cNvCxnSpPr/>
          <p:nvPr/>
        </p:nvCxnSpPr>
        <p:spPr>
          <a:xfrm rot="10800000" flipH="1">
            <a:off x="6356650" y="1549500"/>
            <a:ext cx="174000" cy="48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9"/>
          <p:cNvCxnSpPr/>
          <p:nvPr/>
        </p:nvCxnSpPr>
        <p:spPr>
          <a:xfrm>
            <a:off x="6438900" y="1566325"/>
            <a:ext cx="1104900" cy="669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/>
        </p:nvSpPr>
        <p:spPr>
          <a:xfrm>
            <a:off x="422125" y="1566800"/>
            <a:ext cx="8150700" cy="12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85000" lnSpcReduction="10000"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5200"/>
              <a:t>5. Compress and decompress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766950" y="325600"/>
            <a:ext cx="21375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3150"/>
              <a:t>Contents</a:t>
            </a:r>
            <a:endParaRPr sz="3150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766950" y="961300"/>
            <a:ext cx="7610100" cy="3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600">
                <a:solidFill>
                  <a:schemeClr val="dk1"/>
                </a:solidFill>
              </a:rPr>
              <a:t>I. Working with text file.</a:t>
            </a:r>
            <a:endParaRPr sz="2600">
              <a:solidFill>
                <a:schemeClr val="dk1"/>
              </a:solidFill>
            </a:endParaRPr>
          </a:p>
          <a:p>
            <a:pPr marL="0" lvl="0" indent="360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600">
                <a:solidFill>
                  <a:schemeClr val="dk1"/>
                </a:solidFill>
              </a:rPr>
              <a:t>1. Search and filter.</a:t>
            </a:r>
            <a:endParaRPr sz="2600">
              <a:solidFill>
                <a:schemeClr val="dk1"/>
              </a:solidFill>
            </a:endParaRPr>
          </a:p>
          <a:p>
            <a:pPr marL="0" lvl="0" indent="360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vi" sz="2600">
                <a:solidFill>
                  <a:schemeClr val="dk1"/>
                </a:solidFill>
              </a:rPr>
              <a:t>2. Input/output redirection.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vi" sz="2600">
                <a:solidFill>
                  <a:schemeClr val="dk1"/>
                </a:solidFill>
              </a:rPr>
              <a:t>II. Some other commands</a:t>
            </a:r>
            <a:endParaRPr sz="2600">
              <a:solidFill>
                <a:schemeClr val="dk1"/>
              </a:solidFill>
            </a:endParaRPr>
          </a:p>
          <a:p>
            <a:pPr marL="0" lvl="0" indent="360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vi" sz="2600">
                <a:solidFill>
                  <a:schemeClr val="dk1"/>
                </a:solidFill>
              </a:rPr>
              <a:t>3. Download file.</a:t>
            </a:r>
            <a:endParaRPr sz="2600">
              <a:solidFill>
                <a:schemeClr val="dk1"/>
              </a:solidFill>
            </a:endParaRPr>
          </a:p>
          <a:p>
            <a:pPr marL="0" lvl="0" indent="360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vi" sz="2600">
                <a:solidFill>
                  <a:schemeClr val="dk1"/>
                </a:solidFill>
              </a:rPr>
              <a:t>4. File permission. </a:t>
            </a:r>
            <a:endParaRPr sz="2600">
              <a:solidFill>
                <a:schemeClr val="dk1"/>
              </a:solidFill>
            </a:endParaRPr>
          </a:p>
          <a:p>
            <a:pPr marL="0" lvl="0" indent="360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vi" sz="2600">
                <a:solidFill>
                  <a:schemeClr val="dk1"/>
                </a:solidFill>
              </a:rPr>
              <a:t>5. Compress and decompress.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625400"/>
            <a:ext cx="6306969" cy="30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20</a:t>
            </a:fld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82675" y="555225"/>
            <a:ext cx="655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>
                <a:solidFill>
                  <a:schemeClr val="dk1"/>
                </a:solidFill>
              </a:rPr>
              <a:t>tar command: </a:t>
            </a:r>
            <a:r>
              <a:rPr lang="vi">
                <a:solidFill>
                  <a:schemeClr val="dk1"/>
                </a:solidFill>
              </a:rPr>
              <a:t>compress and decompress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2828550" y="74550"/>
            <a:ext cx="348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 b="1">
                <a:solidFill>
                  <a:schemeClr val="dk1"/>
                </a:solidFill>
              </a:rPr>
              <a:t>Compress and decompress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790175" y="12751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-c --create: create a new archive file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4988275" y="2963650"/>
            <a:ext cx="1947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rgbClr val="FF0000"/>
                </a:solidFill>
              </a:rPr>
              <a:t>-v or --verbose: Verbosely list files processed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4123950" y="1287688"/>
            <a:ext cx="318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/>
              <a:t>-z, --gzip: Using gzip to compress</a:t>
            </a:r>
            <a:endParaRPr sz="1300"/>
          </a:p>
        </p:txBody>
      </p:sp>
      <p:sp>
        <p:nvSpPr>
          <p:cNvPr id="172" name="Google Shape;172;p22"/>
          <p:cNvSpPr txBox="1"/>
          <p:nvPr/>
        </p:nvSpPr>
        <p:spPr>
          <a:xfrm>
            <a:off x="5067775" y="2203050"/>
            <a:ext cx="1868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accent4"/>
                </a:solidFill>
              </a:rPr>
              <a:t>-f or --file: compressed file name</a:t>
            </a:r>
            <a:endParaRPr sz="1300">
              <a:solidFill>
                <a:schemeClr val="accent4"/>
              </a:solidFill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790175" y="2319125"/>
            <a:ext cx="3180600" cy="1648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" name="Google Shape;174;p22"/>
          <p:cNvCxnSpPr>
            <a:stCxn id="173" idx="3"/>
            <a:endCxn id="170" idx="1"/>
          </p:cNvCxnSpPr>
          <p:nvPr/>
        </p:nvCxnSpPr>
        <p:spPr>
          <a:xfrm>
            <a:off x="3970775" y="3143225"/>
            <a:ext cx="1017600" cy="213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22"/>
          <p:cNvCxnSpPr/>
          <p:nvPr/>
        </p:nvCxnSpPr>
        <p:spPr>
          <a:xfrm>
            <a:off x="3970775" y="2142925"/>
            <a:ext cx="795900" cy="69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2"/>
          <p:cNvCxnSpPr/>
          <p:nvPr/>
        </p:nvCxnSpPr>
        <p:spPr>
          <a:xfrm>
            <a:off x="3792025" y="2155275"/>
            <a:ext cx="1313100" cy="255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" name="Google Shape;177;p22"/>
          <p:cNvSpPr txBox="1"/>
          <p:nvPr/>
        </p:nvSpPr>
        <p:spPr>
          <a:xfrm>
            <a:off x="86125" y="987075"/>
            <a:ext cx="852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 b="1">
                <a:solidFill>
                  <a:schemeClr val="dk1"/>
                </a:solidFill>
              </a:rPr>
              <a:t>Compress all files and directories in the “Documents" directory to a compressed file named “doc.tar.gz"  </a:t>
            </a:r>
            <a:endParaRPr sz="1300" b="1">
              <a:solidFill>
                <a:schemeClr val="dk1"/>
              </a:solidFill>
            </a:endParaRPr>
          </a:p>
        </p:txBody>
      </p:sp>
      <p:cxnSp>
        <p:nvCxnSpPr>
          <p:cNvPr id="178" name="Google Shape;178;p22"/>
          <p:cNvCxnSpPr/>
          <p:nvPr/>
        </p:nvCxnSpPr>
        <p:spPr>
          <a:xfrm rot="10800000" flipH="1">
            <a:off x="3776100" y="2142025"/>
            <a:ext cx="66000" cy="9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2"/>
          <p:cNvCxnSpPr/>
          <p:nvPr/>
        </p:nvCxnSpPr>
        <p:spPr>
          <a:xfrm rot="10800000">
            <a:off x="4756450" y="2167325"/>
            <a:ext cx="617100" cy="146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0" name="Google Shape;180;p22"/>
          <p:cNvSpPr txBox="1"/>
          <p:nvPr/>
        </p:nvSpPr>
        <p:spPr>
          <a:xfrm>
            <a:off x="289600" y="4704800"/>
            <a:ext cx="495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</a:rPr>
              <a:t>The four options "-c -v -z -f" can be written as "cvzf"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75" y="1115425"/>
            <a:ext cx="7125797" cy="35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21</a:t>
            </a:fld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310650" y="730525"/>
            <a:ext cx="852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 b="1">
                <a:solidFill>
                  <a:schemeClr val="dk1"/>
                </a:solidFill>
              </a:rPr>
              <a:t>Decompress a compressed file named “doc.tar.gz"  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3941700" y="2768050"/>
            <a:ext cx="3486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accent4"/>
                </a:solidFill>
              </a:rPr>
              <a:t>-x, --extract: Extract files from an archive.</a:t>
            </a:r>
            <a:endParaRPr sz="1300">
              <a:solidFill>
                <a:schemeClr val="accent4"/>
              </a:solidFill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2828550" y="74550"/>
            <a:ext cx="348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 b="1">
                <a:solidFill>
                  <a:schemeClr val="dk1"/>
                </a:solidFill>
              </a:rPr>
              <a:t>Compress and decompress</a:t>
            </a:r>
            <a:endParaRPr sz="1600" b="1">
              <a:solidFill>
                <a:schemeClr val="dk1"/>
              </a:solidFill>
            </a:endParaRPr>
          </a:p>
        </p:txBody>
      </p:sp>
      <p:cxnSp>
        <p:nvCxnSpPr>
          <p:cNvPr id="190" name="Google Shape;190;p23"/>
          <p:cNvCxnSpPr/>
          <p:nvPr/>
        </p:nvCxnSpPr>
        <p:spPr>
          <a:xfrm>
            <a:off x="3685750" y="1689650"/>
            <a:ext cx="1161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3"/>
          <p:cNvCxnSpPr/>
          <p:nvPr/>
        </p:nvCxnSpPr>
        <p:spPr>
          <a:xfrm>
            <a:off x="3760300" y="1697925"/>
            <a:ext cx="637800" cy="1134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22</a:t>
            </a:fld>
            <a:endParaRPr/>
          </a:p>
        </p:txBody>
      </p:sp>
      <p:sp>
        <p:nvSpPr>
          <p:cNvPr id="198" name="Google Shape;198;p24"/>
          <p:cNvSpPr txBox="1"/>
          <p:nvPr/>
        </p:nvSpPr>
        <p:spPr>
          <a:xfrm>
            <a:off x="841275" y="407975"/>
            <a:ext cx="1868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 b="1">
                <a:solidFill>
                  <a:schemeClr val="dk2"/>
                </a:solidFill>
              </a:rPr>
              <a:t>Summary</a:t>
            </a:r>
            <a:endParaRPr sz="2000" b="1">
              <a:solidFill>
                <a:schemeClr val="dk2"/>
              </a:solidFill>
            </a:endParaRPr>
          </a:p>
        </p:txBody>
      </p:sp>
      <p:pic>
        <p:nvPicPr>
          <p:cNvPr id="3" name="Picture 2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B246D5FF-2594-EF3E-B247-AE969D786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43788"/>
            <a:ext cx="7772400" cy="30588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23</a:t>
            </a:fld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725300" y="570325"/>
            <a:ext cx="176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100" b="1">
                <a:solidFill>
                  <a:schemeClr val="dk2"/>
                </a:solidFill>
              </a:rPr>
              <a:t>Summary</a:t>
            </a:r>
            <a:endParaRPr sz="2100" b="1">
              <a:solidFill>
                <a:schemeClr val="dk2"/>
              </a:solidFill>
            </a:endParaRPr>
          </a:p>
        </p:txBody>
      </p:sp>
      <p:graphicFrame>
        <p:nvGraphicFramePr>
          <p:cNvPr id="205" name="Google Shape;205;p25"/>
          <p:cNvGraphicFramePr/>
          <p:nvPr/>
        </p:nvGraphicFramePr>
        <p:xfrm>
          <a:off x="784950" y="1322175"/>
          <a:ext cx="7239000" cy="31087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|</a:t>
                      </a:r>
                      <a:endParaRPr sz="2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pipe</a:t>
                      </a:r>
                      <a:endParaRPr sz="2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“&gt;”, “&gt;&gt;”</a:t>
                      </a:r>
                      <a:endParaRPr sz="2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output redirection</a:t>
                      </a:r>
                      <a:endParaRPr sz="2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“&lt;”</a:t>
                      </a:r>
                      <a:endParaRPr sz="2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input redirection</a:t>
                      </a:r>
                      <a:endParaRPr sz="2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wget</a:t>
                      </a:r>
                      <a:endParaRPr sz="2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download file from &lt;link&gt;</a:t>
                      </a:r>
                      <a:endParaRPr sz="2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chmod</a:t>
                      </a:r>
                      <a:endParaRPr sz="2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Change File Mode</a:t>
                      </a:r>
                      <a:endParaRPr sz="2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tar</a:t>
                      </a:r>
                      <a:endParaRPr sz="2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2200"/>
                        <a:t>compress and decompress</a:t>
                      </a:r>
                      <a:endParaRPr sz="2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226700" y="2082750"/>
            <a:ext cx="66906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5200"/>
              <a:t>1. Search and filter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4</a:t>
            </a:fld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503100" y="143150"/>
            <a:ext cx="21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b="1">
                <a:solidFill>
                  <a:schemeClr val="dk1"/>
                </a:solidFill>
              </a:rPr>
              <a:t>Search and filter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82675" y="631425"/>
            <a:ext cx="53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>
                <a:solidFill>
                  <a:schemeClr val="dk1"/>
                </a:solidFill>
              </a:rPr>
              <a:t>find command: </a:t>
            </a:r>
            <a:r>
              <a:rPr lang="vi">
                <a:solidFill>
                  <a:schemeClr val="dk1"/>
                </a:solidFill>
              </a:rPr>
              <a:t>search for files or directories in a directory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831450" y="944850"/>
            <a:ext cx="6542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 b="1">
                <a:solidFill>
                  <a:schemeClr val="dk1"/>
                </a:solidFill>
              </a:rPr>
              <a:t>Search for files and directories named "vui", with -name option:</a:t>
            </a:r>
            <a:endParaRPr sz="1300" b="1"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3625" y="1329750"/>
            <a:ext cx="2828450" cy="7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150" y="2584288"/>
            <a:ext cx="3834851" cy="6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904325" y="2024763"/>
            <a:ext cx="3955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 b="1">
                <a:solidFill>
                  <a:schemeClr val="dk1"/>
                </a:solidFill>
              </a:rPr>
              <a:t>Search for files named "vui", with -type option, f means file:</a:t>
            </a:r>
            <a:endParaRPr sz="1300" b="1">
              <a:solidFill>
                <a:schemeClr val="dk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600" y="2558188"/>
            <a:ext cx="3568864" cy="5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82675" y="2013988"/>
            <a:ext cx="4505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 b="1">
                <a:solidFill>
                  <a:schemeClr val="dk1"/>
                </a:solidFill>
              </a:rPr>
              <a:t>Search for directories named "vui", with -type option, d means directory:</a:t>
            </a:r>
            <a:endParaRPr sz="1300" b="1">
              <a:solidFill>
                <a:schemeClr val="dk1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5400" y="3581373"/>
            <a:ext cx="6297925" cy="10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164400" y="3272675"/>
            <a:ext cx="7173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 b="1">
                <a:solidFill>
                  <a:schemeClr val="dk1"/>
                </a:solidFill>
              </a:rPr>
              <a:t>don't remember the file name clearly, but there is "vu" at the beginning of the name:</a:t>
            </a:r>
            <a:endParaRPr sz="13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5</a:t>
            </a:fld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3503100" y="143150"/>
            <a:ext cx="21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b="1">
                <a:solidFill>
                  <a:schemeClr val="dk1"/>
                </a:solidFill>
              </a:rPr>
              <a:t>Search and filter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82675" y="631425"/>
            <a:ext cx="493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>
                <a:solidFill>
                  <a:schemeClr val="dk1"/>
                </a:solidFill>
              </a:rPr>
              <a:t>head command: </a:t>
            </a:r>
            <a:r>
              <a:rPr lang="vi">
                <a:solidFill>
                  <a:schemeClr val="dk1"/>
                </a:solidFill>
              </a:rPr>
              <a:t>prints the first few lines in the file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50" y="1342908"/>
            <a:ext cx="2137800" cy="358039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88650" y="942700"/>
            <a:ext cx="476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>
                <a:solidFill>
                  <a:schemeClr val="dk1"/>
                </a:solidFill>
              </a:rPr>
              <a:t>Default</a:t>
            </a:r>
            <a:r>
              <a:rPr lang="vi">
                <a:solidFill>
                  <a:schemeClr val="dk2"/>
                </a:solidFill>
              </a:rPr>
              <a:t>: prints the first 10 lines in the file: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572000" y="1031625"/>
            <a:ext cx="476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>
                <a:solidFill>
                  <a:schemeClr val="dk1"/>
                </a:solidFill>
              </a:rPr>
              <a:t>print the first #number lines instead of the first 10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800" y="1479288"/>
            <a:ext cx="3049748" cy="34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6</a:t>
            </a:fld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3503100" y="143150"/>
            <a:ext cx="21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b="1">
                <a:solidFill>
                  <a:schemeClr val="dk1"/>
                </a:solidFill>
              </a:rPr>
              <a:t>Search and filter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82675" y="631425"/>
            <a:ext cx="493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>
                <a:solidFill>
                  <a:schemeClr val="dk1"/>
                </a:solidFill>
              </a:rPr>
              <a:t>tail command: </a:t>
            </a:r>
            <a:r>
              <a:rPr lang="vi">
                <a:solidFill>
                  <a:schemeClr val="dk1"/>
                </a:solidFill>
              </a:rPr>
              <a:t>prints the last few lines in the file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88650" y="942700"/>
            <a:ext cx="476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>
                <a:solidFill>
                  <a:schemeClr val="dk1"/>
                </a:solidFill>
              </a:rPr>
              <a:t>Default</a:t>
            </a:r>
            <a:r>
              <a:rPr lang="vi">
                <a:solidFill>
                  <a:schemeClr val="dk2"/>
                </a:solidFill>
              </a:rPr>
              <a:t>: prints the last 10 lines in the file: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572000" y="1031625"/>
            <a:ext cx="476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>
                <a:solidFill>
                  <a:schemeClr val="dk1"/>
                </a:solidFill>
              </a:rPr>
              <a:t>print the last #number lines instead of the last 10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850" y="1342900"/>
            <a:ext cx="2248376" cy="371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3101" y="1496425"/>
            <a:ext cx="2734666" cy="340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7</a:t>
            </a:fld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3503100" y="143150"/>
            <a:ext cx="21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b="1">
                <a:solidFill>
                  <a:schemeClr val="dk1"/>
                </a:solidFill>
              </a:rPr>
              <a:t>Search and filter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82675" y="631425"/>
            <a:ext cx="655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>
                <a:solidFill>
                  <a:schemeClr val="dk1"/>
                </a:solidFill>
              </a:rPr>
              <a:t>grep command: </a:t>
            </a:r>
            <a:r>
              <a:rPr lang="vi">
                <a:solidFill>
                  <a:schemeClr val="dk1"/>
                </a:solidFill>
              </a:rPr>
              <a:t>print lines that match patterns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230775" y="979875"/>
            <a:ext cx="3492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 b="1" dirty="0">
                <a:solidFill>
                  <a:schemeClr val="dk1"/>
                </a:solidFill>
              </a:rPr>
              <a:t>Default: case-sensitive</a:t>
            </a:r>
            <a:endParaRPr sz="1300" b="1" dirty="0">
              <a:solidFill>
                <a:schemeClr val="dk1"/>
              </a:solidFill>
            </a:endParaRPr>
          </a:p>
        </p:txBody>
      </p:sp>
      <p:cxnSp>
        <p:nvCxnSpPr>
          <p:cNvPr id="150" name="Google Shape;150;p21"/>
          <p:cNvCxnSpPr/>
          <p:nvPr/>
        </p:nvCxnSpPr>
        <p:spPr>
          <a:xfrm>
            <a:off x="109275" y="4531575"/>
            <a:ext cx="8964000" cy="1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50" y="1364775"/>
            <a:ext cx="5894724" cy="30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8</a:t>
            </a:fld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793950" y="1843450"/>
            <a:ext cx="73515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5200"/>
              <a:t>2. input/output redirection</a:t>
            </a:r>
            <a:endParaRPr sz="5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9</a:t>
            </a:fld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3110850" y="105625"/>
            <a:ext cx="323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b="1">
                <a:solidFill>
                  <a:schemeClr val="dk1"/>
                </a:solidFill>
              </a:rPr>
              <a:t>input/output redirection</a:t>
            </a:r>
            <a:endParaRPr sz="1800" b="1">
              <a:solidFill>
                <a:schemeClr val="dk1"/>
              </a:solidFill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156050" y="491125"/>
            <a:ext cx="985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 b="1">
                <a:solidFill>
                  <a:schemeClr val="dk1"/>
                </a:solidFill>
              </a:rPr>
              <a:t>Piping</a:t>
            </a:r>
            <a:endParaRPr sz="1500" b="1">
              <a:solidFill>
                <a:schemeClr val="dk1"/>
              </a:solidFill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241500" y="775725"/>
            <a:ext cx="86610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Pipe is formed using </a:t>
            </a:r>
            <a:r>
              <a:rPr lang="vi" sz="1300">
                <a:solidFill>
                  <a:srgbClr val="FF0000"/>
                </a:solidFill>
              </a:rPr>
              <a:t>the vertical dash</a:t>
            </a:r>
            <a:r>
              <a:rPr lang="vi" sz="1300">
                <a:solidFill>
                  <a:schemeClr val="dk1"/>
                </a:solidFill>
              </a:rPr>
              <a:t> </a:t>
            </a:r>
            <a:r>
              <a:rPr lang="vi" sz="1300">
                <a:solidFill>
                  <a:srgbClr val="FF0000"/>
                </a:solidFill>
              </a:rPr>
              <a:t>| </a:t>
            </a:r>
            <a:endParaRPr sz="13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A | B |      output of command A will be input of B command. 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</a:rPr>
              <a:t>A | B | C   output of command A will be input of B command, output of command B will be input of C command. 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300">
                <a:solidFill>
                  <a:schemeClr val="dk1"/>
                </a:solidFill>
              </a:rPr>
              <a:t>The pipe is used to combine two or more commands.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2875525" y="2016225"/>
            <a:ext cx="353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>
                <a:solidFill>
                  <a:srgbClr val="595959"/>
                </a:solidFill>
              </a:rPr>
              <a:t>ls | grep “Do"</a:t>
            </a:r>
            <a:endParaRPr sz="3600">
              <a:solidFill>
                <a:srgbClr val="595959"/>
              </a:solidFill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288925" y="1760925"/>
            <a:ext cx="1079700" cy="38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 b="1">
                <a:solidFill>
                  <a:schemeClr val="dk2"/>
                </a:solidFill>
              </a:rPr>
              <a:t>Example:</a:t>
            </a:r>
            <a:endParaRPr sz="1300" b="1">
              <a:solidFill>
                <a:schemeClr val="dk2"/>
              </a:solidFill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050" y="3319325"/>
            <a:ext cx="4083376" cy="13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7225" y="3412640"/>
            <a:ext cx="4633650" cy="122608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2806250" y="2649925"/>
            <a:ext cx="913500" cy="369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chemeClr val="dk1"/>
                </a:solidFill>
              </a:rPr>
              <a:t>ls's output 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81" name="Google Shape;181;p23"/>
          <p:cNvCxnSpPr>
            <a:stCxn id="180" idx="2"/>
          </p:cNvCxnSpPr>
          <p:nvPr/>
        </p:nvCxnSpPr>
        <p:spPr>
          <a:xfrm flipH="1">
            <a:off x="3259700" y="3019225"/>
            <a:ext cx="3300" cy="381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2" name="Google Shape;182;p23"/>
          <p:cNvSpPr txBox="1"/>
          <p:nvPr/>
        </p:nvSpPr>
        <p:spPr>
          <a:xfrm>
            <a:off x="3952350" y="2689000"/>
            <a:ext cx="985200" cy="354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1"/>
                </a:solidFill>
              </a:rPr>
              <a:t>grep's input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5424625" y="2657575"/>
            <a:ext cx="1079700" cy="354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1"/>
                </a:solidFill>
              </a:rPr>
              <a:t>grep's output 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84" name="Google Shape;184;p23"/>
          <p:cNvCxnSpPr/>
          <p:nvPr/>
        </p:nvCxnSpPr>
        <p:spPr>
          <a:xfrm rot="10800000" flipH="1">
            <a:off x="3689550" y="3048450"/>
            <a:ext cx="258000" cy="359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" name="Google Shape;185;p23"/>
          <p:cNvCxnSpPr>
            <a:endCxn id="186" idx="0"/>
          </p:cNvCxnSpPr>
          <p:nvPr/>
        </p:nvCxnSpPr>
        <p:spPr>
          <a:xfrm flipH="1">
            <a:off x="5045250" y="3010425"/>
            <a:ext cx="917100" cy="710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" name="Google Shape;187;p23"/>
          <p:cNvSpPr/>
          <p:nvPr/>
        </p:nvSpPr>
        <p:spPr>
          <a:xfrm>
            <a:off x="132875" y="3431600"/>
            <a:ext cx="4127400" cy="1133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4345050" y="3720825"/>
            <a:ext cx="1400400" cy="609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822</Words>
  <Application>Microsoft Macintosh PowerPoint</Application>
  <PresentationFormat>On-screen Show (16:9)</PresentationFormat>
  <Paragraphs>142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Simple Light</vt:lpstr>
      <vt:lpstr>Basic Linux commands part 2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Nguyễn Mạnh Hùng</cp:lastModifiedBy>
  <cp:revision>2</cp:revision>
  <dcterms:modified xsi:type="dcterms:W3CDTF">2025-01-02T17:01:29Z</dcterms:modified>
</cp:coreProperties>
</file>