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5bed22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5bed22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d5bed222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d5bed222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d5bed222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d5bed222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d5bed2221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d5bed2221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5bed222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5bed222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d5bed222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d5bed222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d5bed2221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d5bed2221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d5bed2221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d5bed222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5bed222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5bed222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5bed222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d5bed22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5bed222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5bed222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d5bed222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d5bed222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d5bed222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d5bed222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5bed2221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5bed2221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d5bed2221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d5bed2221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d5bed2221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d5bed2221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ww.encodeproject.org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s://www.encodeproject.org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encodeproject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urrentprotocols.onlinelibrary.wiley.com/doi/pdfdirect/10.1002/cpbi.89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urrentprotocols.onlinelibrary.wiley.com/doi/pdfdirect/10.1002/cpbi.89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urrentprotocols.onlinelibrary.wiley.com/doi/pdfdirect/10.1002/cpbi.89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hyperlink" Target="https://www.encodeproject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encodeproject.or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nature.com/immersive/d42859-020-00027-2/index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s://www.nature.com/immersive/d42859-020-00027-2/index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nature.com/immersive/d42859-020-00027-2/index.html" TargetMode="External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ature.com/immersive/d42859-020-00027-2/index.html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nature.com/immersive/d42859-020-00027-2/index.html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encodeprojec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ENCODE database and Visualizing epigenomics with UCSC Genome Browser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42625" y="3294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Tuan Thanh - </a:t>
            </a:r>
            <a:r>
              <a:rPr lang="vi"/>
              <a:t>18</a:t>
            </a:r>
            <a:r>
              <a:rPr lang="vi"/>
              <a:t>/04/2025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Searching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44850"/>
            <a:ext cx="8839197" cy="265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/>
        </p:nvSpPr>
        <p:spPr>
          <a:xfrm>
            <a:off x="357775" y="4685400"/>
            <a:ext cx="5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4"/>
              </a:rPr>
              <a:t>https://www.encodeproject.org/</a:t>
            </a:r>
            <a:endParaRPr sz="9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575"/>
            <a:ext cx="8839203" cy="380811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57775" y="4685400"/>
            <a:ext cx="5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4"/>
              </a:rPr>
              <a:t>https://www.encodeproject.org/</a:t>
            </a:r>
            <a:endParaRPr sz="900"/>
          </a:p>
        </p:txBody>
      </p:sp>
      <p:sp>
        <p:nvSpPr>
          <p:cNvPr id="127" name="Google Shape;127;p23"/>
          <p:cNvSpPr txBox="1"/>
          <p:nvPr/>
        </p:nvSpPr>
        <p:spPr>
          <a:xfrm>
            <a:off x="4529350" y="4636825"/>
            <a:ext cx="2126400" cy="2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ENCODE portal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Searching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357775" y="4685400"/>
            <a:ext cx="5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3"/>
              </a:rPr>
              <a:t>https://www.encodeproject.org/</a:t>
            </a:r>
            <a:endParaRPr sz="900"/>
          </a:p>
        </p:txBody>
      </p:sp>
      <p:sp>
        <p:nvSpPr>
          <p:cNvPr id="134" name="Google Shape;134;p24"/>
          <p:cNvSpPr txBox="1"/>
          <p:nvPr/>
        </p:nvSpPr>
        <p:spPr>
          <a:xfrm>
            <a:off x="2395200" y="1705338"/>
            <a:ext cx="6133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Experiment type (e.g., ChIP-seq, RNA-seq)</a:t>
            </a:r>
            <a:br>
              <a:rPr lang="vi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Target (e.g., H3K27ac, CTCF)</a:t>
            </a:r>
            <a:br>
              <a:rPr lang="vi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Organism (human/mouse)</a:t>
            </a:r>
            <a:br>
              <a:rPr lang="vi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vi" sz="1600"/>
              <a:t>Biosample (e.g., K562, H1-hESC)</a:t>
            </a:r>
            <a:endParaRPr sz="1600"/>
          </a:p>
        </p:txBody>
      </p:sp>
      <p:sp>
        <p:nvSpPr>
          <p:cNvPr id="135" name="Google Shape;135;p24"/>
          <p:cNvSpPr txBox="1"/>
          <p:nvPr/>
        </p:nvSpPr>
        <p:spPr>
          <a:xfrm>
            <a:off x="3677225" y="877350"/>
            <a:ext cx="237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2"/>
                </a:solidFill>
              </a:rPr>
              <a:t>Key words</a:t>
            </a:r>
            <a:endParaRPr b="1" sz="1800" u="sng">
              <a:solidFill>
                <a:schemeClr val="dk2"/>
              </a:solidFill>
            </a:endParaRPr>
          </a:p>
        </p:txBody>
      </p:sp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Searching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Searching</a:t>
            </a:r>
            <a:endParaRPr/>
          </a:p>
        </p:txBody>
      </p:sp>
      <p:sp>
        <p:nvSpPr>
          <p:cNvPr id="142" name="Google Shape;142;p25"/>
          <p:cNvSpPr txBox="1"/>
          <p:nvPr/>
        </p:nvSpPr>
        <p:spPr>
          <a:xfrm>
            <a:off x="468300" y="4824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hlinkClick r:id="rId3"/>
              </a:rPr>
              <a:t>Jennifer Jou (2019)</a:t>
            </a:r>
            <a:endParaRPr sz="1100"/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743" y="214700"/>
            <a:ext cx="5081482" cy="4860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Searching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468300" y="4824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hlinkClick r:id="rId3"/>
              </a:rPr>
              <a:t>Jennifer Jou (2019)</a:t>
            </a:r>
            <a:endParaRPr sz="1100"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5875" y="0"/>
            <a:ext cx="4074773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2. Searching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468300" y="48243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u="sng">
                <a:solidFill>
                  <a:schemeClr val="hlink"/>
                </a:solidFill>
                <a:hlinkClick r:id="rId3"/>
              </a:rPr>
              <a:t>Jennifer Jou (2019)</a:t>
            </a:r>
            <a:endParaRPr sz="1100"/>
          </a:p>
        </p:txBody>
      </p:sp>
      <p:sp>
        <p:nvSpPr>
          <p:cNvPr id="157" name="Google Shape;157;p27"/>
          <p:cNvSpPr txBox="1"/>
          <p:nvPr/>
        </p:nvSpPr>
        <p:spPr>
          <a:xfrm>
            <a:off x="558150" y="1010100"/>
            <a:ext cx="80277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vi" sz="1700">
                <a:solidFill>
                  <a:schemeClr val="dk1"/>
                </a:solidFill>
              </a:rPr>
              <a:t>📝 Exercise: Visualize CD47 Gene Using UCSC Genome Browser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vi" sz="1300">
                <a:solidFill>
                  <a:schemeClr val="dk1"/>
                </a:solidFill>
              </a:rPr>
              <a:t>Objective: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vi" sz="1100">
                <a:solidFill>
                  <a:schemeClr val="dk1"/>
                </a:solidFill>
              </a:rPr>
              <a:t>Visualize the </a:t>
            </a:r>
            <a:r>
              <a:rPr b="1" lang="vi" sz="1100">
                <a:solidFill>
                  <a:schemeClr val="dk1"/>
                </a:solidFill>
              </a:rPr>
              <a:t>CD47 gene</a:t>
            </a:r>
            <a:r>
              <a:rPr lang="vi" sz="1100">
                <a:solidFill>
                  <a:schemeClr val="dk1"/>
                </a:solidFill>
              </a:rPr>
              <a:t> and its associated epigenetic features (e.g., histone modifications, chromatin accessibility).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vi" sz="1100">
                <a:solidFill>
                  <a:schemeClr val="dk1"/>
                </a:solidFill>
              </a:rPr>
              <a:t>Explore different annotations from the </a:t>
            </a:r>
            <a:r>
              <a:rPr b="1" lang="vi" sz="1100">
                <a:solidFill>
                  <a:schemeClr val="dk1"/>
                </a:solidFill>
              </a:rPr>
              <a:t>ENCODE</a:t>
            </a:r>
            <a:r>
              <a:rPr lang="vi" sz="1100">
                <a:solidFill>
                  <a:schemeClr val="dk1"/>
                </a:solidFill>
              </a:rPr>
              <a:t> database.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vi" sz="1100">
                <a:solidFill>
                  <a:schemeClr val="dk1"/>
                </a:solidFill>
              </a:rPr>
              <a:t>Analyze potential regulatory elements such as </a:t>
            </a:r>
            <a:r>
              <a:rPr b="1" lang="vi" sz="1100">
                <a:solidFill>
                  <a:schemeClr val="dk1"/>
                </a:solidFill>
              </a:rPr>
              <a:t>promoters</a:t>
            </a:r>
            <a:r>
              <a:rPr lang="vi" sz="1100">
                <a:solidFill>
                  <a:schemeClr val="dk1"/>
                </a:solidFill>
              </a:rPr>
              <a:t> and </a:t>
            </a:r>
            <a:r>
              <a:rPr b="1" lang="vi" sz="1100">
                <a:solidFill>
                  <a:schemeClr val="dk1"/>
                </a:solidFill>
              </a:rPr>
              <a:t>enhancers</a:t>
            </a:r>
            <a:r>
              <a:rPr lang="vi" sz="1100">
                <a:solidFill>
                  <a:schemeClr val="dk1"/>
                </a:solidFill>
              </a:rPr>
              <a:t>.</a:t>
            </a:r>
            <a:br>
              <a:rPr lang="vi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2617800" y="4176225"/>
            <a:ext cx="42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2"/>
                </a:solidFill>
              </a:rPr>
              <a:t>Overview about ENCODE Consortium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925" y="878975"/>
            <a:ext cx="6664252" cy="30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57775" y="4685400"/>
            <a:ext cx="5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4"/>
              </a:rPr>
              <a:t>https://www.encodeproject.org/</a:t>
            </a:r>
            <a:endParaRPr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50" y="786275"/>
            <a:ext cx="7900394" cy="38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57775" y="4685400"/>
            <a:ext cx="5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4"/>
              </a:rPr>
              <a:t>https://www.encodeproject.org/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sp>
        <p:nvSpPr>
          <p:cNvPr id="76" name="Google Shape;76;p16"/>
          <p:cNvSpPr txBox="1"/>
          <p:nvPr/>
        </p:nvSpPr>
        <p:spPr>
          <a:xfrm>
            <a:off x="161225" y="4838700"/>
            <a:ext cx="75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https://www.nature.com/immersive/d42859-020-00027-2/index.html</a:t>
            </a:r>
            <a:endParaRPr sz="600"/>
          </a:p>
        </p:txBody>
      </p:sp>
      <p:sp>
        <p:nvSpPr>
          <p:cNvPr id="77" name="Google Shape;77;p16"/>
          <p:cNvSpPr txBox="1"/>
          <p:nvPr/>
        </p:nvSpPr>
        <p:spPr>
          <a:xfrm>
            <a:off x="576300" y="698600"/>
            <a:ext cx="7991400" cy="4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vi" sz="1800">
                <a:solidFill>
                  <a:schemeClr val="dk1"/>
                </a:solidFill>
              </a:rPr>
              <a:t>ENCODE Phase I (2003–2007):</a:t>
            </a:r>
            <a:r>
              <a:rPr lang="vi" sz="1800">
                <a:solidFill>
                  <a:schemeClr val="dk1"/>
                </a:solidFill>
              </a:rPr>
              <a:t> </a:t>
            </a:r>
            <a:r>
              <a:rPr lang="vi" sz="1800">
                <a:solidFill>
                  <a:schemeClr val="dk1"/>
                </a:solidFill>
              </a:rPr>
              <a:t>Focused on only ~1% of the human genome (~30 Mb).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vi" sz="2000">
                <a:solidFill>
                  <a:schemeClr val="dk1"/>
                </a:solidFill>
              </a:rPr>
              <a:t>ENCODE Phase II (2007–2012): </a:t>
            </a:r>
            <a:r>
              <a:rPr lang="vi" sz="1800">
                <a:solidFill>
                  <a:schemeClr val="dk1"/>
                </a:solidFill>
              </a:rPr>
              <a:t>Expanded analysis to cover the entire human genome and also the mouse genome (methods like ChIP-seq, DNase-seq, RNA-seq)</a:t>
            </a:r>
            <a:r>
              <a:rPr b="1" lang="vi" sz="1800">
                <a:solidFill>
                  <a:schemeClr val="dk1"/>
                </a:solidFill>
              </a:rPr>
              <a:t> - </a:t>
            </a:r>
            <a:r>
              <a:rPr lang="vi" sz="1800">
                <a:solidFill>
                  <a:schemeClr val="dk1"/>
                </a:solidFill>
              </a:rPr>
              <a:t>80% of the genome is biochemically active. </a:t>
            </a:r>
            <a:r>
              <a:rPr lang="vi" sz="1500">
                <a:solidFill>
                  <a:schemeClr val="dk1"/>
                </a:solidFill>
              </a:rPr>
              <a:t>(The ENCODE Project Consortium, 2012)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vi" sz="1800">
                <a:solidFill>
                  <a:schemeClr val="dk1"/>
                </a:solidFill>
              </a:rPr>
              <a:t>ENCODE Phase III (2012–2020):</a:t>
            </a:r>
            <a:r>
              <a:rPr lang="vi" sz="1800">
                <a:solidFill>
                  <a:schemeClr val="dk1"/>
                </a:solidFill>
              </a:rPr>
              <a:t> Included more cell types, tissues, and new data types.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b="1" lang="vi" sz="1800">
                <a:solidFill>
                  <a:schemeClr val="dk1"/>
                </a:solidFill>
              </a:rPr>
              <a:t>ENCODE Phase IV (2020–present):</a:t>
            </a:r>
            <a:r>
              <a:rPr lang="vi" sz="1800">
                <a:solidFill>
                  <a:schemeClr val="dk1"/>
                </a:solidFill>
              </a:rPr>
              <a:t> …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325" y="633875"/>
            <a:ext cx="6528544" cy="42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61225" y="4838700"/>
            <a:ext cx="75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4"/>
              </a:rPr>
              <a:t>https://www.nature.com/immersive/d42859-020-00027-2/index.html</a:t>
            </a:r>
            <a:endParaRPr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161225" y="4838700"/>
            <a:ext cx="75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https://www.nature.com/immersive/d42859-020-00027-2/index.html</a:t>
            </a:r>
            <a:endParaRPr sz="60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3425" y="786275"/>
            <a:ext cx="6055304" cy="39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161225" y="4838700"/>
            <a:ext cx="75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https://www.nature.com/immersive/d42859-020-00027-2/index.html</a:t>
            </a:r>
            <a:endParaRPr sz="600"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225" y="736888"/>
            <a:ext cx="6055304" cy="39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161225" y="4838700"/>
            <a:ext cx="7546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 u="sng">
                <a:solidFill>
                  <a:schemeClr val="hlink"/>
                </a:solidFill>
                <a:hlinkClick r:id="rId3"/>
              </a:rPr>
              <a:t>https://www.nature.com/immersive/d42859-020-00027-2/index.html</a:t>
            </a:r>
            <a:endParaRPr sz="600"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80500" y="838875"/>
            <a:ext cx="6055304" cy="3900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6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vi"/>
              <a:t>Introduction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357775" y="4685400"/>
            <a:ext cx="5757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300" u="sng">
                <a:solidFill>
                  <a:schemeClr val="hlink"/>
                </a:solidFill>
                <a:hlinkClick r:id="rId3"/>
              </a:rPr>
              <a:t>https://www.encodeproject.org/</a:t>
            </a:r>
            <a:endParaRPr sz="900"/>
          </a:p>
        </p:txBody>
      </p:sp>
      <p:sp>
        <p:nvSpPr>
          <p:cNvPr id="112" name="Google Shape;112;p21"/>
          <p:cNvSpPr txBox="1"/>
          <p:nvPr/>
        </p:nvSpPr>
        <p:spPr>
          <a:xfrm>
            <a:off x="1381850" y="1604847"/>
            <a:ext cx="6824700" cy="24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vi" sz="1900">
                <a:solidFill>
                  <a:schemeClr val="dk1"/>
                </a:solidFill>
              </a:rPr>
              <a:t>Map regulatory elements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vi" sz="1900">
                <a:solidFill>
                  <a:schemeClr val="dk1"/>
                </a:solidFill>
              </a:rPr>
              <a:t>How genes are controlled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vi" sz="1900">
                <a:solidFill>
                  <a:schemeClr val="dk1"/>
                </a:solidFill>
              </a:rPr>
              <a:t>Non-coding functional elements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-"/>
            </a:pPr>
            <a:r>
              <a:rPr lang="vi" sz="1900">
                <a:solidFill>
                  <a:schemeClr val="dk1"/>
                </a:solidFill>
              </a:rPr>
              <a:t>Open-access data</a:t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433575" y="967275"/>
            <a:ext cx="2379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vi" sz="1800" u="sng">
                <a:solidFill>
                  <a:schemeClr val="dk2"/>
                </a:solidFill>
              </a:rPr>
              <a:t>Key words</a:t>
            </a:r>
            <a:endParaRPr b="1" sz="1800" u="sng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