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slide" Target="slides/slide4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03ddcc71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03ddcc71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03ddcc71f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03ddcc71f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03ddcc71f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03ddcc71f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03ddcc71f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03ddcc71f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03ddcc71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03ddcc71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03ddcc71f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03ddcc71f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03ddcc71f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03ddcc71f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03ddcc71f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03ddcc71f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03ddcc71f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03ddcc71f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03ddcc71f_1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03ddcc71f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3ddcc7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3ddcc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03ddcc71f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03ddcc71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03ddcc71f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03ddcc71f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03ddcc71f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03ddcc71f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03ddcc71f_1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03ddcc71f_1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03ddcc71f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03ddcc71f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03ddcc71f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03ddcc71f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03ddcc71f_1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03ddcc71f_1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03ddcc71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403ddcc71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03ddcc71f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403ddcc71f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03ddcc71f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03ddcc71f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03ddcc71f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03ddcc71f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03ddcc71f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03ddcc71f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03ddcc71f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03ddcc71f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03ddcc71f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03ddcc71f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03ddcc71f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03ddcc71f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03ddcc71f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03ddcc71f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03ddcc71f_1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03ddcc71f_1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03ddcc71f_1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03ddcc71f_1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03ddcc71f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03ddcc71f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03ddcc71f_1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03ddcc71f_1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03ddcc71f_1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03ddcc71f_1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03ddcc71f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03ddcc71f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03ddcc71f_1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03ddcc71f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03ddcc71f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403ddcc71f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03ddcc71f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03ddcc71f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03ddcc71f_1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03ddcc71f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03ddcc71f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03ddcc71f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03ddcc71f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03ddcc71f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03ddcc71f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03ddcc71f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03ddcc71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03ddcc71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03ddcc71f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03ddcc71f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03ddcc71f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03ddcc71f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03ddcc71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03ddcc71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hyperlink" Target="https://www.youtube.com/watch?v=McL9MMwmIZY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Data visualization with 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Tuan Thanh - 05/04/2025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445675" y="584475"/>
            <a:ext cx="37701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Creating/Recoding variables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0600" y="1131400"/>
            <a:ext cx="4713300" cy="383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445675" y="584475"/>
            <a:ext cx="37701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Summarizing data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100" y="1445550"/>
            <a:ext cx="5812126" cy="28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45675" y="584475"/>
            <a:ext cx="3770100" cy="26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Summarizing data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075" y="1571125"/>
            <a:ext cx="6011376" cy="31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445675" y="584475"/>
            <a:ext cx="3770100" cy="33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Using pipes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325" y="1284850"/>
            <a:ext cx="5598374" cy="302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445675" y="584475"/>
            <a:ext cx="37701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Reshaping data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50" y="1628725"/>
            <a:ext cx="74580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445675" y="584475"/>
            <a:ext cx="37701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Reshaping data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412" y="1468000"/>
            <a:ext cx="5353176" cy="22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445675" y="584475"/>
            <a:ext cx="3770100" cy="4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Reshaping data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87" y="1171051"/>
            <a:ext cx="7702826" cy="197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25" y="3240138"/>
            <a:ext cx="7391400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</a:t>
            </a:r>
            <a:r>
              <a:rPr b="1" lang="vi" sz="2000">
                <a:solidFill>
                  <a:schemeClr val="dk2"/>
                </a:solidFill>
              </a:rPr>
              <a:t>. </a:t>
            </a:r>
            <a:r>
              <a:rPr b="1" lang="vi" sz="2000">
                <a:solidFill>
                  <a:schemeClr val="dk2"/>
                </a:solidFill>
              </a:rPr>
              <a:t>Visualization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050" y="1547850"/>
            <a:ext cx="755332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275" y="795325"/>
            <a:ext cx="5198999" cy="40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825" y="745200"/>
            <a:ext cx="5033804" cy="40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vi" sz="2000">
                <a:solidFill>
                  <a:schemeClr val="dk2"/>
                </a:solidFill>
              </a:rPr>
              <a:t>Introduction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33800" y="825575"/>
            <a:ext cx="5099700" cy="3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Excel is a </a:t>
            </a:r>
            <a:r>
              <a:rPr b="1" lang="vi" sz="1800">
                <a:solidFill>
                  <a:schemeClr val="dk2"/>
                </a:solidFill>
              </a:rPr>
              <a:t>great program </a:t>
            </a:r>
            <a:r>
              <a:rPr lang="vi" sz="1800">
                <a:solidFill>
                  <a:schemeClr val="dk2"/>
                </a:solidFill>
              </a:rPr>
              <a:t>for visualizing and manipulating </a:t>
            </a:r>
            <a:r>
              <a:rPr b="1" lang="vi" sz="1800">
                <a:solidFill>
                  <a:schemeClr val="dk2"/>
                </a:solidFill>
              </a:rPr>
              <a:t>small data sets</a:t>
            </a:r>
            <a:r>
              <a:rPr lang="vi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+"/>
            </a:pPr>
            <a:r>
              <a:rPr b="1" lang="vi" sz="1800">
                <a:solidFill>
                  <a:schemeClr val="dk2"/>
                </a:solidFill>
              </a:rPr>
              <a:t>User-friendly </a:t>
            </a:r>
            <a:r>
              <a:rPr lang="vi" sz="1800">
                <a:solidFill>
                  <a:schemeClr val="dk2"/>
                </a:solidFill>
              </a:rPr>
              <a:t>interface.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b="1" lang="vi" sz="1800">
                <a:solidFill>
                  <a:schemeClr val="dk2"/>
                </a:solidFill>
              </a:rPr>
              <a:t>Quickly</a:t>
            </a:r>
            <a:r>
              <a:rPr lang="vi" sz="1800">
                <a:solidFill>
                  <a:schemeClr val="dk2"/>
                </a:solidFill>
              </a:rPr>
              <a:t> entering, filtering, and sorting small datasets.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b="1" lang="vi" sz="1800">
                <a:solidFill>
                  <a:schemeClr val="dk2"/>
                </a:solidFill>
              </a:rPr>
              <a:t>Don’t need</a:t>
            </a:r>
            <a:r>
              <a:rPr lang="vi" sz="1800">
                <a:solidFill>
                  <a:schemeClr val="dk2"/>
                </a:solidFill>
              </a:rPr>
              <a:t> to know </a:t>
            </a:r>
            <a:r>
              <a:rPr b="1" lang="vi" sz="1800">
                <a:solidFill>
                  <a:schemeClr val="dk2"/>
                </a:solidFill>
              </a:rPr>
              <a:t>programming</a:t>
            </a:r>
            <a:r>
              <a:rPr lang="vi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→ </a:t>
            </a:r>
            <a:r>
              <a:rPr b="1" lang="vi" sz="1800">
                <a:solidFill>
                  <a:schemeClr val="dk2"/>
                </a:solidFill>
              </a:rPr>
              <a:t>Be not great</a:t>
            </a:r>
            <a:r>
              <a:rPr lang="vi" sz="1800">
                <a:solidFill>
                  <a:schemeClr val="dk2"/>
                </a:solidFill>
              </a:rPr>
              <a:t> for working with </a:t>
            </a:r>
            <a:r>
              <a:rPr b="1" lang="vi" sz="1800">
                <a:solidFill>
                  <a:schemeClr val="dk2"/>
                </a:solidFill>
              </a:rPr>
              <a:t>“big data”</a:t>
            </a:r>
            <a:r>
              <a:rPr lang="vi" sz="1800">
                <a:solidFill>
                  <a:schemeClr val="dk2"/>
                </a:solidFill>
              </a:rPr>
              <a:t>, resulting plots are generally </a:t>
            </a:r>
            <a:r>
              <a:rPr b="1" lang="vi" sz="1800">
                <a:solidFill>
                  <a:schemeClr val="dk2"/>
                </a:solidFill>
              </a:rPr>
              <a:t>not publishable</a:t>
            </a:r>
            <a:r>
              <a:rPr lang="vi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225" y="872163"/>
            <a:ext cx="3788626" cy="33991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552625" y="4271325"/>
            <a:ext cx="32586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vi">
                <a:solidFill>
                  <a:schemeClr val="dk2"/>
                </a:solidFill>
              </a:rPr>
              <a:t>Excel data analysis</a:t>
            </a:r>
            <a:endParaRPr i="1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715650" y="177125"/>
            <a:ext cx="53553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chemeClr val="dk2"/>
                </a:solidFill>
              </a:rPr>
              <a:t>Why we need R to calculate and visualize data</a:t>
            </a:r>
            <a:endParaRPr b="1" sz="1800" u="sng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803675" y="4451225"/>
            <a:ext cx="5771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00"/>
              <a:t>Learning R and associated plotting packages is a great way to generate publishable </a:t>
            </a:r>
            <a:r>
              <a:rPr b="1" lang="vi" sz="1300"/>
              <a:t>figures</a:t>
            </a:r>
            <a:r>
              <a:rPr b="1" lang="vi" sz="1300"/>
              <a:t> in a reproducible fashion. </a:t>
            </a:r>
            <a:endParaRPr b="1"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313" y="693025"/>
            <a:ext cx="4421370" cy="40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723275"/>
            <a:ext cx="5683958" cy="40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50" y="685725"/>
            <a:ext cx="5400286" cy="40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207" name="Google Shape;2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100" y="488950"/>
            <a:ext cx="4436150" cy="434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5"/>
          <p:cNvSpPr txBox="1"/>
          <p:nvPr/>
        </p:nvSpPr>
        <p:spPr>
          <a:xfrm>
            <a:off x="526050" y="5991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1500" u="sng">
                <a:solidFill>
                  <a:schemeClr val="dk2"/>
                </a:solidFill>
              </a:rPr>
              <a:t>store</a:t>
            </a:r>
            <a:r>
              <a:rPr b="1" i="1" lang="vi" sz="1500" u="sng">
                <a:solidFill>
                  <a:schemeClr val="dk1"/>
                </a:solidFill>
              </a:rPr>
              <a:t> </a:t>
            </a:r>
            <a:r>
              <a:rPr b="1" i="1" lang="vi" sz="1500" u="sng">
                <a:solidFill>
                  <a:schemeClr val="dk2"/>
                </a:solidFill>
              </a:rPr>
              <a:t>figures</a:t>
            </a:r>
            <a:endParaRPr i="1" sz="900" u="sn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14" name="Google Shape;214;p36"/>
          <p:cNvSpPr txBox="1"/>
          <p:nvPr/>
        </p:nvSpPr>
        <p:spPr>
          <a:xfrm>
            <a:off x="526050" y="5991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1500" u="sng">
                <a:solidFill>
                  <a:schemeClr val="dk2"/>
                </a:solidFill>
              </a:rPr>
              <a:t>store</a:t>
            </a:r>
            <a:r>
              <a:rPr b="1" i="1" lang="vi" sz="1500" u="sng">
                <a:solidFill>
                  <a:schemeClr val="dk1"/>
                </a:solidFill>
              </a:rPr>
              <a:t> </a:t>
            </a:r>
            <a:r>
              <a:rPr b="1" i="1" lang="vi" sz="1500" u="sng">
                <a:solidFill>
                  <a:schemeClr val="dk2"/>
                </a:solidFill>
              </a:rPr>
              <a:t>figures</a:t>
            </a:r>
            <a:endParaRPr i="1" sz="900" u="sng"/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318" y="375750"/>
            <a:ext cx="4417582" cy="43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21" name="Google Shape;221;p37"/>
          <p:cNvSpPr txBox="1"/>
          <p:nvPr/>
        </p:nvSpPr>
        <p:spPr>
          <a:xfrm>
            <a:off x="526050" y="5991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1500" u="sng">
                <a:solidFill>
                  <a:schemeClr val="dk2"/>
                </a:solidFill>
              </a:rPr>
              <a:t>store</a:t>
            </a:r>
            <a:r>
              <a:rPr b="1" i="1" lang="vi" sz="1500" u="sng">
                <a:solidFill>
                  <a:schemeClr val="dk1"/>
                </a:solidFill>
              </a:rPr>
              <a:t> </a:t>
            </a:r>
            <a:r>
              <a:rPr b="1" i="1" lang="vi" sz="1500" u="sng">
                <a:solidFill>
                  <a:schemeClr val="dk2"/>
                </a:solidFill>
              </a:rPr>
              <a:t>figures</a:t>
            </a:r>
            <a:endParaRPr i="1" sz="900" u="sng"/>
          </a:p>
        </p:txBody>
      </p:sp>
      <p:pic>
        <p:nvPicPr>
          <p:cNvPr id="222" name="Google Shape;22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474" y="401325"/>
            <a:ext cx="4498375" cy="434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4. Visualization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150" y="708700"/>
            <a:ext cx="5005526" cy="42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130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/>
        </p:nvSpPr>
        <p:spPr>
          <a:xfrm>
            <a:off x="152400" y="4723925"/>
            <a:ext cx="6422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 u="sng">
                <a:solidFill>
                  <a:schemeClr val="hlink"/>
                </a:solidFill>
                <a:hlinkClick r:id="rId4"/>
              </a:rPr>
              <a:t>https://www.youtube.com/watch?v=McL9MMwmIZY</a:t>
            </a:r>
            <a:endParaRPr sz="6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Univariate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730600" y="651425"/>
            <a:ext cx="213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Bar chart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1" name="Google Shape;24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2450"/>
            <a:ext cx="8839202" cy="332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Univariate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7" name="Google Shape;247;p41"/>
          <p:cNvSpPr txBox="1"/>
          <p:nvPr/>
        </p:nvSpPr>
        <p:spPr>
          <a:xfrm>
            <a:off x="730600" y="651425"/>
            <a:ext cx="213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Bar chart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48" name="Google Shape;24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525" y="705050"/>
            <a:ext cx="4560125" cy="42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b="1" lang="vi" sz="2000">
                <a:solidFill>
                  <a:schemeClr val="dk2"/>
                </a:solidFill>
              </a:rPr>
              <a:t>Introduction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715650" y="177125"/>
            <a:ext cx="5355300" cy="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chemeClr val="dk2"/>
                </a:solidFill>
              </a:rPr>
              <a:t>Why we need R to calculate and visualize </a:t>
            </a:r>
            <a:r>
              <a:rPr b="1" lang="vi" sz="1800" u="sng">
                <a:solidFill>
                  <a:schemeClr val="dk2"/>
                </a:solidFill>
              </a:rPr>
              <a:t>data</a:t>
            </a:r>
            <a:endParaRPr b="1" sz="1800" u="sng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752525" y="1234725"/>
            <a:ext cx="7890600" cy="27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Keep you from accidentally editing your data.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vi" sz="1800">
                <a:solidFill>
                  <a:schemeClr val="dk2"/>
                </a:solidFill>
              </a:rPr>
              <a:t>Allow you to generate scripts that can be viewed later or reused to generate the same plot using different data.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>
                <a:solidFill>
                  <a:schemeClr val="dk2"/>
                </a:solidFill>
              </a:rPr>
              <a:t>→ Keep you from having to rely on your memory when wondering what data was used or how a plot was generated. 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Univariate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54" name="Google Shape;254;p42"/>
          <p:cNvSpPr txBox="1"/>
          <p:nvPr/>
        </p:nvSpPr>
        <p:spPr>
          <a:xfrm>
            <a:off x="730600" y="651425"/>
            <a:ext cx="213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Histogram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55" name="Google Shape;2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00" y="651425"/>
            <a:ext cx="4387487" cy="41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Univariate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1" name="Google Shape;261;p43"/>
          <p:cNvSpPr txBox="1"/>
          <p:nvPr/>
        </p:nvSpPr>
        <p:spPr>
          <a:xfrm>
            <a:off x="730600" y="651425"/>
            <a:ext cx="213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Histogram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925" y="538400"/>
            <a:ext cx="4982751" cy="44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Univariate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68" name="Google Shape;268;p44"/>
          <p:cNvSpPr txBox="1"/>
          <p:nvPr/>
        </p:nvSpPr>
        <p:spPr>
          <a:xfrm>
            <a:off x="730600" y="651425"/>
            <a:ext cx="213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Histogram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9" name="Google Shape;26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750" y="242950"/>
            <a:ext cx="4040600" cy="4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Univariate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75" name="Google Shape;27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0475" y="305539"/>
            <a:ext cx="4823050" cy="45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5"/>
          <p:cNvSpPr txBox="1"/>
          <p:nvPr/>
        </p:nvSpPr>
        <p:spPr>
          <a:xfrm>
            <a:off x="730600" y="651425"/>
            <a:ext cx="21333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Bar chart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</a:t>
            </a: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82" name="Google Shape;2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6150" y="774600"/>
            <a:ext cx="5764992" cy="41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47"/>
          <p:cNvSpPr txBox="1"/>
          <p:nvPr/>
        </p:nvSpPr>
        <p:spPr>
          <a:xfrm>
            <a:off x="452975" y="621025"/>
            <a:ext cx="624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Categorical vs. Categorical</a:t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88" y="1161375"/>
            <a:ext cx="4302834" cy="3771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8496" y="1190600"/>
            <a:ext cx="4190936" cy="3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6" name="Google Shape;296;p48"/>
          <p:cNvSpPr txBox="1"/>
          <p:nvPr/>
        </p:nvSpPr>
        <p:spPr>
          <a:xfrm>
            <a:off x="452975" y="621025"/>
            <a:ext cx="6246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Categorical vs. Categorical</a:t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297" name="Google Shape;29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75" y="1168700"/>
            <a:ext cx="4171095" cy="37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452975" y="621025"/>
            <a:ext cx="62466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Quantitative vs. Quantitative</a:t>
            </a:r>
            <a:endParaRPr sz="30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5775" y="1344200"/>
            <a:ext cx="4099750" cy="334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0" name="Google Shape;310;p50"/>
          <p:cNvSpPr txBox="1"/>
          <p:nvPr/>
        </p:nvSpPr>
        <p:spPr>
          <a:xfrm>
            <a:off x="452975" y="621025"/>
            <a:ext cx="62466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Quantitative vs. Quantitative</a:t>
            </a:r>
            <a:endParaRPr sz="30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311" name="Google Shape;31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700" y="891150"/>
            <a:ext cx="4340850" cy="39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17" name="Google Shape;317;p51"/>
          <p:cNvSpPr txBox="1"/>
          <p:nvPr/>
        </p:nvSpPr>
        <p:spPr>
          <a:xfrm>
            <a:off x="452975" y="621025"/>
            <a:ext cx="62466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Quantitative vs. Quantitative</a:t>
            </a:r>
            <a:endParaRPr sz="30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318" name="Google Shape;31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25" y="1438350"/>
            <a:ext cx="3867502" cy="298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0327" y="1504100"/>
            <a:ext cx="4426201" cy="29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2. Import Data into R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5" y="825575"/>
            <a:ext cx="7381875" cy="212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75" y="3145875"/>
            <a:ext cx="7343775" cy="13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833825" y="4661300"/>
            <a:ext cx="55746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Import data from format files: .csv, .tsv, .txt, .xlsx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452975" y="621025"/>
            <a:ext cx="62466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Quantitative vs. Quantitative</a:t>
            </a:r>
            <a:endParaRPr sz="30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0375" y="1035875"/>
            <a:ext cx="4793825" cy="38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32" name="Google Shape;332;p53"/>
          <p:cNvSpPr txBox="1"/>
          <p:nvPr/>
        </p:nvSpPr>
        <p:spPr>
          <a:xfrm>
            <a:off x="452975" y="621025"/>
            <a:ext cx="62466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Categorical vs. Quantitative</a:t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100" y="1339726"/>
            <a:ext cx="5183651" cy="27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3"/>
          <p:cNvSpPr txBox="1"/>
          <p:nvPr/>
        </p:nvSpPr>
        <p:spPr>
          <a:xfrm>
            <a:off x="4084125" y="4040275"/>
            <a:ext cx="22431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Boxplot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4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0" name="Google Shape;340;p54"/>
          <p:cNvSpPr txBox="1"/>
          <p:nvPr/>
        </p:nvSpPr>
        <p:spPr>
          <a:xfrm>
            <a:off x="452975" y="621025"/>
            <a:ext cx="62466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Categorical vs. Quantitative</a:t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341" name="Google Shape;3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025" y="1092025"/>
            <a:ext cx="4968175" cy="39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452975" y="621025"/>
            <a:ext cx="62466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Categorical vs. Quantitative</a:t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348" name="Google Shape;34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8880" y="709875"/>
            <a:ext cx="4627395" cy="42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6"/>
          <p:cNvSpPr txBox="1"/>
          <p:nvPr/>
        </p:nvSpPr>
        <p:spPr>
          <a:xfrm>
            <a:off x="416475" y="51125"/>
            <a:ext cx="620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2700"/>
              </a:spcAft>
              <a:buNone/>
            </a:pPr>
            <a:r>
              <a:rPr lang="vi" sz="2700">
                <a:solidFill>
                  <a:schemeClr val="dk1"/>
                </a:solidFill>
                <a:highlight>
                  <a:srgbClr val="FFFFFF"/>
                </a:highlight>
              </a:rPr>
              <a:t>Bivariate Graphs</a:t>
            </a:r>
            <a:endParaRPr sz="2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4" name="Google Shape;354;p56"/>
          <p:cNvSpPr txBox="1"/>
          <p:nvPr/>
        </p:nvSpPr>
        <p:spPr>
          <a:xfrm>
            <a:off x="452975" y="621025"/>
            <a:ext cx="62466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rPr lang="vi" sz="1700">
                <a:solidFill>
                  <a:srgbClr val="1A162D"/>
                </a:solidFill>
                <a:highlight>
                  <a:srgbClr val="FFFFFF"/>
                </a:highlight>
              </a:rPr>
              <a:t>Categorical vs. Quantitative</a:t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2600"/>
              </a:spcAft>
              <a:buNone/>
            </a:pPr>
            <a:r>
              <a:t/>
            </a:r>
            <a:endParaRPr sz="1700">
              <a:solidFill>
                <a:srgbClr val="1A162D"/>
              </a:solidFill>
              <a:highlight>
                <a:srgbClr val="FFFFFF"/>
              </a:highlight>
            </a:endParaRPr>
          </a:p>
        </p:txBody>
      </p:sp>
      <p:pic>
        <p:nvPicPr>
          <p:cNvPr id="355" name="Google Shape;3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200" y="512400"/>
            <a:ext cx="4786675" cy="42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2. Import Data into R</a:t>
            </a:r>
            <a:endParaRPr b="1" sz="2000">
              <a:solidFill>
                <a:schemeClr val="dk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225" y="934150"/>
            <a:ext cx="6057900" cy="31527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659425" y="4281375"/>
            <a:ext cx="5465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2"/>
                </a:solidFill>
              </a:rPr>
              <a:t>Create data by vector and data.frame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468525" y="4281375"/>
            <a:ext cx="6656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333333"/>
                </a:solidFill>
                <a:highlight>
                  <a:srgbClr val="FFFFFF"/>
                </a:highlight>
              </a:rPr>
              <a:t>Using the </a:t>
            </a:r>
            <a:r>
              <a:rPr b="1" lang="vi" sz="1200">
                <a:solidFill>
                  <a:srgbClr val="333333"/>
                </a:solidFill>
                <a:highlight>
                  <a:srgbClr val="FFFFFF"/>
                </a:highlight>
              </a:rPr>
              <a:t>dplyr</a:t>
            </a:r>
            <a:r>
              <a:rPr lang="vi" sz="1200">
                <a:solidFill>
                  <a:srgbClr val="333333"/>
                </a:solidFill>
                <a:highlight>
                  <a:srgbClr val="FFFFFF"/>
                </a:highlight>
              </a:rPr>
              <a:t> and </a:t>
            </a:r>
            <a:r>
              <a:rPr b="1" lang="vi" sz="1200">
                <a:solidFill>
                  <a:srgbClr val="333333"/>
                </a:solidFill>
                <a:highlight>
                  <a:srgbClr val="FFFFFF"/>
                </a:highlight>
              </a:rPr>
              <a:t>tidyr</a:t>
            </a:r>
            <a:r>
              <a:rPr lang="vi" sz="1200">
                <a:solidFill>
                  <a:srgbClr val="333333"/>
                </a:solidFill>
                <a:highlight>
                  <a:srgbClr val="FFFFFF"/>
                </a:highlight>
              </a:rPr>
              <a:t> packages are some of the quickest and easiest to learn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00" y="934150"/>
            <a:ext cx="7458400" cy="315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</a:t>
            </a:r>
            <a:r>
              <a:rPr b="1" lang="vi" sz="2000">
                <a:solidFill>
                  <a:schemeClr val="dk2"/>
                </a:solidFill>
              </a:rPr>
              <a:t>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45675" y="58447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Selecting variables</a:t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00" y="1361650"/>
            <a:ext cx="6864576" cy="28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445675" y="584475"/>
            <a:ext cx="30000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Selecting observations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3450" y="941450"/>
            <a:ext cx="4926943" cy="40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306850" y="102275"/>
            <a:ext cx="569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chemeClr val="dk2"/>
                </a:solidFill>
              </a:rPr>
              <a:t>3. Cleaning data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45675" y="584475"/>
            <a:ext cx="3770100" cy="19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vi" sz="2100">
                <a:solidFill>
                  <a:schemeClr val="dk1"/>
                </a:solidFill>
                <a:highlight>
                  <a:srgbClr val="FFFFFF"/>
                </a:highlight>
              </a:rPr>
              <a:t>Creating/Recoding variables</a:t>
            </a:r>
            <a:endParaRPr sz="3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700"/>
              </a:spcBef>
              <a:spcAft>
                <a:spcPts val="18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25" y="1877200"/>
            <a:ext cx="729615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