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59" r:id="rId5"/>
    <p:sldId id="260" r:id="rId6"/>
    <p:sldId id="264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numkHW7OGJIbaKD/2J55j60en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E4DEED-E084-44F0-88F9-6C5134BF8A36}">
  <a:tblStyle styleId="{1DE4DEED-E084-44F0-88F9-6C5134BF8A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701CCA9-78BC-45F4-85FC-945FA4791F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47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www.oucru.org/people/tran-ba-thien/" TargetMode="External"/><Relationship Id="rId4" Type="http://schemas.openxmlformats.org/officeDocument/2006/relationships/hyperlink" Target="https://orcid.org/0009-0007-2964-774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gbe/evx20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bis-workshop-epigenomics.readthedocs.io/en/latest/content/tutorials/methylationArray/Array_Tutorial.html#a-note-on-class-struc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3892/mco.2022.258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2/folders/1HznXe7mWZP8O2UyuCKQ6P6wlZOGG3Tl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400" b="1" dirty="0"/>
              <a:t>DNA METHYLATION ANALYSIS WITH DMRCATE</a:t>
            </a: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Apr 11 2025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Tran Ba Thien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54D52-E9EB-433D-B04E-3E79F3DAE3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/>
              <a:t>About me</a:t>
            </a:r>
            <a:endParaRPr sz="4000" b="1" dirty="0"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l="21591" t="6567" r="20321" b="54710"/>
          <a:stretch/>
        </p:blipFill>
        <p:spPr>
          <a:xfrm>
            <a:off x="3323704" y="1262230"/>
            <a:ext cx="2510268" cy="251026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95" name="Google Shape;95;p2"/>
          <p:cNvGraphicFramePr/>
          <p:nvPr>
            <p:extLst>
              <p:ext uri="{D42A27DB-BD31-4B8C-83A1-F6EECF244321}">
                <p14:modId xmlns:p14="http://schemas.microsoft.com/office/powerpoint/2010/main" val="2841451857"/>
              </p:ext>
            </p:extLst>
          </p:nvPr>
        </p:nvGraphicFramePr>
        <p:xfrm>
          <a:off x="2507917" y="3961996"/>
          <a:ext cx="7568975" cy="2560390"/>
        </p:xfrm>
        <a:graphic>
          <a:graphicData uri="http://schemas.openxmlformats.org/drawingml/2006/table">
            <a:tbl>
              <a:tblPr firstRow="1" bandRow="1">
                <a:noFill/>
                <a:tableStyleId>{1DE4DEED-E084-44F0-88F9-6C5134BF8A36}</a:tableStyleId>
              </a:tblPr>
              <a:tblGrid>
                <a:gridCol w="149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40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Affiliation</a:t>
                      </a:r>
                      <a:endParaRPr u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OUCRU-HCM (Oxford University Clinical Research Unit)</a:t>
                      </a:r>
                      <a:endParaRPr u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Emerging Infections group</a:t>
                      </a:r>
                      <a:endParaRPr u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Assistant (Bioinformatics)</a:t>
                      </a:r>
                      <a:endParaRPr u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ORCID</a:t>
                      </a:r>
                      <a:endParaRPr u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dirty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0009-0007-2964-7747</a:t>
                      </a:r>
                      <a:endParaRPr sz="1800" b="0" u="none" dirty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Webpage</a:t>
                      </a:r>
                      <a:endParaRPr u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dirty="0" err="1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Trần</a:t>
                      </a:r>
                      <a:r>
                        <a:rPr lang="en-US" sz="1800" b="0" u="none" dirty="0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 </a:t>
                      </a:r>
                      <a:r>
                        <a:rPr lang="en-US" sz="1800" b="0" u="none" dirty="0" err="1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Bá</a:t>
                      </a:r>
                      <a:r>
                        <a:rPr lang="en-US" sz="1800" b="0" u="none" dirty="0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 </a:t>
                      </a:r>
                      <a:r>
                        <a:rPr lang="en-US" sz="1800" b="0" u="none" dirty="0" err="1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Thiên</a:t>
                      </a:r>
                      <a:r>
                        <a:rPr lang="en-US" sz="1800" b="0" u="none" dirty="0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 – OUCRU</a:t>
                      </a:r>
                      <a:endParaRPr sz="1800" b="0" u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</a:t>
                      </a:r>
                      <a:endParaRPr u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+84 815451019</a:t>
                      </a:r>
                      <a:endParaRPr u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u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thientb@oucru.org / thien2522k@gmail.com</a:t>
                      </a:r>
                      <a:endParaRPr sz="1800" b="0" u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C97FC1-E1C6-4AFF-A9F3-1CE5CA4D6201}"/>
              </a:ext>
            </a:extLst>
          </p:cNvPr>
          <p:cNvSpPr/>
          <p:nvPr/>
        </p:nvSpPr>
        <p:spPr>
          <a:xfrm>
            <a:off x="5951536" y="1262228"/>
            <a:ext cx="3451069" cy="2510268"/>
          </a:xfrm>
          <a:custGeom>
            <a:avLst/>
            <a:gdLst>
              <a:gd name="connsiteX0" fmla="*/ 0 w 7037294"/>
              <a:gd name="connsiteY0" fmla="*/ 0 h 5118847"/>
              <a:gd name="connsiteX1" fmla="*/ 53788 w 7037294"/>
              <a:gd name="connsiteY1" fmla="*/ 5118847 h 5118847"/>
              <a:gd name="connsiteX2" fmla="*/ 7037294 w 7037294"/>
              <a:gd name="connsiteY2" fmla="*/ 4661647 h 5118847"/>
              <a:gd name="connsiteX3" fmla="*/ 6687670 w 7037294"/>
              <a:gd name="connsiteY3" fmla="*/ 914400 h 5118847"/>
              <a:gd name="connsiteX4" fmla="*/ 0 w 7037294"/>
              <a:gd name="connsiteY4" fmla="*/ 0 h 511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7294" h="5118847">
                <a:moveTo>
                  <a:pt x="0" y="0"/>
                </a:moveTo>
                <a:lnTo>
                  <a:pt x="53788" y="5118847"/>
                </a:lnTo>
                <a:lnTo>
                  <a:pt x="7037294" y="4661647"/>
                </a:lnTo>
                <a:lnTo>
                  <a:pt x="6687670" y="9144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60EEF1-6210-4DA2-8B07-491630D210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3"/>
          <p:cNvGraphicFramePr/>
          <p:nvPr>
            <p:extLst>
              <p:ext uri="{D42A27DB-BD31-4B8C-83A1-F6EECF244321}">
                <p14:modId xmlns:p14="http://schemas.microsoft.com/office/powerpoint/2010/main" val="2323405945"/>
              </p:ext>
            </p:extLst>
          </p:nvPr>
        </p:nvGraphicFramePr>
        <p:xfrm>
          <a:off x="230925" y="1072730"/>
          <a:ext cx="11730150" cy="5359569"/>
        </p:xfrm>
        <a:graphic>
          <a:graphicData uri="http://schemas.openxmlformats.org/drawingml/2006/table">
            <a:tbl>
              <a:tblPr>
                <a:noFill/>
                <a:tableStyleId>{1DE4DEED-E084-44F0-88F9-6C5134BF8A36}</a:tableStyleId>
              </a:tblPr>
              <a:tblGrid>
                <a:gridCol w="156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46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dirty="0"/>
                        <a:t>Technique</a:t>
                      </a:r>
                      <a:endParaRPr sz="1200" b="1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endParaRPr/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dirty="0"/>
                        <a:t>Mechanism</a:t>
                      </a:r>
                      <a:endParaRPr sz="1200" b="1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endParaRPr/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dirty="0"/>
                        <a:t>Genomic Targets</a:t>
                      </a:r>
                      <a:endParaRPr sz="1200" b="1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dirty="0"/>
                        <a:t>Advantages</a:t>
                      </a:r>
                      <a:endParaRPr sz="1200" b="1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endParaRPr/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dirty="0"/>
                        <a:t>Disadvantages</a:t>
                      </a:r>
                      <a:endParaRPr sz="1200" b="1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70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Whole genome bisulfite sequencing (WGBS)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Treatment of DNA with sodium bisulfite followed by next-generation sequencing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All nucleotides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The most extensive analysis of DNA methylation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Nucleotide-level resolution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Expensive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Confounding C/T polymorphisms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Analyses are computationally intensive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7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Reduced representation Bisulfite Sequencing (RRBS)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Cleavage of DNA with methylation sensitive restriction enzymes followed by bisulfite sequencing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Genomic fragments within pairs of certain recognition sites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Intermediate cost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Nucleotide-level resolution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Only methylation events within the recognition sites are assayed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Confounding C/T polymorphisms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7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Methylated DNA immunoprecipitation chip (</a:t>
                      </a:r>
                      <a:r>
                        <a:rPr lang="en-US" sz="1200" u="none" strike="noStrike" dirty="0" err="1"/>
                        <a:t>MeDIP</a:t>
                      </a:r>
                      <a:r>
                        <a:rPr lang="en-US" sz="1200" u="none" strike="noStrike" dirty="0"/>
                        <a:t>-chip)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Sample methylated DNA fragments using 5mC antibody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Assay by microarray hybridization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Genomic fragments with substantial DNA methylation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Large scale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Low cost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Low resolution (1 kb)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Could be affected by antibody efficiency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Batch effects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7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Methylated DNA immunoprecipitation sequencing (</a:t>
                      </a:r>
                      <a:r>
                        <a:rPr lang="en-US" sz="1200" u="none" strike="noStrike" dirty="0" err="1"/>
                        <a:t>MeDIP</a:t>
                      </a:r>
                      <a:r>
                        <a:rPr lang="en-US" sz="1200" u="none" strike="noStrike" dirty="0"/>
                        <a:t>-seq)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Sample methylated DNA fragments using 5mC antibody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Assay by next-generation sequencing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Genomic fragments with substantial DNA methylation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Large scale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Intermediate cost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Low resolution (150–200 bp)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Could be affected by antibody efficiency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77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CXXC affinity purification (CAP)-seq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Sample unmethylated DNA using zinc-finger </a:t>
                      </a:r>
                      <a:r>
                        <a:rPr lang="en-US" sz="1200" u="none" strike="noStrike" dirty="0" err="1"/>
                        <a:t>CxxC</a:t>
                      </a:r>
                      <a:r>
                        <a:rPr lang="en-US" sz="1200" u="none" strike="noStrike" dirty="0"/>
                        <a:t> affinity chromatography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Assay by next-generation sequencing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Genomic fragments devoid of DNA methylation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Large scale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Cost-effective to capture the unmethylated genomic fraction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Requires large amounts of input DNA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Could be affected by binding efficiency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77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Methylation array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Treatment of DNA with sodium bisulfite and array hybridization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dirty="0"/>
                        <a:t>Preselected CpG sites via the source company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Low cost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Nucleotide-level resolution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dirty="0"/>
                        <a:t>Predefined </a:t>
                      </a:r>
                      <a:r>
                        <a:rPr lang="en-US" sz="1200" u="none" strike="noStrike" dirty="0" err="1"/>
                        <a:t>CpGs</a:t>
                      </a:r>
                      <a:r>
                        <a:rPr lang="en-US" sz="1200" u="none" strike="noStrike" dirty="0"/>
                        <a:t> are interrogated</a:t>
                      </a:r>
                      <a:br>
                        <a:rPr lang="en-US" sz="1200" u="none" strike="noStrike" dirty="0"/>
                      </a:br>
                      <a:r>
                        <a:rPr lang="en-US" sz="1200" u="none" strike="noStrike" dirty="0"/>
                        <a:t>Batch effects</a:t>
                      </a:r>
                      <a:endParaRPr sz="1200" b="0" i="0" u="none" strike="noStrike" dirty="0">
                        <a:solidFill>
                          <a:srgbClr val="2A2A2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4550" marR="4550" marT="45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" name="Google Shape;102;p3"/>
          <p:cNvSpPr/>
          <p:nvPr/>
        </p:nvSpPr>
        <p:spPr>
          <a:xfrm>
            <a:off x="0" y="6604084"/>
            <a:ext cx="267148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sng" strike="noStrike" cap="none" dirty="0">
                <a:solidFill>
                  <a:srgbClr val="006FB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https://doi.org/10.1093/gbe/evx203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0;p2">
            <a:extLst>
              <a:ext uri="{FF2B5EF4-FFF2-40B4-BE49-F238E27FC236}">
                <a16:creationId xmlns:a16="http://schemas.microsoft.com/office/drawing/2014/main" id="{F35D02EC-E202-4077-8658-14AF4072FA3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US" sz="3200" b="1" dirty="0"/>
              <a:t>Commonly Used Methods to Characterize DNA Methylation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8846E4-5DE2-46A8-A557-09A6929134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4"/>
          <p:cNvGraphicFramePr/>
          <p:nvPr>
            <p:extLst>
              <p:ext uri="{D42A27DB-BD31-4B8C-83A1-F6EECF244321}">
                <p14:modId xmlns:p14="http://schemas.microsoft.com/office/powerpoint/2010/main" val="3309395011"/>
              </p:ext>
            </p:extLst>
          </p:nvPr>
        </p:nvGraphicFramePr>
        <p:xfrm>
          <a:off x="173487" y="1244487"/>
          <a:ext cx="11845025" cy="5111863"/>
        </p:xfrm>
        <a:graphic>
          <a:graphicData uri="http://schemas.openxmlformats.org/drawingml/2006/table">
            <a:tbl>
              <a:tblPr>
                <a:noFill/>
                <a:tableStyleId>{B701CCA9-78BC-45F4-85FC-945FA4791F56}</a:tableStyleId>
              </a:tblPr>
              <a:tblGrid>
                <a:gridCol w="282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80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Platform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Release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# CpG Sites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 Features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0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27K</a:t>
                      </a:r>
                      <a:b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(HumanMethylation27)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~2009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~27,578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Early version; focused mostly on promoter regions of ~14,000 genes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7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450K</a:t>
                      </a:r>
                      <a:b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(HumanMethylation450)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~2011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~485,577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Genome-wide; includes CpG islands, shores, shelves, promoters, gene bodies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0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EPIC</a:t>
                      </a:r>
                      <a:b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(850K, </a:t>
                      </a:r>
                      <a:r>
                        <a:rPr lang="en-US" sz="20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MethylationEPIC</a:t>
                      </a: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~2015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~865,918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Improved version of 450K; adds enhancer </a:t>
                      </a:r>
                      <a:r>
                        <a:rPr lang="en-US" sz="2000" dirty="0" err="1"/>
                        <a:t>CpGs</a:t>
                      </a:r>
                      <a:r>
                        <a:rPr lang="en-US" sz="2000" dirty="0"/>
                        <a:t> (ENCODE, FANTOM5, etc.)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0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EPIC v2.0</a:t>
                      </a:r>
                      <a:b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20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MethylationEPIC</a:t>
                      </a: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v2.0)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~2022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~935,000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Expanded coverage of regulatory regions, enhancers, and TSSs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0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 Infinium Arrays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b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(10K–&gt;1M+)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Tailored to specific genes, diseases, or CpG regions</a:t>
                      </a:r>
                      <a:endParaRPr sz="2000" dirty="0"/>
                    </a:p>
                  </a:txBody>
                  <a:tcPr marL="71325" marR="71325" marT="35675" marB="356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02446B7-3DD8-45B4-9D87-00A68A02425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US" sz="4000" b="1" dirty="0"/>
              <a:t>Illumina Methylation Array Platforms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39A4C-C735-4126-90E1-A14E7416D3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 descr="https://nbis-workshop-epigenomics.readthedocs.io/en/latest/_images/Class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000" y="1111743"/>
            <a:ext cx="5471999" cy="54923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97137C-DFC1-4069-A1AD-B7C7463D4D93}"/>
              </a:ext>
            </a:extLst>
          </p:cNvPr>
          <p:cNvSpPr/>
          <p:nvPr/>
        </p:nvSpPr>
        <p:spPr>
          <a:xfrm>
            <a:off x="0" y="6604084"/>
            <a:ext cx="60960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000" u="sng" dirty="0">
                <a:solidFill>
                  <a:srgbClr val="006FB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DNA Methylation: Array Workflow — Epigenomics Workshop 2024 1 documentation</a:t>
            </a:r>
            <a:endParaRPr lang="en-US" sz="1000" u="sng" dirty="0">
              <a:solidFill>
                <a:srgbClr val="006FB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90;p2">
            <a:extLst>
              <a:ext uri="{FF2B5EF4-FFF2-40B4-BE49-F238E27FC236}">
                <a16:creationId xmlns:a16="http://schemas.microsoft.com/office/drawing/2014/main" id="{F74C690A-8161-4808-BC11-4EEEFE839ED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US" sz="4000" b="1" dirty="0"/>
              <a:t>Illumina Methylation Array Processing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C8E2B-066C-4BBD-90F5-116895282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EC80-4F42-4A0B-BF8D-44D34A91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542"/>
          </a:xfrm>
        </p:spPr>
        <p:txBody>
          <a:bodyPr/>
          <a:lstStyle/>
          <a:p>
            <a:r>
              <a:rPr lang="en-US" b="1" dirty="0"/>
              <a:t>Outline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E426E-D1C1-41B7-B273-B22AF5D0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1668"/>
            <a:ext cx="10515600" cy="5095295"/>
          </a:xfrm>
        </p:spPr>
        <p:txBody>
          <a:bodyPr/>
          <a:lstStyle/>
          <a:p>
            <a:pPr marL="628650" indent="-514350">
              <a:buSzPct val="100000"/>
              <a:buFont typeface="+mj-lt"/>
              <a:buAutoNum type="arabicPeriod"/>
            </a:pPr>
            <a:r>
              <a:rPr lang="en-US" dirty="0"/>
              <a:t>Raw data downloading and processing</a:t>
            </a:r>
          </a:p>
          <a:p>
            <a:pPr marL="628650" indent="-514350">
              <a:buSzPct val="100000"/>
              <a:buFont typeface="+mj-lt"/>
              <a:buAutoNum type="arabicPeriod"/>
            </a:pPr>
            <a:r>
              <a:rPr lang="en-US" dirty="0" err="1"/>
              <a:t>DMRcate</a:t>
            </a:r>
            <a:r>
              <a:rPr lang="en-US" dirty="0"/>
              <a:t>: DMPs and DMRs calling</a:t>
            </a:r>
          </a:p>
          <a:p>
            <a:pPr marL="628650" indent="-514350">
              <a:buSzPct val="100000"/>
              <a:buFont typeface="+mj-lt"/>
              <a:buAutoNum type="arabicPeriod"/>
            </a:pPr>
            <a:r>
              <a:rPr lang="en-US" dirty="0"/>
              <a:t>DMPs and DMRs visualizing</a:t>
            </a:r>
          </a:p>
          <a:p>
            <a:pPr marL="628650" indent="-514350">
              <a:buSzPct val="100000"/>
              <a:buFont typeface="+mj-lt"/>
              <a:buAutoNum type="arabicPeriod"/>
            </a:pPr>
            <a:r>
              <a:rPr lang="en-US" dirty="0"/>
              <a:t>DMRs annotating</a:t>
            </a:r>
          </a:p>
          <a:p>
            <a:pPr marL="628650" indent="-514350">
              <a:buSzPct val="100000"/>
              <a:buFont typeface="+mj-lt"/>
              <a:buAutoNum type="arabicPeriod"/>
            </a:pPr>
            <a:r>
              <a:rPr lang="en-US" dirty="0"/>
              <a:t>Gene ontology calling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443622-BDB3-4BD2-B2DF-48D49E9B373C}"/>
              </a:ext>
            </a:extLst>
          </p:cNvPr>
          <p:cNvSpPr/>
          <p:nvPr/>
        </p:nvSpPr>
        <p:spPr>
          <a:xfrm>
            <a:off x="0" y="6304043"/>
            <a:ext cx="6096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DMPs: Differential Methylation Positions</a:t>
            </a:r>
          </a:p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DMRs: Differential Methylation Regions</a:t>
            </a:r>
          </a:p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https://doi.org/10.3892/mco.2022.2582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85025-7D42-489E-8127-09C90E24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469" y="4047017"/>
            <a:ext cx="6535062" cy="25340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849D-BB43-4E44-AB11-E475A1D09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5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0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Before we start</a:t>
            </a:r>
            <a:br>
              <a:rPr lang="en-US" dirty="0"/>
            </a:br>
            <a:r>
              <a:rPr lang="en-US" sz="2000" u="sng" dirty="0" err="1">
                <a:solidFill>
                  <a:schemeClr val="hlink"/>
                </a:solidFill>
                <a:hlinkClick r:id="rId3"/>
              </a:rPr>
              <a:t>R_ggColab_Thien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 - Google Drive</a:t>
            </a:r>
            <a:endParaRPr lang="en-US" dirty="0"/>
          </a:p>
        </p:txBody>
      </p:sp>
      <p:grpSp>
        <p:nvGrpSpPr>
          <p:cNvPr id="120" name="Google Shape;120;p6"/>
          <p:cNvGrpSpPr/>
          <p:nvPr/>
        </p:nvGrpSpPr>
        <p:grpSpPr>
          <a:xfrm>
            <a:off x="838200" y="1947011"/>
            <a:ext cx="10515600" cy="4236714"/>
            <a:chOff x="501362" y="1789993"/>
            <a:chExt cx="8069197" cy="3251063"/>
          </a:xfrm>
        </p:grpSpPr>
        <p:pic>
          <p:nvPicPr>
            <p:cNvPr id="121" name="Google Shape;12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1362" y="1789993"/>
              <a:ext cx="3978274" cy="32510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30625" y="1789993"/>
              <a:ext cx="3839934" cy="3251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6"/>
            <p:cNvSpPr/>
            <p:nvPr/>
          </p:nvSpPr>
          <p:spPr>
            <a:xfrm>
              <a:off x="7854349" y="2371452"/>
              <a:ext cx="554181" cy="554181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0736B-CD38-4BCC-9FF7-1D276E011A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533</Words>
  <Application>Microsoft Office PowerPoint</Application>
  <PresentationFormat>Widescreen</PresentationFormat>
  <Paragraphs>100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DNA METHYLATION ANALYSIS WITH DMRCATE</vt:lpstr>
      <vt:lpstr>About me</vt:lpstr>
      <vt:lpstr>PowerPoint Presentation</vt:lpstr>
      <vt:lpstr>PowerPoint Presentation</vt:lpstr>
      <vt:lpstr>PowerPoint Presentation</vt:lpstr>
      <vt:lpstr>Outline</vt:lpstr>
      <vt:lpstr>Before we start R_ggColab_Thien - Google Drive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methylation analysis with DMRcate</dc:title>
  <dc:creator>Thien Tran Ba</dc:creator>
  <cp:lastModifiedBy>Thien Tran Ba</cp:lastModifiedBy>
  <cp:revision>19</cp:revision>
  <dcterms:created xsi:type="dcterms:W3CDTF">2025-04-11T03:39:06Z</dcterms:created>
  <dcterms:modified xsi:type="dcterms:W3CDTF">2025-04-11T16:29:01Z</dcterms:modified>
</cp:coreProperties>
</file>