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33" r:id="rId3"/>
    <p:sldId id="257" r:id="rId4"/>
    <p:sldId id="258" r:id="rId5"/>
    <p:sldId id="513" r:id="rId6"/>
    <p:sldId id="531" r:id="rId7"/>
    <p:sldId id="532" r:id="rId8"/>
    <p:sldId id="518" r:id="rId9"/>
    <p:sldId id="525" r:id="rId10"/>
    <p:sldId id="526" r:id="rId11"/>
    <p:sldId id="519" r:id="rId12"/>
    <p:sldId id="514" r:id="rId13"/>
    <p:sldId id="516" r:id="rId14"/>
    <p:sldId id="517" r:id="rId15"/>
    <p:sldId id="530" r:id="rId16"/>
    <p:sldId id="515" r:id="rId17"/>
    <p:sldId id="52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FBD4-7C1D-6B9A-CC34-38A08CFCC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48292-3AD9-6E5C-96BB-97F9DAA3C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39AFD-9355-AA71-70C7-DE0E0EC9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6C25B-812A-1E8D-15B5-3517BB08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80DE2-4F57-FA5F-9871-C20B0ADD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1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5BF3-CBC1-7F2F-CC34-27095579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46C7A-C57E-D359-9398-71DC75DD9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40D33-8712-DA12-F3EB-5E1A88E1D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D5AE8-9B2F-BD49-CF2B-2E371B03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C4514-AF9D-9F49-9E91-99B083A6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6810D-F24A-F432-F2FC-C1353F369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EEFAD-2EB6-ED64-2216-DA2060A6E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8603A-1C24-5044-1716-1F07F4E6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C7859-904D-667F-AE72-132FCB0E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72612-21BE-3340-ECD6-DA2C86F9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14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906" y="1122426"/>
            <a:ext cx="9142562" cy="238722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>
                <a:latin typeface="Calibri" panose="020F0502020204030204" pitchFamily="34" charset="0"/>
              </a:defRPr>
            </a:lvl1pPr>
          </a:lstStyle>
          <a:p>
            <a:pPr indent="0">
              <a:buNone/>
            </a:pPr>
            <a:endParaRPr lang="en-US" sz="2322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831"/>
              </a:spcBef>
              <a:buNone/>
              <a:defRPr>
                <a:latin typeface="Calibri" panose="020F0502020204030204" pitchFamily="34" charset="0"/>
              </a:defRPr>
            </a:lvl1pPr>
          </a:lstStyle>
          <a:p>
            <a:pPr indent="0">
              <a:spcBef>
                <a:spcPts val="1514"/>
              </a:spcBef>
              <a:buNone/>
            </a:pPr>
            <a:endParaRPr lang="en-US" sz="2322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FCC3674-80BE-426C-9AF4-3156488B7F2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973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3301-18AF-870F-C212-61CB249D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04F5B-DC5F-658B-67AF-2808E2A0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6D903-1A5C-DD86-559A-7100076BB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7470E-1BD0-5A7A-005A-55B2DF38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B8AE4-DE6D-F14D-F4AC-648247BB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2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4C8B-6E5E-DE7A-32E4-1447754C2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27759-149F-C7C3-DF5A-1DBEA4133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53D23-48C5-B922-306F-E13A39C9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8BB15-062D-F0EC-5AD4-A5815879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6F85F-F58D-EA58-07FA-58D7D86D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9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CEFD-6058-2152-2C55-7ABA9BB7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10B97-B733-BF96-3D47-E4C5808EC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08348-B746-5552-E3C6-503AD92F6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CE548-893F-72B9-E981-72056E502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9A6C7-3858-ADCE-7972-4EC3CCB5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55E2D-7B77-C94F-E2E4-3BE10E7C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AF6B-C7C2-D14B-BCD1-D13D9E87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983A9-3541-7C01-A87C-5079ED31D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31C9E-532D-34EE-2D4E-79CD354A9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864E0-BFB0-9F27-34D3-A5838CE2E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13F00-E7D9-51DF-C3B4-E2EE229A7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027D33-A71D-873F-1E7B-38F81C485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40D929-9DC7-E0C6-B380-136352D10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85335-C0F0-9944-081B-0C83DC2C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6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1BF8-BDE4-DD5B-8093-43D379B0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443F-E5D1-AD56-B8FA-A5BE21F8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074A9-976C-58C2-7D35-28F2166F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922E9-A9D4-2A9A-C573-014296C4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6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7C72D-A5A3-4276-BED3-F1CC761C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8895AE-D6FE-BBFC-607E-6DE7D2D1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19084-550C-E3E6-244E-C1497A97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6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3A33-421A-092F-A76F-114627E16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2A0E-60F4-191B-0AEE-90E761F83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BBBAB-7913-DE2C-E6C1-96B709A67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3FC4D-213C-32D5-E0C5-35C2A366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F543B-786F-CA0A-03BE-27A4EE2C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07A42-65B4-BC30-BE77-4819C146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3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F314-1D45-D07D-A981-DE1E0C7A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251C9-C451-E003-B859-707437218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9F891-6C07-9A2A-F600-E63CE998E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B4AB1-99E7-FD50-0829-C1408415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F125A-1FB9-10B1-95A5-0805EB52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727E0-960D-9B0E-6771-9F93524D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9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B38725-CBBA-BFAD-B799-7F2B1959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0B0BB-C022-1A59-3842-EE975B0C2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055A3-2B79-A1DB-2023-64FC64377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2BC842FF-0D3D-44AC-9EC6-C5F6A3B24860}" type="datetimeFigureOut">
              <a:rPr lang="en-US" smtClean="0"/>
              <a:pPr/>
              <a:t>6/15/2025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7892D-2AF7-5002-6018-4739DB54B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8D5C2-B94E-FEC6-ECCF-DE14D3050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B9AEED49-1CF9-4469-9CEE-539F41BB29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9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Luu.p.loi@google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105-F644-D68E-342A-40F009463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5400" b="1" dirty="0">
                <a:solidFill>
                  <a:srgbClr val="7030A0"/>
                </a:solidFill>
              </a:rPr>
              <a:t>Introduction to Bioinformatics</a:t>
            </a:r>
            <a:endParaRPr lang="en-US" sz="5400" b="1" dirty="0">
              <a:solidFill>
                <a:srgbClr val="7030A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56907-E2C4-B33B-BF50-4BBEB7DB6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>
            <a:normAutofit/>
          </a:bodyPr>
          <a:lstStyle/>
          <a:p>
            <a:r>
              <a:rPr lang="vi-VN" sz="2000" dirty="0"/>
              <a:t>Phuc Loi Luu, PhD</a:t>
            </a:r>
          </a:p>
          <a:p>
            <a:r>
              <a:rPr lang="en-GB" sz="2000" dirty="0">
                <a:hlinkClick r:id="rId2"/>
              </a:rPr>
              <a:t>Email: </a:t>
            </a:r>
            <a:r>
              <a:rPr lang="vi-VN" sz="2000" dirty="0">
                <a:hlinkClick r:id="rId2"/>
              </a:rPr>
              <a:t>Luu.p.loi@googlemail.com</a:t>
            </a:r>
            <a:endParaRPr lang="en-GB" sz="2000" dirty="0"/>
          </a:p>
          <a:p>
            <a:r>
              <a:rPr lang="en-GB" sz="2000" dirty="0" err="1"/>
              <a:t>Zalo</a:t>
            </a:r>
            <a:r>
              <a:rPr lang="en-GB" sz="2000" dirty="0"/>
              <a:t>: 0901802182</a:t>
            </a:r>
            <a:endParaRPr lang="vi-VN" sz="2000" dirty="0"/>
          </a:p>
          <a:p>
            <a:r>
              <a:rPr lang="vi-VN" sz="2000" dirty="0"/>
              <a:t> </a:t>
            </a:r>
            <a:r>
              <a:rPr lang="en-GB" sz="2000" dirty="0"/>
              <a:t>June 15</a:t>
            </a:r>
            <a:r>
              <a:rPr lang="vi-VN" sz="2000" dirty="0"/>
              <a:t> 202</a:t>
            </a:r>
            <a:r>
              <a:rPr lang="en-GB" sz="2000" dirty="0"/>
              <a:t>5</a:t>
            </a:r>
            <a:endParaRPr lang="en-US" sz="2000" dirty="0"/>
          </a:p>
        </p:txBody>
      </p:sp>
      <p:pic>
        <p:nvPicPr>
          <p:cNvPr id="4" name="Picture 2" descr="Không có mô tả ảnh.">
            <a:extLst>
              <a:ext uri="{FF2B5EF4-FFF2-40B4-BE49-F238E27FC236}">
                <a16:creationId xmlns:a16="http://schemas.microsoft.com/office/drawing/2014/main" id="{7021495C-C017-68A7-86FE-E4E1AD001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580" y="82579"/>
            <a:ext cx="1352961" cy="134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09320F1B-35EE-4B1B-836E-D1D502281AD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74" b="14251"/>
          <a:stretch/>
        </p:blipFill>
        <p:spPr>
          <a:xfrm>
            <a:off x="6156025" y="27905"/>
            <a:ext cx="2233851" cy="1507272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9708D07A-BEBF-F182-D14B-2C28AF96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74" y="58009"/>
            <a:ext cx="1335305" cy="133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Đại học Đồng Tháp - eUni - Đại học trực tuyến hàng đầu Việt Nam">
            <a:extLst>
              <a:ext uri="{FF2B5EF4-FFF2-40B4-BE49-F238E27FC236}">
                <a16:creationId xmlns:a16="http://schemas.microsoft.com/office/drawing/2014/main" id="{CE7B2D3F-E2F2-A3C7-5DF3-56E87034C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0" t="8452" r="20841" b="10746"/>
          <a:stretch/>
        </p:blipFill>
        <p:spPr bwMode="auto">
          <a:xfrm>
            <a:off x="3262935" y="-10485"/>
            <a:ext cx="1617560" cy="150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22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792BB94-21C7-B800-71A0-F29F00A4ED44}"/>
              </a:ext>
            </a:extLst>
          </p:cNvPr>
          <p:cNvSpPr/>
          <p:nvPr/>
        </p:nvSpPr>
        <p:spPr>
          <a:xfrm>
            <a:off x="6842760" y="1899920"/>
            <a:ext cx="2326640" cy="1574800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latin typeface="Calibri" panose="020F0502020204030204" pitchFamily="34" charset="0"/>
              </a:rPr>
              <a:t>Được, nhưng như có chân mà ngồi xe lăn!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pic>
        <p:nvPicPr>
          <p:cNvPr id="7" name="Graphic 6" descr="Children with solid fill">
            <a:extLst>
              <a:ext uri="{FF2B5EF4-FFF2-40B4-BE49-F238E27FC236}">
                <a16:creationId xmlns:a16="http://schemas.microsoft.com/office/drawing/2014/main" id="{DA15E2B8-9D5A-904D-D098-64961F51B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6080" y="2947352"/>
            <a:ext cx="3484880" cy="3484880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44A28AC9-63B9-F113-E71C-F84308C687F7}"/>
              </a:ext>
            </a:extLst>
          </p:cNvPr>
          <p:cNvSpPr/>
          <p:nvPr/>
        </p:nvSpPr>
        <p:spPr>
          <a:xfrm>
            <a:off x="3246120" y="1889760"/>
            <a:ext cx="2326640" cy="1574800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>
                <a:latin typeface="Calibri" panose="020F0502020204030204" pitchFamily="34" charset="0"/>
              </a:rPr>
              <a:t>Không học Ubuntu và lập trình được không?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CE56BE-7E3D-A8B6-4985-7EC5A32AFBF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166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200" dirty="0">
                <a:latin typeface="Calibri" panose="020F0502020204030204" pitchFamily="34" charset="0"/>
              </a:rPr>
              <a:t>Do we need to install and learn Ubuntu and programing?</a:t>
            </a:r>
          </a:p>
        </p:txBody>
      </p:sp>
    </p:spTree>
    <p:extLst>
      <p:ext uri="{BB962C8B-B14F-4D97-AF65-F5344CB8AC3E}">
        <p14:creationId xmlns:p14="http://schemas.microsoft.com/office/powerpoint/2010/main" val="424391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0E1B-39DF-4E9F-B0F6-9802F4A2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325"/>
            <a:ext cx="10515600" cy="528955"/>
          </a:xfrm>
        </p:spPr>
        <p:txBody>
          <a:bodyPr>
            <a:noAutofit/>
          </a:bodyPr>
          <a:lstStyle/>
          <a:p>
            <a:pPr algn="ctr"/>
            <a:r>
              <a:rPr lang="vi-VN" sz="6000" b="1" dirty="0"/>
              <a:t>Evalutation for the course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2D48D3-47B7-6D5E-F30D-32E34F6BB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/>
              <a:t>Presentation date (final exam): </a:t>
            </a:r>
            <a:r>
              <a:rPr lang="en-US" sz="3200" b="1" dirty="0"/>
              <a:t>30 July</a:t>
            </a:r>
            <a:r>
              <a:rPr lang="en-US" sz="3200" b="1" i="0" dirty="0">
                <a:effectLst/>
              </a:rPr>
              <a:t> 2025</a:t>
            </a:r>
            <a:endParaRPr lang="vi-VN" sz="2800" b="1" dirty="0"/>
          </a:p>
          <a:p>
            <a:r>
              <a:rPr lang="en-GB" sz="2800" dirty="0"/>
              <a:t>Max </a:t>
            </a:r>
            <a:r>
              <a:rPr lang="vi-VN" sz="2800" dirty="0"/>
              <a:t>30 min each group</a:t>
            </a:r>
          </a:p>
          <a:p>
            <a:r>
              <a:rPr lang="vi-VN" sz="2800" dirty="0"/>
              <a:t>5-10 questions each student</a:t>
            </a:r>
          </a:p>
          <a:p>
            <a:r>
              <a:rPr lang="vi-VN" sz="2800" dirty="0"/>
              <a:t>Report (20) + </a:t>
            </a:r>
            <a:endParaRPr lang="en-GB" sz="2800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vi-VN" sz="2800" dirty="0"/>
              <a:t>Presentation (20) + </a:t>
            </a:r>
            <a:endParaRPr lang="en-GB" sz="2800" dirty="0"/>
          </a:p>
          <a:p>
            <a:pPr marL="0" indent="0">
              <a:buNone/>
            </a:pPr>
            <a:r>
              <a:rPr lang="en-GB" dirty="0"/>
              <a:t>		</a:t>
            </a:r>
            <a:r>
              <a:rPr lang="vi-VN" sz="2800" dirty="0"/>
              <a:t>Slide (10) + </a:t>
            </a:r>
            <a:endParaRPr lang="en-GB" sz="2800" dirty="0"/>
          </a:p>
          <a:p>
            <a:pPr marL="0" indent="0">
              <a:buNone/>
            </a:pPr>
            <a:r>
              <a:rPr lang="en-GB" dirty="0"/>
              <a:t>			</a:t>
            </a:r>
            <a:r>
              <a:rPr lang="vi-VN" sz="2800" dirty="0"/>
              <a:t>Questions for the presentation (25) + </a:t>
            </a:r>
            <a:endParaRPr lang="en-GB" sz="2800" dirty="0"/>
          </a:p>
          <a:p>
            <a:pPr marL="0" indent="0">
              <a:buNone/>
            </a:pPr>
            <a:r>
              <a:rPr lang="en-GB" dirty="0"/>
              <a:t>				</a:t>
            </a:r>
            <a:r>
              <a:rPr lang="vi-VN" sz="2800" dirty="0"/>
              <a:t>Questions for the all </a:t>
            </a:r>
            <a:r>
              <a:rPr lang="en-GB" dirty="0"/>
              <a:t>of</a:t>
            </a:r>
            <a:r>
              <a:rPr lang="vi-VN" sz="2800" dirty="0"/>
              <a:t> lectures (25)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17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EC38-8A13-3AC0-51A4-01936FF4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6000" b="1" dirty="0"/>
              <a:t>How does my lecture work?</a:t>
            </a: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97C8C-2453-0CA3-732D-EB53EFED0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400" dirty="0"/>
              <a:t>Start at </a:t>
            </a:r>
            <a:r>
              <a:rPr lang="en-GB" sz="3400" dirty="0"/>
              <a:t>8:00 A</a:t>
            </a:r>
            <a:r>
              <a:rPr lang="vi-VN" sz="3400" dirty="0"/>
              <a:t>M every Saturday from </a:t>
            </a:r>
            <a:r>
              <a:rPr lang="en-GB" sz="3400" b="1" dirty="0"/>
              <a:t>01</a:t>
            </a:r>
            <a:r>
              <a:rPr lang="vi-VN" sz="3400" b="1" dirty="0"/>
              <a:t> </a:t>
            </a:r>
            <a:r>
              <a:rPr lang="en-GB" sz="3400" b="1" dirty="0"/>
              <a:t>March</a:t>
            </a:r>
            <a:r>
              <a:rPr lang="vi-VN" sz="3400" b="1" dirty="0"/>
              <a:t> </a:t>
            </a:r>
            <a:r>
              <a:rPr lang="en-GB" sz="3400" b="1" dirty="0"/>
              <a:t>2025 </a:t>
            </a:r>
            <a:r>
              <a:rPr lang="vi-VN" sz="3400" dirty="0"/>
              <a:t>to </a:t>
            </a:r>
            <a:r>
              <a:rPr lang="en-US" sz="3600" b="1" i="0" dirty="0">
                <a:effectLst/>
              </a:rPr>
              <a:t> 31 May 2025 </a:t>
            </a:r>
            <a:r>
              <a:rPr lang="vi-VN" sz="3400" dirty="0"/>
              <a:t>(</a:t>
            </a:r>
            <a:r>
              <a:rPr lang="en-GB" sz="3400" dirty="0"/>
              <a:t>14</a:t>
            </a:r>
            <a:r>
              <a:rPr lang="vi-VN" sz="3400" dirty="0"/>
              <a:t> week</a:t>
            </a:r>
            <a:r>
              <a:rPr lang="en-GB" sz="3400" dirty="0"/>
              <a:t>s</a:t>
            </a:r>
            <a:r>
              <a:rPr lang="vi-VN" sz="3400" dirty="0"/>
              <a:t>)</a:t>
            </a:r>
          </a:p>
          <a:p>
            <a:r>
              <a:rPr lang="vi-VN" sz="3400" dirty="0"/>
              <a:t>15 min oral test at the begin of the lecture</a:t>
            </a:r>
          </a:p>
          <a:p>
            <a:r>
              <a:rPr lang="vi-VN" sz="3400" dirty="0"/>
              <a:t>Time breaks in a lecture (</a:t>
            </a:r>
            <a:r>
              <a:rPr lang="en-GB" sz="3400" dirty="0"/>
              <a:t>30 min</a:t>
            </a:r>
            <a:r>
              <a:rPr lang="vi-VN" sz="3400" dirty="0"/>
              <a:t>)</a:t>
            </a:r>
            <a:endParaRPr lang="en-GB" sz="3400" dirty="0"/>
          </a:p>
          <a:p>
            <a:r>
              <a:rPr lang="en-GB" sz="3400" dirty="0"/>
              <a:t>Lecture end at </a:t>
            </a:r>
            <a:r>
              <a:rPr lang="en-GB" sz="3400" b="1" dirty="0"/>
              <a:t>11 A</a:t>
            </a:r>
            <a:r>
              <a:rPr lang="en-GB" sz="3400" dirty="0"/>
              <a:t>M</a:t>
            </a:r>
            <a:endParaRPr lang="vi-VN" sz="3400" dirty="0"/>
          </a:p>
          <a:p>
            <a:r>
              <a:rPr lang="vi-VN" sz="3400" dirty="0"/>
              <a:t>No attendance checking</a:t>
            </a:r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846525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BE20-F1C1-E232-FB0A-1109A0ED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635"/>
          </a:xfrm>
        </p:spPr>
        <p:txBody>
          <a:bodyPr/>
          <a:lstStyle/>
          <a:p>
            <a:pPr algn="ctr"/>
            <a:r>
              <a:rPr lang="vi-VN" dirty="0"/>
              <a:t>No attendance checking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F2EBD8D2-51CA-9EF0-80E7-1F72DDC07F1A}"/>
              </a:ext>
            </a:extLst>
          </p:cNvPr>
          <p:cNvSpPr/>
          <p:nvPr/>
        </p:nvSpPr>
        <p:spPr>
          <a:xfrm>
            <a:off x="3246120" y="1889760"/>
            <a:ext cx="2326640" cy="1574800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>
                <a:latin typeface="Calibri" panose="020F0502020204030204" pitchFamily="34" charset="0"/>
              </a:rPr>
              <a:t>Nghỉ học được không bạn?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792BB94-21C7-B800-71A0-F29F00A4ED44}"/>
              </a:ext>
            </a:extLst>
          </p:cNvPr>
          <p:cNvSpPr/>
          <p:nvPr/>
        </p:nvSpPr>
        <p:spPr>
          <a:xfrm>
            <a:off x="6842760" y="1899920"/>
            <a:ext cx="2326640" cy="1574800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>
                <a:latin typeface="Calibri" panose="020F0502020204030204" pitchFamily="34" charset="0"/>
              </a:rPr>
              <a:t>Được nhe!</a:t>
            </a:r>
            <a:endParaRPr lang="en-US" sz="3200" dirty="0">
              <a:latin typeface="Calibri" panose="020F0502020204030204" pitchFamily="34" charset="0"/>
            </a:endParaRPr>
          </a:p>
        </p:txBody>
      </p:sp>
      <p:pic>
        <p:nvPicPr>
          <p:cNvPr id="7" name="Graphic 6" descr="Children with solid fill">
            <a:extLst>
              <a:ext uri="{FF2B5EF4-FFF2-40B4-BE49-F238E27FC236}">
                <a16:creationId xmlns:a16="http://schemas.microsoft.com/office/drawing/2014/main" id="{DA15E2B8-9D5A-904D-D098-64961F51B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6080" y="2947352"/>
            <a:ext cx="3484880" cy="34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23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BE20-F1C1-E232-FB0A-1109A0ED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635"/>
          </a:xfrm>
        </p:spPr>
        <p:txBody>
          <a:bodyPr/>
          <a:lstStyle/>
          <a:p>
            <a:pPr algn="ctr"/>
            <a:r>
              <a:rPr lang="vi-VN" dirty="0"/>
              <a:t>No attendance checking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F2EBD8D2-51CA-9EF0-80E7-1F72DDC07F1A}"/>
              </a:ext>
            </a:extLst>
          </p:cNvPr>
          <p:cNvSpPr/>
          <p:nvPr/>
        </p:nvSpPr>
        <p:spPr>
          <a:xfrm>
            <a:off x="3246120" y="1889760"/>
            <a:ext cx="2326640" cy="1574800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>
                <a:latin typeface="Calibri" panose="020F0502020204030204" pitchFamily="34" charset="0"/>
              </a:rPr>
              <a:t>Nghỉ học được không bạn?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792BB94-21C7-B800-71A0-F29F00A4ED44}"/>
              </a:ext>
            </a:extLst>
          </p:cNvPr>
          <p:cNvSpPr/>
          <p:nvPr/>
        </p:nvSpPr>
        <p:spPr>
          <a:xfrm>
            <a:off x="6842760" y="1899920"/>
            <a:ext cx="2326640" cy="1574800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>
                <a:latin typeface="Calibri" panose="020F0502020204030204" pitchFamily="34" charset="0"/>
              </a:rPr>
              <a:t>Nhưng khó đậu nhe!</a:t>
            </a:r>
            <a:endParaRPr lang="en-US" sz="3200" dirty="0">
              <a:latin typeface="Calibri" panose="020F0502020204030204" pitchFamily="34" charset="0"/>
            </a:endParaRPr>
          </a:p>
        </p:txBody>
      </p:sp>
      <p:pic>
        <p:nvPicPr>
          <p:cNvPr id="7" name="Graphic 6" descr="Children with solid fill">
            <a:extLst>
              <a:ext uri="{FF2B5EF4-FFF2-40B4-BE49-F238E27FC236}">
                <a16:creationId xmlns:a16="http://schemas.microsoft.com/office/drawing/2014/main" id="{DA15E2B8-9D5A-904D-D098-64961F51B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6080" y="2947352"/>
            <a:ext cx="3484880" cy="34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4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ADEE-EDF4-18AD-71DC-50739257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https://github.com/luuloi/Intro_Bioinformatics_2025/</a:t>
            </a:r>
          </a:p>
        </p:txBody>
      </p:sp>
    </p:spTree>
    <p:extLst>
      <p:ext uri="{BB962C8B-B14F-4D97-AF65-F5344CB8AC3E}">
        <p14:creationId xmlns:p14="http://schemas.microsoft.com/office/powerpoint/2010/main" val="2363532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6C29-C2D4-4C6E-40A2-654BD0CDA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5909152"/>
            <a:ext cx="8600440" cy="732155"/>
          </a:xfrm>
        </p:spPr>
        <p:txBody>
          <a:bodyPr>
            <a:normAutofit/>
          </a:bodyPr>
          <a:lstStyle/>
          <a:p>
            <a:r>
              <a:rPr lang="en-US" sz="2000" dirty="0"/>
              <a:t>https://www.youtube.com/@vpivnpathoinformatics8930/playlists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BD5330-3EC3-1F44-2C35-8CED072F6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033" y="680720"/>
            <a:ext cx="9177933" cy="5090159"/>
          </a:xfrm>
        </p:spPr>
      </p:pic>
    </p:spTree>
    <p:extLst>
      <p:ext uri="{BB962C8B-B14F-4D97-AF65-F5344CB8AC3E}">
        <p14:creationId xmlns:p14="http://schemas.microsoft.com/office/powerpoint/2010/main" val="2552288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A79E28-9EB8-E680-17EE-261D3B910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771" y="995100"/>
            <a:ext cx="9846140" cy="5182179"/>
          </a:xfrm>
        </p:spPr>
      </p:pic>
    </p:spTree>
    <p:extLst>
      <p:ext uri="{BB962C8B-B14F-4D97-AF65-F5344CB8AC3E}">
        <p14:creationId xmlns:p14="http://schemas.microsoft.com/office/powerpoint/2010/main" val="175456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7F23-5D13-FB35-84D5-FBADC1ED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Microbial Genome Analysis</a:t>
            </a:r>
            <a:endParaRPr lang="en-US" b="1" dirty="0"/>
          </a:p>
        </p:txBody>
      </p:sp>
      <p:pic>
        <p:nvPicPr>
          <p:cNvPr id="1026" name="Picture 2" descr="How do bacterial genomes change?">
            <a:extLst>
              <a:ext uri="{FF2B5EF4-FFF2-40B4-BE49-F238E27FC236}">
                <a16:creationId xmlns:a16="http://schemas.microsoft.com/office/drawing/2014/main" id="{30DF1443-C2CA-9F73-DE53-3ABC7943B1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282" y="1825120"/>
            <a:ext cx="7696418" cy="477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21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8131-769A-F525-5C68-104D130F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6000" b="1" dirty="0"/>
              <a:t>Content</a:t>
            </a: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FF752-884E-6C63-6459-24E720E60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b="1" dirty="0"/>
              <a:t>Class member introduction</a:t>
            </a:r>
          </a:p>
          <a:p>
            <a:r>
              <a:rPr lang="en-GB" b="1" dirty="0"/>
              <a:t>Curriculum of Introduction to </a:t>
            </a:r>
            <a:r>
              <a:rPr lang="en-US" b="1" i="0" dirty="0">
                <a:solidFill>
                  <a:srgbClr val="1F2328"/>
                </a:solidFill>
                <a:effectLst/>
              </a:rPr>
              <a:t>Bioinformatics </a:t>
            </a:r>
            <a:r>
              <a:rPr lang="en-GB" b="1" dirty="0"/>
              <a:t>2025</a:t>
            </a:r>
          </a:p>
          <a:p>
            <a:r>
              <a:rPr lang="vi-VN" b="1" dirty="0"/>
              <a:t>Projects and important dates</a:t>
            </a:r>
          </a:p>
          <a:p>
            <a:r>
              <a:rPr lang="vi-VN" b="1" dirty="0"/>
              <a:t>Evalutation for the course</a:t>
            </a:r>
          </a:p>
          <a:p>
            <a:r>
              <a:rPr lang="vi-VN" b="1" dirty="0"/>
              <a:t>How </a:t>
            </a:r>
            <a:r>
              <a:rPr lang="en-GB" b="1" dirty="0"/>
              <a:t>Introduction to </a:t>
            </a:r>
            <a:r>
              <a:rPr lang="en-US" b="1" i="0" dirty="0">
                <a:solidFill>
                  <a:srgbClr val="1F2328"/>
                </a:solidFill>
                <a:effectLst/>
              </a:rPr>
              <a:t>Bioinformatics </a:t>
            </a:r>
            <a:r>
              <a:rPr lang="en-GB" b="1" dirty="0"/>
              <a:t>2025</a:t>
            </a:r>
            <a:r>
              <a:rPr lang="vi-VN" b="1" dirty="0"/>
              <a:t> lecture work?</a:t>
            </a:r>
          </a:p>
          <a:p>
            <a:r>
              <a:rPr lang="en-US" b="1" i="0" dirty="0">
                <a:solidFill>
                  <a:schemeClr val="accent2"/>
                </a:solidFill>
                <a:effectLst/>
              </a:rPr>
              <a:t>Linux OS, Google </a:t>
            </a:r>
            <a:r>
              <a:rPr lang="en-US" b="1" i="0" dirty="0" err="1">
                <a:solidFill>
                  <a:schemeClr val="accent2"/>
                </a:solidFill>
                <a:effectLst/>
              </a:rPr>
              <a:t>Colab</a:t>
            </a:r>
            <a:r>
              <a:rPr lang="en-US" b="1" i="0" dirty="0">
                <a:solidFill>
                  <a:schemeClr val="accent2"/>
                </a:solidFill>
                <a:effectLst/>
              </a:rPr>
              <a:t>, Linux </a:t>
            </a:r>
            <a:r>
              <a:rPr lang="en-US" b="1" dirty="0">
                <a:solidFill>
                  <a:schemeClr val="accent2"/>
                </a:solidFill>
              </a:rPr>
              <a:t>C</a:t>
            </a:r>
            <a:r>
              <a:rPr lang="en-US" b="1" i="0" dirty="0">
                <a:solidFill>
                  <a:schemeClr val="accent2"/>
                </a:solidFill>
                <a:effectLst/>
              </a:rPr>
              <a:t>ommand </a:t>
            </a:r>
            <a:r>
              <a:rPr lang="en-US" b="1" dirty="0">
                <a:solidFill>
                  <a:schemeClr val="accent2"/>
                </a:solidFill>
              </a:rPr>
              <a:t>L</a:t>
            </a:r>
            <a:r>
              <a:rPr lang="en-US" b="1" i="0" dirty="0">
                <a:solidFill>
                  <a:schemeClr val="accent2"/>
                </a:solidFill>
                <a:effectLst/>
              </a:rPr>
              <a:t>ines and </a:t>
            </a:r>
            <a:r>
              <a:rPr lang="en-US" b="1" i="0" dirty="0" err="1">
                <a:solidFill>
                  <a:schemeClr val="accent2"/>
                </a:solidFill>
                <a:effectLst/>
              </a:rPr>
              <a:t>github</a:t>
            </a:r>
            <a:endParaRPr lang="vi-VN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81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BE20-F1C1-E232-FB0A-1109A0ED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635"/>
          </a:xfrm>
        </p:spPr>
        <p:txBody>
          <a:bodyPr/>
          <a:lstStyle/>
          <a:p>
            <a:pPr algn="ctr"/>
            <a:r>
              <a:rPr lang="vi-VN" dirty="0"/>
              <a:t>Class member introduction</a:t>
            </a:r>
            <a:endParaRPr lang="en-US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F2EBD8D2-51CA-9EF0-80E7-1F72DDC07F1A}"/>
              </a:ext>
            </a:extLst>
          </p:cNvPr>
          <p:cNvSpPr/>
          <p:nvPr/>
        </p:nvSpPr>
        <p:spPr>
          <a:xfrm>
            <a:off x="3246120" y="1889760"/>
            <a:ext cx="2326640" cy="1574800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dirty="0">
                <a:latin typeface="Calibri" panose="020F0502020204030204" pitchFamily="34" charset="0"/>
              </a:rPr>
              <a:t>Bạn phẻ không?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792BB94-21C7-B800-71A0-F29F00A4ED44}"/>
              </a:ext>
            </a:extLst>
          </p:cNvPr>
          <p:cNvSpPr/>
          <p:nvPr/>
        </p:nvSpPr>
        <p:spPr>
          <a:xfrm>
            <a:off x="6842760" y="1899920"/>
            <a:ext cx="2326640" cy="1574800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>
                <a:latin typeface="Calibri" panose="020F0502020204030204" pitchFamily="34" charset="0"/>
              </a:rPr>
              <a:t>Phẻ! Cảm ơn bạn. Còn bạn?</a:t>
            </a:r>
            <a:endParaRPr lang="en-US" sz="3200" dirty="0">
              <a:latin typeface="Calibri" panose="020F0502020204030204" pitchFamily="34" charset="0"/>
            </a:endParaRPr>
          </a:p>
        </p:txBody>
      </p:sp>
      <p:pic>
        <p:nvPicPr>
          <p:cNvPr id="7" name="Graphic 6" descr="Children with solid fill">
            <a:extLst>
              <a:ext uri="{FF2B5EF4-FFF2-40B4-BE49-F238E27FC236}">
                <a16:creationId xmlns:a16="http://schemas.microsoft.com/office/drawing/2014/main" id="{DA15E2B8-9D5A-904D-D098-64961F51B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6080" y="2947352"/>
            <a:ext cx="3484880" cy="34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6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287BDD-0E45-124C-BFA5-7140A4214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29" y="67491"/>
            <a:ext cx="10566700" cy="66544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BAE3F2-E1B0-3B48-9F8C-C65CF7954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709" y="0"/>
            <a:ext cx="9444581" cy="6858000"/>
          </a:xfrm>
          <a:prstGeom prst="rect">
            <a:avLst/>
          </a:prstGeom>
        </p:spPr>
      </p:pic>
      <p:sp>
        <p:nvSpPr>
          <p:cNvPr id="167" name="Rectangle 2"/>
          <p:cNvSpPr/>
          <p:nvPr/>
        </p:nvSpPr>
        <p:spPr>
          <a:xfrm>
            <a:off x="1520" y="-10449"/>
            <a:ext cx="12188641" cy="503307"/>
          </a:xfrm>
          <a:prstGeom prst="rect">
            <a:avLst/>
          </a:prstGeom>
          <a:solidFill>
            <a:srgbClr val="002060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996" b="1" spc="-1" dirty="0">
                <a:solidFill>
                  <a:schemeClr val="lt1"/>
                </a:solidFill>
                <a:latin typeface="Calibri" panose="020F0502020204030204" pitchFamily="34" charset="0"/>
                <a:ea typeface="DejaVu Sans"/>
              </a:rPr>
              <a:t>EDUCATION AND PROFESSION</a:t>
            </a:r>
            <a:endParaRPr lang="en-US" sz="1996" spc="-1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92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6542-6955-E5BD-97E3-A640F6A9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051"/>
            <a:ext cx="10515600" cy="10572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Curriculum of Introduction to </a:t>
            </a:r>
            <a:r>
              <a:rPr lang="en-US" b="1" i="0" dirty="0">
                <a:solidFill>
                  <a:srgbClr val="1F2328"/>
                </a:solidFill>
                <a:effectLst/>
              </a:rPr>
              <a:t>Bioinformatics 2025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597B7-E0FB-4940-5CC9-0C2A14524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939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https://github.com/UeenHuynh/MGMA_2024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46D828-F554-BCA7-77E6-9B37BE02A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216" y="2203676"/>
            <a:ext cx="5671466" cy="433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11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0E1B-39DF-4E9F-B0F6-9802F4A2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955"/>
          </a:xfrm>
        </p:spPr>
        <p:txBody>
          <a:bodyPr>
            <a:normAutofit fontScale="90000"/>
          </a:bodyPr>
          <a:lstStyle/>
          <a:p>
            <a:pPr algn="ctr"/>
            <a:r>
              <a:rPr lang="vi-VN" dirty="0"/>
              <a:t>Projects and important dates</a:t>
            </a:r>
            <a:r>
              <a:rPr lang="en-GB" dirty="0"/>
              <a:t> (</a:t>
            </a:r>
            <a:r>
              <a:rPr lang="en-US" b="1" dirty="0"/>
              <a:t>30</a:t>
            </a:r>
            <a:r>
              <a:rPr lang="en-US" b="1" i="0" dirty="0">
                <a:effectLst/>
              </a:rPr>
              <a:t> </a:t>
            </a:r>
            <a:r>
              <a:rPr lang="en-US" b="1" dirty="0"/>
              <a:t>July</a:t>
            </a:r>
            <a:r>
              <a:rPr lang="en-US" b="1" i="0" dirty="0">
                <a:effectLst/>
              </a:rPr>
              <a:t> 2025</a:t>
            </a:r>
            <a:r>
              <a:rPr lang="en-GB" dirty="0"/>
              <a:t>)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3BA982-83F8-3221-FB1D-EF676D4B5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891402"/>
              </p:ext>
            </p:extLst>
          </p:nvPr>
        </p:nvGraphicFramePr>
        <p:xfrm>
          <a:off x="838200" y="1107440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571898159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507715326"/>
                    </a:ext>
                  </a:extLst>
                </a:gridCol>
                <a:gridCol w="3119120">
                  <a:extLst>
                    <a:ext uri="{9D8B030D-6E8A-4147-A177-3AD203B41FA5}">
                      <a16:colId xmlns:a16="http://schemas.microsoft.com/office/drawing/2014/main" val="2801679016"/>
                    </a:ext>
                  </a:extLst>
                </a:gridCol>
                <a:gridCol w="2225040">
                  <a:extLst>
                    <a:ext uri="{9D8B030D-6E8A-4147-A177-3AD203B41FA5}">
                      <a16:colId xmlns:a16="http://schemas.microsoft.com/office/drawing/2014/main" val="2403869516"/>
                    </a:ext>
                  </a:extLst>
                </a:gridCol>
                <a:gridCol w="858520">
                  <a:extLst>
                    <a:ext uri="{9D8B030D-6E8A-4147-A177-3AD203B41FA5}">
                      <a16:colId xmlns:a16="http://schemas.microsoft.com/office/drawing/2014/main" val="1048074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endParaRPr lang="en-US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Project</a:t>
                      </a:r>
                      <a:endParaRPr lang="en-US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Aim</a:t>
                      </a:r>
                      <a:endParaRPr lang="en-US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Requirement</a:t>
                      </a:r>
                      <a:endParaRPr lang="en-US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Group</a:t>
                      </a:r>
                      <a:endParaRPr lang="en-US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en-US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en-US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91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en-US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3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en-US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en-US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3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en-US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791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en-US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475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en-US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125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861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BE20-F1C1-E232-FB0A-1109A0ED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635"/>
          </a:xfrm>
        </p:spPr>
        <p:txBody>
          <a:bodyPr>
            <a:noAutofit/>
          </a:bodyPr>
          <a:lstStyle/>
          <a:p>
            <a:pPr algn="ctr"/>
            <a:r>
              <a:rPr lang="vi-VN" sz="3200" dirty="0"/>
              <a:t>Do we need to install and learn Ubuntu and programing?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F2EBD8D2-51CA-9EF0-80E7-1F72DDC07F1A}"/>
              </a:ext>
            </a:extLst>
          </p:cNvPr>
          <p:cNvSpPr/>
          <p:nvPr/>
        </p:nvSpPr>
        <p:spPr>
          <a:xfrm>
            <a:off x="3246120" y="1889760"/>
            <a:ext cx="2326640" cy="1574800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>
                <a:latin typeface="Calibri" panose="020F0502020204030204" pitchFamily="34" charset="0"/>
              </a:rPr>
              <a:t>Không học Ubuntu và lập trình được không?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792BB94-21C7-B800-71A0-F29F00A4ED44}"/>
              </a:ext>
            </a:extLst>
          </p:cNvPr>
          <p:cNvSpPr/>
          <p:nvPr/>
        </p:nvSpPr>
        <p:spPr>
          <a:xfrm>
            <a:off x="6842760" y="1899920"/>
            <a:ext cx="2326640" cy="1574800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>
                <a:latin typeface="Calibri" panose="020F0502020204030204" pitchFamily="34" charset="0"/>
              </a:rPr>
              <a:t>Được nhe!</a:t>
            </a:r>
            <a:endParaRPr lang="en-US" sz="3200" dirty="0">
              <a:latin typeface="Calibri" panose="020F0502020204030204" pitchFamily="34" charset="0"/>
            </a:endParaRPr>
          </a:p>
        </p:txBody>
      </p:sp>
      <p:pic>
        <p:nvPicPr>
          <p:cNvPr id="7" name="Graphic 6" descr="Children with solid fill">
            <a:extLst>
              <a:ext uri="{FF2B5EF4-FFF2-40B4-BE49-F238E27FC236}">
                <a16:creationId xmlns:a16="http://schemas.microsoft.com/office/drawing/2014/main" id="{DA15E2B8-9D5A-904D-D098-64961F51B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6080" y="2947352"/>
            <a:ext cx="3484880" cy="34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8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345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Introduction to Bioinformatics</vt:lpstr>
      <vt:lpstr>Microbial Genome Analysis</vt:lpstr>
      <vt:lpstr>Content</vt:lpstr>
      <vt:lpstr>Class member introduction</vt:lpstr>
      <vt:lpstr>PowerPoint Presentation</vt:lpstr>
      <vt:lpstr>PowerPoint Presentation</vt:lpstr>
      <vt:lpstr>Curriculum of Introduction to Bioinformatics 2025</vt:lpstr>
      <vt:lpstr>Projects and important dates (30 July 2025)</vt:lpstr>
      <vt:lpstr>Do we need to install and learn Ubuntu and programing?</vt:lpstr>
      <vt:lpstr>PowerPoint Presentation</vt:lpstr>
      <vt:lpstr>Evalutation for the course</vt:lpstr>
      <vt:lpstr>How does my lecture work?</vt:lpstr>
      <vt:lpstr>No attendance checking</vt:lpstr>
      <vt:lpstr>No attendance checking</vt:lpstr>
      <vt:lpstr>https://github.com/luuloi/Intro_Bioinformatics_2025/</vt:lpstr>
      <vt:lpstr>https://www.youtube.com/@vpivnpathoinformatics8930/playlists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sinh học ứng dụng (Applied Bioinformatics)</dc:title>
  <dc:creator>Luu Loi</dc:creator>
  <cp:lastModifiedBy>Luu Loi</cp:lastModifiedBy>
  <cp:revision>154</cp:revision>
  <dcterms:created xsi:type="dcterms:W3CDTF">2023-07-21T21:55:59Z</dcterms:created>
  <dcterms:modified xsi:type="dcterms:W3CDTF">2025-06-15T01:25:48Z</dcterms:modified>
</cp:coreProperties>
</file>