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60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embeddedFontLst>
    <p:embeddedFont>
      <p:font typeface="Play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h4qdfyvAEftDuB7q9tKTIyRcFk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lay-bold.fntdata"/><Relationship Id="rId27" Type="http://schemas.openxmlformats.org/officeDocument/2006/relationships/font" Target="fonts/Play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69d192f0bf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369d192f0bf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g369d192f0bf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69d192f0bf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g369d192f0bf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g369d192f0bf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69d192f0bf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369d192f0bf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g369d192f0bf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69c7e6b6d5_3_3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369c7e6b6d5_3_3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g369c7e6b6d5_3_3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69c7e6b6d5_3_3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369c7e6b6d5_3_3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g369c7e6b6d5_3_3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69c7e6b6d5_3_4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369c7e6b6d5_3_4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g369c7e6b6d5_3_4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69d192f0bf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369d192f0bf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g369d192f0bf_1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9d192f0bf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369d192f0bf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g369d192f0bf_1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69d192f0bf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369d192f0bf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g369d192f0bf_1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69d192f0bf_1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369d192f0bf_1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g369d192f0bf_1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36d8790e53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336d8790e53_2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67d0c457f5_6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g367d0c457f5_6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69c7e6b6d5_3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69c7e6b6d5_3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369c7e6b6d5_3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69c7e6b6d5_3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369c7e6b6d5_3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69c7e6b6d5_3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369c7e6b6d5_3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369c7e6b6d5_3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69c7e6b6d5_3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369c7e6b6d5_3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69c7e6b6d5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369c7e6b6d5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g369c7e6b6d5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69c7e6b6d5_3_2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369c7e6b6d5_3_2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369c7e6b6d5_3_2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69c7e6b6d5_3_3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369c7e6b6d5_3_3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g369c7e6b6d5_3_3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6d8790e53_6_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336d8790e53_6_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g336d8790e53_6_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336d8790e53_6_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336d8790e53_6_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6d8790e53_6_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336d8790e53_6_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336d8790e53_6_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6d8790e53_6_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336d8790e53_6_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g336d8790e53_6_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336d8790e53_6_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336d8790e53_6_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6d8790e53_6_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336d8790e53_6_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109" name="Google Shape;109;g336d8790e53_6_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336d8790e53_6_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336d8790e53_6_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6d8790e53_6_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336d8790e53_6_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336d8790e53_6_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g336d8790e53_6_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336d8790e53_6_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336d8790e53_6_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6d8790e53_6_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336d8790e53_6_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g336d8790e53_6_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g336d8790e53_6_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g336d8790e53_6_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g336d8790e53_6_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336d8790e53_6_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336d8790e53_6_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6d8790e53_6_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336d8790e53_6_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336d8790e53_6_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336d8790e53_6_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6d8790e53_6_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336d8790e53_6_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g336d8790e53_6_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g336d8790e53_6_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336d8790e53_6_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g336d8790e53_6_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6d8790e53_6_5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336d8790e53_6_5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g336d8790e53_6_5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g336d8790e53_6_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336d8790e53_6_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336d8790e53_6_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6d8790e53_6_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336d8790e53_6_6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336d8790e53_6_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336d8790e53_6_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336d8790e53_6_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6d8790e53_6_6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336d8790e53_6_6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g336d8790e53_6_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336d8790e53_6_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336d8790e53_6_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9c7e6b6d5_0_2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369c7e6b6d5_0_2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g369c7e6b6d5_0_2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369c7e6b6d5_0_2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369c7e6b6d5_0_2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9c7e6b6d5_0_22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369c7e6b6d5_0_22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4" name="Google Shape;174;g369c7e6b6d5_0_2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g369c7e6b6d5_0_2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g369c7e6b6d5_0_2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9c7e6b6d5_0_232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g369c7e6b6d5_0_232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0" name="Google Shape;180;g369c7e6b6d5_0_2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369c7e6b6d5_0_2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g369c7e6b6d5_0_2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9c7e6b6d5_0_2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369c7e6b6d5_0_23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g369c7e6b6d5_0_23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g369c7e6b6d5_0_23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369c7e6b6d5_0_2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g369c7e6b6d5_0_2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9c7e6b6d5_0_245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g369c7e6b6d5_0_245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g369c7e6b6d5_0_245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g369c7e6b6d5_0_245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g369c7e6b6d5_0_245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g369c7e6b6d5_0_2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g369c7e6b6d5_0_2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369c7e6b6d5_0_2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9c7e6b6d5_0_25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g369c7e6b6d5_0_2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369c7e6b6d5_0_2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g369c7e6b6d5_0_2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9c7e6b6d5_0_25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g369c7e6b6d5_0_25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g369c7e6b6d5_0_2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9c7e6b6d5_0_26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g369c7e6b6d5_0_263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1" name="Google Shape;211;g369c7e6b6d5_0_263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2" name="Google Shape;212;g369c7e6b6d5_0_26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g369c7e6b6d5_0_26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g369c7e6b6d5_0_2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9c7e6b6d5_0_27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g369c7e6b6d5_0_27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g369c7e6b6d5_0_27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g369c7e6b6d5_0_27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g369c7e6b6d5_0_27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g369c7e6b6d5_0_27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69c7e6b6d5_0_27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g369c7e6b6d5_0_277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g369c7e6b6d5_0_27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g369c7e6b6d5_0_27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g369c7e6b6d5_0_27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9c7e6b6d5_0_283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g369c7e6b6d5_0_283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g369c7e6b6d5_0_28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g369c7e6b6d5_0_28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g369c7e6b6d5_0_28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6d8790e53_6_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g336d8790e53_6_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g336d8790e53_6_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336d8790e53_6_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g336d8790e53_6_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9c7e6b6d5_0_2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g369c7e6b6d5_0_2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g369c7e6b6d5_0_2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g369c7e6b6d5_0_2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g369c7e6b6d5_0_2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gqkhai02@gmail.com" TargetMode="External"/><Relationship Id="rId4" Type="http://schemas.openxmlformats.org/officeDocument/2006/relationships/image" Target="../media/image12.jp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hyperlink" Target="https://amplicon-docs.qiime2.org/en/latest/references/plugins/diversity.html" TargetMode="External"/><Relationship Id="rId6" Type="http://schemas.openxmlformats.org/officeDocument/2006/relationships/hyperlink" Target="https://cran.r-project.org/web/packages/vegan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hyperlink" Target="https://www.arb-silva.de/" TargetMode="External"/><Relationship Id="rId6" Type="http://schemas.openxmlformats.org/officeDocument/2006/relationships/hyperlink" Target="https://amplicon-docs.qiime2.org/en/latest/references/plugins/feature-classifier.html#q2-action-feature-classifier-classify-sklear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hyperlink" Target="https://www.bioconductor.org/packages/release/bioc/html/ANCOMBC.html" TargetMode="External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hyperlink" Target="https://github.com/picrust/picrust2/wiki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ngqkhai02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hyperlink" Target="https://www.linkedin.com/posts/insilicome-bioinfo_otu-rrnagene-amplicon-activity-7116421918437617666-j7EC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hyperlink" Target="https://anaconda.org/bioconda/fastqc" TargetMode="External"/><Relationship Id="rId7" Type="http://schemas.openxmlformats.org/officeDocument/2006/relationships/hyperlink" Target="https://anaconda.org/bioconda/multiq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s://amplicon-docs.qiime2.org/en/latest/references/plugins/dada2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/>
          <p:nvPr>
            <p:ph idx="1" type="subTitle"/>
          </p:nvPr>
        </p:nvSpPr>
        <p:spPr>
          <a:xfrm>
            <a:off x="605561" y="2386824"/>
            <a:ext cx="10775700" cy="18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Ảnh hưởng của việc bổ sung lysophospholipid vào khẩu phần ăn lipid thấp lên hệ vi sinh vật đường ruột của tôm thẻ chân trắng (</a:t>
            </a:r>
            <a:r>
              <a:rPr b="1" i="1" lang="en-US" sz="3200">
                <a:latin typeface="Arial"/>
                <a:ea typeface="Arial"/>
                <a:cs typeface="Arial"/>
                <a:sym typeface="Arial"/>
              </a:rPr>
              <a:t>Litopenaeus vannamei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)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"/>
          <p:cNvSpPr txBox="1"/>
          <p:nvPr/>
        </p:nvSpPr>
        <p:spPr>
          <a:xfrm>
            <a:off x="3368550" y="4655575"/>
            <a:ext cx="54549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Nguyễn Quang Khải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ngqkhai02@gmail.com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27/06/2025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"/>
          <p:cNvSpPr txBox="1"/>
          <p:nvPr/>
        </p:nvSpPr>
        <p:spPr>
          <a:xfrm>
            <a:off x="2805997" y="6197130"/>
            <a:ext cx="609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"/>
          <p:cNvSpPr txBox="1"/>
          <p:nvPr/>
        </p:nvSpPr>
        <p:spPr>
          <a:xfrm>
            <a:off x="978089" y="612692"/>
            <a:ext cx="1023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Trường Đại học Khoa học tự nhiên, Đại học Quốc gia Tp. Hồ Chí Minh</a:t>
            </a:r>
            <a:b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Trung tâm Khoa học và Công nghệ Sinh học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o photo description available." id="242" name="Google Shape;242;p1"/>
          <p:cNvPicPr preferRelativeResize="0"/>
          <p:nvPr/>
        </p:nvPicPr>
        <p:blipFill rotWithShape="1">
          <a:blip r:embed="rId4">
            <a:alphaModFix/>
          </a:blip>
          <a:srcRect b="28165" l="0" r="0" t="26420"/>
          <a:stretch/>
        </p:blipFill>
        <p:spPr>
          <a:xfrm>
            <a:off x="10324409" y="90768"/>
            <a:ext cx="1702261" cy="778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989" y="90768"/>
            <a:ext cx="1245642" cy="102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69d192f0bf_1_15"/>
          <p:cNvSpPr txBox="1"/>
          <p:nvPr>
            <p:ph idx="1" type="body"/>
          </p:nvPr>
        </p:nvSpPr>
        <p:spPr>
          <a:xfrm>
            <a:off x="838200" y="1939200"/>
            <a:ext cx="105156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6000">
                <a:latin typeface="Arial"/>
                <a:ea typeface="Arial"/>
                <a:cs typeface="Arial"/>
                <a:sym typeface="Arial"/>
              </a:rPr>
              <a:t>PHÂN TÍCH ĐA DẠNG </a:t>
            </a:r>
            <a:endParaRPr b="1" sz="6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6000">
                <a:latin typeface="Arial"/>
                <a:ea typeface="Arial"/>
                <a:cs typeface="Arial"/>
                <a:sym typeface="Arial"/>
              </a:rPr>
              <a:t>ALPHA VÀ BETA</a:t>
            </a:r>
            <a:endParaRPr b="1"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369d192f0bf_1_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69d192f0bf_1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g369d192f0bf_1_1"/>
          <p:cNvSpPr/>
          <p:nvPr/>
        </p:nvSpPr>
        <p:spPr>
          <a:xfrm>
            <a:off x="0" y="0"/>
            <a:ext cx="12192000" cy="538500"/>
          </a:xfrm>
          <a:prstGeom prst="rect">
            <a:avLst/>
          </a:prstGeom>
          <a:solidFill>
            <a:srgbClr val="73B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Chuẩn bị file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369d192f0bf_1_1"/>
          <p:cNvSpPr txBox="1"/>
          <p:nvPr/>
        </p:nvSpPr>
        <p:spPr>
          <a:xfrm>
            <a:off x="1917200" y="4304600"/>
            <a:ext cx="248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Bảng đếm ASV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g369d192f0bf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749" y="1968400"/>
            <a:ext cx="5652875" cy="23075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4" name="Google Shape;394;g369d192f0bf_1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4914" y="772600"/>
            <a:ext cx="3677126" cy="48399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5" name="Google Shape;395;g369d192f0bf_1_1"/>
          <p:cNvSpPr txBox="1"/>
          <p:nvPr/>
        </p:nvSpPr>
        <p:spPr>
          <a:xfrm>
            <a:off x="7830875" y="5612575"/>
            <a:ext cx="248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metadata.tsv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369d192f0bf_1_1"/>
          <p:cNvSpPr/>
          <p:nvPr/>
        </p:nvSpPr>
        <p:spPr>
          <a:xfrm>
            <a:off x="3665325" y="5224325"/>
            <a:ext cx="3021000" cy="73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58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qiime diversity</a:t>
            </a:r>
            <a:endParaRPr b="1" i="0" sz="2000" u="none" cap="none" strike="noStrike">
              <a:solidFill>
                <a:srgbClr val="2F55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369d192f0bf_1_1"/>
          <p:cNvSpPr txBox="1"/>
          <p:nvPr/>
        </p:nvSpPr>
        <p:spPr>
          <a:xfrm>
            <a:off x="0" y="6261850"/>
            <a:ext cx="968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https://amplicon-docs.qiime2.org/en/latest/references/plugins/diversity.html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https://cran.r-project.org/web/packages/vegan/index.html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69d192f0bf_1_24"/>
          <p:cNvSpPr txBox="1"/>
          <p:nvPr>
            <p:ph idx="1" type="body"/>
          </p:nvPr>
        </p:nvSpPr>
        <p:spPr>
          <a:xfrm>
            <a:off x="838200" y="2491925"/>
            <a:ext cx="105156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6000">
                <a:latin typeface="Arial"/>
                <a:ea typeface="Arial"/>
                <a:cs typeface="Arial"/>
                <a:sym typeface="Arial"/>
              </a:rPr>
              <a:t>THÀNH PHẦN VI SINH</a:t>
            </a:r>
            <a:endParaRPr b="1"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369d192f0bf_1_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69c7e6b6d5_3_3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g369c7e6b6d5_3_358"/>
          <p:cNvSpPr/>
          <p:nvPr/>
        </p:nvSpPr>
        <p:spPr>
          <a:xfrm>
            <a:off x="0" y="0"/>
            <a:ext cx="12192000" cy="538500"/>
          </a:xfrm>
          <a:prstGeom prst="rect">
            <a:avLst/>
          </a:prstGeom>
          <a:solidFill>
            <a:srgbClr val="73B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Gán taxon cho trình tự ASV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g369c7e6b6d5_3_3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2724" y="4243072"/>
            <a:ext cx="7232773" cy="163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3" name="Google Shape;413;g369c7e6b6d5_3_358"/>
          <p:cNvSpPr txBox="1"/>
          <p:nvPr/>
        </p:nvSpPr>
        <p:spPr>
          <a:xfrm>
            <a:off x="3764350" y="5928150"/>
            <a:ext cx="483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quả gán taxon cho các ASV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g369c7e6b6d5_3_3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8575" y="597625"/>
            <a:ext cx="3601074" cy="1279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5" name="Google Shape;415;g369c7e6b6d5_3_358"/>
          <p:cNvSpPr txBox="1"/>
          <p:nvPr/>
        </p:nvSpPr>
        <p:spPr>
          <a:xfrm>
            <a:off x="1281539" y="3428896"/>
            <a:ext cx="2482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Cơ sở dữ liệu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Silva 138.1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g369c7e6b6d5_3_358"/>
          <p:cNvGrpSpPr/>
          <p:nvPr/>
        </p:nvGrpSpPr>
        <p:grpSpPr>
          <a:xfrm>
            <a:off x="1882443" y="2415810"/>
            <a:ext cx="1258780" cy="877471"/>
            <a:chOff x="596157" y="4800197"/>
            <a:chExt cx="1258780" cy="877471"/>
          </a:xfrm>
        </p:grpSpPr>
        <p:sp>
          <p:nvSpPr>
            <p:cNvPr id="417" name="Google Shape;417;g369c7e6b6d5_3_358"/>
            <p:cNvSpPr/>
            <p:nvPr/>
          </p:nvSpPr>
          <p:spPr>
            <a:xfrm>
              <a:off x="596157" y="5123670"/>
              <a:ext cx="1258780" cy="553998"/>
            </a:xfrm>
            <a:prstGeom prst="flowChartMagneticDisk">
              <a:avLst/>
            </a:prstGeom>
            <a:solidFill>
              <a:srgbClr val="D0CECE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g369c7e6b6d5_3_358"/>
            <p:cNvSpPr/>
            <p:nvPr/>
          </p:nvSpPr>
          <p:spPr>
            <a:xfrm>
              <a:off x="596157" y="4969110"/>
              <a:ext cx="1258780" cy="553998"/>
            </a:xfrm>
            <a:prstGeom prst="flowChartMagneticDisk">
              <a:avLst/>
            </a:prstGeom>
            <a:solidFill>
              <a:srgbClr val="D0CECE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g369c7e6b6d5_3_358"/>
            <p:cNvSpPr/>
            <p:nvPr/>
          </p:nvSpPr>
          <p:spPr>
            <a:xfrm>
              <a:off x="604442" y="4800197"/>
              <a:ext cx="1250495" cy="553998"/>
            </a:xfrm>
            <a:prstGeom prst="flowChartMagneticDisk">
              <a:avLst/>
            </a:prstGeom>
            <a:solidFill>
              <a:srgbClr val="D0CECE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0" name="Google Shape;420;g369c7e6b6d5_3_358"/>
          <p:cNvSpPr/>
          <p:nvPr/>
        </p:nvSpPr>
        <p:spPr>
          <a:xfrm rot="5400000">
            <a:off x="5403425" y="3087949"/>
            <a:ext cx="1811400" cy="253800"/>
          </a:xfrm>
          <a:prstGeom prst="rightArrow">
            <a:avLst>
              <a:gd fmla="val 55265" name="adj1"/>
              <a:gd fmla="val 50000" name="adj2"/>
            </a:avLst>
          </a:prstGeom>
          <a:solidFill>
            <a:srgbClr val="2F55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369c7e6b6d5_3_358"/>
          <p:cNvSpPr txBox="1"/>
          <p:nvPr/>
        </p:nvSpPr>
        <p:spPr>
          <a:xfrm>
            <a:off x="0" y="6356350"/>
            <a:ext cx="945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silva: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https://www.arb-silva.de/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plugin classify-sklearn: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https://amplicon-docs.qiime2.org/en/latest/references/plugins/feature-classifier.html#q2-action-feature-classifier-classify-sklearn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369c7e6b6d5_3_358"/>
          <p:cNvSpPr txBox="1"/>
          <p:nvPr/>
        </p:nvSpPr>
        <p:spPr>
          <a:xfrm>
            <a:off x="80564" y="626697"/>
            <a:ext cx="2482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TAXONOMIC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g369c7e6b6d5_3_358"/>
          <p:cNvCxnSpPr/>
          <p:nvPr/>
        </p:nvCxnSpPr>
        <p:spPr>
          <a:xfrm flipH="1" rot="10800000">
            <a:off x="3458000" y="2909125"/>
            <a:ext cx="24951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4" name="Google Shape;424;g369c7e6b6d5_3_358"/>
          <p:cNvSpPr txBox="1"/>
          <p:nvPr/>
        </p:nvSpPr>
        <p:spPr>
          <a:xfrm>
            <a:off x="4643550" y="1801300"/>
            <a:ext cx="3431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 tự của ASV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369c7e6b6d5_3_358"/>
          <p:cNvSpPr txBox="1"/>
          <p:nvPr/>
        </p:nvSpPr>
        <p:spPr>
          <a:xfrm>
            <a:off x="6520264" y="2890934"/>
            <a:ext cx="248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classify-sklearn qiime2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69c7e6b6d5_3_39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2" name="Google Shape;432;g369c7e6b6d5_3_390"/>
          <p:cNvSpPr/>
          <p:nvPr/>
        </p:nvSpPr>
        <p:spPr>
          <a:xfrm>
            <a:off x="0" y="0"/>
            <a:ext cx="12192000" cy="538500"/>
          </a:xfrm>
          <a:prstGeom prst="rect">
            <a:avLst/>
          </a:prstGeom>
          <a:solidFill>
            <a:srgbClr val="73B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Gán taxon cho bảng ASV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g369c7e6b6d5_3_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525" y="1397224"/>
            <a:ext cx="5763950" cy="1305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4" name="Google Shape;434;g369c7e6b6d5_3_390"/>
          <p:cNvSpPr txBox="1"/>
          <p:nvPr/>
        </p:nvSpPr>
        <p:spPr>
          <a:xfrm>
            <a:off x="4414150" y="6320025"/>
            <a:ext cx="3940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Bảng đếm Chi (genus: g__ )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369c7e6b6d5_3_390"/>
          <p:cNvSpPr txBox="1"/>
          <p:nvPr/>
        </p:nvSpPr>
        <p:spPr>
          <a:xfrm>
            <a:off x="715700" y="2702750"/>
            <a:ext cx="483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quả gán taxon cho các ASV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369c7e6b6d5_3_390"/>
          <p:cNvSpPr txBox="1"/>
          <p:nvPr/>
        </p:nvSpPr>
        <p:spPr>
          <a:xfrm>
            <a:off x="8221252" y="2904150"/>
            <a:ext cx="2318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Bảng đếm ASV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g369c7e6b6d5_3_3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1499" y="642200"/>
            <a:ext cx="5541275" cy="2261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8" name="Google Shape;438;g369c7e6b6d5_3_3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6224" y="4606175"/>
            <a:ext cx="5696349" cy="1750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39" name="Google Shape;439;g369c7e6b6d5_3_390"/>
          <p:cNvCxnSpPr>
            <a:stCxn id="435" idx="2"/>
            <a:endCxn id="438" idx="0"/>
          </p:cNvCxnSpPr>
          <p:nvPr/>
        </p:nvCxnSpPr>
        <p:spPr>
          <a:xfrm>
            <a:off x="3133250" y="3179750"/>
            <a:ext cx="3251100" cy="142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0" name="Google Shape;440;g369c7e6b6d5_3_390"/>
          <p:cNvCxnSpPr>
            <a:stCxn id="436" idx="2"/>
            <a:endCxn id="438" idx="0"/>
          </p:cNvCxnSpPr>
          <p:nvPr/>
        </p:nvCxnSpPr>
        <p:spPr>
          <a:xfrm flipH="1">
            <a:off x="6384352" y="3381150"/>
            <a:ext cx="2996100" cy="12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1" name="Google Shape;441;g369c7e6b6d5_3_390"/>
          <p:cNvSpPr txBox="1"/>
          <p:nvPr/>
        </p:nvSpPr>
        <p:spPr>
          <a:xfrm>
            <a:off x="5225202" y="3508213"/>
            <a:ext cx="2318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Gán taxon cho bảng ASV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69c7e6b6d5_3_4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8" name="Google Shape;448;g369c7e6b6d5_3_449"/>
          <p:cNvSpPr/>
          <p:nvPr/>
        </p:nvSpPr>
        <p:spPr>
          <a:xfrm>
            <a:off x="0" y="0"/>
            <a:ext cx="12192000" cy="538500"/>
          </a:xfrm>
          <a:prstGeom prst="rect">
            <a:avLst/>
          </a:prstGeom>
          <a:solidFill>
            <a:srgbClr val="73B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Tính Relative abundance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369c7e6b6d5_3_449"/>
          <p:cNvSpPr txBox="1"/>
          <p:nvPr/>
        </p:nvSpPr>
        <p:spPr>
          <a:xfrm>
            <a:off x="4190138" y="2327725"/>
            <a:ext cx="3940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Bảng đếm Chi (genus: g__ )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g369c7e6b6d5_3_4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2488" y="633950"/>
            <a:ext cx="5235808" cy="1608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1" name="Google Shape;451;g369c7e6b6d5_3_4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2719" y="4767925"/>
            <a:ext cx="6846567" cy="1608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2" name="Google Shape;452;g369c7e6b6d5_3_449"/>
          <p:cNvSpPr txBox="1"/>
          <p:nvPr/>
        </p:nvSpPr>
        <p:spPr>
          <a:xfrm>
            <a:off x="3635700" y="6376600"/>
            <a:ext cx="492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Bảng đếm Chi (Relative abundance)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369c7e6b6d5_3_449"/>
          <p:cNvSpPr/>
          <p:nvPr/>
        </p:nvSpPr>
        <p:spPr>
          <a:xfrm rot="5400000">
            <a:off x="5306300" y="3522575"/>
            <a:ext cx="1708200" cy="253800"/>
          </a:xfrm>
          <a:prstGeom prst="rightArrow">
            <a:avLst>
              <a:gd fmla="val 55265" name="adj1"/>
              <a:gd fmla="val 50000" name="adj2"/>
            </a:avLst>
          </a:prstGeom>
          <a:solidFill>
            <a:srgbClr val="2F55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369c7e6b6d5_3_449"/>
          <p:cNvSpPr txBox="1"/>
          <p:nvPr/>
        </p:nvSpPr>
        <p:spPr>
          <a:xfrm>
            <a:off x="3078650" y="3203363"/>
            <a:ext cx="3477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Chuyển đổi số đếm</a:t>
            </a:r>
            <a:endParaRPr b="0" i="0" sz="1900" u="none" cap="none" strike="noStrik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sang tỉ lệ</a:t>
            </a:r>
            <a:endParaRPr b="0" i="0" sz="1400" u="none" cap="none" strike="noStrik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5" name="Google Shape;455;g369c7e6b6d5_3_449"/>
          <p:cNvGrpSpPr/>
          <p:nvPr/>
        </p:nvGrpSpPr>
        <p:grpSpPr>
          <a:xfrm>
            <a:off x="6287300" y="3057113"/>
            <a:ext cx="3477000" cy="1062000"/>
            <a:chOff x="9371750" y="2327713"/>
            <a:chExt cx="3477000" cy="1062000"/>
          </a:xfrm>
        </p:grpSpPr>
        <p:sp>
          <p:nvSpPr>
            <p:cNvPr id="456" name="Google Shape;456;g369c7e6b6d5_3_449"/>
            <p:cNvSpPr txBox="1"/>
            <p:nvPr/>
          </p:nvSpPr>
          <p:spPr>
            <a:xfrm>
              <a:off x="9371750" y="2327713"/>
              <a:ext cx="3477000" cy="106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Số đếm 1 Chi mẫu X</a:t>
              </a:r>
              <a:endParaRPr b="0" i="0" sz="19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2F5496"/>
                  </a:solidFill>
                  <a:latin typeface="Arial"/>
                  <a:ea typeface="Arial"/>
                  <a:cs typeface="Arial"/>
                  <a:sym typeface="Arial"/>
                </a:rPr>
                <a:t>Tổng đếm của mẫu X</a:t>
              </a:r>
              <a:endParaRPr b="0" i="0" sz="14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7" name="Google Shape;457;g369c7e6b6d5_3_449"/>
            <p:cNvCxnSpPr/>
            <p:nvPr/>
          </p:nvCxnSpPr>
          <p:spPr>
            <a:xfrm>
              <a:off x="9814900" y="2847150"/>
              <a:ext cx="2619300" cy="0"/>
            </a:xfrm>
            <a:prstGeom prst="straightConnector1">
              <a:avLst/>
            </a:prstGeom>
            <a:noFill/>
            <a:ln cap="flat" cmpd="sng" w="28575">
              <a:solidFill>
                <a:srgbClr val="2F549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69d192f0bf_1_38"/>
          <p:cNvSpPr txBox="1"/>
          <p:nvPr>
            <p:ph idx="1" type="body"/>
          </p:nvPr>
        </p:nvSpPr>
        <p:spPr>
          <a:xfrm>
            <a:off x="333300" y="2072700"/>
            <a:ext cx="115254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6000">
                <a:latin typeface="Arial"/>
                <a:ea typeface="Arial"/>
                <a:cs typeface="Arial"/>
                <a:sym typeface="Arial"/>
              </a:rPr>
              <a:t>PHÂN TÍCH SỰ KHÁC BIỆT ĐỘ PHONG PHÚ VI SINH VẬT</a:t>
            </a:r>
            <a:endParaRPr b="1"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369d192f0bf_1_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69d192f0bf_1_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1" name="Google Shape;471;g369d192f0bf_1_66"/>
          <p:cNvSpPr/>
          <p:nvPr/>
        </p:nvSpPr>
        <p:spPr>
          <a:xfrm>
            <a:off x="0" y="0"/>
            <a:ext cx="12192000" cy="538500"/>
          </a:xfrm>
          <a:prstGeom prst="rect">
            <a:avLst/>
          </a:prstGeom>
          <a:solidFill>
            <a:srgbClr val="73B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PHÂN TÍCH SỰ KHÁC BIỆT ĐỘ PHONG PHÚ BẰNG ANCOMBC-2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369d192f0bf_1_66"/>
          <p:cNvSpPr txBox="1"/>
          <p:nvPr/>
        </p:nvSpPr>
        <p:spPr>
          <a:xfrm>
            <a:off x="136413" y="3442725"/>
            <a:ext cx="3940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Bảng đếm Chi (genus: g__ )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g369d192f0bf_1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288" y="2276178"/>
            <a:ext cx="3796778" cy="1166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4" name="Google Shape;474;g369d192f0bf_1_66"/>
          <p:cNvSpPr/>
          <p:nvPr/>
        </p:nvSpPr>
        <p:spPr>
          <a:xfrm>
            <a:off x="4076925" y="2732550"/>
            <a:ext cx="434700" cy="253800"/>
          </a:xfrm>
          <a:prstGeom prst="rightArrow">
            <a:avLst>
              <a:gd fmla="val 55265" name="adj1"/>
              <a:gd fmla="val 50000" name="adj2"/>
            </a:avLst>
          </a:prstGeom>
          <a:solidFill>
            <a:srgbClr val="2F55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369d192f0bf_1_66"/>
          <p:cNvSpPr/>
          <p:nvPr/>
        </p:nvSpPr>
        <p:spPr>
          <a:xfrm>
            <a:off x="4511625" y="2530050"/>
            <a:ext cx="1835700" cy="65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58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ANCOM-BC2</a:t>
            </a:r>
            <a:endParaRPr b="1" i="0" sz="2000" u="none" cap="none" strike="noStrike">
              <a:solidFill>
                <a:srgbClr val="2F55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369d192f0bf_1_66"/>
          <p:cNvSpPr txBox="1"/>
          <p:nvPr/>
        </p:nvSpPr>
        <p:spPr>
          <a:xfrm>
            <a:off x="47700" y="6382750"/>
            <a:ext cx="549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ancom-bc2: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https://www.bioconductor.org/packages/release/bioc/html/ANCOMBC.html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369d192f0bf_1_66"/>
          <p:cNvSpPr txBox="1"/>
          <p:nvPr/>
        </p:nvSpPr>
        <p:spPr>
          <a:xfrm>
            <a:off x="7670788" y="3685563"/>
            <a:ext cx="3940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quả ancom-bc2 (đã lọc)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g369d192f0bf_1_66"/>
          <p:cNvPicPr preferRelativeResize="0"/>
          <p:nvPr/>
        </p:nvPicPr>
        <p:blipFill rotWithShape="1">
          <a:blip r:embed="rId5">
            <a:alphaModFix/>
          </a:blip>
          <a:srcRect b="49405" l="0" r="0" t="0"/>
          <a:stretch/>
        </p:blipFill>
        <p:spPr>
          <a:xfrm>
            <a:off x="6962900" y="2072988"/>
            <a:ext cx="4981299" cy="1572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9" name="Google Shape;479;g369d192f0bf_1_66"/>
          <p:cNvSpPr/>
          <p:nvPr/>
        </p:nvSpPr>
        <p:spPr>
          <a:xfrm>
            <a:off x="6466388" y="2732550"/>
            <a:ext cx="434700" cy="253800"/>
          </a:xfrm>
          <a:prstGeom prst="rightArrow">
            <a:avLst>
              <a:gd fmla="val 55265" name="adj1"/>
              <a:gd fmla="val 50000" name="adj2"/>
            </a:avLst>
          </a:prstGeom>
          <a:solidFill>
            <a:srgbClr val="2F55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69d192f0bf_1_32"/>
          <p:cNvSpPr txBox="1"/>
          <p:nvPr>
            <p:ph idx="1" type="body"/>
          </p:nvPr>
        </p:nvSpPr>
        <p:spPr>
          <a:xfrm>
            <a:off x="838200" y="2491925"/>
            <a:ext cx="105156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6000">
                <a:latin typeface="Arial"/>
                <a:ea typeface="Arial"/>
                <a:cs typeface="Arial"/>
                <a:sym typeface="Arial"/>
              </a:rPr>
              <a:t>DỰ ĐOÁN CHỨC NĂNG</a:t>
            </a:r>
            <a:endParaRPr b="1" sz="6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369d192f0bf_1_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69d192f0bf_1_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3" name="Google Shape;493;g369d192f0bf_1_44"/>
          <p:cNvSpPr/>
          <p:nvPr/>
        </p:nvSpPr>
        <p:spPr>
          <a:xfrm>
            <a:off x="0" y="0"/>
            <a:ext cx="12192000" cy="538500"/>
          </a:xfrm>
          <a:prstGeom prst="rect">
            <a:avLst/>
          </a:prstGeom>
          <a:solidFill>
            <a:srgbClr val="73B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Dự đoán chức năng bằng công cụ PICRUSt2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g369d192f0bf_1_44"/>
          <p:cNvSpPr txBox="1"/>
          <p:nvPr/>
        </p:nvSpPr>
        <p:spPr>
          <a:xfrm>
            <a:off x="3391459" y="5961300"/>
            <a:ext cx="598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Bảng phong phú các con đường chuyển hoá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369d192f0bf_1_44"/>
          <p:cNvSpPr txBox="1"/>
          <p:nvPr/>
        </p:nvSpPr>
        <p:spPr>
          <a:xfrm>
            <a:off x="1957779" y="2462525"/>
            <a:ext cx="267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Bảng đếm ASV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g369d192f0bf_1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612" y="777225"/>
            <a:ext cx="4022924" cy="1642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7" name="Google Shape;497;g369d192f0bf_1_44"/>
          <p:cNvSpPr/>
          <p:nvPr/>
        </p:nvSpPr>
        <p:spPr>
          <a:xfrm>
            <a:off x="5546500" y="3299900"/>
            <a:ext cx="1671300" cy="65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58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PICRUSt2</a:t>
            </a:r>
            <a:endParaRPr b="1" i="0" sz="2100" u="none" cap="none" strike="noStrike">
              <a:solidFill>
                <a:srgbClr val="2F55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369d192f0bf_1_44"/>
          <p:cNvSpPr txBox="1"/>
          <p:nvPr/>
        </p:nvSpPr>
        <p:spPr>
          <a:xfrm>
            <a:off x="-18975" y="6438300"/>
            <a:ext cx="549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PICRUSt2: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https://github.com/picrust/picrust2/wiki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369d192f0bf_1_44"/>
          <p:cNvSpPr/>
          <p:nvPr/>
        </p:nvSpPr>
        <p:spPr>
          <a:xfrm>
            <a:off x="6808225" y="4810725"/>
            <a:ext cx="434700" cy="253800"/>
          </a:xfrm>
          <a:prstGeom prst="rightArrow">
            <a:avLst>
              <a:gd fmla="val 55265" name="adj1"/>
              <a:gd fmla="val 50000" name="adj2"/>
            </a:avLst>
          </a:prstGeom>
          <a:solidFill>
            <a:srgbClr val="2F55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0" name="Google Shape;500;g369d192f0bf_1_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19050" y="4399249"/>
            <a:ext cx="6326201" cy="1522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01" name="Google Shape;501;g369d192f0bf_1_44"/>
          <p:cNvCxnSpPr>
            <a:stCxn id="497" idx="2"/>
            <a:endCxn id="500" idx="0"/>
          </p:cNvCxnSpPr>
          <p:nvPr/>
        </p:nvCxnSpPr>
        <p:spPr>
          <a:xfrm>
            <a:off x="6382150" y="3958700"/>
            <a:ext cx="0" cy="44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2" name="Google Shape;502;g369d192f0bf_1_44"/>
          <p:cNvSpPr txBox="1"/>
          <p:nvPr/>
        </p:nvSpPr>
        <p:spPr>
          <a:xfrm>
            <a:off x="6908278" y="2382348"/>
            <a:ext cx="4111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 tự của ASV (fasta)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Google Shape;503;g369d192f0bf_1_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82150" y="777225"/>
            <a:ext cx="5253301" cy="15459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04" name="Google Shape;504;g369d192f0bf_1_44"/>
          <p:cNvCxnSpPr>
            <a:stCxn id="495" idx="2"/>
            <a:endCxn id="497" idx="1"/>
          </p:cNvCxnSpPr>
          <p:nvPr/>
        </p:nvCxnSpPr>
        <p:spPr>
          <a:xfrm>
            <a:off x="3296679" y="3047525"/>
            <a:ext cx="2249700" cy="5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5" name="Google Shape;505;g369d192f0bf_1_44"/>
          <p:cNvCxnSpPr>
            <a:stCxn id="502" idx="2"/>
            <a:endCxn id="497" idx="3"/>
          </p:cNvCxnSpPr>
          <p:nvPr/>
        </p:nvCxnSpPr>
        <p:spPr>
          <a:xfrm flipH="1">
            <a:off x="7217878" y="2859348"/>
            <a:ext cx="1746000" cy="7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36d8790e53_2_1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g336d8790e53_2_128"/>
          <p:cNvSpPr/>
          <p:nvPr/>
        </p:nvSpPr>
        <p:spPr>
          <a:xfrm>
            <a:off x="0" y="0"/>
            <a:ext cx="12192000" cy="747300"/>
          </a:xfrm>
          <a:prstGeom prst="rect">
            <a:avLst/>
          </a:prstGeom>
          <a:solidFill>
            <a:srgbClr val="73B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Ứng dụng giải trình tự thế hệ mới: amplicon sequencing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g336d8790e53_2_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750" y="1152112"/>
            <a:ext cx="9806501" cy="47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336d8790e53_2_128"/>
          <p:cNvSpPr txBox="1"/>
          <p:nvPr/>
        </p:nvSpPr>
        <p:spPr>
          <a:xfrm>
            <a:off x="0" y="6266125"/>
            <a:ext cx="33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DOI:10.3390/biomedicines11030827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67d0c457f5_6_202"/>
          <p:cNvSpPr txBox="1"/>
          <p:nvPr>
            <p:ph type="title"/>
          </p:nvPr>
        </p:nvSpPr>
        <p:spPr>
          <a:xfrm>
            <a:off x="1163095" y="719370"/>
            <a:ext cx="9865800" cy="38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9600"/>
              <a:buFont typeface="Arial"/>
              <a:buNone/>
            </a:pPr>
            <a:r>
              <a:rPr b="1" lang="en-US" sz="8400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Xin chân thành cảm ơn!</a:t>
            </a:r>
            <a:endParaRPr b="1" sz="8400">
              <a:solidFill>
                <a:srgbClr val="2F55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367d0c457f5_6_2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2" name="Google Shape;512;g367d0c457f5_6_202"/>
          <p:cNvSpPr txBox="1"/>
          <p:nvPr/>
        </p:nvSpPr>
        <p:spPr>
          <a:xfrm>
            <a:off x="3587950" y="4321725"/>
            <a:ext cx="5454900" cy="1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Nguyễn Quang Khải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ngqkhai02@gmail.com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27/06/2025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69c7e6b6d5_3_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g369c7e6b6d5_3_3"/>
          <p:cNvPicPr preferRelativeResize="0"/>
          <p:nvPr/>
        </p:nvPicPr>
        <p:blipFill rotWithShape="1">
          <a:blip r:embed="rId3">
            <a:alphaModFix/>
          </a:blip>
          <a:srcRect b="22999" l="0" r="0" t="0"/>
          <a:stretch/>
        </p:blipFill>
        <p:spPr>
          <a:xfrm>
            <a:off x="667699" y="1383974"/>
            <a:ext cx="6914276" cy="446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69c7e6b6d5_3_3"/>
          <p:cNvSpPr/>
          <p:nvPr/>
        </p:nvSpPr>
        <p:spPr>
          <a:xfrm>
            <a:off x="0" y="0"/>
            <a:ext cx="12192000" cy="747300"/>
          </a:xfrm>
          <a:prstGeom prst="rect">
            <a:avLst/>
          </a:prstGeom>
          <a:solidFill>
            <a:srgbClr val="73B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OTU (Operational Taxonomic Unit) and ASV (Amplicon Sequence Variant)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369c7e6b6d5_3_3"/>
          <p:cNvSpPr txBox="1"/>
          <p:nvPr/>
        </p:nvSpPr>
        <p:spPr>
          <a:xfrm>
            <a:off x="7840425" y="1545175"/>
            <a:ext cx="385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thường là 97% similarity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g369c7e6b6d5_3_3"/>
          <p:cNvCxnSpPr>
            <a:stCxn id="260" idx="1"/>
          </p:cNvCxnSpPr>
          <p:nvPr/>
        </p:nvCxnSpPr>
        <p:spPr>
          <a:xfrm flipH="1">
            <a:off x="7048725" y="1806775"/>
            <a:ext cx="791700" cy="52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g369c7e6b6d5_3_3"/>
          <p:cNvCxnSpPr>
            <a:stCxn id="260" idx="1"/>
          </p:cNvCxnSpPr>
          <p:nvPr/>
        </p:nvCxnSpPr>
        <p:spPr>
          <a:xfrm flipH="1">
            <a:off x="6028425" y="1806775"/>
            <a:ext cx="1812000" cy="15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3" name="Google Shape;263;g369c7e6b6d5_3_3"/>
          <p:cNvSpPr txBox="1"/>
          <p:nvPr/>
        </p:nvSpPr>
        <p:spPr>
          <a:xfrm>
            <a:off x="7840425" y="3800300"/>
            <a:ext cx="385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100% similarity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g369c7e6b6d5_3_3"/>
          <p:cNvCxnSpPr>
            <a:stCxn id="263" idx="1"/>
          </p:cNvCxnSpPr>
          <p:nvPr/>
        </p:nvCxnSpPr>
        <p:spPr>
          <a:xfrm flipH="1">
            <a:off x="7001025" y="4061900"/>
            <a:ext cx="839400" cy="10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5" name="Google Shape;265;g369c7e6b6d5_3_3"/>
          <p:cNvSpPr txBox="1"/>
          <p:nvPr/>
        </p:nvSpPr>
        <p:spPr>
          <a:xfrm>
            <a:off x="47675" y="6483750"/>
            <a:ext cx="5493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https://www.linkedin.com/posts/insilicome-bioinfo_otu-rrnagene-amplicon-activity-7116421918437617666-j7EC/</a:t>
            </a:r>
            <a:r>
              <a:rPr b="0" i="0" lang="en-US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9c7e6b6d5_3_39"/>
          <p:cNvSpPr/>
          <p:nvPr/>
        </p:nvSpPr>
        <p:spPr>
          <a:xfrm>
            <a:off x="294950" y="957650"/>
            <a:ext cx="5651100" cy="4697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369c7e6b6d5_3_39"/>
          <p:cNvSpPr/>
          <p:nvPr/>
        </p:nvSpPr>
        <p:spPr>
          <a:xfrm>
            <a:off x="6025600" y="957575"/>
            <a:ext cx="5911500" cy="4697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5818E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369c7e6b6d5_3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3" name="Google Shape;273;g369c7e6b6d5_3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049" y="2393860"/>
            <a:ext cx="926285" cy="118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369c7e6b6d5_3_39"/>
          <p:cNvSpPr txBox="1"/>
          <p:nvPr/>
        </p:nvSpPr>
        <p:spPr>
          <a:xfrm>
            <a:off x="353200" y="3583143"/>
            <a:ext cx="142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 liệu thô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369c7e6b6d5_3_39"/>
          <p:cNvSpPr/>
          <p:nvPr/>
        </p:nvSpPr>
        <p:spPr>
          <a:xfrm>
            <a:off x="1940050" y="2647250"/>
            <a:ext cx="1682700" cy="791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58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Kiểm tra </a:t>
            </a:r>
            <a:endParaRPr b="1" i="0" sz="2000" u="none" cap="none" strike="noStrike">
              <a:solidFill>
                <a:srgbClr val="2F55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chất lượng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369c7e6b6d5_3_39"/>
          <p:cNvSpPr/>
          <p:nvPr/>
        </p:nvSpPr>
        <p:spPr>
          <a:xfrm>
            <a:off x="4105875" y="2710250"/>
            <a:ext cx="1766400" cy="65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58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Tiền xử lý</a:t>
            </a:r>
            <a:endParaRPr b="1" i="0" sz="2100" u="none" cap="none" strike="noStrike">
              <a:solidFill>
                <a:srgbClr val="2F55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 dữ liệu</a:t>
            </a:r>
            <a:endParaRPr b="1" i="0" sz="2100" u="none" cap="none" strike="noStrike">
              <a:solidFill>
                <a:srgbClr val="2F55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369c7e6b6d5_3_39"/>
          <p:cNvSpPr/>
          <p:nvPr/>
        </p:nvSpPr>
        <p:spPr>
          <a:xfrm>
            <a:off x="8412850" y="4552050"/>
            <a:ext cx="3074100" cy="791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58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Dự đoán chức năng</a:t>
            </a:r>
            <a:endParaRPr b="1" i="0" sz="2200" u="none" cap="none" strike="noStrike">
              <a:solidFill>
                <a:srgbClr val="2F55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369c7e6b6d5_3_39"/>
          <p:cNvSpPr/>
          <p:nvPr/>
        </p:nvSpPr>
        <p:spPr>
          <a:xfrm>
            <a:off x="1591227" y="2961012"/>
            <a:ext cx="321600" cy="24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5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369c7e6b6d5_3_39"/>
          <p:cNvSpPr/>
          <p:nvPr/>
        </p:nvSpPr>
        <p:spPr>
          <a:xfrm>
            <a:off x="3733677" y="2961012"/>
            <a:ext cx="321600" cy="24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5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369c7e6b6d5_3_39"/>
          <p:cNvSpPr/>
          <p:nvPr/>
        </p:nvSpPr>
        <p:spPr>
          <a:xfrm>
            <a:off x="8336640" y="1072250"/>
            <a:ext cx="3021000" cy="108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58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Phân tích đa dạng </a:t>
            </a:r>
            <a:endParaRPr b="1" i="0" sz="2000" u="none" cap="none" strike="noStrike">
              <a:solidFill>
                <a:srgbClr val="2F55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alpha và beta 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369c7e6b6d5_3_39"/>
          <p:cNvSpPr/>
          <p:nvPr/>
        </p:nvSpPr>
        <p:spPr>
          <a:xfrm>
            <a:off x="0" y="0"/>
            <a:ext cx="12192000" cy="713100"/>
          </a:xfrm>
          <a:prstGeom prst="rect">
            <a:avLst/>
          </a:prstGeom>
          <a:solidFill>
            <a:srgbClr val="73B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QUY TRÌNH PHÂN TÍCH TIN SINH HỌC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369c7e6b6d5_3_39"/>
          <p:cNvSpPr/>
          <p:nvPr/>
        </p:nvSpPr>
        <p:spPr>
          <a:xfrm>
            <a:off x="8336650" y="2277724"/>
            <a:ext cx="3021000" cy="933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58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Thành phần vi sinh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369c7e6b6d5_3_39"/>
          <p:cNvSpPr/>
          <p:nvPr/>
        </p:nvSpPr>
        <p:spPr>
          <a:xfrm>
            <a:off x="8337818" y="3369104"/>
            <a:ext cx="3426600" cy="102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58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Phân tích sự khác biệt độ phong phú vi sinh vật</a:t>
            </a:r>
            <a:endParaRPr b="1" i="0" sz="2100" u="none" cap="none" strike="noStrike">
              <a:solidFill>
                <a:srgbClr val="2F55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g369c7e6b6d5_3_39"/>
          <p:cNvCxnSpPr>
            <a:stCxn id="276" idx="3"/>
            <a:endCxn id="285" idx="1"/>
          </p:cNvCxnSpPr>
          <p:nvPr/>
        </p:nvCxnSpPr>
        <p:spPr>
          <a:xfrm>
            <a:off x="5872275" y="3039650"/>
            <a:ext cx="254700" cy="0"/>
          </a:xfrm>
          <a:prstGeom prst="straightConnector1">
            <a:avLst/>
          </a:prstGeom>
          <a:noFill/>
          <a:ln cap="flat" cmpd="sng" w="28575">
            <a:solidFill>
              <a:srgbClr val="45818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6" name="Google Shape;286;g369c7e6b6d5_3_39"/>
          <p:cNvSpPr txBox="1"/>
          <p:nvPr/>
        </p:nvSpPr>
        <p:spPr>
          <a:xfrm>
            <a:off x="1738250" y="5767325"/>
            <a:ext cx="292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Upstream analysis</a:t>
            </a:r>
            <a:endParaRPr b="1" i="0" sz="2700" u="none" cap="none" strike="noStrike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369c7e6b6d5_3_39"/>
          <p:cNvSpPr txBox="1"/>
          <p:nvPr/>
        </p:nvSpPr>
        <p:spPr>
          <a:xfrm>
            <a:off x="7559150" y="5743475"/>
            <a:ext cx="3366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45818E"/>
                </a:solidFill>
                <a:latin typeface="Calibri"/>
                <a:ea typeface="Calibri"/>
                <a:cs typeface="Calibri"/>
                <a:sym typeface="Calibri"/>
              </a:rPr>
              <a:t>Downstream analysis</a:t>
            </a:r>
            <a:endParaRPr b="1" i="0" sz="2700" u="none" cap="none" strike="noStrike">
              <a:solidFill>
                <a:srgbClr val="45818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369c7e6b6d5_3_39"/>
          <p:cNvSpPr/>
          <p:nvPr/>
        </p:nvSpPr>
        <p:spPr>
          <a:xfrm>
            <a:off x="6126825" y="2710250"/>
            <a:ext cx="1766400" cy="65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58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RAREFACTION</a:t>
            </a:r>
            <a:endParaRPr b="1" i="0" sz="1600" u="none" cap="none" strike="noStrike">
              <a:solidFill>
                <a:srgbClr val="2F55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369c7e6b6d5_3_39"/>
          <p:cNvSpPr/>
          <p:nvPr/>
        </p:nvSpPr>
        <p:spPr>
          <a:xfrm>
            <a:off x="7954140" y="2961012"/>
            <a:ext cx="321600" cy="24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5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69c7e6b6d5_3_1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5" name="Google Shape;295;g369c7e6b6d5_3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1624" y="3162485"/>
            <a:ext cx="926285" cy="118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369c7e6b6d5_3_139"/>
          <p:cNvSpPr txBox="1"/>
          <p:nvPr/>
        </p:nvSpPr>
        <p:spPr>
          <a:xfrm>
            <a:off x="2392775" y="4351768"/>
            <a:ext cx="142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 liệu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giải trình tự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369c7e6b6d5_3_139"/>
          <p:cNvSpPr/>
          <p:nvPr/>
        </p:nvSpPr>
        <p:spPr>
          <a:xfrm>
            <a:off x="4096065" y="3427338"/>
            <a:ext cx="2232000" cy="791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58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Kiểm tra </a:t>
            </a:r>
            <a:endParaRPr b="1" i="0" sz="2100" u="none" cap="none" strike="noStrike">
              <a:solidFill>
                <a:srgbClr val="2F55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chất lượng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369c7e6b6d5_3_139"/>
          <p:cNvSpPr/>
          <p:nvPr/>
        </p:nvSpPr>
        <p:spPr>
          <a:xfrm>
            <a:off x="6755060" y="3626469"/>
            <a:ext cx="2455800" cy="45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58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Tiền xử lý dữ liệu</a:t>
            </a:r>
            <a:endParaRPr b="1" i="0" sz="2100" u="none" cap="none" strike="noStrike">
              <a:solidFill>
                <a:srgbClr val="2F55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369c7e6b6d5_3_139"/>
          <p:cNvSpPr/>
          <p:nvPr/>
        </p:nvSpPr>
        <p:spPr>
          <a:xfrm>
            <a:off x="3630802" y="3729637"/>
            <a:ext cx="321600" cy="24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5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369c7e6b6d5_3_139"/>
          <p:cNvSpPr/>
          <p:nvPr/>
        </p:nvSpPr>
        <p:spPr>
          <a:xfrm>
            <a:off x="6382852" y="3729637"/>
            <a:ext cx="321600" cy="24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5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369c7e6b6d5_3_139"/>
          <p:cNvSpPr txBox="1"/>
          <p:nvPr/>
        </p:nvSpPr>
        <p:spPr>
          <a:xfrm>
            <a:off x="1192050" y="1345925"/>
            <a:ext cx="980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UPSTREAM ANALYSIS</a:t>
            </a:r>
            <a:endParaRPr b="1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69c7e6b6d5_3_205"/>
          <p:cNvSpPr/>
          <p:nvPr/>
        </p:nvSpPr>
        <p:spPr>
          <a:xfrm>
            <a:off x="5292375" y="3807100"/>
            <a:ext cx="6427500" cy="1777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88888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g369c7e6b6d5_3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200" y="3860900"/>
            <a:ext cx="1847875" cy="2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369c7e6b6d5_3_20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9" name="Google Shape;309;g369c7e6b6d5_3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538" y="1267000"/>
            <a:ext cx="795223" cy="102103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369c7e6b6d5_3_205"/>
          <p:cNvSpPr txBox="1"/>
          <p:nvPr/>
        </p:nvSpPr>
        <p:spPr>
          <a:xfrm>
            <a:off x="631550" y="2288025"/>
            <a:ext cx="133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 liệu thô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369c7e6b6d5_3_205"/>
          <p:cNvSpPr/>
          <p:nvPr/>
        </p:nvSpPr>
        <p:spPr>
          <a:xfrm>
            <a:off x="0" y="0"/>
            <a:ext cx="12192000" cy="538500"/>
          </a:xfrm>
          <a:prstGeom prst="rect">
            <a:avLst/>
          </a:prstGeom>
          <a:solidFill>
            <a:srgbClr val="73B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 liệu thô (fastq) từ máy giải trình tự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2" name="Google Shape;312;g369c7e6b6d5_3_205"/>
          <p:cNvCxnSpPr/>
          <p:nvPr/>
        </p:nvCxnSpPr>
        <p:spPr>
          <a:xfrm>
            <a:off x="2615000" y="4210675"/>
            <a:ext cx="3957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g369c7e6b6d5_3_205"/>
          <p:cNvSpPr txBox="1"/>
          <p:nvPr/>
        </p:nvSpPr>
        <p:spPr>
          <a:xfrm>
            <a:off x="211800" y="4248550"/>
            <a:ext cx="7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mẫu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g369c7e6b6d5_3_205"/>
          <p:cNvCxnSpPr>
            <a:stCxn id="313" idx="3"/>
          </p:cNvCxnSpPr>
          <p:nvPr/>
        </p:nvCxnSpPr>
        <p:spPr>
          <a:xfrm flipH="1" rot="10800000">
            <a:off x="925500" y="4156150"/>
            <a:ext cx="3957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5" name="Google Shape;315;g369c7e6b6d5_3_205"/>
          <p:cNvCxnSpPr>
            <a:stCxn id="313" idx="3"/>
          </p:cNvCxnSpPr>
          <p:nvPr/>
        </p:nvCxnSpPr>
        <p:spPr>
          <a:xfrm>
            <a:off x="925500" y="4448650"/>
            <a:ext cx="38820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6" name="Google Shape;316;g369c7e6b6d5_3_205"/>
          <p:cNvSpPr txBox="1"/>
          <p:nvPr/>
        </p:nvSpPr>
        <p:spPr>
          <a:xfrm>
            <a:off x="211800" y="5409163"/>
            <a:ext cx="7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mẫu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7" name="Google Shape;317;g369c7e6b6d5_3_205"/>
          <p:cNvCxnSpPr>
            <a:stCxn id="316" idx="3"/>
          </p:cNvCxnSpPr>
          <p:nvPr/>
        </p:nvCxnSpPr>
        <p:spPr>
          <a:xfrm flipH="1" rot="10800000">
            <a:off x="925500" y="5316763"/>
            <a:ext cx="3957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8" name="Google Shape;318;g369c7e6b6d5_3_205"/>
          <p:cNvCxnSpPr>
            <a:stCxn id="316" idx="3"/>
          </p:cNvCxnSpPr>
          <p:nvPr/>
        </p:nvCxnSpPr>
        <p:spPr>
          <a:xfrm>
            <a:off x="925500" y="5609263"/>
            <a:ext cx="388200" cy="3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9" name="Google Shape;319;g369c7e6b6d5_3_205"/>
          <p:cNvCxnSpPr>
            <a:endCxn id="320" idx="1"/>
          </p:cNvCxnSpPr>
          <p:nvPr/>
        </p:nvCxnSpPr>
        <p:spPr>
          <a:xfrm flipH="1" rot="10800000">
            <a:off x="3042900" y="4147550"/>
            <a:ext cx="250500" cy="165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0" name="Google Shape;320;g369c7e6b6d5_3_205"/>
          <p:cNvSpPr txBox="1"/>
          <p:nvPr/>
        </p:nvSpPr>
        <p:spPr>
          <a:xfrm>
            <a:off x="3293400" y="3932000"/>
            <a:ext cx="184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trình tự forward</a:t>
            </a:r>
            <a:endParaRPr b="1" i="0" sz="16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369c7e6b6d5_3_205"/>
          <p:cNvSpPr txBox="1"/>
          <p:nvPr/>
        </p:nvSpPr>
        <p:spPr>
          <a:xfrm>
            <a:off x="3262775" y="4575175"/>
            <a:ext cx="182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A02B93"/>
                </a:solidFill>
                <a:latin typeface="Arial"/>
                <a:ea typeface="Arial"/>
                <a:cs typeface="Arial"/>
                <a:sym typeface="Arial"/>
              </a:rPr>
              <a:t>trình tự reverse</a:t>
            </a:r>
            <a:endParaRPr b="1" i="0" sz="1600" u="none" cap="none" strike="noStrike">
              <a:solidFill>
                <a:srgbClr val="A02B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g369c7e6b6d5_3_205"/>
          <p:cNvCxnSpPr/>
          <p:nvPr/>
        </p:nvCxnSpPr>
        <p:spPr>
          <a:xfrm>
            <a:off x="2615000" y="4853975"/>
            <a:ext cx="395700" cy="0"/>
          </a:xfrm>
          <a:prstGeom prst="straightConnector1">
            <a:avLst/>
          </a:prstGeom>
          <a:noFill/>
          <a:ln cap="flat" cmpd="sng" w="19050">
            <a:solidFill>
              <a:srgbClr val="A02B9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g369c7e6b6d5_3_205"/>
          <p:cNvCxnSpPr>
            <a:endCxn id="321" idx="1"/>
          </p:cNvCxnSpPr>
          <p:nvPr/>
        </p:nvCxnSpPr>
        <p:spPr>
          <a:xfrm>
            <a:off x="3050075" y="4787125"/>
            <a:ext cx="212700" cy="3600"/>
          </a:xfrm>
          <a:prstGeom prst="straightConnector1">
            <a:avLst/>
          </a:prstGeom>
          <a:noFill/>
          <a:ln cap="flat" cmpd="sng" w="9525">
            <a:solidFill>
              <a:srgbClr val="A02B93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24" name="Google Shape;324;g369c7e6b6d5_3_205"/>
          <p:cNvPicPr preferRelativeResize="0"/>
          <p:nvPr/>
        </p:nvPicPr>
        <p:blipFill rotWithShape="1">
          <a:blip r:embed="rId5">
            <a:alphaModFix/>
          </a:blip>
          <a:srcRect b="0" l="0" r="22480" t="0"/>
          <a:stretch/>
        </p:blipFill>
        <p:spPr>
          <a:xfrm>
            <a:off x="3878300" y="715725"/>
            <a:ext cx="6050474" cy="1866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5" name="Google Shape;325;g369c7e6b6d5_3_205"/>
          <p:cNvSpPr/>
          <p:nvPr/>
        </p:nvSpPr>
        <p:spPr>
          <a:xfrm>
            <a:off x="1666875" y="735075"/>
            <a:ext cx="2205250" cy="3147400"/>
          </a:xfrm>
          <a:custGeom>
            <a:rect b="b" l="l" r="r" t="t"/>
            <a:pathLst>
              <a:path extrusionOk="0" h="125896" w="88210">
                <a:moveTo>
                  <a:pt x="0" y="125896"/>
                </a:moveTo>
                <a:lnTo>
                  <a:pt x="88210" y="0"/>
                </a:lnTo>
                <a:lnTo>
                  <a:pt x="88210" y="73301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369c7e6b6d5_3_205"/>
          <p:cNvSpPr/>
          <p:nvPr/>
        </p:nvSpPr>
        <p:spPr>
          <a:xfrm>
            <a:off x="9928775" y="704025"/>
            <a:ext cx="538375" cy="890375"/>
          </a:xfrm>
          <a:custGeom>
            <a:rect b="b" l="l" r="r" t="t"/>
            <a:pathLst>
              <a:path extrusionOk="0" h="35615" w="21535">
                <a:moveTo>
                  <a:pt x="0" y="0"/>
                </a:moveTo>
                <a:lnTo>
                  <a:pt x="0" y="35615"/>
                </a:lnTo>
                <a:lnTo>
                  <a:pt x="21535" y="17393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369c7e6b6d5_3_205"/>
          <p:cNvSpPr txBox="1"/>
          <p:nvPr/>
        </p:nvSpPr>
        <p:spPr>
          <a:xfrm>
            <a:off x="10467150" y="735063"/>
            <a:ext cx="172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Mỗi “4 dòng" là thông tin của 1 trình tự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369c7e6b6d5_3_205"/>
          <p:cNvSpPr txBox="1"/>
          <p:nvPr/>
        </p:nvSpPr>
        <p:spPr>
          <a:xfrm>
            <a:off x="5926096" y="2626725"/>
            <a:ext cx="2273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Định dạng fastq</a:t>
            </a:r>
            <a:endParaRPr b="1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g369c7e6b6d5_3_205"/>
          <p:cNvCxnSpPr/>
          <p:nvPr/>
        </p:nvCxnSpPr>
        <p:spPr>
          <a:xfrm>
            <a:off x="6907275" y="4786925"/>
            <a:ext cx="3684000" cy="1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0" name="Google Shape;330;g369c7e6b6d5_3_205"/>
          <p:cNvSpPr txBox="1"/>
          <p:nvPr/>
        </p:nvSpPr>
        <p:spPr>
          <a:xfrm>
            <a:off x="5292375" y="4573925"/>
            <a:ext cx="172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V3-V4 16S rRNA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Google Shape;331;g369c7e6b6d5_3_205"/>
          <p:cNvCxnSpPr/>
          <p:nvPr/>
        </p:nvCxnSpPr>
        <p:spPr>
          <a:xfrm flipH="1" rot="10800000">
            <a:off x="6905625" y="4424425"/>
            <a:ext cx="2060400" cy="105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g369c7e6b6d5_3_205"/>
          <p:cNvSpPr txBox="1"/>
          <p:nvPr/>
        </p:nvSpPr>
        <p:spPr>
          <a:xfrm>
            <a:off x="5604075" y="4071550"/>
            <a:ext cx="110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 b="1" i="0" sz="18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g369c7e6b6d5_3_205"/>
          <p:cNvCxnSpPr/>
          <p:nvPr/>
        </p:nvCxnSpPr>
        <p:spPr>
          <a:xfrm flipH="1" rot="10800000">
            <a:off x="8530875" y="5066875"/>
            <a:ext cx="2060400" cy="10500"/>
          </a:xfrm>
          <a:prstGeom prst="straightConnector1">
            <a:avLst/>
          </a:prstGeom>
          <a:noFill/>
          <a:ln cap="flat" cmpd="sng" w="28575">
            <a:solidFill>
              <a:srgbClr val="A02B9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" name="Google Shape;334;g369c7e6b6d5_3_205"/>
          <p:cNvSpPr txBox="1"/>
          <p:nvPr/>
        </p:nvSpPr>
        <p:spPr>
          <a:xfrm>
            <a:off x="10663775" y="4788175"/>
            <a:ext cx="110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A02B93"/>
                </a:solidFill>
                <a:latin typeface="Arial"/>
                <a:ea typeface="Arial"/>
                <a:cs typeface="Arial"/>
                <a:sym typeface="Arial"/>
              </a:rPr>
              <a:t>Reverse</a:t>
            </a:r>
            <a:endParaRPr b="1" i="0" sz="1700" u="none" cap="none" strike="noStrike">
              <a:solidFill>
                <a:srgbClr val="A02B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369c7e6b6d5_3_205"/>
          <p:cNvSpPr txBox="1"/>
          <p:nvPr/>
        </p:nvSpPr>
        <p:spPr>
          <a:xfrm>
            <a:off x="7885737" y="5585300"/>
            <a:ext cx="1727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Giải trình tự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69c7e6b6d5_2_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g369c7e6b6d5_2_8"/>
          <p:cNvSpPr/>
          <p:nvPr/>
        </p:nvSpPr>
        <p:spPr>
          <a:xfrm>
            <a:off x="1505550" y="2864100"/>
            <a:ext cx="1605300" cy="791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58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Kiểm tra </a:t>
            </a:r>
            <a:endParaRPr b="1" i="0" sz="1700" u="none" cap="none" strike="noStrike">
              <a:solidFill>
                <a:srgbClr val="2F55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chất lượng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369c7e6b6d5_2_8"/>
          <p:cNvSpPr/>
          <p:nvPr/>
        </p:nvSpPr>
        <p:spPr>
          <a:xfrm>
            <a:off x="1116477" y="3166387"/>
            <a:ext cx="321600" cy="24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5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g369c7e6b6d5_2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63" y="2749138"/>
            <a:ext cx="795223" cy="102103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369c7e6b6d5_2_8"/>
          <p:cNvSpPr txBox="1"/>
          <p:nvPr/>
        </p:nvSpPr>
        <p:spPr>
          <a:xfrm>
            <a:off x="24275" y="3770163"/>
            <a:ext cx="1339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Dữ liệu thô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369c7e6b6d5_2_8"/>
          <p:cNvSpPr/>
          <p:nvPr/>
        </p:nvSpPr>
        <p:spPr>
          <a:xfrm>
            <a:off x="0" y="0"/>
            <a:ext cx="12192000" cy="538500"/>
          </a:xfrm>
          <a:prstGeom prst="rect">
            <a:avLst/>
          </a:prstGeom>
          <a:solidFill>
            <a:srgbClr val="73B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Kiểm tra chất lượng trình tự với FastQC 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g369c7e6b6d5_2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4450" y="598625"/>
            <a:ext cx="8593815" cy="281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369c7e6b6d5_2_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4925" y="3472800"/>
            <a:ext cx="8542840" cy="281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369c7e6b6d5_2_8"/>
          <p:cNvSpPr txBox="1"/>
          <p:nvPr/>
        </p:nvSpPr>
        <p:spPr>
          <a:xfrm>
            <a:off x="24275" y="6231100"/>
            <a:ext cx="358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https://anaconda.org/bioconda/fastqc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563C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https://anaconda.org/bioconda/multiqc</a:t>
            </a:r>
            <a:r>
              <a:rPr lang="en-US"/>
              <a:t>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69c7e6b6d5_3_29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g369c7e6b6d5_3_298"/>
          <p:cNvSpPr/>
          <p:nvPr/>
        </p:nvSpPr>
        <p:spPr>
          <a:xfrm>
            <a:off x="415715" y="2699626"/>
            <a:ext cx="2232000" cy="791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58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dada2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369c7e6b6d5_3_298"/>
          <p:cNvSpPr/>
          <p:nvPr/>
        </p:nvSpPr>
        <p:spPr>
          <a:xfrm>
            <a:off x="0" y="0"/>
            <a:ext cx="12192000" cy="538500"/>
          </a:xfrm>
          <a:prstGeom prst="rect">
            <a:avLst/>
          </a:prstGeom>
          <a:solidFill>
            <a:srgbClr val="73BF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Tiền xử lý dữ liệu với công cụ dada2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369c7e6b6d5_3_298"/>
          <p:cNvSpPr txBox="1"/>
          <p:nvPr/>
        </p:nvSpPr>
        <p:spPr>
          <a:xfrm>
            <a:off x="6205751" y="3345025"/>
            <a:ext cx="2232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Bảng đếm ASV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369c7e6b6d5_3_298"/>
          <p:cNvSpPr txBox="1"/>
          <p:nvPr/>
        </p:nvSpPr>
        <p:spPr>
          <a:xfrm>
            <a:off x="4851450" y="5924225"/>
            <a:ext cx="4835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 tự của ASV (fasta)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g369c7e6b6d5_3_298"/>
          <p:cNvCxnSpPr>
            <a:stCxn id="356" idx="3"/>
          </p:cNvCxnSpPr>
          <p:nvPr/>
        </p:nvCxnSpPr>
        <p:spPr>
          <a:xfrm flipH="1" rot="10800000">
            <a:off x="2647715" y="2121076"/>
            <a:ext cx="1682700" cy="97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1" name="Google Shape;361;g369c7e6b6d5_3_298"/>
          <p:cNvCxnSpPr>
            <a:stCxn id="356" idx="3"/>
            <a:endCxn id="362" idx="1"/>
          </p:cNvCxnSpPr>
          <p:nvPr/>
        </p:nvCxnSpPr>
        <p:spPr>
          <a:xfrm>
            <a:off x="2647715" y="3095176"/>
            <a:ext cx="1584900" cy="185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62" name="Google Shape;362;g369c7e6b6d5_3_2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2702" y="4036550"/>
            <a:ext cx="6178095" cy="181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3" name="Google Shape;363;g369c7e6b6d5_3_2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0415" y="908325"/>
            <a:ext cx="6128654" cy="2501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4" name="Google Shape;364;g369c7e6b6d5_3_298"/>
          <p:cNvSpPr txBox="1"/>
          <p:nvPr/>
        </p:nvSpPr>
        <p:spPr>
          <a:xfrm>
            <a:off x="110250" y="6470800"/>
            <a:ext cx="9576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dada2 trong qiime2: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https://amplicon-docs.qiime2.org/en/latest/references/plugins/dada2.html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69c7e6b6d5_3_3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g369c7e6b6d5_3_314"/>
          <p:cNvSpPr txBox="1"/>
          <p:nvPr/>
        </p:nvSpPr>
        <p:spPr>
          <a:xfrm>
            <a:off x="1243250" y="127875"/>
            <a:ext cx="9807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i="0" lang="en-US" sz="5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DOWNSTREAM ANALYSIS</a:t>
            </a:r>
            <a:endParaRPr b="1" i="0" sz="5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i="0" lang="en-US" sz="5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 KẾT QUẢ</a:t>
            </a:r>
            <a:endParaRPr b="1" i="0" sz="5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369c7e6b6d5_3_314"/>
          <p:cNvSpPr/>
          <p:nvPr/>
        </p:nvSpPr>
        <p:spPr>
          <a:xfrm>
            <a:off x="6128325" y="5457350"/>
            <a:ext cx="3074100" cy="791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58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Dự đoán chức năng</a:t>
            </a:r>
            <a:endParaRPr b="1" i="0" sz="2200" u="none" cap="none" strike="noStrike">
              <a:solidFill>
                <a:srgbClr val="2F55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369c7e6b6d5_3_314"/>
          <p:cNvSpPr/>
          <p:nvPr/>
        </p:nvSpPr>
        <p:spPr>
          <a:xfrm>
            <a:off x="6128315" y="1977550"/>
            <a:ext cx="3021000" cy="1088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58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Phân tích đa dạng </a:t>
            </a:r>
            <a:endParaRPr b="1" i="0" sz="2000" u="none" cap="none" strike="noStrike">
              <a:solidFill>
                <a:srgbClr val="2F55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alpha và beta 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369c7e6b6d5_3_314"/>
          <p:cNvSpPr/>
          <p:nvPr/>
        </p:nvSpPr>
        <p:spPr>
          <a:xfrm>
            <a:off x="6128325" y="3183024"/>
            <a:ext cx="3021000" cy="933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58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Thành phần vi sinh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369c7e6b6d5_3_314"/>
          <p:cNvSpPr/>
          <p:nvPr/>
        </p:nvSpPr>
        <p:spPr>
          <a:xfrm>
            <a:off x="5977093" y="4274404"/>
            <a:ext cx="3426600" cy="102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58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Phân tích sự khác biệt độ phong phú vi sinh vật</a:t>
            </a:r>
            <a:endParaRPr b="1" i="0" sz="2100" u="none" cap="none" strike="noStrike">
              <a:solidFill>
                <a:srgbClr val="2F55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369c7e6b6d5_3_314"/>
          <p:cNvSpPr/>
          <p:nvPr/>
        </p:nvSpPr>
        <p:spPr>
          <a:xfrm>
            <a:off x="3002450" y="3538525"/>
            <a:ext cx="2188800" cy="658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45818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2F5597"/>
                </a:solidFill>
                <a:latin typeface="Arial"/>
                <a:ea typeface="Arial"/>
                <a:cs typeface="Arial"/>
                <a:sym typeface="Arial"/>
              </a:rPr>
              <a:t>RAREFACTION</a:t>
            </a:r>
            <a:endParaRPr b="1" i="0" sz="2100" u="none" cap="none" strike="noStrike">
              <a:solidFill>
                <a:srgbClr val="2F55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369c7e6b6d5_3_314"/>
          <p:cNvSpPr/>
          <p:nvPr/>
        </p:nvSpPr>
        <p:spPr>
          <a:xfrm>
            <a:off x="5251940" y="3789287"/>
            <a:ext cx="321600" cy="24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F55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2024-12-05T16:38:06Z</dcterms:created>
  <dc:creator>Khai Nguyen Quang</dc:creator>
</cp:coreProperties>
</file>