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282" r:id="rId22"/>
  </p:sldIdLst>
  <p:sldSz cx="12192000" cy="6858000"/>
  <p:notesSz cx="6858000" cy="9144000"/>
  <p:embeddedFontLst>
    <p:embeddedFont>
      <p:font typeface="Arial Black" panose="020B0A04020102020204" pitchFamily="34" charset="0"/>
      <p:regular r:id="rId24"/>
      <p:bold r:id="rId25"/>
    </p:embeddedFont>
    <p:embeddedFont>
      <p:font typeface="Century" panose="02040604050505020304" pitchFamily="18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hJwTnE1cZhnELbjJOj2/ErQ80f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CDA87E-2D77-43CC-8CB8-2C0223D60E04}">
  <a:tblStyle styleId="{8ACDA87E-2D77-43CC-8CB8-2C0223D60E0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28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9"/>
          <p:cNvSpPr txBox="1">
            <a:spLocks noGrp="1"/>
          </p:cNvSpPr>
          <p:nvPr>
            <p:ph type="sldNum" idx="12"/>
          </p:nvPr>
        </p:nvSpPr>
        <p:spPr>
          <a:xfrm>
            <a:off x="9244914" y="647168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Arial"/>
              <a:buNone/>
              <a:defRPr sz="6000">
                <a:solidFill>
                  <a:srgbClr val="2E75B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19" name="Google Shape;19;p30"/>
          <p:cNvSpPr txBox="1">
            <a:spLocks noGrp="1"/>
          </p:cNvSpPr>
          <p:nvPr>
            <p:ph type="sldNum" idx="12"/>
          </p:nvPr>
        </p:nvSpPr>
        <p:spPr>
          <a:xfrm>
            <a:off x="9244914" y="647168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" name="Google Shape;20;p30"/>
          <p:cNvGrpSpPr/>
          <p:nvPr/>
        </p:nvGrpSpPr>
        <p:grpSpPr>
          <a:xfrm>
            <a:off x="0" y="6280737"/>
            <a:ext cx="12192000" cy="565333"/>
            <a:chOff x="76200" y="-2349220"/>
            <a:chExt cx="12192000" cy="565333"/>
          </a:xfrm>
        </p:grpSpPr>
        <p:cxnSp>
          <p:nvCxnSpPr>
            <p:cNvPr id="21" name="Google Shape;21;p30"/>
            <p:cNvCxnSpPr/>
            <p:nvPr/>
          </p:nvCxnSpPr>
          <p:spPr>
            <a:xfrm>
              <a:off x="76200" y="-2349220"/>
              <a:ext cx="12192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22" name="Google Shape;22;p30" descr="Rencontres du Vietnam – International Year of Basic Sciences for Development"/>
            <p:cNvPicPr preferRelativeResize="0"/>
            <p:nvPr/>
          </p:nvPicPr>
          <p:blipFill rotWithShape="1">
            <a:blip r:embed="rId2">
              <a:alphaModFix/>
            </a:blip>
            <a:srcRect t="21347" b="22196"/>
            <a:stretch/>
          </p:blipFill>
          <p:spPr>
            <a:xfrm>
              <a:off x="669674" y="-2320492"/>
              <a:ext cx="950464" cy="5366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30" descr="Internship at ICISE"/>
            <p:cNvPicPr preferRelativeResize="0"/>
            <p:nvPr/>
          </p:nvPicPr>
          <p:blipFill rotWithShape="1">
            <a:blip r:embed="rId3">
              <a:alphaModFix/>
            </a:blip>
            <a:srcRect t="18642" b="10927"/>
            <a:stretch/>
          </p:blipFill>
          <p:spPr>
            <a:xfrm>
              <a:off x="1686813" y="-2322534"/>
              <a:ext cx="1423915" cy="5343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30" descr="Vector Logo] Học Viện Nông Nghiệp Việt Nam - VNUA | Việt nam, Nông nghiệp,  Viết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95672" y="-2326448"/>
              <a:ext cx="529453" cy="5294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30" descr="A logo for a company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773192" y="-2326448"/>
              <a:ext cx="950464" cy="534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26;p30"/>
            <p:cNvSpPr txBox="1"/>
            <p:nvPr/>
          </p:nvSpPr>
          <p:spPr>
            <a:xfrm>
              <a:off x="3177403" y="-2246381"/>
              <a:ext cx="64246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1E4E7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3</a:t>
              </a:r>
              <a:r>
                <a:rPr lang="en-US" sz="1800" b="0" i="0" u="none" strike="noStrike" cap="none" baseline="30000" dirty="0">
                  <a:solidFill>
                    <a:srgbClr val="1E4E7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rd</a:t>
              </a:r>
              <a:r>
                <a:rPr lang="en-US" sz="1800" b="0" i="0" u="none" strike="noStrike" cap="none" dirty="0">
                  <a:solidFill>
                    <a:srgbClr val="1E4E7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VIETNAM SCHOOL OF BIOLOGY (VSOB-3)</a:t>
              </a: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sldNum" idx="12"/>
          </p:nvPr>
        </p:nvSpPr>
        <p:spPr>
          <a:xfrm>
            <a:off x="9244914" y="647168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" name="Google Shape;20;p30">
            <a:extLst>
              <a:ext uri="{FF2B5EF4-FFF2-40B4-BE49-F238E27FC236}">
                <a16:creationId xmlns:a16="http://schemas.microsoft.com/office/drawing/2014/main" id="{6AA436C7-AD9A-38F6-3C46-7C738BE0EA88}"/>
              </a:ext>
            </a:extLst>
          </p:cNvPr>
          <p:cNvGrpSpPr/>
          <p:nvPr userDrawn="1"/>
        </p:nvGrpSpPr>
        <p:grpSpPr>
          <a:xfrm>
            <a:off x="0" y="6280737"/>
            <a:ext cx="12192000" cy="565333"/>
            <a:chOff x="76200" y="-2349220"/>
            <a:chExt cx="12192000" cy="565333"/>
          </a:xfrm>
        </p:grpSpPr>
        <p:cxnSp>
          <p:nvCxnSpPr>
            <p:cNvPr id="3" name="Google Shape;21;p30">
              <a:extLst>
                <a:ext uri="{FF2B5EF4-FFF2-40B4-BE49-F238E27FC236}">
                  <a16:creationId xmlns:a16="http://schemas.microsoft.com/office/drawing/2014/main" id="{F73A5FBC-EF50-5D1A-E71B-03866E52DBD1}"/>
                </a:ext>
              </a:extLst>
            </p:cNvPr>
            <p:cNvCxnSpPr/>
            <p:nvPr/>
          </p:nvCxnSpPr>
          <p:spPr>
            <a:xfrm>
              <a:off x="76200" y="-2349220"/>
              <a:ext cx="12192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4" name="Google Shape;22;p30" descr="Rencontres du Vietnam – International Year of Basic Sciences for Development">
              <a:extLst>
                <a:ext uri="{FF2B5EF4-FFF2-40B4-BE49-F238E27FC236}">
                  <a16:creationId xmlns:a16="http://schemas.microsoft.com/office/drawing/2014/main" id="{C1F4AB45-9C1C-D6B7-616D-2E594E0B613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21347" b="22196"/>
            <a:stretch/>
          </p:blipFill>
          <p:spPr>
            <a:xfrm>
              <a:off x="669674" y="-2320492"/>
              <a:ext cx="950464" cy="5366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23;p30" descr="Internship at ICISE">
              <a:extLst>
                <a:ext uri="{FF2B5EF4-FFF2-40B4-BE49-F238E27FC236}">
                  <a16:creationId xmlns:a16="http://schemas.microsoft.com/office/drawing/2014/main" id="{3D57C345-F18D-6BBE-F2A3-41B5BA206CE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8642" b="10927"/>
            <a:stretch/>
          </p:blipFill>
          <p:spPr>
            <a:xfrm>
              <a:off x="1686813" y="-2322534"/>
              <a:ext cx="1423915" cy="5343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24;p30" descr="Vector Logo] Học Viện Nông Nghiệp Việt Nam - VNUA | Việt nam, Nông nghiệp,  Viết">
              <a:extLst>
                <a:ext uri="{FF2B5EF4-FFF2-40B4-BE49-F238E27FC236}">
                  <a16:creationId xmlns:a16="http://schemas.microsoft.com/office/drawing/2014/main" id="{9ACA78AC-EFA6-D6D8-DBC6-FBDE52A1E30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95672" y="-2326448"/>
              <a:ext cx="529453" cy="5294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25;p30" descr="A logo for a company&#10;&#10;Description automatically generated">
              <a:extLst>
                <a:ext uri="{FF2B5EF4-FFF2-40B4-BE49-F238E27FC236}">
                  <a16:creationId xmlns:a16="http://schemas.microsoft.com/office/drawing/2014/main" id="{F0CD709B-149B-B348-0D84-E177A67DCF8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773192" y="-2326448"/>
              <a:ext cx="950464" cy="534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26;p30">
              <a:extLst>
                <a:ext uri="{FF2B5EF4-FFF2-40B4-BE49-F238E27FC236}">
                  <a16:creationId xmlns:a16="http://schemas.microsoft.com/office/drawing/2014/main" id="{6F2D89CC-D0B6-D72C-F19E-8104AB18DD64}"/>
                </a:ext>
              </a:extLst>
            </p:cNvPr>
            <p:cNvSpPr txBox="1"/>
            <p:nvPr/>
          </p:nvSpPr>
          <p:spPr>
            <a:xfrm>
              <a:off x="3177403" y="-2246381"/>
              <a:ext cx="64246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1E4E7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3</a:t>
              </a:r>
              <a:r>
                <a:rPr lang="en-US" sz="1800" b="0" i="0" u="none" strike="noStrike" cap="none" baseline="30000" dirty="0">
                  <a:solidFill>
                    <a:srgbClr val="1E4E7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rd</a:t>
              </a:r>
              <a:r>
                <a:rPr lang="en-US" sz="1800" b="0" i="0" u="none" strike="noStrike" cap="none" dirty="0">
                  <a:solidFill>
                    <a:srgbClr val="1E4E7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VIETNAM SCHOOL OF BIOLOGY (VSOB-3)</a:t>
              </a: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sldNum" idx="12"/>
          </p:nvPr>
        </p:nvSpPr>
        <p:spPr>
          <a:xfrm>
            <a:off x="9244914" y="647168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34"/>
          <p:cNvSpPr txBox="1"/>
          <p:nvPr/>
        </p:nvSpPr>
        <p:spPr>
          <a:xfrm>
            <a:off x="7370944" y="-5570215"/>
            <a:ext cx="387162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SECOND VIETNAM SCHOOL OF BIOLOGY (VSOB-2) </a:t>
            </a:r>
            <a:endParaRPr/>
          </a:p>
        </p:txBody>
      </p:sp>
      <p:grpSp>
        <p:nvGrpSpPr>
          <p:cNvPr id="2" name="Google Shape;20;p30">
            <a:extLst>
              <a:ext uri="{FF2B5EF4-FFF2-40B4-BE49-F238E27FC236}">
                <a16:creationId xmlns:a16="http://schemas.microsoft.com/office/drawing/2014/main" id="{37329A5B-45E6-89D4-DF3A-9DA6C3325F24}"/>
              </a:ext>
            </a:extLst>
          </p:cNvPr>
          <p:cNvGrpSpPr/>
          <p:nvPr userDrawn="1"/>
        </p:nvGrpSpPr>
        <p:grpSpPr>
          <a:xfrm>
            <a:off x="0" y="6280737"/>
            <a:ext cx="12192000" cy="565333"/>
            <a:chOff x="76200" y="-2349220"/>
            <a:chExt cx="12192000" cy="565333"/>
          </a:xfrm>
        </p:grpSpPr>
        <p:cxnSp>
          <p:nvCxnSpPr>
            <p:cNvPr id="3" name="Google Shape;21;p30">
              <a:extLst>
                <a:ext uri="{FF2B5EF4-FFF2-40B4-BE49-F238E27FC236}">
                  <a16:creationId xmlns:a16="http://schemas.microsoft.com/office/drawing/2014/main" id="{F81AC94F-3D22-352E-5130-6B3D3C6E81F2}"/>
                </a:ext>
              </a:extLst>
            </p:cNvPr>
            <p:cNvCxnSpPr/>
            <p:nvPr/>
          </p:nvCxnSpPr>
          <p:spPr>
            <a:xfrm>
              <a:off x="76200" y="-2349220"/>
              <a:ext cx="12192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4" name="Google Shape;22;p30" descr="Rencontres du Vietnam – International Year of Basic Sciences for Development">
              <a:extLst>
                <a:ext uri="{FF2B5EF4-FFF2-40B4-BE49-F238E27FC236}">
                  <a16:creationId xmlns:a16="http://schemas.microsoft.com/office/drawing/2014/main" id="{2524C096-964B-A37F-E02B-DEAA739C2F1D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21347" b="22196"/>
            <a:stretch/>
          </p:blipFill>
          <p:spPr>
            <a:xfrm>
              <a:off x="669674" y="-2320492"/>
              <a:ext cx="950464" cy="5366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23;p30" descr="Internship at ICISE">
              <a:extLst>
                <a:ext uri="{FF2B5EF4-FFF2-40B4-BE49-F238E27FC236}">
                  <a16:creationId xmlns:a16="http://schemas.microsoft.com/office/drawing/2014/main" id="{7E2F49C5-CD2D-5CE4-1BF2-8BBF1CE0E52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8642" b="10927"/>
            <a:stretch/>
          </p:blipFill>
          <p:spPr>
            <a:xfrm>
              <a:off x="1686813" y="-2322534"/>
              <a:ext cx="1423915" cy="5343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24;p30" descr="Vector Logo] Học Viện Nông Nghiệp Việt Nam - VNUA | Việt nam, Nông nghiệp,  Viết">
              <a:extLst>
                <a:ext uri="{FF2B5EF4-FFF2-40B4-BE49-F238E27FC236}">
                  <a16:creationId xmlns:a16="http://schemas.microsoft.com/office/drawing/2014/main" id="{2F1DFB78-C47F-648C-3361-D0F6402D684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95672" y="-2326448"/>
              <a:ext cx="529453" cy="5294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25;p30" descr="A logo for a company&#10;&#10;Description automatically generated">
              <a:extLst>
                <a:ext uri="{FF2B5EF4-FFF2-40B4-BE49-F238E27FC236}">
                  <a16:creationId xmlns:a16="http://schemas.microsoft.com/office/drawing/2014/main" id="{5AC42360-5D42-936B-B309-77FCB72ABEDE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773192" y="-2326448"/>
              <a:ext cx="950464" cy="534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26;p30">
              <a:extLst>
                <a:ext uri="{FF2B5EF4-FFF2-40B4-BE49-F238E27FC236}">
                  <a16:creationId xmlns:a16="http://schemas.microsoft.com/office/drawing/2014/main" id="{07ED2A69-0EDE-11C9-A263-6C4581DA75D8}"/>
                </a:ext>
              </a:extLst>
            </p:cNvPr>
            <p:cNvSpPr txBox="1"/>
            <p:nvPr/>
          </p:nvSpPr>
          <p:spPr>
            <a:xfrm>
              <a:off x="3177403" y="-2246381"/>
              <a:ext cx="64246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1E4E7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3</a:t>
              </a:r>
              <a:r>
                <a:rPr lang="en-US" sz="1800" b="0" i="0" u="none" strike="noStrike" cap="none" baseline="30000" dirty="0">
                  <a:solidFill>
                    <a:srgbClr val="1E4E7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rd</a:t>
              </a:r>
              <a:r>
                <a:rPr lang="en-US" sz="1800" b="0" i="0" u="none" strike="noStrike" cap="none" dirty="0">
                  <a:solidFill>
                    <a:srgbClr val="1E4E7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VIETNAM SCHOOL OF BIOLOGY (VSOB-3)</a:t>
              </a: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sldNum" idx="12"/>
          </p:nvPr>
        </p:nvSpPr>
        <p:spPr>
          <a:xfrm>
            <a:off x="9244914" y="647168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" name="Google Shape;20;p30">
            <a:extLst>
              <a:ext uri="{FF2B5EF4-FFF2-40B4-BE49-F238E27FC236}">
                <a16:creationId xmlns:a16="http://schemas.microsoft.com/office/drawing/2014/main" id="{77831BC5-F31E-BC31-DFFE-70E798AB04B2}"/>
              </a:ext>
            </a:extLst>
          </p:cNvPr>
          <p:cNvGrpSpPr/>
          <p:nvPr userDrawn="1"/>
        </p:nvGrpSpPr>
        <p:grpSpPr>
          <a:xfrm>
            <a:off x="0" y="6280737"/>
            <a:ext cx="12192000" cy="565333"/>
            <a:chOff x="76200" y="-2349220"/>
            <a:chExt cx="12192000" cy="565333"/>
          </a:xfrm>
        </p:grpSpPr>
        <p:cxnSp>
          <p:nvCxnSpPr>
            <p:cNvPr id="3" name="Google Shape;21;p30">
              <a:extLst>
                <a:ext uri="{FF2B5EF4-FFF2-40B4-BE49-F238E27FC236}">
                  <a16:creationId xmlns:a16="http://schemas.microsoft.com/office/drawing/2014/main" id="{64342C68-8C55-A34A-04A2-129E7E5F65A4}"/>
                </a:ext>
              </a:extLst>
            </p:cNvPr>
            <p:cNvCxnSpPr/>
            <p:nvPr/>
          </p:nvCxnSpPr>
          <p:spPr>
            <a:xfrm>
              <a:off x="76200" y="-2349220"/>
              <a:ext cx="12192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4" name="Google Shape;22;p30" descr="Rencontres du Vietnam – International Year of Basic Sciences for Development">
              <a:extLst>
                <a:ext uri="{FF2B5EF4-FFF2-40B4-BE49-F238E27FC236}">
                  <a16:creationId xmlns:a16="http://schemas.microsoft.com/office/drawing/2014/main" id="{516DAC5C-32E0-AACC-0DDA-31FBAF30F6D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21347" b="22196"/>
            <a:stretch/>
          </p:blipFill>
          <p:spPr>
            <a:xfrm>
              <a:off x="669674" y="-2320492"/>
              <a:ext cx="950464" cy="5366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23;p30" descr="Internship at ICISE">
              <a:extLst>
                <a:ext uri="{FF2B5EF4-FFF2-40B4-BE49-F238E27FC236}">
                  <a16:creationId xmlns:a16="http://schemas.microsoft.com/office/drawing/2014/main" id="{733382BC-296D-B581-2DE2-3173CC9A4F4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8642" b="10927"/>
            <a:stretch/>
          </p:blipFill>
          <p:spPr>
            <a:xfrm>
              <a:off x="1686813" y="-2322534"/>
              <a:ext cx="1423915" cy="5343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24;p30" descr="Vector Logo] Học Viện Nông Nghiệp Việt Nam - VNUA | Việt nam, Nông nghiệp,  Viết">
              <a:extLst>
                <a:ext uri="{FF2B5EF4-FFF2-40B4-BE49-F238E27FC236}">
                  <a16:creationId xmlns:a16="http://schemas.microsoft.com/office/drawing/2014/main" id="{7E4A3964-75F6-E7B6-F471-BBD35A6D12F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95672" y="-2326448"/>
              <a:ext cx="529453" cy="5294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25;p30" descr="A logo for a company&#10;&#10;Description automatically generated">
              <a:extLst>
                <a:ext uri="{FF2B5EF4-FFF2-40B4-BE49-F238E27FC236}">
                  <a16:creationId xmlns:a16="http://schemas.microsoft.com/office/drawing/2014/main" id="{DA862C90-0D87-67F7-639F-4FE452EBF3C7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773192" y="-2326448"/>
              <a:ext cx="950464" cy="534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26;p30">
              <a:extLst>
                <a:ext uri="{FF2B5EF4-FFF2-40B4-BE49-F238E27FC236}">
                  <a16:creationId xmlns:a16="http://schemas.microsoft.com/office/drawing/2014/main" id="{265A1281-09A6-3AAE-B157-1B9546356D9A}"/>
                </a:ext>
              </a:extLst>
            </p:cNvPr>
            <p:cNvSpPr txBox="1"/>
            <p:nvPr/>
          </p:nvSpPr>
          <p:spPr>
            <a:xfrm>
              <a:off x="3177403" y="-2246381"/>
              <a:ext cx="64246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1E4E7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3</a:t>
              </a:r>
              <a:r>
                <a:rPr lang="en-US" sz="1800" b="0" i="0" u="none" strike="noStrike" cap="none" baseline="30000" dirty="0">
                  <a:solidFill>
                    <a:srgbClr val="1E4E7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rd</a:t>
              </a:r>
              <a:r>
                <a:rPr lang="en-US" sz="1800" b="0" i="0" u="none" strike="noStrike" cap="none" dirty="0">
                  <a:solidFill>
                    <a:srgbClr val="1E4E7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VIETNAM SCHOOL OF BIOLOGY (VSOB-3)</a:t>
              </a: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sldNum" idx="12"/>
          </p:nvPr>
        </p:nvSpPr>
        <p:spPr>
          <a:xfrm>
            <a:off x="9244914" y="647168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" name="Google Shape;20;p30">
            <a:extLst>
              <a:ext uri="{FF2B5EF4-FFF2-40B4-BE49-F238E27FC236}">
                <a16:creationId xmlns:a16="http://schemas.microsoft.com/office/drawing/2014/main" id="{D531D42F-F2F8-39F0-CA12-1AE4C5512AA3}"/>
              </a:ext>
            </a:extLst>
          </p:cNvPr>
          <p:cNvGrpSpPr/>
          <p:nvPr userDrawn="1"/>
        </p:nvGrpSpPr>
        <p:grpSpPr>
          <a:xfrm>
            <a:off x="0" y="6280737"/>
            <a:ext cx="12192000" cy="565333"/>
            <a:chOff x="76200" y="-2349220"/>
            <a:chExt cx="12192000" cy="565333"/>
          </a:xfrm>
        </p:grpSpPr>
        <p:cxnSp>
          <p:nvCxnSpPr>
            <p:cNvPr id="3" name="Google Shape;21;p30">
              <a:extLst>
                <a:ext uri="{FF2B5EF4-FFF2-40B4-BE49-F238E27FC236}">
                  <a16:creationId xmlns:a16="http://schemas.microsoft.com/office/drawing/2014/main" id="{9BC9CCD3-293E-7B74-A7F6-6A682A854DAD}"/>
                </a:ext>
              </a:extLst>
            </p:cNvPr>
            <p:cNvCxnSpPr/>
            <p:nvPr/>
          </p:nvCxnSpPr>
          <p:spPr>
            <a:xfrm>
              <a:off x="76200" y="-2349220"/>
              <a:ext cx="12192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4" name="Google Shape;22;p30" descr="Rencontres du Vietnam – International Year of Basic Sciences for Development">
              <a:extLst>
                <a:ext uri="{FF2B5EF4-FFF2-40B4-BE49-F238E27FC236}">
                  <a16:creationId xmlns:a16="http://schemas.microsoft.com/office/drawing/2014/main" id="{EF306335-3BEE-1F5B-D164-74A4D11C3AB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21347" b="22196"/>
            <a:stretch/>
          </p:blipFill>
          <p:spPr>
            <a:xfrm>
              <a:off x="669674" y="-2320492"/>
              <a:ext cx="950464" cy="5366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23;p30" descr="Internship at ICISE">
              <a:extLst>
                <a:ext uri="{FF2B5EF4-FFF2-40B4-BE49-F238E27FC236}">
                  <a16:creationId xmlns:a16="http://schemas.microsoft.com/office/drawing/2014/main" id="{8CE3F278-8C63-EB61-1931-D5710C5207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8642" b="10927"/>
            <a:stretch/>
          </p:blipFill>
          <p:spPr>
            <a:xfrm>
              <a:off x="1686813" y="-2322534"/>
              <a:ext cx="1423915" cy="5343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24;p30" descr="Vector Logo] Học Viện Nông Nghiệp Việt Nam - VNUA | Việt nam, Nông nghiệp,  Viết">
              <a:extLst>
                <a:ext uri="{FF2B5EF4-FFF2-40B4-BE49-F238E27FC236}">
                  <a16:creationId xmlns:a16="http://schemas.microsoft.com/office/drawing/2014/main" id="{5F2F676D-A27F-616D-36A7-E69866EFFE0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95672" y="-2326448"/>
              <a:ext cx="529453" cy="5294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25;p30" descr="A logo for a company&#10;&#10;Description automatically generated">
              <a:extLst>
                <a:ext uri="{FF2B5EF4-FFF2-40B4-BE49-F238E27FC236}">
                  <a16:creationId xmlns:a16="http://schemas.microsoft.com/office/drawing/2014/main" id="{9AF25068-B6FE-CEC7-CB70-853DD8A1625E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773192" y="-2326448"/>
              <a:ext cx="950464" cy="534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26;p30">
              <a:extLst>
                <a:ext uri="{FF2B5EF4-FFF2-40B4-BE49-F238E27FC236}">
                  <a16:creationId xmlns:a16="http://schemas.microsoft.com/office/drawing/2014/main" id="{B5F4A565-FA0D-3A5C-C291-78213001A73B}"/>
                </a:ext>
              </a:extLst>
            </p:cNvPr>
            <p:cNvSpPr txBox="1"/>
            <p:nvPr/>
          </p:nvSpPr>
          <p:spPr>
            <a:xfrm>
              <a:off x="3177403" y="-2246381"/>
              <a:ext cx="64246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1E4E7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3</a:t>
              </a:r>
              <a:r>
                <a:rPr lang="en-US" sz="1800" b="0" i="0" u="none" strike="noStrike" cap="none" baseline="30000" dirty="0">
                  <a:solidFill>
                    <a:srgbClr val="1E4E7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rd</a:t>
              </a:r>
              <a:r>
                <a:rPr lang="en-US" sz="1800" b="0" i="0" u="none" strike="noStrike" cap="none" dirty="0">
                  <a:solidFill>
                    <a:srgbClr val="1E4E7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VIETNAM SCHOOL OF BIOLOGY (VSOB-3)</a:t>
              </a:r>
              <a:endParaRPr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8" name="Google Shape;98;p37"/>
          <p:cNvSpPr txBox="1">
            <a:spLocks noGrp="1"/>
          </p:cNvSpPr>
          <p:nvPr>
            <p:ph type="sldNum" idx="12"/>
          </p:nvPr>
        </p:nvSpPr>
        <p:spPr>
          <a:xfrm>
            <a:off x="9244914" y="647168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" name="Google Shape;20;p30">
            <a:extLst>
              <a:ext uri="{FF2B5EF4-FFF2-40B4-BE49-F238E27FC236}">
                <a16:creationId xmlns:a16="http://schemas.microsoft.com/office/drawing/2014/main" id="{D6499319-8798-2440-EEFD-EC42DC7DD9B0}"/>
              </a:ext>
            </a:extLst>
          </p:cNvPr>
          <p:cNvGrpSpPr/>
          <p:nvPr userDrawn="1"/>
        </p:nvGrpSpPr>
        <p:grpSpPr>
          <a:xfrm>
            <a:off x="0" y="6280737"/>
            <a:ext cx="12192000" cy="565333"/>
            <a:chOff x="76200" y="-2349220"/>
            <a:chExt cx="12192000" cy="565333"/>
          </a:xfrm>
        </p:grpSpPr>
        <p:cxnSp>
          <p:nvCxnSpPr>
            <p:cNvPr id="3" name="Google Shape;21;p30">
              <a:extLst>
                <a:ext uri="{FF2B5EF4-FFF2-40B4-BE49-F238E27FC236}">
                  <a16:creationId xmlns:a16="http://schemas.microsoft.com/office/drawing/2014/main" id="{EA273080-3BC6-3C66-6900-B5462E028950}"/>
                </a:ext>
              </a:extLst>
            </p:cNvPr>
            <p:cNvCxnSpPr/>
            <p:nvPr/>
          </p:nvCxnSpPr>
          <p:spPr>
            <a:xfrm>
              <a:off x="76200" y="-2349220"/>
              <a:ext cx="12192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4" name="Google Shape;22;p30" descr="Rencontres du Vietnam – International Year of Basic Sciences for Development">
              <a:extLst>
                <a:ext uri="{FF2B5EF4-FFF2-40B4-BE49-F238E27FC236}">
                  <a16:creationId xmlns:a16="http://schemas.microsoft.com/office/drawing/2014/main" id="{FF3E851D-C0E6-3096-6C77-F1CF4B18BE32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21347" b="22196"/>
            <a:stretch/>
          </p:blipFill>
          <p:spPr>
            <a:xfrm>
              <a:off x="669674" y="-2320492"/>
              <a:ext cx="950464" cy="5366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23;p30" descr="Internship at ICISE">
              <a:extLst>
                <a:ext uri="{FF2B5EF4-FFF2-40B4-BE49-F238E27FC236}">
                  <a16:creationId xmlns:a16="http://schemas.microsoft.com/office/drawing/2014/main" id="{81247EFD-67C5-3916-5F1B-14A8DE8A54C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8642" b="10927"/>
            <a:stretch/>
          </p:blipFill>
          <p:spPr>
            <a:xfrm>
              <a:off x="1686813" y="-2322534"/>
              <a:ext cx="1423915" cy="5343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24;p30" descr="Vector Logo] Học Viện Nông Nghiệp Việt Nam - VNUA | Việt nam, Nông nghiệp,  Viết">
              <a:extLst>
                <a:ext uri="{FF2B5EF4-FFF2-40B4-BE49-F238E27FC236}">
                  <a16:creationId xmlns:a16="http://schemas.microsoft.com/office/drawing/2014/main" id="{0EA3587D-B6B5-9BC1-DE0E-1991C899D9A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95672" y="-2326448"/>
              <a:ext cx="529453" cy="5294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25;p30" descr="A logo for a company&#10;&#10;Description automatically generated">
              <a:extLst>
                <a:ext uri="{FF2B5EF4-FFF2-40B4-BE49-F238E27FC236}">
                  <a16:creationId xmlns:a16="http://schemas.microsoft.com/office/drawing/2014/main" id="{C6CAA62F-0229-6969-92B7-04ADFAF895E6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773192" y="-2326448"/>
              <a:ext cx="950464" cy="534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26;p30">
              <a:extLst>
                <a:ext uri="{FF2B5EF4-FFF2-40B4-BE49-F238E27FC236}">
                  <a16:creationId xmlns:a16="http://schemas.microsoft.com/office/drawing/2014/main" id="{5A097470-B443-6E9C-1423-A45A53D070E3}"/>
                </a:ext>
              </a:extLst>
            </p:cNvPr>
            <p:cNvSpPr txBox="1"/>
            <p:nvPr/>
          </p:nvSpPr>
          <p:spPr>
            <a:xfrm>
              <a:off x="3177403" y="-2246381"/>
              <a:ext cx="64246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1E4E7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3</a:t>
              </a:r>
              <a:r>
                <a:rPr lang="en-US" sz="1800" b="0" i="0" u="none" strike="noStrike" cap="none" baseline="30000" dirty="0">
                  <a:solidFill>
                    <a:srgbClr val="1E4E7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rd</a:t>
              </a:r>
              <a:r>
                <a:rPr lang="en-US" sz="1800" b="0" i="0" u="none" strike="noStrike" cap="none" dirty="0">
                  <a:solidFill>
                    <a:srgbClr val="1E4E7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VIETNAM SCHOOL OF BIOLOGY (VSOB-3)</a:t>
              </a:r>
              <a:endParaRPr dirty="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8"/>
          <p:cNvSpPr txBox="1">
            <a:spLocks noGrp="1"/>
          </p:cNvSpPr>
          <p:nvPr>
            <p:ph type="sldNum" idx="12"/>
          </p:nvPr>
        </p:nvSpPr>
        <p:spPr>
          <a:xfrm>
            <a:off x="9244914" y="647168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" name="Google Shape;20;p30">
            <a:extLst>
              <a:ext uri="{FF2B5EF4-FFF2-40B4-BE49-F238E27FC236}">
                <a16:creationId xmlns:a16="http://schemas.microsoft.com/office/drawing/2014/main" id="{A9E67171-3B76-8AF6-9A00-982CDE805FF0}"/>
              </a:ext>
            </a:extLst>
          </p:cNvPr>
          <p:cNvGrpSpPr/>
          <p:nvPr userDrawn="1"/>
        </p:nvGrpSpPr>
        <p:grpSpPr>
          <a:xfrm>
            <a:off x="0" y="6280737"/>
            <a:ext cx="12192000" cy="565333"/>
            <a:chOff x="76200" y="-2349220"/>
            <a:chExt cx="12192000" cy="565333"/>
          </a:xfrm>
        </p:grpSpPr>
        <p:cxnSp>
          <p:nvCxnSpPr>
            <p:cNvPr id="3" name="Google Shape;21;p30">
              <a:extLst>
                <a:ext uri="{FF2B5EF4-FFF2-40B4-BE49-F238E27FC236}">
                  <a16:creationId xmlns:a16="http://schemas.microsoft.com/office/drawing/2014/main" id="{5E5FC042-9AAC-C0E8-0195-0FD33C97B599}"/>
                </a:ext>
              </a:extLst>
            </p:cNvPr>
            <p:cNvCxnSpPr/>
            <p:nvPr/>
          </p:nvCxnSpPr>
          <p:spPr>
            <a:xfrm>
              <a:off x="76200" y="-2349220"/>
              <a:ext cx="12192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4" name="Google Shape;22;p30" descr="Rencontres du Vietnam – International Year of Basic Sciences for Development">
              <a:extLst>
                <a:ext uri="{FF2B5EF4-FFF2-40B4-BE49-F238E27FC236}">
                  <a16:creationId xmlns:a16="http://schemas.microsoft.com/office/drawing/2014/main" id="{2C550ECD-E44E-0890-C8A2-229F2AE8976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21347" b="22196"/>
            <a:stretch/>
          </p:blipFill>
          <p:spPr>
            <a:xfrm>
              <a:off x="669674" y="-2320492"/>
              <a:ext cx="950464" cy="5366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23;p30" descr="Internship at ICISE">
              <a:extLst>
                <a:ext uri="{FF2B5EF4-FFF2-40B4-BE49-F238E27FC236}">
                  <a16:creationId xmlns:a16="http://schemas.microsoft.com/office/drawing/2014/main" id="{2E005B0F-388C-474B-B6FF-21A629CABDA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8642" b="10927"/>
            <a:stretch/>
          </p:blipFill>
          <p:spPr>
            <a:xfrm>
              <a:off x="1686813" y="-2322534"/>
              <a:ext cx="1423915" cy="5343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24;p30" descr="Vector Logo] Học Viện Nông Nghiệp Việt Nam - VNUA | Việt nam, Nông nghiệp,  Viết">
              <a:extLst>
                <a:ext uri="{FF2B5EF4-FFF2-40B4-BE49-F238E27FC236}">
                  <a16:creationId xmlns:a16="http://schemas.microsoft.com/office/drawing/2014/main" id="{4652CD1D-6FC4-490F-1D99-323DD9DE1FD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95672" y="-2326448"/>
              <a:ext cx="529453" cy="5294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25;p30" descr="A logo for a company&#10;&#10;Description automatically generated">
              <a:extLst>
                <a:ext uri="{FF2B5EF4-FFF2-40B4-BE49-F238E27FC236}">
                  <a16:creationId xmlns:a16="http://schemas.microsoft.com/office/drawing/2014/main" id="{77825B6D-06AA-241D-BA94-135E49777D79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773192" y="-2326448"/>
              <a:ext cx="950464" cy="534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26;p30">
              <a:extLst>
                <a:ext uri="{FF2B5EF4-FFF2-40B4-BE49-F238E27FC236}">
                  <a16:creationId xmlns:a16="http://schemas.microsoft.com/office/drawing/2014/main" id="{6F7638C6-2B0D-57BD-3E6E-41642D596443}"/>
                </a:ext>
              </a:extLst>
            </p:cNvPr>
            <p:cNvSpPr txBox="1"/>
            <p:nvPr/>
          </p:nvSpPr>
          <p:spPr>
            <a:xfrm>
              <a:off x="3177403" y="-2246381"/>
              <a:ext cx="64246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1E4E7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3</a:t>
              </a:r>
              <a:r>
                <a:rPr lang="en-US" sz="1800" b="0" i="0" u="none" strike="noStrike" cap="none" baseline="30000" dirty="0">
                  <a:solidFill>
                    <a:srgbClr val="1E4E7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rd</a:t>
              </a:r>
              <a:r>
                <a:rPr lang="en-US" sz="1800" b="0" i="0" u="none" strike="noStrike" cap="none" dirty="0">
                  <a:solidFill>
                    <a:srgbClr val="1E4E7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VIETNAM SCHOOL OF BIOLOGY (VSOB-3)</a:t>
              </a:r>
              <a:endParaRPr dirty="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>
            <a:spLocks noGrp="1"/>
          </p:cNvSpPr>
          <p:nvPr>
            <p:ph type="title"/>
          </p:nvPr>
        </p:nvSpPr>
        <p:spPr>
          <a:xfrm>
            <a:off x="1219200" y="457201"/>
            <a:ext cx="100584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9"/>
          <p:cNvSpPr txBox="1">
            <a:spLocks noGrp="1"/>
          </p:cNvSpPr>
          <p:nvPr>
            <p:ph type="dt" idx="10"/>
          </p:nvPr>
        </p:nvSpPr>
        <p:spPr>
          <a:xfrm>
            <a:off x="1016000" y="6553200"/>
            <a:ext cx="2438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39"/>
          <p:cNvSpPr txBox="1">
            <a:spLocks noGrp="1"/>
          </p:cNvSpPr>
          <p:nvPr>
            <p:ph type="sldNum" idx="12"/>
          </p:nvPr>
        </p:nvSpPr>
        <p:spPr>
          <a:xfrm>
            <a:off x="4775200" y="6629400"/>
            <a:ext cx="2844800" cy="15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sldNum" idx="12"/>
          </p:nvPr>
        </p:nvSpPr>
        <p:spPr>
          <a:xfrm>
            <a:off x="9244914" y="647168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/>
          <p:nvPr/>
        </p:nvSpPr>
        <p:spPr>
          <a:xfrm>
            <a:off x="887059" y="2298575"/>
            <a:ext cx="1047994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entury"/>
              <a:buNone/>
            </a:pPr>
            <a:r>
              <a:rPr lang="en-US" sz="2000" b="1" i="0" u="none" strike="noStrike" cap="none" dirty="0">
                <a:solidFill>
                  <a:srgbClr val="1E4E79"/>
                </a:solidFill>
                <a:latin typeface="Century"/>
                <a:ea typeface="Century"/>
                <a:cs typeface="Century"/>
                <a:sym typeface="Century"/>
              </a:rPr>
              <a:t>THE 3</a:t>
            </a:r>
            <a:r>
              <a:rPr lang="en-US" sz="2000" b="1" i="0" u="none" strike="noStrike" cap="none" baseline="30000" dirty="0">
                <a:solidFill>
                  <a:srgbClr val="1E4E79"/>
                </a:solidFill>
                <a:latin typeface="Century"/>
                <a:ea typeface="Century"/>
                <a:cs typeface="Century"/>
                <a:sym typeface="Century"/>
              </a:rPr>
              <a:t>rd</a:t>
            </a:r>
            <a:r>
              <a:rPr lang="en-US" sz="2000" b="1" i="0" u="none" strike="noStrike" cap="none" dirty="0">
                <a:solidFill>
                  <a:srgbClr val="1E4E79"/>
                </a:solidFill>
                <a:latin typeface="Century"/>
                <a:ea typeface="Century"/>
                <a:cs typeface="Century"/>
                <a:sym typeface="Century"/>
              </a:rPr>
              <a:t> VIETNAM SCHOOL OF BIOLOGY (VSOB-3)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entury"/>
              <a:buNone/>
            </a:pPr>
            <a:endParaRPr lang="en-US" sz="2000" b="1" i="0" u="none" strike="noStrike" cap="none" dirty="0">
              <a:solidFill>
                <a:srgbClr val="1E4E79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entury"/>
              <a:buNone/>
            </a:pPr>
            <a:r>
              <a:rPr lang="vi-VN" sz="3600" b="1" dirty="0">
                <a:solidFill>
                  <a:srgbClr val="1E4E79"/>
                </a:solidFill>
                <a:sym typeface="Century"/>
              </a:rPr>
              <a:t>Bioinformatic Analysis For Bulk RNAseq Data</a:t>
            </a:r>
            <a:endParaRPr sz="3600" b="1" dirty="0">
              <a:solidFill>
                <a:srgbClr val="1E4E79"/>
              </a:solidFill>
              <a:latin typeface="Century"/>
              <a:sym typeface="Century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1222896" y="4171534"/>
            <a:ext cx="980826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vi-VN" sz="2000" b="1" i="0" u="none" strike="noStrike" cap="none" dirty="0">
                <a:solidFill>
                  <a:srgbClr val="04761A"/>
                </a:solidFill>
                <a:latin typeface="Century"/>
                <a:ea typeface="Century"/>
                <a:cs typeface="Century"/>
                <a:sym typeface="Century"/>
              </a:rPr>
            </a:br>
            <a:r>
              <a:rPr lang="vi-VN" sz="2000" b="1" i="1" u="none" strike="noStrike" cap="none" dirty="0">
                <a:solidFill>
                  <a:srgbClr val="04761A"/>
                </a:solidFill>
                <a:latin typeface="Century"/>
                <a:ea typeface="Century"/>
                <a:cs typeface="Century"/>
                <a:sym typeface="Century"/>
              </a:rPr>
              <a:t>December 06th-08th, 2024, ICISE, Quy Nhon, Vietnam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7" name="Google Shape;12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0382" y="1127734"/>
            <a:ext cx="4696289" cy="1025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5520" y="1127734"/>
            <a:ext cx="1025178" cy="1025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47824" y="1127734"/>
            <a:ext cx="2218005" cy="1025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C9ED5B-4A24-E599-2A0D-34A1D6993D01}"/>
              </a:ext>
            </a:extLst>
          </p:cNvPr>
          <p:cNvSpPr txBox="1">
            <a:spLocks/>
          </p:cNvSpPr>
          <p:nvPr/>
        </p:nvSpPr>
        <p:spPr>
          <a:xfrm>
            <a:off x="447782" y="1161666"/>
            <a:ext cx="10515600" cy="49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2/ Junction saturation</a:t>
            </a:r>
            <a:endParaRPr lang="vi-VN" sz="40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70B316B-5810-2792-B8B9-BC9EA8BAA0AD}"/>
              </a:ext>
            </a:extLst>
          </p:cNvPr>
          <p:cNvSpPr txBox="1">
            <a:spLocks/>
          </p:cNvSpPr>
          <p:nvPr/>
        </p:nvSpPr>
        <p:spPr>
          <a:xfrm>
            <a:off x="149831" y="118546"/>
            <a:ext cx="10515600" cy="87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Alignment QC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01CA11-E69E-568A-887B-CEEB29489D27}"/>
              </a:ext>
            </a:extLst>
          </p:cNvPr>
          <p:cNvSpPr txBox="1">
            <a:spLocks/>
          </p:cNvSpPr>
          <p:nvPr/>
        </p:nvSpPr>
        <p:spPr>
          <a:xfrm>
            <a:off x="242299" y="1774254"/>
            <a:ext cx="47201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/>
              <a:t>Tìm “Junction Saturation” trong Galaxy.</a:t>
            </a:r>
          </a:p>
          <a:p>
            <a:r>
              <a:rPr lang="vi-VN" dirty="0"/>
              <a:t>Nhập thông tin đầu vào và thông tin gen mẫu.</a:t>
            </a:r>
          </a:p>
          <a:p>
            <a:r>
              <a:rPr lang="vi-VN" dirty="0"/>
              <a:t>Click “Run Tool”</a:t>
            </a:r>
          </a:p>
          <a:p>
            <a:endParaRPr lang="vi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11B96B-B972-E1AC-A23A-E364A24F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578" y="189483"/>
            <a:ext cx="6736422" cy="582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67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BBE04-021C-980B-367E-287B722BA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875" y="434673"/>
            <a:ext cx="6404554" cy="538879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7A96F20-76EE-9A2D-2CDC-1502BE9CBE84}"/>
              </a:ext>
            </a:extLst>
          </p:cNvPr>
          <p:cNvSpPr txBox="1">
            <a:spLocks/>
          </p:cNvSpPr>
          <p:nvPr/>
        </p:nvSpPr>
        <p:spPr>
          <a:xfrm>
            <a:off x="396411" y="970318"/>
            <a:ext cx="10515600" cy="49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2/ Junction saturation</a:t>
            </a:r>
            <a:endParaRPr lang="vi-VN" sz="40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81ED0C9A-6038-074D-3A9F-DF38A835DE04}"/>
              </a:ext>
            </a:extLst>
          </p:cNvPr>
          <p:cNvSpPr txBox="1">
            <a:spLocks/>
          </p:cNvSpPr>
          <p:nvPr/>
        </p:nvSpPr>
        <p:spPr>
          <a:xfrm>
            <a:off x="149831" y="118546"/>
            <a:ext cx="10515600" cy="87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Alignment QC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24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6F2970-CFEA-FD0C-CF2E-BE84C7A59822}"/>
              </a:ext>
            </a:extLst>
          </p:cNvPr>
          <p:cNvSpPr txBox="1">
            <a:spLocks/>
          </p:cNvSpPr>
          <p:nvPr/>
        </p:nvSpPr>
        <p:spPr>
          <a:xfrm>
            <a:off x="550523" y="996593"/>
            <a:ext cx="10515600" cy="49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3/ Inner distance</a:t>
            </a:r>
            <a:endParaRPr lang="vi-VN" sz="40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2BAA66ED-8F25-80E9-B809-4B745E382C8B}"/>
              </a:ext>
            </a:extLst>
          </p:cNvPr>
          <p:cNvSpPr txBox="1">
            <a:spLocks/>
          </p:cNvSpPr>
          <p:nvPr/>
        </p:nvSpPr>
        <p:spPr>
          <a:xfrm>
            <a:off x="149831" y="118546"/>
            <a:ext cx="10515600" cy="87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Alignment QC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F98895-5508-89F3-D0EB-642AD9532443}"/>
              </a:ext>
            </a:extLst>
          </p:cNvPr>
          <p:cNvSpPr txBox="1">
            <a:spLocks/>
          </p:cNvSpPr>
          <p:nvPr/>
        </p:nvSpPr>
        <p:spPr>
          <a:xfrm>
            <a:off x="242299" y="1774254"/>
            <a:ext cx="47201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/>
              <a:t>Tìm “Inner distance” trong Galaxy.</a:t>
            </a:r>
          </a:p>
          <a:p>
            <a:r>
              <a:rPr lang="vi-VN" dirty="0"/>
              <a:t>Nhập thông tin đầu vào và thông tin gen mẫu.</a:t>
            </a:r>
          </a:p>
          <a:p>
            <a:r>
              <a:rPr lang="vi-VN" dirty="0"/>
              <a:t>Click “Run Tool”</a:t>
            </a:r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19F5AF-F647-5849-0FEB-85E0581CB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139" y="452062"/>
            <a:ext cx="6869562" cy="56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14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A38C90-94EE-7608-2ECE-E63A4938D4FC}"/>
              </a:ext>
            </a:extLst>
          </p:cNvPr>
          <p:cNvSpPr txBox="1">
            <a:spLocks/>
          </p:cNvSpPr>
          <p:nvPr/>
        </p:nvSpPr>
        <p:spPr>
          <a:xfrm>
            <a:off x="550523" y="996593"/>
            <a:ext cx="10515600" cy="49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3/ Inner distance</a:t>
            </a:r>
            <a:endParaRPr lang="vi-VN" sz="40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3F58AE6-9CC6-D225-F718-4EEF0467610A}"/>
              </a:ext>
            </a:extLst>
          </p:cNvPr>
          <p:cNvSpPr txBox="1">
            <a:spLocks/>
          </p:cNvSpPr>
          <p:nvPr/>
        </p:nvSpPr>
        <p:spPr>
          <a:xfrm>
            <a:off x="149831" y="118546"/>
            <a:ext cx="10515600" cy="87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Alignment QC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DCC790-2AD3-48FE-2D20-1FCC14647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32" y="1874640"/>
            <a:ext cx="4329702" cy="2091185"/>
          </a:xfrm>
          <a:prstGeom prst="rect">
            <a:avLst/>
          </a:prstGeom>
        </p:spPr>
      </p:pic>
      <p:pic>
        <p:nvPicPr>
          <p:cNvPr id="2050" name="Picture 2" descr="Inner distance">
            <a:extLst>
              <a:ext uri="{FF2B5EF4-FFF2-40B4-BE49-F238E27FC236}">
                <a16:creationId xmlns:a16="http://schemas.microsoft.com/office/drawing/2014/main" id="{62A0F322-F018-E6CC-6325-BB977CF9E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979" y="1225487"/>
            <a:ext cx="6495836" cy="433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389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9DEE47-831B-7895-2E5F-887C392ED553}"/>
              </a:ext>
            </a:extLst>
          </p:cNvPr>
          <p:cNvSpPr txBox="1">
            <a:spLocks/>
          </p:cNvSpPr>
          <p:nvPr/>
        </p:nvSpPr>
        <p:spPr>
          <a:xfrm>
            <a:off x="300472" y="996593"/>
            <a:ext cx="10515600" cy="49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4/ Read duplication</a:t>
            </a:r>
            <a:endParaRPr lang="vi-VN" sz="40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0850085-BD16-C480-E0EA-E8E5F3CA412C}"/>
              </a:ext>
            </a:extLst>
          </p:cNvPr>
          <p:cNvSpPr txBox="1">
            <a:spLocks/>
          </p:cNvSpPr>
          <p:nvPr/>
        </p:nvSpPr>
        <p:spPr>
          <a:xfrm>
            <a:off x="149831" y="118546"/>
            <a:ext cx="10515600" cy="87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Alignment QC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535D47-D67F-92F8-DC64-0DD29E682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272" y="287676"/>
            <a:ext cx="6633728" cy="573532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2D86C7-A503-2988-C768-40C901C7C242}"/>
              </a:ext>
            </a:extLst>
          </p:cNvPr>
          <p:cNvSpPr txBox="1">
            <a:spLocks/>
          </p:cNvSpPr>
          <p:nvPr/>
        </p:nvSpPr>
        <p:spPr>
          <a:xfrm>
            <a:off x="242299" y="1774254"/>
            <a:ext cx="47201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/>
              <a:t>Tìm “Read duplication” trong Galaxy.</a:t>
            </a:r>
          </a:p>
          <a:p>
            <a:r>
              <a:rPr lang="vi-VN" dirty="0"/>
              <a:t>Nhập thông tin đầu vào và thông tin gen mẫu.</a:t>
            </a:r>
          </a:p>
          <a:p>
            <a:r>
              <a:rPr lang="vi-VN" dirty="0"/>
              <a:t>Click “Run Tool”</a:t>
            </a:r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3313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8DBEE3-7E11-E9E3-17E9-2936A270BDE5}"/>
              </a:ext>
            </a:extLst>
          </p:cNvPr>
          <p:cNvSpPr txBox="1">
            <a:spLocks/>
          </p:cNvSpPr>
          <p:nvPr/>
        </p:nvSpPr>
        <p:spPr>
          <a:xfrm>
            <a:off x="300472" y="996593"/>
            <a:ext cx="10515600" cy="49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4/ Read duplication</a:t>
            </a:r>
            <a:endParaRPr lang="vi-VN" sz="40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CDCA95E-9376-27A9-B2AC-C9E696E40FEC}"/>
              </a:ext>
            </a:extLst>
          </p:cNvPr>
          <p:cNvSpPr txBox="1">
            <a:spLocks/>
          </p:cNvSpPr>
          <p:nvPr/>
        </p:nvSpPr>
        <p:spPr>
          <a:xfrm>
            <a:off x="149831" y="118546"/>
            <a:ext cx="10515600" cy="87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Alignment QC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Read duplication">
            <a:extLst>
              <a:ext uri="{FF2B5EF4-FFF2-40B4-BE49-F238E27FC236}">
                <a16:creationId xmlns:a16="http://schemas.microsoft.com/office/drawing/2014/main" id="{E8C53947-5F29-1FBC-B151-51CD6B780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040" y="1495479"/>
            <a:ext cx="7992866" cy="448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635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9123F9-7EDE-6036-A950-1F205473AD62}"/>
              </a:ext>
            </a:extLst>
          </p:cNvPr>
          <p:cNvSpPr txBox="1">
            <a:spLocks/>
          </p:cNvSpPr>
          <p:nvPr/>
        </p:nvSpPr>
        <p:spPr>
          <a:xfrm>
            <a:off x="324492" y="1135980"/>
            <a:ext cx="10515600" cy="49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5/ Read distribution</a:t>
            </a:r>
            <a:endParaRPr lang="vi-VN" sz="40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E12AA95-0AB6-8F9F-CB9E-0F0FA2121C95}"/>
              </a:ext>
            </a:extLst>
          </p:cNvPr>
          <p:cNvSpPr txBox="1">
            <a:spLocks/>
          </p:cNvSpPr>
          <p:nvPr/>
        </p:nvSpPr>
        <p:spPr>
          <a:xfrm>
            <a:off x="149831" y="118546"/>
            <a:ext cx="10515600" cy="87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Alignment QC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F253C5-518A-BB4B-8D16-ED4E2933B777}"/>
              </a:ext>
            </a:extLst>
          </p:cNvPr>
          <p:cNvSpPr txBox="1">
            <a:spLocks/>
          </p:cNvSpPr>
          <p:nvPr/>
        </p:nvSpPr>
        <p:spPr>
          <a:xfrm>
            <a:off x="242299" y="1774254"/>
            <a:ext cx="47201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/>
              <a:t>Tìm “Read distribution” trong Galaxy.</a:t>
            </a:r>
          </a:p>
          <a:p>
            <a:r>
              <a:rPr lang="vi-VN" dirty="0"/>
              <a:t>Nhập thông tin đầu vào và thông tin gen mẫu.</a:t>
            </a:r>
          </a:p>
          <a:p>
            <a:r>
              <a:rPr lang="vi-VN" dirty="0"/>
              <a:t>Click “Run Tool”</a:t>
            </a:r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608CEA-D15D-21F9-8628-99362570E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804" y="320592"/>
            <a:ext cx="6915365" cy="586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23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ad distribution">
            <a:extLst>
              <a:ext uri="{FF2B5EF4-FFF2-40B4-BE49-F238E27FC236}">
                <a16:creationId xmlns:a16="http://schemas.microsoft.com/office/drawing/2014/main" id="{65946AA0-32A7-4E61-49A1-879E368FC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47" y="1038847"/>
            <a:ext cx="7170461" cy="478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0055098-1CBC-3566-F836-80FB33C31CAD}"/>
              </a:ext>
            </a:extLst>
          </p:cNvPr>
          <p:cNvSpPr txBox="1">
            <a:spLocks/>
          </p:cNvSpPr>
          <p:nvPr/>
        </p:nvSpPr>
        <p:spPr>
          <a:xfrm>
            <a:off x="324492" y="1135980"/>
            <a:ext cx="10515600" cy="498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5/ Read distribution</a:t>
            </a:r>
            <a:endParaRPr lang="vi-VN" sz="40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458C7640-2890-4109-1BFE-D950A2F4074B}"/>
              </a:ext>
            </a:extLst>
          </p:cNvPr>
          <p:cNvSpPr txBox="1">
            <a:spLocks/>
          </p:cNvSpPr>
          <p:nvPr/>
        </p:nvSpPr>
        <p:spPr>
          <a:xfrm>
            <a:off x="149831" y="118546"/>
            <a:ext cx="10515600" cy="87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Alignment QC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979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C44E61-2EEB-3014-F7A8-97B8223134E3}"/>
              </a:ext>
            </a:extLst>
          </p:cNvPr>
          <p:cNvSpPr txBox="1">
            <a:spLocks/>
          </p:cNvSpPr>
          <p:nvPr/>
        </p:nvSpPr>
        <p:spPr>
          <a:xfrm>
            <a:off x="365589" y="1135980"/>
            <a:ext cx="10515600" cy="498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6/ Gene body coverage</a:t>
            </a:r>
            <a:endParaRPr lang="vi-VN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5A91234-238E-ADC1-63C7-E2346D32C907}"/>
              </a:ext>
            </a:extLst>
          </p:cNvPr>
          <p:cNvSpPr txBox="1">
            <a:spLocks/>
          </p:cNvSpPr>
          <p:nvPr/>
        </p:nvSpPr>
        <p:spPr>
          <a:xfrm>
            <a:off x="149831" y="118546"/>
            <a:ext cx="10515600" cy="87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Alignment QC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9B67A5-078D-C5A2-4E5E-73C713CFCBF6}"/>
              </a:ext>
            </a:extLst>
          </p:cNvPr>
          <p:cNvSpPr txBox="1">
            <a:spLocks/>
          </p:cNvSpPr>
          <p:nvPr/>
        </p:nvSpPr>
        <p:spPr>
          <a:xfrm>
            <a:off x="242299" y="1774254"/>
            <a:ext cx="47201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/>
              <a:t>Tìm “Gene body coverage (BAM)” trong Galaxy.</a:t>
            </a:r>
          </a:p>
          <a:p>
            <a:r>
              <a:rPr lang="vi-VN" dirty="0"/>
              <a:t>Nhập thông tin đầu vào và thông tin gen mẫu.</a:t>
            </a:r>
          </a:p>
          <a:p>
            <a:r>
              <a:rPr lang="vi-VN" dirty="0"/>
              <a:t>Click “Run Tool”</a:t>
            </a:r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EDC50B-679F-5BA3-7097-9F1BB2ED7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169" y="617764"/>
            <a:ext cx="6740532" cy="56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62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651AEA-0F23-53EA-350D-A9BEA5A45031}"/>
              </a:ext>
            </a:extLst>
          </p:cNvPr>
          <p:cNvSpPr txBox="1">
            <a:spLocks/>
          </p:cNvSpPr>
          <p:nvPr/>
        </p:nvSpPr>
        <p:spPr>
          <a:xfrm>
            <a:off x="149831" y="818479"/>
            <a:ext cx="10515600" cy="498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6/ Gene body coverage</a:t>
            </a:r>
            <a:endParaRPr lang="vi-VN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6D21F9B-B58C-87DF-D20E-6426E038D7C9}"/>
              </a:ext>
            </a:extLst>
          </p:cNvPr>
          <p:cNvSpPr txBox="1">
            <a:spLocks/>
          </p:cNvSpPr>
          <p:nvPr/>
        </p:nvSpPr>
        <p:spPr>
          <a:xfrm>
            <a:off x="0" y="61954"/>
            <a:ext cx="10515600" cy="87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Alignment QC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Gene body coverage">
            <a:extLst>
              <a:ext uri="{FF2B5EF4-FFF2-40B4-BE49-F238E27FC236}">
                <a16:creationId xmlns:a16="http://schemas.microsoft.com/office/drawing/2014/main" id="{33CB8253-7B3C-A5E4-4356-9DD185007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796" y="1580445"/>
            <a:ext cx="6634537" cy="442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7583691D-C12C-BB34-123A-502D3E0B9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7" y="1182803"/>
            <a:ext cx="4713057" cy="508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69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>
            <a:spLocks noGrp="1"/>
          </p:cNvSpPr>
          <p:nvPr>
            <p:ph type="sldNum" idx="12"/>
          </p:nvPr>
        </p:nvSpPr>
        <p:spPr>
          <a:xfrm>
            <a:off x="9244914" y="647168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Google Shape;134;p2">
            <a:extLst>
              <a:ext uri="{FF2B5EF4-FFF2-40B4-BE49-F238E27FC236}">
                <a16:creationId xmlns:a16="http://schemas.microsoft.com/office/drawing/2014/main" id="{25FEBD67-4893-8A97-A3BE-41171D0FEF8D}"/>
              </a:ext>
            </a:extLst>
          </p:cNvPr>
          <p:cNvSpPr txBox="1">
            <a:spLocks/>
          </p:cNvSpPr>
          <p:nvPr/>
        </p:nvSpPr>
        <p:spPr>
          <a:xfrm>
            <a:off x="90755" y="414318"/>
            <a:ext cx="1201049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buSzPts val="4500"/>
            </a:pPr>
            <a:br>
              <a:rPr lang="en-US" b="1" dirty="0">
                <a:solidFill>
                  <a:schemeClr val="tx1"/>
                </a:solidFill>
              </a:rPr>
            </a:br>
            <a:r>
              <a:rPr lang="en-US" sz="7000" b="1" dirty="0">
                <a:solidFill>
                  <a:schemeClr val="tx1"/>
                </a:solidFill>
                <a:latin typeface="Arial" panose="020B0604020202020204" pitchFamily="34" charset="0"/>
              </a:rPr>
              <a:t>RNA-seq: Upstream Analysis</a:t>
            </a:r>
          </a:p>
        </p:txBody>
      </p:sp>
      <p:sp>
        <p:nvSpPr>
          <p:cNvPr id="3" name="Google Shape;135;p2">
            <a:extLst>
              <a:ext uri="{FF2B5EF4-FFF2-40B4-BE49-F238E27FC236}">
                <a16:creationId xmlns:a16="http://schemas.microsoft.com/office/drawing/2014/main" id="{D67192E6-3EDF-9338-1334-45D63003A0A2}"/>
              </a:ext>
            </a:extLst>
          </p:cNvPr>
          <p:cNvSpPr txBox="1">
            <a:spLocks/>
          </p:cNvSpPr>
          <p:nvPr/>
        </p:nvSpPr>
        <p:spPr>
          <a:xfrm>
            <a:off x="1507067" y="4455620"/>
            <a:ext cx="948266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200"/>
            </a:pPr>
            <a:r>
              <a:rPr lang="en-US" sz="2500" i="1">
                <a:solidFill>
                  <a:schemeClr val="dk1"/>
                </a:solidFill>
              </a:rPr>
              <a:t>Giảng viên:  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200"/>
            </a:pPr>
            <a:r>
              <a:rPr lang="en-US" sz="2500">
                <a:solidFill>
                  <a:schemeClr val="dk1"/>
                </a:solidFill>
              </a:rPr>
              <a:t>TS. </a:t>
            </a:r>
            <a:r>
              <a:rPr lang="en-US" sz="2500" b="1">
                <a:solidFill>
                  <a:schemeClr val="dk1"/>
                </a:solidFill>
              </a:rPr>
              <a:t>Trần Thị Thanh Tâm 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200"/>
            </a:pPr>
            <a:r>
              <a:rPr lang="en-US" sz="2500">
                <a:solidFill>
                  <a:schemeClr val="dk1"/>
                </a:solidFill>
              </a:rPr>
              <a:t>TS. </a:t>
            </a:r>
            <a:r>
              <a:rPr lang="en-US" sz="2500" b="1">
                <a:solidFill>
                  <a:schemeClr val="dk1"/>
                </a:solidFill>
              </a:rPr>
              <a:t>Đỗ Hoàng Đăng Khoa</a:t>
            </a:r>
            <a:endParaRPr lang="en-US" sz="25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37521-80F8-59F8-4A5B-2764843C4218}"/>
              </a:ext>
            </a:extLst>
          </p:cNvPr>
          <p:cNvSpPr txBox="1"/>
          <p:nvPr/>
        </p:nvSpPr>
        <p:spPr>
          <a:xfrm>
            <a:off x="3487479" y="39843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PART II</a:t>
            </a:r>
            <a:endParaRPr lang="vi-VN" sz="5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F1FB-051E-F028-A354-34E1FF6F3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31" y="1458258"/>
            <a:ext cx="4446143" cy="4351338"/>
          </a:xfrm>
        </p:spPr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RSeQC</a:t>
            </a:r>
            <a:r>
              <a:rPr lang="en-US" dirty="0"/>
              <a:t>.</a:t>
            </a:r>
          </a:p>
          <a:p>
            <a:endParaRPr lang="vi-V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665239-D1D0-FD35-520D-A34BF53C1C91}"/>
              </a:ext>
            </a:extLst>
          </p:cNvPr>
          <p:cNvSpPr txBox="1">
            <a:spLocks/>
          </p:cNvSpPr>
          <p:nvPr/>
        </p:nvSpPr>
        <p:spPr>
          <a:xfrm>
            <a:off x="149831" y="118546"/>
            <a:ext cx="10515600" cy="87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Alignment QC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6BAF2-B698-86A4-67EC-6053C6755D7D}"/>
              </a:ext>
            </a:extLst>
          </p:cNvPr>
          <p:cNvSpPr txBox="1"/>
          <p:nvPr/>
        </p:nvSpPr>
        <p:spPr>
          <a:xfrm>
            <a:off x="392985" y="996593"/>
            <a:ext cx="6470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MultiQC</a:t>
            </a:r>
            <a:r>
              <a:rPr lang="en-US" sz="2400" b="1" dirty="0"/>
              <a:t> – </a:t>
            </a:r>
            <a:r>
              <a:rPr lang="en-US" sz="2400" b="1" dirty="0" err="1"/>
              <a:t>Biễu</a:t>
            </a:r>
            <a:r>
              <a:rPr lang="en-US" sz="2400" b="1" dirty="0"/>
              <a:t> </a:t>
            </a:r>
            <a:r>
              <a:rPr lang="en-US" sz="2400" b="1" dirty="0" err="1"/>
              <a:t>diễn</a:t>
            </a:r>
            <a:r>
              <a:rPr lang="en-US" sz="2400" b="1" dirty="0"/>
              <a:t> </a:t>
            </a:r>
            <a:r>
              <a:rPr lang="en-US" sz="2400" b="1" dirty="0" err="1"/>
              <a:t>kết</a:t>
            </a:r>
            <a:r>
              <a:rPr lang="en-US" sz="2400" b="1" dirty="0"/>
              <a:t> </a:t>
            </a:r>
            <a:r>
              <a:rPr lang="en-US" sz="2400" b="1" dirty="0" err="1"/>
              <a:t>quả</a:t>
            </a:r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C5389C-5E2F-879D-E5EF-366D9AA0CDBF}"/>
              </a:ext>
            </a:extLst>
          </p:cNvPr>
          <p:cNvSpPr txBox="1">
            <a:spLocks/>
          </p:cNvSpPr>
          <p:nvPr/>
        </p:nvSpPr>
        <p:spPr>
          <a:xfrm>
            <a:off x="392985" y="2907586"/>
            <a:ext cx="4720119" cy="263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/>
              <a:t>Tìm “MultiQC” trong Galaxy.</a:t>
            </a:r>
          </a:p>
          <a:p>
            <a:r>
              <a:rPr lang="vi-VN" dirty="0"/>
              <a:t>Lựa chọn thông tin kết quả cần phân tích.</a:t>
            </a:r>
          </a:p>
          <a:p>
            <a:r>
              <a:rPr lang="vi-VN" dirty="0"/>
              <a:t>Click “Run Tool”</a:t>
            </a:r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D8D678-C573-7993-89EA-1B4ED45B3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158" y="139896"/>
            <a:ext cx="6470151" cy="610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53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27"/>
          <p:cNvPicPr preferRelativeResize="0"/>
          <p:nvPr/>
        </p:nvPicPr>
        <p:blipFill rotWithShape="1">
          <a:blip r:embed="rId3">
            <a:alphaModFix/>
          </a:blip>
          <a:srcRect t="1102" b="2332"/>
          <a:stretch/>
        </p:blipFill>
        <p:spPr>
          <a:xfrm>
            <a:off x="1356958" y="59470"/>
            <a:ext cx="9107844" cy="5123163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27"/>
          <p:cNvSpPr/>
          <p:nvPr/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lt1">
              <a:alpha val="9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7"/>
          <p:cNvSpPr txBox="1">
            <a:spLocks noGrp="1"/>
          </p:cNvSpPr>
          <p:nvPr>
            <p:ph type="title"/>
          </p:nvPr>
        </p:nvSpPr>
        <p:spPr>
          <a:xfrm>
            <a:off x="490527" y="5055901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 Black"/>
              <a:buNone/>
            </a:pPr>
            <a:r>
              <a:rPr lang="en-US" sz="3600" b="1">
                <a:solidFill>
                  <a:srgbClr val="262626"/>
                </a:solidFill>
                <a:latin typeface="Arial Black"/>
                <a:ea typeface="Arial Black"/>
                <a:cs typeface="Arial Black"/>
                <a:sym typeface="Arial Black"/>
              </a:rPr>
              <a:t>We are happy to help you!</a:t>
            </a:r>
            <a:endParaRPr/>
          </a:p>
        </p:txBody>
      </p:sp>
      <p:cxnSp>
        <p:nvCxnSpPr>
          <p:cNvPr id="423" name="Google Shape;423;p27"/>
          <p:cNvCxnSpPr/>
          <p:nvPr/>
        </p:nvCxnSpPr>
        <p:spPr>
          <a:xfrm>
            <a:off x="0" y="5241983"/>
            <a:ext cx="12192000" cy="0"/>
          </a:xfrm>
          <a:prstGeom prst="straightConnector1">
            <a:avLst/>
          </a:prstGeom>
          <a:noFill/>
          <a:ln w="41275" cap="flat" cmpd="sng">
            <a:solidFill>
              <a:schemeClr val="lt1">
                <a:alpha val="8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4" name="Google Shape;424;p27"/>
          <p:cNvCxnSpPr/>
          <p:nvPr/>
        </p:nvCxnSpPr>
        <p:spPr>
          <a:xfrm>
            <a:off x="0" y="6134852"/>
            <a:ext cx="12192000" cy="0"/>
          </a:xfrm>
          <a:prstGeom prst="straightConnector1">
            <a:avLst/>
          </a:prstGeom>
          <a:noFill/>
          <a:ln w="41275" cap="flat" cmpd="sng">
            <a:solidFill>
              <a:schemeClr val="lt1">
                <a:alpha val="8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5" name="Google Shape;42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21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6074B2-A40F-DA7B-36BB-AC07ED03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31" y="118546"/>
            <a:ext cx="10515600" cy="8780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Mapping Post-processing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21F8C5-4935-E125-3597-323027030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93" y="1253331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Samtools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RNA START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BAM.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31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4393A0-A4A0-7E2B-34B5-8A3671374A53}"/>
              </a:ext>
            </a:extLst>
          </p:cNvPr>
          <p:cNvSpPr txBox="1">
            <a:spLocks/>
          </p:cNvSpPr>
          <p:nvPr/>
        </p:nvSpPr>
        <p:spPr>
          <a:xfrm>
            <a:off x="509426" y="1767154"/>
            <a:ext cx="10515600" cy="419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Samtools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=&gt;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file.bam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RNA STAR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Samtools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sort =&gt;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file.bam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samtools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.bam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.bai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IGV.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77F0075-F359-7254-56A3-EDBAD5C7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31" y="118546"/>
            <a:ext cx="10515600" cy="8780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Mapping Post-processing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92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4403-03C2-159D-5958-14863C2A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4484"/>
            <a:ext cx="11353800" cy="1325563"/>
          </a:xfrm>
        </p:spPr>
        <p:txBody>
          <a:bodyPr/>
          <a:lstStyle/>
          <a:p>
            <a:r>
              <a:rPr lang="vi-VN" dirty="0"/>
              <a:t>https://igv.org/doc/desktop/#DownloadPage/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B5AF2-DFE5-7939-82E9-5ECA1904D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43" y="1034515"/>
            <a:ext cx="10515600" cy="784011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Tải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IGV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lắp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ráp</a:t>
            </a:r>
            <a:endParaRPr lang="vi-VN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E0E03-8C63-83B4-8EED-AAB8EAE97508}"/>
              </a:ext>
            </a:extLst>
          </p:cNvPr>
          <p:cNvSpPr txBox="1"/>
          <p:nvPr/>
        </p:nvSpPr>
        <p:spPr>
          <a:xfrm>
            <a:off x="924674" y="3214499"/>
            <a:ext cx="472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latin typeface="+mj-lt"/>
              </a:rPr>
              <a:t>https://igv.org/app/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9B7098-46ED-9379-0C44-816034DE6596}"/>
              </a:ext>
            </a:extLst>
          </p:cNvPr>
          <p:cNvSpPr txBox="1">
            <a:spLocks/>
          </p:cNvSpPr>
          <p:nvPr/>
        </p:nvSpPr>
        <p:spPr>
          <a:xfrm>
            <a:off x="622443" y="2666144"/>
            <a:ext cx="10515600" cy="784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IGV </a:t>
            </a:r>
            <a:r>
              <a:rPr lang="en-US" dirty="0" err="1">
                <a:latin typeface="+mj-lt"/>
              </a:rPr>
              <a:t>trực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tuyến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lắp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ráp</a:t>
            </a:r>
            <a:endParaRPr lang="vi-VN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48D1C-669C-65E7-FB08-72D11C70494A}"/>
              </a:ext>
            </a:extLst>
          </p:cNvPr>
          <p:cNvSpPr txBox="1"/>
          <p:nvPr/>
        </p:nvSpPr>
        <p:spPr>
          <a:xfrm>
            <a:off x="1530849" y="4015950"/>
            <a:ext cx="92989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+mj-lt"/>
              </a:rPr>
              <a:t>Các files cần cho IGV: 1/ file.BAM và 2/ file.BAI được xuất ra từ SAMTOOLS view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7BD6C79-1A1A-FE28-787F-D5BCEEB924BD}"/>
              </a:ext>
            </a:extLst>
          </p:cNvPr>
          <p:cNvSpPr txBox="1">
            <a:spLocks/>
          </p:cNvSpPr>
          <p:nvPr/>
        </p:nvSpPr>
        <p:spPr>
          <a:xfrm>
            <a:off x="149831" y="118546"/>
            <a:ext cx="10515600" cy="87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Mapping Post-processing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05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0A7771-E348-5A9C-4CD2-DAAAF7BC09D5}"/>
              </a:ext>
            </a:extLst>
          </p:cNvPr>
          <p:cNvSpPr txBox="1">
            <a:spLocks/>
          </p:cNvSpPr>
          <p:nvPr/>
        </p:nvSpPr>
        <p:spPr>
          <a:xfrm>
            <a:off x="149831" y="118546"/>
            <a:ext cx="10515600" cy="87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Alignment QC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52360-F719-4822-026D-83A3990C3851}"/>
              </a:ext>
            </a:extLst>
          </p:cNvPr>
          <p:cNvSpPr txBox="1">
            <a:spLocks/>
          </p:cNvSpPr>
          <p:nvPr/>
        </p:nvSpPr>
        <p:spPr>
          <a:xfrm>
            <a:off x="324493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RSeQC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MultiQC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samtools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BAM.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gen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bed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GTF to BED12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Galaxy.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08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D137E3-1D1C-D27F-5E0B-9DF312A66C30}"/>
              </a:ext>
            </a:extLst>
          </p:cNvPr>
          <p:cNvSpPr txBox="1">
            <a:spLocks/>
          </p:cNvSpPr>
          <p:nvPr/>
        </p:nvSpPr>
        <p:spPr>
          <a:xfrm>
            <a:off x="149831" y="118546"/>
            <a:ext cx="10515600" cy="87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Alignment QC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5AF042-3582-3994-2C60-29576406AE77}"/>
              </a:ext>
            </a:extLst>
          </p:cNvPr>
          <p:cNvSpPr txBox="1">
            <a:spLocks/>
          </p:cNvSpPr>
          <p:nvPr/>
        </p:nvSpPr>
        <p:spPr>
          <a:xfrm>
            <a:off x="392985" y="164069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1/ Junction annotation</a:t>
            </a:r>
          </a:p>
          <a:p>
            <a:r>
              <a:rPr lang="en-US" dirty="0"/>
              <a:t>2/ Junction saturation</a:t>
            </a:r>
          </a:p>
          <a:p>
            <a:r>
              <a:rPr lang="en-US" dirty="0"/>
              <a:t>3/ Inner distance</a:t>
            </a:r>
          </a:p>
          <a:p>
            <a:r>
              <a:rPr lang="en-US" dirty="0"/>
              <a:t>4/ Read duplication</a:t>
            </a:r>
          </a:p>
          <a:p>
            <a:r>
              <a:rPr lang="en-US" dirty="0"/>
              <a:t>5/ Read distribution</a:t>
            </a:r>
          </a:p>
          <a:p>
            <a:r>
              <a:rPr lang="en-US" dirty="0"/>
              <a:t>6/ Gene body coverage</a:t>
            </a:r>
            <a:endParaRPr lang="vi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32B2D-367C-D755-76EB-60AC72248BC9}"/>
              </a:ext>
            </a:extLst>
          </p:cNvPr>
          <p:cNvSpPr txBox="1"/>
          <p:nvPr/>
        </p:nvSpPr>
        <p:spPr>
          <a:xfrm>
            <a:off x="392985" y="996593"/>
            <a:ext cx="78468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RSeQC</a:t>
            </a:r>
            <a:r>
              <a:rPr lang="en-US" sz="2400" b="1" dirty="0"/>
              <a:t> - An RNA-seq Quality Control Package</a:t>
            </a:r>
          </a:p>
        </p:txBody>
      </p:sp>
    </p:spTree>
    <p:extLst>
      <p:ext uri="{BB962C8B-B14F-4D97-AF65-F5344CB8AC3E}">
        <p14:creationId xmlns:p14="http://schemas.microsoft.com/office/powerpoint/2010/main" val="372713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4D51C-3101-0C98-411E-BD74D99ED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99" y="1774254"/>
            <a:ext cx="4720119" cy="4351338"/>
          </a:xfrm>
        </p:spPr>
        <p:txBody>
          <a:bodyPr/>
          <a:lstStyle/>
          <a:p>
            <a:r>
              <a:rPr lang="vi-VN" dirty="0"/>
              <a:t>Tìm “Junction Annotation” trong Galaxy.</a:t>
            </a:r>
          </a:p>
          <a:p>
            <a:r>
              <a:rPr lang="vi-VN" dirty="0"/>
              <a:t>Nhập thông tin đầu vào và thông tin gen mẫu.</a:t>
            </a:r>
          </a:p>
          <a:p>
            <a:r>
              <a:rPr lang="vi-VN" dirty="0"/>
              <a:t>Click “Run Tool”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23A080-6F11-5D02-9FCD-69D10AA6299C}"/>
              </a:ext>
            </a:extLst>
          </p:cNvPr>
          <p:cNvSpPr txBox="1">
            <a:spLocks/>
          </p:cNvSpPr>
          <p:nvPr/>
        </p:nvSpPr>
        <p:spPr>
          <a:xfrm>
            <a:off x="714911" y="1078786"/>
            <a:ext cx="10515600" cy="498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1/ Junction annotation</a:t>
            </a:r>
            <a:endParaRPr lang="vi-VN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602144E-AC2F-D1C7-A62D-A5B0B02EC97D}"/>
              </a:ext>
            </a:extLst>
          </p:cNvPr>
          <p:cNvSpPr txBox="1">
            <a:spLocks/>
          </p:cNvSpPr>
          <p:nvPr/>
        </p:nvSpPr>
        <p:spPr>
          <a:xfrm>
            <a:off x="149831" y="118546"/>
            <a:ext cx="10515600" cy="87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Alignment QC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C5BBCD-507B-AC66-F12A-722CB0F2B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819" y="161444"/>
            <a:ext cx="6886181" cy="596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9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7E6F-DAE8-2E1E-068C-A3192008F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1802"/>
            <a:ext cx="10515600" cy="498886"/>
          </a:xfrm>
        </p:spPr>
        <p:txBody>
          <a:bodyPr>
            <a:normAutofit fontScale="90000"/>
          </a:bodyPr>
          <a:lstStyle/>
          <a:p>
            <a:r>
              <a:rPr lang="en-US" dirty="0"/>
              <a:t>1/ </a:t>
            </a:r>
            <a:r>
              <a:rPr lang="en-US" sz="4400" dirty="0"/>
              <a:t>Junction annotation</a:t>
            </a:r>
            <a:endParaRPr lang="vi-V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6889CE-1F2F-8186-7BA2-9641EAC360FA}"/>
              </a:ext>
            </a:extLst>
          </p:cNvPr>
          <p:cNvSpPr txBox="1">
            <a:spLocks/>
          </p:cNvSpPr>
          <p:nvPr/>
        </p:nvSpPr>
        <p:spPr>
          <a:xfrm>
            <a:off x="149831" y="118546"/>
            <a:ext cx="10515600" cy="87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Alignment QC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nchor-annotation example">
            <a:extLst>
              <a:ext uri="{FF2B5EF4-FFF2-40B4-BE49-F238E27FC236}">
                <a16:creationId xmlns:a16="http://schemas.microsoft.com/office/drawing/2014/main" id="{58832335-5E2B-12EB-2F25-EE1754049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5897"/>
            <a:ext cx="4052566" cy="405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1977BE-426A-88AB-65BC-BD5751C08DA1}"/>
              </a:ext>
            </a:extLst>
          </p:cNvPr>
          <p:cNvSpPr txBox="1"/>
          <p:nvPr/>
        </p:nvSpPr>
        <p:spPr>
          <a:xfrm>
            <a:off x="149831" y="6524090"/>
            <a:ext cx="4947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/>
              <a:t>https://regtools.readthedocs.io/en/latest/commands/junctions-annotate/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A3834-143B-207A-4E77-68A165FD6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114" y="1545693"/>
            <a:ext cx="4947007" cy="4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6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621</Words>
  <Application>Microsoft Office PowerPoint</Application>
  <PresentationFormat>Widescreen</PresentationFormat>
  <Paragraphs>95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Century</vt:lpstr>
      <vt:lpstr>Arial</vt:lpstr>
      <vt:lpstr>Calibri</vt:lpstr>
      <vt:lpstr>Wingdings</vt:lpstr>
      <vt:lpstr>Times New Roman</vt:lpstr>
      <vt:lpstr>Arial Black</vt:lpstr>
      <vt:lpstr>Office Theme</vt:lpstr>
      <vt:lpstr>PowerPoint Presentation</vt:lpstr>
      <vt:lpstr>PowerPoint Presentation</vt:lpstr>
      <vt:lpstr>5. Mapping Post-processing</vt:lpstr>
      <vt:lpstr>5. Mapping Post-processing</vt:lpstr>
      <vt:lpstr>https://igv.org/doc/desktop/#DownloadPage/</vt:lpstr>
      <vt:lpstr>PowerPoint Presentation</vt:lpstr>
      <vt:lpstr>PowerPoint Presentation</vt:lpstr>
      <vt:lpstr>PowerPoint Presentation</vt:lpstr>
      <vt:lpstr>1/ Junction annotation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are happy to help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Khoa Anh</cp:lastModifiedBy>
  <cp:revision>4</cp:revision>
  <dcterms:created xsi:type="dcterms:W3CDTF">2022-11-17T08:17:27Z</dcterms:created>
  <dcterms:modified xsi:type="dcterms:W3CDTF">2024-11-28T08:53:23Z</dcterms:modified>
</cp:coreProperties>
</file>