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497"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E4D15-BA32-4A46-8EBD-74FD0B834A0E}" type="doc">
      <dgm:prSet loTypeId="urn:microsoft.com/office/officeart/2016/7/layout/RepeatingBendingProcessNew" loCatId="process" qsTypeId="urn:microsoft.com/office/officeart/2005/8/quickstyle/simple4" qsCatId="simple" csTypeId="urn:microsoft.com/office/officeart/2005/8/colors/colorful5" csCatId="colorful"/>
      <dgm:spPr/>
      <dgm:t>
        <a:bodyPr/>
        <a:lstStyle/>
        <a:p>
          <a:endParaRPr lang="en-US"/>
        </a:p>
      </dgm:t>
    </dgm:pt>
    <dgm:pt modelId="{856BC04E-5068-4C8D-973A-4FDAE8011B20}">
      <dgm:prSet/>
      <dgm:spPr/>
      <dgm:t>
        <a:bodyPr/>
        <a:lstStyle/>
        <a:p>
          <a:r>
            <a:rPr lang="vi-VN"/>
            <a:t>Phân tích thuật toán Q-Leaning, ta có các bước như sau: </a:t>
          </a:r>
          <a:endParaRPr lang="en-US"/>
        </a:p>
      </dgm:t>
    </dgm:pt>
    <dgm:pt modelId="{918485BB-7E0D-442F-BD6A-291690B6068D}" type="parTrans" cxnId="{2C44F026-EEC0-4FD1-A9AF-6B84912AA00D}">
      <dgm:prSet/>
      <dgm:spPr/>
      <dgm:t>
        <a:bodyPr/>
        <a:lstStyle/>
        <a:p>
          <a:endParaRPr lang="en-US"/>
        </a:p>
      </dgm:t>
    </dgm:pt>
    <dgm:pt modelId="{9FAF18E7-B81E-440A-82EC-560F850D2C7A}" type="sibTrans" cxnId="{2C44F026-EEC0-4FD1-A9AF-6B84912AA00D}">
      <dgm:prSet/>
      <dgm:spPr/>
      <dgm:t>
        <a:bodyPr/>
        <a:lstStyle/>
        <a:p>
          <a:endParaRPr lang="en-US"/>
        </a:p>
      </dgm:t>
    </dgm:pt>
    <dgm:pt modelId="{A14A217C-95E7-447A-8572-1C829944C5BB}">
      <dgm:prSet/>
      <dgm:spPr/>
      <dgm:t>
        <a:bodyPr/>
        <a:lstStyle/>
        <a:p>
          <a:r>
            <a:rPr lang="en-US"/>
            <a:t>B</a:t>
          </a:r>
          <a:r>
            <a:rPr lang="vi-VN"/>
            <a:t>ư</a:t>
          </a:r>
          <a:r>
            <a:rPr lang="en-US"/>
            <a:t>ớc 1: </a:t>
          </a:r>
          <a:r>
            <a:rPr lang="vi-VN"/>
            <a:t>Khởi tạo bảng Q với các số 0 và giá trị Q thành các hằng số tùy ý.</a:t>
          </a:r>
          <a:endParaRPr lang="en-US"/>
        </a:p>
      </dgm:t>
    </dgm:pt>
    <dgm:pt modelId="{259C5E39-2CA0-4662-822A-24E8B9BAF9D3}" type="parTrans" cxnId="{47EF537E-B1A2-4D80-9E64-EC10161DB82F}">
      <dgm:prSet/>
      <dgm:spPr/>
      <dgm:t>
        <a:bodyPr/>
        <a:lstStyle/>
        <a:p>
          <a:endParaRPr lang="en-US"/>
        </a:p>
      </dgm:t>
    </dgm:pt>
    <dgm:pt modelId="{A5FE0917-DE76-4FD8-AAF4-FE523211B6EB}" type="sibTrans" cxnId="{47EF537E-B1A2-4D80-9E64-EC10161DB82F}">
      <dgm:prSet/>
      <dgm:spPr/>
      <dgm:t>
        <a:bodyPr/>
        <a:lstStyle/>
        <a:p>
          <a:endParaRPr lang="en-US"/>
        </a:p>
      </dgm:t>
    </dgm:pt>
    <dgm:pt modelId="{0623CE0A-DB53-46C8-AEE2-A7311F03CA59}">
      <dgm:prSet/>
      <dgm:spPr/>
      <dgm:t>
        <a:bodyPr/>
        <a:lstStyle/>
        <a:p>
          <a:r>
            <a:rPr lang="en-US"/>
            <a:t>B</a:t>
          </a:r>
          <a:r>
            <a:rPr lang="vi-VN"/>
            <a:t>ư</a:t>
          </a:r>
          <a:r>
            <a:rPr lang="en-US"/>
            <a:t>ớc 2: </a:t>
          </a:r>
          <a:r>
            <a:rPr lang="vi-VN"/>
            <a:t>Khám phá các hành động: đối với mỗi thay đổi về trạng thái, chọn bất kỳ một hành động a nào trong số tất cả các hành động có thể có cho trạng thái hiện tại S. </a:t>
          </a:r>
          <a:endParaRPr lang="en-US"/>
        </a:p>
      </dgm:t>
    </dgm:pt>
    <dgm:pt modelId="{E8475F1F-A497-405F-B337-78390683AE14}" type="parTrans" cxnId="{20569933-ECF1-416D-B143-0E56C3ABF267}">
      <dgm:prSet/>
      <dgm:spPr/>
      <dgm:t>
        <a:bodyPr/>
        <a:lstStyle/>
        <a:p>
          <a:endParaRPr lang="en-US"/>
        </a:p>
      </dgm:t>
    </dgm:pt>
    <dgm:pt modelId="{4269EF23-8D09-47A5-BE5D-4E99884AD73A}" type="sibTrans" cxnId="{20569933-ECF1-416D-B143-0E56C3ABF267}">
      <dgm:prSet/>
      <dgm:spPr/>
      <dgm:t>
        <a:bodyPr/>
        <a:lstStyle/>
        <a:p>
          <a:endParaRPr lang="en-US"/>
        </a:p>
      </dgm:t>
    </dgm:pt>
    <dgm:pt modelId="{94CFE2DB-4B1B-4273-A6B7-3AED75122479}">
      <dgm:prSet/>
      <dgm:spPr/>
      <dgm:t>
        <a:bodyPr/>
        <a:lstStyle/>
        <a:p>
          <a:r>
            <a:rPr lang="en-US"/>
            <a:t>B</a:t>
          </a:r>
          <a:r>
            <a:rPr lang="vi-VN"/>
            <a:t>ư</a:t>
          </a:r>
          <a:r>
            <a:rPr lang="en-US"/>
            <a:t>ớc 3: </a:t>
          </a:r>
          <a:r>
            <a:rPr lang="vi-VN"/>
            <a:t>Đi đến trạng thái tiếp theo S0 là kết quả của hành động a. </a:t>
          </a:r>
          <a:endParaRPr lang="en-US"/>
        </a:p>
      </dgm:t>
    </dgm:pt>
    <dgm:pt modelId="{7EEA12BF-BBC3-4F4B-B866-0A7572FB4692}" type="parTrans" cxnId="{07DDA85F-AA98-479D-89DE-965906EF5EE5}">
      <dgm:prSet/>
      <dgm:spPr/>
      <dgm:t>
        <a:bodyPr/>
        <a:lstStyle/>
        <a:p>
          <a:endParaRPr lang="en-US"/>
        </a:p>
      </dgm:t>
    </dgm:pt>
    <dgm:pt modelId="{2594D44D-8C1D-4013-A1FC-B4683AC06678}" type="sibTrans" cxnId="{07DDA85F-AA98-479D-89DE-965906EF5EE5}">
      <dgm:prSet/>
      <dgm:spPr/>
      <dgm:t>
        <a:bodyPr/>
        <a:lstStyle/>
        <a:p>
          <a:endParaRPr lang="en-US"/>
        </a:p>
      </dgm:t>
    </dgm:pt>
    <dgm:pt modelId="{B04952DB-2335-4E62-8653-47674D0301B8}">
      <dgm:prSet/>
      <dgm:spPr/>
      <dgm:t>
        <a:bodyPr/>
        <a:lstStyle/>
        <a:p>
          <a:r>
            <a:rPr lang="en-US"/>
            <a:t>B</a:t>
          </a:r>
          <a:r>
            <a:rPr lang="vi-VN"/>
            <a:t>ư</a:t>
          </a:r>
          <a:r>
            <a:rPr lang="en-US"/>
            <a:t>ớc 4: </a:t>
          </a:r>
          <a:r>
            <a:rPr lang="vi-VN"/>
            <a:t>Đối với tất cả các hành động có thể từ trạng thái S0, hãy chọn một hành động có giá trị Q cao nhất.</a:t>
          </a:r>
          <a:endParaRPr lang="en-US"/>
        </a:p>
      </dgm:t>
    </dgm:pt>
    <dgm:pt modelId="{8BEF25FA-F6C3-43EF-B799-DFA118063A69}" type="parTrans" cxnId="{B6A3F805-DE15-45C8-A2F3-F0E0E92FDAD2}">
      <dgm:prSet/>
      <dgm:spPr/>
      <dgm:t>
        <a:bodyPr/>
        <a:lstStyle/>
        <a:p>
          <a:endParaRPr lang="en-US"/>
        </a:p>
      </dgm:t>
    </dgm:pt>
    <dgm:pt modelId="{9F99595F-CB9D-4937-9EC4-A49AC13A12E6}" type="sibTrans" cxnId="{B6A3F805-DE15-45C8-A2F3-F0E0E92FDAD2}">
      <dgm:prSet/>
      <dgm:spPr/>
      <dgm:t>
        <a:bodyPr/>
        <a:lstStyle/>
        <a:p>
          <a:endParaRPr lang="en-US"/>
        </a:p>
      </dgm:t>
    </dgm:pt>
    <dgm:pt modelId="{333B78B5-2096-489D-89A9-8C3F33992340}">
      <dgm:prSet/>
      <dgm:spPr/>
      <dgm:t>
        <a:bodyPr/>
        <a:lstStyle/>
        <a:p>
          <a:r>
            <a:rPr lang="en-US"/>
            <a:t>B</a:t>
          </a:r>
          <a:r>
            <a:rPr lang="vi-VN"/>
            <a:t>ư</a:t>
          </a:r>
          <a:r>
            <a:rPr lang="en-US"/>
            <a:t>ớc 5: </a:t>
          </a:r>
          <a:r>
            <a:rPr lang="vi-VN"/>
            <a:t>Cập nhật giá trị bảng Q bằng phương trình.</a:t>
          </a:r>
          <a:endParaRPr lang="en-US"/>
        </a:p>
      </dgm:t>
    </dgm:pt>
    <dgm:pt modelId="{F89F11E1-9B23-45A9-80B1-539C873321DE}" type="parTrans" cxnId="{A05588DA-CC11-46F2-ADA5-A665F7D96672}">
      <dgm:prSet/>
      <dgm:spPr/>
      <dgm:t>
        <a:bodyPr/>
        <a:lstStyle/>
        <a:p>
          <a:endParaRPr lang="en-US"/>
        </a:p>
      </dgm:t>
    </dgm:pt>
    <dgm:pt modelId="{8B07B6AE-3307-4730-96D8-8E88816787E1}" type="sibTrans" cxnId="{A05588DA-CC11-46F2-ADA5-A665F7D96672}">
      <dgm:prSet/>
      <dgm:spPr/>
      <dgm:t>
        <a:bodyPr/>
        <a:lstStyle/>
        <a:p>
          <a:endParaRPr lang="en-US"/>
        </a:p>
      </dgm:t>
    </dgm:pt>
    <dgm:pt modelId="{0849DAE9-039C-4C85-83E2-479BD31C36C2}">
      <dgm:prSet/>
      <dgm:spPr/>
      <dgm:t>
        <a:bodyPr/>
        <a:lstStyle/>
        <a:p>
          <a:r>
            <a:rPr lang="en-US"/>
            <a:t>B</a:t>
          </a:r>
          <a:r>
            <a:rPr lang="vi-VN"/>
            <a:t>ư</a:t>
          </a:r>
          <a:r>
            <a:rPr lang="en-US"/>
            <a:t>ớc 6:</a:t>
          </a:r>
          <a:r>
            <a:rPr lang="vi-VN"/>
            <a:t> Đặt trạng thái tiếp theo làm trạng thái hiện tại.</a:t>
          </a:r>
          <a:endParaRPr lang="en-US"/>
        </a:p>
      </dgm:t>
    </dgm:pt>
    <dgm:pt modelId="{E3CE2114-A8BD-43D9-84CB-BF72D4DFDB35}" type="parTrans" cxnId="{FF84C4F7-220B-4B61-912E-2DCA4A5806B5}">
      <dgm:prSet/>
      <dgm:spPr/>
      <dgm:t>
        <a:bodyPr/>
        <a:lstStyle/>
        <a:p>
          <a:endParaRPr lang="en-US"/>
        </a:p>
      </dgm:t>
    </dgm:pt>
    <dgm:pt modelId="{5A081DA8-4574-4B95-A8B3-EB319142A79D}" type="sibTrans" cxnId="{FF84C4F7-220B-4B61-912E-2DCA4A5806B5}">
      <dgm:prSet/>
      <dgm:spPr/>
      <dgm:t>
        <a:bodyPr/>
        <a:lstStyle/>
        <a:p>
          <a:endParaRPr lang="en-US"/>
        </a:p>
      </dgm:t>
    </dgm:pt>
    <dgm:pt modelId="{3FBA3E7A-8ED9-4044-8DB1-17D210A5B0E2}">
      <dgm:prSet/>
      <dgm:spPr/>
      <dgm:t>
        <a:bodyPr/>
        <a:lstStyle/>
        <a:p>
          <a:r>
            <a:rPr lang="en-US"/>
            <a:t>B</a:t>
          </a:r>
          <a:r>
            <a:rPr lang="vi-VN"/>
            <a:t>ư</a:t>
          </a:r>
          <a:r>
            <a:rPr lang="en-US"/>
            <a:t>ớc 7:</a:t>
          </a:r>
          <a:r>
            <a:rPr lang="vi-VN"/>
            <a:t> Nếu trạng thái cuối đạt được, sau đó kết thúc và lặp lại quá trình.</a:t>
          </a:r>
          <a:endParaRPr lang="en-US"/>
        </a:p>
      </dgm:t>
    </dgm:pt>
    <dgm:pt modelId="{D71261B3-DC07-49CC-BC56-1E3CF754FFAC}" type="parTrans" cxnId="{6D848A03-8B9D-4CDF-87E5-36BF3C7E48C0}">
      <dgm:prSet/>
      <dgm:spPr/>
      <dgm:t>
        <a:bodyPr/>
        <a:lstStyle/>
        <a:p>
          <a:endParaRPr lang="en-US"/>
        </a:p>
      </dgm:t>
    </dgm:pt>
    <dgm:pt modelId="{C7F42381-8780-4EDD-9D95-16EA3ECC1C98}" type="sibTrans" cxnId="{6D848A03-8B9D-4CDF-87E5-36BF3C7E48C0}">
      <dgm:prSet/>
      <dgm:spPr/>
      <dgm:t>
        <a:bodyPr/>
        <a:lstStyle/>
        <a:p>
          <a:endParaRPr lang="en-US"/>
        </a:p>
      </dgm:t>
    </dgm:pt>
    <dgm:pt modelId="{E7E65A92-7120-4CB5-ADB6-F5AB4221C8C4}" type="pres">
      <dgm:prSet presAssocID="{85EE4D15-BA32-4A46-8EBD-74FD0B834A0E}" presName="Name0" presStyleCnt="0">
        <dgm:presLayoutVars>
          <dgm:dir/>
          <dgm:resizeHandles val="exact"/>
        </dgm:presLayoutVars>
      </dgm:prSet>
      <dgm:spPr/>
    </dgm:pt>
    <dgm:pt modelId="{3EB94168-B44F-48DF-A050-5FFA755EC69A}" type="pres">
      <dgm:prSet presAssocID="{856BC04E-5068-4C8D-973A-4FDAE8011B20}" presName="node" presStyleLbl="node1" presStyleIdx="0" presStyleCnt="8">
        <dgm:presLayoutVars>
          <dgm:bulletEnabled val="1"/>
        </dgm:presLayoutVars>
      </dgm:prSet>
      <dgm:spPr/>
    </dgm:pt>
    <dgm:pt modelId="{F8BB5090-25FA-4CE0-8DB3-10F7C7EC5B72}" type="pres">
      <dgm:prSet presAssocID="{9FAF18E7-B81E-440A-82EC-560F850D2C7A}" presName="sibTrans" presStyleLbl="sibTrans1D1" presStyleIdx="0" presStyleCnt="7"/>
      <dgm:spPr/>
    </dgm:pt>
    <dgm:pt modelId="{62D32844-5858-4486-97CA-72AFE6D16935}" type="pres">
      <dgm:prSet presAssocID="{9FAF18E7-B81E-440A-82EC-560F850D2C7A}" presName="connectorText" presStyleLbl="sibTrans1D1" presStyleIdx="0" presStyleCnt="7"/>
      <dgm:spPr/>
    </dgm:pt>
    <dgm:pt modelId="{A0566BFB-2C08-4F0F-9895-3BC30824CFE4}" type="pres">
      <dgm:prSet presAssocID="{A14A217C-95E7-447A-8572-1C829944C5BB}" presName="node" presStyleLbl="node1" presStyleIdx="1" presStyleCnt="8">
        <dgm:presLayoutVars>
          <dgm:bulletEnabled val="1"/>
        </dgm:presLayoutVars>
      </dgm:prSet>
      <dgm:spPr/>
    </dgm:pt>
    <dgm:pt modelId="{13BA8867-E3C8-4E14-B7C4-3FC6A98C1763}" type="pres">
      <dgm:prSet presAssocID="{A5FE0917-DE76-4FD8-AAF4-FE523211B6EB}" presName="sibTrans" presStyleLbl="sibTrans1D1" presStyleIdx="1" presStyleCnt="7"/>
      <dgm:spPr/>
    </dgm:pt>
    <dgm:pt modelId="{A6DFEFEA-824A-479B-A705-2850F71425B7}" type="pres">
      <dgm:prSet presAssocID="{A5FE0917-DE76-4FD8-AAF4-FE523211B6EB}" presName="connectorText" presStyleLbl="sibTrans1D1" presStyleIdx="1" presStyleCnt="7"/>
      <dgm:spPr/>
    </dgm:pt>
    <dgm:pt modelId="{F2E866DF-18C8-4D3A-8DB9-0A9C66A40A3F}" type="pres">
      <dgm:prSet presAssocID="{0623CE0A-DB53-46C8-AEE2-A7311F03CA59}" presName="node" presStyleLbl="node1" presStyleIdx="2" presStyleCnt="8">
        <dgm:presLayoutVars>
          <dgm:bulletEnabled val="1"/>
        </dgm:presLayoutVars>
      </dgm:prSet>
      <dgm:spPr/>
    </dgm:pt>
    <dgm:pt modelId="{0D3A9E45-E053-43D0-97C3-D42DD4AA7620}" type="pres">
      <dgm:prSet presAssocID="{4269EF23-8D09-47A5-BE5D-4E99884AD73A}" presName="sibTrans" presStyleLbl="sibTrans1D1" presStyleIdx="2" presStyleCnt="7"/>
      <dgm:spPr/>
    </dgm:pt>
    <dgm:pt modelId="{6B3856F0-312B-4737-AE57-1690B603F2A8}" type="pres">
      <dgm:prSet presAssocID="{4269EF23-8D09-47A5-BE5D-4E99884AD73A}" presName="connectorText" presStyleLbl="sibTrans1D1" presStyleIdx="2" presStyleCnt="7"/>
      <dgm:spPr/>
    </dgm:pt>
    <dgm:pt modelId="{CB906357-4ED4-40CC-A0F1-FF4734A73225}" type="pres">
      <dgm:prSet presAssocID="{94CFE2DB-4B1B-4273-A6B7-3AED75122479}" presName="node" presStyleLbl="node1" presStyleIdx="3" presStyleCnt="8">
        <dgm:presLayoutVars>
          <dgm:bulletEnabled val="1"/>
        </dgm:presLayoutVars>
      </dgm:prSet>
      <dgm:spPr/>
    </dgm:pt>
    <dgm:pt modelId="{801917C0-72F5-41DD-AC2E-62FE49BE6572}" type="pres">
      <dgm:prSet presAssocID="{2594D44D-8C1D-4013-A1FC-B4683AC06678}" presName="sibTrans" presStyleLbl="sibTrans1D1" presStyleIdx="3" presStyleCnt="7"/>
      <dgm:spPr/>
    </dgm:pt>
    <dgm:pt modelId="{E2785AB0-B1FE-46C6-A1F5-38902102E062}" type="pres">
      <dgm:prSet presAssocID="{2594D44D-8C1D-4013-A1FC-B4683AC06678}" presName="connectorText" presStyleLbl="sibTrans1D1" presStyleIdx="3" presStyleCnt="7"/>
      <dgm:spPr/>
    </dgm:pt>
    <dgm:pt modelId="{3AF935BA-C83D-43E4-934E-20F7D03906B3}" type="pres">
      <dgm:prSet presAssocID="{B04952DB-2335-4E62-8653-47674D0301B8}" presName="node" presStyleLbl="node1" presStyleIdx="4" presStyleCnt="8">
        <dgm:presLayoutVars>
          <dgm:bulletEnabled val="1"/>
        </dgm:presLayoutVars>
      </dgm:prSet>
      <dgm:spPr/>
    </dgm:pt>
    <dgm:pt modelId="{35882374-83DC-4355-8800-A35B6ABE8653}" type="pres">
      <dgm:prSet presAssocID="{9F99595F-CB9D-4937-9EC4-A49AC13A12E6}" presName="sibTrans" presStyleLbl="sibTrans1D1" presStyleIdx="4" presStyleCnt="7"/>
      <dgm:spPr/>
    </dgm:pt>
    <dgm:pt modelId="{9F034D32-13A9-4B48-9251-881A489BA064}" type="pres">
      <dgm:prSet presAssocID="{9F99595F-CB9D-4937-9EC4-A49AC13A12E6}" presName="connectorText" presStyleLbl="sibTrans1D1" presStyleIdx="4" presStyleCnt="7"/>
      <dgm:spPr/>
    </dgm:pt>
    <dgm:pt modelId="{A92281A6-C1BE-4821-BC55-3D00D8555B3F}" type="pres">
      <dgm:prSet presAssocID="{333B78B5-2096-489D-89A9-8C3F33992340}" presName="node" presStyleLbl="node1" presStyleIdx="5" presStyleCnt="8">
        <dgm:presLayoutVars>
          <dgm:bulletEnabled val="1"/>
        </dgm:presLayoutVars>
      </dgm:prSet>
      <dgm:spPr/>
    </dgm:pt>
    <dgm:pt modelId="{BF4D2538-D521-46AD-B99F-ADAEF6C4AE44}" type="pres">
      <dgm:prSet presAssocID="{8B07B6AE-3307-4730-96D8-8E88816787E1}" presName="sibTrans" presStyleLbl="sibTrans1D1" presStyleIdx="5" presStyleCnt="7"/>
      <dgm:spPr/>
    </dgm:pt>
    <dgm:pt modelId="{30B2D5DC-00EE-44D6-A5E1-8A9B8EF1998A}" type="pres">
      <dgm:prSet presAssocID="{8B07B6AE-3307-4730-96D8-8E88816787E1}" presName="connectorText" presStyleLbl="sibTrans1D1" presStyleIdx="5" presStyleCnt="7"/>
      <dgm:spPr/>
    </dgm:pt>
    <dgm:pt modelId="{64FE04C4-79E9-4AB1-B427-D4221673476E}" type="pres">
      <dgm:prSet presAssocID="{0849DAE9-039C-4C85-83E2-479BD31C36C2}" presName="node" presStyleLbl="node1" presStyleIdx="6" presStyleCnt="8">
        <dgm:presLayoutVars>
          <dgm:bulletEnabled val="1"/>
        </dgm:presLayoutVars>
      </dgm:prSet>
      <dgm:spPr/>
    </dgm:pt>
    <dgm:pt modelId="{7B2EC56B-DB9C-4570-9AB5-4125F7E74AC1}" type="pres">
      <dgm:prSet presAssocID="{5A081DA8-4574-4B95-A8B3-EB319142A79D}" presName="sibTrans" presStyleLbl="sibTrans1D1" presStyleIdx="6" presStyleCnt="7"/>
      <dgm:spPr/>
    </dgm:pt>
    <dgm:pt modelId="{50085E64-C422-440D-8209-B4D4FB06BB4D}" type="pres">
      <dgm:prSet presAssocID="{5A081DA8-4574-4B95-A8B3-EB319142A79D}" presName="connectorText" presStyleLbl="sibTrans1D1" presStyleIdx="6" presStyleCnt="7"/>
      <dgm:spPr/>
    </dgm:pt>
    <dgm:pt modelId="{F79B504A-0C2A-4288-AD1B-B46694369665}" type="pres">
      <dgm:prSet presAssocID="{3FBA3E7A-8ED9-4044-8DB1-17D210A5B0E2}" presName="node" presStyleLbl="node1" presStyleIdx="7" presStyleCnt="8">
        <dgm:presLayoutVars>
          <dgm:bulletEnabled val="1"/>
        </dgm:presLayoutVars>
      </dgm:prSet>
      <dgm:spPr/>
    </dgm:pt>
  </dgm:ptLst>
  <dgm:cxnLst>
    <dgm:cxn modelId="{6D848A03-8B9D-4CDF-87E5-36BF3C7E48C0}" srcId="{85EE4D15-BA32-4A46-8EBD-74FD0B834A0E}" destId="{3FBA3E7A-8ED9-4044-8DB1-17D210A5B0E2}" srcOrd="7" destOrd="0" parTransId="{D71261B3-DC07-49CC-BC56-1E3CF754FFAC}" sibTransId="{C7F42381-8780-4EDD-9D95-16EA3ECC1C98}"/>
    <dgm:cxn modelId="{0F0BBD05-642B-46E7-BAAE-F1FEAE3F50F9}" type="presOf" srcId="{4269EF23-8D09-47A5-BE5D-4E99884AD73A}" destId="{6B3856F0-312B-4737-AE57-1690B603F2A8}" srcOrd="1" destOrd="0" presId="urn:microsoft.com/office/officeart/2016/7/layout/RepeatingBendingProcessNew"/>
    <dgm:cxn modelId="{B6A3F805-DE15-45C8-A2F3-F0E0E92FDAD2}" srcId="{85EE4D15-BA32-4A46-8EBD-74FD0B834A0E}" destId="{B04952DB-2335-4E62-8653-47674D0301B8}" srcOrd="4" destOrd="0" parTransId="{8BEF25FA-F6C3-43EF-B799-DFA118063A69}" sibTransId="{9F99595F-CB9D-4937-9EC4-A49AC13A12E6}"/>
    <dgm:cxn modelId="{FC16DD07-865C-43D0-BCF7-2A009F52C63C}" type="presOf" srcId="{333B78B5-2096-489D-89A9-8C3F33992340}" destId="{A92281A6-C1BE-4821-BC55-3D00D8555B3F}" srcOrd="0" destOrd="0" presId="urn:microsoft.com/office/officeart/2016/7/layout/RepeatingBendingProcessNew"/>
    <dgm:cxn modelId="{FB4C0508-C13D-45C4-9B51-BEB64172E9BD}" type="presOf" srcId="{A5FE0917-DE76-4FD8-AAF4-FE523211B6EB}" destId="{A6DFEFEA-824A-479B-A705-2850F71425B7}" srcOrd="1" destOrd="0" presId="urn:microsoft.com/office/officeart/2016/7/layout/RepeatingBendingProcessNew"/>
    <dgm:cxn modelId="{2612F40A-CA86-4BBA-B439-0DBD219DCDC4}" type="presOf" srcId="{5A081DA8-4574-4B95-A8B3-EB319142A79D}" destId="{50085E64-C422-440D-8209-B4D4FB06BB4D}" srcOrd="1" destOrd="0" presId="urn:microsoft.com/office/officeart/2016/7/layout/RepeatingBendingProcessNew"/>
    <dgm:cxn modelId="{9DBDB50B-50F7-44F0-8880-8B7F048CDCE4}" type="presOf" srcId="{94CFE2DB-4B1B-4273-A6B7-3AED75122479}" destId="{CB906357-4ED4-40CC-A0F1-FF4734A73225}" srcOrd="0" destOrd="0" presId="urn:microsoft.com/office/officeart/2016/7/layout/RepeatingBendingProcessNew"/>
    <dgm:cxn modelId="{F173D916-DAA4-4E2F-8292-7D2A8A89C02F}" type="presOf" srcId="{9FAF18E7-B81E-440A-82EC-560F850D2C7A}" destId="{62D32844-5858-4486-97CA-72AFE6D16935}" srcOrd="1" destOrd="0" presId="urn:microsoft.com/office/officeart/2016/7/layout/RepeatingBendingProcessNew"/>
    <dgm:cxn modelId="{2C44F026-EEC0-4FD1-A9AF-6B84912AA00D}" srcId="{85EE4D15-BA32-4A46-8EBD-74FD0B834A0E}" destId="{856BC04E-5068-4C8D-973A-4FDAE8011B20}" srcOrd="0" destOrd="0" parTransId="{918485BB-7E0D-442F-BD6A-291690B6068D}" sibTransId="{9FAF18E7-B81E-440A-82EC-560F850D2C7A}"/>
    <dgm:cxn modelId="{20569933-ECF1-416D-B143-0E56C3ABF267}" srcId="{85EE4D15-BA32-4A46-8EBD-74FD0B834A0E}" destId="{0623CE0A-DB53-46C8-AEE2-A7311F03CA59}" srcOrd="2" destOrd="0" parTransId="{E8475F1F-A497-405F-B337-78390683AE14}" sibTransId="{4269EF23-8D09-47A5-BE5D-4E99884AD73A}"/>
    <dgm:cxn modelId="{D7519C3F-256F-47C6-8A05-A860E60C01C5}" type="presOf" srcId="{856BC04E-5068-4C8D-973A-4FDAE8011B20}" destId="{3EB94168-B44F-48DF-A050-5FFA755EC69A}" srcOrd="0" destOrd="0" presId="urn:microsoft.com/office/officeart/2016/7/layout/RepeatingBendingProcessNew"/>
    <dgm:cxn modelId="{07DDA85F-AA98-479D-89DE-965906EF5EE5}" srcId="{85EE4D15-BA32-4A46-8EBD-74FD0B834A0E}" destId="{94CFE2DB-4B1B-4273-A6B7-3AED75122479}" srcOrd="3" destOrd="0" parTransId="{7EEA12BF-BBC3-4F4B-B866-0A7572FB4692}" sibTransId="{2594D44D-8C1D-4013-A1FC-B4683AC06678}"/>
    <dgm:cxn modelId="{6B721F42-97C0-441F-AEB4-D8CC8274CA25}" type="presOf" srcId="{2594D44D-8C1D-4013-A1FC-B4683AC06678}" destId="{E2785AB0-B1FE-46C6-A1F5-38902102E062}" srcOrd="1" destOrd="0" presId="urn:microsoft.com/office/officeart/2016/7/layout/RepeatingBendingProcessNew"/>
    <dgm:cxn modelId="{9BED2D49-FF0C-4DC1-84E7-C90F6122C6AD}" type="presOf" srcId="{0623CE0A-DB53-46C8-AEE2-A7311F03CA59}" destId="{F2E866DF-18C8-4D3A-8DB9-0A9C66A40A3F}" srcOrd="0" destOrd="0" presId="urn:microsoft.com/office/officeart/2016/7/layout/RepeatingBendingProcessNew"/>
    <dgm:cxn modelId="{2ECC756A-938C-4DC4-AF5F-E1825DAC2D58}" type="presOf" srcId="{3FBA3E7A-8ED9-4044-8DB1-17D210A5B0E2}" destId="{F79B504A-0C2A-4288-AD1B-B46694369665}" srcOrd="0" destOrd="0" presId="urn:microsoft.com/office/officeart/2016/7/layout/RepeatingBendingProcessNew"/>
    <dgm:cxn modelId="{9A48B96A-9B0D-4E18-A408-938DEFFAB0A6}" type="presOf" srcId="{A5FE0917-DE76-4FD8-AAF4-FE523211B6EB}" destId="{13BA8867-E3C8-4E14-B7C4-3FC6A98C1763}" srcOrd="0" destOrd="0" presId="urn:microsoft.com/office/officeart/2016/7/layout/RepeatingBendingProcessNew"/>
    <dgm:cxn modelId="{DD2B4D71-7717-4F40-A70E-AEA3C37D6577}" type="presOf" srcId="{0849DAE9-039C-4C85-83E2-479BD31C36C2}" destId="{64FE04C4-79E9-4AB1-B427-D4221673476E}" srcOrd="0" destOrd="0" presId="urn:microsoft.com/office/officeart/2016/7/layout/RepeatingBendingProcessNew"/>
    <dgm:cxn modelId="{47EF537E-B1A2-4D80-9E64-EC10161DB82F}" srcId="{85EE4D15-BA32-4A46-8EBD-74FD0B834A0E}" destId="{A14A217C-95E7-447A-8572-1C829944C5BB}" srcOrd="1" destOrd="0" parTransId="{259C5E39-2CA0-4662-822A-24E8B9BAF9D3}" sibTransId="{A5FE0917-DE76-4FD8-AAF4-FE523211B6EB}"/>
    <dgm:cxn modelId="{F6F60391-6815-4172-BADB-AAE429DDCBF9}" type="presOf" srcId="{A14A217C-95E7-447A-8572-1C829944C5BB}" destId="{A0566BFB-2C08-4F0F-9895-3BC30824CFE4}" srcOrd="0" destOrd="0" presId="urn:microsoft.com/office/officeart/2016/7/layout/RepeatingBendingProcessNew"/>
    <dgm:cxn modelId="{0D90B4A6-6710-4B4D-930C-C72AC841E633}" type="presOf" srcId="{2594D44D-8C1D-4013-A1FC-B4683AC06678}" destId="{801917C0-72F5-41DD-AC2E-62FE49BE6572}" srcOrd="0" destOrd="0" presId="urn:microsoft.com/office/officeart/2016/7/layout/RepeatingBendingProcessNew"/>
    <dgm:cxn modelId="{F4D048B1-321F-4524-8E40-DCB6CE1D89CE}" type="presOf" srcId="{8B07B6AE-3307-4730-96D8-8E88816787E1}" destId="{30B2D5DC-00EE-44D6-A5E1-8A9B8EF1998A}" srcOrd="1" destOrd="0" presId="urn:microsoft.com/office/officeart/2016/7/layout/RepeatingBendingProcessNew"/>
    <dgm:cxn modelId="{75614FB6-F1CD-4110-85A9-D3490B18739D}" type="presOf" srcId="{4269EF23-8D09-47A5-BE5D-4E99884AD73A}" destId="{0D3A9E45-E053-43D0-97C3-D42DD4AA7620}" srcOrd="0" destOrd="0" presId="urn:microsoft.com/office/officeart/2016/7/layout/RepeatingBendingProcessNew"/>
    <dgm:cxn modelId="{A51A8ABB-5C42-45FC-82B9-A46D98980E37}" type="presOf" srcId="{5A081DA8-4574-4B95-A8B3-EB319142A79D}" destId="{7B2EC56B-DB9C-4570-9AB5-4125F7E74AC1}" srcOrd="0" destOrd="0" presId="urn:microsoft.com/office/officeart/2016/7/layout/RepeatingBendingProcessNew"/>
    <dgm:cxn modelId="{A82400CC-F53F-404F-BEF9-37EA09485DCA}" type="presOf" srcId="{9F99595F-CB9D-4937-9EC4-A49AC13A12E6}" destId="{9F034D32-13A9-4B48-9251-881A489BA064}" srcOrd="1" destOrd="0" presId="urn:microsoft.com/office/officeart/2016/7/layout/RepeatingBendingProcessNew"/>
    <dgm:cxn modelId="{A05588DA-CC11-46F2-ADA5-A665F7D96672}" srcId="{85EE4D15-BA32-4A46-8EBD-74FD0B834A0E}" destId="{333B78B5-2096-489D-89A9-8C3F33992340}" srcOrd="5" destOrd="0" parTransId="{F89F11E1-9B23-45A9-80B1-539C873321DE}" sibTransId="{8B07B6AE-3307-4730-96D8-8E88816787E1}"/>
    <dgm:cxn modelId="{5E9EC4E1-26A1-4F0F-BCC3-ED74DABA428A}" type="presOf" srcId="{85EE4D15-BA32-4A46-8EBD-74FD0B834A0E}" destId="{E7E65A92-7120-4CB5-ADB6-F5AB4221C8C4}" srcOrd="0" destOrd="0" presId="urn:microsoft.com/office/officeart/2016/7/layout/RepeatingBendingProcessNew"/>
    <dgm:cxn modelId="{40CCE7E3-8106-43FD-88CC-C5F75B1F03C1}" type="presOf" srcId="{B04952DB-2335-4E62-8653-47674D0301B8}" destId="{3AF935BA-C83D-43E4-934E-20F7D03906B3}" srcOrd="0" destOrd="0" presId="urn:microsoft.com/office/officeart/2016/7/layout/RepeatingBendingProcessNew"/>
    <dgm:cxn modelId="{D38C60EB-4C7D-41B4-AE7F-D6C593982B60}" type="presOf" srcId="{9FAF18E7-B81E-440A-82EC-560F850D2C7A}" destId="{F8BB5090-25FA-4CE0-8DB3-10F7C7EC5B72}" srcOrd="0" destOrd="0" presId="urn:microsoft.com/office/officeart/2016/7/layout/RepeatingBendingProcessNew"/>
    <dgm:cxn modelId="{CDB17FF4-2D55-41EE-9E09-ACE3C13BA299}" type="presOf" srcId="{8B07B6AE-3307-4730-96D8-8E88816787E1}" destId="{BF4D2538-D521-46AD-B99F-ADAEF6C4AE44}" srcOrd="0" destOrd="0" presId="urn:microsoft.com/office/officeart/2016/7/layout/RepeatingBendingProcessNew"/>
    <dgm:cxn modelId="{FF84C4F7-220B-4B61-912E-2DCA4A5806B5}" srcId="{85EE4D15-BA32-4A46-8EBD-74FD0B834A0E}" destId="{0849DAE9-039C-4C85-83E2-479BD31C36C2}" srcOrd="6" destOrd="0" parTransId="{E3CE2114-A8BD-43D9-84CB-BF72D4DFDB35}" sibTransId="{5A081DA8-4574-4B95-A8B3-EB319142A79D}"/>
    <dgm:cxn modelId="{F8B1E4FF-FE38-4E4F-ACA8-99C6B8B6033D}" type="presOf" srcId="{9F99595F-CB9D-4937-9EC4-A49AC13A12E6}" destId="{35882374-83DC-4355-8800-A35B6ABE8653}" srcOrd="0" destOrd="0" presId="urn:microsoft.com/office/officeart/2016/7/layout/RepeatingBendingProcessNew"/>
    <dgm:cxn modelId="{4769A05B-8B78-43B9-94B5-DA06F0D34025}" type="presParOf" srcId="{E7E65A92-7120-4CB5-ADB6-F5AB4221C8C4}" destId="{3EB94168-B44F-48DF-A050-5FFA755EC69A}" srcOrd="0" destOrd="0" presId="urn:microsoft.com/office/officeart/2016/7/layout/RepeatingBendingProcessNew"/>
    <dgm:cxn modelId="{F292E8B2-CD6C-431C-B86E-37633885F14E}" type="presParOf" srcId="{E7E65A92-7120-4CB5-ADB6-F5AB4221C8C4}" destId="{F8BB5090-25FA-4CE0-8DB3-10F7C7EC5B72}" srcOrd="1" destOrd="0" presId="urn:microsoft.com/office/officeart/2016/7/layout/RepeatingBendingProcessNew"/>
    <dgm:cxn modelId="{2CEFC934-31A3-4F40-9280-0A210C1AADAE}" type="presParOf" srcId="{F8BB5090-25FA-4CE0-8DB3-10F7C7EC5B72}" destId="{62D32844-5858-4486-97CA-72AFE6D16935}" srcOrd="0" destOrd="0" presId="urn:microsoft.com/office/officeart/2016/7/layout/RepeatingBendingProcessNew"/>
    <dgm:cxn modelId="{D4EFBD89-4BAD-4665-8674-58AC5C390F22}" type="presParOf" srcId="{E7E65A92-7120-4CB5-ADB6-F5AB4221C8C4}" destId="{A0566BFB-2C08-4F0F-9895-3BC30824CFE4}" srcOrd="2" destOrd="0" presId="urn:microsoft.com/office/officeart/2016/7/layout/RepeatingBendingProcessNew"/>
    <dgm:cxn modelId="{1529DFB1-497F-4B29-BF9A-0315CD5EE372}" type="presParOf" srcId="{E7E65A92-7120-4CB5-ADB6-F5AB4221C8C4}" destId="{13BA8867-E3C8-4E14-B7C4-3FC6A98C1763}" srcOrd="3" destOrd="0" presId="urn:microsoft.com/office/officeart/2016/7/layout/RepeatingBendingProcessNew"/>
    <dgm:cxn modelId="{9BBCE76B-1ED6-4C7E-9387-4E8A0C92B053}" type="presParOf" srcId="{13BA8867-E3C8-4E14-B7C4-3FC6A98C1763}" destId="{A6DFEFEA-824A-479B-A705-2850F71425B7}" srcOrd="0" destOrd="0" presId="urn:microsoft.com/office/officeart/2016/7/layout/RepeatingBendingProcessNew"/>
    <dgm:cxn modelId="{CC2FCEE2-28BD-4F5D-A349-A1CC152C258C}" type="presParOf" srcId="{E7E65A92-7120-4CB5-ADB6-F5AB4221C8C4}" destId="{F2E866DF-18C8-4D3A-8DB9-0A9C66A40A3F}" srcOrd="4" destOrd="0" presId="urn:microsoft.com/office/officeart/2016/7/layout/RepeatingBendingProcessNew"/>
    <dgm:cxn modelId="{CCF8F338-2645-4800-8027-45D0509D6D86}" type="presParOf" srcId="{E7E65A92-7120-4CB5-ADB6-F5AB4221C8C4}" destId="{0D3A9E45-E053-43D0-97C3-D42DD4AA7620}" srcOrd="5" destOrd="0" presId="urn:microsoft.com/office/officeart/2016/7/layout/RepeatingBendingProcessNew"/>
    <dgm:cxn modelId="{6A11711E-5679-4793-927E-C2072CB6F670}" type="presParOf" srcId="{0D3A9E45-E053-43D0-97C3-D42DD4AA7620}" destId="{6B3856F0-312B-4737-AE57-1690B603F2A8}" srcOrd="0" destOrd="0" presId="urn:microsoft.com/office/officeart/2016/7/layout/RepeatingBendingProcessNew"/>
    <dgm:cxn modelId="{3EE8114F-E2B7-4736-90C1-E0C5B6B8AE2A}" type="presParOf" srcId="{E7E65A92-7120-4CB5-ADB6-F5AB4221C8C4}" destId="{CB906357-4ED4-40CC-A0F1-FF4734A73225}" srcOrd="6" destOrd="0" presId="urn:microsoft.com/office/officeart/2016/7/layout/RepeatingBendingProcessNew"/>
    <dgm:cxn modelId="{55F0BBB0-5297-4D35-B21F-4EDEAC438D2E}" type="presParOf" srcId="{E7E65A92-7120-4CB5-ADB6-F5AB4221C8C4}" destId="{801917C0-72F5-41DD-AC2E-62FE49BE6572}" srcOrd="7" destOrd="0" presId="urn:microsoft.com/office/officeart/2016/7/layout/RepeatingBendingProcessNew"/>
    <dgm:cxn modelId="{B7947C4F-CF13-422C-A4D4-F5C8E7F71E64}" type="presParOf" srcId="{801917C0-72F5-41DD-AC2E-62FE49BE6572}" destId="{E2785AB0-B1FE-46C6-A1F5-38902102E062}" srcOrd="0" destOrd="0" presId="urn:microsoft.com/office/officeart/2016/7/layout/RepeatingBendingProcessNew"/>
    <dgm:cxn modelId="{45232DAA-A41C-4483-8665-6F90405EB4A5}" type="presParOf" srcId="{E7E65A92-7120-4CB5-ADB6-F5AB4221C8C4}" destId="{3AF935BA-C83D-43E4-934E-20F7D03906B3}" srcOrd="8" destOrd="0" presId="urn:microsoft.com/office/officeart/2016/7/layout/RepeatingBendingProcessNew"/>
    <dgm:cxn modelId="{1510AD32-B58C-4FCD-B73C-03D8670FFD6B}" type="presParOf" srcId="{E7E65A92-7120-4CB5-ADB6-F5AB4221C8C4}" destId="{35882374-83DC-4355-8800-A35B6ABE8653}" srcOrd="9" destOrd="0" presId="urn:microsoft.com/office/officeart/2016/7/layout/RepeatingBendingProcessNew"/>
    <dgm:cxn modelId="{D2D87B78-AA53-45C2-BBC7-A34A0A02E7FF}" type="presParOf" srcId="{35882374-83DC-4355-8800-A35B6ABE8653}" destId="{9F034D32-13A9-4B48-9251-881A489BA064}" srcOrd="0" destOrd="0" presId="urn:microsoft.com/office/officeart/2016/7/layout/RepeatingBendingProcessNew"/>
    <dgm:cxn modelId="{AED27FA5-CE02-49F8-89EB-FF7A190BB49B}" type="presParOf" srcId="{E7E65A92-7120-4CB5-ADB6-F5AB4221C8C4}" destId="{A92281A6-C1BE-4821-BC55-3D00D8555B3F}" srcOrd="10" destOrd="0" presId="urn:microsoft.com/office/officeart/2016/7/layout/RepeatingBendingProcessNew"/>
    <dgm:cxn modelId="{84367D8C-9925-48C6-AB18-7A99B5AD4D09}" type="presParOf" srcId="{E7E65A92-7120-4CB5-ADB6-F5AB4221C8C4}" destId="{BF4D2538-D521-46AD-B99F-ADAEF6C4AE44}" srcOrd="11" destOrd="0" presId="urn:microsoft.com/office/officeart/2016/7/layout/RepeatingBendingProcessNew"/>
    <dgm:cxn modelId="{1D085C6C-0F78-4A50-8D4B-C8ADF85D5133}" type="presParOf" srcId="{BF4D2538-D521-46AD-B99F-ADAEF6C4AE44}" destId="{30B2D5DC-00EE-44D6-A5E1-8A9B8EF1998A}" srcOrd="0" destOrd="0" presId="urn:microsoft.com/office/officeart/2016/7/layout/RepeatingBendingProcessNew"/>
    <dgm:cxn modelId="{E7CD50DC-61E6-4FCE-A18A-B866DF11D834}" type="presParOf" srcId="{E7E65A92-7120-4CB5-ADB6-F5AB4221C8C4}" destId="{64FE04C4-79E9-4AB1-B427-D4221673476E}" srcOrd="12" destOrd="0" presId="urn:microsoft.com/office/officeart/2016/7/layout/RepeatingBendingProcessNew"/>
    <dgm:cxn modelId="{D250226E-55FD-4C31-AE0D-C49137B4F4F6}" type="presParOf" srcId="{E7E65A92-7120-4CB5-ADB6-F5AB4221C8C4}" destId="{7B2EC56B-DB9C-4570-9AB5-4125F7E74AC1}" srcOrd="13" destOrd="0" presId="urn:microsoft.com/office/officeart/2016/7/layout/RepeatingBendingProcessNew"/>
    <dgm:cxn modelId="{54B860A0-DD8B-4DEA-8A6F-FB9C5736F659}" type="presParOf" srcId="{7B2EC56B-DB9C-4570-9AB5-4125F7E74AC1}" destId="{50085E64-C422-440D-8209-B4D4FB06BB4D}" srcOrd="0" destOrd="0" presId="urn:microsoft.com/office/officeart/2016/7/layout/RepeatingBendingProcessNew"/>
    <dgm:cxn modelId="{49E6A85E-2ABF-4B25-8163-1F3F98EC963A}" type="presParOf" srcId="{E7E65A92-7120-4CB5-ADB6-F5AB4221C8C4}" destId="{F79B504A-0C2A-4288-AD1B-B46694369665}"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B5090-25FA-4CE0-8DB3-10F7C7EC5B72}">
      <dsp:nvSpPr>
        <dsp:cNvPr id="0" name=""/>
        <dsp:cNvSpPr/>
      </dsp:nvSpPr>
      <dsp:spPr>
        <a:xfrm>
          <a:off x="2054313" y="646967"/>
          <a:ext cx="440785" cy="91440"/>
        </a:xfrm>
        <a:custGeom>
          <a:avLst/>
          <a:gdLst/>
          <a:ahLst/>
          <a:cxnLst/>
          <a:rect l="0" t="0" r="0" b="0"/>
          <a:pathLst>
            <a:path>
              <a:moveTo>
                <a:pt x="0" y="45720"/>
              </a:moveTo>
              <a:lnTo>
                <a:pt x="440785"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2921" y="690328"/>
        <a:ext cx="23569" cy="4718"/>
      </dsp:txXfrm>
    </dsp:sp>
    <dsp:sp modelId="{3EB94168-B44F-48DF-A050-5FFA755EC69A}">
      <dsp:nvSpPr>
        <dsp:cNvPr id="0" name=""/>
        <dsp:cNvSpPr/>
      </dsp:nvSpPr>
      <dsp:spPr>
        <a:xfrm>
          <a:off x="6613" y="77837"/>
          <a:ext cx="2049500" cy="122970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vi-VN" sz="1200" kern="1200"/>
            <a:t>Phân tích thuật toán Q-Leaning, ta có các bước như sau: </a:t>
          </a:r>
          <a:endParaRPr lang="en-US" sz="1200" kern="1200"/>
        </a:p>
      </dsp:txBody>
      <dsp:txXfrm>
        <a:off x="6613" y="77837"/>
        <a:ext cx="2049500" cy="1229700"/>
      </dsp:txXfrm>
    </dsp:sp>
    <dsp:sp modelId="{13BA8867-E3C8-4E14-B7C4-3FC6A98C1763}">
      <dsp:nvSpPr>
        <dsp:cNvPr id="0" name=""/>
        <dsp:cNvSpPr/>
      </dsp:nvSpPr>
      <dsp:spPr>
        <a:xfrm>
          <a:off x="4575198" y="646967"/>
          <a:ext cx="440785" cy="91440"/>
        </a:xfrm>
        <a:custGeom>
          <a:avLst/>
          <a:gdLst/>
          <a:ahLst/>
          <a:cxnLst/>
          <a:rect l="0" t="0" r="0" b="0"/>
          <a:pathLst>
            <a:path>
              <a:moveTo>
                <a:pt x="0" y="45720"/>
              </a:moveTo>
              <a:lnTo>
                <a:pt x="440785" y="45720"/>
              </a:lnTo>
            </a:path>
          </a:pathLst>
        </a:custGeom>
        <a:noFill/>
        <a:ln w="9525" cap="rnd" cmpd="sng" algn="ctr">
          <a:solidFill>
            <a:schemeClr val="accent5">
              <a:hueOff val="406404"/>
              <a:satOff val="-3241"/>
              <a:lumOff val="-245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3806" y="690328"/>
        <a:ext cx="23569" cy="4718"/>
      </dsp:txXfrm>
    </dsp:sp>
    <dsp:sp modelId="{A0566BFB-2C08-4F0F-9895-3BC30824CFE4}">
      <dsp:nvSpPr>
        <dsp:cNvPr id="0" name=""/>
        <dsp:cNvSpPr/>
      </dsp:nvSpPr>
      <dsp:spPr>
        <a:xfrm>
          <a:off x="2527498" y="77837"/>
          <a:ext cx="2049500" cy="1229700"/>
        </a:xfrm>
        <a:prstGeom prst="rect">
          <a:avLst/>
        </a:prstGeom>
        <a:gradFill rotWithShape="0">
          <a:gsLst>
            <a:gs pos="0">
              <a:schemeClr val="accent5">
                <a:hueOff val="348346"/>
                <a:satOff val="-2778"/>
                <a:lumOff val="-2101"/>
                <a:alphaOff val="0"/>
                <a:tint val="98000"/>
                <a:lumMod val="114000"/>
              </a:schemeClr>
            </a:gs>
            <a:gs pos="100000">
              <a:schemeClr val="accent5">
                <a:hueOff val="348346"/>
                <a:satOff val="-2778"/>
                <a:lumOff val="-210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US" sz="1200" kern="1200"/>
            <a:t>B</a:t>
          </a:r>
          <a:r>
            <a:rPr lang="vi-VN" sz="1200" kern="1200"/>
            <a:t>ư</a:t>
          </a:r>
          <a:r>
            <a:rPr lang="en-US" sz="1200" kern="1200"/>
            <a:t>ớc 1: </a:t>
          </a:r>
          <a:r>
            <a:rPr lang="vi-VN" sz="1200" kern="1200"/>
            <a:t>Khởi tạo bảng Q với các số 0 và giá trị Q thành các hằng số tùy ý.</a:t>
          </a:r>
          <a:endParaRPr lang="en-US" sz="1200" kern="1200"/>
        </a:p>
      </dsp:txBody>
      <dsp:txXfrm>
        <a:off x="2527498" y="77837"/>
        <a:ext cx="2049500" cy="1229700"/>
      </dsp:txXfrm>
    </dsp:sp>
    <dsp:sp modelId="{0D3A9E45-E053-43D0-97C3-D42DD4AA7620}">
      <dsp:nvSpPr>
        <dsp:cNvPr id="0" name=""/>
        <dsp:cNvSpPr/>
      </dsp:nvSpPr>
      <dsp:spPr>
        <a:xfrm>
          <a:off x="7096084" y="646967"/>
          <a:ext cx="440785" cy="91440"/>
        </a:xfrm>
        <a:custGeom>
          <a:avLst/>
          <a:gdLst/>
          <a:ahLst/>
          <a:cxnLst/>
          <a:rect l="0" t="0" r="0" b="0"/>
          <a:pathLst>
            <a:path>
              <a:moveTo>
                <a:pt x="0" y="45720"/>
              </a:moveTo>
              <a:lnTo>
                <a:pt x="440785" y="45720"/>
              </a:lnTo>
            </a:path>
          </a:pathLst>
        </a:custGeom>
        <a:noFill/>
        <a:ln w="9525" cap="rnd" cmpd="sng" algn="ctr">
          <a:solidFill>
            <a:schemeClr val="accent5">
              <a:hueOff val="812808"/>
              <a:satOff val="-6481"/>
              <a:lumOff val="-490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4692" y="690328"/>
        <a:ext cx="23569" cy="4718"/>
      </dsp:txXfrm>
    </dsp:sp>
    <dsp:sp modelId="{F2E866DF-18C8-4D3A-8DB9-0A9C66A40A3F}">
      <dsp:nvSpPr>
        <dsp:cNvPr id="0" name=""/>
        <dsp:cNvSpPr/>
      </dsp:nvSpPr>
      <dsp:spPr>
        <a:xfrm>
          <a:off x="5048384" y="77837"/>
          <a:ext cx="2049500" cy="1229700"/>
        </a:xfrm>
        <a:prstGeom prst="rect">
          <a:avLst/>
        </a:prstGeom>
        <a:gradFill rotWithShape="0">
          <a:gsLst>
            <a:gs pos="0">
              <a:schemeClr val="accent5">
                <a:hueOff val="696693"/>
                <a:satOff val="-5555"/>
                <a:lumOff val="-4201"/>
                <a:alphaOff val="0"/>
                <a:tint val="98000"/>
                <a:lumMod val="114000"/>
              </a:schemeClr>
            </a:gs>
            <a:gs pos="100000">
              <a:schemeClr val="accent5">
                <a:hueOff val="696693"/>
                <a:satOff val="-5555"/>
                <a:lumOff val="-420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US" sz="1200" kern="1200"/>
            <a:t>B</a:t>
          </a:r>
          <a:r>
            <a:rPr lang="vi-VN" sz="1200" kern="1200"/>
            <a:t>ư</a:t>
          </a:r>
          <a:r>
            <a:rPr lang="en-US" sz="1200" kern="1200"/>
            <a:t>ớc 2: </a:t>
          </a:r>
          <a:r>
            <a:rPr lang="vi-VN" sz="1200" kern="1200"/>
            <a:t>Khám phá các hành động: đối với mỗi thay đổi về trạng thái, chọn bất kỳ một hành động a nào trong số tất cả các hành động có thể có cho trạng thái hiện tại S. </a:t>
          </a:r>
          <a:endParaRPr lang="en-US" sz="1200" kern="1200"/>
        </a:p>
      </dsp:txBody>
      <dsp:txXfrm>
        <a:off x="5048384" y="77837"/>
        <a:ext cx="2049500" cy="1229700"/>
      </dsp:txXfrm>
    </dsp:sp>
    <dsp:sp modelId="{801917C0-72F5-41DD-AC2E-62FE49BE6572}">
      <dsp:nvSpPr>
        <dsp:cNvPr id="0" name=""/>
        <dsp:cNvSpPr/>
      </dsp:nvSpPr>
      <dsp:spPr>
        <a:xfrm>
          <a:off x="1031363" y="1305737"/>
          <a:ext cx="7562656" cy="440785"/>
        </a:xfrm>
        <a:custGeom>
          <a:avLst/>
          <a:gdLst/>
          <a:ahLst/>
          <a:cxnLst/>
          <a:rect l="0" t="0" r="0" b="0"/>
          <a:pathLst>
            <a:path>
              <a:moveTo>
                <a:pt x="7562656" y="0"/>
              </a:moveTo>
              <a:lnTo>
                <a:pt x="7562656" y="237492"/>
              </a:lnTo>
              <a:lnTo>
                <a:pt x="0" y="237492"/>
              </a:lnTo>
              <a:lnTo>
                <a:pt x="0" y="440785"/>
              </a:lnTo>
            </a:path>
          </a:pathLst>
        </a:custGeom>
        <a:noFill/>
        <a:ln w="9525" cap="rnd" cmpd="sng" algn="ctr">
          <a:solidFill>
            <a:schemeClr val="accent5">
              <a:hueOff val="1219212"/>
              <a:satOff val="-9721"/>
              <a:lumOff val="-73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3258" y="1523771"/>
        <a:ext cx="378866" cy="4718"/>
      </dsp:txXfrm>
    </dsp:sp>
    <dsp:sp modelId="{CB906357-4ED4-40CC-A0F1-FF4734A73225}">
      <dsp:nvSpPr>
        <dsp:cNvPr id="0" name=""/>
        <dsp:cNvSpPr/>
      </dsp:nvSpPr>
      <dsp:spPr>
        <a:xfrm>
          <a:off x="7569269" y="77837"/>
          <a:ext cx="2049500" cy="1229700"/>
        </a:xfrm>
        <a:prstGeom prst="rect">
          <a:avLst/>
        </a:prstGeom>
        <a:gradFill rotWithShape="0">
          <a:gsLst>
            <a:gs pos="0">
              <a:schemeClr val="accent5">
                <a:hueOff val="1045039"/>
                <a:satOff val="-8333"/>
                <a:lumOff val="-6302"/>
                <a:alphaOff val="0"/>
                <a:tint val="98000"/>
                <a:lumMod val="114000"/>
              </a:schemeClr>
            </a:gs>
            <a:gs pos="100000">
              <a:schemeClr val="accent5">
                <a:hueOff val="1045039"/>
                <a:satOff val="-8333"/>
                <a:lumOff val="-630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US" sz="1200" kern="1200"/>
            <a:t>B</a:t>
          </a:r>
          <a:r>
            <a:rPr lang="vi-VN" sz="1200" kern="1200"/>
            <a:t>ư</a:t>
          </a:r>
          <a:r>
            <a:rPr lang="en-US" sz="1200" kern="1200"/>
            <a:t>ớc 3: </a:t>
          </a:r>
          <a:r>
            <a:rPr lang="vi-VN" sz="1200" kern="1200"/>
            <a:t>Đi đến trạng thái tiếp theo S0 là kết quả của hành động a. </a:t>
          </a:r>
          <a:endParaRPr lang="en-US" sz="1200" kern="1200"/>
        </a:p>
      </dsp:txBody>
      <dsp:txXfrm>
        <a:off x="7569269" y="77837"/>
        <a:ext cx="2049500" cy="1229700"/>
      </dsp:txXfrm>
    </dsp:sp>
    <dsp:sp modelId="{35882374-83DC-4355-8800-A35B6ABE8653}">
      <dsp:nvSpPr>
        <dsp:cNvPr id="0" name=""/>
        <dsp:cNvSpPr/>
      </dsp:nvSpPr>
      <dsp:spPr>
        <a:xfrm>
          <a:off x="2054313" y="2348053"/>
          <a:ext cx="440785" cy="91440"/>
        </a:xfrm>
        <a:custGeom>
          <a:avLst/>
          <a:gdLst/>
          <a:ahLst/>
          <a:cxnLst/>
          <a:rect l="0" t="0" r="0" b="0"/>
          <a:pathLst>
            <a:path>
              <a:moveTo>
                <a:pt x="0" y="45720"/>
              </a:moveTo>
              <a:lnTo>
                <a:pt x="440785" y="45720"/>
              </a:lnTo>
            </a:path>
          </a:pathLst>
        </a:custGeom>
        <a:noFill/>
        <a:ln w="9525" cap="rnd" cmpd="sng" algn="ctr">
          <a:solidFill>
            <a:schemeClr val="accent5">
              <a:hueOff val="1625617"/>
              <a:satOff val="-12962"/>
              <a:lumOff val="-980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2921" y="2391413"/>
        <a:ext cx="23569" cy="4718"/>
      </dsp:txXfrm>
    </dsp:sp>
    <dsp:sp modelId="{3AF935BA-C83D-43E4-934E-20F7D03906B3}">
      <dsp:nvSpPr>
        <dsp:cNvPr id="0" name=""/>
        <dsp:cNvSpPr/>
      </dsp:nvSpPr>
      <dsp:spPr>
        <a:xfrm>
          <a:off x="6613" y="1778923"/>
          <a:ext cx="2049500" cy="1229700"/>
        </a:xfrm>
        <a:prstGeom prst="rect">
          <a:avLst/>
        </a:prstGeom>
        <a:gradFill rotWithShape="0">
          <a:gsLst>
            <a:gs pos="0">
              <a:schemeClr val="accent5">
                <a:hueOff val="1393386"/>
                <a:satOff val="-11110"/>
                <a:lumOff val="-8403"/>
                <a:alphaOff val="0"/>
                <a:tint val="98000"/>
                <a:lumMod val="114000"/>
              </a:schemeClr>
            </a:gs>
            <a:gs pos="100000">
              <a:schemeClr val="accent5">
                <a:hueOff val="1393386"/>
                <a:satOff val="-11110"/>
                <a:lumOff val="-840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US" sz="1200" kern="1200"/>
            <a:t>B</a:t>
          </a:r>
          <a:r>
            <a:rPr lang="vi-VN" sz="1200" kern="1200"/>
            <a:t>ư</a:t>
          </a:r>
          <a:r>
            <a:rPr lang="en-US" sz="1200" kern="1200"/>
            <a:t>ớc 4: </a:t>
          </a:r>
          <a:r>
            <a:rPr lang="vi-VN" sz="1200" kern="1200"/>
            <a:t>Đối với tất cả các hành động có thể từ trạng thái S0, hãy chọn một hành động có giá trị Q cao nhất.</a:t>
          </a:r>
          <a:endParaRPr lang="en-US" sz="1200" kern="1200"/>
        </a:p>
      </dsp:txBody>
      <dsp:txXfrm>
        <a:off x="6613" y="1778923"/>
        <a:ext cx="2049500" cy="1229700"/>
      </dsp:txXfrm>
    </dsp:sp>
    <dsp:sp modelId="{BF4D2538-D521-46AD-B99F-ADAEF6C4AE44}">
      <dsp:nvSpPr>
        <dsp:cNvPr id="0" name=""/>
        <dsp:cNvSpPr/>
      </dsp:nvSpPr>
      <dsp:spPr>
        <a:xfrm>
          <a:off x="4575198" y="2348053"/>
          <a:ext cx="440785" cy="91440"/>
        </a:xfrm>
        <a:custGeom>
          <a:avLst/>
          <a:gdLst/>
          <a:ahLst/>
          <a:cxnLst/>
          <a:rect l="0" t="0" r="0" b="0"/>
          <a:pathLst>
            <a:path>
              <a:moveTo>
                <a:pt x="0" y="45720"/>
              </a:moveTo>
              <a:lnTo>
                <a:pt x="440785" y="45720"/>
              </a:lnTo>
            </a:path>
          </a:pathLst>
        </a:custGeom>
        <a:noFill/>
        <a:ln w="9525" cap="rnd" cmpd="sng" algn="ctr">
          <a:solidFill>
            <a:schemeClr val="accent5">
              <a:hueOff val="2032020"/>
              <a:satOff val="-16202"/>
              <a:lumOff val="-1225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3806" y="2391413"/>
        <a:ext cx="23569" cy="4718"/>
      </dsp:txXfrm>
    </dsp:sp>
    <dsp:sp modelId="{A92281A6-C1BE-4821-BC55-3D00D8555B3F}">
      <dsp:nvSpPr>
        <dsp:cNvPr id="0" name=""/>
        <dsp:cNvSpPr/>
      </dsp:nvSpPr>
      <dsp:spPr>
        <a:xfrm>
          <a:off x="2527498" y="1778923"/>
          <a:ext cx="2049500" cy="1229700"/>
        </a:xfrm>
        <a:prstGeom prst="rect">
          <a:avLst/>
        </a:prstGeom>
        <a:gradFill rotWithShape="0">
          <a:gsLst>
            <a:gs pos="0">
              <a:schemeClr val="accent5">
                <a:hueOff val="1741732"/>
                <a:satOff val="-13888"/>
                <a:lumOff val="-10504"/>
                <a:alphaOff val="0"/>
                <a:tint val="98000"/>
                <a:lumMod val="114000"/>
              </a:schemeClr>
            </a:gs>
            <a:gs pos="100000">
              <a:schemeClr val="accent5">
                <a:hueOff val="1741732"/>
                <a:satOff val="-13888"/>
                <a:lumOff val="-1050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US" sz="1200" kern="1200"/>
            <a:t>B</a:t>
          </a:r>
          <a:r>
            <a:rPr lang="vi-VN" sz="1200" kern="1200"/>
            <a:t>ư</a:t>
          </a:r>
          <a:r>
            <a:rPr lang="en-US" sz="1200" kern="1200"/>
            <a:t>ớc 5: </a:t>
          </a:r>
          <a:r>
            <a:rPr lang="vi-VN" sz="1200" kern="1200"/>
            <a:t>Cập nhật giá trị bảng Q bằng phương trình.</a:t>
          </a:r>
          <a:endParaRPr lang="en-US" sz="1200" kern="1200"/>
        </a:p>
      </dsp:txBody>
      <dsp:txXfrm>
        <a:off x="2527498" y="1778923"/>
        <a:ext cx="2049500" cy="1229700"/>
      </dsp:txXfrm>
    </dsp:sp>
    <dsp:sp modelId="{7B2EC56B-DB9C-4570-9AB5-4125F7E74AC1}">
      <dsp:nvSpPr>
        <dsp:cNvPr id="0" name=""/>
        <dsp:cNvSpPr/>
      </dsp:nvSpPr>
      <dsp:spPr>
        <a:xfrm>
          <a:off x="7096084" y="2348053"/>
          <a:ext cx="440785" cy="91440"/>
        </a:xfrm>
        <a:custGeom>
          <a:avLst/>
          <a:gdLst/>
          <a:ahLst/>
          <a:cxnLst/>
          <a:rect l="0" t="0" r="0" b="0"/>
          <a:pathLst>
            <a:path>
              <a:moveTo>
                <a:pt x="0" y="45720"/>
              </a:moveTo>
              <a:lnTo>
                <a:pt x="440785" y="45720"/>
              </a:lnTo>
            </a:path>
          </a:pathLst>
        </a:custGeom>
        <a:noFill/>
        <a:ln w="9525" cap="rnd" cmpd="sng" algn="ctr">
          <a:solidFill>
            <a:schemeClr val="accent5">
              <a:hueOff val="2438425"/>
              <a:satOff val="-19443"/>
              <a:lumOff val="-1470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4692" y="2391413"/>
        <a:ext cx="23569" cy="4718"/>
      </dsp:txXfrm>
    </dsp:sp>
    <dsp:sp modelId="{64FE04C4-79E9-4AB1-B427-D4221673476E}">
      <dsp:nvSpPr>
        <dsp:cNvPr id="0" name=""/>
        <dsp:cNvSpPr/>
      </dsp:nvSpPr>
      <dsp:spPr>
        <a:xfrm>
          <a:off x="5048384" y="1778923"/>
          <a:ext cx="2049500" cy="1229700"/>
        </a:xfrm>
        <a:prstGeom prst="rect">
          <a:avLst/>
        </a:prstGeom>
        <a:gradFill rotWithShape="0">
          <a:gsLst>
            <a:gs pos="0">
              <a:schemeClr val="accent5">
                <a:hueOff val="2090078"/>
                <a:satOff val="-16665"/>
                <a:lumOff val="-12604"/>
                <a:alphaOff val="0"/>
                <a:tint val="98000"/>
                <a:lumMod val="114000"/>
              </a:schemeClr>
            </a:gs>
            <a:gs pos="100000">
              <a:schemeClr val="accent5">
                <a:hueOff val="2090078"/>
                <a:satOff val="-16665"/>
                <a:lumOff val="-1260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US" sz="1200" kern="1200"/>
            <a:t>B</a:t>
          </a:r>
          <a:r>
            <a:rPr lang="vi-VN" sz="1200" kern="1200"/>
            <a:t>ư</a:t>
          </a:r>
          <a:r>
            <a:rPr lang="en-US" sz="1200" kern="1200"/>
            <a:t>ớc 6:</a:t>
          </a:r>
          <a:r>
            <a:rPr lang="vi-VN" sz="1200" kern="1200"/>
            <a:t> Đặt trạng thái tiếp theo làm trạng thái hiện tại.</a:t>
          </a:r>
          <a:endParaRPr lang="en-US" sz="1200" kern="1200"/>
        </a:p>
      </dsp:txBody>
      <dsp:txXfrm>
        <a:off x="5048384" y="1778923"/>
        <a:ext cx="2049500" cy="1229700"/>
      </dsp:txXfrm>
    </dsp:sp>
    <dsp:sp modelId="{F79B504A-0C2A-4288-AD1B-B46694369665}">
      <dsp:nvSpPr>
        <dsp:cNvPr id="0" name=""/>
        <dsp:cNvSpPr/>
      </dsp:nvSpPr>
      <dsp:spPr>
        <a:xfrm>
          <a:off x="7569269" y="1778923"/>
          <a:ext cx="2049500" cy="1229700"/>
        </a:xfrm>
        <a:prstGeom prst="rect">
          <a:avLst/>
        </a:prstGeom>
        <a:gradFill rotWithShape="0">
          <a:gsLst>
            <a:gs pos="0">
              <a:schemeClr val="accent5">
                <a:hueOff val="2438425"/>
                <a:satOff val="-19443"/>
                <a:lumOff val="-14705"/>
                <a:alphaOff val="0"/>
                <a:tint val="98000"/>
                <a:lumMod val="114000"/>
              </a:schemeClr>
            </a:gs>
            <a:gs pos="100000">
              <a:schemeClr val="accent5">
                <a:hueOff val="2438425"/>
                <a:satOff val="-19443"/>
                <a:lumOff val="-1470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US" sz="1200" kern="1200"/>
            <a:t>B</a:t>
          </a:r>
          <a:r>
            <a:rPr lang="vi-VN" sz="1200" kern="1200"/>
            <a:t>ư</a:t>
          </a:r>
          <a:r>
            <a:rPr lang="en-US" sz="1200" kern="1200"/>
            <a:t>ớc 7:</a:t>
          </a:r>
          <a:r>
            <a:rPr lang="vi-VN" sz="1200" kern="1200"/>
            <a:t> Nếu trạng thái cuối đạt được, sau đó kết thúc và lặp lại quá trình.</a:t>
          </a:r>
          <a:endParaRPr lang="en-US" sz="1200" kern="1200"/>
        </a:p>
      </dsp:txBody>
      <dsp:txXfrm>
        <a:off x="7569269" y="1778923"/>
        <a:ext cx="2049500" cy="12297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6F760-70F7-46F4-AFE9-65D3251745A1}" type="datetimeFigureOut">
              <a:rPr lang="en-US" smtClean="0"/>
              <a:t>7/12/2020</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D7000-6AE3-47C8-AD9D-F72F57EC59D5}" type="slidenum">
              <a:rPr lang="en-US" smtClean="0"/>
              <a:t>‹#›</a:t>
            </a:fld>
            <a:endParaRPr lang="en-US"/>
          </a:p>
        </p:txBody>
      </p:sp>
    </p:spTree>
    <p:extLst>
      <p:ext uri="{BB962C8B-B14F-4D97-AF65-F5344CB8AC3E}">
        <p14:creationId xmlns:p14="http://schemas.microsoft.com/office/powerpoint/2010/main" val="288509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2</a:t>
            </a:fld>
            <a:endParaRPr lang="en-US"/>
          </a:p>
        </p:txBody>
      </p:sp>
    </p:spTree>
    <p:extLst>
      <p:ext uri="{BB962C8B-B14F-4D97-AF65-F5344CB8AC3E}">
        <p14:creationId xmlns:p14="http://schemas.microsoft.com/office/powerpoint/2010/main" val="2512799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Hàm</a:t>
            </a:r>
            <a:r>
              <a:rPr lang="en-US" dirty="0"/>
              <a:t> </a:t>
            </a:r>
            <a:r>
              <a:rPr lang="en-US" dirty="0" err="1"/>
              <a:t>giá</a:t>
            </a:r>
            <a:r>
              <a:rPr lang="en-US" dirty="0"/>
              <a:t> </a:t>
            </a:r>
            <a:r>
              <a:rPr lang="en-US" dirty="0" err="1"/>
              <a:t>trị</a:t>
            </a:r>
            <a:r>
              <a:rPr lang="en-US" dirty="0"/>
              <a:t> </a:t>
            </a:r>
            <a:r>
              <a:rPr lang="en-US" dirty="0" err="1"/>
              <a:t>hành</a:t>
            </a:r>
            <a:r>
              <a:rPr lang="en-US" dirty="0"/>
              <a:t> </a:t>
            </a:r>
            <a:r>
              <a:rPr lang="en-US" dirty="0" err="1"/>
              <a:t>động</a:t>
            </a:r>
            <a:r>
              <a:rPr lang="en-US" dirty="0"/>
              <a:t> </a:t>
            </a:r>
            <a:r>
              <a:rPr lang="en-US" dirty="0" err="1"/>
              <a:t>là</a:t>
            </a:r>
            <a:r>
              <a:rPr lang="en-US" dirty="0"/>
              <a:t> </a:t>
            </a:r>
            <a:r>
              <a:rPr lang="en-US" dirty="0" err="1"/>
              <a:t>tổng</a:t>
            </a:r>
            <a:r>
              <a:rPr lang="en-US" dirty="0"/>
              <a:t> </a:t>
            </a:r>
            <a:r>
              <a:rPr lang="en-US" dirty="0" err="1"/>
              <a:t>của</a:t>
            </a:r>
            <a:r>
              <a:rPr lang="en-US" dirty="0"/>
              <a:t> </a:t>
            </a:r>
            <a:r>
              <a:rPr lang="en-US" dirty="0" err="1"/>
              <a:t>hàm</a:t>
            </a:r>
            <a:r>
              <a:rPr lang="en-US" dirty="0"/>
              <a:t> </a:t>
            </a:r>
            <a:r>
              <a:rPr lang="en-US" dirty="0" err="1"/>
              <a:t>th</a:t>
            </a:r>
            <a:r>
              <a:rPr lang="vi-VN" dirty="0" err="1"/>
              <a:t>ưởng</a:t>
            </a:r>
            <a:r>
              <a:rPr lang="vi-VN" dirty="0"/>
              <a:t> </a:t>
            </a:r>
            <a:r>
              <a:rPr lang="vi-VN" dirty="0" err="1"/>
              <a:t>hiện</a:t>
            </a:r>
            <a:r>
              <a:rPr lang="vi-VN" dirty="0"/>
              <a:t> </a:t>
            </a:r>
            <a:r>
              <a:rPr lang="vi-VN" dirty="0" err="1"/>
              <a:t>tại</a:t>
            </a:r>
            <a:r>
              <a:rPr lang="vi-VN" dirty="0"/>
              <a:t> </a:t>
            </a:r>
            <a:r>
              <a:rPr lang="vi-VN" dirty="0" err="1"/>
              <a:t>với</a:t>
            </a:r>
            <a:r>
              <a:rPr lang="vi-VN" dirty="0"/>
              <a:t> </a:t>
            </a:r>
            <a:r>
              <a:rPr lang="vi-VN" dirty="0" err="1"/>
              <a:t>tích</a:t>
            </a:r>
            <a:r>
              <a:rPr lang="vi-VN" dirty="0"/>
              <a:t> </a:t>
            </a:r>
            <a:r>
              <a:rPr lang="vi-VN" dirty="0" err="1"/>
              <a:t>tỉ</a:t>
            </a:r>
            <a:r>
              <a:rPr lang="vi-VN" dirty="0"/>
              <a:t> </a:t>
            </a:r>
            <a:r>
              <a:rPr lang="vi-VN" dirty="0" err="1"/>
              <a:t>lệ</a:t>
            </a:r>
            <a:r>
              <a:rPr lang="vi-VN" dirty="0"/>
              <a:t> suy </a:t>
            </a:r>
            <a:r>
              <a:rPr lang="vi-VN" dirty="0" err="1"/>
              <a:t>giảm</a:t>
            </a:r>
            <a:r>
              <a:rPr lang="vi-VN" dirty="0"/>
              <a:t> </a:t>
            </a:r>
            <a:r>
              <a:rPr lang="vi-VN" dirty="0" err="1"/>
              <a:t>và</a:t>
            </a:r>
            <a:r>
              <a:rPr lang="vi-VN" dirty="0"/>
              <a:t> </a:t>
            </a:r>
            <a:r>
              <a:rPr lang="vi-VN" dirty="0" err="1"/>
              <a:t>hàm</a:t>
            </a:r>
            <a:r>
              <a:rPr lang="vi-VN" dirty="0"/>
              <a:t> </a:t>
            </a:r>
            <a:r>
              <a:rPr lang="vi-VN" dirty="0" err="1"/>
              <a:t>giá</a:t>
            </a:r>
            <a:r>
              <a:rPr lang="vi-VN" dirty="0"/>
              <a:t> </a:t>
            </a:r>
            <a:r>
              <a:rPr lang="vi-VN" dirty="0" err="1"/>
              <a:t>trị</a:t>
            </a:r>
            <a:r>
              <a:rPr lang="vi-VN" dirty="0"/>
              <a:t> </a:t>
            </a:r>
            <a:r>
              <a:rPr lang="vi-VN" dirty="0" err="1"/>
              <a:t>của</a:t>
            </a:r>
            <a:r>
              <a:rPr lang="vi-VN" dirty="0"/>
              <a:t> </a:t>
            </a:r>
            <a:r>
              <a:rPr lang="vi-VN" dirty="0" err="1"/>
              <a:t>trạng</a:t>
            </a:r>
            <a:r>
              <a:rPr lang="vi-VN" dirty="0"/>
              <a:t> thai </a:t>
            </a:r>
            <a:r>
              <a:rPr lang="vi-VN" dirty="0" err="1"/>
              <a:t>tiếp</a:t>
            </a:r>
            <a:r>
              <a:rPr lang="vi-VN" dirty="0"/>
              <a:t> theo.</a:t>
            </a:r>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11</a:t>
            </a:fld>
            <a:endParaRPr lang="en-US"/>
          </a:p>
        </p:txBody>
      </p:sp>
    </p:spTree>
    <p:extLst>
      <p:ext uri="{BB962C8B-B14F-4D97-AF65-F5344CB8AC3E}">
        <p14:creationId xmlns:p14="http://schemas.microsoft.com/office/powerpoint/2010/main" val="2340796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Giải</a:t>
            </a:r>
            <a:r>
              <a:rPr lang="vi-VN" dirty="0"/>
              <a:t> </a:t>
            </a:r>
            <a:r>
              <a:rPr lang="vi-VN" dirty="0" err="1"/>
              <a:t>thuật</a:t>
            </a:r>
            <a:r>
              <a:rPr lang="vi-VN" dirty="0"/>
              <a:t> Q-</a:t>
            </a:r>
            <a:r>
              <a:rPr lang="vi-VN" dirty="0" err="1"/>
              <a:t>Learning</a:t>
            </a:r>
            <a:r>
              <a:rPr lang="vi-VN" dirty="0"/>
              <a:t> </a:t>
            </a:r>
            <a:r>
              <a:rPr lang="vi-VN" dirty="0" err="1"/>
              <a:t>sẽ</a:t>
            </a:r>
            <a:r>
              <a:rPr lang="vi-VN" dirty="0"/>
              <a:t> </a:t>
            </a:r>
            <a:r>
              <a:rPr lang="vi-VN" dirty="0" err="1"/>
              <a:t>giải</a:t>
            </a:r>
            <a:r>
              <a:rPr lang="vi-VN" dirty="0"/>
              <a:t> phương </a:t>
            </a:r>
            <a:r>
              <a:rPr lang="vi-VN" dirty="0" err="1"/>
              <a:t>trình</a:t>
            </a:r>
            <a:r>
              <a:rPr lang="vi-VN" dirty="0"/>
              <a:t> </a:t>
            </a:r>
            <a:r>
              <a:rPr lang="vi-VN" dirty="0" err="1"/>
              <a:t>Bellman</a:t>
            </a:r>
            <a:r>
              <a:rPr lang="vi-VN" dirty="0"/>
              <a:t> thông qua </a:t>
            </a:r>
            <a:r>
              <a:rPr lang="vi-VN" dirty="0" err="1"/>
              <a:t>việc</a:t>
            </a:r>
            <a:r>
              <a:rPr lang="vi-VN" dirty="0"/>
              <a:t> </a:t>
            </a:r>
            <a:r>
              <a:rPr lang="vi-VN" dirty="0" err="1"/>
              <a:t>sử</a:t>
            </a:r>
            <a:r>
              <a:rPr lang="vi-VN" dirty="0"/>
              <a:t> </a:t>
            </a:r>
            <a:r>
              <a:rPr lang="vi-VN" dirty="0" err="1"/>
              <a:t>dụng</a:t>
            </a:r>
            <a:r>
              <a:rPr lang="vi-VN" dirty="0"/>
              <a:t> </a:t>
            </a:r>
            <a:r>
              <a:rPr lang="vi-VN" dirty="0" err="1"/>
              <a:t>các</a:t>
            </a:r>
            <a:r>
              <a:rPr lang="vi-VN" dirty="0"/>
              <a:t> </a:t>
            </a:r>
            <a:r>
              <a:rPr lang="vi-VN" dirty="0" err="1"/>
              <a:t>mẫu</a:t>
            </a:r>
            <a:r>
              <a:rPr lang="vi-VN" dirty="0"/>
              <a:t> </a:t>
            </a:r>
            <a:r>
              <a:rPr lang="vi-VN" dirty="0" err="1"/>
              <a:t>lấy</a:t>
            </a:r>
            <a:r>
              <a:rPr lang="vi-VN" dirty="0"/>
              <a:t> </a:t>
            </a:r>
            <a:r>
              <a:rPr lang="vi-VN" dirty="0" err="1"/>
              <a:t>từ</a:t>
            </a:r>
            <a:r>
              <a:rPr lang="vi-VN" dirty="0"/>
              <a:t> môi </a:t>
            </a:r>
            <a:r>
              <a:rPr lang="vi-VN" dirty="0" err="1"/>
              <a:t>trường</a:t>
            </a:r>
            <a:r>
              <a:rPr lang="vi-VN" dirty="0"/>
              <a:t>. Q-</a:t>
            </a:r>
            <a:r>
              <a:rPr lang="vi-VN" dirty="0" err="1"/>
              <a:t>Learning</a:t>
            </a:r>
            <a:r>
              <a:rPr lang="vi-VN" dirty="0"/>
              <a:t> </a:t>
            </a:r>
            <a:r>
              <a:rPr lang="vi-VN" dirty="0" err="1"/>
              <a:t>sử</a:t>
            </a:r>
            <a:r>
              <a:rPr lang="vi-VN" dirty="0"/>
              <a:t> </a:t>
            </a:r>
            <a:r>
              <a:rPr lang="vi-VN" dirty="0" err="1"/>
              <a:t>dụng</a:t>
            </a:r>
            <a:r>
              <a:rPr lang="vi-VN" dirty="0"/>
              <a:t> phương </a:t>
            </a:r>
            <a:r>
              <a:rPr lang="vi-VN" dirty="0" err="1"/>
              <a:t>trình</a:t>
            </a:r>
            <a:r>
              <a:rPr lang="vi-VN" dirty="0"/>
              <a:t> </a:t>
            </a:r>
            <a:r>
              <a:rPr lang="vi-VN" dirty="0" err="1"/>
              <a:t>tối</a:t>
            </a:r>
            <a:r>
              <a:rPr lang="vi-VN" dirty="0"/>
              <a:t> ưu </a:t>
            </a:r>
            <a:r>
              <a:rPr lang="vi-VN" dirty="0" err="1"/>
              <a:t>Bellman</a:t>
            </a:r>
            <a:r>
              <a:rPr lang="vi-VN" dirty="0"/>
              <a:t> cho </a:t>
            </a:r>
            <a:r>
              <a:rPr lang="vi-VN" dirty="0" err="1"/>
              <a:t>các</a:t>
            </a:r>
            <a:r>
              <a:rPr lang="vi-VN" dirty="0"/>
              <a:t> </a:t>
            </a:r>
            <a:r>
              <a:rPr lang="vi-VN" dirty="0" err="1"/>
              <a:t>giá</a:t>
            </a:r>
            <a:r>
              <a:rPr lang="vi-VN" dirty="0"/>
              <a:t> </a:t>
            </a:r>
            <a:r>
              <a:rPr lang="vi-VN" dirty="0" err="1"/>
              <a:t>trị</a:t>
            </a:r>
            <a:r>
              <a:rPr lang="vi-VN" dirty="0"/>
              <a:t> </a:t>
            </a:r>
            <a:r>
              <a:rPr lang="vi-VN" dirty="0" err="1"/>
              <a:t>hành</a:t>
            </a:r>
            <a:r>
              <a:rPr lang="vi-VN" dirty="0"/>
              <a:t> </a:t>
            </a:r>
            <a:r>
              <a:rPr lang="vi-VN" dirty="0" err="1"/>
              <a:t>động</a:t>
            </a:r>
            <a:r>
              <a:rPr lang="vi-VN" dirty="0"/>
              <a:t>, </a:t>
            </a:r>
            <a:r>
              <a:rPr lang="vi-VN" dirty="0" err="1"/>
              <a:t>các</a:t>
            </a:r>
            <a:r>
              <a:rPr lang="vi-VN" dirty="0"/>
              <a:t> phương </a:t>
            </a:r>
            <a:r>
              <a:rPr lang="vi-VN" dirty="0" err="1"/>
              <a:t>trình</a:t>
            </a:r>
            <a:r>
              <a:rPr lang="vi-VN" dirty="0"/>
              <a:t> </a:t>
            </a:r>
            <a:r>
              <a:rPr lang="vi-VN" dirty="0" err="1"/>
              <a:t>tối</a:t>
            </a:r>
            <a:r>
              <a:rPr lang="vi-VN" dirty="0"/>
              <a:t> ưu cho </a:t>
            </a:r>
            <a:r>
              <a:rPr lang="vi-VN" dirty="0" err="1"/>
              <a:t>phép</a:t>
            </a:r>
            <a:r>
              <a:rPr lang="vi-VN" dirty="0"/>
              <a:t> Q-</a:t>
            </a:r>
            <a:r>
              <a:rPr lang="vi-VN" dirty="0" err="1"/>
              <a:t>Learning</a:t>
            </a:r>
            <a:r>
              <a:rPr lang="vi-VN" dirty="0"/>
              <a:t> </a:t>
            </a:r>
            <a:r>
              <a:rPr lang="vi-VN" dirty="0" err="1"/>
              <a:t>học</a:t>
            </a:r>
            <a:r>
              <a:rPr lang="vi-VN" dirty="0"/>
              <a:t> </a:t>
            </a:r>
            <a:r>
              <a:rPr lang="vi-VN" dirty="0" err="1"/>
              <a:t>trực</a:t>
            </a:r>
            <a:r>
              <a:rPr lang="vi-VN" dirty="0"/>
              <a:t> </a:t>
            </a:r>
            <a:r>
              <a:rPr lang="vi-VN" dirty="0" err="1"/>
              <a:t>tiếp</a:t>
            </a:r>
            <a:r>
              <a:rPr lang="vi-VN" dirty="0"/>
              <a:t> </a:t>
            </a:r>
            <a:r>
              <a:rPr lang="vi-VN" dirty="0" err="1"/>
              <a:t>được</a:t>
            </a:r>
            <a:r>
              <a:rPr lang="vi-VN" dirty="0"/>
              <a:t> q*.</a:t>
            </a:r>
          </a:p>
          <a:p>
            <a:r>
              <a:rPr lang="vi-VN" dirty="0"/>
              <a:t>Ý </a:t>
            </a:r>
            <a:r>
              <a:rPr lang="vi-VN" dirty="0" err="1"/>
              <a:t>nghĩa</a:t>
            </a:r>
            <a:r>
              <a:rPr lang="vi-VN" dirty="0"/>
              <a:t> </a:t>
            </a:r>
            <a:r>
              <a:rPr lang="vi-VN" dirty="0" err="1"/>
              <a:t>việc</a:t>
            </a:r>
            <a:r>
              <a:rPr lang="vi-VN" dirty="0"/>
              <a:t> </a:t>
            </a:r>
            <a:r>
              <a:rPr lang="vi-VN" dirty="0" err="1"/>
              <a:t>sử</a:t>
            </a:r>
            <a:r>
              <a:rPr lang="vi-VN" dirty="0"/>
              <a:t> </a:t>
            </a:r>
            <a:r>
              <a:rPr lang="vi-VN" dirty="0" err="1"/>
              <a:t>dụng</a:t>
            </a:r>
            <a:r>
              <a:rPr lang="vi-VN" dirty="0"/>
              <a:t> phương </a:t>
            </a:r>
            <a:r>
              <a:rPr lang="vi-VN" dirty="0" err="1"/>
              <a:t>trình</a:t>
            </a:r>
            <a:r>
              <a:rPr lang="vi-VN" dirty="0"/>
              <a:t> </a:t>
            </a:r>
            <a:r>
              <a:rPr lang="vi-VN" dirty="0" err="1"/>
              <a:t>tối</a:t>
            </a:r>
            <a:r>
              <a:rPr lang="vi-VN" dirty="0"/>
              <a:t> ưu </a:t>
            </a:r>
            <a:r>
              <a:rPr lang="vi-VN" dirty="0" err="1"/>
              <a:t>Bellman</a:t>
            </a:r>
            <a:r>
              <a:rPr lang="vi-VN" dirty="0"/>
              <a:t>: </a:t>
            </a:r>
            <a:r>
              <a:rPr lang="vi-VN" dirty="0" err="1"/>
              <a:t>Hàm</a:t>
            </a:r>
            <a:r>
              <a:rPr lang="vi-VN" dirty="0"/>
              <a:t> </a:t>
            </a:r>
            <a:r>
              <a:rPr lang="vi-VN" dirty="0" err="1"/>
              <a:t>giá</a:t>
            </a:r>
            <a:r>
              <a:rPr lang="vi-VN" dirty="0"/>
              <a:t> </a:t>
            </a:r>
            <a:r>
              <a:rPr lang="vi-VN" dirty="0" err="1"/>
              <a:t>trị</a:t>
            </a:r>
            <a:r>
              <a:rPr lang="vi-VN" dirty="0"/>
              <a:t> </a:t>
            </a:r>
            <a:r>
              <a:rPr lang="vi-VN" dirty="0" err="1"/>
              <a:t>sẽ</a:t>
            </a:r>
            <a:r>
              <a:rPr lang="vi-VN" dirty="0"/>
              <a:t> luôn </a:t>
            </a:r>
            <a:r>
              <a:rPr lang="vi-VN" dirty="0" err="1"/>
              <a:t>luôn</a:t>
            </a:r>
            <a:r>
              <a:rPr lang="vi-VN" dirty="0"/>
              <a:t> </a:t>
            </a:r>
            <a:r>
              <a:rPr lang="vi-VN" dirty="0" err="1"/>
              <a:t>được</a:t>
            </a:r>
            <a:r>
              <a:rPr lang="vi-VN" dirty="0"/>
              <a:t> </a:t>
            </a:r>
            <a:r>
              <a:rPr lang="vi-VN" dirty="0" err="1"/>
              <a:t>cải</a:t>
            </a:r>
            <a:r>
              <a:rPr lang="vi-VN" dirty="0"/>
              <a:t> </a:t>
            </a:r>
            <a:r>
              <a:rPr lang="vi-VN" dirty="0" err="1"/>
              <a:t>thiện</a:t>
            </a:r>
            <a:r>
              <a:rPr lang="vi-VN" dirty="0"/>
              <a:t> </a:t>
            </a:r>
            <a:r>
              <a:rPr lang="vi-VN" dirty="0" err="1"/>
              <a:t>trừ</a:t>
            </a:r>
            <a:r>
              <a:rPr lang="vi-VN" dirty="0"/>
              <a:t> khi </a:t>
            </a:r>
            <a:r>
              <a:rPr lang="vi-VN" dirty="0" err="1"/>
              <a:t>nó</a:t>
            </a:r>
            <a:r>
              <a:rPr lang="vi-VN" dirty="0"/>
              <a:t> </a:t>
            </a:r>
            <a:r>
              <a:rPr lang="vi-VN" dirty="0" err="1"/>
              <a:t>đã</a:t>
            </a:r>
            <a:r>
              <a:rPr lang="vi-VN" dirty="0"/>
              <a:t> </a:t>
            </a:r>
            <a:r>
              <a:rPr lang="vi-VN" dirty="0" err="1"/>
              <a:t>đạt</a:t>
            </a:r>
            <a:r>
              <a:rPr lang="vi-VN" dirty="0"/>
              <a:t> </a:t>
            </a:r>
            <a:r>
              <a:rPr lang="vi-VN" dirty="0" err="1"/>
              <a:t>giá</a:t>
            </a:r>
            <a:r>
              <a:rPr lang="vi-VN" dirty="0"/>
              <a:t> </a:t>
            </a:r>
            <a:r>
              <a:rPr lang="vi-VN" dirty="0" err="1"/>
              <a:t>trị</a:t>
            </a:r>
            <a:r>
              <a:rPr lang="vi-VN" dirty="0"/>
              <a:t> </a:t>
            </a:r>
            <a:r>
              <a:rPr lang="vi-VN" dirty="0" err="1"/>
              <a:t>tối</a:t>
            </a:r>
            <a:r>
              <a:rPr lang="vi-VN" dirty="0"/>
              <a:t> ưu.</a:t>
            </a:r>
          </a:p>
          <a:p>
            <a:r>
              <a:rPr lang="vi-VN" dirty="0"/>
              <a:t>=&gt; Q-</a:t>
            </a:r>
            <a:r>
              <a:rPr lang="vi-VN" dirty="0" err="1"/>
              <a:t>Learning</a:t>
            </a:r>
            <a:r>
              <a:rPr lang="vi-VN" dirty="0"/>
              <a:t> </a:t>
            </a:r>
            <a:r>
              <a:rPr lang="vi-VN" dirty="0" err="1"/>
              <a:t>sẽ</a:t>
            </a:r>
            <a:r>
              <a:rPr lang="vi-VN" dirty="0"/>
              <a:t> </a:t>
            </a:r>
            <a:r>
              <a:rPr lang="vi-VN" dirty="0" err="1"/>
              <a:t>hội</a:t>
            </a:r>
            <a:r>
              <a:rPr lang="vi-VN" dirty="0"/>
              <a:t> </a:t>
            </a:r>
            <a:r>
              <a:rPr lang="vi-VN" dirty="0" err="1"/>
              <a:t>tụ</a:t>
            </a:r>
            <a:r>
              <a:rPr lang="vi-VN" dirty="0"/>
              <a:t> </a:t>
            </a:r>
            <a:r>
              <a:rPr lang="vi-VN" dirty="0" err="1"/>
              <a:t>đến</a:t>
            </a:r>
            <a:r>
              <a:rPr lang="vi-VN" dirty="0"/>
              <a:t> </a:t>
            </a:r>
            <a:r>
              <a:rPr lang="vi-VN" dirty="0" err="1"/>
              <a:t>giá</a:t>
            </a:r>
            <a:r>
              <a:rPr lang="vi-VN" dirty="0"/>
              <a:t> </a:t>
            </a:r>
            <a:r>
              <a:rPr lang="vi-VN" dirty="0" err="1"/>
              <a:t>trị</a:t>
            </a:r>
            <a:r>
              <a:rPr lang="vi-VN" dirty="0"/>
              <a:t> </a:t>
            </a:r>
            <a:r>
              <a:rPr lang="vi-VN" dirty="0" err="1"/>
              <a:t>tối</a:t>
            </a:r>
            <a:r>
              <a:rPr lang="vi-VN" dirty="0"/>
              <a:t> ưu </a:t>
            </a:r>
            <a:r>
              <a:rPr lang="vi-VN" dirty="0" err="1"/>
              <a:t>miễn</a:t>
            </a:r>
            <a:r>
              <a:rPr lang="vi-VN" dirty="0"/>
              <a:t> </a:t>
            </a:r>
            <a:r>
              <a:rPr lang="vi-VN" dirty="0" err="1"/>
              <a:t>là</a:t>
            </a:r>
            <a:r>
              <a:rPr lang="vi-VN" dirty="0"/>
              <a:t> </a:t>
            </a:r>
            <a:r>
              <a:rPr lang="vi-VN" dirty="0" err="1"/>
              <a:t>nó</a:t>
            </a:r>
            <a:r>
              <a:rPr lang="vi-VN" dirty="0"/>
              <a:t> </a:t>
            </a:r>
            <a:r>
              <a:rPr lang="vi-VN" dirty="0" err="1"/>
              <a:t>tiếp</a:t>
            </a:r>
            <a:r>
              <a:rPr lang="vi-VN" dirty="0"/>
              <a:t> </a:t>
            </a:r>
            <a:r>
              <a:rPr lang="vi-VN" dirty="0" err="1"/>
              <a:t>tục</a:t>
            </a:r>
            <a:r>
              <a:rPr lang="vi-VN" dirty="0"/>
              <a:t> </a:t>
            </a:r>
            <a:r>
              <a:rPr lang="vi-VN" dirty="0" err="1"/>
              <a:t>thực</a:t>
            </a:r>
            <a:r>
              <a:rPr lang="vi-VN" dirty="0"/>
              <a:t> </a:t>
            </a:r>
            <a:r>
              <a:rPr lang="vi-VN" dirty="0" err="1"/>
              <a:t>hiện</a:t>
            </a:r>
            <a:r>
              <a:rPr lang="vi-VN" dirty="0"/>
              <a:t> </a:t>
            </a:r>
            <a:r>
              <a:rPr lang="vi-VN" dirty="0" err="1"/>
              <a:t>việc</a:t>
            </a:r>
            <a:r>
              <a:rPr lang="vi-VN" dirty="0"/>
              <a:t> </a:t>
            </a:r>
            <a:r>
              <a:rPr lang="vi-VN" dirty="0" err="1"/>
              <a:t>khám</a:t>
            </a:r>
            <a:r>
              <a:rPr lang="vi-VN" dirty="0"/>
              <a:t> </a:t>
            </a:r>
            <a:r>
              <a:rPr lang="vi-VN" dirty="0" err="1"/>
              <a:t>phá</a:t>
            </a:r>
            <a:r>
              <a:rPr lang="vi-VN" dirty="0"/>
              <a:t> </a:t>
            </a:r>
            <a:r>
              <a:rPr lang="vi-VN" dirty="0" err="1"/>
              <a:t>và</a:t>
            </a:r>
            <a:r>
              <a:rPr lang="vi-VN" dirty="0"/>
              <a:t> </a:t>
            </a:r>
            <a:r>
              <a:rPr lang="vi-VN" dirty="0" err="1"/>
              <a:t>lấy</a:t>
            </a:r>
            <a:r>
              <a:rPr lang="vi-VN" dirty="0"/>
              <a:t> </a:t>
            </a:r>
            <a:r>
              <a:rPr lang="vi-VN" dirty="0" err="1"/>
              <a:t>mẫu</a:t>
            </a:r>
            <a:r>
              <a:rPr lang="vi-VN" dirty="0"/>
              <a:t> </a:t>
            </a:r>
            <a:r>
              <a:rPr lang="vi-VN" dirty="0" err="1"/>
              <a:t>tất</a:t>
            </a:r>
            <a:r>
              <a:rPr lang="vi-VN" dirty="0"/>
              <a:t> </a:t>
            </a:r>
            <a:r>
              <a:rPr lang="vi-VN" dirty="0" err="1"/>
              <a:t>cả</a:t>
            </a:r>
            <a:r>
              <a:rPr lang="vi-VN" dirty="0"/>
              <a:t> </a:t>
            </a:r>
            <a:r>
              <a:rPr lang="vi-VN" dirty="0" err="1"/>
              <a:t>các</a:t>
            </a:r>
            <a:r>
              <a:rPr lang="vi-VN" dirty="0"/>
              <a:t> khu </a:t>
            </a:r>
            <a:r>
              <a:rPr lang="vi-VN" dirty="0" err="1"/>
              <a:t>vực</a:t>
            </a:r>
            <a:r>
              <a:rPr lang="vi-VN" dirty="0"/>
              <a:t> </a:t>
            </a:r>
            <a:r>
              <a:rPr lang="vi-VN" dirty="0" err="1"/>
              <a:t>của</a:t>
            </a:r>
            <a:r>
              <a:rPr lang="vi-VN" dirty="0"/>
              <a:t> không gian </a:t>
            </a:r>
            <a:r>
              <a:rPr lang="vi-VN" dirty="0" err="1"/>
              <a:t>hành</a:t>
            </a:r>
            <a:r>
              <a:rPr lang="vi-VN" dirty="0"/>
              <a:t> </a:t>
            </a:r>
            <a:r>
              <a:rPr lang="vi-VN" dirty="0" err="1"/>
              <a:t>động</a:t>
            </a:r>
            <a:r>
              <a:rPr lang="vi-VN" dirty="0"/>
              <a:t> </a:t>
            </a:r>
            <a:r>
              <a:rPr lang="vi-VN" dirty="0" err="1"/>
              <a:t>và</a:t>
            </a:r>
            <a:r>
              <a:rPr lang="vi-VN" dirty="0"/>
              <a:t> </a:t>
            </a:r>
            <a:r>
              <a:rPr lang="vi-VN" dirty="0" err="1"/>
              <a:t>trạng</a:t>
            </a:r>
            <a:r>
              <a:rPr lang="vi-VN" dirty="0"/>
              <a:t> </a:t>
            </a:r>
            <a:r>
              <a:rPr lang="vi-VN" dirty="0" err="1"/>
              <a:t>thái</a:t>
            </a:r>
            <a:r>
              <a:rPr lang="vi-VN" dirty="0"/>
              <a:t>.</a:t>
            </a:r>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12</a:t>
            </a:fld>
            <a:endParaRPr lang="en-US"/>
          </a:p>
        </p:txBody>
      </p:sp>
    </p:spTree>
    <p:extLst>
      <p:ext uri="{BB962C8B-B14F-4D97-AF65-F5344CB8AC3E}">
        <p14:creationId xmlns:p14="http://schemas.microsoft.com/office/powerpoint/2010/main" val="370594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13</a:t>
            </a:fld>
            <a:endParaRPr lang="en-US"/>
          </a:p>
        </p:txBody>
      </p:sp>
    </p:spTree>
    <p:extLst>
      <p:ext uri="{BB962C8B-B14F-4D97-AF65-F5344CB8AC3E}">
        <p14:creationId xmlns:p14="http://schemas.microsoft.com/office/powerpoint/2010/main" val="2717047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 typeface="Arial" panose="020B0604020202020204" pitchFamily="34" charset="0"/>
              <a:buChar char="•"/>
            </a:pPr>
            <a:r>
              <a:rPr lang="vi-VN" dirty="0" err="1"/>
              <a:t>Chiếc</a:t>
            </a:r>
            <a:r>
              <a:rPr lang="vi-VN" dirty="0"/>
              <a:t> </a:t>
            </a:r>
            <a:r>
              <a:rPr lang="vi-VN" dirty="0" err="1"/>
              <a:t>taxi</a:t>
            </a:r>
            <a:r>
              <a:rPr lang="vi-VN" dirty="0"/>
              <a:t> (</a:t>
            </a:r>
            <a:r>
              <a:rPr lang="vi-VN" dirty="0" err="1"/>
              <a:t>agent</a:t>
            </a:r>
            <a:r>
              <a:rPr lang="vi-VN" dirty="0"/>
              <a:t>) </a:t>
            </a:r>
            <a:r>
              <a:rPr lang="vi-VN" dirty="0" err="1"/>
              <a:t>sẽ</a:t>
            </a:r>
            <a:r>
              <a:rPr lang="vi-VN" dirty="0"/>
              <a:t> </a:t>
            </a:r>
            <a:r>
              <a:rPr lang="vi-VN" dirty="0" err="1"/>
              <a:t>nhận</a:t>
            </a:r>
            <a:r>
              <a:rPr lang="vi-VN" dirty="0"/>
              <a:t> </a:t>
            </a:r>
            <a:r>
              <a:rPr lang="vi-VN" dirty="0" err="1"/>
              <a:t>được</a:t>
            </a:r>
            <a:r>
              <a:rPr lang="vi-VN" dirty="0"/>
              <a:t> </a:t>
            </a:r>
            <a:r>
              <a:rPr lang="vi-VN" dirty="0" err="1"/>
              <a:t>một</a:t>
            </a:r>
            <a:r>
              <a:rPr lang="vi-VN" dirty="0"/>
              <a:t> </a:t>
            </a:r>
            <a:r>
              <a:rPr lang="vi-VN" dirty="0" err="1"/>
              <a:t>phần</a:t>
            </a:r>
            <a:r>
              <a:rPr lang="vi-VN" dirty="0"/>
              <a:t> </a:t>
            </a:r>
            <a:r>
              <a:rPr lang="vi-VN" dirty="0" err="1"/>
              <a:t>thưởng</a:t>
            </a:r>
            <a:r>
              <a:rPr lang="vi-VN" dirty="0"/>
              <a:t> </a:t>
            </a:r>
            <a:r>
              <a:rPr lang="vi-VN" dirty="0" err="1"/>
              <a:t>lớn</a:t>
            </a:r>
            <a:r>
              <a:rPr lang="vi-VN" dirty="0"/>
              <a:t> (+20 </a:t>
            </a:r>
            <a:r>
              <a:rPr lang="vi-VN" dirty="0" err="1"/>
              <a:t>điểm</a:t>
            </a:r>
            <a:r>
              <a:rPr lang="vi-VN" dirty="0"/>
              <a:t>) khi </a:t>
            </a:r>
            <a:r>
              <a:rPr lang="vi-VN" dirty="0" err="1"/>
              <a:t>trả</a:t>
            </a:r>
            <a:r>
              <a:rPr lang="vi-VN" dirty="0"/>
              <a:t> </a:t>
            </a:r>
            <a:r>
              <a:rPr lang="vi-VN" dirty="0" err="1"/>
              <a:t>khách</a:t>
            </a:r>
            <a:r>
              <a:rPr lang="vi-VN" dirty="0"/>
              <a:t> </a:t>
            </a:r>
            <a:r>
              <a:rPr lang="vi-VN" dirty="0" err="1"/>
              <a:t>thànhcông</a:t>
            </a:r>
            <a:r>
              <a:rPr lang="vi-VN" dirty="0"/>
              <a:t> (</a:t>
            </a:r>
            <a:r>
              <a:rPr lang="vi-VN" dirty="0" err="1"/>
              <a:t>trả</a:t>
            </a:r>
            <a:r>
              <a:rPr lang="vi-VN" dirty="0"/>
              <a:t> </a:t>
            </a:r>
            <a:r>
              <a:rPr lang="vi-VN" dirty="0" err="1"/>
              <a:t>đúng</a:t>
            </a:r>
            <a:r>
              <a:rPr lang="vi-VN" dirty="0"/>
              <a:t> </a:t>
            </a:r>
            <a:r>
              <a:rPr lang="vi-VN" dirty="0" err="1"/>
              <a:t>vị</a:t>
            </a:r>
            <a:r>
              <a:rPr lang="vi-VN" dirty="0"/>
              <a:t> </a:t>
            </a:r>
            <a:r>
              <a:rPr lang="vi-VN" dirty="0" err="1"/>
              <a:t>trí</a:t>
            </a:r>
            <a:r>
              <a:rPr lang="vi-VN" dirty="0"/>
              <a:t> </a:t>
            </a:r>
            <a:r>
              <a:rPr lang="vi-VN" dirty="0" err="1"/>
              <a:t>được</a:t>
            </a:r>
            <a:r>
              <a:rPr lang="vi-VN" dirty="0"/>
              <a:t> đưa ra)</a:t>
            </a:r>
          </a:p>
          <a:p>
            <a:pPr marL="171450" indent="-171450">
              <a:buFont typeface="Arial" panose="020B0604020202020204" pitchFamily="34" charset="0"/>
              <a:buChar char="•"/>
            </a:pPr>
            <a:r>
              <a:rPr lang="vi-VN" dirty="0" err="1"/>
              <a:t>Chiếc</a:t>
            </a:r>
            <a:r>
              <a:rPr lang="vi-VN" dirty="0"/>
              <a:t> </a:t>
            </a:r>
            <a:r>
              <a:rPr lang="vi-VN" dirty="0" err="1"/>
              <a:t>taxi</a:t>
            </a:r>
            <a:r>
              <a:rPr lang="vi-VN" dirty="0"/>
              <a:t> </a:t>
            </a:r>
            <a:r>
              <a:rPr lang="vi-VN" dirty="0" err="1"/>
              <a:t>sẽ</a:t>
            </a:r>
            <a:r>
              <a:rPr lang="vi-VN" dirty="0"/>
              <a:t> </a:t>
            </a:r>
            <a:r>
              <a:rPr lang="vi-VN" dirty="0" err="1"/>
              <a:t>bị</a:t>
            </a:r>
            <a:r>
              <a:rPr lang="vi-VN" dirty="0"/>
              <a:t> </a:t>
            </a:r>
            <a:r>
              <a:rPr lang="vi-VN" dirty="0" err="1"/>
              <a:t>phạt</a:t>
            </a:r>
            <a:r>
              <a:rPr lang="vi-VN" dirty="0"/>
              <a:t> </a:t>
            </a:r>
            <a:r>
              <a:rPr lang="vi-VN" dirty="0" err="1"/>
              <a:t>nặng</a:t>
            </a:r>
            <a:r>
              <a:rPr lang="vi-VN" dirty="0"/>
              <a:t> </a:t>
            </a:r>
            <a:r>
              <a:rPr lang="vi-VN" dirty="0" err="1"/>
              <a:t>nếu</a:t>
            </a:r>
            <a:r>
              <a:rPr lang="vi-VN" dirty="0"/>
              <a:t> </a:t>
            </a:r>
            <a:r>
              <a:rPr lang="vi-VN" dirty="0" err="1"/>
              <a:t>nó</a:t>
            </a:r>
            <a:r>
              <a:rPr lang="vi-VN" dirty="0"/>
              <a:t> </a:t>
            </a:r>
            <a:r>
              <a:rPr lang="vi-VN" dirty="0" err="1"/>
              <a:t>trả</a:t>
            </a:r>
            <a:r>
              <a:rPr lang="vi-VN" dirty="0"/>
              <a:t> </a:t>
            </a:r>
            <a:r>
              <a:rPr lang="vi-VN" dirty="0" err="1"/>
              <a:t>khách</a:t>
            </a:r>
            <a:r>
              <a:rPr lang="vi-VN" dirty="0"/>
              <a:t> sai </a:t>
            </a:r>
            <a:r>
              <a:rPr lang="vi-VN" dirty="0" err="1"/>
              <a:t>vị</a:t>
            </a:r>
            <a:r>
              <a:rPr lang="vi-VN" dirty="0"/>
              <a:t> </a:t>
            </a:r>
            <a:r>
              <a:rPr lang="vi-VN" dirty="0" err="1"/>
              <a:t>trí</a:t>
            </a:r>
            <a:r>
              <a:rPr lang="vi-VN" dirty="0"/>
              <a:t> (-10 </a:t>
            </a:r>
            <a:r>
              <a:rPr lang="vi-VN" dirty="0" err="1"/>
              <a:t>điểm</a:t>
            </a:r>
            <a:r>
              <a:rPr lang="vi-VN" dirty="0"/>
              <a:t>)</a:t>
            </a:r>
          </a:p>
          <a:p>
            <a:pPr marL="171450" indent="-171450">
              <a:buFont typeface="Arial" panose="020B0604020202020204" pitchFamily="34" charset="0"/>
              <a:buChar char="•"/>
            </a:pPr>
            <a:r>
              <a:rPr lang="vi-VN" dirty="0" err="1"/>
              <a:t>Chiếc</a:t>
            </a:r>
            <a:r>
              <a:rPr lang="vi-VN" dirty="0"/>
              <a:t> </a:t>
            </a:r>
            <a:r>
              <a:rPr lang="vi-VN" dirty="0" err="1"/>
              <a:t>taxi</a:t>
            </a:r>
            <a:r>
              <a:rPr lang="vi-VN" dirty="0"/>
              <a:t> </a:t>
            </a:r>
            <a:r>
              <a:rPr lang="vi-VN" dirty="0" err="1"/>
              <a:t>sẽ</a:t>
            </a:r>
            <a:r>
              <a:rPr lang="vi-VN" dirty="0"/>
              <a:t> </a:t>
            </a:r>
            <a:r>
              <a:rPr lang="vi-VN" dirty="0" err="1"/>
              <a:t>bị</a:t>
            </a:r>
            <a:r>
              <a:rPr lang="vi-VN" dirty="0"/>
              <a:t> </a:t>
            </a:r>
            <a:r>
              <a:rPr lang="vi-VN" dirty="0" err="1"/>
              <a:t>phạt</a:t>
            </a:r>
            <a:r>
              <a:rPr lang="vi-VN" dirty="0"/>
              <a:t> "</a:t>
            </a:r>
            <a:r>
              <a:rPr lang="vi-VN" dirty="0" err="1"/>
              <a:t>nhẹ</a:t>
            </a:r>
            <a:r>
              <a:rPr lang="vi-VN" dirty="0"/>
              <a:t>" (</a:t>
            </a:r>
            <a:r>
              <a:rPr lang="vi-VN" dirty="0" err="1"/>
              <a:t>slight</a:t>
            </a:r>
            <a:r>
              <a:rPr lang="vi-VN" dirty="0"/>
              <a:t> </a:t>
            </a:r>
            <a:r>
              <a:rPr lang="vi-VN" dirty="0" err="1"/>
              <a:t>negative</a:t>
            </a:r>
            <a:r>
              <a:rPr lang="vi-VN" dirty="0"/>
              <a:t> </a:t>
            </a:r>
            <a:r>
              <a:rPr lang="vi-VN" dirty="0" err="1"/>
              <a:t>reward</a:t>
            </a:r>
            <a:r>
              <a:rPr lang="vi-VN" dirty="0"/>
              <a:t>) trong </a:t>
            </a:r>
            <a:r>
              <a:rPr lang="vi-VN" dirty="0" err="1"/>
              <a:t>suốt</a:t>
            </a:r>
            <a:r>
              <a:rPr lang="vi-VN" dirty="0"/>
              <a:t> </a:t>
            </a:r>
            <a:r>
              <a:rPr lang="vi-VN" dirty="0" err="1"/>
              <a:t>chuyến</a:t>
            </a:r>
            <a:r>
              <a:rPr lang="vi-VN" dirty="0"/>
              <a:t> </a:t>
            </a:r>
            <a:r>
              <a:rPr lang="vi-VN" dirty="0" err="1"/>
              <a:t>hành</a:t>
            </a:r>
            <a:r>
              <a:rPr lang="vi-VN" dirty="0"/>
              <a:t> </a:t>
            </a:r>
            <a:r>
              <a:rPr lang="vi-VN" dirty="0" err="1"/>
              <a:t>trình</a:t>
            </a:r>
            <a:r>
              <a:rPr lang="vi-VN" dirty="0"/>
              <a:t> </a:t>
            </a:r>
            <a:r>
              <a:rPr lang="vi-VN" dirty="0" err="1"/>
              <a:t>điđến</a:t>
            </a:r>
            <a:r>
              <a:rPr lang="vi-VN" dirty="0"/>
              <a:t> </a:t>
            </a:r>
            <a:r>
              <a:rPr lang="vi-VN" dirty="0" err="1"/>
              <a:t>vị</a:t>
            </a:r>
            <a:r>
              <a:rPr lang="vi-VN" dirty="0"/>
              <a:t> </a:t>
            </a:r>
            <a:r>
              <a:rPr lang="vi-VN" dirty="0" err="1"/>
              <a:t>trí</a:t>
            </a:r>
            <a:r>
              <a:rPr lang="vi-VN" dirty="0"/>
              <a:t> </a:t>
            </a:r>
            <a:r>
              <a:rPr lang="vi-VN" dirty="0" err="1"/>
              <a:t>trả</a:t>
            </a:r>
            <a:r>
              <a:rPr lang="vi-VN" dirty="0"/>
              <a:t> </a:t>
            </a:r>
            <a:r>
              <a:rPr lang="vi-VN" dirty="0" err="1"/>
              <a:t>khách</a:t>
            </a:r>
            <a:r>
              <a:rPr lang="vi-VN" dirty="0"/>
              <a:t> (-1 </a:t>
            </a:r>
            <a:r>
              <a:rPr lang="vi-VN" dirty="0" err="1"/>
              <a:t>điểm</a:t>
            </a:r>
            <a:r>
              <a:rPr lang="vi-VN" dirty="0"/>
              <a:t>/</a:t>
            </a:r>
            <a:r>
              <a:rPr lang="vi-VN" dirty="0" err="1"/>
              <a:t>bước</a:t>
            </a:r>
            <a:r>
              <a:rPr lang="vi-VN" dirty="0"/>
              <a:t>). </a:t>
            </a:r>
            <a:r>
              <a:rPr lang="vi-VN" dirty="0" err="1"/>
              <a:t>Hình</a:t>
            </a:r>
            <a:r>
              <a:rPr lang="vi-VN" dirty="0"/>
              <a:t> </a:t>
            </a:r>
            <a:r>
              <a:rPr lang="vi-VN" dirty="0" err="1"/>
              <a:t>phạt</a:t>
            </a:r>
            <a:r>
              <a:rPr lang="vi-VN" dirty="0"/>
              <a:t> ở đây không </a:t>
            </a:r>
            <a:r>
              <a:rPr lang="vi-VN" dirty="0" err="1"/>
              <a:t>được</a:t>
            </a:r>
            <a:r>
              <a:rPr lang="vi-VN" dirty="0"/>
              <a:t> </a:t>
            </a:r>
            <a:r>
              <a:rPr lang="vi-VN" dirty="0" err="1"/>
              <a:t>lớn</a:t>
            </a:r>
            <a:r>
              <a:rPr lang="vi-VN" dirty="0"/>
              <a:t> </a:t>
            </a:r>
            <a:r>
              <a:rPr lang="vi-VN" dirty="0" err="1"/>
              <a:t>vì</a:t>
            </a:r>
            <a:r>
              <a:rPr lang="vi-VN" dirty="0"/>
              <a:t> ta không </a:t>
            </a:r>
            <a:r>
              <a:rPr lang="vi-VN" dirty="0" err="1"/>
              <a:t>muốnviệc</a:t>
            </a:r>
            <a:r>
              <a:rPr lang="vi-VN" dirty="0"/>
              <a:t> </a:t>
            </a:r>
            <a:r>
              <a:rPr lang="vi-VN" dirty="0" err="1"/>
              <a:t>chiếc</a:t>
            </a:r>
            <a:r>
              <a:rPr lang="vi-VN" dirty="0"/>
              <a:t> </a:t>
            </a:r>
            <a:r>
              <a:rPr lang="vi-VN" dirty="0" err="1"/>
              <a:t>taxi</a:t>
            </a:r>
            <a:r>
              <a:rPr lang="vi-VN" dirty="0"/>
              <a:t> </a:t>
            </a:r>
            <a:r>
              <a:rPr lang="vi-VN" dirty="0" err="1"/>
              <a:t>cố</a:t>
            </a:r>
            <a:r>
              <a:rPr lang="vi-VN" dirty="0"/>
              <a:t> </a:t>
            </a:r>
            <a:r>
              <a:rPr lang="vi-VN" dirty="0" err="1"/>
              <a:t>gắng</a:t>
            </a:r>
            <a:r>
              <a:rPr lang="vi-VN" dirty="0"/>
              <a:t> "lao" </a:t>
            </a:r>
            <a:r>
              <a:rPr lang="vi-VN" dirty="0" err="1"/>
              <a:t>đến</a:t>
            </a:r>
            <a:r>
              <a:rPr lang="vi-VN" dirty="0"/>
              <a:t> </a:t>
            </a:r>
            <a:r>
              <a:rPr lang="vi-VN" dirty="0" err="1"/>
              <a:t>đích</a:t>
            </a:r>
            <a:r>
              <a:rPr lang="vi-VN" dirty="0"/>
              <a:t> </a:t>
            </a:r>
            <a:r>
              <a:rPr lang="vi-VN" dirty="0" err="1"/>
              <a:t>một</a:t>
            </a:r>
            <a:r>
              <a:rPr lang="vi-VN" dirty="0"/>
              <a:t> </a:t>
            </a:r>
            <a:r>
              <a:rPr lang="vi-VN" dirty="0" err="1"/>
              <a:t>cách</a:t>
            </a:r>
            <a:r>
              <a:rPr lang="vi-VN" dirty="0"/>
              <a:t> nhanh </a:t>
            </a:r>
            <a:r>
              <a:rPr lang="vi-VN" dirty="0" err="1"/>
              <a:t>nhất</a:t>
            </a:r>
            <a:r>
              <a:rPr lang="vi-VN" dirty="0"/>
              <a:t> </a:t>
            </a:r>
            <a:r>
              <a:rPr lang="vi-VN" dirty="0" err="1"/>
              <a:t>có</a:t>
            </a:r>
            <a:r>
              <a:rPr lang="vi-VN" dirty="0"/>
              <a:t> </a:t>
            </a:r>
            <a:r>
              <a:rPr lang="vi-VN" dirty="0" err="1"/>
              <a:t>thể</a:t>
            </a:r>
            <a:r>
              <a:rPr lang="vi-VN" dirty="0"/>
              <a:t> </a:t>
            </a:r>
            <a:r>
              <a:rPr lang="vi-VN" dirty="0" err="1"/>
              <a:t>mà</a:t>
            </a:r>
            <a:r>
              <a:rPr lang="vi-VN" dirty="0"/>
              <a:t> vi </a:t>
            </a:r>
            <a:r>
              <a:rPr lang="vi-VN" dirty="0" err="1"/>
              <a:t>phạm</a:t>
            </a:r>
            <a:r>
              <a:rPr lang="vi-VN" dirty="0"/>
              <a:t> </a:t>
            </a:r>
            <a:r>
              <a:rPr lang="vi-VN" dirty="0" err="1"/>
              <a:t>luậtgiao</a:t>
            </a:r>
            <a:r>
              <a:rPr lang="vi-VN" dirty="0"/>
              <a:t> thông hay gây nguy </a:t>
            </a:r>
            <a:r>
              <a:rPr lang="vi-VN" dirty="0" err="1"/>
              <a:t>hiểm</a:t>
            </a:r>
            <a:r>
              <a:rPr lang="vi-VN" dirty="0"/>
              <a:t> cho </a:t>
            </a:r>
            <a:r>
              <a:rPr lang="vi-VN" dirty="0" err="1"/>
              <a:t>hành</a:t>
            </a:r>
            <a:r>
              <a:rPr lang="vi-VN" dirty="0"/>
              <a:t> </a:t>
            </a:r>
            <a:r>
              <a:rPr lang="vi-VN" dirty="0" err="1"/>
              <a:t>khách</a:t>
            </a:r>
            <a:r>
              <a:rPr lang="vi-VN" dirty="0"/>
              <a:t>.</a:t>
            </a:r>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15</a:t>
            </a:fld>
            <a:endParaRPr lang="en-US"/>
          </a:p>
        </p:txBody>
      </p:sp>
    </p:spTree>
    <p:extLst>
      <p:ext uri="{BB962C8B-B14F-4D97-AF65-F5344CB8AC3E}">
        <p14:creationId xmlns:p14="http://schemas.microsoft.com/office/powerpoint/2010/main" val="28129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400" dirty="0">
                <a:latin typeface="+mj-lt"/>
              </a:rPr>
              <a:t>Khoa </a:t>
            </a:r>
            <a:r>
              <a:rPr lang="vi-VN" sz="1400" dirty="0" err="1">
                <a:latin typeface="+mj-lt"/>
              </a:rPr>
              <a:t>học</a:t>
            </a:r>
            <a:r>
              <a:rPr lang="vi-VN" sz="1400" dirty="0">
                <a:latin typeface="+mj-lt"/>
              </a:rPr>
              <a:t> công </a:t>
            </a:r>
            <a:r>
              <a:rPr lang="vi-VN" sz="1400" dirty="0" err="1">
                <a:latin typeface="+mj-lt"/>
              </a:rPr>
              <a:t>nghệ</a:t>
            </a:r>
            <a:r>
              <a:rPr lang="vi-VN" sz="1400" dirty="0">
                <a:latin typeface="+mj-lt"/>
              </a:rPr>
              <a:t> </a:t>
            </a:r>
            <a:r>
              <a:rPr lang="vi-VN" sz="1400" dirty="0" err="1">
                <a:latin typeface="+mj-lt"/>
              </a:rPr>
              <a:t>phát</a:t>
            </a:r>
            <a:r>
              <a:rPr lang="vi-VN" sz="1400" dirty="0">
                <a:latin typeface="+mj-lt"/>
              </a:rPr>
              <a:t> </a:t>
            </a:r>
            <a:r>
              <a:rPr lang="vi-VN" sz="1400" dirty="0" err="1">
                <a:latin typeface="+mj-lt"/>
              </a:rPr>
              <a:t>triển</a:t>
            </a:r>
            <a:r>
              <a:rPr lang="vi-VN" sz="1400" dirty="0">
                <a:latin typeface="+mj-lt"/>
              </a:rPr>
              <a:t> -&gt; </a:t>
            </a:r>
            <a:r>
              <a:rPr lang="vi-VN" sz="1400" dirty="0" err="1">
                <a:latin typeface="+mj-lt"/>
              </a:rPr>
              <a:t>ứng</a:t>
            </a:r>
            <a:r>
              <a:rPr lang="vi-VN" sz="1400" dirty="0">
                <a:latin typeface="+mj-lt"/>
              </a:rPr>
              <a:t> </a:t>
            </a:r>
            <a:r>
              <a:rPr lang="vi-VN" sz="1400" dirty="0" err="1">
                <a:latin typeface="+mj-lt"/>
              </a:rPr>
              <a:t>dụng</a:t>
            </a:r>
            <a:r>
              <a:rPr lang="vi-VN" sz="1400" dirty="0">
                <a:latin typeface="+mj-lt"/>
              </a:rPr>
              <a:t> </a:t>
            </a:r>
            <a:r>
              <a:rPr lang="vi-VN" sz="1400" dirty="0" err="1">
                <a:latin typeface="+mj-lt"/>
              </a:rPr>
              <a:t>của</a:t>
            </a:r>
            <a:r>
              <a:rPr lang="vi-VN" sz="1400" dirty="0">
                <a:latin typeface="+mj-lt"/>
              </a:rPr>
              <a:t> AI </a:t>
            </a:r>
            <a:r>
              <a:rPr lang="vi-VN" sz="1400" dirty="0" err="1">
                <a:latin typeface="+mj-lt"/>
              </a:rPr>
              <a:t>vào</a:t>
            </a:r>
            <a:r>
              <a:rPr lang="vi-VN" sz="1400" dirty="0">
                <a:latin typeface="+mj-lt"/>
              </a:rPr>
              <a:t> </a:t>
            </a:r>
            <a:r>
              <a:rPr lang="vi-VN" sz="1400" dirty="0" err="1">
                <a:latin typeface="+mj-lt"/>
              </a:rPr>
              <a:t>giải</a:t>
            </a:r>
            <a:r>
              <a:rPr lang="vi-VN" sz="1400" dirty="0">
                <a:latin typeface="+mj-lt"/>
              </a:rPr>
              <a:t> </a:t>
            </a:r>
            <a:r>
              <a:rPr lang="vi-VN" sz="1400" dirty="0" err="1">
                <a:latin typeface="+mj-lt"/>
              </a:rPr>
              <a:t>quyết</a:t>
            </a:r>
            <a:r>
              <a:rPr lang="vi-VN" sz="1400" dirty="0">
                <a:latin typeface="+mj-lt"/>
              </a:rPr>
              <a:t> </a:t>
            </a:r>
            <a:r>
              <a:rPr lang="vi-VN" sz="1400" dirty="0" err="1">
                <a:latin typeface="+mj-lt"/>
              </a:rPr>
              <a:t>rất</a:t>
            </a:r>
            <a:r>
              <a:rPr lang="vi-VN" sz="1400" dirty="0">
                <a:latin typeface="+mj-lt"/>
              </a:rPr>
              <a:t> </a:t>
            </a:r>
            <a:r>
              <a:rPr lang="vi-VN" sz="1400" dirty="0" err="1">
                <a:latin typeface="+mj-lt"/>
              </a:rPr>
              <a:t>nhiều</a:t>
            </a:r>
            <a:r>
              <a:rPr lang="vi-VN" sz="1400" dirty="0">
                <a:latin typeface="+mj-lt"/>
              </a:rPr>
              <a:t> </a:t>
            </a:r>
            <a:r>
              <a:rPr lang="vi-VN" sz="1400" dirty="0" err="1">
                <a:latin typeface="+mj-lt"/>
              </a:rPr>
              <a:t>bài</a:t>
            </a:r>
            <a:r>
              <a:rPr lang="vi-VN" sz="1400" dirty="0">
                <a:latin typeface="+mj-lt"/>
              </a:rPr>
              <a:t> </a:t>
            </a:r>
            <a:r>
              <a:rPr lang="vi-VN" sz="1400" dirty="0" err="1">
                <a:latin typeface="+mj-lt"/>
              </a:rPr>
              <a:t>toán</a:t>
            </a:r>
            <a:r>
              <a:rPr lang="vi-VN" sz="1400" dirty="0">
                <a:latin typeface="+mj-lt"/>
              </a:rPr>
              <a:t> -&gt; </a:t>
            </a:r>
            <a:r>
              <a:rPr lang="vi-VN" sz="1400" dirty="0" err="1">
                <a:latin typeface="+mj-lt"/>
              </a:rPr>
              <a:t>học</a:t>
            </a:r>
            <a:r>
              <a:rPr lang="vi-VN" sz="1400" dirty="0">
                <a:latin typeface="+mj-lt"/>
              </a:rPr>
              <a:t> tăng </a:t>
            </a:r>
            <a:r>
              <a:rPr lang="vi-VN" sz="1400" dirty="0" err="1">
                <a:latin typeface="+mj-lt"/>
              </a:rPr>
              <a:t>cường</a:t>
            </a:r>
            <a:r>
              <a:rPr lang="vi-VN" sz="1400" dirty="0">
                <a:latin typeface="+mj-lt"/>
              </a:rPr>
              <a:t> - </a:t>
            </a:r>
            <a:r>
              <a:rPr lang="vi-VN" sz="1400" dirty="0" err="1">
                <a:latin typeface="+mj-lt"/>
              </a:rPr>
              <a:t>một</a:t>
            </a:r>
            <a:r>
              <a:rPr lang="vi-VN" sz="1400" dirty="0">
                <a:latin typeface="+mj-lt"/>
              </a:rPr>
              <a:t> </a:t>
            </a:r>
            <a:r>
              <a:rPr lang="vi-VN" sz="1400" dirty="0" err="1">
                <a:latin typeface="+mj-lt"/>
              </a:rPr>
              <a:t>giải</a:t>
            </a:r>
            <a:r>
              <a:rPr lang="vi-VN" sz="1400" dirty="0">
                <a:latin typeface="+mj-lt"/>
              </a:rPr>
              <a:t> </a:t>
            </a:r>
            <a:r>
              <a:rPr lang="vi-VN" sz="1400" dirty="0" err="1">
                <a:latin typeface="+mj-lt"/>
              </a:rPr>
              <a:t>pháp</a:t>
            </a:r>
            <a:r>
              <a:rPr lang="vi-VN" sz="1400" dirty="0">
                <a:latin typeface="+mj-lt"/>
              </a:rPr>
              <a:t> </a:t>
            </a:r>
            <a:r>
              <a:rPr lang="vi-VN" sz="1400" dirty="0" err="1">
                <a:latin typeface="+mj-lt"/>
              </a:rPr>
              <a:t>được</a:t>
            </a:r>
            <a:r>
              <a:rPr lang="vi-VN" sz="1400" dirty="0">
                <a:latin typeface="+mj-lt"/>
              </a:rPr>
              <a:t> </a:t>
            </a:r>
            <a:r>
              <a:rPr lang="vi-VN" sz="1400" dirty="0" err="1">
                <a:latin typeface="+mj-lt"/>
              </a:rPr>
              <a:t>sử</a:t>
            </a:r>
            <a:r>
              <a:rPr lang="vi-VN" sz="1400" dirty="0">
                <a:latin typeface="+mj-lt"/>
              </a:rPr>
              <a:t> </a:t>
            </a:r>
            <a:r>
              <a:rPr lang="vi-VN" sz="1400" dirty="0" err="1">
                <a:latin typeface="+mj-lt"/>
              </a:rPr>
              <a:t>dụng</a:t>
            </a:r>
            <a:r>
              <a:rPr lang="vi-VN" sz="1400" dirty="0">
                <a:latin typeface="+mj-lt"/>
              </a:rPr>
              <a:t> </a:t>
            </a:r>
            <a:r>
              <a:rPr lang="vi-VN" sz="1400" dirty="0" err="1">
                <a:latin typeface="+mj-lt"/>
              </a:rPr>
              <a:t>khá</a:t>
            </a:r>
            <a:r>
              <a:rPr lang="vi-VN" sz="1400" dirty="0">
                <a:latin typeface="+mj-lt"/>
              </a:rPr>
              <a:t> </a:t>
            </a:r>
            <a:r>
              <a:rPr lang="vi-VN" sz="1400" dirty="0" err="1">
                <a:latin typeface="+mj-lt"/>
              </a:rPr>
              <a:t>nhiều</a:t>
            </a:r>
            <a:r>
              <a:rPr lang="vi-VN" sz="1400" dirty="0">
                <a:latin typeface="+mj-lt"/>
              </a:rPr>
              <a:t> trong </a:t>
            </a:r>
            <a:r>
              <a:rPr lang="vi-VN" sz="1400" dirty="0" err="1">
                <a:latin typeface="+mj-lt"/>
              </a:rPr>
              <a:t>thực</a:t>
            </a:r>
            <a:r>
              <a:rPr lang="vi-VN" sz="1400" dirty="0">
                <a:latin typeface="+mj-lt"/>
              </a:rPr>
              <a:t> </a:t>
            </a:r>
            <a:r>
              <a:rPr lang="vi-VN" sz="1400" dirty="0" err="1">
                <a:latin typeface="+mj-lt"/>
              </a:rPr>
              <a:t>tế</a:t>
            </a:r>
            <a:r>
              <a:rPr lang="vi-VN" sz="1400" dirty="0">
                <a:latin typeface="+mj-lt"/>
              </a:rPr>
              <a:t>, </a:t>
            </a:r>
            <a:r>
              <a:rPr lang="vi-VN" sz="1400" dirty="0" err="1">
                <a:latin typeface="+mj-lt"/>
              </a:rPr>
              <a:t>khác</a:t>
            </a:r>
            <a:r>
              <a:rPr lang="vi-VN" sz="1400" dirty="0">
                <a:latin typeface="+mj-lt"/>
              </a:rPr>
              <a:t> </a:t>
            </a:r>
            <a:r>
              <a:rPr lang="vi-VN" sz="1400" dirty="0" err="1">
                <a:latin typeface="+mj-lt"/>
              </a:rPr>
              <a:t>với</a:t>
            </a:r>
            <a:r>
              <a:rPr lang="vi-VN" sz="1400" dirty="0">
                <a:latin typeface="+mj-lt"/>
              </a:rPr>
              <a:t> </a:t>
            </a:r>
            <a:r>
              <a:rPr lang="vi-VN" sz="1400" dirty="0" err="1">
                <a:latin typeface="+mj-lt"/>
              </a:rPr>
              <a:t>học</a:t>
            </a:r>
            <a:r>
              <a:rPr lang="vi-VN" sz="1400" dirty="0">
                <a:latin typeface="+mj-lt"/>
              </a:rPr>
              <a:t> </a:t>
            </a:r>
            <a:r>
              <a:rPr lang="vi-VN" sz="1400" dirty="0" err="1">
                <a:latin typeface="+mj-lt"/>
              </a:rPr>
              <a:t>có</a:t>
            </a:r>
            <a:r>
              <a:rPr lang="vi-VN" sz="1400" dirty="0">
                <a:latin typeface="+mj-lt"/>
              </a:rPr>
              <a:t> </a:t>
            </a:r>
            <a:r>
              <a:rPr lang="vi-VN" sz="1400" dirty="0" err="1">
                <a:latin typeface="+mj-lt"/>
              </a:rPr>
              <a:t>giám</a:t>
            </a:r>
            <a:r>
              <a:rPr lang="vi-VN" sz="1400" dirty="0">
                <a:latin typeface="+mj-lt"/>
              </a:rPr>
              <a:t> </a:t>
            </a:r>
            <a:r>
              <a:rPr lang="vi-VN" sz="1400" dirty="0" err="1">
                <a:latin typeface="+mj-lt"/>
              </a:rPr>
              <a:t>sát</a:t>
            </a:r>
            <a:r>
              <a:rPr lang="vi-VN" sz="1400" dirty="0">
                <a:latin typeface="+mj-lt"/>
              </a:rPr>
              <a:t> ta </a:t>
            </a:r>
            <a:r>
              <a:rPr lang="vi-VN" sz="1400" dirty="0" err="1">
                <a:latin typeface="+mj-lt"/>
              </a:rPr>
              <a:t>phải</a:t>
            </a:r>
            <a:r>
              <a:rPr lang="vi-VN" sz="1400" dirty="0">
                <a:latin typeface="+mj-lt"/>
              </a:rPr>
              <a:t> </a:t>
            </a:r>
            <a:r>
              <a:rPr lang="vi-VN" sz="1400" dirty="0" err="1">
                <a:latin typeface="+mj-lt"/>
              </a:rPr>
              <a:t>có</a:t>
            </a:r>
            <a:r>
              <a:rPr lang="vi-VN" sz="1400" dirty="0">
                <a:latin typeface="+mj-lt"/>
              </a:rPr>
              <a:t> </a:t>
            </a:r>
            <a:r>
              <a:rPr lang="vi-VN" sz="1400" dirty="0" err="1">
                <a:latin typeface="+mj-lt"/>
              </a:rPr>
              <a:t>bài</a:t>
            </a:r>
            <a:r>
              <a:rPr lang="vi-VN" sz="1400" dirty="0">
                <a:latin typeface="+mj-lt"/>
              </a:rPr>
              <a:t> </a:t>
            </a:r>
            <a:r>
              <a:rPr lang="vi-VN" sz="1400" dirty="0" err="1">
                <a:latin typeface="+mj-lt"/>
              </a:rPr>
              <a:t>toán</a:t>
            </a:r>
            <a:r>
              <a:rPr lang="vi-VN" sz="1400" dirty="0">
                <a:latin typeface="+mj-lt"/>
              </a:rPr>
              <a:t> </a:t>
            </a:r>
            <a:r>
              <a:rPr lang="vi-VN" sz="1400" dirty="0" err="1">
                <a:latin typeface="+mj-lt"/>
              </a:rPr>
              <a:t>và</a:t>
            </a:r>
            <a:r>
              <a:rPr lang="vi-VN" sz="1400" dirty="0">
                <a:latin typeface="+mj-lt"/>
              </a:rPr>
              <a:t> </a:t>
            </a:r>
            <a:r>
              <a:rPr lang="vi-VN" sz="1400" dirty="0" err="1">
                <a:latin typeface="+mj-lt"/>
              </a:rPr>
              <a:t>lời</a:t>
            </a:r>
            <a:r>
              <a:rPr lang="vi-VN" sz="1400" dirty="0">
                <a:latin typeface="+mj-lt"/>
              </a:rPr>
              <a:t> </a:t>
            </a:r>
            <a:r>
              <a:rPr lang="vi-VN" sz="1400" dirty="0" err="1">
                <a:latin typeface="+mj-lt"/>
              </a:rPr>
              <a:t>giải</a:t>
            </a:r>
            <a:r>
              <a:rPr lang="vi-VN" sz="1400" dirty="0">
                <a:latin typeface="+mj-lt"/>
              </a:rPr>
              <a:t>, RL </a:t>
            </a:r>
            <a:r>
              <a:rPr lang="vi-VN" sz="1400" dirty="0" err="1">
                <a:latin typeface="+mj-lt"/>
              </a:rPr>
              <a:t>tự</a:t>
            </a:r>
            <a:r>
              <a:rPr lang="vi-VN" sz="1400" dirty="0">
                <a:latin typeface="+mj-lt"/>
              </a:rPr>
              <a:t> </a:t>
            </a:r>
            <a:r>
              <a:rPr lang="vi-VN" sz="1400" dirty="0" err="1">
                <a:latin typeface="+mj-lt"/>
              </a:rPr>
              <a:t>tìm</a:t>
            </a:r>
            <a:r>
              <a:rPr lang="vi-VN" sz="1400" dirty="0">
                <a:latin typeface="+mj-lt"/>
              </a:rPr>
              <a:t> ra </a:t>
            </a:r>
            <a:r>
              <a:rPr lang="vi-VN" sz="1400" dirty="0" err="1">
                <a:latin typeface="+mj-lt"/>
              </a:rPr>
              <a:t>lời</a:t>
            </a:r>
            <a:r>
              <a:rPr lang="vi-VN" sz="1400" dirty="0">
                <a:latin typeface="+mj-lt"/>
              </a:rPr>
              <a:t> </a:t>
            </a:r>
            <a:r>
              <a:rPr lang="vi-VN" sz="1400" dirty="0" err="1">
                <a:latin typeface="+mj-lt"/>
              </a:rPr>
              <a:t>giải</a:t>
            </a:r>
            <a:r>
              <a:rPr lang="vi-VN" sz="1400" dirty="0">
                <a:latin typeface="+mj-lt"/>
              </a:rPr>
              <a:t> cho </a:t>
            </a:r>
            <a:r>
              <a:rPr lang="vi-VN" sz="1400" dirty="0" err="1">
                <a:latin typeface="+mj-lt"/>
              </a:rPr>
              <a:t>chúng</a:t>
            </a:r>
            <a:r>
              <a:rPr lang="vi-VN" sz="1400" dirty="0">
                <a:latin typeface="+mj-lt"/>
              </a:rPr>
              <a:t> ta.</a:t>
            </a:r>
          </a:p>
          <a:p>
            <a:endParaRPr lang="vi-VN" sz="1400" dirty="0">
              <a:latin typeface="+mj-lt"/>
            </a:endParaRPr>
          </a:p>
          <a:p>
            <a:r>
              <a:rPr lang="vi-VN" sz="1400" dirty="0">
                <a:latin typeface="+mj-lt"/>
              </a:rPr>
              <a:t>RL </a:t>
            </a:r>
            <a:r>
              <a:rPr lang="vi-VN" sz="1400" dirty="0" err="1">
                <a:latin typeface="+mj-lt"/>
              </a:rPr>
              <a:t>giống</a:t>
            </a:r>
            <a:r>
              <a:rPr lang="vi-VN" sz="1400" dirty="0">
                <a:latin typeface="+mj-lt"/>
              </a:rPr>
              <a:t> như </a:t>
            </a:r>
            <a:r>
              <a:rPr lang="vi-VN" sz="1400" dirty="0" err="1">
                <a:latin typeface="+mj-lt"/>
              </a:rPr>
              <a:t>quá</a:t>
            </a:r>
            <a:r>
              <a:rPr lang="vi-VN" sz="1400" dirty="0">
                <a:latin typeface="+mj-lt"/>
              </a:rPr>
              <a:t> </a:t>
            </a:r>
            <a:r>
              <a:rPr lang="vi-VN" sz="1400" dirty="0" err="1">
                <a:latin typeface="+mj-lt"/>
              </a:rPr>
              <a:t>trình</a:t>
            </a:r>
            <a:r>
              <a:rPr lang="vi-VN" sz="1400" dirty="0">
                <a:latin typeface="+mj-lt"/>
              </a:rPr>
              <a:t> vui chơi </a:t>
            </a:r>
            <a:r>
              <a:rPr lang="vi-VN" sz="1400" dirty="0" err="1">
                <a:latin typeface="+mj-lt"/>
              </a:rPr>
              <a:t>có</a:t>
            </a:r>
            <a:r>
              <a:rPr lang="vi-VN" sz="1400" dirty="0">
                <a:latin typeface="+mj-lt"/>
              </a:rPr>
              <a:t> </a:t>
            </a:r>
            <a:r>
              <a:rPr lang="vi-VN" sz="1400" dirty="0" err="1">
                <a:latin typeface="+mj-lt"/>
              </a:rPr>
              <a:t>thưởng</a:t>
            </a:r>
            <a:r>
              <a:rPr lang="vi-VN" sz="1400" dirty="0">
                <a:latin typeface="+mj-lt"/>
              </a:rPr>
              <a:t> -&gt; Trong </a:t>
            </a:r>
            <a:r>
              <a:rPr lang="vi-VN" sz="1400" dirty="0" err="1">
                <a:latin typeface="+mj-lt"/>
              </a:rPr>
              <a:t>cuộc</a:t>
            </a:r>
            <a:r>
              <a:rPr lang="vi-VN" sz="1400" dirty="0">
                <a:latin typeface="+mj-lt"/>
              </a:rPr>
              <a:t> chơi, </a:t>
            </a:r>
            <a:r>
              <a:rPr lang="vi-VN" sz="1400" dirty="0" err="1">
                <a:latin typeface="+mj-lt"/>
              </a:rPr>
              <a:t>agent</a:t>
            </a:r>
            <a:r>
              <a:rPr lang="vi-VN" sz="1400" dirty="0">
                <a:latin typeface="+mj-lt"/>
              </a:rPr>
              <a:t> </a:t>
            </a:r>
            <a:r>
              <a:rPr lang="vi-VN" sz="1400" dirty="0" err="1">
                <a:latin typeface="+mj-lt"/>
              </a:rPr>
              <a:t>của</a:t>
            </a:r>
            <a:r>
              <a:rPr lang="vi-VN" sz="1400" dirty="0">
                <a:latin typeface="+mj-lt"/>
              </a:rPr>
              <a:t> </a:t>
            </a:r>
            <a:r>
              <a:rPr lang="vi-VN" sz="1400" dirty="0" err="1">
                <a:latin typeface="+mj-lt"/>
              </a:rPr>
              <a:t>chúng</a:t>
            </a:r>
            <a:r>
              <a:rPr lang="vi-VN" sz="1400" dirty="0">
                <a:latin typeface="+mj-lt"/>
              </a:rPr>
              <a:t> ta </a:t>
            </a:r>
            <a:r>
              <a:rPr lang="vi-VN" sz="1400" dirty="0" err="1">
                <a:latin typeface="+mj-lt"/>
              </a:rPr>
              <a:t>sẽ</a:t>
            </a:r>
            <a:r>
              <a:rPr lang="vi-VN" sz="1400" dirty="0">
                <a:latin typeface="+mj-lt"/>
              </a:rPr>
              <a:t> </a:t>
            </a:r>
            <a:r>
              <a:rPr lang="vi-VN" sz="1400" dirty="0" err="1">
                <a:latin typeface="+mj-lt"/>
              </a:rPr>
              <a:t>phải</a:t>
            </a:r>
            <a:r>
              <a:rPr lang="vi-VN" sz="1400" dirty="0">
                <a:latin typeface="+mj-lt"/>
              </a:rPr>
              <a:t> đưa ra </a:t>
            </a:r>
            <a:r>
              <a:rPr lang="vi-VN" sz="1400" dirty="0" err="1">
                <a:latin typeface="+mj-lt"/>
              </a:rPr>
              <a:t>một</a:t>
            </a:r>
            <a:r>
              <a:rPr lang="vi-VN" sz="1400" dirty="0">
                <a:latin typeface="+mj-lt"/>
              </a:rPr>
              <a:t> </a:t>
            </a:r>
            <a:r>
              <a:rPr lang="vi-VN" sz="1400" dirty="0" err="1">
                <a:latin typeface="+mj-lt"/>
              </a:rPr>
              <a:t>chuỗi</a:t>
            </a:r>
            <a:r>
              <a:rPr lang="vi-VN" sz="1400" dirty="0">
                <a:latin typeface="+mj-lt"/>
              </a:rPr>
              <a:t> </a:t>
            </a:r>
            <a:r>
              <a:rPr lang="vi-VN" sz="1400" dirty="0" err="1">
                <a:latin typeface="+mj-lt"/>
              </a:rPr>
              <a:t>các</a:t>
            </a:r>
            <a:r>
              <a:rPr lang="vi-VN" sz="1400" dirty="0">
                <a:latin typeface="+mj-lt"/>
              </a:rPr>
              <a:t> </a:t>
            </a:r>
            <a:r>
              <a:rPr lang="vi-VN" sz="1400" dirty="0" err="1">
                <a:latin typeface="+mj-lt"/>
              </a:rPr>
              <a:t>quyết</a:t>
            </a:r>
            <a:r>
              <a:rPr lang="vi-VN" sz="1400" dirty="0">
                <a:latin typeface="+mj-lt"/>
              </a:rPr>
              <a:t> </a:t>
            </a:r>
            <a:r>
              <a:rPr lang="vi-VN" sz="1400" dirty="0" err="1">
                <a:latin typeface="+mj-lt"/>
              </a:rPr>
              <a:t>định</a:t>
            </a:r>
            <a:r>
              <a:rPr lang="vi-VN" sz="1400" dirty="0">
                <a:latin typeface="+mj-lt"/>
              </a:rPr>
              <a:t> </a:t>
            </a:r>
            <a:r>
              <a:rPr lang="vi-VN" sz="1400" dirty="0" err="1">
                <a:latin typeface="+mj-lt"/>
              </a:rPr>
              <a:t>tuần</a:t>
            </a:r>
            <a:r>
              <a:rPr lang="vi-VN" sz="1400" dirty="0">
                <a:latin typeface="+mj-lt"/>
              </a:rPr>
              <a:t> </a:t>
            </a:r>
            <a:r>
              <a:rPr lang="vi-VN" sz="1400" dirty="0" err="1">
                <a:latin typeface="+mj-lt"/>
              </a:rPr>
              <a:t>tự</a:t>
            </a:r>
            <a:r>
              <a:rPr lang="vi-VN" sz="1400" dirty="0">
                <a:latin typeface="+mj-lt"/>
              </a:rPr>
              <a:t> </a:t>
            </a:r>
            <a:r>
              <a:rPr lang="vi-VN" sz="1400" dirty="0" err="1">
                <a:latin typeface="+mj-lt"/>
              </a:rPr>
              <a:t>để</a:t>
            </a:r>
            <a:r>
              <a:rPr lang="vi-VN" sz="1400" dirty="0">
                <a:latin typeface="+mj-lt"/>
              </a:rPr>
              <a:t> </a:t>
            </a:r>
            <a:r>
              <a:rPr lang="vi-VN" sz="1400" dirty="0" err="1">
                <a:latin typeface="+mj-lt"/>
              </a:rPr>
              <a:t>hoàn</a:t>
            </a:r>
            <a:r>
              <a:rPr lang="vi-VN" sz="1400" dirty="0">
                <a:latin typeface="+mj-lt"/>
              </a:rPr>
              <a:t> </a:t>
            </a:r>
            <a:r>
              <a:rPr lang="vi-VN" sz="1400" dirty="0" err="1">
                <a:latin typeface="+mj-lt"/>
              </a:rPr>
              <a:t>thành</a:t>
            </a:r>
            <a:r>
              <a:rPr lang="vi-VN" sz="1400" dirty="0">
                <a:latin typeface="+mj-lt"/>
              </a:rPr>
              <a:t> </a:t>
            </a:r>
            <a:r>
              <a:rPr lang="vi-VN" sz="1400" dirty="0" err="1">
                <a:latin typeface="+mj-lt"/>
              </a:rPr>
              <a:t>trò</a:t>
            </a:r>
            <a:r>
              <a:rPr lang="vi-VN" sz="1400" dirty="0">
                <a:latin typeface="+mj-lt"/>
              </a:rPr>
              <a:t> chơi, </a:t>
            </a:r>
            <a:r>
              <a:rPr lang="vi-VN" sz="1400" dirty="0" err="1">
                <a:latin typeface="+mj-lt"/>
              </a:rPr>
              <a:t>mục</a:t>
            </a:r>
            <a:r>
              <a:rPr lang="vi-VN" sz="1400" dirty="0">
                <a:latin typeface="+mj-lt"/>
              </a:rPr>
              <a:t> tiêu </a:t>
            </a:r>
            <a:r>
              <a:rPr lang="vi-VN" sz="1400" dirty="0" err="1">
                <a:latin typeface="+mj-lt"/>
              </a:rPr>
              <a:t>là</a:t>
            </a:r>
            <a:r>
              <a:rPr lang="vi-VN" sz="1400" dirty="0">
                <a:latin typeface="+mj-lt"/>
              </a:rPr>
              <a:t> </a:t>
            </a:r>
            <a:r>
              <a:rPr lang="vi-VN" sz="1400" dirty="0" err="1">
                <a:latin typeface="+mj-lt"/>
              </a:rPr>
              <a:t>giành</a:t>
            </a:r>
            <a:r>
              <a:rPr lang="vi-VN" sz="1400" dirty="0">
                <a:latin typeface="+mj-lt"/>
              </a:rPr>
              <a:t> </a:t>
            </a:r>
            <a:r>
              <a:rPr lang="vi-VN" sz="1400" dirty="0" err="1">
                <a:latin typeface="+mj-lt"/>
              </a:rPr>
              <a:t>được</a:t>
            </a:r>
            <a:r>
              <a:rPr lang="vi-VN" sz="1400" dirty="0">
                <a:latin typeface="+mj-lt"/>
              </a:rPr>
              <a:t> </a:t>
            </a:r>
            <a:r>
              <a:rPr lang="vi-VN" sz="1400" dirty="0" err="1">
                <a:latin typeface="+mj-lt"/>
              </a:rPr>
              <a:t>càng</a:t>
            </a:r>
            <a:r>
              <a:rPr lang="vi-VN" sz="1400" dirty="0">
                <a:latin typeface="+mj-lt"/>
              </a:rPr>
              <a:t> </a:t>
            </a:r>
            <a:r>
              <a:rPr lang="vi-VN" sz="1400" dirty="0" err="1">
                <a:latin typeface="+mj-lt"/>
              </a:rPr>
              <a:t>nhiều</a:t>
            </a:r>
            <a:r>
              <a:rPr lang="vi-VN" sz="1400" dirty="0">
                <a:latin typeface="+mj-lt"/>
              </a:rPr>
              <a:t> </a:t>
            </a:r>
            <a:r>
              <a:rPr lang="vi-VN" sz="1400" dirty="0" err="1">
                <a:latin typeface="+mj-lt"/>
              </a:rPr>
              <a:t>phần</a:t>
            </a:r>
            <a:r>
              <a:rPr lang="vi-VN" sz="1400" dirty="0">
                <a:latin typeface="+mj-lt"/>
              </a:rPr>
              <a:t> </a:t>
            </a:r>
            <a:r>
              <a:rPr lang="vi-VN" sz="1400" dirty="0" err="1">
                <a:latin typeface="+mj-lt"/>
              </a:rPr>
              <a:t>thưởng</a:t>
            </a:r>
            <a:r>
              <a:rPr lang="vi-VN" sz="1400" dirty="0">
                <a:latin typeface="+mj-lt"/>
              </a:rPr>
              <a:t> </a:t>
            </a:r>
            <a:r>
              <a:rPr lang="vi-VN" sz="1400" dirty="0" err="1">
                <a:latin typeface="+mj-lt"/>
              </a:rPr>
              <a:t>càng</a:t>
            </a:r>
            <a:r>
              <a:rPr lang="vi-VN" sz="1400" dirty="0">
                <a:latin typeface="+mj-lt"/>
              </a:rPr>
              <a:t> </a:t>
            </a:r>
            <a:r>
              <a:rPr lang="vi-VN" sz="1400" dirty="0" err="1">
                <a:latin typeface="+mj-lt"/>
              </a:rPr>
              <a:t>tốt</a:t>
            </a:r>
            <a:r>
              <a:rPr lang="vi-VN" sz="1400" dirty="0">
                <a:latin typeface="+mj-lt"/>
              </a:rPr>
              <a:t>.</a:t>
            </a:r>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3</a:t>
            </a:fld>
            <a:endParaRPr lang="en-US"/>
          </a:p>
        </p:txBody>
      </p:sp>
    </p:spTree>
    <p:extLst>
      <p:ext uri="{BB962C8B-B14F-4D97-AF65-F5344CB8AC3E}">
        <p14:creationId xmlns:p14="http://schemas.microsoft.com/office/powerpoint/2010/main" val="4159931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 Hai phương </a:t>
            </a:r>
            <a:r>
              <a:rPr lang="vi-VN" dirty="0" err="1"/>
              <a:t>pháp</a:t>
            </a:r>
            <a:r>
              <a:rPr lang="vi-VN" dirty="0"/>
              <a:t> </a:t>
            </a:r>
            <a:r>
              <a:rPr lang="vi-VN" dirty="0" err="1"/>
              <a:t>này</a:t>
            </a:r>
            <a:r>
              <a:rPr lang="vi-VN" dirty="0"/>
              <a:t> </a:t>
            </a:r>
            <a:r>
              <a:rPr lang="vi-VN" dirty="0" err="1"/>
              <a:t>chính</a:t>
            </a:r>
            <a:r>
              <a:rPr lang="vi-VN" dirty="0"/>
              <a:t> </a:t>
            </a:r>
            <a:r>
              <a:rPr lang="vi-VN" dirty="0" err="1"/>
              <a:t>là</a:t>
            </a:r>
            <a:r>
              <a:rPr lang="vi-VN" dirty="0"/>
              <a:t> </a:t>
            </a:r>
            <a:r>
              <a:rPr lang="vi-VN" dirty="0" err="1"/>
              <a:t>các</a:t>
            </a:r>
            <a:r>
              <a:rPr lang="vi-VN" dirty="0"/>
              <a:t> </a:t>
            </a:r>
            <a:r>
              <a:rPr lang="vi-VN" dirty="0" err="1"/>
              <a:t>giải</a:t>
            </a:r>
            <a:r>
              <a:rPr lang="vi-VN" dirty="0"/>
              <a:t> </a:t>
            </a:r>
            <a:r>
              <a:rPr lang="vi-VN" dirty="0" err="1"/>
              <a:t>thuật</a:t>
            </a:r>
            <a:r>
              <a:rPr lang="vi-VN" dirty="0"/>
              <a:t> </a:t>
            </a:r>
            <a:r>
              <a:rPr lang="vi-VN" dirty="0" err="1"/>
              <a:t>học</a:t>
            </a:r>
            <a:r>
              <a:rPr lang="vi-VN" dirty="0"/>
              <a:t> tăng </a:t>
            </a:r>
            <a:r>
              <a:rPr lang="vi-VN" dirty="0" err="1"/>
              <a:t>cường</a:t>
            </a:r>
            <a:r>
              <a:rPr lang="vi-VN" dirty="0"/>
              <a:t> </a:t>
            </a:r>
            <a:r>
              <a:rPr lang="vi-VN" dirty="0" err="1"/>
              <a:t>đặc</a:t>
            </a:r>
            <a:r>
              <a:rPr lang="vi-VN" dirty="0"/>
              <a:t> trưng. Bên </a:t>
            </a:r>
            <a:r>
              <a:rPr lang="vi-VN" dirty="0" err="1"/>
              <a:t>cạnh</a:t>
            </a:r>
            <a:r>
              <a:rPr lang="vi-VN" dirty="0"/>
              <a:t> </a:t>
            </a:r>
            <a:r>
              <a:rPr lang="vi-VN" dirty="0" err="1"/>
              <a:t>đó</a:t>
            </a:r>
            <a:r>
              <a:rPr lang="vi-VN" dirty="0"/>
              <a:t>, trong </a:t>
            </a:r>
            <a:r>
              <a:rPr lang="vi-VN" dirty="0" err="1"/>
              <a:t>những</a:t>
            </a:r>
            <a:r>
              <a:rPr lang="vi-VN" dirty="0"/>
              <a:t> nghiên </a:t>
            </a:r>
            <a:r>
              <a:rPr lang="vi-VN" dirty="0" err="1"/>
              <a:t>cứu</a:t>
            </a:r>
            <a:r>
              <a:rPr lang="vi-VN" dirty="0"/>
              <a:t> </a:t>
            </a:r>
            <a:r>
              <a:rPr lang="vi-VN" dirty="0" err="1"/>
              <a:t>gần</a:t>
            </a:r>
            <a:r>
              <a:rPr lang="vi-VN" dirty="0"/>
              <a:t> đây </a:t>
            </a:r>
            <a:r>
              <a:rPr lang="vi-VN" dirty="0" err="1"/>
              <a:t>các</a:t>
            </a:r>
            <a:r>
              <a:rPr lang="vi-VN" dirty="0"/>
              <a:t> </a:t>
            </a:r>
            <a:r>
              <a:rPr lang="vi-VN" dirty="0" err="1"/>
              <a:t>nhà</a:t>
            </a:r>
            <a:r>
              <a:rPr lang="vi-VN" dirty="0"/>
              <a:t> khoa </a:t>
            </a:r>
            <a:r>
              <a:rPr lang="vi-VN" dirty="0" err="1"/>
              <a:t>học</a:t>
            </a:r>
            <a:r>
              <a:rPr lang="vi-VN" dirty="0"/>
              <a:t> </a:t>
            </a:r>
            <a:r>
              <a:rPr lang="vi-VN" dirty="0" err="1"/>
              <a:t>đề</a:t>
            </a:r>
            <a:r>
              <a:rPr lang="vi-VN" dirty="0"/>
              <a:t> </a:t>
            </a:r>
            <a:r>
              <a:rPr lang="vi-VN" dirty="0" err="1"/>
              <a:t>xuất</a:t>
            </a:r>
            <a:r>
              <a:rPr lang="vi-VN" dirty="0"/>
              <a:t> </a:t>
            </a:r>
            <a:r>
              <a:rPr lang="vi-VN" dirty="0" err="1"/>
              <a:t>một</a:t>
            </a:r>
            <a:r>
              <a:rPr lang="vi-VN" dirty="0"/>
              <a:t> phương </a:t>
            </a:r>
            <a:r>
              <a:rPr lang="vi-VN" dirty="0" err="1"/>
              <a:t>pháp</a:t>
            </a:r>
            <a:r>
              <a:rPr lang="vi-VN" dirty="0"/>
              <a:t> </a:t>
            </a:r>
            <a:r>
              <a:rPr lang="vi-VN" dirty="0" err="1"/>
              <a:t>kết</a:t>
            </a:r>
            <a:r>
              <a:rPr lang="vi-VN" dirty="0"/>
              <a:t> </a:t>
            </a:r>
            <a:r>
              <a:rPr lang="vi-VN" dirty="0" err="1"/>
              <a:t>hợp</a:t>
            </a:r>
            <a:r>
              <a:rPr lang="vi-VN" dirty="0"/>
              <a:t> </a:t>
            </a:r>
            <a:r>
              <a:rPr lang="vi-VN" dirty="0" err="1"/>
              <a:t>giữa</a:t>
            </a:r>
            <a:r>
              <a:rPr lang="vi-VN" dirty="0"/>
              <a:t> hai phương </a:t>
            </a:r>
            <a:r>
              <a:rPr lang="vi-VN" dirty="0" err="1"/>
              <a:t>pháp</a:t>
            </a:r>
            <a:r>
              <a:rPr lang="vi-VN" dirty="0"/>
              <a:t> trên </a:t>
            </a:r>
            <a:r>
              <a:rPr lang="vi-VN" dirty="0" err="1"/>
              <a:t>đó</a:t>
            </a:r>
            <a:r>
              <a:rPr lang="vi-VN" dirty="0"/>
              <a:t> </a:t>
            </a:r>
            <a:r>
              <a:rPr lang="vi-VN" dirty="0" err="1"/>
              <a:t>chính</a:t>
            </a:r>
            <a:r>
              <a:rPr lang="vi-VN" dirty="0"/>
              <a:t> </a:t>
            </a:r>
            <a:r>
              <a:rPr lang="vi-VN" dirty="0" err="1"/>
              <a:t>là</a:t>
            </a:r>
            <a:r>
              <a:rPr lang="vi-VN" dirty="0"/>
              <a:t> phương </a:t>
            </a:r>
            <a:r>
              <a:rPr lang="vi-VN" dirty="0" err="1"/>
              <a:t>pháp</a:t>
            </a:r>
            <a:r>
              <a:rPr lang="vi-VN" dirty="0"/>
              <a:t> </a:t>
            </a:r>
            <a:r>
              <a:rPr lang="vi-VN" dirty="0" err="1"/>
              <a:t>Actor-Critic</a:t>
            </a:r>
            <a:r>
              <a:rPr lang="vi-VN" dirty="0"/>
              <a:t> </a:t>
            </a:r>
            <a:r>
              <a:rPr lang="vi-VN" dirty="0" err="1"/>
              <a:t>learning</a:t>
            </a:r>
            <a:r>
              <a:rPr lang="vi-VN" dirty="0"/>
              <a:t>.</a:t>
            </a:r>
            <a:endParaRPr lang="en-US" dirty="0"/>
          </a:p>
          <a:p>
            <a:endParaRPr lang="en-US" dirty="0"/>
          </a:p>
          <a:p>
            <a:r>
              <a:rPr lang="vi-VN" dirty="0" err="1"/>
              <a:t>Đại</a:t>
            </a:r>
            <a:r>
              <a:rPr lang="vi-VN" dirty="0"/>
              <a:t> </a:t>
            </a:r>
            <a:r>
              <a:rPr lang="vi-VN" dirty="0" err="1"/>
              <a:t>điện</a:t>
            </a:r>
            <a:r>
              <a:rPr lang="vi-VN" dirty="0"/>
              <a:t> cho </a:t>
            </a:r>
            <a:r>
              <a:rPr lang="vi-VN" dirty="0" err="1"/>
              <a:t>kiểu</a:t>
            </a:r>
            <a:r>
              <a:rPr lang="vi-VN" dirty="0"/>
              <a:t> </a:t>
            </a:r>
            <a:r>
              <a:rPr lang="vi-VN" dirty="0" err="1"/>
              <a:t>học</a:t>
            </a:r>
            <a:r>
              <a:rPr lang="vi-VN" dirty="0"/>
              <a:t> </a:t>
            </a:r>
            <a:r>
              <a:rPr lang="vi-VN" dirty="0" err="1"/>
              <a:t>dựa</a:t>
            </a:r>
            <a:r>
              <a:rPr lang="vi-VN" dirty="0"/>
              <a:t> trên mô </a:t>
            </a:r>
            <a:r>
              <a:rPr lang="vi-VN" dirty="0" err="1"/>
              <a:t>hình</a:t>
            </a:r>
            <a:r>
              <a:rPr lang="vi-VN" dirty="0"/>
              <a:t> </a:t>
            </a:r>
            <a:r>
              <a:rPr lang="vi-VN" dirty="0" err="1"/>
              <a:t>phải</a:t>
            </a:r>
            <a:r>
              <a:rPr lang="vi-VN" dirty="0"/>
              <a:t> </a:t>
            </a:r>
            <a:r>
              <a:rPr lang="vi-VN" dirty="0" err="1"/>
              <a:t>kể</a:t>
            </a:r>
            <a:r>
              <a:rPr lang="vi-VN" dirty="0"/>
              <a:t> </a:t>
            </a:r>
            <a:r>
              <a:rPr lang="vi-VN" dirty="0" err="1"/>
              <a:t>đến</a:t>
            </a:r>
            <a:r>
              <a:rPr lang="vi-VN" dirty="0"/>
              <a:t> phương </a:t>
            </a:r>
            <a:r>
              <a:rPr lang="vi-VN" dirty="0" err="1"/>
              <a:t>pháp</a:t>
            </a:r>
            <a:r>
              <a:rPr lang="vi-VN" dirty="0"/>
              <a:t> quy </a:t>
            </a:r>
            <a:r>
              <a:rPr lang="vi-VN" dirty="0" err="1"/>
              <a:t>hoạch</a:t>
            </a:r>
            <a:r>
              <a:rPr lang="vi-VN" dirty="0"/>
              <a:t> </a:t>
            </a:r>
            <a:r>
              <a:rPr lang="vi-VN" dirty="0" err="1"/>
              <a:t>động</a:t>
            </a:r>
            <a:r>
              <a:rPr lang="vi-VN" dirty="0"/>
              <a:t> (</a:t>
            </a:r>
            <a:r>
              <a:rPr lang="vi-VN" dirty="0" err="1"/>
              <a:t>Dynamic</a:t>
            </a:r>
            <a:r>
              <a:rPr lang="vi-VN" dirty="0"/>
              <a:t> </a:t>
            </a:r>
            <a:r>
              <a:rPr lang="vi-VN" dirty="0" err="1"/>
              <a:t>Programming</a:t>
            </a:r>
            <a:r>
              <a:rPr lang="vi-VN" dirty="0"/>
              <a:t>), </a:t>
            </a:r>
            <a:r>
              <a:rPr lang="vi-VN" dirty="0" err="1"/>
              <a:t>còn</a:t>
            </a:r>
            <a:r>
              <a:rPr lang="vi-VN" dirty="0"/>
              <a:t> </a:t>
            </a:r>
            <a:r>
              <a:rPr lang="vi-VN" dirty="0" err="1"/>
              <a:t>đại</a:t>
            </a:r>
            <a:r>
              <a:rPr lang="vi-VN" dirty="0"/>
              <a:t> </a:t>
            </a:r>
            <a:r>
              <a:rPr lang="vi-VN" dirty="0" err="1"/>
              <a:t>diện</a:t>
            </a:r>
            <a:r>
              <a:rPr lang="vi-VN" dirty="0"/>
              <a:t> cho </a:t>
            </a:r>
            <a:r>
              <a:rPr lang="vi-VN" dirty="0" err="1"/>
              <a:t>kiểu</a:t>
            </a:r>
            <a:r>
              <a:rPr lang="vi-VN" dirty="0"/>
              <a:t> </a:t>
            </a:r>
            <a:r>
              <a:rPr lang="vi-VN" dirty="0" err="1"/>
              <a:t>học</a:t>
            </a:r>
            <a:r>
              <a:rPr lang="vi-VN" dirty="0"/>
              <a:t> không </a:t>
            </a:r>
            <a:r>
              <a:rPr lang="vi-VN" dirty="0" err="1"/>
              <a:t>có</a:t>
            </a:r>
            <a:r>
              <a:rPr lang="vi-VN" dirty="0"/>
              <a:t> mô </a:t>
            </a:r>
            <a:r>
              <a:rPr lang="vi-VN" dirty="0" err="1"/>
              <a:t>hình</a:t>
            </a:r>
            <a:r>
              <a:rPr lang="vi-VN" dirty="0"/>
              <a:t> </a:t>
            </a:r>
            <a:r>
              <a:rPr lang="vi-VN" dirty="0" err="1"/>
              <a:t>là</a:t>
            </a:r>
            <a:r>
              <a:rPr lang="vi-VN" dirty="0"/>
              <a:t> phương </a:t>
            </a:r>
            <a:r>
              <a:rPr lang="vi-VN" dirty="0" err="1"/>
              <a:t>pháp</a:t>
            </a:r>
            <a:r>
              <a:rPr lang="vi-VN" dirty="0"/>
              <a:t> </a:t>
            </a:r>
            <a:r>
              <a:rPr lang="vi-VN" dirty="0" err="1"/>
              <a:t>Monte</a:t>
            </a:r>
            <a:r>
              <a:rPr lang="vi-VN" dirty="0"/>
              <a:t> </a:t>
            </a:r>
            <a:r>
              <a:rPr lang="vi-VN" dirty="0" err="1"/>
              <a:t>Carlo</a:t>
            </a:r>
            <a:r>
              <a:rPr lang="vi-VN" dirty="0"/>
              <a:t> </a:t>
            </a:r>
            <a:r>
              <a:rPr lang="vi-VN" dirty="0" err="1"/>
              <a:t>và</a:t>
            </a:r>
            <a:r>
              <a:rPr lang="vi-VN" dirty="0"/>
              <a:t> phương </a:t>
            </a:r>
            <a:r>
              <a:rPr lang="vi-VN" dirty="0" err="1"/>
              <a:t>pháp</a:t>
            </a:r>
            <a:r>
              <a:rPr lang="vi-VN" dirty="0"/>
              <a:t> TD (</a:t>
            </a:r>
            <a:r>
              <a:rPr lang="vi-VN" dirty="0" err="1"/>
              <a:t>Temporal</a:t>
            </a:r>
            <a:r>
              <a:rPr lang="vi-VN" dirty="0"/>
              <a:t> </a:t>
            </a:r>
            <a:r>
              <a:rPr lang="vi-VN" dirty="0" err="1"/>
              <a:t>Difference</a:t>
            </a:r>
            <a:r>
              <a:rPr lang="vi-VN" dirty="0"/>
              <a:t>).</a:t>
            </a:r>
          </a:p>
          <a:p>
            <a:endParaRPr lang="vi-VN" dirty="0"/>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4</a:t>
            </a:fld>
            <a:endParaRPr lang="en-US"/>
          </a:p>
        </p:txBody>
      </p:sp>
    </p:spTree>
    <p:extLst>
      <p:ext uri="{BB962C8B-B14F-4D97-AF65-F5344CB8AC3E}">
        <p14:creationId xmlns:p14="http://schemas.microsoft.com/office/powerpoint/2010/main" val="2787807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Lõi</a:t>
            </a:r>
            <a:r>
              <a:rPr lang="vi-VN" dirty="0"/>
              <a:t> </a:t>
            </a:r>
            <a:r>
              <a:rPr lang="vi-VN" dirty="0" err="1"/>
              <a:t>của</a:t>
            </a:r>
            <a:r>
              <a:rPr lang="vi-VN" dirty="0"/>
              <a:t> RL </a:t>
            </a:r>
            <a:r>
              <a:rPr lang="vi-VN" dirty="0" err="1"/>
              <a:t>là</a:t>
            </a:r>
            <a:r>
              <a:rPr lang="vi-VN" dirty="0"/>
              <a:t> MDP. MDP </a:t>
            </a:r>
            <a:r>
              <a:rPr lang="vi-VN" dirty="0" err="1"/>
              <a:t>là</a:t>
            </a:r>
            <a:r>
              <a:rPr lang="vi-VN" dirty="0"/>
              <a:t> </a:t>
            </a:r>
            <a:r>
              <a:rPr lang="vi-VN" dirty="0" err="1"/>
              <a:t>một</a:t>
            </a:r>
            <a:r>
              <a:rPr lang="vi-VN" dirty="0"/>
              <a:t> công </a:t>
            </a:r>
            <a:r>
              <a:rPr lang="vi-VN" dirty="0" err="1"/>
              <a:t>cụ</a:t>
            </a:r>
            <a:r>
              <a:rPr lang="vi-VN" dirty="0"/>
              <a:t> </a:t>
            </a:r>
            <a:r>
              <a:rPr lang="vi-VN" dirty="0" err="1"/>
              <a:t>toán</a:t>
            </a:r>
            <a:r>
              <a:rPr lang="vi-VN" dirty="0"/>
              <a:t> </a:t>
            </a:r>
            <a:r>
              <a:rPr lang="vi-VN" dirty="0" err="1"/>
              <a:t>học</a:t>
            </a:r>
            <a:r>
              <a:rPr lang="vi-VN" dirty="0"/>
              <a:t> </a:t>
            </a:r>
            <a:r>
              <a:rPr lang="vi-VN" dirty="0" err="1"/>
              <a:t>cổ</a:t>
            </a:r>
            <a:r>
              <a:rPr lang="vi-VN" dirty="0"/>
              <a:t> </a:t>
            </a:r>
            <a:r>
              <a:rPr lang="vi-VN" dirty="0" err="1"/>
              <a:t>điển</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phổ</a:t>
            </a:r>
            <a:r>
              <a:rPr lang="vi-VN" dirty="0"/>
              <a:t> </a:t>
            </a:r>
            <a:r>
              <a:rPr lang="vi-VN" dirty="0" err="1"/>
              <a:t>biến</a:t>
            </a:r>
            <a:r>
              <a:rPr lang="vi-VN" dirty="0"/>
              <a:t> trong </a:t>
            </a:r>
            <a:r>
              <a:rPr lang="vi-VN" dirty="0" err="1"/>
              <a:t>việc</a:t>
            </a:r>
            <a:r>
              <a:rPr lang="vi-VN" dirty="0"/>
              <a:t> </a:t>
            </a:r>
            <a:r>
              <a:rPr lang="vi-VN" dirty="0" err="1"/>
              <a:t>chính</a:t>
            </a:r>
            <a:r>
              <a:rPr lang="vi-VN" dirty="0"/>
              <a:t> quy </a:t>
            </a:r>
            <a:r>
              <a:rPr lang="vi-VN" dirty="0" err="1"/>
              <a:t>hóa</a:t>
            </a:r>
            <a:r>
              <a:rPr lang="vi-VN" dirty="0"/>
              <a:t> </a:t>
            </a:r>
            <a:r>
              <a:rPr lang="vi-VN" dirty="0" err="1"/>
              <a:t>các</a:t>
            </a:r>
            <a:r>
              <a:rPr lang="vi-VN" dirty="0"/>
              <a:t> </a:t>
            </a:r>
            <a:r>
              <a:rPr lang="vi-VN" dirty="0" err="1"/>
              <a:t>chuỗi</a:t>
            </a:r>
            <a:r>
              <a:rPr lang="vi-VN" dirty="0"/>
              <a:t> </a:t>
            </a:r>
            <a:r>
              <a:rPr lang="vi-VN" dirty="0" err="1"/>
              <a:t>quyết</a:t>
            </a:r>
            <a:r>
              <a:rPr lang="vi-VN" dirty="0"/>
              <a:t> </a:t>
            </a:r>
            <a:r>
              <a:rPr lang="vi-VN" dirty="0" err="1"/>
              <a:t>định</a:t>
            </a:r>
            <a:r>
              <a:rPr lang="vi-VN" dirty="0"/>
              <a:t>, </a:t>
            </a:r>
            <a:r>
              <a:rPr lang="vi-VN" dirty="0" err="1"/>
              <a:t>mà</a:t>
            </a:r>
            <a:r>
              <a:rPr lang="vi-VN" dirty="0"/>
              <a:t> ở đây, </a:t>
            </a:r>
            <a:r>
              <a:rPr lang="vi-VN" dirty="0" err="1"/>
              <a:t>mỗi</a:t>
            </a:r>
            <a:r>
              <a:rPr lang="vi-VN" dirty="0"/>
              <a:t> </a:t>
            </a:r>
            <a:r>
              <a:rPr lang="vi-VN" dirty="0" err="1"/>
              <a:t>quyết</a:t>
            </a:r>
            <a:r>
              <a:rPr lang="vi-VN" dirty="0"/>
              <a:t> </a:t>
            </a:r>
            <a:r>
              <a:rPr lang="vi-VN" dirty="0" err="1"/>
              <a:t>định</a:t>
            </a:r>
            <a:r>
              <a:rPr lang="vi-VN" dirty="0"/>
              <a:t> </a:t>
            </a:r>
            <a:r>
              <a:rPr lang="vi-VN" dirty="0" err="1"/>
              <a:t>được</a:t>
            </a:r>
            <a:r>
              <a:rPr lang="vi-VN" dirty="0"/>
              <a:t> đưa ra </a:t>
            </a:r>
            <a:r>
              <a:rPr lang="vi-VN" dirty="0" err="1"/>
              <a:t>tại</a:t>
            </a:r>
            <a:r>
              <a:rPr lang="vi-VN" dirty="0"/>
              <a:t> </a:t>
            </a:r>
            <a:r>
              <a:rPr lang="vi-VN" dirty="0" err="1"/>
              <a:t>một</a:t>
            </a:r>
            <a:r>
              <a:rPr lang="vi-VN" dirty="0"/>
              <a:t> </a:t>
            </a:r>
            <a:r>
              <a:rPr lang="vi-VN" dirty="0" err="1"/>
              <a:t>thời</a:t>
            </a:r>
            <a:r>
              <a:rPr lang="vi-VN" dirty="0"/>
              <a:t> </a:t>
            </a:r>
            <a:r>
              <a:rPr lang="vi-VN" dirty="0" err="1"/>
              <a:t>điểm</a:t>
            </a:r>
            <a:r>
              <a:rPr lang="vi-VN" dirty="0"/>
              <a:t> không </a:t>
            </a:r>
            <a:r>
              <a:rPr lang="vi-VN" dirty="0" err="1"/>
              <a:t>những</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phần</a:t>
            </a:r>
            <a:r>
              <a:rPr lang="vi-VN" dirty="0"/>
              <a:t> </a:t>
            </a:r>
            <a:r>
              <a:rPr lang="vi-VN" dirty="0" err="1"/>
              <a:t>thưởng</a:t>
            </a:r>
            <a:r>
              <a:rPr lang="vi-VN" dirty="0"/>
              <a:t> </a:t>
            </a:r>
            <a:r>
              <a:rPr lang="vi-VN" dirty="0" err="1"/>
              <a:t>trực</a:t>
            </a:r>
            <a:r>
              <a:rPr lang="vi-VN" dirty="0"/>
              <a:t> </a:t>
            </a:r>
            <a:r>
              <a:rPr lang="vi-VN" dirty="0" err="1"/>
              <a:t>tiếp</a:t>
            </a:r>
            <a:r>
              <a:rPr lang="vi-VN" dirty="0"/>
              <a:t> </a:t>
            </a:r>
            <a:r>
              <a:rPr lang="vi-VN" dirty="0" err="1"/>
              <a:t>tại</a:t>
            </a:r>
            <a:r>
              <a:rPr lang="vi-VN" dirty="0"/>
              <a:t> </a:t>
            </a:r>
            <a:r>
              <a:rPr lang="vi-VN" dirty="0" err="1"/>
              <a:t>thời</a:t>
            </a:r>
            <a:r>
              <a:rPr lang="vi-VN" dirty="0"/>
              <a:t> </a:t>
            </a:r>
            <a:r>
              <a:rPr lang="vi-VN" dirty="0" err="1"/>
              <a:t>điểm</a:t>
            </a:r>
            <a:r>
              <a:rPr lang="vi-VN" dirty="0"/>
              <a:t> </a:t>
            </a:r>
            <a:r>
              <a:rPr lang="vi-VN" dirty="0" err="1"/>
              <a:t>đó</a:t>
            </a:r>
            <a:r>
              <a:rPr lang="vi-VN" dirty="0"/>
              <a:t> </a:t>
            </a:r>
            <a:r>
              <a:rPr lang="vi-VN" dirty="0" err="1"/>
              <a:t>mà</a:t>
            </a:r>
            <a:r>
              <a:rPr lang="vi-VN" dirty="0"/>
              <a:t> </a:t>
            </a:r>
            <a:r>
              <a:rPr lang="vi-VN" dirty="0" err="1"/>
              <a:t>còn</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việc</a:t>
            </a:r>
            <a:r>
              <a:rPr lang="vi-VN" dirty="0"/>
              <a:t> đưa ra </a:t>
            </a:r>
            <a:r>
              <a:rPr lang="vi-VN" dirty="0" err="1"/>
              <a:t>quyết</a:t>
            </a:r>
            <a:r>
              <a:rPr lang="vi-VN" dirty="0"/>
              <a:t> </a:t>
            </a:r>
            <a:r>
              <a:rPr lang="vi-VN" dirty="0" err="1"/>
              <a:t>định</a:t>
            </a:r>
            <a:r>
              <a:rPr lang="vi-VN" dirty="0"/>
              <a:t> ở </a:t>
            </a:r>
            <a:r>
              <a:rPr lang="vi-VN" dirty="0" err="1"/>
              <a:t>những</a:t>
            </a:r>
            <a:r>
              <a:rPr lang="vi-VN" dirty="0"/>
              <a:t> </a:t>
            </a:r>
            <a:r>
              <a:rPr lang="vi-VN" dirty="0" err="1"/>
              <a:t>bước</a:t>
            </a:r>
            <a:r>
              <a:rPr lang="vi-VN" dirty="0"/>
              <a:t> </a:t>
            </a:r>
            <a:r>
              <a:rPr lang="vi-VN" dirty="0" err="1"/>
              <a:t>tiếp</a:t>
            </a:r>
            <a:r>
              <a:rPr lang="vi-VN" dirty="0"/>
              <a:t> theo, </a:t>
            </a:r>
            <a:r>
              <a:rPr lang="vi-VN" dirty="0" err="1"/>
              <a:t>đến</a:t>
            </a:r>
            <a:r>
              <a:rPr lang="vi-VN" dirty="0"/>
              <a:t> </a:t>
            </a:r>
            <a:r>
              <a:rPr lang="vi-VN" dirty="0" err="1"/>
              <a:t>phần</a:t>
            </a:r>
            <a:r>
              <a:rPr lang="vi-VN" dirty="0"/>
              <a:t> </a:t>
            </a:r>
            <a:r>
              <a:rPr lang="vi-VN" dirty="0" err="1"/>
              <a:t>thưởng</a:t>
            </a:r>
            <a:r>
              <a:rPr lang="vi-VN" dirty="0"/>
              <a:t> trong tương lai.</a:t>
            </a:r>
          </a:p>
          <a:p>
            <a:endParaRPr lang="vi-VN" dirty="0"/>
          </a:p>
          <a:p>
            <a:r>
              <a:rPr lang="vi-VN" dirty="0" err="1"/>
              <a:t>Giới</a:t>
            </a:r>
            <a:r>
              <a:rPr lang="vi-VN" dirty="0"/>
              <a:t> </a:t>
            </a:r>
            <a:r>
              <a:rPr lang="vi-VN" dirty="0" err="1"/>
              <a:t>thiệu</a:t>
            </a:r>
            <a:r>
              <a:rPr lang="vi-VN" dirty="0"/>
              <a:t> </a:t>
            </a:r>
            <a:r>
              <a:rPr lang="vi-VN" dirty="0" err="1"/>
              <a:t>về</a:t>
            </a:r>
            <a:r>
              <a:rPr lang="vi-VN" dirty="0"/>
              <a:t> MDP</a:t>
            </a:r>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5</a:t>
            </a:fld>
            <a:endParaRPr lang="en-US"/>
          </a:p>
        </p:txBody>
      </p:sp>
    </p:spTree>
    <p:extLst>
      <p:ext uri="{BB962C8B-B14F-4D97-AF65-F5344CB8AC3E}">
        <p14:creationId xmlns:p14="http://schemas.microsoft.com/office/powerpoint/2010/main" val="2518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Framework</a:t>
            </a:r>
          </a:p>
          <a:p>
            <a:r>
              <a:rPr lang="en-US" dirty="0"/>
              <a:t>Agent </a:t>
            </a:r>
            <a:r>
              <a:rPr lang="en-US" dirty="0" err="1"/>
              <a:t>nhận</a:t>
            </a:r>
            <a:r>
              <a:rPr lang="en-US" dirty="0"/>
              <a:t> state </a:t>
            </a:r>
            <a:r>
              <a:rPr lang="en-US" dirty="0" err="1"/>
              <a:t>từ</a:t>
            </a:r>
            <a:r>
              <a:rPr lang="en-US" dirty="0"/>
              <a:t> </a:t>
            </a:r>
            <a:r>
              <a:rPr lang="en-US" dirty="0" err="1"/>
              <a:t>môi</a:t>
            </a:r>
            <a:r>
              <a:rPr lang="en-US" dirty="0"/>
              <a:t> </a:t>
            </a:r>
            <a:r>
              <a:rPr lang="en-US" dirty="0" err="1"/>
              <a:t>trường</a:t>
            </a:r>
            <a:r>
              <a:rPr lang="en-US" dirty="0"/>
              <a:t> -&gt; </a:t>
            </a:r>
            <a:r>
              <a:rPr lang="en-US" dirty="0" err="1"/>
              <a:t>đưa</a:t>
            </a:r>
            <a:r>
              <a:rPr lang="en-US" dirty="0"/>
              <a:t> ra </a:t>
            </a:r>
            <a:r>
              <a:rPr lang="en-US" dirty="0" err="1"/>
              <a:t>hành</a:t>
            </a:r>
            <a:r>
              <a:rPr lang="en-US" dirty="0"/>
              <a:t> </a:t>
            </a:r>
            <a:r>
              <a:rPr lang="en-US" dirty="0" err="1"/>
              <a:t>động</a:t>
            </a:r>
            <a:r>
              <a:rPr lang="en-US" dirty="0"/>
              <a:t> </a:t>
            </a:r>
            <a:r>
              <a:rPr lang="en-US" dirty="0" err="1"/>
              <a:t>tương</a:t>
            </a:r>
            <a:r>
              <a:rPr lang="en-US" dirty="0"/>
              <a:t> </a:t>
            </a:r>
            <a:r>
              <a:rPr lang="en-US" dirty="0" err="1"/>
              <a:t>ứng</a:t>
            </a:r>
            <a:r>
              <a:rPr lang="en-US" dirty="0"/>
              <a:t> -&gt; </a:t>
            </a:r>
            <a:r>
              <a:rPr lang="en-US" dirty="0" err="1"/>
              <a:t>chuyển</a:t>
            </a:r>
            <a:r>
              <a:rPr lang="en-US" dirty="0"/>
              <a:t> sang </a:t>
            </a:r>
            <a:r>
              <a:rPr lang="en-US" dirty="0" err="1"/>
              <a:t>trạng</a:t>
            </a:r>
            <a:r>
              <a:rPr lang="en-US" dirty="0"/>
              <a:t> </a:t>
            </a:r>
            <a:r>
              <a:rPr lang="en-US" dirty="0" err="1"/>
              <a:t>thái</a:t>
            </a:r>
            <a:r>
              <a:rPr lang="en-US" dirty="0"/>
              <a:t> </a:t>
            </a:r>
            <a:r>
              <a:rPr lang="en-US" dirty="0" err="1"/>
              <a:t>tiếp</a:t>
            </a:r>
            <a:r>
              <a:rPr lang="en-US" dirty="0"/>
              <a:t> </a:t>
            </a:r>
            <a:r>
              <a:rPr lang="en-US" dirty="0" err="1"/>
              <a:t>theo</a:t>
            </a:r>
            <a:r>
              <a:rPr lang="en-US" dirty="0"/>
              <a:t> </a:t>
            </a:r>
            <a:r>
              <a:rPr lang="en-US" dirty="0" err="1"/>
              <a:t>cùng</a:t>
            </a:r>
            <a:r>
              <a:rPr lang="en-US" dirty="0"/>
              <a:t> </a:t>
            </a:r>
            <a:r>
              <a:rPr lang="en-US" dirty="0" err="1"/>
              <a:t>với</a:t>
            </a:r>
            <a:r>
              <a:rPr lang="en-US" dirty="0"/>
              <a:t> </a:t>
            </a:r>
            <a:r>
              <a:rPr lang="en-US" dirty="0" err="1"/>
              <a:t>phần</a:t>
            </a:r>
            <a:r>
              <a:rPr lang="en-US" dirty="0"/>
              <a:t> </a:t>
            </a:r>
            <a:r>
              <a:rPr lang="en-US" dirty="0" err="1"/>
              <a:t>thưởng</a:t>
            </a:r>
            <a:r>
              <a:rPr lang="en-US" dirty="0"/>
              <a:t>.</a:t>
            </a:r>
          </a:p>
          <a:p>
            <a:endParaRPr lang="en-US" dirty="0"/>
          </a:p>
          <a:p>
            <a:r>
              <a:rPr lang="en-US" dirty="0" err="1"/>
              <a:t>Ví</a:t>
            </a:r>
            <a:r>
              <a:rPr lang="en-US" dirty="0"/>
              <a:t> </a:t>
            </a:r>
            <a:r>
              <a:rPr lang="en-US" dirty="0" err="1"/>
              <a:t>dụ</a:t>
            </a:r>
            <a:r>
              <a:rPr lang="en-US" dirty="0"/>
              <a:t>: </a:t>
            </a:r>
            <a:r>
              <a:rPr lang="en-US" dirty="0" err="1"/>
              <a:t>Một</a:t>
            </a:r>
            <a:r>
              <a:rPr lang="en-US" dirty="0"/>
              <a:t> con </a:t>
            </a:r>
            <a:r>
              <a:rPr lang="en-US" dirty="0" err="1"/>
              <a:t>thỏ</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một</a:t>
            </a:r>
            <a:r>
              <a:rPr lang="en-US" dirty="0"/>
              <a:t> </a:t>
            </a:r>
            <a:r>
              <a:rPr lang="en-US" dirty="0" err="1"/>
              <a:t>môi</a:t>
            </a:r>
            <a:r>
              <a:rPr lang="en-US" dirty="0"/>
              <a:t> </a:t>
            </a:r>
            <a:r>
              <a:rPr lang="en-US" dirty="0" err="1"/>
              <a:t>trường</a:t>
            </a:r>
            <a:endParaRPr lang="en-US" dirty="0"/>
          </a:p>
          <a:p>
            <a:r>
              <a:rPr lang="en-US" dirty="0" err="1"/>
              <a:t>Đi</a:t>
            </a:r>
            <a:r>
              <a:rPr lang="en-US" dirty="0"/>
              <a:t> </a:t>
            </a:r>
            <a:r>
              <a:rPr lang="en-US" dirty="0" err="1"/>
              <a:t>ăn</a:t>
            </a:r>
            <a:r>
              <a:rPr lang="en-US" dirty="0"/>
              <a:t> </a:t>
            </a:r>
            <a:r>
              <a:rPr lang="en-US" dirty="0" err="1"/>
              <a:t>bông</a:t>
            </a:r>
            <a:r>
              <a:rPr lang="en-US" dirty="0"/>
              <a:t> </a:t>
            </a:r>
            <a:r>
              <a:rPr lang="en-US" dirty="0" err="1"/>
              <a:t>cải</a:t>
            </a:r>
            <a:r>
              <a:rPr lang="en-US" dirty="0"/>
              <a:t> </a:t>
            </a:r>
            <a:r>
              <a:rPr lang="en-US" dirty="0" err="1"/>
              <a:t>đc</a:t>
            </a:r>
            <a:r>
              <a:rPr lang="en-US" dirty="0"/>
              <a:t> 3 </a:t>
            </a:r>
            <a:r>
              <a:rPr lang="en-US" dirty="0" err="1"/>
              <a:t>điểm</a:t>
            </a:r>
            <a:r>
              <a:rPr lang="en-US" dirty="0"/>
              <a:t>, </a:t>
            </a:r>
            <a:r>
              <a:rPr lang="en-US" dirty="0" err="1"/>
              <a:t>ăn</a:t>
            </a:r>
            <a:r>
              <a:rPr lang="en-US" dirty="0"/>
              <a:t> </a:t>
            </a:r>
            <a:r>
              <a:rPr lang="en-US" dirty="0" err="1"/>
              <a:t>cà</a:t>
            </a:r>
            <a:r>
              <a:rPr lang="en-US" dirty="0"/>
              <a:t> </a:t>
            </a:r>
            <a:r>
              <a:rPr lang="en-US" dirty="0" err="1"/>
              <a:t>rốt</a:t>
            </a:r>
            <a:r>
              <a:rPr lang="en-US" dirty="0"/>
              <a:t> </a:t>
            </a:r>
            <a:r>
              <a:rPr lang="en-US" dirty="0" err="1"/>
              <a:t>được</a:t>
            </a:r>
            <a:r>
              <a:rPr lang="en-US" dirty="0"/>
              <a:t> 10 </a:t>
            </a:r>
            <a:r>
              <a:rPr lang="en-US" dirty="0" err="1"/>
              <a:t>điểm</a:t>
            </a:r>
            <a:endParaRPr lang="en-US" dirty="0"/>
          </a:p>
          <a:p>
            <a:r>
              <a:rPr lang="en-US" dirty="0"/>
              <a:t>TH1: </a:t>
            </a:r>
            <a:r>
              <a:rPr lang="en-US" dirty="0" err="1"/>
              <a:t>Bên</a:t>
            </a:r>
            <a:r>
              <a:rPr lang="en-US" dirty="0"/>
              <a:t> </a:t>
            </a:r>
            <a:r>
              <a:rPr lang="en-US" dirty="0" err="1"/>
              <a:t>trái</a:t>
            </a:r>
            <a:r>
              <a:rPr lang="en-US" dirty="0"/>
              <a:t> </a:t>
            </a:r>
            <a:r>
              <a:rPr lang="en-US" dirty="0" err="1"/>
              <a:t>là</a:t>
            </a:r>
            <a:r>
              <a:rPr lang="en-US" dirty="0"/>
              <a:t> </a:t>
            </a:r>
            <a:r>
              <a:rPr lang="en-US" dirty="0" err="1"/>
              <a:t>bông</a:t>
            </a:r>
            <a:r>
              <a:rPr lang="en-US" dirty="0"/>
              <a:t> </a:t>
            </a:r>
            <a:r>
              <a:rPr lang="en-US" dirty="0" err="1"/>
              <a:t>cải</a:t>
            </a:r>
            <a:r>
              <a:rPr lang="en-US" dirty="0"/>
              <a:t>, </a:t>
            </a:r>
            <a:r>
              <a:rPr lang="en-US" dirty="0" err="1"/>
              <a:t>bên</a:t>
            </a:r>
            <a:r>
              <a:rPr lang="en-US" dirty="0"/>
              <a:t> </a:t>
            </a:r>
            <a:r>
              <a:rPr lang="en-US" dirty="0" err="1"/>
              <a:t>phải</a:t>
            </a:r>
            <a:r>
              <a:rPr lang="en-US" dirty="0"/>
              <a:t> </a:t>
            </a:r>
            <a:r>
              <a:rPr lang="en-US" dirty="0" err="1"/>
              <a:t>là</a:t>
            </a:r>
            <a:r>
              <a:rPr lang="en-US" dirty="0"/>
              <a:t> </a:t>
            </a:r>
            <a:r>
              <a:rPr lang="en-US" dirty="0" err="1"/>
              <a:t>cà</a:t>
            </a:r>
            <a:r>
              <a:rPr lang="en-US" dirty="0"/>
              <a:t> </a:t>
            </a:r>
            <a:r>
              <a:rPr lang="en-US" dirty="0" err="1"/>
              <a:t>rốt</a:t>
            </a:r>
            <a:r>
              <a:rPr lang="en-US" dirty="0"/>
              <a:t> -&gt; sang </a:t>
            </a:r>
            <a:r>
              <a:rPr lang="en-US" dirty="0" err="1"/>
              <a:t>phải</a:t>
            </a:r>
            <a:endParaRPr lang="en-US" dirty="0"/>
          </a:p>
          <a:p>
            <a:r>
              <a:rPr lang="en-US" dirty="0"/>
              <a:t>TH2: </a:t>
            </a:r>
            <a:r>
              <a:rPr lang="en-US" dirty="0" err="1"/>
              <a:t>Bên</a:t>
            </a:r>
            <a:r>
              <a:rPr lang="en-US" dirty="0"/>
              <a:t> </a:t>
            </a:r>
            <a:r>
              <a:rPr lang="en-US" dirty="0" err="1"/>
              <a:t>phải</a:t>
            </a:r>
            <a:r>
              <a:rPr lang="en-US" dirty="0"/>
              <a:t> </a:t>
            </a:r>
            <a:r>
              <a:rPr lang="en-US" dirty="0" err="1"/>
              <a:t>là</a:t>
            </a:r>
            <a:r>
              <a:rPr lang="en-US" dirty="0"/>
              <a:t> </a:t>
            </a:r>
            <a:r>
              <a:rPr lang="en-US" dirty="0" err="1"/>
              <a:t>bông</a:t>
            </a:r>
            <a:r>
              <a:rPr lang="en-US" dirty="0"/>
              <a:t> </a:t>
            </a:r>
            <a:r>
              <a:rPr lang="en-US" dirty="0" err="1"/>
              <a:t>cải</a:t>
            </a:r>
            <a:r>
              <a:rPr lang="en-US" dirty="0"/>
              <a:t>, </a:t>
            </a:r>
            <a:r>
              <a:rPr lang="en-US" dirty="0" err="1"/>
              <a:t>bên</a:t>
            </a:r>
            <a:r>
              <a:rPr lang="en-US" dirty="0"/>
              <a:t> </a:t>
            </a:r>
            <a:r>
              <a:rPr lang="en-US" dirty="0" err="1"/>
              <a:t>trái</a:t>
            </a:r>
            <a:r>
              <a:rPr lang="en-US" dirty="0"/>
              <a:t> </a:t>
            </a:r>
            <a:r>
              <a:rPr lang="en-US" dirty="0" err="1"/>
              <a:t>là</a:t>
            </a:r>
            <a:r>
              <a:rPr lang="en-US" dirty="0"/>
              <a:t> </a:t>
            </a:r>
            <a:r>
              <a:rPr lang="en-US" dirty="0" err="1"/>
              <a:t>cà</a:t>
            </a:r>
            <a:r>
              <a:rPr lang="en-US" dirty="0"/>
              <a:t> </a:t>
            </a:r>
            <a:r>
              <a:rPr lang="en-US" dirty="0" err="1"/>
              <a:t>rốt</a:t>
            </a:r>
            <a:r>
              <a:rPr lang="en-US" dirty="0"/>
              <a:t> -&gt; sang </a:t>
            </a:r>
            <a:r>
              <a:rPr lang="en-US" dirty="0" err="1"/>
              <a:t>trái</a:t>
            </a:r>
            <a:endParaRPr lang="en-US" dirty="0"/>
          </a:p>
          <a:p>
            <a:r>
              <a:rPr lang="en-US" dirty="0"/>
              <a:t>TH3: </a:t>
            </a:r>
            <a:r>
              <a:rPr lang="en-US" dirty="0" err="1"/>
              <a:t>Bên</a:t>
            </a:r>
            <a:r>
              <a:rPr lang="en-US" dirty="0"/>
              <a:t> </a:t>
            </a:r>
            <a:r>
              <a:rPr lang="en-US" dirty="0" err="1"/>
              <a:t>trái</a:t>
            </a:r>
            <a:r>
              <a:rPr lang="en-US" dirty="0"/>
              <a:t> </a:t>
            </a:r>
            <a:r>
              <a:rPr lang="en-US" dirty="0" err="1"/>
              <a:t>là</a:t>
            </a:r>
            <a:r>
              <a:rPr lang="en-US" dirty="0"/>
              <a:t> </a:t>
            </a:r>
            <a:r>
              <a:rPr lang="en-US" dirty="0" err="1"/>
              <a:t>bông</a:t>
            </a:r>
            <a:r>
              <a:rPr lang="en-US" dirty="0"/>
              <a:t> </a:t>
            </a:r>
            <a:r>
              <a:rPr lang="en-US" dirty="0" err="1"/>
              <a:t>cải</a:t>
            </a:r>
            <a:r>
              <a:rPr lang="en-US" dirty="0"/>
              <a:t>, </a:t>
            </a:r>
            <a:r>
              <a:rPr lang="en-US" dirty="0" err="1"/>
              <a:t>bên</a:t>
            </a:r>
            <a:r>
              <a:rPr lang="en-US" dirty="0"/>
              <a:t> </a:t>
            </a:r>
            <a:r>
              <a:rPr lang="en-US" dirty="0" err="1"/>
              <a:t>phải</a:t>
            </a:r>
            <a:r>
              <a:rPr lang="en-US" dirty="0"/>
              <a:t> </a:t>
            </a:r>
            <a:r>
              <a:rPr lang="en-US" dirty="0" err="1"/>
              <a:t>là</a:t>
            </a:r>
            <a:r>
              <a:rPr lang="en-US" dirty="0"/>
              <a:t> </a:t>
            </a:r>
            <a:r>
              <a:rPr lang="en-US" dirty="0" err="1"/>
              <a:t>cà</a:t>
            </a:r>
            <a:r>
              <a:rPr lang="en-US" dirty="0"/>
              <a:t> </a:t>
            </a:r>
            <a:r>
              <a:rPr lang="en-US" dirty="0" err="1"/>
              <a:t>rốt</a:t>
            </a:r>
            <a:r>
              <a:rPr lang="en-US" dirty="0"/>
              <a:t> </a:t>
            </a:r>
            <a:r>
              <a:rPr lang="en-US" dirty="0" err="1"/>
              <a:t>và</a:t>
            </a:r>
            <a:r>
              <a:rPr lang="en-US" dirty="0"/>
              <a:t> </a:t>
            </a:r>
            <a:r>
              <a:rPr lang="en-US" dirty="0" err="1"/>
              <a:t>sư</a:t>
            </a:r>
            <a:r>
              <a:rPr lang="en-US" dirty="0"/>
              <a:t> </a:t>
            </a:r>
            <a:r>
              <a:rPr lang="en-US" dirty="0" err="1"/>
              <a:t>tử</a:t>
            </a:r>
            <a:r>
              <a:rPr lang="en-US" dirty="0"/>
              <a:t> -&gt; sang </a:t>
            </a:r>
            <a:r>
              <a:rPr lang="en-US" dirty="0" err="1"/>
              <a:t>bên</a:t>
            </a:r>
            <a:r>
              <a:rPr lang="en-US" dirty="0"/>
              <a:t> </a:t>
            </a:r>
            <a:r>
              <a:rPr lang="en-US" dirty="0" err="1"/>
              <a:t>nào</a:t>
            </a:r>
            <a:r>
              <a:rPr lang="en-US" dirty="0"/>
              <a:t>?</a:t>
            </a:r>
          </a:p>
          <a:p>
            <a:r>
              <a:rPr lang="en-US" dirty="0" err="1"/>
              <a:t>Bị</a:t>
            </a:r>
            <a:r>
              <a:rPr lang="en-US" dirty="0"/>
              <a:t> </a:t>
            </a:r>
            <a:r>
              <a:rPr lang="en-US" dirty="0" err="1"/>
              <a:t>sư</a:t>
            </a:r>
            <a:r>
              <a:rPr lang="en-US" dirty="0"/>
              <a:t> </a:t>
            </a:r>
            <a:r>
              <a:rPr lang="en-US" dirty="0" err="1"/>
              <a:t>tử</a:t>
            </a:r>
            <a:r>
              <a:rPr lang="en-US" dirty="0"/>
              <a:t> </a:t>
            </a:r>
            <a:r>
              <a:rPr lang="en-US" dirty="0" err="1"/>
              <a:t>ăn</a:t>
            </a:r>
            <a:r>
              <a:rPr lang="en-US" dirty="0"/>
              <a:t> -100 </a:t>
            </a:r>
            <a:r>
              <a:rPr lang="en-US" dirty="0" err="1"/>
              <a:t>điểm</a:t>
            </a:r>
            <a:endParaRPr lang="en-US" dirty="0"/>
          </a:p>
          <a:p>
            <a:r>
              <a:rPr lang="en-US" dirty="0"/>
              <a:t>=&gt; Agent </a:t>
            </a:r>
            <a:r>
              <a:rPr lang="en-US" dirty="0" err="1"/>
              <a:t>có</a:t>
            </a:r>
            <a:r>
              <a:rPr lang="en-US" dirty="0"/>
              <a:t> </a:t>
            </a:r>
            <a:r>
              <a:rPr lang="en-US" dirty="0" err="1"/>
              <a:t>thể</a:t>
            </a:r>
            <a:r>
              <a:rPr lang="en-US" dirty="0"/>
              <a:t> </a:t>
            </a:r>
            <a:r>
              <a:rPr lang="en-US" dirty="0" err="1"/>
              <a:t>đưa</a:t>
            </a:r>
            <a:r>
              <a:rPr lang="en-US" dirty="0"/>
              <a:t> ra </a:t>
            </a:r>
            <a:r>
              <a:rPr lang="en-US" dirty="0" err="1"/>
              <a:t>những</a:t>
            </a:r>
            <a:r>
              <a:rPr lang="en-US" dirty="0"/>
              <a:t> </a:t>
            </a:r>
            <a:r>
              <a:rPr lang="en-US" dirty="0" err="1"/>
              <a:t>quyết</a:t>
            </a:r>
            <a:r>
              <a:rPr lang="en-US" dirty="0"/>
              <a:t> </a:t>
            </a:r>
            <a:r>
              <a:rPr lang="en-US" dirty="0" err="1"/>
              <a:t>định</a:t>
            </a:r>
            <a:r>
              <a:rPr lang="en-US" dirty="0"/>
              <a:t> </a:t>
            </a:r>
            <a:r>
              <a:rPr lang="en-US" dirty="0" err="1"/>
              <a:t>khác</a:t>
            </a:r>
            <a:r>
              <a:rPr lang="en-US" dirty="0"/>
              <a:t> </a:t>
            </a:r>
            <a:r>
              <a:rPr lang="en-US" dirty="0" err="1"/>
              <a:t>nhau</a:t>
            </a:r>
            <a:r>
              <a:rPr lang="en-US" dirty="0"/>
              <a:t> </a:t>
            </a:r>
            <a:r>
              <a:rPr lang="en-US" dirty="0" err="1"/>
              <a:t>tùy</a:t>
            </a:r>
            <a:r>
              <a:rPr lang="en-US" dirty="0"/>
              <a:t> </a:t>
            </a:r>
            <a:r>
              <a:rPr lang="en-US" dirty="0" err="1"/>
              <a:t>thuộc</a:t>
            </a:r>
            <a:r>
              <a:rPr lang="en-US" dirty="0"/>
              <a:t> </a:t>
            </a:r>
            <a:r>
              <a:rPr lang="en-US" dirty="0" err="1"/>
              <a:t>vào</a:t>
            </a:r>
            <a:r>
              <a:rPr lang="en-US" dirty="0"/>
              <a:t> </a:t>
            </a:r>
            <a:r>
              <a:rPr lang="en-US" dirty="0" err="1"/>
              <a:t>tình</a:t>
            </a:r>
            <a:r>
              <a:rPr lang="en-US" dirty="0"/>
              <a:t> </a:t>
            </a:r>
            <a:r>
              <a:rPr lang="en-US" dirty="0" err="1"/>
              <a:t>huống</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tại</a:t>
            </a:r>
            <a:r>
              <a:rPr lang="en-US" dirty="0"/>
              <a:t>.</a:t>
            </a:r>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6</a:t>
            </a:fld>
            <a:endParaRPr lang="en-US"/>
          </a:p>
        </p:txBody>
      </p:sp>
    </p:spTree>
    <p:extLst>
      <p:ext uri="{BB962C8B-B14F-4D97-AF65-F5344CB8AC3E}">
        <p14:creationId xmlns:p14="http://schemas.microsoft.com/office/powerpoint/2010/main" val="21259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Trở</a:t>
            </a:r>
            <a:r>
              <a:rPr lang="vi-VN" dirty="0"/>
              <a:t> </a:t>
            </a:r>
            <a:r>
              <a:rPr lang="vi-VN" dirty="0" err="1"/>
              <a:t>lại</a:t>
            </a:r>
            <a:r>
              <a:rPr lang="vi-VN" dirty="0"/>
              <a:t> </a:t>
            </a:r>
            <a:r>
              <a:rPr lang="vi-VN" dirty="0" err="1"/>
              <a:t>ví</a:t>
            </a:r>
            <a:r>
              <a:rPr lang="vi-VN" dirty="0"/>
              <a:t> </a:t>
            </a:r>
            <a:r>
              <a:rPr lang="vi-VN" dirty="0" err="1"/>
              <a:t>dụ</a:t>
            </a:r>
            <a:r>
              <a:rPr lang="vi-VN" dirty="0"/>
              <a:t> con </a:t>
            </a:r>
            <a:r>
              <a:rPr lang="vi-VN" dirty="0" err="1"/>
              <a:t>thỏ</a:t>
            </a:r>
            <a:r>
              <a:rPr lang="vi-VN" dirty="0"/>
              <a:t>, ăn bông </a:t>
            </a:r>
            <a:r>
              <a:rPr lang="vi-VN" dirty="0" err="1"/>
              <a:t>cải</a:t>
            </a:r>
            <a:r>
              <a:rPr lang="vi-VN" dirty="0"/>
              <a:t> </a:t>
            </a:r>
            <a:r>
              <a:rPr lang="vi-VN" dirty="0" err="1"/>
              <a:t>ít</a:t>
            </a:r>
            <a:r>
              <a:rPr lang="vi-VN" dirty="0"/>
              <a:t> </a:t>
            </a:r>
            <a:r>
              <a:rPr lang="vi-VN" dirty="0" err="1"/>
              <a:t>reward</a:t>
            </a:r>
            <a:r>
              <a:rPr lang="vi-VN" dirty="0"/>
              <a:t>, ăn </a:t>
            </a:r>
            <a:r>
              <a:rPr lang="vi-VN" dirty="0" err="1"/>
              <a:t>cà</a:t>
            </a:r>
            <a:r>
              <a:rPr lang="vi-VN" dirty="0"/>
              <a:t> </a:t>
            </a:r>
            <a:r>
              <a:rPr lang="vi-VN" dirty="0" err="1"/>
              <a:t>rốt</a:t>
            </a:r>
            <a:r>
              <a:rPr lang="vi-VN" dirty="0"/>
              <a:t> </a:t>
            </a:r>
            <a:r>
              <a:rPr lang="vi-VN" dirty="0" err="1"/>
              <a:t>nhiều</a:t>
            </a:r>
            <a:r>
              <a:rPr lang="vi-VN" dirty="0"/>
              <a:t> </a:t>
            </a:r>
            <a:r>
              <a:rPr lang="vi-VN" dirty="0" err="1"/>
              <a:t>reward</a:t>
            </a:r>
            <a:r>
              <a:rPr lang="vi-VN" dirty="0"/>
              <a:t> nhưng </a:t>
            </a:r>
            <a:r>
              <a:rPr lang="vi-VN" dirty="0" err="1"/>
              <a:t>có</a:t>
            </a:r>
            <a:r>
              <a:rPr lang="vi-VN" dirty="0"/>
              <a:t> nguy cơ </a:t>
            </a:r>
            <a:r>
              <a:rPr lang="vi-VN" dirty="0" err="1"/>
              <a:t>bị</a:t>
            </a:r>
            <a:r>
              <a:rPr lang="vi-VN" dirty="0"/>
              <a:t> ăn </a:t>
            </a:r>
            <a:r>
              <a:rPr lang="vi-VN" dirty="0" err="1"/>
              <a:t>thịt</a:t>
            </a:r>
            <a:r>
              <a:rPr lang="vi-VN" dirty="0"/>
              <a:t> (</a:t>
            </a:r>
            <a:r>
              <a:rPr lang="vi-VN" dirty="0" err="1"/>
              <a:t>phạt</a:t>
            </a:r>
            <a:r>
              <a:rPr lang="vi-VN" dirty="0"/>
              <a:t> </a:t>
            </a:r>
            <a:r>
              <a:rPr lang="vi-VN" dirty="0" err="1"/>
              <a:t>nặng</a:t>
            </a:r>
            <a:r>
              <a:rPr lang="vi-VN" dirty="0"/>
              <a:t>) -&gt; </a:t>
            </a:r>
            <a:r>
              <a:rPr lang="vi-VN" dirty="0" err="1"/>
              <a:t>Mục</a:t>
            </a:r>
            <a:r>
              <a:rPr lang="vi-VN" dirty="0"/>
              <a:t> tiêu </a:t>
            </a:r>
            <a:r>
              <a:rPr lang="vi-VN" dirty="0" err="1"/>
              <a:t>là</a:t>
            </a:r>
            <a:r>
              <a:rPr lang="vi-VN" dirty="0"/>
              <a:t> </a:t>
            </a:r>
            <a:r>
              <a:rPr lang="vi-VN" dirty="0" err="1"/>
              <a:t>tối</a:t>
            </a:r>
            <a:r>
              <a:rPr lang="vi-VN" dirty="0"/>
              <a:t> đa </a:t>
            </a:r>
            <a:r>
              <a:rPr lang="vi-VN" dirty="0" err="1"/>
              <a:t>tổng</a:t>
            </a:r>
            <a:r>
              <a:rPr lang="vi-VN" dirty="0"/>
              <a:t> </a:t>
            </a:r>
            <a:r>
              <a:rPr lang="vi-VN" dirty="0" err="1"/>
              <a:t>phần</a:t>
            </a:r>
            <a:r>
              <a:rPr lang="vi-VN" dirty="0"/>
              <a:t> </a:t>
            </a:r>
            <a:r>
              <a:rPr lang="vi-VN" dirty="0" err="1"/>
              <a:t>thưởng</a:t>
            </a:r>
            <a:r>
              <a:rPr lang="vi-VN" dirty="0"/>
              <a:t> trong tương lai thay </a:t>
            </a:r>
            <a:r>
              <a:rPr lang="vi-VN" dirty="0" err="1"/>
              <a:t>vì</a:t>
            </a:r>
            <a:r>
              <a:rPr lang="vi-VN" dirty="0"/>
              <a:t> </a:t>
            </a:r>
            <a:r>
              <a:rPr lang="vi-VN" dirty="0" err="1"/>
              <a:t>chỉ</a:t>
            </a:r>
            <a:r>
              <a:rPr lang="vi-VN" dirty="0"/>
              <a:t> quan tâm </a:t>
            </a:r>
            <a:r>
              <a:rPr lang="vi-VN" dirty="0" err="1"/>
              <a:t>mục</a:t>
            </a:r>
            <a:r>
              <a:rPr lang="vi-VN" dirty="0"/>
              <a:t> tiêu </a:t>
            </a:r>
            <a:r>
              <a:rPr lang="vi-VN" dirty="0" err="1"/>
              <a:t>trước</a:t>
            </a:r>
            <a:r>
              <a:rPr lang="vi-VN" dirty="0"/>
              <a:t> </a:t>
            </a:r>
            <a:r>
              <a:rPr lang="vi-VN" dirty="0" err="1"/>
              <a:t>mắt</a:t>
            </a:r>
            <a:r>
              <a:rPr lang="vi-VN" dirty="0"/>
              <a:t>.</a:t>
            </a:r>
          </a:p>
          <a:p>
            <a:r>
              <a:rPr lang="vi-VN" dirty="0"/>
              <a:t>R(t): </a:t>
            </a:r>
            <a:r>
              <a:rPr lang="vi-VN" dirty="0" err="1"/>
              <a:t>tổng</a:t>
            </a:r>
            <a:r>
              <a:rPr lang="vi-VN" dirty="0"/>
              <a:t> </a:t>
            </a:r>
            <a:r>
              <a:rPr lang="vi-VN" dirty="0" err="1"/>
              <a:t>thưởng</a:t>
            </a:r>
            <a:r>
              <a:rPr lang="vi-VN" dirty="0"/>
              <a:t> </a:t>
            </a:r>
            <a:r>
              <a:rPr lang="vi-VN" dirty="0" err="1"/>
              <a:t>bắt</a:t>
            </a:r>
            <a:r>
              <a:rPr lang="vi-VN" dirty="0"/>
              <a:t> </a:t>
            </a:r>
            <a:r>
              <a:rPr lang="vi-VN" dirty="0" err="1"/>
              <a:t>đầu</a:t>
            </a:r>
            <a:r>
              <a:rPr lang="vi-VN" dirty="0"/>
              <a:t> </a:t>
            </a:r>
            <a:r>
              <a:rPr lang="vi-VN" dirty="0" err="1"/>
              <a:t>từ</a:t>
            </a:r>
            <a:r>
              <a:rPr lang="vi-VN" dirty="0"/>
              <a:t> </a:t>
            </a:r>
            <a:r>
              <a:rPr lang="vi-VN" dirty="0" err="1"/>
              <a:t>thời</a:t>
            </a:r>
            <a:r>
              <a:rPr lang="vi-VN" dirty="0"/>
              <a:t> </a:t>
            </a:r>
            <a:r>
              <a:rPr lang="vi-VN" dirty="0" err="1"/>
              <a:t>điểm</a:t>
            </a:r>
            <a:r>
              <a:rPr lang="vi-VN" dirty="0"/>
              <a:t> t cho </a:t>
            </a:r>
            <a:r>
              <a:rPr lang="vi-VN" dirty="0" err="1"/>
              <a:t>đến</a:t>
            </a:r>
            <a:r>
              <a:rPr lang="vi-VN" dirty="0"/>
              <a:t> tương lai.</a:t>
            </a:r>
          </a:p>
          <a:p>
            <a:r>
              <a:rPr lang="vi-VN" dirty="0"/>
              <a:t>R(t) </a:t>
            </a:r>
            <a:r>
              <a:rPr lang="vi-VN" dirty="0" err="1"/>
              <a:t>là</a:t>
            </a:r>
            <a:r>
              <a:rPr lang="vi-VN" dirty="0"/>
              <a:t> </a:t>
            </a:r>
            <a:r>
              <a:rPr lang="vi-VN" dirty="0" err="1"/>
              <a:t>một</a:t>
            </a:r>
            <a:r>
              <a:rPr lang="vi-VN" dirty="0"/>
              <a:t> </a:t>
            </a:r>
            <a:r>
              <a:rPr lang="vi-VN" dirty="0" err="1"/>
              <a:t>biến</a:t>
            </a:r>
            <a:r>
              <a:rPr lang="vi-VN" dirty="0"/>
              <a:t> </a:t>
            </a:r>
            <a:r>
              <a:rPr lang="vi-VN" dirty="0" err="1"/>
              <a:t>ngẫu</a:t>
            </a:r>
            <a:r>
              <a:rPr lang="vi-VN" dirty="0"/>
              <a:t> nhiên -&gt; không </a:t>
            </a:r>
            <a:r>
              <a:rPr lang="vi-VN" dirty="0" err="1"/>
              <a:t>thể</a:t>
            </a:r>
            <a:r>
              <a:rPr lang="vi-VN" dirty="0"/>
              <a:t> </a:t>
            </a:r>
            <a:r>
              <a:rPr lang="vi-VN" dirty="0" err="1"/>
              <a:t>biết</a:t>
            </a:r>
            <a:r>
              <a:rPr lang="vi-VN" dirty="0"/>
              <a:t> </a:t>
            </a:r>
            <a:r>
              <a:rPr lang="vi-VN" dirty="0" err="1"/>
              <a:t>chính</a:t>
            </a:r>
            <a:r>
              <a:rPr lang="vi-VN" dirty="0"/>
              <a:t> </a:t>
            </a:r>
            <a:r>
              <a:rPr lang="vi-VN" dirty="0" err="1"/>
              <a:t>xác</a:t>
            </a:r>
            <a:r>
              <a:rPr lang="vi-VN" dirty="0"/>
              <a:t> </a:t>
            </a:r>
            <a:r>
              <a:rPr lang="vi-VN" dirty="0" err="1"/>
              <a:t>tổng</a:t>
            </a:r>
            <a:r>
              <a:rPr lang="vi-VN" dirty="0"/>
              <a:t> </a:t>
            </a:r>
            <a:r>
              <a:rPr lang="vi-VN" dirty="0" err="1"/>
              <a:t>phần</a:t>
            </a:r>
            <a:r>
              <a:rPr lang="vi-VN" dirty="0"/>
              <a:t> </a:t>
            </a:r>
            <a:r>
              <a:rPr lang="vi-VN" dirty="0" err="1"/>
              <a:t>thưởng</a:t>
            </a:r>
            <a:r>
              <a:rPr lang="vi-VN" dirty="0"/>
              <a:t> </a:t>
            </a:r>
            <a:r>
              <a:rPr lang="vi-VN" dirty="0" err="1"/>
              <a:t>là</a:t>
            </a:r>
            <a:r>
              <a:rPr lang="vi-VN" dirty="0"/>
              <a:t> bao nhiêu -&gt; </a:t>
            </a:r>
            <a:r>
              <a:rPr lang="vi-VN" dirty="0" err="1"/>
              <a:t>mục</a:t>
            </a:r>
            <a:r>
              <a:rPr lang="vi-VN" dirty="0"/>
              <a:t> tiêu: </a:t>
            </a:r>
            <a:r>
              <a:rPr lang="vi-VN" dirty="0" err="1"/>
              <a:t>tối</a:t>
            </a:r>
            <a:r>
              <a:rPr lang="vi-VN" dirty="0"/>
              <a:t> đa </a:t>
            </a:r>
            <a:r>
              <a:rPr lang="vi-VN" dirty="0" err="1"/>
              <a:t>kỳ</a:t>
            </a:r>
            <a:r>
              <a:rPr lang="vi-VN" dirty="0"/>
              <a:t> </a:t>
            </a:r>
            <a:r>
              <a:rPr lang="vi-VN" dirty="0" err="1"/>
              <a:t>vọng</a:t>
            </a:r>
            <a:r>
              <a:rPr lang="vi-VN" dirty="0"/>
              <a:t> </a:t>
            </a:r>
            <a:r>
              <a:rPr lang="vi-VN" dirty="0" err="1"/>
              <a:t>của</a:t>
            </a:r>
            <a:r>
              <a:rPr lang="vi-VN" dirty="0"/>
              <a:t> R(t) hay E[R(t)].</a:t>
            </a:r>
          </a:p>
          <a:p>
            <a:endParaRPr lang="vi-VN" dirty="0"/>
          </a:p>
          <a:p>
            <a:r>
              <a:rPr lang="vi-VN" dirty="0" err="1"/>
              <a:t>Để</a:t>
            </a:r>
            <a:r>
              <a:rPr lang="vi-VN" dirty="0"/>
              <a:t> </a:t>
            </a:r>
            <a:r>
              <a:rPr lang="vi-VN" dirty="0" err="1"/>
              <a:t>có</a:t>
            </a:r>
            <a:r>
              <a:rPr lang="vi-VN" dirty="0"/>
              <a:t> </a:t>
            </a:r>
            <a:r>
              <a:rPr lang="vi-VN" dirty="0" err="1"/>
              <a:t>thể</a:t>
            </a:r>
            <a:r>
              <a:rPr lang="vi-VN" dirty="0"/>
              <a:t> </a:t>
            </a:r>
            <a:r>
              <a:rPr lang="vi-VN" dirty="0" err="1"/>
              <a:t>tối</a:t>
            </a:r>
            <a:r>
              <a:rPr lang="vi-VN" dirty="0"/>
              <a:t> đa </a:t>
            </a:r>
            <a:r>
              <a:rPr lang="vi-VN" dirty="0" err="1"/>
              <a:t>được</a:t>
            </a:r>
            <a:r>
              <a:rPr lang="vi-VN" dirty="0"/>
              <a:t> </a:t>
            </a:r>
            <a:r>
              <a:rPr lang="vi-VN" dirty="0" err="1"/>
              <a:t>tổng</a:t>
            </a:r>
            <a:r>
              <a:rPr lang="vi-VN" dirty="0"/>
              <a:t> </a:t>
            </a:r>
            <a:r>
              <a:rPr lang="vi-VN" dirty="0" err="1"/>
              <a:t>phần</a:t>
            </a:r>
            <a:r>
              <a:rPr lang="vi-VN" dirty="0"/>
              <a:t> </a:t>
            </a:r>
            <a:r>
              <a:rPr lang="vi-VN" dirty="0" err="1"/>
              <a:t>thưởng</a:t>
            </a:r>
            <a:r>
              <a:rPr lang="vi-VN" dirty="0"/>
              <a:t> trong tương lai, </a:t>
            </a:r>
            <a:r>
              <a:rPr lang="vi-VN" dirty="0" err="1"/>
              <a:t>tổng</a:t>
            </a:r>
            <a:r>
              <a:rPr lang="vi-VN" dirty="0"/>
              <a:t> </a:t>
            </a:r>
            <a:r>
              <a:rPr lang="vi-VN" dirty="0" err="1"/>
              <a:t>này</a:t>
            </a:r>
            <a:r>
              <a:rPr lang="vi-VN" dirty="0"/>
              <a:t> </a:t>
            </a:r>
            <a:r>
              <a:rPr lang="vi-VN" dirty="0" err="1"/>
              <a:t>phải</a:t>
            </a:r>
            <a:r>
              <a:rPr lang="vi-VN" dirty="0"/>
              <a:t> </a:t>
            </a:r>
            <a:r>
              <a:rPr lang="vi-VN" dirty="0" err="1"/>
              <a:t>hữu</a:t>
            </a:r>
            <a:r>
              <a:rPr lang="vi-VN" dirty="0"/>
              <a:t> </a:t>
            </a:r>
            <a:r>
              <a:rPr lang="vi-VN" dirty="0" err="1"/>
              <a:t>hạn</a:t>
            </a:r>
            <a:r>
              <a:rPr lang="vi-VN" dirty="0"/>
              <a:t>.</a:t>
            </a:r>
          </a:p>
          <a:p>
            <a:endParaRPr lang="vi-VN" dirty="0"/>
          </a:p>
          <a:p>
            <a:r>
              <a:rPr lang="vi-VN" dirty="0"/>
              <a:t>Công </a:t>
            </a:r>
            <a:r>
              <a:rPr lang="vi-VN" dirty="0" err="1"/>
              <a:t>thức</a:t>
            </a:r>
            <a:r>
              <a:rPr lang="vi-VN" dirty="0"/>
              <a:t> </a:t>
            </a:r>
            <a:r>
              <a:rPr lang="vi-VN" dirty="0" err="1"/>
              <a:t>tổng</a:t>
            </a:r>
            <a:r>
              <a:rPr lang="vi-VN" dirty="0"/>
              <a:t> </a:t>
            </a:r>
            <a:r>
              <a:rPr lang="vi-VN" dirty="0" err="1"/>
              <a:t>quát</a:t>
            </a:r>
            <a:r>
              <a:rPr lang="vi-VN" dirty="0"/>
              <a:t> R(t) = r(t+1) + </a:t>
            </a:r>
            <a:r>
              <a:rPr lang="vi-VN" dirty="0" err="1"/>
              <a:t>gamma</a:t>
            </a:r>
            <a:r>
              <a:rPr lang="vi-VN" dirty="0"/>
              <a:t>*r(t+2) + gamma^2*r(t+3) + ...</a:t>
            </a:r>
          </a:p>
          <a:p>
            <a:r>
              <a:rPr lang="vi-VN" dirty="0"/>
              <a:t>=r(t+1) + </a:t>
            </a:r>
            <a:r>
              <a:rPr lang="vi-VN" dirty="0" err="1"/>
              <a:t>gamma</a:t>
            </a:r>
            <a:r>
              <a:rPr lang="vi-VN" dirty="0"/>
              <a:t>*R(t+1) (công </a:t>
            </a:r>
            <a:r>
              <a:rPr lang="vi-VN" dirty="0" err="1"/>
              <a:t>thức</a:t>
            </a:r>
            <a:r>
              <a:rPr lang="vi-VN" dirty="0"/>
              <a:t> quy </a:t>
            </a:r>
            <a:r>
              <a:rPr lang="vi-VN" dirty="0" err="1"/>
              <a:t>nạp</a:t>
            </a:r>
            <a:r>
              <a:rPr lang="vi-VN" dirty="0"/>
              <a:t>)</a:t>
            </a:r>
          </a:p>
          <a:p>
            <a:endParaRPr lang="vi-VN" dirty="0"/>
          </a:p>
          <a:p>
            <a:r>
              <a:rPr lang="vi-VN" dirty="0" err="1"/>
              <a:t>Policy</a:t>
            </a:r>
            <a:r>
              <a:rPr lang="vi-VN" dirty="0"/>
              <a:t> (</a:t>
            </a:r>
            <a:r>
              <a:rPr lang="vi-VN" dirty="0" err="1"/>
              <a:t>pi</a:t>
            </a:r>
            <a:r>
              <a:rPr lang="vi-VN" dirty="0"/>
              <a:t>) (</a:t>
            </a:r>
            <a:r>
              <a:rPr lang="vi-VN" dirty="0" err="1"/>
              <a:t>Tất</a:t>
            </a:r>
            <a:r>
              <a:rPr lang="vi-VN" dirty="0"/>
              <a:t> </a:t>
            </a:r>
            <a:r>
              <a:rPr lang="vi-VN" dirty="0" err="1"/>
              <a:t>định</a:t>
            </a:r>
            <a:r>
              <a:rPr lang="vi-VN" dirty="0"/>
              <a:t>, </a:t>
            </a:r>
            <a:r>
              <a:rPr lang="vi-VN" dirty="0" err="1"/>
              <a:t>bất</a:t>
            </a:r>
            <a:r>
              <a:rPr lang="vi-VN" dirty="0"/>
              <a:t> </a:t>
            </a:r>
            <a:r>
              <a:rPr lang="vi-VN" dirty="0" err="1"/>
              <a:t>định</a:t>
            </a:r>
            <a:r>
              <a:rPr lang="vi-VN" dirty="0"/>
              <a:t>): </a:t>
            </a:r>
            <a:r>
              <a:rPr lang="vi-VN" dirty="0" err="1"/>
              <a:t>là</a:t>
            </a:r>
            <a:r>
              <a:rPr lang="vi-VN" dirty="0"/>
              <a:t> </a:t>
            </a:r>
            <a:r>
              <a:rPr lang="vi-VN" dirty="0" err="1"/>
              <a:t>một</a:t>
            </a:r>
            <a:r>
              <a:rPr lang="vi-VN" dirty="0"/>
              <a:t> </a:t>
            </a:r>
            <a:r>
              <a:rPr lang="vi-VN" dirty="0" err="1"/>
              <a:t>ánh</a:t>
            </a:r>
            <a:r>
              <a:rPr lang="vi-VN" dirty="0"/>
              <a:t> </a:t>
            </a:r>
            <a:r>
              <a:rPr lang="vi-VN" dirty="0" err="1"/>
              <a:t>xạ</a:t>
            </a:r>
            <a:r>
              <a:rPr lang="vi-VN" dirty="0"/>
              <a:t> </a:t>
            </a:r>
            <a:r>
              <a:rPr lang="vi-VN" dirty="0" err="1"/>
              <a:t>từ</a:t>
            </a:r>
            <a:r>
              <a:rPr lang="vi-VN" dirty="0"/>
              <a:t> </a:t>
            </a:r>
            <a:r>
              <a:rPr lang="vi-VN" dirty="0" err="1"/>
              <a:t>các</a:t>
            </a:r>
            <a:r>
              <a:rPr lang="vi-VN" dirty="0"/>
              <a:t> </a:t>
            </a:r>
            <a:r>
              <a:rPr lang="vi-VN" dirty="0" err="1"/>
              <a:t>trạng</a:t>
            </a:r>
            <a:r>
              <a:rPr lang="vi-VN" dirty="0"/>
              <a:t> </a:t>
            </a:r>
            <a:r>
              <a:rPr lang="vi-VN" dirty="0" err="1"/>
              <a:t>thái</a:t>
            </a:r>
            <a:r>
              <a:rPr lang="vi-VN" dirty="0"/>
              <a:t> </a:t>
            </a:r>
            <a:r>
              <a:rPr lang="vi-VN" dirty="0" err="1"/>
              <a:t>đến</a:t>
            </a:r>
            <a:r>
              <a:rPr lang="vi-VN" dirty="0"/>
              <a:t> </a:t>
            </a:r>
            <a:r>
              <a:rPr lang="vi-VN" dirty="0" err="1"/>
              <a:t>các</a:t>
            </a:r>
            <a:r>
              <a:rPr lang="vi-VN" dirty="0"/>
              <a:t> </a:t>
            </a:r>
            <a:r>
              <a:rPr lang="vi-VN" dirty="0" err="1"/>
              <a:t>xác</a:t>
            </a:r>
            <a:r>
              <a:rPr lang="vi-VN" dirty="0"/>
              <a:t> </a:t>
            </a:r>
            <a:r>
              <a:rPr lang="vi-VN" dirty="0" err="1"/>
              <a:t>suất</a:t>
            </a:r>
            <a:r>
              <a:rPr lang="vi-VN" dirty="0"/>
              <a:t> cho </a:t>
            </a:r>
            <a:r>
              <a:rPr lang="vi-VN" dirty="0" err="1"/>
              <a:t>việc</a:t>
            </a:r>
            <a:r>
              <a:rPr lang="vi-VN" dirty="0"/>
              <a:t> </a:t>
            </a:r>
            <a:r>
              <a:rPr lang="vi-VN" dirty="0" err="1"/>
              <a:t>lựa</a:t>
            </a:r>
            <a:r>
              <a:rPr lang="vi-VN" dirty="0"/>
              <a:t> </a:t>
            </a:r>
            <a:r>
              <a:rPr lang="vi-VN" dirty="0" err="1"/>
              <a:t>chọn</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thực</a:t>
            </a:r>
            <a:r>
              <a:rPr lang="vi-VN" dirty="0"/>
              <a:t> </a:t>
            </a:r>
            <a:r>
              <a:rPr lang="vi-VN" dirty="0" err="1"/>
              <a:t>hiện</a:t>
            </a:r>
            <a:r>
              <a:rPr lang="vi-VN" dirty="0"/>
              <a:t>.</a:t>
            </a:r>
          </a:p>
          <a:p>
            <a:r>
              <a:rPr lang="vi-VN" dirty="0" err="1"/>
              <a:t>Tổng</a:t>
            </a:r>
            <a:r>
              <a:rPr lang="vi-VN" dirty="0"/>
              <a:t> </a:t>
            </a:r>
            <a:r>
              <a:rPr lang="vi-VN" dirty="0" err="1"/>
              <a:t>pi</a:t>
            </a:r>
            <a:r>
              <a:rPr lang="vi-VN" dirty="0"/>
              <a:t>(</a:t>
            </a:r>
            <a:r>
              <a:rPr lang="vi-VN" dirty="0" err="1"/>
              <a:t>a|s</a:t>
            </a:r>
            <a:r>
              <a:rPr lang="vi-VN" dirty="0"/>
              <a:t>) </a:t>
            </a:r>
            <a:r>
              <a:rPr lang="vi-VN" dirty="0" err="1"/>
              <a:t>với</a:t>
            </a:r>
            <a:r>
              <a:rPr lang="vi-VN" dirty="0"/>
              <a:t> </a:t>
            </a:r>
            <a:r>
              <a:rPr lang="vi-VN" dirty="0" err="1"/>
              <a:t>mọi</a:t>
            </a:r>
            <a:r>
              <a:rPr lang="vi-VN" dirty="0"/>
              <a:t> a </a:t>
            </a:r>
            <a:r>
              <a:rPr lang="vi-VN" dirty="0" err="1"/>
              <a:t>thuộc</a:t>
            </a:r>
            <a:r>
              <a:rPr lang="vi-VN" dirty="0"/>
              <a:t> không gian </a:t>
            </a:r>
            <a:r>
              <a:rPr lang="vi-VN" dirty="0" err="1"/>
              <a:t>hành</a:t>
            </a:r>
            <a:r>
              <a:rPr lang="vi-VN" dirty="0"/>
              <a:t> </a:t>
            </a:r>
            <a:r>
              <a:rPr lang="vi-VN" dirty="0" err="1"/>
              <a:t>động</a:t>
            </a:r>
            <a:r>
              <a:rPr lang="vi-VN" dirty="0"/>
              <a:t> = 1</a:t>
            </a:r>
          </a:p>
          <a:p>
            <a:r>
              <a:rPr lang="vi-VN" dirty="0" err="1"/>
              <a:t>pi</a:t>
            </a:r>
            <a:r>
              <a:rPr lang="vi-VN" dirty="0"/>
              <a:t>(</a:t>
            </a:r>
            <a:r>
              <a:rPr lang="vi-VN" dirty="0" err="1"/>
              <a:t>a|s</a:t>
            </a:r>
            <a:r>
              <a:rPr lang="vi-VN" dirty="0"/>
              <a:t>) &gt;= 0</a:t>
            </a:r>
          </a:p>
          <a:p>
            <a:r>
              <a:rPr lang="vi-VN" dirty="0" err="1"/>
              <a:t>Policy</a:t>
            </a:r>
            <a:r>
              <a:rPr lang="vi-VN" dirty="0"/>
              <a:t> </a:t>
            </a:r>
            <a:r>
              <a:rPr lang="vi-VN" dirty="0" err="1"/>
              <a:t>chỉ</a:t>
            </a:r>
            <a:r>
              <a:rPr lang="vi-VN" dirty="0"/>
              <a:t> </a:t>
            </a:r>
            <a:r>
              <a:rPr lang="vi-VN" dirty="0" err="1"/>
              <a:t>phụ</a:t>
            </a:r>
            <a:r>
              <a:rPr lang="vi-VN" dirty="0"/>
              <a:t> </a:t>
            </a:r>
            <a:r>
              <a:rPr lang="vi-VN" dirty="0" err="1"/>
              <a:t>thuộc</a:t>
            </a:r>
            <a:r>
              <a:rPr lang="vi-VN" dirty="0"/>
              <a:t> </a:t>
            </a:r>
            <a:r>
              <a:rPr lang="vi-VN" dirty="0" err="1"/>
              <a:t>vào</a:t>
            </a:r>
            <a:r>
              <a:rPr lang="vi-VN" dirty="0"/>
              <a:t> </a:t>
            </a:r>
            <a:r>
              <a:rPr lang="vi-VN" dirty="0" err="1"/>
              <a:t>trạng</a:t>
            </a:r>
            <a:r>
              <a:rPr lang="vi-VN" dirty="0"/>
              <a:t> </a:t>
            </a:r>
            <a:r>
              <a:rPr lang="vi-VN" dirty="0" err="1"/>
              <a:t>thái</a:t>
            </a:r>
            <a:r>
              <a:rPr lang="vi-VN" dirty="0"/>
              <a:t> </a:t>
            </a:r>
            <a:r>
              <a:rPr lang="vi-VN" dirty="0" err="1"/>
              <a:t>hiện</a:t>
            </a:r>
            <a:r>
              <a:rPr lang="vi-VN" dirty="0"/>
              <a:t> </a:t>
            </a:r>
            <a:r>
              <a:rPr lang="vi-VN" dirty="0" err="1"/>
              <a:t>tại</a:t>
            </a:r>
            <a:r>
              <a:rPr lang="vi-VN" dirty="0"/>
              <a:t>, không </a:t>
            </a:r>
            <a:r>
              <a:rPr lang="vi-VN" dirty="0" err="1"/>
              <a:t>phụ</a:t>
            </a:r>
            <a:r>
              <a:rPr lang="vi-VN" dirty="0"/>
              <a:t> </a:t>
            </a:r>
            <a:r>
              <a:rPr lang="vi-VN" dirty="0" err="1"/>
              <a:t>thuộc</a:t>
            </a:r>
            <a:r>
              <a:rPr lang="vi-VN" dirty="0"/>
              <a:t> </a:t>
            </a:r>
            <a:r>
              <a:rPr lang="vi-VN" dirty="0" err="1"/>
              <a:t>vào</a:t>
            </a:r>
            <a:r>
              <a:rPr lang="vi-VN" dirty="0"/>
              <a:t> </a:t>
            </a:r>
            <a:r>
              <a:rPr lang="vi-VN" dirty="0" err="1"/>
              <a:t>thời</a:t>
            </a:r>
            <a:r>
              <a:rPr lang="vi-VN" dirty="0"/>
              <a:t> gian </a:t>
            </a:r>
            <a:r>
              <a:rPr lang="vi-VN" dirty="0" err="1"/>
              <a:t>cũng</a:t>
            </a:r>
            <a:r>
              <a:rPr lang="vi-VN" dirty="0"/>
              <a:t> như </a:t>
            </a:r>
            <a:r>
              <a:rPr lang="vi-VN" dirty="0" err="1"/>
              <a:t>các</a:t>
            </a:r>
            <a:r>
              <a:rPr lang="vi-VN" dirty="0"/>
              <a:t> </a:t>
            </a:r>
            <a:r>
              <a:rPr lang="vi-VN" dirty="0" err="1"/>
              <a:t>trạng</a:t>
            </a:r>
            <a:r>
              <a:rPr lang="vi-VN" dirty="0"/>
              <a:t> </a:t>
            </a:r>
            <a:r>
              <a:rPr lang="vi-VN" dirty="0" err="1"/>
              <a:t>thái</a:t>
            </a:r>
            <a:r>
              <a:rPr lang="vi-VN" dirty="0"/>
              <a:t> </a:t>
            </a:r>
            <a:r>
              <a:rPr lang="vi-VN" dirty="0" err="1"/>
              <a:t>trước</a:t>
            </a:r>
            <a:r>
              <a:rPr lang="vi-VN" dirty="0"/>
              <a:t> </a:t>
            </a:r>
            <a:r>
              <a:rPr lang="vi-VN" dirty="0" err="1"/>
              <a:t>đó</a:t>
            </a:r>
            <a:r>
              <a:rPr lang="vi-VN" dirty="0"/>
              <a:t>; hay </a:t>
            </a:r>
            <a:r>
              <a:rPr lang="vi-VN" dirty="0" err="1"/>
              <a:t>ns</a:t>
            </a:r>
            <a:r>
              <a:rPr lang="vi-VN" dirty="0"/>
              <a:t> </a:t>
            </a:r>
            <a:r>
              <a:rPr lang="vi-VN" dirty="0" err="1"/>
              <a:t>cách</a:t>
            </a:r>
            <a:r>
              <a:rPr lang="vi-VN" dirty="0"/>
              <a:t> </a:t>
            </a:r>
            <a:r>
              <a:rPr lang="vi-VN" dirty="0" err="1"/>
              <a:t>khác</a:t>
            </a:r>
            <a:r>
              <a:rPr lang="vi-VN" dirty="0"/>
              <a:t>, </a:t>
            </a:r>
            <a:r>
              <a:rPr lang="vi-VN" dirty="0" err="1"/>
              <a:t>trạng</a:t>
            </a:r>
            <a:r>
              <a:rPr lang="vi-VN" dirty="0"/>
              <a:t> </a:t>
            </a:r>
            <a:r>
              <a:rPr lang="vi-VN" dirty="0" err="1"/>
              <a:t>thái</a:t>
            </a:r>
            <a:r>
              <a:rPr lang="vi-VN" dirty="0"/>
              <a:t> </a:t>
            </a:r>
            <a:r>
              <a:rPr lang="vi-VN" dirty="0" err="1"/>
              <a:t>hiện</a:t>
            </a:r>
            <a:r>
              <a:rPr lang="vi-VN" dirty="0"/>
              <a:t> </a:t>
            </a:r>
            <a:r>
              <a:rPr lang="vi-VN" dirty="0" err="1"/>
              <a:t>tại</a:t>
            </a:r>
            <a:r>
              <a:rPr lang="vi-VN" dirty="0"/>
              <a:t> </a:t>
            </a:r>
            <a:r>
              <a:rPr lang="vi-VN" dirty="0" err="1"/>
              <a:t>của</a:t>
            </a:r>
            <a:r>
              <a:rPr lang="vi-VN" dirty="0"/>
              <a:t> </a:t>
            </a:r>
            <a:r>
              <a:rPr lang="vi-VN" dirty="0" err="1"/>
              <a:t>agent</a:t>
            </a:r>
            <a:r>
              <a:rPr lang="vi-VN" dirty="0"/>
              <a:t> </a:t>
            </a:r>
            <a:r>
              <a:rPr lang="vi-VN" dirty="0" err="1"/>
              <a:t>sẽ</a:t>
            </a:r>
            <a:r>
              <a:rPr lang="vi-VN" dirty="0"/>
              <a:t> cung </a:t>
            </a:r>
            <a:r>
              <a:rPr lang="vi-VN" dirty="0" err="1"/>
              <a:t>cấp</a:t>
            </a:r>
            <a:r>
              <a:rPr lang="vi-VN" dirty="0"/>
              <a:t> </a:t>
            </a:r>
            <a:r>
              <a:rPr lang="vi-VN" dirty="0" err="1"/>
              <a:t>đủ</a:t>
            </a:r>
            <a:r>
              <a:rPr lang="vi-VN" dirty="0"/>
              <a:t> thông tin </a:t>
            </a:r>
            <a:r>
              <a:rPr lang="vi-VN" dirty="0" err="1"/>
              <a:t>để</a:t>
            </a:r>
            <a:r>
              <a:rPr lang="vi-VN" dirty="0"/>
              <a:t> </a:t>
            </a:r>
            <a:r>
              <a:rPr lang="vi-VN" dirty="0" err="1"/>
              <a:t>nó</a:t>
            </a:r>
            <a:r>
              <a:rPr lang="vi-VN" dirty="0"/>
              <a:t> đưa ra </a:t>
            </a:r>
            <a:r>
              <a:rPr lang="vi-VN" dirty="0" err="1"/>
              <a:t>được</a:t>
            </a:r>
            <a:r>
              <a:rPr lang="vi-VN" dirty="0"/>
              <a:t> </a:t>
            </a:r>
            <a:r>
              <a:rPr lang="vi-VN" dirty="0" err="1"/>
              <a:t>quyết</a:t>
            </a:r>
            <a:r>
              <a:rPr lang="vi-VN" dirty="0"/>
              <a:t> </a:t>
            </a:r>
            <a:r>
              <a:rPr lang="vi-VN" dirty="0" err="1"/>
              <a:t>định</a:t>
            </a:r>
            <a:r>
              <a:rPr lang="vi-VN" dirty="0"/>
              <a:t> </a:t>
            </a:r>
            <a:r>
              <a:rPr lang="vi-VN" dirty="0" err="1"/>
              <a:t>tại</a:t>
            </a:r>
            <a:r>
              <a:rPr lang="vi-VN" dirty="0"/>
              <a:t> </a:t>
            </a:r>
            <a:r>
              <a:rPr lang="vi-VN" dirty="0" err="1"/>
              <a:t>thời</a:t>
            </a:r>
            <a:r>
              <a:rPr lang="vi-VN" dirty="0"/>
              <a:t> </a:t>
            </a:r>
            <a:r>
              <a:rPr lang="vi-VN" dirty="0" err="1"/>
              <a:t>điểm</a:t>
            </a:r>
            <a:r>
              <a:rPr lang="vi-VN" dirty="0"/>
              <a:t> </a:t>
            </a:r>
            <a:r>
              <a:rPr lang="vi-VN" dirty="0" err="1"/>
              <a:t>đó</a:t>
            </a:r>
            <a:r>
              <a:rPr lang="vi-VN" dirty="0"/>
              <a:t> theo </a:t>
            </a:r>
            <a:r>
              <a:rPr lang="vi-VN" dirty="0" err="1"/>
              <a:t>policy</a:t>
            </a:r>
            <a:r>
              <a:rPr lang="vi-VN" dirty="0"/>
              <a:t> </a:t>
            </a:r>
            <a:r>
              <a:rPr lang="vi-VN" dirty="0" err="1"/>
              <a:t>mà</a:t>
            </a:r>
            <a:r>
              <a:rPr lang="vi-VN" dirty="0"/>
              <a:t> </a:t>
            </a:r>
            <a:r>
              <a:rPr lang="vi-VN" dirty="0" err="1"/>
              <a:t>nó</a:t>
            </a:r>
            <a:r>
              <a:rPr lang="vi-VN" dirty="0"/>
              <a:t> </a:t>
            </a:r>
            <a:r>
              <a:rPr lang="vi-VN" dirty="0" err="1"/>
              <a:t>chọn</a:t>
            </a:r>
            <a:r>
              <a:rPr lang="vi-VN" dirty="0"/>
              <a:t>.</a:t>
            </a:r>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7</a:t>
            </a:fld>
            <a:endParaRPr lang="en-US"/>
          </a:p>
        </p:txBody>
      </p:sp>
    </p:spTree>
    <p:extLst>
      <p:ext uri="{BB962C8B-B14F-4D97-AF65-F5344CB8AC3E}">
        <p14:creationId xmlns:p14="http://schemas.microsoft.com/office/powerpoint/2010/main" val="330690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Nhiều</a:t>
            </a:r>
            <a:r>
              <a:rPr lang="vi-VN" dirty="0"/>
              <a:t> </a:t>
            </a:r>
            <a:r>
              <a:rPr lang="vi-VN" dirty="0" err="1"/>
              <a:t>bài</a:t>
            </a:r>
            <a:r>
              <a:rPr lang="vi-VN" dirty="0"/>
              <a:t> </a:t>
            </a:r>
            <a:r>
              <a:rPr lang="vi-VN" dirty="0" err="1"/>
              <a:t>toán</a:t>
            </a:r>
            <a:r>
              <a:rPr lang="vi-VN" dirty="0"/>
              <a:t> trong </a:t>
            </a:r>
            <a:r>
              <a:rPr lang="vi-VN" dirty="0" err="1"/>
              <a:t>thực</a:t>
            </a:r>
            <a:r>
              <a:rPr lang="vi-VN" dirty="0"/>
              <a:t> </a:t>
            </a:r>
            <a:r>
              <a:rPr lang="vi-VN" dirty="0" err="1"/>
              <a:t>tế</a:t>
            </a:r>
            <a:r>
              <a:rPr lang="vi-VN" dirty="0"/>
              <a:t> quan tâm </a:t>
            </a:r>
            <a:r>
              <a:rPr lang="vi-VN" dirty="0" err="1"/>
              <a:t>đến</a:t>
            </a:r>
            <a:r>
              <a:rPr lang="vi-VN" dirty="0"/>
              <a:t> </a:t>
            </a:r>
            <a:r>
              <a:rPr lang="vi-VN" dirty="0" err="1"/>
              <a:t>tổng</a:t>
            </a:r>
            <a:r>
              <a:rPr lang="vi-VN" dirty="0"/>
              <a:t> </a:t>
            </a:r>
            <a:r>
              <a:rPr lang="vi-VN" dirty="0" err="1"/>
              <a:t>phần</a:t>
            </a:r>
            <a:r>
              <a:rPr lang="vi-VN" dirty="0"/>
              <a:t> </a:t>
            </a:r>
            <a:r>
              <a:rPr lang="vi-VN" dirty="0" err="1"/>
              <a:t>thưởng</a:t>
            </a:r>
            <a:r>
              <a:rPr lang="vi-VN" dirty="0"/>
              <a:t> trong </a:t>
            </a:r>
            <a:r>
              <a:rPr lang="vi-VN" dirty="0" err="1"/>
              <a:t>dài</a:t>
            </a:r>
            <a:r>
              <a:rPr lang="vi-VN" dirty="0"/>
              <a:t> </a:t>
            </a:r>
            <a:r>
              <a:rPr lang="vi-VN" dirty="0" err="1"/>
              <a:t>hạn</a:t>
            </a:r>
            <a:r>
              <a:rPr lang="vi-VN" dirty="0"/>
              <a:t>. </a:t>
            </a:r>
            <a:r>
              <a:rPr lang="vi-VN" dirty="0" err="1"/>
              <a:t>Ví</a:t>
            </a:r>
            <a:r>
              <a:rPr lang="vi-VN" dirty="0"/>
              <a:t> </a:t>
            </a:r>
            <a:r>
              <a:rPr lang="vi-VN" dirty="0" err="1"/>
              <a:t>dụ</a:t>
            </a:r>
            <a:r>
              <a:rPr lang="vi-VN" dirty="0"/>
              <a:t>, </a:t>
            </a:r>
            <a:r>
              <a:rPr lang="vi-VN" dirty="0" err="1"/>
              <a:t>người</a:t>
            </a:r>
            <a:r>
              <a:rPr lang="vi-VN" dirty="0"/>
              <a:t> </a:t>
            </a:r>
            <a:r>
              <a:rPr lang="vi-VN" dirty="0" err="1"/>
              <a:t>quản</a:t>
            </a:r>
            <a:r>
              <a:rPr lang="vi-VN" dirty="0"/>
              <a:t> </a:t>
            </a:r>
            <a:r>
              <a:rPr lang="vi-VN" dirty="0" err="1"/>
              <a:t>lý</a:t>
            </a:r>
            <a:r>
              <a:rPr lang="vi-VN" dirty="0"/>
              <a:t> 1 </a:t>
            </a:r>
            <a:r>
              <a:rPr lang="vi-VN" dirty="0" err="1"/>
              <a:t>cửa</a:t>
            </a:r>
            <a:r>
              <a:rPr lang="vi-VN" dirty="0"/>
              <a:t> </a:t>
            </a:r>
            <a:r>
              <a:rPr lang="vi-VN" dirty="0" err="1"/>
              <a:t>hàng</a:t>
            </a:r>
            <a:r>
              <a:rPr lang="vi-VN" dirty="0"/>
              <a:t> </a:t>
            </a:r>
            <a:r>
              <a:rPr lang="vi-VN" dirty="0" err="1"/>
              <a:t>có</a:t>
            </a:r>
            <a:r>
              <a:rPr lang="vi-VN" dirty="0"/>
              <a:t> </a:t>
            </a:r>
            <a:r>
              <a:rPr lang="vi-VN" dirty="0" err="1"/>
              <a:t>thể</a:t>
            </a:r>
            <a:r>
              <a:rPr lang="vi-VN" dirty="0"/>
              <a:t>:</a:t>
            </a:r>
          </a:p>
          <a:p>
            <a:r>
              <a:rPr lang="vi-VN" dirty="0" err="1"/>
              <a:t>Hạ</a:t>
            </a:r>
            <a:r>
              <a:rPr lang="vi-VN" dirty="0"/>
              <a:t> </a:t>
            </a:r>
            <a:r>
              <a:rPr lang="vi-VN" dirty="0" err="1"/>
              <a:t>giá</a:t>
            </a:r>
            <a:r>
              <a:rPr lang="vi-VN" dirty="0"/>
              <a:t> </a:t>
            </a:r>
            <a:r>
              <a:rPr lang="vi-VN" dirty="0" err="1"/>
              <a:t>sản</a:t>
            </a:r>
            <a:r>
              <a:rPr lang="vi-VN" dirty="0"/>
              <a:t> </a:t>
            </a:r>
            <a:r>
              <a:rPr lang="vi-VN" dirty="0" err="1"/>
              <a:t>phẩm</a:t>
            </a:r>
            <a:r>
              <a:rPr lang="vi-VN" dirty="0"/>
              <a:t> </a:t>
            </a:r>
            <a:r>
              <a:rPr lang="vi-VN" dirty="0" err="1"/>
              <a:t>và</a:t>
            </a:r>
            <a:r>
              <a:rPr lang="vi-VN" dirty="0"/>
              <a:t> </a:t>
            </a:r>
            <a:r>
              <a:rPr lang="vi-VN" dirty="0" err="1"/>
              <a:t>bán</a:t>
            </a:r>
            <a:r>
              <a:rPr lang="vi-VN" dirty="0"/>
              <a:t> </a:t>
            </a:r>
            <a:r>
              <a:rPr lang="vi-VN" dirty="0" err="1"/>
              <a:t>toàn</a:t>
            </a:r>
            <a:r>
              <a:rPr lang="vi-VN" dirty="0"/>
              <a:t> </a:t>
            </a:r>
            <a:r>
              <a:rPr lang="vi-VN" dirty="0" err="1"/>
              <a:t>bộ</a:t>
            </a:r>
            <a:r>
              <a:rPr lang="vi-VN" dirty="0"/>
              <a:t> </a:t>
            </a:r>
            <a:r>
              <a:rPr lang="vi-VN" dirty="0" err="1"/>
              <a:t>sản</a:t>
            </a:r>
            <a:r>
              <a:rPr lang="vi-VN" dirty="0"/>
              <a:t> </a:t>
            </a:r>
            <a:r>
              <a:rPr lang="vi-VN" dirty="0" err="1"/>
              <a:t>phẩm</a:t>
            </a:r>
            <a:r>
              <a:rPr lang="vi-VN" dirty="0"/>
              <a:t> trong kho </a:t>
            </a:r>
            <a:r>
              <a:rPr lang="vi-VN" dirty="0" err="1"/>
              <a:t>để</a:t>
            </a:r>
            <a:r>
              <a:rPr lang="vi-VN" dirty="0"/>
              <a:t> </a:t>
            </a:r>
            <a:r>
              <a:rPr lang="vi-VN" dirty="0" err="1"/>
              <a:t>tối</a:t>
            </a:r>
            <a:r>
              <a:rPr lang="vi-VN" dirty="0"/>
              <a:t> đa </a:t>
            </a:r>
            <a:r>
              <a:rPr lang="vi-VN" dirty="0" err="1"/>
              <a:t>lợi</a:t>
            </a:r>
            <a:r>
              <a:rPr lang="vi-VN" dirty="0"/>
              <a:t> </a:t>
            </a:r>
            <a:r>
              <a:rPr lang="vi-VN" dirty="0" err="1"/>
              <a:t>nhuận</a:t>
            </a:r>
            <a:r>
              <a:rPr lang="vi-VN" dirty="0"/>
              <a:t> </a:t>
            </a:r>
            <a:r>
              <a:rPr lang="vi-VN" dirty="0" err="1"/>
              <a:t>ngắn</a:t>
            </a:r>
            <a:r>
              <a:rPr lang="vi-VN" dirty="0"/>
              <a:t> </a:t>
            </a:r>
            <a:r>
              <a:rPr lang="vi-VN" dirty="0" err="1"/>
              <a:t>hạn</a:t>
            </a:r>
            <a:r>
              <a:rPr lang="vi-VN" dirty="0"/>
              <a:t>.</a:t>
            </a:r>
          </a:p>
          <a:p>
            <a:r>
              <a:rPr lang="vi-VN" dirty="0" err="1"/>
              <a:t>Giữ</a:t>
            </a:r>
            <a:r>
              <a:rPr lang="vi-VN" dirty="0"/>
              <a:t> </a:t>
            </a:r>
            <a:r>
              <a:rPr lang="vi-VN" dirty="0" err="1"/>
              <a:t>sản</a:t>
            </a:r>
            <a:r>
              <a:rPr lang="vi-VN" dirty="0"/>
              <a:t> </a:t>
            </a:r>
            <a:r>
              <a:rPr lang="vi-VN" dirty="0" err="1"/>
              <a:t>phẩm</a:t>
            </a:r>
            <a:r>
              <a:rPr lang="vi-VN" dirty="0"/>
              <a:t> trong kho </a:t>
            </a:r>
            <a:r>
              <a:rPr lang="vi-VN" dirty="0" err="1"/>
              <a:t>và</a:t>
            </a:r>
            <a:r>
              <a:rPr lang="vi-VN" dirty="0"/>
              <a:t> </a:t>
            </a:r>
            <a:r>
              <a:rPr lang="vi-VN" dirty="0" err="1"/>
              <a:t>bán</a:t>
            </a:r>
            <a:r>
              <a:rPr lang="vi-VN" dirty="0"/>
              <a:t> ra khi </a:t>
            </a:r>
            <a:r>
              <a:rPr lang="vi-VN" dirty="0" err="1"/>
              <a:t>cầu</a:t>
            </a:r>
            <a:r>
              <a:rPr lang="vi-VN" dirty="0"/>
              <a:t> </a:t>
            </a:r>
            <a:r>
              <a:rPr lang="vi-VN" dirty="0" err="1"/>
              <a:t>lớn</a:t>
            </a:r>
            <a:r>
              <a:rPr lang="vi-VN" dirty="0"/>
              <a:t> hơn cung </a:t>
            </a:r>
            <a:r>
              <a:rPr lang="vi-VN" dirty="0" err="1"/>
              <a:t>để</a:t>
            </a:r>
            <a:r>
              <a:rPr lang="vi-VN" dirty="0"/>
              <a:t> </a:t>
            </a:r>
            <a:r>
              <a:rPr lang="vi-VN" dirty="0" err="1"/>
              <a:t>tối</a:t>
            </a:r>
            <a:r>
              <a:rPr lang="vi-VN" dirty="0"/>
              <a:t> đa </a:t>
            </a:r>
            <a:r>
              <a:rPr lang="vi-VN" dirty="0" err="1"/>
              <a:t>lợi</a:t>
            </a:r>
            <a:r>
              <a:rPr lang="vi-VN" dirty="0"/>
              <a:t> </a:t>
            </a:r>
            <a:r>
              <a:rPr lang="vi-VN" dirty="0" err="1"/>
              <a:t>nhuận</a:t>
            </a:r>
            <a:r>
              <a:rPr lang="vi-VN" dirty="0"/>
              <a:t> </a:t>
            </a:r>
            <a:r>
              <a:rPr lang="vi-VN" dirty="0" err="1"/>
              <a:t>dài</a:t>
            </a:r>
            <a:r>
              <a:rPr lang="vi-VN" dirty="0"/>
              <a:t> </a:t>
            </a:r>
            <a:r>
              <a:rPr lang="vi-VN" dirty="0" err="1"/>
              <a:t>hạn</a:t>
            </a:r>
            <a:r>
              <a:rPr lang="vi-VN" dirty="0"/>
              <a:t>.</a:t>
            </a:r>
          </a:p>
          <a:p>
            <a:endParaRPr lang="vi-VN" dirty="0"/>
          </a:p>
          <a:p>
            <a:r>
              <a:rPr lang="vi-VN" dirty="0"/>
              <a:t>Trong </a:t>
            </a:r>
            <a:r>
              <a:rPr lang="vi-VN" dirty="0" err="1"/>
              <a:t>học</a:t>
            </a:r>
            <a:r>
              <a:rPr lang="vi-VN" dirty="0"/>
              <a:t> tăng </a:t>
            </a:r>
            <a:r>
              <a:rPr lang="vi-VN" dirty="0" err="1"/>
              <a:t>cường</a:t>
            </a:r>
            <a:r>
              <a:rPr lang="vi-VN" dirty="0"/>
              <a:t>, </a:t>
            </a:r>
            <a:r>
              <a:rPr lang="vi-VN" dirty="0" err="1"/>
              <a:t>phần</a:t>
            </a:r>
            <a:r>
              <a:rPr lang="vi-VN" dirty="0"/>
              <a:t> </a:t>
            </a:r>
            <a:r>
              <a:rPr lang="vi-VN" dirty="0" err="1"/>
              <a:t>thưởng</a:t>
            </a:r>
            <a:r>
              <a:rPr lang="vi-VN" dirty="0"/>
              <a:t> </a:t>
            </a:r>
            <a:r>
              <a:rPr lang="vi-VN" dirty="0" err="1"/>
              <a:t>sẽ</a:t>
            </a:r>
            <a:r>
              <a:rPr lang="vi-VN" dirty="0"/>
              <a:t> cho ta </a:t>
            </a:r>
            <a:r>
              <a:rPr lang="vi-VN" dirty="0" err="1"/>
              <a:t>một</a:t>
            </a:r>
            <a:r>
              <a:rPr lang="vi-VN" dirty="0"/>
              <a:t> </a:t>
            </a:r>
            <a:r>
              <a:rPr lang="vi-VN" dirty="0" err="1"/>
              <a:t>cái</a:t>
            </a:r>
            <a:r>
              <a:rPr lang="vi-VN" dirty="0"/>
              <a:t> </a:t>
            </a:r>
            <a:r>
              <a:rPr lang="vi-VN" dirty="0" err="1"/>
              <a:t>nhìn</a:t>
            </a:r>
            <a:r>
              <a:rPr lang="vi-VN" dirty="0"/>
              <a:t> </a:t>
            </a:r>
            <a:r>
              <a:rPr lang="vi-VN" dirty="0" err="1"/>
              <a:t>về</a:t>
            </a:r>
            <a:r>
              <a:rPr lang="vi-VN" dirty="0"/>
              <a:t> </a:t>
            </a:r>
            <a:r>
              <a:rPr lang="vi-VN" dirty="0" err="1"/>
              <a:t>lợi</a:t>
            </a:r>
            <a:r>
              <a:rPr lang="vi-VN" dirty="0"/>
              <a:t> </a:t>
            </a:r>
            <a:r>
              <a:rPr lang="vi-VN" dirty="0" err="1"/>
              <a:t>ích</a:t>
            </a:r>
            <a:r>
              <a:rPr lang="vi-VN" dirty="0"/>
              <a:t> </a:t>
            </a:r>
            <a:r>
              <a:rPr lang="vi-VN" dirty="0" err="1"/>
              <a:t>ngắn</a:t>
            </a:r>
            <a:r>
              <a:rPr lang="vi-VN" dirty="0"/>
              <a:t> </a:t>
            </a:r>
            <a:r>
              <a:rPr lang="vi-VN" dirty="0" err="1"/>
              <a:t>hạn</a:t>
            </a:r>
            <a:r>
              <a:rPr lang="vi-VN" dirty="0"/>
              <a:t> </a:t>
            </a:r>
            <a:r>
              <a:rPr lang="vi-VN" dirty="0" err="1"/>
              <a:t>sẽ</a:t>
            </a:r>
            <a:r>
              <a:rPr lang="vi-VN" dirty="0"/>
              <a:t> </a:t>
            </a:r>
            <a:r>
              <a:rPr lang="vi-VN" dirty="0" err="1"/>
              <a:t>đạt</a:t>
            </a:r>
            <a:r>
              <a:rPr lang="vi-VN" dirty="0"/>
              <a:t> </a:t>
            </a:r>
            <a:r>
              <a:rPr lang="vi-VN" dirty="0" err="1"/>
              <a:t>được</a:t>
            </a:r>
            <a:r>
              <a:rPr lang="vi-VN" dirty="0"/>
              <a:t>; tuy nhiên, </a:t>
            </a:r>
            <a:r>
              <a:rPr lang="vi-VN" dirty="0" err="1"/>
              <a:t>mục</a:t>
            </a:r>
            <a:r>
              <a:rPr lang="vi-VN" dirty="0"/>
              <a:t> tiêu </a:t>
            </a:r>
            <a:r>
              <a:rPr lang="vi-VN" dirty="0" err="1"/>
              <a:t>cuối</a:t>
            </a:r>
            <a:r>
              <a:rPr lang="vi-VN" dirty="0"/>
              <a:t> </a:t>
            </a:r>
            <a:r>
              <a:rPr lang="vi-VN" dirty="0" err="1"/>
              <a:t>cùng</a:t>
            </a:r>
            <a:r>
              <a:rPr lang="vi-VN" dirty="0"/>
              <a:t> </a:t>
            </a:r>
            <a:r>
              <a:rPr lang="vi-VN" dirty="0" err="1"/>
              <a:t>của</a:t>
            </a:r>
            <a:r>
              <a:rPr lang="vi-VN" dirty="0"/>
              <a:t> </a:t>
            </a:r>
            <a:r>
              <a:rPr lang="vi-VN" dirty="0" err="1"/>
              <a:t>hầu</a:t>
            </a:r>
            <a:r>
              <a:rPr lang="vi-VN" dirty="0"/>
              <a:t> </a:t>
            </a:r>
            <a:r>
              <a:rPr lang="vi-VN" dirty="0" err="1"/>
              <a:t>hết</a:t>
            </a:r>
            <a:r>
              <a:rPr lang="vi-VN" dirty="0"/>
              <a:t> </a:t>
            </a:r>
            <a:r>
              <a:rPr lang="vi-VN" dirty="0" err="1"/>
              <a:t>mọi</a:t>
            </a:r>
            <a:r>
              <a:rPr lang="vi-VN" dirty="0"/>
              <a:t> </a:t>
            </a:r>
            <a:r>
              <a:rPr lang="vi-VN" dirty="0" err="1"/>
              <a:t>bài</a:t>
            </a:r>
            <a:r>
              <a:rPr lang="vi-VN" dirty="0"/>
              <a:t> </a:t>
            </a:r>
            <a:r>
              <a:rPr lang="vi-VN" dirty="0" err="1"/>
              <a:t>toán</a:t>
            </a:r>
            <a:r>
              <a:rPr lang="vi-VN" dirty="0"/>
              <a:t> trong </a:t>
            </a:r>
            <a:r>
              <a:rPr lang="vi-VN" dirty="0" err="1"/>
              <a:t>thực</a:t>
            </a:r>
            <a:r>
              <a:rPr lang="vi-VN" dirty="0"/>
              <a:t> </a:t>
            </a:r>
            <a:r>
              <a:rPr lang="vi-VN" dirty="0" err="1"/>
              <a:t>tế</a:t>
            </a:r>
            <a:r>
              <a:rPr lang="vi-VN" dirty="0"/>
              <a:t> </a:t>
            </a:r>
            <a:r>
              <a:rPr lang="vi-VN" dirty="0" err="1"/>
              <a:t>là</a:t>
            </a:r>
            <a:r>
              <a:rPr lang="vi-VN" dirty="0"/>
              <a:t> </a:t>
            </a:r>
            <a:r>
              <a:rPr lang="vi-VN" dirty="0" err="1"/>
              <a:t>tối</a:t>
            </a:r>
            <a:r>
              <a:rPr lang="vi-VN" dirty="0"/>
              <a:t> đa </a:t>
            </a:r>
            <a:r>
              <a:rPr lang="vi-VN" dirty="0" err="1"/>
              <a:t>số</a:t>
            </a:r>
            <a:r>
              <a:rPr lang="vi-VN" dirty="0"/>
              <a:t> </a:t>
            </a:r>
            <a:r>
              <a:rPr lang="vi-VN" dirty="0" err="1"/>
              <a:t>phần</a:t>
            </a:r>
            <a:r>
              <a:rPr lang="vi-VN" dirty="0"/>
              <a:t> </a:t>
            </a:r>
            <a:r>
              <a:rPr lang="vi-VN" dirty="0" err="1"/>
              <a:t>thưởng</a:t>
            </a:r>
            <a:r>
              <a:rPr lang="vi-VN" dirty="0"/>
              <a:t> </a:t>
            </a:r>
            <a:r>
              <a:rPr lang="vi-VN" dirty="0" err="1"/>
              <a:t>có</a:t>
            </a:r>
            <a:r>
              <a:rPr lang="vi-VN" dirty="0"/>
              <a:t> </a:t>
            </a:r>
            <a:r>
              <a:rPr lang="vi-VN" dirty="0" err="1"/>
              <a:t>thể</a:t>
            </a:r>
            <a:r>
              <a:rPr lang="vi-VN" dirty="0"/>
              <a:t> </a:t>
            </a:r>
            <a:r>
              <a:rPr lang="vi-VN" dirty="0" err="1"/>
              <a:t>nhận</a:t>
            </a:r>
            <a:r>
              <a:rPr lang="vi-VN" dirty="0"/>
              <a:t> </a:t>
            </a:r>
            <a:r>
              <a:rPr lang="vi-VN" dirty="0" err="1"/>
              <a:t>được</a:t>
            </a:r>
            <a:r>
              <a:rPr lang="vi-VN" dirty="0"/>
              <a:t> trong </a:t>
            </a:r>
            <a:r>
              <a:rPr lang="vi-VN" dirty="0" err="1"/>
              <a:t>dài</a:t>
            </a:r>
            <a:r>
              <a:rPr lang="vi-VN" dirty="0"/>
              <a:t> </a:t>
            </a:r>
            <a:r>
              <a:rPr lang="vi-VN" dirty="0" err="1"/>
              <a:t>hạn</a:t>
            </a:r>
            <a:endParaRPr lang="vi-VN" dirty="0"/>
          </a:p>
          <a:p>
            <a:r>
              <a:rPr lang="vi-VN" dirty="0"/>
              <a:t>=&gt; Ta </a:t>
            </a:r>
            <a:r>
              <a:rPr lang="vi-VN" dirty="0" err="1"/>
              <a:t>cần</a:t>
            </a:r>
            <a:r>
              <a:rPr lang="vi-VN" dirty="0"/>
              <a:t> </a:t>
            </a:r>
            <a:r>
              <a:rPr lang="vi-VN" dirty="0" err="1"/>
              <a:t>một</a:t>
            </a:r>
            <a:r>
              <a:rPr lang="vi-VN" dirty="0"/>
              <a:t> </a:t>
            </a:r>
            <a:r>
              <a:rPr lang="vi-VN" dirty="0" err="1"/>
              <a:t>thứ</a:t>
            </a:r>
            <a:r>
              <a:rPr lang="vi-VN" dirty="0"/>
              <a:t> </a:t>
            </a:r>
            <a:r>
              <a:rPr lang="vi-VN" dirty="0" err="1"/>
              <a:t>để</a:t>
            </a:r>
            <a:r>
              <a:rPr lang="vi-VN" dirty="0"/>
              <a:t> </a:t>
            </a:r>
            <a:r>
              <a:rPr lang="vi-VN" dirty="0" err="1"/>
              <a:t>đánh</a:t>
            </a:r>
            <a:r>
              <a:rPr lang="vi-VN" dirty="0"/>
              <a:t> </a:t>
            </a:r>
            <a:r>
              <a:rPr lang="vi-VN" dirty="0" err="1"/>
              <a:t>giá</a:t>
            </a:r>
            <a:r>
              <a:rPr lang="vi-VN" dirty="0"/>
              <a:t> </a:t>
            </a:r>
            <a:r>
              <a:rPr lang="vi-VN" dirty="0" err="1"/>
              <a:t>phần</a:t>
            </a:r>
            <a:r>
              <a:rPr lang="vi-VN" dirty="0"/>
              <a:t> </a:t>
            </a:r>
            <a:r>
              <a:rPr lang="vi-VN" dirty="0" err="1"/>
              <a:t>thưởng</a:t>
            </a:r>
            <a:r>
              <a:rPr lang="vi-VN" dirty="0"/>
              <a:t> trong </a:t>
            </a:r>
            <a:r>
              <a:rPr lang="vi-VN" dirty="0" err="1"/>
              <a:t>dài</a:t>
            </a:r>
            <a:r>
              <a:rPr lang="vi-VN" dirty="0"/>
              <a:t> </a:t>
            </a:r>
            <a:r>
              <a:rPr lang="vi-VN" dirty="0" err="1"/>
              <a:t>hạn</a:t>
            </a:r>
            <a:r>
              <a:rPr lang="vi-VN" dirty="0"/>
              <a:t> -&gt; v </a:t>
            </a:r>
            <a:r>
              <a:rPr lang="vi-VN" dirty="0" err="1"/>
              <a:t>function</a:t>
            </a:r>
            <a:r>
              <a:rPr lang="vi-VN" dirty="0"/>
              <a:t> (</a:t>
            </a:r>
            <a:r>
              <a:rPr lang="vi-VN" dirty="0" err="1"/>
              <a:t>hàm</a:t>
            </a:r>
            <a:r>
              <a:rPr lang="vi-VN" dirty="0"/>
              <a:t> </a:t>
            </a:r>
            <a:r>
              <a:rPr lang="vi-VN" dirty="0" err="1"/>
              <a:t>giá</a:t>
            </a:r>
            <a:r>
              <a:rPr lang="vi-VN" dirty="0"/>
              <a:t> </a:t>
            </a:r>
            <a:r>
              <a:rPr lang="vi-VN" dirty="0" err="1"/>
              <a:t>trị</a:t>
            </a:r>
            <a:r>
              <a:rPr lang="vi-VN" dirty="0"/>
              <a:t>) (</a:t>
            </a:r>
            <a:r>
              <a:rPr lang="vi-VN" dirty="0" err="1"/>
              <a:t>tại</a:t>
            </a:r>
            <a:r>
              <a:rPr lang="vi-VN" dirty="0"/>
              <a:t> </a:t>
            </a:r>
            <a:r>
              <a:rPr lang="vi-VN" dirty="0" err="1"/>
              <a:t>một</a:t>
            </a:r>
            <a:r>
              <a:rPr lang="vi-VN" dirty="0"/>
              <a:t> </a:t>
            </a:r>
            <a:r>
              <a:rPr lang="vi-VN" dirty="0" err="1"/>
              <a:t>trạng</a:t>
            </a:r>
            <a:r>
              <a:rPr lang="vi-VN" dirty="0"/>
              <a:t> </a:t>
            </a:r>
            <a:r>
              <a:rPr lang="vi-VN" dirty="0" err="1"/>
              <a:t>thái</a:t>
            </a:r>
            <a:r>
              <a:rPr lang="vi-VN" dirty="0"/>
              <a:t> </a:t>
            </a:r>
            <a:r>
              <a:rPr lang="vi-VN" dirty="0" err="1"/>
              <a:t>nào</a:t>
            </a:r>
            <a:r>
              <a:rPr lang="vi-VN" dirty="0"/>
              <a:t> </a:t>
            </a:r>
            <a:r>
              <a:rPr lang="vi-VN" dirty="0" err="1"/>
              <a:t>đó</a:t>
            </a:r>
            <a:r>
              <a:rPr lang="vi-VN" dirty="0"/>
              <a:t>)</a:t>
            </a:r>
          </a:p>
          <a:p>
            <a:r>
              <a:rPr lang="vi-VN" dirty="0" err="1"/>
              <a:t>Hàm</a:t>
            </a:r>
            <a:r>
              <a:rPr lang="vi-VN" dirty="0"/>
              <a:t> </a:t>
            </a:r>
            <a:r>
              <a:rPr lang="vi-VN" dirty="0" err="1"/>
              <a:t>giá</a:t>
            </a:r>
            <a:r>
              <a:rPr lang="vi-VN" dirty="0"/>
              <a:t> </a:t>
            </a:r>
            <a:r>
              <a:rPr lang="vi-VN" dirty="0" err="1"/>
              <a:t>trị</a:t>
            </a:r>
            <a:r>
              <a:rPr lang="vi-VN" dirty="0"/>
              <a:t> </a:t>
            </a:r>
            <a:r>
              <a:rPr lang="vi-VN" dirty="0" err="1"/>
              <a:t>giống</a:t>
            </a:r>
            <a:r>
              <a:rPr lang="vi-VN" dirty="0"/>
              <a:t> như </a:t>
            </a:r>
            <a:r>
              <a:rPr lang="vi-VN" dirty="0" err="1"/>
              <a:t>một</a:t>
            </a:r>
            <a:r>
              <a:rPr lang="vi-VN" dirty="0"/>
              <a:t> </a:t>
            </a:r>
            <a:r>
              <a:rPr lang="vi-VN" dirty="0" err="1"/>
              <a:t>sự</a:t>
            </a:r>
            <a:r>
              <a:rPr lang="vi-VN" dirty="0"/>
              <a:t> </a:t>
            </a:r>
            <a:r>
              <a:rPr lang="vi-VN" dirty="0" err="1"/>
              <a:t>tổng</a:t>
            </a:r>
            <a:r>
              <a:rPr lang="vi-VN" dirty="0"/>
              <a:t> </a:t>
            </a:r>
            <a:r>
              <a:rPr lang="vi-VN" dirty="0" err="1"/>
              <a:t>hợp</a:t>
            </a:r>
            <a:r>
              <a:rPr lang="vi-VN" dirty="0"/>
              <a:t> (</a:t>
            </a:r>
            <a:r>
              <a:rPr lang="vi-VN" dirty="0" err="1"/>
              <a:t>tóm</a:t>
            </a:r>
            <a:r>
              <a:rPr lang="vi-VN" dirty="0"/>
              <a:t> </a:t>
            </a:r>
            <a:r>
              <a:rPr lang="vi-VN" dirty="0" err="1"/>
              <a:t>tắt</a:t>
            </a:r>
            <a:r>
              <a:rPr lang="vi-VN" dirty="0"/>
              <a:t>) </a:t>
            </a:r>
            <a:r>
              <a:rPr lang="vi-VN" dirty="0" err="1"/>
              <a:t>tất</a:t>
            </a:r>
            <a:r>
              <a:rPr lang="vi-VN" dirty="0"/>
              <a:t> </a:t>
            </a:r>
            <a:r>
              <a:rPr lang="vi-VN" dirty="0" err="1"/>
              <a:t>cả</a:t>
            </a:r>
            <a:r>
              <a:rPr lang="vi-VN" dirty="0"/>
              <a:t> </a:t>
            </a:r>
            <a:r>
              <a:rPr lang="vi-VN" dirty="0" err="1"/>
              <a:t>những</a:t>
            </a:r>
            <a:r>
              <a:rPr lang="vi-VN" dirty="0"/>
              <a:t> </a:t>
            </a:r>
            <a:r>
              <a:rPr lang="vi-VN" dirty="0" err="1"/>
              <a:t>khả</a:t>
            </a:r>
            <a:r>
              <a:rPr lang="vi-VN" dirty="0"/>
              <a:t> năng </a:t>
            </a:r>
            <a:r>
              <a:rPr lang="vi-VN" dirty="0" err="1"/>
              <a:t>có</a:t>
            </a:r>
            <a:r>
              <a:rPr lang="vi-VN" dirty="0"/>
              <a:t> </a:t>
            </a:r>
            <a:r>
              <a:rPr lang="vi-VN" dirty="0" err="1"/>
              <a:t>thể</a:t>
            </a:r>
            <a:r>
              <a:rPr lang="vi-VN" dirty="0"/>
              <a:t> </a:t>
            </a:r>
            <a:r>
              <a:rPr lang="vi-VN" dirty="0" err="1"/>
              <a:t>xảy</a:t>
            </a:r>
            <a:r>
              <a:rPr lang="vi-VN" dirty="0"/>
              <a:t> ra trong tương lai thông qua </a:t>
            </a:r>
            <a:r>
              <a:rPr lang="vi-VN" dirty="0" err="1"/>
              <a:t>việc</a:t>
            </a:r>
            <a:r>
              <a:rPr lang="vi-VN" dirty="0"/>
              <a:t> </a:t>
            </a:r>
            <a:r>
              <a:rPr lang="vi-VN" dirty="0" err="1"/>
              <a:t>lấy</a:t>
            </a:r>
            <a:r>
              <a:rPr lang="vi-VN" dirty="0"/>
              <a:t> trung </a:t>
            </a:r>
            <a:r>
              <a:rPr lang="vi-VN" dirty="0" err="1"/>
              <a:t>bình</a:t>
            </a:r>
            <a:r>
              <a:rPr lang="vi-VN" dirty="0"/>
              <a:t> </a:t>
            </a:r>
            <a:r>
              <a:rPr lang="vi-VN" dirty="0" err="1"/>
              <a:t>các</a:t>
            </a:r>
            <a:r>
              <a:rPr lang="vi-VN" dirty="0"/>
              <a:t> </a:t>
            </a:r>
            <a:r>
              <a:rPr lang="vi-VN" dirty="0" err="1"/>
              <a:t>phản</a:t>
            </a:r>
            <a:r>
              <a:rPr lang="vi-VN" dirty="0"/>
              <a:t> </a:t>
            </a:r>
            <a:r>
              <a:rPr lang="vi-VN" dirty="0" err="1"/>
              <a:t>hồi</a:t>
            </a:r>
            <a:r>
              <a:rPr lang="vi-VN" dirty="0"/>
              <a:t> (</a:t>
            </a:r>
            <a:r>
              <a:rPr lang="vi-VN" dirty="0" err="1"/>
              <a:t>returns</a:t>
            </a:r>
            <a:r>
              <a:rPr lang="vi-VN" dirty="0"/>
              <a:t>) </a:t>
            </a:r>
            <a:r>
              <a:rPr lang="vi-VN" dirty="0" err="1"/>
              <a:t>nhận</a:t>
            </a:r>
            <a:r>
              <a:rPr lang="vi-VN" dirty="0"/>
              <a:t> </a:t>
            </a:r>
            <a:r>
              <a:rPr lang="vi-VN" dirty="0" err="1"/>
              <a:t>được</a:t>
            </a:r>
            <a:r>
              <a:rPr lang="vi-VN" dirty="0"/>
              <a:t>.</a:t>
            </a:r>
          </a:p>
          <a:p>
            <a:r>
              <a:rPr lang="vi-VN" dirty="0" err="1"/>
              <a:t>Mục</a:t>
            </a:r>
            <a:r>
              <a:rPr lang="vi-VN" dirty="0"/>
              <a:t> tiêu </a:t>
            </a:r>
            <a:r>
              <a:rPr lang="vi-VN" dirty="0" err="1"/>
              <a:t>tối</a:t>
            </a:r>
            <a:r>
              <a:rPr lang="vi-VN" dirty="0"/>
              <a:t> </a:t>
            </a:r>
            <a:r>
              <a:rPr lang="vi-VN" dirty="0" err="1"/>
              <a:t>thượng</a:t>
            </a:r>
            <a:r>
              <a:rPr lang="vi-VN" dirty="0"/>
              <a:t> </a:t>
            </a:r>
            <a:r>
              <a:rPr lang="vi-VN" dirty="0" err="1"/>
              <a:t>là</a:t>
            </a:r>
            <a:r>
              <a:rPr lang="vi-VN" dirty="0"/>
              <a:t> </a:t>
            </a:r>
            <a:r>
              <a:rPr lang="vi-VN" dirty="0" err="1"/>
              <a:t>học</a:t>
            </a:r>
            <a:r>
              <a:rPr lang="vi-VN" dirty="0"/>
              <a:t> ra </a:t>
            </a:r>
            <a:r>
              <a:rPr lang="vi-VN" dirty="0" err="1"/>
              <a:t>good</a:t>
            </a:r>
            <a:r>
              <a:rPr lang="vi-VN" dirty="0"/>
              <a:t> </a:t>
            </a:r>
            <a:r>
              <a:rPr lang="vi-VN" dirty="0" err="1"/>
              <a:t>policy</a:t>
            </a:r>
            <a:r>
              <a:rPr lang="vi-VN" dirty="0"/>
              <a:t>, </a:t>
            </a:r>
            <a:r>
              <a:rPr lang="vi-VN" dirty="0" err="1"/>
              <a:t>value</a:t>
            </a:r>
            <a:r>
              <a:rPr lang="vi-VN" dirty="0"/>
              <a:t> </a:t>
            </a:r>
            <a:r>
              <a:rPr lang="vi-VN" dirty="0" err="1"/>
              <a:t>function</a:t>
            </a:r>
            <a:r>
              <a:rPr lang="vi-VN" dirty="0"/>
              <a:t> </a:t>
            </a:r>
            <a:r>
              <a:rPr lang="vi-VN" dirty="0" err="1"/>
              <a:t>giúp</a:t>
            </a:r>
            <a:r>
              <a:rPr lang="vi-VN" dirty="0"/>
              <a:t> ta </a:t>
            </a:r>
            <a:r>
              <a:rPr lang="vi-VN" dirty="0" err="1"/>
              <a:t>đánh</a:t>
            </a:r>
            <a:r>
              <a:rPr lang="vi-VN" dirty="0"/>
              <a:t> </a:t>
            </a:r>
            <a:r>
              <a:rPr lang="vi-VN" dirty="0" err="1"/>
              <a:t>giá</a:t>
            </a:r>
            <a:r>
              <a:rPr lang="vi-VN" dirty="0"/>
              <a:t> </a:t>
            </a:r>
            <a:r>
              <a:rPr lang="vi-VN" dirty="0" err="1"/>
              <a:t>chất</a:t>
            </a:r>
            <a:r>
              <a:rPr lang="vi-VN" dirty="0"/>
              <a:t> </a:t>
            </a:r>
            <a:r>
              <a:rPr lang="vi-VN" dirty="0" err="1"/>
              <a:t>lượng</a:t>
            </a:r>
            <a:r>
              <a:rPr lang="vi-VN" dirty="0"/>
              <a:t> </a:t>
            </a:r>
            <a:r>
              <a:rPr lang="vi-VN" dirty="0" err="1"/>
              <a:t>của</a:t>
            </a:r>
            <a:r>
              <a:rPr lang="vi-VN" dirty="0"/>
              <a:t> </a:t>
            </a:r>
            <a:r>
              <a:rPr lang="vi-VN" dirty="0" err="1"/>
              <a:t>các</a:t>
            </a:r>
            <a:r>
              <a:rPr lang="vi-VN" dirty="0"/>
              <a:t> </a:t>
            </a:r>
            <a:r>
              <a:rPr lang="vi-VN" dirty="0" err="1"/>
              <a:t>policy</a:t>
            </a:r>
            <a:r>
              <a:rPr lang="vi-VN" dirty="0"/>
              <a:t>.</a:t>
            </a:r>
          </a:p>
          <a:p>
            <a:endParaRPr lang="vi-VN" dirty="0"/>
          </a:p>
          <a:p>
            <a:r>
              <a:rPr lang="vi-VN" dirty="0"/>
              <a:t>Tương </a:t>
            </a:r>
            <a:r>
              <a:rPr lang="vi-VN" dirty="0" err="1"/>
              <a:t>tự</a:t>
            </a:r>
            <a:r>
              <a:rPr lang="vi-VN" dirty="0"/>
              <a:t>, ta </a:t>
            </a:r>
            <a:r>
              <a:rPr lang="vi-VN" dirty="0" err="1"/>
              <a:t>có</a:t>
            </a:r>
            <a:r>
              <a:rPr lang="vi-VN" dirty="0"/>
              <a:t> </a:t>
            </a:r>
            <a:r>
              <a:rPr lang="vi-VN" dirty="0" err="1"/>
              <a:t>hàm</a:t>
            </a:r>
            <a:r>
              <a:rPr lang="vi-VN" dirty="0"/>
              <a:t> </a:t>
            </a:r>
            <a:r>
              <a:rPr lang="vi-VN" dirty="0" err="1"/>
              <a:t>action-value</a:t>
            </a:r>
            <a:r>
              <a:rPr lang="vi-VN" dirty="0"/>
              <a:t> q</a:t>
            </a:r>
          </a:p>
          <a:p>
            <a:r>
              <a:rPr lang="vi-VN" dirty="0" err="1"/>
              <a:t>Tại</a:t>
            </a:r>
            <a:r>
              <a:rPr lang="vi-VN" dirty="0"/>
              <a:t> </a:t>
            </a:r>
            <a:r>
              <a:rPr lang="vi-VN" dirty="0" err="1"/>
              <a:t>trạng</a:t>
            </a:r>
            <a:r>
              <a:rPr lang="vi-VN" dirty="0"/>
              <a:t> </a:t>
            </a:r>
            <a:r>
              <a:rPr lang="vi-VN" dirty="0" err="1"/>
              <a:t>thái</a:t>
            </a:r>
            <a:r>
              <a:rPr lang="vi-VN" dirty="0"/>
              <a:t> s, </a:t>
            </a:r>
            <a:r>
              <a:rPr lang="vi-VN" dirty="0" err="1"/>
              <a:t>thực</a:t>
            </a:r>
            <a:r>
              <a:rPr lang="vi-VN" dirty="0"/>
              <a:t> </a:t>
            </a:r>
            <a:r>
              <a:rPr lang="vi-VN" dirty="0" err="1"/>
              <a:t>hiện</a:t>
            </a:r>
            <a:r>
              <a:rPr lang="vi-VN" dirty="0"/>
              <a:t> </a:t>
            </a:r>
            <a:r>
              <a:rPr lang="vi-VN" dirty="0" err="1"/>
              <a:t>hành</a:t>
            </a:r>
            <a:r>
              <a:rPr lang="vi-VN" dirty="0"/>
              <a:t> </a:t>
            </a:r>
            <a:r>
              <a:rPr lang="vi-VN" dirty="0" err="1"/>
              <a:t>động</a:t>
            </a:r>
            <a:r>
              <a:rPr lang="vi-VN" dirty="0"/>
              <a:t> a, theo </a:t>
            </a:r>
            <a:r>
              <a:rPr lang="vi-VN" dirty="0" err="1"/>
              <a:t>policy</a:t>
            </a:r>
            <a:r>
              <a:rPr lang="vi-VN" dirty="0"/>
              <a:t> </a:t>
            </a:r>
            <a:r>
              <a:rPr lang="vi-VN" dirty="0" err="1"/>
              <a:t>pi</a:t>
            </a:r>
            <a:r>
              <a:rPr lang="vi-VN" dirty="0"/>
              <a:t> -&gt; q</a:t>
            </a:r>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8</a:t>
            </a:fld>
            <a:endParaRPr lang="en-US"/>
          </a:p>
        </p:txBody>
      </p:sp>
    </p:spTree>
    <p:extLst>
      <p:ext uri="{BB962C8B-B14F-4D97-AF65-F5344CB8AC3E}">
        <p14:creationId xmlns:p14="http://schemas.microsoft.com/office/powerpoint/2010/main" val="232023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V∗(s) </a:t>
            </a:r>
            <a:r>
              <a:rPr lang="vi-VN" dirty="0" err="1"/>
              <a:t>là</a:t>
            </a:r>
            <a:r>
              <a:rPr lang="vi-VN" dirty="0"/>
              <a:t> </a:t>
            </a:r>
            <a:r>
              <a:rPr lang="vi-VN" dirty="0" err="1"/>
              <a:t>hàm</a:t>
            </a:r>
            <a:r>
              <a:rPr lang="vi-VN" dirty="0"/>
              <a:t> </a:t>
            </a:r>
            <a:r>
              <a:rPr lang="vi-VN" dirty="0" err="1"/>
              <a:t>trả</a:t>
            </a:r>
            <a:r>
              <a:rPr lang="vi-VN" dirty="0"/>
              <a:t> </a:t>
            </a:r>
            <a:r>
              <a:rPr lang="vi-VN" dirty="0" err="1"/>
              <a:t>về</a:t>
            </a:r>
            <a:r>
              <a:rPr lang="vi-VN" dirty="0"/>
              <a:t> </a:t>
            </a:r>
            <a:r>
              <a:rPr lang="vi-VN" dirty="0" err="1"/>
              <a:t>trạng</a:t>
            </a:r>
            <a:r>
              <a:rPr lang="vi-VN" dirty="0"/>
              <a:t> </a:t>
            </a:r>
            <a:r>
              <a:rPr lang="vi-VN" dirty="0" err="1"/>
              <a:t>thái</a:t>
            </a:r>
            <a:r>
              <a:rPr lang="vi-VN" dirty="0"/>
              <a:t> </a:t>
            </a:r>
            <a:r>
              <a:rPr lang="vi-VN" dirty="0" err="1"/>
              <a:t>tối</a:t>
            </a:r>
            <a:r>
              <a:rPr lang="vi-VN" dirty="0"/>
              <a:t> ưu trên </a:t>
            </a:r>
            <a:r>
              <a:rPr lang="vi-VN" dirty="0" err="1"/>
              <a:t>tất</a:t>
            </a:r>
            <a:r>
              <a:rPr lang="vi-VN" dirty="0"/>
              <a:t> </a:t>
            </a:r>
            <a:r>
              <a:rPr lang="vi-VN" dirty="0" err="1"/>
              <a:t>cả</a:t>
            </a:r>
            <a:r>
              <a:rPr lang="vi-VN" dirty="0"/>
              <a:t> </a:t>
            </a:r>
            <a:r>
              <a:rPr lang="vi-VN" dirty="0" err="1"/>
              <a:t>các</a:t>
            </a:r>
            <a:r>
              <a:rPr lang="vi-VN" dirty="0"/>
              <a:t> </a:t>
            </a:r>
            <a:r>
              <a:rPr lang="vi-VN" dirty="0" err="1"/>
              <a:t>chiến</a:t>
            </a:r>
            <a:r>
              <a:rPr lang="vi-VN" dirty="0"/>
              <a:t> </a:t>
            </a:r>
            <a:r>
              <a:rPr lang="vi-VN" dirty="0" err="1"/>
              <a:t>lược</a:t>
            </a:r>
            <a:r>
              <a:rPr lang="vi-VN" dirty="0"/>
              <a:t> </a:t>
            </a:r>
            <a:endParaRPr lang="en-US" dirty="0"/>
          </a:p>
          <a:p>
            <a:r>
              <a:rPr lang="vi-VN" dirty="0"/>
              <a:t>Q∗(</a:t>
            </a:r>
            <a:r>
              <a:rPr lang="vi-VN" dirty="0" err="1"/>
              <a:t>s,a</a:t>
            </a:r>
            <a:r>
              <a:rPr lang="vi-VN" dirty="0"/>
              <a:t>) </a:t>
            </a:r>
            <a:r>
              <a:rPr lang="vi-VN" dirty="0" err="1"/>
              <a:t>là</a:t>
            </a:r>
            <a:r>
              <a:rPr lang="vi-VN" dirty="0"/>
              <a:t> </a:t>
            </a:r>
            <a:r>
              <a:rPr lang="vi-VN" dirty="0" err="1"/>
              <a:t>hàm</a:t>
            </a:r>
            <a:r>
              <a:rPr lang="vi-VN" dirty="0"/>
              <a:t> </a:t>
            </a:r>
            <a:r>
              <a:rPr lang="vi-VN" dirty="0" err="1"/>
              <a:t>trả</a:t>
            </a:r>
            <a:r>
              <a:rPr lang="vi-VN" dirty="0"/>
              <a:t> </a:t>
            </a:r>
            <a:r>
              <a:rPr lang="vi-VN" dirty="0" err="1"/>
              <a:t>về</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tối</a:t>
            </a:r>
            <a:r>
              <a:rPr lang="vi-VN" dirty="0"/>
              <a:t> ưu trên </a:t>
            </a:r>
            <a:r>
              <a:rPr lang="vi-VN" dirty="0" err="1"/>
              <a:t>tất</a:t>
            </a:r>
            <a:r>
              <a:rPr lang="vi-VN" dirty="0"/>
              <a:t> </a:t>
            </a:r>
            <a:r>
              <a:rPr lang="vi-VN" dirty="0" err="1"/>
              <a:t>cả</a:t>
            </a:r>
            <a:r>
              <a:rPr lang="vi-VN" dirty="0"/>
              <a:t> </a:t>
            </a:r>
            <a:r>
              <a:rPr lang="vi-VN" dirty="0" err="1"/>
              <a:t>các</a:t>
            </a:r>
            <a:r>
              <a:rPr lang="vi-VN" dirty="0"/>
              <a:t> </a:t>
            </a:r>
            <a:r>
              <a:rPr lang="vi-VN" dirty="0" err="1"/>
              <a:t>chiến</a:t>
            </a:r>
            <a:r>
              <a:rPr lang="vi-VN" dirty="0"/>
              <a:t> </a:t>
            </a:r>
            <a:r>
              <a:rPr lang="vi-VN" dirty="0" err="1"/>
              <a:t>lược</a:t>
            </a:r>
            <a:endParaRPr lang="vi-VN" dirty="0"/>
          </a:p>
          <a:p>
            <a:endParaRPr lang="en-US" dirty="0"/>
          </a:p>
          <a:p>
            <a:r>
              <a:rPr lang="en-US" dirty="0"/>
              <a:t>Ta </a:t>
            </a:r>
            <a:r>
              <a:rPr lang="en-US" dirty="0" err="1"/>
              <a:t>có</a:t>
            </a:r>
            <a:r>
              <a:rPr lang="en-US" dirty="0"/>
              <a:t> </a:t>
            </a:r>
            <a:r>
              <a:rPr lang="en-US" dirty="0" err="1"/>
              <a:t>trước</a:t>
            </a:r>
            <a:r>
              <a:rPr lang="en-US" dirty="0"/>
              <a:t> 1 policy -&gt; </a:t>
            </a:r>
            <a:r>
              <a:rPr lang="en-US" dirty="0" err="1"/>
              <a:t>tính</a:t>
            </a:r>
            <a:r>
              <a:rPr lang="en-US" dirty="0"/>
              <a:t> </a:t>
            </a:r>
            <a:r>
              <a:rPr lang="en-US" dirty="0" err="1"/>
              <a:t>được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hàm</a:t>
            </a:r>
            <a:r>
              <a:rPr lang="en-US" dirty="0"/>
              <a:t> v </a:t>
            </a:r>
            <a:r>
              <a:rPr lang="en-US" dirty="0" err="1"/>
              <a:t>tại</a:t>
            </a:r>
            <a:r>
              <a:rPr lang="en-US" dirty="0"/>
              <a:t> </a:t>
            </a:r>
            <a:r>
              <a:rPr lang="en-US" dirty="0" err="1"/>
              <a:t>từng</a:t>
            </a:r>
            <a:r>
              <a:rPr lang="en-US" dirty="0"/>
              <a:t> </a:t>
            </a:r>
            <a:r>
              <a:rPr lang="en-US" dirty="0" err="1"/>
              <a:t>trạng</a:t>
            </a:r>
            <a:r>
              <a:rPr lang="en-US" dirty="0"/>
              <a:t> </a:t>
            </a:r>
            <a:r>
              <a:rPr lang="en-US" dirty="0" err="1"/>
              <a:t>thái</a:t>
            </a:r>
            <a:r>
              <a:rPr lang="en-US" dirty="0"/>
              <a:t> (</a:t>
            </a:r>
            <a:r>
              <a:rPr lang="en-US" dirty="0" err="1"/>
              <a:t>nhờ</a:t>
            </a:r>
            <a:r>
              <a:rPr lang="en-US" dirty="0"/>
              <a:t> </a:t>
            </a:r>
            <a:r>
              <a:rPr lang="en-US" dirty="0" err="1"/>
              <a:t>phương</a:t>
            </a:r>
            <a:r>
              <a:rPr lang="en-US" dirty="0"/>
              <a:t> </a:t>
            </a:r>
            <a:r>
              <a:rPr lang="en-US" dirty="0" err="1"/>
              <a:t>trình</a:t>
            </a:r>
            <a:r>
              <a:rPr lang="en-US" dirty="0"/>
              <a:t> Bellman)</a:t>
            </a:r>
          </a:p>
          <a:p>
            <a:r>
              <a:rPr lang="en-US" dirty="0" err="1"/>
              <a:t>Tuy</a:t>
            </a:r>
            <a:r>
              <a:rPr lang="en-US" dirty="0"/>
              <a:t> </a:t>
            </a:r>
            <a:r>
              <a:rPr lang="en-US" dirty="0" err="1"/>
              <a:t>nhiên</a:t>
            </a:r>
            <a:r>
              <a:rPr lang="en-US" dirty="0"/>
              <a:t>, </a:t>
            </a:r>
            <a:r>
              <a:rPr lang="en-US" dirty="0" err="1"/>
              <a:t>mục</a:t>
            </a:r>
            <a:r>
              <a:rPr lang="en-US" dirty="0"/>
              <a:t> </a:t>
            </a:r>
            <a:r>
              <a:rPr lang="en-US" dirty="0" err="1"/>
              <a:t>tiêu</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tìm</a:t>
            </a:r>
            <a:r>
              <a:rPr lang="en-US" dirty="0"/>
              <a:t> </a:t>
            </a:r>
            <a:r>
              <a:rPr lang="en-US" dirty="0" err="1"/>
              <a:t>được</a:t>
            </a:r>
            <a:r>
              <a:rPr lang="en-US" dirty="0"/>
              <a:t> policy </a:t>
            </a:r>
            <a:r>
              <a:rPr lang="en-US" dirty="0" err="1"/>
              <a:t>tối</a:t>
            </a:r>
            <a:r>
              <a:rPr lang="en-US" dirty="0"/>
              <a:t> </a:t>
            </a:r>
            <a:r>
              <a:rPr lang="en-US" dirty="0" err="1"/>
              <a:t>ưu</a:t>
            </a:r>
            <a:r>
              <a:rPr lang="en-US" dirty="0"/>
              <a:t>. </a:t>
            </a:r>
            <a:r>
              <a:rPr lang="en-US" dirty="0" err="1"/>
              <a:t>Làm</a:t>
            </a:r>
            <a:r>
              <a:rPr lang="en-US" dirty="0"/>
              <a:t> </a:t>
            </a:r>
            <a:r>
              <a:rPr lang="en-US" dirty="0" err="1"/>
              <a:t>thế</a:t>
            </a:r>
            <a:r>
              <a:rPr lang="en-US" dirty="0"/>
              <a:t> </a:t>
            </a:r>
            <a:r>
              <a:rPr lang="en-US" dirty="0" err="1"/>
              <a:t>nào</a:t>
            </a:r>
            <a:r>
              <a:rPr lang="en-US" dirty="0"/>
              <a:t>?</a:t>
            </a:r>
          </a:p>
          <a:p>
            <a:r>
              <a:rPr lang="en-US" dirty="0"/>
              <a:t>Policy </a:t>
            </a:r>
            <a:r>
              <a:rPr lang="en-US" dirty="0" err="1"/>
              <a:t>tối</a:t>
            </a:r>
            <a:r>
              <a:rPr lang="en-US" dirty="0"/>
              <a:t> </a:t>
            </a:r>
            <a:r>
              <a:rPr lang="en-US" dirty="0" err="1"/>
              <a:t>ưu</a:t>
            </a:r>
            <a:r>
              <a:rPr lang="en-US" dirty="0"/>
              <a:t> (pi*) </a:t>
            </a:r>
            <a:r>
              <a:rPr lang="en-US" dirty="0" err="1"/>
              <a:t>có</a:t>
            </a:r>
            <a:r>
              <a:rPr lang="en-US" dirty="0"/>
              <a:t> </a:t>
            </a:r>
            <a:r>
              <a:rPr lang="en-US" dirty="0" err="1"/>
              <a:t>thể</a:t>
            </a:r>
            <a:r>
              <a:rPr lang="en-US" dirty="0"/>
              <a:t> </a:t>
            </a:r>
            <a:r>
              <a:rPr lang="en-US" dirty="0" err="1"/>
              <a:t>không</a:t>
            </a:r>
            <a:r>
              <a:rPr lang="en-US" dirty="0"/>
              <a:t> </a:t>
            </a:r>
            <a:r>
              <a:rPr lang="en-US" dirty="0" err="1"/>
              <a:t>phải</a:t>
            </a:r>
            <a:r>
              <a:rPr lang="en-US" dirty="0"/>
              <a:t> </a:t>
            </a:r>
            <a:r>
              <a:rPr lang="en-US" dirty="0" err="1"/>
              <a:t>duy</a:t>
            </a:r>
            <a:r>
              <a:rPr lang="en-US" dirty="0"/>
              <a:t> </a:t>
            </a:r>
            <a:r>
              <a:rPr lang="en-US" dirty="0" err="1"/>
              <a:t>nhất</a:t>
            </a:r>
            <a:r>
              <a:rPr lang="en-US" dirty="0"/>
              <a:t>.</a:t>
            </a:r>
          </a:p>
          <a:p>
            <a:r>
              <a:rPr lang="en-US" dirty="0" err="1"/>
              <a:t>Việc</a:t>
            </a:r>
            <a:r>
              <a:rPr lang="en-US" dirty="0"/>
              <a:t> </a:t>
            </a:r>
            <a:r>
              <a:rPr lang="en-US" dirty="0" err="1"/>
              <a:t>luôn</a:t>
            </a:r>
            <a:r>
              <a:rPr lang="en-US" dirty="0"/>
              <a:t> </a:t>
            </a:r>
            <a:r>
              <a:rPr lang="en-US" dirty="0" err="1"/>
              <a:t>luôn</a:t>
            </a:r>
            <a:r>
              <a:rPr lang="en-US" dirty="0"/>
              <a:t> </a:t>
            </a:r>
            <a:r>
              <a:rPr lang="en-US" dirty="0" err="1"/>
              <a:t>tồn</a:t>
            </a:r>
            <a:r>
              <a:rPr lang="en-US" dirty="0"/>
              <a:t> </a:t>
            </a:r>
            <a:r>
              <a:rPr lang="en-US" dirty="0" err="1"/>
              <a:t>tại</a:t>
            </a:r>
            <a:r>
              <a:rPr lang="en-US" dirty="0"/>
              <a:t> </a:t>
            </a:r>
            <a:r>
              <a:rPr lang="en-US" dirty="0" err="1"/>
              <a:t>ít</a:t>
            </a:r>
            <a:r>
              <a:rPr lang="en-US" dirty="0"/>
              <a:t> </a:t>
            </a:r>
            <a:r>
              <a:rPr lang="en-US" dirty="0" err="1"/>
              <a:t>nhất</a:t>
            </a:r>
            <a:r>
              <a:rPr lang="en-US" dirty="0"/>
              <a:t> 1 policy </a:t>
            </a:r>
            <a:r>
              <a:rPr lang="en-US" dirty="0" err="1"/>
              <a:t>tối</a:t>
            </a:r>
            <a:r>
              <a:rPr lang="en-US" dirty="0"/>
              <a:t> </a:t>
            </a:r>
            <a:r>
              <a:rPr lang="en-US" dirty="0" err="1"/>
              <a:t>ưu</a:t>
            </a:r>
            <a:r>
              <a:rPr lang="en-US" dirty="0"/>
              <a:t> </a:t>
            </a:r>
            <a:r>
              <a:rPr lang="en-US" dirty="0" err="1"/>
              <a:t>đã</a:t>
            </a:r>
            <a:r>
              <a:rPr lang="en-US" dirty="0"/>
              <a:t> </a:t>
            </a:r>
            <a:r>
              <a:rPr lang="en-US" dirty="0" err="1"/>
              <a:t>được</a:t>
            </a:r>
            <a:r>
              <a:rPr lang="en-US" dirty="0"/>
              <a:t> </a:t>
            </a:r>
            <a:r>
              <a:rPr lang="en-US" dirty="0" err="1"/>
              <a:t>chứng</a:t>
            </a:r>
            <a:r>
              <a:rPr lang="en-US" dirty="0"/>
              <a:t> </a:t>
            </a:r>
            <a:r>
              <a:rPr lang="en-US" dirty="0" err="1"/>
              <a:t>minh</a:t>
            </a:r>
            <a:r>
              <a:rPr lang="en-US" dirty="0"/>
              <a:t>.</a:t>
            </a:r>
          </a:p>
          <a:p>
            <a:endParaRPr lang="en-US" dirty="0"/>
          </a:p>
          <a:p>
            <a:r>
              <a:rPr lang="en-US" dirty="0" err="1"/>
              <a:t>Phương</a:t>
            </a:r>
            <a:r>
              <a:rPr lang="en-US" dirty="0"/>
              <a:t> </a:t>
            </a:r>
            <a:r>
              <a:rPr lang="en-US" dirty="0" err="1"/>
              <a:t>trình</a:t>
            </a:r>
            <a:r>
              <a:rPr lang="en-US" dirty="0"/>
              <a:t> v </a:t>
            </a:r>
            <a:r>
              <a:rPr lang="en-US" dirty="0" err="1"/>
              <a:t>tối</a:t>
            </a:r>
            <a:r>
              <a:rPr lang="en-US" dirty="0"/>
              <a:t> </a:t>
            </a:r>
            <a:r>
              <a:rPr lang="en-US" dirty="0" err="1"/>
              <a:t>ưu</a:t>
            </a:r>
            <a:r>
              <a:rPr lang="en-US" dirty="0"/>
              <a:t> </a:t>
            </a:r>
            <a:r>
              <a:rPr lang="en-US" dirty="0" err="1"/>
              <a:t>và</a:t>
            </a:r>
            <a:r>
              <a:rPr lang="en-US" dirty="0"/>
              <a:t> </a:t>
            </a:r>
            <a:r>
              <a:rPr lang="en-US" dirty="0" err="1"/>
              <a:t>phương</a:t>
            </a:r>
            <a:r>
              <a:rPr lang="en-US" dirty="0"/>
              <a:t> </a:t>
            </a:r>
            <a:r>
              <a:rPr lang="en-US" dirty="0" err="1"/>
              <a:t>trình</a:t>
            </a:r>
            <a:r>
              <a:rPr lang="en-US" dirty="0"/>
              <a:t> q </a:t>
            </a:r>
            <a:r>
              <a:rPr lang="en-US" dirty="0" err="1"/>
              <a:t>tối</a:t>
            </a:r>
            <a:r>
              <a:rPr lang="en-US" dirty="0"/>
              <a:t> </a:t>
            </a:r>
            <a:r>
              <a:rPr lang="en-US" dirty="0" err="1"/>
              <a:t>ưu</a:t>
            </a:r>
            <a:r>
              <a:rPr lang="en-US" dirty="0"/>
              <a:t>.</a:t>
            </a:r>
          </a:p>
          <a:p>
            <a:r>
              <a:rPr lang="en-US" dirty="0"/>
              <a:t>Ta </a:t>
            </a:r>
            <a:r>
              <a:rPr lang="en-US" dirty="0" err="1"/>
              <a:t>không</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trình</a:t>
            </a:r>
            <a:r>
              <a:rPr lang="en-US" dirty="0"/>
              <a:t> Bellman </a:t>
            </a:r>
            <a:r>
              <a:rPr lang="en-US" dirty="0" err="1"/>
              <a:t>để</a:t>
            </a:r>
            <a:r>
              <a:rPr lang="en-US" dirty="0"/>
              <a:t> </a:t>
            </a:r>
            <a:r>
              <a:rPr lang="en-US" dirty="0" err="1"/>
              <a:t>chuyển</a:t>
            </a:r>
            <a:r>
              <a:rPr lang="en-US" dirty="0"/>
              <a:t> </a:t>
            </a:r>
            <a:r>
              <a:rPr lang="en-US" dirty="0" err="1"/>
              <a:t>hàm</a:t>
            </a:r>
            <a:r>
              <a:rPr lang="en-US" dirty="0"/>
              <a:t> v </a:t>
            </a:r>
            <a:r>
              <a:rPr lang="en-US" dirty="0" err="1"/>
              <a:t>tối</a:t>
            </a:r>
            <a:r>
              <a:rPr lang="en-US" dirty="0"/>
              <a:t> </a:t>
            </a:r>
            <a:r>
              <a:rPr lang="en-US" dirty="0" err="1"/>
              <a:t>ưu</a:t>
            </a:r>
            <a:r>
              <a:rPr lang="en-US" dirty="0"/>
              <a:t> </a:t>
            </a:r>
            <a:r>
              <a:rPr lang="en-US" dirty="0" err="1"/>
              <a:t>về</a:t>
            </a:r>
            <a:r>
              <a:rPr lang="en-US" dirty="0"/>
              <a:t> </a:t>
            </a:r>
            <a:r>
              <a:rPr lang="en-US" dirty="0" err="1"/>
              <a:t>hệ</a:t>
            </a:r>
            <a:r>
              <a:rPr lang="en-US" dirty="0"/>
              <a:t> </a:t>
            </a:r>
            <a:r>
              <a:rPr lang="en-US" dirty="0" err="1"/>
              <a:t>phương</a:t>
            </a:r>
            <a:r>
              <a:rPr lang="en-US" dirty="0"/>
              <a:t> </a:t>
            </a:r>
            <a:r>
              <a:rPr lang="en-US" dirty="0" err="1"/>
              <a:t>trình</a:t>
            </a:r>
            <a:r>
              <a:rPr lang="en-US" dirty="0"/>
              <a:t> </a:t>
            </a:r>
            <a:r>
              <a:rPr lang="en-US" dirty="0" err="1"/>
              <a:t>tuyến</a:t>
            </a:r>
            <a:r>
              <a:rPr lang="en-US" dirty="0"/>
              <a:t> </a:t>
            </a:r>
            <a:r>
              <a:rPr lang="en-US" dirty="0" err="1"/>
              <a:t>tính</a:t>
            </a:r>
            <a:r>
              <a:rPr lang="en-US" dirty="0"/>
              <a:t> </a:t>
            </a:r>
            <a:r>
              <a:rPr lang="en-US" dirty="0" err="1"/>
              <a:t>như</a:t>
            </a:r>
            <a:r>
              <a:rPr lang="en-US" dirty="0"/>
              <a:t> </a:t>
            </a:r>
            <a:r>
              <a:rPr lang="en-US" dirty="0" err="1"/>
              <a:t>trong</a:t>
            </a:r>
            <a:r>
              <a:rPr lang="en-US" dirty="0"/>
              <a:t> </a:t>
            </a:r>
            <a:r>
              <a:rPr lang="en-US" dirty="0" err="1"/>
              <a:t>hàm</a:t>
            </a:r>
            <a:r>
              <a:rPr lang="en-US" dirty="0"/>
              <a:t> v (</a:t>
            </a:r>
            <a:r>
              <a:rPr lang="en-US" dirty="0" err="1"/>
              <a:t>vì</a:t>
            </a:r>
            <a:r>
              <a:rPr lang="en-US" dirty="0"/>
              <a:t> </a:t>
            </a:r>
            <a:r>
              <a:rPr lang="en-US" dirty="0" err="1"/>
              <a:t>toán</a:t>
            </a:r>
            <a:r>
              <a:rPr lang="en-US" dirty="0"/>
              <a:t> </a:t>
            </a:r>
            <a:r>
              <a:rPr lang="en-US" dirty="0" err="1"/>
              <a:t>tử</a:t>
            </a:r>
            <a:r>
              <a:rPr lang="en-US" dirty="0"/>
              <a:t> max </a:t>
            </a:r>
            <a:r>
              <a:rPr lang="en-US" dirty="0" err="1"/>
              <a:t>trong</a:t>
            </a:r>
            <a:r>
              <a:rPr lang="en-US" dirty="0"/>
              <a:t> </a:t>
            </a:r>
            <a:r>
              <a:rPr lang="en-US" dirty="0" err="1"/>
              <a:t>hàm</a:t>
            </a:r>
            <a:r>
              <a:rPr lang="en-US" dirty="0"/>
              <a:t> v </a:t>
            </a:r>
            <a:r>
              <a:rPr lang="en-US" dirty="0" err="1"/>
              <a:t>tối</a:t>
            </a:r>
            <a:r>
              <a:rPr lang="en-US" dirty="0"/>
              <a:t> </a:t>
            </a:r>
            <a:r>
              <a:rPr lang="en-US" dirty="0" err="1"/>
              <a:t>là</a:t>
            </a:r>
            <a:r>
              <a:rPr lang="en-US" dirty="0"/>
              <a:t> phi </a:t>
            </a:r>
            <a:r>
              <a:rPr lang="en-US" dirty="0" err="1"/>
              <a:t>tuyến</a:t>
            </a:r>
            <a:r>
              <a:rPr lang="en-US" dirty="0"/>
              <a:t>).</a:t>
            </a:r>
          </a:p>
          <a:p>
            <a:endParaRPr lang="en-US" dirty="0"/>
          </a:p>
          <a:p>
            <a:r>
              <a:rPr lang="en-US" dirty="0" err="1"/>
              <a:t>Từ</a:t>
            </a:r>
            <a:r>
              <a:rPr lang="en-US" dirty="0"/>
              <a:t> v* (</a:t>
            </a:r>
            <a:r>
              <a:rPr lang="en-US" dirty="0" err="1"/>
              <a:t>giá</a:t>
            </a:r>
            <a:r>
              <a:rPr lang="en-US" dirty="0"/>
              <a:t> </a:t>
            </a:r>
            <a:r>
              <a:rPr lang="en-US" dirty="0" err="1"/>
              <a:t>trị</a:t>
            </a:r>
            <a:r>
              <a:rPr lang="en-US" dirty="0"/>
              <a:t> </a:t>
            </a:r>
            <a:r>
              <a:rPr lang="en-US" dirty="0" err="1"/>
              <a:t>tối</a:t>
            </a:r>
            <a:r>
              <a:rPr lang="en-US" dirty="0"/>
              <a:t> </a:t>
            </a:r>
            <a:r>
              <a:rPr lang="en-US" dirty="0" err="1"/>
              <a:t>ưu</a:t>
            </a:r>
            <a:r>
              <a:rPr lang="en-US" dirty="0"/>
              <a:t>) </a:t>
            </a:r>
            <a:r>
              <a:rPr lang="en-US" dirty="0" err="1"/>
              <a:t>hoặc</a:t>
            </a:r>
            <a:r>
              <a:rPr lang="en-US" dirty="0"/>
              <a:t> q* (</a:t>
            </a:r>
            <a:r>
              <a:rPr lang="en-US" dirty="0" err="1"/>
              <a:t>hành</a:t>
            </a:r>
            <a:r>
              <a:rPr lang="en-US" dirty="0"/>
              <a:t> </a:t>
            </a:r>
            <a:r>
              <a:rPr lang="en-US" dirty="0" err="1"/>
              <a:t>động-giá</a:t>
            </a:r>
            <a:r>
              <a:rPr lang="en-US" dirty="0"/>
              <a:t> </a:t>
            </a:r>
            <a:r>
              <a:rPr lang="en-US" dirty="0" err="1"/>
              <a:t>trị</a:t>
            </a:r>
            <a:r>
              <a:rPr lang="en-US" dirty="0"/>
              <a:t> </a:t>
            </a:r>
            <a:r>
              <a:rPr lang="en-US" dirty="0" err="1"/>
              <a:t>tối</a:t>
            </a:r>
            <a:r>
              <a:rPr lang="en-US" dirty="0"/>
              <a:t> </a:t>
            </a:r>
            <a:r>
              <a:rPr lang="en-US" dirty="0" err="1"/>
              <a:t>ưu</a:t>
            </a:r>
            <a:r>
              <a:rPr lang="en-US" dirty="0"/>
              <a:t>) ta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tìm</a:t>
            </a:r>
            <a:r>
              <a:rPr lang="en-US" dirty="0"/>
              <a:t> </a:t>
            </a:r>
            <a:r>
              <a:rPr lang="en-US" dirty="0" err="1"/>
              <a:t>được</a:t>
            </a:r>
            <a:r>
              <a:rPr lang="en-US" dirty="0"/>
              <a:t> policy </a:t>
            </a:r>
            <a:r>
              <a:rPr lang="en-US" dirty="0" err="1"/>
              <a:t>tối</a:t>
            </a:r>
            <a:r>
              <a:rPr lang="en-US" dirty="0"/>
              <a:t> </a:t>
            </a:r>
            <a:r>
              <a:rPr lang="en-US" dirty="0" err="1"/>
              <a:t>ưu</a:t>
            </a:r>
            <a:r>
              <a:rPr lang="en-US" dirty="0"/>
              <a:t> pi*</a:t>
            </a:r>
          </a:p>
          <a:p>
            <a:endParaRPr lang="en-US" dirty="0"/>
          </a:p>
        </p:txBody>
      </p:sp>
      <p:sp>
        <p:nvSpPr>
          <p:cNvPr id="4" name="Chỗ dành sẵn cho Số hiệu Bản chiếu 3"/>
          <p:cNvSpPr>
            <a:spLocks noGrp="1"/>
          </p:cNvSpPr>
          <p:nvPr>
            <p:ph type="sldNum" sz="quarter" idx="5"/>
          </p:nvPr>
        </p:nvSpPr>
        <p:spPr/>
        <p:txBody>
          <a:bodyPr/>
          <a:lstStyle/>
          <a:p>
            <a:fld id="{E58D7000-6AE3-47C8-AD9D-F72F57EC59D5}" type="slidenum">
              <a:rPr lang="en-US" smtClean="0"/>
              <a:t>9</a:t>
            </a:fld>
            <a:endParaRPr lang="en-US"/>
          </a:p>
        </p:txBody>
      </p:sp>
    </p:spTree>
    <p:extLst>
      <p:ext uri="{BB962C8B-B14F-4D97-AF65-F5344CB8AC3E}">
        <p14:creationId xmlns:p14="http://schemas.microsoft.com/office/powerpoint/2010/main" val="3220985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Quy </a:t>
                </a:r>
                <a:r>
                  <a:rPr lang="en-US" dirty="0" err="1"/>
                  <a:t>hoạch</a:t>
                </a:r>
                <a:r>
                  <a:rPr lang="en-US" dirty="0"/>
                  <a:t> </a:t>
                </a:r>
                <a:r>
                  <a:rPr lang="en-US" dirty="0" err="1"/>
                  <a:t>động</a:t>
                </a:r>
                <a:r>
                  <a:rPr lang="en-US" dirty="0"/>
                  <a:t>,</a:t>
                </a:r>
                <a:r>
                  <a:rPr lang="en-US" sz="1200" dirty="0"/>
                  <a:t> </a:t>
                </a:r>
                <a14:m>
                  <m:oMath xmlns:m="http://schemas.openxmlformats.org/officeDocument/2006/math">
                    <m:r>
                      <m:rPr>
                        <m:sty m:val="p"/>
                      </m:rPr>
                      <a:rPr lang="en-US" sz="1200" dirty="0" smtClean="0">
                        <a:latin typeface="Cambria Math" panose="02040503050406030204" pitchFamily="18" charset="0"/>
                      </a:rPr>
                      <m:t>Monte</m:t>
                    </m:r>
                    <m:r>
                      <a:rPr lang="en-US" sz="1200" i="1" dirty="0" smtClean="0">
                        <a:latin typeface="Cambria Math" panose="02040503050406030204" pitchFamily="18" charset="0"/>
                      </a:rPr>
                      <m:t>−</m:t>
                    </m:r>
                    <m:r>
                      <m:rPr>
                        <m:sty m:val="p"/>
                      </m:rPr>
                      <a:rPr lang="en-US" sz="1200" dirty="0" smtClean="0">
                        <a:latin typeface="Cambria Math" panose="02040503050406030204" pitchFamily="18" charset="0"/>
                      </a:rPr>
                      <m:t>Carlo</m:t>
                    </m:r>
                  </m:oMath>
                </a14:m>
                <a:r>
                  <a:rPr lang="en-US" sz="1200" dirty="0">
                    <a:latin typeface="Times New Roman" panose="02020603050405020304" pitchFamily="18" charset="0"/>
                    <a:cs typeface="Times New Roman" panose="02020603050405020304" pitchFamily="18" charset="0"/>
                  </a:rPr>
                  <a:t> </a:t>
                </a:r>
                <a:r>
                  <a:rPr lang="en-US" dirty="0"/>
                  <a:t> : </a:t>
                </a:r>
                <a:r>
                  <a:rPr lang="en-US" dirty="0" err="1"/>
                  <a:t>Khi</a:t>
                </a:r>
                <a:r>
                  <a:rPr lang="en-US" dirty="0"/>
                  <a:t> </a:t>
                </a:r>
                <a:r>
                  <a:rPr lang="en-US" dirty="0" err="1"/>
                  <a:t>số</a:t>
                </a:r>
                <a:r>
                  <a:rPr lang="en-US" dirty="0"/>
                  <a:t> l</a:t>
                </a:r>
                <a:r>
                  <a:rPr lang="vi-VN" dirty="0" err="1"/>
                  <a:t>ượng</a:t>
                </a:r>
                <a:r>
                  <a:rPr lang="vi-VN" dirty="0"/>
                  <a:t> </a:t>
                </a:r>
                <a:r>
                  <a:rPr lang="vi-VN" dirty="0" err="1"/>
                  <a:t>hành</a:t>
                </a:r>
                <a:r>
                  <a:rPr lang="vi-VN" dirty="0"/>
                  <a:t> </a:t>
                </a:r>
                <a:r>
                  <a:rPr lang="vi-VN" dirty="0" err="1"/>
                  <a:t>động</a:t>
                </a:r>
                <a:r>
                  <a:rPr lang="vi-VN" dirty="0"/>
                  <a:t> </a:t>
                </a:r>
                <a:r>
                  <a:rPr lang="vi-VN" dirty="0" err="1"/>
                  <a:t>và</a:t>
                </a:r>
                <a:r>
                  <a:rPr lang="vi-VN" dirty="0"/>
                  <a:t> </a:t>
                </a:r>
                <a:r>
                  <a:rPr lang="vi-VN" dirty="0" err="1"/>
                  <a:t>trạng</a:t>
                </a:r>
                <a:r>
                  <a:rPr lang="vi-VN" dirty="0"/>
                  <a:t> </a:t>
                </a:r>
                <a:r>
                  <a:rPr lang="vi-VN" dirty="0" err="1"/>
                  <a:t>thái</a:t>
                </a:r>
                <a:r>
                  <a:rPr lang="vi-VN" dirty="0"/>
                  <a:t> </a:t>
                </a:r>
                <a:r>
                  <a:rPr lang="vi-VN" dirty="0" err="1"/>
                  <a:t>lớn</a:t>
                </a:r>
                <a:r>
                  <a:rPr lang="vi-VN" dirty="0"/>
                  <a:t> </a:t>
                </a:r>
                <a:r>
                  <a:rPr lang="vi-VN" dirty="0" err="1"/>
                  <a:t>thì</a:t>
                </a:r>
                <a:r>
                  <a:rPr lang="vi-VN" dirty="0"/>
                  <a:t> </a:t>
                </a:r>
                <a:r>
                  <a:rPr lang="vi-VN" dirty="0" err="1"/>
                  <a:t>việc</a:t>
                </a:r>
                <a:r>
                  <a:rPr lang="vi-VN" dirty="0"/>
                  <a:t> </a:t>
                </a:r>
                <a:r>
                  <a:rPr lang="vi-VN" dirty="0" err="1"/>
                  <a:t>tính</a:t>
                </a:r>
                <a:r>
                  <a:rPr lang="vi-VN" dirty="0"/>
                  <a:t> </a:t>
                </a:r>
                <a:r>
                  <a:rPr lang="vi-VN" dirty="0" err="1"/>
                  <a:t>toán</a:t>
                </a:r>
                <a:r>
                  <a:rPr lang="vi-VN" dirty="0"/>
                  <a:t> </a:t>
                </a:r>
                <a:r>
                  <a:rPr lang="vi-VN" dirty="0" err="1"/>
                  <a:t>sẽ</a:t>
                </a:r>
                <a:r>
                  <a:rPr lang="vi-VN" dirty="0"/>
                  <a:t> </a:t>
                </a:r>
                <a:r>
                  <a:rPr lang="vi-VN" dirty="0" err="1"/>
                  <a:t>chậm</a:t>
                </a:r>
                <a:r>
                  <a:rPr lang="vi-VN" dirty="0"/>
                  <a:t>.</a:t>
                </a:r>
              </a:p>
              <a:p>
                <a:endParaRPr lang="en-US" dirty="0"/>
              </a:p>
            </p:txBody>
          </p:sp>
        </mc:Choice>
        <mc:Fallback>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Quy </a:t>
                </a:r>
                <a:r>
                  <a:rPr lang="en-US" dirty="0" err="1"/>
                  <a:t>hoạch</a:t>
                </a:r>
                <a:r>
                  <a:rPr lang="en-US" dirty="0"/>
                  <a:t> </a:t>
                </a:r>
                <a:r>
                  <a:rPr lang="en-US" dirty="0" err="1"/>
                  <a:t>động</a:t>
                </a:r>
                <a:r>
                  <a:rPr lang="en-US" dirty="0"/>
                  <a:t>,</a:t>
                </a:r>
                <a:r>
                  <a:rPr lang="en-US" sz="1200" dirty="0"/>
                  <a:t> </a:t>
                </a:r>
                <a:r>
                  <a:rPr lang="en-US" sz="1200" i="0" dirty="0">
                    <a:latin typeface="Cambria Math" panose="02040503050406030204" pitchFamily="18" charset="0"/>
                  </a:rPr>
                  <a:t>Monte−Carlo</a:t>
                </a:r>
                <a:r>
                  <a:rPr lang="en-US" sz="1200" dirty="0">
                    <a:latin typeface="Times New Roman" panose="02020603050405020304" pitchFamily="18" charset="0"/>
                    <a:cs typeface="Times New Roman" panose="02020603050405020304" pitchFamily="18" charset="0"/>
                  </a:rPr>
                  <a:t> </a:t>
                </a:r>
                <a:r>
                  <a:rPr lang="en-US" dirty="0"/>
                  <a:t> : </a:t>
                </a:r>
                <a:r>
                  <a:rPr lang="en-US" dirty="0" err="1"/>
                  <a:t>Khi</a:t>
                </a:r>
                <a:r>
                  <a:rPr lang="en-US" dirty="0"/>
                  <a:t> </a:t>
                </a:r>
                <a:r>
                  <a:rPr lang="en-US" dirty="0" err="1"/>
                  <a:t>số</a:t>
                </a:r>
                <a:r>
                  <a:rPr lang="en-US" dirty="0"/>
                  <a:t> l</a:t>
                </a:r>
                <a:r>
                  <a:rPr lang="vi-VN" dirty="0" err="1"/>
                  <a:t>ượng</a:t>
                </a:r>
                <a:r>
                  <a:rPr lang="vi-VN" dirty="0"/>
                  <a:t> </a:t>
                </a:r>
                <a:r>
                  <a:rPr lang="vi-VN" dirty="0" err="1"/>
                  <a:t>hành</a:t>
                </a:r>
                <a:r>
                  <a:rPr lang="vi-VN" dirty="0"/>
                  <a:t> </a:t>
                </a:r>
                <a:r>
                  <a:rPr lang="vi-VN" dirty="0" err="1"/>
                  <a:t>động</a:t>
                </a:r>
                <a:r>
                  <a:rPr lang="vi-VN" dirty="0"/>
                  <a:t> </a:t>
                </a:r>
                <a:r>
                  <a:rPr lang="vi-VN" dirty="0" err="1"/>
                  <a:t>và</a:t>
                </a:r>
                <a:r>
                  <a:rPr lang="vi-VN" dirty="0"/>
                  <a:t> </a:t>
                </a:r>
                <a:r>
                  <a:rPr lang="vi-VN" dirty="0" err="1"/>
                  <a:t>trạng</a:t>
                </a:r>
                <a:r>
                  <a:rPr lang="vi-VN" dirty="0"/>
                  <a:t> </a:t>
                </a:r>
                <a:r>
                  <a:rPr lang="vi-VN" dirty="0" err="1"/>
                  <a:t>thái</a:t>
                </a:r>
                <a:r>
                  <a:rPr lang="vi-VN" dirty="0"/>
                  <a:t> </a:t>
                </a:r>
                <a:r>
                  <a:rPr lang="vi-VN" dirty="0" err="1"/>
                  <a:t>lớn</a:t>
                </a:r>
                <a:r>
                  <a:rPr lang="vi-VN" dirty="0"/>
                  <a:t> </a:t>
                </a:r>
                <a:r>
                  <a:rPr lang="vi-VN" dirty="0" err="1"/>
                  <a:t>thì</a:t>
                </a:r>
                <a:r>
                  <a:rPr lang="vi-VN" dirty="0"/>
                  <a:t> </a:t>
                </a:r>
                <a:r>
                  <a:rPr lang="vi-VN" dirty="0" err="1"/>
                  <a:t>việc</a:t>
                </a:r>
                <a:r>
                  <a:rPr lang="vi-VN" dirty="0"/>
                  <a:t> </a:t>
                </a:r>
                <a:r>
                  <a:rPr lang="vi-VN" dirty="0" err="1"/>
                  <a:t>tính</a:t>
                </a:r>
                <a:r>
                  <a:rPr lang="vi-VN" dirty="0"/>
                  <a:t> </a:t>
                </a:r>
                <a:r>
                  <a:rPr lang="vi-VN" dirty="0" err="1"/>
                  <a:t>toán</a:t>
                </a:r>
                <a:r>
                  <a:rPr lang="vi-VN" dirty="0"/>
                  <a:t> </a:t>
                </a:r>
                <a:r>
                  <a:rPr lang="vi-VN" dirty="0" err="1"/>
                  <a:t>sẽ</a:t>
                </a:r>
                <a:r>
                  <a:rPr lang="vi-VN" dirty="0"/>
                  <a:t> </a:t>
                </a:r>
                <a:r>
                  <a:rPr lang="vi-VN" dirty="0" err="1"/>
                  <a:t>chậm</a:t>
                </a:r>
                <a:r>
                  <a:rPr lang="vi-VN" dirty="0"/>
                  <a:t>.</a:t>
                </a:r>
              </a:p>
              <a:p>
                <a:endParaRPr lang="en-US" dirty="0"/>
              </a:p>
            </p:txBody>
          </p:sp>
        </mc:Fallback>
      </mc:AlternateContent>
      <p:sp>
        <p:nvSpPr>
          <p:cNvPr id="4" name="Chỗ dành sẵn cho Số hiệu Bản chiếu 3"/>
          <p:cNvSpPr>
            <a:spLocks noGrp="1"/>
          </p:cNvSpPr>
          <p:nvPr>
            <p:ph type="sldNum" sz="quarter" idx="5"/>
          </p:nvPr>
        </p:nvSpPr>
        <p:spPr/>
        <p:txBody>
          <a:bodyPr/>
          <a:lstStyle/>
          <a:p>
            <a:fld id="{E58D7000-6AE3-47C8-AD9D-F72F57EC59D5}" type="slidenum">
              <a:rPr lang="en-US" smtClean="0"/>
              <a:t>10</a:t>
            </a:fld>
            <a:endParaRPr lang="en-US"/>
          </a:p>
        </p:txBody>
      </p:sp>
    </p:spTree>
    <p:extLst>
      <p:ext uri="{BB962C8B-B14F-4D97-AF65-F5344CB8AC3E}">
        <p14:creationId xmlns:p14="http://schemas.microsoft.com/office/powerpoint/2010/main" val="3689001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23A1CC3-2375-41D4-9E03-427CAF2A4C1A}"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êu đề và Chú thích">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vi-VN"/>
              <a:t>Bấm để sửa kiểu tiêu đề Bản cái</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AFF16868-8199-4C2C-A5B1-63AEE139F88E}"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rích dẫn cùng với Chú thích">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vi-VN"/>
              <a:t>Bấm để sửa kiểu tiêu đề Bản cái</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AAD9FF7F-6988-44CC-821B-644E70CD2F73}"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anh Thiếp">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5C12C299-16B2-4475-990D-751901EACC14}"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Dọc và Văn bả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vi-VN"/>
              <a:t>Bấm để sửa kiểu tiêu đề Bản cái</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F34E6425-0181-43F2-84FC-787E803FD2F8}"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ội dung với Chú thích">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vi-VN"/>
              <a:t>Bấm để sửa kiểu tiêu đề Bản cái</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76E86A4C-8E40-4F87-A4F0-01A0687C5742}"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vi-VN"/>
              <a:t>Bấm biểu tượng để thêm hình ảnh</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5E72C73-2D91-4E12-BA25-F0AA0C03599B}"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vi-VN"/>
              <a:t>Bấm để sửa kiểu tiêu đề Bản cái</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13DA2A-2170-480C-837E-4A1014535C5D}"/>
              </a:ext>
            </a:extLst>
          </p:cNvPr>
          <p:cNvSpPr>
            <a:spLocks noGrp="1"/>
          </p:cNvSpPr>
          <p:nvPr>
            <p:ph type="title"/>
          </p:nvPr>
        </p:nvSpPr>
        <p:spPr>
          <a:xfrm>
            <a:off x="1581878" y="550416"/>
            <a:ext cx="8453906" cy="2485747"/>
          </a:xfrm>
        </p:spPr>
        <p:txBody>
          <a:bodyPr>
            <a:normAutofit/>
          </a:bodyPr>
          <a:lstStyle/>
          <a:p>
            <a:pPr algn="ctr"/>
            <a:r>
              <a:rPr lang="en-US" dirty="0">
                <a:latin typeface="Times New Roman" panose="02020603050405020304" pitchFamily="18" charset="0"/>
                <a:cs typeface="Times New Roman" panose="02020603050405020304" pitchFamily="18" charset="0"/>
              </a:rPr>
              <a:t>CÁC MÔ HÌNH NGẪU NHIÊN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VÀ ỨNG DỤNG</a:t>
            </a:r>
            <a:endParaRPr lang="en-US" dirty="0"/>
          </a:p>
        </p:txBody>
      </p:sp>
      <p:sp>
        <p:nvSpPr>
          <p:cNvPr id="5" name="Chỗ dành sẵn cho Văn bản 4">
            <a:extLst>
              <a:ext uri="{FF2B5EF4-FFF2-40B4-BE49-F238E27FC236}">
                <a16:creationId xmlns:a16="http://schemas.microsoft.com/office/drawing/2014/main" id="{0C23A076-3A7B-4FB9-8956-0C15B16EAB0E}"/>
              </a:ext>
            </a:extLst>
          </p:cNvPr>
          <p:cNvSpPr>
            <a:spLocks noGrp="1"/>
          </p:cNvSpPr>
          <p:nvPr>
            <p:ph type="body" sz="half" idx="13"/>
          </p:nvPr>
        </p:nvSpPr>
        <p:spPr>
          <a:xfrm>
            <a:off x="1945945" y="2956264"/>
            <a:ext cx="7731219" cy="1074198"/>
          </a:xfrm>
        </p:spPr>
        <p:txBody>
          <a:bodyPr>
            <a:noAutofit/>
          </a:bodyPr>
          <a:lstStyle/>
          <a:p>
            <a:pPr algn="ctr"/>
            <a:r>
              <a:rPr lang="en-US" sz="2600"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HỌC TĂNG C</a:t>
            </a:r>
            <a:r>
              <a:rPr lang="vi-VN" sz="2600"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Ư</a:t>
            </a:r>
            <a:r>
              <a:rPr lang="en-US" sz="2600"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ỜNG</a:t>
            </a:r>
          </a:p>
          <a:p>
            <a:pPr algn="ctr"/>
            <a:r>
              <a:rPr lang="en-US" sz="1800" dirty="0">
                <a:latin typeface="Times New Roman" panose="02020603050405020304" pitchFamily="18" charset="0"/>
                <a:cs typeface="Times New Roman" panose="02020603050405020304" pitchFamily="18" charset="0"/>
              </a:rPr>
              <a:t>GIẢNG VIÊN H</a:t>
            </a:r>
            <a:r>
              <a:rPr lang="vi-VN" sz="1800" dirty="0">
                <a:latin typeface="Times New Roman" panose="02020603050405020304" pitchFamily="18" charset="0"/>
                <a:cs typeface="Times New Roman" panose="02020603050405020304" pitchFamily="18" charset="0"/>
              </a:rPr>
              <a:t>ƯỚNG DẪN: TS. NGUYỄN THỊ NGỌC ANH</a:t>
            </a:r>
          </a:p>
          <a:p>
            <a:pPr algn="ct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iêu đề phụ 2">
            <a:extLst>
              <a:ext uri="{FF2B5EF4-FFF2-40B4-BE49-F238E27FC236}">
                <a16:creationId xmlns:a16="http://schemas.microsoft.com/office/drawing/2014/main" id="{8B79015D-82B5-483E-B371-E5C62C527FD8}"/>
              </a:ext>
            </a:extLst>
          </p:cNvPr>
          <p:cNvSpPr>
            <a:spLocks noGrp="1"/>
          </p:cNvSpPr>
          <p:nvPr>
            <p:ph type="body" sz="half" idx="2"/>
          </p:nvPr>
        </p:nvSpPr>
        <p:spPr>
          <a:xfrm>
            <a:off x="1154954" y="4838330"/>
            <a:ext cx="9244897" cy="1873187"/>
          </a:xfrm>
        </p:spPr>
        <p:txBody>
          <a:bodyPr>
            <a:normAutofit/>
          </a:bodyPr>
          <a:lstStyle/>
          <a:p>
            <a:r>
              <a:rPr lang="vi-VN" sz="1800" dirty="0">
                <a:latin typeface="Times New Roman" panose="02020603050405020304" pitchFamily="18" charset="0"/>
                <a:cs typeface="Times New Roman" panose="02020603050405020304" pitchFamily="18" charset="0"/>
              </a:rPr>
              <a:t>NHÓM SINH VIÊN THỰC HIỆN:</a:t>
            </a:r>
          </a:p>
          <a:p>
            <a:pPr fontAlgn="t">
              <a:spcBef>
                <a:spcPts val="0"/>
              </a:spcBef>
            </a:pPr>
            <a:r>
              <a:rPr lang="en-US" sz="1600" dirty="0">
                <a:solidFill>
                  <a:srgbClr val="000000"/>
                </a:solidFill>
                <a:latin typeface="Times New Roman" panose="02020603050405020304" pitchFamily="18" charset="0"/>
                <a:cs typeface="Times New Roman" panose="02020603050405020304" pitchFamily="18" charset="0"/>
              </a:rPr>
              <a:t>NGUYỄN HỮU ĐAT                                                     </a:t>
            </a:r>
            <a:r>
              <a:rPr lang="vi-VN" sz="1600" dirty="0">
                <a:solidFill>
                  <a:srgbClr val="000000"/>
                </a:solidFill>
                <a:latin typeface="Times New Roman" panose="02020603050405020304" pitchFamily="18" charset="0"/>
                <a:cs typeface="Times New Roman" panose="02020603050405020304" pitchFamily="18" charset="0"/>
              </a:rPr>
              <a:t>201</a:t>
            </a:r>
            <a:r>
              <a:rPr lang="en-US" sz="1600" dirty="0">
                <a:solidFill>
                  <a:srgbClr val="000000"/>
                </a:solidFill>
                <a:latin typeface="Times New Roman" panose="02020603050405020304" pitchFamily="18" charset="0"/>
                <a:cs typeface="Times New Roman" panose="02020603050405020304" pitchFamily="18" charset="0"/>
              </a:rPr>
              <a:t>60933</a:t>
            </a:r>
          </a:p>
          <a:p>
            <a:pPr fontAlgn="t">
              <a:spcBef>
                <a:spcPts val="0"/>
              </a:spcBef>
            </a:pPr>
            <a:r>
              <a:rPr lang="en-US" sz="1600" dirty="0">
                <a:solidFill>
                  <a:srgbClr val="000000"/>
                </a:solidFill>
                <a:latin typeface="Times New Roman" panose="02020603050405020304" pitchFamily="18" charset="0"/>
                <a:cs typeface="Times New Roman" panose="02020603050405020304" pitchFamily="18" charset="0"/>
              </a:rPr>
              <a:t>HOÀNG THANH L</a:t>
            </a:r>
            <a:r>
              <a:rPr lang="vi-VN" sz="1600" dirty="0">
                <a:solidFill>
                  <a:srgbClr val="000000"/>
                </a:solidFill>
                <a:latin typeface="Times New Roman" panose="02020603050405020304" pitchFamily="18" charset="0"/>
                <a:cs typeface="Times New Roman" panose="02020603050405020304" pitchFamily="18" charset="0"/>
              </a:rPr>
              <a:t>Ư</a:t>
            </a:r>
            <a:r>
              <a:rPr lang="en-US" sz="1600" dirty="0">
                <a:solidFill>
                  <a:srgbClr val="000000"/>
                </a:solidFill>
                <a:latin typeface="Times New Roman" panose="02020603050405020304" pitchFamily="18" charset="0"/>
                <a:cs typeface="Times New Roman" panose="02020603050405020304" pitchFamily="18" charset="0"/>
              </a:rPr>
              <a:t>U                                                  20162602</a:t>
            </a:r>
          </a:p>
          <a:p>
            <a:pPr fontAlgn="t">
              <a:spcBef>
                <a:spcPts val="0"/>
              </a:spcBef>
            </a:pPr>
            <a:r>
              <a:rPr lang="en-US" sz="1600" dirty="0">
                <a:solidFill>
                  <a:srgbClr val="000000"/>
                </a:solidFill>
                <a:latin typeface="Times New Roman" panose="02020603050405020304" pitchFamily="18" charset="0"/>
                <a:cs typeface="Times New Roman" panose="02020603050405020304" pitchFamily="18" charset="0"/>
              </a:rPr>
              <a:t>LẠI THÙY LINH                                                            20162401</a:t>
            </a:r>
            <a:endParaRPr lang="en-US" sz="1600" dirty="0">
              <a:latin typeface="Arial" panose="020B0604020202020204" pitchFamily="34" charset="0"/>
            </a:endParaRPr>
          </a:p>
        </p:txBody>
      </p:sp>
    </p:spTree>
    <p:extLst>
      <p:ext uri="{BB962C8B-B14F-4D97-AF65-F5344CB8AC3E}">
        <p14:creationId xmlns:p14="http://schemas.microsoft.com/office/powerpoint/2010/main" val="1509086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êu đề 1">
            <a:extLst>
              <a:ext uri="{FF2B5EF4-FFF2-40B4-BE49-F238E27FC236}">
                <a16:creationId xmlns:a16="http://schemas.microsoft.com/office/drawing/2014/main" id="{93638BA6-F342-4A53-A3C5-7BAF9E1D241C}"/>
              </a:ext>
            </a:extLst>
          </p:cNvPr>
          <p:cNvSpPr>
            <a:spLocks noGrp="1"/>
          </p:cNvSpPr>
          <p:nvPr>
            <p:ph type="title"/>
          </p:nvPr>
        </p:nvSpPr>
        <p:spPr>
          <a:xfrm>
            <a:off x="994087" y="1130603"/>
            <a:ext cx="3342442" cy="4596794"/>
          </a:xfrm>
        </p:spPr>
        <p:txBody>
          <a:bodyPr anchor="ctr">
            <a:normAutofit/>
          </a:bodyPr>
          <a:lstStyle/>
          <a:p>
            <a:r>
              <a:rPr lang="en-US" sz="3200" dirty="0" err="1">
                <a:solidFill>
                  <a:srgbClr val="EBEBEB"/>
                </a:solidFill>
                <a:latin typeface="Times New Roman" panose="02020603050405020304" pitchFamily="18" charset="0"/>
                <a:cs typeface="Times New Roman" panose="02020603050405020304" pitchFamily="18" charset="0"/>
              </a:rPr>
              <a:t>Thuật</a:t>
            </a:r>
            <a:r>
              <a:rPr lang="en-US" sz="3200" dirty="0">
                <a:solidFill>
                  <a:srgbClr val="EBEBEB"/>
                </a:solidFill>
                <a:latin typeface="Times New Roman" panose="02020603050405020304" pitchFamily="18" charset="0"/>
                <a:cs typeface="Times New Roman" panose="02020603050405020304" pitchFamily="18" charset="0"/>
              </a:rPr>
              <a:t> </a:t>
            </a:r>
            <a:r>
              <a:rPr lang="en-US" sz="3200" dirty="0" err="1">
                <a:solidFill>
                  <a:srgbClr val="EBEBEB"/>
                </a:solidFill>
                <a:latin typeface="Times New Roman" panose="02020603050405020304" pitchFamily="18" charset="0"/>
                <a:cs typeface="Times New Roman" panose="02020603050405020304" pitchFamily="18" charset="0"/>
              </a:rPr>
              <a:t>toán</a:t>
            </a:r>
            <a:r>
              <a:rPr lang="en-US" sz="3200" dirty="0">
                <a:solidFill>
                  <a:srgbClr val="EBEBEB"/>
                </a:solidFill>
                <a:latin typeface="Times New Roman" panose="02020603050405020304" pitchFamily="18" charset="0"/>
                <a:cs typeface="Times New Roman" panose="02020603050405020304" pitchFamily="18" charset="0"/>
              </a:rPr>
              <a:t> Q-Learning </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07756A61-118D-40AF-B390-D9A2A12CD210}"/>
                  </a:ext>
                </a:extLst>
              </p:cNvPr>
              <p:cNvSpPr>
                <a:spLocks noGrp="1"/>
              </p:cNvSpPr>
              <p:nvPr>
                <p:ph idx="1"/>
              </p:nvPr>
            </p:nvSpPr>
            <p:spPr>
              <a:xfrm>
                <a:off x="5290077" y="437513"/>
                <a:ext cx="5502614" cy="5954325"/>
              </a:xfrm>
            </p:spPr>
            <p:txBody>
              <a:bodyPr anchor="ctr">
                <a:normAutofit/>
              </a:bodyPr>
              <a:lstStyle/>
              <a:p>
                <a:r>
                  <a:rPr lang="en-US" sz="2000" u="sng" dirty="0">
                    <a:latin typeface="Times New Roman" panose="02020603050405020304" pitchFamily="18" charset="0"/>
                    <a:cs typeface="Times New Roman" panose="02020603050405020304" pitchFamily="18" charset="0"/>
                  </a:rPr>
                  <a:t>1, </a:t>
                </a:r>
                <a:r>
                  <a:rPr lang="en-US" sz="2000" u="sng" dirty="0" err="1">
                    <a:latin typeface="Times New Roman" panose="02020603050405020304" pitchFamily="18" charset="0"/>
                    <a:cs typeface="Times New Roman" panose="02020603050405020304" pitchFamily="18" charset="0"/>
                  </a:rPr>
                  <a:t>Giới</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thiệu</a:t>
                </a:r>
                <a:endParaRPr lang="en-US" sz="2000"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c</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(Dynamic Programming)</a:t>
                </a:r>
                <a14:m>
                  <m:oMath xmlns:m="http://schemas.openxmlformats.org/officeDocument/2006/math">
                    <m:r>
                      <a:rPr lang="en-US" sz="2000" i="1">
                        <a:latin typeface="Cambria Math" panose="02040503050406030204" pitchFamily="18" charset="0"/>
                        <a:cs typeface="Times New Roman" panose="02020603050405020304" pitchFamily="18" charset="0"/>
                      </a:rPr>
                      <m:t> </m:t>
                    </m:r>
                    <m:r>
                      <a:rPr lang="en-US" sz="2000">
                        <a:latin typeface="Cambria Math" panose="02040503050406030204" pitchFamily="18" charset="0"/>
                        <a:cs typeface="Times New Roman" panose="02020603050405020304" pitchFamily="18" charset="0"/>
                      </a:rPr>
                      <m:t>→</m:t>
                    </m:r>
                    <m:r>
                      <m:rPr>
                        <m:sty m:val="p"/>
                      </m:rPr>
                      <a:rPr lang="en-US" sz="2000">
                        <a:latin typeface="Cambria Math" panose="02040503050406030204" pitchFamily="18" charset="0"/>
                        <a:cs typeface="Times New Roman" panose="02020603050405020304" pitchFamily="18" charset="0"/>
                      </a:rPr>
                      <m:t>kh</m:t>
                    </m:r>
                    <m:r>
                      <a:rPr lang="en-US" sz="2000">
                        <a:latin typeface="Cambria Math" panose="02040503050406030204" pitchFamily="18" charset="0"/>
                        <a:cs typeface="Times New Roman" panose="02020603050405020304" pitchFamily="18" charset="0"/>
                      </a:rPr>
                      <m:t>ô</m:t>
                    </m:r>
                    <m:r>
                      <m:rPr>
                        <m:sty m:val="p"/>
                      </m:rPr>
                      <a:rPr lang="en-US" sz="2000">
                        <a:latin typeface="Cambria Math" panose="02040503050406030204" pitchFamily="18" charset="0"/>
                        <a:cs typeface="Times New Roman" panose="02020603050405020304" pitchFamily="18" charset="0"/>
                      </a:rPr>
                      <m:t>ng</m:t>
                    </m:r>
                    <m:r>
                      <a:rPr lang="en-US" sz="2000">
                        <a:latin typeface="Cambria Math" panose="02040503050406030204" pitchFamily="18" charset="0"/>
                        <a:cs typeface="Times New Roman" panose="02020603050405020304" pitchFamily="18" charset="0"/>
                      </a:rPr>
                      <m:t> </m:t>
                    </m:r>
                    <m:r>
                      <m:rPr>
                        <m:sty m:val="p"/>
                      </m:rPr>
                      <a:rPr lang="en-US" sz="2000">
                        <a:latin typeface="Cambria Math" panose="02040503050406030204" pitchFamily="18" charset="0"/>
                        <a:cs typeface="Times New Roman" panose="02020603050405020304" pitchFamily="18" charset="0"/>
                      </a:rPr>
                      <m:t>hi</m:t>
                    </m:r>
                    <m:r>
                      <a:rPr lang="en-US" sz="2000">
                        <a:latin typeface="Cambria Math" panose="02040503050406030204" pitchFamily="18" charset="0"/>
                        <a:cs typeface="Times New Roman" panose="02020603050405020304" pitchFamily="18" charset="0"/>
                      </a:rPr>
                      <m:t>ệ</m:t>
                    </m:r>
                    <m:r>
                      <m:rPr>
                        <m:sty m:val="p"/>
                      </m:rPr>
                      <a:rPr lang="en-US" sz="2000">
                        <a:latin typeface="Cambria Math" panose="02040503050406030204" pitchFamily="18" charset="0"/>
                        <a:cs typeface="Times New Roman" panose="02020603050405020304" pitchFamily="18" charset="0"/>
                      </a:rPr>
                      <m:t>u</m:t>
                    </m:r>
                    <m:r>
                      <a:rPr lang="en-US" sz="2000">
                        <a:latin typeface="Cambria Math" panose="02040503050406030204" pitchFamily="18" charset="0"/>
                        <a:cs typeface="Times New Roman" panose="02020603050405020304" pitchFamily="18" charset="0"/>
                      </a:rPr>
                      <m:t> </m:t>
                    </m:r>
                    <m:r>
                      <m:rPr>
                        <m:sty m:val="p"/>
                      </m:rPr>
                      <a:rPr lang="en-US" sz="2000">
                        <a:latin typeface="Cambria Math" panose="02040503050406030204" pitchFamily="18" charset="0"/>
                        <a:cs typeface="Times New Roman" panose="02020603050405020304" pitchFamily="18" charset="0"/>
                      </a:rPr>
                      <m:t>qu</m:t>
                    </m:r>
                    <m:r>
                      <a:rPr lang="en-US" sz="2000">
                        <a:latin typeface="Cambria Math" panose="02040503050406030204" pitchFamily="18" charset="0"/>
                        <a:cs typeface="Times New Roman" panose="02020603050405020304" pitchFamily="18" charset="0"/>
                      </a:rPr>
                      <m:t>ả</m:t>
                    </m:r>
                  </m:oMath>
                </a14:m>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14:m>
                  <m:oMath xmlns:m="http://schemas.openxmlformats.org/officeDocument/2006/math">
                    <m:r>
                      <m:rPr>
                        <m:sty m:val="p"/>
                      </m:rPr>
                      <a:rPr lang="en-US" sz="2000">
                        <a:latin typeface="Cambria Math" panose="02040503050406030204" pitchFamily="18" charset="0"/>
                      </a:rPr>
                      <m:t>Monte</m:t>
                    </m:r>
                    <m:r>
                      <a:rPr lang="en-US" sz="2000" i="1">
                        <a:latin typeface="Cambria Math" panose="02040503050406030204" pitchFamily="18" charset="0"/>
                      </a:rPr>
                      <m:t>−</m:t>
                    </m:r>
                    <m:r>
                      <m:rPr>
                        <m:sty m:val="p"/>
                      </m:rPr>
                      <a:rPr lang="en-US" sz="2000">
                        <a:latin typeface="Cambria Math" panose="02040503050406030204" pitchFamily="18" charset="0"/>
                      </a:rPr>
                      <m:t>Carlo</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14:m>
                  <m:oMath xmlns:m="http://schemas.openxmlformats.org/officeDocument/2006/math">
                    <m:r>
                      <m:rPr>
                        <m:sty m:val="p"/>
                      </m:rPr>
                      <a:rPr lang="en-US" sz="2000">
                        <a:latin typeface="Cambria Math" panose="02040503050406030204" pitchFamily="18" charset="0"/>
                        <a:cs typeface="Times New Roman" panose="02020603050405020304" pitchFamily="18" charset="0"/>
                      </a:rPr>
                      <m:t>Ph</m:t>
                    </m:r>
                    <m:r>
                      <a:rPr lang="en-US" sz="2000">
                        <a:latin typeface="Cambria Math" panose="02040503050406030204" pitchFamily="18" charset="0"/>
                        <a:cs typeface="Times New Roman" panose="02020603050405020304" pitchFamily="18" charset="0"/>
                      </a:rPr>
                      <m:t>ươ</m:t>
                    </m:r>
                    <m:r>
                      <m:rPr>
                        <m:sty m:val="p"/>
                      </m:rPr>
                      <a:rPr lang="en-US" sz="2000">
                        <a:latin typeface="Cambria Math" panose="02040503050406030204" pitchFamily="18" charset="0"/>
                        <a:cs typeface="Times New Roman" panose="02020603050405020304" pitchFamily="18" charset="0"/>
                      </a:rPr>
                      <m:t>ng</m:t>
                    </m:r>
                    <m:r>
                      <a:rPr lang="en-US" sz="2000">
                        <a:latin typeface="Cambria Math" panose="02040503050406030204" pitchFamily="18" charset="0"/>
                        <a:cs typeface="Times New Roman" panose="02020603050405020304" pitchFamily="18" charset="0"/>
                      </a:rPr>
                      <m:t> </m:t>
                    </m:r>
                    <m:r>
                      <m:rPr>
                        <m:sty m:val="p"/>
                      </m:rPr>
                      <a:rPr lang="en-US" sz="2000">
                        <a:latin typeface="Cambria Math" panose="02040503050406030204" pitchFamily="18" charset="0"/>
                        <a:cs typeface="Times New Roman" panose="02020603050405020304" pitchFamily="18" charset="0"/>
                      </a:rPr>
                      <m:t>ph</m:t>
                    </m:r>
                    <m:r>
                      <a:rPr lang="en-US" sz="2000">
                        <a:latin typeface="Cambria Math" panose="02040503050406030204" pitchFamily="18" charset="0"/>
                        <a:cs typeface="Times New Roman" panose="02020603050405020304" pitchFamily="18" charset="0"/>
                      </a:rPr>
                      <m:t>á</m:t>
                    </m:r>
                    <m:r>
                      <m:rPr>
                        <m:sty m:val="p"/>
                      </m:rPr>
                      <a:rPr lang="en-US" sz="2000">
                        <a:latin typeface="Cambria Math" panose="02040503050406030204" pitchFamily="18" charset="0"/>
                        <a:cs typeface="Times New Roman" panose="02020603050405020304" pitchFamily="18" charset="0"/>
                      </a:rPr>
                      <m:t>p</m:t>
                    </m:r>
                    <m:r>
                      <a:rPr lang="en-US" sz="2000">
                        <a:latin typeface="Cambria Math" panose="02040503050406030204" pitchFamily="18" charset="0"/>
                        <a:cs typeface="Times New Roman" panose="02020603050405020304" pitchFamily="18" charset="0"/>
                      </a:rPr>
                      <m:t> </m:t>
                    </m:r>
                    <m:r>
                      <m:rPr>
                        <m:sty m:val="p"/>
                      </m:rPr>
                      <a:rPr lang="en-US" sz="2000">
                        <a:latin typeface="Cambria Math" panose="02040503050406030204" pitchFamily="18" charset="0"/>
                        <a:cs typeface="Times New Roman" panose="02020603050405020304" pitchFamily="18" charset="0"/>
                      </a:rPr>
                      <m:t>TD</m:t>
                    </m:r>
                    <m:r>
                      <a:rPr lang="en-US" sz="2000">
                        <a:latin typeface="Cambria Math" panose="02040503050406030204" pitchFamily="18" charset="0"/>
                        <a:cs typeface="Times New Roman" panose="02020603050405020304" pitchFamily="18" charset="0"/>
                      </a:rPr>
                      <m:t> (</m:t>
                    </m:r>
                    <m:r>
                      <m:rPr>
                        <m:sty m:val="p"/>
                      </m:rPr>
                      <a:rPr lang="en-US" sz="2000">
                        <a:latin typeface="Cambria Math" panose="02040503050406030204" pitchFamily="18" charset="0"/>
                        <a:cs typeface="Times New Roman" panose="02020603050405020304" pitchFamily="18" charset="0"/>
                      </a:rPr>
                      <m:t>Temporal</m:t>
                    </m:r>
                    <m:r>
                      <a:rPr lang="en-US" sz="2000">
                        <a:latin typeface="Cambria Math" panose="02040503050406030204" pitchFamily="18" charset="0"/>
                        <a:cs typeface="Times New Roman" panose="02020603050405020304" pitchFamily="18" charset="0"/>
                      </a:rPr>
                      <m:t>−</m:t>
                    </m:r>
                    <m:r>
                      <m:rPr>
                        <m:sty m:val="p"/>
                      </m:rPr>
                      <a:rPr lang="en-US" sz="2000">
                        <a:latin typeface="Cambria Math" panose="02040503050406030204" pitchFamily="18" charset="0"/>
                        <a:cs typeface="Times New Roman" panose="02020603050405020304" pitchFamily="18" charset="0"/>
                      </a:rPr>
                      <m:t>Difference</m:t>
                    </m:r>
                    <m:r>
                      <a:rPr lang="en-US" sz="200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đòi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hỏi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Q-Learning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TD</a:t>
                </a:r>
              </a:p>
              <a:p>
                <a:endParaRPr lang="en-US" sz="2000" dirty="0"/>
              </a:p>
            </p:txBody>
          </p:sp>
        </mc:Choice>
        <mc:Fallback>
          <p:sp>
            <p:nvSpPr>
              <p:cNvPr id="3" name="Chỗ dành sẵn cho Nội dung 2">
                <a:extLst>
                  <a:ext uri="{FF2B5EF4-FFF2-40B4-BE49-F238E27FC236}">
                    <a16:creationId xmlns:a16="http://schemas.microsoft.com/office/drawing/2014/main" id="{07756A61-118D-40AF-B390-D9A2A12CD210}"/>
                  </a:ext>
                </a:extLst>
              </p:cNvPr>
              <p:cNvSpPr>
                <a:spLocks noGrp="1" noRot="1" noChangeAspect="1" noMove="1" noResize="1" noEditPoints="1" noAdjustHandles="1" noChangeArrowheads="1" noChangeShapeType="1" noTextEdit="1"/>
              </p:cNvSpPr>
              <p:nvPr>
                <p:ph idx="1"/>
              </p:nvPr>
            </p:nvSpPr>
            <p:spPr>
              <a:xfrm>
                <a:off x="5290077" y="437513"/>
                <a:ext cx="5502614" cy="5954325"/>
              </a:xfrm>
              <a:blipFill>
                <a:blip r:embed="rId3"/>
                <a:stretch>
                  <a:fillRect l="-554" r="-887"/>
                </a:stretch>
              </a:blipFill>
            </p:spPr>
            <p:txBody>
              <a:bodyPr/>
              <a:lstStyle/>
              <a:p>
                <a:r>
                  <a:rPr lang="en-US">
                    <a:noFill/>
                  </a:rPr>
                  <a:t> </a:t>
                </a:r>
              </a:p>
            </p:txBody>
          </p:sp>
        </mc:Fallback>
      </mc:AlternateContent>
    </p:spTree>
    <p:extLst>
      <p:ext uri="{BB962C8B-B14F-4D97-AF65-F5344CB8AC3E}">
        <p14:creationId xmlns:p14="http://schemas.microsoft.com/office/powerpoint/2010/main" val="368960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97714C-4E59-4C50-9544-F51E813D7754}"/>
              </a:ext>
            </a:extLst>
          </p:cNvPr>
          <p:cNvSpPr>
            <a:spLocks noGrp="1"/>
          </p:cNvSpPr>
          <p:nvPr>
            <p:ph type="title"/>
          </p:nvPr>
        </p:nvSpPr>
        <p:spPr/>
        <p:txBody>
          <a:bodyPr/>
          <a:lstStyle/>
          <a:p>
            <a:r>
              <a:rPr lang="en-US" dirty="0" err="1">
                <a:solidFill>
                  <a:srgbClr val="EBEBEB"/>
                </a:solidFill>
                <a:latin typeface="Times New Roman" panose="02020603050405020304" pitchFamily="18" charset="0"/>
                <a:cs typeface="Times New Roman" panose="02020603050405020304" pitchFamily="18" charset="0"/>
              </a:rPr>
              <a:t>Thuật</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toán</a:t>
            </a:r>
            <a:r>
              <a:rPr lang="en-US" dirty="0">
                <a:solidFill>
                  <a:srgbClr val="EBEBEB"/>
                </a:solidFill>
                <a:latin typeface="Times New Roman" panose="02020603050405020304" pitchFamily="18" charset="0"/>
                <a:cs typeface="Times New Roman" panose="02020603050405020304" pitchFamily="18" charset="0"/>
              </a:rPr>
              <a:t> Q-Learning </a:t>
            </a:r>
            <a:endParaRPr lang="en-US" dirty="0"/>
          </a:p>
        </p:txBody>
      </p:sp>
      <p:sp>
        <p:nvSpPr>
          <p:cNvPr id="3" name="Chỗ dành sẵn cho Nội dung 2">
            <a:extLst>
              <a:ext uri="{FF2B5EF4-FFF2-40B4-BE49-F238E27FC236}">
                <a16:creationId xmlns:a16="http://schemas.microsoft.com/office/drawing/2014/main" id="{E1744EF3-D65A-44E4-B6E4-4990E01BF462}"/>
              </a:ext>
            </a:extLst>
          </p:cNvPr>
          <p:cNvSpPr>
            <a:spLocks noGrp="1"/>
          </p:cNvSpPr>
          <p:nvPr>
            <p:ph idx="1"/>
          </p:nvPr>
        </p:nvSpPr>
        <p:spPr>
          <a:xfrm>
            <a:off x="1154954" y="2603500"/>
            <a:ext cx="8825659" cy="3416300"/>
          </a:xfrm>
        </p:spPr>
        <p:txBody>
          <a:bodyPr>
            <a:normAutofit/>
          </a:bodyPr>
          <a:lstStyle/>
          <a:p>
            <a:r>
              <a:rPr lang="vi-VN" sz="2000" dirty="0">
                <a:latin typeface="+mj-lt"/>
              </a:rPr>
              <a:t>Cho </a:t>
            </a:r>
            <a:r>
              <a:rPr lang="vi-VN" sz="2000" dirty="0" err="1">
                <a:latin typeface="+mj-lt"/>
              </a:rPr>
              <a:t>một</a:t>
            </a:r>
            <a:r>
              <a:rPr lang="vi-VN" sz="2000" dirty="0">
                <a:latin typeface="+mj-lt"/>
              </a:rPr>
              <a:t> </a:t>
            </a:r>
            <a:r>
              <a:rPr lang="vi-VN" sz="2000" dirty="0" err="1">
                <a:latin typeface="+mj-lt"/>
              </a:rPr>
              <a:t>chiến</a:t>
            </a:r>
            <a:r>
              <a:rPr lang="vi-VN" sz="2000" dirty="0">
                <a:latin typeface="+mj-lt"/>
              </a:rPr>
              <a:t> </a:t>
            </a:r>
            <a:r>
              <a:rPr lang="vi-VN" sz="2000" dirty="0" err="1">
                <a:latin typeface="+mj-lt"/>
              </a:rPr>
              <a:t>lược</a:t>
            </a:r>
            <a:r>
              <a:rPr lang="vi-VN" sz="2000" dirty="0">
                <a:latin typeface="+mj-lt"/>
              </a:rPr>
              <a:t> (</a:t>
            </a:r>
            <a:r>
              <a:rPr lang="vi-VN" sz="2000" dirty="0" err="1">
                <a:latin typeface="+mj-lt"/>
              </a:rPr>
              <a:t>policy</a:t>
            </a:r>
            <a:r>
              <a:rPr lang="vi-VN" sz="2000" dirty="0">
                <a:latin typeface="+mj-lt"/>
              </a:rPr>
              <a:t>) </a:t>
            </a:r>
            <a:r>
              <a:rPr lang="el-GR" sz="2000" dirty="0">
                <a:latin typeface="+mj-lt"/>
              </a:rPr>
              <a:t>π, </a:t>
            </a:r>
            <a:r>
              <a:rPr lang="vi-VN" sz="2000" dirty="0">
                <a:latin typeface="+mj-lt"/>
              </a:rPr>
              <a:t>ta </a:t>
            </a:r>
            <a:r>
              <a:rPr lang="vi-VN" sz="2000" dirty="0" err="1">
                <a:latin typeface="+mj-lt"/>
              </a:rPr>
              <a:t>viết</a:t>
            </a:r>
            <a:r>
              <a:rPr lang="vi-VN" sz="2000" dirty="0">
                <a:latin typeface="+mj-lt"/>
              </a:rPr>
              <a:t> </a:t>
            </a:r>
            <a:r>
              <a:rPr lang="vi-VN" sz="2000" dirty="0" err="1">
                <a:latin typeface="+mj-lt"/>
              </a:rPr>
              <a:t>lại</a:t>
            </a:r>
            <a:r>
              <a:rPr lang="vi-VN" sz="2000" dirty="0">
                <a:latin typeface="+mj-lt"/>
              </a:rPr>
              <a:t> công </a:t>
            </a:r>
            <a:r>
              <a:rPr lang="vi-VN" sz="2000" dirty="0" err="1">
                <a:latin typeface="+mj-lt"/>
              </a:rPr>
              <a:t>thức</a:t>
            </a:r>
            <a:r>
              <a:rPr lang="vi-VN" sz="2000" dirty="0">
                <a:latin typeface="+mj-lt"/>
              </a:rPr>
              <a:t> </a:t>
            </a:r>
            <a:r>
              <a:rPr lang="vi-VN" sz="2000" dirty="0" err="1">
                <a:latin typeface="+mj-lt"/>
              </a:rPr>
              <a:t>về</a:t>
            </a:r>
            <a:r>
              <a:rPr lang="vi-VN" sz="2000" dirty="0">
                <a:latin typeface="+mj-lt"/>
              </a:rPr>
              <a:t> Q-</a:t>
            </a:r>
            <a:r>
              <a:rPr lang="vi-VN" sz="2000" dirty="0" err="1">
                <a:latin typeface="+mj-lt"/>
              </a:rPr>
              <a:t>value</a:t>
            </a:r>
            <a:r>
              <a:rPr lang="vi-VN" sz="2000" dirty="0">
                <a:latin typeface="+mj-lt"/>
              </a:rPr>
              <a:t> (hay </a:t>
            </a:r>
            <a:r>
              <a:rPr lang="vi-VN" sz="2000" dirty="0" err="1">
                <a:latin typeface="+mj-lt"/>
              </a:rPr>
              <a:t>là</a:t>
            </a:r>
            <a:r>
              <a:rPr lang="vi-VN" sz="2000" dirty="0">
                <a:latin typeface="+mj-lt"/>
              </a:rPr>
              <a:t> </a:t>
            </a:r>
            <a:r>
              <a:rPr lang="vi-VN" sz="2000" dirty="0" err="1">
                <a:latin typeface="+mj-lt"/>
              </a:rPr>
              <a:t>giá</a:t>
            </a:r>
            <a:r>
              <a:rPr lang="vi-VN" sz="2000" dirty="0">
                <a:latin typeface="+mj-lt"/>
              </a:rPr>
              <a:t> </a:t>
            </a:r>
            <a:r>
              <a:rPr lang="vi-VN" sz="2000" dirty="0" err="1">
                <a:latin typeface="+mj-lt"/>
              </a:rPr>
              <a:t>trị</a:t>
            </a:r>
            <a:r>
              <a:rPr lang="vi-VN" sz="2000" dirty="0">
                <a:latin typeface="+mj-lt"/>
              </a:rPr>
              <a:t> </a:t>
            </a:r>
            <a:r>
              <a:rPr lang="vi-VN" sz="2000" dirty="0" err="1">
                <a:latin typeface="+mj-lt"/>
              </a:rPr>
              <a:t>hành</a:t>
            </a:r>
            <a:r>
              <a:rPr lang="vi-VN" sz="2000" dirty="0">
                <a:latin typeface="+mj-lt"/>
              </a:rPr>
              <a:t> </a:t>
            </a:r>
            <a:r>
              <a:rPr lang="vi-VN" sz="2000" dirty="0" err="1">
                <a:latin typeface="+mj-lt"/>
              </a:rPr>
              <a:t>động</a:t>
            </a:r>
            <a:r>
              <a:rPr lang="vi-VN" sz="2000" dirty="0">
                <a:latin typeface="+mj-lt"/>
              </a:rPr>
              <a:t>) như sau</a:t>
            </a:r>
            <a:r>
              <a:rPr lang="en-US" sz="2000" dirty="0">
                <a:latin typeface="+mj-lt"/>
              </a:rPr>
              <a:t>:</a:t>
            </a:r>
          </a:p>
          <a:p>
            <a:endParaRPr lang="en-US" sz="2000" dirty="0">
              <a:latin typeface="+mj-lt"/>
            </a:endParaRPr>
          </a:p>
          <a:p>
            <a:endParaRPr lang="en-US" sz="2000" dirty="0">
              <a:latin typeface="+mj-lt"/>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Q-Learning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ớc</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Q-values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chiến</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u.</a:t>
            </a:r>
          </a:p>
          <a:p>
            <a:endParaRPr lang="en-US" sz="2000" dirty="0">
              <a:latin typeface="+mj-lt"/>
            </a:endParaRPr>
          </a:p>
        </p:txBody>
      </p:sp>
      <p:pic>
        <p:nvPicPr>
          <p:cNvPr id="6" name="Picture 4">
            <a:extLst>
              <a:ext uri="{FF2B5EF4-FFF2-40B4-BE49-F238E27FC236}">
                <a16:creationId xmlns:a16="http://schemas.microsoft.com/office/drawing/2014/main" id="{4316F438-C1D8-4EC7-A8BC-BDCACFF42244}"/>
              </a:ext>
            </a:extLst>
          </p:cNvPr>
          <p:cNvPicPr>
            <a:picLocks noChangeAspect="1"/>
          </p:cNvPicPr>
          <p:nvPr/>
        </p:nvPicPr>
        <p:blipFill>
          <a:blip r:embed="rId3"/>
          <a:stretch>
            <a:fillRect/>
          </a:stretch>
        </p:blipFill>
        <p:spPr>
          <a:xfrm>
            <a:off x="1608328" y="3575228"/>
            <a:ext cx="8162901" cy="1129118"/>
          </a:xfrm>
          <a:prstGeom prst="rect">
            <a:avLst/>
          </a:prstGeom>
        </p:spPr>
      </p:pic>
    </p:spTree>
    <p:extLst>
      <p:ext uri="{BB962C8B-B14F-4D97-AF65-F5344CB8AC3E}">
        <p14:creationId xmlns:p14="http://schemas.microsoft.com/office/powerpoint/2010/main" val="300847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97063A-3DA9-4ADF-A306-D48005B5F183}"/>
              </a:ext>
            </a:extLst>
          </p:cNvPr>
          <p:cNvSpPr>
            <a:spLocks noGrp="1"/>
          </p:cNvSpPr>
          <p:nvPr>
            <p:ph type="title"/>
          </p:nvPr>
        </p:nvSpPr>
        <p:spPr>
          <a:xfrm>
            <a:off x="1154954" y="973668"/>
            <a:ext cx="8761413" cy="706964"/>
          </a:xfrm>
        </p:spPr>
        <p:txBody>
          <a:bodyPr/>
          <a:lstStyle/>
          <a:p>
            <a:r>
              <a:rPr lang="en-US" dirty="0" err="1">
                <a:solidFill>
                  <a:srgbClr val="EBEBEB"/>
                </a:solidFill>
                <a:latin typeface="Times New Roman" panose="02020603050405020304" pitchFamily="18" charset="0"/>
                <a:cs typeface="Times New Roman" panose="02020603050405020304" pitchFamily="18" charset="0"/>
              </a:rPr>
              <a:t>Thuật</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toán</a:t>
            </a:r>
            <a:r>
              <a:rPr lang="en-US" dirty="0">
                <a:solidFill>
                  <a:srgbClr val="EBEBEB"/>
                </a:solidFill>
                <a:latin typeface="Times New Roman" panose="02020603050405020304" pitchFamily="18" charset="0"/>
                <a:cs typeface="Times New Roman" panose="02020603050405020304" pitchFamily="18" charset="0"/>
              </a:rPr>
              <a:t> Q-Learning </a:t>
            </a:r>
            <a:endParaRPr lang="en-US" dirty="0"/>
          </a:p>
        </p:txBody>
      </p:sp>
      <p:sp>
        <p:nvSpPr>
          <p:cNvPr id="3" name="Chỗ dành sẵn cho Nội dung 2">
            <a:extLst>
              <a:ext uri="{FF2B5EF4-FFF2-40B4-BE49-F238E27FC236}">
                <a16:creationId xmlns:a16="http://schemas.microsoft.com/office/drawing/2014/main" id="{D81F0B27-FE22-49FF-B02A-48583F5E2ECE}"/>
              </a:ext>
            </a:extLst>
          </p:cNvPr>
          <p:cNvSpPr>
            <a:spLocks noGrp="1"/>
          </p:cNvSpPr>
          <p:nvPr>
            <p:ph idx="1"/>
          </p:nvPr>
        </p:nvSpPr>
        <p:spPr>
          <a:xfrm>
            <a:off x="1154954" y="2603499"/>
            <a:ext cx="8963604" cy="4495361"/>
          </a:xfrm>
        </p:spPr>
        <p:txBody>
          <a:bodyPr/>
          <a:lstStyle/>
          <a:p>
            <a:r>
              <a:rPr lang="vi-VN" sz="2000" dirty="0">
                <a:latin typeface="+mj-lt"/>
              </a:rPr>
              <a:t>Trong Q-</a:t>
            </a:r>
            <a:r>
              <a:rPr lang="vi-VN" sz="2000" dirty="0" err="1">
                <a:latin typeface="+mj-lt"/>
              </a:rPr>
              <a:t>learning</a:t>
            </a:r>
            <a:r>
              <a:rPr lang="vi-VN" sz="2000" dirty="0">
                <a:latin typeface="+mj-lt"/>
              </a:rPr>
              <a:t>, kinh </a:t>
            </a:r>
            <a:r>
              <a:rPr lang="vi-VN" sz="2000" dirty="0" err="1">
                <a:latin typeface="+mj-lt"/>
              </a:rPr>
              <a:t>nghiệm</a:t>
            </a:r>
            <a:r>
              <a:rPr lang="vi-VN" sz="2000" dirty="0">
                <a:latin typeface="+mj-lt"/>
              </a:rPr>
              <a:t> </a:t>
            </a:r>
            <a:r>
              <a:rPr lang="vi-VN" sz="2000" dirty="0" err="1">
                <a:latin typeface="+mj-lt"/>
              </a:rPr>
              <a:t>của</a:t>
            </a:r>
            <a:r>
              <a:rPr lang="vi-VN" sz="2000" dirty="0">
                <a:latin typeface="+mj-lt"/>
              </a:rPr>
              <a:t> </a:t>
            </a:r>
            <a:r>
              <a:rPr lang="vi-VN" sz="2000" dirty="0" err="1">
                <a:latin typeface="+mj-lt"/>
              </a:rPr>
              <a:t>tác</a:t>
            </a:r>
            <a:r>
              <a:rPr lang="vi-VN" sz="2000" dirty="0">
                <a:latin typeface="+mj-lt"/>
              </a:rPr>
              <a:t> </a:t>
            </a:r>
            <a:r>
              <a:rPr lang="vi-VN" sz="2000" dirty="0" err="1">
                <a:latin typeface="+mj-lt"/>
              </a:rPr>
              <a:t>tử</a:t>
            </a:r>
            <a:r>
              <a:rPr lang="vi-VN" sz="2000" dirty="0">
                <a:latin typeface="+mj-lt"/>
              </a:rPr>
              <a:t> (</a:t>
            </a:r>
            <a:r>
              <a:rPr lang="vi-VN" sz="2000" dirty="0" err="1">
                <a:latin typeface="+mj-lt"/>
              </a:rPr>
              <a:t>agent</a:t>
            </a:r>
            <a:r>
              <a:rPr lang="vi-VN" sz="2000" dirty="0">
                <a:latin typeface="+mj-lt"/>
              </a:rPr>
              <a:t>) bao </a:t>
            </a:r>
            <a:r>
              <a:rPr lang="vi-VN" sz="2000" dirty="0" err="1">
                <a:latin typeface="+mj-lt"/>
              </a:rPr>
              <a:t>gồm</a:t>
            </a:r>
            <a:r>
              <a:rPr lang="vi-VN" sz="2000" dirty="0">
                <a:latin typeface="+mj-lt"/>
              </a:rPr>
              <a:t> </a:t>
            </a:r>
            <a:r>
              <a:rPr lang="vi-VN" sz="2000" dirty="0" err="1">
                <a:latin typeface="+mj-lt"/>
              </a:rPr>
              <a:t>một</a:t>
            </a:r>
            <a:r>
              <a:rPr lang="vi-VN" sz="2000" dirty="0">
                <a:latin typeface="+mj-lt"/>
              </a:rPr>
              <a:t> </a:t>
            </a:r>
            <a:r>
              <a:rPr lang="vi-VN" sz="2000" dirty="0" err="1">
                <a:latin typeface="+mj-lt"/>
              </a:rPr>
              <a:t>chuỗi</a:t>
            </a:r>
            <a:r>
              <a:rPr lang="vi-VN" sz="2000" dirty="0">
                <a:latin typeface="+mj-lt"/>
              </a:rPr>
              <a:t> </a:t>
            </a:r>
            <a:r>
              <a:rPr lang="vi-VN" sz="2000" dirty="0" err="1">
                <a:latin typeface="+mj-lt"/>
              </a:rPr>
              <a:t>tuần</a:t>
            </a:r>
            <a:r>
              <a:rPr lang="vi-VN" sz="2000" dirty="0">
                <a:latin typeface="+mj-lt"/>
              </a:rPr>
              <a:t> </a:t>
            </a:r>
            <a:r>
              <a:rPr lang="vi-VN" sz="2000" dirty="0" err="1">
                <a:latin typeface="+mj-lt"/>
              </a:rPr>
              <a:t>tự</a:t>
            </a:r>
            <a:r>
              <a:rPr lang="vi-VN" sz="2000" dirty="0">
                <a:latin typeface="+mj-lt"/>
              </a:rPr>
              <a:t> </a:t>
            </a:r>
            <a:r>
              <a:rPr lang="vi-VN" sz="2000" dirty="0" err="1">
                <a:latin typeface="+mj-lt"/>
              </a:rPr>
              <a:t>các</a:t>
            </a:r>
            <a:r>
              <a:rPr lang="vi-VN" sz="2000" dirty="0">
                <a:latin typeface="+mj-lt"/>
              </a:rPr>
              <a:t> </a:t>
            </a:r>
            <a:r>
              <a:rPr lang="vi-VN" sz="2000" dirty="0" err="1">
                <a:latin typeface="+mj-lt"/>
              </a:rPr>
              <a:t>quá</a:t>
            </a:r>
            <a:r>
              <a:rPr lang="vi-VN" sz="2000" dirty="0">
                <a:latin typeface="+mj-lt"/>
              </a:rPr>
              <a:t> </a:t>
            </a:r>
            <a:r>
              <a:rPr lang="vi-VN" sz="2000" dirty="0" err="1">
                <a:latin typeface="+mj-lt"/>
              </a:rPr>
              <a:t>trình</a:t>
            </a:r>
            <a:r>
              <a:rPr lang="vi-VN" sz="2000" dirty="0">
                <a:latin typeface="+mj-lt"/>
              </a:rPr>
              <a:t> riêng </a:t>
            </a:r>
            <a:r>
              <a:rPr lang="vi-VN" sz="2000" dirty="0" err="1">
                <a:latin typeface="+mj-lt"/>
              </a:rPr>
              <a:t>biệt</a:t>
            </a:r>
            <a:r>
              <a:rPr lang="vi-VN" sz="2000" dirty="0">
                <a:latin typeface="+mj-lt"/>
              </a:rPr>
              <a:t> (</a:t>
            </a:r>
            <a:r>
              <a:rPr lang="vi-VN" sz="2000" dirty="0" err="1">
                <a:latin typeface="+mj-lt"/>
              </a:rPr>
              <a:t>gọi</a:t>
            </a:r>
            <a:r>
              <a:rPr lang="vi-VN" sz="2000" dirty="0">
                <a:latin typeface="+mj-lt"/>
              </a:rPr>
              <a:t> </a:t>
            </a:r>
            <a:r>
              <a:rPr lang="vi-VN" sz="2000" dirty="0" err="1">
                <a:latin typeface="+mj-lt"/>
              </a:rPr>
              <a:t>là</a:t>
            </a:r>
            <a:r>
              <a:rPr lang="vi-VN" sz="2000" dirty="0">
                <a:latin typeface="+mj-lt"/>
              </a:rPr>
              <a:t> </a:t>
            </a:r>
            <a:r>
              <a:rPr lang="vi-VN" sz="2000" dirty="0" err="1">
                <a:latin typeface="+mj-lt"/>
              </a:rPr>
              <a:t>Episodes</a:t>
            </a:r>
            <a:r>
              <a:rPr lang="vi-VN" sz="2000" dirty="0">
                <a:latin typeface="+mj-lt"/>
              </a:rPr>
              <a:t>). Trong </a:t>
            </a:r>
            <a:r>
              <a:rPr lang="vi-VN" sz="2000" dirty="0" err="1">
                <a:latin typeface="+mj-lt"/>
              </a:rPr>
              <a:t>episode</a:t>
            </a:r>
            <a:r>
              <a:rPr lang="vi-VN" sz="2000" dirty="0">
                <a:latin typeface="+mj-lt"/>
              </a:rPr>
              <a:t> </a:t>
            </a:r>
            <a:r>
              <a:rPr lang="vi-VN" sz="2000" dirty="0" err="1">
                <a:latin typeface="+mj-lt"/>
              </a:rPr>
              <a:t>thứ</a:t>
            </a:r>
            <a:r>
              <a:rPr lang="vi-VN" sz="2000" dirty="0">
                <a:latin typeface="+mj-lt"/>
              </a:rPr>
              <a:t> n, </a:t>
            </a:r>
            <a:r>
              <a:rPr lang="vi-VN" sz="2000" dirty="0" err="1">
                <a:latin typeface="+mj-lt"/>
              </a:rPr>
              <a:t>tác</a:t>
            </a:r>
            <a:r>
              <a:rPr lang="vi-VN" sz="2000" dirty="0">
                <a:latin typeface="+mj-lt"/>
              </a:rPr>
              <a:t> </a:t>
            </a:r>
            <a:r>
              <a:rPr lang="vi-VN" sz="2000" dirty="0" err="1">
                <a:latin typeface="+mj-lt"/>
              </a:rPr>
              <a:t>tử</a:t>
            </a:r>
            <a:r>
              <a:rPr lang="vi-VN" sz="2000" dirty="0">
                <a:latin typeface="+mj-lt"/>
              </a:rPr>
              <a:t> </a:t>
            </a:r>
            <a:r>
              <a:rPr lang="vi-VN" sz="2000" dirty="0" err="1">
                <a:latin typeface="+mj-lt"/>
              </a:rPr>
              <a:t>sẽ</a:t>
            </a:r>
            <a:r>
              <a:rPr lang="vi-VN" sz="2000" dirty="0">
                <a:latin typeface="+mj-lt"/>
              </a:rPr>
              <a:t>: </a:t>
            </a:r>
            <a:endParaRPr lang="en-US" sz="2000" dirty="0">
              <a:latin typeface="+mj-lt"/>
            </a:endParaRPr>
          </a:p>
          <a:p>
            <a:r>
              <a:rPr lang="vi-VN" sz="2000" dirty="0">
                <a:latin typeface="+mj-lt"/>
              </a:rPr>
              <a:t>• Quan </a:t>
            </a:r>
            <a:r>
              <a:rPr lang="vi-VN" sz="2000" dirty="0" err="1">
                <a:latin typeface="+mj-lt"/>
              </a:rPr>
              <a:t>sát</a:t>
            </a:r>
            <a:r>
              <a:rPr lang="vi-VN" sz="2000" dirty="0">
                <a:latin typeface="+mj-lt"/>
              </a:rPr>
              <a:t> </a:t>
            </a:r>
            <a:r>
              <a:rPr lang="vi-VN" sz="2000" dirty="0" err="1">
                <a:latin typeface="+mj-lt"/>
              </a:rPr>
              <a:t>trạng</a:t>
            </a:r>
            <a:r>
              <a:rPr lang="vi-VN" sz="2000" dirty="0">
                <a:latin typeface="+mj-lt"/>
              </a:rPr>
              <a:t> </a:t>
            </a:r>
            <a:r>
              <a:rPr lang="vi-VN" sz="2000" dirty="0" err="1">
                <a:latin typeface="+mj-lt"/>
              </a:rPr>
              <a:t>thái</a:t>
            </a:r>
            <a:r>
              <a:rPr lang="vi-VN" sz="2000" dirty="0">
                <a:latin typeface="+mj-lt"/>
              </a:rPr>
              <a:t> </a:t>
            </a:r>
            <a:r>
              <a:rPr lang="vi-VN" sz="2000" dirty="0" err="1">
                <a:latin typeface="+mj-lt"/>
              </a:rPr>
              <a:t>hiện</a:t>
            </a:r>
            <a:r>
              <a:rPr lang="vi-VN" sz="2000" dirty="0">
                <a:latin typeface="+mj-lt"/>
              </a:rPr>
              <a:t> </a:t>
            </a:r>
            <a:r>
              <a:rPr lang="vi-VN" sz="2000" dirty="0" err="1">
                <a:latin typeface="+mj-lt"/>
              </a:rPr>
              <a:t>tại</a:t>
            </a:r>
            <a:r>
              <a:rPr lang="vi-VN" sz="2000" dirty="0">
                <a:latin typeface="+mj-lt"/>
              </a:rPr>
              <a:t> </a:t>
            </a:r>
            <a:r>
              <a:rPr lang="vi-VN" sz="2000" dirty="0" err="1">
                <a:latin typeface="+mj-lt"/>
              </a:rPr>
              <a:t>của</a:t>
            </a:r>
            <a:r>
              <a:rPr lang="vi-VN" sz="2000" dirty="0">
                <a:latin typeface="+mj-lt"/>
              </a:rPr>
              <a:t> </a:t>
            </a:r>
            <a:r>
              <a:rPr lang="vi-VN" sz="2000" dirty="0" err="1">
                <a:latin typeface="+mj-lt"/>
              </a:rPr>
              <a:t>nó</a:t>
            </a:r>
            <a:r>
              <a:rPr lang="vi-VN" sz="2000" dirty="0">
                <a:latin typeface="+mj-lt"/>
              </a:rPr>
              <a:t> </a:t>
            </a:r>
            <a:r>
              <a:rPr lang="vi-VN" sz="2000" dirty="0" err="1">
                <a:latin typeface="+mj-lt"/>
              </a:rPr>
              <a:t>sn</a:t>
            </a:r>
            <a:r>
              <a:rPr lang="vi-VN" sz="2000" dirty="0">
                <a:latin typeface="+mj-lt"/>
              </a:rPr>
              <a:t>, </a:t>
            </a:r>
            <a:endParaRPr lang="en-US" sz="2000" dirty="0">
              <a:latin typeface="+mj-lt"/>
            </a:endParaRPr>
          </a:p>
          <a:p>
            <a:r>
              <a:rPr lang="vi-VN" sz="2000" dirty="0">
                <a:latin typeface="+mj-lt"/>
              </a:rPr>
              <a:t>• </a:t>
            </a:r>
            <a:r>
              <a:rPr lang="vi-VN" sz="2000" dirty="0" err="1">
                <a:latin typeface="+mj-lt"/>
              </a:rPr>
              <a:t>Lựa</a:t>
            </a:r>
            <a:r>
              <a:rPr lang="vi-VN" sz="2000" dirty="0">
                <a:latin typeface="+mj-lt"/>
              </a:rPr>
              <a:t> </a:t>
            </a:r>
            <a:r>
              <a:rPr lang="vi-VN" sz="2000" dirty="0" err="1">
                <a:latin typeface="+mj-lt"/>
              </a:rPr>
              <a:t>chọn</a:t>
            </a:r>
            <a:r>
              <a:rPr lang="vi-VN" sz="2000" dirty="0">
                <a:latin typeface="+mj-lt"/>
              </a:rPr>
              <a:t> </a:t>
            </a:r>
            <a:r>
              <a:rPr lang="vi-VN" sz="2000" dirty="0" err="1">
                <a:latin typeface="+mj-lt"/>
              </a:rPr>
              <a:t>và</a:t>
            </a:r>
            <a:r>
              <a:rPr lang="vi-VN" sz="2000" dirty="0">
                <a:latin typeface="+mj-lt"/>
              </a:rPr>
              <a:t> </a:t>
            </a:r>
            <a:r>
              <a:rPr lang="vi-VN" sz="2000" dirty="0" err="1">
                <a:latin typeface="+mj-lt"/>
              </a:rPr>
              <a:t>thực</a:t>
            </a:r>
            <a:r>
              <a:rPr lang="vi-VN" sz="2000" dirty="0">
                <a:latin typeface="+mj-lt"/>
              </a:rPr>
              <a:t> </a:t>
            </a:r>
            <a:r>
              <a:rPr lang="vi-VN" sz="2000" dirty="0" err="1">
                <a:latin typeface="+mj-lt"/>
              </a:rPr>
              <a:t>hiện</a:t>
            </a:r>
            <a:r>
              <a:rPr lang="vi-VN" sz="2000" dirty="0">
                <a:latin typeface="+mj-lt"/>
              </a:rPr>
              <a:t> </a:t>
            </a:r>
            <a:r>
              <a:rPr lang="vi-VN" sz="2000" dirty="0" err="1">
                <a:latin typeface="+mj-lt"/>
              </a:rPr>
              <a:t>một</a:t>
            </a:r>
            <a:r>
              <a:rPr lang="vi-VN" sz="2000" dirty="0">
                <a:latin typeface="+mj-lt"/>
              </a:rPr>
              <a:t> </a:t>
            </a:r>
            <a:r>
              <a:rPr lang="vi-VN" sz="2000" dirty="0" err="1">
                <a:latin typeface="+mj-lt"/>
              </a:rPr>
              <a:t>hành</a:t>
            </a:r>
            <a:r>
              <a:rPr lang="vi-VN" sz="2000" dirty="0">
                <a:latin typeface="+mj-lt"/>
              </a:rPr>
              <a:t> </a:t>
            </a:r>
            <a:r>
              <a:rPr lang="vi-VN" sz="2000" dirty="0" err="1">
                <a:latin typeface="+mj-lt"/>
              </a:rPr>
              <a:t>động</a:t>
            </a:r>
            <a:r>
              <a:rPr lang="vi-VN" sz="2000" dirty="0">
                <a:latin typeface="+mj-lt"/>
              </a:rPr>
              <a:t> an, </a:t>
            </a:r>
            <a:endParaRPr lang="en-US" sz="2000" dirty="0">
              <a:latin typeface="+mj-lt"/>
            </a:endParaRPr>
          </a:p>
          <a:p>
            <a:r>
              <a:rPr lang="vi-VN" sz="2000" dirty="0">
                <a:latin typeface="+mj-lt"/>
              </a:rPr>
              <a:t>• Quan </a:t>
            </a:r>
            <a:r>
              <a:rPr lang="vi-VN" sz="2000" dirty="0" err="1">
                <a:latin typeface="+mj-lt"/>
              </a:rPr>
              <a:t>sát</a:t>
            </a:r>
            <a:r>
              <a:rPr lang="vi-VN" sz="2000" dirty="0">
                <a:latin typeface="+mj-lt"/>
              </a:rPr>
              <a:t> </a:t>
            </a:r>
            <a:r>
              <a:rPr lang="vi-VN" sz="2000" dirty="0" err="1">
                <a:latin typeface="+mj-lt"/>
              </a:rPr>
              <a:t>trạng</a:t>
            </a:r>
            <a:r>
              <a:rPr lang="vi-VN" sz="2000" dirty="0">
                <a:latin typeface="+mj-lt"/>
              </a:rPr>
              <a:t> </a:t>
            </a:r>
            <a:r>
              <a:rPr lang="vi-VN" sz="2000" dirty="0" err="1">
                <a:latin typeface="+mj-lt"/>
              </a:rPr>
              <a:t>thái</a:t>
            </a:r>
            <a:r>
              <a:rPr lang="vi-VN" sz="2000" dirty="0">
                <a:latin typeface="+mj-lt"/>
              </a:rPr>
              <a:t> </a:t>
            </a:r>
            <a:r>
              <a:rPr lang="vi-VN" sz="2000" dirty="0" err="1">
                <a:latin typeface="+mj-lt"/>
              </a:rPr>
              <a:t>tiếp</a:t>
            </a:r>
            <a:r>
              <a:rPr lang="vi-VN" sz="2000" dirty="0">
                <a:latin typeface="+mj-lt"/>
              </a:rPr>
              <a:t> theo sn+1,</a:t>
            </a:r>
          </a:p>
          <a:p>
            <a:r>
              <a:rPr lang="vi-VN" sz="2000" dirty="0">
                <a:latin typeface="+mj-lt"/>
              </a:rPr>
              <a:t>• </a:t>
            </a:r>
            <a:r>
              <a:rPr lang="vi-VN" sz="2000" dirty="0" err="1">
                <a:latin typeface="+mj-lt"/>
              </a:rPr>
              <a:t>Nhận</a:t>
            </a:r>
            <a:r>
              <a:rPr lang="vi-VN" sz="2000" dirty="0">
                <a:latin typeface="+mj-lt"/>
              </a:rPr>
              <a:t> </a:t>
            </a:r>
            <a:r>
              <a:rPr lang="vi-VN" sz="2000" dirty="0" err="1">
                <a:latin typeface="+mj-lt"/>
              </a:rPr>
              <a:t>được</a:t>
            </a:r>
            <a:r>
              <a:rPr lang="vi-VN" sz="2000" dirty="0">
                <a:latin typeface="+mj-lt"/>
              </a:rPr>
              <a:t> ngay </a:t>
            </a:r>
            <a:r>
              <a:rPr lang="vi-VN" sz="2000" dirty="0" err="1">
                <a:latin typeface="+mj-lt"/>
              </a:rPr>
              <a:t>phần</a:t>
            </a:r>
            <a:r>
              <a:rPr lang="vi-VN" sz="2000" dirty="0">
                <a:latin typeface="+mj-lt"/>
              </a:rPr>
              <a:t> </a:t>
            </a:r>
            <a:r>
              <a:rPr lang="vi-VN" sz="2000" dirty="0" err="1">
                <a:latin typeface="+mj-lt"/>
              </a:rPr>
              <a:t>thưởng</a:t>
            </a:r>
            <a:r>
              <a:rPr lang="vi-VN" sz="2000" dirty="0">
                <a:latin typeface="+mj-lt"/>
              </a:rPr>
              <a:t> </a:t>
            </a:r>
            <a:r>
              <a:rPr lang="vi-VN" sz="2000" dirty="0" err="1">
                <a:latin typeface="+mj-lt"/>
              </a:rPr>
              <a:t>rn</a:t>
            </a:r>
            <a:r>
              <a:rPr lang="vi-VN" sz="2000" dirty="0">
                <a:latin typeface="+mj-lt"/>
              </a:rPr>
              <a:t>, </a:t>
            </a:r>
            <a:r>
              <a:rPr lang="vi-VN" sz="2000" dirty="0" err="1">
                <a:latin typeface="+mj-lt"/>
              </a:rPr>
              <a:t>và</a:t>
            </a:r>
            <a:endParaRPr lang="en-US" sz="2000" dirty="0">
              <a:latin typeface="+mj-lt"/>
            </a:endParaRPr>
          </a:p>
          <a:p>
            <a:r>
              <a:rPr lang="vi-VN" sz="2000" dirty="0">
                <a:latin typeface="+mj-lt"/>
              </a:rPr>
              <a:t> • </a:t>
            </a:r>
            <a:r>
              <a:rPr lang="vi-VN" sz="2000" dirty="0" err="1">
                <a:latin typeface="+mj-lt"/>
              </a:rPr>
              <a:t>Điều</a:t>
            </a:r>
            <a:r>
              <a:rPr lang="vi-VN" sz="2000" dirty="0">
                <a:latin typeface="+mj-lt"/>
              </a:rPr>
              <a:t> </a:t>
            </a:r>
            <a:r>
              <a:rPr lang="vi-VN" sz="2000" dirty="0" err="1">
                <a:latin typeface="+mj-lt"/>
              </a:rPr>
              <a:t>chỉnh</a:t>
            </a:r>
            <a:r>
              <a:rPr lang="vi-VN" sz="2000" dirty="0">
                <a:latin typeface="+mj-lt"/>
              </a:rPr>
              <a:t> </a:t>
            </a:r>
            <a:r>
              <a:rPr lang="vi-VN" sz="2000" dirty="0" err="1">
                <a:latin typeface="+mj-lt"/>
              </a:rPr>
              <a:t>các</a:t>
            </a:r>
            <a:r>
              <a:rPr lang="vi-VN" sz="2000" dirty="0">
                <a:latin typeface="+mj-lt"/>
              </a:rPr>
              <a:t> </a:t>
            </a:r>
            <a:r>
              <a:rPr lang="vi-VN" sz="2000" dirty="0" err="1">
                <a:latin typeface="+mj-lt"/>
              </a:rPr>
              <a:t>giá</a:t>
            </a:r>
            <a:r>
              <a:rPr lang="vi-VN" sz="2000" dirty="0">
                <a:latin typeface="+mj-lt"/>
              </a:rPr>
              <a:t> </a:t>
            </a:r>
            <a:r>
              <a:rPr lang="vi-VN" sz="2000" dirty="0" err="1">
                <a:latin typeface="+mj-lt"/>
              </a:rPr>
              <a:t>trị</a:t>
            </a:r>
            <a:r>
              <a:rPr lang="vi-VN" sz="2000" dirty="0">
                <a:latin typeface="+mj-lt"/>
              </a:rPr>
              <a:t> Qn−1 </a:t>
            </a:r>
            <a:r>
              <a:rPr lang="vi-VN" sz="2000" dirty="0" err="1">
                <a:latin typeface="+mj-lt"/>
              </a:rPr>
              <a:t>của</a:t>
            </a:r>
            <a:r>
              <a:rPr lang="vi-VN" sz="2000" dirty="0">
                <a:latin typeface="+mj-lt"/>
              </a:rPr>
              <a:t> </a:t>
            </a:r>
            <a:r>
              <a:rPr lang="vi-VN" sz="2000" dirty="0" err="1">
                <a:latin typeface="+mj-lt"/>
              </a:rPr>
              <a:t>nó</a:t>
            </a:r>
            <a:r>
              <a:rPr lang="vi-VN" sz="2000" dirty="0">
                <a:latin typeface="+mj-lt"/>
              </a:rPr>
              <a:t> </a:t>
            </a:r>
            <a:r>
              <a:rPr lang="vi-VN" sz="2000" dirty="0" err="1">
                <a:latin typeface="+mj-lt"/>
              </a:rPr>
              <a:t>bằng</a:t>
            </a:r>
            <a:r>
              <a:rPr lang="vi-VN" sz="2000" dirty="0">
                <a:latin typeface="+mj-lt"/>
              </a:rPr>
              <a:t> </a:t>
            </a:r>
            <a:r>
              <a:rPr lang="vi-VN" sz="2000" dirty="0" err="1">
                <a:latin typeface="+mj-lt"/>
              </a:rPr>
              <a:t>cách</a:t>
            </a:r>
            <a:r>
              <a:rPr lang="vi-VN" sz="2000" dirty="0">
                <a:latin typeface="+mj-lt"/>
              </a:rPr>
              <a:t> </a:t>
            </a:r>
            <a:r>
              <a:rPr lang="vi-VN" sz="2000" dirty="0" err="1">
                <a:latin typeface="+mj-lt"/>
              </a:rPr>
              <a:t>sử</a:t>
            </a:r>
            <a:r>
              <a:rPr lang="vi-VN" sz="2000" dirty="0">
                <a:latin typeface="+mj-lt"/>
              </a:rPr>
              <a:t> </a:t>
            </a:r>
            <a:r>
              <a:rPr lang="vi-VN" sz="2000" dirty="0" err="1">
                <a:latin typeface="+mj-lt"/>
              </a:rPr>
              <a:t>dụng</a:t>
            </a:r>
            <a:r>
              <a:rPr lang="vi-VN" sz="2000" dirty="0">
                <a:latin typeface="+mj-lt"/>
              </a:rPr>
              <a:t> </a:t>
            </a:r>
            <a:r>
              <a:rPr lang="vi-VN" sz="2000" dirty="0" err="1">
                <a:latin typeface="+mj-lt"/>
              </a:rPr>
              <a:t>hệ</a:t>
            </a:r>
            <a:r>
              <a:rPr lang="vi-VN" sz="2000" dirty="0">
                <a:latin typeface="+mj-lt"/>
              </a:rPr>
              <a:t> </a:t>
            </a:r>
            <a:r>
              <a:rPr lang="vi-VN" sz="2000" dirty="0" err="1">
                <a:latin typeface="+mj-lt"/>
              </a:rPr>
              <a:t>số</a:t>
            </a:r>
            <a:r>
              <a:rPr lang="vi-VN" sz="2000" dirty="0">
                <a:latin typeface="+mj-lt"/>
              </a:rPr>
              <a:t> </a:t>
            </a:r>
            <a:r>
              <a:rPr lang="vi-VN" sz="2000" dirty="0" err="1">
                <a:latin typeface="+mj-lt"/>
              </a:rPr>
              <a:t>học</a:t>
            </a:r>
            <a:r>
              <a:rPr lang="vi-VN" sz="2000" dirty="0">
                <a:latin typeface="+mj-lt"/>
              </a:rPr>
              <a:t> </a:t>
            </a:r>
            <a:r>
              <a:rPr lang="el-GR" sz="2000" dirty="0">
                <a:latin typeface="+mj-lt"/>
              </a:rPr>
              <a:t>α</a:t>
            </a:r>
            <a:r>
              <a:rPr lang="vi-VN" sz="2000" dirty="0">
                <a:latin typeface="+mj-lt"/>
              </a:rPr>
              <a:t>n, theo:</a:t>
            </a:r>
            <a:endParaRPr lang="en-US" sz="2000" dirty="0">
              <a:latin typeface="+mj-lt"/>
            </a:endParaRPr>
          </a:p>
          <a:p>
            <a:endParaRPr lang="en-US" dirty="0"/>
          </a:p>
          <a:p>
            <a:endParaRPr lang="en-US" dirty="0"/>
          </a:p>
        </p:txBody>
      </p:sp>
      <p:pic>
        <p:nvPicPr>
          <p:cNvPr id="4" name="Picture 2">
            <a:extLst>
              <a:ext uri="{FF2B5EF4-FFF2-40B4-BE49-F238E27FC236}">
                <a16:creationId xmlns:a16="http://schemas.microsoft.com/office/drawing/2014/main" id="{921AE9F0-D3C5-4957-A8EA-CC97C54D98B7}"/>
              </a:ext>
            </a:extLst>
          </p:cNvPr>
          <p:cNvPicPr>
            <a:picLocks noChangeAspect="1"/>
          </p:cNvPicPr>
          <p:nvPr/>
        </p:nvPicPr>
        <p:blipFill>
          <a:blip r:embed="rId3"/>
          <a:stretch>
            <a:fillRect/>
          </a:stretch>
        </p:blipFill>
        <p:spPr>
          <a:xfrm>
            <a:off x="2073442" y="5416523"/>
            <a:ext cx="6059905" cy="1419005"/>
          </a:xfrm>
          <a:prstGeom prst="rect">
            <a:avLst/>
          </a:prstGeom>
        </p:spPr>
      </p:pic>
    </p:spTree>
    <p:extLst>
      <p:ext uri="{BB962C8B-B14F-4D97-AF65-F5344CB8AC3E}">
        <p14:creationId xmlns:p14="http://schemas.microsoft.com/office/powerpoint/2010/main" val="136665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A51C96-FA85-48CB-896B-21B730F158A8}"/>
              </a:ext>
            </a:extLst>
          </p:cNvPr>
          <p:cNvSpPr>
            <a:spLocks noGrp="1"/>
          </p:cNvSpPr>
          <p:nvPr>
            <p:ph type="title"/>
          </p:nvPr>
        </p:nvSpPr>
        <p:spPr>
          <a:xfrm>
            <a:off x="1154954" y="973668"/>
            <a:ext cx="8761413" cy="706964"/>
          </a:xfrm>
        </p:spPr>
        <p:txBody>
          <a:bodyPr>
            <a:normAutofit/>
          </a:bodyPr>
          <a:lstStyle/>
          <a:p>
            <a:r>
              <a:rPr lang="en-US">
                <a:solidFill>
                  <a:srgbClr val="EBEBEB"/>
                </a:solidFill>
                <a:latin typeface="Times New Roman" panose="02020603050405020304" pitchFamily="18" charset="0"/>
                <a:cs typeface="Times New Roman" panose="02020603050405020304" pitchFamily="18" charset="0"/>
              </a:rPr>
              <a:t>Thuật toán Q-Learning </a:t>
            </a:r>
            <a:endParaRPr lang="en-US">
              <a:solidFill>
                <a:srgbClr val="EBEBEB"/>
              </a:solidFill>
            </a:endParaRPr>
          </a:p>
        </p:txBody>
      </p:sp>
      <p:graphicFrame>
        <p:nvGraphicFramePr>
          <p:cNvPr id="5" name="Chỗ dành sẵn cho Nội dung 2">
            <a:extLst>
              <a:ext uri="{FF2B5EF4-FFF2-40B4-BE49-F238E27FC236}">
                <a16:creationId xmlns:a16="http://schemas.microsoft.com/office/drawing/2014/main" id="{5F385188-9257-4710-9A50-64B6AA3B0425}"/>
              </a:ext>
            </a:extLst>
          </p:cNvPr>
          <p:cNvGraphicFramePr>
            <a:graphicFrameLocks noGrp="1"/>
          </p:cNvGraphicFramePr>
          <p:nvPr>
            <p:ph idx="1"/>
            <p:extLst>
              <p:ext uri="{D42A27DB-BD31-4B8C-83A1-F6EECF244321}">
                <p14:modId xmlns:p14="http://schemas.microsoft.com/office/powerpoint/2010/main" val="2609216070"/>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744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3"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190D6D12-2D75-4BA2-9990-2A647DBB4873}"/>
              </a:ext>
            </a:extLst>
          </p:cNvPr>
          <p:cNvSpPr>
            <a:spLocks noGrp="1"/>
          </p:cNvSpPr>
          <p:nvPr>
            <p:ph type="title"/>
          </p:nvPr>
        </p:nvSpPr>
        <p:spPr>
          <a:xfrm>
            <a:off x="639098" y="629265"/>
            <a:ext cx="6072776" cy="1622322"/>
          </a:xfrm>
        </p:spPr>
        <p:txBody>
          <a:bodyPr>
            <a:normAutofit/>
          </a:bodyPr>
          <a:lstStyle/>
          <a:p>
            <a:r>
              <a:rPr lang="en-US" dirty="0" err="1">
                <a:solidFill>
                  <a:srgbClr val="EBEBEB"/>
                </a:solidFill>
                <a:latin typeface="Times New Roman" panose="02020603050405020304" pitchFamily="18" charset="0"/>
                <a:cs typeface="Times New Roman" panose="02020603050405020304" pitchFamily="18" charset="0"/>
              </a:rPr>
              <a:t>Ứng</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dụng</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trong</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thực</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tế</a:t>
            </a:r>
            <a:endParaRPr lang="en-US" dirty="0">
              <a:solidFill>
                <a:srgbClr val="EBEBEB"/>
              </a:solidFill>
              <a:latin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4" name="Picture 6">
            <a:extLst>
              <a:ext uri="{FF2B5EF4-FFF2-40B4-BE49-F238E27FC236}">
                <a16:creationId xmlns:a16="http://schemas.microsoft.com/office/drawing/2014/main" id="{D4D87ABF-B2BA-49FD-83CF-260FC8F56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26" y="1333037"/>
            <a:ext cx="4125317" cy="4209507"/>
          </a:xfrm>
          <a:prstGeom prst="rect">
            <a:avLst/>
          </a:prstGeom>
        </p:spPr>
      </p:pic>
      <p:sp>
        <p:nvSpPr>
          <p:cNvPr id="17" name="Rectangle 16">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0">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12015F9D-39E6-4E17-BE0F-7372A1201880}"/>
              </a:ext>
            </a:extLst>
          </p:cNvPr>
          <p:cNvSpPr>
            <a:spLocks noGrp="1"/>
          </p:cNvSpPr>
          <p:nvPr>
            <p:ph idx="1"/>
          </p:nvPr>
        </p:nvSpPr>
        <p:spPr>
          <a:xfrm>
            <a:off x="639098" y="2418735"/>
            <a:ext cx="6072776" cy="3811740"/>
          </a:xfrm>
        </p:spPr>
        <p:txBody>
          <a:bodyPr anchor="ctr">
            <a:normAutofit/>
          </a:bodyPr>
          <a:lstStyle/>
          <a:p>
            <a:r>
              <a:rPr lang="en-US" b="1">
                <a:solidFill>
                  <a:srgbClr val="FFFFFF"/>
                </a:solidFill>
                <a:latin typeface="Times New Roman" panose="02020603050405020304" pitchFamily="18" charset="0"/>
                <a:cs typeface="Times New Roman" panose="02020603050405020304" pitchFamily="18" charset="0"/>
              </a:rPr>
              <a:t>1. Bài toán chiếc taxi thông minh</a:t>
            </a:r>
            <a:endParaRPr lang="vi-VN">
              <a:solidFill>
                <a:srgbClr val="FFFFFF"/>
              </a:solidFill>
            </a:endParaRPr>
          </a:p>
          <a:p>
            <a:r>
              <a:rPr lang="en-US">
                <a:solidFill>
                  <a:srgbClr val="FFFFFF"/>
                </a:solidFill>
                <a:latin typeface="Times New Roman" panose="02020603050405020304" pitchFamily="18" charset="0"/>
                <a:cs typeface="Times New Roman" panose="02020603050405020304" pitchFamily="18" charset="0"/>
              </a:rPr>
              <a:t>Nhiệm vụ của chiếc xe taxi:</a:t>
            </a:r>
          </a:p>
          <a:p>
            <a:pPr>
              <a:buFont typeface="Arial" panose="020B0604020202020204" pitchFamily="34" charset="0"/>
              <a:buChar char="•"/>
            </a:pPr>
            <a:r>
              <a:rPr lang="vi-VN">
                <a:solidFill>
                  <a:srgbClr val="FFFFFF"/>
                </a:solidFill>
                <a:latin typeface="Times New Roman" panose="02020603050405020304" pitchFamily="18" charset="0"/>
                <a:cs typeface="Times New Roman" panose="02020603050405020304" pitchFamily="18" charset="0"/>
              </a:rPr>
              <a:t>Phải trả khách tại đúng vị trí được chỉ định .</a:t>
            </a:r>
          </a:p>
          <a:p>
            <a:pPr>
              <a:buFont typeface="Arial" panose="020B0604020202020204" pitchFamily="34" charset="0"/>
              <a:buChar char="•"/>
            </a:pPr>
            <a:r>
              <a:rPr lang="vi-VN">
                <a:solidFill>
                  <a:srgbClr val="FFFFFF"/>
                </a:solidFill>
                <a:latin typeface="Times New Roman" panose="02020603050405020304" pitchFamily="18" charset="0"/>
                <a:cs typeface="Times New Roman" panose="02020603050405020304" pitchFamily="18" charset="0"/>
              </a:rPr>
              <a:t>Tiết kiệm thời gian cho hành khách một cách tối đa.</a:t>
            </a:r>
          </a:p>
          <a:p>
            <a:pPr>
              <a:buFont typeface="Arial" panose="020B0604020202020204" pitchFamily="34" charset="0"/>
              <a:buChar char="•"/>
            </a:pPr>
            <a:r>
              <a:rPr lang="vi-VN">
                <a:solidFill>
                  <a:srgbClr val="FFFFFF"/>
                </a:solidFill>
                <a:latin typeface="Times New Roman" panose="02020603050405020304" pitchFamily="18" charset="0"/>
                <a:cs typeface="Times New Roman" panose="02020603050405020304" pitchFamily="18" charset="0"/>
              </a:rPr>
              <a:t>Đảm bảo hành khách được an toàn và phải tuân thủ tất cả các luật giao thông được đưa</a:t>
            </a:r>
            <a:br>
              <a:rPr lang="vi-VN">
                <a:solidFill>
                  <a:srgbClr val="FFFFFF"/>
                </a:solidFill>
                <a:latin typeface="Times New Roman" panose="02020603050405020304" pitchFamily="18" charset="0"/>
                <a:cs typeface="Times New Roman" panose="02020603050405020304" pitchFamily="18" charset="0"/>
              </a:rPr>
            </a:br>
            <a:r>
              <a:rPr lang="vi-VN">
                <a:solidFill>
                  <a:srgbClr val="FFFFFF"/>
                </a:solidFill>
                <a:latin typeface="Times New Roman" panose="02020603050405020304" pitchFamily="18" charset="0"/>
                <a:cs typeface="Times New Roman" panose="02020603050405020304" pitchFamily="18" charset="0"/>
              </a:rPr>
              <a:t>ra </a:t>
            </a:r>
            <a:br>
              <a:rPr lang="vi-VN">
                <a:solidFill>
                  <a:srgbClr val="FFFFFF"/>
                </a:solidFill>
                <a:latin typeface="Times New Roman" panose="02020603050405020304" pitchFamily="18" charset="0"/>
                <a:cs typeface="Times New Roman" panose="02020603050405020304" pitchFamily="18" charset="0"/>
              </a:rPr>
            </a:br>
            <a:endParaRPr lang="en-US">
              <a:solidFill>
                <a:srgbClr val="FFFFFF"/>
              </a:solidFill>
            </a:endParaRPr>
          </a:p>
        </p:txBody>
      </p:sp>
    </p:spTree>
    <p:extLst>
      <p:ext uri="{BB962C8B-B14F-4D97-AF65-F5344CB8AC3E}">
        <p14:creationId xmlns:p14="http://schemas.microsoft.com/office/powerpoint/2010/main" val="204515760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3"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CB7C94A6-D6F7-4D36-A42D-63C99B7BD601}"/>
              </a:ext>
            </a:extLst>
          </p:cNvPr>
          <p:cNvSpPr>
            <a:spLocks noGrp="1"/>
          </p:cNvSpPr>
          <p:nvPr>
            <p:ph type="title"/>
          </p:nvPr>
        </p:nvSpPr>
        <p:spPr>
          <a:xfrm>
            <a:off x="639098" y="629265"/>
            <a:ext cx="6072776" cy="1622322"/>
          </a:xfrm>
        </p:spPr>
        <p:txBody>
          <a:bodyPr>
            <a:normAutofit/>
          </a:bodyPr>
          <a:lstStyle/>
          <a:p>
            <a:r>
              <a:rPr lang="en-US" dirty="0" err="1">
                <a:solidFill>
                  <a:srgbClr val="EBEBEB"/>
                </a:solidFill>
                <a:latin typeface="Times New Roman" panose="02020603050405020304" pitchFamily="18" charset="0"/>
                <a:cs typeface="Times New Roman" panose="02020603050405020304" pitchFamily="18" charset="0"/>
              </a:rPr>
              <a:t>Ứng</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dụng</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trong</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thực</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tế</a:t>
            </a:r>
            <a:endParaRPr lang="en-US" dirty="0">
              <a:solidFill>
                <a:srgbClr val="EBEBEB"/>
              </a:solidFill>
            </a:endParaRPr>
          </a:p>
        </p:txBody>
      </p:sp>
      <p:sp>
        <p:nvSpPr>
          <p:cNvPr id="15" name="Freeform: Shape 14">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4" name="Picture 8">
            <a:extLst>
              <a:ext uri="{FF2B5EF4-FFF2-40B4-BE49-F238E27FC236}">
                <a16:creationId xmlns:a16="http://schemas.microsoft.com/office/drawing/2014/main" id="{30C0B462-3C30-4618-A5D4-ECD11AD13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226" y="1422879"/>
            <a:ext cx="4125317" cy="4029823"/>
          </a:xfrm>
          <a:prstGeom prst="rect">
            <a:avLst/>
          </a:prstGeom>
        </p:spPr>
      </p:pic>
      <p:sp>
        <p:nvSpPr>
          <p:cNvPr id="17" name="Rectangle 16">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Oval 18">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20">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20630FBF-63D0-4633-82CA-AA4FF6D7F6A7}"/>
              </a:ext>
            </a:extLst>
          </p:cNvPr>
          <p:cNvSpPr>
            <a:spLocks noGrp="1"/>
          </p:cNvSpPr>
          <p:nvPr>
            <p:ph idx="1"/>
          </p:nvPr>
        </p:nvSpPr>
        <p:spPr>
          <a:xfrm>
            <a:off x="639098" y="2418735"/>
            <a:ext cx="6072776" cy="3811740"/>
          </a:xfrm>
        </p:spPr>
        <p:txBody>
          <a:bodyPr anchor="ctr">
            <a:normAutofit/>
          </a:bodyPr>
          <a:lstStyle/>
          <a:p>
            <a:r>
              <a:rPr lang="en-US" b="1">
                <a:solidFill>
                  <a:srgbClr val="FFFFFF"/>
                </a:solidFill>
                <a:latin typeface="Times New Roman" panose="02020603050405020304" pitchFamily="18" charset="0"/>
                <a:cs typeface="Times New Roman" panose="02020603050405020304" pitchFamily="18" charset="0"/>
              </a:rPr>
              <a:t>1. Bài toán chiếc taxi thông minh</a:t>
            </a:r>
            <a:endParaRPr lang="vi-VN">
              <a:solidFill>
                <a:srgbClr val="FFFFFF"/>
              </a:solidFill>
            </a:endParaRPr>
          </a:p>
          <a:p>
            <a:r>
              <a:rPr lang="vi-VN">
                <a:solidFill>
                  <a:srgbClr val="FFFFFF"/>
                </a:solidFill>
              </a:rPr>
              <a:t>Mô hình hóa bài toán cần :</a:t>
            </a:r>
          </a:p>
          <a:p>
            <a:pPr>
              <a:buFont typeface="Arial" panose="020B0604020202020204" pitchFamily="34" charset="0"/>
              <a:buChar char="•"/>
            </a:pPr>
            <a:r>
              <a:rPr lang="vi-VN">
                <a:solidFill>
                  <a:srgbClr val="FFFFFF"/>
                </a:solidFill>
              </a:rPr>
              <a:t>phần thưởng (rewards),</a:t>
            </a:r>
          </a:p>
          <a:p>
            <a:pPr>
              <a:buFont typeface="Arial" panose="020B0604020202020204" pitchFamily="34" charset="0"/>
              <a:buChar char="•"/>
            </a:pPr>
            <a:r>
              <a:rPr lang="vi-VN">
                <a:solidFill>
                  <a:srgbClr val="FFFFFF"/>
                </a:solidFill>
              </a:rPr>
              <a:t>không gian trạng thái (state space), </a:t>
            </a:r>
          </a:p>
          <a:p>
            <a:pPr>
              <a:buFont typeface="Arial" panose="020B0604020202020204" pitchFamily="34" charset="0"/>
              <a:buChar char="•"/>
            </a:pPr>
            <a:r>
              <a:rPr lang="vi-VN">
                <a:solidFill>
                  <a:srgbClr val="FFFFFF"/>
                </a:solidFill>
              </a:rPr>
              <a:t>các hành động (actions) ,</a:t>
            </a:r>
          </a:p>
          <a:p>
            <a:r>
              <a:rPr lang="vi-VN">
                <a:solidFill>
                  <a:srgbClr val="FFFFFF"/>
                </a:solidFill>
              </a:rPr>
              <a:t>Của chiếc xe taxi</a:t>
            </a:r>
            <a:endParaRPr lang="en-US">
              <a:solidFill>
                <a:srgbClr val="FFFFFF"/>
              </a:solidFill>
            </a:endParaRPr>
          </a:p>
        </p:txBody>
      </p:sp>
    </p:spTree>
    <p:extLst>
      <p:ext uri="{BB962C8B-B14F-4D97-AF65-F5344CB8AC3E}">
        <p14:creationId xmlns:p14="http://schemas.microsoft.com/office/powerpoint/2010/main" val="84887886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1"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2"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latin typeface="Times New Roman" panose="02020603050405020304" pitchFamily="18" charset="0"/>
                <a:cs typeface="Times New Roman" panose="02020603050405020304" pitchFamily="18" charset="0"/>
              </a:rPr>
              <a:t>Ứng dụng trong thực tế</a:t>
            </a:r>
            <a:endParaRPr lang="en-US" sz="3300">
              <a:solidFill>
                <a:srgbClr val="EBEBEB"/>
              </a:solidFill>
            </a:endParaRPr>
          </a:p>
        </p:txBody>
      </p:sp>
      <p:pic>
        <p:nvPicPr>
          <p:cNvPr id="4" name="Picture 6">
            <a:extLst>
              <a:ext uri="{FF2B5EF4-FFF2-40B4-BE49-F238E27FC236}">
                <a16:creationId xmlns:a16="http://schemas.microsoft.com/office/drawing/2014/main" id="{190028EC-B943-4DBC-88C5-668A35A976A6}"/>
              </a:ext>
            </a:extLst>
          </p:cNvPr>
          <p:cNvPicPr>
            <a:picLocks noChangeAspect="1"/>
          </p:cNvPicPr>
          <p:nvPr/>
        </p:nvPicPr>
        <p:blipFill>
          <a:blip r:embed="rId2"/>
          <a:stretch>
            <a:fillRect/>
          </a:stretch>
        </p:blipFill>
        <p:spPr>
          <a:xfrm>
            <a:off x="5194607" y="1543498"/>
            <a:ext cx="6391533" cy="3771004"/>
          </a:xfrm>
          <a:prstGeom prst="rect">
            <a:avLst/>
          </a:prstGeom>
        </p:spPr>
      </p:pic>
      <p:sp>
        <p:nvSpPr>
          <p:cNvPr id="33"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1. Bài toán chiếc taxi thông minh</a:t>
            </a:r>
            <a:endParaRPr lang="vi-VN">
              <a:solidFill>
                <a:srgbClr val="FFFFFF"/>
              </a:solidFill>
            </a:endParaRPr>
          </a:p>
          <a:p>
            <a:r>
              <a:rPr lang="vi-VN">
                <a:solidFill>
                  <a:srgbClr val="FFFFFF"/>
                </a:solidFill>
              </a:rPr>
              <a:t>Số bước chuyển chiếc taxi thực hiện tại mỗi episode </a:t>
            </a:r>
            <a:br>
              <a:rPr lang="vi-VN">
                <a:solidFill>
                  <a:srgbClr val="FFFFFF"/>
                </a:solidFill>
              </a:rPr>
            </a:br>
            <a:endParaRPr lang="vi-VN">
              <a:solidFill>
                <a:srgbClr val="FFFFFF"/>
              </a:solidFill>
            </a:endParaRPr>
          </a:p>
          <a:p>
            <a:endParaRPr lang="en-US">
              <a:solidFill>
                <a:srgbClr val="FFFFFF"/>
              </a:solidFill>
            </a:endParaRPr>
          </a:p>
        </p:txBody>
      </p:sp>
      <p:sp>
        <p:nvSpPr>
          <p:cNvPr id="2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01600122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1"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2"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latin typeface="Times New Roman" panose="02020603050405020304" pitchFamily="18" charset="0"/>
                <a:cs typeface="Times New Roman" panose="02020603050405020304" pitchFamily="18" charset="0"/>
              </a:rPr>
              <a:t>Ứng dụng trong thực tế</a:t>
            </a:r>
            <a:endParaRPr lang="en-US" sz="3300">
              <a:solidFill>
                <a:srgbClr val="EBEBEB"/>
              </a:solidFill>
            </a:endParaRPr>
          </a:p>
        </p:txBody>
      </p:sp>
      <p:sp>
        <p:nvSpPr>
          <p:cNvPr id="33"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1. </a:t>
            </a:r>
            <a:r>
              <a:rPr lang="en-US" b="1" dirty="0" err="1">
                <a:solidFill>
                  <a:srgbClr val="FFFFFF"/>
                </a:solidFill>
                <a:latin typeface="Times New Roman" panose="02020603050405020304" pitchFamily="18" charset="0"/>
                <a:cs typeface="Times New Roman" panose="02020603050405020304" pitchFamily="18" charset="0"/>
              </a:rPr>
              <a:t>Bài</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toán</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chiếc</a:t>
            </a:r>
            <a:r>
              <a:rPr lang="en-US" b="1" dirty="0">
                <a:solidFill>
                  <a:srgbClr val="FFFFFF"/>
                </a:solidFill>
                <a:latin typeface="Times New Roman" panose="02020603050405020304" pitchFamily="18" charset="0"/>
                <a:cs typeface="Times New Roman" panose="02020603050405020304" pitchFamily="18" charset="0"/>
              </a:rPr>
              <a:t> taxi </a:t>
            </a:r>
            <a:r>
              <a:rPr lang="en-US" b="1" dirty="0" err="1">
                <a:solidFill>
                  <a:srgbClr val="FFFFFF"/>
                </a:solidFill>
                <a:latin typeface="Times New Roman" panose="02020603050405020304" pitchFamily="18" charset="0"/>
                <a:cs typeface="Times New Roman" panose="02020603050405020304" pitchFamily="18" charset="0"/>
              </a:rPr>
              <a:t>thông</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minh</a:t>
            </a:r>
            <a:endParaRPr lang="vi-VN" dirty="0">
              <a:solidFill>
                <a:srgbClr val="FFFFFF"/>
              </a:solidFill>
            </a:endParaRPr>
          </a:p>
          <a:p>
            <a:r>
              <a:rPr lang="vi-VN" dirty="0" err="1"/>
              <a:t>Số</a:t>
            </a:r>
            <a:r>
              <a:rPr lang="vi-VN" dirty="0"/>
              <a:t> </a:t>
            </a:r>
            <a:r>
              <a:rPr lang="vi-VN" dirty="0" err="1"/>
              <a:t>lần</a:t>
            </a:r>
            <a:r>
              <a:rPr lang="vi-VN" dirty="0"/>
              <a:t> </a:t>
            </a:r>
            <a:r>
              <a:rPr lang="vi-VN" dirty="0" err="1"/>
              <a:t>chiếc</a:t>
            </a:r>
            <a:r>
              <a:rPr lang="vi-VN" dirty="0"/>
              <a:t> </a:t>
            </a:r>
            <a:r>
              <a:rPr lang="vi-VN" dirty="0" err="1"/>
              <a:t>taxi</a:t>
            </a:r>
            <a:r>
              <a:rPr lang="vi-VN" dirty="0"/>
              <a:t> </a:t>
            </a:r>
            <a:r>
              <a:rPr lang="vi-VN" dirty="0" err="1"/>
              <a:t>đón</a:t>
            </a:r>
            <a:r>
              <a:rPr lang="vi-VN" dirty="0"/>
              <a:t>/</a:t>
            </a:r>
            <a:r>
              <a:rPr lang="vi-VN" dirty="0" err="1"/>
              <a:t>trả</a:t>
            </a:r>
            <a:r>
              <a:rPr lang="vi-VN" dirty="0"/>
              <a:t> </a:t>
            </a:r>
            <a:r>
              <a:rPr lang="vi-VN" dirty="0" err="1"/>
              <a:t>khách</a:t>
            </a:r>
            <a:r>
              <a:rPr lang="vi-VN" dirty="0"/>
              <a:t> sai </a:t>
            </a:r>
            <a:r>
              <a:rPr lang="vi-VN" dirty="0" err="1"/>
              <a:t>vị</a:t>
            </a:r>
            <a:r>
              <a:rPr lang="vi-VN" dirty="0"/>
              <a:t> </a:t>
            </a:r>
            <a:r>
              <a:rPr lang="vi-VN" dirty="0" err="1"/>
              <a:t>trí</a:t>
            </a:r>
            <a:r>
              <a:rPr lang="vi-VN" dirty="0"/>
              <a:t> </a:t>
            </a:r>
            <a:r>
              <a:rPr lang="vi-VN" dirty="0" err="1"/>
              <a:t>tại</a:t>
            </a:r>
            <a:r>
              <a:rPr lang="vi-VN" dirty="0"/>
              <a:t> </a:t>
            </a:r>
            <a:r>
              <a:rPr lang="vi-VN" dirty="0" err="1"/>
              <a:t>mỗi</a:t>
            </a:r>
            <a:r>
              <a:rPr lang="vi-VN" dirty="0"/>
              <a:t> </a:t>
            </a:r>
            <a:r>
              <a:rPr lang="vi-VN" dirty="0" err="1"/>
              <a:t>episode</a:t>
            </a:r>
            <a:r>
              <a:rPr lang="vi-VN" dirty="0"/>
              <a:t>.</a:t>
            </a:r>
            <a:br>
              <a:rPr lang="vi-VN" dirty="0">
                <a:solidFill>
                  <a:srgbClr val="FFFFFF"/>
                </a:solidFill>
              </a:rPr>
            </a:br>
            <a:endParaRPr lang="vi-VN" dirty="0">
              <a:solidFill>
                <a:srgbClr val="FFFFFF"/>
              </a:solidFill>
            </a:endParaRPr>
          </a:p>
          <a:p>
            <a:endParaRPr lang="en-US" dirty="0">
              <a:solidFill>
                <a:srgbClr val="FFFFFF"/>
              </a:solidFill>
            </a:endParaRPr>
          </a:p>
        </p:txBody>
      </p:sp>
      <p:sp>
        <p:nvSpPr>
          <p:cNvPr id="2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12" name="Picture 8">
            <a:extLst>
              <a:ext uri="{FF2B5EF4-FFF2-40B4-BE49-F238E27FC236}">
                <a16:creationId xmlns:a16="http://schemas.microsoft.com/office/drawing/2014/main" id="{48F68A1D-D9E8-43EC-974D-F684C461E1E2}"/>
              </a:ext>
            </a:extLst>
          </p:cNvPr>
          <p:cNvPicPr>
            <a:picLocks noChangeAspect="1"/>
          </p:cNvPicPr>
          <p:nvPr/>
        </p:nvPicPr>
        <p:blipFill>
          <a:blip r:embed="rId2"/>
          <a:stretch>
            <a:fillRect/>
          </a:stretch>
        </p:blipFill>
        <p:spPr>
          <a:xfrm>
            <a:off x="4955177" y="1628470"/>
            <a:ext cx="7236823" cy="3888803"/>
          </a:xfrm>
          <a:prstGeom prst="rect">
            <a:avLst/>
          </a:prstGeom>
        </p:spPr>
      </p:pic>
    </p:spTree>
    <p:extLst>
      <p:ext uri="{BB962C8B-B14F-4D97-AF65-F5344CB8AC3E}">
        <p14:creationId xmlns:p14="http://schemas.microsoft.com/office/powerpoint/2010/main" val="14100666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1"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2"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latin typeface="Times New Roman" panose="02020603050405020304" pitchFamily="18" charset="0"/>
                <a:cs typeface="Times New Roman" panose="02020603050405020304" pitchFamily="18" charset="0"/>
              </a:rPr>
              <a:t>Ứng dụng trong thực tế</a:t>
            </a:r>
            <a:endParaRPr lang="en-US" sz="3300">
              <a:solidFill>
                <a:srgbClr val="EBEBEB"/>
              </a:solidFill>
            </a:endParaRPr>
          </a:p>
        </p:txBody>
      </p:sp>
      <p:sp>
        <p:nvSpPr>
          <p:cNvPr id="33"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1. </a:t>
            </a:r>
            <a:r>
              <a:rPr lang="en-US" b="1" dirty="0" err="1">
                <a:solidFill>
                  <a:srgbClr val="FFFFFF"/>
                </a:solidFill>
                <a:latin typeface="Times New Roman" panose="02020603050405020304" pitchFamily="18" charset="0"/>
                <a:cs typeface="Times New Roman" panose="02020603050405020304" pitchFamily="18" charset="0"/>
              </a:rPr>
              <a:t>Bài</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toán</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chiếc</a:t>
            </a:r>
            <a:r>
              <a:rPr lang="en-US" b="1" dirty="0">
                <a:solidFill>
                  <a:srgbClr val="FFFFFF"/>
                </a:solidFill>
                <a:latin typeface="Times New Roman" panose="02020603050405020304" pitchFamily="18" charset="0"/>
                <a:cs typeface="Times New Roman" panose="02020603050405020304" pitchFamily="18" charset="0"/>
              </a:rPr>
              <a:t> taxi </a:t>
            </a:r>
            <a:r>
              <a:rPr lang="en-US" b="1" dirty="0" err="1">
                <a:solidFill>
                  <a:srgbClr val="FFFFFF"/>
                </a:solidFill>
                <a:latin typeface="Times New Roman" panose="02020603050405020304" pitchFamily="18" charset="0"/>
                <a:cs typeface="Times New Roman" panose="02020603050405020304" pitchFamily="18" charset="0"/>
              </a:rPr>
              <a:t>thông</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minh</a:t>
            </a:r>
            <a:endParaRPr lang="vi-VN" dirty="0">
              <a:solidFill>
                <a:srgbClr val="FFFFFF"/>
              </a:solidFill>
            </a:endParaRPr>
          </a:p>
          <a:p>
            <a:r>
              <a:rPr lang="vi-VN" dirty="0" err="1"/>
              <a:t>Số</a:t>
            </a:r>
            <a:r>
              <a:rPr lang="vi-VN" dirty="0"/>
              <a:t> </a:t>
            </a:r>
            <a:r>
              <a:rPr lang="vi-VN" dirty="0" err="1"/>
              <a:t>phần</a:t>
            </a:r>
            <a:r>
              <a:rPr lang="vi-VN" dirty="0"/>
              <a:t> </a:t>
            </a:r>
            <a:r>
              <a:rPr lang="vi-VN" dirty="0" err="1"/>
              <a:t>thưởng</a:t>
            </a:r>
            <a:r>
              <a:rPr lang="vi-VN" dirty="0"/>
              <a:t> </a:t>
            </a:r>
            <a:r>
              <a:rPr lang="vi-VN" dirty="0" err="1"/>
              <a:t>chiếc</a:t>
            </a:r>
            <a:r>
              <a:rPr lang="vi-VN" dirty="0"/>
              <a:t> </a:t>
            </a:r>
            <a:r>
              <a:rPr lang="vi-VN" dirty="0" err="1"/>
              <a:t>taxi</a:t>
            </a:r>
            <a:r>
              <a:rPr lang="vi-VN" dirty="0"/>
              <a:t> </a:t>
            </a:r>
            <a:r>
              <a:rPr lang="vi-VN" dirty="0" err="1"/>
              <a:t>nhận</a:t>
            </a:r>
            <a:r>
              <a:rPr lang="vi-VN" dirty="0"/>
              <a:t> </a:t>
            </a:r>
            <a:r>
              <a:rPr lang="vi-VN" dirty="0" err="1"/>
              <a:t>được</a:t>
            </a:r>
            <a:r>
              <a:rPr lang="vi-VN" dirty="0"/>
              <a:t> </a:t>
            </a:r>
            <a:r>
              <a:rPr lang="vi-VN" dirty="0" err="1"/>
              <a:t>tại</a:t>
            </a:r>
            <a:r>
              <a:rPr lang="vi-VN" dirty="0"/>
              <a:t> </a:t>
            </a:r>
            <a:r>
              <a:rPr lang="vi-VN" dirty="0" err="1"/>
              <a:t>mỗi</a:t>
            </a:r>
            <a:r>
              <a:rPr lang="vi-VN" dirty="0"/>
              <a:t> </a:t>
            </a:r>
            <a:r>
              <a:rPr lang="vi-VN" dirty="0" err="1"/>
              <a:t>episode</a:t>
            </a:r>
            <a:r>
              <a:rPr lang="vi-VN" dirty="0"/>
              <a:t>. </a:t>
            </a:r>
          </a:p>
          <a:p>
            <a:endParaRPr lang="en-US" dirty="0">
              <a:solidFill>
                <a:srgbClr val="FFFFFF"/>
              </a:solidFill>
            </a:endParaRPr>
          </a:p>
        </p:txBody>
      </p:sp>
      <p:sp>
        <p:nvSpPr>
          <p:cNvPr id="2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13" name="Picture 6">
            <a:extLst>
              <a:ext uri="{FF2B5EF4-FFF2-40B4-BE49-F238E27FC236}">
                <a16:creationId xmlns:a16="http://schemas.microsoft.com/office/drawing/2014/main" id="{78ACB829-9AA4-41C2-9248-DD73FD7F2DA3}"/>
              </a:ext>
            </a:extLst>
          </p:cNvPr>
          <p:cNvPicPr>
            <a:picLocks noChangeAspect="1"/>
          </p:cNvPicPr>
          <p:nvPr/>
        </p:nvPicPr>
        <p:blipFill>
          <a:blip r:embed="rId2"/>
          <a:stretch>
            <a:fillRect/>
          </a:stretch>
        </p:blipFill>
        <p:spPr>
          <a:xfrm>
            <a:off x="5197294" y="1940211"/>
            <a:ext cx="6674576" cy="3536876"/>
          </a:xfrm>
          <a:prstGeom prst="rect">
            <a:avLst/>
          </a:prstGeom>
        </p:spPr>
      </p:pic>
    </p:spTree>
    <p:extLst>
      <p:ext uri="{BB962C8B-B14F-4D97-AF65-F5344CB8AC3E}">
        <p14:creationId xmlns:p14="http://schemas.microsoft.com/office/powerpoint/2010/main" val="292475008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1" name="Freeform: Shape 4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latin typeface="Times New Roman" panose="02020603050405020304" pitchFamily="18" charset="0"/>
                <a:cs typeface="Times New Roman" panose="02020603050405020304" pitchFamily="18" charset="0"/>
              </a:rPr>
              <a:t>Ứng dụng trong thực tế</a:t>
            </a:r>
            <a:endParaRPr lang="en-US" sz="3300">
              <a:solidFill>
                <a:srgbClr val="EBEBEB"/>
              </a:solidFill>
            </a:endParaRPr>
          </a:p>
        </p:txBody>
      </p:sp>
      <p:pic>
        <p:nvPicPr>
          <p:cNvPr id="12" name="Picture 8">
            <a:extLst>
              <a:ext uri="{FF2B5EF4-FFF2-40B4-BE49-F238E27FC236}">
                <a16:creationId xmlns:a16="http://schemas.microsoft.com/office/drawing/2014/main" id="{4F0E1BB9-2DD2-4895-8576-1A740200E259}"/>
              </a:ext>
            </a:extLst>
          </p:cNvPr>
          <p:cNvPicPr>
            <a:picLocks noChangeAspect="1"/>
          </p:cNvPicPr>
          <p:nvPr/>
        </p:nvPicPr>
        <p:blipFill>
          <a:blip r:embed="rId2"/>
          <a:stretch>
            <a:fillRect/>
          </a:stretch>
        </p:blipFill>
        <p:spPr>
          <a:xfrm>
            <a:off x="5194607" y="2733921"/>
            <a:ext cx="6391533" cy="1390158"/>
          </a:xfrm>
          <a:prstGeom prst="rect">
            <a:avLst/>
          </a:prstGeom>
        </p:spPr>
      </p:pic>
      <p:sp>
        <p:nvSpPr>
          <p:cNvPr id="45" name="Rectangle 4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1. </a:t>
            </a:r>
            <a:r>
              <a:rPr lang="en-US" b="1">
                <a:solidFill>
                  <a:srgbClr val="FFFFFF"/>
                </a:solidFill>
                <a:latin typeface="Times New Roman" panose="02020603050405020304" pitchFamily="18" charset="0"/>
                <a:cs typeface="Times New Roman" panose="02020603050405020304" pitchFamily="18" charset="0"/>
              </a:rPr>
              <a:t>Bài</a:t>
            </a:r>
            <a:r>
              <a:rPr lang="en-US" b="1" dirty="0">
                <a:solidFill>
                  <a:srgbClr val="FFFFFF"/>
                </a:solidFill>
                <a:latin typeface="Times New Roman" panose="02020603050405020304" pitchFamily="18" charset="0"/>
                <a:cs typeface="Times New Roman" panose="02020603050405020304" pitchFamily="18" charset="0"/>
              </a:rPr>
              <a:t> </a:t>
            </a:r>
            <a:r>
              <a:rPr lang="en-US" b="1">
                <a:solidFill>
                  <a:srgbClr val="FFFFFF"/>
                </a:solidFill>
                <a:latin typeface="Times New Roman" panose="02020603050405020304" pitchFamily="18" charset="0"/>
                <a:cs typeface="Times New Roman" panose="02020603050405020304" pitchFamily="18" charset="0"/>
              </a:rPr>
              <a:t>toán</a:t>
            </a:r>
            <a:r>
              <a:rPr lang="en-US" b="1" dirty="0">
                <a:solidFill>
                  <a:srgbClr val="FFFFFF"/>
                </a:solidFill>
                <a:latin typeface="Times New Roman" panose="02020603050405020304" pitchFamily="18" charset="0"/>
                <a:cs typeface="Times New Roman" panose="02020603050405020304" pitchFamily="18" charset="0"/>
              </a:rPr>
              <a:t> </a:t>
            </a:r>
            <a:r>
              <a:rPr lang="en-US" b="1">
                <a:solidFill>
                  <a:srgbClr val="FFFFFF"/>
                </a:solidFill>
                <a:latin typeface="Times New Roman" panose="02020603050405020304" pitchFamily="18" charset="0"/>
                <a:cs typeface="Times New Roman" panose="02020603050405020304" pitchFamily="18" charset="0"/>
              </a:rPr>
              <a:t>chiếc</a:t>
            </a:r>
            <a:r>
              <a:rPr lang="en-US" b="1" dirty="0">
                <a:solidFill>
                  <a:srgbClr val="FFFFFF"/>
                </a:solidFill>
                <a:latin typeface="Times New Roman" panose="02020603050405020304" pitchFamily="18" charset="0"/>
                <a:cs typeface="Times New Roman" panose="02020603050405020304" pitchFamily="18" charset="0"/>
              </a:rPr>
              <a:t> taxi </a:t>
            </a:r>
            <a:r>
              <a:rPr lang="en-US" b="1">
                <a:solidFill>
                  <a:srgbClr val="FFFFFF"/>
                </a:solidFill>
                <a:latin typeface="Times New Roman" panose="02020603050405020304" pitchFamily="18" charset="0"/>
                <a:cs typeface="Times New Roman" panose="02020603050405020304" pitchFamily="18" charset="0"/>
              </a:rPr>
              <a:t>thông</a:t>
            </a:r>
            <a:r>
              <a:rPr lang="en-US" b="1" dirty="0">
                <a:solidFill>
                  <a:srgbClr val="FFFFFF"/>
                </a:solidFill>
                <a:latin typeface="Times New Roman" panose="02020603050405020304" pitchFamily="18" charset="0"/>
                <a:cs typeface="Times New Roman" panose="02020603050405020304" pitchFamily="18" charset="0"/>
              </a:rPr>
              <a:t> </a:t>
            </a:r>
            <a:r>
              <a:rPr lang="en-US" b="1">
                <a:solidFill>
                  <a:srgbClr val="FFFFFF"/>
                </a:solidFill>
                <a:latin typeface="Times New Roman" panose="02020603050405020304" pitchFamily="18" charset="0"/>
                <a:cs typeface="Times New Roman" panose="02020603050405020304" pitchFamily="18" charset="0"/>
              </a:rPr>
              <a:t>minh</a:t>
            </a:r>
            <a:endParaRPr lang="vi-VN" dirty="0">
              <a:solidFill>
                <a:srgbClr val="FFFFFF"/>
              </a:solidFill>
            </a:endParaRPr>
          </a:p>
          <a:p>
            <a:r>
              <a:rPr lang="vi-VN">
                <a:solidFill>
                  <a:srgbClr val="FFFFFF"/>
                </a:solidFill>
              </a:rPr>
              <a:t>Kết quả chạy với 1000 episode. </a:t>
            </a:r>
          </a:p>
          <a:p>
            <a:endParaRPr lang="en-US" dirty="0">
              <a:solidFill>
                <a:srgbClr val="FFFFFF"/>
              </a:solidFill>
            </a:endParaRPr>
          </a:p>
        </p:txBody>
      </p:sp>
      <p:sp>
        <p:nvSpPr>
          <p:cNvPr id="5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09540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0" name="Rectangle 2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5" name="Tiêu đề 4">
            <a:extLst>
              <a:ext uri="{FF2B5EF4-FFF2-40B4-BE49-F238E27FC236}">
                <a16:creationId xmlns:a16="http://schemas.microsoft.com/office/drawing/2014/main" id="{B1562367-4F6D-48F1-B126-93A7D9B3CD2F}"/>
              </a:ext>
            </a:extLst>
          </p:cNvPr>
          <p:cNvSpPr>
            <a:spLocks noGrp="1"/>
          </p:cNvSpPr>
          <p:nvPr>
            <p:ph type="ctrTitle"/>
          </p:nvPr>
        </p:nvSpPr>
        <p:spPr>
          <a:xfrm>
            <a:off x="4678420" y="1370143"/>
            <a:ext cx="6391270" cy="4157446"/>
          </a:xfrm>
        </p:spPr>
        <p:txBody>
          <a:bodyPr anchor="ctr">
            <a:normAutofit/>
          </a:bodyPr>
          <a:lstStyle/>
          <a:p>
            <a:pPr>
              <a:lnSpc>
                <a:spcPct val="90000"/>
              </a:lnSpc>
            </a:pPr>
            <a:r>
              <a:rPr lang="en-US" sz="4200" dirty="0">
                <a:solidFill>
                  <a:schemeClr val="tx1"/>
                </a:solidFill>
                <a:latin typeface="Times New Roman" panose="02020603050405020304" pitchFamily="18" charset="0"/>
                <a:cs typeface="Times New Roman" panose="02020603050405020304" pitchFamily="18" charset="0"/>
              </a:rPr>
              <a:t>1. </a:t>
            </a:r>
            <a:r>
              <a:rPr lang="en-US" sz="4200" dirty="0" err="1">
                <a:solidFill>
                  <a:schemeClr val="tx1"/>
                </a:solidFill>
                <a:latin typeface="Times New Roman" panose="02020603050405020304" pitchFamily="18" charset="0"/>
                <a:cs typeface="Times New Roman" panose="02020603050405020304" pitchFamily="18" charset="0"/>
              </a:rPr>
              <a:t>Giới</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thiệu</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về</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học</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tăng</a:t>
            </a:r>
            <a:r>
              <a:rPr lang="en-US" sz="4200" dirty="0">
                <a:solidFill>
                  <a:schemeClr val="tx1"/>
                </a:solidFill>
                <a:latin typeface="Times New Roman" panose="02020603050405020304" pitchFamily="18" charset="0"/>
                <a:cs typeface="Times New Roman" panose="02020603050405020304" pitchFamily="18" charset="0"/>
              </a:rPr>
              <a:t> c</a:t>
            </a:r>
            <a:r>
              <a:rPr lang="vi-VN" sz="4200" dirty="0">
                <a:solidFill>
                  <a:schemeClr val="tx1"/>
                </a:solidFill>
                <a:latin typeface="Times New Roman" panose="02020603050405020304" pitchFamily="18" charset="0"/>
                <a:cs typeface="Times New Roman" panose="02020603050405020304" pitchFamily="18" charset="0"/>
              </a:rPr>
              <a:t>ư</a:t>
            </a:r>
            <a:r>
              <a:rPr lang="en-US" sz="4200" dirty="0" err="1">
                <a:solidFill>
                  <a:schemeClr val="tx1"/>
                </a:solidFill>
                <a:latin typeface="Times New Roman" panose="02020603050405020304" pitchFamily="18" charset="0"/>
                <a:cs typeface="Times New Roman" panose="02020603050405020304" pitchFamily="18" charset="0"/>
              </a:rPr>
              <a:t>ờng</a:t>
            </a:r>
            <a:br>
              <a:rPr lang="en-US" sz="4200" dirty="0">
                <a:solidFill>
                  <a:schemeClr val="tx1"/>
                </a:solidFill>
                <a:latin typeface="Times New Roman" panose="02020603050405020304" pitchFamily="18" charset="0"/>
                <a:cs typeface="Times New Roman" panose="02020603050405020304" pitchFamily="18" charset="0"/>
              </a:rPr>
            </a:br>
            <a:r>
              <a:rPr lang="en-US" sz="4200" dirty="0">
                <a:solidFill>
                  <a:schemeClr val="tx1"/>
                </a:solidFill>
                <a:latin typeface="Times New Roman" panose="02020603050405020304" pitchFamily="18" charset="0"/>
                <a:cs typeface="Times New Roman" panose="02020603050405020304" pitchFamily="18" charset="0"/>
              </a:rPr>
              <a:t>2. </a:t>
            </a:r>
            <a:r>
              <a:rPr lang="en-US" sz="4200" dirty="0" err="1">
                <a:solidFill>
                  <a:schemeClr val="tx1"/>
                </a:solidFill>
                <a:latin typeface="Times New Roman" panose="02020603050405020304" pitchFamily="18" charset="0"/>
                <a:cs typeface="Times New Roman" panose="02020603050405020304" pitchFamily="18" charset="0"/>
              </a:rPr>
              <a:t>Quá</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trình</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quyết</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định</a:t>
            </a:r>
            <a:r>
              <a:rPr lang="en-US" sz="4200" dirty="0">
                <a:solidFill>
                  <a:schemeClr val="tx1"/>
                </a:solidFill>
                <a:latin typeface="Times New Roman" panose="02020603050405020304" pitchFamily="18" charset="0"/>
                <a:cs typeface="Times New Roman" panose="02020603050405020304" pitchFamily="18" charset="0"/>
              </a:rPr>
              <a:t> Markov (MDP)</a:t>
            </a:r>
            <a:br>
              <a:rPr lang="en-US" sz="4200" dirty="0">
                <a:solidFill>
                  <a:schemeClr val="tx1"/>
                </a:solidFill>
                <a:latin typeface="Times New Roman" panose="02020603050405020304" pitchFamily="18" charset="0"/>
                <a:cs typeface="Times New Roman" panose="02020603050405020304" pitchFamily="18" charset="0"/>
              </a:rPr>
            </a:br>
            <a:r>
              <a:rPr lang="en-US" sz="4200" dirty="0">
                <a:solidFill>
                  <a:schemeClr val="tx1"/>
                </a:solidFill>
                <a:latin typeface="Times New Roman" panose="02020603050405020304" pitchFamily="18" charset="0"/>
                <a:cs typeface="Times New Roman" panose="02020603050405020304" pitchFamily="18" charset="0"/>
              </a:rPr>
              <a:t>3. </a:t>
            </a:r>
            <a:r>
              <a:rPr lang="en-US" sz="4200" dirty="0" err="1">
                <a:solidFill>
                  <a:schemeClr val="tx1"/>
                </a:solidFill>
                <a:latin typeface="Times New Roman" panose="02020603050405020304" pitchFamily="18" charset="0"/>
                <a:cs typeface="Times New Roman" panose="02020603050405020304" pitchFamily="18" charset="0"/>
              </a:rPr>
              <a:t>Thuật</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toán</a:t>
            </a:r>
            <a:r>
              <a:rPr lang="en-US" sz="4200" dirty="0">
                <a:solidFill>
                  <a:schemeClr val="tx1"/>
                </a:solidFill>
                <a:latin typeface="Times New Roman" panose="02020603050405020304" pitchFamily="18" charset="0"/>
                <a:cs typeface="Times New Roman" panose="02020603050405020304" pitchFamily="18" charset="0"/>
              </a:rPr>
              <a:t> Q-Learning </a:t>
            </a:r>
            <a:br>
              <a:rPr lang="en-US" sz="4200" dirty="0">
                <a:solidFill>
                  <a:schemeClr val="tx1"/>
                </a:solidFill>
                <a:latin typeface="Times New Roman" panose="02020603050405020304" pitchFamily="18" charset="0"/>
                <a:cs typeface="Times New Roman" panose="02020603050405020304" pitchFamily="18" charset="0"/>
              </a:rPr>
            </a:br>
            <a:r>
              <a:rPr lang="en-US" sz="4200" dirty="0">
                <a:solidFill>
                  <a:schemeClr val="tx1"/>
                </a:solidFill>
                <a:latin typeface="Times New Roman" panose="02020603050405020304" pitchFamily="18" charset="0"/>
                <a:cs typeface="Times New Roman" panose="02020603050405020304" pitchFamily="18" charset="0"/>
              </a:rPr>
              <a:t>4. </a:t>
            </a:r>
            <a:r>
              <a:rPr lang="en-US" sz="4200" dirty="0" err="1">
                <a:solidFill>
                  <a:schemeClr val="tx1"/>
                </a:solidFill>
                <a:latin typeface="Times New Roman" panose="02020603050405020304" pitchFamily="18" charset="0"/>
                <a:cs typeface="Times New Roman" panose="02020603050405020304" pitchFamily="18" charset="0"/>
              </a:rPr>
              <a:t>Ứng</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dụng</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trong</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thực</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tế</a:t>
            </a:r>
            <a:br>
              <a:rPr lang="en-US" sz="4200" dirty="0">
                <a:solidFill>
                  <a:schemeClr val="tx1"/>
                </a:solidFill>
                <a:latin typeface="Times New Roman" panose="02020603050405020304" pitchFamily="18" charset="0"/>
                <a:cs typeface="Times New Roman" panose="02020603050405020304" pitchFamily="18" charset="0"/>
              </a:rPr>
            </a:br>
            <a:r>
              <a:rPr lang="en-US" sz="4200" dirty="0">
                <a:solidFill>
                  <a:schemeClr val="tx1"/>
                </a:solidFill>
                <a:latin typeface="Times New Roman" panose="02020603050405020304" pitchFamily="18" charset="0"/>
                <a:cs typeface="Times New Roman" panose="02020603050405020304" pitchFamily="18" charset="0"/>
              </a:rPr>
              <a:t>5. </a:t>
            </a:r>
            <a:r>
              <a:rPr lang="en-US" sz="4200" dirty="0" err="1">
                <a:solidFill>
                  <a:schemeClr val="tx1"/>
                </a:solidFill>
                <a:latin typeface="Times New Roman" panose="02020603050405020304" pitchFamily="18" charset="0"/>
                <a:cs typeface="Times New Roman" panose="02020603050405020304" pitchFamily="18" charset="0"/>
              </a:rPr>
              <a:t>Kết</a:t>
            </a:r>
            <a:r>
              <a:rPr lang="en-US" sz="4200" dirty="0">
                <a:solidFill>
                  <a:schemeClr val="tx1"/>
                </a:solidFill>
                <a:latin typeface="Times New Roman" panose="02020603050405020304" pitchFamily="18" charset="0"/>
                <a:cs typeface="Times New Roman" panose="02020603050405020304" pitchFamily="18" charset="0"/>
              </a:rPr>
              <a:t> </a:t>
            </a:r>
            <a:r>
              <a:rPr lang="en-US" sz="4200" dirty="0" err="1">
                <a:solidFill>
                  <a:schemeClr val="tx1"/>
                </a:solidFill>
                <a:latin typeface="Times New Roman" panose="02020603050405020304" pitchFamily="18" charset="0"/>
                <a:cs typeface="Times New Roman" panose="02020603050405020304" pitchFamily="18" charset="0"/>
              </a:rPr>
              <a:t>luận</a:t>
            </a:r>
            <a:endParaRPr lang="en-US" sz="4200" dirty="0">
              <a:solidFill>
                <a:schemeClr val="tx1"/>
              </a:solidFill>
              <a:latin typeface="Times New Roman" panose="02020603050405020304" pitchFamily="18" charset="0"/>
              <a:cs typeface="Times New Roman" panose="02020603050405020304" pitchFamily="18" charset="0"/>
            </a:endParaRPr>
          </a:p>
        </p:txBody>
      </p:sp>
      <p:sp>
        <p:nvSpPr>
          <p:cNvPr id="6" name="Tiêu đề phụ 5">
            <a:extLst>
              <a:ext uri="{FF2B5EF4-FFF2-40B4-BE49-F238E27FC236}">
                <a16:creationId xmlns:a16="http://schemas.microsoft.com/office/drawing/2014/main" id="{7F23822E-A0FA-4C61-9750-55D2DA272738}"/>
              </a:ext>
            </a:extLst>
          </p:cNvPr>
          <p:cNvSpPr>
            <a:spLocks noGrp="1"/>
          </p:cNvSpPr>
          <p:nvPr>
            <p:ph type="subTitle" idx="1"/>
          </p:nvPr>
        </p:nvSpPr>
        <p:spPr>
          <a:xfrm>
            <a:off x="1121861" y="1370143"/>
            <a:ext cx="2913091" cy="4157446"/>
          </a:xfrm>
        </p:spPr>
        <p:txBody>
          <a:bodyPr anchor="ctr">
            <a:normAutofit/>
          </a:bodyPr>
          <a:lstStyle/>
          <a:p>
            <a:pPr algn="r"/>
            <a:r>
              <a:rPr lang="en-US" sz="2600" dirty="0">
                <a:latin typeface="Times New Roman" panose="02020603050405020304" pitchFamily="18" charset="0"/>
                <a:cs typeface="Times New Roman" panose="02020603050405020304" pitchFamily="18" charset="0"/>
              </a:rPr>
              <a:t>NỘI DUNG</a:t>
            </a:r>
            <a:endParaRPr lang="en-US" sz="2600" dirty="0"/>
          </a:p>
        </p:txBody>
      </p:sp>
      <p:cxnSp>
        <p:nvCxnSpPr>
          <p:cNvPr id="33" name="Straight Connector 3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15197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8" name="Freeform: Shape 5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6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latin typeface="Times New Roman" panose="02020603050405020304" pitchFamily="18" charset="0"/>
                <a:cs typeface="Times New Roman" panose="02020603050405020304" pitchFamily="18" charset="0"/>
              </a:rPr>
              <a:t>Ứng dụng trong thực tế</a:t>
            </a:r>
            <a:endParaRPr lang="en-US" sz="3300">
              <a:solidFill>
                <a:srgbClr val="EBEBEB"/>
              </a:solidFill>
            </a:endParaRPr>
          </a:p>
        </p:txBody>
      </p:sp>
      <p:pic>
        <p:nvPicPr>
          <p:cNvPr id="5" name="Hình ảnh 4" descr="Ảnh có chứa đồng hồ, đồng hồ đo&#10;&#10;Mô tả được tạo tự động">
            <a:extLst>
              <a:ext uri="{FF2B5EF4-FFF2-40B4-BE49-F238E27FC236}">
                <a16:creationId xmlns:a16="http://schemas.microsoft.com/office/drawing/2014/main" id="{CE2AAA7E-0F59-44BD-9763-55E964CB89BC}"/>
              </a:ext>
            </a:extLst>
          </p:cNvPr>
          <p:cNvPicPr>
            <a:picLocks noChangeAspect="1"/>
          </p:cNvPicPr>
          <p:nvPr/>
        </p:nvPicPr>
        <p:blipFill>
          <a:blip r:embed="rId2"/>
          <a:stretch>
            <a:fillRect/>
          </a:stretch>
        </p:blipFill>
        <p:spPr>
          <a:xfrm>
            <a:off x="5194607" y="1516149"/>
            <a:ext cx="6391533" cy="3825701"/>
          </a:xfrm>
          <a:prstGeom prst="rect">
            <a:avLst/>
          </a:prstGeom>
        </p:spPr>
      </p:pic>
      <p:sp>
        <p:nvSpPr>
          <p:cNvPr id="62" name="Rectangle 6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4" name="Oval 6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6" name="Oval 6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altLang="en-US" b="1">
                <a:solidFill>
                  <a:srgbClr val="FFFFFF"/>
                </a:solidFill>
                <a:latin typeface="Times New Roman" panose="02020603050405020304" pitchFamily="18" charset="0"/>
                <a:cs typeface="Times New Roman" panose="02020603050405020304" pitchFamily="18" charset="0"/>
              </a:rPr>
              <a:t>2. Bài toán cân bằng con lắc ngược</a:t>
            </a:r>
          </a:p>
          <a:p>
            <a:r>
              <a:rPr lang="en-US" altLang="en-US">
                <a:solidFill>
                  <a:srgbClr val="FFFFFF"/>
                </a:solidFill>
                <a:latin typeface="Times New Roman" panose="02020603050405020304" pitchFamily="18" charset="0"/>
                <a:cs typeface="Times New Roman" panose="02020603050405020304" pitchFamily="18" charset="0"/>
              </a:rPr>
              <a:t>Xe đẩy</a:t>
            </a:r>
          </a:p>
          <a:p>
            <a:r>
              <a:rPr lang="en-US" altLang="en-US">
                <a:solidFill>
                  <a:srgbClr val="FFFFFF"/>
                </a:solidFill>
                <a:latin typeface="Times New Roman" panose="02020603050405020304" pitchFamily="18" charset="0"/>
                <a:cs typeface="Times New Roman" panose="02020603050405020304" pitchFamily="18" charset="0"/>
              </a:rPr>
              <a:t>Con lắc</a:t>
            </a:r>
          </a:p>
          <a:p>
            <a:r>
              <a:rPr lang="en-US" altLang="en-US">
                <a:solidFill>
                  <a:srgbClr val="FFFFFF"/>
                </a:solidFill>
                <a:latin typeface="Times New Roman" panose="02020603050405020304" pitchFamily="18" charset="0"/>
                <a:cs typeface="Times New Roman" panose="02020603050405020304" pitchFamily="18" charset="0"/>
              </a:rPr>
              <a:t>Đường ray</a:t>
            </a:r>
          </a:p>
          <a:p>
            <a:endParaRPr lang="en-US" dirty="0">
              <a:solidFill>
                <a:srgbClr val="FFFFFF"/>
              </a:solidFill>
            </a:endParaRPr>
          </a:p>
        </p:txBody>
      </p:sp>
      <p:sp>
        <p:nvSpPr>
          <p:cNvPr id="6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51845464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8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85">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473746"/>
            <a:ext cx="4168684" cy="5902828"/>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7856388" y="1175809"/>
            <a:ext cx="2887298" cy="4506382"/>
          </a:xfrm>
        </p:spPr>
        <p:txBody>
          <a:bodyPr anchor="ctr">
            <a:normAutofit/>
          </a:bodyPr>
          <a:lstStyle/>
          <a:p>
            <a:r>
              <a:rPr lang="en-US" sz="3200">
                <a:solidFill>
                  <a:srgbClr val="EBEBEB"/>
                </a:solidFill>
                <a:latin typeface="Times New Roman" panose="02020603050405020304" pitchFamily="18" charset="0"/>
                <a:cs typeface="Times New Roman" panose="02020603050405020304" pitchFamily="18" charset="0"/>
              </a:rPr>
              <a:t>Ứng dụng trong thực tế</a:t>
            </a:r>
            <a:endParaRPr lang="en-US" sz="3200">
              <a:solidFill>
                <a:srgbClr val="EBEBEB"/>
              </a:solidFill>
            </a:endParaRPr>
          </a:p>
        </p:txBody>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994088" y="1377298"/>
            <a:ext cx="5879463" cy="4304893"/>
          </a:xfrm>
        </p:spPr>
        <p:txBody>
          <a:bodyPr anchor="ctr">
            <a:normAutofit/>
          </a:bodyPr>
          <a:lstStyle/>
          <a:p>
            <a:pPr>
              <a:lnSpc>
                <a:spcPct val="90000"/>
              </a:lnSpc>
            </a:pPr>
            <a:r>
              <a:rPr lang="en-US" altLang="en-US" sz="1600" b="1">
                <a:solidFill>
                  <a:srgbClr val="FFFFFF"/>
                </a:solidFill>
                <a:latin typeface="Times New Roman" panose="02020603050405020304" pitchFamily="18" charset="0"/>
                <a:cs typeface="Times New Roman" panose="02020603050405020304" pitchFamily="18" charset="0"/>
              </a:rPr>
              <a:t>2. Bài toán cân bằng con lắc ngược</a:t>
            </a:r>
          </a:p>
          <a:p>
            <a:pPr marL="0" indent="0">
              <a:lnSpc>
                <a:spcPct val="90000"/>
              </a:lnSpc>
              <a:buNone/>
            </a:pPr>
            <a:r>
              <a:rPr lang="vi-VN" sz="1600">
                <a:solidFill>
                  <a:srgbClr val="FFFFFF"/>
                </a:solidFill>
                <a:latin typeface="Times New Roman" panose="02020603050405020304" pitchFamily="18" charset="0"/>
                <a:cs typeface="Times New Roman" panose="02020603050405020304" pitchFamily="18" charset="0"/>
              </a:rPr>
              <a:t>Phần thưởng</a:t>
            </a:r>
            <a:r>
              <a:rPr lang="en-US" sz="1600">
                <a:solidFill>
                  <a:srgbClr val="FFFFFF"/>
                </a:solidFill>
                <a:latin typeface="Times New Roman" panose="02020603050405020304" pitchFamily="18" charset="0"/>
                <a:cs typeface="Times New Roman" panose="02020603050405020304" pitchFamily="18" charset="0"/>
              </a:rPr>
              <a:t>: </a:t>
            </a:r>
          </a:p>
          <a:p>
            <a:pPr>
              <a:lnSpc>
                <a:spcPct val="90000"/>
              </a:lnSpc>
            </a:pPr>
            <a:r>
              <a:rPr lang="vi-VN" sz="1600">
                <a:solidFill>
                  <a:srgbClr val="FFFFFF"/>
                </a:solidFill>
                <a:latin typeface="Times New Roman" panose="02020603050405020304" pitchFamily="18" charset="0"/>
                <a:cs typeface="Times New Roman" panose="02020603050405020304" pitchFamily="18" charset="0"/>
              </a:rPr>
              <a:t>Hệ chuyển động sẽ nhận được phần thưởng +1 sau mỗi bước (bao gồm cả bước kết thúc).</a:t>
            </a:r>
            <a:endParaRPr lang="en-US" sz="1600">
              <a:solidFill>
                <a:srgbClr val="FFFFFF"/>
              </a:solidFill>
              <a:latin typeface="Times New Roman" panose="02020603050405020304" pitchFamily="18" charset="0"/>
              <a:cs typeface="Times New Roman" panose="02020603050405020304" pitchFamily="18" charset="0"/>
            </a:endParaRPr>
          </a:p>
          <a:p>
            <a:pPr marL="0" indent="0">
              <a:lnSpc>
                <a:spcPct val="90000"/>
              </a:lnSpc>
              <a:buNone/>
            </a:pPr>
            <a:r>
              <a:rPr lang="vi-VN" sz="1600">
                <a:solidFill>
                  <a:srgbClr val="FFFFFF"/>
                </a:solidFill>
                <a:latin typeface="Times New Roman" panose="02020603050405020304" pitchFamily="18" charset="0"/>
                <a:cs typeface="Times New Roman" panose="02020603050405020304" pitchFamily="18" charset="0"/>
              </a:rPr>
              <a:t>Không gian trạng thái</a:t>
            </a:r>
            <a:r>
              <a:rPr lang="en-US" sz="1600">
                <a:solidFill>
                  <a:srgbClr val="FFFFFF"/>
                </a:solidFill>
                <a:latin typeface="Times New Roman" panose="02020603050405020304" pitchFamily="18" charset="0"/>
                <a:cs typeface="Times New Roman" panose="02020603050405020304" pitchFamily="18" charset="0"/>
              </a:rPr>
              <a:t>:</a:t>
            </a:r>
            <a:endParaRPr lang="vi-VN" sz="1600">
              <a:solidFill>
                <a:srgbClr val="FFFFFF"/>
              </a:solidFill>
              <a:latin typeface="Times New Roman" panose="02020603050405020304" pitchFamily="18" charset="0"/>
              <a:cs typeface="Times New Roman" panose="02020603050405020304" pitchFamily="18" charset="0"/>
            </a:endParaRPr>
          </a:p>
          <a:p>
            <a:pPr>
              <a:lnSpc>
                <a:spcPct val="90000"/>
              </a:lnSpc>
            </a:pPr>
            <a:r>
              <a:rPr lang="vi-VN" sz="1600">
                <a:solidFill>
                  <a:srgbClr val="FFFFFF"/>
                </a:solidFill>
                <a:latin typeface="Times New Roman" panose="02020603050405020304" pitchFamily="18" charset="0"/>
                <a:cs typeface="Times New Roman" panose="02020603050405020304" pitchFamily="18" charset="0"/>
              </a:rPr>
              <a:t>Mỗi trạng thái của hệ sẽ được cấu tạo bởi 4 thành phần: </a:t>
            </a:r>
            <a:endParaRPr lang="en-US" sz="1600">
              <a:solidFill>
                <a:srgbClr val="FFFFFF"/>
              </a:solidFill>
              <a:latin typeface="Times New Roman" panose="02020603050405020304" pitchFamily="18" charset="0"/>
              <a:cs typeface="Times New Roman" panose="02020603050405020304" pitchFamily="18" charset="0"/>
            </a:endParaRPr>
          </a:p>
          <a:p>
            <a:pPr>
              <a:lnSpc>
                <a:spcPct val="90000"/>
              </a:lnSpc>
            </a:pPr>
            <a:r>
              <a:rPr lang="en-US" sz="1600">
                <a:solidFill>
                  <a:srgbClr val="FFFFFF"/>
                </a:solidFill>
                <a:latin typeface="Times New Roman" panose="02020603050405020304" pitchFamily="18" charset="0"/>
                <a:cs typeface="Times New Roman" panose="02020603050405020304" pitchFamily="18" charset="0"/>
              </a:rPr>
              <a:t>             </a:t>
            </a:r>
            <a:r>
              <a:rPr lang="vi-VN" sz="1600">
                <a:solidFill>
                  <a:srgbClr val="FFFFFF"/>
                </a:solidFill>
                <a:latin typeface="Times New Roman" panose="02020603050405020304" pitchFamily="18" charset="0"/>
                <a:cs typeface="Times New Roman" panose="02020603050405020304" pitchFamily="18" charset="0"/>
              </a:rPr>
              <a:t>• Vị trí xe đẩy </a:t>
            </a:r>
            <a:endParaRPr lang="en-US" sz="1600">
              <a:solidFill>
                <a:srgbClr val="FFFFFF"/>
              </a:solidFill>
              <a:latin typeface="Times New Roman" panose="02020603050405020304" pitchFamily="18" charset="0"/>
              <a:cs typeface="Times New Roman" panose="02020603050405020304" pitchFamily="18" charset="0"/>
            </a:endParaRPr>
          </a:p>
          <a:p>
            <a:pPr>
              <a:lnSpc>
                <a:spcPct val="90000"/>
              </a:lnSpc>
            </a:pPr>
            <a:r>
              <a:rPr lang="en-US" sz="1600">
                <a:solidFill>
                  <a:srgbClr val="FFFFFF"/>
                </a:solidFill>
                <a:latin typeface="Times New Roman" panose="02020603050405020304" pitchFamily="18" charset="0"/>
                <a:cs typeface="Times New Roman" panose="02020603050405020304" pitchFamily="18" charset="0"/>
              </a:rPr>
              <a:t>             </a:t>
            </a:r>
            <a:r>
              <a:rPr lang="vi-VN" sz="1600">
                <a:solidFill>
                  <a:srgbClr val="FFFFFF"/>
                </a:solidFill>
                <a:latin typeface="Times New Roman" panose="02020603050405020304" pitchFamily="18" charset="0"/>
                <a:cs typeface="Times New Roman" panose="02020603050405020304" pitchFamily="18" charset="0"/>
              </a:rPr>
              <a:t>• Vận tốc xe đẩy</a:t>
            </a:r>
            <a:endParaRPr lang="en-US" sz="1600">
              <a:solidFill>
                <a:srgbClr val="FFFFFF"/>
              </a:solidFill>
              <a:latin typeface="Times New Roman" panose="02020603050405020304" pitchFamily="18" charset="0"/>
              <a:cs typeface="Times New Roman" panose="02020603050405020304" pitchFamily="18" charset="0"/>
            </a:endParaRPr>
          </a:p>
          <a:p>
            <a:pPr>
              <a:lnSpc>
                <a:spcPct val="90000"/>
              </a:lnSpc>
            </a:pPr>
            <a:r>
              <a:rPr lang="en-US" sz="1600">
                <a:solidFill>
                  <a:srgbClr val="FFFFFF"/>
                </a:solidFill>
                <a:latin typeface="Times New Roman" panose="02020603050405020304" pitchFamily="18" charset="0"/>
                <a:cs typeface="Times New Roman" panose="02020603050405020304" pitchFamily="18" charset="0"/>
              </a:rPr>
              <a:t>            </a:t>
            </a:r>
            <a:r>
              <a:rPr lang="vi-VN" sz="1600">
                <a:solidFill>
                  <a:srgbClr val="FFFFFF"/>
                </a:solidFill>
                <a:latin typeface="Times New Roman" panose="02020603050405020304" pitchFamily="18" charset="0"/>
                <a:cs typeface="Times New Roman" panose="02020603050405020304" pitchFamily="18" charset="0"/>
              </a:rPr>
              <a:t> • Góc của con lắc ngược</a:t>
            </a:r>
            <a:endParaRPr lang="en-US" sz="1600">
              <a:solidFill>
                <a:srgbClr val="FFFFFF"/>
              </a:solidFill>
              <a:latin typeface="Times New Roman" panose="02020603050405020304" pitchFamily="18" charset="0"/>
              <a:cs typeface="Times New Roman" panose="02020603050405020304" pitchFamily="18" charset="0"/>
            </a:endParaRPr>
          </a:p>
          <a:p>
            <a:pPr>
              <a:lnSpc>
                <a:spcPct val="90000"/>
              </a:lnSpc>
            </a:pPr>
            <a:r>
              <a:rPr lang="en-US" sz="1600">
                <a:solidFill>
                  <a:srgbClr val="FFFFFF"/>
                </a:solidFill>
                <a:latin typeface="Times New Roman" panose="02020603050405020304" pitchFamily="18" charset="0"/>
                <a:cs typeface="Times New Roman" panose="02020603050405020304" pitchFamily="18" charset="0"/>
              </a:rPr>
              <a:t>            </a:t>
            </a:r>
            <a:r>
              <a:rPr lang="vi-VN" sz="1600">
                <a:solidFill>
                  <a:srgbClr val="FFFFFF"/>
                </a:solidFill>
                <a:latin typeface="Times New Roman" panose="02020603050405020304" pitchFamily="18" charset="0"/>
                <a:cs typeface="Times New Roman" panose="02020603050405020304" pitchFamily="18" charset="0"/>
              </a:rPr>
              <a:t> • Vận tốc ở đỉnh con lắc</a:t>
            </a:r>
            <a:endParaRPr lang="en-US" sz="1600">
              <a:solidFill>
                <a:srgbClr val="FFFFFF"/>
              </a:solidFill>
              <a:latin typeface="Times New Roman" panose="02020603050405020304" pitchFamily="18" charset="0"/>
              <a:cs typeface="Times New Roman" panose="02020603050405020304" pitchFamily="18" charset="0"/>
            </a:endParaRPr>
          </a:p>
          <a:p>
            <a:pPr marL="0" indent="0">
              <a:lnSpc>
                <a:spcPct val="90000"/>
              </a:lnSpc>
              <a:buNone/>
            </a:pPr>
            <a:r>
              <a:rPr lang="en-US" sz="1600">
                <a:solidFill>
                  <a:srgbClr val="FFFFFF"/>
                </a:solidFill>
                <a:latin typeface="Times New Roman" panose="02020603050405020304" pitchFamily="18" charset="0"/>
                <a:cs typeface="Times New Roman" panose="02020603050405020304" pitchFamily="18" charset="0"/>
              </a:rPr>
              <a:t>Không gian hành động:</a:t>
            </a:r>
          </a:p>
          <a:p>
            <a:pPr>
              <a:lnSpc>
                <a:spcPct val="90000"/>
              </a:lnSpc>
            </a:pPr>
            <a:r>
              <a:rPr lang="en-US" sz="1600">
                <a:solidFill>
                  <a:srgbClr val="FFFFFF"/>
                </a:solidFill>
                <a:latin typeface="Times New Roman" panose="02020603050405020304" pitchFamily="18" charset="0"/>
                <a:cs typeface="Times New Roman" panose="02020603050405020304" pitchFamily="18" charset="0"/>
              </a:rPr>
              <a:t>Có tổng cộng 2 hành động để di chuyển con lắc, đó là đẩy xe sang trái và sang phải.</a:t>
            </a:r>
          </a:p>
          <a:p>
            <a:pPr>
              <a:lnSpc>
                <a:spcPct val="90000"/>
              </a:lnSpc>
            </a:pPr>
            <a:endParaRPr lang="en-US" sz="1600">
              <a:solidFill>
                <a:srgbClr val="FFFFFF"/>
              </a:solidFill>
            </a:endParaRPr>
          </a:p>
          <a:p>
            <a:pPr>
              <a:lnSpc>
                <a:spcPct val="90000"/>
              </a:lnSpc>
            </a:pPr>
            <a:endParaRPr lang="vi-VN" sz="1600">
              <a:solidFill>
                <a:srgbClr val="FFFFFF"/>
              </a:solidFill>
            </a:endParaRPr>
          </a:p>
          <a:p>
            <a:pPr>
              <a:lnSpc>
                <a:spcPct val="90000"/>
              </a:lnSpc>
            </a:pPr>
            <a:endParaRPr lang="en-US" sz="1600">
              <a:solidFill>
                <a:srgbClr val="FFFFFF"/>
              </a:solidFill>
            </a:endParaRPr>
          </a:p>
        </p:txBody>
      </p:sp>
      <p:sp>
        <p:nvSpPr>
          <p:cNvPr id="94" name="Rectangle 8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40" y="473747"/>
            <a:ext cx="685800" cy="5902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3311206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5" name="Freeform: Shape 7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latin typeface="Times New Roman" panose="02020603050405020304" pitchFamily="18" charset="0"/>
                <a:cs typeface="Times New Roman" panose="02020603050405020304" pitchFamily="18" charset="0"/>
              </a:rPr>
              <a:t>Ứng dụng trong thực tế</a:t>
            </a:r>
            <a:endParaRPr lang="en-US" sz="3300">
              <a:solidFill>
                <a:srgbClr val="EBEBEB"/>
              </a:solidFill>
            </a:endParaRPr>
          </a:p>
        </p:txBody>
      </p:sp>
      <p:pic>
        <p:nvPicPr>
          <p:cNvPr id="12" name="Picture 7" descr="cartpole_de">
            <a:extLst>
              <a:ext uri="{FF2B5EF4-FFF2-40B4-BE49-F238E27FC236}">
                <a16:creationId xmlns:a16="http://schemas.microsoft.com/office/drawing/2014/main" id="{A20B3373-C7B0-4185-B18F-01B4041B1F5F}"/>
              </a:ext>
            </a:extLst>
          </p:cNvPr>
          <p:cNvPicPr>
            <a:picLocks noChangeAspect="1"/>
          </p:cNvPicPr>
          <p:nvPr/>
        </p:nvPicPr>
        <p:blipFill>
          <a:blip r:embed="rId2"/>
          <a:stretch>
            <a:fillRect/>
          </a:stretch>
        </p:blipFill>
        <p:spPr>
          <a:xfrm>
            <a:off x="5423991" y="803751"/>
            <a:ext cx="5932765" cy="5250498"/>
          </a:xfrm>
          <a:prstGeom prst="rect">
            <a:avLst/>
          </a:prstGeom>
        </p:spPr>
      </p:pic>
      <p:sp>
        <p:nvSpPr>
          <p:cNvPr id="79" name="Rectangle 7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Oval 8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altLang="en-US" b="1">
                <a:solidFill>
                  <a:srgbClr val="FFFFFF"/>
                </a:solidFill>
                <a:latin typeface="Times New Roman" panose="02020603050405020304" pitchFamily="18" charset="0"/>
                <a:cs typeface="Times New Roman" panose="02020603050405020304" pitchFamily="18" charset="0"/>
              </a:rPr>
              <a:t>2. Bài toán cân bằng con lắc ngược</a:t>
            </a:r>
          </a:p>
          <a:p>
            <a:pPr marL="0" indent="0">
              <a:buNone/>
            </a:pPr>
            <a:r>
              <a:rPr lang="en-US" altLang="en-US">
                <a:solidFill>
                  <a:srgbClr val="FFFFFF"/>
                </a:solidFill>
                <a:latin typeface="Times New Roman" panose="02020603050405020304" pitchFamily="18" charset="0"/>
                <a:cs typeface="Times New Roman" panose="02020603050405020304" pitchFamily="18" charset="0"/>
              </a:rPr>
              <a:t>Trò chơi kết thúc khi:</a:t>
            </a:r>
          </a:p>
          <a:p>
            <a:r>
              <a:rPr lang="en-US" altLang="en-US">
                <a:solidFill>
                  <a:srgbClr val="FFFFFF"/>
                </a:solidFill>
                <a:latin typeface="Times New Roman" panose="02020603050405020304" pitchFamily="18" charset="0"/>
                <a:cs typeface="Times New Roman" panose="02020603050405020304" pitchFamily="18" charset="0"/>
              </a:rPr>
              <a:t>Con lắc bị đổ</a:t>
            </a:r>
          </a:p>
          <a:p>
            <a:r>
              <a:rPr lang="en-US" altLang="en-US">
                <a:solidFill>
                  <a:srgbClr val="FFFFFF"/>
                </a:solidFill>
                <a:latin typeface="Times New Roman" panose="02020603050405020304" pitchFamily="18" charset="0"/>
                <a:cs typeface="Times New Roman" panose="02020603050405020304" pitchFamily="18" charset="0"/>
              </a:rPr>
              <a:t>Xe đẩy di chuyển ra ngoài phạm vi của khung nhìn</a:t>
            </a:r>
          </a:p>
          <a:p>
            <a:r>
              <a:rPr lang="en-US" altLang="en-US">
                <a:solidFill>
                  <a:srgbClr val="FFFFFF"/>
                </a:solidFill>
                <a:latin typeface="Times New Roman" panose="02020603050405020304" pitchFamily="18" charset="0"/>
                <a:cs typeface="Times New Roman" panose="02020603050405020304" pitchFamily="18" charset="0"/>
              </a:rPr>
              <a:t>Số bước vượt quá giá trị tối đa (200)</a:t>
            </a:r>
          </a:p>
          <a:p>
            <a:endParaRPr lang="en-US" dirty="0">
              <a:solidFill>
                <a:srgbClr val="FFFFFF"/>
              </a:solidFill>
            </a:endParaRPr>
          </a:p>
        </p:txBody>
      </p:sp>
      <p:sp>
        <p:nvSpPr>
          <p:cNvPr id="8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94210715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92" name="Freeform: Shape 9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9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latin typeface="Times New Roman" panose="02020603050405020304" pitchFamily="18" charset="0"/>
                <a:cs typeface="Times New Roman" panose="02020603050405020304" pitchFamily="18" charset="0"/>
              </a:rPr>
              <a:t>Ứng dụng trong thực tế</a:t>
            </a:r>
            <a:endParaRPr lang="en-US" sz="3300">
              <a:solidFill>
                <a:srgbClr val="EBEBEB"/>
              </a:solidFill>
            </a:endParaRPr>
          </a:p>
        </p:txBody>
      </p:sp>
      <p:pic>
        <p:nvPicPr>
          <p:cNvPr id="13" name="Picture 9" descr="DQN">
            <a:extLst>
              <a:ext uri="{FF2B5EF4-FFF2-40B4-BE49-F238E27FC236}">
                <a16:creationId xmlns:a16="http://schemas.microsoft.com/office/drawing/2014/main" id="{D00B5E7A-59D9-424A-BEBA-4D230EB449E0}"/>
              </a:ext>
            </a:extLst>
          </p:cNvPr>
          <p:cNvPicPr>
            <a:picLocks noChangeAspect="1"/>
          </p:cNvPicPr>
          <p:nvPr/>
        </p:nvPicPr>
        <p:blipFill>
          <a:blip r:embed="rId2"/>
          <a:stretch>
            <a:fillRect/>
          </a:stretch>
        </p:blipFill>
        <p:spPr>
          <a:xfrm>
            <a:off x="5194607" y="1934979"/>
            <a:ext cx="6391533" cy="2988042"/>
          </a:xfrm>
          <a:prstGeom prst="rect">
            <a:avLst/>
          </a:prstGeom>
        </p:spPr>
      </p:pic>
      <p:sp>
        <p:nvSpPr>
          <p:cNvPr id="96" name="Rectangle 9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8" name="Oval 9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0" name="Oval 9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altLang="en-US" b="1">
                <a:solidFill>
                  <a:srgbClr val="FFFFFF"/>
                </a:solidFill>
                <a:latin typeface="Times New Roman" panose="02020603050405020304" pitchFamily="18" charset="0"/>
                <a:cs typeface="Times New Roman" panose="02020603050405020304" pitchFamily="18" charset="0"/>
              </a:rPr>
              <a:t>2. Bài toán cân bằng con lắc ngược</a:t>
            </a:r>
          </a:p>
          <a:p>
            <a:r>
              <a:rPr lang="en-US">
                <a:solidFill>
                  <a:srgbClr val="FFFFFF"/>
                </a:solidFill>
                <a:latin typeface="Times New Roman" panose="02020603050405020304" pitchFamily="18" charset="0"/>
                <a:cs typeface="Times New Roman" panose="02020603050405020304" pitchFamily="18" charset="0"/>
              </a:rPr>
              <a:t>Giải quyết bài toán</a:t>
            </a:r>
          </a:p>
          <a:p>
            <a:r>
              <a:rPr lang="vi-VN">
                <a:solidFill>
                  <a:srgbClr val="FFFFFF"/>
                </a:solidFill>
                <a:latin typeface="Times New Roman" panose="02020603050405020304" pitchFamily="18" charset="0"/>
                <a:cs typeface="Times New Roman" panose="02020603050405020304" pitchFamily="18" charset="0"/>
              </a:rPr>
              <a:t>Việc sử dụng một mạng nơ-ron nhân tạo (Artificial Neural Network) thay thế cho bảng Q-Table có vẻ phù hợp hơn rất nhiều.</a:t>
            </a:r>
          </a:p>
          <a:p>
            <a:endParaRPr lang="en-US" dirty="0">
              <a:solidFill>
                <a:srgbClr val="FFFFFF"/>
              </a:solidFill>
            </a:endParaRPr>
          </a:p>
        </p:txBody>
      </p:sp>
      <p:sp>
        <p:nvSpPr>
          <p:cNvPr id="10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12214891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Rectangle 106">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2" name="Freeform: Shape 108">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23"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chemeClr val="tx1"/>
                </a:solidFill>
                <a:latin typeface="Times New Roman" panose="02020603050405020304" pitchFamily="18" charset="0"/>
                <a:cs typeface="Times New Roman" panose="02020603050405020304" pitchFamily="18" charset="0"/>
              </a:rPr>
              <a:t>Ứng dụng trong thực tế</a:t>
            </a:r>
            <a:endParaRPr lang="en-US" sz="3300">
              <a:solidFill>
                <a:schemeClr val="tx1"/>
              </a:solidFill>
            </a:endParaRPr>
          </a:p>
        </p:txBody>
      </p:sp>
      <p:pic>
        <p:nvPicPr>
          <p:cNvPr id="5" name="Hình ảnh 4">
            <a:extLst>
              <a:ext uri="{FF2B5EF4-FFF2-40B4-BE49-F238E27FC236}">
                <a16:creationId xmlns:a16="http://schemas.microsoft.com/office/drawing/2014/main" id="{F46ED157-2A03-4E44-991A-14A5325E37F3}"/>
              </a:ext>
            </a:extLst>
          </p:cNvPr>
          <p:cNvPicPr>
            <a:picLocks noChangeAspect="1"/>
          </p:cNvPicPr>
          <p:nvPr/>
        </p:nvPicPr>
        <p:blipFill rotWithShape="1">
          <a:blip r:embed="rId2"/>
          <a:srcRect l="14549" r="24281"/>
          <a:stretch/>
        </p:blipFill>
        <p:spPr>
          <a:xfrm>
            <a:off x="5194607" y="803751"/>
            <a:ext cx="6391533" cy="5250498"/>
          </a:xfrm>
          <a:prstGeom prst="rect">
            <a:avLst/>
          </a:prstGeom>
        </p:spPr>
      </p:pic>
      <p:sp>
        <p:nvSpPr>
          <p:cNvPr id="124" name="Rectangle 112">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5" name="Oval 114">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6" name="Oval 116">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altLang="en-US" b="1" dirty="0">
                <a:solidFill>
                  <a:schemeClr val="tx1"/>
                </a:solidFill>
                <a:latin typeface="Times New Roman" panose="02020603050405020304" pitchFamily="18" charset="0"/>
                <a:cs typeface="Times New Roman" panose="02020603050405020304" pitchFamily="18" charset="0"/>
              </a:rPr>
              <a:t>2. </a:t>
            </a:r>
            <a:r>
              <a:rPr lang="en-US" altLang="en-US" b="1" dirty="0" err="1">
                <a:solidFill>
                  <a:schemeClr val="tx1"/>
                </a:solidFill>
                <a:latin typeface="Times New Roman" panose="02020603050405020304" pitchFamily="18" charset="0"/>
                <a:cs typeface="Times New Roman" panose="02020603050405020304" pitchFamily="18" charset="0"/>
              </a:rPr>
              <a:t>Bài</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toán</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cân</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bằng</a:t>
            </a:r>
            <a:r>
              <a:rPr lang="en-US" altLang="en-US" b="1" dirty="0">
                <a:solidFill>
                  <a:schemeClr val="tx1"/>
                </a:solidFill>
                <a:latin typeface="Times New Roman" panose="02020603050405020304" pitchFamily="18" charset="0"/>
                <a:cs typeface="Times New Roman" panose="02020603050405020304" pitchFamily="18" charset="0"/>
              </a:rPr>
              <a:t> con </a:t>
            </a:r>
            <a:r>
              <a:rPr lang="en-US" altLang="en-US" b="1" dirty="0" err="1">
                <a:solidFill>
                  <a:schemeClr val="tx1"/>
                </a:solidFill>
                <a:latin typeface="Times New Roman" panose="02020603050405020304" pitchFamily="18" charset="0"/>
                <a:cs typeface="Times New Roman" panose="02020603050405020304" pitchFamily="18" charset="0"/>
              </a:rPr>
              <a:t>lắc</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ngược</a:t>
            </a:r>
            <a:endParaRPr lang="en-US" altLang="en-US" b="1"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Tập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a:t>
            </a:r>
            <a:r>
              <a:rPr lang="vi-VN" dirty="0">
                <a:solidFill>
                  <a:schemeClr val="tx1"/>
                </a:solidFill>
                <a:latin typeface="Times New Roman" panose="02020603050405020304" pitchFamily="18" charset="0"/>
                <a:cs typeface="Times New Roman" panose="02020603050405020304" pitchFamily="18" charset="0"/>
              </a:rPr>
              <a:t>ư</a:t>
            </a:r>
            <a:r>
              <a:rPr lang="en-US" dirty="0" err="1">
                <a:solidFill>
                  <a:schemeClr val="tx1"/>
                </a:solidFill>
                <a:latin typeface="Times New Roman" panose="02020603050405020304" pitchFamily="18" charset="0"/>
                <a:cs typeface="Times New Roman" panose="02020603050405020304" pitchFamily="18" charset="0"/>
              </a:rPr>
              <a:t>ởng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huấn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luyện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60000 episode </a:t>
            </a:r>
          </a:p>
        </p:txBody>
      </p:sp>
      <p:sp>
        <p:nvSpPr>
          <p:cNvPr id="127"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44885455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4" name="Freeform: Shape 13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3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latin typeface="Times New Roman" panose="02020603050405020304" pitchFamily="18" charset="0"/>
                <a:cs typeface="Times New Roman" panose="02020603050405020304" pitchFamily="18" charset="0"/>
              </a:rPr>
              <a:t>Ứng dụng trong thực tế</a:t>
            </a:r>
            <a:endParaRPr lang="en-US" sz="3300">
              <a:solidFill>
                <a:srgbClr val="EBEBEB"/>
              </a:solidFill>
            </a:endParaRPr>
          </a:p>
        </p:txBody>
      </p:sp>
      <p:pic>
        <p:nvPicPr>
          <p:cNvPr id="6" name="Hình ảnh 5" descr="Ảnh có chứa văn bản, bản đồ, lớn, nhóm&#10;&#10;Mô tả được tạo tự động">
            <a:extLst>
              <a:ext uri="{FF2B5EF4-FFF2-40B4-BE49-F238E27FC236}">
                <a16:creationId xmlns:a16="http://schemas.microsoft.com/office/drawing/2014/main" id="{7F8A9E6A-0DA0-4BA9-8FC0-EC42612FC1BD}"/>
              </a:ext>
            </a:extLst>
          </p:cNvPr>
          <p:cNvPicPr>
            <a:picLocks noChangeAspect="1"/>
          </p:cNvPicPr>
          <p:nvPr/>
        </p:nvPicPr>
        <p:blipFill>
          <a:blip r:embed="rId2"/>
          <a:stretch>
            <a:fillRect/>
          </a:stretch>
        </p:blipFill>
        <p:spPr>
          <a:xfrm>
            <a:off x="5194607" y="1887042"/>
            <a:ext cx="6391533" cy="3083915"/>
          </a:xfrm>
          <a:prstGeom prst="rect">
            <a:avLst/>
          </a:prstGeom>
        </p:spPr>
      </p:pic>
      <p:sp>
        <p:nvSpPr>
          <p:cNvPr id="138" name="Rectangle 13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0" name="Oval 13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Oval 14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altLang="en-US" b="1">
                <a:solidFill>
                  <a:srgbClr val="FFFFFF"/>
                </a:solidFill>
                <a:latin typeface="Times New Roman" panose="02020603050405020304" pitchFamily="18" charset="0"/>
                <a:cs typeface="Times New Roman" panose="02020603050405020304" pitchFamily="18" charset="0"/>
              </a:rPr>
              <a:t>2. Bài toán cân bằng con lắc ngược</a:t>
            </a:r>
          </a:p>
          <a:p>
            <a:r>
              <a:rPr lang="en-US">
                <a:solidFill>
                  <a:srgbClr val="FFFFFF"/>
                </a:solidFill>
                <a:latin typeface="Times New Roman" panose="02020603050405020304" pitchFamily="18" charset="0"/>
                <a:cs typeface="Times New Roman" panose="02020603050405020304" pitchFamily="18" charset="0"/>
              </a:rPr>
              <a:t>Số phần thưởng trung bình hệ nhận được tại mỗi episode.</a:t>
            </a:r>
          </a:p>
          <a:p>
            <a:endParaRPr lang="en-US">
              <a:solidFill>
                <a:srgbClr val="FFFFFF"/>
              </a:solidFill>
              <a:latin typeface="Times New Roman" panose="02020603050405020304" pitchFamily="18" charset="0"/>
              <a:cs typeface="Times New Roman" panose="02020603050405020304" pitchFamily="18" charset="0"/>
            </a:endParaRPr>
          </a:p>
        </p:txBody>
      </p:sp>
      <p:sp>
        <p:nvSpPr>
          <p:cNvPr id="14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37900714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8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7" name="Freeform: Shape 86">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9CBDE2C6-AF2A-40F7-A486-A4BD4FAA9C2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latin typeface="Times New Roman" panose="02020603050405020304" pitchFamily="18" charset="0"/>
                <a:cs typeface="Times New Roman" panose="02020603050405020304" pitchFamily="18" charset="0"/>
              </a:rPr>
              <a:t>Ứng dụng trong thực tế</a:t>
            </a:r>
            <a:endParaRPr lang="en-US" sz="3300">
              <a:solidFill>
                <a:srgbClr val="EBEBEB"/>
              </a:solidFill>
            </a:endParaRPr>
          </a:p>
        </p:txBody>
      </p:sp>
      <p:pic>
        <p:nvPicPr>
          <p:cNvPr id="5" name="Hình ảnh 4" descr="Ảnh có chứa ảnh chụp màn hình&#10;&#10;Mô tả được tạo tự động">
            <a:extLst>
              <a:ext uri="{FF2B5EF4-FFF2-40B4-BE49-F238E27FC236}">
                <a16:creationId xmlns:a16="http://schemas.microsoft.com/office/drawing/2014/main" id="{5CCF43C2-0C7F-4E36-AF31-0C143DEB1480}"/>
              </a:ext>
            </a:extLst>
          </p:cNvPr>
          <p:cNvPicPr>
            <a:picLocks noChangeAspect="1"/>
          </p:cNvPicPr>
          <p:nvPr/>
        </p:nvPicPr>
        <p:blipFill>
          <a:blip r:embed="rId2"/>
          <a:stretch>
            <a:fillRect/>
          </a:stretch>
        </p:blipFill>
        <p:spPr>
          <a:xfrm>
            <a:off x="5194607" y="2941646"/>
            <a:ext cx="6391533" cy="974708"/>
          </a:xfrm>
          <a:prstGeom prst="rect">
            <a:avLst/>
          </a:prstGeom>
        </p:spPr>
      </p:pic>
      <p:sp>
        <p:nvSpPr>
          <p:cNvPr id="149" name="Rectangle 90">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0" name="Oval 92">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1" name="Oval 94">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F4C98D60-5595-4BD8-95C8-FC01783EB3F0}"/>
              </a:ext>
            </a:extLst>
          </p:cNvPr>
          <p:cNvSpPr>
            <a:spLocks noGrp="1"/>
          </p:cNvSpPr>
          <p:nvPr>
            <p:ph idx="1"/>
          </p:nvPr>
        </p:nvSpPr>
        <p:spPr>
          <a:xfrm>
            <a:off x="1154955" y="2120900"/>
            <a:ext cx="3133726" cy="3898900"/>
          </a:xfrm>
        </p:spPr>
        <p:txBody>
          <a:bodyPr>
            <a:normAutofit/>
          </a:bodyPr>
          <a:lstStyle/>
          <a:p>
            <a:r>
              <a:rPr lang="en-US" altLang="en-US" b="1" dirty="0">
                <a:solidFill>
                  <a:srgbClr val="FFFFFF"/>
                </a:solidFill>
                <a:latin typeface="Times New Roman" panose="02020603050405020304" pitchFamily="18" charset="0"/>
                <a:cs typeface="Times New Roman" panose="02020603050405020304" pitchFamily="18" charset="0"/>
              </a:rPr>
              <a:t>2. </a:t>
            </a:r>
            <a:r>
              <a:rPr lang="en-US" altLang="en-US" b="1" dirty="0" err="1">
                <a:solidFill>
                  <a:srgbClr val="FFFFFF"/>
                </a:solidFill>
                <a:latin typeface="Times New Roman" panose="02020603050405020304" pitchFamily="18" charset="0"/>
                <a:cs typeface="Times New Roman" panose="02020603050405020304" pitchFamily="18" charset="0"/>
              </a:rPr>
              <a:t>Bài</a:t>
            </a:r>
            <a:r>
              <a:rPr lang="en-US" altLang="en-US" b="1" dirty="0">
                <a:solidFill>
                  <a:srgbClr val="FFFFFF"/>
                </a:solidFill>
                <a:latin typeface="Times New Roman" panose="02020603050405020304" pitchFamily="18" charset="0"/>
                <a:cs typeface="Times New Roman" panose="02020603050405020304" pitchFamily="18" charset="0"/>
              </a:rPr>
              <a:t> </a:t>
            </a:r>
            <a:r>
              <a:rPr lang="en-US" altLang="en-US" b="1" dirty="0" err="1">
                <a:solidFill>
                  <a:srgbClr val="FFFFFF"/>
                </a:solidFill>
                <a:latin typeface="Times New Roman" panose="02020603050405020304" pitchFamily="18" charset="0"/>
                <a:cs typeface="Times New Roman" panose="02020603050405020304" pitchFamily="18" charset="0"/>
              </a:rPr>
              <a:t>toán</a:t>
            </a:r>
            <a:r>
              <a:rPr lang="en-US" altLang="en-US" b="1" dirty="0">
                <a:solidFill>
                  <a:srgbClr val="FFFFFF"/>
                </a:solidFill>
                <a:latin typeface="Times New Roman" panose="02020603050405020304" pitchFamily="18" charset="0"/>
                <a:cs typeface="Times New Roman" panose="02020603050405020304" pitchFamily="18" charset="0"/>
              </a:rPr>
              <a:t> </a:t>
            </a:r>
            <a:r>
              <a:rPr lang="en-US" altLang="en-US" b="1" dirty="0" err="1">
                <a:solidFill>
                  <a:srgbClr val="FFFFFF"/>
                </a:solidFill>
                <a:latin typeface="Times New Roman" panose="02020603050405020304" pitchFamily="18" charset="0"/>
                <a:cs typeface="Times New Roman" panose="02020603050405020304" pitchFamily="18" charset="0"/>
              </a:rPr>
              <a:t>cân</a:t>
            </a:r>
            <a:r>
              <a:rPr lang="en-US" altLang="en-US" b="1" dirty="0">
                <a:solidFill>
                  <a:srgbClr val="FFFFFF"/>
                </a:solidFill>
                <a:latin typeface="Times New Roman" panose="02020603050405020304" pitchFamily="18" charset="0"/>
                <a:cs typeface="Times New Roman" panose="02020603050405020304" pitchFamily="18" charset="0"/>
              </a:rPr>
              <a:t> </a:t>
            </a:r>
            <a:r>
              <a:rPr lang="en-US" altLang="en-US" b="1" dirty="0" err="1">
                <a:solidFill>
                  <a:srgbClr val="FFFFFF"/>
                </a:solidFill>
                <a:latin typeface="Times New Roman" panose="02020603050405020304" pitchFamily="18" charset="0"/>
                <a:cs typeface="Times New Roman" panose="02020603050405020304" pitchFamily="18" charset="0"/>
              </a:rPr>
              <a:t>bằng</a:t>
            </a:r>
            <a:r>
              <a:rPr lang="en-US" altLang="en-US" b="1" dirty="0">
                <a:solidFill>
                  <a:srgbClr val="FFFFFF"/>
                </a:solidFill>
                <a:latin typeface="Times New Roman" panose="02020603050405020304" pitchFamily="18" charset="0"/>
                <a:cs typeface="Times New Roman" panose="02020603050405020304" pitchFamily="18" charset="0"/>
              </a:rPr>
              <a:t> con </a:t>
            </a:r>
            <a:r>
              <a:rPr lang="en-US" altLang="en-US" b="1" dirty="0" err="1">
                <a:solidFill>
                  <a:srgbClr val="FFFFFF"/>
                </a:solidFill>
                <a:latin typeface="Times New Roman" panose="02020603050405020304" pitchFamily="18" charset="0"/>
                <a:cs typeface="Times New Roman" panose="02020603050405020304" pitchFamily="18" charset="0"/>
              </a:rPr>
              <a:t>lắc</a:t>
            </a:r>
            <a:r>
              <a:rPr lang="en-US" altLang="en-US" b="1" dirty="0">
                <a:solidFill>
                  <a:srgbClr val="FFFFFF"/>
                </a:solidFill>
                <a:latin typeface="Times New Roman" panose="02020603050405020304" pitchFamily="18" charset="0"/>
                <a:cs typeface="Times New Roman" panose="02020603050405020304" pitchFamily="18" charset="0"/>
              </a:rPr>
              <a:t> </a:t>
            </a:r>
            <a:r>
              <a:rPr lang="en-US" altLang="en-US" b="1" dirty="0" err="1">
                <a:solidFill>
                  <a:srgbClr val="FFFFFF"/>
                </a:solidFill>
                <a:latin typeface="Times New Roman" panose="02020603050405020304" pitchFamily="18" charset="0"/>
                <a:cs typeface="Times New Roman" panose="02020603050405020304" pitchFamily="18" charset="0"/>
              </a:rPr>
              <a:t>ngược</a:t>
            </a:r>
            <a:endParaRPr lang="en-US" altLang="en-US" b="1" dirty="0">
              <a:solidFill>
                <a:srgbClr val="FFFFFF"/>
              </a:solidFill>
              <a:latin typeface="Times New Roman" panose="02020603050405020304" pitchFamily="18" charset="0"/>
              <a:cs typeface="Times New Roman" panose="02020603050405020304" pitchFamily="18" charset="0"/>
            </a:endParaRPr>
          </a:p>
          <a:p>
            <a:r>
              <a:rPr lang="en-US" dirty="0" err="1">
                <a:solidFill>
                  <a:srgbClr val="FFFFFF"/>
                </a:solidFill>
                <a:latin typeface="Times New Roman" panose="02020603050405020304" pitchFamily="18" charset="0"/>
                <a:cs typeface="Times New Roman" panose="02020603050405020304" pitchFamily="18" charset="0"/>
              </a:rPr>
              <a:t>Số</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phần</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thưởng</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trung</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bình</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hệ</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nhận</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được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tại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mỗi</a:t>
            </a:r>
            <a:r>
              <a:rPr lang="en-US" dirty="0">
                <a:solidFill>
                  <a:srgbClr val="FFFFFF"/>
                </a:solidFill>
                <a:latin typeface="Times New Roman" panose="02020603050405020304" pitchFamily="18" charset="0"/>
                <a:cs typeface="Times New Roman" panose="02020603050405020304" pitchFamily="18" charset="0"/>
              </a:rPr>
              <a:t> episode.</a:t>
            </a:r>
          </a:p>
          <a:p>
            <a:r>
              <a:rPr lang="en-US" dirty="0" err="1">
                <a:solidFill>
                  <a:srgbClr val="FFFFFF"/>
                </a:solidFill>
                <a:latin typeface="Times New Roman" panose="02020603050405020304" pitchFamily="18" charset="0"/>
                <a:cs typeface="Times New Roman" panose="02020603050405020304" pitchFamily="18" charset="0"/>
              </a:rPr>
              <a:t>Kết</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quả</a:t>
            </a:r>
            <a:r>
              <a:rPr lang="en-US" dirty="0">
                <a:solidFill>
                  <a:srgbClr val="FFFFFF"/>
                </a:solidFill>
                <a:latin typeface="Times New Roman" panose="02020603050405020304" pitchFamily="18" charset="0"/>
                <a:cs typeface="Times New Roman" panose="02020603050405020304" pitchFamily="18" charset="0"/>
              </a:rPr>
              <a:t>:</a:t>
            </a:r>
          </a:p>
          <a:p>
            <a:endParaRPr lang="en-US" dirty="0">
              <a:solidFill>
                <a:srgbClr val="FFFFFF"/>
              </a:solidFill>
              <a:latin typeface="Times New Roman" panose="02020603050405020304" pitchFamily="18" charset="0"/>
              <a:cs typeface="Times New Roman" panose="02020603050405020304" pitchFamily="18" charset="0"/>
            </a:endParaRPr>
          </a:p>
        </p:txBody>
      </p:sp>
      <p:sp>
        <p:nvSpPr>
          <p:cNvPr id="15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41001707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êu đề 1">
            <a:extLst>
              <a:ext uri="{FF2B5EF4-FFF2-40B4-BE49-F238E27FC236}">
                <a16:creationId xmlns:a16="http://schemas.microsoft.com/office/drawing/2014/main" id="{8EC60861-B1AD-4DAC-A09E-BAC064B543AF}"/>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latin typeface="Times New Roman" panose="02020603050405020304" pitchFamily="18" charset="0"/>
                <a:cs typeface="Times New Roman" panose="02020603050405020304" pitchFamily="18" charset="0"/>
              </a:rPr>
              <a:t>Tổng kết</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4CA9669C-2698-438C-A1A3-9175A1CB1855}"/>
              </a:ext>
            </a:extLst>
          </p:cNvPr>
          <p:cNvSpPr>
            <a:spLocks noGrp="1"/>
          </p:cNvSpPr>
          <p:nvPr>
            <p:ph idx="1"/>
          </p:nvPr>
        </p:nvSpPr>
        <p:spPr>
          <a:xfrm>
            <a:off x="5041399" y="1085549"/>
            <a:ext cx="5579707" cy="4686903"/>
          </a:xfrm>
        </p:spPr>
        <p:txBody>
          <a:bodyPr anchor="ctr">
            <a:normAutofit/>
          </a:bodyPr>
          <a:lstStyle/>
          <a:p>
            <a:r>
              <a:rPr lang="vi-VN">
                <a:solidFill>
                  <a:schemeClr val="tx1"/>
                </a:solidFill>
              </a:rPr>
              <a:t>Trong báo cáo này, nhóm thực hiện đã trình bày sơ lược về quá trình Markov, khái niệm và định nghĩa cơ bản của học tăng cường, các phương pháp liên quan đến quá trình quyết định Markov, bài toán quyết định Markov và giải thuật Q-Learning.</a:t>
            </a:r>
          </a:p>
          <a:p>
            <a:r>
              <a:rPr lang="vi-VN">
                <a:solidFill>
                  <a:schemeClr val="tx1"/>
                </a:solidFill>
              </a:rPr>
              <a:t>Nhóm thực hiện đã đưa ra một số ứng dụng trong thực tế của học tăng cường và lựa chọn hai bài toán cơ bản là Chiếc taxi thông minh và Bài toán cân bằng con lắc ngược để minh họa cho việc áp dụng những kiến thức đã được trình bày trong báo cáo.</a:t>
            </a:r>
          </a:p>
          <a:p>
            <a:r>
              <a:rPr lang="vi-VN">
                <a:solidFill>
                  <a:schemeClr val="tx1"/>
                </a:solidFill>
              </a:rPr>
              <a:t>Các hướng nghiên cứu tiếp theo của đề tài sẽ tập trung vào các biến thể của thuật toán Q-Learning cho những bài toán cụ thể khác trong thực tế.</a:t>
            </a:r>
          </a:p>
          <a:p>
            <a:endParaRPr lang="en-US">
              <a:solidFill>
                <a:schemeClr val="tx1"/>
              </a:solidFill>
            </a:endParaRPr>
          </a:p>
        </p:txBody>
      </p:sp>
    </p:spTree>
    <p:extLst>
      <p:ext uri="{BB962C8B-B14F-4D97-AF65-F5344CB8AC3E}">
        <p14:creationId xmlns:p14="http://schemas.microsoft.com/office/powerpoint/2010/main" val="108895819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êu đề 1">
            <a:extLst>
              <a:ext uri="{FF2B5EF4-FFF2-40B4-BE49-F238E27FC236}">
                <a16:creationId xmlns:a16="http://schemas.microsoft.com/office/drawing/2014/main" id="{B70ADAC9-269D-4438-A5F1-E0C46B9D2973}"/>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latin typeface="Times New Roman" panose="02020603050405020304" pitchFamily="18" charset="0"/>
                <a:cs typeface="Times New Roman" panose="02020603050405020304" pitchFamily="18" charset="0"/>
              </a:rPr>
              <a:t>Tài Liệu tham khảo</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659F1864-DBAA-4F28-A30C-B11D6E9F1D3A}"/>
              </a:ext>
            </a:extLst>
          </p:cNvPr>
          <p:cNvSpPr>
            <a:spLocks noGrp="1"/>
          </p:cNvSpPr>
          <p:nvPr>
            <p:ph idx="1"/>
          </p:nvPr>
        </p:nvSpPr>
        <p:spPr>
          <a:xfrm>
            <a:off x="4678424" y="1059025"/>
            <a:ext cx="5302189" cy="4739950"/>
          </a:xfrm>
        </p:spPr>
        <p:txBody>
          <a:bodyPr anchor="ctr">
            <a:normAutofit/>
          </a:bodyPr>
          <a:lstStyle/>
          <a:p>
            <a:pPr>
              <a:lnSpc>
                <a:spcPct val="90000"/>
              </a:lnSpc>
            </a:pPr>
            <a:r>
              <a:rPr lang="vi-VN" sz="1500">
                <a:solidFill>
                  <a:schemeClr val="tx1"/>
                </a:solidFill>
                <a:latin typeface="+mj-lt"/>
              </a:rPr>
              <a:t>[1] J.H Andreae, Encyclopedia of Infomation Linguistics and Control, pp.261270, 1969.</a:t>
            </a:r>
          </a:p>
          <a:p>
            <a:pPr>
              <a:lnSpc>
                <a:spcPct val="90000"/>
              </a:lnSpc>
            </a:pPr>
            <a:r>
              <a:rPr lang="vi-VN" sz="1500">
                <a:solidFill>
                  <a:schemeClr val="tx1"/>
                </a:solidFill>
                <a:latin typeface="+mj-lt"/>
              </a:rPr>
              <a:t>[2] R.Bellman, A markovian decision process, Indiana Univ. Math. J., vol6, pp.679-684, 4 1957, ISSN: 0022-2518.</a:t>
            </a:r>
          </a:p>
          <a:p>
            <a:pPr>
              <a:lnSpc>
                <a:spcPct val="90000"/>
              </a:lnSpc>
            </a:pPr>
            <a:r>
              <a:rPr lang="vi-VN" sz="1500">
                <a:solidFill>
                  <a:schemeClr val="tx1"/>
                </a:solidFill>
                <a:latin typeface="+mj-lt"/>
              </a:rPr>
              <a:t>[3] D.P. Bertsekas, Dynamic Programming and Optimal Control, Athena Scientific; 3 edition (1600), 2005.</a:t>
            </a:r>
          </a:p>
          <a:p>
            <a:pPr>
              <a:lnSpc>
                <a:spcPct val="90000"/>
              </a:lnSpc>
            </a:pPr>
            <a:r>
              <a:rPr lang="vi-VN" sz="1500">
                <a:solidFill>
                  <a:schemeClr val="tx1"/>
                </a:solidFill>
                <a:latin typeface="+mj-lt"/>
              </a:rPr>
              <a:t>[4] https://vi.wikipedia.org/wiki/Học_tăng_cường</a:t>
            </a:r>
          </a:p>
          <a:p>
            <a:pPr>
              <a:lnSpc>
                <a:spcPct val="90000"/>
              </a:lnSpc>
            </a:pPr>
            <a:r>
              <a:rPr lang="vi-VN" sz="1500">
                <a:solidFill>
                  <a:schemeClr val="tx1"/>
                </a:solidFill>
                <a:latin typeface="+mj-lt"/>
              </a:rPr>
              <a:t>[5] https://viblo.asia/p/gioi-thieu-ve-hoc-tang-cuong-va-ung-dung-deep-qlearning-choi-game-cartpole-Az45bYy6lxY</a:t>
            </a:r>
          </a:p>
          <a:p>
            <a:pPr>
              <a:lnSpc>
                <a:spcPct val="90000"/>
              </a:lnSpc>
            </a:pPr>
            <a:r>
              <a:rPr lang="vi-VN" sz="1500">
                <a:solidFill>
                  <a:schemeClr val="tx1"/>
                </a:solidFill>
                <a:latin typeface="+mj-lt"/>
              </a:rPr>
              <a:t>[6] https://towardsdatascience.com/reinforcement-learning-lets-teach-a-taxicab-how-to-drive-4fd1a0d00529</a:t>
            </a:r>
          </a:p>
          <a:p>
            <a:pPr>
              <a:lnSpc>
                <a:spcPct val="90000"/>
              </a:lnSpc>
            </a:pPr>
            <a:r>
              <a:rPr lang="vi-VN" sz="1500">
                <a:solidFill>
                  <a:schemeClr val="tx1"/>
                </a:solidFill>
                <a:latin typeface="+mj-lt"/>
              </a:rPr>
              <a:t>[7] https://www.theconstructsim.com/testing-different-openai-rl-algorithmswith-ros-and-gazebo/</a:t>
            </a:r>
            <a:endParaRPr lang="en-US" sz="1500">
              <a:solidFill>
                <a:schemeClr val="tx1"/>
              </a:solidFill>
              <a:latin typeface="+mj-lt"/>
            </a:endParaRPr>
          </a:p>
        </p:txBody>
      </p:sp>
    </p:spTree>
    <p:extLst>
      <p:ext uri="{BB962C8B-B14F-4D97-AF65-F5344CB8AC3E}">
        <p14:creationId xmlns:p14="http://schemas.microsoft.com/office/powerpoint/2010/main" val="342952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76CF84A-A4DD-4BB5-9ABE-121D915C0110}"/>
              </a:ext>
            </a:extLst>
          </p:cNvPr>
          <p:cNvSpPr>
            <a:spLocks noGrp="1"/>
          </p:cNvSpPr>
          <p:nvPr>
            <p:ph type="title"/>
          </p:nvPr>
        </p:nvSpPr>
        <p:spPr/>
        <p:txBody>
          <a:bodyPr/>
          <a:lstStyle/>
          <a:p>
            <a:r>
              <a:rPr lang="en-US" dirty="0" err="1">
                <a:solidFill>
                  <a:schemeClr val="bg1"/>
                </a:solidFill>
                <a:latin typeface="Times New Roman" panose="02020603050405020304" pitchFamily="18" charset="0"/>
                <a:cs typeface="Times New Roman" panose="02020603050405020304" pitchFamily="18" charset="0"/>
              </a:rPr>
              <a:t>Giới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về</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học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tăng</a:t>
            </a:r>
            <a:r>
              <a:rPr lang="en-US" dirty="0">
                <a:solidFill>
                  <a:schemeClr val="bg1"/>
                </a:solidFill>
                <a:latin typeface="Times New Roman" panose="02020603050405020304" pitchFamily="18" charset="0"/>
                <a:cs typeface="Times New Roman" panose="02020603050405020304" pitchFamily="18" charset="0"/>
              </a:rPr>
              <a:t> c</a:t>
            </a:r>
            <a:r>
              <a:rPr lang="vi-VN" dirty="0">
                <a:solidFill>
                  <a:schemeClr val="bg1"/>
                </a:solidFill>
                <a:latin typeface="Times New Roman" panose="02020603050405020304" pitchFamily="18" charset="0"/>
                <a:cs typeface="Times New Roman" panose="02020603050405020304" pitchFamily="18" charset="0"/>
              </a:rPr>
              <a:t>ư</a:t>
            </a:r>
            <a:r>
              <a:rPr lang="en-US" dirty="0" err="1">
                <a:solidFill>
                  <a:schemeClr val="bg1"/>
                </a:solidFill>
                <a:latin typeface="Times New Roman" panose="02020603050405020304" pitchFamily="18" charset="0"/>
                <a:cs typeface="Times New Roman" panose="02020603050405020304" pitchFamily="18" charset="0"/>
              </a:rPr>
              <a:t>ờng</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33C06C3C-160B-4350-87DC-7390E0F7F1A7}"/>
              </a:ext>
            </a:extLst>
          </p:cNvPr>
          <p:cNvSpPr>
            <a:spLocks noGrp="1"/>
          </p:cNvSpPr>
          <p:nvPr>
            <p:ph idx="1"/>
          </p:nvPr>
        </p:nvSpPr>
        <p:spPr/>
        <p:txBody>
          <a:bodyPr>
            <a:normAutofit/>
          </a:bodyPr>
          <a:lstStyle/>
          <a:p>
            <a:r>
              <a:rPr lang="vi-VN" sz="2000" dirty="0">
                <a:latin typeface="+mj-lt"/>
              </a:rPr>
              <a:t>Trong </a:t>
            </a:r>
            <a:r>
              <a:rPr lang="vi-VN" sz="2000" dirty="0" err="1">
                <a:latin typeface="+mj-lt"/>
              </a:rPr>
              <a:t>ngành</a:t>
            </a:r>
            <a:r>
              <a:rPr lang="vi-VN" sz="2000" dirty="0">
                <a:latin typeface="+mj-lt"/>
              </a:rPr>
              <a:t> khoa </a:t>
            </a:r>
            <a:r>
              <a:rPr lang="vi-VN" sz="2000" dirty="0" err="1">
                <a:latin typeface="+mj-lt"/>
              </a:rPr>
              <a:t>học</a:t>
            </a:r>
            <a:r>
              <a:rPr lang="vi-VN" sz="2000" dirty="0">
                <a:latin typeface="+mj-lt"/>
              </a:rPr>
              <a:t> </a:t>
            </a:r>
            <a:r>
              <a:rPr lang="vi-VN" sz="2000" dirty="0" err="1">
                <a:latin typeface="+mj-lt"/>
              </a:rPr>
              <a:t>máy</a:t>
            </a:r>
            <a:r>
              <a:rPr lang="vi-VN" sz="2000" dirty="0">
                <a:latin typeface="+mj-lt"/>
              </a:rPr>
              <a:t> </a:t>
            </a:r>
            <a:r>
              <a:rPr lang="vi-VN" sz="2000" dirty="0" err="1">
                <a:latin typeface="+mj-lt"/>
              </a:rPr>
              <a:t>tính</a:t>
            </a:r>
            <a:r>
              <a:rPr lang="vi-VN" sz="2000" dirty="0">
                <a:latin typeface="+mj-lt"/>
              </a:rPr>
              <a:t>, </a:t>
            </a:r>
            <a:r>
              <a:rPr lang="vi-VN" sz="2000" dirty="0" err="1">
                <a:latin typeface="+mj-lt"/>
              </a:rPr>
              <a:t>học</a:t>
            </a:r>
            <a:r>
              <a:rPr lang="vi-VN" sz="2000" dirty="0">
                <a:latin typeface="+mj-lt"/>
              </a:rPr>
              <a:t> tăng </a:t>
            </a:r>
            <a:r>
              <a:rPr lang="vi-VN" sz="2000" dirty="0" err="1">
                <a:latin typeface="+mj-lt"/>
              </a:rPr>
              <a:t>cường</a:t>
            </a:r>
            <a:r>
              <a:rPr lang="vi-VN" sz="2000" dirty="0">
                <a:latin typeface="+mj-lt"/>
              </a:rPr>
              <a:t> (</a:t>
            </a:r>
            <a:r>
              <a:rPr lang="vi-VN" sz="2000" dirty="0" err="1">
                <a:latin typeface="+mj-lt"/>
              </a:rPr>
              <a:t>Reinforcement</a:t>
            </a:r>
            <a:r>
              <a:rPr lang="vi-VN" sz="2000" dirty="0">
                <a:latin typeface="+mj-lt"/>
              </a:rPr>
              <a:t> </a:t>
            </a:r>
            <a:r>
              <a:rPr lang="vi-VN" sz="2000" dirty="0" err="1">
                <a:latin typeface="+mj-lt"/>
              </a:rPr>
              <a:t>Learning</a:t>
            </a:r>
            <a:r>
              <a:rPr lang="vi-VN" sz="2000" dirty="0">
                <a:latin typeface="+mj-lt"/>
              </a:rPr>
              <a:t>) </a:t>
            </a:r>
            <a:r>
              <a:rPr lang="vi-VN" sz="2000" dirty="0" err="1">
                <a:latin typeface="+mj-lt"/>
              </a:rPr>
              <a:t>là</a:t>
            </a:r>
            <a:r>
              <a:rPr lang="vi-VN" sz="2000" dirty="0">
                <a:latin typeface="+mj-lt"/>
              </a:rPr>
              <a:t> </a:t>
            </a:r>
            <a:r>
              <a:rPr lang="vi-VN" sz="2000" dirty="0" err="1">
                <a:latin typeface="+mj-lt"/>
              </a:rPr>
              <a:t>một</a:t>
            </a:r>
            <a:r>
              <a:rPr lang="vi-VN" sz="2000" dirty="0">
                <a:latin typeface="+mj-lt"/>
              </a:rPr>
              <a:t> </a:t>
            </a:r>
            <a:r>
              <a:rPr lang="vi-VN" sz="2000" dirty="0" err="1">
                <a:latin typeface="+mj-lt"/>
              </a:rPr>
              <a:t>lĩnh</a:t>
            </a:r>
            <a:r>
              <a:rPr lang="vi-VN" sz="2000" dirty="0">
                <a:latin typeface="+mj-lt"/>
              </a:rPr>
              <a:t> </a:t>
            </a:r>
            <a:r>
              <a:rPr lang="vi-VN" sz="2000" dirty="0" err="1">
                <a:latin typeface="+mj-lt"/>
              </a:rPr>
              <a:t>vực</a:t>
            </a:r>
            <a:r>
              <a:rPr lang="vi-VN" sz="2000" dirty="0">
                <a:latin typeface="+mj-lt"/>
              </a:rPr>
              <a:t> con </a:t>
            </a:r>
            <a:r>
              <a:rPr lang="vi-VN" sz="2000" dirty="0" err="1">
                <a:latin typeface="+mj-lt"/>
              </a:rPr>
              <a:t>của</a:t>
            </a:r>
            <a:r>
              <a:rPr lang="vi-VN" sz="2000" dirty="0">
                <a:latin typeface="+mj-lt"/>
              </a:rPr>
              <a:t> </a:t>
            </a:r>
            <a:r>
              <a:rPr lang="vi-VN" sz="2000" dirty="0" err="1">
                <a:latin typeface="+mj-lt"/>
              </a:rPr>
              <a:t>học</a:t>
            </a:r>
            <a:r>
              <a:rPr lang="vi-VN" sz="2000" dirty="0">
                <a:latin typeface="+mj-lt"/>
              </a:rPr>
              <a:t> </a:t>
            </a:r>
            <a:r>
              <a:rPr lang="vi-VN" sz="2000" dirty="0" err="1">
                <a:latin typeface="+mj-lt"/>
              </a:rPr>
              <a:t>máy</a:t>
            </a:r>
            <a:endParaRPr lang="en-US" sz="2000" dirty="0">
              <a:latin typeface="+mj-lt"/>
            </a:endParaRPr>
          </a:p>
          <a:p>
            <a:r>
              <a:rPr lang="en-US" sz="2000" dirty="0">
                <a:latin typeface="+mj-lt"/>
              </a:rPr>
              <a:t>N</a:t>
            </a:r>
            <a:r>
              <a:rPr lang="vi-VN" sz="2000" dirty="0" err="1">
                <a:latin typeface="+mj-lt"/>
              </a:rPr>
              <a:t>ghiên</a:t>
            </a:r>
            <a:r>
              <a:rPr lang="vi-VN" sz="2000" dirty="0">
                <a:latin typeface="+mj-lt"/>
              </a:rPr>
              <a:t> </a:t>
            </a:r>
            <a:r>
              <a:rPr lang="vi-VN" sz="2000" dirty="0" err="1">
                <a:latin typeface="+mj-lt"/>
              </a:rPr>
              <a:t>cứu</a:t>
            </a:r>
            <a:r>
              <a:rPr lang="vi-VN" sz="2000" dirty="0">
                <a:latin typeface="+mj-lt"/>
              </a:rPr>
              <a:t> </a:t>
            </a:r>
            <a:r>
              <a:rPr lang="vi-VN" sz="2000" dirty="0" err="1">
                <a:latin typeface="+mj-lt"/>
              </a:rPr>
              <a:t>cách</a:t>
            </a:r>
            <a:r>
              <a:rPr lang="vi-VN" sz="2000" dirty="0">
                <a:latin typeface="+mj-lt"/>
              </a:rPr>
              <a:t> </a:t>
            </a:r>
            <a:r>
              <a:rPr lang="vi-VN" sz="2000" dirty="0" err="1">
                <a:latin typeface="+mj-lt"/>
              </a:rPr>
              <a:t>thức</a:t>
            </a:r>
            <a:r>
              <a:rPr lang="vi-VN" sz="2000" dirty="0">
                <a:latin typeface="+mj-lt"/>
              </a:rPr>
              <a:t> </a:t>
            </a:r>
            <a:r>
              <a:rPr lang="vi-VN" sz="2000" dirty="0" err="1">
                <a:latin typeface="+mj-lt"/>
              </a:rPr>
              <a:t>một</a:t>
            </a:r>
            <a:r>
              <a:rPr lang="vi-VN" sz="2000" dirty="0">
                <a:latin typeface="+mj-lt"/>
              </a:rPr>
              <a:t> </a:t>
            </a:r>
            <a:r>
              <a:rPr lang="vi-VN" sz="2000" dirty="0" err="1">
                <a:latin typeface="+mj-lt"/>
              </a:rPr>
              <a:t>agent</a:t>
            </a:r>
            <a:r>
              <a:rPr lang="vi-VN" sz="2000" dirty="0">
                <a:latin typeface="+mj-lt"/>
              </a:rPr>
              <a:t> - </a:t>
            </a:r>
            <a:r>
              <a:rPr lang="vi-VN" sz="2000" dirty="0" err="1">
                <a:latin typeface="+mj-lt"/>
              </a:rPr>
              <a:t>tác</a:t>
            </a:r>
            <a:r>
              <a:rPr lang="vi-VN" sz="2000" dirty="0">
                <a:latin typeface="+mj-lt"/>
              </a:rPr>
              <a:t> </a:t>
            </a:r>
            <a:r>
              <a:rPr lang="vi-VN" sz="2000" dirty="0" err="1">
                <a:latin typeface="+mj-lt"/>
              </a:rPr>
              <a:t>tử</a:t>
            </a:r>
            <a:r>
              <a:rPr lang="vi-VN" sz="2000" dirty="0">
                <a:latin typeface="+mj-lt"/>
              </a:rPr>
              <a:t> trong </a:t>
            </a:r>
            <a:r>
              <a:rPr lang="vi-VN" sz="2000" dirty="0" err="1">
                <a:latin typeface="+mj-lt"/>
              </a:rPr>
              <a:t>một</a:t>
            </a:r>
            <a:r>
              <a:rPr lang="vi-VN" sz="2000" dirty="0">
                <a:latin typeface="+mj-lt"/>
              </a:rPr>
              <a:t> môi </a:t>
            </a:r>
            <a:r>
              <a:rPr lang="vi-VN" sz="2000" dirty="0" err="1">
                <a:latin typeface="+mj-lt"/>
              </a:rPr>
              <a:t>trường</a:t>
            </a:r>
            <a:r>
              <a:rPr lang="vi-VN" sz="2000" dirty="0">
                <a:latin typeface="+mj-lt"/>
              </a:rPr>
              <a:t> nên </a:t>
            </a:r>
            <a:r>
              <a:rPr lang="vi-VN" sz="2000" dirty="0" err="1">
                <a:latin typeface="+mj-lt"/>
              </a:rPr>
              <a:t>chọn</a:t>
            </a:r>
            <a:r>
              <a:rPr lang="vi-VN" sz="2000" dirty="0">
                <a:latin typeface="+mj-lt"/>
              </a:rPr>
              <a:t> </a:t>
            </a:r>
            <a:r>
              <a:rPr lang="vi-VN" sz="2000" dirty="0" err="1">
                <a:latin typeface="+mj-lt"/>
              </a:rPr>
              <a:t>thực</a:t>
            </a:r>
            <a:r>
              <a:rPr lang="vi-VN" sz="2000" dirty="0">
                <a:latin typeface="+mj-lt"/>
              </a:rPr>
              <a:t> </a:t>
            </a:r>
            <a:r>
              <a:rPr lang="vi-VN" sz="2000" dirty="0" err="1">
                <a:latin typeface="+mj-lt"/>
              </a:rPr>
              <a:t>hiện</a:t>
            </a:r>
            <a:r>
              <a:rPr lang="vi-VN" sz="2000" dirty="0">
                <a:latin typeface="+mj-lt"/>
              </a:rPr>
              <a:t> </a:t>
            </a:r>
            <a:r>
              <a:rPr lang="vi-VN" sz="2000" dirty="0" err="1">
                <a:latin typeface="+mj-lt"/>
              </a:rPr>
              <a:t>các</a:t>
            </a:r>
            <a:r>
              <a:rPr lang="vi-VN" sz="2000" dirty="0">
                <a:latin typeface="+mj-lt"/>
              </a:rPr>
              <a:t> </a:t>
            </a:r>
            <a:r>
              <a:rPr lang="vi-VN" sz="2000" dirty="0" err="1">
                <a:latin typeface="+mj-lt"/>
              </a:rPr>
              <a:t>hành</a:t>
            </a:r>
            <a:r>
              <a:rPr lang="vi-VN" sz="2000" dirty="0">
                <a:latin typeface="+mj-lt"/>
              </a:rPr>
              <a:t> </a:t>
            </a:r>
            <a:r>
              <a:rPr lang="vi-VN" sz="2000" dirty="0" err="1">
                <a:latin typeface="+mj-lt"/>
              </a:rPr>
              <a:t>động</a:t>
            </a:r>
            <a:r>
              <a:rPr lang="vi-VN" sz="2000" dirty="0">
                <a:latin typeface="+mj-lt"/>
              </a:rPr>
              <a:t> </a:t>
            </a:r>
            <a:r>
              <a:rPr lang="vi-VN" sz="2000" dirty="0" err="1">
                <a:latin typeface="+mj-lt"/>
              </a:rPr>
              <a:t>nào</a:t>
            </a:r>
            <a:r>
              <a:rPr lang="vi-VN" sz="2000" dirty="0">
                <a:latin typeface="+mj-lt"/>
              </a:rPr>
              <a:t> </a:t>
            </a:r>
            <a:r>
              <a:rPr lang="vi-VN" sz="2000" dirty="0" err="1">
                <a:latin typeface="+mj-lt"/>
              </a:rPr>
              <a:t>để</a:t>
            </a:r>
            <a:r>
              <a:rPr lang="vi-VN" sz="2000" dirty="0">
                <a:latin typeface="+mj-lt"/>
              </a:rPr>
              <a:t> </a:t>
            </a:r>
            <a:r>
              <a:rPr lang="vi-VN" sz="2000" dirty="0" err="1">
                <a:latin typeface="+mj-lt"/>
              </a:rPr>
              <a:t>cực</a:t>
            </a:r>
            <a:r>
              <a:rPr lang="vi-VN" sz="2000" dirty="0">
                <a:latin typeface="+mj-lt"/>
              </a:rPr>
              <a:t> </a:t>
            </a:r>
            <a:r>
              <a:rPr lang="vi-VN" sz="2000" dirty="0" err="1">
                <a:latin typeface="+mj-lt"/>
              </a:rPr>
              <a:t>đại</a:t>
            </a:r>
            <a:r>
              <a:rPr lang="vi-VN" sz="2000" dirty="0">
                <a:latin typeface="+mj-lt"/>
              </a:rPr>
              <a:t> </a:t>
            </a:r>
            <a:r>
              <a:rPr lang="vi-VN" sz="2000" dirty="0" err="1">
                <a:latin typeface="+mj-lt"/>
              </a:rPr>
              <a:t>hóa</a:t>
            </a:r>
            <a:r>
              <a:rPr lang="vi-VN" sz="2000" dirty="0">
                <a:latin typeface="+mj-lt"/>
              </a:rPr>
              <a:t> </a:t>
            </a:r>
            <a:r>
              <a:rPr lang="vi-VN" sz="2000" dirty="0" err="1">
                <a:latin typeface="+mj-lt"/>
              </a:rPr>
              <a:t>một</a:t>
            </a:r>
            <a:r>
              <a:rPr lang="vi-VN" sz="2000" dirty="0">
                <a:latin typeface="+mj-lt"/>
              </a:rPr>
              <a:t> </a:t>
            </a:r>
            <a:r>
              <a:rPr lang="vi-VN" sz="2000" dirty="0" err="1">
                <a:latin typeface="+mj-lt"/>
              </a:rPr>
              <a:t>khoản</a:t>
            </a:r>
            <a:r>
              <a:rPr lang="vi-VN" sz="2000" dirty="0">
                <a:latin typeface="+mj-lt"/>
              </a:rPr>
              <a:t> </a:t>
            </a:r>
            <a:r>
              <a:rPr lang="vi-VN" sz="2000" dirty="0" err="1">
                <a:latin typeface="+mj-lt"/>
              </a:rPr>
              <a:t>thưởng</a:t>
            </a:r>
            <a:r>
              <a:rPr lang="vi-VN" sz="2000" dirty="0">
                <a:latin typeface="+mj-lt"/>
              </a:rPr>
              <a:t> (</a:t>
            </a:r>
            <a:r>
              <a:rPr lang="vi-VN" sz="2000" dirty="0" err="1">
                <a:latin typeface="+mj-lt"/>
              </a:rPr>
              <a:t>reward</a:t>
            </a:r>
            <a:r>
              <a:rPr lang="vi-VN" sz="2000" dirty="0">
                <a:latin typeface="+mj-lt"/>
              </a:rPr>
              <a:t>) </a:t>
            </a:r>
            <a:r>
              <a:rPr lang="vi-VN" sz="2000" dirty="0" err="1">
                <a:latin typeface="+mj-lt"/>
              </a:rPr>
              <a:t>nào</a:t>
            </a:r>
            <a:r>
              <a:rPr lang="vi-VN" sz="2000" dirty="0">
                <a:latin typeface="+mj-lt"/>
              </a:rPr>
              <a:t> </a:t>
            </a:r>
            <a:r>
              <a:rPr lang="vi-VN" sz="2000" dirty="0" err="1">
                <a:latin typeface="+mj-lt"/>
              </a:rPr>
              <a:t>đó</a:t>
            </a:r>
            <a:r>
              <a:rPr lang="vi-VN" sz="2000" dirty="0">
                <a:latin typeface="+mj-lt"/>
              </a:rPr>
              <a:t> </a:t>
            </a:r>
            <a:r>
              <a:rPr lang="vi-VN" sz="2000" dirty="0" err="1">
                <a:latin typeface="+mj-lt"/>
              </a:rPr>
              <a:t>về</a:t>
            </a:r>
            <a:r>
              <a:rPr lang="vi-VN" sz="2000" dirty="0">
                <a:latin typeface="+mj-lt"/>
              </a:rPr>
              <a:t> lâu </a:t>
            </a:r>
            <a:r>
              <a:rPr lang="vi-VN" sz="2000" dirty="0" err="1">
                <a:latin typeface="+mj-lt"/>
              </a:rPr>
              <a:t>dài</a:t>
            </a:r>
            <a:endParaRPr lang="en-US" sz="2000" dirty="0">
              <a:latin typeface="+mj-lt"/>
            </a:endParaRPr>
          </a:p>
          <a:p>
            <a:r>
              <a:rPr lang="vi-VN" sz="2000" dirty="0">
                <a:latin typeface="+mj-lt"/>
              </a:rPr>
              <a:t>Môi </a:t>
            </a:r>
            <a:r>
              <a:rPr lang="vi-VN" sz="2000" dirty="0" err="1">
                <a:latin typeface="+mj-lt"/>
              </a:rPr>
              <a:t>trường</a:t>
            </a:r>
            <a:r>
              <a:rPr lang="vi-VN" sz="2000" dirty="0">
                <a:latin typeface="+mj-lt"/>
              </a:rPr>
              <a:t> </a:t>
            </a:r>
            <a:r>
              <a:rPr lang="vi-VN" sz="2000" dirty="0" err="1">
                <a:latin typeface="+mj-lt"/>
              </a:rPr>
              <a:t>thường</a:t>
            </a:r>
            <a:r>
              <a:rPr lang="vi-VN" sz="2000" dirty="0">
                <a:latin typeface="+mj-lt"/>
              </a:rPr>
              <a:t> </a:t>
            </a:r>
            <a:r>
              <a:rPr lang="vi-VN" sz="2000" dirty="0" err="1">
                <a:latin typeface="+mj-lt"/>
              </a:rPr>
              <a:t>được</a:t>
            </a:r>
            <a:r>
              <a:rPr lang="vi-VN" sz="2000" dirty="0">
                <a:latin typeface="+mj-lt"/>
              </a:rPr>
              <a:t> </a:t>
            </a:r>
            <a:r>
              <a:rPr lang="vi-VN" sz="2000" dirty="0" err="1">
                <a:latin typeface="+mj-lt"/>
              </a:rPr>
              <a:t>biểu</a:t>
            </a:r>
            <a:r>
              <a:rPr lang="vi-VN" sz="2000" dirty="0">
                <a:latin typeface="+mj-lt"/>
              </a:rPr>
              <a:t> </a:t>
            </a:r>
            <a:r>
              <a:rPr lang="vi-VN" sz="2000" dirty="0" err="1">
                <a:latin typeface="+mj-lt"/>
              </a:rPr>
              <a:t>diễn</a:t>
            </a:r>
            <a:r>
              <a:rPr lang="vi-VN" sz="2000" dirty="0">
                <a:latin typeface="+mj-lt"/>
              </a:rPr>
              <a:t> </a:t>
            </a:r>
            <a:r>
              <a:rPr lang="vi-VN" sz="2000" dirty="0" err="1">
                <a:latin typeface="+mj-lt"/>
              </a:rPr>
              <a:t>dưới</a:t>
            </a:r>
            <a:r>
              <a:rPr lang="vi-VN" sz="2000" dirty="0">
                <a:latin typeface="+mj-lt"/>
              </a:rPr>
              <a:t> </a:t>
            </a:r>
            <a:r>
              <a:rPr lang="vi-VN" sz="2000" dirty="0" err="1">
                <a:latin typeface="+mj-lt"/>
              </a:rPr>
              <a:t>dạng</a:t>
            </a:r>
            <a:r>
              <a:rPr lang="vi-VN" sz="2000" dirty="0">
                <a:latin typeface="+mj-lt"/>
              </a:rPr>
              <a:t> </a:t>
            </a:r>
            <a:r>
              <a:rPr lang="vi-VN" sz="2000" dirty="0" err="1">
                <a:latin typeface="+mj-lt"/>
              </a:rPr>
              <a:t>một</a:t>
            </a:r>
            <a:r>
              <a:rPr lang="vi-VN" sz="2000" dirty="0">
                <a:latin typeface="+mj-lt"/>
              </a:rPr>
              <a:t> </a:t>
            </a:r>
            <a:r>
              <a:rPr lang="vi-VN" sz="2000" dirty="0" err="1">
                <a:latin typeface="+mj-lt"/>
              </a:rPr>
              <a:t>quá</a:t>
            </a:r>
            <a:r>
              <a:rPr lang="vi-VN" sz="2000" dirty="0">
                <a:latin typeface="+mj-lt"/>
              </a:rPr>
              <a:t> </a:t>
            </a:r>
            <a:r>
              <a:rPr lang="vi-VN" sz="2000" dirty="0" err="1">
                <a:latin typeface="+mj-lt"/>
              </a:rPr>
              <a:t>trình</a:t>
            </a:r>
            <a:r>
              <a:rPr lang="vi-VN" sz="2000" dirty="0">
                <a:latin typeface="+mj-lt"/>
              </a:rPr>
              <a:t> </a:t>
            </a:r>
            <a:r>
              <a:rPr lang="vi-VN" sz="2000" dirty="0" err="1">
                <a:latin typeface="+mj-lt"/>
              </a:rPr>
              <a:t>quyết</a:t>
            </a:r>
            <a:r>
              <a:rPr lang="vi-VN" sz="2000" dirty="0">
                <a:latin typeface="+mj-lt"/>
              </a:rPr>
              <a:t> </a:t>
            </a:r>
            <a:r>
              <a:rPr lang="vi-VN" sz="2000" dirty="0" err="1">
                <a:latin typeface="+mj-lt"/>
              </a:rPr>
              <a:t>định</a:t>
            </a:r>
            <a:r>
              <a:rPr lang="vi-VN" sz="2000" dirty="0">
                <a:latin typeface="+mj-lt"/>
              </a:rPr>
              <a:t> </a:t>
            </a:r>
            <a:r>
              <a:rPr lang="vi-VN" sz="2000" dirty="0" err="1">
                <a:latin typeface="+mj-lt"/>
              </a:rPr>
              <a:t>Markov</a:t>
            </a:r>
            <a:r>
              <a:rPr lang="vi-VN" sz="2000" dirty="0">
                <a:latin typeface="+mj-lt"/>
              </a:rPr>
              <a:t> </a:t>
            </a:r>
            <a:r>
              <a:rPr lang="vi-VN" sz="2000" dirty="0" err="1">
                <a:latin typeface="+mj-lt"/>
              </a:rPr>
              <a:t>trạng</a:t>
            </a:r>
            <a:r>
              <a:rPr lang="vi-VN" sz="2000" dirty="0">
                <a:latin typeface="+mj-lt"/>
              </a:rPr>
              <a:t> </a:t>
            </a:r>
            <a:r>
              <a:rPr lang="vi-VN" sz="2000" dirty="0" err="1">
                <a:latin typeface="+mj-lt"/>
              </a:rPr>
              <a:t>thái</a:t>
            </a:r>
            <a:r>
              <a:rPr lang="vi-VN" sz="2000" dirty="0">
                <a:latin typeface="+mj-lt"/>
              </a:rPr>
              <a:t> </a:t>
            </a:r>
            <a:r>
              <a:rPr lang="vi-VN" sz="2000" dirty="0" err="1">
                <a:latin typeface="+mj-lt"/>
              </a:rPr>
              <a:t>hữu</a:t>
            </a:r>
            <a:r>
              <a:rPr lang="vi-VN" sz="2000" dirty="0">
                <a:latin typeface="+mj-lt"/>
              </a:rPr>
              <a:t> </a:t>
            </a:r>
            <a:r>
              <a:rPr lang="vi-VN" sz="2000" dirty="0" err="1">
                <a:latin typeface="+mj-lt"/>
              </a:rPr>
              <a:t>hạn</a:t>
            </a:r>
            <a:r>
              <a:rPr lang="vi-VN" sz="2000" dirty="0">
                <a:latin typeface="+mj-lt"/>
              </a:rPr>
              <a:t> (</a:t>
            </a:r>
            <a:r>
              <a:rPr lang="vi-VN" sz="2000" dirty="0" err="1">
                <a:latin typeface="+mj-lt"/>
              </a:rPr>
              <a:t>Markov</a:t>
            </a:r>
            <a:r>
              <a:rPr lang="vi-VN" sz="2000" dirty="0">
                <a:latin typeface="+mj-lt"/>
              </a:rPr>
              <a:t> </a:t>
            </a:r>
            <a:r>
              <a:rPr lang="vi-VN" sz="2000" dirty="0" err="1">
                <a:latin typeface="+mj-lt"/>
              </a:rPr>
              <a:t>Decision</a:t>
            </a:r>
            <a:r>
              <a:rPr lang="vi-VN" sz="2000" dirty="0">
                <a:latin typeface="+mj-lt"/>
              </a:rPr>
              <a:t> </a:t>
            </a:r>
            <a:r>
              <a:rPr lang="vi-VN" sz="2000" dirty="0" err="1">
                <a:latin typeface="+mj-lt"/>
              </a:rPr>
              <a:t>Process</a:t>
            </a:r>
            <a:r>
              <a:rPr lang="vi-VN" sz="2000" dirty="0">
                <a:latin typeface="+mj-lt"/>
              </a:rPr>
              <a:t> - MDP)</a:t>
            </a:r>
            <a:endParaRPr lang="en-US" sz="2000" dirty="0">
              <a:latin typeface="+mj-lt"/>
            </a:endParaRPr>
          </a:p>
          <a:p>
            <a:r>
              <a:rPr lang="en-US" sz="2000" dirty="0">
                <a:latin typeface="Times New Roman" panose="02020603050405020304" pitchFamily="18" charset="0"/>
                <a:cs typeface="Times New Roman" panose="02020603050405020304" pitchFamily="18" charset="0"/>
              </a:rPr>
              <a:t>C</a:t>
            </a:r>
            <a:r>
              <a:rPr lang="vi-VN" sz="2000" dirty="0" err="1">
                <a:latin typeface="Times New Roman" panose="02020603050405020304" pitchFamily="18" charset="0"/>
                <a:cs typeface="Times New Roman" panose="02020603050405020304" pitchFamily="18" charset="0"/>
              </a:rPr>
              <a:t>ác</a:t>
            </a:r>
            <a:r>
              <a:rPr lang="vi-VN" sz="2000" dirty="0">
                <a:latin typeface="Times New Roman" panose="02020603050405020304" pitchFamily="18" charset="0"/>
                <a:cs typeface="Times New Roman" panose="02020603050405020304" pitchFamily="18" charset="0"/>
              </a:rPr>
              <a:t> </a:t>
            </a:r>
            <a:r>
              <a:rPr lang="vi-VN" sz="2000" dirty="0" err="1">
                <a:latin typeface="+mj-lt"/>
              </a:rPr>
              <a:t>thuật</a:t>
            </a:r>
            <a:r>
              <a:rPr lang="vi-VN" sz="2000" dirty="0">
                <a:latin typeface="+mj-lt"/>
              </a:rPr>
              <a:t> </a:t>
            </a:r>
            <a:r>
              <a:rPr lang="vi-VN" sz="2000" dirty="0" err="1">
                <a:latin typeface="+mj-lt"/>
              </a:rPr>
              <a:t>toán</a:t>
            </a:r>
            <a:r>
              <a:rPr lang="vi-VN" sz="2000" dirty="0">
                <a:latin typeface="+mj-lt"/>
              </a:rPr>
              <a:t> </a:t>
            </a:r>
            <a:r>
              <a:rPr lang="vi-VN" sz="2000" dirty="0" err="1">
                <a:latin typeface="+mj-lt"/>
              </a:rPr>
              <a:t>học</a:t>
            </a:r>
            <a:r>
              <a:rPr lang="vi-VN" sz="2000" dirty="0">
                <a:latin typeface="+mj-lt"/>
              </a:rPr>
              <a:t> tăng </a:t>
            </a:r>
            <a:r>
              <a:rPr lang="vi-VN" sz="2000" dirty="0" err="1">
                <a:latin typeface="+mj-lt"/>
              </a:rPr>
              <a:t>cường</a:t>
            </a:r>
            <a:r>
              <a:rPr lang="vi-VN" sz="2000" dirty="0">
                <a:latin typeface="+mj-lt"/>
              </a:rPr>
              <a:t> cho </a:t>
            </a:r>
            <a:r>
              <a:rPr lang="vi-VN" sz="2000" dirty="0" err="1">
                <a:latin typeface="+mj-lt"/>
              </a:rPr>
              <a:t>ngữ</a:t>
            </a:r>
            <a:r>
              <a:rPr lang="vi-VN" sz="2000" dirty="0">
                <a:latin typeface="+mj-lt"/>
              </a:rPr>
              <a:t> </a:t>
            </a:r>
            <a:r>
              <a:rPr lang="vi-VN" sz="2000" dirty="0" err="1">
                <a:latin typeface="+mj-lt"/>
              </a:rPr>
              <a:t>cảnh</a:t>
            </a:r>
            <a:r>
              <a:rPr lang="vi-VN" sz="2000" dirty="0">
                <a:latin typeface="+mj-lt"/>
              </a:rPr>
              <a:t> </a:t>
            </a:r>
            <a:r>
              <a:rPr lang="vi-VN" sz="2000" dirty="0" err="1">
                <a:latin typeface="+mj-lt"/>
              </a:rPr>
              <a:t>này</a:t>
            </a:r>
            <a:r>
              <a:rPr lang="vi-VN" sz="2000" dirty="0">
                <a:latin typeface="+mj-lt"/>
              </a:rPr>
              <a:t> </a:t>
            </a:r>
            <a:r>
              <a:rPr lang="vi-VN" sz="2000" dirty="0" err="1">
                <a:latin typeface="+mj-lt"/>
              </a:rPr>
              <a:t>có</a:t>
            </a:r>
            <a:r>
              <a:rPr lang="vi-VN" sz="2000" dirty="0">
                <a:latin typeface="+mj-lt"/>
              </a:rPr>
              <a:t> liên quan </a:t>
            </a:r>
            <a:r>
              <a:rPr lang="vi-VN" sz="2000" dirty="0" err="1">
                <a:latin typeface="+mj-lt"/>
              </a:rPr>
              <a:t>nhiều</a:t>
            </a:r>
            <a:r>
              <a:rPr lang="vi-VN" sz="2000" dirty="0">
                <a:latin typeface="+mj-lt"/>
              </a:rPr>
              <a:t> </a:t>
            </a:r>
            <a:r>
              <a:rPr lang="vi-VN" sz="2000" dirty="0" err="1">
                <a:latin typeface="+mj-lt"/>
              </a:rPr>
              <a:t>đến</a:t>
            </a:r>
            <a:r>
              <a:rPr lang="vi-VN" sz="2000" dirty="0">
                <a:latin typeface="+mj-lt"/>
              </a:rPr>
              <a:t> </a:t>
            </a:r>
            <a:r>
              <a:rPr lang="vi-VN" sz="2000" dirty="0" err="1">
                <a:latin typeface="+mj-lt"/>
              </a:rPr>
              <a:t>các</a:t>
            </a:r>
            <a:r>
              <a:rPr lang="vi-VN" sz="2000" dirty="0">
                <a:latin typeface="+mj-lt"/>
              </a:rPr>
              <a:t> </a:t>
            </a:r>
            <a:r>
              <a:rPr lang="vi-VN" sz="2000" dirty="0" err="1">
                <a:latin typeface="+mj-lt"/>
              </a:rPr>
              <a:t>kỹ</a:t>
            </a:r>
            <a:r>
              <a:rPr lang="vi-VN" sz="2000" dirty="0">
                <a:latin typeface="+mj-lt"/>
              </a:rPr>
              <a:t> </a:t>
            </a:r>
            <a:r>
              <a:rPr lang="vi-VN" sz="2000" dirty="0" err="1">
                <a:latin typeface="+mj-lt"/>
              </a:rPr>
              <a:t>thuật</a:t>
            </a:r>
            <a:r>
              <a:rPr lang="vi-VN" sz="2000" dirty="0">
                <a:latin typeface="+mj-lt"/>
              </a:rPr>
              <a:t> quy </a:t>
            </a:r>
            <a:r>
              <a:rPr lang="vi-VN" sz="2000" dirty="0" err="1">
                <a:latin typeface="+mj-lt"/>
              </a:rPr>
              <a:t>hoạch</a:t>
            </a:r>
            <a:r>
              <a:rPr lang="vi-VN" sz="2000" dirty="0">
                <a:latin typeface="+mj-lt"/>
              </a:rPr>
              <a:t> </a:t>
            </a:r>
            <a:r>
              <a:rPr lang="vi-VN" sz="2000" dirty="0" err="1">
                <a:latin typeface="+mj-lt"/>
              </a:rPr>
              <a:t>động</a:t>
            </a:r>
            <a:endParaRPr lang="en-US" sz="2000" dirty="0">
              <a:latin typeface="+mj-lt"/>
            </a:endParaRPr>
          </a:p>
        </p:txBody>
      </p:sp>
    </p:spTree>
    <p:extLst>
      <p:ext uri="{BB962C8B-B14F-4D97-AF65-F5344CB8AC3E}">
        <p14:creationId xmlns:p14="http://schemas.microsoft.com/office/powerpoint/2010/main" val="369616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êu đề 1">
            <a:extLst>
              <a:ext uri="{FF2B5EF4-FFF2-40B4-BE49-F238E27FC236}">
                <a16:creationId xmlns:a16="http://schemas.microsoft.com/office/drawing/2014/main" id="{6C109702-6A49-4EBC-A9F3-D9510C432372}"/>
              </a:ext>
            </a:extLst>
          </p:cNvPr>
          <p:cNvSpPr>
            <a:spLocks noGrp="1"/>
          </p:cNvSpPr>
          <p:nvPr>
            <p:ph type="title"/>
          </p:nvPr>
        </p:nvSpPr>
        <p:spPr>
          <a:xfrm>
            <a:off x="836247" y="1085549"/>
            <a:ext cx="3430947" cy="4686903"/>
          </a:xfrm>
        </p:spPr>
        <p:txBody>
          <a:bodyPr anchor="ctr">
            <a:normAutofit/>
          </a:bodyPr>
          <a:lstStyle/>
          <a:p>
            <a:pPr algn="r"/>
            <a:r>
              <a:rPr lang="vi-VN">
                <a:solidFill>
                  <a:schemeClr val="tx1"/>
                </a:solidFill>
              </a:rPr>
              <a:t>Giới thiệu về học tăng cường</a:t>
            </a:r>
            <a:endParaRPr lang="en-US">
              <a:solidFill>
                <a:schemeClr val="tx1"/>
              </a:solidFill>
            </a:endParaRPr>
          </a:p>
        </p:txBody>
      </p:sp>
      <p:cxnSp>
        <p:nvCxnSpPr>
          <p:cNvPr id="30" name="Straight Connector 29">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C2CACD15-26D4-407C-BCE0-70198DB6DBCC}"/>
              </a:ext>
            </a:extLst>
          </p:cNvPr>
          <p:cNvSpPr>
            <a:spLocks noGrp="1"/>
          </p:cNvSpPr>
          <p:nvPr>
            <p:ph idx="1"/>
          </p:nvPr>
        </p:nvSpPr>
        <p:spPr>
          <a:xfrm>
            <a:off x="5041399" y="1085549"/>
            <a:ext cx="5579707" cy="4686903"/>
          </a:xfrm>
        </p:spPr>
        <p:txBody>
          <a:bodyPr anchor="ctr">
            <a:noAutofit/>
          </a:bodyPr>
          <a:lstStyle/>
          <a:p>
            <a:pPr marL="0" indent="0">
              <a:lnSpc>
                <a:spcPct val="90000"/>
              </a:lnSpc>
              <a:buNone/>
            </a:pPr>
            <a:r>
              <a:rPr lang="vi-VN" sz="2000" dirty="0" err="1">
                <a:solidFill>
                  <a:schemeClr val="tx1"/>
                </a:solidFill>
                <a:latin typeface="+mj-lt"/>
              </a:rPr>
              <a:t>Một</a:t>
            </a:r>
            <a:r>
              <a:rPr lang="vi-VN" sz="2000" dirty="0">
                <a:solidFill>
                  <a:schemeClr val="tx1"/>
                </a:solidFill>
                <a:latin typeface="+mj-lt"/>
              </a:rPr>
              <a:t> </a:t>
            </a:r>
            <a:r>
              <a:rPr lang="vi-VN" sz="2000" dirty="0" err="1">
                <a:solidFill>
                  <a:schemeClr val="tx1"/>
                </a:solidFill>
                <a:latin typeface="+mj-lt"/>
              </a:rPr>
              <a:t>cách</a:t>
            </a:r>
            <a:r>
              <a:rPr lang="vi-VN" sz="2000" dirty="0">
                <a:solidFill>
                  <a:schemeClr val="tx1"/>
                </a:solidFill>
                <a:latin typeface="+mj-lt"/>
              </a:rPr>
              <a:t> </a:t>
            </a:r>
            <a:r>
              <a:rPr lang="vi-VN" sz="2000" dirty="0" err="1">
                <a:solidFill>
                  <a:schemeClr val="tx1"/>
                </a:solidFill>
                <a:latin typeface="+mj-lt"/>
              </a:rPr>
              <a:t>hình</a:t>
            </a:r>
            <a:r>
              <a:rPr lang="vi-VN" sz="2000" dirty="0">
                <a:solidFill>
                  <a:schemeClr val="tx1"/>
                </a:solidFill>
                <a:latin typeface="+mj-lt"/>
              </a:rPr>
              <a:t> </a:t>
            </a:r>
            <a:r>
              <a:rPr lang="vi-VN" sz="2000" dirty="0" err="1">
                <a:solidFill>
                  <a:schemeClr val="tx1"/>
                </a:solidFill>
                <a:latin typeface="+mj-lt"/>
              </a:rPr>
              <a:t>thức</a:t>
            </a:r>
            <a:r>
              <a:rPr lang="vi-VN" sz="2000" dirty="0">
                <a:solidFill>
                  <a:schemeClr val="tx1"/>
                </a:solidFill>
                <a:latin typeface="+mj-lt"/>
              </a:rPr>
              <a:t>, mô </a:t>
            </a:r>
            <a:r>
              <a:rPr lang="vi-VN" sz="2000" dirty="0" err="1">
                <a:solidFill>
                  <a:schemeClr val="tx1"/>
                </a:solidFill>
                <a:latin typeface="+mj-lt"/>
              </a:rPr>
              <a:t>hình</a:t>
            </a:r>
            <a:r>
              <a:rPr lang="vi-VN" sz="2000" dirty="0">
                <a:solidFill>
                  <a:schemeClr val="tx1"/>
                </a:solidFill>
                <a:latin typeface="+mj-lt"/>
              </a:rPr>
              <a:t> </a:t>
            </a:r>
            <a:r>
              <a:rPr lang="vi-VN" sz="2000" dirty="0" err="1">
                <a:solidFill>
                  <a:schemeClr val="tx1"/>
                </a:solidFill>
                <a:latin typeface="+mj-lt"/>
              </a:rPr>
              <a:t>học</a:t>
            </a:r>
            <a:r>
              <a:rPr lang="vi-VN" sz="2000" dirty="0">
                <a:solidFill>
                  <a:schemeClr val="tx1"/>
                </a:solidFill>
                <a:latin typeface="+mj-lt"/>
              </a:rPr>
              <a:t> tăng </a:t>
            </a:r>
            <a:r>
              <a:rPr lang="vi-VN" sz="2000" dirty="0" err="1">
                <a:solidFill>
                  <a:schemeClr val="tx1"/>
                </a:solidFill>
                <a:latin typeface="+mj-lt"/>
              </a:rPr>
              <a:t>cường</a:t>
            </a:r>
            <a:r>
              <a:rPr lang="vi-VN" sz="2000" dirty="0">
                <a:solidFill>
                  <a:schemeClr val="tx1"/>
                </a:solidFill>
                <a:latin typeface="+mj-lt"/>
              </a:rPr>
              <a:t> bao </a:t>
            </a:r>
            <a:r>
              <a:rPr lang="vi-VN" sz="2000" dirty="0" err="1">
                <a:solidFill>
                  <a:schemeClr val="tx1"/>
                </a:solidFill>
                <a:latin typeface="+mj-lt"/>
              </a:rPr>
              <a:t>gồm</a:t>
            </a:r>
            <a:r>
              <a:rPr lang="vi-VN" sz="2000" dirty="0">
                <a:solidFill>
                  <a:schemeClr val="tx1"/>
                </a:solidFill>
                <a:latin typeface="+mj-lt"/>
              </a:rPr>
              <a:t>:</a:t>
            </a:r>
            <a:endParaRPr lang="en-US" sz="2000" dirty="0">
              <a:solidFill>
                <a:schemeClr val="tx1"/>
              </a:solidFill>
              <a:latin typeface="+mj-lt"/>
            </a:endParaRPr>
          </a:p>
          <a:p>
            <a:pPr>
              <a:lnSpc>
                <a:spcPct val="90000"/>
              </a:lnSpc>
            </a:pPr>
            <a:r>
              <a:rPr lang="vi-VN" sz="2000" dirty="0">
                <a:solidFill>
                  <a:schemeClr val="tx1"/>
                </a:solidFill>
                <a:latin typeface="+mj-lt"/>
              </a:rPr>
              <a:t> </a:t>
            </a:r>
            <a:r>
              <a:rPr lang="en-US" sz="2000" dirty="0">
                <a:solidFill>
                  <a:schemeClr val="tx1"/>
                </a:solidFill>
                <a:latin typeface="+mj-lt"/>
              </a:rPr>
              <a:t>  </a:t>
            </a:r>
            <a:r>
              <a:rPr lang="vi-VN" sz="2000" dirty="0">
                <a:solidFill>
                  <a:schemeClr val="tx1"/>
                </a:solidFill>
                <a:latin typeface="+mj-lt"/>
              </a:rPr>
              <a:t>• S: </a:t>
            </a:r>
            <a:r>
              <a:rPr lang="vi-VN" sz="2000" dirty="0" err="1">
                <a:solidFill>
                  <a:schemeClr val="tx1"/>
                </a:solidFill>
                <a:latin typeface="+mj-lt"/>
              </a:rPr>
              <a:t>tập</a:t>
            </a:r>
            <a:r>
              <a:rPr lang="vi-VN" sz="2000" dirty="0">
                <a:solidFill>
                  <a:schemeClr val="tx1"/>
                </a:solidFill>
                <a:latin typeface="+mj-lt"/>
              </a:rPr>
              <a:t> </a:t>
            </a:r>
            <a:r>
              <a:rPr lang="vi-VN" sz="2000" dirty="0" err="1">
                <a:solidFill>
                  <a:schemeClr val="tx1"/>
                </a:solidFill>
                <a:latin typeface="+mj-lt"/>
              </a:rPr>
              <a:t>các</a:t>
            </a:r>
            <a:r>
              <a:rPr lang="vi-VN" sz="2000" dirty="0">
                <a:solidFill>
                  <a:schemeClr val="tx1"/>
                </a:solidFill>
                <a:latin typeface="+mj-lt"/>
              </a:rPr>
              <a:t> </a:t>
            </a:r>
            <a:r>
              <a:rPr lang="vi-VN" sz="2000" dirty="0" err="1">
                <a:solidFill>
                  <a:schemeClr val="tx1"/>
                </a:solidFill>
                <a:latin typeface="+mj-lt"/>
              </a:rPr>
              <a:t>trạng</a:t>
            </a:r>
            <a:r>
              <a:rPr lang="vi-VN" sz="2000" dirty="0">
                <a:solidFill>
                  <a:schemeClr val="tx1"/>
                </a:solidFill>
                <a:latin typeface="+mj-lt"/>
              </a:rPr>
              <a:t> </a:t>
            </a:r>
            <a:r>
              <a:rPr lang="vi-VN" sz="2000" dirty="0" err="1">
                <a:solidFill>
                  <a:schemeClr val="tx1"/>
                </a:solidFill>
                <a:latin typeface="+mj-lt"/>
              </a:rPr>
              <a:t>thái</a:t>
            </a:r>
            <a:r>
              <a:rPr lang="vi-VN" sz="2000" dirty="0">
                <a:solidFill>
                  <a:schemeClr val="tx1"/>
                </a:solidFill>
                <a:latin typeface="+mj-lt"/>
              </a:rPr>
              <a:t> </a:t>
            </a:r>
            <a:r>
              <a:rPr lang="vi-VN" sz="2000" dirty="0" err="1">
                <a:solidFill>
                  <a:schemeClr val="tx1"/>
                </a:solidFill>
                <a:latin typeface="+mj-lt"/>
              </a:rPr>
              <a:t>của</a:t>
            </a:r>
            <a:r>
              <a:rPr lang="vi-VN" sz="2000" dirty="0">
                <a:solidFill>
                  <a:schemeClr val="tx1"/>
                </a:solidFill>
                <a:latin typeface="+mj-lt"/>
              </a:rPr>
              <a:t> môi </a:t>
            </a:r>
            <a:r>
              <a:rPr lang="vi-VN" sz="2000" dirty="0" err="1">
                <a:solidFill>
                  <a:schemeClr val="tx1"/>
                </a:solidFill>
                <a:latin typeface="+mj-lt"/>
              </a:rPr>
              <a:t>trường</a:t>
            </a:r>
            <a:r>
              <a:rPr lang="vi-VN" sz="2000" dirty="0">
                <a:solidFill>
                  <a:schemeClr val="tx1"/>
                </a:solidFill>
                <a:latin typeface="+mj-lt"/>
              </a:rPr>
              <a:t>; </a:t>
            </a:r>
            <a:endParaRPr lang="en-US" sz="2000" dirty="0">
              <a:solidFill>
                <a:schemeClr val="tx1"/>
              </a:solidFill>
              <a:latin typeface="+mj-lt"/>
            </a:endParaRPr>
          </a:p>
          <a:p>
            <a:pPr>
              <a:lnSpc>
                <a:spcPct val="90000"/>
              </a:lnSpc>
            </a:pPr>
            <a:r>
              <a:rPr lang="en-US" sz="2000" dirty="0">
                <a:solidFill>
                  <a:schemeClr val="tx1"/>
                </a:solidFill>
                <a:latin typeface="+mj-lt"/>
              </a:rPr>
              <a:t>   </a:t>
            </a:r>
            <a:r>
              <a:rPr lang="vi-VN" sz="2000" dirty="0">
                <a:solidFill>
                  <a:schemeClr val="tx1"/>
                </a:solidFill>
                <a:latin typeface="+mj-lt"/>
              </a:rPr>
              <a:t>• A: </a:t>
            </a:r>
            <a:r>
              <a:rPr lang="vi-VN" sz="2000" dirty="0" err="1">
                <a:solidFill>
                  <a:schemeClr val="tx1"/>
                </a:solidFill>
                <a:latin typeface="+mj-lt"/>
              </a:rPr>
              <a:t>tập</a:t>
            </a:r>
            <a:r>
              <a:rPr lang="vi-VN" sz="2000" dirty="0">
                <a:solidFill>
                  <a:schemeClr val="tx1"/>
                </a:solidFill>
                <a:latin typeface="+mj-lt"/>
              </a:rPr>
              <a:t> </a:t>
            </a:r>
            <a:r>
              <a:rPr lang="vi-VN" sz="2000" dirty="0" err="1">
                <a:solidFill>
                  <a:schemeClr val="tx1"/>
                </a:solidFill>
                <a:latin typeface="+mj-lt"/>
              </a:rPr>
              <a:t>các</a:t>
            </a:r>
            <a:r>
              <a:rPr lang="vi-VN" sz="2000" dirty="0">
                <a:solidFill>
                  <a:schemeClr val="tx1"/>
                </a:solidFill>
                <a:latin typeface="+mj-lt"/>
              </a:rPr>
              <a:t> </a:t>
            </a:r>
            <a:r>
              <a:rPr lang="vi-VN" sz="2000" dirty="0" err="1">
                <a:solidFill>
                  <a:schemeClr val="tx1"/>
                </a:solidFill>
                <a:latin typeface="+mj-lt"/>
              </a:rPr>
              <a:t>hành</a:t>
            </a:r>
            <a:r>
              <a:rPr lang="vi-VN" sz="2000" dirty="0">
                <a:solidFill>
                  <a:schemeClr val="tx1"/>
                </a:solidFill>
                <a:latin typeface="+mj-lt"/>
              </a:rPr>
              <a:t> </a:t>
            </a:r>
            <a:r>
              <a:rPr lang="vi-VN" sz="2000" dirty="0" err="1">
                <a:solidFill>
                  <a:schemeClr val="tx1"/>
                </a:solidFill>
                <a:latin typeface="+mj-lt"/>
              </a:rPr>
              <a:t>động</a:t>
            </a:r>
            <a:r>
              <a:rPr lang="vi-VN" sz="2000" dirty="0">
                <a:solidFill>
                  <a:schemeClr val="tx1"/>
                </a:solidFill>
                <a:latin typeface="+mj-lt"/>
              </a:rPr>
              <a:t>;</a:t>
            </a:r>
          </a:p>
          <a:p>
            <a:pPr>
              <a:lnSpc>
                <a:spcPct val="90000"/>
              </a:lnSpc>
            </a:pPr>
            <a:r>
              <a:rPr lang="en-US" sz="2000" dirty="0">
                <a:solidFill>
                  <a:schemeClr val="tx1"/>
                </a:solidFill>
                <a:latin typeface="+mj-lt"/>
              </a:rPr>
              <a:t>   </a:t>
            </a:r>
            <a:r>
              <a:rPr lang="vi-VN" sz="2000" dirty="0">
                <a:solidFill>
                  <a:schemeClr val="tx1"/>
                </a:solidFill>
                <a:latin typeface="+mj-lt"/>
              </a:rPr>
              <a:t>• R: </a:t>
            </a:r>
            <a:r>
              <a:rPr lang="vi-VN" sz="2000" dirty="0" err="1">
                <a:solidFill>
                  <a:schemeClr val="tx1"/>
                </a:solidFill>
                <a:latin typeface="+mj-lt"/>
              </a:rPr>
              <a:t>tập</a:t>
            </a:r>
            <a:r>
              <a:rPr lang="vi-VN" sz="2000" dirty="0">
                <a:solidFill>
                  <a:schemeClr val="tx1"/>
                </a:solidFill>
                <a:latin typeface="+mj-lt"/>
              </a:rPr>
              <a:t> </a:t>
            </a:r>
            <a:r>
              <a:rPr lang="vi-VN" sz="2000" dirty="0" err="1">
                <a:solidFill>
                  <a:schemeClr val="tx1"/>
                </a:solidFill>
                <a:latin typeface="+mj-lt"/>
              </a:rPr>
              <a:t>các</a:t>
            </a:r>
            <a:r>
              <a:rPr lang="vi-VN" sz="2000" dirty="0">
                <a:solidFill>
                  <a:schemeClr val="tx1"/>
                </a:solidFill>
                <a:latin typeface="+mj-lt"/>
              </a:rPr>
              <a:t> </a:t>
            </a:r>
            <a:r>
              <a:rPr lang="vi-VN" sz="2000" dirty="0" err="1">
                <a:solidFill>
                  <a:schemeClr val="tx1"/>
                </a:solidFill>
                <a:latin typeface="+mj-lt"/>
              </a:rPr>
              <a:t>khoản</a:t>
            </a:r>
            <a:r>
              <a:rPr lang="vi-VN" sz="2000" dirty="0">
                <a:solidFill>
                  <a:schemeClr val="tx1"/>
                </a:solidFill>
                <a:latin typeface="+mj-lt"/>
              </a:rPr>
              <a:t> "</a:t>
            </a:r>
            <a:r>
              <a:rPr lang="vi-VN" sz="2000" dirty="0" err="1">
                <a:solidFill>
                  <a:schemeClr val="tx1"/>
                </a:solidFill>
                <a:latin typeface="+mj-lt"/>
              </a:rPr>
              <a:t>thưởng</a:t>
            </a:r>
            <a:r>
              <a:rPr lang="vi-VN" sz="2000" dirty="0">
                <a:solidFill>
                  <a:schemeClr val="tx1"/>
                </a:solidFill>
                <a:latin typeface="+mj-lt"/>
              </a:rPr>
              <a:t>" </a:t>
            </a:r>
            <a:r>
              <a:rPr lang="vi-VN" sz="2000" dirty="0" err="1">
                <a:solidFill>
                  <a:schemeClr val="tx1"/>
                </a:solidFill>
                <a:latin typeface="+mj-lt"/>
              </a:rPr>
              <a:t>với</a:t>
            </a:r>
            <a:r>
              <a:rPr lang="vi-VN" sz="2000" dirty="0">
                <a:solidFill>
                  <a:schemeClr val="tx1"/>
                </a:solidFill>
                <a:latin typeface="+mj-lt"/>
              </a:rPr>
              <a:t> </a:t>
            </a:r>
            <a:r>
              <a:rPr lang="vi-VN" sz="2000" dirty="0" err="1">
                <a:solidFill>
                  <a:schemeClr val="tx1"/>
                </a:solidFill>
                <a:latin typeface="+mj-lt"/>
              </a:rPr>
              <a:t>giá</a:t>
            </a:r>
            <a:r>
              <a:rPr lang="vi-VN" sz="2000" dirty="0">
                <a:solidFill>
                  <a:schemeClr val="tx1"/>
                </a:solidFill>
                <a:latin typeface="+mj-lt"/>
              </a:rPr>
              <a:t> </a:t>
            </a:r>
            <a:r>
              <a:rPr lang="vi-VN" sz="2000" dirty="0" err="1">
                <a:solidFill>
                  <a:schemeClr val="tx1"/>
                </a:solidFill>
                <a:latin typeface="+mj-lt"/>
              </a:rPr>
              <a:t>trị</a:t>
            </a:r>
            <a:r>
              <a:rPr lang="vi-VN" sz="2000" dirty="0">
                <a:solidFill>
                  <a:schemeClr val="tx1"/>
                </a:solidFill>
                <a:latin typeface="+mj-lt"/>
              </a:rPr>
              <a:t> vô </a:t>
            </a:r>
            <a:r>
              <a:rPr lang="vi-VN" sz="2000" dirty="0" err="1">
                <a:solidFill>
                  <a:schemeClr val="tx1"/>
                </a:solidFill>
                <a:latin typeface="+mj-lt"/>
              </a:rPr>
              <a:t>hướng</a:t>
            </a:r>
            <a:r>
              <a:rPr lang="vi-VN" sz="2000" dirty="0">
                <a:solidFill>
                  <a:schemeClr val="tx1"/>
                </a:solidFill>
                <a:latin typeface="+mj-lt"/>
              </a:rPr>
              <a:t>.</a:t>
            </a:r>
            <a:endParaRPr lang="en-US" sz="2000" dirty="0">
              <a:solidFill>
                <a:schemeClr val="tx1"/>
              </a:solidFill>
              <a:latin typeface="+mj-lt"/>
            </a:endParaRPr>
          </a:p>
          <a:p>
            <a:pPr marL="0" indent="0">
              <a:lnSpc>
                <a:spcPct val="90000"/>
              </a:lnSpc>
              <a:buNone/>
            </a:pPr>
            <a:r>
              <a:rPr lang="vi-VN" sz="2000" dirty="0" err="1">
                <a:solidFill>
                  <a:schemeClr val="tx1"/>
                </a:solidFill>
                <a:latin typeface="+mj-lt"/>
              </a:rPr>
              <a:t>Có</a:t>
            </a:r>
            <a:r>
              <a:rPr lang="vi-VN" sz="2000" dirty="0">
                <a:solidFill>
                  <a:schemeClr val="tx1"/>
                </a:solidFill>
                <a:latin typeface="+mj-lt"/>
              </a:rPr>
              <a:t> hai phương </a:t>
            </a:r>
            <a:r>
              <a:rPr lang="vi-VN" sz="2000" dirty="0" err="1">
                <a:solidFill>
                  <a:schemeClr val="tx1"/>
                </a:solidFill>
                <a:latin typeface="+mj-lt"/>
              </a:rPr>
              <a:t>pháp</a:t>
            </a:r>
            <a:r>
              <a:rPr lang="vi-VN" sz="2000" dirty="0">
                <a:solidFill>
                  <a:schemeClr val="tx1"/>
                </a:solidFill>
                <a:latin typeface="+mj-lt"/>
              </a:rPr>
              <a:t> </a:t>
            </a:r>
            <a:r>
              <a:rPr lang="vi-VN" sz="2000" dirty="0" err="1">
                <a:solidFill>
                  <a:schemeClr val="tx1"/>
                </a:solidFill>
                <a:latin typeface="+mj-lt"/>
              </a:rPr>
              <a:t>thường</a:t>
            </a:r>
            <a:r>
              <a:rPr lang="vi-VN" sz="2000" dirty="0">
                <a:solidFill>
                  <a:schemeClr val="tx1"/>
                </a:solidFill>
                <a:latin typeface="+mj-lt"/>
              </a:rPr>
              <a:t> </a:t>
            </a:r>
            <a:r>
              <a:rPr lang="vi-VN" sz="2000" dirty="0" err="1">
                <a:solidFill>
                  <a:schemeClr val="tx1"/>
                </a:solidFill>
                <a:latin typeface="+mj-lt"/>
              </a:rPr>
              <a:t>được</a:t>
            </a:r>
            <a:r>
              <a:rPr lang="vi-VN" sz="2000" dirty="0">
                <a:solidFill>
                  <a:schemeClr val="tx1"/>
                </a:solidFill>
                <a:latin typeface="+mj-lt"/>
              </a:rPr>
              <a:t> </a:t>
            </a:r>
            <a:r>
              <a:rPr lang="vi-VN" sz="2000" dirty="0" err="1">
                <a:solidFill>
                  <a:schemeClr val="tx1"/>
                </a:solidFill>
                <a:latin typeface="+mj-lt"/>
              </a:rPr>
              <a:t>sử</a:t>
            </a:r>
            <a:r>
              <a:rPr lang="vi-VN" sz="2000" dirty="0">
                <a:solidFill>
                  <a:schemeClr val="tx1"/>
                </a:solidFill>
                <a:latin typeface="+mj-lt"/>
              </a:rPr>
              <a:t> </a:t>
            </a:r>
            <a:r>
              <a:rPr lang="vi-VN" sz="2000" dirty="0" err="1">
                <a:solidFill>
                  <a:schemeClr val="tx1"/>
                </a:solidFill>
                <a:latin typeface="+mj-lt"/>
              </a:rPr>
              <a:t>dụng</a:t>
            </a:r>
            <a:r>
              <a:rPr lang="vi-VN" sz="2000" dirty="0">
                <a:solidFill>
                  <a:schemeClr val="tx1"/>
                </a:solidFill>
                <a:latin typeface="+mj-lt"/>
              </a:rPr>
              <a:t> </a:t>
            </a:r>
            <a:r>
              <a:rPr lang="vi-VN" sz="2000" dirty="0" err="1">
                <a:solidFill>
                  <a:schemeClr val="tx1"/>
                </a:solidFill>
                <a:latin typeface="+mj-lt"/>
              </a:rPr>
              <a:t>để</a:t>
            </a:r>
            <a:r>
              <a:rPr lang="vi-VN" sz="2000" dirty="0">
                <a:solidFill>
                  <a:schemeClr val="tx1"/>
                </a:solidFill>
                <a:latin typeface="+mj-lt"/>
              </a:rPr>
              <a:t> </a:t>
            </a:r>
            <a:r>
              <a:rPr lang="vi-VN" sz="2000" dirty="0" err="1">
                <a:solidFill>
                  <a:schemeClr val="tx1"/>
                </a:solidFill>
                <a:latin typeface="+mj-lt"/>
              </a:rPr>
              <a:t>giải</a:t>
            </a:r>
            <a:r>
              <a:rPr lang="vi-VN" sz="2000" dirty="0">
                <a:solidFill>
                  <a:schemeClr val="tx1"/>
                </a:solidFill>
                <a:latin typeface="+mj-lt"/>
              </a:rPr>
              <a:t> </a:t>
            </a:r>
            <a:r>
              <a:rPr lang="vi-VN" sz="2000" dirty="0" err="1">
                <a:solidFill>
                  <a:schemeClr val="tx1"/>
                </a:solidFill>
                <a:latin typeface="+mj-lt"/>
              </a:rPr>
              <a:t>các</a:t>
            </a:r>
            <a:r>
              <a:rPr lang="vi-VN" sz="2000" dirty="0">
                <a:solidFill>
                  <a:schemeClr val="tx1"/>
                </a:solidFill>
                <a:latin typeface="+mj-lt"/>
              </a:rPr>
              <a:t> </a:t>
            </a:r>
            <a:r>
              <a:rPr lang="vi-VN" sz="2000" dirty="0" err="1">
                <a:solidFill>
                  <a:schemeClr val="tx1"/>
                </a:solidFill>
                <a:latin typeface="+mj-lt"/>
              </a:rPr>
              <a:t>bài</a:t>
            </a:r>
            <a:r>
              <a:rPr lang="vi-VN" sz="2000" dirty="0">
                <a:solidFill>
                  <a:schemeClr val="tx1"/>
                </a:solidFill>
                <a:latin typeface="+mj-lt"/>
              </a:rPr>
              <a:t> </a:t>
            </a:r>
            <a:r>
              <a:rPr lang="vi-VN" sz="2000" dirty="0" err="1">
                <a:solidFill>
                  <a:schemeClr val="tx1"/>
                </a:solidFill>
                <a:latin typeface="+mj-lt"/>
              </a:rPr>
              <a:t>toán</a:t>
            </a:r>
            <a:r>
              <a:rPr lang="vi-VN" sz="2000" dirty="0">
                <a:solidFill>
                  <a:schemeClr val="tx1"/>
                </a:solidFill>
                <a:latin typeface="+mj-lt"/>
              </a:rPr>
              <a:t> </a:t>
            </a:r>
            <a:r>
              <a:rPr lang="vi-VN" sz="2000" dirty="0" err="1">
                <a:solidFill>
                  <a:schemeClr val="tx1"/>
                </a:solidFill>
                <a:latin typeface="+mj-lt"/>
              </a:rPr>
              <a:t>quyết</a:t>
            </a:r>
            <a:r>
              <a:rPr lang="vi-VN" sz="2000" dirty="0">
                <a:solidFill>
                  <a:schemeClr val="tx1"/>
                </a:solidFill>
                <a:latin typeface="+mj-lt"/>
              </a:rPr>
              <a:t> </a:t>
            </a:r>
            <a:r>
              <a:rPr lang="vi-VN" sz="2000" dirty="0" err="1">
                <a:solidFill>
                  <a:schemeClr val="tx1"/>
                </a:solidFill>
                <a:latin typeface="+mj-lt"/>
              </a:rPr>
              <a:t>định</a:t>
            </a:r>
            <a:r>
              <a:rPr lang="vi-VN" sz="2000" dirty="0">
                <a:solidFill>
                  <a:schemeClr val="tx1"/>
                </a:solidFill>
                <a:latin typeface="+mj-lt"/>
              </a:rPr>
              <a:t> </a:t>
            </a:r>
            <a:r>
              <a:rPr lang="vi-VN" sz="2000" dirty="0" err="1">
                <a:solidFill>
                  <a:schemeClr val="tx1"/>
                </a:solidFill>
                <a:latin typeface="+mj-lt"/>
              </a:rPr>
              <a:t>đó</a:t>
            </a:r>
            <a:r>
              <a:rPr lang="vi-VN" sz="2000" dirty="0">
                <a:solidFill>
                  <a:schemeClr val="tx1"/>
                </a:solidFill>
                <a:latin typeface="+mj-lt"/>
              </a:rPr>
              <a:t> </a:t>
            </a:r>
            <a:r>
              <a:rPr lang="vi-VN" sz="2000" dirty="0" err="1">
                <a:solidFill>
                  <a:schemeClr val="tx1"/>
                </a:solidFill>
                <a:latin typeface="+mj-lt"/>
              </a:rPr>
              <a:t>là</a:t>
            </a:r>
            <a:r>
              <a:rPr lang="vi-VN" sz="2000" dirty="0">
                <a:solidFill>
                  <a:schemeClr val="tx1"/>
                </a:solidFill>
                <a:latin typeface="+mj-lt"/>
              </a:rPr>
              <a:t> </a:t>
            </a:r>
            <a:r>
              <a:rPr lang="vi-VN" sz="2000" dirty="0" err="1">
                <a:solidFill>
                  <a:schemeClr val="tx1"/>
                </a:solidFill>
                <a:latin typeface="+mj-lt"/>
              </a:rPr>
              <a:t>tìm</a:t>
            </a:r>
            <a:r>
              <a:rPr lang="vi-VN" sz="2000" dirty="0">
                <a:solidFill>
                  <a:schemeClr val="tx1"/>
                </a:solidFill>
                <a:latin typeface="+mj-lt"/>
              </a:rPr>
              <a:t> </a:t>
            </a:r>
            <a:r>
              <a:rPr lang="vi-VN" sz="2000" dirty="0" err="1">
                <a:solidFill>
                  <a:schemeClr val="tx1"/>
                </a:solidFill>
                <a:latin typeface="+mj-lt"/>
              </a:rPr>
              <a:t>kiếm</a:t>
            </a:r>
            <a:r>
              <a:rPr lang="vi-VN" sz="2000" dirty="0">
                <a:solidFill>
                  <a:schemeClr val="tx1"/>
                </a:solidFill>
                <a:latin typeface="+mj-lt"/>
              </a:rPr>
              <a:t> trong không gian </a:t>
            </a:r>
            <a:r>
              <a:rPr lang="vi-VN" sz="2000" dirty="0" err="1">
                <a:solidFill>
                  <a:schemeClr val="tx1"/>
                </a:solidFill>
                <a:latin typeface="+mj-lt"/>
              </a:rPr>
              <a:t>chiến</a:t>
            </a:r>
            <a:r>
              <a:rPr lang="vi-VN" sz="2000" dirty="0">
                <a:solidFill>
                  <a:schemeClr val="tx1"/>
                </a:solidFill>
                <a:latin typeface="+mj-lt"/>
              </a:rPr>
              <a:t> </a:t>
            </a:r>
            <a:r>
              <a:rPr lang="vi-VN" sz="2000" dirty="0" err="1">
                <a:solidFill>
                  <a:schemeClr val="tx1"/>
                </a:solidFill>
                <a:latin typeface="+mj-lt"/>
              </a:rPr>
              <a:t>lược</a:t>
            </a:r>
            <a:r>
              <a:rPr lang="vi-VN" sz="2000" dirty="0">
                <a:solidFill>
                  <a:schemeClr val="tx1"/>
                </a:solidFill>
                <a:latin typeface="+mj-lt"/>
              </a:rPr>
              <a:t> </a:t>
            </a:r>
            <a:r>
              <a:rPr lang="vi-VN" sz="2000" dirty="0" err="1">
                <a:solidFill>
                  <a:schemeClr val="tx1"/>
                </a:solidFill>
                <a:latin typeface="+mj-lt"/>
              </a:rPr>
              <a:t>và</a:t>
            </a:r>
            <a:r>
              <a:rPr lang="vi-VN" sz="2000" dirty="0">
                <a:solidFill>
                  <a:schemeClr val="tx1"/>
                </a:solidFill>
                <a:latin typeface="+mj-lt"/>
              </a:rPr>
              <a:t> </a:t>
            </a:r>
            <a:r>
              <a:rPr lang="vi-VN" sz="2000" dirty="0" err="1">
                <a:solidFill>
                  <a:schemeClr val="tx1"/>
                </a:solidFill>
                <a:latin typeface="+mj-lt"/>
              </a:rPr>
              <a:t>tìm</a:t>
            </a:r>
            <a:r>
              <a:rPr lang="vi-VN" sz="2000" dirty="0">
                <a:solidFill>
                  <a:schemeClr val="tx1"/>
                </a:solidFill>
                <a:latin typeface="+mj-lt"/>
              </a:rPr>
              <a:t> </a:t>
            </a:r>
            <a:r>
              <a:rPr lang="vi-VN" sz="2000" dirty="0" err="1">
                <a:solidFill>
                  <a:schemeClr val="tx1"/>
                </a:solidFill>
                <a:latin typeface="+mj-lt"/>
              </a:rPr>
              <a:t>kiếm</a:t>
            </a:r>
            <a:r>
              <a:rPr lang="vi-VN" sz="2000" dirty="0">
                <a:solidFill>
                  <a:schemeClr val="tx1"/>
                </a:solidFill>
                <a:latin typeface="+mj-lt"/>
              </a:rPr>
              <a:t> trong không gian </a:t>
            </a:r>
            <a:r>
              <a:rPr lang="vi-VN" sz="2000" dirty="0" err="1">
                <a:solidFill>
                  <a:schemeClr val="tx1"/>
                </a:solidFill>
                <a:latin typeface="+mj-lt"/>
              </a:rPr>
              <a:t>hàm</a:t>
            </a:r>
            <a:r>
              <a:rPr lang="vi-VN" sz="2000" dirty="0">
                <a:solidFill>
                  <a:schemeClr val="tx1"/>
                </a:solidFill>
                <a:latin typeface="+mj-lt"/>
              </a:rPr>
              <a:t> </a:t>
            </a:r>
            <a:r>
              <a:rPr lang="vi-VN" sz="2000" dirty="0" err="1">
                <a:solidFill>
                  <a:schemeClr val="tx1"/>
                </a:solidFill>
                <a:latin typeface="+mj-lt"/>
              </a:rPr>
              <a:t>giá</a:t>
            </a:r>
            <a:r>
              <a:rPr lang="vi-VN" sz="2000" dirty="0">
                <a:solidFill>
                  <a:schemeClr val="tx1"/>
                </a:solidFill>
                <a:latin typeface="+mj-lt"/>
              </a:rPr>
              <a:t> </a:t>
            </a:r>
            <a:r>
              <a:rPr lang="vi-VN" sz="2000" dirty="0" err="1">
                <a:solidFill>
                  <a:schemeClr val="tx1"/>
                </a:solidFill>
                <a:latin typeface="+mj-lt"/>
              </a:rPr>
              <a:t>trị</a:t>
            </a:r>
            <a:r>
              <a:rPr lang="vi-VN" sz="2000" dirty="0">
                <a:solidFill>
                  <a:schemeClr val="tx1"/>
                </a:solidFill>
                <a:latin typeface="+mj-lt"/>
              </a:rPr>
              <a:t> hay </a:t>
            </a:r>
            <a:r>
              <a:rPr lang="vi-VN" sz="2000" dirty="0" err="1">
                <a:solidFill>
                  <a:schemeClr val="tx1"/>
                </a:solidFill>
                <a:latin typeface="+mj-lt"/>
              </a:rPr>
              <a:t>còn</a:t>
            </a:r>
            <a:r>
              <a:rPr lang="vi-VN" sz="2000" dirty="0">
                <a:solidFill>
                  <a:schemeClr val="tx1"/>
                </a:solidFill>
                <a:latin typeface="+mj-lt"/>
              </a:rPr>
              <a:t> </a:t>
            </a:r>
            <a:r>
              <a:rPr lang="vi-VN" sz="2000" dirty="0" err="1">
                <a:solidFill>
                  <a:schemeClr val="tx1"/>
                </a:solidFill>
                <a:latin typeface="+mj-lt"/>
              </a:rPr>
              <a:t>gọi</a:t>
            </a:r>
            <a:r>
              <a:rPr lang="vi-VN" sz="2000" dirty="0">
                <a:solidFill>
                  <a:schemeClr val="tx1"/>
                </a:solidFill>
                <a:latin typeface="+mj-lt"/>
              </a:rPr>
              <a:t> </a:t>
            </a:r>
            <a:r>
              <a:rPr lang="vi-VN" sz="2000" dirty="0" err="1">
                <a:solidFill>
                  <a:schemeClr val="tx1"/>
                </a:solidFill>
                <a:latin typeface="+mj-lt"/>
              </a:rPr>
              <a:t>là</a:t>
            </a:r>
            <a:r>
              <a:rPr lang="vi-VN" sz="2000" dirty="0">
                <a:solidFill>
                  <a:schemeClr val="tx1"/>
                </a:solidFill>
                <a:latin typeface="+mj-lt"/>
              </a:rPr>
              <a:t> “</a:t>
            </a:r>
            <a:r>
              <a:rPr lang="vi-VN" sz="2000" dirty="0" err="1">
                <a:solidFill>
                  <a:schemeClr val="tx1"/>
                </a:solidFill>
                <a:latin typeface="+mj-lt"/>
              </a:rPr>
              <a:t>phép</a:t>
            </a:r>
            <a:r>
              <a:rPr lang="vi-VN" sz="2000" dirty="0">
                <a:solidFill>
                  <a:schemeClr val="tx1"/>
                </a:solidFill>
                <a:latin typeface="+mj-lt"/>
              </a:rPr>
              <a:t> </a:t>
            </a:r>
            <a:r>
              <a:rPr lang="vi-VN" sz="2000" dirty="0" err="1">
                <a:solidFill>
                  <a:schemeClr val="tx1"/>
                </a:solidFill>
                <a:latin typeface="+mj-lt"/>
              </a:rPr>
              <a:t>lặp</a:t>
            </a:r>
            <a:r>
              <a:rPr lang="vi-VN" sz="2000" dirty="0">
                <a:solidFill>
                  <a:schemeClr val="tx1"/>
                </a:solidFill>
                <a:latin typeface="+mj-lt"/>
              </a:rPr>
              <a:t> </a:t>
            </a:r>
            <a:r>
              <a:rPr lang="vi-VN" sz="2000" dirty="0" err="1">
                <a:solidFill>
                  <a:schemeClr val="tx1"/>
                </a:solidFill>
                <a:latin typeface="+mj-lt"/>
              </a:rPr>
              <a:t>chiến</a:t>
            </a:r>
            <a:r>
              <a:rPr lang="vi-VN" sz="2000" dirty="0">
                <a:solidFill>
                  <a:schemeClr val="tx1"/>
                </a:solidFill>
                <a:latin typeface="+mj-lt"/>
              </a:rPr>
              <a:t> </a:t>
            </a:r>
            <a:r>
              <a:rPr lang="vi-VN" sz="2000" dirty="0" err="1">
                <a:solidFill>
                  <a:schemeClr val="tx1"/>
                </a:solidFill>
                <a:latin typeface="+mj-lt"/>
              </a:rPr>
              <a:t>lược</a:t>
            </a:r>
            <a:r>
              <a:rPr lang="vi-VN" sz="2000" dirty="0">
                <a:solidFill>
                  <a:schemeClr val="tx1"/>
                </a:solidFill>
                <a:latin typeface="+mj-lt"/>
              </a:rPr>
              <a:t>” </a:t>
            </a:r>
            <a:r>
              <a:rPr lang="vi-VN" sz="2000" dirty="0" err="1">
                <a:solidFill>
                  <a:schemeClr val="tx1"/>
                </a:solidFill>
                <a:latin typeface="+mj-lt"/>
              </a:rPr>
              <a:t>và</a:t>
            </a:r>
            <a:r>
              <a:rPr lang="vi-VN" sz="2000" dirty="0">
                <a:solidFill>
                  <a:schemeClr val="tx1"/>
                </a:solidFill>
                <a:latin typeface="+mj-lt"/>
              </a:rPr>
              <a:t> “</a:t>
            </a:r>
            <a:r>
              <a:rPr lang="vi-VN" sz="2000" dirty="0" err="1">
                <a:solidFill>
                  <a:schemeClr val="tx1"/>
                </a:solidFill>
                <a:latin typeface="+mj-lt"/>
              </a:rPr>
              <a:t>phép</a:t>
            </a:r>
            <a:r>
              <a:rPr lang="vi-VN" sz="2000" dirty="0">
                <a:solidFill>
                  <a:schemeClr val="tx1"/>
                </a:solidFill>
                <a:latin typeface="+mj-lt"/>
              </a:rPr>
              <a:t> </a:t>
            </a:r>
            <a:r>
              <a:rPr lang="vi-VN" sz="2000" dirty="0" err="1">
                <a:solidFill>
                  <a:schemeClr val="tx1"/>
                </a:solidFill>
                <a:latin typeface="+mj-lt"/>
              </a:rPr>
              <a:t>lặp</a:t>
            </a:r>
            <a:r>
              <a:rPr lang="vi-VN" sz="2000" dirty="0">
                <a:solidFill>
                  <a:schemeClr val="tx1"/>
                </a:solidFill>
                <a:latin typeface="+mj-lt"/>
              </a:rPr>
              <a:t> </a:t>
            </a:r>
            <a:r>
              <a:rPr lang="vi-VN" sz="2000" dirty="0" err="1">
                <a:solidFill>
                  <a:schemeClr val="tx1"/>
                </a:solidFill>
                <a:latin typeface="+mj-lt"/>
              </a:rPr>
              <a:t>giá</a:t>
            </a:r>
            <a:r>
              <a:rPr lang="vi-VN" sz="2000" dirty="0">
                <a:solidFill>
                  <a:schemeClr val="tx1"/>
                </a:solidFill>
                <a:latin typeface="+mj-lt"/>
              </a:rPr>
              <a:t> </a:t>
            </a:r>
            <a:r>
              <a:rPr lang="vi-VN" sz="2000" dirty="0" err="1">
                <a:solidFill>
                  <a:schemeClr val="tx1"/>
                </a:solidFill>
                <a:latin typeface="+mj-lt"/>
              </a:rPr>
              <a:t>trị</a:t>
            </a:r>
            <a:r>
              <a:rPr lang="vi-VN" sz="2000" dirty="0">
                <a:solidFill>
                  <a:schemeClr val="tx1"/>
                </a:solidFill>
                <a:latin typeface="+mj-lt"/>
              </a:rPr>
              <a:t>”</a:t>
            </a:r>
            <a:r>
              <a:rPr lang="en-US" sz="2000" dirty="0">
                <a:solidFill>
                  <a:schemeClr val="tx1"/>
                </a:solidFill>
                <a:latin typeface="+mj-lt"/>
              </a:rPr>
              <a:t>.</a:t>
            </a:r>
          </a:p>
          <a:p>
            <a:pPr marL="0" indent="0">
              <a:lnSpc>
                <a:spcPct val="90000"/>
              </a:lnSpc>
              <a:buNone/>
            </a:pPr>
            <a:r>
              <a:rPr lang="vi-VN" sz="2000" dirty="0" err="1">
                <a:solidFill>
                  <a:schemeClr val="tx1"/>
                </a:solidFill>
                <a:latin typeface="+mj-lt"/>
              </a:rPr>
              <a:t>Các</a:t>
            </a:r>
            <a:r>
              <a:rPr lang="vi-VN" sz="2000" dirty="0">
                <a:solidFill>
                  <a:schemeClr val="tx1"/>
                </a:solidFill>
                <a:latin typeface="+mj-lt"/>
              </a:rPr>
              <a:t> </a:t>
            </a:r>
            <a:r>
              <a:rPr lang="vi-VN" sz="2000" dirty="0" err="1">
                <a:solidFill>
                  <a:schemeClr val="tx1"/>
                </a:solidFill>
                <a:latin typeface="+mj-lt"/>
              </a:rPr>
              <a:t>thuật</a:t>
            </a:r>
            <a:r>
              <a:rPr lang="vi-VN" sz="2000" dirty="0">
                <a:solidFill>
                  <a:schemeClr val="tx1"/>
                </a:solidFill>
                <a:latin typeface="+mj-lt"/>
              </a:rPr>
              <a:t> </a:t>
            </a:r>
            <a:r>
              <a:rPr lang="vi-VN" sz="2000" dirty="0" err="1">
                <a:solidFill>
                  <a:schemeClr val="tx1"/>
                </a:solidFill>
                <a:latin typeface="+mj-lt"/>
              </a:rPr>
              <a:t>toán</a:t>
            </a:r>
            <a:r>
              <a:rPr lang="vi-VN" sz="2000" dirty="0">
                <a:solidFill>
                  <a:schemeClr val="tx1"/>
                </a:solidFill>
                <a:latin typeface="+mj-lt"/>
              </a:rPr>
              <a:t> </a:t>
            </a:r>
            <a:r>
              <a:rPr lang="vi-VN" sz="2000" dirty="0" err="1">
                <a:solidFill>
                  <a:schemeClr val="tx1"/>
                </a:solidFill>
                <a:latin typeface="+mj-lt"/>
              </a:rPr>
              <a:t>học</a:t>
            </a:r>
            <a:r>
              <a:rPr lang="vi-VN" sz="2000" dirty="0">
                <a:solidFill>
                  <a:schemeClr val="tx1"/>
                </a:solidFill>
                <a:latin typeface="+mj-lt"/>
              </a:rPr>
              <a:t> tăng </a:t>
            </a:r>
            <a:r>
              <a:rPr lang="vi-VN" sz="2000" dirty="0" err="1">
                <a:solidFill>
                  <a:schemeClr val="tx1"/>
                </a:solidFill>
                <a:latin typeface="+mj-lt"/>
              </a:rPr>
              <a:t>cường</a:t>
            </a:r>
            <a:r>
              <a:rPr lang="vi-VN" sz="2000" dirty="0">
                <a:solidFill>
                  <a:schemeClr val="tx1"/>
                </a:solidFill>
                <a:latin typeface="+mj-lt"/>
              </a:rPr>
              <a:t> </a:t>
            </a:r>
            <a:r>
              <a:rPr lang="vi-VN" sz="2000" dirty="0" err="1">
                <a:solidFill>
                  <a:schemeClr val="tx1"/>
                </a:solidFill>
                <a:latin typeface="+mj-lt"/>
              </a:rPr>
              <a:t>được</a:t>
            </a:r>
            <a:r>
              <a:rPr lang="vi-VN" sz="2000" dirty="0">
                <a:solidFill>
                  <a:schemeClr val="tx1"/>
                </a:solidFill>
                <a:latin typeface="+mj-lt"/>
              </a:rPr>
              <a:t> chia </a:t>
            </a:r>
            <a:r>
              <a:rPr lang="vi-VN" sz="2000" dirty="0" err="1">
                <a:solidFill>
                  <a:schemeClr val="tx1"/>
                </a:solidFill>
                <a:latin typeface="+mj-lt"/>
              </a:rPr>
              <a:t>thành</a:t>
            </a:r>
            <a:r>
              <a:rPr lang="vi-VN" sz="2000" dirty="0">
                <a:solidFill>
                  <a:schemeClr val="tx1"/>
                </a:solidFill>
                <a:latin typeface="+mj-lt"/>
              </a:rPr>
              <a:t> hai </a:t>
            </a:r>
            <a:r>
              <a:rPr lang="vi-VN" sz="2000" dirty="0" err="1">
                <a:solidFill>
                  <a:schemeClr val="tx1"/>
                </a:solidFill>
                <a:latin typeface="+mj-lt"/>
              </a:rPr>
              <a:t>loại</a:t>
            </a:r>
            <a:r>
              <a:rPr lang="vi-VN" sz="2000" dirty="0">
                <a:solidFill>
                  <a:schemeClr val="tx1"/>
                </a:solidFill>
                <a:latin typeface="+mj-lt"/>
              </a:rPr>
              <a:t> </a:t>
            </a:r>
            <a:r>
              <a:rPr lang="vi-VN" sz="2000" dirty="0" err="1">
                <a:solidFill>
                  <a:schemeClr val="tx1"/>
                </a:solidFill>
                <a:latin typeface="+mj-lt"/>
              </a:rPr>
              <a:t>chính</a:t>
            </a:r>
            <a:r>
              <a:rPr lang="vi-VN" sz="2000" dirty="0">
                <a:solidFill>
                  <a:schemeClr val="tx1"/>
                </a:solidFill>
                <a:latin typeface="+mj-lt"/>
              </a:rPr>
              <a:t> </a:t>
            </a:r>
            <a:r>
              <a:rPr lang="vi-VN" sz="2000" dirty="0" err="1">
                <a:solidFill>
                  <a:schemeClr val="tx1"/>
                </a:solidFill>
                <a:latin typeface="+mj-lt"/>
              </a:rPr>
              <a:t>đó</a:t>
            </a:r>
            <a:r>
              <a:rPr lang="vi-VN" sz="2000" dirty="0">
                <a:solidFill>
                  <a:schemeClr val="tx1"/>
                </a:solidFill>
                <a:latin typeface="+mj-lt"/>
              </a:rPr>
              <a:t> </a:t>
            </a:r>
            <a:r>
              <a:rPr lang="vi-VN" sz="2000" dirty="0" err="1">
                <a:solidFill>
                  <a:schemeClr val="tx1"/>
                </a:solidFill>
                <a:latin typeface="+mj-lt"/>
              </a:rPr>
              <a:t>là</a:t>
            </a:r>
            <a:r>
              <a:rPr lang="vi-VN" sz="2000" dirty="0">
                <a:solidFill>
                  <a:schemeClr val="tx1"/>
                </a:solidFill>
                <a:latin typeface="+mj-lt"/>
              </a:rPr>
              <a:t>: </a:t>
            </a:r>
            <a:r>
              <a:rPr lang="vi-VN" sz="2000" dirty="0" err="1">
                <a:solidFill>
                  <a:schemeClr val="tx1"/>
                </a:solidFill>
                <a:latin typeface="+mj-lt"/>
              </a:rPr>
              <a:t>học</a:t>
            </a:r>
            <a:r>
              <a:rPr lang="vi-VN" sz="2000" dirty="0">
                <a:solidFill>
                  <a:schemeClr val="tx1"/>
                </a:solidFill>
                <a:latin typeface="+mj-lt"/>
              </a:rPr>
              <a:t> </a:t>
            </a:r>
            <a:r>
              <a:rPr lang="vi-VN" sz="2000" dirty="0" err="1">
                <a:solidFill>
                  <a:schemeClr val="tx1"/>
                </a:solidFill>
                <a:latin typeface="+mj-lt"/>
              </a:rPr>
              <a:t>dựa</a:t>
            </a:r>
            <a:r>
              <a:rPr lang="vi-VN" sz="2000" dirty="0">
                <a:solidFill>
                  <a:schemeClr val="tx1"/>
                </a:solidFill>
                <a:latin typeface="+mj-lt"/>
              </a:rPr>
              <a:t> trên mô </a:t>
            </a:r>
            <a:r>
              <a:rPr lang="vi-VN" sz="2000" dirty="0" err="1">
                <a:solidFill>
                  <a:schemeClr val="tx1"/>
                </a:solidFill>
                <a:latin typeface="+mj-lt"/>
              </a:rPr>
              <a:t>hình</a:t>
            </a:r>
            <a:r>
              <a:rPr lang="vi-VN" sz="2000" dirty="0">
                <a:solidFill>
                  <a:schemeClr val="tx1"/>
                </a:solidFill>
                <a:latin typeface="+mj-lt"/>
              </a:rPr>
              <a:t> (</a:t>
            </a:r>
            <a:r>
              <a:rPr lang="vi-VN" sz="2000" dirty="0" err="1">
                <a:solidFill>
                  <a:schemeClr val="tx1"/>
                </a:solidFill>
                <a:latin typeface="+mj-lt"/>
              </a:rPr>
              <a:t>model-based</a:t>
            </a:r>
            <a:r>
              <a:rPr lang="vi-VN" sz="2000" dirty="0">
                <a:solidFill>
                  <a:schemeClr val="tx1"/>
                </a:solidFill>
                <a:latin typeface="+mj-lt"/>
              </a:rPr>
              <a:t>) </a:t>
            </a:r>
            <a:r>
              <a:rPr lang="vi-VN" sz="2000" dirty="0" err="1">
                <a:solidFill>
                  <a:schemeClr val="tx1"/>
                </a:solidFill>
                <a:latin typeface="+mj-lt"/>
              </a:rPr>
              <a:t>và</a:t>
            </a:r>
            <a:r>
              <a:rPr lang="vi-VN" sz="2000" dirty="0">
                <a:solidFill>
                  <a:schemeClr val="tx1"/>
                </a:solidFill>
                <a:latin typeface="+mj-lt"/>
              </a:rPr>
              <a:t> </a:t>
            </a:r>
            <a:r>
              <a:rPr lang="vi-VN" sz="2000" dirty="0" err="1">
                <a:solidFill>
                  <a:schemeClr val="tx1"/>
                </a:solidFill>
                <a:latin typeface="+mj-lt"/>
              </a:rPr>
              <a:t>học</a:t>
            </a:r>
            <a:r>
              <a:rPr lang="vi-VN" sz="2000" dirty="0">
                <a:solidFill>
                  <a:schemeClr val="tx1"/>
                </a:solidFill>
                <a:latin typeface="+mj-lt"/>
              </a:rPr>
              <a:t> không </a:t>
            </a:r>
            <a:r>
              <a:rPr lang="vi-VN" sz="2000" dirty="0" err="1">
                <a:solidFill>
                  <a:schemeClr val="tx1"/>
                </a:solidFill>
                <a:latin typeface="+mj-lt"/>
              </a:rPr>
              <a:t>có</a:t>
            </a:r>
            <a:r>
              <a:rPr lang="vi-VN" sz="2000" dirty="0">
                <a:solidFill>
                  <a:schemeClr val="tx1"/>
                </a:solidFill>
                <a:latin typeface="+mj-lt"/>
              </a:rPr>
              <a:t> mô </a:t>
            </a:r>
            <a:r>
              <a:rPr lang="vi-VN" sz="2000" dirty="0" err="1">
                <a:solidFill>
                  <a:schemeClr val="tx1"/>
                </a:solidFill>
                <a:latin typeface="+mj-lt"/>
              </a:rPr>
              <a:t>hình</a:t>
            </a:r>
            <a:r>
              <a:rPr lang="vi-VN" sz="2000" dirty="0">
                <a:solidFill>
                  <a:schemeClr val="tx1"/>
                </a:solidFill>
                <a:latin typeface="+mj-lt"/>
              </a:rPr>
              <a:t> hay </a:t>
            </a:r>
            <a:r>
              <a:rPr lang="vi-VN" sz="2000" dirty="0" err="1">
                <a:solidFill>
                  <a:schemeClr val="tx1"/>
                </a:solidFill>
                <a:latin typeface="+mj-lt"/>
              </a:rPr>
              <a:t>nói</a:t>
            </a:r>
            <a:r>
              <a:rPr lang="vi-VN" sz="2000" dirty="0">
                <a:solidFill>
                  <a:schemeClr val="tx1"/>
                </a:solidFill>
                <a:latin typeface="+mj-lt"/>
              </a:rPr>
              <a:t> </a:t>
            </a:r>
            <a:r>
              <a:rPr lang="vi-VN" sz="2000" dirty="0" err="1">
                <a:solidFill>
                  <a:schemeClr val="tx1"/>
                </a:solidFill>
                <a:latin typeface="+mj-lt"/>
              </a:rPr>
              <a:t>cách</a:t>
            </a:r>
            <a:r>
              <a:rPr lang="vi-VN" sz="2000" dirty="0">
                <a:solidFill>
                  <a:schemeClr val="tx1"/>
                </a:solidFill>
                <a:latin typeface="+mj-lt"/>
              </a:rPr>
              <a:t> </a:t>
            </a:r>
            <a:r>
              <a:rPr lang="vi-VN" sz="2000" dirty="0" err="1">
                <a:solidFill>
                  <a:schemeClr val="tx1"/>
                </a:solidFill>
                <a:latin typeface="+mj-lt"/>
              </a:rPr>
              <a:t>khác</a:t>
            </a:r>
            <a:r>
              <a:rPr lang="vi-VN" sz="2000" dirty="0">
                <a:solidFill>
                  <a:schemeClr val="tx1"/>
                </a:solidFill>
                <a:latin typeface="+mj-lt"/>
              </a:rPr>
              <a:t> </a:t>
            </a:r>
            <a:r>
              <a:rPr lang="vi-VN" sz="2000" dirty="0" err="1">
                <a:solidFill>
                  <a:schemeClr val="tx1"/>
                </a:solidFill>
                <a:latin typeface="+mj-lt"/>
              </a:rPr>
              <a:t>họ</a:t>
            </a:r>
            <a:r>
              <a:rPr lang="vi-VN" sz="2000" dirty="0">
                <a:solidFill>
                  <a:schemeClr val="tx1"/>
                </a:solidFill>
                <a:latin typeface="+mj-lt"/>
              </a:rPr>
              <a:t> </a:t>
            </a:r>
            <a:r>
              <a:rPr lang="vi-VN" sz="2000" dirty="0" err="1">
                <a:solidFill>
                  <a:schemeClr val="tx1"/>
                </a:solidFill>
                <a:latin typeface="+mj-lt"/>
              </a:rPr>
              <a:t>tự</a:t>
            </a:r>
            <a:r>
              <a:rPr lang="vi-VN" sz="2000" dirty="0">
                <a:solidFill>
                  <a:schemeClr val="tx1"/>
                </a:solidFill>
                <a:latin typeface="+mj-lt"/>
              </a:rPr>
              <a:t> do (</a:t>
            </a:r>
            <a:r>
              <a:rPr lang="vi-VN" sz="2000" dirty="0" err="1">
                <a:solidFill>
                  <a:schemeClr val="tx1"/>
                </a:solidFill>
                <a:latin typeface="+mj-lt"/>
              </a:rPr>
              <a:t>model-free</a:t>
            </a:r>
            <a:r>
              <a:rPr lang="vi-VN" sz="2000" dirty="0">
                <a:solidFill>
                  <a:schemeClr val="tx1"/>
                </a:solidFill>
                <a:latin typeface="+mj-lt"/>
              </a:rPr>
              <a:t>).</a:t>
            </a:r>
            <a:endParaRPr lang="en-US" sz="2000" dirty="0">
              <a:solidFill>
                <a:schemeClr val="tx1"/>
              </a:solidFill>
              <a:latin typeface="+mj-lt"/>
            </a:endParaRPr>
          </a:p>
        </p:txBody>
      </p:sp>
    </p:spTree>
    <p:extLst>
      <p:ext uri="{BB962C8B-B14F-4D97-AF65-F5344CB8AC3E}">
        <p14:creationId xmlns:p14="http://schemas.microsoft.com/office/powerpoint/2010/main" val="23790668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28300C-EFB0-4D08-A988-8E496D19096C}"/>
              </a:ext>
            </a:extLst>
          </p:cNvPr>
          <p:cNvSpPr>
            <a:spLocks noGrp="1"/>
          </p:cNvSpPr>
          <p:nvPr>
            <p:ph type="title"/>
          </p:nvPr>
        </p:nvSpPr>
        <p:spPr/>
        <p:txBody>
          <a:bodyPr/>
          <a:lstStyle/>
          <a:p>
            <a:r>
              <a:rPr lang="en-US" sz="4000" dirty="0" err="1">
                <a:latin typeface="Times New Roman" panose="02020603050405020304" pitchFamily="18" charset="0"/>
                <a:cs typeface="Times New Roman" panose="02020603050405020304" pitchFamily="18" charset="0"/>
              </a:rPr>
              <a:t>Quá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trình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định</a:t>
            </a:r>
            <a:r>
              <a:rPr lang="en-US" sz="4000" dirty="0">
                <a:latin typeface="Times New Roman" panose="02020603050405020304" pitchFamily="18" charset="0"/>
                <a:cs typeface="Times New Roman" panose="02020603050405020304" pitchFamily="18" charset="0"/>
              </a:rPr>
              <a:t> Markov (MDP)</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E41DBD92-393C-4283-AEDB-C1D271126E46}"/>
                  </a:ext>
                </a:extLst>
              </p:cNvPr>
              <p:cNvSpPr>
                <a:spLocks noGrp="1"/>
              </p:cNvSpPr>
              <p:nvPr>
                <p:ph idx="1"/>
              </p:nvPr>
            </p:nvSpPr>
            <p:spPr>
              <a:xfrm>
                <a:off x="1154954" y="2603500"/>
                <a:ext cx="9721593" cy="3821364"/>
              </a:xfrm>
            </p:spPr>
            <p:txBody>
              <a:bodyPr>
                <a:normAutofit fontScale="92500" lnSpcReduction="20000"/>
              </a:bodyPr>
              <a:lstStyle/>
              <a:p>
                <a:r>
                  <a:rPr lang="en-US" sz="2200" u="sng" dirty="0">
                    <a:latin typeface="Times New Roman" panose="02020603050405020304" pitchFamily="18" charset="0"/>
                    <a:cs typeface="Times New Roman" panose="02020603050405020304" pitchFamily="18" charset="0"/>
                  </a:rPr>
                  <a:t>1, Định nghĩa</a:t>
                </a:r>
              </a:p>
              <a:p>
                <a:r>
                  <a:rPr lang="en-US" sz="2200" dirty="0">
                    <a:latin typeface="Times New Roman" panose="02020603050405020304" pitchFamily="18" charset="0"/>
                    <a:cs typeface="Times New Roman" panose="02020603050405020304" pitchFamily="18" charset="0"/>
                  </a:rPr>
                  <a:t>Một quá trình quyết định Markov là một bộ năm thành phần (</a:t>
                </a:r>
                <a14:m>
                  <m:oMath xmlns:m="http://schemas.openxmlformats.org/officeDocument/2006/math">
                    <m:r>
                      <a:rPr lang="en-US" sz="2200" i="1">
                        <a:latin typeface="Cambria Math" panose="02040503050406030204" pitchFamily="18" charset="0"/>
                      </a:rPr>
                      <m:t>𝑆</m:t>
                    </m:r>
                    <m:r>
                      <a:rPr lang="en-US" sz="2200" i="1">
                        <a:latin typeface="Cambria Math" panose="02040503050406030204" pitchFamily="18" charset="0"/>
                      </a:rPr>
                      <m:t>,</m:t>
                    </m:r>
                    <m:r>
                      <a:rPr lang="en-US" sz="2200" i="1">
                        <a:latin typeface="Cambria Math" panose="02040503050406030204" pitchFamily="18" charset="0"/>
                      </a:rPr>
                      <m:t>𝐴</m:t>
                    </m:r>
                    <m:r>
                      <a:rPr lang="en-US" sz="2200" i="1">
                        <a:latin typeface="Cambria Math" panose="02040503050406030204" pitchFamily="18" charset="0"/>
                      </a:rPr>
                      <m:t>,</m:t>
                    </m:r>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m:t>
                        </m:r>
                      </m:e>
                    </m:d>
                    <m:r>
                      <a:rPr lang="en-US" sz="2200" i="1">
                        <a:latin typeface="Cambria Math" panose="02040503050406030204" pitchFamily="18" charset="0"/>
                      </a:rPr>
                      <m:t> </m:t>
                    </m:r>
                    <m:r>
                      <a:rPr lang="en-US" sz="2200" i="1">
                        <a:latin typeface="Cambria Math" panose="02040503050406030204" pitchFamily="18" charset="0"/>
                      </a:rPr>
                      <m:t>𝑅</m:t>
                    </m:r>
                    <m:d>
                      <m:dPr>
                        <m:ctrlPr>
                          <a:rPr lang="en-US" sz="2200" i="1">
                            <a:latin typeface="Cambria Math" panose="02040503050406030204" pitchFamily="18" charset="0"/>
                          </a:rPr>
                        </m:ctrlPr>
                      </m:dPr>
                      <m:e>
                        <m:r>
                          <a:rPr lang="en-US" sz="2200" i="1">
                            <a:latin typeface="Cambria Math" panose="02040503050406030204" pitchFamily="18" charset="0"/>
                          </a:rPr>
                          <m:t>.,.</m:t>
                        </m:r>
                      </m:e>
                    </m:d>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𝛾</m:t>
                    </m:r>
                    <m:r>
                      <a:rPr lang="en-US" sz="2200" i="1">
                        <a:latin typeface="Cambria Math" panose="02040503050406030204" pitchFamily="18" charset="0"/>
                        <a:ea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 trong đó: </a:t>
                </a:r>
              </a:p>
              <a:p>
                <a:pPr>
                  <a:buFont typeface="Wingdings" panose="05000000000000000000" pitchFamily="2" charset="2"/>
                  <a:buChar char="v"/>
                </a:pPr>
                <a14:m>
                  <m:oMath xmlns:m="http://schemas.openxmlformats.org/officeDocument/2006/math">
                    <m:r>
                      <a:rPr lang="en-US" sz="2200" i="1">
                        <a:latin typeface="Cambria Math" panose="02040503050406030204" pitchFamily="18" charset="0"/>
                        <a:cs typeface="Times New Roman" panose="02020603050405020304" pitchFamily="18" charset="0"/>
                      </a:rPr>
                      <m:t>𝑆</m:t>
                    </m:r>
                  </m:oMath>
                </a14:m>
                <a:r>
                  <a:rPr lang="en-US" sz="2200" dirty="0">
                    <a:latin typeface="Times New Roman" panose="02020603050405020304" pitchFamily="18" charset="0"/>
                    <a:cs typeface="Times New Roman" panose="02020603050405020304" pitchFamily="18" charset="0"/>
                  </a:rPr>
                  <a:t> là một tập hữu hạn các trạng thái, kí hiệu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𝑡</m:t>
                        </m:r>
                      </m:sub>
                    </m:sSub>
                  </m:oMath>
                </a14:m>
                <a:r>
                  <a:rPr lang="en-US" sz="2200" dirty="0">
                    <a:latin typeface="Times New Roman" panose="02020603050405020304" pitchFamily="18" charset="0"/>
                    <a:cs typeface="Times New Roman" panose="02020603050405020304" pitchFamily="18" charset="0"/>
                  </a:rPr>
                  <a:t> là trạng thái tại thời điểm </a:t>
                </a:r>
                <a14:m>
                  <m:oMath xmlns:m="http://schemas.openxmlformats.org/officeDocument/2006/math">
                    <m:r>
                      <a:rPr lang="en-US" sz="2200" i="1">
                        <a:latin typeface="Cambria Math" panose="02040503050406030204" pitchFamily="18" charset="0"/>
                      </a:rPr>
                      <m:t>𝑡</m:t>
                    </m:r>
                  </m:oMath>
                </a14:m>
                <a:r>
                  <a:rPr lang="en-US"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14:m>
                  <m:oMath xmlns:m="http://schemas.openxmlformats.org/officeDocument/2006/math">
                    <m:r>
                      <a:rPr lang="en-US" sz="2200" i="1">
                        <a:latin typeface="Cambria Math" panose="02040503050406030204" pitchFamily="18" charset="0"/>
                      </a:rPr>
                      <m:t>𝐴</m:t>
                    </m:r>
                  </m:oMath>
                </a14:m>
                <a:r>
                  <a:rPr lang="en-US" sz="2200" dirty="0">
                    <a:latin typeface="Times New Roman" panose="02020603050405020304" pitchFamily="18" charset="0"/>
                    <a:cs typeface="Times New Roman" panose="02020603050405020304" pitchFamily="18" charset="0"/>
                  </a:rPr>
                  <a:t> là một tập hữu hạn các hành động, kí hiệu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𝑡</m:t>
                        </m:r>
                      </m:sub>
                    </m:sSub>
                  </m:oMath>
                </a14:m>
                <a:r>
                  <a:rPr lang="en-US" sz="2200" dirty="0">
                    <a:latin typeface="Times New Roman" panose="02020603050405020304" pitchFamily="18" charset="0"/>
                    <a:cs typeface="Times New Roman" panose="02020603050405020304" pitchFamily="18" charset="0"/>
                  </a:rPr>
                  <a:t> là hành động tại thời điểm </a:t>
                </a:r>
                <a14:m>
                  <m:oMath xmlns:m="http://schemas.openxmlformats.org/officeDocument/2006/math">
                    <m:r>
                      <a:rPr lang="en-US" sz="2200" i="1">
                        <a:latin typeface="Cambria Math" panose="02040503050406030204" pitchFamily="18" charset="0"/>
                      </a:rPr>
                      <m:t>𝑡</m:t>
                    </m:r>
                    <m:r>
                      <a:rPr lang="en-US" sz="2200" i="1">
                        <a:latin typeface="Cambria Math" panose="02040503050406030204" pitchFamily="18" charset="0"/>
                      </a:rPr>
                      <m:t> (</m:t>
                    </m:r>
                    <m:r>
                      <a:rPr lang="en-US" sz="2200" i="1">
                        <a:latin typeface="Cambria Math" panose="02040503050406030204" pitchFamily="18" charset="0"/>
                      </a:rPr>
                      <m:t>𝐴</m:t>
                    </m:r>
                    <m:r>
                      <a:rPr lang="en-US" sz="2200" i="1">
                        <a:latin typeface="Cambria Math" panose="02040503050406030204" pitchFamily="18" charset="0"/>
                      </a:rPr>
                      <m:t>(</m:t>
                    </m:r>
                    <m:r>
                      <a:rPr lang="en-US" sz="2200" i="1">
                        <a:latin typeface="Cambria Math" panose="02040503050406030204" pitchFamily="18" charset="0"/>
                      </a:rPr>
                      <m:t>𝑠</m:t>
                    </m:r>
                    <m:r>
                      <a:rPr lang="en-US" sz="2200" i="1">
                        <a:latin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là tập hữu hạn các hành động có sẵn từ trạng thái </a:t>
                </a:r>
                <a14:m>
                  <m:oMath xmlns:m="http://schemas.openxmlformats.org/officeDocument/2006/math">
                    <m:r>
                      <a:rPr lang="en-US" sz="2200" i="1" dirty="0">
                        <a:latin typeface="Cambria Math" panose="02040503050406030204" pitchFamily="18" charset="0"/>
                      </a:rPr>
                      <m:t>𝑠</m:t>
                    </m:r>
                  </m:oMath>
                </a14:m>
                <a:r>
                  <a:rPr lang="en-US" sz="2200" dirty="0">
                    <a:latin typeface="Times New Roman" panose="02020603050405020304" pitchFamily="18" charset="0"/>
                    <a:cs typeface="Times New Roman" panose="02020603050405020304" pitchFamily="18" charset="0"/>
                  </a:rPr>
                  <a:t> với </a:t>
                </a:r>
                <a14:m>
                  <m:oMath xmlns:m="http://schemas.openxmlformats.org/officeDocument/2006/math">
                    <m:r>
                      <a:rPr lang="en-US" sz="2200" i="1" dirty="0">
                        <a:latin typeface="Cambria Math" panose="02040503050406030204" pitchFamily="18" charset="0"/>
                      </a:rPr>
                      <m:t>𝑠</m:t>
                    </m:r>
                    <m:r>
                      <a:rPr lang="en-US" sz="2200" i="1" dirty="0">
                        <a:latin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𝑆</m:t>
                    </m:r>
                  </m:oMath>
                </a14:m>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𝑃𝑟</m:t>
                        </m:r>
                      </m:e>
                      <m:sub>
                        <m:r>
                          <a:rPr lang="en-US" sz="2200" i="1" dirty="0">
                            <a:latin typeface="Cambria Math" panose="02040503050406030204" pitchFamily="18" charset="0"/>
                          </a:rPr>
                          <m:t>𝑎</m:t>
                        </m:r>
                      </m:sub>
                    </m:sSub>
                    <m:d>
                      <m:dPr>
                        <m:ctrlPr>
                          <a:rPr lang="en-US" sz="2200" i="1" dirty="0">
                            <a:latin typeface="Cambria Math" panose="02040503050406030204" pitchFamily="18" charset="0"/>
                          </a:rPr>
                        </m:ctrlPr>
                      </m:dPr>
                      <m:e>
                        <m:r>
                          <a:rPr lang="en-US" sz="2200" i="1" dirty="0">
                            <a:latin typeface="Cambria Math" panose="02040503050406030204" pitchFamily="18" charset="0"/>
                          </a:rPr>
                          <m:t>𝑠</m:t>
                        </m:r>
                        <m:r>
                          <a:rPr lang="en-US" sz="2200" i="1" dirty="0">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𝑠</m:t>
                            </m:r>
                          </m:e>
                          <m:sup>
                            <m:r>
                              <a:rPr lang="en-US" sz="2200" i="1" dirty="0">
                                <a:latin typeface="Cambria Math" panose="02040503050406030204" pitchFamily="18" charset="0"/>
                              </a:rPr>
                              <m:t>′</m:t>
                            </m:r>
                          </m:sup>
                        </m:sSup>
                      </m:e>
                    </m:d>
                    <m:r>
                      <a:rPr lang="en-US" sz="2200" i="1" dirty="0">
                        <a:latin typeface="Cambria Math" panose="02040503050406030204" pitchFamily="18" charset="0"/>
                      </a:rPr>
                      <m:t>=</m:t>
                    </m:r>
                    <m:r>
                      <m:rPr>
                        <m:sty m:val="p"/>
                      </m:rPr>
                      <a:rPr lang="en-US" sz="2200" dirty="0">
                        <a:latin typeface="Cambria Math" panose="02040503050406030204" pitchFamily="18" charset="0"/>
                      </a:rPr>
                      <m:t>Pr</m:t>
                    </m:r>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𝑆</m:t>
                        </m:r>
                      </m:e>
                      <m:sub>
                        <m:r>
                          <a:rPr lang="en-US" sz="2200" i="1" dirty="0">
                            <a:latin typeface="Cambria Math" panose="02040503050406030204" pitchFamily="18" charset="0"/>
                          </a:rPr>
                          <m:t>𝑡</m:t>
                        </m:r>
                        <m:r>
                          <a:rPr lang="en-US" sz="2200" i="1" dirty="0">
                            <a:latin typeface="Cambria Math" panose="02040503050406030204" pitchFamily="18" charset="0"/>
                          </a:rPr>
                          <m:t>+</m:t>
                        </m:r>
                        <m:r>
                          <a:rPr lang="en-US" sz="2200" i="1" dirty="0">
                            <a:latin typeface="Cambria Math" panose="02040503050406030204" pitchFamily="18" charset="0"/>
                          </a:rPr>
                          <m:t>1</m:t>
                        </m:r>
                      </m:sub>
                    </m:sSub>
                    <m:r>
                      <a:rPr lang="en-US" sz="2200" i="1" dirty="0">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𝑠</m:t>
                        </m:r>
                      </m:e>
                      <m:sup>
                        <m:r>
                          <a:rPr lang="en-US" sz="2200" i="1" dirty="0">
                            <a:latin typeface="Cambria Math" panose="02040503050406030204" pitchFamily="18" charset="0"/>
                          </a:rPr>
                          <m:t>′</m:t>
                        </m:r>
                      </m:sup>
                    </m:sSup>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𝑆</m:t>
                        </m:r>
                      </m:e>
                      <m:sub>
                        <m:r>
                          <a:rPr lang="en-US" sz="2200" i="1" dirty="0">
                            <a:latin typeface="Cambria Math" panose="02040503050406030204" pitchFamily="18" charset="0"/>
                          </a:rPr>
                          <m:t>𝑡</m:t>
                        </m:r>
                      </m:sub>
                    </m:sSub>
                    <m:r>
                      <a:rPr lang="en-US" sz="2200" i="1" dirty="0">
                        <a:latin typeface="Cambria Math" panose="02040503050406030204" pitchFamily="18" charset="0"/>
                      </a:rPr>
                      <m:t>=</m:t>
                    </m:r>
                    <m:r>
                      <a:rPr lang="en-US" sz="2200" i="1" dirty="0">
                        <a:latin typeface="Cambria Math" panose="02040503050406030204" pitchFamily="18" charset="0"/>
                      </a:rPr>
                      <m:t>𝑠</m:t>
                    </m:r>
                    <m:r>
                      <a:rPr lang="en-US" sz="2200" i="1" dirty="0">
                        <a:latin typeface="Cambria Math" panose="02040503050406030204" pitchFamily="18" charset="0"/>
                      </a:rPr>
                      <m:t>, </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𝐴</m:t>
                        </m:r>
                      </m:e>
                      <m:sub>
                        <m:r>
                          <a:rPr lang="en-US" sz="2200" i="1" dirty="0">
                            <a:latin typeface="Cambria Math" panose="02040503050406030204" pitchFamily="18" charset="0"/>
                          </a:rPr>
                          <m:t>𝑡</m:t>
                        </m:r>
                      </m:sub>
                    </m:sSub>
                    <m:r>
                      <a:rPr lang="en-US" sz="2200" i="1" dirty="0">
                        <a:latin typeface="Cambria Math" panose="02040503050406030204" pitchFamily="18" charset="0"/>
                      </a:rPr>
                      <m:t>=</m:t>
                    </m:r>
                    <m:r>
                      <a:rPr lang="en-US" sz="2200" i="1" dirty="0">
                        <a:latin typeface="Cambria Math" panose="02040503050406030204" pitchFamily="18" charset="0"/>
                      </a:rPr>
                      <m:t>𝑎</m:t>
                    </m:r>
                    <m:r>
                      <a:rPr lang="en-US" sz="2200" i="1" dirty="0">
                        <a:latin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là xác suất mà hành động </a:t>
                </a:r>
                <a14:m>
                  <m:oMath xmlns:m="http://schemas.openxmlformats.org/officeDocument/2006/math">
                    <m:r>
                      <a:rPr lang="en-US" sz="2200" i="1" dirty="0">
                        <a:latin typeface="Cambria Math" panose="02040503050406030204" pitchFamily="18" charset="0"/>
                      </a:rPr>
                      <m:t>𝑎</m:t>
                    </m:r>
                  </m:oMath>
                </a14:m>
                <a:r>
                  <a:rPr lang="en-US" sz="2200" dirty="0">
                    <a:latin typeface="Times New Roman" panose="02020603050405020304" pitchFamily="18" charset="0"/>
                    <a:cs typeface="Times New Roman" panose="02020603050405020304" pitchFamily="18" charset="0"/>
                  </a:rPr>
                  <a:t> tại trạng thái </a:t>
                </a:r>
                <a14:m>
                  <m:oMath xmlns:m="http://schemas.openxmlformats.org/officeDocument/2006/math">
                    <m:r>
                      <a:rPr lang="en-US" sz="2200" i="1" dirty="0">
                        <a:latin typeface="Cambria Math" panose="02040503050406030204" pitchFamily="18" charset="0"/>
                      </a:rPr>
                      <m:t>𝑠</m:t>
                    </m:r>
                  </m:oMath>
                </a14:m>
                <a:r>
                  <a:rPr lang="en-US" sz="2200" dirty="0">
                    <a:latin typeface="Times New Roman" panose="02020603050405020304" pitchFamily="18" charset="0"/>
                    <a:cs typeface="Times New Roman" panose="02020603050405020304" pitchFamily="18" charset="0"/>
                  </a:rPr>
                  <a:t> ở thời điểm </a:t>
                </a:r>
                <a14:m>
                  <m:oMath xmlns:m="http://schemas.openxmlformats.org/officeDocument/2006/math">
                    <m:r>
                      <a:rPr lang="en-US" sz="2200" i="1">
                        <a:latin typeface="Cambria Math" panose="02040503050406030204" pitchFamily="18" charset="0"/>
                      </a:rPr>
                      <m:t>𝑡</m:t>
                    </m:r>
                  </m:oMath>
                </a14:m>
                <a:r>
                  <a:rPr lang="en-US" sz="2200" dirty="0">
                    <a:latin typeface="Times New Roman" panose="02020603050405020304" pitchFamily="18" charset="0"/>
                    <a:cs typeface="Times New Roman" panose="02020603050405020304" pitchFamily="18" charset="0"/>
                  </a:rPr>
                  <a:t> chuyển sang trạng thái </a:t>
                </a:r>
                <a14:m>
                  <m:oMath xmlns:m="http://schemas.openxmlformats.org/officeDocument/2006/math">
                    <m:r>
                      <a:rPr lang="en-US" sz="2200" i="1" dirty="0">
                        <a:latin typeface="Cambria Math" panose="02040503050406030204" pitchFamily="18" charset="0"/>
                      </a:rPr>
                      <m:t>𝑠</m:t>
                    </m:r>
                    <m:r>
                      <a:rPr lang="en-US" sz="2200" i="1" dirty="0">
                        <a:latin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tại thời điểm </a:t>
                </a:r>
                <a14:m>
                  <m:oMath xmlns:m="http://schemas.openxmlformats.org/officeDocument/2006/math">
                    <m:r>
                      <a:rPr lang="en-US" sz="2200" i="1" dirty="0">
                        <a:latin typeface="Cambria Math" panose="02040503050406030204" pitchFamily="18" charset="0"/>
                      </a:rPr>
                      <m:t>𝑡</m:t>
                    </m:r>
                    <m:r>
                      <a:rPr lang="en-US" sz="2200" i="1" dirty="0">
                        <a:latin typeface="Cambria Math" panose="02040503050406030204" pitchFamily="18" charset="0"/>
                      </a:rPr>
                      <m:t>+</m:t>
                    </m:r>
                    <m:r>
                      <a:rPr lang="en-US" sz="2200" i="1" dirty="0">
                        <a:latin typeface="Cambria Math" panose="02040503050406030204" pitchFamily="18" charset="0"/>
                      </a:rPr>
                      <m:t>1</m:t>
                    </m:r>
                    <m:r>
                      <a:rPr lang="en-US" sz="2200" dirty="0">
                        <a:latin typeface="Cambria Math" panose="02040503050406030204" pitchFamily="18" charset="0"/>
                      </a:rPr>
                      <m:t>;</m:t>
                    </m:r>
                  </m:oMath>
                </a14:m>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𝑎</m:t>
                        </m:r>
                      </m:sub>
                    </m:sSub>
                    <m:r>
                      <a:rPr lang="en-US" sz="2200" i="1">
                        <a:latin typeface="Cambria Math" panose="02040503050406030204" pitchFamily="18" charset="0"/>
                      </a:rPr>
                      <m:t>(</m:t>
                    </m:r>
                    <m:r>
                      <a:rPr lang="en-US" sz="2200" i="1">
                        <a:latin typeface="Cambria Math" panose="02040503050406030204" pitchFamily="18" charset="0"/>
                      </a:rPr>
                      <m:t>𝑠</m:t>
                    </m:r>
                    <m:r>
                      <a:rPr lang="en-US" sz="2200" i="1">
                        <a:latin typeface="Cambria Math" panose="02040503050406030204" pitchFamily="18" charset="0"/>
                      </a:rPr>
                      <m:t>,</m:t>
                    </m:r>
                    <m:r>
                      <a:rPr lang="en-US" sz="2200" i="1">
                        <a:latin typeface="Cambria Math" panose="02040503050406030204" pitchFamily="18" charset="0"/>
                      </a:rPr>
                      <m:t>𝑠</m:t>
                    </m:r>
                    <m:r>
                      <a:rPr lang="en-US" sz="2200" i="1">
                        <a:latin typeface="Cambria Math" panose="02040503050406030204" pitchFamily="18" charset="0"/>
                      </a:rPr>
                      <m:t>′</m:t>
                    </m:r>
                    <m:r>
                      <a:rPr lang="en-US" sz="2200" i="1">
                        <a:latin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là phần thưởng nhận được khi chọn hành </a:t>
                </a:r>
                <a:r>
                  <a:rPr lang="vi-VN" sz="2200" dirty="0" err="1">
                    <a:latin typeface="Times New Roman" panose="02020603050405020304" pitchFamily="18" charset="0"/>
                    <a:cs typeface="Times New Roman" panose="02020603050405020304" pitchFamily="18" charset="0"/>
                  </a:rPr>
                  <a:t>động</a:t>
                </a:r>
                <a:r>
                  <a:rPr lang="vi-VN"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a:latin typeface="Cambria Math" panose="02040503050406030204" pitchFamily="18" charset="0"/>
                        <a:cs typeface="Times New Roman" panose="02020603050405020304" pitchFamily="18" charset="0"/>
                      </a:rPr>
                      <m:t>𝑎</m:t>
                    </m:r>
                  </m:oMath>
                </a14:m>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để chuyển trạng thái từ </a:t>
                </a:r>
                <a14:m>
                  <m:oMath xmlns:m="http://schemas.openxmlformats.org/officeDocument/2006/math">
                    <m:r>
                      <a:rPr lang="en-US" sz="2200" i="1" dirty="0">
                        <a:latin typeface="Cambria Math" panose="02040503050406030204" pitchFamily="18" charset="0"/>
                      </a:rPr>
                      <m:t>𝑠</m:t>
                    </m:r>
                  </m:oMath>
                </a14:m>
                <a:r>
                  <a:rPr lang="vi-VN" sz="2200" dirty="0">
                    <a:latin typeface="Times New Roman" panose="02020603050405020304" pitchFamily="18" charset="0"/>
                    <a:cs typeface="Times New Roman" panose="02020603050405020304" pitchFamily="18" charset="0"/>
                  </a:rPr>
                  <a:t> sang </a:t>
                </a:r>
                <a14:m>
                  <m:oMath xmlns:m="http://schemas.openxmlformats.org/officeDocument/2006/math">
                    <m:r>
                      <a:rPr lang="en-US" sz="2200" i="1" dirty="0">
                        <a:latin typeface="Cambria Math" panose="02040503050406030204" pitchFamily="18" charset="0"/>
                      </a:rPr>
                      <m:t>𝑠</m:t>
                    </m:r>
                    <m:r>
                      <a:rPr lang="en-US" sz="2200" i="1" dirty="0">
                        <a:latin typeface="Cambria Math" panose="02040503050406030204" pitchFamily="18" charset="0"/>
                      </a:rPr>
                      <m:t>′</m:t>
                    </m:r>
                  </m:oMath>
                </a14:m>
                <a:r>
                  <a:rPr lang="vi-VN"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14:m>
                  <m:oMath xmlns:m="http://schemas.openxmlformats.org/officeDocument/2006/math">
                    <m:r>
                      <a:rPr lang="en-US" sz="2200" i="1">
                        <a:latin typeface="Cambria Math" panose="02040503050406030204" pitchFamily="18" charset="0"/>
                        <a:ea typeface="Cambria Math" panose="02040503050406030204" pitchFamily="18" charset="0"/>
                      </a:rPr>
                      <m:t>𝛾</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0</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1</m:t>
                    </m:r>
                    <m:r>
                      <a:rPr lang="en-US" sz="2200" i="1">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là hệ </a:t>
                </a:r>
                <a:r>
                  <a:rPr lang="vi-VN" sz="2200" dirty="0" err="1">
                    <a:latin typeface="Times New Roman" panose="02020603050405020304" pitchFamily="18" charset="0"/>
                    <a:cs typeface="Times New Roman" panose="02020603050405020304" pitchFamily="18" charset="0"/>
                  </a:rPr>
                  <a:t>số</a:t>
                </a:r>
                <a:r>
                  <a:rPr lang="vi-VN" sz="2200" dirty="0">
                    <a:latin typeface="Times New Roman" panose="02020603050405020304" pitchFamily="18" charset="0"/>
                    <a:cs typeface="Times New Roman" panose="02020603050405020304" pitchFamily="18" charset="0"/>
                  </a:rPr>
                  <a:t> suy </a:t>
                </a:r>
                <a:r>
                  <a:rPr lang="vi-VN" sz="2200" dirty="0" err="1">
                    <a:latin typeface="Times New Roman" panose="02020603050405020304" pitchFamily="18" charset="0"/>
                    <a:cs typeface="Times New Roman" panose="02020603050405020304" pitchFamily="18" charset="0"/>
                  </a:rPr>
                  <a:t>giảm</a:t>
                </a:r>
                <a:r>
                  <a:rPr lang="vi-VN" sz="2200" dirty="0">
                    <a:latin typeface="Times New Roman" panose="02020603050405020304" pitchFamily="18" charset="0"/>
                    <a:cs typeface="Times New Roman" panose="02020603050405020304" pitchFamily="18" charset="0"/>
                  </a:rPr>
                  <a:t>, đại diện cho sự khác biệt giữa các phần thưởng trong tương lai và phần thưởng hiện tại.</a:t>
                </a:r>
                <a:endParaRPr lang="en-US" sz="2200" dirty="0">
                  <a:latin typeface="Times New Roman" panose="02020603050405020304" pitchFamily="18" charset="0"/>
                  <a:cs typeface="Times New Roman" panose="02020603050405020304" pitchFamily="18" charset="0"/>
                </a:endParaRPr>
              </a:p>
              <a:p>
                <a:endParaRPr lang="en-US" dirty="0"/>
              </a:p>
            </p:txBody>
          </p:sp>
        </mc:Choice>
        <mc:Fallback>
          <p:sp>
            <p:nvSpPr>
              <p:cNvPr id="3" name="Chỗ dành sẵn cho Nội dung 2">
                <a:extLst>
                  <a:ext uri="{FF2B5EF4-FFF2-40B4-BE49-F238E27FC236}">
                    <a16:creationId xmlns:a16="http://schemas.microsoft.com/office/drawing/2014/main" id="{E41DBD92-393C-4283-AEDB-C1D271126E46}"/>
                  </a:ext>
                </a:extLst>
              </p:cNvPr>
              <p:cNvSpPr>
                <a:spLocks noGrp="1" noRot="1" noChangeAspect="1" noMove="1" noResize="1" noEditPoints="1" noAdjustHandles="1" noChangeArrowheads="1" noChangeShapeType="1" noTextEdit="1"/>
              </p:cNvSpPr>
              <p:nvPr>
                <p:ph idx="1"/>
              </p:nvPr>
            </p:nvSpPr>
            <p:spPr>
              <a:xfrm>
                <a:off x="1154954" y="2603500"/>
                <a:ext cx="9721593" cy="3821364"/>
              </a:xfrm>
              <a:blipFill>
                <a:blip r:embed="rId3"/>
                <a:stretch>
                  <a:fillRect l="-251" t="-2392" r="-1066" b="-1754"/>
                </a:stretch>
              </a:blipFill>
            </p:spPr>
            <p:txBody>
              <a:bodyPr/>
              <a:lstStyle/>
              <a:p>
                <a:r>
                  <a:rPr lang="en-US">
                    <a:noFill/>
                  </a:rPr>
                  <a:t> </a:t>
                </a:r>
              </a:p>
            </p:txBody>
          </p:sp>
        </mc:Fallback>
      </mc:AlternateContent>
    </p:spTree>
    <p:extLst>
      <p:ext uri="{BB962C8B-B14F-4D97-AF65-F5344CB8AC3E}">
        <p14:creationId xmlns:p14="http://schemas.microsoft.com/office/powerpoint/2010/main" val="13579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41A768-46DB-4EFD-A0B0-A9AD2CC0182F}"/>
              </a:ext>
            </a:extLst>
          </p:cNvPr>
          <p:cNvSpPr>
            <a:spLocks noGrp="1"/>
          </p:cNvSpPr>
          <p:nvPr>
            <p:ph type="title"/>
          </p:nvPr>
        </p:nvSpPr>
        <p:spPr>
          <a:xfrm>
            <a:off x="1154954" y="973668"/>
            <a:ext cx="8761413" cy="706964"/>
          </a:xfrm>
        </p:spPr>
        <p:txBody>
          <a:bodyPr>
            <a:normAutofit/>
          </a:bodyPr>
          <a:lstStyle/>
          <a:p>
            <a:r>
              <a:rPr lang="en-US" dirty="0" err="1">
                <a:solidFill>
                  <a:srgbClr val="EBEBEB"/>
                </a:solidFill>
                <a:latin typeface="Times New Roman" panose="02020603050405020304" pitchFamily="18" charset="0"/>
                <a:cs typeface="Times New Roman" panose="02020603050405020304" pitchFamily="18" charset="0"/>
              </a:rPr>
              <a:t>Quá</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trình</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quyết</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định</a:t>
            </a:r>
            <a:r>
              <a:rPr lang="en-US" dirty="0">
                <a:solidFill>
                  <a:srgbClr val="EBEBEB"/>
                </a:solidFill>
                <a:latin typeface="Times New Roman" panose="02020603050405020304" pitchFamily="18" charset="0"/>
                <a:cs typeface="Times New Roman" panose="02020603050405020304" pitchFamily="18" charset="0"/>
              </a:rPr>
              <a:t> Markov (MDP)</a:t>
            </a:r>
            <a:endParaRPr lang="en-US" dirty="0">
              <a:solidFill>
                <a:srgbClr val="EBEBEB"/>
              </a:solidFill>
            </a:endParaRPr>
          </a:p>
        </p:txBody>
      </p:sp>
      <p:sp>
        <p:nvSpPr>
          <p:cNvPr id="3" name="Chỗ dành sẵn cho Nội dung 2">
            <a:extLst>
              <a:ext uri="{FF2B5EF4-FFF2-40B4-BE49-F238E27FC236}">
                <a16:creationId xmlns:a16="http://schemas.microsoft.com/office/drawing/2014/main" id="{7445AADB-518E-4B92-BEF8-B299CF117ED2}"/>
              </a:ext>
            </a:extLst>
          </p:cNvPr>
          <p:cNvSpPr>
            <a:spLocks noGrp="1"/>
          </p:cNvSpPr>
          <p:nvPr>
            <p:ph idx="1"/>
          </p:nvPr>
        </p:nvSpPr>
        <p:spPr>
          <a:xfrm>
            <a:off x="1154954" y="2603500"/>
            <a:ext cx="5211979" cy="3416300"/>
          </a:xfrm>
        </p:spPr>
        <p:txBody>
          <a:bodyPr anchor="ctr">
            <a:normAutofit/>
          </a:bodyPr>
          <a:lstStyle/>
          <a:p>
            <a:r>
              <a:rPr lang="en-US" u="sng">
                <a:latin typeface="Times New Roman" panose="02020603050405020304" pitchFamily="18" charset="0"/>
                <a:cs typeface="Times New Roman" panose="02020603050405020304" pitchFamily="18" charset="0"/>
              </a:rPr>
              <a:t>2, Bài toán quyết định Markov</a:t>
            </a:r>
          </a:p>
          <a:p>
            <a:r>
              <a:rPr lang="en-US">
                <a:latin typeface="Times New Roman" panose="02020603050405020304" pitchFamily="18" charset="0"/>
                <a:cs typeface="Times New Roman" panose="02020603050405020304" pitchFamily="18" charset="0"/>
              </a:rPr>
              <a:t>Có hai đặc tính quan trọng:</a:t>
            </a:r>
          </a:p>
          <a:p>
            <a:pPr>
              <a:buFont typeface="Wingdings" panose="05000000000000000000" pitchFamily="2" charset="2"/>
              <a:buChar char="v"/>
            </a:pPr>
            <a:r>
              <a:rPr lang="vi-VN">
                <a:latin typeface="Times New Roman" panose="02020603050405020304" pitchFamily="18" charset="0"/>
                <a:cs typeface="Times New Roman" panose="02020603050405020304" pitchFamily="18" charset="0"/>
              </a:rPr>
              <a:t>Tác tử tương tác với môi trường và cặp "tác tử + môi trường" tạo thành một hệ thống động.</a:t>
            </a:r>
            <a:endParaRPr lang="en-US">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a:latin typeface="Times New Roman" panose="02020603050405020304" pitchFamily="18" charset="0"/>
                <a:cs typeface="Times New Roman" panose="02020603050405020304" pitchFamily="18" charset="0"/>
              </a:rPr>
              <a:t>Tín hiệu tăng cường, được nhận biết dựa vào mục tiêu, cho phép tác tử thay đổi hành vi của nó.</a:t>
            </a:r>
            <a:endParaRPr lang="en-US">
              <a:latin typeface="Times New Roman" panose="02020603050405020304" pitchFamily="18" charset="0"/>
              <a:cs typeface="Times New Roman" panose="02020603050405020304" pitchFamily="18" charset="0"/>
            </a:endParaRPr>
          </a:p>
          <a:p>
            <a:r>
              <a:rPr lang="en-US" u="sng">
                <a:latin typeface="Times New Roman" panose="02020603050405020304" pitchFamily="18" charset="0"/>
                <a:cs typeface="Times New Roman" panose="02020603050405020304" pitchFamily="18" charset="0"/>
              </a:rPr>
              <a:t>Lược đồ:</a:t>
            </a:r>
          </a:p>
          <a:p>
            <a:endParaRPr lang="en-US" dirty="0"/>
          </a:p>
        </p:txBody>
      </p:sp>
      <p:pic>
        <p:nvPicPr>
          <p:cNvPr id="4" name="Picture 8" descr="Ảnh có chứa đồng hồ&#10;&#10;Mô tả được tạo tự động">
            <a:extLst>
              <a:ext uri="{FF2B5EF4-FFF2-40B4-BE49-F238E27FC236}">
                <a16:creationId xmlns:a16="http://schemas.microsoft.com/office/drawing/2014/main" id="{A1BD5EAC-5555-4A10-BAF1-3BA89AE02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733" y="3321040"/>
            <a:ext cx="4345024" cy="197698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7558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F48086-9EF4-4AE2-8796-E42C9F7784A5}"/>
              </a:ext>
            </a:extLst>
          </p:cNvPr>
          <p:cNvSpPr>
            <a:spLocks noGrp="1"/>
          </p:cNvSpPr>
          <p:nvPr>
            <p:ph type="title"/>
          </p:nvPr>
        </p:nvSpPr>
        <p:spPr/>
        <p:txBody>
          <a:bodyPr/>
          <a:lstStyle/>
          <a:p>
            <a:r>
              <a:rPr lang="en-US" dirty="0" err="1">
                <a:solidFill>
                  <a:srgbClr val="EBEBEB"/>
                </a:solidFill>
                <a:latin typeface="Times New Roman" panose="02020603050405020304" pitchFamily="18" charset="0"/>
                <a:cs typeface="Times New Roman" panose="02020603050405020304" pitchFamily="18" charset="0"/>
              </a:rPr>
              <a:t>Quá</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trình</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quyết</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định</a:t>
            </a:r>
            <a:r>
              <a:rPr lang="en-US" dirty="0">
                <a:solidFill>
                  <a:srgbClr val="EBEBEB"/>
                </a:solidFill>
                <a:latin typeface="Times New Roman" panose="02020603050405020304" pitchFamily="18" charset="0"/>
                <a:cs typeface="Times New Roman" panose="02020603050405020304" pitchFamily="18" charset="0"/>
              </a:rPr>
              <a:t> Markov (MDP)</a:t>
            </a:r>
            <a:endParaRPr lang="en-US" dirty="0"/>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FA56D529-CAB8-4085-B23A-464575236356}"/>
                  </a:ext>
                </a:extLst>
              </p:cNvPr>
              <p:cNvSpPr>
                <a:spLocks noGrp="1"/>
              </p:cNvSpPr>
              <p:nvPr>
                <p:ph idx="1"/>
              </p:nvPr>
            </p:nvSpPr>
            <p:spPr/>
            <p:txBody>
              <a:bodyPr/>
              <a:lstStyle/>
              <a:p>
                <a:pPr>
                  <a:lnSpc>
                    <a:spcPct val="120000"/>
                  </a:lnSpc>
                </a:pPr>
                <a:r>
                  <a:rPr lang="en-US" u="sng" dirty="0">
                    <a:latin typeface="Times New Roman" panose="02020603050405020304" pitchFamily="18" charset="0"/>
                    <a:cs typeface="Times New Roman" panose="02020603050405020304" pitchFamily="18" charset="0"/>
                  </a:rPr>
                  <a:t>3, Các phần tử của bài toán quyết định Markov</a:t>
                </a:r>
              </a:p>
              <a:p>
                <a:pPr>
                  <a:lnSpc>
                    <a:spcPct val="120000"/>
                  </a:lnSpc>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Chiến</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(policy): </a:t>
                </a:r>
                <a:r>
                  <a:rPr lang="vi-VN" sz="2000" dirty="0">
                    <a:latin typeface="Times New Roman" panose="02020603050405020304" pitchFamily="18" charset="0"/>
                    <a:cs typeface="Times New Roman" panose="02020603050405020304" pitchFamily="18" charset="0"/>
                  </a:rPr>
                  <a:t>định nghĩa cách thức tác tử học từ hành động tại thời điểm đưa ra.</a:t>
                </a: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Hàm phản hồi hoặc Hàm thưởng</a:t>
                </a:r>
                <a14:m>
                  <m:oMath xmlns:m="http://schemas.openxmlformats.org/officeDocument/2006/math">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𝑅</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𝑡</m:t>
                            </m:r>
                          </m:e>
                        </m:d>
                      </m:e>
                    </m:d>
                  </m:oMath>
                </a14:m>
                <a:r>
                  <a:rPr lang="en-US" sz="2000" dirty="0">
                    <a:latin typeface="Times New Roman" panose="02020603050405020304" pitchFamily="18" charset="0"/>
                    <a:cs typeface="Times New Roman" panose="02020603050405020304" pitchFamily="18" charset="0"/>
                  </a:rPr>
                  <a:t> :</a:t>
                </a:r>
              </a:p>
              <a:p>
                <a:pPr marL="800100" lvl="1" indent="-342900">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Số bước hữu hạn: </a:t>
                </a:r>
              </a:p>
              <a:p>
                <a:pPr marL="457200" lvl="1" indent="0">
                  <a:lnSpc>
                    <a:spcPct val="120000"/>
                  </a:lnSpc>
                  <a:buNone/>
                </a:pPr>
                <a:endParaRPr lang="en-US" dirty="0">
                  <a:latin typeface="Times New Roman" panose="02020603050405020304" pitchFamily="18" charset="0"/>
                  <a:cs typeface="Times New Roman" panose="02020603050405020304" pitchFamily="18" charset="0"/>
                </a:endParaRPr>
              </a:p>
              <a:p>
                <a:pPr marL="800100" lvl="1" indent="-342900">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Số bước vô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p>
              <a:p>
                <a:endParaRPr lang="en-US" dirty="0"/>
              </a:p>
            </p:txBody>
          </p:sp>
        </mc:Choice>
        <mc:Fallback>
          <p:sp>
            <p:nvSpPr>
              <p:cNvPr id="3" name="Chỗ dành sẵn cho Nội dung 2">
                <a:extLst>
                  <a:ext uri="{FF2B5EF4-FFF2-40B4-BE49-F238E27FC236}">
                    <a16:creationId xmlns:a16="http://schemas.microsoft.com/office/drawing/2014/main" id="{FA56D529-CAB8-4085-B23A-464575236356}"/>
                  </a:ext>
                </a:extLst>
              </p:cNvPr>
              <p:cNvSpPr>
                <a:spLocks noGrp="1" noRot="1" noChangeAspect="1" noMove="1" noResize="1" noEditPoints="1" noAdjustHandles="1" noChangeArrowheads="1" noChangeShapeType="1" noTextEdit="1"/>
              </p:cNvSpPr>
              <p:nvPr>
                <p:ph idx="1"/>
              </p:nvPr>
            </p:nvSpPr>
            <p:spPr>
              <a:blipFill>
                <a:blip r:embed="rId3"/>
                <a:stretch>
                  <a:fillRect l="-276"/>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711A12C3-A6F6-4F54-9CA9-B456795C2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3230" y="4419697"/>
            <a:ext cx="4099037" cy="534986"/>
          </a:xfrm>
          <a:prstGeom prst="rect">
            <a:avLst/>
          </a:prstGeom>
        </p:spPr>
      </p:pic>
      <p:pic>
        <p:nvPicPr>
          <p:cNvPr id="5" name="Picture 14">
            <a:extLst>
              <a:ext uri="{FF2B5EF4-FFF2-40B4-BE49-F238E27FC236}">
                <a16:creationId xmlns:a16="http://schemas.microsoft.com/office/drawing/2014/main" id="{4968C936-7A1A-43DB-9E61-B9A2212DA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8003" y="5023428"/>
            <a:ext cx="4527353" cy="1019287"/>
          </a:xfrm>
          <a:prstGeom prst="rect">
            <a:avLst/>
          </a:prstGeom>
        </p:spPr>
      </p:pic>
    </p:spTree>
    <p:extLst>
      <p:ext uri="{BB962C8B-B14F-4D97-AF65-F5344CB8AC3E}">
        <p14:creationId xmlns:p14="http://schemas.microsoft.com/office/powerpoint/2010/main" val="398370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6334F0-C70C-4942-9F7E-BABF7116D6B7}"/>
              </a:ext>
            </a:extLst>
          </p:cNvPr>
          <p:cNvSpPr>
            <a:spLocks noGrp="1"/>
          </p:cNvSpPr>
          <p:nvPr>
            <p:ph type="title"/>
          </p:nvPr>
        </p:nvSpPr>
        <p:spPr/>
        <p:txBody>
          <a:bodyPr/>
          <a:lstStyle/>
          <a:p>
            <a:r>
              <a:rPr lang="en-US" dirty="0" err="1">
                <a:solidFill>
                  <a:srgbClr val="EBEBEB"/>
                </a:solidFill>
                <a:latin typeface="Times New Roman" panose="02020603050405020304" pitchFamily="18" charset="0"/>
                <a:cs typeface="Times New Roman" panose="02020603050405020304" pitchFamily="18" charset="0"/>
              </a:rPr>
              <a:t>Quá</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trình</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quyết</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định</a:t>
            </a:r>
            <a:r>
              <a:rPr lang="en-US" dirty="0">
                <a:solidFill>
                  <a:srgbClr val="EBEBEB"/>
                </a:solidFill>
                <a:latin typeface="Times New Roman" panose="02020603050405020304" pitchFamily="18" charset="0"/>
                <a:cs typeface="Times New Roman" panose="02020603050405020304" pitchFamily="18" charset="0"/>
              </a:rPr>
              <a:t> Markov (MDP)</a:t>
            </a:r>
            <a:endParaRPr lang="en-US" dirty="0"/>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DDEEF725-6B31-4A25-9DB7-F649869EFA34}"/>
                  </a:ext>
                </a:extLst>
              </p:cNvPr>
              <p:cNvSpPr>
                <a:spLocks noGrp="1"/>
              </p:cNvSpPr>
              <p:nvPr>
                <p:ph idx="1"/>
              </p:nvPr>
            </p:nvSpPr>
            <p:spPr>
              <a:xfrm>
                <a:off x="1154954" y="2603500"/>
                <a:ext cx="8825659" cy="3857458"/>
              </a:xfrm>
            </p:spPr>
            <p:txBody>
              <a:bodyPr/>
              <a:lstStyle/>
              <a:p>
                <a:r>
                  <a:rPr lang="en-US" u="sng" dirty="0">
                    <a:latin typeface="Times New Roman" panose="02020603050405020304" pitchFamily="18" charset="0"/>
                    <a:cs typeface="Times New Roman" panose="02020603050405020304" pitchFamily="18" charset="0"/>
                  </a:rPr>
                  <a:t>3, Các phần tử của bài toán quyết định Markov</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Hàm giá trị:</a:t>
                </a:r>
              </a:p>
              <a:p>
                <a:pPr marL="800100" lvl="1" indent="-342900">
                  <a:buFont typeface="Wingdings" panose="05000000000000000000" pitchFamily="2" charset="2"/>
                  <a:buChar char="§"/>
                </a:pPr>
                <a:r>
                  <a:rPr lang="vi-VN" u="sng" dirty="0">
                    <a:latin typeface="Times New Roman" panose="02020603050405020304" pitchFamily="18" charset="0"/>
                    <a:cs typeface="Times New Roman" panose="02020603050405020304" pitchFamily="18" charset="0"/>
                  </a:rPr>
                  <a:t>Hàm</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giá</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trị</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trạng</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thái</a:t>
                </a:r>
                <a:r>
                  <a:rPr lang="vi-VN"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𝑠</m:t>
                    </m:r>
                  </m:oMath>
                </a14:m>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trong</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chiến</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lược</a:t>
                </a:r>
                <a:r>
                  <a:rPr lang="vi-VN" dirty="0">
                    <a:latin typeface="Times New Roman" panose="02020603050405020304" pitchFamily="18" charset="0"/>
                    <a:cs typeface="Times New Roman" panose="02020603050405020304" pitchFamily="18" charset="0"/>
                  </a:rPr>
                  <a:t> </a:t>
                </a:r>
                <a14:m>
                  <m:oMath xmlns:m="http://schemas.openxmlformats.org/officeDocument/2006/math">
                    <m:r>
                      <a:rPr lang="vi-VN" i="1" dirty="0">
                        <a:latin typeface="Cambria Math" panose="02040503050406030204" pitchFamily="18" charset="0"/>
                        <a:ea typeface="Cambria Math" panose="02040503050406030204" pitchFamily="18" charset="0"/>
                      </a:rPr>
                      <m:t>𝜋</m:t>
                    </m:r>
                  </m:oMath>
                </a14:m>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tính</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như</a:t>
                </a:r>
                <a:r>
                  <a:rPr lang="vi-VN" dirty="0">
                    <a:latin typeface="Times New Roman" panose="02020603050405020304" pitchFamily="18" charset="0"/>
                    <a:cs typeface="Times New Roman" panose="02020603050405020304" pitchFamily="18" charset="0"/>
                  </a:rPr>
                  <a:t> </a:t>
                </a:r>
                <a:r>
                  <a:rPr lang="vi-VN" u="sng" dirty="0">
                    <a:latin typeface="Times New Roman" panose="02020603050405020304" pitchFamily="18" charset="0"/>
                    <a:cs typeface="Times New Roman" panose="02020603050405020304" pitchFamily="18" charset="0"/>
                  </a:rPr>
                  <a:t>sau</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sz="2000" dirty="0"/>
              </a:p>
              <a:p>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Hàm giá trị hành động trong trạng thái </a:t>
                </a:r>
                <a14:m>
                  <m:oMath xmlns:m="http://schemas.openxmlformats.org/officeDocument/2006/math">
                    <m:r>
                      <a:rPr lang="en-US" i="1">
                        <a:latin typeface="Cambria Math" panose="02040503050406030204" pitchFamily="18" charset="0"/>
                        <a:cs typeface="Times New Roman" panose="02020603050405020304" pitchFamily="18" charset="0"/>
                      </a:rPr>
                      <m:t>𝑠</m:t>
                    </m:r>
                  </m:oMath>
                </a14:m>
                <a:r>
                  <a:rPr lang="en-US" dirty="0">
                    <a:latin typeface="Times New Roman" panose="02020603050405020304" pitchFamily="18" charset="0"/>
                    <a:cs typeface="Times New Roman" panose="02020603050405020304" pitchFamily="18" charset="0"/>
                  </a:rPr>
                  <a:t> dưới chiến lược điều khiển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𝜋</m:t>
                    </m:r>
                    <m:r>
                      <a:rPr lang="en-US">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endParaRPr lang="en-US" dirty="0"/>
              </a:p>
            </p:txBody>
          </p:sp>
        </mc:Choice>
        <mc:Fallback>
          <p:sp>
            <p:nvSpPr>
              <p:cNvPr id="3" name="Chỗ dành sẵn cho Nội dung 2">
                <a:extLst>
                  <a:ext uri="{FF2B5EF4-FFF2-40B4-BE49-F238E27FC236}">
                    <a16:creationId xmlns:a16="http://schemas.microsoft.com/office/drawing/2014/main" id="{DDEEF725-6B31-4A25-9DB7-F649869EFA34}"/>
                  </a:ext>
                </a:extLst>
              </p:cNvPr>
              <p:cNvSpPr>
                <a:spLocks noGrp="1" noRot="1" noChangeAspect="1" noMove="1" noResize="1" noEditPoints="1" noAdjustHandles="1" noChangeArrowheads="1" noChangeShapeType="1" noTextEdit="1"/>
              </p:cNvSpPr>
              <p:nvPr>
                <p:ph idx="1"/>
              </p:nvPr>
            </p:nvSpPr>
            <p:spPr>
              <a:xfrm>
                <a:off x="1154954" y="2603500"/>
                <a:ext cx="8825659" cy="3857458"/>
              </a:xfrm>
              <a:blipFill>
                <a:blip r:embed="rId3"/>
                <a:stretch>
                  <a:fillRect l="-276" t="-790"/>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49385902-4530-4863-AE61-8DE95041F1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1023" y="4016501"/>
            <a:ext cx="3529274" cy="631252"/>
          </a:xfrm>
          <a:prstGeom prst="rect">
            <a:avLst/>
          </a:prstGeom>
        </p:spPr>
      </p:pic>
      <p:pic>
        <p:nvPicPr>
          <p:cNvPr id="5" name="Picture 7">
            <a:extLst>
              <a:ext uri="{FF2B5EF4-FFF2-40B4-BE49-F238E27FC236}">
                <a16:creationId xmlns:a16="http://schemas.microsoft.com/office/drawing/2014/main" id="{AB0CAF71-FBA9-4F87-9AAD-2CA6F289E4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120" y="5424813"/>
            <a:ext cx="7173326" cy="919037"/>
          </a:xfrm>
          <a:prstGeom prst="rect">
            <a:avLst/>
          </a:prstGeom>
        </p:spPr>
      </p:pic>
    </p:spTree>
    <p:extLst>
      <p:ext uri="{BB962C8B-B14F-4D97-AF65-F5344CB8AC3E}">
        <p14:creationId xmlns:p14="http://schemas.microsoft.com/office/powerpoint/2010/main" val="420129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91669A1-9B97-4BDA-AFFB-C40A7578E52F}"/>
              </a:ext>
            </a:extLst>
          </p:cNvPr>
          <p:cNvSpPr>
            <a:spLocks noGrp="1"/>
          </p:cNvSpPr>
          <p:nvPr>
            <p:ph type="title"/>
          </p:nvPr>
        </p:nvSpPr>
        <p:spPr/>
        <p:txBody>
          <a:bodyPr/>
          <a:lstStyle/>
          <a:p>
            <a:r>
              <a:rPr lang="en-US" dirty="0" err="1">
                <a:solidFill>
                  <a:srgbClr val="EBEBEB"/>
                </a:solidFill>
                <a:latin typeface="Times New Roman" panose="02020603050405020304" pitchFamily="18" charset="0"/>
                <a:cs typeface="Times New Roman" panose="02020603050405020304" pitchFamily="18" charset="0"/>
              </a:rPr>
              <a:t>Quá</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trình</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quyết</a:t>
            </a:r>
            <a:r>
              <a:rPr lang="en-US" dirty="0">
                <a:solidFill>
                  <a:srgbClr val="EBEBEB"/>
                </a:solidFill>
                <a:latin typeface="Times New Roman" panose="02020603050405020304" pitchFamily="18" charset="0"/>
                <a:cs typeface="Times New Roman" panose="02020603050405020304" pitchFamily="18" charset="0"/>
              </a:rPr>
              <a:t> </a:t>
            </a:r>
            <a:r>
              <a:rPr lang="en-US" dirty="0" err="1">
                <a:solidFill>
                  <a:srgbClr val="EBEBEB"/>
                </a:solidFill>
                <a:latin typeface="Times New Roman" panose="02020603050405020304" pitchFamily="18" charset="0"/>
                <a:cs typeface="Times New Roman" panose="02020603050405020304" pitchFamily="18" charset="0"/>
              </a:rPr>
              <a:t>định</a:t>
            </a:r>
            <a:r>
              <a:rPr lang="en-US" dirty="0">
                <a:solidFill>
                  <a:srgbClr val="EBEBEB"/>
                </a:solidFill>
                <a:latin typeface="Times New Roman" panose="02020603050405020304" pitchFamily="18" charset="0"/>
                <a:cs typeface="Times New Roman" panose="02020603050405020304" pitchFamily="18" charset="0"/>
              </a:rPr>
              <a:t> Markov (MDP)</a:t>
            </a:r>
            <a:endParaRPr lang="en-US" dirty="0"/>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750A6435-672C-4C9D-A148-4676CFD14D54}"/>
                  </a:ext>
                </a:extLst>
              </p:cNvPr>
              <p:cNvSpPr>
                <a:spLocks noGrp="1"/>
              </p:cNvSpPr>
              <p:nvPr>
                <p:ph idx="1"/>
              </p:nvPr>
            </p:nvSpPr>
            <p:spPr>
              <a:xfrm>
                <a:off x="1154954" y="2603499"/>
                <a:ext cx="8825659" cy="3833395"/>
              </a:xfrm>
            </p:spPr>
            <p:txBody>
              <a:bodyPr/>
              <a:lstStyle/>
              <a:p>
                <a:r>
                  <a:rPr lang="en-US" u="sng" dirty="0">
                    <a:latin typeface="Times New Roman" panose="02020603050405020304" pitchFamily="18" charset="0"/>
                    <a:cs typeface="Times New Roman" panose="02020603050405020304" pitchFamily="18" charset="0"/>
                  </a:rPr>
                  <a:t>4, Phương trình tối ưu Bellman cho bài toán MDP</a:t>
                </a:r>
              </a:p>
              <a:p>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Phương trình tối ưu Bellman cho </a:t>
                </a:r>
                <a14:m>
                  <m:oMath xmlns:m="http://schemas.openxmlformats.org/officeDocument/2006/math">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𝑉</m:t>
                        </m:r>
                      </m:e>
                      <m:sup>
                        <m:r>
                          <a:rPr lang="en-US" i="1">
                            <a:latin typeface="Cambria Math" panose="02040503050406030204" pitchFamily="18" charset="0"/>
                            <a:cs typeface="Times New Roman" panose="02020603050405020304" pitchFamily="18" charset="0"/>
                          </a:rPr>
                          <m:t>∗</m:t>
                        </m:r>
                      </m:sup>
                    </m:sSup>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𝑠</m:t>
                        </m:r>
                      </m:e>
                    </m:d>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Phương trình tối ưu Bellman cho </a:t>
                </a:r>
                <a14:m>
                  <m:oMath xmlns:m="http://schemas.openxmlformats.org/officeDocument/2006/math">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𝑄</m:t>
                        </m:r>
                      </m:e>
                      <m:sup>
                        <m:r>
                          <a:rPr lang="en-US" i="1">
                            <a:latin typeface="Cambria Math" panose="02040503050406030204" pitchFamily="18" charset="0"/>
                            <a:cs typeface="Times New Roman" panose="02020603050405020304" pitchFamily="18" charset="0"/>
                          </a:rPr>
                          <m:t>∗</m:t>
                        </m:r>
                      </m:sup>
                    </m:sSup>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𝑎</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𝑠</m:t>
                        </m:r>
                      </m:e>
                    </m:d>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u="sng" dirty="0">
                  <a:latin typeface="Times New Roman" panose="02020603050405020304" pitchFamily="18" charset="0"/>
                  <a:cs typeface="Times New Roman" panose="02020603050405020304" pitchFamily="18" charset="0"/>
                </a:endParaRPr>
              </a:p>
              <a:p>
                <a:endParaRPr lang="en-US" dirty="0"/>
              </a:p>
            </p:txBody>
          </p:sp>
        </mc:Choice>
        <mc:Fallback>
          <p:sp>
            <p:nvSpPr>
              <p:cNvPr id="3" name="Chỗ dành sẵn cho Nội dung 2">
                <a:extLst>
                  <a:ext uri="{FF2B5EF4-FFF2-40B4-BE49-F238E27FC236}">
                    <a16:creationId xmlns:a16="http://schemas.microsoft.com/office/drawing/2014/main" id="{750A6435-672C-4C9D-A148-4676CFD14D54}"/>
                  </a:ext>
                </a:extLst>
              </p:cNvPr>
              <p:cNvSpPr>
                <a:spLocks noGrp="1" noRot="1" noChangeAspect="1" noMove="1" noResize="1" noEditPoints="1" noAdjustHandles="1" noChangeArrowheads="1" noChangeShapeType="1" noTextEdit="1"/>
              </p:cNvSpPr>
              <p:nvPr>
                <p:ph idx="1"/>
              </p:nvPr>
            </p:nvSpPr>
            <p:spPr>
              <a:xfrm>
                <a:off x="1154954" y="2603499"/>
                <a:ext cx="8825659" cy="3833395"/>
              </a:xfrm>
              <a:blipFill>
                <a:blip r:embed="rId3"/>
                <a:stretch>
                  <a:fillRect l="-138" t="-79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8ADA0F4-D5A2-437B-B520-8DCAE2D61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508" y="3894706"/>
            <a:ext cx="4647690" cy="833888"/>
          </a:xfrm>
          <a:prstGeom prst="rect">
            <a:avLst/>
          </a:prstGeom>
        </p:spPr>
      </p:pic>
      <p:pic>
        <p:nvPicPr>
          <p:cNvPr id="5" name="Picture 5">
            <a:extLst>
              <a:ext uri="{FF2B5EF4-FFF2-40B4-BE49-F238E27FC236}">
                <a16:creationId xmlns:a16="http://schemas.microsoft.com/office/drawing/2014/main" id="{0EE165DA-7722-4CF8-B865-831EA455ED90}"/>
              </a:ext>
            </a:extLst>
          </p:cNvPr>
          <p:cNvPicPr>
            <a:picLocks noChangeAspect="1"/>
          </p:cNvPicPr>
          <p:nvPr/>
        </p:nvPicPr>
        <p:blipFill>
          <a:blip r:embed="rId5"/>
          <a:stretch>
            <a:fillRect/>
          </a:stretch>
        </p:blipFill>
        <p:spPr>
          <a:xfrm>
            <a:off x="2438338" y="5519639"/>
            <a:ext cx="5868744" cy="729385"/>
          </a:xfrm>
          <a:prstGeom prst="rect">
            <a:avLst/>
          </a:prstGeom>
        </p:spPr>
      </p:pic>
    </p:spTree>
    <p:extLst>
      <p:ext uri="{BB962C8B-B14F-4D97-AF65-F5344CB8AC3E}">
        <p14:creationId xmlns:p14="http://schemas.microsoft.com/office/powerpoint/2010/main" val="1664042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3394</Words>
  <Application>Microsoft Office PowerPoint</Application>
  <PresentationFormat>Màn hình rộng</PresentationFormat>
  <Paragraphs>240</Paragraphs>
  <Slides>28</Slides>
  <Notes>13</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28</vt:i4>
      </vt:variant>
    </vt:vector>
  </HeadingPairs>
  <TitlesOfParts>
    <vt:vector size="36" baseType="lpstr">
      <vt:lpstr>Arial</vt:lpstr>
      <vt:lpstr>Calibri</vt:lpstr>
      <vt:lpstr>Cambria Math</vt:lpstr>
      <vt:lpstr>Century Gothic</vt:lpstr>
      <vt:lpstr>Times New Roman</vt:lpstr>
      <vt:lpstr>Wingdings</vt:lpstr>
      <vt:lpstr>Wingdings 3</vt:lpstr>
      <vt:lpstr>Ion Boardroom</vt:lpstr>
      <vt:lpstr>CÁC MÔ HÌNH NGẪU NHIÊN  VÀ ỨNG DỤNG</vt:lpstr>
      <vt:lpstr>1. Giới thiệu về học tăng cường 2. Quá trình quyết định Markov (MDP) 3. Thuật toán Q-Learning  4. Ứng dụng trong thực tế 5. Kết luận</vt:lpstr>
      <vt:lpstr>Giới thiệu về học tăng cường</vt:lpstr>
      <vt:lpstr>Giới thiệu về học tăng cường</vt:lpstr>
      <vt:lpstr>Quá trình quyết định Markov (MDP)</vt:lpstr>
      <vt:lpstr>Quá trình quyết định Markov (MDP)</vt:lpstr>
      <vt:lpstr>Quá trình quyết định Markov (MDP)</vt:lpstr>
      <vt:lpstr>Quá trình quyết định Markov (MDP)</vt:lpstr>
      <vt:lpstr>Quá trình quyết định Markov (MDP)</vt:lpstr>
      <vt:lpstr>Thuật toán Q-Learning </vt:lpstr>
      <vt:lpstr>Thuật toán Q-Learning </vt:lpstr>
      <vt:lpstr>Thuật toán Q-Learning </vt:lpstr>
      <vt:lpstr>Thuật toán Q-Learning </vt:lpstr>
      <vt:lpstr>Ứng dụng trong thực tế</vt:lpstr>
      <vt:lpstr>Ứng dụng trong thực tế</vt:lpstr>
      <vt:lpstr>Ứng dụng trong thực tế</vt:lpstr>
      <vt:lpstr>Ứng dụng trong thực tế</vt:lpstr>
      <vt:lpstr>Ứng dụng trong thực tế</vt:lpstr>
      <vt:lpstr>Ứng dụng trong thực tế</vt:lpstr>
      <vt:lpstr>Ứng dụng trong thực tế</vt:lpstr>
      <vt:lpstr>Ứng dụng trong thực tế</vt:lpstr>
      <vt:lpstr>Ứng dụng trong thực tế</vt:lpstr>
      <vt:lpstr>Ứng dụng trong thực tế</vt:lpstr>
      <vt:lpstr>Ứng dụng trong thực tế</vt:lpstr>
      <vt:lpstr>Ứng dụng trong thực tế</vt:lpstr>
      <vt:lpstr>Ứng dụng trong thực tế</vt:lpstr>
      <vt:lpstr>Tổng kết</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MÔ HÌNH NGẪU NHIÊN  VÀ ỨNG DỤNG</dc:title>
  <dc:creator>Nguyen Huu Dat 20160933</dc:creator>
  <cp:lastModifiedBy>Nguyen Huu Dat 20160933</cp:lastModifiedBy>
  <cp:revision>1</cp:revision>
  <dcterms:created xsi:type="dcterms:W3CDTF">2020-07-12T13:27:03Z</dcterms:created>
  <dcterms:modified xsi:type="dcterms:W3CDTF">2020-07-12T13:29:06Z</dcterms:modified>
</cp:coreProperties>
</file>