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0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57" r:id="rId19"/>
    <p:sldId id="272" r:id="rId20"/>
    <p:sldId id="26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13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7489E-6673-44B2-BF4B-99524ED624F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B6FAB-77C1-4769-B82A-EA18AEDC3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246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844FE-C141-4A68-A125-14B8A38BA2C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CA0A8-07A9-4215-B2BC-9A052402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33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0D9A-0D2B-4980-8937-3A58DD326B00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CC1C-2F15-4D4E-A980-615AA9DFB07C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9EC1-8E99-44E3-ADEC-655F2A94EC9C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E12B-B7A2-4EA3-9A20-1130055D913F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9E83-1DC7-489F-8915-A471E6B2B27E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C3D-E2E6-4B36-8431-5706B7AEDC1E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6729-A764-498E-8AEC-F007819D4B4F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42C-1652-46E8-8612-156694336C96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22A2-2729-4194-977E-F0188EB24FF8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8579-CBDF-4B68-AD1A-A34F8578EB0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B224-E6E3-4A5F-8327-58591101AB5C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7D17-8296-4859-84C9-CEB007D8B01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F34D-7066-4F80-A31C-FD7642E96BFC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DFC9-9508-45AA-AFD9-59B581E5BBBE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C1A0-9824-49D5-B0E1-BAD7263738E5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39CF-C74E-456D-82D2-2DD8E8EC48DE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79C0-0D01-494F-B873-B909FF7ACCB8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Heart+failure+clinical+recor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48691" y="1773158"/>
            <a:ext cx="9905999" cy="1898839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 DỤNG GIẢI THUẬT </a:t>
            </a:r>
            <a:r>
              <a:rPr lang="en-US" alt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TRÊN</a:t>
            </a:r>
            <a:r>
              <a:rPr lang="en-US" sz="4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</a:t>
            </a:r>
            <a:br>
              <a:rPr lang="en-US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FAILURE CLINICAL RECORD</a:t>
            </a:r>
            <a:endParaRPr lang="en-US" altLang="en-US" sz="4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9637" y="271462"/>
            <a:ext cx="8592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</a:p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VÀ TRUYỀN THÔNG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type="subTitle" idx="1"/>
          </p:nvPr>
        </p:nvSpPr>
        <p:spPr>
          <a:xfrm>
            <a:off x="1231321" y="5122913"/>
            <a:ext cx="3362325" cy="885825"/>
          </a:xfrm>
        </p:spPr>
        <p:txBody>
          <a:bodyPr>
            <a:normAutofit fontScale="85000" lnSpcReduction="10000"/>
          </a:bodyPr>
          <a:lstStyle/>
          <a:p>
            <a:r>
              <a:rPr lang="en-US" sz="2600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</a:t>
            </a:r>
          </a:p>
          <a:p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TS.Trần Nguyễn Minh Thư</a:t>
            </a:r>
          </a:p>
          <a:p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7562784" y="5013395"/>
            <a:ext cx="4733925" cy="1104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514350" rtl="0" eaLnBrk="1" latinLnBrk="0" hangingPunct="1">
              <a:lnSpc>
                <a:spcPct val="150000"/>
              </a:lnSpc>
              <a:spcBef>
                <a:spcPts val="563"/>
              </a:spcBef>
              <a:buFont typeface="Arial" panose="020B0604020202020204" pitchFamily="34" charset="0"/>
              <a:buNone/>
              <a:defRPr sz="2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257175" indent="0" algn="ctr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ctr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ctr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ctr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ctr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Đông Khôi – B1706710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Thị Kim Ngọc – B1706731</a:t>
            </a:r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Thanh Vân – B1709639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0159" y="3819476"/>
            <a:ext cx="3360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Sáng 6/01 – nhóm 01</a:t>
            </a:r>
          </a:p>
        </p:txBody>
      </p:sp>
    </p:spTree>
    <p:extLst>
      <p:ext uri="{BB962C8B-B14F-4D97-AF65-F5344CB8AC3E}">
        <p14:creationId xmlns:p14="http://schemas.microsoft.com/office/powerpoint/2010/main" val="35850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7582" y="131676"/>
            <a:ext cx="7086600" cy="944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 giải thuật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7582" y="1860284"/>
            <a:ext cx="102771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nghi thức hold-out để đánh giá, lấy ngẫu nhiên 2/3 tập dữ liệu để học và 1/3 tập dữ liệu để kiểm tra, lấy ngẫu nhiên 15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 dự đoán: So sánh kết quả độ chính xác trung bình thông qua kết quả dự đoán của hai giải thuật cây quyết định và Bayes thơ ngây.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" y="1398619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hold-out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7582" y="131676"/>
            <a:ext cx="7086600" cy="944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giải thuật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522" y="1501638"/>
            <a:ext cx="102771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kiểm tra dữ liệu trong 1 nút có thuần nhất hay không. Một nút được xem là có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thuần nhất khi nút đó chỉ chứa duy nhất 1 nhãn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dữ liệu cần kiểm tra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trả về True nếu dữ liệu là thuần nhất, ngược lại trả về False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" y="5073636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get_point_splits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2522" y="3672733"/>
            <a:ext cx="10277104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nút lá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dữ liệu trong một nút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nhãn trên nút lá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320" y="3350948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create_leaf_node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" y="1189930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check_purity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2522" y="5469775"/>
            <a:ext cx="10277104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lấy các điểm phân hoạch. Các điểm phân hoạch sẽ là các điểm có sự thay đổi về lớp.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tập dữ liệu cần lấy các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hoạch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điển dạng {cột: mảng các điểm phân hoạch}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7582" y="131676"/>
            <a:ext cx="7086600" cy="944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giải thuật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522" y="1761328"/>
            <a:ext cx="102771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phân hoạch nhị phân dựa trên 1 giá trị ngưỡng cho 1 thuộc tính (cột) trên tập dữ liệu.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796925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tập dữ liệu cần phân hoạch</a:t>
            </a:r>
          </a:p>
          <a:p>
            <a:pPr marL="796925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plit_column: chỉ số cột</a:t>
            </a:r>
          </a:p>
          <a:p>
            <a:pPr marL="796925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split_value: giá trị phân hoạch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hai mảng left và right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thuộc tính có giá trị kiểu liên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</a:p>
          <a:p>
            <a:pPr marL="1257300" lvl="2" indent="-342900" algn="just">
              <a:lnSpc>
                <a:spcPct val="150000"/>
              </a:lnSpc>
              <a:buFont typeface="Times New Roman" panose="02020603050405020304" pitchFamily="18" charset="0"/>
              <a:buChar char="+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là các giá trị nhỏ hơn hoặc bằng giá trị phân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Times New Roman" panose="02020603050405020304" pitchFamily="18" charset="0"/>
              <a:buChar char="+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là các giá trị lớn hơn giá trị phân hoạch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thuộc tính có giá trị kiểu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 rạc</a:t>
            </a:r>
          </a:p>
          <a:p>
            <a:pPr marL="1257300" lvl="2" indent="-342900" algn="just">
              <a:lnSpc>
                <a:spcPct val="150000"/>
              </a:lnSpc>
              <a:buFont typeface="Times New Roman" panose="02020603050405020304" pitchFamily="18" charset="0"/>
              <a:buChar char="+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là các giá trị bằng giá trị phân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</a:p>
          <a:p>
            <a:pPr marL="1257300" lvl="2" indent="-342900" algn="just">
              <a:lnSpc>
                <a:spcPct val="150000"/>
              </a:lnSpc>
              <a:buFont typeface="Times New Roman" panose="02020603050405020304" pitchFamily="18" charset="0"/>
              <a:buChar char="+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là các giá trị khác giá trị phân hoạch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" y="1324188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binary_split_data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7582" y="131676"/>
            <a:ext cx="7086600" cy="944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giải thuật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522" y="1847408"/>
            <a:ext cx="10277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tính độ hỗn loạn thông tin trước khi phân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(Info(D))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dữ liệu cần tính entropy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entropy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" y="1324188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info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2522" y="4258042"/>
            <a:ext cx="10277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tính độ hỗn loạn thông tin sau khi phân hoạch.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dữ liệu đã phân hoạch hai phần left và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overall_entropy (Info_A(D))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320" y="3734822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info_A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7582" y="131676"/>
            <a:ext cx="7086600" cy="944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giải thuật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7582" y="1689398"/>
            <a:ext cx="102771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chọn ra thuộc tính và giá trị của thuộc tính đó để phân hoạch dựa vào giá trị độ lợi thông tin lớn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point_splits: các điểm phân hoạch (output của hàm get_point_splits)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best_split_column: thuộc tính (chỉ số cột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có giá trị độ lợi thông tin lớn nhất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best_split_value: giá trị phân hoạch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" y="1324188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choose_best_split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7582" y="131676"/>
            <a:ext cx="7086600" cy="944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giải thuật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522" y="1698812"/>
            <a:ext cx="10277104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kiểm tra giá trị của 1 cột thuộc tính xem các giá trị của cột đó là giá trị liên tục hay rời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các giá trị của cột dữ liệu cần kiểm tra.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trả về True nếu cột đó có giá trị liên tục, ngược lại trả về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" y="1271703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is_continuous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2522" y="3547913"/>
            <a:ext cx="1027710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Hàm xét xem giá trị của một cột thuộc tính trong 1 tập dữ liệu là kiểu liên tục hay rời rạc.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mảng feature_types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hỉ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mảng tương ứng với chỉ số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trị ứng với các chỉ số mảng là continuous hoặc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</a:p>
          <a:p>
            <a:pPr marL="1257300" lvl="2" indent="-342900" algn="just">
              <a:lnSpc>
                <a:spcPct val="150000"/>
              </a:lnSpc>
              <a:buFont typeface="Times New Roman" panose="02020603050405020304" pitchFamily="18" charset="0"/>
              <a:buChar char="+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continuous: là các cột có giá trị kiểu liên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</a:p>
          <a:p>
            <a:pPr marL="1257300" lvl="2" indent="-342900" algn="just">
              <a:lnSpc>
                <a:spcPct val="150000"/>
              </a:lnSpc>
              <a:buFont typeface="Times New Roman" panose="02020603050405020304" pitchFamily="18" charset="0"/>
              <a:buChar char="+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categorical: là các cột có giá trị kiểu rời rạc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320" y="3120804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determine_type_of_feature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7582" y="131676"/>
            <a:ext cx="7086600" cy="944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giải thuật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7582" y="1794923"/>
            <a:ext cx="102771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xây dựng cây.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dt: dữ liệu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counter: đếm độ sâu của cây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min_samples_leaf: dùng để dừng sớm quá trình phân hoạch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max_depth: độ sâu của cây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cây.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" y="1271703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decision_tree_classifier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87582" y="131676"/>
            <a:ext cx="7086600" cy="944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giải thuật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54249" y="3587683"/>
            <a:ext cx="2937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 đồ thuật toán Decision Tree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1" y="787782"/>
            <a:ext cx="7255606" cy="61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10" y="121782"/>
            <a:ext cx="8911687" cy="734427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b="1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890558"/>
              </p:ext>
            </p:extLst>
          </p:nvPr>
        </p:nvGraphicFramePr>
        <p:xfrm>
          <a:off x="1439171" y="1228348"/>
          <a:ext cx="8948837" cy="5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748">
                  <a:extLst>
                    <a:ext uri="{9D8B030D-6E8A-4147-A177-3AD203B41FA5}">
                      <a16:colId xmlns:a16="http://schemas.microsoft.com/office/drawing/2014/main" xmlns="" val="851279311"/>
                    </a:ext>
                  </a:extLst>
                </a:gridCol>
                <a:gridCol w="1673362"/>
                <a:gridCol w="2274358">
                  <a:extLst>
                    <a:ext uri="{9D8B030D-6E8A-4147-A177-3AD203B41FA5}">
                      <a16:colId xmlns:a16="http://schemas.microsoft.com/office/drawing/2014/main" xmlns="" val="1548079370"/>
                    </a:ext>
                  </a:extLst>
                </a:gridCol>
                <a:gridCol w="1461246"/>
                <a:gridCol w="1342650"/>
                <a:gridCol w="1491473">
                  <a:extLst>
                    <a:ext uri="{9D8B030D-6E8A-4147-A177-3AD203B41FA5}">
                      <a16:colId xmlns:a16="http://schemas.microsoft.com/office/drawing/2014/main" xmlns="" val="2779034776"/>
                    </a:ext>
                  </a:extLst>
                </a:gridCol>
              </a:tblGrid>
              <a:tr h="332672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lặp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64588201"/>
                  </a:ext>
                </a:extLst>
              </a:tr>
              <a:tr h="332672">
                <a:tc vMerge="1">
                  <a:txBody>
                    <a:bodyPr/>
                    <a:lstStyle/>
                    <a:p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min_samples_leaf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chính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xác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6008964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3959450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1931861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45657321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53571175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58510626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1546534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1088622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52229078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48713110"/>
                  </a:ext>
                </a:extLst>
              </a:tr>
              <a:tr h="3326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69397316"/>
                  </a:ext>
                </a:extLst>
              </a:tr>
              <a:tr h="33267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chính xác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78.9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10" y="121782"/>
            <a:ext cx="8911687" cy="734427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067" y="1434958"/>
            <a:ext cx="8915400" cy="3777622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xét:</a:t>
            </a:r>
          </a:p>
          <a:p>
            <a:pPr marL="690563" algn="just"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tập dữ liệu này, độ chính xác của giải thuật Decision Tree cho kết quả cao hơn Naive Bayes.</a:t>
            </a:r>
          </a:p>
          <a:p>
            <a:pPr marL="690563" algn="just"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các tham số random_state = 83, min_samples_leaf = 25 và max_depth = 5 cho ra độ chính xác tốt nhất cho Decision Tree là 93% .</a:t>
            </a:r>
          </a:p>
          <a:p>
            <a:pPr marL="690563" algn="just">
              <a:buClr>
                <a:srgbClr val="006600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tham số random_state = 27 thì cho kết quả độ chính xác tốt nhất cho giải thuật Naive Bayes là 84%.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2610" y="67978"/>
            <a:ext cx="8790314" cy="65484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892" y="1438962"/>
            <a:ext cx="105209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TẬP DỮ LIỆU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DECISON TREE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GIẢI THUẬT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01" y="1042385"/>
            <a:ext cx="7648272" cy="569744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7582" y="0"/>
            <a:ext cx="7086600" cy="944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171171" y="2187839"/>
            <a:ext cx="558800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71171" y="1736897"/>
            <a:ext cx="558800" cy="127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894782" y="1581664"/>
            <a:ext cx="12827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15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05056" y="2026257"/>
            <a:ext cx="12827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  <a:endParaRPr lang="en-US" sz="15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01684" y="2047602"/>
            <a:ext cx="8729518" cy="2552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cô 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 đã lắng nghe!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5740" y="64779"/>
            <a:ext cx="8790314" cy="63987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Heart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clinical record</a:t>
            </a:r>
            <a:endParaRPr lang="en-US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600" y="1280758"/>
            <a:ext cx="11747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dữ liệu này chứa hồ sơ y tế của 299 bệnh nhân suy tim, được thu thập trong thời gian theo dõi của họ, trong đó mỗi hồ sơ bệnh nhân có 13 đặc điểm lâm sàn.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Trích từ: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https://archive.ics.uci.edu/ml/datasets/Heart+failure+clinical+records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93839"/>
              </p:ext>
            </p:extLst>
          </p:nvPr>
        </p:nvGraphicFramePr>
        <p:xfrm>
          <a:off x="359811" y="2547473"/>
          <a:ext cx="11734801" cy="43105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96730">
                  <a:extLst>
                    <a:ext uri="{9D8B030D-6E8A-4147-A177-3AD203B41FA5}">
                      <a16:colId xmlns:a16="http://schemas.microsoft.com/office/drawing/2014/main" xmlns="" val="1663309571"/>
                    </a:ext>
                  </a:extLst>
                </a:gridCol>
                <a:gridCol w="970123">
                  <a:extLst>
                    <a:ext uri="{9D8B030D-6E8A-4147-A177-3AD203B41FA5}">
                      <a16:colId xmlns:a16="http://schemas.microsoft.com/office/drawing/2014/main" xmlns="" val="1289403846"/>
                    </a:ext>
                  </a:extLst>
                </a:gridCol>
                <a:gridCol w="1564639">
                  <a:extLst>
                    <a:ext uri="{9D8B030D-6E8A-4147-A177-3AD203B41FA5}">
                      <a16:colId xmlns:a16="http://schemas.microsoft.com/office/drawing/2014/main" xmlns="" val="2417594246"/>
                    </a:ext>
                  </a:extLst>
                </a:gridCol>
                <a:gridCol w="865366">
                  <a:extLst>
                    <a:ext uri="{9D8B030D-6E8A-4147-A177-3AD203B41FA5}">
                      <a16:colId xmlns:a16="http://schemas.microsoft.com/office/drawing/2014/main" xmlns="" val="2793824093"/>
                    </a:ext>
                  </a:extLst>
                </a:gridCol>
                <a:gridCol w="1124244">
                  <a:extLst>
                    <a:ext uri="{9D8B030D-6E8A-4147-A177-3AD203B41FA5}">
                      <a16:colId xmlns:a16="http://schemas.microsoft.com/office/drawing/2014/main" xmlns="" val="56288343"/>
                    </a:ext>
                  </a:extLst>
                </a:gridCol>
                <a:gridCol w="1092803">
                  <a:extLst>
                    <a:ext uri="{9D8B030D-6E8A-4147-A177-3AD203B41FA5}">
                      <a16:colId xmlns:a16="http://schemas.microsoft.com/office/drawing/2014/main" xmlns="" val="3325389687"/>
                    </a:ext>
                  </a:extLst>
                </a:gridCol>
                <a:gridCol w="894112">
                  <a:extLst>
                    <a:ext uri="{9D8B030D-6E8A-4147-A177-3AD203B41FA5}">
                      <a16:colId xmlns:a16="http://schemas.microsoft.com/office/drawing/2014/main" xmlns="" val="1637636075"/>
                    </a:ext>
                  </a:extLst>
                </a:gridCol>
                <a:gridCol w="1050991">
                  <a:extLst>
                    <a:ext uri="{9D8B030D-6E8A-4147-A177-3AD203B41FA5}">
                      <a16:colId xmlns:a16="http://schemas.microsoft.com/office/drawing/2014/main" xmlns="" val="2093580846"/>
                    </a:ext>
                  </a:extLst>
                </a:gridCol>
                <a:gridCol w="894112">
                  <a:extLst>
                    <a:ext uri="{9D8B030D-6E8A-4147-A177-3AD203B41FA5}">
                      <a16:colId xmlns:a16="http://schemas.microsoft.com/office/drawing/2014/main" xmlns="" val="2152255391"/>
                    </a:ext>
                  </a:extLst>
                </a:gridCol>
                <a:gridCol w="532511">
                  <a:extLst>
                    <a:ext uri="{9D8B030D-6E8A-4147-A177-3AD203B41FA5}">
                      <a16:colId xmlns:a16="http://schemas.microsoft.com/office/drawing/2014/main" xmlns="" val="160252133"/>
                    </a:ext>
                  </a:extLst>
                </a:gridCol>
                <a:gridCol w="957677">
                  <a:extLst>
                    <a:ext uri="{9D8B030D-6E8A-4147-A177-3AD203B41FA5}">
                      <a16:colId xmlns:a16="http://schemas.microsoft.com/office/drawing/2014/main" xmlns="" val="451947833"/>
                    </a:ext>
                  </a:extLst>
                </a:gridCol>
                <a:gridCol w="596075">
                  <a:extLst>
                    <a:ext uri="{9D8B030D-6E8A-4147-A177-3AD203B41FA5}">
                      <a16:colId xmlns:a16="http://schemas.microsoft.com/office/drawing/2014/main" xmlns="" val="2770142515"/>
                    </a:ext>
                  </a:extLst>
                </a:gridCol>
                <a:gridCol w="695418">
                  <a:extLst>
                    <a:ext uri="{9D8B030D-6E8A-4147-A177-3AD203B41FA5}">
                      <a16:colId xmlns:a16="http://schemas.microsoft.com/office/drawing/2014/main" xmlns="" val="1856002181"/>
                    </a:ext>
                  </a:extLst>
                </a:gridCol>
              </a:tblGrid>
              <a:tr h="998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naemia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Creatinine</a:t>
                      </a:r>
                      <a:r>
                        <a:rPr lang="en-US" sz="1800" u="none" strike="noStrike" baseline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phosphokinase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iabetes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Ejection fraction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sz="1800" u="none" strike="noStrike" baseline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</a:t>
                      </a:r>
                      <a:r>
                        <a:rPr lang="en-US" sz="1800" u="none" strike="noStrike" baseline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latelets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Serum</a:t>
                      </a:r>
                      <a:r>
                        <a:rPr lang="en-US" sz="1800" u="none" strike="noStrike" baseline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creatinine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Serum</a:t>
                      </a:r>
                      <a:r>
                        <a:rPr lang="en-US" sz="1800" u="none" strike="noStrike" baseline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sodium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moking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Death event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3728918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582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52630387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7861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263358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46449374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40362756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5353744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0388140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9885340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37388773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6335191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742000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25927871"/>
                  </a:ext>
                </a:extLst>
              </a:tr>
              <a:tr h="6981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2413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39112153"/>
                  </a:ext>
                </a:extLst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05164" y="35445"/>
            <a:ext cx="8659091" cy="75233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Heart failure clinical record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00446" y="1356279"/>
            <a:ext cx="8229600" cy="7142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tính: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00446" y="1736897"/>
            <a:ext cx="11739153" cy="4892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28588" indent="-128588" algn="l" defTabSz="514350" rtl="0" eaLnBrk="1" latinLnBrk="0" hangingPunct="1">
              <a:lnSpc>
                <a:spcPct val="150000"/>
              </a:lnSpc>
              <a:spcBef>
                <a:spcPts val="563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15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tuổi của bệnh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giao động từ 40-95 tuổi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anemia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 hồng cầu hoặc hemoglobin, gồm hai giá trị 0 và 1.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creatinine_phosphokinase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(CPK): mức độ enzym CPK trong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giao động từ 23 – 7861 mcg/L.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 hay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gồm hai giá trị 0 và 1.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ejection_fraction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trăm máu rời khỏi tim mỗi lần co bóp, giá trị giao động từ 14% - 80%.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high_blood_pressure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bệnh nhân bị cao huyết áp hay không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gồm hai giá trị 0 và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platelets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số lượng tiểu cầu trong máu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giá trị giao động từ 25.1 –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850 kplatelets/mL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7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8531" y="57594"/>
            <a:ext cx="8659091" cy="944563"/>
          </a:xfrm>
        </p:spPr>
        <p:txBody>
          <a:bodyPr>
            <a:noAutofit/>
          </a:bodyPr>
          <a:lstStyle/>
          <a:p>
            <a:r>
              <a:rPr lang="en-US" sz="3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Heart failure clinical record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31" y="1784984"/>
            <a:ext cx="11664769" cy="26832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Font typeface="+mj-lt"/>
              <a:buAutoNum type="arabicPeriod" startAt="8"/>
            </a:pP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sex: giới tính của bệnh nhân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gồm hai giá trị 0 và 1.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8"/>
            </a:pP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 có hút thuốc hay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gồm hai giá trị 0 và 1.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 startAt="8"/>
            </a:pP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thời gian theo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giao động từ 4-285 ngày.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 startAt="8"/>
            </a:pP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serum_creatinine: nồng độ creatinine huyết thanh trong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có giá trị từ 0.5-9.4 mg/dL.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 startAt="8"/>
            </a:pP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serum_sodium: nồng độ natri huyết thanh trong 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có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 trị từ 113 - 148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mEq/L.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08117" y="1334354"/>
            <a:ext cx="8229600" cy="7142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tính: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08117" y="4516277"/>
            <a:ext cx="8229600" cy="5857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5990" y="5034039"/>
            <a:ext cx="11683910" cy="167156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DEATH EVENT: gồm hai giá trị 0 và 1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 để dự đoán bệnh nhân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qua đời trong thời gian theo dõi.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Giá trị nhãn không liên tục, bài toán phân lớp                 Chọn giải thuật cây quyết định.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6266329" y="5869821"/>
            <a:ext cx="900953" cy="477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1695" y="150937"/>
            <a:ext cx="7086600" cy="944563"/>
          </a:xfrm>
        </p:spPr>
        <p:txBody>
          <a:bodyPr>
            <a:normAutofit/>
          </a:bodyPr>
          <a:lstStyle/>
          <a:p>
            <a:pPr fontAlgn="t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</a:t>
            </a:r>
            <a:r>
              <a:rPr lang="en-US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41881" y="2437999"/>
                <a:ext cx="9199418" cy="500975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900"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600"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 hỗn loạn thông tin trước khi phân hoạch: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Info(D)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 hỗn loạn thông tin sau khi phân hoạch: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 = 63 </a:t>
                </a:r>
              </a:p>
              <a:p>
                <a:pPr marL="0" indent="0">
                  <a:buFontTx/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Info(D1)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marL="0" indent="0">
                  <a:buFontTx/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Info(D2)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0.863</a:t>
                </a:r>
              </a:p>
              <a:p>
                <a:pPr marL="0" indent="0">
                  <a:buFontTx/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0+ 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0.863=0.6041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Gain(age) = Info(D) - Info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 = 1 – 0.6041 = 0.3959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81" y="2437999"/>
                <a:ext cx="9199418" cy="5009759"/>
              </a:xfrm>
              <a:prstGeom prst="rect">
                <a:avLst/>
              </a:prstGeom>
              <a:blipFill rotWithShape="0">
                <a:blip r:embed="rId2"/>
                <a:stretch>
                  <a:fillRect l="-994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54481"/>
              </p:ext>
            </p:extLst>
          </p:nvPr>
        </p:nvGraphicFramePr>
        <p:xfrm>
          <a:off x="9492672" y="2196231"/>
          <a:ext cx="2618509" cy="443244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26317">
                  <a:extLst>
                    <a:ext uri="{9D8B030D-6E8A-4147-A177-3AD203B41FA5}">
                      <a16:colId xmlns:a16="http://schemas.microsoft.com/office/drawing/2014/main" xmlns="" val="826742546"/>
                    </a:ext>
                  </a:extLst>
                </a:gridCol>
                <a:gridCol w="720593">
                  <a:extLst>
                    <a:ext uri="{9D8B030D-6E8A-4147-A177-3AD203B41FA5}">
                      <a16:colId xmlns:a16="http://schemas.microsoft.com/office/drawing/2014/main" xmlns="" val="2075728296"/>
                    </a:ext>
                  </a:extLst>
                </a:gridCol>
                <a:gridCol w="651164">
                  <a:extLst>
                    <a:ext uri="{9D8B030D-6E8A-4147-A177-3AD203B41FA5}">
                      <a16:colId xmlns:a16="http://schemas.microsoft.com/office/drawing/2014/main" xmlns="" val="329409090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xmlns="" val="2842730800"/>
                    </a:ext>
                  </a:extLst>
                </a:gridCol>
              </a:tblGrid>
              <a:tr h="1212949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&gt;63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Nhãn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&lt;=63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Nhãn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0494079"/>
                  </a:ext>
                </a:extLst>
              </a:tr>
              <a:tr h="459928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0954731"/>
                  </a:ext>
                </a:extLst>
              </a:tr>
              <a:tr h="459928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88713302"/>
                  </a:ext>
                </a:extLst>
              </a:tr>
              <a:tr h="459928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0310153"/>
                  </a:ext>
                </a:extLst>
              </a:tr>
              <a:tr h="459928"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0282792"/>
                  </a:ext>
                </a:extLst>
              </a:tr>
              <a:tr h="459928"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76702959"/>
                  </a:ext>
                </a:extLst>
              </a:tr>
              <a:tr h="459928"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12863564"/>
                  </a:ext>
                </a:extLst>
              </a:tr>
              <a:tr h="459928"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3925152"/>
                  </a:ext>
                </a:extLst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179562"/>
              </p:ext>
            </p:extLst>
          </p:nvPr>
        </p:nvGraphicFramePr>
        <p:xfrm>
          <a:off x="1311579" y="1317470"/>
          <a:ext cx="8944805" cy="731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29038">
                  <a:extLst>
                    <a:ext uri="{9D8B030D-6E8A-4147-A177-3AD203B41FA5}">
                      <a16:colId xmlns:a16="http://schemas.microsoft.com/office/drawing/2014/main" xmlns="" val="826742546"/>
                    </a:ext>
                  </a:extLst>
                </a:gridCol>
                <a:gridCol w="739974">
                  <a:extLst>
                    <a:ext uri="{9D8B030D-6E8A-4147-A177-3AD203B41FA5}">
                      <a16:colId xmlns:a16="http://schemas.microsoft.com/office/drawing/2014/main" xmlns="" val="257741059"/>
                    </a:ext>
                  </a:extLst>
                </a:gridCol>
                <a:gridCol w="848947">
                  <a:extLst>
                    <a:ext uri="{9D8B030D-6E8A-4147-A177-3AD203B41FA5}">
                      <a16:colId xmlns:a16="http://schemas.microsoft.com/office/drawing/2014/main" xmlns="" val="2075728296"/>
                    </a:ext>
                  </a:extLst>
                </a:gridCol>
                <a:gridCol w="767149">
                  <a:extLst>
                    <a:ext uri="{9D8B030D-6E8A-4147-A177-3AD203B41FA5}">
                      <a16:colId xmlns:a16="http://schemas.microsoft.com/office/drawing/2014/main" xmlns="" val="3721875447"/>
                    </a:ext>
                  </a:extLst>
                </a:gridCol>
                <a:gridCol w="767149">
                  <a:extLst>
                    <a:ext uri="{9D8B030D-6E8A-4147-A177-3AD203B41FA5}">
                      <a16:colId xmlns:a16="http://schemas.microsoft.com/office/drawing/2014/main" xmlns="" val="3294090902"/>
                    </a:ext>
                  </a:extLst>
                </a:gridCol>
                <a:gridCol w="848758">
                  <a:extLst>
                    <a:ext uri="{9D8B030D-6E8A-4147-A177-3AD203B41FA5}">
                      <a16:colId xmlns:a16="http://schemas.microsoft.com/office/drawing/2014/main" xmlns="" val="2160503757"/>
                    </a:ext>
                  </a:extLst>
                </a:gridCol>
                <a:gridCol w="848758">
                  <a:extLst>
                    <a:ext uri="{9D8B030D-6E8A-4147-A177-3AD203B41FA5}">
                      <a16:colId xmlns:a16="http://schemas.microsoft.com/office/drawing/2014/main" xmlns="" val="2556820973"/>
                    </a:ext>
                  </a:extLst>
                </a:gridCol>
                <a:gridCol w="848758">
                  <a:extLst>
                    <a:ext uri="{9D8B030D-6E8A-4147-A177-3AD203B41FA5}">
                      <a16:colId xmlns:a16="http://schemas.microsoft.com/office/drawing/2014/main" xmlns="" val="3095591005"/>
                    </a:ext>
                  </a:extLst>
                </a:gridCol>
                <a:gridCol w="848758">
                  <a:extLst>
                    <a:ext uri="{9D8B030D-6E8A-4147-A177-3AD203B41FA5}">
                      <a16:colId xmlns:a16="http://schemas.microsoft.com/office/drawing/2014/main" xmlns="" val="2618047965"/>
                    </a:ext>
                  </a:extLst>
                </a:gridCol>
                <a:gridCol w="848758">
                  <a:extLst>
                    <a:ext uri="{9D8B030D-6E8A-4147-A177-3AD203B41FA5}">
                      <a16:colId xmlns:a16="http://schemas.microsoft.com/office/drawing/2014/main" xmlns="" val="1031348323"/>
                    </a:ext>
                  </a:extLst>
                </a:gridCol>
                <a:gridCol w="848758">
                  <a:extLst>
                    <a:ext uri="{9D8B030D-6E8A-4147-A177-3AD203B41FA5}">
                      <a16:colId xmlns:a16="http://schemas.microsoft.com/office/drawing/2014/main" xmlns="" val="2842730800"/>
                    </a:ext>
                  </a:extLst>
                </a:gridCol>
              </a:tblGrid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10494079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Nhãn</a:t>
                      </a: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095473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1695" y="105399"/>
            <a:ext cx="7086600" cy="944563"/>
          </a:xfrm>
        </p:spPr>
        <p:txBody>
          <a:bodyPr>
            <a:normAutofit/>
          </a:bodyPr>
          <a:lstStyle/>
          <a:p>
            <a:pPr fontAlgn="t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</a:t>
            </a:r>
            <a:r>
              <a:rPr lang="en-US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Decision Tree</a:t>
            </a:r>
            <a:endParaRPr lang="en-US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10934"/>
              </p:ext>
            </p:extLst>
          </p:nvPr>
        </p:nvGraphicFramePr>
        <p:xfrm>
          <a:off x="9584112" y="2762131"/>
          <a:ext cx="2006601" cy="1600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68867">
                  <a:extLst>
                    <a:ext uri="{9D8B030D-6E8A-4147-A177-3AD203B41FA5}">
                      <a16:colId xmlns:a16="http://schemas.microsoft.com/office/drawing/2014/main" xmlns="" val="2692513245"/>
                    </a:ext>
                  </a:extLst>
                </a:gridCol>
                <a:gridCol w="668867">
                  <a:extLst>
                    <a:ext uri="{9D8B030D-6E8A-4147-A177-3AD203B41FA5}">
                      <a16:colId xmlns:a16="http://schemas.microsoft.com/office/drawing/2014/main" xmlns="" val="3002019601"/>
                    </a:ext>
                  </a:extLst>
                </a:gridCol>
                <a:gridCol w="668867">
                  <a:extLst>
                    <a:ext uri="{9D8B030D-6E8A-4147-A177-3AD203B41FA5}">
                      <a16:colId xmlns:a16="http://schemas.microsoft.com/office/drawing/2014/main" xmlns="" val="29668472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391035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smtClean="0"/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2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690146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smtClean="0"/>
                        <a:t>0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3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4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5110729"/>
                  </a:ext>
                </a:extLst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34721"/>
              </p:ext>
            </p:extLst>
          </p:nvPr>
        </p:nvGraphicFramePr>
        <p:xfrm>
          <a:off x="1028700" y="1573110"/>
          <a:ext cx="9261384" cy="731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90919">
                  <a:extLst>
                    <a:ext uri="{9D8B030D-6E8A-4147-A177-3AD203B41FA5}">
                      <a16:colId xmlns:a16="http://schemas.microsoft.com/office/drawing/2014/main" xmlns="" val="717090121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xmlns="" val="1709052424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xmlns="" val="896437825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xmlns="" val="3130689018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xmlns="" val="2959617643"/>
                    </a:ext>
                  </a:extLst>
                </a:gridCol>
                <a:gridCol w="665779">
                  <a:extLst>
                    <a:ext uri="{9D8B030D-6E8A-4147-A177-3AD203B41FA5}">
                      <a16:colId xmlns:a16="http://schemas.microsoft.com/office/drawing/2014/main" xmlns="" val="1852097838"/>
                    </a:ext>
                  </a:extLst>
                </a:gridCol>
                <a:gridCol w="746162">
                  <a:extLst>
                    <a:ext uri="{9D8B030D-6E8A-4147-A177-3AD203B41FA5}">
                      <a16:colId xmlns:a16="http://schemas.microsoft.com/office/drawing/2014/main" xmlns="" val="1808041693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xmlns="" val="3026733051"/>
                    </a:ext>
                  </a:extLst>
                </a:gridCol>
                <a:gridCol w="1008857">
                  <a:extLst>
                    <a:ext uri="{9D8B030D-6E8A-4147-A177-3AD203B41FA5}">
                      <a16:colId xmlns:a16="http://schemas.microsoft.com/office/drawing/2014/main" xmlns="" val="4004295374"/>
                    </a:ext>
                  </a:extLst>
                </a:gridCol>
                <a:gridCol w="878798">
                  <a:extLst>
                    <a:ext uri="{9D8B030D-6E8A-4147-A177-3AD203B41FA5}">
                      <a16:colId xmlns:a16="http://schemas.microsoft.com/office/drawing/2014/main" xmlns="" val="3930373927"/>
                    </a:ext>
                  </a:extLst>
                </a:gridCol>
                <a:gridCol w="878798">
                  <a:extLst>
                    <a:ext uri="{9D8B030D-6E8A-4147-A177-3AD203B41FA5}">
                      <a16:colId xmlns:a16="http://schemas.microsoft.com/office/drawing/2014/main" xmlns="" val="1760243903"/>
                    </a:ext>
                  </a:extLst>
                </a:gridCol>
              </a:tblGrid>
              <a:tr h="363171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Anaemia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74217983"/>
                  </a:ext>
                </a:extLst>
              </a:tr>
              <a:tr h="295372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Nhãn</a:t>
                      </a: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1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0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637710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341880" y="2509918"/>
                <a:ext cx="10106937" cy="500975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900"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600"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ern="1200">
                    <a:solidFill>
                      <a:srgbClr val="000066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 hỗn loạn thông tin trước khi phân hoạch: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Info(D)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 hỗn loạn thông tin sau khi phân hoạch: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Anaemia</a:t>
                </a:r>
              </a:p>
              <a:p>
                <a:pPr marL="0" indent="0">
                  <a:buFontTx/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Info(D1)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0.92</a:t>
                </a:r>
              </a:p>
              <a:p>
                <a:pPr marL="0" indent="0">
                  <a:buFontTx/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Info(D2)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0.985</a:t>
                </a:r>
              </a:p>
              <a:p>
                <a:pPr marL="0" indent="0">
                  <a:buFontTx/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anaemia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.92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985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9655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Gain(age) = Info(D) - Info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 = 1 –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0.9655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0.0345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80" y="2509918"/>
                <a:ext cx="10106937" cy="5009759"/>
              </a:xfrm>
              <a:prstGeom prst="rect">
                <a:avLst/>
              </a:prstGeom>
              <a:blipFill rotWithShape="0">
                <a:blip r:embed="rId2"/>
                <a:stretch>
                  <a:fillRect l="-905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043274"/>
              </p:ext>
            </p:extLst>
          </p:nvPr>
        </p:nvGraphicFramePr>
        <p:xfrm>
          <a:off x="526471" y="2161311"/>
          <a:ext cx="11526982" cy="15101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31274">
                  <a:extLst>
                    <a:ext uri="{9D8B030D-6E8A-4147-A177-3AD203B41FA5}">
                      <a16:colId xmlns:a16="http://schemas.microsoft.com/office/drawing/2014/main" xmlns="" val="3763345634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xmlns="" val="3471995116"/>
                    </a:ext>
                  </a:extLst>
                </a:gridCol>
                <a:gridCol w="900545">
                  <a:extLst>
                    <a:ext uri="{9D8B030D-6E8A-4147-A177-3AD203B41FA5}">
                      <a16:colId xmlns:a16="http://schemas.microsoft.com/office/drawing/2014/main" xmlns="" val="143974741"/>
                    </a:ext>
                  </a:extLst>
                </a:gridCol>
                <a:gridCol w="1407359">
                  <a:extLst>
                    <a:ext uri="{9D8B030D-6E8A-4147-A177-3AD203B41FA5}">
                      <a16:colId xmlns:a16="http://schemas.microsoft.com/office/drawing/2014/main" xmlns="" val="1303903223"/>
                    </a:ext>
                  </a:extLst>
                </a:gridCol>
                <a:gridCol w="877346">
                  <a:extLst>
                    <a:ext uri="{9D8B030D-6E8A-4147-A177-3AD203B41FA5}">
                      <a16:colId xmlns:a16="http://schemas.microsoft.com/office/drawing/2014/main" xmlns="" val="2619483524"/>
                    </a:ext>
                  </a:extLst>
                </a:gridCol>
                <a:gridCol w="890844">
                  <a:extLst>
                    <a:ext uri="{9D8B030D-6E8A-4147-A177-3AD203B41FA5}">
                      <a16:colId xmlns:a16="http://schemas.microsoft.com/office/drawing/2014/main" xmlns="" val="1358027525"/>
                    </a:ext>
                  </a:extLst>
                </a:gridCol>
                <a:gridCol w="1025819">
                  <a:extLst>
                    <a:ext uri="{9D8B030D-6E8A-4147-A177-3AD203B41FA5}">
                      <a16:colId xmlns:a16="http://schemas.microsoft.com/office/drawing/2014/main" xmlns="" val="724807605"/>
                    </a:ext>
                  </a:extLst>
                </a:gridCol>
                <a:gridCol w="823356">
                  <a:extLst>
                    <a:ext uri="{9D8B030D-6E8A-4147-A177-3AD203B41FA5}">
                      <a16:colId xmlns:a16="http://schemas.microsoft.com/office/drawing/2014/main" xmlns="" val="2939631212"/>
                    </a:ext>
                  </a:extLst>
                </a:gridCol>
                <a:gridCol w="931336">
                  <a:extLst>
                    <a:ext uri="{9D8B030D-6E8A-4147-A177-3AD203B41FA5}">
                      <a16:colId xmlns:a16="http://schemas.microsoft.com/office/drawing/2014/main" xmlns="" val="668187881"/>
                    </a:ext>
                  </a:extLst>
                </a:gridCol>
                <a:gridCol w="742370">
                  <a:extLst>
                    <a:ext uri="{9D8B030D-6E8A-4147-A177-3AD203B41FA5}">
                      <a16:colId xmlns:a16="http://schemas.microsoft.com/office/drawing/2014/main" xmlns="" val="4200025791"/>
                    </a:ext>
                  </a:extLst>
                </a:gridCol>
                <a:gridCol w="755868">
                  <a:extLst>
                    <a:ext uri="{9D8B030D-6E8A-4147-A177-3AD203B41FA5}">
                      <a16:colId xmlns:a16="http://schemas.microsoft.com/office/drawing/2014/main" xmlns="" val="3003254967"/>
                    </a:ext>
                  </a:extLst>
                </a:gridCol>
                <a:gridCol w="836853">
                  <a:extLst>
                    <a:ext uri="{9D8B030D-6E8A-4147-A177-3AD203B41FA5}">
                      <a16:colId xmlns:a16="http://schemas.microsoft.com/office/drawing/2014/main" xmlns="" val="813574548"/>
                    </a:ext>
                  </a:extLst>
                </a:gridCol>
                <a:gridCol w="755866">
                  <a:extLst>
                    <a:ext uri="{9D8B030D-6E8A-4147-A177-3AD203B41FA5}">
                      <a16:colId xmlns:a16="http://schemas.microsoft.com/office/drawing/2014/main" xmlns="" val="3716809114"/>
                    </a:ext>
                  </a:extLst>
                </a:gridCol>
              </a:tblGrid>
              <a:tr h="113114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tính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naemia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Creatinine</a:t>
                      </a:r>
                      <a:r>
                        <a:rPr lang="en-US" sz="16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phosphokinase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iabetes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Ejection fraction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sz="16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pressure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latelets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Serum</a:t>
                      </a:r>
                      <a:r>
                        <a:rPr lang="en-US" sz="16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Serum sodium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moking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85857901"/>
                  </a:ext>
                </a:extLst>
              </a:tr>
              <a:tr h="3789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0.3959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0.0345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0.2368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0.2368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0.0351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0.2368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3492286"/>
                  </a:ext>
                </a:extLst>
              </a:tr>
            </a:tbl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56409" y="105236"/>
            <a:ext cx="7086600" cy="944563"/>
          </a:xfrm>
        </p:spPr>
        <p:txBody>
          <a:bodyPr>
            <a:normAutofit/>
          </a:bodyPr>
          <a:lstStyle/>
          <a:p>
            <a:pPr fontAlgn="t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</a:t>
            </a:r>
            <a:r>
              <a:rPr lang="en-US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Decision Tree</a:t>
            </a:r>
            <a:endParaRPr lang="en-US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2" name="Picture 4" descr="https://scontent.xx.fbcdn.net/v/t1.15752-9/130867739_3591138657666488_3824950774081279785_n.png?_nc_cat=109&amp;ccb=2&amp;_nc_sid=58c789&amp;_nc_ohc=6vZULzDY6j8AX_Q8u9k&amp;_nc_ad=z-m&amp;_nc_cid=0&amp;_nc_ht=scontent.xx&amp;oh=a5c60830e88ddcbb53c7e860b84d515b&amp;oe=600292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1" y="4962697"/>
            <a:ext cx="11526982" cy="123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26471" y="1478735"/>
            <a:ext cx="6452324" cy="5072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lợi thông tin của 12 thuộc tính: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26471" y="4125097"/>
            <a:ext cx="6452324" cy="5072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xây dựng cây: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8471" y="138929"/>
            <a:ext cx="7086600" cy="944563"/>
          </a:xfrm>
        </p:spPr>
        <p:txBody>
          <a:bodyPr>
            <a:normAutofit/>
          </a:bodyPr>
          <a:lstStyle/>
          <a:p>
            <a:pPr fontAlgn="t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Decision Tree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271951"/>
              </p:ext>
            </p:extLst>
          </p:nvPr>
        </p:nvGraphicFramePr>
        <p:xfrm>
          <a:off x="531812" y="2072286"/>
          <a:ext cx="3213100" cy="402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376334563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3471995116"/>
                    </a:ext>
                  </a:extLst>
                </a:gridCol>
              </a:tblGrid>
              <a:tr h="334616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96473171"/>
                  </a:ext>
                </a:extLst>
              </a:tr>
              <a:tr h="334616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Anaemia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7083765"/>
                  </a:ext>
                </a:extLst>
              </a:tr>
              <a:tr h="334616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Cretinine_phoshopkinase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85857901"/>
                  </a:ext>
                </a:extLst>
              </a:tr>
              <a:tr h="33087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23492286"/>
                  </a:ext>
                </a:extLst>
              </a:tr>
              <a:tr h="33087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Ejection_fraction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68144727"/>
                  </a:ext>
                </a:extLst>
              </a:tr>
              <a:tr h="33087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High_blood_pressure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30418020"/>
                  </a:ext>
                </a:extLst>
              </a:tr>
              <a:tr h="33087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Platelets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404000</a:t>
                      </a:r>
                      <a:endParaRPr lang="en-US"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06200947"/>
                  </a:ext>
                </a:extLst>
              </a:tr>
              <a:tr h="33087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Serum_creatinine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97187032"/>
                  </a:ext>
                </a:extLst>
              </a:tr>
              <a:tr h="33087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Serum_sodium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2996309"/>
                  </a:ext>
                </a:extLst>
              </a:tr>
              <a:tr h="33087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95947111"/>
                  </a:ext>
                </a:extLst>
              </a:tr>
              <a:tr h="33087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Smoking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56882234"/>
                  </a:ext>
                </a:extLst>
              </a:tr>
              <a:tr h="33087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214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81716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860704" y="653249"/>
            <a:ext cx="5626827" cy="6123812"/>
            <a:chOff x="3520448" y="653249"/>
            <a:chExt cx="5626827" cy="6123812"/>
          </a:xfrm>
        </p:grpSpPr>
        <p:sp>
          <p:nvSpPr>
            <p:cNvPr id="2" name="Oval 1"/>
            <p:cNvSpPr/>
            <p:nvPr/>
          </p:nvSpPr>
          <p:spPr>
            <a:xfrm>
              <a:off x="7107841" y="653249"/>
              <a:ext cx="1669563" cy="75498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 &lt;= 63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810304" y="1856362"/>
              <a:ext cx="1717494" cy="70778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Diabetes = 0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07534" y="2088850"/>
              <a:ext cx="739741" cy="39041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07007" y="3011810"/>
              <a:ext cx="1809965" cy="70778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Anaemia = 0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97567" y="3206943"/>
              <a:ext cx="739741" cy="39041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631818" y="4167258"/>
              <a:ext cx="2826250" cy="117110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Creatinine </a:t>
              </a:r>
              <a:r>
                <a:rPr lang="en-US" sz="20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phosphokinase </a:t>
              </a:r>
            </a:p>
            <a:p>
              <a:pPr algn="ctr" fontAlgn="b"/>
              <a:r>
                <a:rPr lang="en-US" sz="20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&lt;= 1820</a:t>
              </a:r>
              <a:endPara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700282" y="5492112"/>
              <a:ext cx="1809965" cy="70778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Smoking = 0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20448" y="5696871"/>
              <a:ext cx="739741" cy="39041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30411" y="6386643"/>
              <a:ext cx="739741" cy="39041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76000" y="6386643"/>
              <a:ext cx="739741" cy="39041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45871" y="4590207"/>
              <a:ext cx="739741" cy="39041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Connector 19"/>
            <p:cNvCxnSpPr>
              <a:endCxn id="7" idx="7"/>
            </p:cNvCxnSpPr>
            <p:nvPr/>
          </p:nvCxnSpPr>
          <p:spPr>
            <a:xfrm flipH="1">
              <a:off x="7276277" y="1396817"/>
              <a:ext cx="438924" cy="56319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085071" y="1403097"/>
              <a:ext cx="692334" cy="66520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197510" y="2545503"/>
              <a:ext cx="438924" cy="56319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06304" y="2541509"/>
              <a:ext cx="692334" cy="66520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4683240" y="3713318"/>
              <a:ext cx="655339" cy="44766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587046" y="3713318"/>
              <a:ext cx="1940752" cy="876889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14" idx="0"/>
            </p:cNvCxnSpPr>
            <p:nvPr/>
          </p:nvCxnSpPr>
          <p:spPr>
            <a:xfrm flipH="1">
              <a:off x="3890319" y="5338360"/>
              <a:ext cx="838416" cy="358511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98605" y="5344640"/>
              <a:ext cx="711699" cy="352231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5" idx="0"/>
            </p:cNvCxnSpPr>
            <p:nvPr/>
          </p:nvCxnSpPr>
          <p:spPr>
            <a:xfrm flipH="1">
              <a:off x="5700282" y="6065773"/>
              <a:ext cx="185619" cy="32087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18" idx="0"/>
            </p:cNvCxnSpPr>
            <p:nvPr/>
          </p:nvCxnSpPr>
          <p:spPr>
            <a:xfrm>
              <a:off x="7188687" y="6119266"/>
              <a:ext cx="157184" cy="267377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001294" y="1427223"/>
              <a:ext cx="548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44285" y="1421356"/>
              <a:ext cx="548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735969" y="2565602"/>
              <a:ext cx="548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8176" y="3683856"/>
              <a:ext cx="548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61252" y="5161959"/>
              <a:ext cx="548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56204" y="5934600"/>
              <a:ext cx="548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84159" y="2574198"/>
              <a:ext cx="548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49292" y="3825940"/>
              <a:ext cx="548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15932" y="5410250"/>
              <a:ext cx="548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21045" y="5996225"/>
              <a:ext cx="548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Curved Connector 20"/>
            <p:cNvCxnSpPr>
              <a:stCxn id="2" idx="2"/>
              <a:endCxn id="7" idx="1"/>
            </p:cNvCxnSpPr>
            <p:nvPr/>
          </p:nvCxnSpPr>
          <p:spPr>
            <a:xfrm rot="10800000" flipV="1">
              <a:off x="6061825" y="1030741"/>
              <a:ext cx="1046016" cy="929273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7" idx="2"/>
              <a:endCxn id="9" idx="1"/>
            </p:cNvCxnSpPr>
            <p:nvPr/>
          </p:nvCxnSpPr>
          <p:spPr>
            <a:xfrm rot="10800000" flipV="1">
              <a:off x="4872070" y="2210255"/>
              <a:ext cx="938234" cy="905207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13" idx="6"/>
              <a:endCxn id="18" idx="3"/>
            </p:cNvCxnSpPr>
            <p:nvPr/>
          </p:nvCxnSpPr>
          <p:spPr>
            <a:xfrm>
              <a:off x="7510247" y="5846006"/>
              <a:ext cx="205494" cy="735846"/>
            </a:xfrm>
            <a:prstGeom prst="curvedConnector3">
              <a:avLst>
                <a:gd name="adj1" fmla="val 211244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>
              <a:stCxn id="9" idx="2"/>
              <a:endCxn id="11" idx="1"/>
            </p:cNvCxnSpPr>
            <p:nvPr/>
          </p:nvCxnSpPr>
          <p:spPr>
            <a:xfrm rot="10800000" flipV="1">
              <a:off x="4045713" y="3365704"/>
              <a:ext cx="561294" cy="973058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urved Connector 70"/>
            <p:cNvCxnSpPr>
              <a:endCxn id="13" idx="7"/>
            </p:cNvCxnSpPr>
            <p:nvPr/>
          </p:nvCxnSpPr>
          <p:spPr>
            <a:xfrm rot="16200000" flipH="1">
              <a:off x="6458582" y="4809162"/>
              <a:ext cx="801729" cy="771475"/>
            </a:xfrm>
            <a:prstGeom prst="curvedConnector3">
              <a:avLst>
                <a:gd name="adj1" fmla="val 55185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746195" y="1104560"/>
              <a:ext cx="548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81590" y="2100392"/>
              <a:ext cx="548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2036" y="3396267"/>
              <a:ext cx="548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496427" y="4775065"/>
              <a:ext cx="896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2522</a:t>
              </a:r>
              <a:endPara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34186" y="5801360"/>
              <a:ext cx="548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8599264" y="6326029"/>
            <a:ext cx="367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ệnh nhân không bị tử vong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ight Arrow 89"/>
          <p:cNvSpPr/>
          <p:nvPr/>
        </p:nvSpPr>
        <p:spPr>
          <a:xfrm>
            <a:off x="8303081" y="6460133"/>
            <a:ext cx="323939" cy="18551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186332" y="1317734"/>
            <a:ext cx="6452324" cy="50721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dự đoán một phần tử mới đến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98319" y="2952"/>
            <a:ext cx="1993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 thức đánh giá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748</TotalTime>
  <Words>1905</Words>
  <Application>Microsoft Office PowerPoint</Application>
  <PresentationFormat>Widescreen</PresentationFormat>
  <Paragraphs>622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Courier New</vt:lpstr>
      <vt:lpstr>Times New Roman</vt:lpstr>
      <vt:lpstr>Wingdings</vt:lpstr>
      <vt:lpstr>Wingdings 3</vt:lpstr>
      <vt:lpstr>Wisp</vt:lpstr>
      <vt:lpstr>ÁP DỤNG GIẢI THUẬT  DECISION TREE TRÊN TẬP DỮ LIỆU  HEART FAILURE CLINICAL RECORD</vt:lpstr>
      <vt:lpstr>Nội dung báo cáo</vt:lpstr>
      <vt:lpstr>Tập dữ liệu Heart failure clinical record</vt:lpstr>
      <vt:lpstr>Tập dữ liệu Heart failure clinical record</vt:lpstr>
      <vt:lpstr>Tập dữ liệu Heart failure clinical record</vt:lpstr>
      <vt:lpstr>Giải thuật Decision Tree</vt:lpstr>
      <vt:lpstr>Giải thuật Decision Tree</vt:lpstr>
      <vt:lpstr>Giải thuật Decision Tree</vt:lpstr>
      <vt:lpstr>Giải thuật Decision Tree</vt:lpstr>
      <vt:lpstr>Nghi thức đánh giá giải thuật</vt:lpstr>
      <vt:lpstr>Cài đặt giải thuật</vt:lpstr>
      <vt:lpstr>Cài đặt giải thuật</vt:lpstr>
      <vt:lpstr>Cài đặt giải thuật</vt:lpstr>
      <vt:lpstr>Cài đặt giải thuật</vt:lpstr>
      <vt:lpstr>Cài đặt giải thuật</vt:lpstr>
      <vt:lpstr>Cài đặt giải thuật</vt:lpstr>
      <vt:lpstr>Cài đặt giải thuật</vt:lpstr>
      <vt:lpstr>Kết quả</vt:lpstr>
      <vt:lpstr>Kết quả</vt:lpstr>
      <vt:lpstr>Kết quả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ÁP DỤNG GIẢI THUẬT  DECISION TREE TRÊN TẬP DỮ LIỆU  HEART FAILURE CLINICAL RECORD</dc:title>
  <dc:creator>ntkngoc333@outlook.com</dc:creator>
  <cp:lastModifiedBy>Luu Thanh Van</cp:lastModifiedBy>
  <cp:revision>378</cp:revision>
  <dcterms:created xsi:type="dcterms:W3CDTF">2020-12-05T13:24:41Z</dcterms:created>
  <dcterms:modified xsi:type="dcterms:W3CDTF">2020-12-21T07:22:27Z</dcterms:modified>
</cp:coreProperties>
</file>