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18F3D1-D608-4356-88E6-03A111329D8E}">
          <p14:sldIdLst/>
        </p14:section>
        <p14:section name="Untitled Section" id="{E35771F6-D653-4563-B54F-38FA57A2FAE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89330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40924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27909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98753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3288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270130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B953C5-71C5-4AFD-A94D-FD63B6794296}"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1162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B953C5-71C5-4AFD-A94D-FD63B6794296}"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410654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953C5-71C5-4AFD-A94D-FD63B6794296}"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3533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21275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13114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953C5-71C5-4AFD-A94D-FD63B6794296}"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66B62-D1E1-45A9-B5BA-8245C998EF48}" type="slidenum">
              <a:rPr lang="en-US" smtClean="0"/>
              <a:t>‹#›</a:t>
            </a:fld>
            <a:endParaRPr lang="en-US"/>
          </a:p>
        </p:txBody>
      </p:sp>
    </p:spTree>
    <p:extLst>
      <p:ext uri="{BB962C8B-B14F-4D97-AF65-F5344CB8AC3E}">
        <p14:creationId xmlns:p14="http://schemas.microsoft.com/office/powerpoint/2010/main" val="3880710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109" y="691289"/>
            <a:ext cx="9440091" cy="2387600"/>
          </a:xfrm>
        </p:spPr>
        <p:txBody>
          <a:bodyPr>
            <a:normAutofit/>
          </a:bodyPr>
          <a:lstStyle/>
          <a:p>
            <a:r>
              <a:rPr lang="en-US" sz="4000" b="1" smtClean="0">
                <a:latin typeface="Times New Roman" panose="02020603050405020304" pitchFamily="18" charset="0"/>
                <a:cs typeface="Times New Roman" panose="02020603050405020304" pitchFamily="18" charset="0"/>
              </a:rPr>
              <a:t>GIẢI THUẬT CÂY QUYẾT ĐỊNH </a:t>
            </a:r>
            <a:br>
              <a:rPr lang="en-US" sz="4000" b="1" smtClean="0">
                <a:latin typeface="Times New Roman" panose="02020603050405020304" pitchFamily="18" charset="0"/>
                <a:cs typeface="Times New Roman" panose="02020603050405020304" pitchFamily="18" charset="0"/>
              </a:rPr>
            </a:br>
            <a:r>
              <a:rPr lang="en-US" sz="4000" b="1" smtClean="0">
                <a:latin typeface="Times New Roman" panose="02020603050405020304" pitchFamily="18" charset="0"/>
                <a:cs typeface="Times New Roman" panose="02020603050405020304" pitchFamily="18" charset="0"/>
              </a:rPr>
              <a:t>CHO TẬP DỮ LIỆU </a:t>
            </a:r>
            <a:br>
              <a:rPr lang="en-US" sz="4000" b="1" smtClean="0">
                <a:latin typeface="Times New Roman" panose="02020603050405020304" pitchFamily="18" charset="0"/>
                <a:cs typeface="Times New Roman" panose="02020603050405020304" pitchFamily="18" charset="0"/>
              </a:rPr>
            </a:br>
            <a:r>
              <a:rPr lang="en-US" sz="4000" b="1" smtClean="0">
                <a:latin typeface="Times New Roman" panose="02020603050405020304" pitchFamily="18" charset="0"/>
                <a:cs typeface="Times New Roman" panose="02020603050405020304" pitchFamily="18" charset="0"/>
              </a:rPr>
              <a:t>HEART FAILURE CLINICAL RECORD</a:t>
            </a:r>
            <a:endParaRPr lang="en-US" sz="40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5020" y="4715690"/>
            <a:ext cx="4856480" cy="1113653"/>
          </a:xfrm>
        </p:spPr>
        <p:txBody>
          <a:bodyPr>
            <a:noAutofit/>
          </a:bodyPr>
          <a:lstStyle/>
          <a:p>
            <a:r>
              <a:rPr lang="en-US" smtClean="0">
                <a:latin typeface="Times New Roman" panose="02020603050405020304" pitchFamily="18" charset="0"/>
                <a:cs typeface="Times New Roman" panose="02020603050405020304" pitchFamily="18" charset="0"/>
              </a:rPr>
              <a:t>Giảng viên hướng dẫn:</a:t>
            </a:r>
          </a:p>
          <a:p>
            <a:r>
              <a:rPr lang="en-US" smtClean="0">
                <a:latin typeface="Times New Roman" panose="02020603050405020304" pitchFamily="18" charset="0"/>
                <a:cs typeface="Times New Roman" panose="02020603050405020304" pitchFamily="18" charset="0"/>
              </a:rPr>
              <a:t> Ts. Trần Nguyễn Minh Thư</a:t>
            </a:r>
          </a:p>
          <a:p>
            <a:endParaRPr lang="en-US">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6743700" y="4415244"/>
            <a:ext cx="5347426" cy="17145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Trần Đông Khôi – B1706710</a:t>
            </a:r>
          </a:p>
          <a:p>
            <a:r>
              <a:rPr lang="en-US" smtClean="0">
                <a:latin typeface="Times New Roman" panose="02020603050405020304" pitchFamily="18" charset="0"/>
                <a:cs typeface="Times New Roman" panose="02020603050405020304" pitchFamily="18" charset="0"/>
              </a:rPr>
              <a:t>Nguyễn Thị Kim Ngọc – B1706731</a:t>
            </a:r>
          </a:p>
          <a:p>
            <a:r>
              <a:rPr lang="en-US" smtClean="0">
                <a:latin typeface="Times New Roman" panose="02020603050405020304" pitchFamily="18" charset="0"/>
                <a:cs typeface="Times New Roman" panose="02020603050405020304" pitchFamily="18" charset="0"/>
              </a:rPr>
              <a:t>Lưu Thanh Vân – B1709639</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5060731" y="3343291"/>
            <a:ext cx="2229069" cy="369332"/>
          </a:xfrm>
          <a:prstGeom prst="rect">
            <a:avLst/>
          </a:prstGeom>
        </p:spPr>
        <p:txBody>
          <a:bodyPr wrap="square">
            <a:spAutoFit/>
          </a:bodyPr>
          <a:lstStyle/>
          <a:p>
            <a:r>
              <a:rPr lang="en-US"/>
              <a:t>Sáng 6/01 – nhóm 01</a:t>
            </a:r>
          </a:p>
        </p:txBody>
      </p:sp>
    </p:spTree>
    <p:extLst>
      <p:ext uri="{BB962C8B-B14F-4D97-AF65-F5344CB8AC3E}">
        <p14:creationId xmlns:p14="http://schemas.microsoft.com/office/powerpoint/2010/main" val="3056452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diabetes</a:t>
                </a:r>
                <a:r>
                  <a:rPr lang="en-US" sz="1600" smtClean="0"/>
                  <a:t> </a:t>
                </a:r>
                <a:endParaRPr lang="en-US" sz="1600" b="0" smtClean="0"/>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0.811</a:t>
                </a:r>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0.918</a:t>
                </a:r>
              </a:p>
              <a:p>
                <a:pPr marL="0" indent="0">
                  <a:buNone/>
                </a:pPr>
                <a:r>
                  <a:rPr lang="en-US" sz="1600" smtClean="0"/>
                  <a:t>  Info</a:t>
                </a:r>
                <a:r>
                  <a:rPr lang="en-US" sz="1600" baseline="-25000" smtClean="0"/>
                  <a:t>db</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0.811+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0.918=0.8752</m:t>
                    </m:r>
                  </m:oMath>
                </a14:m>
                <a:endParaRPr lang="en-US" sz="1600" smtClean="0"/>
              </a:p>
              <a:p>
                <a:pPr marL="0" indent="0">
                  <a:buNone/>
                </a:pPr>
                <a:r>
                  <a:rPr lang="en-US" sz="1600" smtClean="0"/>
                  <a:t>Gain(db) = Info(D) - Info</a:t>
                </a:r>
                <a:r>
                  <a:rPr lang="en-US" sz="1600" baseline="-25000" smtClean="0"/>
                  <a:t>db</a:t>
                </a:r>
                <a:r>
                  <a:rPr lang="en-US" sz="1600" smtClean="0"/>
                  <a:t>(D)  = 1 – 0.8752= 0.1248</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455601419"/>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1</a:t>
                      </a:r>
                      <a:endParaRPr lang="en-US"/>
                    </a:p>
                  </a:txBody>
                  <a:tcPr/>
                </a:tc>
                <a:tc>
                  <a:txBody>
                    <a:bodyPr/>
                    <a:lstStyle/>
                    <a:p>
                      <a:r>
                        <a:rPr lang="en-US" smtClean="0"/>
                        <a:t>3</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2</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425346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ejection_fraction </a:t>
                </a:r>
                <a:r>
                  <a:rPr lang="en-US" sz="1600" smtClean="0"/>
                  <a:t>= </a:t>
                </a:r>
                <a:r>
                  <a:rPr lang="en-US" sz="1600" b="0" smtClean="0"/>
                  <a:t> 35</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0.722</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0.722</m:t>
                    </m:r>
                  </m:oMath>
                </a14:m>
                <a:endParaRPr lang="en-US" sz="1600" smtClean="0"/>
              </a:p>
              <a:p>
                <a:pPr marL="0" indent="0">
                  <a:buNone/>
                </a:pPr>
                <a:r>
                  <a:rPr lang="en-US" sz="1600" smtClean="0"/>
                  <a:t>  Info</a:t>
                </a:r>
                <a:r>
                  <a:rPr lang="en-US" sz="1600" baseline="-25000" smtClean="0"/>
                  <a:t>ef</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722</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m:t>
                    </m:r>
                    <m:r>
                      <a:rPr lang="en-US" sz="1600" b="0" i="1" smtClean="0">
                        <a:latin typeface="Cambria Math" panose="02040503050406030204" pitchFamily="18" charset="0"/>
                      </a:rPr>
                      <m:t>.722</m:t>
                    </m:r>
                    <m:r>
                      <a:rPr lang="en-US" sz="1600" b="0" i="1" smtClean="0">
                        <a:latin typeface="Cambria Math" panose="02040503050406030204" pitchFamily="18" charset="0"/>
                      </a:rPr>
                      <m:t>0=</m:t>
                    </m:r>
                    <m:r>
                      <a:rPr lang="en-US" sz="1600" b="0" i="0" smtClean="0">
                        <a:latin typeface="Cambria Math" panose="02040503050406030204" pitchFamily="18" charset="0"/>
                      </a:rPr>
                      <m:t>0.</m:t>
                    </m:r>
                    <m:r>
                      <a:rPr lang="en-US" sz="1600" b="0" i="1" smtClean="0">
                        <a:latin typeface="Cambria Math" panose="02040503050406030204" pitchFamily="18" charset="0"/>
                      </a:rPr>
                      <m:t>722</m:t>
                    </m:r>
                  </m:oMath>
                </a14:m>
                <a:endParaRPr lang="en-US" sz="1600" smtClean="0"/>
              </a:p>
              <a:p>
                <a:pPr marL="0" indent="0">
                  <a:buNone/>
                </a:pPr>
                <a:r>
                  <a:rPr lang="en-US" sz="1600" smtClean="0"/>
                  <a:t>Gain(ef) = Info(D) - Info</a:t>
                </a:r>
                <a:r>
                  <a:rPr lang="en-US" sz="1600" baseline="-25000" smtClean="0"/>
                  <a:t>ef</a:t>
                </a:r>
                <a:r>
                  <a:rPr lang="en-US" sz="1600" smtClean="0"/>
                  <a:t>(D)  = 1 – </a:t>
                </a:r>
                <a:r>
                  <a:rPr lang="en-US" sz="1600" smtClean="0"/>
                  <a:t>0.722= 0.278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016888681"/>
              </p:ext>
            </p:extLst>
          </p:nvPr>
        </p:nvGraphicFramePr>
        <p:xfrm>
          <a:off x="8026398" y="542925"/>
          <a:ext cx="3092268" cy="3399206"/>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72301">
                <a:tc>
                  <a:txBody>
                    <a:bodyPr/>
                    <a:lstStyle/>
                    <a:p>
                      <a:r>
                        <a:rPr lang="en-US" sz="1500" smtClean="0"/>
                        <a:t>Ef</a:t>
                      </a:r>
                      <a:r>
                        <a:rPr lang="en-US" sz="1500" smtClean="0"/>
                        <a:t>&gt; </a:t>
                      </a:r>
                      <a:r>
                        <a:rPr lang="en-US" sz="1500" smtClean="0"/>
                        <a:t>35</a:t>
                      </a:r>
                      <a:endParaRPr lang="en-US" sz="1500"/>
                    </a:p>
                  </a:txBody>
                  <a:tcPr/>
                </a:tc>
                <a:tc>
                  <a:txBody>
                    <a:bodyPr/>
                    <a:lstStyle/>
                    <a:p>
                      <a:r>
                        <a:rPr lang="en-US" sz="1500" smtClean="0"/>
                        <a:t>Nhãn</a:t>
                      </a:r>
                      <a:endParaRPr lang="en-US" sz="1500"/>
                    </a:p>
                  </a:txBody>
                  <a:tcPr/>
                </a:tc>
                <a:tc>
                  <a:txBody>
                    <a:bodyPr/>
                    <a:lstStyle/>
                    <a:p>
                      <a:r>
                        <a:rPr lang="en-US" sz="1500" smtClean="0"/>
                        <a:t>Ef</a:t>
                      </a:r>
                      <a:r>
                        <a:rPr lang="en-US" sz="1500" smtClean="0"/>
                        <a:t>&lt;=35</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3288713302"/>
                  </a:ext>
                </a:extLst>
              </a:tr>
              <a:tr h="505381">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1112863564"/>
                  </a:ext>
                </a:extLst>
              </a:tr>
              <a:tr h="505381">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2301074499"/>
                  </a:ext>
                </a:extLst>
              </a:tr>
              <a:tr h="505381">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1194447073"/>
                  </a:ext>
                </a:extLst>
              </a:tr>
              <a:tr h="505381">
                <a:tc>
                  <a:txBody>
                    <a:bodyPr/>
                    <a:lstStyle/>
                    <a:p>
                      <a:pPr algn="r" fontAlgn="b"/>
                      <a:r>
                        <a:rPr lang="en-US" sz="1100" b="0" i="0" u="none" strike="noStrike" smtClean="0">
                          <a:solidFill>
                            <a:srgbClr val="000000"/>
                          </a:solidFill>
                          <a:effectLst/>
                          <a:latin typeface="Calibri" panose="020F0502020204030204" pitchFamily="34" charset="0"/>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48586644"/>
                  </a:ext>
                </a:extLst>
              </a:tr>
            </a:tbl>
          </a:graphicData>
        </a:graphic>
      </p:graphicFrame>
    </p:spTree>
    <p:extLst>
      <p:ext uri="{BB962C8B-B14F-4D97-AF65-F5344CB8AC3E}">
        <p14:creationId xmlns:p14="http://schemas.microsoft.com/office/powerpoint/2010/main" val="159221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pPr fontAlgn="b"/>
                <a:r>
                  <a:rPr lang="en-US" sz="1600" b="0" i="0" u="none" strike="noStrike" smtClean="0">
                    <a:solidFill>
                      <a:srgbClr val="000000"/>
                    </a:solidFill>
                    <a:effectLst/>
                    <a:latin typeface="Calibri" panose="020F0502020204030204" pitchFamily="34" charset="0"/>
                  </a:rPr>
                  <a:t>high_blood_pressure</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1</m:t>
                    </m:r>
                  </m:oMath>
                </a14:m>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1</m:t>
                    </m:r>
                  </m:oMath>
                </a14:m>
                <a:endParaRPr lang="en-US" sz="1600" smtClean="0"/>
              </a:p>
              <a:p>
                <a:pPr marL="0" indent="0">
                  <a:buNone/>
                </a:pPr>
                <a:r>
                  <a:rPr lang="en-US" sz="1600" smtClean="0"/>
                  <a:t>  Info</a:t>
                </a:r>
                <a:r>
                  <a:rPr lang="en-US" sz="1600" baseline="-25000" smtClean="0"/>
                  <a:t>cp</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1+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1=1</m:t>
                    </m:r>
                  </m:oMath>
                </a14:m>
                <a:endParaRPr lang="en-US" sz="1600" smtClean="0"/>
              </a:p>
              <a:p>
                <a:pPr marL="0" indent="0">
                  <a:buNone/>
                </a:pPr>
                <a:r>
                  <a:rPr lang="en-US" sz="1600" smtClean="0"/>
                  <a:t>Gain(</a:t>
                </a:r>
                <a:r>
                  <a:rPr lang="en-US" sz="1600" b="0" i="0" u="none" strike="noStrike" smtClean="0">
                    <a:solidFill>
                      <a:srgbClr val="000000"/>
                    </a:solidFill>
                    <a:effectLst/>
                    <a:latin typeface="Calibri" panose="020F0502020204030204" pitchFamily="34" charset="0"/>
                  </a:rPr>
                  <a:t>hbp</a:t>
                </a:r>
                <a:r>
                  <a:rPr lang="en-US" sz="1600" smtClean="0"/>
                  <a:t>) = Info(D) - Info</a:t>
                </a:r>
                <a:r>
                  <a:rPr lang="en-US" sz="1600" baseline="-25000" smtClean="0"/>
                  <a:t>hbp</a:t>
                </a:r>
                <a:r>
                  <a:rPr lang="en-US" sz="1600" smtClean="0"/>
                  <a:t>(D)  = 1 – 1= 0</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65109016"/>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1</a:t>
                      </a:r>
                      <a:endParaRPr lang="en-US"/>
                    </a:p>
                  </a:txBody>
                  <a:tcPr/>
                </a:tc>
                <a:tc>
                  <a:txBody>
                    <a:bodyPr/>
                    <a:lstStyle/>
                    <a:p>
                      <a:r>
                        <a:rPr lang="en-US" smtClean="0"/>
                        <a:t>1</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4</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279915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platelets </a:t>
                </a:r>
                <a:r>
                  <a:rPr lang="en-US" sz="1600" smtClean="0"/>
                  <a:t>= </a:t>
                </a:r>
                <a:r>
                  <a:rPr lang="en-US" sz="1600" b="0" smtClean="0"/>
                  <a:t> 179000</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0.918</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0.811</a:t>
                </a:r>
                <a:endParaRPr lang="en-US" sz="1600" smtClean="0"/>
              </a:p>
              <a:p>
                <a:pPr marL="0" indent="0">
                  <a:buNone/>
                </a:pPr>
                <a:r>
                  <a:rPr lang="en-US" sz="1600" smtClean="0"/>
                  <a:t>  Info</a:t>
                </a:r>
                <a:r>
                  <a:rPr lang="en-US" sz="1600" baseline="-25000" smtClean="0"/>
                  <a:t>ef</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918</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811</m:t>
                    </m:r>
                    <m:r>
                      <a:rPr lang="en-US" sz="1600" b="0" i="1" smtClean="0">
                        <a:latin typeface="Cambria Math" panose="02040503050406030204" pitchFamily="18" charset="0"/>
                      </a:rPr>
                      <m:t>=</m:t>
                    </m:r>
                    <m:r>
                      <a:rPr lang="en-US" sz="1600" b="0" i="0" smtClean="0">
                        <a:latin typeface="Cambria Math" panose="02040503050406030204" pitchFamily="18" charset="0"/>
                      </a:rPr>
                      <m:t>0.</m:t>
                    </m:r>
                    <m:r>
                      <a:rPr lang="en-US" sz="1600" b="0" i="0" smtClean="0">
                        <a:latin typeface="Cambria Math" panose="02040503050406030204" pitchFamily="18" charset="0"/>
                      </a:rPr>
                      <m:t>8752</m:t>
                    </m:r>
                  </m:oMath>
                </a14:m>
                <a:endParaRPr lang="en-US" sz="1600" smtClean="0"/>
              </a:p>
              <a:p>
                <a:pPr marL="0" indent="0">
                  <a:buNone/>
                </a:pPr>
                <a:r>
                  <a:rPr lang="en-US" sz="1600" smtClean="0"/>
                  <a:t>Gain(Pl) = Info(D) - Info</a:t>
                </a:r>
                <a:r>
                  <a:rPr lang="en-US" sz="1600" baseline="-25000" smtClean="0"/>
                  <a:t>pl</a:t>
                </a:r>
                <a:r>
                  <a:rPr lang="en-US" sz="1600" smtClean="0"/>
                  <a:t>(D)  = 1 – </a:t>
                </a:r>
                <a:r>
                  <a:rPr lang="en-US" sz="1600" smtClean="0"/>
                  <a:t>0.8752= 0.1248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064035135"/>
              </p:ext>
            </p:extLst>
          </p:nvPr>
        </p:nvGraphicFramePr>
        <p:xfrm>
          <a:off x="8026398" y="542925"/>
          <a:ext cx="3092268" cy="3904587"/>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72301">
                <a:tc>
                  <a:txBody>
                    <a:bodyPr/>
                    <a:lstStyle/>
                    <a:p>
                      <a:r>
                        <a:rPr lang="en-US" sz="1500" smtClean="0"/>
                        <a:t>Pl</a:t>
                      </a:r>
                      <a:r>
                        <a:rPr lang="en-US" sz="1500" smtClean="0"/>
                        <a:t>&gt; </a:t>
                      </a:r>
                      <a:r>
                        <a:rPr lang="en-US" sz="1500" smtClean="0"/>
                        <a:t>179000</a:t>
                      </a:r>
                      <a:endParaRPr lang="en-US" sz="1500"/>
                    </a:p>
                  </a:txBody>
                  <a:tcPr/>
                </a:tc>
                <a:tc>
                  <a:txBody>
                    <a:bodyPr/>
                    <a:lstStyle/>
                    <a:p>
                      <a:r>
                        <a:rPr lang="en-US" sz="1500" smtClean="0"/>
                        <a:t>Nhãn</a:t>
                      </a:r>
                      <a:endParaRPr lang="en-US" sz="1500"/>
                    </a:p>
                  </a:txBody>
                  <a:tcPr/>
                </a:tc>
                <a:tc>
                  <a:txBody>
                    <a:bodyPr/>
                    <a:lstStyle/>
                    <a:p>
                      <a:r>
                        <a:rPr lang="en-US" sz="1500" smtClean="0"/>
                        <a:t>Pl</a:t>
                      </a:r>
                      <a:r>
                        <a:rPr lang="en-US" sz="1500" smtClean="0"/>
                        <a:t>&lt;=179000</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pPr algn="r" fontAlgn="b"/>
                      <a:r>
                        <a:rPr lang="en-US" sz="1100" b="0" i="0" u="none" strike="noStrike" smtClean="0">
                          <a:solidFill>
                            <a:srgbClr val="000000"/>
                          </a:solidFill>
                          <a:effectLst/>
                          <a:latin typeface="Calibri" panose="020F0502020204030204" pitchFamily="34" charset="0"/>
                        </a:rPr>
                        <a:t>265000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162000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3288713302"/>
                  </a:ext>
                </a:extLst>
              </a:tr>
              <a:tr h="505381">
                <a:tc>
                  <a:txBody>
                    <a:bodyPr/>
                    <a:lstStyle/>
                    <a:p>
                      <a:pPr algn="r" fontAlgn="b"/>
                      <a:r>
                        <a:rPr lang="en-US" sz="1100" b="0" i="0" u="none" strike="noStrike" smtClean="0">
                          <a:solidFill>
                            <a:srgbClr val="000000"/>
                          </a:solidFill>
                          <a:effectLst/>
                          <a:latin typeface="Calibri" panose="020F0502020204030204" pitchFamily="34" charset="0"/>
                        </a:rPr>
                        <a:t>263358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155000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2980307654"/>
                  </a:ext>
                </a:extLst>
              </a:tr>
              <a:tr h="505381">
                <a:tc>
                  <a:txBody>
                    <a:bodyPr/>
                    <a:lstStyle/>
                    <a:p>
                      <a:pPr algn="r" fontAlgn="b"/>
                      <a:r>
                        <a:rPr lang="en-US" sz="1100" b="0" i="0" u="none" strike="noStrike" smtClean="0">
                          <a:solidFill>
                            <a:srgbClr val="000000"/>
                          </a:solidFill>
                          <a:effectLst/>
                          <a:latin typeface="Calibri" panose="020F0502020204030204" pitchFamily="34" charset="0"/>
                        </a:rPr>
                        <a:t>210000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140000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1112863564"/>
                  </a:ext>
                </a:extLst>
              </a:tr>
              <a:tr h="505381">
                <a:tc>
                  <a:txBody>
                    <a:bodyPr/>
                    <a:lstStyle/>
                    <a:p>
                      <a:pPr algn="r" fontAlgn="b"/>
                      <a:r>
                        <a:rPr lang="en-US" sz="1100" b="0" i="0" u="none" strike="noStrike" smtClean="0">
                          <a:solidFill>
                            <a:srgbClr val="000000"/>
                          </a:solidFill>
                          <a:effectLst/>
                          <a:latin typeface="Calibri" panose="020F0502020204030204" pitchFamily="34" charset="0"/>
                        </a:rPr>
                        <a:t>327000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179000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2301074499"/>
                  </a:ext>
                </a:extLst>
              </a:tr>
              <a:tr h="505381">
                <a:tc>
                  <a:txBody>
                    <a:bodyPr/>
                    <a:lstStyle/>
                    <a:p>
                      <a:pPr algn="r" fontAlgn="b"/>
                      <a:r>
                        <a:rPr lang="en-US" sz="1100" b="0" i="0" u="none" strike="noStrike" smtClean="0">
                          <a:solidFill>
                            <a:srgbClr val="000000"/>
                          </a:solidFill>
                          <a:effectLst/>
                          <a:latin typeface="Calibri" panose="020F0502020204030204" pitchFamily="34" charset="0"/>
                        </a:rPr>
                        <a:t>270000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586644"/>
                  </a:ext>
                </a:extLst>
              </a:tr>
              <a:tr h="505381">
                <a:tc>
                  <a:txBody>
                    <a:bodyPr/>
                    <a:lstStyle/>
                    <a:p>
                      <a:pPr algn="r" fontAlgn="b"/>
                      <a:r>
                        <a:rPr lang="en-US" sz="1100" b="0" i="0" u="none" strike="noStrike" smtClean="0">
                          <a:solidFill>
                            <a:srgbClr val="000000"/>
                          </a:solidFill>
                          <a:effectLst/>
                          <a:latin typeface="Calibri" panose="020F0502020204030204" pitchFamily="34" charset="0"/>
                        </a:rPr>
                        <a:t>742000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0578303"/>
                  </a:ext>
                </a:extLst>
              </a:tr>
            </a:tbl>
          </a:graphicData>
        </a:graphic>
      </p:graphicFrame>
    </p:spTree>
    <p:extLst>
      <p:ext uri="{BB962C8B-B14F-4D97-AF65-F5344CB8AC3E}">
        <p14:creationId xmlns:p14="http://schemas.microsoft.com/office/powerpoint/2010/main" val="185218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serum_creatinine </a:t>
                </a:r>
                <a:r>
                  <a:rPr lang="en-US" sz="1600" smtClean="0"/>
                  <a:t>= </a:t>
                </a:r>
                <a:r>
                  <a:rPr lang="en-US" sz="1600" b="0" smtClean="0"/>
                  <a:t> 179000</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0.954</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a:t>
                </a:r>
              </a:p>
              <a:p>
                <a:pPr marL="0" indent="0">
                  <a:buNone/>
                </a:pPr>
                <a:r>
                  <a:rPr lang="en-US" sz="1600" smtClean="0"/>
                  <a:t>  Info</a:t>
                </a:r>
                <a:r>
                  <a:rPr lang="en-US" sz="1600" baseline="-25000" smtClean="0"/>
                  <a:t>sc</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0.9</m:t>
                    </m:r>
                    <m:r>
                      <a:rPr lang="en-US" sz="1600" b="0" i="1" smtClean="0">
                        <a:latin typeface="Cambria Math" panose="02040503050406030204" pitchFamily="18" charset="0"/>
                      </a:rPr>
                      <m:t>54</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0" smtClean="0">
                        <a:latin typeface="Cambria Math" panose="02040503050406030204" pitchFamily="18" charset="0"/>
                      </a:rPr>
                      <m:t>0</m:t>
                    </m:r>
                    <m:r>
                      <a:rPr lang="en-US" sz="1600" b="0" i="0" smtClean="0">
                        <a:latin typeface="Cambria Math" panose="02040503050406030204" pitchFamily="18" charset="0"/>
                      </a:rPr>
                      <m:t>.7632</m:t>
                    </m:r>
                  </m:oMath>
                </a14:m>
                <a:endParaRPr lang="en-US" sz="1600" smtClean="0"/>
              </a:p>
              <a:p>
                <a:pPr marL="0" indent="0">
                  <a:buNone/>
                </a:pPr>
                <a:r>
                  <a:rPr lang="en-US" sz="1600" smtClean="0"/>
                  <a:t>Gain(Sc) = Info(D) - Info</a:t>
                </a:r>
                <a:r>
                  <a:rPr lang="en-US" sz="1600" baseline="-25000" smtClean="0"/>
                  <a:t>sc</a:t>
                </a:r>
                <a:r>
                  <a:rPr lang="en-US" sz="1600" smtClean="0"/>
                  <a:t>(D)  = 1 – </a:t>
                </a:r>
                <a:r>
                  <a:rPr lang="en-US" sz="1600" smtClean="0"/>
                  <a:t>0.7632= 0.2368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584590996"/>
              </p:ext>
            </p:extLst>
          </p:nvPr>
        </p:nvGraphicFramePr>
        <p:xfrm>
          <a:off x="8026398" y="542925"/>
          <a:ext cx="3092268" cy="4915349"/>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72301">
                <a:tc>
                  <a:txBody>
                    <a:bodyPr/>
                    <a:lstStyle/>
                    <a:p>
                      <a:r>
                        <a:rPr lang="en-US" sz="1500" smtClean="0"/>
                        <a:t>Sc&gt;0.9</a:t>
                      </a:r>
                      <a:endParaRPr lang="en-US" sz="1500"/>
                    </a:p>
                  </a:txBody>
                  <a:tcPr/>
                </a:tc>
                <a:tc>
                  <a:txBody>
                    <a:bodyPr/>
                    <a:lstStyle/>
                    <a:p>
                      <a:r>
                        <a:rPr lang="en-US" sz="1500" smtClean="0"/>
                        <a:t>Nhãn</a:t>
                      </a:r>
                      <a:endParaRPr lang="en-US" sz="1500"/>
                    </a:p>
                  </a:txBody>
                  <a:tcPr/>
                </a:tc>
                <a:tc>
                  <a:txBody>
                    <a:bodyPr/>
                    <a:lstStyle/>
                    <a:p>
                      <a:r>
                        <a:rPr lang="en-US" sz="1500" smtClean="0"/>
                        <a:t>Sc</a:t>
                      </a:r>
                      <a:r>
                        <a:rPr lang="en-US" sz="1500" smtClean="0"/>
                        <a:t>&lt;=0.9</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pPr algn="r" fontAlgn="b"/>
                      <a:r>
                        <a:rPr lang="en-US" sz="1100" b="0" i="0" u="none" strike="noStrike" smtClean="0">
                          <a:solidFill>
                            <a:srgbClr val="000000"/>
                          </a:solidFill>
                          <a:effectLst/>
                          <a:latin typeface="Calibri" panose="020F0502020204030204" pitchFamily="34" charset="0"/>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3288713302"/>
                  </a:ext>
                </a:extLst>
              </a:tr>
              <a:tr h="505381">
                <a:tc>
                  <a:txBody>
                    <a:bodyPr/>
                    <a:lstStyle/>
                    <a:p>
                      <a:pPr algn="r" fontAlgn="b"/>
                      <a:r>
                        <a:rPr lang="en-US" sz="1100" b="0" i="0" u="none" strike="noStrike" smtClean="0">
                          <a:solidFill>
                            <a:srgbClr val="000000"/>
                          </a:solidFill>
                          <a:effectLst/>
                          <a:latin typeface="Calibri" panose="020F0502020204030204" pitchFamily="34" charset="0"/>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2980307654"/>
                  </a:ext>
                </a:extLst>
              </a:tr>
              <a:tr h="505381">
                <a:tc>
                  <a:txBody>
                    <a:bodyPr/>
                    <a:lstStyle/>
                    <a:p>
                      <a:pPr algn="r" fontAlgn="b"/>
                      <a:r>
                        <a:rPr lang="en-US" sz="1100" b="0" i="0" u="none" strike="noStrike" smtClean="0">
                          <a:solidFill>
                            <a:srgbClr val="000000"/>
                          </a:solidFill>
                          <a:effectLst/>
                          <a:latin typeface="Calibri" panose="020F0502020204030204" pitchFamily="34" charset="0"/>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endParaRPr lang="en-US"/>
                    </a:p>
                  </a:txBody>
                  <a:tcPr/>
                </a:tc>
                <a:extLst>
                  <a:ext uri="{0D108BD9-81ED-4DB2-BD59-A6C34878D82A}">
                    <a16:rowId xmlns:a16="http://schemas.microsoft.com/office/drawing/2014/main" val="1112863564"/>
                  </a:ext>
                </a:extLst>
              </a:tr>
              <a:tr h="505381">
                <a:tc>
                  <a:txBody>
                    <a:bodyPr/>
                    <a:lstStyle/>
                    <a:p>
                      <a:pPr algn="r" fontAlgn="b"/>
                      <a:r>
                        <a:rPr lang="en-US" sz="1100" b="0" i="0" u="none" strike="noStrike" smtClean="0">
                          <a:solidFill>
                            <a:srgbClr val="000000"/>
                          </a:solidFill>
                          <a:effectLst/>
                          <a:latin typeface="Calibri" panose="020F0502020204030204" pitchFamily="34" charset="0"/>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endParaRPr lang="en-US"/>
                    </a:p>
                  </a:txBody>
                  <a:tcPr/>
                </a:tc>
                <a:extLst>
                  <a:ext uri="{0D108BD9-81ED-4DB2-BD59-A6C34878D82A}">
                    <a16:rowId xmlns:a16="http://schemas.microsoft.com/office/drawing/2014/main" val="2301074499"/>
                  </a:ext>
                </a:extLst>
              </a:tr>
              <a:tr h="505381">
                <a:tc>
                  <a:txBody>
                    <a:bodyPr/>
                    <a:lstStyle/>
                    <a:p>
                      <a:pPr algn="r" fontAlgn="b"/>
                      <a:r>
                        <a:rPr lang="en-US" sz="1100" b="0" i="0" u="none" strike="noStrike" smtClean="0">
                          <a:solidFill>
                            <a:srgbClr val="000000"/>
                          </a:solidFill>
                          <a:effectLst/>
                          <a:latin typeface="Calibri" panose="020F0502020204030204" pitchFamily="34" charset="0"/>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4447073"/>
                  </a:ext>
                </a:extLst>
              </a:tr>
              <a:tr h="505381">
                <a:tc>
                  <a:txBody>
                    <a:bodyPr/>
                    <a:lstStyle/>
                    <a:p>
                      <a:pPr algn="r" fontAlgn="b"/>
                      <a:r>
                        <a:rPr lang="en-US" sz="1100" b="0" i="0" u="none" strike="noStrike" smtClean="0">
                          <a:solidFill>
                            <a:srgbClr val="000000"/>
                          </a:solidFill>
                          <a:effectLst/>
                          <a:latin typeface="Calibri" panose="020F0502020204030204" pitchFamily="34" charset="0"/>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0578303"/>
                  </a:ext>
                </a:extLst>
              </a:tr>
              <a:tr h="505381">
                <a:tc>
                  <a:txBody>
                    <a:bodyPr/>
                    <a:lstStyle/>
                    <a:p>
                      <a:pPr algn="r" fontAlgn="b"/>
                      <a:r>
                        <a:rPr lang="en-US" sz="1100" b="0" i="0" u="none" strike="noStrike" smtClean="0">
                          <a:solidFill>
                            <a:srgbClr val="000000"/>
                          </a:solidFill>
                          <a:effectLst/>
                          <a:latin typeface="Calibri" panose="020F0502020204030204" pitchFamily="34" charset="0"/>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6477164"/>
                  </a:ext>
                </a:extLst>
              </a:tr>
              <a:tr h="505381">
                <a:tc>
                  <a:txBody>
                    <a:bodyPr/>
                    <a:lstStyle/>
                    <a:p>
                      <a:pPr algn="r" fontAlgn="b"/>
                      <a:r>
                        <a:rPr lang="en-US" sz="1100" b="0" i="0" u="none" strike="noStrike" smtClean="0">
                          <a:solidFill>
                            <a:srgbClr val="000000"/>
                          </a:solidFill>
                          <a:effectLst/>
                          <a:latin typeface="Calibri" panose="020F0502020204030204" pitchFamily="34" charset="0"/>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359317"/>
                  </a:ext>
                </a:extLst>
              </a:tr>
            </a:tbl>
          </a:graphicData>
        </a:graphic>
      </p:graphicFrame>
    </p:spTree>
    <p:extLst>
      <p:ext uri="{BB962C8B-B14F-4D97-AF65-F5344CB8AC3E}">
        <p14:creationId xmlns:p14="http://schemas.microsoft.com/office/powerpoint/2010/main" val="339664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serum_sodium </a:t>
                </a:r>
                <a:r>
                  <a:rPr lang="en-US" sz="1600" smtClean="0"/>
                  <a:t>= </a:t>
                </a:r>
                <a:r>
                  <a:rPr lang="en-US" sz="1600" b="0" smtClean="0"/>
                  <a:t> 179000</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0.722</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5</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0.722</m:t>
                    </m:r>
                  </m:oMath>
                </a14:m>
                <a:endParaRPr lang="en-US" sz="1600" smtClean="0"/>
              </a:p>
              <a:p>
                <a:pPr marL="0" indent="0">
                  <a:buNone/>
                </a:pPr>
                <a:r>
                  <a:rPr lang="en-US" sz="1600" smtClean="0"/>
                  <a:t>  Info</a:t>
                </a:r>
                <a:r>
                  <a:rPr lang="en-US" sz="1600" baseline="-25000" smtClean="0"/>
                  <a:t>ss</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722</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.722</m:t>
                    </m:r>
                    <m:r>
                      <a:rPr lang="en-US" sz="1600" b="0" i="1" smtClean="0">
                        <a:latin typeface="Cambria Math" panose="02040503050406030204" pitchFamily="18" charset="0"/>
                      </a:rPr>
                      <m:t>=</m:t>
                    </m:r>
                    <m:r>
                      <a:rPr lang="en-US" sz="1600" b="0" i="0" smtClean="0">
                        <a:latin typeface="Cambria Math" panose="02040503050406030204" pitchFamily="18" charset="0"/>
                      </a:rPr>
                      <m:t>0.</m:t>
                    </m:r>
                    <m:r>
                      <a:rPr lang="en-US" sz="1600" b="0" i="0" smtClean="0">
                        <a:latin typeface="Cambria Math" panose="02040503050406030204" pitchFamily="18" charset="0"/>
                      </a:rPr>
                      <m:t>722</m:t>
                    </m:r>
                  </m:oMath>
                </a14:m>
                <a:endParaRPr lang="en-US" sz="1600" smtClean="0"/>
              </a:p>
              <a:p>
                <a:pPr marL="0" indent="0">
                  <a:buNone/>
                </a:pPr>
                <a:r>
                  <a:rPr lang="en-US" sz="1600" smtClean="0"/>
                  <a:t>Gain(Ss) = Info(D) - Info</a:t>
                </a:r>
                <a:r>
                  <a:rPr lang="en-US" sz="1600" baseline="-25000" smtClean="0"/>
                  <a:t>ss</a:t>
                </a:r>
                <a:r>
                  <a:rPr lang="en-US" sz="1600" smtClean="0"/>
                  <a:t>(D)  = 1 – </a:t>
                </a:r>
                <a:r>
                  <a:rPr lang="en-US" sz="1600" smtClean="0"/>
                  <a:t>0.722= 0.278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161136972"/>
              </p:ext>
            </p:extLst>
          </p:nvPr>
        </p:nvGraphicFramePr>
        <p:xfrm>
          <a:off x="8026398" y="542925"/>
          <a:ext cx="3092268" cy="3407831"/>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80926">
                <a:tc>
                  <a:txBody>
                    <a:bodyPr/>
                    <a:lstStyle/>
                    <a:p>
                      <a:r>
                        <a:rPr lang="en-US" sz="1500" smtClean="0"/>
                        <a:t>Ss&gt;136</a:t>
                      </a:r>
                      <a:endParaRPr lang="en-US" sz="1500"/>
                    </a:p>
                  </a:txBody>
                  <a:tcPr/>
                </a:tc>
                <a:tc>
                  <a:txBody>
                    <a:bodyPr/>
                    <a:lstStyle/>
                    <a:p>
                      <a:r>
                        <a:rPr lang="en-US" sz="1500" smtClean="0"/>
                        <a:t>Nhãn</a:t>
                      </a:r>
                      <a:endParaRPr lang="en-US" sz="1500"/>
                    </a:p>
                  </a:txBody>
                  <a:tcPr/>
                </a:tc>
                <a:tc>
                  <a:txBody>
                    <a:bodyPr/>
                    <a:lstStyle/>
                    <a:p>
                      <a:r>
                        <a:rPr lang="en-US" sz="1500" smtClean="0"/>
                        <a:t>Ss</a:t>
                      </a:r>
                      <a:r>
                        <a:rPr lang="en-US" sz="1500" smtClean="0"/>
                        <a:t>&lt;=136</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pPr algn="r" fontAlgn="b"/>
                      <a:r>
                        <a:rPr lang="en-US" sz="1100" b="0" i="0" u="none" strike="noStrike" smtClean="0">
                          <a:solidFill>
                            <a:srgbClr val="000000"/>
                          </a:solidFill>
                          <a:effectLst/>
                          <a:latin typeface="Calibri" panose="020F0502020204030204" pitchFamily="34" charset="0"/>
                        </a:rPr>
                        <a:t>137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2980307654"/>
                  </a:ext>
                </a:extLst>
              </a:tr>
              <a:tr h="505381">
                <a:tc>
                  <a:txBody>
                    <a:bodyPr/>
                    <a:lstStyle/>
                    <a:p>
                      <a:pPr algn="r" fontAlgn="b"/>
                      <a:r>
                        <a:rPr lang="en-US" sz="1100" b="0" i="0" u="none" strike="noStrike" smtClean="0">
                          <a:solidFill>
                            <a:srgbClr val="000000"/>
                          </a:solidFill>
                          <a:effectLst/>
                          <a:latin typeface="Calibri" panose="020F0502020204030204" pitchFamily="34" charset="0"/>
                        </a:rPr>
                        <a:t>143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2301074499"/>
                  </a:ext>
                </a:extLst>
              </a:tr>
              <a:tr h="505381">
                <a:tc>
                  <a:txBody>
                    <a:bodyPr/>
                    <a:lstStyle/>
                    <a:p>
                      <a:pPr algn="r" fontAlgn="b"/>
                      <a:r>
                        <a:rPr lang="en-US" sz="1100" b="0" i="0" u="none" strike="noStrike" smtClean="0">
                          <a:solidFill>
                            <a:srgbClr val="000000"/>
                          </a:solidFill>
                          <a:effectLst/>
                          <a:latin typeface="Calibri" panose="020F0502020204030204" pitchFamily="34" charset="0"/>
                        </a:rPr>
                        <a:t>139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extLst>
                  <a:ext uri="{0D108BD9-81ED-4DB2-BD59-A6C34878D82A}">
                    <a16:rowId xmlns:a16="http://schemas.microsoft.com/office/drawing/2014/main" val="1194447073"/>
                  </a:ext>
                </a:extLst>
              </a:tr>
              <a:tr h="505381">
                <a:tc>
                  <a:txBody>
                    <a:bodyPr/>
                    <a:lstStyle/>
                    <a:p>
                      <a:pPr algn="r" fontAlgn="b"/>
                      <a:r>
                        <a:rPr lang="en-US" sz="1100" b="0" i="0" u="none" strike="noStrike" smtClean="0">
                          <a:solidFill>
                            <a:srgbClr val="000000"/>
                          </a:solidFill>
                          <a:effectLst/>
                          <a:latin typeface="Calibri" panose="020F0502020204030204" pitchFamily="34" charset="0"/>
                        </a:rPr>
                        <a:t>138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pPr algn="r" fontAlgn="b"/>
                      <a:r>
                        <a:rPr lang="en-US" sz="1100" b="0" i="0" u="none" strike="noStrike" smtClean="0">
                          <a:solidFill>
                            <a:srgbClr val="000000"/>
                          </a:solidFill>
                          <a:effectLst/>
                          <a:latin typeface="Calibri" panose="020F0502020204030204" pitchFamily="34" charset="0"/>
                        </a:rPr>
                        <a:t>116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48586644"/>
                  </a:ext>
                </a:extLst>
              </a:tr>
              <a:tr h="505381">
                <a:tc>
                  <a:txBody>
                    <a:bodyPr/>
                    <a:lstStyle/>
                    <a:p>
                      <a:pPr algn="r" fontAlgn="b"/>
                      <a:r>
                        <a:rPr lang="en-US" sz="1100" b="0" i="0" u="none" strike="noStrike" smtClean="0">
                          <a:solidFill>
                            <a:srgbClr val="000000"/>
                          </a:solidFill>
                          <a:effectLst/>
                          <a:latin typeface="Calibri" panose="020F0502020204030204" pitchFamily="34" charset="0"/>
                        </a:rPr>
                        <a:t>140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r>
                        <a:rPr lang="en-US" smtClean="0"/>
                        <a:t>0</a:t>
                      </a:r>
                      <a:endParaRPr lang="en-US"/>
                    </a:p>
                  </a:txBody>
                  <a:tcPr/>
                </a:tc>
                <a:tc>
                  <a:txBody>
                    <a:bodyPr/>
                    <a:lstStyle/>
                    <a:p>
                      <a:r>
                        <a:rPr lang="en-US" smtClean="0"/>
                        <a:t>130</a:t>
                      </a:r>
                      <a:endParaRPr lang="en-US"/>
                    </a:p>
                  </a:txBody>
                  <a:tcPr marL="9525" marR="9525" marT="9525" marB="0" anchor="b"/>
                </a:tc>
                <a:tc>
                  <a:txBody>
                    <a:bodyPr/>
                    <a:lstStyle/>
                    <a:p>
                      <a:r>
                        <a:rPr lang="en-US" smtClean="0"/>
                        <a:t>1</a:t>
                      </a:r>
                      <a:endParaRPr lang="en-US"/>
                    </a:p>
                  </a:txBody>
                  <a:tcPr/>
                </a:tc>
                <a:extLst>
                  <a:ext uri="{0D108BD9-81ED-4DB2-BD59-A6C34878D82A}">
                    <a16:rowId xmlns:a16="http://schemas.microsoft.com/office/drawing/2014/main" val="2760578303"/>
                  </a:ext>
                </a:extLst>
              </a:tr>
            </a:tbl>
          </a:graphicData>
        </a:graphic>
      </p:graphicFrame>
    </p:spTree>
    <p:extLst>
      <p:ext uri="{BB962C8B-B14F-4D97-AF65-F5344CB8AC3E}">
        <p14:creationId xmlns:p14="http://schemas.microsoft.com/office/powerpoint/2010/main" val="177293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pPr fontAlgn="b"/>
                <a:r>
                  <a:rPr lang="en-US" sz="1600" b="0" i="0" u="none" strike="noStrike" smtClean="0">
                    <a:solidFill>
                      <a:srgbClr val="000000"/>
                    </a:solidFill>
                    <a:effectLst/>
                    <a:latin typeface="Calibri" panose="020F0502020204030204" pitchFamily="34" charset="0"/>
                  </a:rPr>
                  <a:t>Sex</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0.985</m:t>
                    </m:r>
                  </m:oMath>
                </a14:m>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0.918</m:t>
                    </m:r>
                  </m:oMath>
                </a14:m>
                <a:endParaRPr lang="en-US" sz="1600" smtClean="0"/>
              </a:p>
              <a:p>
                <a:pPr marL="0" indent="0">
                  <a:buNone/>
                </a:pPr>
                <a:r>
                  <a:rPr lang="en-US" sz="1600" smtClean="0"/>
                  <a:t>  Info</a:t>
                </a:r>
                <a:r>
                  <a:rPr lang="en-US" sz="1600" baseline="-25000" smtClean="0"/>
                  <a:t>sex</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0.985+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0.918=0.9649</m:t>
                    </m:r>
                  </m:oMath>
                </a14:m>
                <a:endParaRPr lang="en-US" sz="1600" smtClean="0"/>
              </a:p>
              <a:p>
                <a:pPr marL="0" indent="0">
                  <a:buNone/>
                </a:pPr>
                <a:r>
                  <a:rPr lang="en-US" sz="1600" smtClean="0"/>
                  <a:t>Gain(Sex) = Info(D) - Info</a:t>
                </a:r>
                <a:r>
                  <a:rPr lang="en-US" sz="1600" baseline="-25000" smtClean="0"/>
                  <a:t>sex</a:t>
                </a:r>
                <a:r>
                  <a:rPr lang="en-US" sz="1600" smtClean="0"/>
                  <a:t>(D)  = 1 – 0.9649= 0.0351</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302991478"/>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3</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1</a:t>
                      </a:r>
                      <a:endParaRPr lang="en-US"/>
                    </a:p>
                  </a:txBody>
                  <a:tcPr/>
                </a:tc>
                <a:tc>
                  <a:txBody>
                    <a:bodyPr/>
                    <a:lstStyle/>
                    <a:p>
                      <a:r>
                        <a:rPr lang="en-US" smtClean="0"/>
                        <a:t>2</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340941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pPr fontAlgn="b"/>
                <a:r>
                  <a:rPr lang="en-US" sz="1600" smtClean="0">
                    <a:solidFill>
                      <a:srgbClr val="000000"/>
                    </a:solidFill>
                    <a:latin typeface="Calibri" panose="020F0502020204030204" pitchFamily="34" charset="0"/>
                  </a:rPr>
                  <a:t>smoking</a:t>
                </a:r>
                <a:endParaRPr lang="en-US" sz="1600" b="0" i="0" u="none" strike="noStrike" smtClean="0">
                  <a:solidFill>
                    <a:srgbClr val="000000"/>
                  </a:solidFill>
                  <a:effectLst/>
                  <a:latin typeface="Calibri" panose="020F0502020204030204" pitchFamily="34" charset="0"/>
                </a:endParaRP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1</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4</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m:t>
                    </m:r>
                    <m:r>
                      <a:rPr lang="en-US" sz="1600" b="0" i="0" smtClean="0">
                        <a:solidFill>
                          <a:schemeClr val="accent6"/>
                        </a:solidFill>
                        <a:latin typeface="Cambria Math" panose="02040503050406030204" pitchFamily="18" charset="0"/>
                        <a:cs typeface="Times New Roman" panose="02020603050405020304" pitchFamily="18" charset="0"/>
                      </a:rPr>
                      <m:t>811</m:t>
                    </m:r>
                  </m:oMath>
                </a14:m>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4</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6</m:t>
                            </m:r>
                          </m:den>
                        </m:f>
                        <m:r>
                          <a:rPr lang="en-US" sz="1600" b="0" i="1" smtClean="0">
                            <a:solidFill>
                              <a:schemeClr val="accent6"/>
                            </a:solidFill>
                            <a:latin typeface="Cambria Math" panose="02040503050406030204" pitchFamily="18" charset="0"/>
                            <a:cs typeface="Times New Roman" panose="02020603050405020304" pitchFamily="18" charset="0"/>
                          </a:rPr>
                          <m:t>= </m:t>
                        </m:r>
                      </m:e>
                    </m:func>
                    <m:r>
                      <a:rPr lang="en-US" sz="1600" b="0" i="0" smtClean="0">
                        <a:solidFill>
                          <a:schemeClr val="accent6"/>
                        </a:solidFill>
                        <a:latin typeface="Cambria Math" panose="02040503050406030204" pitchFamily="18" charset="0"/>
                        <a:cs typeface="Times New Roman" panose="02020603050405020304" pitchFamily="18" charset="0"/>
                      </a:rPr>
                      <m:t>0.</m:t>
                    </m:r>
                    <m:r>
                      <a:rPr lang="en-US" sz="1600" b="0" i="0" smtClean="0">
                        <a:solidFill>
                          <a:schemeClr val="accent6"/>
                        </a:solidFill>
                        <a:latin typeface="Cambria Math" panose="02040503050406030204" pitchFamily="18" charset="0"/>
                        <a:cs typeface="Times New Roman" panose="02020603050405020304" pitchFamily="18" charset="0"/>
                      </a:rPr>
                      <m:t>918</m:t>
                    </m:r>
                  </m:oMath>
                </a14:m>
                <a:endParaRPr lang="en-US" sz="1600" smtClean="0"/>
              </a:p>
              <a:p>
                <a:pPr marL="0" indent="0">
                  <a:buNone/>
                </a:pPr>
                <a:r>
                  <a:rPr lang="en-US" sz="1600" smtClean="0"/>
                  <a:t>  </a:t>
                </a:r>
                <a:r>
                  <a:rPr lang="en-US" sz="1600" smtClean="0"/>
                  <a:t>Info</a:t>
                </a:r>
                <a:r>
                  <a:rPr lang="en-US" sz="1600" baseline="-25000" smtClean="0"/>
                  <a:t>smoking</a:t>
                </a:r>
                <a:r>
                  <a:rPr lang="en-US" sz="1600" smtClean="0"/>
                  <a:t>(D</a:t>
                </a:r>
                <a:r>
                  <a:rPr lang="en-US" sz="1600" smtClean="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811</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0.918=0.</m:t>
                    </m:r>
                    <m:r>
                      <a:rPr lang="en-US" sz="1600" b="0" i="1" smtClean="0">
                        <a:latin typeface="Cambria Math" panose="02040503050406030204" pitchFamily="18" charset="0"/>
                      </a:rPr>
                      <m:t>8752</m:t>
                    </m:r>
                  </m:oMath>
                </a14:m>
                <a:endParaRPr lang="en-US" sz="1600" smtClean="0"/>
              </a:p>
              <a:p>
                <a:pPr marL="0" indent="0">
                  <a:buNone/>
                </a:pPr>
                <a:r>
                  <a:rPr lang="en-US" sz="1600" smtClean="0"/>
                  <a:t>Gain(Sex) = Info(D) - </a:t>
                </a:r>
                <a:r>
                  <a:rPr lang="en-US" sz="1600" smtClean="0"/>
                  <a:t>Info</a:t>
                </a:r>
                <a:r>
                  <a:rPr lang="en-US" sz="1600" baseline="-25000" smtClean="0"/>
                  <a:t>smoking</a:t>
                </a:r>
                <a:r>
                  <a:rPr lang="en-US" sz="1600" smtClean="0"/>
                  <a:t>(D</a:t>
                </a:r>
                <a:r>
                  <a:rPr lang="en-US" sz="1600" smtClean="0"/>
                  <a:t>)  = 1 – </a:t>
                </a:r>
                <a:r>
                  <a:rPr lang="en-US" sz="1600" smtClean="0"/>
                  <a:t>0.8752= 0.1248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640030187"/>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1</a:t>
                      </a:r>
                      <a:endParaRPr lang="en-US"/>
                    </a:p>
                  </a:txBody>
                  <a:tcPr/>
                </a:tc>
                <a:tc>
                  <a:txBody>
                    <a:bodyPr/>
                    <a:lstStyle/>
                    <a:p>
                      <a:r>
                        <a:rPr lang="en-US" smtClean="0"/>
                        <a:t>3</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2</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424339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time</a:t>
                </a:r>
                <a:r>
                  <a:rPr lang="en-US" sz="1600" smtClean="0"/>
                  <a:t> </a:t>
                </a:r>
                <a:r>
                  <a:rPr lang="en-US" sz="1600" smtClean="0"/>
                  <a:t>= </a:t>
                </a:r>
                <a:r>
                  <a:rPr lang="en-US" sz="1600" b="0" smtClean="0"/>
                  <a:t> </a:t>
                </a:r>
                <a:r>
                  <a:rPr lang="en-US" sz="1600" smtClean="0"/>
                  <a:t>270</a:t>
                </a:r>
                <a:endParaRPr lang="en-US" sz="1600" b="0" smtClean="0"/>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0.863</a:t>
                </a:r>
                <a:endParaRPr lang="en-US" sz="1600" smtClean="0"/>
              </a:p>
              <a:p>
                <a:pPr marL="0" indent="0">
                  <a:buNone/>
                </a:pPr>
                <a:r>
                  <a:rPr lang="en-US" sz="1600" smtClean="0"/>
                  <a:t>  </a:t>
                </a:r>
                <a:r>
                  <a:rPr lang="en-US" sz="1600" smtClean="0"/>
                  <a:t>Info</a:t>
                </a:r>
                <a:r>
                  <a:rPr lang="en-US" sz="1600" baseline="-25000" smtClean="0"/>
                  <a:t>time</a:t>
                </a:r>
                <a:r>
                  <a:rPr lang="en-US" sz="1600" smtClean="0"/>
                  <a:t>(D</a:t>
                </a:r>
                <a:r>
                  <a:rPr lang="en-US" sz="1600" smtClean="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.863</m:t>
                    </m:r>
                    <m:r>
                      <a:rPr lang="en-US" sz="1600" b="0" i="1" smtClean="0">
                        <a:latin typeface="Cambria Math" panose="02040503050406030204" pitchFamily="18" charset="0"/>
                      </a:rPr>
                      <m:t>=0.</m:t>
                    </m:r>
                    <m:r>
                      <a:rPr lang="en-US" sz="1600" b="0" i="1" smtClean="0">
                        <a:latin typeface="Cambria Math" panose="02040503050406030204" pitchFamily="18" charset="0"/>
                      </a:rPr>
                      <m:t>6041</m:t>
                    </m:r>
                  </m:oMath>
                </a14:m>
                <a:endParaRPr lang="en-US" sz="1600" smtClean="0"/>
              </a:p>
              <a:p>
                <a:pPr marL="0" indent="0">
                  <a:buNone/>
                </a:pPr>
                <a:r>
                  <a:rPr lang="en-US" sz="1600" smtClean="0"/>
                  <a:t>Gain(time) </a:t>
                </a:r>
                <a:r>
                  <a:rPr lang="en-US" sz="1600" smtClean="0"/>
                  <a:t>= Info(D) - </a:t>
                </a:r>
                <a:r>
                  <a:rPr lang="en-US" sz="1600" smtClean="0"/>
                  <a:t>Info</a:t>
                </a:r>
                <a:r>
                  <a:rPr lang="en-US" sz="1600" baseline="-25000" smtClean="0"/>
                  <a:t>time</a:t>
                </a:r>
                <a:r>
                  <a:rPr lang="en-US" sz="1600" smtClean="0"/>
                  <a:t>(D</a:t>
                </a:r>
                <a:r>
                  <a:rPr lang="en-US" sz="1600" smtClean="0"/>
                  <a:t>)  = 1 – </a:t>
                </a:r>
                <a:r>
                  <a:rPr lang="en-US" sz="1600" smtClean="0"/>
                  <a:t>0.7632= 0.2368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122883428"/>
              </p:ext>
            </p:extLst>
          </p:nvPr>
        </p:nvGraphicFramePr>
        <p:xfrm>
          <a:off x="8064498" y="542925"/>
          <a:ext cx="3092268" cy="4409968"/>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72301">
                <a:tc>
                  <a:txBody>
                    <a:bodyPr/>
                    <a:lstStyle/>
                    <a:p>
                      <a:r>
                        <a:rPr lang="en-US" sz="1500" smtClean="0"/>
                        <a:t>Cp&gt;270</a:t>
                      </a:r>
                      <a:endParaRPr lang="en-US" sz="1500"/>
                    </a:p>
                  </a:txBody>
                  <a:tcPr/>
                </a:tc>
                <a:tc>
                  <a:txBody>
                    <a:bodyPr/>
                    <a:lstStyle/>
                    <a:p>
                      <a:r>
                        <a:rPr lang="en-US" sz="1500" smtClean="0"/>
                        <a:t>Nhãn</a:t>
                      </a:r>
                      <a:endParaRPr lang="en-US" sz="1500"/>
                    </a:p>
                  </a:txBody>
                  <a:tcPr/>
                </a:tc>
                <a:tc>
                  <a:txBody>
                    <a:bodyPr/>
                    <a:lstStyle/>
                    <a:p>
                      <a:r>
                        <a:rPr lang="en-US" sz="1500" smtClean="0"/>
                        <a:t>C</a:t>
                      </a:r>
                      <a:r>
                        <a:rPr lang="en-US" sz="1500" smtClean="0"/>
                        <a:t>&lt;=270</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r>
                        <a:rPr lang="en-US" smtClean="0"/>
                        <a:t>271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extLst>
                  <a:ext uri="{0D108BD9-81ED-4DB2-BD59-A6C34878D82A}">
                    <a16:rowId xmlns:a16="http://schemas.microsoft.com/office/drawing/2014/main" val="290954731"/>
                  </a:ext>
                </a:extLst>
              </a:tr>
              <a:tr h="505381">
                <a:tc>
                  <a:txBody>
                    <a:bodyPr/>
                    <a:lstStyle/>
                    <a:p>
                      <a:r>
                        <a:rPr lang="en-US" smtClean="0"/>
                        <a:t>278</a:t>
                      </a:r>
                      <a:endParaRPr lang="en-US"/>
                    </a:p>
                  </a:txBody>
                  <a:tcPr/>
                </a:tc>
                <a:tc>
                  <a:txBody>
                    <a:bodyPr/>
                    <a:lstStyle/>
                    <a:p>
                      <a:r>
                        <a:rPr lang="en-US" smtClean="0"/>
                        <a:t>0</a:t>
                      </a:r>
                      <a:endParaRPr lang="en-US"/>
                    </a:p>
                  </a:txBody>
                  <a:tcPr/>
                </a:tc>
                <a:tc>
                  <a:txBody>
                    <a:bodyPr/>
                    <a:lstStyle/>
                    <a:p>
                      <a:r>
                        <a:rPr lang="en-US" smtClean="0"/>
                        <a:t>6</a:t>
                      </a:r>
                      <a:endParaRPr lang="en-US"/>
                    </a:p>
                  </a:txBody>
                  <a:tcPr/>
                </a:tc>
                <a:tc>
                  <a:txBody>
                    <a:bodyPr/>
                    <a:lstStyle/>
                    <a:p>
                      <a:r>
                        <a:rPr lang="en-US" smtClean="0"/>
                        <a:t>1</a:t>
                      </a:r>
                      <a:endParaRPr lang="en-US"/>
                    </a:p>
                  </a:txBody>
                  <a:tcPr/>
                </a:tc>
                <a:extLst>
                  <a:ext uri="{0D108BD9-81ED-4DB2-BD59-A6C34878D82A}">
                    <a16:rowId xmlns:a16="http://schemas.microsoft.com/office/drawing/2014/main" val="3288713302"/>
                  </a:ext>
                </a:extLst>
              </a:tr>
              <a:tr h="505381">
                <a:tc>
                  <a:txBody>
                    <a:bodyPr/>
                    <a:lstStyle/>
                    <a:p>
                      <a:r>
                        <a:rPr lang="en-US" smtClean="0"/>
                        <a:t>280</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r>
                        <a:rPr lang="en-US" smtClean="0"/>
                        <a:t>1</a:t>
                      </a:r>
                      <a:endParaRPr lang="en-US"/>
                    </a:p>
                  </a:txBody>
                  <a:tcPr/>
                </a:tc>
                <a:extLst>
                  <a:ext uri="{0D108BD9-81ED-4DB2-BD59-A6C34878D82A}">
                    <a16:rowId xmlns:a16="http://schemas.microsoft.com/office/drawing/2014/main" val="3570310153"/>
                  </a:ext>
                </a:extLst>
              </a:tr>
              <a:tr h="505381">
                <a:tc>
                  <a:txBody>
                    <a:bodyPr/>
                    <a:lstStyle/>
                    <a:p>
                      <a:endParaRPr lang="en-US"/>
                    </a:p>
                  </a:txBody>
                  <a:tcPr/>
                </a:tc>
                <a:tc>
                  <a:txBody>
                    <a:bodyPr/>
                    <a:lstStyle/>
                    <a:p>
                      <a:endParaRPr lang="en-US"/>
                    </a:p>
                  </a:txBody>
                  <a:tcPr/>
                </a:tc>
                <a:tc>
                  <a:txBody>
                    <a:bodyPr/>
                    <a:lstStyle/>
                    <a:p>
                      <a:r>
                        <a:rPr lang="en-US" smtClean="0"/>
                        <a:t>7</a:t>
                      </a:r>
                      <a:endParaRPr lang="en-US"/>
                    </a:p>
                  </a:txBody>
                  <a:tcPr/>
                </a:tc>
                <a:tc>
                  <a:txBody>
                    <a:bodyPr/>
                    <a:lstStyle/>
                    <a:p>
                      <a:r>
                        <a:rPr lang="en-US" smtClean="0"/>
                        <a:t>1</a:t>
                      </a:r>
                      <a:endParaRPr lang="en-US"/>
                    </a:p>
                  </a:txBody>
                  <a:tcPr/>
                </a:tc>
                <a:extLst>
                  <a:ext uri="{0D108BD9-81ED-4DB2-BD59-A6C34878D82A}">
                    <a16:rowId xmlns:a16="http://schemas.microsoft.com/office/drawing/2014/main" val="2050282792"/>
                  </a:ext>
                </a:extLst>
              </a:tr>
              <a:tr h="505381">
                <a:tc>
                  <a:txBody>
                    <a:bodyPr/>
                    <a:lstStyle/>
                    <a:p>
                      <a:endParaRPr lang="en-US"/>
                    </a:p>
                  </a:txBody>
                  <a:tcPr/>
                </a:tc>
                <a:tc>
                  <a:txBody>
                    <a:bodyPr/>
                    <a:lstStyle/>
                    <a:p>
                      <a:endParaRPr lang="en-US"/>
                    </a:p>
                  </a:txBody>
                  <a:tcPr/>
                </a:tc>
                <a:tc>
                  <a:txBody>
                    <a:bodyPr/>
                    <a:lstStyle/>
                    <a:p>
                      <a:r>
                        <a:rPr lang="en-US" smtClean="0"/>
                        <a:t>8</a:t>
                      </a:r>
                      <a:endParaRPr lang="en-US"/>
                    </a:p>
                  </a:txBody>
                  <a:tcPr/>
                </a:tc>
                <a:tc>
                  <a:txBody>
                    <a:bodyPr/>
                    <a:lstStyle/>
                    <a:p>
                      <a:r>
                        <a:rPr lang="en-US" smtClean="0"/>
                        <a:t>1</a:t>
                      </a:r>
                      <a:endParaRPr lang="en-US"/>
                    </a:p>
                  </a:txBody>
                  <a:tcPr/>
                </a:tc>
                <a:extLst>
                  <a:ext uri="{0D108BD9-81ED-4DB2-BD59-A6C34878D82A}">
                    <a16:rowId xmlns:a16="http://schemas.microsoft.com/office/drawing/2014/main" val="2176702959"/>
                  </a:ext>
                </a:extLst>
              </a:tr>
              <a:tr h="505381">
                <a:tc>
                  <a:txBody>
                    <a:bodyPr/>
                    <a:lstStyle/>
                    <a:p>
                      <a:endParaRPr lang="en-US"/>
                    </a:p>
                  </a:txBody>
                  <a:tcPr/>
                </a:tc>
                <a:tc>
                  <a:txBody>
                    <a:bodyPr/>
                    <a:lstStyle/>
                    <a:p>
                      <a:endParaRPr lang="en-US"/>
                    </a:p>
                  </a:txBody>
                  <a:tcPr/>
                </a:tc>
                <a:tc>
                  <a:txBody>
                    <a:bodyPr/>
                    <a:lstStyle/>
                    <a:p>
                      <a:r>
                        <a:rPr lang="en-US" smtClean="0"/>
                        <a:t>270</a:t>
                      </a:r>
                      <a:endParaRPr lang="en-US"/>
                    </a:p>
                  </a:txBody>
                  <a:tcPr/>
                </a:tc>
                <a:tc>
                  <a:txBody>
                    <a:bodyPr/>
                    <a:lstStyle/>
                    <a:p>
                      <a:r>
                        <a:rPr lang="en-US" smtClean="0"/>
                        <a:t>0</a:t>
                      </a:r>
                      <a:endParaRPr lang="en-US"/>
                    </a:p>
                  </a:txBody>
                  <a:tcPr/>
                </a:tc>
                <a:extLst>
                  <a:ext uri="{0D108BD9-81ED-4DB2-BD59-A6C34878D82A}">
                    <a16:rowId xmlns:a16="http://schemas.microsoft.com/office/drawing/2014/main" val="2301074499"/>
                  </a:ext>
                </a:extLst>
              </a:tr>
              <a:tr h="505381">
                <a:tc>
                  <a:txBody>
                    <a:bodyPr/>
                    <a:lstStyle/>
                    <a:p>
                      <a:endParaRPr lang="en-US"/>
                    </a:p>
                  </a:txBody>
                  <a:tcPr/>
                </a:tc>
                <a:tc>
                  <a:txBody>
                    <a:bodyPr/>
                    <a:lstStyle/>
                    <a:p>
                      <a:endParaRPr lang="en-US"/>
                    </a:p>
                  </a:txBody>
                  <a:tcPr/>
                </a:tc>
                <a:tc>
                  <a:txBody>
                    <a:bodyPr/>
                    <a:lstStyle/>
                    <a:p>
                      <a:r>
                        <a:rPr lang="en-US" smtClean="0"/>
                        <a:t>270</a:t>
                      </a:r>
                      <a:endParaRPr lang="en-US"/>
                    </a:p>
                  </a:txBody>
                  <a:tcPr/>
                </a:tc>
                <a:tc>
                  <a:txBody>
                    <a:bodyPr/>
                    <a:lstStyle/>
                    <a:p>
                      <a:r>
                        <a:rPr lang="en-US" smtClean="0"/>
                        <a:t>0</a:t>
                      </a:r>
                      <a:endParaRPr lang="en-US"/>
                    </a:p>
                  </a:txBody>
                  <a:tcPr/>
                </a:tc>
                <a:extLst>
                  <a:ext uri="{0D108BD9-81ED-4DB2-BD59-A6C34878D82A}">
                    <a16:rowId xmlns:a16="http://schemas.microsoft.com/office/drawing/2014/main" val="1194447073"/>
                  </a:ext>
                </a:extLst>
              </a:tr>
            </a:tbl>
          </a:graphicData>
        </a:graphic>
      </p:graphicFrame>
    </p:spTree>
    <p:extLst>
      <p:ext uri="{BB962C8B-B14F-4D97-AF65-F5344CB8AC3E}">
        <p14:creationId xmlns:p14="http://schemas.microsoft.com/office/powerpoint/2010/main" val="227073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lstStyle/>
          <a:p>
            <a:r>
              <a:rPr lang="en-US" smtClean="0"/>
              <a:t>Tập dữ liệu gồm 12 cột thuộc tính, 1 cột nhãn.</a:t>
            </a:r>
          </a:p>
          <a:p>
            <a:r>
              <a:rPr lang="en-US" smtClean="0"/>
              <a:t>Mỗi cột gồm 299 thực thể. Tổng cộng có 3887 thực thể.</a:t>
            </a:r>
          </a:p>
          <a:p>
            <a:endParaRPr lang="en-US"/>
          </a:p>
        </p:txBody>
      </p:sp>
    </p:spTree>
    <p:extLst>
      <p:ext uri="{BB962C8B-B14F-4D97-AF65-F5344CB8AC3E}">
        <p14:creationId xmlns:p14="http://schemas.microsoft.com/office/powerpoint/2010/main" val="1666297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 heart_failure_clinical_records_dataset </a:t>
            </a:r>
            <a:endParaRPr lang="en-US"/>
          </a:p>
        </p:txBody>
      </p:sp>
      <p:sp>
        <p:nvSpPr>
          <p:cNvPr id="3" name="Content Placeholder 2"/>
          <p:cNvSpPr>
            <a:spLocks noGrp="1"/>
          </p:cNvSpPr>
          <p:nvPr>
            <p:ph idx="1"/>
          </p:nvPr>
        </p:nvSpPr>
        <p:spPr/>
        <p:txBody>
          <a:bodyPr>
            <a:normAutofit fontScale="77500" lnSpcReduction="20000"/>
          </a:bodyPr>
          <a:lstStyle/>
          <a:p>
            <a:r>
              <a:rPr lang="en-US" smtClean="0"/>
              <a:t>Thuộc tính:</a:t>
            </a:r>
          </a:p>
          <a:p>
            <a:r>
              <a:rPr lang="vi-VN"/>
              <a:t>+ age: tuổi của bệnh nhân, giao động từ 40-95 tuổi.</a:t>
            </a:r>
          </a:p>
          <a:p>
            <a:r>
              <a:rPr lang="vi-VN"/>
              <a:t>+ anemia: thuộc tính này để chỉ ra bệnh nhân có bị thiếu máu hay không ( máu rộng hơn hồng cầu) giảm hồng cẩu hoặc hemoglobin (Hemoglobin (viết tắt là Hb) là một protein phức hợp được tìm thấy trong các tế bào hồng cầu có chứa một phân tử sắt) , gồm hai giá trị: 0 là bệnh nhân không bị thiếu máu và 1 là bệnh nhân thiếu máu.</a:t>
            </a:r>
          </a:p>
          <a:p>
            <a:r>
              <a:rPr lang="vi-VN"/>
              <a:t>+ creatinine_phosphokinase (CPK): mức độ enzym CPK trong máu, giao động từ 23-7861 mcg/L (micrograms per liter of blood: microgram trên 1 lít máu).</a:t>
            </a:r>
          </a:p>
          <a:p>
            <a:r>
              <a:rPr lang="vi-VN" smtClean="0"/>
              <a:t>+ </a:t>
            </a:r>
            <a:r>
              <a:rPr lang="vi-VN"/>
              <a:t>diabetes chỉ ra bệnh nhân có bị béo phì tiểu đường hay không, gồm hai giá trị: 0 là không tiểu đường và 1 là tiểu đường.</a:t>
            </a:r>
          </a:p>
          <a:p>
            <a:r>
              <a:rPr lang="vi-VN"/>
              <a:t>+ ejection_fraction: phân suất tống máu (EF) là chỉ số dùng để đo lường công bơm máu của tim, được tính bằng tỷ lệ phần trăm máu được bơm ra khỏi tim trong mỗi nhịp đập. Thuộc tính này có giá trị từ 14% - 80%</a:t>
            </a:r>
          </a:p>
          <a:p>
            <a:endParaRPr lang="en-US"/>
          </a:p>
        </p:txBody>
      </p:sp>
    </p:spTree>
    <p:extLst>
      <p:ext uri="{BB962C8B-B14F-4D97-AF65-F5344CB8AC3E}">
        <p14:creationId xmlns:p14="http://schemas.microsoft.com/office/powerpoint/2010/main" val="185658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normAutofit fontScale="77500" lnSpcReduction="20000"/>
          </a:bodyPr>
          <a:lstStyle/>
          <a:p>
            <a:r>
              <a:rPr lang="vi-VN"/>
              <a:t>+ high_blood_pressure: bệnh nhân bị cao huyết áp hay không, gồm hai giá trị: 0 là không cao huyết áp và 1 là cao huyết áp.</a:t>
            </a:r>
          </a:p>
          <a:p>
            <a:r>
              <a:rPr lang="vi-VN"/>
              <a:t>+ platelets: số lượng tiểu cầu trong máu, có giá trị từ 25.1-850 kplatelets/mL (kí lô tiểu cầu/mili lít máu)</a:t>
            </a:r>
          </a:p>
          <a:p>
            <a:r>
              <a:rPr lang="vi-VN"/>
              <a:t>+ serum_creatinine: nồng độ creatinine huyết thanh trong máu, có giá trị từ 0.5-9.4 mg/dL (milligrams per deciliter of blood: miligram trên 1 deci-lít máu).</a:t>
            </a:r>
          </a:p>
          <a:p>
            <a:r>
              <a:rPr lang="vi-VN" smtClean="0"/>
              <a:t>+ </a:t>
            </a:r>
            <a:r>
              <a:rPr lang="vi-VN"/>
              <a:t>serum_sodium: nồng độ natri huyết thanh trong máu, có giá trị từ 113-148 mEq/l (mili-equivalent per liter of blood: mili đương lượng trên một lít máu).</a:t>
            </a:r>
          </a:p>
          <a:p>
            <a:r>
              <a:rPr lang="vi-VN" smtClean="0"/>
              <a:t>+ </a:t>
            </a:r>
            <a:r>
              <a:rPr lang="vi-VN"/>
              <a:t>sex: giới tính của bệnh nhân gồm hai giá trị 0 là nữ và 1 là nam.</a:t>
            </a:r>
          </a:p>
          <a:p>
            <a:r>
              <a:rPr lang="vi-VN"/>
              <a:t>+ smoking: chỉ ra bệnh nhân có hút thuốc hay không, gồm hai giá trị: 0 là không hút thuốc và 1 là có hút thuốc.</a:t>
            </a:r>
          </a:p>
          <a:p>
            <a:r>
              <a:rPr lang="vi-VN"/>
              <a:t>+ time: thời gian theo dõi bệnh nhân, giao động từ 4-285 ngà</a:t>
            </a:r>
          </a:p>
          <a:p>
            <a:endParaRPr lang="en-US"/>
          </a:p>
        </p:txBody>
      </p:sp>
    </p:spTree>
    <p:extLst>
      <p:ext uri="{BB962C8B-B14F-4D97-AF65-F5344CB8AC3E}">
        <p14:creationId xmlns:p14="http://schemas.microsoft.com/office/powerpoint/2010/main" val="129669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normAutofit/>
          </a:bodyPr>
          <a:lstStyle/>
          <a:p>
            <a:r>
              <a:rPr lang="en-US"/>
              <a:t>Nhãn: DEATH EVENT, dùng để dự đoán bệnh nhân chết hay không chết. Giá trị nhãn gồm hai giá trị: 0 là không tử vong và 1 là tử vong.</a:t>
            </a:r>
          </a:p>
        </p:txBody>
      </p:sp>
    </p:spTree>
    <p:extLst>
      <p:ext uri="{BB962C8B-B14F-4D97-AF65-F5344CB8AC3E}">
        <p14:creationId xmlns:p14="http://schemas.microsoft.com/office/powerpoint/2010/main" val="3207324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tả dữ liệu</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91053342"/>
              </p:ext>
            </p:extLst>
          </p:nvPr>
        </p:nvGraphicFramePr>
        <p:xfrm>
          <a:off x="838200" y="1397729"/>
          <a:ext cx="10515596" cy="4471478"/>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1663309571"/>
                    </a:ext>
                  </a:extLst>
                </a:gridCol>
                <a:gridCol w="810064">
                  <a:extLst>
                    <a:ext uri="{9D8B030D-6E8A-4147-A177-3AD203B41FA5}">
                      <a16:colId xmlns:a16="http://schemas.microsoft.com/office/drawing/2014/main" val="1289403846"/>
                    </a:ext>
                  </a:extLst>
                </a:gridCol>
                <a:gridCol w="808892">
                  <a:extLst>
                    <a:ext uri="{9D8B030D-6E8A-4147-A177-3AD203B41FA5}">
                      <a16:colId xmlns:a16="http://schemas.microsoft.com/office/drawing/2014/main" val="2417594246"/>
                    </a:ext>
                  </a:extLst>
                </a:gridCol>
                <a:gridCol w="808892">
                  <a:extLst>
                    <a:ext uri="{9D8B030D-6E8A-4147-A177-3AD203B41FA5}">
                      <a16:colId xmlns:a16="http://schemas.microsoft.com/office/drawing/2014/main" val="2793824093"/>
                    </a:ext>
                  </a:extLst>
                </a:gridCol>
                <a:gridCol w="808892">
                  <a:extLst>
                    <a:ext uri="{9D8B030D-6E8A-4147-A177-3AD203B41FA5}">
                      <a16:colId xmlns:a16="http://schemas.microsoft.com/office/drawing/2014/main" val="56288343"/>
                    </a:ext>
                  </a:extLst>
                </a:gridCol>
                <a:gridCol w="808892">
                  <a:extLst>
                    <a:ext uri="{9D8B030D-6E8A-4147-A177-3AD203B41FA5}">
                      <a16:colId xmlns:a16="http://schemas.microsoft.com/office/drawing/2014/main" val="3325389687"/>
                    </a:ext>
                  </a:extLst>
                </a:gridCol>
                <a:gridCol w="808892">
                  <a:extLst>
                    <a:ext uri="{9D8B030D-6E8A-4147-A177-3AD203B41FA5}">
                      <a16:colId xmlns:a16="http://schemas.microsoft.com/office/drawing/2014/main" val="1637636075"/>
                    </a:ext>
                  </a:extLst>
                </a:gridCol>
                <a:gridCol w="808892">
                  <a:extLst>
                    <a:ext uri="{9D8B030D-6E8A-4147-A177-3AD203B41FA5}">
                      <a16:colId xmlns:a16="http://schemas.microsoft.com/office/drawing/2014/main" val="2093580846"/>
                    </a:ext>
                  </a:extLst>
                </a:gridCol>
                <a:gridCol w="808892">
                  <a:extLst>
                    <a:ext uri="{9D8B030D-6E8A-4147-A177-3AD203B41FA5}">
                      <a16:colId xmlns:a16="http://schemas.microsoft.com/office/drawing/2014/main" val="2152255391"/>
                    </a:ext>
                  </a:extLst>
                </a:gridCol>
                <a:gridCol w="808892">
                  <a:extLst>
                    <a:ext uri="{9D8B030D-6E8A-4147-A177-3AD203B41FA5}">
                      <a16:colId xmlns:a16="http://schemas.microsoft.com/office/drawing/2014/main" val="160252133"/>
                    </a:ext>
                  </a:extLst>
                </a:gridCol>
                <a:gridCol w="808892">
                  <a:extLst>
                    <a:ext uri="{9D8B030D-6E8A-4147-A177-3AD203B41FA5}">
                      <a16:colId xmlns:a16="http://schemas.microsoft.com/office/drawing/2014/main" val="451947833"/>
                    </a:ext>
                  </a:extLst>
                </a:gridCol>
                <a:gridCol w="808892">
                  <a:extLst>
                    <a:ext uri="{9D8B030D-6E8A-4147-A177-3AD203B41FA5}">
                      <a16:colId xmlns:a16="http://schemas.microsoft.com/office/drawing/2014/main" val="2770142515"/>
                    </a:ext>
                  </a:extLst>
                </a:gridCol>
                <a:gridCol w="808892">
                  <a:extLst>
                    <a:ext uri="{9D8B030D-6E8A-4147-A177-3AD203B41FA5}">
                      <a16:colId xmlns:a16="http://schemas.microsoft.com/office/drawing/2014/main" val="1856002181"/>
                    </a:ext>
                  </a:extLst>
                </a:gridCol>
              </a:tblGrid>
              <a:tr h="406498">
                <a:tc>
                  <a:txBody>
                    <a:bodyPr/>
                    <a:lstStyle/>
                    <a:p>
                      <a:pPr algn="l" fontAlgn="b"/>
                      <a:r>
                        <a:rPr lang="en-US"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anaemia</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creatinine_phosphokinase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diabetes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ejection_fraction</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high_blood_pressure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platelets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serum_creatinine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serum_sodium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sex</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smoking</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time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DEATH_EVENT</a:t>
                      </a:r>
                    </a:p>
                  </a:txBody>
                  <a:tcPr marL="9525" marR="9525" marT="9525" marB="0" anchor="b"/>
                </a:tc>
                <a:extLst>
                  <a:ext uri="{0D108BD9-81ED-4DB2-BD59-A6C34878D82A}">
                    <a16:rowId xmlns:a16="http://schemas.microsoft.com/office/drawing/2014/main" val="4037289185"/>
                  </a:ext>
                </a:extLst>
              </a:tr>
              <a:tr h="406498">
                <a:tc>
                  <a:txBody>
                    <a:bodyPr/>
                    <a:lstStyle/>
                    <a:p>
                      <a:pPr algn="r" fontAlgn="b"/>
                      <a:r>
                        <a:rPr lang="en-US" sz="1100" b="0" i="0" u="none" strike="noStrike">
                          <a:solidFill>
                            <a:srgbClr val="000000"/>
                          </a:solidFill>
                          <a:effectLst/>
                          <a:latin typeface="Calibri" panose="020F0502020204030204" pitchFamily="34" charset="0"/>
                        </a:rPr>
                        <a:t>75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582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265000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652630387"/>
                  </a:ext>
                </a:extLst>
              </a:tr>
              <a:tr h="406498">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7861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263358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846449374"/>
                  </a:ext>
                </a:extLst>
              </a:tr>
              <a:tr h="406498">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162000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940362756"/>
                  </a:ext>
                </a:extLst>
              </a:tr>
              <a:tr h="406498">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210000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75353744"/>
                  </a:ext>
                </a:extLst>
              </a:tr>
              <a:tr h="406498">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327000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520388140"/>
                  </a:ext>
                </a:extLst>
              </a:tr>
              <a:tr h="406498">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179000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669885340"/>
                  </a:ext>
                </a:extLst>
              </a:tr>
              <a:tr h="406498">
                <a:tc>
                  <a:txBody>
                    <a:bodyPr/>
                    <a:lstStyle/>
                    <a:p>
                      <a:pPr algn="r" fontAlgn="b"/>
                      <a:r>
                        <a:rPr lang="en-US" sz="1100" b="0" i="0" u="none" strike="noStrike">
                          <a:solidFill>
                            <a:srgbClr val="000000"/>
                          </a:solidFill>
                          <a:effectLst/>
                          <a:latin typeface="Calibri" panose="020F0502020204030204" pitchFamily="34" charset="0"/>
                        </a:rPr>
                        <a:t>62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155000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137388773"/>
                  </a:ext>
                </a:extLst>
              </a:tr>
              <a:tr h="406498">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776335191"/>
                  </a:ext>
                </a:extLst>
              </a:tr>
              <a:tr h="406498">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2060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742000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625927871"/>
                  </a:ext>
                </a:extLst>
              </a:tr>
              <a:tr h="406498">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140000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339112153"/>
                  </a:ext>
                </a:extLst>
              </a:tr>
            </a:tbl>
          </a:graphicData>
        </a:graphic>
      </p:graphicFrame>
    </p:spTree>
    <p:extLst>
      <p:ext uri="{BB962C8B-B14F-4D97-AF65-F5344CB8AC3E}">
        <p14:creationId xmlns:p14="http://schemas.microsoft.com/office/powerpoint/2010/main" val="109509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smtClean="0"/>
                  <a:t>Age = 63</a:t>
                </a:r>
                <a:r>
                  <a:rPr lang="en-US" sz="1600" b="0" smtClean="0"/>
                  <a:t> </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3</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7</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0.863</a:t>
                </a:r>
                <a:endParaRPr lang="en-US" sz="1600" smtClean="0"/>
              </a:p>
              <a:p>
                <a:pPr marL="0" indent="0">
                  <a:buNone/>
                </a:pPr>
                <a:r>
                  <a:rPr lang="en-US" sz="1600" smtClean="0"/>
                  <a:t>  Info</a:t>
                </a:r>
                <a:r>
                  <a:rPr lang="en-US" sz="1600" baseline="-25000" smtClean="0"/>
                  <a:t>age</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863</m:t>
                    </m:r>
                    <m:r>
                      <a:rPr lang="en-US" sz="1600" b="0" i="1" smtClean="0">
                        <a:latin typeface="Cambria Math" panose="02040503050406030204" pitchFamily="18" charset="0"/>
                      </a:rPr>
                      <m:t>=0</m:t>
                    </m:r>
                    <m:r>
                      <a:rPr lang="en-US" sz="1600" b="0" i="1" smtClean="0">
                        <a:latin typeface="Cambria Math" panose="02040503050406030204" pitchFamily="18" charset="0"/>
                      </a:rPr>
                      <m:t>.6041</m:t>
                    </m:r>
                  </m:oMath>
                </a14:m>
                <a:endParaRPr lang="en-US" sz="1600" smtClean="0"/>
              </a:p>
              <a:p>
                <a:pPr marL="0" indent="0">
                  <a:buNone/>
                </a:pPr>
                <a:r>
                  <a:rPr lang="en-US" sz="1600" smtClean="0"/>
                  <a:t>Gain(age) = Info(D) - Info</a:t>
                </a:r>
                <a:r>
                  <a:rPr lang="en-US" sz="1600" baseline="-25000" smtClean="0"/>
                  <a:t>age</a:t>
                </a:r>
                <a:r>
                  <a:rPr lang="en-US" sz="1600" smtClean="0"/>
                  <a:t>(D)  = 1 – </a:t>
                </a:r>
                <a:r>
                  <a:rPr lang="en-US" sz="1600" smtClean="0"/>
                  <a:t>0.6041 </a:t>
                </a:r>
                <a:r>
                  <a:rPr lang="en-US" sz="1600" smtClean="0"/>
                  <a:t>= </a:t>
                </a:r>
                <a:r>
                  <a:rPr lang="en-US" sz="1600" smtClean="0"/>
                  <a:t>0.3959</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580370428"/>
              </p:ext>
            </p:extLst>
          </p:nvPr>
        </p:nvGraphicFramePr>
        <p:xfrm>
          <a:off x="8974182" y="1229115"/>
          <a:ext cx="1865084" cy="4409968"/>
        </p:xfrm>
        <a:graphic>
          <a:graphicData uri="http://schemas.openxmlformats.org/drawingml/2006/table">
            <a:tbl>
              <a:tblPr firstRow="1" bandRow="1">
                <a:tableStyleId>{5C22544A-7EE6-4342-B048-85BDC9FD1C3A}</a:tableStyleId>
              </a:tblPr>
              <a:tblGrid>
                <a:gridCol w="466271">
                  <a:extLst>
                    <a:ext uri="{9D8B030D-6E8A-4147-A177-3AD203B41FA5}">
                      <a16:colId xmlns:a16="http://schemas.microsoft.com/office/drawing/2014/main" val="826742546"/>
                    </a:ext>
                  </a:extLst>
                </a:gridCol>
                <a:gridCol w="466271">
                  <a:extLst>
                    <a:ext uri="{9D8B030D-6E8A-4147-A177-3AD203B41FA5}">
                      <a16:colId xmlns:a16="http://schemas.microsoft.com/office/drawing/2014/main" val="2075728296"/>
                    </a:ext>
                  </a:extLst>
                </a:gridCol>
                <a:gridCol w="491310">
                  <a:extLst>
                    <a:ext uri="{9D8B030D-6E8A-4147-A177-3AD203B41FA5}">
                      <a16:colId xmlns:a16="http://schemas.microsoft.com/office/drawing/2014/main" val="3294090902"/>
                    </a:ext>
                  </a:extLst>
                </a:gridCol>
                <a:gridCol w="441232">
                  <a:extLst>
                    <a:ext uri="{9D8B030D-6E8A-4147-A177-3AD203B41FA5}">
                      <a16:colId xmlns:a16="http://schemas.microsoft.com/office/drawing/2014/main" val="2842730800"/>
                    </a:ext>
                  </a:extLst>
                </a:gridCol>
              </a:tblGrid>
              <a:tr h="872301">
                <a:tc>
                  <a:txBody>
                    <a:bodyPr/>
                    <a:lstStyle/>
                    <a:p>
                      <a:r>
                        <a:rPr lang="en-US" sz="1500" smtClean="0"/>
                        <a:t>Age&gt;63</a:t>
                      </a:r>
                      <a:endParaRPr lang="en-US" sz="1500"/>
                    </a:p>
                  </a:txBody>
                  <a:tcPr/>
                </a:tc>
                <a:tc>
                  <a:txBody>
                    <a:bodyPr/>
                    <a:lstStyle/>
                    <a:p>
                      <a:endParaRPr lang="en-US" sz="1500"/>
                    </a:p>
                  </a:txBody>
                  <a:tcPr/>
                </a:tc>
                <a:tc>
                  <a:txBody>
                    <a:bodyPr/>
                    <a:lstStyle/>
                    <a:p>
                      <a:r>
                        <a:rPr lang="en-US" sz="1500" smtClean="0"/>
                        <a:t>Age</a:t>
                      </a:r>
                      <a:r>
                        <a:rPr lang="en-US" sz="1500" smtClean="0"/>
                        <a:t>&lt;=63</a:t>
                      </a:r>
                      <a:endParaRPr lang="en-US" sz="1500"/>
                    </a:p>
                  </a:txBody>
                  <a:tcPr/>
                </a:tc>
                <a:tc>
                  <a:txBody>
                    <a:bodyPr/>
                    <a:lstStyle/>
                    <a:p>
                      <a:endParaRPr lang="en-US" sz="1500"/>
                    </a:p>
                  </a:txBody>
                  <a:tcPr/>
                </a:tc>
                <a:extLst>
                  <a:ext uri="{0D108BD9-81ED-4DB2-BD59-A6C34878D82A}">
                    <a16:rowId xmlns:a16="http://schemas.microsoft.com/office/drawing/2014/main" val="3610494079"/>
                  </a:ext>
                </a:extLst>
              </a:tr>
              <a:tr h="505381">
                <a:tc>
                  <a:txBody>
                    <a:bodyPr/>
                    <a:lstStyle/>
                    <a:p>
                      <a:r>
                        <a:rPr lang="en-US" smtClean="0"/>
                        <a:t>75</a:t>
                      </a:r>
                      <a:endParaRPr lang="en-US"/>
                    </a:p>
                  </a:txBody>
                  <a:tcPr/>
                </a:tc>
                <a:tc>
                  <a:txBody>
                    <a:bodyPr/>
                    <a:lstStyle/>
                    <a:p>
                      <a:r>
                        <a:rPr lang="en-US" smtClean="0"/>
                        <a:t>1</a:t>
                      </a:r>
                      <a:endParaRPr lang="en-US"/>
                    </a:p>
                  </a:txBody>
                  <a:tcPr/>
                </a:tc>
                <a:tc>
                  <a:txBody>
                    <a:bodyPr/>
                    <a:lstStyle/>
                    <a:p>
                      <a:r>
                        <a:rPr lang="en-US" smtClean="0"/>
                        <a:t>55</a:t>
                      </a:r>
                      <a:endParaRPr lang="en-US"/>
                    </a:p>
                  </a:txBody>
                  <a:tcPr/>
                </a:tc>
                <a:tc>
                  <a:txBody>
                    <a:bodyPr/>
                    <a:lstStyle/>
                    <a:p>
                      <a:r>
                        <a:rPr lang="en-US" smtClean="0"/>
                        <a:t>1</a:t>
                      </a:r>
                      <a:endParaRPr lang="en-US"/>
                    </a:p>
                  </a:txBody>
                  <a:tcPr/>
                </a:tc>
                <a:extLst>
                  <a:ext uri="{0D108BD9-81ED-4DB2-BD59-A6C34878D82A}">
                    <a16:rowId xmlns:a16="http://schemas.microsoft.com/office/drawing/2014/main" val="290954731"/>
                  </a:ext>
                </a:extLst>
              </a:tr>
              <a:tr h="505381">
                <a:tc>
                  <a:txBody>
                    <a:bodyPr/>
                    <a:lstStyle/>
                    <a:p>
                      <a:r>
                        <a:rPr lang="en-US" smtClean="0"/>
                        <a:t>65</a:t>
                      </a:r>
                      <a:endParaRPr lang="en-US"/>
                    </a:p>
                  </a:txBody>
                  <a:tcPr/>
                </a:tc>
                <a:tc>
                  <a:txBody>
                    <a:bodyPr/>
                    <a:lstStyle/>
                    <a:p>
                      <a:r>
                        <a:rPr lang="en-US" smtClean="0"/>
                        <a:t>1</a:t>
                      </a:r>
                      <a:endParaRPr lang="en-US"/>
                    </a:p>
                  </a:txBody>
                  <a:tcPr/>
                </a:tc>
                <a:tc>
                  <a:txBody>
                    <a:bodyPr/>
                    <a:lstStyle/>
                    <a:p>
                      <a:r>
                        <a:rPr lang="en-US" smtClean="0"/>
                        <a:t>50</a:t>
                      </a:r>
                      <a:endParaRPr lang="en-US"/>
                    </a:p>
                  </a:txBody>
                  <a:tcPr/>
                </a:tc>
                <a:tc>
                  <a:txBody>
                    <a:bodyPr/>
                    <a:lstStyle/>
                    <a:p>
                      <a:r>
                        <a:rPr lang="en-US" smtClean="0"/>
                        <a:t>1</a:t>
                      </a:r>
                      <a:endParaRPr lang="en-US"/>
                    </a:p>
                  </a:txBody>
                  <a:tcPr/>
                </a:tc>
                <a:extLst>
                  <a:ext uri="{0D108BD9-81ED-4DB2-BD59-A6C34878D82A}">
                    <a16:rowId xmlns:a16="http://schemas.microsoft.com/office/drawing/2014/main" val="3288713302"/>
                  </a:ext>
                </a:extLst>
              </a:tr>
              <a:tr h="505381">
                <a:tc>
                  <a:txBody>
                    <a:bodyPr/>
                    <a:lstStyle/>
                    <a:p>
                      <a:r>
                        <a:rPr lang="en-US" smtClean="0"/>
                        <a:t>65</a:t>
                      </a:r>
                      <a:endParaRPr lang="en-US"/>
                    </a:p>
                  </a:txBody>
                  <a:tcPr/>
                </a:tc>
                <a:tc>
                  <a:txBody>
                    <a:bodyPr/>
                    <a:lstStyle/>
                    <a:p>
                      <a:r>
                        <a:rPr lang="en-US" smtClean="0"/>
                        <a:t>1</a:t>
                      </a:r>
                      <a:endParaRPr lang="en-US"/>
                    </a:p>
                  </a:txBody>
                  <a:tcPr/>
                </a:tc>
                <a:tc>
                  <a:txBody>
                    <a:bodyPr/>
                    <a:lstStyle/>
                    <a:p>
                      <a:r>
                        <a:rPr lang="en-US" smtClean="0"/>
                        <a:t>63</a:t>
                      </a:r>
                      <a:endParaRPr lang="en-US"/>
                    </a:p>
                  </a:txBody>
                  <a:tcPr/>
                </a:tc>
                <a:tc>
                  <a:txBody>
                    <a:bodyPr/>
                    <a:lstStyle/>
                    <a:p>
                      <a:r>
                        <a:rPr lang="en-US" smtClean="0"/>
                        <a:t>0</a:t>
                      </a:r>
                      <a:endParaRPr lang="en-US"/>
                    </a:p>
                  </a:txBody>
                  <a:tcPr/>
                </a:tc>
                <a:extLst>
                  <a:ext uri="{0D108BD9-81ED-4DB2-BD59-A6C34878D82A}">
                    <a16:rowId xmlns:a16="http://schemas.microsoft.com/office/drawing/2014/main" val="3570310153"/>
                  </a:ext>
                </a:extLst>
              </a:tr>
              <a:tr h="505381">
                <a:tc>
                  <a:txBody>
                    <a:bodyPr/>
                    <a:lstStyle/>
                    <a:p>
                      <a:endParaRPr lang="en-US"/>
                    </a:p>
                  </a:txBody>
                  <a:tcPr/>
                </a:tc>
                <a:tc>
                  <a:txBody>
                    <a:bodyPr/>
                    <a:lstStyle/>
                    <a:p>
                      <a:endParaRPr lang="en-US"/>
                    </a:p>
                  </a:txBody>
                  <a:tcPr/>
                </a:tc>
                <a:tc>
                  <a:txBody>
                    <a:bodyPr/>
                    <a:lstStyle/>
                    <a:p>
                      <a:r>
                        <a:rPr lang="en-US" smtClean="0"/>
                        <a:t>62</a:t>
                      </a:r>
                      <a:endParaRPr lang="en-US"/>
                    </a:p>
                  </a:txBody>
                  <a:tcPr/>
                </a:tc>
                <a:tc>
                  <a:txBody>
                    <a:bodyPr/>
                    <a:lstStyle/>
                    <a:p>
                      <a:r>
                        <a:rPr lang="en-US" smtClean="0"/>
                        <a:t>0</a:t>
                      </a:r>
                      <a:endParaRPr lang="en-US"/>
                    </a:p>
                  </a:txBody>
                  <a:tcPr/>
                </a:tc>
                <a:extLst>
                  <a:ext uri="{0D108BD9-81ED-4DB2-BD59-A6C34878D82A}">
                    <a16:rowId xmlns:a16="http://schemas.microsoft.com/office/drawing/2014/main" val="2050282792"/>
                  </a:ext>
                </a:extLst>
              </a:tr>
              <a:tr h="505381">
                <a:tc>
                  <a:txBody>
                    <a:bodyPr/>
                    <a:lstStyle/>
                    <a:p>
                      <a:endParaRPr lang="en-US"/>
                    </a:p>
                  </a:txBody>
                  <a:tcPr/>
                </a:tc>
                <a:tc>
                  <a:txBody>
                    <a:bodyPr/>
                    <a:lstStyle/>
                    <a:p>
                      <a:endParaRPr lang="en-US"/>
                    </a:p>
                  </a:txBody>
                  <a:tcPr/>
                </a:tc>
                <a:tc>
                  <a:txBody>
                    <a:bodyPr/>
                    <a:lstStyle/>
                    <a:p>
                      <a:r>
                        <a:rPr lang="en-US" smtClean="0"/>
                        <a:t>55</a:t>
                      </a:r>
                      <a:endParaRPr lang="en-US"/>
                    </a:p>
                  </a:txBody>
                  <a:tcPr/>
                </a:tc>
                <a:tc>
                  <a:txBody>
                    <a:bodyPr/>
                    <a:lstStyle/>
                    <a:p>
                      <a:r>
                        <a:rPr lang="en-US" smtClean="0"/>
                        <a:t>0</a:t>
                      </a:r>
                      <a:endParaRPr lang="en-US"/>
                    </a:p>
                  </a:txBody>
                  <a:tcPr/>
                </a:tc>
                <a:extLst>
                  <a:ext uri="{0D108BD9-81ED-4DB2-BD59-A6C34878D82A}">
                    <a16:rowId xmlns:a16="http://schemas.microsoft.com/office/drawing/2014/main" val="2176702959"/>
                  </a:ext>
                </a:extLst>
              </a:tr>
              <a:tr h="505381">
                <a:tc>
                  <a:txBody>
                    <a:bodyPr/>
                    <a:lstStyle/>
                    <a:p>
                      <a:endParaRPr lang="en-US"/>
                    </a:p>
                  </a:txBody>
                  <a:tcPr/>
                </a:tc>
                <a:tc>
                  <a:txBody>
                    <a:bodyPr/>
                    <a:lstStyle/>
                    <a:p>
                      <a:endParaRPr lang="en-US"/>
                    </a:p>
                  </a:txBody>
                  <a:tcPr/>
                </a:tc>
                <a:tc>
                  <a:txBody>
                    <a:bodyPr/>
                    <a:lstStyle/>
                    <a:p>
                      <a:r>
                        <a:rPr lang="en-US" smtClean="0"/>
                        <a:t>45</a:t>
                      </a:r>
                      <a:endParaRPr lang="en-US"/>
                    </a:p>
                  </a:txBody>
                  <a:tcPr/>
                </a:tc>
                <a:tc>
                  <a:txBody>
                    <a:bodyPr/>
                    <a:lstStyle/>
                    <a:p>
                      <a:r>
                        <a:rPr lang="en-US" smtClean="0"/>
                        <a:t>0</a:t>
                      </a:r>
                      <a:endParaRPr lang="en-US"/>
                    </a:p>
                  </a:txBody>
                  <a:tcPr/>
                </a:tc>
                <a:extLst>
                  <a:ext uri="{0D108BD9-81ED-4DB2-BD59-A6C34878D82A}">
                    <a16:rowId xmlns:a16="http://schemas.microsoft.com/office/drawing/2014/main" val="1112863564"/>
                  </a:ext>
                </a:extLst>
              </a:tr>
              <a:tr h="505381">
                <a:tc>
                  <a:txBody>
                    <a:bodyPr/>
                    <a:lstStyle/>
                    <a:p>
                      <a:endParaRPr lang="en-US"/>
                    </a:p>
                  </a:txBody>
                  <a:tcPr/>
                </a:tc>
                <a:tc>
                  <a:txBody>
                    <a:bodyPr/>
                    <a:lstStyle/>
                    <a:p>
                      <a:endParaRPr lang="en-US"/>
                    </a:p>
                  </a:txBody>
                  <a:tcPr/>
                </a:tc>
                <a:tc>
                  <a:txBody>
                    <a:bodyPr/>
                    <a:lstStyle/>
                    <a:p>
                      <a:r>
                        <a:rPr lang="en-US" smtClean="0"/>
                        <a:t>45</a:t>
                      </a:r>
                      <a:endParaRPr lang="en-US"/>
                    </a:p>
                  </a:txBody>
                  <a:tcPr/>
                </a:tc>
                <a:tc>
                  <a:txBody>
                    <a:bodyPr/>
                    <a:lstStyle/>
                    <a:p>
                      <a:r>
                        <a:rPr lang="en-US" smtClean="0"/>
                        <a:t>0</a:t>
                      </a:r>
                      <a:endParaRPr lang="en-US"/>
                    </a:p>
                  </a:txBody>
                  <a:tcPr/>
                </a:tc>
                <a:extLst>
                  <a:ext uri="{0D108BD9-81ED-4DB2-BD59-A6C34878D82A}">
                    <a16:rowId xmlns:a16="http://schemas.microsoft.com/office/drawing/2014/main" val="663925152"/>
                  </a:ext>
                </a:extLst>
              </a:tr>
            </a:tbl>
          </a:graphicData>
        </a:graphic>
      </p:graphicFrame>
    </p:spTree>
    <p:extLst>
      <p:ext uri="{BB962C8B-B14F-4D97-AF65-F5344CB8AC3E}">
        <p14:creationId xmlns:p14="http://schemas.microsoft.com/office/powerpoint/2010/main" val="352811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1825625"/>
                <a:ext cx="11479347" cy="4351338"/>
              </a:xfrm>
            </p:spPr>
            <p:txBody>
              <a:bodyPr>
                <a:normAutofit fontScale="92500" lnSpcReduction="10000"/>
              </a:bodyPr>
              <a:lstStyle/>
              <a:p>
                <a:r>
                  <a:rPr lang="en-US" smtClean="0">
                    <a:latin typeface="Times New Roman" panose="02020603050405020304" pitchFamily="18" charset="0"/>
                    <a:cs typeface="Times New Roman" panose="02020603050405020304" pitchFamily="18" charset="0"/>
                  </a:rPr>
                  <a:t>Độ hỗn loạn thông tin trước khi phân hoạch:</a:t>
                </a:r>
              </a:p>
              <a:p>
                <a:r>
                  <a:rPr lang="en-US">
                    <a:latin typeface="Times New Roman" panose="02020603050405020304" pitchFamily="18" charset="0"/>
                    <a:cs typeface="Times New Roman" panose="02020603050405020304" pitchFamily="18" charset="0"/>
                  </a:rPr>
                  <a:t>Info(D) =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−5</m:t>
                        </m:r>
                      </m:num>
                      <m:den>
                        <m:r>
                          <a:rPr lang="en-US" i="1">
                            <a:solidFill>
                              <a:schemeClr val="accent6"/>
                            </a:solidFill>
                            <a:latin typeface="Cambria Math" panose="02040503050406030204" pitchFamily="18" charset="0"/>
                            <a:cs typeface="Times New Roman" panose="02020603050405020304" pitchFamily="18" charset="0"/>
                          </a:rPr>
                          <m:t>10</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5</m:t>
                            </m:r>
                          </m:num>
                          <m:den>
                            <m:r>
                              <a:rPr lang="en-US" i="1">
                                <a:solidFill>
                                  <a:schemeClr val="accent6"/>
                                </a:solidFill>
                                <a:latin typeface="Cambria Math" panose="02040503050406030204" pitchFamily="18" charset="0"/>
                                <a:cs typeface="Times New Roman" panose="02020603050405020304" pitchFamily="18" charset="0"/>
                              </a:rPr>
                              <m:t>10</m:t>
                            </m:r>
                          </m:den>
                        </m:f>
                        <m:r>
                          <a:rPr lang="en-US" i="1">
                            <a:solidFill>
                              <a:schemeClr val="accent6"/>
                            </a:solidFill>
                            <a:latin typeface="Cambria Math" panose="02040503050406030204" pitchFamily="18" charset="0"/>
                            <a:cs typeface="Times New Roman" panose="02020603050405020304" pitchFamily="18" charset="0"/>
                          </a:rPr>
                          <m:t> −</m:t>
                        </m:r>
                      </m:e>
                    </m:func>
                  </m:oMath>
                </a14:m>
                <a:r>
                  <a:rPr lang="en-US">
                    <a:latin typeface="Times New Roman" panose="02020603050405020304" pitchFamily="18" charset="0"/>
                    <a:cs typeface="Times New Roman" panose="02020603050405020304" pitchFamily="18" charset="0"/>
                  </a:rPr>
                  <a:t>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−5</m:t>
                        </m:r>
                      </m:num>
                      <m:den>
                        <m:r>
                          <a:rPr lang="en-US" i="1">
                            <a:solidFill>
                              <a:schemeClr val="accent6"/>
                            </a:solidFill>
                            <a:latin typeface="Cambria Math" panose="02040503050406030204" pitchFamily="18" charset="0"/>
                            <a:cs typeface="Times New Roman" panose="02020603050405020304" pitchFamily="18" charset="0"/>
                          </a:rPr>
                          <m:t>10</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5</m:t>
                            </m:r>
                          </m:num>
                          <m:den>
                            <m:r>
                              <a:rPr lang="en-US" i="1">
                                <a:solidFill>
                                  <a:schemeClr val="accent6"/>
                                </a:solidFill>
                                <a:latin typeface="Cambria Math" panose="02040503050406030204" pitchFamily="18" charset="0"/>
                                <a:cs typeface="Times New Roman" panose="02020603050405020304" pitchFamily="18" charset="0"/>
                              </a:rPr>
                              <m:t>10</m:t>
                            </m:r>
                          </m:den>
                        </m:f>
                        <m:r>
                          <a:rPr lang="en-US" i="1">
                            <a:solidFill>
                              <a:schemeClr val="accent6"/>
                            </a:solidFill>
                            <a:latin typeface="Cambria Math" panose="02040503050406030204" pitchFamily="18" charset="0"/>
                            <a:cs typeface="Times New Roman" panose="02020603050405020304" pitchFamily="18" charset="0"/>
                          </a:rPr>
                          <m:t>=1</m:t>
                        </m:r>
                      </m:e>
                    </m:func>
                  </m:oMath>
                </a14:m>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Độ hỗn loạn thông tin sau khi phân </a:t>
                </a:r>
                <a:r>
                  <a:rPr lang="en-US" smtClean="0">
                    <a:latin typeface="Times New Roman" panose="02020603050405020304" pitchFamily="18" charset="0"/>
                    <a:cs typeface="Times New Roman" panose="02020603050405020304" pitchFamily="18" charset="0"/>
                  </a:rPr>
                  <a:t>hoạch </a:t>
                </a:r>
              </a:p>
              <a:p>
                <a:r>
                  <a:rPr lang="en-US" baseline="-25000" smtClean="0">
                    <a:latin typeface="Times New Roman" panose="02020603050405020304" pitchFamily="18" charset="0"/>
                    <a:cs typeface="Times New Roman" panose="02020603050405020304" pitchFamily="18" charset="0"/>
                  </a:rPr>
                  <a:t>anaemia</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Info(D1)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m:t>
                        </m:r>
                        <m:r>
                          <a:rPr lang="en-US" b="0" i="1" smtClean="0">
                            <a:solidFill>
                              <a:schemeClr val="accent6"/>
                            </a:solidFill>
                            <a:latin typeface="Cambria Math" panose="02040503050406030204" pitchFamily="18" charset="0"/>
                            <a:cs typeface="Times New Roman" panose="02020603050405020304" pitchFamily="18" charset="0"/>
                          </a:rPr>
                          <m:t>2</m:t>
                        </m:r>
                      </m:num>
                      <m:den>
                        <m:r>
                          <a:rPr lang="en-US" b="0" i="1" smtClean="0">
                            <a:solidFill>
                              <a:schemeClr val="accent6"/>
                            </a:solidFill>
                            <a:latin typeface="Cambria Math" panose="02040503050406030204" pitchFamily="18" charset="0"/>
                            <a:cs typeface="Times New Roman" panose="02020603050405020304" pitchFamily="18" charset="0"/>
                          </a:rPr>
                          <m:t>3</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b="0" i="1" smtClean="0">
                                <a:solidFill>
                                  <a:schemeClr val="accent6"/>
                                </a:solidFill>
                                <a:latin typeface="Cambria Math" panose="02040503050406030204" pitchFamily="18" charset="0"/>
                                <a:cs typeface="Times New Roman" panose="02020603050405020304" pitchFamily="18" charset="0"/>
                              </a:rPr>
                              <m:t>2</m:t>
                            </m:r>
                          </m:num>
                          <m:den>
                            <m:r>
                              <a:rPr lang="en-US" b="0" i="1" smtClean="0">
                                <a:solidFill>
                                  <a:schemeClr val="accent6"/>
                                </a:solidFill>
                                <a:latin typeface="Cambria Math" panose="02040503050406030204" pitchFamily="18" charset="0"/>
                                <a:cs typeface="Times New Roman" panose="02020603050405020304" pitchFamily="18" charset="0"/>
                              </a:rPr>
                              <m:t>3</m:t>
                            </m:r>
                          </m:den>
                        </m:f>
                        <m:r>
                          <a:rPr lang="en-US" i="1">
                            <a:solidFill>
                              <a:schemeClr val="accent6"/>
                            </a:solidFill>
                            <a:latin typeface="Cambria Math" panose="02040503050406030204" pitchFamily="18" charset="0"/>
                            <a:cs typeface="Times New Roman" panose="02020603050405020304" pitchFamily="18" charset="0"/>
                          </a:rPr>
                          <m:t> −</m:t>
                        </m:r>
                      </m:e>
                    </m:func>
                  </m:oMath>
                </a14:m>
                <a:r>
                  <a:rPr lang="en-US">
                    <a:latin typeface="Times New Roman" panose="02020603050405020304" pitchFamily="18" charset="0"/>
                    <a:cs typeface="Times New Roman" panose="02020603050405020304" pitchFamily="18" charset="0"/>
                  </a:rPr>
                  <a:t>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1</m:t>
                        </m:r>
                      </m:num>
                      <m:den>
                        <m:r>
                          <a:rPr lang="en-US" b="0" i="1" smtClean="0">
                            <a:solidFill>
                              <a:schemeClr val="accent6"/>
                            </a:solidFill>
                            <a:latin typeface="Cambria Math" panose="02040503050406030204" pitchFamily="18" charset="0"/>
                            <a:cs typeface="Times New Roman" panose="02020603050405020304" pitchFamily="18" charset="0"/>
                          </a:rPr>
                          <m:t>3</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1</m:t>
                            </m:r>
                          </m:num>
                          <m:den>
                            <m:r>
                              <a:rPr lang="en-US" b="0" i="1" smtClean="0">
                                <a:solidFill>
                                  <a:schemeClr val="accent6"/>
                                </a:solidFill>
                                <a:latin typeface="Cambria Math" panose="02040503050406030204" pitchFamily="18" charset="0"/>
                                <a:cs typeface="Times New Roman" panose="02020603050405020304" pitchFamily="18" charset="0"/>
                              </a:rPr>
                              <m:t>3</m:t>
                            </m:r>
                          </m:den>
                        </m:f>
                        <m:r>
                          <a:rPr lang="en-US" i="1">
                            <a:solidFill>
                              <a:schemeClr val="accent6"/>
                            </a:solidFill>
                            <a:latin typeface="Cambria Math" panose="02040503050406030204" pitchFamily="18" charset="0"/>
                            <a:cs typeface="Times New Roman" panose="02020603050405020304" pitchFamily="18" charset="0"/>
                          </a:rPr>
                          <m:t>= </m:t>
                        </m:r>
                      </m:e>
                    </m:func>
                  </m:oMath>
                </a14:m>
                <a:r>
                  <a:rPr lang="en-US" smtClean="0">
                    <a:latin typeface="Times New Roman" panose="02020603050405020304" pitchFamily="18" charset="0"/>
                    <a:cs typeface="Times New Roman" panose="02020603050405020304" pitchFamily="18" charset="0"/>
                  </a:rPr>
                  <a:t>0.92</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Info(D2)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m:t>
                        </m:r>
                        <m:r>
                          <a:rPr lang="en-US" b="0" i="1" smtClean="0">
                            <a:solidFill>
                              <a:schemeClr val="accent6"/>
                            </a:solidFill>
                            <a:latin typeface="Cambria Math" panose="02040503050406030204" pitchFamily="18" charset="0"/>
                            <a:cs typeface="Times New Roman" panose="02020603050405020304" pitchFamily="18" charset="0"/>
                          </a:rPr>
                          <m:t>3</m:t>
                        </m:r>
                      </m:num>
                      <m:den>
                        <m:r>
                          <a:rPr lang="en-US" b="0" i="1" smtClean="0">
                            <a:solidFill>
                              <a:schemeClr val="accent6"/>
                            </a:solidFill>
                            <a:latin typeface="Cambria Math" panose="02040503050406030204" pitchFamily="18" charset="0"/>
                            <a:cs typeface="Times New Roman" panose="02020603050405020304" pitchFamily="18" charset="0"/>
                          </a:rPr>
                          <m:t>7</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b="0" i="1" smtClean="0">
                                <a:solidFill>
                                  <a:schemeClr val="accent6"/>
                                </a:solidFill>
                                <a:latin typeface="Cambria Math" panose="02040503050406030204" pitchFamily="18" charset="0"/>
                                <a:cs typeface="Times New Roman" panose="02020603050405020304" pitchFamily="18" charset="0"/>
                              </a:rPr>
                              <m:t>3</m:t>
                            </m:r>
                          </m:num>
                          <m:den>
                            <m:r>
                              <a:rPr lang="en-US" b="0" i="1" smtClean="0">
                                <a:solidFill>
                                  <a:schemeClr val="accent6"/>
                                </a:solidFill>
                                <a:latin typeface="Cambria Math" panose="02040503050406030204" pitchFamily="18" charset="0"/>
                                <a:cs typeface="Times New Roman" panose="02020603050405020304" pitchFamily="18" charset="0"/>
                              </a:rPr>
                              <m:t>7</m:t>
                            </m:r>
                          </m:den>
                        </m:f>
                        <m:r>
                          <a:rPr lang="en-US" i="1">
                            <a:solidFill>
                              <a:schemeClr val="accent6"/>
                            </a:solidFill>
                            <a:latin typeface="Cambria Math" panose="02040503050406030204" pitchFamily="18" charset="0"/>
                            <a:cs typeface="Times New Roman" panose="02020603050405020304" pitchFamily="18" charset="0"/>
                          </a:rPr>
                          <m:t> −</m:t>
                        </m:r>
                      </m:e>
                    </m:func>
                  </m:oMath>
                </a14:m>
                <a:r>
                  <a:rPr lang="en-US">
                    <a:latin typeface="Times New Roman" panose="02020603050405020304" pitchFamily="18" charset="0"/>
                    <a:cs typeface="Times New Roman" panose="02020603050405020304" pitchFamily="18" charset="0"/>
                  </a:rPr>
                  <a:t> </a:t>
                </a:r>
                <a14:m>
                  <m:oMath xmlns:m="http://schemas.openxmlformats.org/officeDocument/2006/math">
                    <m:f>
                      <m:fPr>
                        <m:ctrlPr>
                          <a:rPr lang="en-US" i="1">
                            <a:solidFill>
                              <a:schemeClr val="accent6"/>
                            </a:solidFill>
                            <a:latin typeface="Cambria Math" panose="02040503050406030204" pitchFamily="18" charset="0"/>
                            <a:cs typeface="Times New Roman" panose="02020603050405020304" pitchFamily="18" charset="0"/>
                          </a:rPr>
                        </m:ctrlPr>
                      </m:fPr>
                      <m:num>
                        <m:r>
                          <a:rPr lang="en-US" b="0" i="1" smtClean="0">
                            <a:solidFill>
                              <a:schemeClr val="accent6"/>
                            </a:solidFill>
                            <a:latin typeface="Cambria Math" panose="02040503050406030204" pitchFamily="18" charset="0"/>
                            <a:cs typeface="Times New Roman" panose="02020603050405020304" pitchFamily="18" charset="0"/>
                          </a:rPr>
                          <m:t>4</m:t>
                        </m:r>
                      </m:num>
                      <m:den>
                        <m:r>
                          <a:rPr lang="en-US" b="0" i="1" smtClean="0">
                            <a:solidFill>
                              <a:schemeClr val="accent6"/>
                            </a:solidFill>
                            <a:latin typeface="Cambria Math" panose="02040503050406030204" pitchFamily="18" charset="0"/>
                            <a:cs typeface="Times New Roman" panose="02020603050405020304" pitchFamily="18" charset="0"/>
                          </a:rPr>
                          <m:t>7</m:t>
                        </m:r>
                      </m:den>
                    </m:f>
                    <m:func>
                      <m:funcPr>
                        <m:ctrlPr>
                          <a:rPr lang="en-US" i="1">
                            <a:solidFill>
                              <a:schemeClr val="accent6"/>
                            </a:solidFill>
                            <a:latin typeface="Cambria Math" panose="02040503050406030204" pitchFamily="18" charset="0"/>
                            <a:cs typeface="Times New Roman" panose="02020603050405020304" pitchFamily="18" charset="0"/>
                          </a:rPr>
                        </m:ctrlPr>
                      </m:funcPr>
                      <m:fName>
                        <m:sSub>
                          <m:sSubPr>
                            <m:ctrlPr>
                              <a:rPr lang="en-US" i="1">
                                <a:solidFill>
                                  <a:schemeClr val="accent6"/>
                                </a:solidFill>
                                <a:latin typeface="Cambria Math" panose="02040503050406030204" pitchFamily="18" charset="0"/>
                                <a:cs typeface="Times New Roman" panose="02020603050405020304" pitchFamily="18" charset="0"/>
                              </a:rPr>
                            </m:ctrlPr>
                          </m:sSubPr>
                          <m:e>
                            <m:r>
                              <m:rPr>
                                <m:sty m:val="p"/>
                              </m:rPr>
                              <a:rPr lang="en-US">
                                <a:solidFill>
                                  <a:schemeClr val="accent6"/>
                                </a:solidFill>
                                <a:latin typeface="Cambria Math" panose="02040503050406030204" pitchFamily="18" charset="0"/>
                                <a:cs typeface="Times New Roman" panose="02020603050405020304" pitchFamily="18" charset="0"/>
                              </a:rPr>
                              <m:t>log</m:t>
                            </m:r>
                          </m:e>
                          <m:sub>
                            <m:r>
                              <a:rPr lang="en-US" i="1">
                                <a:solidFill>
                                  <a:schemeClr val="accent6"/>
                                </a:solidFill>
                                <a:latin typeface="Cambria Math" panose="02040503050406030204" pitchFamily="18" charset="0"/>
                                <a:cs typeface="Times New Roman" panose="02020603050405020304" pitchFamily="18" charset="0"/>
                              </a:rPr>
                              <m:t>2</m:t>
                            </m:r>
                          </m:sub>
                        </m:sSub>
                      </m:fName>
                      <m:e>
                        <m:f>
                          <m:fPr>
                            <m:ctrlPr>
                              <a:rPr lang="en-US" i="1">
                                <a:solidFill>
                                  <a:schemeClr val="accent6"/>
                                </a:solidFill>
                                <a:latin typeface="Cambria Math" panose="02040503050406030204" pitchFamily="18" charset="0"/>
                                <a:cs typeface="Times New Roman" panose="02020603050405020304" pitchFamily="18" charset="0"/>
                              </a:rPr>
                            </m:ctrlPr>
                          </m:fPr>
                          <m:num>
                            <m:r>
                              <a:rPr lang="en-US" i="1">
                                <a:solidFill>
                                  <a:schemeClr val="accent6"/>
                                </a:solidFill>
                                <a:latin typeface="Cambria Math" panose="02040503050406030204" pitchFamily="18" charset="0"/>
                                <a:cs typeface="Times New Roman" panose="02020603050405020304" pitchFamily="18" charset="0"/>
                              </a:rPr>
                              <m:t>4</m:t>
                            </m:r>
                          </m:num>
                          <m:den>
                            <m:r>
                              <a:rPr lang="en-US" b="0" i="1" smtClean="0">
                                <a:solidFill>
                                  <a:schemeClr val="accent6"/>
                                </a:solidFill>
                                <a:latin typeface="Cambria Math" panose="02040503050406030204" pitchFamily="18" charset="0"/>
                                <a:cs typeface="Times New Roman" panose="02020603050405020304" pitchFamily="18" charset="0"/>
                              </a:rPr>
                              <m:t>7</m:t>
                            </m:r>
                          </m:den>
                        </m:f>
                        <m:r>
                          <a:rPr lang="en-US" i="1">
                            <a:solidFill>
                              <a:schemeClr val="accent6"/>
                            </a:solidFill>
                            <a:latin typeface="Cambria Math" panose="02040503050406030204" pitchFamily="18" charset="0"/>
                            <a:cs typeface="Times New Roman" panose="02020603050405020304" pitchFamily="18" charset="0"/>
                          </a:rPr>
                          <m:t>= </m:t>
                        </m:r>
                      </m:e>
                    </m:func>
                  </m:oMath>
                </a14:m>
                <a:r>
                  <a:rPr lang="en-US" smtClean="0">
                    <a:latin typeface="Times New Roman" panose="02020603050405020304" pitchFamily="18" charset="0"/>
                    <a:cs typeface="Times New Roman" panose="02020603050405020304" pitchFamily="18" charset="0"/>
                  </a:rPr>
                  <a:t>0.985</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Info</a:t>
                </a:r>
                <a:r>
                  <a:rPr lang="en-US" baseline="-25000" smtClean="0">
                    <a:latin typeface="Times New Roman" panose="02020603050405020304" pitchFamily="18" charset="0"/>
                    <a:cs typeface="Times New Roman" panose="02020603050405020304" pitchFamily="18" charset="0"/>
                  </a:rPr>
                  <a:t>anaemia</a:t>
                </a:r>
                <a:r>
                  <a:rPr lang="en-US" smtClean="0">
                    <a:latin typeface="Times New Roman" panose="02020603050405020304" pitchFamily="18" charset="0"/>
                    <a:cs typeface="Times New Roman" panose="02020603050405020304" pitchFamily="18" charset="0"/>
                  </a:rPr>
                  <a:t>(D</a:t>
                </a:r>
                <a:r>
                  <a:rPr lang="en-US">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10</m:t>
                        </m:r>
                      </m:den>
                    </m:f>
                    <m:r>
                      <a:rPr lang="en-US" i="1">
                        <a:latin typeface="Cambria Math" panose="02040503050406030204" pitchFamily="18" charset="0"/>
                      </a:rPr>
                      <m:t>𝐼𝑛𝑓𝑜</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i="1">
                            <a:latin typeface="Cambria Math" panose="02040503050406030204" pitchFamily="18" charset="0"/>
                          </a:rPr>
                          <m:t>10</m:t>
                        </m:r>
                      </m:den>
                    </m:f>
                    <m:r>
                      <a:rPr lang="en-US" i="1">
                        <a:latin typeface="Cambria Math" panose="02040503050406030204" pitchFamily="18" charset="0"/>
                      </a:rPr>
                      <m:t>𝐼𝑛𝑓𝑜</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2</m:t>
                        </m:r>
                      </m:e>
                    </m:d>
                  </m:oMath>
                </a14:m>
                <a:r>
                  <a:rPr lang="en-US">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10</m:t>
                        </m:r>
                      </m:den>
                    </m:f>
                    <m:r>
                      <a:rPr lang="en-US" i="1">
                        <a:latin typeface="Cambria Math" panose="02040503050406030204" pitchFamily="18" charset="0"/>
                      </a:rPr>
                      <m:t> 0.</m:t>
                    </m:r>
                    <m:r>
                      <a:rPr lang="en-US" b="0" i="1" smtClean="0">
                        <a:latin typeface="Cambria Math" panose="02040503050406030204" pitchFamily="18" charset="0"/>
                      </a:rPr>
                      <m:t>92</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i="1">
                            <a:latin typeface="Cambria Math" panose="02040503050406030204" pitchFamily="18" charset="0"/>
                          </a:rPr>
                          <m:t>10</m:t>
                        </m:r>
                      </m:den>
                    </m:f>
                    <m:r>
                      <a:rPr lang="en-US" i="1">
                        <a:latin typeface="Cambria Math" panose="02040503050406030204" pitchFamily="18" charset="0"/>
                      </a:rPr>
                      <m:t> 0.</m:t>
                    </m:r>
                    <m:r>
                      <a:rPr lang="en-US" b="0" i="1" smtClean="0">
                        <a:latin typeface="Cambria Math" panose="02040503050406030204" pitchFamily="18" charset="0"/>
                      </a:rPr>
                      <m:t>985</m:t>
                    </m:r>
                    <m:r>
                      <a:rPr lang="en-US" i="1">
                        <a:latin typeface="Cambria Math" panose="02040503050406030204" pitchFamily="18" charset="0"/>
                      </a:rPr>
                      <m:t>=0</m:t>
                    </m:r>
                    <m:r>
                      <a:rPr lang="en-US" b="0" i="1" smtClean="0">
                        <a:latin typeface="Cambria Math" panose="02040503050406030204" pitchFamily="18" charset="0"/>
                      </a:rPr>
                      <m:t>.9655</m:t>
                    </m:r>
                  </m:oMath>
                </a14:m>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Gain(age) = Info(D) - Info</a:t>
                </a:r>
                <a:r>
                  <a:rPr lang="en-US" baseline="-25000">
                    <a:latin typeface="Times New Roman" panose="02020603050405020304" pitchFamily="18" charset="0"/>
                    <a:cs typeface="Times New Roman" panose="02020603050405020304" pitchFamily="18" charset="0"/>
                  </a:rPr>
                  <a:t>age</a:t>
                </a:r>
                <a:r>
                  <a:rPr lang="en-US">
                    <a:latin typeface="Times New Roman" panose="02020603050405020304" pitchFamily="18" charset="0"/>
                    <a:cs typeface="Times New Roman" panose="02020603050405020304" pitchFamily="18" charset="0"/>
                  </a:rPr>
                  <a:t>(D)  = 1 – </a:t>
                </a:r>
                <a:r>
                  <a:rPr lang="en-US" smtClean="0">
                    <a:latin typeface="Times New Roman" panose="02020603050405020304" pitchFamily="18" charset="0"/>
                    <a:cs typeface="Times New Roman" panose="02020603050405020304" pitchFamily="18" charset="0"/>
                  </a:rPr>
                  <a:t>0.9655 </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0.0345</a:t>
                </a:r>
                <a:endParaRPr lang="en-US">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1825625"/>
                <a:ext cx="11479347" cy="4351338"/>
              </a:xfrm>
              <a:blipFill>
                <a:blip r:embed="rId2"/>
                <a:stretch>
                  <a:fillRect l="-956" t="-308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2014666"/>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1</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4</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244241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smtClean="0"/>
                  <a:t>Độ hỗn loạn thông tin trước khi phân hoạch:</a:t>
                </a:r>
              </a:p>
              <a:p>
                <a:r>
                  <a:rPr lang="en-US" sz="1600" smtClean="0"/>
                  <a:t>Info(D) = </a:t>
                </a:r>
                <a14:m>
                  <m:oMath xmlns:m="http://schemas.openxmlformats.org/officeDocument/2006/math">
                    <m:f>
                      <m:fPr>
                        <m:ctrlPr>
                          <a:rPr lang="en-US" sz="1600" i="1">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10</m:t>
                            </m:r>
                          </m:den>
                        </m:f>
                        <m:r>
                          <a:rPr lang="en-US" sz="1600" b="0" i="1" smtClean="0">
                            <a:solidFill>
                              <a:schemeClr val="accent6"/>
                            </a:solidFill>
                            <a:latin typeface="Cambria Math" panose="02040503050406030204" pitchFamily="18" charset="0"/>
                            <a:cs typeface="Times New Roman" panose="02020603050405020304" pitchFamily="18" charset="0"/>
                          </a:rPr>
                          <m:t>=1</m:t>
                        </m:r>
                      </m:e>
                    </m:func>
                  </m:oMath>
                </a14:m>
                <a:r>
                  <a:rPr lang="en-US" sz="1600" smtClean="0"/>
                  <a:t> </a:t>
                </a:r>
              </a:p>
              <a:p>
                <a:r>
                  <a:rPr lang="en-US" sz="1600" smtClean="0"/>
                  <a:t>Độ hỗn loạn thông tin sau khi phân hoạch:</a:t>
                </a:r>
              </a:p>
              <a:p>
                <a:r>
                  <a:rPr lang="en-US" sz="1600" b="0" i="0" u="none" strike="noStrike" smtClean="0">
                    <a:solidFill>
                      <a:srgbClr val="000000"/>
                    </a:solidFill>
                    <a:effectLst/>
                    <a:latin typeface="Calibri" panose="020F0502020204030204" pitchFamily="34" charset="0"/>
                  </a:rPr>
                  <a:t>creatinine_phosphokinase</a:t>
                </a:r>
                <a:r>
                  <a:rPr lang="en-US" sz="1600" smtClean="0"/>
                  <a:t> = </a:t>
                </a:r>
                <a:r>
                  <a:rPr lang="en-US" sz="1600" b="0" smtClean="0"/>
                  <a:t> 103</a:t>
                </a:r>
              </a:p>
              <a:p>
                <a:pPr marL="0" indent="0">
                  <a:buNone/>
                </a:pPr>
                <a:r>
                  <a:rPr lang="en-US" sz="1600" smtClean="0"/>
                  <a:t>Info(D1)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5</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8</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3</m:t>
                            </m:r>
                          </m:num>
                          <m:den>
                            <m:r>
                              <a:rPr lang="en-US" sz="1600" b="0" i="1" smtClean="0">
                                <a:solidFill>
                                  <a:schemeClr val="accent6"/>
                                </a:solidFill>
                                <a:latin typeface="Cambria Math" panose="02040503050406030204" pitchFamily="18" charset="0"/>
                                <a:cs typeface="Times New Roman" panose="02020603050405020304" pitchFamily="18" charset="0"/>
                              </a:rPr>
                              <m:t>8</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0.954</a:t>
                </a:r>
                <a:endParaRPr lang="en-US" sz="1600" smtClean="0"/>
              </a:p>
              <a:p>
                <a:pPr marL="0" indent="0">
                  <a:buNone/>
                </a:pPr>
                <a:r>
                  <a:rPr lang="en-US" sz="1600" smtClean="0"/>
                  <a:t>Info(D2)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m:t>
                        </m:r>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2</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 </a:t>
                </a:r>
                <a14:m>
                  <m:oMath xmlns:m="http://schemas.openxmlformats.org/officeDocument/2006/math">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2</m:t>
                        </m:r>
                      </m:den>
                    </m:f>
                    <m:func>
                      <m:funcPr>
                        <m:ctrlPr>
                          <a:rPr lang="en-US" sz="16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6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600" i="0" smtClean="0">
                                <a:solidFill>
                                  <a:schemeClr val="accent6"/>
                                </a:solidFill>
                                <a:latin typeface="Cambria Math" panose="02040503050406030204" pitchFamily="18" charset="0"/>
                                <a:cs typeface="Times New Roman" panose="02020603050405020304" pitchFamily="18" charset="0"/>
                              </a:rPr>
                              <m:t>log</m:t>
                            </m:r>
                          </m:e>
                          <m:sub>
                            <m:r>
                              <a:rPr lang="en-US" sz="16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600" i="1" smtClean="0">
                                <a:solidFill>
                                  <a:schemeClr val="accent6"/>
                                </a:solidFill>
                                <a:latin typeface="Cambria Math" panose="02040503050406030204" pitchFamily="18" charset="0"/>
                                <a:cs typeface="Times New Roman" panose="02020603050405020304" pitchFamily="18" charset="0"/>
                              </a:rPr>
                            </m:ctrlPr>
                          </m:fPr>
                          <m:num>
                            <m:r>
                              <a:rPr lang="en-US" sz="1600" b="0" i="1" smtClean="0">
                                <a:solidFill>
                                  <a:schemeClr val="accent6"/>
                                </a:solidFill>
                                <a:latin typeface="Cambria Math" panose="02040503050406030204" pitchFamily="18" charset="0"/>
                                <a:cs typeface="Times New Roman" panose="02020603050405020304" pitchFamily="18" charset="0"/>
                              </a:rPr>
                              <m:t>0</m:t>
                            </m:r>
                          </m:num>
                          <m:den>
                            <m:r>
                              <a:rPr lang="en-US" sz="1600" b="0" i="1" smtClean="0">
                                <a:solidFill>
                                  <a:schemeClr val="accent6"/>
                                </a:solidFill>
                                <a:latin typeface="Cambria Math" panose="02040503050406030204" pitchFamily="18" charset="0"/>
                                <a:cs typeface="Times New Roman" panose="02020603050405020304" pitchFamily="18" charset="0"/>
                              </a:rPr>
                              <m:t>2</m:t>
                            </m:r>
                          </m:den>
                        </m:f>
                        <m:r>
                          <a:rPr lang="en-US" sz="1600" b="0" i="1" smtClean="0">
                            <a:solidFill>
                              <a:schemeClr val="accent6"/>
                            </a:solidFill>
                            <a:latin typeface="Cambria Math" panose="02040503050406030204" pitchFamily="18" charset="0"/>
                            <a:cs typeface="Times New Roman" panose="02020603050405020304" pitchFamily="18" charset="0"/>
                          </a:rPr>
                          <m:t>= </m:t>
                        </m:r>
                      </m:e>
                    </m:func>
                  </m:oMath>
                </a14:m>
                <a:r>
                  <a:rPr lang="en-US" sz="1600" smtClean="0"/>
                  <a:t>0</a:t>
                </a:r>
              </a:p>
              <a:p>
                <a:pPr marL="0" indent="0">
                  <a:buNone/>
                </a:pPr>
                <a:r>
                  <a:rPr lang="en-US" sz="1600" smtClean="0"/>
                  <a:t>  Info</a:t>
                </a:r>
                <a:r>
                  <a:rPr lang="en-US" sz="1600" baseline="-25000" smtClean="0"/>
                  <a:t>cp</a:t>
                </a:r>
                <a:r>
                  <a:rPr lang="en-US" sz="1600" smtClean="0"/>
                  <a:t>(D)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1</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𝐼𝑛𝑓𝑜</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𝐷</m:t>
                        </m:r>
                        <m:r>
                          <a:rPr lang="en-US" sz="1600" b="0" i="1" smtClean="0">
                            <a:latin typeface="Cambria Math" panose="02040503050406030204" pitchFamily="18" charset="0"/>
                          </a:rPr>
                          <m:t>2</m:t>
                        </m:r>
                      </m:e>
                    </m:d>
                  </m:oMath>
                </a14:m>
                <a:r>
                  <a:rPr lang="en-US" sz="1600" b="0" smtClean="0"/>
                  <a:t> </a:t>
                </a:r>
                <a:r>
                  <a:rPr lang="en-US" sz="1600" smtClean="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m:t>
                    </m:r>
                    <m:r>
                      <a:rPr lang="en-US" sz="1600" b="0" i="1" smtClean="0">
                        <a:latin typeface="Cambria Math" panose="02040503050406030204" pitchFamily="18" charset="0"/>
                      </a:rPr>
                      <m:t>954</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 0=0.</m:t>
                    </m:r>
                    <m:r>
                      <a:rPr lang="en-US" sz="1600" b="0" i="1" smtClean="0">
                        <a:latin typeface="Cambria Math" panose="02040503050406030204" pitchFamily="18" charset="0"/>
                      </a:rPr>
                      <m:t>7632</m:t>
                    </m:r>
                  </m:oMath>
                </a14:m>
                <a:endParaRPr lang="en-US" sz="1600" smtClean="0"/>
              </a:p>
              <a:p>
                <a:pPr marL="0" indent="0">
                  <a:buNone/>
                </a:pPr>
                <a:r>
                  <a:rPr lang="en-US" sz="1600" smtClean="0"/>
                  <a:t>Gain(cp) = Info(D) - Info</a:t>
                </a:r>
                <a:r>
                  <a:rPr lang="en-US" sz="1600" baseline="-25000" smtClean="0"/>
                  <a:t>cp</a:t>
                </a:r>
                <a:r>
                  <a:rPr lang="en-US" sz="1600" smtClean="0"/>
                  <a:t>(D)  = 1 – </a:t>
                </a:r>
                <a:r>
                  <a:rPr lang="en-US" sz="1600" smtClean="0"/>
                  <a:t>0.7632= 0.2368</a:t>
                </a:r>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547249873"/>
              </p:ext>
            </p:extLst>
          </p:nvPr>
        </p:nvGraphicFramePr>
        <p:xfrm>
          <a:off x="8064498" y="542925"/>
          <a:ext cx="3092268" cy="4915349"/>
        </p:xfrm>
        <a:graphic>
          <a:graphicData uri="http://schemas.openxmlformats.org/drawingml/2006/table">
            <a:tbl>
              <a:tblPr firstRow="1" bandRow="1">
                <a:tableStyleId>{5C22544A-7EE6-4342-B048-85BDC9FD1C3A}</a:tableStyleId>
              </a:tblPr>
              <a:tblGrid>
                <a:gridCol w="773067">
                  <a:extLst>
                    <a:ext uri="{9D8B030D-6E8A-4147-A177-3AD203B41FA5}">
                      <a16:colId xmlns:a16="http://schemas.microsoft.com/office/drawing/2014/main" val="826742546"/>
                    </a:ext>
                  </a:extLst>
                </a:gridCol>
                <a:gridCol w="773067">
                  <a:extLst>
                    <a:ext uri="{9D8B030D-6E8A-4147-A177-3AD203B41FA5}">
                      <a16:colId xmlns:a16="http://schemas.microsoft.com/office/drawing/2014/main" val="1758198649"/>
                    </a:ext>
                  </a:extLst>
                </a:gridCol>
                <a:gridCol w="773067">
                  <a:extLst>
                    <a:ext uri="{9D8B030D-6E8A-4147-A177-3AD203B41FA5}">
                      <a16:colId xmlns:a16="http://schemas.microsoft.com/office/drawing/2014/main" val="3294090902"/>
                    </a:ext>
                  </a:extLst>
                </a:gridCol>
                <a:gridCol w="773067">
                  <a:extLst>
                    <a:ext uri="{9D8B030D-6E8A-4147-A177-3AD203B41FA5}">
                      <a16:colId xmlns:a16="http://schemas.microsoft.com/office/drawing/2014/main" val="3191266490"/>
                    </a:ext>
                  </a:extLst>
                </a:gridCol>
              </a:tblGrid>
              <a:tr h="872301">
                <a:tc>
                  <a:txBody>
                    <a:bodyPr/>
                    <a:lstStyle/>
                    <a:p>
                      <a:r>
                        <a:rPr lang="en-US" sz="1500" smtClean="0"/>
                        <a:t>Cp&gt;103</a:t>
                      </a:r>
                      <a:endParaRPr lang="en-US" sz="1500"/>
                    </a:p>
                  </a:txBody>
                  <a:tcPr/>
                </a:tc>
                <a:tc>
                  <a:txBody>
                    <a:bodyPr/>
                    <a:lstStyle/>
                    <a:p>
                      <a:r>
                        <a:rPr lang="en-US" sz="1500" smtClean="0"/>
                        <a:t>Nhãn</a:t>
                      </a:r>
                      <a:endParaRPr lang="en-US" sz="1500"/>
                    </a:p>
                  </a:txBody>
                  <a:tcPr/>
                </a:tc>
                <a:tc>
                  <a:txBody>
                    <a:bodyPr/>
                    <a:lstStyle/>
                    <a:p>
                      <a:r>
                        <a:rPr lang="en-US" sz="1500" smtClean="0"/>
                        <a:t>C</a:t>
                      </a:r>
                      <a:r>
                        <a:rPr lang="en-US" sz="1500" smtClean="0"/>
                        <a:t>&lt;=103</a:t>
                      </a:r>
                      <a:endParaRPr lang="en-US" sz="1500"/>
                    </a:p>
                  </a:txBody>
                  <a:tcPr/>
                </a:tc>
                <a:tc>
                  <a:txBody>
                    <a:bodyPr/>
                    <a:lstStyle/>
                    <a:p>
                      <a:r>
                        <a:rPr lang="en-US" sz="1500" smtClean="0"/>
                        <a:t>Nhãn</a:t>
                      </a:r>
                      <a:endParaRPr lang="en-US" sz="1500"/>
                    </a:p>
                  </a:txBody>
                  <a:tcPr/>
                </a:tc>
                <a:extLst>
                  <a:ext uri="{0D108BD9-81ED-4DB2-BD59-A6C34878D82A}">
                    <a16:rowId xmlns:a16="http://schemas.microsoft.com/office/drawing/2014/main" val="3610494079"/>
                  </a:ext>
                </a:extLst>
              </a:tr>
              <a:tr h="505381">
                <a:tc>
                  <a:txBody>
                    <a:bodyPr/>
                    <a:lstStyle/>
                    <a:p>
                      <a:r>
                        <a:rPr lang="en-US" smtClean="0"/>
                        <a:t>582</a:t>
                      </a:r>
                      <a:endParaRPr lang="en-US"/>
                    </a:p>
                  </a:txBody>
                  <a:tcPr/>
                </a:tc>
                <a:tc>
                  <a:txBody>
                    <a:bodyPr/>
                    <a:lstStyle/>
                    <a:p>
                      <a:r>
                        <a:rPr lang="en-US" smtClean="0"/>
                        <a:t>1</a:t>
                      </a:r>
                      <a:endParaRPr lang="en-US"/>
                    </a:p>
                  </a:txBody>
                  <a:tcPr/>
                </a:tc>
                <a:tc>
                  <a:txBody>
                    <a:bodyPr/>
                    <a:lstStyle/>
                    <a:p>
                      <a:r>
                        <a:rPr lang="en-US" smtClean="0"/>
                        <a:t>61</a:t>
                      </a:r>
                      <a:endParaRPr lang="en-US"/>
                    </a:p>
                  </a:txBody>
                  <a:tcPr/>
                </a:tc>
                <a:tc>
                  <a:txBody>
                    <a:bodyPr/>
                    <a:lstStyle/>
                    <a:p>
                      <a:r>
                        <a:rPr lang="en-US" smtClean="0"/>
                        <a:t>0</a:t>
                      </a:r>
                      <a:endParaRPr lang="en-US"/>
                    </a:p>
                  </a:txBody>
                  <a:tcPr/>
                </a:tc>
                <a:extLst>
                  <a:ext uri="{0D108BD9-81ED-4DB2-BD59-A6C34878D82A}">
                    <a16:rowId xmlns:a16="http://schemas.microsoft.com/office/drawing/2014/main" val="290954731"/>
                  </a:ext>
                </a:extLst>
              </a:tr>
              <a:tr h="505381">
                <a:tc>
                  <a:txBody>
                    <a:bodyPr/>
                    <a:lstStyle/>
                    <a:p>
                      <a:r>
                        <a:rPr lang="en-US" smtClean="0"/>
                        <a:t>7861</a:t>
                      </a:r>
                      <a:endParaRPr lang="en-US"/>
                    </a:p>
                  </a:txBody>
                  <a:tcPr/>
                </a:tc>
                <a:tc>
                  <a:txBody>
                    <a:bodyPr/>
                    <a:lstStyle/>
                    <a:p>
                      <a:r>
                        <a:rPr lang="en-US" smtClean="0"/>
                        <a:t>1</a:t>
                      </a:r>
                      <a:endParaRPr lang="en-US"/>
                    </a:p>
                  </a:txBody>
                  <a:tcPr/>
                </a:tc>
                <a:tc>
                  <a:txBody>
                    <a:bodyPr/>
                    <a:lstStyle/>
                    <a:p>
                      <a:r>
                        <a:rPr lang="en-US" smtClean="0"/>
                        <a:t>103</a:t>
                      </a:r>
                      <a:endParaRPr lang="en-US"/>
                    </a:p>
                  </a:txBody>
                  <a:tcPr/>
                </a:tc>
                <a:tc>
                  <a:txBody>
                    <a:bodyPr/>
                    <a:lstStyle/>
                    <a:p>
                      <a:r>
                        <a:rPr lang="en-US" smtClean="0"/>
                        <a:t>0</a:t>
                      </a:r>
                      <a:endParaRPr lang="en-US"/>
                    </a:p>
                  </a:txBody>
                  <a:tcPr/>
                </a:tc>
                <a:extLst>
                  <a:ext uri="{0D108BD9-81ED-4DB2-BD59-A6C34878D82A}">
                    <a16:rowId xmlns:a16="http://schemas.microsoft.com/office/drawing/2014/main" val="3288713302"/>
                  </a:ext>
                </a:extLst>
              </a:tr>
              <a:tr h="505381">
                <a:tc>
                  <a:txBody>
                    <a:bodyPr/>
                    <a:lstStyle/>
                    <a:p>
                      <a:r>
                        <a:rPr lang="en-US" smtClean="0"/>
                        <a:t>146</a:t>
                      </a:r>
                      <a:endParaRPr lang="en-US"/>
                    </a:p>
                  </a:txBody>
                  <a:tcPr/>
                </a:tc>
                <a:tc>
                  <a:txBody>
                    <a:bodyPr/>
                    <a:lstStyle/>
                    <a:p>
                      <a:r>
                        <a:rPr lang="en-US" smtClean="0"/>
                        <a:t>1</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70310153"/>
                  </a:ext>
                </a:extLst>
              </a:tr>
              <a:tr h="505381">
                <a:tc>
                  <a:txBody>
                    <a:bodyPr/>
                    <a:lstStyle/>
                    <a:p>
                      <a:r>
                        <a:rPr lang="en-US" smtClean="0"/>
                        <a:t>111</a:t>
                      </a:r>
                      <a:endParaRPr lang="en-US"/>
                    </a:p>
                  </a:txBody>
                  <a:tcPr/>
                </a:tc>
                <a:tc>
                  <a:txBody>
                    <a:bodyPr/>
                    <a:lstStyle/>
                    <a:p>
                      <a:r>
                        <a:rPr lang="en-US" smtClean="0"/>
                        <a:t>1</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50282792"/>
                  </a:ext>
                </a:extLst>
              </a:tr>
              <a:tr h="505381">
                <a:tc>
                  <a:txBody>
                    <a:bodyPr/>
                    <a:lstStyle/>
                    <a:p>
                      <a:r>
                        <a:rPr lang="en-US" smtClean="0"/>
                        <a:t>160</a:t>
                      </a:r>
                      <a:endParaRPr lang="en-US"/>
                    </a:p>
                  </a:txBody>
                  <a:tcPr/>
                </a:tc>
                <a:tc>
                  <a:txBody>
                    <a:bodyPr/>
                    <a:lstStyle/>
                    <a:p>
                      <a:r>
                        <a:rPr lang="en-US" smtClean="0"/>
                        <a:t>1</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76702959"/>
                  </a:ext>
                </a:extLst>
              </a:tr>
              <a:tr h="505381">
                <a:tc>
                  <a:txBody>
                    <a:bodyPr/>
                    <a:lstStyle/>
                    <a:p>
                      <a:r>
                        <a:rPr lang="en-US" smtClean="0"/>
                        <a:t>1820</a:t>
                      </a:r>
                      <a:endParaRPr lang="en-US"/>
                    </a:p>
                  </a:txBody>
                  <a:tcPr/>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01074499"/>
                  </a:ext>
                </a:extLst>
              </a:tr>
              <a:tr h="505381">
                <a:tc>
                  <a:txBody>
                    <a:bodyPr/>
                    <a:lstStyle/>
                    <a:p>
                      <a:r>
                        <a:rPr lang="en-US" smtClean="0"/>
                        <a:t>2413</a:t>
                      </a:r>
                      <a:endParaRPr lang="en-US"/>
                    </a:p>
                  </a:txBody>
                  <a:tcPr/>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4447073"/>
                  </a:ext>
                </a:extLst>
              </a:tr>
              <a:tr h="505381">
                <a:tc>
                  <a:txBody>
                    <a:bodyPr/>
                    <a:lstStyle/>
                    <a:p>
                      <a:r>
                        <a:rPr lang="en-US" smtClean="0"/>
                        <a:t>2060</a:t>
                      </a:r>
                      <a:endParaRPr lang="en-US"/>
                    </a:p>
                  </a:txBody>
                  <a:tcPr/>
                </a:tc>
                <a:tc>
                  <a:txBody>
                    <a:bodyPr/>
                    <a:lstStyle/>
                    <a:p>
                      <a:r>
                        <a:rPr lang="en-US" smtClean="0"/>
                        <a:t>0</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586644"/>
                  </a:ext>
                </a:extLst>
              </a:tr>
            </a:tbl>
          </a:graphicData>
        </a:graphic>
      </p:graphicFrame>
    </p:spTree>
    <p:extLst>
      <p:ext uri="{BB962C8B-B14F-4D97-AF65-F5344CB8AC3E}">
        <p14:creationId xmlns:p14="http://schemas.microsoft.com/office/powerpoint/2010/main" val="339240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1105</Words>
  <Application>Microsoft Office PowerPoint</Application>
  <PresentationFormat>Widescreen</PresentationFormat>
  <Paragraphs>486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Office Theme</vt:lpstr>
      <vt:lpstr>GIẢI THUẬT CÂY QUYẾT ĐỊNH  CHO TẬP DỮ LIỆU  HEART FAILURE CLINICAL RECORD</vt:lpstr>
      <vt:lpstr>Tập dữ liệu Heart failure</vt:lpstr>
      <vt:lpstr>Tập dữ liệu Heart failure heart_failure_clinical_records_dataset </vt:lpstr>
      <vt:lpstr>Tập dữ liệu Heart failure</vt:lpstr>
      <vt:lpstr>Tập dữ liệu Heart failure</vt:lpstr>
      <vt:lpstr>Mô tả dữ liệu</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lpstr>Giải thuật cây quyết định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CÂY QUYẾT ĐỊNH CHO TẬP DỮ LIỆU HEART FAILURE</dc:title>
  <dc:creator>ntkngoc333@outlook.com</dc:creator>
  <cp:lastModifiedBy>ntkngoc333@outlook.com</cp:lastModifiedBy>
  <cp:revision>25</cp:revision>
  <dcterms:created xsi:type="dcterms:W3CDTF">2020-12-04T03:46:01Z</dcterms:created>
  <dcterms:modified xsi:type="dcterms:W3CDTF">2020-12-04T15:12:53Z</dcterms:modified>
</cp:coreProperties>
</file>