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7489E-6673-44B2-BF4B-99524ED624F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B6FAB-77C1-4769-B82A-EA18AEDC3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246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844FE-C141-4A68-A125-14B8A38BA2C2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CA0A8-07A9-4215-B2BC-9A052402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133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0D9A-0D2B-4980-8937-3A58DD326B00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CC1C-2F15-4D4E-A980-615AA9DFB07C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9EC1-8E99-44E3-ADEC-655F2A94EC9C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E12B-B7A2-4EA3-9A20-1130055D913F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E83-1DC7-489F-8915-A471E6B2B27E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C3D-E2E6-4B36-8431-5706B7AEDC1E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6729-A764-498E-8AEC-F007819D4B4F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42C-1652-46E8-8612-156694336C96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22A2-2729-4194-977E-F0188EB24FF8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8579-CBDF-4B68-AD1A-A34F8578EB01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B224-E6E3-4A5F-8327-58591101AB5C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D17-8296-4859-84C9-CEB007D8B011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F34D-7066-4F80-A31C-FD7642E96BFC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DFC9-9508-45AA-AFD9-59B581E5BBBE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C1A0-9824-49D5-B0E1-BAD7263738E5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39CF-C74E-456D-82D2-2DD8E8EC48DE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279C0-0D01-494F-B873-B909FF7ACCB8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48691" y="1773158"/>
            <a:ext cx="9905999" cy="1898839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 DỤNG GIẢI THUẬT </a:t>
            </a:r>
            <a:r>
              <a:rPr lang="en-US" altLang="en-US" sz="4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TRÊN</a:t>
            </a:r>
            <a:r>
              <a:rPr lang="en-US" sz="4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</a:t>
            </a:r>
            <a:br>
              <a:rPr lang="en-US" sz="4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FAILURE CLINICAL RECORD</a:t>
            </a:r>
            <a:endParaRPr lang="en-US" altLang="en-US" sz="4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39637" y="271462"/>
            <a:ext cx="8592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CẦN THƠ</a:t>
            </a:r>
          </a:p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VÀ TRUYỀN THÔNG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type="subTitle" idx="1"/>
          </p:nvPr>
        </p:nvSpPr>
        <p:spPr>
          <a:xfrm>
            <a:off x="1231321" y="5122913"/>
            <a:ext cx="3362325" cy="885825"/>
          </a:xfrm>
        </p:spPr>
        <p:txBody>
          <a:bodyPr>
            <a:normAutofit fontScale="85000" lnSpcReduction="10000"/>
          </a:bodyPr>
          <a:lstStyle/>
          <a:p>
            <a:r>
              <a:rPr lang="en-US" sz="2600" b="1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</a:t>
            </a:r>
          </a:p>
          <a:p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TS.Trần Nguyễn Minh Thư</a:t>
            </a: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7562784" y="5013395"/>
            <a:ext cx="4733925" cy="1104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514350" rtl="0" eaLnBrk="1" latinLnBrk="0" hangingPunct="1">
              <a:lnSpc>
                <a:spcPct val="150000"/>
              </a:lnSpc>
              <a:spcBef>
                <a:spcPts val="563"/>
              </a:spcBef>
              <a:buFont typeface="Arial" panose="020B0604020202020204" pitchFamily="34" charset="0"/>
              <a:buNone/>
              <a:defRPr sz="2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257175" indent="0" algn="ctr" defTabSz="514350" rtl="0" eaLnBrk="1" latinLnBrk="0" hangingPunct="1">
              <a:lnSpc>
                <a:spcPct val="15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ctr" defTabSz="514350" rtl="0" eaLnBrk="1" latinLnBrk="0" hangingPunct="1">
              <a:lnSpc>
                <a:spcPct val="15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ctr" defTabSz="514350" rtl="0" eaLnBrk="1" latinLnBrk="0" hangingPunct="1">
              <a:lnSpc>
                <a:spcPct val="15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ctr" defTabSz="514350" rtl="0" eaLnBrk="1" latinLnBrk="0" hangingPunct="1">
              <a:lnSpc>
                <a:spcPct val="15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587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</a:t>
            </a:r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Đông Khôi – B1706710</a:t>
            </a:r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Thị Kim Ngọc – B1706731</a:t>
            </a:r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Thanh Vân – B1709639</a:t>
            </a:r>
          </a:p>
        </p:txBody>
      </p:sp>
      <p:sp>
        <p:nvSpPr>
          <p:cNvPr id="8" name="Rectangle 7"/>
          <p:cNvSpPr/>
          <p:nvPr/>
        </p:nvSpPr>
        <p:spPr>
          <a:xfrm>
            <a:off x="5110159" y="3819476"/>
            <a:ext cx="3360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Sáng 6/01 – nhóm 01</a:t>
            </a:r>
          </a:p>
        </p:txBody>
      </p:sp>
    </p:spTree>
    <p:extLst>
      <p:ext uri="{BB962C8B-B14F-4D97-AF65-F5344CB8AC3E}">
        <p14:creationId xmlns:p14="http://schemas.microsoft.com/office/powerpoint/2010/main" val="35850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1251744"/>
            <a:ext cx="9639300" cy="543499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7582" y="0"/>
            <a:ext cx="7086600" cy="944563"/>
          </a:xfrm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950200" y="1879599"/>
            <a:ext cx="558800" cy="127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50200" y="2311400"/>
            <a:ext cx="558800" cy="12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636000" y="1736562"/>
            <a:ext cx="12827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15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36000" y="2156167"/>
            <a:ext cx="12827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  <a:endParaRPr lang="en-US" sz="15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703954" y="105681"/>
            <a:ext cx="21959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97182" y="2857500"/>
            <a:ext cx="8729518" cy="2552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cô </a:t>
            </a:r>
          </a:p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các bạn đã lắng nghe!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9541" y="0"/>
            <a:ext cx="8790314" cy="944563"/>
          </a:xfrm>
        </p:spPr>
        <p:txBody>
          <a:bodyPr>
            <a:noAutofit/>
          </a:bodyPr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Heart </a:t>
            </a:r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clinical record</a:t>
            </a:r>
            <a:endParaRPr lang="en-US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0832" y="1183639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gồm 12 cột thuộc tính, 1 cột nhãn.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Mỗi cột gồm 299 thực thể. Tổng cộng có 3887 thực thể.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117444"/>
              </p:ext>
            </p:extLst>
          </p:nvPr>
        </p:nvGraphicFramePr>
        <p:xfrm>
          <a:off x="346364" y="1975973"/>
          <a:ext cx="11734801" cy="43105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96730">
                  <a:extLst>
                    <a:ext uri="{9D8B030D-6E8A-4147-A177-3AD203B41FA5}">
                      <a16:colId xmlns:a16="http://schemas.microsoft.com/office/drawing/2014/main" val="1663309571"/>
                    </a:ext>
                  </a:extLst>
                </a:gridCol>
                <a:gridCol w="970123">
                  <a:extLst>
                    <a:ext uri="{9D8B030D-6E8A-4147-A177-3AD203B41FA5}">
                      <a16:colId xmlns:a16="http://schemas.microsoft.com/office/drawing/2014/main" val="1289403846"/>
                    </a:ext>
                  </a:extLst>
                </a:gridCol>
                <a:gridCol w="1564639">
                  <a:extLst>
                    <a:ext uri="{9D8B030D-6E8A-4147-A177-3AD203B41FA5}">
                      <a16:colId xmlns:a16="http://schemas.microsoft.com/office/drawing/2014/main" val="2417594246"/>
                    </a:ext>
                  </a:extLst>
                </a:gridCol>
                <a:gridCol w="865366">
                  <a:extLst>
                    <a:ext uri="{9D8B030D-6E8A-4147-A177-3AD203B41FA5}">
                      <a16:colId xmlns:a16="http://schemas.microsoft.com/office/drawing/2014/main" val="2793824093"/>
                    </a:ext>
                  </a:extLst>
                </a:gridCol>
                <a:gridCol w="1124244">
                  <a:extLst>
                    <a:ext uri="{9D8B030D-6E8A-4147-A177-3AD203B41FA5}">
                      <a16:colId xmlns:a16="http://schemas.microsoft.com/office/drawing/2014/main" val="56288343"/>
                    </a:ext>
                  </a:extLst>
                </a:gridCol>
                <a:gridCol w="1092803">
                  <a:extLst>
                    <a:ext uri="{9D8B030D-6E8A-4147-A177-3AD203B41FA5}">
                      <a16:colId xmlns:a16="http://schemas.microsoft.com/office/drawing/2014/main" val="3325389687"/>
                    </a:ext>
                  </a:extLst>
                </a:gridCol>
                <a:gridCol w="894112">
                  <a:extLst>
                    <a:ext uri="{9D8B030D-6E8A-4147-A177-3AD203B41FA5}">
                      <a16:colId xmlns:a16="http://schemas.microsoft.com/office/drawing/2014/main" val="1637636075"/>
                    </a:ext>
                  </a:extLst>
                </a:gridCol>
                <a:gridCol w="1050991">
                  <a:extLst>
                    <a:ext uri="{9D8B030D-6E8A-4147-A177-3AD203B41FA5}">
                      <a16:colId xmlns:a16="http://schemas.microsoft.com/office/drawing/2014/main" val="2093580846"/>
                    </a:ext>
                  </a:extLst>
                </a:gridCol>
                <a:gridCol w="894112">
                  <a:extLst>
                    <a:ext uri="{9D8B030D-6E8A-4147-A177-3AD203B41FA5}">
                      <a16:colId xmlns:a16="http://schemas.microsoft.com/office/drawing/2014/main" val="2152255391"/>
                    </a:ext>
                  </a:extLst>
                </a:gridCol>
                <a:gridCol w="532511">
                  <a:extLst>
                    <a:ext uri="{9D8B030D-6E8A-4147-A177-3AD203B41FA5}">
                      <a16:colId xmlns:a16="http://schemas.microsoft.com/office/drawing/2014/main" val="160252133"/>
                    </a:ext>
                  </a:extLst>
                </a:gridCol>
                <a:gridCol w="957677">
                  <a:extLst>
                    <a:ext uri="{9D8B030D-6E8A-4147-A177-3AD203B41FA5}">
                      <a16:colId xmlns:a16="http://schemas.microsoft.com/office/drawing/2014/main" val="451947833"/>
                    </a:ext>
                  </a:extLst>
                </a:gridCol>
                <a:gridCol w="596075">
                  <a:extLst>
                    <a:ext uri="{9D8B030D-6E8A-4147-A177-3AD203B41FA5}">
                      <a16:colId xmlns:a16="http://schemas.microsoft.com/office/drawing/2014/main" val="2770142515"/>
                    </a:ext>
                  </a:extLst>
                </a:gridCol>
                <a:gridCol w="695418">
                  <a:extLst>
                    <a:ext uri="{9D8B030D-6E8A-4147-A177-3AD203B41FA5}">
                      <a16:colId xmlns:a16="http://schemas.microsoft.com/office/drawing/2014/main" val="1856002181"/>
                    </a:ext>
                  </a:extLst>
                </a:gridCol>
              </a:tblGrid>
              <a:tr h="998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naemia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Creatinine</a:t>
                      </a:r>
                      <a:r>
                        <a:rPr lang="en-US" sz="1800" u="none" strike="noStrike" baseline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phosphokinase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iabetes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Ejection fraction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sz="1800" u="none" strike="noStrike" baseline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blood</a:t>
                      </a:r>
                      <a:r>
                        <a:rPr lang="en-US" sz="1800" u="none" strike="noStrike" baseline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latelets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Serum</a:t>
                      </a:r>
                      <a:r>
                        <a:rPr lang="en-US" sz="1800" u="none" strike="noStrike" baseline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creatinine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Serum</a:t>
                      </a:r>
                      <a:r>
                        <a:rPr lang="en-US" sz="1800" u="none" strike="noStrike" baseline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sodium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moking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Death event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728918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582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2630387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7861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263358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6449374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0362756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353744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327000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0388140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9885340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7388773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6335191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742000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278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5927871"/>
                  </a:ext>
                </a:extLst>
              </a:tr>
              <a:tr h="6981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2413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9112153"/>
                  </a:ext>
                </a:extLst>
              </a:tr>
            </a:tbl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703954" y="105681"/>
            <a:ext cx="21959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46909" y="123610"/>
            <a:ext cx="8659091" cy="944563"/>
          </a:xfrm>
        </p:spPr>
        <p:txBody>
          <a:bodyPr>
            <a:noAutofit/>
          </a:bodyPr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Heart failure clinical record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858982" y="1361889"/>
            <a:ext cx="8229600" cy="7142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 tính: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1039090" y="1719020"/>
            <a:ext cx="11000509" cy="4453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28588" indent="-128588" algn="l" defTabSz="514350" rtl="0" eaLnBrk="1" latinLnBrk="0" hangingPunct="1">
              <a:lnSpc>
                <a:spcPct val="150000"/>
              </a:lnSpc>
              <a:spcBef>
                <a:spcPts val="563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150000"/>
              </a:lnSpc>
              <a:spcBef>
                <a:spcPts val="281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150000"/>
              </a:lnSpc>
              <a:spcBef>
                <a:spcPts val="281"/>
              </a:spcBef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150000"/>
              </a:lnSpc>
              <a:spcBef>
                <a:spcPts val="281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15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age: tuổi của bệnh </a:t>
            </a: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nhân.</a:t>
            </a:r>
            <a:endParaRPr lang="en-US" sz="2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anemia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 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hồng </a:t>
            </a: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ầ</a:t>
            </a: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 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protein phức hợp được tìm thấy trong các tế bào hồng cầu có chứa một phân tử </a:t>
            </a: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sắt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creatinine_phosphokinase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(CPK): mức độ enzym CPK trong </a:t>
            </a: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 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 có bị béo phì tiểu đường hay </a:t>
            </a: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ejection_fraction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phân suất tống máu (EF</a:t>
            </a: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 đo lường công bơm máu của </a:t>
            </a: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high_blood_pressure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bệnh nhân bị cao huyết áp hay không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platelets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số lượng tiểu cầu trong </a:t>
            </a: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máu 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703954" y="105681"/>
            <a:ext cx="21959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7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8531" y="57594"/>
            <a:ext cx="8659091" cy="944563"/>
          </a:xfrm>
        </p:spPr>
        <p:txBody>
          <a:bodyPr>
            <a:noAutofit/>
          </a:bodyPr>
          <a:lstStyle/>
          <a:p>
            <a:r>
              <a:rPr lang="en-US" sz="3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Heart failure clinical record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8531" y="2148997"/>
            <a:ext cx="8394123" cy="26446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giới tính của bệnh </a:t>
            </a: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 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 có hút thuốc hay </a:t>
            </a: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thời gian theo dõi bệnh </a:t>
            </a: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serum_creatinine: nồng độ creatinine huyết thanh trong máu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serum_sodium: nồng độ natri huyết thanh trong máu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14350" y="1305036"/>
            <a:ext cx="8229600" cy="7142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 tính: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14350" y="5399431"/>
            <a:ext cx="8229600" cy="5857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Nhãn:</a:t>
            </a:r>
            <a:endParaRPr lang="en-US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8532" y="5985163"/>
            <a:ext cx="9959686" cy="72044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 EVENT: 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 để dự đoán bệnh nhân chết hay không 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chết.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vi-V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703954" y="105681"/>
            <a:ext cx="21959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8700" y="116320"/>
            <a:ext cx="7086600" cy="944563"/>
          </a:xfrm>
        </p:spPr>
        <p:txBody>
          <a:bodyPr>
            <a:normAutofit/>
          </a:bodyPr>
          <a:lstStyle/>
          <a:p>
            <a:pPr fontAlgn="t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</a:t>
            </a:r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93963" y="1518083"/>
                <a:ext cx="9199418" cy="45720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900" kern="1200">
                    <a:solidFill>
                      <a:srgbClr val="000066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600" kern="1200">
                    <a:solidFill>
                      <a:srgbClr val="000066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kern="1200">
                    <a:solidFill>
                      <a:srgbClr val="000066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kern="1200">
                    <a:solidFill>
                      <a:srgbClr val="000066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ern="1200">
                    <a:solidFill>
                      <a:srgbClr val="000066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 hỗn loạn thông tin trước khi phân hoạch:</a:t>
                </a:r>
              </a:p>
              <a:p>
                <a:r>
                  <a:rPr lang="en-US" sz="2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Info(D)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</m:e>
                    </m:func>
                  </m:oMath>
                </a14:m>
                <a:r>
                  <a:rPr lang="en-US" sz="2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sz="2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 hỗn loạn thông tin sau khi phân hoạch:</a:t>
                </a:r>
              </a:p>
              <a:p>
                <a:r>
                  <a:rPr lang="en-US" sz="2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 = 63 </a:t>
                </a:r>
              </a:p>
              <a:p>
                <a:pPr marL="0" indent="0">
                  <a:buFontTx/>
                  <a:buNone/>
                </a:pPr>
                <a:r>
                  <a:rPr lang="en-US" sz="2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Info(D1)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</m:e>
                    </m:func>
                  </m:oMath>
                </a14:m>
                <a:r>
                  <a:rPr lang="en-US" sz="2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</m:e>
                    </m:func>
                  </m:oMath>
                </a14:m>
                <a:r>
                  <a:rPr lang="en-US" sz="2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marL="0" indent="0">
                  <a:buFontTx/>
                  <a:buNone/>
                </a:pPr>
                <a:r>
                  <a:rPr lang="en-US" sz="2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Info(D2)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</m:e>
                    </m:func>
                  </m:oMath>
                </a14:m>
                <a:r>
                  <a:rPr lang="en-US" sz="2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</m:e>
                    </m:func>
                  </m:oMath>
                </a14:m>
                <a:r>
                  <a:rPr lang="en-US" sz="2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0.863</a:t>
                </a:r>
              </a:p>
              <a:p>
                <a:pPr marL="0" indent="0">
                  <a:buFontTx/>
                  <a:buNone/>
                </a:pPr>
                <a:r>
                  <a:rPr lang="en-US" sz="2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Info</a:t>
                </a:r>
                <a:r>
                  <a:rPr lang="en-US" sz="2400" baseline="-250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</a:t>
                </a:r>
                <a:r>
                  <a:rPr lang="en-US" sz="2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𝐼𝑛𝑓𝑜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𝐼𝑛𝑓𝑜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0+ 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0.863=0.6041</m:t>
                    </m:r>
                  </m:oMath>
                </a14:m>
                <a:endParaRPr lang="en-US" sz="240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Tx/>
                  <a:buNone/>
                </a:pPr>
                <a:r>
                  <a:rPr lang="en-US" sz="2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Gain(age) = Info(D) - Info</a:t>
                </a:r>
                <a:r>
                  <a:rPr lang="en-US" sz="2400" baseline="-250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</a:t>
                </a:r>
                <a:r>
                  <a:rPr lang="en-US" sz="2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 = 1 – 0.6041 = 0.3959</a:t>
                </a:r>
                <a:endParaRPr 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3" y="1518083"/>
                <a:ext cx="9199418" cy="4572000"/>
              </a:xfrm>
              <a:prstGeom prst="rect">
                <a:avLst/>
              </a:prstGeom>
              <a:blipFill>
                <a:blip r:embed="rId2"/>
                <a:stretch>
                  <a:fillRect l="-1060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63377"/>
              </p:ext>
            </p:extLst>
          </p:nvPr>
        </p:nvGraphicFramePr>
        <p:xfrm>
          <a:off x="9393381" y="1807180"/>
          <a:ext cx="2618509" cy="443244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26317">
                  <a:extLst>
                    <a:ext uri="{9D8B030D-6E8A-4147-A177-3AD203B41FA5}">
                      <a16:colId xmlns:a16="http://schemas.microsoft.com/office/drawing/2014/main" val="826742546"/>
                    </a:ext>
                  </a:extLst>
                </a:gridCol>
                <a:gridCol w="720593">
                  <a:extLst>
                    <a:ext uri="{9D8B030D-6E8A-4147-A177-3AD203B41FA5}">
                      <a16:colId xmlns:a16="http://schemas.microsoft.com/office/drawing/2014/main" val="2075728296"/>
                    </a:ext>
                  </a:extLst>
                </a:gridCol>
                <a:gridCol w="651164">
                  <a:extLst>
                    <a:ext uri="{9D8B030D-6E8A-4147-A177-3AD203B41FA5}">
                      <a16:colId xmlns:a16="http://schemas.microsoft.com/office/drawing/2014/main" val="329409090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2842730800"/>
                    </a:ext>
                  </a:extLst>
                </a:gridCol>
              </a:tblGrid>
              <a:tr h="1212949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  <a:p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&gt;63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Nhãn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&lt;=63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Nhãn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494079"/>
                  </a:ext>
                </a:extLst>
              </a:tr>
              <a:tr h="459928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54731"/>
                  </a:ext>
                </a:extLst>
              </a:tr>
              <a:tr h="459928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713302"/>
                  </a:ext>
                </a:extLst>
              </a:tr>
              <a:tr h="459928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10153"/>
                  </a:ext>
                </a:extLst>
              </a:tr>
              <a:tr h="459928">
                <a:tc>
                  <a:txBody>
                    <a:bodyPr/>
                    <a:lstStyle/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82792"/>
                  </a:ext>
                </a:extLst>
              </a:tr>
              <a:tr h="459928">
                <a:tc>
                  <a:txBody>
                    <a:bodyPr/>
                    <a:lstStyle/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702959"/>
                  </a:ext>
                </a:extLst>
              </a:tr>
              <a:tr h="459928">
                <a:tc>
                  <a:txBody>
                    <a:bodyPr/>
                    <a:lstStyle/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863564"/>
                  </a:ext>
                </a:extLst>
              </a:tr>
              <a:tr h="459928">
                <a:tc>
                  <a:txBody>
                    <a:bodyPr/>
                    <a:lstStyle/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925152"/>
                  </a:ext>
                </a:extLst>
              </a:tr>
            </a:tbl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703954" y="105681"/>
            <a:ext cx="21959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8700" y="102466"/>
            <a:ext cx="7086600" cy="944563"/>
          </a:xfrm>
        </p:spPr>
        <p:txBody>
          <a:bodyPr>
            <a:normAutofit/>
          </a:bodyPr>
          <a:lstStyle/>
          <a:p>
            <a:pPr fontAlgn="t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</a:t>
            </a:r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Decision Tree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49382" y="1461654"/>
                <a:ext cx="10224654" cy="45720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900" kern="1200">
                    <a:solidFill>
                      <a:srgbClr val="000066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600" kern="1200">
                    <a:solidFill>
                      <a:srgbClr val="000066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kern="1200">
                    <a:solidFill>
                      <a:srgbClr val="000066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kern="1200">
                    <a:solidFill>
                      <a:srgbClr val="000066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ern="1200">
                    <a:solidFill>
                      <a:srgbClr val="000066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 hỗn loạn thông tin trước khi phân hoạch:</a:t>
                </a:r>
              </a:p>
              <a:p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Info(D)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</m:e>
                    </m:func>
                  </m:oMath>
                </a14:m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 hỗn loạn thông tin sau khi phân hoạch </a:t>
                </a:r>
              </a:p>
              <a:p>
                <a:r>
                  <a:rPr lang="en-US"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anaemia</a:t>
                </a:r>
                <a:endParaRPr 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Info(D1)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</m:e>
                    </m:func>
                  </m:oMath>
                </a14:m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</m:e>
                    </m:func>
                  </m:oMath>
                </a14:m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0.92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Info(D2)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</m:e>
                    </m:func>
                  </m:oMath>
                </a14:m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</m:e>
                    </m:func>
                  </m:oMath>
                </a14:m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0.985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Info</a:t>
                </a:r>
                <a:r>
                  <a:rPr lang="en-US"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anaemia</a:t>
                </a:r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𝐼𝑛𝑓𝑜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𝐼𝑛𝑓𝑜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0.92+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0.985=0.9655</m:t>
                    </m:r>
                  </m:oMath>
                </a14:m>
                <a:endParaRPr 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Gain(age) = Info(D) - Info</a:t>
                </a:r>
                <a:r>
                  <a:rPr lang="en-US"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</a:t>
                </a:r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 = 1 – 0.9655 = 0.0345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2" y="1461654"/>
                <a:ext cx="10224654" cy="4572000"/>
              </a:xfrm>
              <a:prstGeom prst="rect">
                <a:avLst/>
              </a:prstGeom>
              <a:blipFill>
                <a:blip r:embed="rId2"/>
                <a:stretch>
                  <a:fillRect l="-954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936374"/>
              </p:ext>
            </p:extLst>
          </p:nvPr>
        </p:nvGraphicFramePr>
        <p:xfrm>
          <a:off x="9703954" y="2045644"/>
          <a:ext cx="2006601" cy="1600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68867">
                  <a:extLst>
                    <a:ext uri="{9D8B030D-6E8A-4147-A177-3AD203B41FA5}">
                      <a16:colId xmlns:a16="http://schemas.microsoft.com/office/drawing/2014/main" val="2692513245"/>
                    </a:ext>
                  </a:extLst>
                </a:gridCol>
                <a:gridCol w="668867">
                  <a:extLst>
                    <a:ext uri="{9D8B030D-6E8A-4147-A177-3AD203B41FA5}">
                      <a16:colId xmlns:a16="http://schemas.microsoft.com/office/drawing/2014/main" val="3002019601"/>
                    </a:ext>
                  </a:extLst>
                </a:gridCol>
                <a:gridCol w="668867">
                  <a:extLst>
                    <a:ext uri="{9D8B030D-6E8A-4147-A177-3AD203B41FA5}">
                      <a16:colId xmlns:a16="http://schemas.microsoft.com/office/drawing/2014/main" val="29668472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91035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smtClean="0"/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2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0146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3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4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110729"/>
                  </a:ext>
                </a:extLst>
              </a:tr>
            </a:tbl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703954" y="105681"/>
            <a:ext cx="21959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38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316170"/>
              </p:ext>
            </p:extLst>
          </p:nvPr>
        </p:nvGraphicFramePr>
        <p:xfrm>
          <a:off x="526471" y="2161311"/>
          <a:ext cx="11526982" cy="151014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31274">
                  <a:extLst>
                    <a:ext uri="{9D8B030D-6E8A-4147-A177-3AD203B41FA5}">
                      <a16:colId xmlns:a16="http://schemas.microsoft.com/office/drawing/2014/main" val="3763345634"/>
                    </a:ext>
                  </a:extLst>
                </a:gridCol>
                <a:gridCol w="748146">
                  <a:extLst>
                    <a:ext uri="{9D8B030D-6E8A-4147-A177-3AD203B41FA5}">
                      <a16:colId xmlns:a16="http://schemas.microsoft.com/office/drawing/2014/main" val="3471995116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43974741"/>
                    </a:ext>
                  </a:extLst>
                </a:gridCol>
                <a:gridCol w="1407359">
                  <a:extLst>
                    <a:ext uri="{9D8B030D-6E8A-4147-A177-3AD203B41FA5}">
                      <a16:colId xmlns:a16="http://schemas.microsoft.com/office/drawing/2014/main" val="1303903223"/>
                    </a:ext>
                  </a:extLst>
                </a:gridCol>
                <a:gridCol w="877346">
                  <a:extLst>
                    <a:ext uri="{9D8B030D-6E8A-4147-A177-3AD203B41FA5}">
                      <a16:colId xmlns:a16="http://schemas.microsoft.com/office/drawing/2014/main" val="2619483524"/>
                    </a:ext>
                  </a:extLst>
                </a:gridCol>
                <a:gridCol w="890844">
                  <a:extLst>
                    <a:ext uri="{9D8B030D-6E8A-4147-A177-3AD203B41FA5}">
                      <a16:colId xmlns:a16="http://schemas.microsoft.com/office/drawing/2014/main" val="1358027525"/>
                    </a:ext>
                  </a:extLst>
                </a:gridCol>
                <a:gridCol w="1025819">
                  <a:extLst>
                    <a:ext uri="{9D8B030D-6E8A-4147-A177-3AD203B41FA5}">
                      <a16:colId xmlns:a16="http://schemas.microsoft.com/office/drawing/2014/main" val="724807605"/>
                    </a:ext>
                  </a:extLst>
                </a:gridCol>
                <a:gridCol w="823356">
                  <a:extLst>
                    <a:ext uri="{9D8B030D-6E8A-4147-A177-3AD203B41FA5}">
                      <a16:colId xmlns:a16="http://schemas.microsoft.com/office/drawing/2014/main" val="2939631212"/>
                    </a:ext>
                  </a:extLst>
                </a:gridCol>
                <a:gridCol w="931336">
                  <a:extLst>
                    <a:ext uri="{9D8B030D-6E8A-4147-A177-3AD203B41FA5}">
                      <a16:colId xmlns:a16="http://schemas.microsoft.com/office/drawing/2014/main" val="668187881"/>
                    </a:ext>
                  </a:extLst>
                </a:gridCol>
                <a:gridCol w="742370">
                  <a:extLst>
                    <a:ext uri="{9D8B030D-6E8A-4147-A177-3AD203B41FA5}">
                      <a16:colId xmlns:a16="http://schemas.microsoft.com/office/drawing/2014/main" val="4200025791"/>
                    </a:ext>
                  </a:extLst>
                </a:gridCol>
                <a:gridCol w="755868">
                  <a:extLst>
                    <a:ext uri="{9D8B030D-6E8A-4147-A177-3AD203B41FA5}">
                      <a16:colId xmlns:a16="http://schemas.microsoft.com/office/drawing/2014/main" val="3003254967"/>
                    </a:ext>
                  </a:extLst>
                </a:gridCol>
                <a:gridCol w="836853">
                  <a:extLst>
                    <a:ext uri="{9D8B030D-6E8A-4147-A177-3AD203B41FA5}">
                      <a16:colId xmlns:a16="http://schemas.microsoft.com/office/drawing/2014/main" val="813574548"/>
                    </a:ext>
                  </a:extLst>
                </a:gridCol>
                <a:gridCol w="755866">
                  <a:extLst>
                    <a:ext uri="{9D8B030D-6E8A-4147-A177-3AD203B41FA5}">
                      <a16:colId xmlns:a16="http://schemas.microsoft.com/office/drawing/2014/main" val="3716809114"/>
                    </a:ext>
                  </a:extLst>
                </a:gridCol>
              </a:tblGrid>
              <a:tr h="1131148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6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tính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6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naemia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Creatinine</a:t>
                      </a:r>
                      <a:r>
                        <a:rPr lang="en-US" sz="1600" u="none" strike="noStrike" baseline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phosphokinase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6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iabetes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Ejection fraction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sz="1600" u="none" strike="noStrike" baseline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blood pressure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latelets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Serum</a:t>
                      </a:r>
                      <a:r>
                        <a:rPr lang="en-US" sz="1600" u="none" strike="noStrike" baseline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creatinine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Serum sodium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6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6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moking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5857901"/>
                  </a:ext>
                </a:extLst>
              </a:tr>
              <a:tr h="378996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0.3959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0.0345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0.2368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0.1248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0.278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0.1248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0.2368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0.278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0.0351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0.1248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0.2368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492286"/>
                  </a:ext>
                </a:extLst>
              </a:tr>
            </a:tbl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28700" y="102466"/>
            <a:ext cx="7086600" cy="944563"/>
          </a:xfrm>
        </p:spPr>
        <p:txBody>
          <a:bodyPr>
            <a:normAutofit/>
          </a:bodyPr>
          <a:lstStyle/>
          <a:p>
            <a:pPr fontAlgn="t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</a:t>
            </a:r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Decision Tree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703954" y="105681"/>
            <a:ext cx="21959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7582" y="0"/>
            <a:ext cx="7086600" cy="944563"/>
          </a:xfrm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 giải thuật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244219"/>
            <a:ext cx="8763000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nghi thức hold-out để đánh giá, lấy ngẫu nhiên 2/3 tập dữ liệu để học và 1/3 tập dữ liệu để kiểm tra, lấy ngẫu nhiên 15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quả dự đoán: So sánh kết quả độ chính xác trung bình thông qua kết quả dự đoán của hai giải thuật cây quyết định và Bayes thơ ngây.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536241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 thức hold-out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703954" y="105681"/>
            <a:ext cx="21959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10" y="121782"/>
            <a:ext cx="8911687" cy="734427"/>
          </a:xfrm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027259"/>
              </p:ext>
            </p:extLst>
          </p:nvPr>
        </p:nvGraphicFramePr>
        <p:xfrm>
          <a:off x="2214741" y="853436"/>
          <a:ext cx="7802094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698">
                  <a:extLst>
                    <a:ext uri="{9D8B030D-6E8A-4147-A177-3AD203B41FA5}">
                      <a16:colId xmlns:a16="http://schemas.microsoft.com/office/drawing/2014/main" val="851279311"/>
                    </a:ext>
                  </a:extLst>
                </a:gridCol>
                <a:gridCol w="2600698">
                  <a:extLst>
                    <a:ext uri="{9D8B030D-6E8A-4147-A177-3AD203B41FA5}">
                      <a16:colId xmlns:a16="http://schemas.microsoft.com/office/drawing/2014/main" val="1548079370"/>
                    </a:ext>
                  </a:extLst>
                </a:gridCol>
                <a:gridCol w="2600698">
                  <a:extLst>
                    <a:ext uri="{9D8B030D-6E8A-4147-A177-3AD203B41FA5}">
                      <a16:colId xmlns:a16="http://schemas.microsoft.com/office/drawing/2014/main" val="2779034776"/>
                    </a:ext>
                  </a:extLst>
                </a:gridCol>
              </a:tblGrid>
              <a:tr h="332672"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7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thứ tự lần lặp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sz="17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Tree 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</a:t>
                      </a:r>
                      <a:r>
                        <a:rPr lang="en-US" sz="17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</a:t>
                      </a:r>
                      <a:r>
                        <a:rPr lang="en-US" sz="17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588201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008964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59450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931861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57321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571175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510626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46534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088622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29078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713110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77373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734828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31303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35935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118456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7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chính xác trung bình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77.0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79.1</a:t>
                      </a:r>
                      <a:endParaRPr lang="en-US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397316"/>
                  </a:ext>
                </a:extLst>
              </a:tr>
            </a:tbl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703954" y="105681"/>
            <a:ext cx="21959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71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168</TotalTime>
  <Words>768</Words>
  <Application>Microsoft Office PowerPoint</Application>
  <PresentationFormat>Widescreen</PresentationFormat>
  <Paragraphs>358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Wisp</vt:lpstr>
      <vt:lpstr>ÁP DỤNG GIẢI THUẬT  DECISION TREE TRÊN TẬP DỮ LIỆU  HEART FAILURE CLINICAL RECORD</vt:lpstr>
      <vt:lpstr>Tập dữ liệu Heart failure clinical record</vt:lpstr>
      <vt:lpstr>Tập dữ liệu Heart failure clinical record</vt:lpstr>
      <vt:lpstr>Tập dữ liệu Heart failure clinical record</vt:lpstr>
      <vt:lpstr>Giải thuật Decision Tree</vt:lpstr>
      <vt:lpstr>Giải thuật Decision Tree</vt:lpstr>
      <vt:lpstr>Giải thuật Decision Tree</vt:lpstr>
      <vt:lpstr>Đánh giá giải thuật</vt:lpstr>
      <vt:lpstr>Kết quả</vt:lpstr>
      <vt:lpstr>Kết quả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ÁP DỤNG GIẢI THUẬT  DECISION TREE TRÊN TẬP DỮ LIỆU  HEART FAILURE CLINICAL RECORD</dc:title>
  <dc:creator>ntkngoc333@outlook.com</dc:creator>
  <cp:lastModifiedBy>ntkngoc333@outlook.com</cp:lastModifiedBy>
  <cp:revision>12</cp:revision>
  <dcterms:created xsi:type="dcterms:W3CDTF">2020-12-05T13:24:41Z</dcterms:created>
  <dcterms:modified xsi:type="dcterms:W3CDTF">2020-12-05T18:10:44Z</dcterms:modified>
</cp:coreProperties>
</file>