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0" r:id="rId2"/>
    <p:sldId id="257" r:id="rId3"/>
    <p:sldId id="279" r:id="rId4"/>
    <p:sldId id="259" r:id="rId5"/>
    <p:sldId id="27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78" r:id="rId20"/>
    <p:sldId id="258" r:id="rId21"/>
  </p:sldIdLst>
  <p:sldSz cx="9906000" cy="6858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51060108 - Trần Tuấn Kiệt - DC20A" initials="2TTKD" lastIdx="1" clrIdx="0">
    <p:extLst>
      <p:ext uri="{19B8F6BF-5375-455C-9EA6-DF929625EA0E}">
        <p15:presenceInfo xmlns:p15="http://schemas.microsoft.com/office/powerpoint/2012/main" userId="2051060108 - Trần Tuấn Kiệt - DC20A" providerId="None"/>
      </p:ext>
    </p:extLst>
  </p:cmAuthor>
  <p:cmAuthor id="2" name="PPLaam" initials="P" lastIdx="1" clrIdx="1">
    <p:extLst>
      <p:ext uri="{19B8F6BF-5375-455C-9EA6-DF929625EA0E}">
        <p15:presenceInfo xmlns:p15="http://schemas.microsoft.com/office/powerpoint/2012/main" userId="PPLa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384" autoAdjust="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A8F7F-7DDC-4CD9-9E15-C57DC24DC49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BC748-A0D9-46AB-B836-1B0878F9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Khi cung cấp cho ba dây quấn stator một hệ thống điện áp cân bằng có giá trị pha </a:t>
            </a:r>
          </a:p>
          <a:p>
            <a:r>
              <a:rPr lang="vi-VN" dirty="0" smtClean="0"/>
              <a:t>và tần số f. Trong máy có hai thành phần từ thông, đó là từ thông của từ trường quay (từ thông chính    và từ thông tản     .</a:t>
            </a:r>
          </a:p>
          <a:p>
            <a:r>
              <a:rPr lang="vi-VN" dirty="0" smtClean="0"/>
              <a:t>   Tương tự trong máy biến áp, </a:t>
            </a:r>
            <a:r>
              <a:rPr lang="en-US" dirty="0" smtClean="0"/>
              <a:t>   </a:t>
            </a:r>
            <a:r>
              <a:rPr lang="vi-VN" dirty="0" smtClean="0"/>
              <a:t>từ thông chính móc vòng cả hai dây quấn stator và rotor, sinh ra sức điện động cảm ứng trong mỗi pha dây quấn stator cho bởi công thức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BC748-A0D9-46AB-B836-1B0878F93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BC748-A0D9-46AB-B836-1B0878F93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8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6.wmf"/><Relationship Id="rId19" Type="http://schemas.openxmlformats.org/officeDocument/2006/relationships/image" Target="../media/image3.png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5.wmf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0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0.wmf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7.png"/><Relationship Id="rId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2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7.wmf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41.png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image" Target="../media/image3.png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4286" y="1232248"/>
            <a:ext cx="7757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rgbClr val="002060"/>
                </a:solidFill>
              </a:rPr>
              <a:t>TRƯỜNG ĐẠI HỌC GIAO THÔNG VẬN TẢI</a:t>
            </a:r>
          </a:p>
          <a:p>
            <a:pPr algn="ctr"/>
            <a:r>
              <a:rPr lang="vi-VN" sz="2000" b="1" dirty="0">
                <a:solidFill>
                  <a:srgbClr val="002060"/>
                </a:solidFill>
              </a:rPr>
              <a:t>THÀNH PHỐ HỒ CHÍ MINH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– ĐIỆN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NGHIỆP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03" y="243102"/>
            <a:ext cx="621793" cy="844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536A5D-328F-4CFF-AD1F-63747FA834A2}"/>
              </a:ext>
            </a:extLst>
          </p:cNvPr>
          <p:cNvSpPr txBox="1"/>
          <p:nvPr/>
        </p:nvSpPr>
        <p:spPr>
          <a:xfrm>
            <a:off x="588815" y="3045364"/>
            <a:ext cx="8728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2060"/>
                </a:solidFill>
              </a:rPr>
              <a:t>MÔ HÌNH TOÁN</a:t>
            </a:r>
            <a:r>
              <a:rPr lang="en-US" sz="3000" b="1" dirty="0" smtClean="0">
                <a:solidFill>
                  <a:srgbClr val="002060"/>
                </a:solidFill>
              </a:rPr>
              <a:t>, GIẢN ĐỒ CÔNG SUẤT</a:t>
            </a:r>
          </a:p>
          <a:p>
            <a:pPr algn="ctr"/>
            <a:r>
              <a:rPr lang="en-US" sz="3000" b="1" dirty="0" smtClean="0">
                <a:solidFill>
                  <a:srgbClr val="002060"/>
                </a:solidFill>
              </a:rPr>
              <a:t>ĐỘNG CƠ ĐIỆN KHÔNG ĐỒNG BỘ BA PHA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F27967-DE9D-4B76-9898-A383E2E45D93}"/>
              </a:ext>
            </a:extLst>
          </p:cNvPr>
          <p:cNvSpPr txBox="1"/>
          <p:nvPr/>
        </p:nvSpPr>
        <p:spPr>
          <a:xfrm>
            <a:off x="6096000" y="5320145"/>
            <a:ext cx="34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GVHD:Nguyễn</a:t>
            </a:r>
            <a:r>
              <a:rPr lang="en-US" dirty="0">
                <a:solidFill>
                  <a:srgbClr val="002060"/>
                </a:solidFill>
              </a:rPr>
              <a:t> Minh Quyền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Nhóm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0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E1194D-7F12-469D-8113-0C0F26676266}"/>
              </a:ext>
            </a:extLst>
          </p:cNvPr>
          <p:cNvSpPr txBox="1"/>
          <p:nvPr/>
        </p:nvSpPr>
        <p:spPr>
          <a:xfrm>
            <a:off x="1062852" y="74843"/>
            <a:ext cx="934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C898A6-1567-4306-A51A-5564F1164617}"/>
              </a:ext>
            </a:extLst>
          </p:cNvPr>
          <p:cNvSpPr txBox="1"/>
          <p:nvPr/>
        </p:nvSpPr>
        <p:spPr>
          <a:xfrm>
            <a:off x="342900" y="1107831"/>
            <a:ext cx="923192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Từ </a:t>
            </a:r>
            <a:r>
              <a:rPr lang="en-US" dirty="0" err="1"/>
              <a:t>thông</a:t>
            </a:r>
            <a:r>
              <a:rPr lang="en-US" dirty="0"/>
              <a:t>      </a:t>
            </a:r>
            <a:r>
              <a:rPr lang="en-US" dirty="0" err="1"/>
              <a:t>lúc</a:t>
            </a:r>
            <a:r>
              <a:rPr lang="en-US" dirty="0"/>
              <a:t> không </a:t>
            </a:r>
            <a:r>
              <a:rPr lang="en-US" dirty="0" err="1"/>
              <a:t>tải</a:t>
            </a:r>
            <a:r>
              <a:rPr lang="en-US" dirty="0"/>
              <a:t> và có </a:t>
            </a:r>
            <a:r>
              <a:rPr lang="en-US" dirty="0" err="1"/>
              <a:t>tải</a:t>
            </a:r>
            <a:r>
              <a:rPr lang="en-US" dirty="0"/>
              <a:t> là không </a:t>
            </a:r>
            <a:r>
              <a:rPr lang="en-US" dirty="0" err="1"/>
              <a:t>đổi</a:t>
            </a:r>
            <a:r>
              <a:rPr lang="en-US" dirty="0"/>
              <a:t>        phương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động cơ KĐB: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Chia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phương </a:t>
            </a:r>
            <a:r>
              <a:rPr lang="en-US" dirty="0" err="1"/>
              <a:t>trình</a:t>
            </a:r>
            <a:r>
              <a:rPr lang="en-US" dirty="0"/>
              <a:t> cho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4F36B3B8-8F27-4B87-AE57-28A69CF42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28345"/>
              </p:ext>
            </p:extLst>
          </p:nvPr>
        </p:nvGraphicFramePr>
        <p:xfrm>
          <a:off x="1658814" y="1185946"/>
          <a:ext cx="312539" cy="40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814" y="1185946"/>
                        <a:ext cx="312539" cy="40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6B557453-D2C2-45DC-A4A2-CD575F429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68922"/>
              </p:ext>
            </p:extLst>
          </p:nvPr>
        </p:nvGraphicFramePr>
        <p:xfrm>
          <a:off x="5501625" y="1241465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5" imgW="542629" imgH="370611" progId="Equation.DSMT4">
                  <p:embed/>
                </p:oleObj>
              </mc:Choice>
              <mc:Fallback>
                <p:oleObj name="Equation" r:id="rId5" imgW="542629" imgH="3706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1625" y="1241465"/>
                        <a:ext cx="5429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6BE18F86-7F1A-4964-941C-F50DA22B0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95009"/>
              </p:ext>
            </p:extLst>
          </p:nvPr>
        </p:nvGraphicFramePr>
        <p:xfrm>
          <a:off x="1516483" y="1862130"/>
          <a:ext cx="4989525" cy="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7" imgW="2222280" imgH="253800" progId="Equation.DSMT4">
                  <p:embed/>
                </p:oleObj>
              </mc:Choice>
              <mc:Fallback>
                <p:oleObj name="Equation" r:id="rId7" imgW="222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6483" y="1862130"/>
                        <a:ext cx="4989525" cy="53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83548A5-A982-44EB-898E-43C69DACA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58272"/>
              </p:ext>
            </p:extLst>
          </p:nvPr>
        </p:nvGraphicFramePr>
        <p:xfrm>
          <a:off x="4169506" y="2452253"/>
          <a:ext cx="980913" cy="30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9" imgW="634680" imgH="253800" progId="Equation.DSMT4">
                  <p:embed/>
                </p:oleObj>
              </mc:Choice>
              <mc:Fallback>
                <p:oleObj name="Equation" r:id="rId9" imgW="634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9506" y="2452253"/>
                        <a:ext cx="980913" cy="305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7C4A901-BDC2-4DBE-A60E-B45982687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238043"/>
              </p:ext>
            </p:extLst>
          </p:nvPr>
        </p:nvGraphicFramePr>
        <p:xfrm>
          <a:off x="2979125" y="2819651"/>
          <a:ext cx="2737984" cy="105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9125" y="2819651"/>
                        <a:ext cx="2737984" cy="1050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CE2920B5-8B9E-4738-87A2-1A15094C8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51709"/>
              </p:ext>
            </p:extLst>
          </p:nvPr>
        </p:nvGraphicFramePr>
        <p:xfrm>
          <a:off x="2974728" y="3932558"/>
          <a:ext cx="2489773" cy="80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13" imgW="1333440" imgH="431640" progId="Equation.DSMT4">
                  <p:embed/>
                </p:oleObj>
              </mc:Choice>
              <mc:Fallback>
                <p:oleObj name="Equation" r:id="rId13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4728" y="3932558"/>
                        <a:ext cx="2489773" cy="80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7CA826-7753-488F-B287-E63F330595F2}"/>
              </a:ext>
            </a:extLst>
          </p:cNvPr>
          <p:cNvSpPr txBox="1"/>
          <p:nvPr/>
        </p:nvSpPr>
        <p:spPr>
          <a:xfrm>
            <a:off x="659424" y="5184333"/>
            <a:ext cx="625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Với                        Dòng điện rotor qui đổi về stator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69AEDD35-1101-426D-96C0-7AA76E66E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06782"/>
              </p:ext>
            </p:extLst>
          </p:nvPr>
        </p:nvGraphicFramePr>
        <p:xfrm>
          <a:off x="1372576" y="5041928"/>
          <a:ext cx="885016" cy="65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15" imgW="583920" imgH="431640" progId="Equation.DSMT4">
                  <p:embed/>
                </p:oleObj>
              </mc:Choice>
              <mc:Fallback>
                <p:oleObj name="Equation" r:id="rId15" imgW="583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2576" y="5041928"/>
                        <a:ext cx="885016" cy="65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10D27279-6BD5-4FCE-9619-2D6A010D5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76269"/>
              </p:ext>
            </p:extLst>
          </p:nvPr>
        </p:nvGraphicFramePr>
        <p:xfrm>
          <a:off x="2257592" y="518433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17" imgW="542629" imgH="370611" progId="Equation.DSMT4">
                  <p:embed/>
                </p:oleObj>
              </mc:Choice>
              <mc:Fallback>
                <p:oleObj name="Equation" r:id="rId17" imgW="542629" imgH="3706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57592" y="5184333"/>
                        <a:ext cx="5429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87B263-21AB-4B87-A18E-581EA0A1B131}"/>
              </a:ext>
            </a:extLst>
          </p:cNvPr>
          <p:cNvSpPr txBox="1"/>
          <p:nvPr/>
        </p:nvSpPr>
        <p:spPr>
          <a:xfrm>
            <a:off x="1249549" y="87937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đồ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thế</a:t>
            </a:r>
            <a:r>
              <a:rPr lang="en-US" sz="3200" dirty="0">
                <a:solidFill>
                  <a:schemeClr val="bg1"/>
                </a:solidFill>
              </a:rPr>
              <a:t> động cơ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6AED5D-E0F4-4CF1-94D7-20FD797801B4}"/>
              </a:ext>
            </a:extLst>
          </p:cNvPr>
          <p:cNvSpPr txBox="1"/>
          <p:nvPr/>
        </p:nvSpPr>
        <p:spPr>
          <a:xfrm>
            <a:off x="439615" y="1081454"/>
            <a:ext cx="8818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2. Sơ đồ thay thế động cơ điện KĐB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/>
              <a:t>Từ phương trình điện lúc rotor quay với tần số dòng điện rotor             , chia 2 vế cho 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dirty="0"/>
          </a:p>
          <a:p>
            <a:pPr>
              <a:lnSpc>
                <a:spcPct val="150000"/>
              </a:lnSpc>
            </a:pPr>
            <a:r>
              <a:rPr lang="vi-VN" dirty="0"/>
              <a:t>- Nhân cả hai vế với           :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6C31A135-E2A0-4BD9-BBC8-C1A087951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23849"/>
              </p:ext>
            </p:extLst>
          </p:nvPr>
        </p:nvGraphicFramePr>
        <p:xfrm>
          <a:off x="7171104" y="1439428"/>
          <a:ext cx="753910" cy="36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1104" y="1439428"/>
                        <a:ext cx="753910" cy="366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503E5BDB-D9B8-4104-87EB-788C18DAB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92402"/>
              </p:ext>
            </p:extLst>
          </p:nvPr>
        </p:nvGraphicFramePr>
        <p:xfrm>
          <a:off x="2756875" y="2642467"/>
          <a:ext cx="496277" cy="64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5" imgW="330120" imgH="431640" progId="Equation.DSMT4">
                  <p:embed/>
                </p:oleObj>
              </mc:Choice>
              <mc:Fallback>
                <p:oleObj name="Equation" r:id="rId5" imgW="33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6875" y="2642467"/>
                        <a:ext cx="496277" cy="648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D86FFA-2123-40C2-A4B9-65ED375181A4}"/>
              </a:ext>
            </a:extLst>
          </p:cNvPr>
          <p:cNvSpPr txBox="1"/>
          <p:nvPr/>
        </p:nvSpPr>
        <p:spPr>
          <a:xfrm>
            <a:off x="536330" y="3429000"/>
            <a:ext cx="8247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noProof="1"/>
              <a:t>Ta có phương trình cân bằng điện áp phía rotor quy đổi về startor:</a:t>
            </a:r>
          </a:p>
          <a:p>
            <a:r>
              <a:rPr lang="vi-VN" noProof="1"/>
              <a:t> </a:t>
            </a:r>
          </a:p>
          <a:p>
            <a:endParaRPr lang="vi-VN" noProof="1"/>
          </a:p>
          <a:p>
            <a:endParaRPr lang="vi-VN" noProof="1"/>
          </a:p>
          <a:p>
            <a:endParaRPr lang="vi-VN" noProof="1"/>
          </a:p>
          <a:p>
            <a:r>
              <a:rPr lang="vi-VN" noProof="1"/>
              <a:t>-      và        là điện áp rơi trên tổng trở từ hoá: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42FBA129-8B67-462C-809F-0CC349674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69948"/>
              </p:ext>
            </p:extLst>
          </p:nvPr>
        </p:nvGraphicFramePr>
        <p:xfrm>
          <a:off x="1759559" y="1826728"/>
          <a:ext cx="2006503" cy="56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7" imgW="1396800" imgH="393480" progId="Equation.DSMT4">
                  <p:embed/>
                </p:oleObj>
              </mc:Choice>
              <mc:Fallback>
                <p:oleObj name="Equation" r:id="rId7" imgW="1396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559" y="1826728"/>
                        <a:ext cx="2006503" cy="565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01DC8559-7521-467B-B6D4-93E697F9F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19238"/>
              </p:ext>
            </p:extLst>
          </p:nvPr>
        </p:nvGraphicFramePr>
        <p:xfrm>
          <a:off x="1895475" y="3851274"/>
          <a:ext cx="2236910" cy="63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9" imgW="1485720" imgH="419040" progId="Equation.DSMT4">
                  <p:embed/>
                </p:oleObj>
              </mc:Choice>
              <mc:Fallback>
                <p:oleObj name="Equation" r:id="rId9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5475" y="3851274"/>
                        <a:ext cx="2236910" cy="63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6F82CD48-0780-4084-82A4-864AF84C5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40418"/>
              </p:ext>
            </p:extLst>
          </p:nvPr>
        </p:nvGraphicFramePr>
        <p:xfrm>
          <a:off x="692111" y="4756638"/>
          <a:ext cx="322912" cy="41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111" y="4756638"/>
                        <a:ext cx="322912" cy="415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A9356BCF-05DB-431B-B69C-8440B654D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07535"/>
              </p:ext>
            </p:extLst>
          </p:nvPr>
        </p:nvGraphicFramePr>
        <p:xfrm>
          <a:off x="1290638" y="4745038"/>
          <a:ext cx="568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13" imgW="215640" imgH="241200" progId="Equation.DSMT4">
                  <p:embed/>
                </p:oleObj>
              </mc:Choice>
              <mc:Fallback>
                <p:oleObj name="Equation" r:id="rId13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0638" y="4745038"/>
                        <a:ext cx="5683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92974477-E717-4307-9357-2E94D53B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31409"/>
              </p:ext>
            </p:extLst>
          </p:nvPr>
        </p:nvGraphicFramePr>
        <p:xfrm>
          <a:off x="2582984" y="5326950"/>
          <a:ext cx="2886873" cy="44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5" imgW="1549080" imgH="241200" progId="Equation.DSMT4">
                  <p:embed/>
                </p:oleObj>
              </mc:Choice>
              <mc:Fallback>
                <p:oleObj name="Equation" r:id="rId15" imgW="1549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82984" y="5326950"/>
                        <a:ext cx="2886873" cy="44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66062" y="2471898"/>
                <a:ext cx="389433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li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li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62" y="2471898"/>
                <a:ext cx="3894336" cy="7146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4" y="964218"/>
            <a:ext cx="955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2.1 </a:t>
            </a:r>
            <a:r>
              <a:rPr lang="en-US" b="1" dirty="0" err="1"/>
              <a:t>Hệ</a:t>
            </a:r>
            <a:r>
              <a:rPr lang="en-US" b="1" dirty="0"/>
              <a:t> phương </a:t>
            </a:r>
            <a:r>
              <a:rPr lang="en-US" b="1" dirty="0" err="1"/>
              <a:t>trình</a:t>
            </a:r>
            <a:r>
              <a:rPr lang="en-US" b="1" dirty="0"/>
              <a:t> động cơ </a:t>
            </a:r>
            <a:r>
              <a:rPr lang="en-US" b="1" dirty="0" err="1"/>
              <a:t>điện</a:t>
            </a:r>
            <a:r>
              <a:rPr lang="en-US" b="1" dirty="0"/>
              <a:t> KĐB (rotor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về </a:t>
            </a:r>
            <a:r>
              <a:rPr lang="en-US" b="1" dirty="0" err="1"/>
              <a:t>stato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333" y="1534202"/>
                <a:ext cx="6809362" cy="1976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0=−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limUpp>
                                          <m:limUp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lim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·</m:t>
                                            </m:r>
                                          </m:lim>
                                        </m:limUpp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limUpp>
                                      <m:limUp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limUpp>
                                              <m:limUp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Upp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  <m:lim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·</m:t>
                                                </m:r>
                                              </m:lim>
                                            </m:limUpp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Sup>
                                                  <m:sSub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bSup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lim/>
                                    </m:limUpp>
                                  </m:e>
                                  <m:lim/>
                                </m:limUp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li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·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33" y="1534202"/>
                <a:ext cx="6809362" cy="19768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20" y="4047184"/>
            <a:ext cx="4113241" cy="2240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33" y="3677852"/>
            <a:ext cx="36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cho động cơ KĐB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87B263-21AB-4B87-A18E-581EA0A1B131}"/>
              </a:ext>
            </a:extLst>
          </p:cNvPr>
          <p:cNvSpPr txBox="1"/>
          <p:nvPr/>
        </p:nvSpPr>
        <p:spPr>
          <a:xfrm>
            <a:off x="875489" y="93332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đồ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thế</a:t>
            </a:r>
            <a:r>
              <a:rPr lang="en-US" sz="3200" dirty="0">
                <a:solidFill>
                  <a:schemeClr val="bg1"/>
                </a:solidFill>
              </a:rPr>
              <a:t> động cơ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8" y="1397750"/>
            <a:ext cx="8443117" cy="2350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87B263-21AB-4B87-A18E-581EA0A1B131}"/>
              </a:ext>
            </a:extLst>
          </p:cNvPr>
          <p:cNvSpPr txBox="1"/>
          <p:nvPr/>
        </p:nvSpPr>
        <p:spPr>
          <a:xfrm>
            <a:off x="1252263" y="83633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đồ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thế</a:t>
            </a:r>
            <a:r>
              <a:rPr lang="en-US" sz="3200" dirty="0">
                <a:solidFill>
                  <a:schemeClr val="bg1"/>
                </a:solidFill>
              </a:rPr>
              <a:t> động cơ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438" y="3746448"/>
            <a:ext cx="710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     : đặc trưng cho công xuất điện từ từ stator    rotor</a:t>
            </a:r>
          </a:p>
          <a:p>
            <a:r>
              <a:rPr lang="vi-VN" dirty="0"/>
              <a:t>     : đặc trưng cho tổn hao đồng trong dây quấn rotor</a:t>
            </a:r>
          </a:p>
          <a:p>
            <a:r>
              <a:rPr lang="vi-VN" dirty="0"/>
              <a:t>     : đặc trưng cho công xuất cơ trên trục máy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43913" y="3670568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13" y="3670568"/>
                <a:ext cx="3626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77921" y="3670568"/>
                <a:ext cx="470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21" y="3670568"/>
                <a:ext cx="47025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71386" y="3670568"/>
                <a:ext cx="360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86" y="3670568"/>
                <a:ext cx="3609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54961" y="4023447"/>
                <a:ext cx="470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61" y="4023447"/>
                <a:ext cx="47025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9399" y="4302722"/>
                <a:ext cx="1485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9" y="4302722"/>
                <a:ext cx="148572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6667" r="-32922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06667" y="3744172"/>
                <a:ext cx="44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67" y="3744172"/>
                <a:ext cx="44274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Content Placeholder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468F10-F58C-44CD-B815-44BB275FE0EB}"/>
              </a:ext>
            </a:extLst>
          </p:cNvPr>
          <p:cNvSpPr txBox="1"/>
          <p:nvPr/>
        </p:nvSpPr>
        <p:spPr>
          <a:xfrm>
            <a:off x="526473" y="110836"/>
            <a:ext cx="918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4C6B5A-B099-4037-B3EA-B784EDEC09BF}"/>
              </a:ext>
            </a:extLst>
          </p:cNvPr>
          <p:cNvSpPr txBox="1"/>
          <p:nvPr/>
        </p:nvSpPr>
        <p:spPr>
          <a:xfrm>
            <a:off x="138546" y="896813"/>
            <a:ext cx="7370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3.1 </a:t>
            </a:r>
            <a:r>
              <a:rPr lang="en-US" sz="2000" b="1" dirty="0" err="1"/>
              <a:t>Giãn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lượng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4CE0AD4-E100-49E2-A922-4CDC1FE1D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84560"/>
              </p:ext>
            </p:extLst>
          </p:nvPr>
        </p:nvGraphicFramePr>
        <p:xfrm>
          <a:off x="3430580" y="1881038"/>
          <a:ext cx="2246321" cy="53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0580" y="1881038"/>
                        <a:ext cx="2246321" cy="53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4BA397-1BD5-4135-A1B6-0A7EB3647CF9}"/>
              </a:ext>
            </a:extLst>
          </p:cNvPr>
          <p:cNvSpPr txBox="1"/>
          <p:nvPr/>
        </p:nvSpPr>
        <p:spPr>
          <a:xfrm>
            <a:off x="5676901" y="1971594"/>
            <a:ext cx="366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Là công suất điện động cơ tiêu thụ từ lưới điện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DEC2AE7C-072F-46BC-B33A-4468FDD64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30003"/>
              </p:ext>
            </p:extLst>
          </p:nvPr>
        </p:nvGraphicFramePr>
        <p:xfrm>
          <a:off x="3571904" y="2794078"/>
          <a:ext cx="1963672" cy="57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904" y="2794078"/>
                        <a:ext cx="1963672" cy="57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6401A6-98B2-482A-B3F2-73BD379C0804}"/>
              </a:ext>
            </a:extLst>
          </p:cNvPr>
          <p:cNvSpPr txBox="1"/>
          <p:nvPr/>
        </p:nvSpPr>
        <p:spPr>
          <a:xfrm>
            <a:off x="5676901" y="2871819"/>
            <a:ext cx="65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Là tổn hao đồng ở dây quấn stator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041F09BC-1936-4175-92B5-0EFCAD99F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23558"/>
              </p:ext>
            </p:extLst>
          </p:nvPr>
        </p:nvGraphicFramePr>
        <p:xfrm>
          <a:off x="3823855" y="3810610"/>
          <a:ext cx="1993877" cy="57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838080" imgH="241200" progId="Equation.DSMT4">
                  <p:embed/>
                </p:oleObj>
              </mc:Choice>
              <mc:Fallback>
                <p:oleObj name="Equation" r:id="rId7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3855" y="3810610"/>
                        <a:ext cx="1993877" cy="57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78A39D-A935-4DD6-AAAC-1D5D3C11F8C1}"/>
              </a:ext>
            </a:extLst>
          </p:cNvPr>
          <p:cNvSpPr txBox="1"/>
          <p:nvPr/>
        </p:nvSpPr>
        <p:spPr>
          <a:xfrm>
            <a:off x="5817732" y="3955463"/>
            <a:ext cx="50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Là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ở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stator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27B72FC-3FE6-442B-A847-5DFE27241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201" y="1250834"/>
            <a:ext cx="2667000" cy="5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892C6C-515C-41A7-AD85-8E8F98042F07}"/>
              </a:ext>
            </a:extLst>
          </p:cNvPr>
          <p:cNvSpPr txBox="1"/>
          <p:nvPr/>
        </p:nvSpPr>
        <p:spPr>
          <a:xfrm>
            <a:off x="540326" y="138545"/>
            <a:ext cx="9005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  <a:p>
            <a:endParaRPr lang="en-US" sz="32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726A7219-C252-4633-AFF8-C14C1F6B4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63977"/>
              </p:ext>
            </p:extLst>
          </p:nvPr>
        </p:nvGraphicFramePr>
        <p:xfrm>
          <a:off x="3157110" y="1824552"/>
          <a:ext cx="4378143" cy="8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7110" y="1824552"/>
                        <a:ext cx="4378143" cy="8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6B6573-8BDB-4E66-896D-664F3B08EF9E}"/>
              </a:ext>
            </a:extLst>
          </p:cNvPr>
          <p:cNvSpPr txBox="1"/>
          <p:nvPr/>
        </p:nvSpPr>
        <p:spPr>
          <a:xfrm>
            <a:off x="3503255" y="2583220"/>
            <a:ext cx="494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: Là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từ </a:t>
            </a:r>
            <a:r>
              <a:rPr lang="en-US" sz="2000" dirty="0" err="1"/>
              <a:t>truyền</a:t>
            </a:r>
            <a:r>
              <a:rPr lang="en-US" sz="2000" dirty="0"/>
              <a:t> từ stator qua rotor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C1575172-C346-4CA7-9DDE-C0F677ADC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73943"/>
              </p:ext>
            </p:extLst>
          </p:nvPr>
        </p:nvGraphicFramePr>
        <p:xfrm>
          <a:off x="3217536" y="3404885"/>
          <a:ext cx="3470928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536" y="3404885"/>
                        <a:ext cx="3470928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9355A-3A84-4DAC-9BD8-38A94061C05A}"/>
              </a:ext>
            </a:extLst>
          </p:cNvPr>
          <p:cNvSpPr txBox="1"/>
          <p:nvPr/>
        </p:nvSpPr>
        <p:spPr>
          <a:xfrm>
            <a:off x="3136381" y="4049774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: Là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hao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ở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quấn</a:t>
            </a:r>
            <a:r>
              <a:rPr lang="en-US" sz="2000" dirty="0"/>
              <a:t> rotor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4C6B5A-B099-4037-B3EA-B784EDEC09BF}"/>
              </a:ext>
            </a:extLst>
          </p:cNvPr>
          <p:cNvSpPr txBox="1"/>
          <p:nvPr/>
        </p:nvSpPr>
        <p:spPr>
          <a:xfrm>
            <a:off x="138546" y="896813"/>
            <a:ext cx="7370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3.1 </a:t>
            </a:r>
            <a:r>
              <a:rPr lang="en-US" sz="2000" b="1" dirty="0" err="1"/>
              <a:t>Giãn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lượng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28FC848-7109-407D-83AA-325AA5317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72" y="1330033"/>
            <a:ext cx="2667000" cy="5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0A6752-7B6E-4155-B044-68201F006F80}"/>
              </a:ext>
            </a:extLst>
          </p:cNvPr>
          <p:cNvSpPr txBox="1"/>
          <p:nvPr/>
        </p:nvSpPr>
        <p:spPr>
          <a:xfrm>
            <a:off x="471055" y="96982"/>
            <a:ext cx="8963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  <a:p>
            <a:endParaRPr lang="en-US" sz="32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C1949CE-3C10-446C-B9CB-2A3D74592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57" y="4070948"/>
          <a:ext cx="9578685" cy="89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4508280" imgH="419040" progId="Equation.DSMT4">
                  <p:embed/>
                </p:oleObj>
              </mc:Choice>
              <mc:Fallback>
                <p:oleObj name="Equation" r:id="rId3" imgW="4508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657" y="4070948"/>
                        <a:ext cx="9578685" cy="89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7EE931-91EE-42D3-B7FA-5F26465846E4}"/>
              </a:ext>
            </a:extLst>
          </p:cNvPr>
          <p:cNvSpPr txBox="1"/>
          <p:nvPr/>
        </p:nvSpPr>
        <p:spPr>
          <a:xfrm>
            <a:off x="471055" y="4961361"/>
            <a:ext cx="389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Là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cơ </a:t>
            </a:r>
            <a:r>
              <a:rPr lang="en-US" sz="2000" dirty="0" err="1"/>
              <a:t>của</a:t>
            </a:r>
            <a:r>
              <a:rPr lang="en-US" sz="2000" dirty="0"/>
              <a:t> động cơ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E72155C7-CF68-4674-9F8A-0FE6B9DEF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47494"/>
              </p:ext>
            </p:extLst>
          </p:nvPr>
        </p:nvGraphicFramePr>
        <p:xfrm>
          <a:off x="163657" y="5442499"/>
          <a:ext cx="3272140" cy="57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657" y="5442499"/>
                        <a:ext cx="3272140" cy="570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CBCAD2-5976-49B7-9DFF-AF3AD4637C70}"/>
              </a:ext>
            </a:extLst>
          </p:cNvPr>
          <p:cNvSpPr txBox="1"/>
          <p:nvPr/>
        </p:nvSpPr>
        <p:spPr>
          <a:xfrm>
            <a:off x="3602182" y="5442499"/>
            <a:ext cx="498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Là công suất hữu ích trên đầu trục động cơ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4C6B5A-B099-4037-B3EA-B784EDEC09BF}"/>
              </a:ext>
            </a:extLst>
          </p:cNvPr>
          <p:cNvSpPr txBox="1"/>
          <p:nvPr/>
        </p:nvSpPr>
        <p:spPr>
          <a:xfrm>
            <a:off x="138546" y="896813"/>
            <a:ext cx="7370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3.1 </a:t>
            </a:r>
            <a:r>
              <a:rPr lang="en-US" sz="2000" b="1" dirty="0" err="1"/>
              <a:t>Giãn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lượng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55504DD-20E0-464D-BB56-B843B7198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00200" y="1117297"/>
            <a:ext cx="2667000" cy="333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0A6752-7B6E-4155-B044-68201F006F80}"/>
              </a:ext>
            </a:extLst>
          </p:cNvPr>
          <p:cNvSpPr txBox="1"/>
          <p:nvPr/>
        </p:nvSpPr>
        <p:spPr>
          <a:xfrm>
            <a:off x="471055" y="96982"/>
            <a:ext cx="8963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  <a:p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7E7F31-1A05-4B87-8268-B6240FE67029}"/>
              </a:ext>
            </a:extLst>
          </p:cNvPr>
          <p:cNvSpPr txBox="1"/>
          <p:nvPr/>
        </p:nvSpPr>
        <p:spPr>
          <a:xfrm>
            <a:off x="3276600" y="1492973"/>
            <a:ext cx="8465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động cơ </a:t>
            </a:r>
            <a:r>
              <a:rPr lang="en-US" dirty="0" err="1"/>
              <a:t>điện</a:t>
            </a:r>
            <a:r>
              <a:rPr lang="en-US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đầu </a:t>
            </a:r>
            <a:r>
              <a:rPr lang="en-US" dirty="0" err="1"/>
              <a:t>trục</a:t>
            </a:r>
            <a:r>
              <a:rPr lang="en-US" dirty="0"/>
              <a:t> động cơ:</a:t>
            </a:r>
          </a:p>
          <a:p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37B0A992-0D30-48D4-B483-864228F48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22726"/>
              </p:ext>
            </p:extLst>
          </p:nvPr>
        </p:nvGraphicFramePr>
        <p:xfrm>
          <a:off x="3276600" y="1859459"/>
          <a:ext cx="5160526" cy="51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2438280" imgH="241200" progId="Equation.DSMT4">
                  <p:embed/>
                </p:oleObj>
              </mc:Choice>
              <mc:Fallback>
                <p:oleObj name="Equation" r:id="rId3" imgW="2438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859459"/>
                        <a:ext cx="5160526" cy="51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9BAB10BF-FE2A-481A-9980-095D984D6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40106"/>
              </p:ext>
            </p:extLst>
          </p:nvPr>
        </p:nvGraphicFramePr>
        <p:xfrm>
          <a:off x="3590669" y="3027993"/>
          <a:ext cx="1696109" cy="44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669" y="3027993"/>
                        <a:ext cx="1696109" cy="44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4C6B5A-B099-4037-B3EA-B784EDEC09BF}"/>
              </a:ext>
            </a:extLst>
          </p:cNvPr>
          <p:cNvSpPr txBox="1"/>
          <p:nvPr/>
        </p:nvSpPr>
        <p:spPr>
          <a:xfrm>
            <a:off x="138546" y="896813"/>
            <a:ext cx="7370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3.1 </a:t>
            </a:r>
            <a:r>
              <a:rPr lang="en-US" sz="2000" b="1" dirty="0" err="1"/>
              <a:t>Giãn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lượng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CB92A0-4BAF-4282-8ACA-3BDDCC2CC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546" y="1233051"/>
            <a:ext cx="2667000" cy="5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0A6752-7B6E-4155-B044-68201F006F80}"/>
              </a:ext>
            </a:extLst>
          </p:cNvPr>
          <p:cNvSpPr txBox="1"/>
          <p:nvPr/>
        </p:nvSpPr>
        <p:spPr>
          <a:xfrm>
            <a:off x="471055" y="96982"/>
            <a:ext cx="8963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  <a:p>
            <a:endParaRPr 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6901BC-6DE6-44DE-A181-8515B662283C}"/>
              </a:ext>
            </a:extLst>
          </p:cNvPr>
          <p:cNvSpPr txBox="1"/>
          <p:nvPr/>
        </p:nvSpPr>
        <p:spPr>
          <a:xfrm>
            <a:off x="166254" y="1174200"/>
            <a:ext cx="530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3.2 </a:t>
            </a:r>
            <a:r>
              <a:rPr lang="en-US" sz="2000" b="1" dirty="0" err="1"/>
              <a:t>Hiệu</a:t>
            </a:r>
            <a:r>
              <a:rPr lang="en-US" sz="2000" b="1" dirty="0"/>
              <a:t> </a:t>
            </a:r>
            <a:r>
              <a:rPr lang="en-US" sz="2000" b="1" dirty="0" err="1"/>
              <a:t>suất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động cơ KĐB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CADA7C-A75B-47B6-91AD-7DBBDDB44238}"/>
              </a:ext>
            </a:extLst>
          </p:cNvPr>
          <p:cNvSpPr txBox="1"/>
          <p:nvPr/>
        </p:nvSpPr>
        <p:spPr>
          <a:xfrm>
            <a:off x="3283527" y="1911927"/>
            <a:ext cx="476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Hiệu </a:t>
            </a:r>
            <a:r>
              <a:rPr lang="en-US" dirty="0" err="1"/>
              <a:t>suất</a:t>
            </a:r>
            <a:r>
              <a:rPr lang="en-US" dirty="0"/>
              <a:t> động cơ </a:t>
            </a:r>
            <a:r>
              <a:rPr lang="en-US" dirty="0" err="1"/>
              <a:t>điện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EB40937F-6A77-450F-B945-665E9330E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98214"/>
              </p:ext>
            </p:extLst>
          </p:nvPr>
        </p:nvGraphicFramePr>
        <p:xfrm>
          <a:off x="3791527" y="3066089"/>
          <a:ext cx="3149600" cy="72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1879560" imgH="431640" progId="Equation.DSMT4">
                  <p:embed/>
                </p:oleObj>
              </mc:Choice>
              <mc:Fallback>
                <p:oleObj name="Equation" r:id="rId3" imgW="187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1527" y="3066089"/>
                        <a:ext cx="3149600" cy="723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A681338-FE77-4F95-952D-03FB36B36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6" y="1911927"/>
            <a:ext cx="266700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D931C2-AC60-4F73-8FA5-7FC41AE80C54}"/>
              </a:ext>
            </a:extLst>
          </p:cNvPr>
          <p:cNvSpPr txBox="1"/>
          <p:nvPr/>
        </p:nvSpPr>
        <p:spPr>
          <a:xfrm>
            <a:off x="387634" y="1798721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Thông thường người ta xác định hiệu suất gần đúng như sau: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1BA3E692-21B4-4699-925C-F2B42742F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02669"/>
              </p:ext>
            </p:extLst>
          </p:nvPr>
        </p:nvGraphicFramePr>
        <p:xfrm>
          <a:off x="474527" y="2469110"/>
          <a:ext cx="2799272" cy="87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2236004" imgH="638835" progId="Equation.DSMT4">
                  <p:embed/>
                </p:oleObj>
              </mc:Choice>
              <mc:Fallback>
                <p:oleObj name="Equation" r:id="rId3" imgW="2236004" imgH="6388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527" y="2469110"/>
                        <a:ext cx="2799272" cy="87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5FC5AE-26F2-4FE0-A0B1-C51B634ED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75137"/>
              </p:ext>
            </p:extLst>
          </p:nvPr>
        </p:nvGraphicFramePr>
        <p:xfrm>
          <a:off x="541049" y="3646344"/>
          <a:ext cx="9604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5" imgW="960395" imgH="742303" progId="Equation.DSMT4">
                  <p:embed/>
                </p:oleObj>
              </mc:Choice>
              <mc:Fallback>
                <p:oleObj name="Equation" r:id="rId5" imgW="960395" imgH="7423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49" y="3646344"/>
                        <a:ext cx="960437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8DE53-62D2-4679-A96C-173645464F36}"/>
              </a:ext>
            </a:extLst>
          </p:cNvPr>
          <p:cNvSpPr txBox="1"/>
          <p:nvPr/>
        </p:nvSpPr>
        <p:spPr>
          <a:xfrm>
            <a:off x="1501486" y="3833152"/>
            <a:ext cx="2918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:hệ số tải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1B98F46-FD67-4B9C-B726-CF9521C82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73417"/>
              </p:ext>
            </p:extLst>
          </p:nvPr>
        </p:nvGraphicFramePr>
        <p:xfrm>
          <a:off x="387634" y="4705673"/>
          <a:ext cx="24653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7" imgW="2465938" imgH="429735" progId="Equation.DSMT4">
                  <p:embed/>
                </p:oleObj>
              </mc:Choice>
              <mc:Fallback>
                <p:oleObj name="Equation" r:id="rId7" imgW="2465938" imgH="4297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634" y="4705673"/>
                        <a:ext cx="2465387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ECA0F9-4437-4B86-B69A-5563995D8FBA}"/>
              </a:ext>
            </a:extLst>
          </p:cNvPr>
          <p:cNvSpPr txBox="1"/>
          <p:nvPr/>
        </p:nvSpPr>
        <p:spPr>
          <a:xfrm>
            <a:off x="2853021" y="4736113"/>
            <a:ext cx="24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không </a:t>
            </a:r>
            <a:r>
              <a:rPr lang="en-US" dirty="0" err="1"/>
              <a:t>tải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8A8782A1-2EA0-4283-9137-144F72035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41510"/>
              </p:ext>
            </p:extLst>
          </p:nvPr>
        </p:nvGraphicFramePr>
        <p:xfrm>
          <a:off x="541049" y="5478405"/>
          <a:ext cx="472930" cy="65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49" y="5478405"/>
                        <a:ext cx="472930" cy="654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4E95B1-E953-4FA4-AE5C-DCB2D6B96E24}"/>
              </a:ext>
            </a:extLst>
          </p:cNvPr>
          <p:cNvSpPr txBox="1"/>
          <p:nvPr/>
        </p:nvSpPr>
        <p:spPr>
          <a:xfrm>
            <a:off x="1021267" y="5509598"/>
            <a:ext cx="5652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: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stator và rotor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định </a:t>
            </a:r>
            <a:r>
              <a:rPr lang="en-US" dirty="0" err="1"/>
              <a:t>mức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635D71-8330-4267-94BD-A67C14D3A225}"/>
              </a:ext>
            </a:extLst>
          </p:cNvPr>
          <p:cNvSpPr txBox="1"/>
          <p:nvPr/>
        </p:nvSpPr>
        <p:spPr>
          <a:xfrm>
            <a:off x="474526" y="1039091"/>
            <a:ext cx="619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3.2 Hiệu suất của động cơ không động cơ KĐB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842C1B-F439-4D17-840D-74CAA90B2B14}"/>
              </a:ext>
            </a:extLst>
          </p:cNvPr>
          <p:cNvSpPr txBox="1"/>
          <p:nvPr/>
        </p:nvSpPr>
        <p:spPr>
          <a:xfrm>
            <a:off x="674903" y="129274"/>
            <a:ext cx="8247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Công Suất Trong Động Cơ Không Đồng Bộ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525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337" y="93332"/>
            <a:ext cx="9204664" cy="7454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Tên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thành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viên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nhóm</a:t>
            </a:r>
            <a:endParaRPr lang="vi-VN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CA3C8C-46E2-48CE-A79A-5D1ECF6231E3}"/>
              </a:ext>
            </a:extLst>
          </p:cNvPr>
          <p:cNvSpPr txBox="1"/>
          <p:nvPr/>
        </p:nvSpPr>
        <p:spPr>
          <a:xfrm>
            <a:off x="207817" y="1205345"/>
            <a:ext cx="5361709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Trần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Tuấn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Kiệt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nhóm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trưởng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Phan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Đăng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Phú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Lâm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Hà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Văn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Lâm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Đào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Xuân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Lộc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Đậu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Công</a:t>
            </a:r>
            <a:r>
              <a:rPr lang="en-US" sz="2400" dirty="0">
                <a:solidFill>
                  <a:srgbClr val="002060"/>
                </a:solidFill>
              </a:rPr>
              <a:t> Nam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Trần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Công</a:t>
            </a:r>
            <a:r>
              <a:rPr lang="en-US" sz="2400" dirty="0">
                <a:solidFill>
                  <a:srgbClr val="002060"/>
                </a:solidFill>
              </a:rPr>
              <a:t> Minh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2060"/>
                </a:solidFill>
              </a:rPr>
              <a:t>Nguyễn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Hữu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Lễ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41" y="4014541"/>
            <a:ext cx="6354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85" y="1367934"/>
            <a:ext cx="1865229" cy="2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457006-C975-4CC7-AF94-7CFC646E933F}"/>
              </a:ext>
            </a:extLst>
          </p:cNvPr>
          <p:cNvSpPr txBox="1"/>
          <p:nvPr/>
        </p:nvSpPr>
        <p:spPr>
          <a:xfrm>
            <a:off x="246185" y="923192"/>
            <a:ext cx="9003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-phương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stator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-phương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rotor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-phương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sức từ động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động cơ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KĐB (rotor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động cơ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lượng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động cơ không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00B3A7-5E25-4232-A452-5AEADD497E6F}"/>
              </a:ext>
            </a:extLst>
          </p:cNvPr>
          <p:cNvSpPr txBox="1"/>
          <p:nvPr/>
        </p:nvSpPr>
        <p:spPr>
          <a:xfrm>
            <a:off x="0" y="92195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TRỌNG TÂM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CAD387-518D-4027-924D-544CF048D44A}"/>
              </a:ext>
            </a:extLst>
          </p:cNvPr>
          <p:cNvSpPr txBox="1"/>
          <p:nvPr/>
        </p:nvSpPr>
        <p:spPr>
          <a:xfrm>
            <a:off x="933835" y="92226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C349BA-018F-44DC-81D6-4360A92B8957}"/>
              </a:ext>
            </a:extLst>
          </p:cNvPr>
          <p:cNvSpPr txBox="1"/>
          <p:nvPr/>
        </p:nvSpPr>
        <p:spPr>
          <a:xfrm>
            <a:off x="-73881" y="948879"/>
            <a:ext cx="97813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1.1 Phương trình cân bằng điện áp trên dây quấn Stator</a:t>
            </a:r>
          </a:p>
          <a:p>
            <a:endParaRPr lang="vi-VN" dirty="0"/>
          </a:p>
          <a:p>
            <a:r>
              <a:rPr lang="en-US" sz="1600" dirty="0"/>
              <a:t>                                            </a:t>
            </a:r>
          </a:p>
          <a:p>
            <a:endParaRPr lang="en-US" sz="1600" dirty="0"/>
          </a:p>
          <a:p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07F8AA-0B0C-4117-ADCE-2CFF13A4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04" y="1476031"/>
            <a:ext cx="3562066" cy="188054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7908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908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3" y="4993583"/>
            <a:ext cx="3205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stator</a:t>
            </a:r>
          </a:p>
          <a:p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stator</a:t>
            </a:r>
          </a:p>
          <a:p>
            <a:r>
              <a:rPr lang="en-US" dirty="0"/>
              <a:t>: Từ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đại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548784" y="3730369"/>
                <a:ext cx="2620593" cy="393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=4,44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84" y="3730369"/>
                <a:ext cx="2620593" cy="393823"/>
              </a:xfrm>
              <a:prstGeom prst="rect">
                <a:avLst/>
              </a:prstGeom>
              <a:blipFill rotWithShape="0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334" y="4993583"/>
                <a:ext cx="747833" cy="1192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" y="4993583"/>
                <a:ext cx="747833" cy="11926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7833" y="4692075"/>
            <a:ext cx="597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vi-VN" dirty="0" smtClean="0"/>
              <a:t> </a:t>
            </a:r>
            <a:r>
              <a:rPr lang="en-US" dirty="0" smtClean="0"/>
              <a:t>   :</a:t>
            </a:r>
            <a:r>
              <a:rPr lang="vi-VN" dirty="0" smtClean="0"/>
              <a:t>sức </a:t>
            </a:r>
            <a:r>
              <a:rPr lang="vi-VN" dirty="0"/>
              <a:t>điện động pha dây quấn stator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5902" y="4692075"/>
                <a:ext cx="482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02" y="4692075"/>
                <a:ext cx="48269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548784" y="3613666"/>
            <a:ext cx="2620593" cy="6621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6BED98-417F-4652-87B4-7A7F7A54AB68}"/>
              </a:ext>
            </a:extLst>
          </p:cNvPr>
          <p:cNvSpPr txBox="1"/>
          <p:nvPr/>
        </p:nvSpPr>
        <p:spPr>
          <a:xfrm>
            <a:off x="940777" y="79130"/>
            <a:ext cx="85285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tính toán của máy điện không đồng bộ</a:t>
            </a:r>
          </a:p>
          <a:p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BF54F98F-DEC2-4928-87DC-1A1EE8113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69942"/>
              </p:ext>
            </p:extLst>
          </p:nvPr>
        </p:nvGraphicFramePr>
        <p:xfrm>
          <a:off x="1208729" y="4414021"/>
          <a:ext cx="545856" cy="37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E416D7C1-261A-4575-B40C-E604D5481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729" y="4414021"/>
                        <a:ext cx="545856" cy="37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6E6C40D8-BE8B-4652-9ACC-035C0F9A6536}"/>
                  </a:ext>
                </a:extLst>
              </p:cNvPr>
              <p:cNvSpPr/>
              <p:nvPr/>
            </p:nvSpPr>
            <p:spPr>
              <a:xfrm>
                <a:off x="444940" y="1722309"/>
                <a:ext cx="4760106" cy="11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li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lim>
                            </m:limUp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Upp>
                              <m:limUp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lim>
                            </m:limUp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6C40D8-BE8B-4652-9ACC-035C0F9A6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0" y="1722309"/>
                <a:ext cx="4760106" cy="1162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5FF1635C-7519-4E97-BF1C-5DEBF64D862A}"/>
                  </a:ext>
                </a:extLst>
              </p:cNvPr>
              <p:cNvSpPr/>
              <p:nvPr/>
            </p:nvSpPr>
            <p:spPr>
              <a:xfrm>
                <a:off x="299942" y="3047672"/>
                <a:ext cx="1638846" cy="1163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F1635C-7519-4E97-BF1C-5DEBF64D8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42" y="3047672"/>
                <a:ext cx="1638846" cy="11636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6B5FF9-BD94-4792-8211-4490186078EA}"/>
              </a:ext>
            </a:extLst>
          </p:cNvPr>
          <p:cNvSpPr txBox="1"/>
          <p:nvPr/>
        </p:nvSpPr>
        <p:spPr>
          <a:xfrm>
            <a:off x="1756805" y="2962104"/>
            <a:ext cx="624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</a:t>
            </a:r>
            <a:r>
              <a:rPr lang="vi-VN" dirty="0"/>
              <a:t>Tổng trở phức của 1 pha dây quấn stator</a:t>
            </a:r>
          </a:p>
          <a:p>
            <a:r>
              <a:rPr lang="en-US" dirty="0"/>
              <a:t>: </a:t>
            </a:r>
            <a:r>
              <a:rPr lang="vi-VN" dirty="0"/>
              <a:t>Điện trở dây quấn stator</a:t>
            </a:r>
          </a:p>
          <a:p>
            <a:r>
              <a:rPr lang="en-US" dirty="0"/>
              <a:t>: </a:t>
            </a:r>
            <a:r>
              <a:rPr lang="vi-VN" dirty="0"/>
              <a:t>Điện kh</a:t>
            </a:r>
            <a:r>
              <a:rPr lang="en-US" dirty="0"/>
              <a:t>á</a:t>
            </a:r>
            <a:r>
              <a:rPr lang="vi-VN" dirty="0"/>
              <a:t>ng tản dây quấn stator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2BE702-705A-444F-AE59-C5E6F5A0DAE4}"/>
              </a:ext>
            </a:extLst>
          </p:cNvPr>
          <p:cNvSpPr txBox="1"/>
          <p:nvPr/>
        </p:nvSpPr>
        <p:spPr>
          <a:xfrm>
            <a:off x="0" y="1033194"/>
            <a:ext cx="990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 có phương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quấn</a:t>
            </a:r>
            <a:r>
              <a:rPr lang="en-US" dirty="0" smtClean="0"/>
              <a:t> stator: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DA4D5A-7E6C-45A6-8AAC-36CB7227953C}"/>
              </a:ext>
            </a:extLst>
          </p:cNvPr>
          <p:cNvSpPr txBox="1"/>
          <p:nvPr/>
        </p:nvSpPr>
        <p:spPr>
          <a:xfrm>
            <a:off x="1756805" y="4417888"/>
            <a:ext cx="55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: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áp</a:t>
            </a:r>
            <a:r>
              <a:rPr lang="en-US" sz="1800" dirty="0"/>
              <a:t> </a:t>
            </a:r>
            <a:r>
              <a:rPr lang="en-US" sz="1800" dirty="0" err="1"/>
              <a:t>rơi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trở</a:t>
            </a:r>
            <a:r>
              <a:rPr lang="en-US" sz="1800" dirty="0"/>
              <a:t> một </a:t>
            </a:r>
            <a:r>
              <a:rPr lang="en-US" sz="1800" dirty="0" err="1"/>
              <a:t>pha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 </a:t>
            </a:r>
            <a:r>
              <a:rPr lang="en-US" sz="1800" dirty="0" err="1"/>
              <a:t>quấn</a:t>
            </a:r>
            <a:r>
              <a:rPr lang="en-US" sz="1800" dirty="0"/>
              <a:t> stator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D07F8AA-0B0C-4117-ADCE-2CFF13A47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909" y="1774480"/>
            <a:ext cx="2605272" cy="20097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81657" y="1645461"/>
            <a:ext cx="2684834" cy="102089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69451A-8EB8-473B-8DBF-1E16CB0C0418}"/>
              </a:ext>
            </a:extLst>
          </p:cNvPr>
          <p:cNvSpPr txBox="1"/>
          <p:nvPr/>
        </p:nvSpPr>
        <p:spPr>
          <a:xfrm>
            <a:off x="919924" y="75226"/>
            <a:ext cx="8976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F0BD-D17C-477D-BB23-3507B56FEC0F}"/>
              </a:ext>
            </a:extLst>
          </p:cNvPr>
          <p:cNvSpPr txBox="1"/>
          <p:nvPr/>
        </p:nvSpPr>
        <p:spPr>
          <a:xfrm>
            <a:off x="0" y="984738"/>
            <a:ext cx="990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1.2 Phương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cân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dây</a:t>
            </a:r>
            <a:r>
              <a:rPr lang="en-US" b="1" dirty="0"/>
              <a:t> </a:t>
            </a:r>
            <a:r>
              <a:rPr lang="en-US" b="1" dirty="0" err="1"/>
              <a:t>quấn</a:t>
            </a:r>
            <a:r>
              <a:rPr lang="en-US" b="1" dirty="0"/>
              <a:t> </a:t>
            </a:r>
            <a:r>
              <a:rPr lang="en-US" b="1" dirty="0" smtClean="0"/>
              <a:t>rotor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1.2.1 </a:t>
            </a:r>
            <a:r>
              <a:rPr lang="en-US" b="1" dirty="0" err="1" smtClean="0"/>
              <a:t>khi</a:t>
            </a:r>
            <a:r>
              <a:rPr lang="en-US" b="1" dirty="0" smtClean="0"/>
              <a:t> rotor </a:t>
            </a:r>
            <a:r>
              <a:rPr lang="en-US" b="1" dirty="0" err="1" smtClean="0"/>
              <a:t>đứng</a:t>
            </a:r>
            <a:r>
              <a:rPr lang="en-US" b="1" dirty="0" smtClean="0"/>
              <a:t> </a:t>
            </a:r>
            <a:r>
              <a:rPr lang="en-US" b="1" dirty="0" err="1" smtClean="0"/>
              <a:t>yên</a:t>
            </a:r>
            <a:r>
              <a:rPr lang="en-US" b="1" dirty="0" smtClean="0"/>
              <a:t>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49CB2B-099F-4748-8C4B-56A65CD53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940" y="1909580"/>
            <a:ext cx="3853543" cy="2864116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919114" y="1832077"/>
                <a:ext cx="3519785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=44,4.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4" y="1832077"/>
                <a:ext cx="3519785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D331F8-6E32-4199-8478-E25138C7AB4D}"/>
              </a:ext>
            </a:extLst>
          </p:cNvPr>
          <p:cNvSpPr txBox="1"/>
          <p:nvPr/>
        </p:nvSpPr>
        <p:spPr>
          <a:xfrm>
            <a:off x="-12811" y="2263786"/>
            <a:ext cx="5441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 smtClean="0"/>
              <a:t>: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rotor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: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một </a:t>
            </a:r>
            <a:r>
              <a:rPr lang="en-US" dirty="0" err="1"/>
              <a:t>pha</a:t>
            </a:r>
            <a:r>
              <a:rPr lang="en-US" dirty="0"/>
              <a:t> rotor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: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/>
              <a:t>độ từ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từ trường quay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BA23A00E-9303-41E3-B975-96F058E75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350415"/>
              </p:ext>
            </p:extLst>
          </p:nvPr>
        </p:nvGraphicFramePr>
        <p:xfrm>
          <a:off x="114953" y="2775893"/>
          <a:ext cx="493894" cy="44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266400" imgH="241200" progId="Equation.DSMT4">
                  <p:embed/>
                </p:oleObj>
              </mc:Choice>
              <mc:Fallback>
                <p:oleObj name="Equation" r:id="rId7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53" y="2775893"/>
                        <a:ext cx="493894" cy="446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xmlns="" id="{E729B922-F8D5-4F98-BE51-FFCFF3519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36703"/>
              </p:ext>
            </p:extLst>
          </p:nvPr>
        </p:nvGraphicFramePr>
        <p:xfrm>
          <a:off x="114953" y="3301644"/>
          <a:ext cx="347554" cy="44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53" y="3301644"/>
                        <a:ext cx="347554" cy="44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334" y="2274858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" y="2274858"/>
                <a:ext cx="50526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3289110" y="1733265"/>
            <a:ext cx="2825087" cy="590301"/>
          </a:xfrm>
          <a:prstGeom prst="roundRect">
            <a:avLst/>
          </a:prstGeom>
          <a:noFill/>
          <a:ln w="571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334" y="4057091"/>
            <a:ext cx="35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rotor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583346" y="4018426"/>
                <a:ext cx="930318" cy="44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346" y="4018426"/>
                <a:ext cx="930318" cy="446661"/>
              </a:xfrm>
              <a:prstGeom prst="rect">
                <a:avLst/>
              </a:prstGeom>
              <a:blipFill rotWithShape="0"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13070" y="4519068"/>
                <a:ext cx="3094373" cy="44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0" y="4519068"/>
                <a:ext cx="3094373" cy="446661"/>
              </a:xfrm>
              <a:prstGeom prst="rect">
                <a:avLst/>
              </a:prstGeom>
              <a:blipFill rotWithShape="0"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506288" y="4983130"/>
                <a:ext cx="2154116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lim>
                          </m:limUp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lim>
                          </m:limUp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88" y="4983130"/>
                <a:ext cx="2154116" cy="519822"/>
              </a:xfrm>
              <a:prstGeom prst="rect">
                <a:avLst/>
              </a:prstGeom>
              <a:blipFill rotWithShape="0">
                <a:blip r:embed="rId14"/>
                <a:stretch>
                  <a:fillRect t="-170930" r="-42493" b="-2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26277" y="5520353"/>
                <a:ext cx="1587294" cy="1158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7" y="5520353"/>
                <a:ext cx="1587294" cy="11581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506288" y="5520353"/>
            <a:ext cx="534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quấn</a:t>
            </a:r>
            <a:r>
              <a:rPr lang="en-US" dirty="0" smtClean="0"/>
              <a:t> rotor (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)</a:t>
            </a:r>
          </a:p>
          <a:p>
            <a:r>
              <a:rPr lang="en-US" dirty="0" smtClean="0"/>
              <a:t>: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quấn</a:t>
            </a:r>
            <a:r>
              <a:rPr lang="en-US" dirty="0" smtClean="0"/>
              <a:t> rotor (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)</a:t>
            </a:r>
          </a:p>
          <a:p>
            <a:r>
              <a:rPr lang="en-US" dirty="0" smtClean="0"/>
              <a:t>: </a:t>
            </a:r>
            <a:r>
              <a:rPr lang="en-US" dirty="0" err="1" smtClean="0"/>
              <a:t>điện</a:t>
            </a:r>
            <a:r>
              <a:rPr lang="en-US" dirty="0" smtClean="0"/>
              <a:t> khẳng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quấn</a:t>
            </a:r>
            <a:r>
              <a:rPr lang="en-US" dirty="0" smtClean="0"/>
              <a:t> rotor (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)</a:t>
            </a:r>
          </a:p>
          <a:p>
            <a:r>
              <a:rPr lang="en-US" dirty="0" smtClean="0"/>
              <a:t>: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rotor =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stator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19924" y="4519068"/>
            <a:ext cx="2987519" cy="983884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23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69C889-3B79-4FB1-AAE7-E0F3888B8A43}"/>
              </a:ext>
            </a:extLst>
          </p:cNvPr>
          <p:cNvSpPr txBox="1"/>
          <p:nvPr/>
        </p:nvSpPr>
        <p:spPr>
          <a:xfrm>
            <a:off x="1057030" y="93332"/>
            <a:ext cx="8848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F45837-297D-458F-ADB6-4147A9795198}"/>
              </a:ext>
            </a:extLst>
          </p:cNvPr>
          <p:cNvSpPr txBox="1"/>
          <p:nvPr/>
        </p:nvSpPr>
        <p:spPr>
          <a:xfrm>
            <a:off x="1" y="951764"/>
            <a:ext cx="99213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1.2.2 </a:t>
            </a:r>
            <a:r>
              <a:rPr lang="en-US" b="1" dirty="0" err="1" smtClean="0"/>
              <a:t>khi</a:t>
            </a:r>
            <a:r>
              <a:rPr lang="en-US" b="1" dirty="0" smtClean="0"/>
              <a:t> rotor quay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rotor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176C89B1-9460-41AA-ADB2-190FCDC74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6492"/>
              </p:ext>
            </p:extLst>
          </p:nvPr>
        </p:nvGraphicFramePr>
        <p:xfrm>
          <a:off x="1188058" y="1859259"/>
          <a:ext cx="7953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482400" imgH="228600" progId="Equation.DSMT4">
                  <p:embed/>
                </p:oleObj>
              </mc:Choice>
              <mc:Fallback>
                <p:oleObj name="Equation" r:id="rId3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8058" y="1859259"/>
                        <a:ext cx="79533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63A1A8D-5BC3-4ED8-BC37-834CB197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25" y="854189"/>
            <a:ext cx="2585762" cy="2864116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1424535" y="3611410"/>
                <a:ext cx="604504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=4,44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535" y="3611410"/>
                <a:ext cx="6045048" cy="390748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68844" y="3654265"/>
                <a:ext cx="92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44" y="3654265"/>
                <a:ext cx="92397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286247"/>
            <a:ext cx="317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tản</a:t>
            </a:r>
            <a:r>
              <a:rPr lang="en-US" dirty="0" smtClean="0"/>
              <a:t> rotor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90497" y="2736555"/>
                <a:ext cx="1814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7" y="2736555"/>
                <a:ext cx="18149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186863"/>
            <a:ext cx="31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Sức </a:t>
            </a:r>
            <a:r>
              <a:rPr lang="en-US" dirty="0" err="1" smtClean="0"/>
              <a:t>điện</a:t>
            </a:r>
            <a:r>
              <a:rPr lang="en-US" dirty="0" smtClean="0"/>
              <a:t> động cảm </a:t>
            </a:r>
            <a:r>
              <a:rPr lang="en-US" dirty="0" err="1" smtClean="0"/>
              <a:t>ứng</a:t>
            </a:r>
            <a:r>
              <a:rPr lang="en-US" dirty="0" smtClean="0"/>
              <a:t> rotor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70156" y="4454606"/>
                <a:ext cx="2151422" cy="91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Upp>
                                  <m:limUp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li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</m:lim>
                                </m:limUp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limUpp>
                              <m:limUp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li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lim>
                            </m:limUp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6" y="4454606"/>
                <a:ext cx="2151422" cy="9112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3334" y="4043343"/>
            <a:ext cx="479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Phương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rotor </a:t>
            </a:r>
            <a:r>
              <a:rPr lang="en-US" dirty="0" err="1" smtClean="0"/>
              <a:t>lúc</a:t>
            </a:r>
            <a:r>
              <a:rPr lang="en-US" dirty="0" smtClean="0"/>
              <a:t> rotor quay là 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3396" y="5473118"/>
            <a:ext cx="606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:Là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1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quấn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rotor quay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55110" y="5412670"/>
                <a:ext cx="1865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0" y="5412670"/>
                <a:ext cx="186589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0156" y="5949687"/>
                <a:ext cx="2142381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6" y="5949687"/>
                <a:ext cx="2142381" cy="69519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567617" y="6084384"/>
            <a:ext cx="44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sức </a:t>
            </a:r>
            <a:r>
              <a:rPr lang="en-US" dirty="0" err="1" smtClean="0"/>
              <a:t>điện</a:t>
            </a:r>
            <a:r>
              <a:rPr lang="en-US" dirty="0" smtClean="0"/>
              <a:t> động </a:t>
            </a:r>
            <a:r>
              <a:rPr lang="en-US" dirty="0" err="1" smtClean="0"/>
              <a:t>pha</a:t>
            </a:r>
            <a:r>
              <a:rPr lang="en-US" dirty="0" smtClean="0"/>
              <a:t> stator và rotor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E2434A-FBA3-4040-8DEB-E85730877B3A}"/>
              </a:ext>
            </a:extLst>
          </p:cNvPr>
          <p:cNvSpPr txBox="1"/>
          <p:nvPr/>
        </p:nvSpPr>
        <p:spPr>
          <a:xfrm>
            <a:off x="745241" y="8837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771679-420A-4E07-AF8C-FA894BA6ACC3}"/>
              </a:ext>
            </a:extLst>
          </p:cNvPr>
          <p:cNvSpPr txBox="1"/>
          <p:nvPr/>
        </p:nvSpPr>
        <p:spPr>
          <a:xfrm>
            <a:off x="156157" y="1166842"/>
            <a:ext cx="9275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Khi</a:t>
            </a:r>
            <a:r>
              <a:rPr lang="en-US" dirty="0"/>
              <a:t> động cơ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từ trường quay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đồng</a:t>
            </a:r>
            <a:r>
              <a:rPr lang="en-US" dirty="0"/>
              <a:t> thời do sức từ động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stator và rotor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stator </a:t>
            </a:r>
            <a:r>
              <a:rPr lang="en-US" dirty="0" err="1"/>
              <a:t>sinh</a:t>
            </a:r>
            <a:r>
              <a:rPr lang="en-US" dirty="0"/>
              <a:t> ra từ trường quay với </a:t>
            </a:r>
            <a:r>
              <a:rPr lang="en-US" dirty="0" err="1"/>
              <a:t>tốc</a:t>
            </a:r>
            <a:r>
              <a:rPr lang="en-US" dirty="0"/>
              <a:t> độ     đối với stator.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rotor </a:t>
            </a:r>
            <a:r>
              <a:rPr lang="en-US" dirty="0" err="1"/>
              <a:t>sinh</a:t>
            </a:r>
            <a:r>
              <a:rPr lang="en-US" dirty="0"/>
              <a:t> ra từ trường quay rotor, quay với </a:t>
            </a:r>
            <a:r>
              <a:rPr lang="en-US" dirty="0" err="1"/>
              <a:t>tốc</a:t>
            </a:r>
            <a:r>
              <a:rPr lang="en-US" dirty="0"/>
              <a:t> độ      so với một điểm </a:t>
            </a:r>
            <a:r>
              <a:rPr lang="en-US" dirty="0" err="1"/>
              <a:t>trên</a:t>
            </a:r>
            <a:r>
              <a:rPr lang="en-US" dirty="0"/>
              <a:t> rotor.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Rotor quay so với stator </a:t>
            </a:r>
            <a:r>
              <a:rPr lang="en-US" dirty="0" err="1"/>
              <a:t>tốc</a:t>
            </a:r>
            <a:r>
              <a:rPr lang="en-US" dirty="0"/>
              <a:t> độ 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/>
              <a:t>Tốc</a:t>
            </a:r>
            <a:r>
              <a:rPr lang="en-US" dirty="0"/>
              <a:t> độ </a:t>
            </a:r>
            <a:r>
              <a:rPr lang="en-US" dirty="0" err="1"/>
              <a:t>của</a:t>
            </a:r>
            <a:r>
              <a:rPr lang="en-US" dirty="0"/>
              <a:t> từ trường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rotor với stator: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FD42DA16-4416-4F9C-B168-9C4922610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60877"/>
              </p:ext>
            </p:extLst>
          </p:nvPr>
        </p:nvGraphicFramePr>
        <p:xfrm>
          <a:off x="8304290" y="3041649"/>
          <a:ext cx="279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4290" y="3041649"/>
                        <a:ext cx="2794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D1A0B400-845E-4492-B1BE-48944B62B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94331"/>
              </p:ext>
            </p:extLst>
          </p:nvPr>
        </p:nvGraphicFramePr>
        <p:xfrm>
          <a:off x="1312416" y="5054150"/>
          <a:ext cx="322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2416" y="5054150"/>
                        <a:ext cx="3225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25A05C8-156B-429D-B31B-AA571579E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9684"/>
              </p:ext>
            </p:extLst>
          </p:nvPr>
        </p:nvGraphicFramePr>
        <p:xfrm>
          <a:off x="7252854" y="2458466"/>
          <a:ext cx="284018" cy="40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2854" y="2458466"/>
                        <a:ext cx="284018" cy="409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34" y="975526"/>
            <a:ext cx="892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1.3 </a:t>
            </a:r>
            <a:r>
              <a:rPr lang="en-US" b="1" dirty="0"/>
              <a:t>Phương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cân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sức từ động: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3A2A7B-4205-4D61-B3A5-5207767FF450}"/>
              </a:ext>
            </a:extLst>
          </p:cNvPr>
          <p:cNvSpPr txBox="1"/>
          <p:nvPr/>
        </p:nvSpPr>
        <p:spPr>
          <a:xfrm>
            <a:off x="622333" y="5691157"/>
            <a:ext cx="719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Vậy từ trường quay của stator và rotor có tốc độ bằng nhau -&gt; không có sự chuyển động tương đối với nhau. Và từ trường tổng hợp của máy sẽ là từ trường quay với tốc độ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94915D06-2ECC-454A-A2C7-7DA900D99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34584"/>
              </p:ext>
            </p:extLst>
          </p:nvPr>
        </p:nvGraphicFramePr>
        <p:xfrm>
          <a:off x="4337324" y="6184849"/>
          <a:ext cx="400931" cy="42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37324" y="6184849"/>
                        <a:ext cx="400931" cy="42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0A2F91-A921-4660-9875-044497A7A7DD}"/>
              </a:ext>
            </a:extLst>
          </p:cNvPr>
          <p:cNvSpPr txBox="1"/>
          <p:nvPr/>
        </p:nvSpPr>
        <p:spPr>
          <a:xfrm>
            <a:off x="849046" y="100897"/>
            <a:ext cx="874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Mô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hình</a:t>
            </a:r>
            <a:r>
              <a:rPr lang="en-US" sz="3200" dirty="0">
                <a:solidFill>
                  <a:schemeClr val="bg1"/>
                </a:solidFill>
              </a:rPr>
              <a:t> tính </a:t>
            </a:r>
            <a:r>
              <a:rPr lang="en-US" sz="3200" dirty="0" err="1">
                <a:solidFill>
                  <a:schemeClr val="bg1"/>
                </a:solidFill>
              </a:rPr>
              <a:t>toán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của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máy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điện</a:t>
            </a:r>
            <a:r>
              <a:rPr lang="en-US" sz="3200" dirty="0">
                <a:solidFill>
                  <a:schemeClr val="bg1"/>
                </a:solidFill>
              </a:rPr>
              <a:t> không </a:t>
            </a:r>
            <a:r>
              <a:rPr lang="en-US" sz="3200" dirty="0" err="1">
                <a:solidFill>
                  <a:schemeClr val="bg1"/>
                </a:solidFill>
              </a:rPr>
              <a:t>đồng</a:t>
            </a:r>
            <a:r>
              <a:rPr lang="en-US" sz="3200" dirty="0">
                <a:solidFill>
                  <a:schemeClr val="bg1"/>
                </a:solidFill>
              </a:rPr>
              <a:t> bộ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631471-E5C8-48C2-929F-F57860DC31F2}"/>
              </a:ext>
            </a:extLst>
          </p:cNvPr>
          <p:cNvSpPr txBox="1"/>
          <p:nvPr/>
        </p:nvSpPr>
        <p:spPr>
          <a:xfrm>
            <a:off x="342900" y="1063869"/>
            <a:ext cx="8982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động cơ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rotor quay với </a:t>
            </a:r>
            <a:r>
              <a:rPr lang="en-US" dirty="0" err="1"/>
              <a:t>tốc</a:t>
            </a:r>
            <a:r>
              <a:rPr lang="en-US" dirty="0"/>
              <a:t> độ     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độ từ trường quay       không có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động tương đối giữa rotor và từ trường     </a:t>
            </a:r>
            <a:r>
              <a:rPr lang="en-US" dirty="0" err="1"/>
              <a:t>sđđ</a:t>
            </a:r>
            <a:r>
              <a:rPr lang="en-US" dirty="0"/>
              <a:t> và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rotor          .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stator    .Động cơ ở </a:t>
            </a:r>
            <a:r>
              <a:rPr lang="en-US" dirty="0" err="1"/>
              <a:t>chế</a:t>
            </a:r>
            <a:r>
              <a:rPr lang="en-US" dirty="0"/>
              <a:t> độ không </a:t>
            </a:r>
            <a:r>
              <a:rPr lang="en-US" dirty="0" err="1"/>
              <a:t>tải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Sđđ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từ động cơ không </a:t>
            </a:r>
            <a:r>
              <a:rPr lang="en-US" dirty="0" err="1"/>
              <a:t>tải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/>
              <a:t>Khi</a:t>
            </a:r>
            <a:r>
              <a:rPr lang="en-US" dirty="0"/>
              <a:t> động cơ quay với </a:t>
            </a:r>
            <a:r>
              <a:rPr lang="en-US" dirty="0" err="1"/>
              <a:t>tốc</a:t>
            </a:r>
            <a:r>
              <a:rPr lang="en-US" dirty="0"/>
              <a:t> độ n&lt;         có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động  tương đối giữa rotor và từ trường      </a:t>
            </a:r>
            <a:r>
              <a:rPr lang="en-US" dirty="0" err="1"/>
              <a:t>sđđ</a:t>
            </a:r>
            <a:r>
              <a:rPr lang="en-US" dirty="0"/>
              <a:t> và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rotor          .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stator    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err="1"/>
              <a:t>Sdd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từ động cơ: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8849C7B0-940C-4286-BF8A-41237644F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34285"/>
              </p:ext>
            </p:extLst>
          </p:nvPr>
        </p:nvGraphicFramePr>
        <p:xfrm>
          <a:off x="6073822" y="1137991"/>
          <a:ext cx="275462" cy="41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3822" y="1137991"/>
                        <a:ext cx="275462" cy="413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4BDBF717-8DDF-4BE4-B5AB-94D3E890B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90110"/>
              </p:ext>
            </p:extLst>
          </p:nvPr>
        </p:nvGraphicFramePr>
        <p:xfrm>
          <a:off x="1267387" y="1635484"/>
          <a:ext cx="541338" cy="27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190440" imgH="139680" progId="Equation.DSMT4">
                  <p:embed/>
                </p:oleObj>
              </mc:Choice>
              <mc:Fallback>
                <p:oleObj name="Equation" r:id="rId5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7387" y="1635484"/>
                        <a:ext cx="541338" cy="27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78CE51F8-61B1-440C-B27E-D35E5F8D8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60869"/>
              </p:ext>
            </p:extLst>
          </p:nvPr>
        </p:nvGraphicFramePr>
        <p:xfrm>
          <a:off x="7791719" y="1654465"/>
          <a:ext cx="371295" cy="23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90440" imgH="139680" progId="Equation.DSMT4">
                  <p:embed/>
                </p:oleObj>
              </mc:Choice>
              <mc:Fallback>
                <p:oleObj name="Equation" r:id="rId7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1719" y="1654465"/>
                        <a:ext cx="371295" cy="23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9CA1BAA4-D365-472E-B31C-51BF7905E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96874"/>
              </p:ext>
            </p:extLst>
          </p:nvPr>
        </p:nvGraphicFramePr>
        <p:xfrm>
          <a:off x="2356899" y="2020436"/>
          <a:ext cx="566632" cy="3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6899" y="2020436"/>
                        <a:ext cx="566632" cy="32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6D69B95F-5573-4CD9-916A-6FE563483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84948"/>
              </p:ext>
            </p:extLst>
          </p:nvPr>
        </p:nvGraphicFramePr>
        <p:xfrm>
          <a:off x="4705551" y="2001478"/>
          <a:ext cx="231979" cy="34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5551" y="2001478"/>
                        <a:ext cx="231979" cy="347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86335D31-5C23-4CEB-8BF5-DDFF81514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15389"/>
              </p:ext>
            </p:extLst>
          </p:nvPr>
        </p:nvGraphicFramePr>
        <p:xfrm>
          <a:off x="3960174" y="2772029"/>
          <a:ext cx="293608" cy="44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0174" y="2772029"/>
                        <a:ext cx="293608" cy="44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C19889F2-88C9-4834-BC84-88F23185C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58960"/>
              </p:ext>
            </p:extLst>
          </p:nvPr>
        </p:nvGraphicFramePr>
        <p:xfrm>
          <a:off x="4199216" y="2908464"/>
          <a:ext cx="444525" cy="21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5" imgW="190440" imgH="139680" progId="Equation.DSMT4">
                  <p:embed/>
                </p:oleObj>
              </mc:Choice>
              <mc:Fallback>
                <p:oleObj name="Equation" r:id="rId15" imgW="1904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9216" y="2908464"/>
                        <a:ext cx="444525" cy="218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DF7D2B99-1797-47EE-BD6A-4B6808C0C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08160"/>
              </p:ext>
            </p:extLst>
          </p:nvPr>
        </p:nvGraphicFramePr>
        <p:xfrm>
          <a:off x="1490045" y="3302593"/>
          <a:ext cx="388757" cy="26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17" imgW="542629" imgH="370611" progId="Equation.DSMT4">
                  <p:embed/>
                </p:oleObj>
              </mc:Choice>
              <mc:Fallback>
                <p:oleObj name="Equation" r:id="rId17" imgW="542629" imgH="3706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90045" y="3302593"/>
                        <a:ext cx="388757" cy="26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1D2D0DF0-329D-4C56-9BDE-228BA193C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77882"/>
              </p:ext>
            </p:extLst>
          </p:nvPr>
        </p:nvGraphicFramePr>
        <p:xfrm>
          <a:off x="4163238" y="3250833"/>
          <a:ext cx="602226" cy="34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63238" y="3250833"/>
                        <a:ext cx="602226" cy="349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F369D1A9-17F8-44FB-A272-485D603C0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70983"/>
              </p:ext>
            </p:extLst>
          </p:nvPr>
        </p:nvGraphicFramePr>
        <p:xfrm>
          <a:off x="6576305" y="3212442"/>
          <a:ext cx="262377" cy="35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76305" y="3212442"/>
                        <a:ext cx="262377" cy="357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ontent Placeholder 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" y="93332"/>
            <a:ext cx="548999" cy="720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502867" y="2280598"/>
                <a:ext cx="1437060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867" y="2280598"/>
                <a:ext cx="1437060" cy="474425"/>
              </a:xfrm>
              <a:prstGeom prst="rect">
                <a:avLst/>
              </a:prstGeom>
              <a:blipFill rotWithShape="0">
                <a:blip r:embed="rId2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437589" y="3565925"/>
                <a:ext cx="2911695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lim>
                      </m:limUp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89" y="3565925"/>
                <a:ext cx="2911695" cy="474425"/>
              </a:xfrm>
              <a:prstGeom prst="rect">
                <a:avLst/>
              </a:prstGeom>
              <a:blipFill rotWithShape="0"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0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1205</Words>
  <Application>Microsoft Office PowerPoint</Application>
  <PresentationFormat>A4 Paper (210x297 mm)</PresentationFormat>
  <Paragraphs>166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Office Theme</vt:lpstr>
      <vt:lpstr>MathType 7.0 Equation</vt:lpstr>
      <vt:lpstr>Equation</vt:lpstr>
      <vt:lpstr>PowerPoint Presentation</vt:lpstr>
      <vt:lpstr>Tên thành viên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 Laptop 24h</dc:creator>
  <cp:lastModifiedBy>PPLaam</cp:lastModifiedBy>
  <cp:revision>52</cp:revision>
  <dcterms:created xsi:type="dcterms:W3CDTF">2017-08-14T10:40:52Z</dcterms:created>
  <dcterms:modified xsi:type="dcterms:W3CDTF">2021-10-03T06:22:38Z</dcterms:modified>
</cp:coreProperties>
</file>