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66" r:id="rId6"/>
    <p:sldId id="267" r:id="rId7"/>
    <p:sldId id="269" r:id="rId8"/>
    <p:sldId id="268" r:id="rId9"/>
    <p:sldId id="270"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23F15-FA3F-8387-A8DA-BCBB1EE60652}" v="406" dt="2023-01-29T09:49:12.594"/>
    <p1510:client id="{439B2926-0F89-1AB0-07FD-9676A46102F9}" v="187" dt="2023-01-29T09:51:32.914"/>
    <p1510:client id="{AC99D7D1-F1ED-9142-B304-37088980E359}" v="2489" dt="2023-01-30T02:06:19.595"/>
  </p1510:revLst>
</p1510:revInfo>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2030"/>
  </p:normalViewPr>
  <p:slideViewPr>
    <p:cSldViewPr snapToGrid="0">
      <p:cViewPr varScale="1">
        <p:scale>
          <a:sx n="86" d="100"/>
          <a:sy n="86" d="100"/>
        </p:scale>
        <p:origin x="21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6393-BD22-4E38-BC1C-4CBEE2D30C4B}"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8E2E8-D76A-4AC1-8789-123D877524FB}" type="slidenum">
              <a:rPr kumimoji="1" lang="ja-JP" altLang="en-US" smtClean="0"/>
              <a:t>‹#›</a:t>
            </a:fld>
            <a:endParaRPr kumimoji="1" lang="ja-JP" altLang="en-US"/>
          </a:p>
        </p:txBody>
      </p:sp>
    </p:spTree>
    <p:extLst>
      <p:ext uri="{BB962C8B-B14F-4D97-AF65-F5344CB8AC3E}">
        <p14:creationId xmlns:p14="http://schemas.microsoft.com/office/powerpoint/2010/main" val="2932323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課題＞</a:t>
            </a:r>
            <a:endParaRPr kumimoji="1" lang="en-US" altLang="ja-JP" dirty="0"/>
          </a:p>
          <a:p>
            <a:r>
              <a:rPr kumimoji="1" lang="ja-JP" altLang="en-US"/>
              <a:t>提出される</a:t>
            </a:r>
            <a:r>
              <a:rPr kumimoji="1" lang="en-US" altLang="ja-JP" dirty="0"/>
              <a:t>TA</a:t>
            </a:r>
            <a:r>
              <a:rPr kumimoji="1" lang="ja-JP" altLang="en-US"/>
              <a:t>作業報告書の内容に誤りが多く、</a:t>
            </a:r>
            <a:r>
              <a:rPr kumimoji="1" lang="en-US" altLang="ja-JP" dirty="0"/>
              <a:t>SAD</a:t>
            </a:r>
            <a:r>
              <a:rPr kumimoji="1" lang="ja-JP" altLang="en-US"/>
              <a:t>スタッフはそれの指摘・チェックに負担を強いられている。</a:t>
            </a:r>
            <a:endParaRPr kumimoji="1" lang="en-US" altLang="ja-JP" dirty="0"/>
          </a:p>
          <a:p>
            <a:endParaRPr kumimoji="1" lang="en-US" altLang="ja-JP" dirty="0"/>
          </a:p>
          <a:p>
            <a:r>
              <a:rPr kumimoji="1" lang="ja-JP" altLang="en-US"/>
              <a:t>要求＞</a:t>
            </a:r>
            <a:endParaRPr kumimoji="1" lang="en-US" altLang="ja-JP" dirty="0"/>
          </a:p>
          <a:p>
            <a:r>
              <a:rPr kumimoji="1" lang="en-US" altLang="ja-JP" dirty="0"/>
              <a:t>TA</a:t>
            </a:r>
            <a:r>
              <a:rPr kumimoji="1" lang="ja-JP" altLang="en-US"/>
              <a:t>が</a:t>
            </a:r>
            <a:r>
              <a:rPr kumimoji="1" lang="en-US" altLang="ja-JP" dirty="0"/>
              <a:t>TA</a:t>
            </a:r>
            <a:r>
              <a:rPr kumimoji="1" lang="ja-JP" altLang="en-US"/>
              <a:t>業務報告書（</a:t>
            </a:r>
            <a:r>
              <a:rPr kumimoji="1" lang="en-US" altLang="ja-JP" dirty="0"/>
              <a:t>TA Work Report</a:t>
            </a:r>
            <a:r>
              <a:rPr kumimoji="1" lang="ja-JP" altLang="en-US"/>
              <a:t>）作成する時の誤りを減らすようなシステム</a:t>
            </a:r>
            <a:endParaRPr kumimoji="1" lang="en-US" altLang="ja-JP" dirty="0"/>
          </a:p>
          <a:p>
            <a:r>
              <a:rPr kumimoji="1" lang="ja-JP" altLang="en-US"/>
              <a:t>（アプリ内で）</a:t>
            </a:r>
            <a:endParaRPr kumimoji="1" lang="en-US" altLang="ja-JP" dirty="0"/>
          </a:p>
          <a:p>
            <a:r>
              <a:rPr kumimoji="1" lang="ja-JP" altLang="en-US"/>
              <a:t>・正しい内容の入力を支援するような機能</a:t>
            </a:r>
            <a:endParaRPr kumimoji="1" lang="en-US" altLang="ja-JP" dirty="0"/>
          </a:p>
          <a:p>
            <a:r>
              <a:rPr kumimoji="1" lang="ja-JP" altLang="en-US"/>
              <a:t>・書類作成の一連の作業を効率化するような機能</a:t>
            </a:r>
            <a:endParaRPr kumimoji="1" lang="en-US" altLang="ja-JP" dirty="0"/>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2</a:t>
            </a:fld>
            <a:endParaRPr kumimoji="1" lang="ja-JP" altLang="en-US"/>
          </a:p>
        </p:txBody>
      </p:sp>
    </p:spTree>
    <p:extLst>
      <p:ext uri="{BB962C8B-B14F-4D97-AF65-F5344CB8AC3E}">
        <p14:creationId xmlns:p14="http://schemas.microsoft.com/office/powerpoint/2010/main" val="204628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ユーザーができること</a:t>
            </a:r>
            <a:endParaRPr kumimoji="1" lang="en-US" altLang="ja-JP" dirty="0"/>
          </a:p>
          <a:p>
            <a:r>
              <a:rPr kumimoji="1" lang="ja-JP" altLang="en-US"/>
              <a:t>・</a:t>
            </a:r>
            <a:r>
              <a:rPr kumimoji="1" lang="en" altLang="ja-JP" dirty="0"/>
              <a:t>TA</a:t>
            </a:r>
            <a:r>
              <a:rPr kumimoji="1" lang="ja-JP" altLang="en-US"/>
              <a:t>は毎日の作業内容を登録できて、月毎のレポートを印刷することができる</a:t>
            </a:r>
            <a:endParaRPr kumimoji="1" lang="en-US" altLang="ja-JP" dirty="0"/>
          </a:p>
          <a:p>
            <a:endParaRPr kumimoji="1" lang="en-US" altLang="ja-JP" dirty="0"/>
          </a:p>
          <a:p>
            <a:r>
              <a:rPr kumimoji="1" lang="ja-JP" altLang="en-US"/>
              <a:t>ユーザーストーリー</a:t>
            </a:r>
            <a:endParaRPr kumimoji="1" lang="en-US" altLang="ja-JP" dirty="0"/>
          </a:p>
          <a:p>
            <a:r>
              <a:rPr kumimoji="1" lang="ja-JP" altLang="en-US"/>
              <a:t>・</a:t>
            </a:r>
            <a:endParaRPr kumimoji="1" lang="en-US" altLang="ja-JP" dirty="0"/>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3</a:t>
            </a:fld>
            <a:endParaRPr kumimoji="1" lang="ja-JP" altLang="en-US"/>
          </a:p>
        </p:txBody>
      </p:sp>
    </p:spTree>
    <p:extLst>
      <p:ext uri="{BB962C8B-B14F-4D97-AF65-F5344CB8AC3E}">
        <p14:creationId xmlns:p14="http://schemas.microsoft.com/office/powerpoint/2010/main" val="268583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lnSpc>
                <a:spcPct val="90000"/>
              </a:lnSpc>
              <a:spcBef>
                <a:spcPts val="1000"/>
              </a:spcBef>
              <a:buFont typeface="Arial"/>
              <a:buChar char="•"/>
            </a:pPr>
            <a:r>
              <a:rPr lang="ja-JP"/>
              <a:t>独自性、創作工夫したところ</a:t>
            </a:r>
            <a:endParaRPr lang="en-US" altLang="ja-JP" dirty="0"/>
          </a:p>
          <a:p>
            <a:pPr marL="628650" lvl="1" indent="-171450">
              <a:lnSpc>
                <a:spcPct val="90000"/>
              </a:lnSpc>
              <a:spcBef>
                <a:spcPts val="500"/>
              </a:spcBef>
              <a:buFont typeface="Arial"/>
              <a:buChar char="•"/>
            </a:pPr>
            <a:r>
              <a:rPr lang="ja-JP"/>
              <a:t>合計時間の算出を自動で行っているところ</a:t>
            </a:r>
            <a:endParaRPr lang="en-US" altLang="ja-JP" dirty="0"/>
          </a:p>
          <a:p>
            <a:pPr marL="628650" lvl="1" indent="-171450">
              <a:lnSpc>
                <a:spcPct val="90000"/>
              </a:lnSpc>
              <a:spcBef>
                <a:spcPts val="500"/>
              </a:spcBef>
              <a:buFont typeface="Arial"/>
              <a:buChar char="•"/>
            </a:pPr>
            <a:r>
              <a:rPr lang="ja-JP"/>
              <a:t>規定の範囲内かどうかの判定を自動で自動で行っているところ</a:t>
            </a:r>
            <a:endParaRPr lang="en-US" altLang="ja-JP" dirty="0"/>
          </a:p>
          <a:p>
            <a:pPr marL="628650" lvl="1" indent="-171450">
              <a:lnSpc>
                <a:spcPct val="90000"/>
              </a:lnSpc>
              <a:spcBef>
                <a:spcPts val="500"/>
              </a:spcBef>
              <a:buFont typeface="Arial"/>
              <a:buChar char="•"/>
            </a:pPr>
            <a:r>
              <a:rPr lang="ja-JP" altLang="en-US"/>
              <a:t>重複した労働時間を入力できないような仕組み</a:t>
            </a:r>
            <a:endParaRPr lang="en-US" altLang="ja-JP" dirty="0"/>
          </a:p>
          <a:p>
            <a:pPr marL="628650" lvl="1" indent="-171450">
              <a:lnSpc>
                <a:spcPct val="90000"/>
              </a:lnSpc>
              <a:spcBef>
                <a:spcPts val="500"/>
              </a:spcBef>
              <a:buFont typeface="Arial"/>
              <a:buChar char="•"/>
            </a:pPr>
            <a:r>
              <a:rPr lang="ja-JP"/>
              <a:t>教科ごとに記録を作りやすくしたところ</a:t>
            </a:r>
            <a:endParaRPr lang="en-US" altLang="ja-JP" dirty="0"/>
          </a:p>
          <a:p>
            <a:pPr marL="628650" lvl="1" indent="-171450">
              <a:lnSpc>
                <a:spcPct val="90000"/>
              </a:lnSpc>
              <a:spcBef>
                <a:spcPts val="500"/>
              </a:spcBef>
              <a:buFont typeface="Arial"/>
              <a:buChar char="•"/>
            </a:pPr>
            <a:r>
              <a:rPr lang="ja-JP" altLang="en-US"/>
              <a:t>ログイン機能を実装したことで、他者からの閲覧ができないところ</a:t>
            </a:r>
            <a:endParaRPr lang="en-US" altLang="ja-JP" dirty="0"/>
          </a:p>
          <a:p>
            <a:pPr marL="628650" lvl="1" indent="-171450">
              <a:lnSpc>
                <a:spcPct val="90000"/>
              </a:lnSpc>
              <a:spcBef>
                <a:spcPts val="500"/>
              </a:spcBef>
              <a:buFont typeface="Arial"/>
              <a:buChar char="•"/>
            </a:pPr>
            <a:endParaRPr lang="ja-JP">
              <a:ea typeface="游ゴシック"/>
            </a:endParaRPr>
          </a:p>
          <a:p>
            <a:endParaRPr lang="ja-JP" altLang="en-US">
              <a:ea typeface="游ゴシック"/>
            </a:endParaRPr>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4</a:t>
            </a:fld>
            <a:endParaRPr kumimoji="1" lang="ja-JP" altLang="en-US"/>
          </a:p>
        </p:txBody>
      </p:sp>
    </p:spTree>
    <p:extLst>
      <p:ext uri="{BB962C8B-B14F-4D97-AF65-F5344CB8AC3E}">
        <p14:creationId xmlns:p14="http://schemas.microsoft.com/office/powerpoint/2010/main" val="156720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開発環境</a:t>
            </a:r>
            <a:endParaRPr kumimoji="1" lang="en-US" altLang="ja-JP" dirty="0"/>
          </a:p>
          <a:p>
            <a:r>
              <a:rPr kumimoji="1" lang="ja-JP" altLang="en-US"/>
              <a:t>言語</a:t>
            </a:r>
            <a:r>
              <a:rPr kumimoji="1" lang="en-US" altLang="ja-JP" dirty="0"/>
              <a:t>:Java</a:t>
            </a:r>
          </a:p>
          <a:p>
            <a:r>
              <a:rPr kumimoji="1" lang="ja-JP" altLang="en-US"/>
              <a:t>フレームワーク</a:t>
            </a:r>
            <a:r>
              <a:rPr kumimoji="1" lang="en-US" altLang="ja-JP" dirty="0"/>
              <a:t>:Spring Boot</a:t>
            </a:r>
          </a:p>
          <a:p>
            <a:endParaRPr kumimoji="1" lang="en-US" altLang="ja-JP" dirty="0"/>
          </a:p>
          <a:p>
            <a:r>
              <a:rPr kumimoji="1" lang="ja-JP" altLang="en-US"/>
              <a:t>理由</a:t>
            </a:r>
            <a:endParaRPr kumimoji="1" lang="en-US" altLang="ja-JP" dirty="0"/>
          </a:p>
          <a:p>
            <a:r>
              <a:rPr kumimoji="1" lang="ja-JP" altLang="en-US"/>
              <a:t>・スプリングブートに精通したメンバーがいたから</a:t>
            </a:r>
            <a:endParaRPr kumimoji="1" lang="en-US" altLang="ja-JP" dirty="0"/>
          </a:p>
          <a:p>
            <a:r>
              <a:rPr kumimoji="1" lang="ja-JP" altLang="en-US"/>
              <a:t>・みんな</a:t>
            </a:r>
            <a:r>
              <a:rPr kumimoji="1" lang="en-US" altLang="ja-JP" dirty="0"/>
              <a:t>Java</a:t>
            </a:r>
            <a:r>
              <a:rPr kumimoji="1" lang="ja-JP" altLang="en-US"/>
              <a:t>を使ったことがあったから</a:t>
            </a:r>
            <a:endParaRPr kumimoji="1" lang="en-US" altLang="ja-JP" dirty="0"/>
          </a:p>
          <a:p>
            <a:r>
              <a:rPr kumimoji="1" lang="ja-JP" altLang="en-US"/>
              <a:t>・</a:t>
            </a:r>
            <a:r>
              <a:rPr kumimoji="1" lang="en-US" altLang="ja-JP" dirty="0"/>
              <a:t>MVC</a:t>
            </a:r>
            <a:r>
              <a:rPr kumimoji="1" lang="ja-JP" altLang="en-US"/>
              <a:t>モデルを使って開発できるから</a:t>
            </a:r>
            <a:endParaRPr kumimoji="1" lang="en-US" altLang="ja-JP" dirty="0"/>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5</a:t>
            </a:fld>
            <a:endParaRPr kumimoji="1" lang="ja-JP" altLang="en-US"/>
          </a:p>
        </p:txBody>
      </p:sp>
    </p:spTree>
    <p:extLst>
      <p:ext uri="{BB962C8B-B14F-4D97-AF65-F5344CB8AC3E}">
        <p14:creationId xmlns:p14="http://schemas.microsoft.com/office/powerpoint/2010/main" val="248373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どのように成果物の検討・設計・開発を進めたか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1RFP</a:t>
            </a:r>
            <a:r>
              <a:rPr lang="ja-JP" altLang="en-US"/>
              <a:t>から要求定義書を作成</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a:t>
            </a:r>
            <a:r>
              <a:rPr lang="ja-JP" altLang="en-US"/>
              <a:t>画面設計、デザイン</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3</a:t>
            </a:r>
            <a:r>
              <a:rPr lang="ja-JP" altLang="en-US"/>
              <a:t>諸々の図（ユースケース図など）の作成</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4</a:t>
            </a:r>
            <a:r>
              <a:rPr lang="ja-JP" altLang="en-US"/>
              <a:t>データベースの作成</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5</a:t>
            </a:r>
            <a:r>
              <a:rPr lang="ja-JP" altLang="en-US"/>
              <a:t>コーディング</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6</a:t>
            </a:r>
            <a:r>
              <a:rPr lang="ja-JP" altLang="en-US"/>
              <a:t>レビュー</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7</a:t>
            </a:r>
            <a:r>
              <a:rPr lang="ja-JP" altLang="en-US"/>
              <a:t>テスト</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a:t>
            </a:r>
            <a:r>
              <a:rPr lang="en-US" altLang="ja-JP" dirty="0"/>
              <a:t>1-6</a:t>
            </a:r>
            <a:r>
              <a:rPr lang="ja-JP" altLang="en-US"/>
              <a:t>をフェーズごとに</a:t>
            </a:r>
            <a:r>
              <a:rPr lang="en-US" altLang="ja-JP" dirty="0"/>
              <a:t>3</a:t>
            </a:r>
            <a:r>
              <a:rPr lang="ja-JP" altLang="en-US"/>
              <a:t>回繰り返し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6</a:t>
            </a:fld>
            <a:endParaRPr kumimoji="1" lang="ja-JP" altLang="en-US"/>
          </a:p>
        </p:txBody>
      </p:sp>
    </p:spTree>
    <p:extLst>
      <p:ext uri="{BB962C8B-B14F-4D97-AF65-F5344CB8AC3E}">
        <p14:creationId xmlns:p14="http://schemas.microsoft.com/office/powerpoint/2010/main" val="167164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より良い成果物</a:t>
            </a:r>
            <a:r>
              <a:rPr lang="en-US" altLang="ja-JP" dirty="0"/>
              <a:t>/</a:t>
            </a:r>
            <a:r>
              <a:rPr lang="ja-JP" altLang="en-US"/>
              <a:t>開発作業にするためにしたこと</a:t>
            </a:r>
            <a:endParaRPr lang="en-US" altLang="ja-JP" dirty="0"/>
          </a:p>
          <a:p>
            <a:r>
              <a:rPr kumimoji="1" lang="ja-JP" altLang="en-US"/>
              <a:t>・週</a:t>
            </a:r>
            <a:r>
              <a:rPr kumimoji="1" lang="en-US" altLang="ja-JP" dirty="0"/>
              <a:t>1−2</a:t>
            </a:r>
            <a:r>
              <a:rPr kumimoji="1" lang="ja-JP" altLang="en-US"/>
              <a:t>回のミーティングで各々の進捗を確認したり、それに対しての意見を出し合ったりなどして行った</a:t>
            </a:r>
            <a:endParaRPr kumimoji="1" lang="en-US" altLang="ja-JP" dirty="0"/>
          </a:p>
          <a:p>
            <a:r>
              <a:rPr kumimoji="1" lang="ja-JP" altLang="en-US"/>
              <a:t>・</a:t>
            </a:r>
          </a:p>
          <a:p>
            <a:endParaRPr kumimoji="1" lang="ja-JP" altLang="en-US"/>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7</a:t>
            </a:fld>
            <a:endParaRPr kumimoji="1" lang="ja-JP" altLang="en-US"/>
          </a:p>
        </p:txBody>
      </p:sp>
    </p:spTree>
    <p:extLst>
      <p:ext uri="{BB962C8B-B14F-4D97-AF65-F5344CB8AC3E}">
        <p14:creationId xmlns:p14="http://schemas.microsoft.com/office/powerpoint/2010/main" val="194433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Analysis</a:t>
            </a:r>
          </a:p>
          <a:p>
            <a:r>
              <a:rPr lang="en-US" dirty="0">
                <a:latin typeface="Calibri"/>
                <a:cs typeface="Calibri"/>
              </a:rPr>
              <a:t>Ryo   2.5 + 1.5 + 3.0 + 2.0 + 2.5  + 1.5 + 1.0 + 3.5 + (10) + 1.0 + (1.0) + (1.0) +2 + 4.5 + 3 = 28</a:t>
            </a:r>
          </a:p>
          <a:p>
            <a:r>
              <a:rPr lang="en-US" dirty="0">
                <a:latin typeface="Calibri"/>
                <a:cs typeface="Calibri"/>
              </a:rPr>
              <a:t>Kazuma 2.5 + 1.5 + 2.5 + 2.0 + 2.5 + 1.0 + 3.5 + (1.0) + 2 + 3 + 4.5 + 3 = 28</a:t>
            </a:r>
          </a:p>
          <a:p>
            <a:r>
              <a:rPr lang="en-US" dirty="0">
                <a:latin typeface="Calibri"/>
                <a:cs typeface="Calibri"/>
              </a:rPr>
              <a:t>Kana 1.5 + 2.0 + 2.0 + 2.5 + 1.0 + 3.5 + (10) + (1.0) + 1.5 + 2 + 4.5 + 3 + (1) + (1) + 1.5 =25</a:t>
            </a:r>
          </a:p>
          <a:p>
            <a:r>
              <a:rPr lang="en-US" dirty="0" err="1">
                <a:latin typeface="Calibri"/>
                <a:cs typeface="Calibri"/>
              </a:rPr>
              <a:t>Nhan</a:t>
            </a:r>
            <a:r>
              <a:rPr lang="en-US" dirty="0">
                <a:latin typeface="Calibri"/>
                <a:cs typeface="Calibri"/>
              </a:rPr>
              <a:t> 2.5 + 1.5 + 2.5 + 2.0 + 3.5 = 12</a:t>
            </a:r>
          </a:p>
          <a:p>
            <a:endParaRPr lang="en-US" dirty="0">
              <a:latin typeface="Calibri"/>
              <a:cs typeface="Calibri"/>
            </a:endParaRPr>
          </a:p>
          <a:p>
            <a:r>
              <a:rPr lang="en-US" dirty="0">
                <a:latin typeface="Calibri"/>
                <a:cs typeface="Calibri"/>
              </a:rPr>
              <a:t>Design</a:t>
            </a:r>
          </a:p>
          <a:p>
            <a:r>
              <a:rPr lang="en-US" altLang="ja-JP" dirty="0">
                <a:latin typeface="Calibri"/>
                <a:ea typeface="游ゴシック"/>
                <a:cs typeface="Calibri"/>
              </a:rPr>
              <a:t>Ryo  2.5 + 5 + 0.5 = 8</a:t>
            </a:r>
          </a:p>
          <a:p>
            <a:r>
              <a:rPr lang="en-US" altLang="ja-JP" dirty="0">
                <a:latin typeface="Calibri"/>
                <a:ea typeface="游ゴシック"/>
                <a:cs typeface="Calibri"/>
              </a:rPr>
              <a:t>Kazuma 2.5 + 0.5 = 3</a:t>
            </a:r>
          </a:p>
          <a:p>
            <a:r>
              <a:rPr lang="en-US" altLang="ja-JP" dirty="0">
                <a:latin typeface="Calibri"/>
                <a:ea typeface="游ゴシック"/>
                <a:cs typeface="Calibri"/>
              </a:rPr>
              <a:t>Kana 2.5 + 0.5 + 0.5 = 3.5</a:t>
            </a:r>
          </a:p>
          <a:p>
            <a:r>
              <a:rPr lang="en-US" altLang="ja-JP" dirty="0" err="1">
                <a:latin typeface="Calibri"/>
                <a:ea typeface="游ゴシック"/>
                <a:cs typeface="Calibri"/>
              </a:rPr>
              <a:t>Nhan</a:t>
            </a:r>
            <a:r>
              <a:rPr lang="en-US" altLang="ja-JP" dirty="0">
                <a:latin typeface="Calibri"/>
                <a:ea typeface="游ゴシック"/>
                <a:cs typeface="Calibri"/>
              </a:rPr>
              <a:t> 2.5 </a:t>
            </a:r>
          </a:p>
          <a:p>
            <a:endParaRPr lang="en-US" dirty="0">
              <a:latin typeface="Calibri"/>
              <a:cs typeface="Calibri"/>
            </a:endParaRPr>
          </a:p>
          <a:p>
            <a:r>
              <a:rPr lang="en-US" dirty="0">
                <a:latin typeface="Calibri"/>
                <a:cs typeface="Calibri"/>
              </a:rPr>
              <a:t>Coding </a:t>
            </a:r>
          </a:p>
          <a:p>
            <a:r>
              <a:rPr lang="en-US" dirty="0">
                <a:latin typeface="Calibri"/>
                <a:cs typeface="Calibri"/>
              </a:rPr>
              <a:t>Tamura 1.5 + 5.0 + 4 +3 + 1.5 + 1.5 + 5.0 + 11 + 1.5 + 10 + 21 = 65</a:t>
            </a:r>
          </a:p>
          <a:p>
            <a:r>
              <a:rPr lang="en-US" dirty="0" err="1">
                <a:latin typeface="Calibri"/>
                <a:cs typeface="Calibri"/>
              </a:rPr>
              <a:t>Nhan</a:t>
            </a:r>
            <a:r>
              <a:rPr lang="en-US" dirty="0">
                <a:latin typeface="Calibri"/>
                <a:cs typeface="Calibri"/>
              </a:rPr>
              <a:t> 2.0 + 2.0 + 2.0 + 2.0 + 2.0 + 1.5 + 1.5 + 1.0 + 1.0 = 15</a:t>
            </a:r>
          </a:p>
          <a:p>
            <a:r>
              <a:rPr lang="en-US" dirty="0">
                <a:latin typeface="Calibri"/>
                <a:cs typeface="Calibri"/>
              </a:rPr>
              <a:t>Ryo 4 + 2 + 1.5 + 11 + 3.0 + 3.0 + 1.0 + 7.0 = 32.5</a:t>
            </a:r>
          </a:p>
          <a:p>
            <a:r>
              <a:rPr lang="en-US" dirty="0">
                <a:latin typeface="Calibri"/>
                <a:cs typeface="Calibri"/>
              </a:rPr>
              <a:t>Kana 1.5 + 1.5 + 4.5 + 2.5 = 10</a:t>
            </a:r>
          </a:p>
          <a:p>
            <a:endParaRPr lang="en-US" dirty="0">
              <a:latin typeface="Calibri"/>
              <a:cs typeface="Calibri"/>
            </a:endParaRPr>
          </a:p>
          <a:p>
            <a:r>
              <a:rPr lang="en-US" dirty="0">
                <a:latin typeface="Calibri"/>
                <a:cs typeface="Calibri"/>
              </a:rPr>
              <a:t>Test</a:t>
            </a:r>
          </a:p>
          <a:p>
            <a:r>
              <a:rPr lang="en-US" dirty="0">
                <a:latin typeface="Calibri"/>
                <a:cs typeface="Calibri"/>
              </a:rPr>
              <a:t>Kana 0.5 + 5</a:t>
            </a:r>
          </a:p>
          <a:p>
            <a:r>
              <a:rPr lang="en-US" dirty="0">
                <a:latin typeface="Calibri"/>
                <a:cs typeface="Calibri"/>
              </a:rPr>
              <a:t>Tamura 5</a:t>
            </a:r>
          </a:p>
          <a:p>
            <a:r>
              <a:rPr lang="en-US" dirty="0">
                <a:latin typeface="Calibri"/>
                <a:cs typeface="Calibri"/>
              </a:rPr>
              <a:t>Ryo 5</a:t>
            </a:r>
          </a:p>
          <a:p>
            <a:r>
              <a:rPr lang="en-US" dirty="0" err="1">
                <a:latin typeface="Calibri"/>
                <a:cs typeface="Calibri"/>
              </a:rPr>
              <a:t>Nhan</a:t>
            </a:r>
            <a:r>
              <a:rPr lang="en-US" dirty="0">
                <a:latin typeface="Calibri"/>
                <a:cs typeface="Calibri"/>
              </a:rPr>
              <a:t> 5</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E108E2E8-D76A-4AC1-8789-123D877524FB}" type="slidenum">
              <a:rPr kumimoji="1" lang="ja-JP" altLang="en-US" smtClean="0"/>
              <a:t>8</a:t>
            </a:fld>
            <a:endParaRPr kumimoji="1" lang="ja-JP" altLang="en-US"/>
          </a:p>
        </p:txBody>
      </p:sp>
    </p:spTree>
    <p:extLst>
      <p:ext uri="{BB962C8B-B14F-4D97-AF65-F5344CB8AC3E}">
        <p14:creationId xmlns:p14="http://schemas.microsoft.com/office/powerpoint/2010/main" val="79171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この活動から得た学び（今後活用できる知識・技術・経験）</a:t>
            </a:r>
            <a:endParaRPr lang="en-US" altLang="ja-JP" dirty="0"/>
          </a:p>
          <a:p>
            <a:r>
              <a:rPr kumimoji="1" lang="ja-JP" altLang="en-US"/>
              <a:t>・チーム開発の進め方</a:t>
            </a:r>
          </a:p>
          <a:p>
            <a:r>
              <a:rPr kumimoji="1" lang="ja-JP" altLang="en-US"/>
              <a:t>・チーム開発のためのツールの使い方</a:t>
            </a:r>
          </a:p>
          <a:p>
            <a:r>
              <a:rPr kumimoji="1" lang="ja-JP" altLang="en-US"/>
              <a:t>・チーム開発の管理方法</a:t>
            </a:r>
          </a:p>
          <a:p>
            <a:r>
              <a:rPr kumimoji="1" lang="ja-JP" altLang="en-US"/>
              <a:t>・コミュニケーションの重要性</a:t>
            </a:r>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9</a:t>
            </a:fld>
            <a:endParaRPr kumimoji="1" lang="ja-JP" altLang="en-US"/>
          </a:p>
        </p:txBody>
      </p:sp>
    </p:spTree>
    <p:extLst>
      <p:ext uri="{BB962C8B-B14F-4D97-AF65-F5344CB8AC3E}">
        <p14:creationId xmlns:p14="http://schemas.microsoft.com/office/powerpoint/2010/main" val="20315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想定と違ったのは何か、その理由は</a:t>
            </a:r>
            <a:endParaRPr lang="en-US" altLang="ja-JP" dirty="0"/>
          </a:p>
          <a:p>
            <a:br>
              <a:rPr lang="en-US" altLang="ja-JP" dirty="0"/>
            </a:br>
            <a:r>
              <a:rPr lang="ja-JP" altLang="en-US"/>
              <a:t>予定通りにいかないことがあったこと</a:t>
            </a:r>
            <a:endParaRPr lang="en-US" altLang="ja-JP" dirty="0"/>
          </a:p>
          <a:p>
            <a:r>
              <a:rPr lang="ja-JP" altLang="en-US"/>
              <a:t>＞余裕を持って計画を立てたつもりでも、ギリギリになったり予定より遅れたりすることがあった。</a:t>
            </a:r>
            <a:endParaRPr lang="en-US" altLang="ja-JP" dirty="0"/>
          </a:p>
          <a:p>
            <a:r>
              <a:rPr lang="ja-JP" altLang="en-US"/>
              <a:t>理由</a:t>
            </a:r>
            <a:endParaRPr lang="en-US" altLang="ja-JP" dirty="0"/>
          </a:p>
          <a:p>
            <a:r>
              <a:rPr lang="ja-JP" altLang="en-US"/>
              <a:t>＞タスクを洗い出せていなかったので、直前になってやるべきタスクが出てくる時があった。</a:t>
            </a:r>
            <a:endParaRPr lang="en-US" altLang="ja-JP" dirty="0"/>
          </a:p>
          <a:p>
            <a:r>
              <a:rPr lang="ja-JP" altLang="en-US"/>
              <a:t>また、タスクの優先度が曖昧でどのタスクを優先的にやるべきかがわかりづらかった。</a:t>
            </a:r>
            <a:endParaRPr lang="en-US" altLang="ja-JP" dirty="0"/>
          </a:p>
          <a:p>
            <a:r>
              <a:rPr lang="ja-JP" altLang="en-US"/>
              <a:t>タスクの割り振りがうまくできていなくて特定の人の負担が大きくなってしまった。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108E2E8-D76A-4AC1-8789-123D877524FB}" type="slidenum">
              <a:rPr kumimoji="1" lang="ja-JP" altLang="en-US" smtClean="0"/>
              <a:t>10</a:t>
            </a:fld>
            <a:endParaRPr kumimoji="1" lang="ja-JP" altLang="en-US"/>
          </a:p>
        </p:txBody>
      </p:sp>
    </p:spTree>
    <p:extLst>
      <p:ext uri="{BB962C8B-B14F-4D97-AF65-F5344CB8AC3E}">
        <p14:creationId xmlns:p14="http://schemas.microsoft.com/office/powerpoint/2010/main" val="303566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8EF71-C51B-4ED6-9324-FA191A6884A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D505E89-99D2-4C16-8326-69F3E8BF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7EAC265-D8C1-4624-ACCB-0A392AED9D34}"/>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DB349DCF-4929-44F4-BDDF-3961C023EB89}"/>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8E7839FD-3609-4F01-913D-EB80E10AF94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40111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FE6C-1879-4D3D-BFBE-4D43BD0CD1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EBE687-8B9E-4741-9A10-CB250ACB4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44580-F975-432A-BCF5-F0049B70B3D1}"/>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916DFBB3-2701-4BD1-BF51-6ECD33238B9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953BBB52-E143-4934-BA0F-55761379CCA2}"/>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95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32A960-55A7-4F67-BC7D-C290588EF9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FA2F5D-43B7-4861-A97C-FA5D18CF18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2CFF8-CE4B-49C8-A5A8-9B7EFA30E820}"/>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EF45F802-86EC-4964-BF97-F64ABD6895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7A75889B-5D66-40E0-87F0-3CA68E473879}"/>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0100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8B4EA-9AE0-4B8C-84AF-45476F179E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2ACD90-F1FD-4F6A-9A88-5A72C8EE435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C2A845-AD1B-4933-847B-ADC54C54984B}"/>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E23C465D-4840-4FEF-8268-082A1680DDB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D8C5BD4F-55C7-45EE-A0CC-F085FC3257A4}"/>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7803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0D590-7E22-4132-96AE-19AD6FEED9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0B206E-A043-4BD3-86BD-18C8A4258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2C0E62-6E6F-4AA6-B597-B49E18BEDB7E}"/>
              </a:ext>
            </a:extLst>
          </p:cNvPr>
          <p:cNvSpPr>
            <a:spLocks noGrp="1"/>
          </p:cNvSpPr>
          <p:nvPr>
            <p:ph type="dt" sz="half" idx="10"/>
          </p:nvPr>
        </p:nvSpPr>
        <p:spPr/>
        <p:txBody>
          <a:body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955F30AE-21F4-4D39-AF8C-9C13AFE180E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F5CB57E-9DF2-420A-8FAD-AE9382B0978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1838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6DCE9-D553-4510-A702-0142CA5690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9B1D76-DE5F-4514-B5AA-E8B772F696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53A79C-CE69-4B7F-A36D-B1A97D4D66B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2F645A-D0CC-440E-BA8A-5CA6EFDA7009}"/>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BF614F2B-46D7-443A-9A9B-5EA85FE209C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46423DD-52AD-43EF-BC5C-DA43F27369F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95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FFB83-F290-4FFD-9047-E110A27959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8579D7-2203-4E0D-B2AB-2C501CEF2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729B47-C647-4EFF-8E86-E3F310944A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C83F0E-2E5B-4C6E-B063-14765043A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C07323-22E9-48C8-89FA-B0220F8A7F9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F1844-7E61-42F3-A30B-E014246FBB98}"/>
              </a:ext>
            </a:extLst>
          </p:cNvPr>
          <p:cNvSpPr>
            <a:spLocks noGrp="1"/>
          </p:cNvSpPr>
          <p:nvPr>
            <p:ph type="dt" sz="half" idx="10"/>
          </p:nvPr>
        </p:nvSpPr>
        <p:spPr/>
        <p:txBody>
          <a:bodyPr/>
          <a:lstStyle/>
          <a:p>
            <a:r>
              <a:rPr kumimoji="1" lang="en-US" altLang="ja-JP"/>
              <a:t>2019/1/30</a:t>
            </a:r>
            <a:endParaRPr kumimoji="1" lang="ja-JP" altLang="en-US"/>
          </a:p>
        </p:txBody>
      </p:sp>
      <p:sp>
        <p:nvSpPr>
          <p:cNvPr id="8" name="フッター プレースホルダー 7">
            <a:extLst>
              <a:ext uri="{FF2B5EF4-FFF2-40B4-BE49-F238E27FC236}">
                <a16:creationId xmlns:a16="http://schemas.microsoft.com/office/drawing/2014/main" id="{DDF0B302-94D0-47E6-B668-0DD11F347AD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9" name="スライド番号プレースホルダー 8">
            <a:extLst>
              <a:ext uri="{FF2B5EF4-FFF2-40B4-BE49-F238E27FC236}">
                <a16:creationId xmlns:a16="http://schemas.microsoft.com/office/drawing/2014/main" id="{87236209-1BFB-49F6-9320-F772F61D6B4A}"/>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38127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C160C-239D-41CB-9E79-D3F54F73E3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CD872D-B79D-4021-A4BD-1A181E84CDC4}"/>
              </a:ext>
            </a:extLst>
          </p:cNvPr>
          <p:cNvSpPr>
            <a:spLocks noGrp="1"/>
          </p:cNvSpPr>
          <p:nvPr>
            <p:ph type="dt" sz="half" idx="10"/>
          </p:nvPr>
        </p:nvSpPr>
        <p:spPr/>
        <p:txBody>
          <a:bodyPr/>
          <a:lstStyle/>
          <a:p>
            <a:r>
              <a:rPr kumimoji="1" lang="en-US" altLang="ja-JP"/>
              <a:t>2019/1/30</a:t>
            </a:r>
            <a:endParaRPr kumimoji="1" lang="ja-JP" altLang="en-US"/>
          </a:p>
        </p:txBody>
      </p:sp>
      <p:sp>
        <p:nvSpPr>
          <p:cNvPr id="4" name="フッター プレースホルダー 3">
            <a:extLst>
              <a:ext uri="{FF2B5EF4-FFF2-40B4-BE49-F238E27FC236}">
                <a16:creationId xmlns:a16="http://schemas.microsoft.com/office/drawing/2014/main" id="{0F7DBF41-432E-440D-A959-C241C23C67F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5" name="スライド番号プレースホルダー 4">
            <a:extLst>
              <a:ext uri="{FF2B5EF4-FFF2-40B4-BE49-F238E27FC236}">
                <a16:creationId xmlns:a16="http://schemas.microsoft.com/office/drawing/2014/main" id="{EE6D379A-2010-433A-B29E-B9F0075F1ADE}"/>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16534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5AB0C4C-99A8-4BC3-8684-D0E22F790900}"/>
              </a:ext>
            </a:extLst>
          </p:cNvPr>
          <p:cNvSpPr>
            <a:spLocks noGrp="1"/>
          </p:cNvSpPr>
          <p:nvPr>
            <p:ph type="dt" sz="half" idx="10"/>
          </p:nvPr>
        </p:nvSpPr>
        <p:spPr/>
        <p:txBody>
          <a:bodyPr/>
          <a:lstStyle/>
          <a:p>
            <a:r>
              <a:rPr kumimoji="1" lang="en-US" altLang="ja-JP"/>
              <a:t>2019/1/30</a:t>
            </a:r>
            <a:endParaRPr kumimoji="1" lang="ja-JP" altLang="en-US"/>
          </a:p>
        </p:txBody>
      </p:sp>
      <p:sp>
        <p:nvSpPr>
          <p:cNvPr id="3" name="フッター プレースホルダー 2">
            <a:extLst>
              <a:ext uri="{FF2B5EF4-FFF2-40B4-BE49-F238E27FC236}">
                <a16:creationId xmlns:a16="http://schemas.microsoft.com/office/drawing/2014/main" id="{826E4F29-884D-4DB4-AA58-519752A0A88F}"/>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4" name="スライド番号プレースホルダー 3">
            <a:extLst>
              <a:ext uri="{FF2B5EF4-FFF2-40B4-BE49-F238E27FC236}">
                <a16:creationId xmlns:a16="http://schemas.microsoft.com/office/drawing/2014/main" id="{9A746657-0D28-4987-8D68-D4D0BE1FD337}"/>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74403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06365-A09E-403D-B0C4-91379E5A62A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056B62-D489-4A37-A5E2-D37EB072E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B1A9F8-D88D-45ED-BA07-A9949DFE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EF9B7D-053C-460F-B047-348F949692B9}"/>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1D71A857-17D4-40AB-B56F-7EFB6B499700}"/>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67AAF149-F01B-45BE-B184-41B2320CAC6C}"/>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89816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B3E44-A7E2-4EDF-A726-64527DAD3D4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F50778-5D98-41E7-AE8F-43A6C0F8A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10E59-B72D-49D4-9BCB-D5F7382E1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B23A5A-3588-4563-8A00-4DFB262F9482}"/>
              </a:ext>
            </a:extLst>
          </p:cNvPr>
          <p:cNvSpPr>
            <a:spLocks noGrp="1"/>
          </p:cNvSpPr>
          <p:nvPr>
            <p:ph type="dt" sz="half" idx="10"/>
          </p:nvPr>
        </p:nvSpPr>
        <p:spPr/>
        <p:txBody>
          <a:bodyPr/>
          <a:lstStyle/>
          <a:p>
            <a:r>
              <a:rPr kumimoji="1" lang="en-US" altLang="ja-JP"/>
              <a:t>2019/1/30</a:t>
            </a:r>
            <a:endParaRPr kumimoji="1" lang="ja-JP" altLang="en-US"/>
          </a:p>
        </p:txBody>
      </p:sp>
      <p:sp>
        <p:nvSpPr>
          <p:cNvPr id="6" name="フッター プレースホルダー 5">
            <a:extLst>
              <a:ext uri="{FF2B5EF4-FFF2-40B4-BE49-F238E27FC236}">
                <a16:creationId xmlns:a16="http://schemas.microsoft.com/office/drawing/2014/main" id="{2AD26605-AC41-4007-A565-DA343D354A36}"/>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7" name="スライド番号プレースホルダー 6">
            <a:extLst>
              <a:ext uri="{FF2B5EF4-FFF2-40B4-BE49-F238E27FC236}">
                <a16:creationId xmlns:a16="http://schemas.microsoft.com/office/drawing/2014/main" id="{3A5F4B54-B642-4B68-9E1D-FD8F1884E0F0}"/>
              </a:ext>
            </a:extLst>
          </p:cNvPr>
          <p:cNvSpPr>
            <a:spLocks noGrp="1"/>
          </p:cNvSpPr>
          <p:nvPr>
            <p:ph type="sldNum" sz="quarter" idx="12"/>
          </p:nvPr>
        </p:nvSpPr>
        <p:spPr/>
        <p:txBody>
          <a:body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28883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E391902-6559-4CAD-8F98-1DAC7B632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7AE2A4-7730-462E-A19E-F585E82E0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A4233-1492-423C-B75B-1B3C847B3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2019/1/30</a:t>
            </a:r>
            <a:endParaRPr kumimoji="1" lang="ja-JP" altLang="en-US"/>
          </a:p>
        </p:txBody>
      </p:sp>
      <p:sp>
        <p:nvSpPr>
          <p:cNvPr id="5" name="フッター プレースホルダー 4">
            <a:extLst>
              <a:ext uri="{FF2B5EF4-FFF2-40B4-BE49-F238E27FC236}">
                <a16:creationId xmlns:a16="http://schemas.microsoft.com/office/drawing/2014/main" id="{F1BA17FF-0EE7-4433-BF6D-A71841638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44F8D05-E2B9-422E-BE1F-8C702C4D7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8975-12A7-4C84-BF77-7F7E3A4DD352}" type="slidenum">
              <a:rPr kumimoji="1" lang="ja-JP" altLang="en-US" smtClean="0"/>
              <a:t>‹#›</a:t>
            </a:fld>
            <a:endParaRPr kumimoji="1" lang="ja-JP" altLang="en-US"/>
          </a:p>
        </p:txBody>
      </p:sp>
    </p:spTree>
    <p:extLst>
      <p:ext uri="{BB962C8B-B14F-4D97-AF65-F5344CB8AC3E}">
        <p14:creationId xmlns:p14="http://schemas.microsoft.com/office/powerpoint/2010/main" val="366137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F2D35-77A5-482C-BCEE-C0EDA3BF1531}"/>
              </a:ext>
            </a:extLst>
          </p:cNvPr>
          <p:cNvSpPr>
            <a:spLocks noGrp="1"/>
          </p:cNvSpPr>
          <p:nvPr>
            <p:ph type="ctrTitle"/>
          </p:nvPr>
        </p:nvSpPr>
        <p:spPr/>
        <p:txBody>
          <a:bodyPr/>
          <a:lstStyle/>
          <a:p>
            <a:r>
              <a:rPr kumimoji="1" lang="en-US" altLang="ja-JP" dirty="0"/>
              <a:t>TA report system</a:t>
            </a:r>
            <a:endParaRPr kumimoji="1" lang="ja-JP" altLang="en-US"/>
          </a:p>
        </p:txBody>
      </p:sp>
      <p:sp>
        <p:nvSpPr>
          <p:cNvPr id="3" name="サブタイトル 2">
            <a:extLst>
              <a:ext uri="{FF2B5EF4-FFF2-40B4-BE49-F238E27FC236}">
                <a16:creationId xmlns:a16="http://schemas.microsoft.com/office/drawing/2014/main" id="{C7764216-B757-4220-AC80-83F83FD59FE5}"/>
              </a:ext>
            </a:extLst>
          </p:cNvPr>
          <p:cNvSpPr>
            <a:spLocks noGrp="1"/>
          </p:cNvSpPr>
          <p:nvPr>
            <p:ph type="subTitle" idx="1"/>
          </p:nvPr>
        </p:nvSpPr>
        <p:spPr/>
        <p:txBody>
          <a:bodyPr vert="horz" lIns="91440" tIns="45720" rIns="91440" bIns="45720" rtlCol="0" anchor="t">
            <a:normAutofit fontScale="55000" lnSpcReduction="20000"/>
          </a:bodyPr>
          <a:lstStyle/>
          <a:p>
            <a:r>
              <a:rPr kumimoji="1" lang="ja-JP" altLang="en-US"/>
              <a:t> </a:t>
            </a:r>
            <a:r>
              <a:rPr lang="en-US" altLang="ja-JP"/>
              <a:t>Integrated Exercise for Software II</a:t>
            </a:r>
            <a:endParaRPr kumimoji="1" lang="en-US" altLang="ja-JP"/>
          </a:p>
          <a:p>
            <a:r>
              <a:rPr lang="en-US" altLang="ja-JP">
                <a:ea typeface="游ゴシック"/>
              </a:rPr>
              <a:t>Team </a:t>
            </a:r>
            <a:r>
              <a:rPr lang="en-US" altLang="ja-JP" err="1">
                <a:ea typeface="游ゴシック"/>
              </a:rPr>
              <a:t>kitakata</a:t>
            </a:r>
            <a:r>
              <a:rPr lang="en-US" altLang="ja-JP">
                <a:ea typeface="游ゴシック"/>
              </a:rPr>
              <a:t>-ramen</a:t>
            </a:r>
            <a:endParaRPr lang="en-US" altLang="ja-JP"/>
          </a:p>
          <a:p>
            <a:r>
              <a:rPr kumimoji="1" lang="en-US" altLang="ja-JP">
                <a:ea typeface="游ゴシック"/>
              </a:rPr>
              <a:t>member1 </a:t>
            </a:r>
            <a:r>
              <a:rPr lang="en-US" altLang="ja-JP">
                <a:ea typeface="游ゴシック"/>
              </a:rPr>
              <a:t>s1280014</a:t>
            </a:r>
            <a:r>
              <a:rPr kumimoji="1" lang="en-US" altLang="ja-JP">
                <a:ea typeface="游ゴシック"/>
              </a:rPr>
              <a:t>, </a:t>
            </a:r>
            <a:r>
              <a:rPr lang="en-US" altLang="ja-JP">
                <a:ea typeface="游ゴシック"/>
              </a:rPr>
              <a:t>Kazuma Tamura</a:t>
            </a:r>
          </a:p>
          <a:p>
            <a:r>
              <a:rPr lang="en-US" altLang="ja-JP">
                <a:ea typeface="游ゴシック"/>
              </a:rPr>
              <a:t> member2 s1280145, Ryo Kurihara</a:t>
            </a:r>
          </a:p>
          <a:p>
            <a:r>
              <a:rPr kumimoji="1" lang="en-US" altLang="ja-JP">
                <a:ea typeface="游ゴシック"/>
              </a:rPr>
              <a:t>member3</a:t>
            </a:r>
            <a:r>
              <a:rPr lang="en-US" altLang="ja-JP">
                <a:ea typeface="游ゴシック"/>
              </a:rPr>
              <a:t> s1280195, Kana Yuda</a:t>
            </a:r>
          </a:p>
          <a:p>
            <a:r>
              <a:rPr lang="en-US" altLang="ja-JP">
                <a:ea typeface="游ゴシック"/>
              </a:rPr>
              <a:t>member4 s1282013, </a:t>
            </a:r>
            <a:r>
              <a:rPr lang="en-US">
                <a:ea typeface="+mn-lt"/>
                <a:cs typeface="+mn-lt"/>
              </a:rPr>
              <a:t>Luu Trong Nhan</a:t>
            </a:r>
            <a:endParaRPr lang="en-US" altLang="ja-JP">
              <a:ea typeface="游ゴシック"/>
            </a:endParaRPr>
          </a:p>
        </p:txBody>
      </p:sp>
      <p:sp>
        <p:nvSpPr>
          <p:cNvPr id="4" name="日付プレースホルダー 3">
            <a:extLst>
              <a:ext uri="{FF2B5EF4-FFF2-40B4-BE49-F238E27FC236}">
                <a16:creationId xmlns:a16="http://schemas.microsoft.com/office/drawing/2014/main" id="{56CF6E55-6C3B-4496-A747-D99E79908938}"/>
              </a:ext>
            </a:extLst>
          </p:cNvPr>
          <p:cNvSpPr>
            <a:spLocks noGrp="1"/>
          </p:cNvSpPr>
          <p:nvPr>
            <p:ph type="dt" sz="half" idx="10"/>
          </p:nvPr>
        </p:nvSpPr>
        <p:spPr/>
        <p:txBody>
          <a:bodyPr/>
          <a:lstStyle/>
          <a:p>
            <a:r>
              <a:rPr kumimoji="1" lang="en-US" altLang="ja-JP" dirty="0"/>
              <a:t>2023/2/1</a:t>
            </a:r>
          </a:p>
        </p:txBody>
      </p:sp>
      <p:sp>
        <p:nvSpPr>
          <p:cNvPr id="5" name="フッター プレースホルダー 4">
            <a:extLst>
              <a:ext uri="{FF2B5EF4-FFF2-40B4-BE49-F238E27FC236}">
                <a16:creationId xmlns:a16="http://schemas.microsoft.com/office/drawing/2014/main" id="{C7F6964E-9CA4-42EA-BD02-842EB1D65157}"/>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35B8E86-0217-4209-9020-9A748A64A3D2}"/>
              </a:ext>
            </a:extLst>
          </p:cNvPr>
          <p:cNvSpPr>
            <a:spLocks noGrp="1"/>
          </p:cNvSpPr>
          <p:nvPr>
            <p:ph type="sldNum" sz="quarter" idx="12"/>
          </p:nvPr>
        </p:nvSpPr>
        <p:spPr/>
        <p:txBody>
          <a:bodyPr/>
          <a:lstStyle/>
          <a:p>
            <a:fld id="{A92C8975-12A7-4C84-BF77-7F7E3A4DD352}" type="slidenum">
              <a:rPr kumimoji="1" lang="ja-JP" altLang="en-US" smtClean="0"/>
              <a:t>1</a:t>
            </a:fld>
            <a:endParaRPr kumimoji="1" lang="ja-JP" altLang="en-US"/>
          </a:p>
        </p:txBody>
      </p:sp>
    </p:spTree>
    <p:extLst>
      <p:ext uri="{BB962C8B-B14F-4D97-AF65-F5344CB8AC3E}">
        <p14:creationId xmlns:p14="http://schemas.microsoft.com/office/powerpoint/2010/main" val="3308857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2C4BB-5193-5ACA-7BC8-5B80E8D9D016}"/>
              </a:ext>
            </a:extLst>
          </p:cNvPr>
          <p:cNvSpPr>
            <a:spLocks noGrp="1"/>
          </p:cNvSpPr>
          <p:nvPr>
            <p:ph type="title"/>
          </p:nvPr>
        </p:nvSpPr>
        <p:spPr/>
        <p:txBody>
          <a:bodyPr/>
          <a:lstStyle/>
          <a:p>
            <a:r>
              <a:rPr lang="en-US" altLang="ja-JP" dirty="0"/>
              <a:t>What was unexpected</a:t>
            </a:r>
            <a:endParaRPr kumimoji="1" lang="ja-JP" altLang="en-US"/>
          </a:p>
        </p:txBody>
      </p:sp>
      <p:sp>
        <p:nvSpPr>
          <p:cNvPr id="3" name="コンテンツ プレースホルダー 2">
            <a:extLst>
              <a:ext uri="{FF2B5EF4-FFF2-40B4-BE49-F238E27FC236}">
                <a16:creationId xmlns:a16="http://schemas.microsoft.com/office/drawing/2014/main" id="{1426EF7A-1203-2516-77D1-B2AF81D34F5F}"/>
              </a:ext>
            </a:extLst>
          </p:cNvPr>
          <p:cNvSpPr>
            <a:spLocks noGrp="1"/>
          </p:cNvSpPr>
          <p:nvPr>
            <p:ph idx="1"/>
          </p:nvPr>
        </p:nvSpPr>
        <p:spPr/>
        <p:txBody>
          <a:bodyPr/>
          <a:lstStyle/>
          <a:p>
            <a:pPr marL="0" indent="0">
              <a:buNone/>
            </a:pPr>
            <a:r>
              <a:rPr kumimoji="1" lang="en" altLang="ja-JP" b="1" dirty="0"/>
              <a:t>Things that did not go as planned</a:t>
            </a:r>
          </a:p>
          <a:p>
            <a:pPr lvl="1">
              <a:buFont typeface="Wingdings" pitchFamily="2" charset="2"/>
              <a:buChar char="Ø"/>
            </a:pPr>
            <a:r>
              <a:rPr kumimoji="1" lang="en" altLang="ja-JP" dirty="0"/>
              <a:t>Even though we planned with plenty of time to spare, there were times when we was late or behind schedule.</a:t>
            </a:r>
          </a:p>
          <a:p>
            <a:pPr marL="457200" lvl="1" indent="0">
              <a:buNone/>
            </a:pPr>
            <a:endParaRPr lang="en" altLang="ja-JP" dirty="0"/>
          </a:p>
          <a:p>
            <a:pPr marL="12700" lvl="1" indent="0">
              <a:buNone/>
            </a:pPr>
            <a:r>
              <a:rPr kumimoji="1" lang="en" altLang="ja-JP" sz="2800" b="1" dirty="0"/>
              <a:t>Reasons</a:t>
            </a:r>
          </a:p>
          <a:p>
            <a:pPr marL="927100" lvl="2" indent="-457200">
              <a:buFont typeface="Wingdings" pitchFamily="2" charset="2"/>
              <a:buChar char="Ø"/>
            </a:pPr>
            <a:r>
              <a:rPr kumimoji="1" lang="en" altLang="ja-JP" sz="2400" dirty="0"/>
              <a:t>Insufficient identification of tasks.</a:t>
            </a:r>
          </a:p>
          <a:p>
            <a:pPr marL="927100" lvl="2" indent="-457200">
              <a:buFont typeface="Wingdings" pitchFamily="2" charset="2"/>
              <a:buChar char="Ø"/>
            </a:pPr>
            <a:r>
              <a:rPr kumimoji="1" lang="en" altLang="ja-JP" sz="2400" dirty="0"/>
              <a:t>Task priorities were unclear.</a:t>
            </a:r>
          </a:p>
          <a:p>
            <a:pPr marL="927100" lvl="2" indent="-457200">
              <a:buFont typeface="Wingdings" pitchFamily="2" charset="2"/>
              <a:buChar char="Ø"/>
            </a:pPr>
            <a:r>
              <a:rPr kumimoji="1" lang="en" altLang="ja-JP" sz="2400" dirty="0"/>
              <a:t>Tasks were not well allocated.</a:t>
            </a:r>
          </a:p>
          <a:p>
            <a:pPr marL="927100" lvl="2" indent="-457200">
              <a:buFont typeface="Wingdings" pitchFamily="2" charset="2"/>
              <a:buChar char="Ø"/>
            </a:pPr>
            <a:endParaRPr kumimoji="1" lang="ja-JP" altLang="en-US" sz="2400"/>
          </a:p>
        </p:txBody>
      </p:sp>
      <p:sp>
        <p:nvSpPr>
          <p:cNvPr id="5" name="フッター プレースホルダー 4">
            <a:extLst>
              <a:ext uri="{FF2B5EF4-FFF2-40B4-BE49-F238E27FC236}">
                <a16:creationId xmlns:a16="http://schemas.microsoft.com/office/drawing/2014/main" id="{5060C9C6-5167-9BAE-7C32-E7BB2683A71A}"/>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0BB576C1-D796-C114-3465-EC501D76F234}"/>
              </a:ext>
            </a:extLst>
          </p:cNvPr>
          <p:cNvSpPr>
            <a:spLocks noGrp="1"/>
          </p:cNvSpPr>
          <p:nvPr>
            <p:ph type="sldNum" sz="quarter" idx="12"/>
          </p:nvPr>
        </p:nvSpPr>
        <p:spPr/>
        <p:txBody>
          <a:bodyPr/>
          <a:lstStyle/>
          <a:p>
            <a:fld id="{A92C8975-12A7-4C84-BF77-7F7E3A4DD352}" type="slidenum">
              <a:rPr kumimoji="1" lang="ja-JP" altLang="en-US" smtClean="0"/>
              <a:t>10</a:t>
            </a:fld>
            <a:endParaRPr kumimoji="1" lang="ja-JP" altLang="en-US"/>
          </a:p>
        </p:txBody>
      </p:sp>
      <p:sp>
        <p:nvSpPr>
          <p:cNvPr id="7" name="日付プレースホルダー 3">
            <a:extLst>
              <a:ext uri="{FF2B5EF4-FFF2-40B4-BE49-F238E27FC236}">
                <a16:creationId xmlns:a16="http://schemas.microsoft.com/office/drawing/2014/main" id="{F73989DC-6F58-82D1-1CE1-4C37EE727CB8}"/>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411760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BB9E5-63C2-D7D8-DEC6-DB5E2B899010}"/>
              </a:ext>
            </a:extLst>
          </p:cNvPr>
          <p:cNvSpPr>
            <a:spLocks noGrp="1"/>
          </p:cNvSpPr>
          <p:nvPr>
            <p:ph type="title"/>
          </p:nvPr>
        </p:nvSpPr>
        <p:spPr/>
        <p:txBody>
          <a:bodyPr/>
          <a:lstStyle/>
          <a:p>
            <a:r>
              <a:rPr lang="en-US" altLang="ja-JP" dirty="0">
                <a:ea typeface="+mj-lt"/>
                <a:cs typeface="+mj-lt"/>
              </a:rPr>
              <a:t>Background</a:t>
            </a:r>
            <a:endParaRPr lang="en-US" altLang="ja-JP" dirty="0"/>
          </a:p>
        </p:txBody>
      </p:sp>
      <p:sp>
        <p:nvSpPr>
          <p:cNvPr id="3" name="コンテンツ プレースホルダー 2">
            <a:extLst>
              <a:ext uri="{FF2B5EF4-FFF2-40B4-BE49-F238E27FC236}">
                <a16:creationId xmlns:a16="http://schemas.microsoft.com/office/drawing/2014/main" id="{C7DFE24C-A784-EB31-719F-1A2A9CC9ABDD}"/>
              </a:ext>
            </a:extLst>
          </p:cNvPr>
          <p:cNvSpPr>
            <a:spLocks noGrp="1"/>
          </p:cNvSpPr>
          <p:nvPr>
            <p:ph idx="1"/>
          </p:nvPr>
        </p:nvSpPr>
        <p:spPr/>
        <p:txBody>
          <a:bodyPr/>
          <a:lstStyle/>
          <a:p>
            <a:pPr marL="0" indent="0">
              <a:buNone/>
            </a:pPr>
            <a:r>
              <a:rPr kumimoji="1" lang="en-US" altLang="ja-JP" b="1" dirty="0"/>
              <a:t>Problem</a:t>
            </a:r>
            <a:r>
              <a:rPr kumimoji="1" lang="en-US" altLang="ja-JP" dirty="0"/>
              <a:t>&gt;</a:t>
            </a:r>
          </a:p>
          <a:p>
            <a:pPr marL="0" indent="0">
              <a:buNone/>
            </a:pPr>
            <a:r>
              <a:rPr kumimoji="1" lang="en-US" altLang="ja-JP" dirty="0"/>
              <a:t>Many errors in the submitted TA work reports , and the SAD staff is burdened with checking them.</a:t>
            </a:r>
          </a:p>
          <a:p>
            <a:endParaRPr lang="en-US" altLang="ja-JP" dirty="0"/>
          </a:p>
          <a:p>
            <a:pPr marL="0" indent="0">
              <a:buNone/>
            </a:pPr>
            <a:r>
              <a:rPr kumimoji="1" lang="en-US" altLang="ja-JP" b="1" dirty="0"/>
              <a:t>Requirements</a:t>
            </a:r>
            <a:r>
              <a:rPr kumimoji="1" lang="en-US" altLang="ja-JP" dirty="0"/>
              <a:t>&gt;</a:t>
            </a:r>
          </a:p>
          <a:p>
            <a:pPr marL="0" indent="0">
              <a:buNone/>
            </a:pPr>
            <a:r>
              <a:rPr kumimoji="1" lang="en-US" altLang="ja-JP" dirty="0"/>
              <a:t>A system that reduces errors when TAs create TA work reports.</a:t>
            </a:r>
          </a:p>
          <a:p>
            <a:pPr marL="0" indent="0">
              <a:buNone/>
            </a:pPr>
            <a:endParaRPr kumimoji="1" lang="ja-JP" altLang="en-US"/>
          </a:p>
        </p:txBody>
      </p:sp>
      <p:sp>
        <p:nvSpPr>
          <p:cNvPr id="5" name="フッター プレースホルダー 4">
            <a:extLst>
              <a:ext uri="{FF2B5EF4-FFF2-40B4-BE49-F238E27FC236}">
                <a16:creationId xmlns:a16="http://schemas.microsoft.com/office/drawing/2014/main" id="{D23A97D0-D277-65B1-02ED-0E8DEB2DCEB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A5A39A8D-8D6F-8C9F-ACDB-84F5D53847CE}"/>
              </a:ext>
            </a:extLst>
          </p:cNvPr>
          <p:cNvSpPr>
            <a:spLocks noGrp="1"/>
          </p:cNvSpPr>
          <p:nvPr>
            <p:ph type="sldNum" sz="quarter" idx="12"/>
          </p:nvPr>
        </p:nvSpPr>
        <p:spPr/>
        <p:txBody>
          <a:bodyPr/>
          <a:lstStyle/>
          <a:p>
            <a:fld id="{A92C8975-12A7-4C84-BF77-7F7E3A4DD352}" type="slidenum">
              <a:rPr kumimoji="1" lang="ja-JP" altLang="en-US" smtClean="0"/>
              <a:t>2</a:t>
            </a:fld>
            <a:endParaRPr kumimoji="1" lang="ja-JP" altLang="en-US"/>
          </a:p>
        </p:txBody>
      </p:sp>
      <p:sp>
        <p:nvSpPr>
          <p:cNvPr id="9" name="日付プレースホルダー 3">
            <a:extLst>
              <a:ext uri="{FF2B5EF4-FFF2-40B4-BE49-F238E27FC236}">
                <a16:creationId xmlns:a16="http://schemas.microsoft.com/office/drawing/2014/main" id="{958D80C3-7E28-EF3B-61DE-F87C37DA03B0}"/>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376338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A03F2A-1D28-51CC-8324-EFF2D3C8E7A4}"/>
              </a:ext>
            </a:extLst>
          </p:cNvPr>
          <p:cNvSpPr>
            <a:spLocks noGrp="1"/>
          </p:cNvSpPr>
          <p:nvPr>
            <p:ph type="title"/>
          </p:nvPr>
        </p:nvSpPr>
        <p:spPr/>
        <p:txBody>
          <a:bodyPr/>
          <a:lstStyle/>
          <a:p>
            <a:r>
              <a:rPr lang="en-US" altLang="ja-JP" dirty="0">
                <a:ea typeface="+mj-lt"/>
                <a:cs typeface="+mj-lt"/>
              </a:rPr>
              <a:t>What is the Product</a:t>
            </a:r>
            <a:r>
              <a:rPr lang="ja-JP" altLang="en-US">
                <a:ea typeface="+mj-lt"/>
                <a:cs typeface="+mj-lt"/>
              </a:rPr>
              <a:t>①</a:t>
            </a:r>
            <a:endParaRPr lang="en-US" altLang="ja-JP" dirty="0"/>
          </a:p>
        </p:txBody>
      </p:sp>
      <p:sp>
        <p:nvSpPr>
          <p:cNvPr id="3" name="コンテンツ プレースホルダー 2">
            <a:extLst>
              <a:ext uri="{FF2B5EF4-FFF2-40B4-BE49-F238E27FC236}">
                <a16:creationId xmlns:a16="http://schemas.microsoft.com/office/drawing/2014/main" id="{4DF9E13C-2A69-7242-9CF9-67E2381E8283}"/>
              </a:ext>
            </a:extLst>
          </p:cNvPr>
          <p:cNvSpPr>
            <a:spLocks noGrp="1"/>
          </p:cNvSpPr>
          <p:nvPr>
            <p:ph idx="1"/>
          </p:nvPr>
        </p:nvSpPr>
        <p:spPr/>
        <p:txBody>
          <a:bodyPr>
            <a:normAutofit/>
          </a:bodyPr>
          <a:lstStyle/>
          <a:p>
            <a:pPr marL="0" indent="0">
              <a:buNone/>
            </a:pPr>
            <a:r>
              <a:rPr kumimoji="1" lang="en-US" altLang="ja-JP" b="1" dirty="0"/>
              <a:t>What</a:t>
            </a:r>
            <a:r>
              <a:rPr kumimoji="1" lang="ja-JP" altLang="en-US" b="1"/>
              <a:t> </a:t>
            </a:r>
            <a:r>
              <a:rPr kumimoji="1" lang="en-US" altLang="ja-JP" b="1" dirty="0"/>
              <a:t>can the user do.</a:t>
            </a:r>
          </a:p>
          <a:p>
            <a:pPr lvl="1">
              <a:buFont typeface="Wingdings" pitchFamily="2" charset="2"/>
              <a:buChar char="Ø"/>
            </a:pPr>
            <a:r>
              <a:rPr kumimoji="1" lang="en-US" altLang="ja-JP" dirty="0"/>
              <a:t>TA can register daily work details and print monthly reports</a:t>
            </a:r>
            <a:r>
              <a:rPr lang="en-US" altLang="ja-JP" dirty="0"/>
              <a:t>.</a:t>
            </a:r>
          </a:p>
          <a:p>
            <a:pPr marL="0" indent="0">
              <a:buNone/>
            </a:pPr>
            <a:endParaRPr kumimoji="1" lang="en-US" altLang="ja-JP" dirty="0"/>
          </a:p>
          <a:p>
            <a:pPr marL="0" indent="0">
              <a:buNone/>
            </a:pPr>
            <a:r>
              <a:rPr kumimoji="1" lang="en-US" altLang="ja-JP" b="1" dirty="0"/>
              <a:t>User-story</a:t>
            </a:r>
          </a:p>
          <a:p>
            <a:pPr lvl="1">
              <a:buFont typeface="Wingdings" pitchFamily="2" charset="2"/>
              <a:buChar char="Ø"/>
            </a:pPr>
            <a:r>
              <a:rPr lang="en-US" altLang="ja-JP" dirty="0"/>
              <a:t>Create daily reports.</a:t>
            </a:r>
          </a:p>
          <a:p>
            <a:pPr lvl="1">
              <a:buFont typeface="Wingdings" pitchFamily="2" charset="2"/>
              <a:buChar char="Ø"/>
            </a:pPr>
            <a:r>
              <a:rPr lang="en-US" altLang="ja-JP" dirty="0"/>
              <a:t>Edit daily reports.</a:t>
            </a:r>
          </a:p>
          <a:p>
            <a:pPr lvl="1">
              <a:buFont typeface="Wingdings" pitchFamily="2" charset="2"/>
              <a:buChar char="Ø"/>
            </a:pPr>
            <a:r>
              <a:rPr kumimoji="1" lang="en-US" altLang="ja-JP" dirty="0"/>
              <a:t>Delete daily reports.</a:t>
            </a:r>
          </a:p>
          <a:p>
            <a:pPr lvl="1">
              <a:buFont typeface="Wingdings" pitchFamily="2" charset="2"/>
              <a:buChar char="Ø"/>
            </a:pPr>
            <a:r>
              <a:rPr kumimoji="1" lang="en-US" altLang="ja-JP" dirty="0"/>
              <a:t>View daily reports.</a:t>
            </a:r>
          </a:p>
          <a:p>
            <a:pPr lvl="1">
              <a:buFont typeface="Wingdings" pitchFamily="2" charset="2"/>
              <a:buChar char="Ø"/>
            </a:pPr>
            <a:r>
              <a:rPr lang="en-US" altLang="ja-JP" dirty="0"/>
              <a:t>View monthly reports.</a:t>
            </a:r>
          </a:p>
          <a:p>
            <a:pPr lvl="1">
              <a:buFont typeface="Wingdings" pitchFamily="2" charset="2"/>
              <a:buChar char="Ø"/>
            </a:pPr>
            <a:r>
              <a:rPr kumimoji="1" lang="en-US" altLang="ja-JP" dirty="0"/>
              <a:t>Print monthly reports by course.</a:t>
            </a:r>
          </a:p>
        </p:txBody>
      </p:sp>
      <p:sp>
        <p:nvSpPr>
          <p:cNvPr id="5" name="フッター プレースホルダー 4">
            <a:extLst>
              <a:ext uri="{FF2B5EF4-FFF2-40B4-BE49-F238E27FC236}">
                <a16:creationId xmlns:a16="http://schemas.microsoft.com/office/drawing/2014/main" id="{FD584F52-072A-BE30-7677-0EA5233E4075}"/>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EDFF1A5-717A-67EA-8B9F-4E3B572B326C}"/>
              </a:ext>
            </a:extLst>
          </p:cNvPr>
          <p:cNvSpPr>
            <a:spLocks noGrp="1"/>
          </p:cNvSpPr>
          <p:nvPr>
            <p:ph type="sldNum" sz="quarter" idx="12"/>
          </p:nvPr>
        </p:nvSpPr>
        <p:spPr/>
        <p:txBody>
          <a:bodyPr/>
          <a:lstStyle/>
          <a:p>
            <a:fld id="{A92C8975-12A7-4C84-BF77-7F7E3A4DD352}" type="slidenum">
              <a:rPr kumimoji="1" lang="ja-JP" altLang="en-US" smtClean="0"/>
              <a:t>3</a:t>
            </a:fld>
            <a:endParaRPr kumimoji="1" lang="ja-JP" altLang="en-US"/>
          </a:p>
        </p:txBody>
      </p:sp>
      <p:sp>
        <p:nvSpPr>
          <p:cNvPr id="7" name="日付プレースホルダー 3">
            <a:extLst>
              <a:ext uri="{FF2B5EF4-FFF2-40B4-BE49-F238E27FC236}">
                <a16:creationId xmlns:a16="http://schemas.microsoft.com/office/drawing/2014/main" id="{BBB022DC-C63B-D6CB-9A95-ADBB0337CFFE}"/>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335426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A2509-5F9B-3E4D-F110-DBA4254872BE}"/>
              </a:ext>
            </a:extLst>
          </p:cNvPr>
          <p:cNvSpPr>
            <a:spLocks noGrp="1"/>
          </p:cNvSpPr>
          <p:nvPr>
            <p:ph type="title"/>
          </p:nvPr>
        </p:nvSpPr>
        <p:spPr/>
        <p:txBody>
          <a:bodyPr/>
          <a:lstStyle/>
          <a:p>
            <a:r>
              <a:rPr lang="en-US" altLang="ja-JP" dirty="0">
                <a:ea typeface="+mj-lt"/>
                <a:cs typeface="+mj-lt"/>
              </a:rPr>
              <a:t>What is the Product</a:t>
            </a:r>
            <a:r>
              <a:rPr lang="ja-JP" altLang="en-US">
                <a:ea typeface="+mj-lt"/>
                <a:cs typeface="+mj-lt"/>
              </a:rPr>
              <a:t>②</a:t>
            </a:r>
            <a:endParaRPr lang="en-US" altLang="ja-JP" dirty="0"/>
          </a:p>
        </p:txBody>
      </p:sp>
      <p:sp>
        <p:nvSpPr>
          <p:cNvPr id="3" name="コンテンツ プレースホルダー 2">
            <a:extLst>
              <a:ext uri="{FF2B5EF4-FFF2-40B4-BE49-F238E27FC236}">
                <a16:creationId xmlns:a16="http://schemas.microsoft.com/office/drawing/2014/main" id="{D38AB115-06B7-664A-2FE9-B60E80061341}"/>
              </a:ext>
            </a:extLst>
          </p:cNvPr>
          <p:cNvSpPr>
            <a:spLocks noGrp="1"/>
          </p:cNvSpPr>
          <p:nvPr>
            <p:ph idx="1"/>
          </p:nvPr>
        </p:nvSpPr>
        <p:spPr/>
        <p:txBody>
          <a:bodyPr vert="horz" lIns="91440" tIns="45720" rIns="91440" bIns="45720" rtlCol="0" anchor="t">
            <a:normAutofit/>
          </a:bodyPr>
          <a:lstStyle/>
          <a:p>
            <a:pPr marL="0" indent="0">
              <a:buNone/>
            </a:pPr>
            <a:r>
              <a:rPr lang="en-US" altLang="ja-JP" b="1" dirty="0">
                <a:ea typeface="+mn-lt"/>
                <a:cs typeface="+mn-lt"/>
              </a:rPr>
              <a:t>Originality and E</a:t>
            </a:r>
            <a:r>
              <a:rPr lang="en-US" b="1" dirty="0">
                <a:ea typeface="+mn-lt"/>
                <a:cs typeface="+mn-lt"/>
              </a:rPr>
              <a:t>xhibit creativity</a:t>
            </a:r>
            <a:endParaRPr lang="en-US" altLang="ja-JP" b="1" dirty="0">
              <a:ea typeface="+mn-lt"/>
              <a:cs typeface="+mn-lt"/>
            </a:endParaRPr>
          </a:p>
          <a:p>
            <a:pPr lvl="1">
              <a:lnSpc>
                <a:spcPct val="160000"/>
              </a:lnSpc>
              <a:buFont typeface="Wingdings" pitchFamily="2" charset="2"/>
              <a:buChar char="Ø"/>
            </a:pPr>
            <a:r>
              <a:rPr lang="en" altLang="ja-JP" dirty="0">
                <a:ea typeface="游ゴシック"/>
              </a:rPr>
              <a:t>Automatic calculation of total work time.</a:t>
            </a:r>
          </a:p>
          <a:p>
            <a:pPr lvl="1">
              <a:lnSpc>
                <a:spcPct val="160000"/>
              </a:lnSpc>
              <a:buFont typeface="Wingdings" pitchFamily="2" charset="2"/>
              <a:buChar char="Ø"/>
            </a:pPr>
            <a:r>
              <a:rPr lang="en" altLang="ja-JP" dirty="0">
                <a:ea typeface="游ゴシック"/>
              </a:rPr>
              <a:t>Automatic determination of work time limitations.</a:t>
            </a:r>
          </a:p>
          <a:p>
            <a:pPr lvl="1">
              <a:lnSpc>
                <a:spcPct val="160000"/>
              </a:lnSpc>
              <a:buFont typeface="Wingdings" pitchFamily="2" charset="2"/>
              <a:buChar char="Ø"/>
            </a:pPr>
            <a:r>
              <a:rPr lang="en" altLang="ja-JP" dirty="0">
                <a:ea typeface="游ゴシック"/>
              </a:rPr>
              <a:t>Can detects and prevents overlap in work time periods.</a:t>
            </a:r>
          </a:p>
          <a:p>
            <a:pPr lvl="1">
              <a:lnSpc>
                <a:spcPct val="160000"/>
              </a:lnSpc>
              <a:buFont typeface="Wingdings" pitchFamily="2" charset="2"/>
              <a:buChar char="Ø"/>
            </a:pPr>
            <a:r>
              <a:rPr lang="en" altLang="ja-JP" dirty="0">
                <a:ea typeface="游ゴシック"/>
              </a:rPr>
              <a:t>Can easily create records for each course.</a:t>
            </a:r>
          </a:p>
          <a:p>
            <a:pPr lvl="1">
              <a:lnSpc>
                <a:spcPct val="160000"/>
              </a:lnSpc>
              <a:buFont typeface="Wingdings" pitchFamily="2" charset="2"/>
              <a:buChar char="Ø"/>
            </a:pPr>
            <a:r>
              <a:rPr lang="en" altLang="ja-JP" dirty="0">
                <a:ea typeface="游ゴシック"/>
              </a:rPr>
              <a:t>Implementation of a login function to prevent from others.</a:t>
            </a:r>
            <a:endParaRPr lang="ja-JP" altLang="en-US">
              <a:ea typeface="游ゴシック"/>
            </a:endParaRPr>
          </a:p>
        </p:txBody>
      </p:sp>
      <p:sp>
        <p:nvSpPr>
          <p:cNvPr id="5" name="フッター プレースホルダー 4">
            <a:extLst>
              <a:ext uri="{FF2B5EF4-FFF2-40B4-BE49-F238E27FC236}">
                <a16:creationId xmlns:a16="http://schemas.microsoft.com/office/drawing/2014/main" id="{E6D09561-D236-9C47-0854-ED9286B627A1}"/>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E5789FC4-1DB6-047A-217E-4907CD2885ED}"/>
              </a:ext>
            </a:extLst>
          </p:cNvPr>
          <p:cNvSpPr>
            <a:spLocks noGrp="1"/>
          </p:cNvSpPr>
          <p:nvPr>
            <p:ph type="sldNum" sz="quarter" idx="12"/>
          </p:nvPr>
        </p:nvSpPr>
        <p:spPr/>
        <p:txBody>
          <a:bodyPr/>
          <a:lstStyle/>
          <a:p>
            <a:fld id="{A92C8975-12A7-4C84-BF77-7F7E3A4DD352}" type="slidenum">
              <a:rPr kumimoji="1" lang="ja-JP" altLang="en-US" smtClean="0"/>
              <a:t>4</a:t>
            </a:fld>
            <a:endParaRPr kumimoji="1" lang="ja-JP" altLang="en-US"/>
          </a:p>
        </p:txBody>
      </p:sp>
      <p:sp>
        <p:nvSpPr>
          <p:cNvPr id="7" name="日付プレースホルダー 3">
            <a:extLst>
              <a:ext uri="{FF2B5EF4-FFF2-40B4-BE49-F238E27FC236}">
                <a16:creationId xmlns:a16="http://schemas.microsoft.com/office/drawing/2014/main" id="{8364D50F-DACD-161D-AFDC-EB503C1FE5D3}"/>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168713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F7461-C486-36C4-A297-C9E3E6599CAC}"/>
              </a:ext>
            </a:extLst>
          </p:cNvPr>
          <p:cNvSpPr>
            <a:spLocks noGrp="1"/>
          </p:cNvSpPr>
          <p:nvPr>
            <p:ph type="title"/>
          </p:nvPr>
        </p:nvSpPr>
        <p:spPr/>
        <p:txBody>
          <a:bodyPr/>
          <a:lstStyle/>
          <a:p>
            <a:r>
              <a:rPr lang="en-US" altLang="ja-JP" dirty="0">
                <a:ea typeface="游ゴシック"/>
              </a:rPr>
              <a:t>Development environment</a:t>
            </a:r>
            <a:endParaRPr lang="en-US" altLang="ja-JP" dirty="0"/>
          </a:p>
        </p:txBody>
      </p:sp>
      <p:sp>
        <p:nvSpPr>
          <p:cNvPr id="3" name="コンテンツ プレースホルダー 2">
            <a:extLst>
              <a:ext uri="{FF2B5EF4-FFF2-40B4-BE49-F238E27FC236}">
                <a16:creationId xmlns:a16="http://schemas.microsoft.com/office/drawing/2014/main" id="{FAF7CC98-0EF8-6D35-E589-6E4CBB44E0E9}"/>
              </a:ext>
            </a:extLst>
          </p:cNvPr>
          <p:cNvSpPr>
            <a:spLocks noGrp="1"/>
          </p:cNvSpPr>
          <p:nvPr>
            <p:ph idx="1"/>
          </p:nvPr>
        </p:nvSpPr>
        <p:spPr/>
        <p:txBody>
          <a:bodyPr vert="horz" lIns="91440" tIns="45720" rIns="91440" bIns="45720" rtlCol="0" anchor="t">
            <a:normAutofit/>
          </a:bodyPr>
          <a:lstStyle/>
          <a:p>
            <a:pPr marL="0" indent="0">
              <a:buNone/>
            </a:pPr>
            <a:r>
              <a:rPr kumimoji="1" lang="en" altLang="ja-JP" b="1" dirty="0">
                <a:ea typeface="游ゴシック"/>
              </a:rPr>
              <a:t>Language</a:t>
            </a:r>
            <a:r>
              <a:rPr kumimoji="1" lang="en" altLang="ja-JP" dirty="0">
                <a:ea typeface="游ゴシック"/>
              </a:rPr>
              <a:t>: Java</a:t>
            </a:r>
            <a:endParaRPr lang="en" altLang="ja-JP" dirty="0">
              <a:ea typeface="游ゴシック"/>
            </a:endParaRPr>
          </a:p>
          <a:p>
            <a:pPr marL="0" indent="0">
              <a:buNone/>
            </a:pPr>
            <a:r>
              <a:rPr kumimoji="1" lang="en" altLang="ja-JP" b="1" dirty="0">
                <a:ea typeface="游ゴシック"/>
              </a:rPr>
              <a:t>Framework</a:t>
            </a:r>
            <a:r>
              <a:rPr kumimoji="1" lang="en" altLang="ja-JP" dirty="0">
                <a:ea typeface="游ゴシック"/>
              </a:rPr>
              <a:t>: Spring Boot</a:t>
            </a:r>
            <a:endParaRPr lang="en" altLang="ja-JP" dirty="0">
              <a:ea typeface="游ゴシック"/>
            </a:endParaRPr>
          </a:p>
          <a:p>
            <a:pPr marL="0" indent="0">
              <a:buNone/>
            </a:pPr>
            <a:endParaRPr kumimoji="1" lang="en-US" altLang="ja-JP" dirty="0"/>
          </a:p>
          <a:p>
            <a:pPr marL="0" indent="0">
              <a:buNone/>
            </a:pPr>
            <a:r>
              <a:rPr lang="en-US" altLang="ja-JP" b="1" dirty="0">
                <a:ea typeface="游ゴシック"/>
              </a:rPr>
              <a:t>Reason</a:t>
            </a:r>
          </a:p>
          <a:p>
            <a:pPr lvl="1">
              <a:buFont typeface="Wingdings" pitchFamily="2" charset="2"/>
              <a:buChar char="Ø"/>
            </a:pPr>
            <a:r>
              <a:rPr lang="en-US" altLang="ja-JP" dirty="0">
                <a:ea typeface="游ゴシック"/>
              </a:rPr>
              <a:t>We have member who was familiar with Spring Boot.</a:t>
            </a:r>
          </a:p>
          <a:p>
            <a:pPr lvl="1">
              <a:buFont typeface="Wingdings" pitchFamily="2" charset="2"/>
              <a:buChar char="Ø"/>
            </a:pPr>
            <a:r>
              <a:rPr lang="en-US" altLang="ja-JP" dirty="0">
                <a:ea typeface="游ゴシック"/>
              </a:rPr>
              <a:t>We've all used Java.</a:t>
            </a:r>
          </a:p>
          <a:p>
            <a:pPr lvl="1">
              <a:buFont typeface="Wingdings" pitchFamily="2" charset="2"/>
              <a:buChar char="Ø"/>
            </a:pPr>
            <a:r>
              <a:rPr lang="en-US" altLang="ja-JP" dirty="0">
                <a:ea typeface="游ゴシック"/>
              </a:rPr>
              <a:t>We can use the MVC(Model View Controller) model to develop it.</a:t>
            </a:r>
          </a:p>
          <a:p>
            <a:pPr lvl="1"/>
            <a:endParaRPr lang="en-US" altLang="ja-JP" dirty="0">
              <a:ea typeface="游ゴシック"/>
            </a:endParaRPr>
          </a:p>
          <a:p>
            <a:pPr lvl="1"/>
            <a:endParaRPr lang="en-US" altLang="ja-JP" dirty="0">
              <a:ea typeface="游ゴシック"/>
            </a:endParaRPr>
          </a:p>
          <a:p>
            <a:pPr lvl="1"/>
            <a:endParaRPr lang="en-US" altLang="ja-JP" dirty="0">
              <a:ea typeface="游ゴシック"/>
            </a:endParaRPr>
          </a:p>
        </p:txBody>
      </p:sp>
      <p:sp>
        <p:nvSpPr>
          <p:cNvPr id="5" name="フッター プレースホルダー 4">
            <a:extLst>
              <a:ext uri="{FF2B5EF4-FFF2-40B4-BE49-F238E27FC236}">
                <a16:creationId xmlns:a16="http://schemas.microsoft.com/office/drawing/2014/main" id="{83E994AF-1B53-3C8C-D80B-A690AA417403}"/>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2A362253-C807-04EC-52AB-46FE49572CDB}"/>
              </a:ext>
            </a:extLst>
          </p:cNvPr>
          <p:cNvSpPr>
            <a:spLocks noGrp="1"/>
          </p:cNvSpPr>
          <p:nvPr>
            <p:ph type="sldNum" sz="quarter" idx="12"/>
          </p:nvPr>
        </p:nvSpPr>
        <p:spPr/>
        <p:txBody>
          <a:bodyPr/>
          <a:lstStyle/>
          <a:p>
            <a:fld id="{A92C8975-12A7-4C84-BF77-7F7E3A4DD352}" type="slidenum">
              <a:rPr kumimoji="1" lang="ja-JP" altLang="en-US" smtClean="0"/>
              <a:t>5</a:t>
            </a:fld>
            <a:endParaRPr kumimoji="1" lang="ja-JP" altLang="en-US"/>
          </a:p>
        </p:txBody>
      </p:sp>
      <p:sp>
        <p:nvSpPr>
          <p:cNvPr id="7" name="日付プレースホルダー 3">
            <a:extLst>
              <a:ext uri="{FF2B5EF4-FFF2-40B4-BE49-F238E27FC236}">
                <a16:creationId xmlns:a16="http://schemas.microsoft.com/office/drawing/2014/main" id="{08D09A15-0A96-BFF3-3267-4F6374B3EF1B}"/>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207938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9E217-F658-3B52-522E-55154C3C979E}"/>
              </a:ext>
            </a:extLst>
          </p:cNvPr>
          <p:cNvSpPr>
            <a:spLocks noGrp="1"/>
          </p:cNvSpPr>
          <p:nvPr>
            <p:ph type="title"/>
          </p:nvPr>
        </p:nvSpPr>
        <p:spPr/>
        <p:txBody>
          <a:bodyPr/>
          <a:lstStyle/>
          <a:p>
            <a:r>
              <a:rPr lang="en-US" altLang="ja-JP" dirty="0">
                <a:ea typeface="+mj-lt"/>
                <a:cs typeface="+mj-lt"/>
              </a:rPr>
              <a:t>How was the Process</a:t>
            </a:r>
            <a:endParaRPr lang="en-US" altLang="ja-JP" dirty="0"/>
          </a:p>
        </p:txBody>
      </p:sp>
      <p:sp>
        <p:nvSpPr>
          <p:cNvPr id="3" name="コンテンツ プレースホルダー 2">
            <a:extLst>
              <a:ext uri="{FF2B5EF4-FFF2-40B4-BE49-F238E27FC236}">
                <a16:creationId xmlns:a16="http://schemas.microsoft.com/office/drawing/2014/main" id="{9E523D6F-FAA6-DFF4-B687-74938C40D236}"/>
              </a:ext>
            </a:extLst>
          </p:cNvPr>
          <p:cNvSpPr>
            <a:spLocks noGrp="1"/>
          </p:cNvSpPr>
          <p:nvPr>
            <p:ph idx="1"/>
          </p:nvPr>
        </p:nvSpPr>
        <p:spPr/>
        <p:txBody>
          <a:bodyPr>
            <a:normAutofit/>
          </a:bodyPr>
          <a:lstStyle/>
          <a:p>
            <a:pPr marL="0" indent="0">
              <a:buNone/>
            </a:pPr>
            <a:r>
              <a:rPr lang="en-US" altLang="ja-JP" b="1" dirty="0"/>
              <a:t>Development Procedure</a:t>
            </a:r>
          </a:p>
          <a:p>
            <a:pPr marL="914400" lvl="1" indent="-457200">
              <a:buFont typeface="+mj-lt"/>
              <a:buAutoNum type="arabicPeriod"/>
            </a:pPr>
            <a:r>
              <a:rPr lang="en-US" altLang="ja-JP" dirty="0"/>
              <a:t>Create Requirement definition from RFP.</a:t>
            </a:r>
          </a:p>
          <a:p>
            <a:pPr marL="914400" lvl="1" indent="-457200">
              <a:buFont typeface="+mj-lt"/>
              <a:buAutoNum type="arabicPeriod"/>
            </a:pPr>
            <a:r>
              <a:rPr lang="en-US" altLang="ja-JP" dirty="0"/>
              <a:t>UI</a:t>
            </a:r>
            <a:r>
              <a:rPr lang="ja-JP" altLang="en-US"/>
              <a:t> </a:t>
            </a:r>
            <a:r>
              <a:rPr lang="en-US" altLang="ja-JP" dirty="0"/>
              <a:t>design.</a:t>
            </a:r>
          </a:p>
          <a:p>
            <a:pPr marL="914400" lvl="1" indent="-457200">
              <a:buFont typeface="+mj-lt"/>
              <a:buAutoNum type="arabicPeriod"/>
            </a:pPr>
            <a:r>
              <a:rPr lang="en-US" altLang="ja-JP" dirty="0"/>
              <a:t>Create diagrams.(Use-case, Class)</a:t>
            </a:r>
          </a:p>
          <a:p>
            <a:pPr marL="914400" lvl="1" indent="-457200">
              <a:buFont typeface="+mj-lt"/>
              <a:buAutoNum type="arabicPeriod"/>
            </a:pPr>
            <a:r>
              <a:rPr lang="en-US" altLang="ja-JP" dirty="0"/>
              <a:t>Create database.</a:t>
            </a:r>
          </a:p>
          <a:p>
            <a:pPr marL="914400" lvl="1" indent="-457200">
              <a:buFont typeface="+mj-lt"/>
              <a:buAutoNum type="arabicPeriod"/>
            </a:pPr>
            <a:r>
              <a:rPr lang="en-US" altLang="ja-JP" dirty="0"/>
              <a:t>Coding</a:t>
            </a:r>
          </a:p>
          <a:p>
            <a:pPr marL="914400" lvl="1" indent="-457200">
              <a:buFont typeface="+mj-lt"/>
              <a:buAutoNum type="arabicPeriod"/>
            </a:pPr>
            <a:r>
              <a:rPr lang="en-US" altLang="ja-JP" dirty="0"/>
              <a:t>Review</a:t>
            </a:r>
          </a:p>
          <a:p>
            <a:pPr marL="914400" lvl="1" indent="-457200">
              <a:buFont typeface="+mj-lt"/>
              <a:buAutoNum type="arabicPeriod"/>
            </a:pPr>
            <a:r>
              <a:rPr lang="en-US" altLang="ja-JP" dirty="0"/>
              <a:t>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i="1" dirty="0"/>
              <a:t>*Repeat 1-6 by phase.</a:t>
            </a:r>
            <a:br>
              <a:rPr lang="en-US" altLang="ja-JP" i="1" dirty="0"/>
            </a:br>
            <a:endParaRPr lang="en-US" altLang="ja-JP" i="1" dirty="0"/>
          </a:p>
          <a:p>
            <a:pPr marL="0" indent="0">
              <a:buNone/>
            </a:pPr>
            <a:endParaRPr lang="en-US" altLang="ja-JP" dirty="0"/>
          </a:p>
        </p:txBody>
      </p:sp>
      <p:sp>
        <p:nvSpPr>
          <p:cNvPr id="5" name="フッター プレースホルダー 4">
            <a:extLst>
              <a:ext uri="{FF2B5EF4-FFF2-40B4-BE49-F238E27FC236}">
                <a16:creationId xmlns:a16="http://schemas.microsoft.com/office/drawing/2014/main" id="{AA0832B7-F0FD-710E-B453-CEE9F7A7431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60AF1E2D-C0FF-7679-7E14-A52E2F94A1D0}"/>
              </a:ext>
            </a:extLst>
          </p:cNvPr>
          <p:cNvSpPr>
            <a:spLocks noGrp="1"/>
          </p:cNvSpPr>
          <p:nvPr>
            <p:ph type="sldNum" sz="quarter" idx="12"/>
          </p:nvPr>
        </p:nvSpPr>
        <p:spPr/>
        <p:txBody>
          <a:bodyPr/>
          <a:lstStyle/>
          <a:p>
            <a:fld id="{A92C8975-12A7-4C84-BF77-7F7E3A4DD352}" type="slidenum">
              <a:rPr kumimoji="1" lang="ja-JP" altLang="en-US" smtClean="0"/>
              <a:t>6</a:t>
            </a:fld>
            <a:endParaRPr kumimoji="1" lang="ja-JP" altLang="en-US"/>
          </a:p>
        </p:txBody>
      </p:sp>
      <p:sp>
        <p:nvSpPr>
          <p:cNvPr id="8" name="日付プレースホルダー 3">
            <a:extLst>
              <a:ext uri="{FF2B5EF4-FFF2-40B4-BE49-F238E27FC236}">
                <a16:creationId xmlns:a16="http://schemas.microsoft.com/office/drawing/2014/main" id="{CD999EF7-1F59-3A55-4876-9C4E99639B1C}"/>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426836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26127-DADA-F8F2-F173-6EFCD7B977F0}"/>
              </a:ext>
            </a:extLst>
          </p:cNvPr>
          <p:cNvSpPr>
            <a:spLocks noGrp="1"/>
          </p:cNvSpPr>
          <p:nvPr>
            <p:ph type="title"/>
          </p:nvPr>
        </p:nvSpPr>
        <p:spPr/>
        <p:txBody>
          <a:bodyPr/>
          <a:lstStyle/>
          <a:p>
            <a:r>
              <a:rPr lang="en-US" altLang="ja-JP" dirty="0">
                <a:ea typeface="+mj-lt"/>
                <a:cs typeface="+mj-lt"/>
              </a:rPr>
              <a:t>How was the Process</a:t>
            </a:r>
            <a:endParaRPr kumimoji="1" lang="ja-JP" altLang="en-US"/>
          </a:p>
        </p:txBody>
      </p:sp>
      <p:sp>
        <p:nvSpPr>
          <p:cNvPr id="3" name="コンテンツ プレースホルダー 2">
            <a:extLst>
              <a:ext uri="{FF2B5EF4-FFF2-40B4-BE49-F238E27FC236}">
                <a16:creationId xmlns:a16="http://schemas.microsoft.com/office/drawing/2014/main" id="{7CF1A9D3-727E-457E-A9F0-63925924DCB4}"/>
              </a:ext>
            </a:extLst>
          </p:cNvPr>
          <p:cNvSpPr>
            <a:spLocks noGrp="1"/>
          </p:cNvSpPr>
          <p:nvPr>
            <p:ph idx="1"/>
          </p:nvPr>
        </p:nvSpPr>
        <p:spPr/>
        <p:txBody>
          <a:bodyPr/>
          <a:lstStyle/>
          <a:p>
            <a:pPr marL="0" indent="0">
              <a:buNone/>
            </a:pPr>
            <a:r>
              <a:rPr lang="en-US" altLang="ja-JP" b="1" dirty="0"/>
              <a:t>To improve the product/process</a:t>
            </a:r>
          </a:p>
          <a:p>
            <a:pPr lvl="1">
              <a:lnSpc>
                <a:spcPct val="150000"/>
              </a:lnSpc>
              <a:buFont typeface="Wingdings" pitchFamily="2" charset="2"/>
              <a:buChar char="Ø"/>
            </a:pPr>
            <a:r>
              <a:rPr kumimoji="1" lang="en" altLang="ja-JP" dirty="0"/>
              <a:t>Everyone checks progress.</a:t>
            </a:r>
          </a:p>
          <a:p>
            <a:pPr lvl="1">
              <a:lnSpc>
                <a:spcPct val="150000"/>
              </a:lnSpc>
              <a:buFont typeface="Wingdings" pitchFamily="2" charset="2"/>
              <a:buChar char="Ø"/>
            </a:pPr>
            <a:r>
              <a:rPr kumimoji="1" lang="en" altLang="ja-JP" dirty="0"/>
              <a:t>Subdivided tasks</a:t>
            </a:r>
            <a:endParaRPr lang="en" altLang="ja-JP" dirty="0"/>
          </a:p>
          <a:p>
            <a:pPr lvl="1">
              <a:lnSpc>
                <a:spcPct val="150000"/>
              </a:lnSpc>
              <a:buFont typeface="Wingdings" pitchFamily="2" charset="2"/>
              <a:buChar char="Ø"/>
            </a:pPr>
            <a:r>
              <a:rPr kumimoji="1" lang="en" altLang="ja-JP" dirty="0"/>
              <a:t>We communicated a lot.</a:t>
            </a:r>
            <a:endParaRPr kumimoji="1" lang="ja-JP" altLang="en-US"/>
          </a:p>
        </p:txBody>
      </p:sp>
      <p:sp>
        <p:nvSpPr>
          <p:cNvPr id="5" name="フッター プレースホルダー 4">
            <a:extLst>
              <a:ext uri="{FF2B5EF4-FFF2-40B4-BE49-F238E27FC236}">
                <a16:creationId xmlns:a16="http://schemas.microsoft.com/office/drawing/2014/main" id="{E6DDE894-B5A5-7248-D09B-3DFA7F0C05E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BE3FBBE4-65E7-4AC2-564D-094DAAF373BC}"/>
              </a:ext>
            </a:extLst>
          </p:cNvPr>
          <p:cNvSpPr>
            <a:spLocks noGrp="1"/>
          </p:cNvSpPr>
          <p:nvPr>
            <p:ph type="sldNum" sz="quarter" idx="12"/>
          </p:nvPr>
        </p:nvSpPr>
        <p:spPr/>
        <p:txBody>
          <a:bodyPr/>
          <a:lstStyle/>
          <a:p>
            <a:fld id="{A92C8975-12A7-4C84-BF77-7F7E3A4DD352}" type="slidenum">
              <a:rPr kumimoji="1" lang="ja-JP" altLang="en-US" smtClean="0"/>
              <a:t>7</a:t>
            </a:fld>
            <a:endParaRPr kumimoji="1" lang="ja-JP" altLang="en-US"/>
          </a:p>
        </p:txBody>
      </p:sp>
      <p:sp>
        <p:nvSpPr>
          <p:cNvPr id="7" name="日付プレースホルダー 3">
            <a:extLst>
              <a:ext uri="{FF2B5EF4-FFF2-40B4-BE49-F238E27FC236}">
                <a16:creationId xmlns:a16="http://schemas.microsoft.com/office/drawing/2014/main" id="{69AF2F90-029A-D7D2-445D-1273CAD9EDB0}"/>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426859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72780-E658-F131-DC95-35B68948D35A}"/>
              </a:ext>
            </a:extLst>
          </p:cNvPr>
          <p:cNvSpPr>
            <a:spLocks noGrp="1"/>
          </p:cNvSpPr>
          <p:nvPr>
            <p:ph type="title"/>
          </p:nvPr>
        </p:nvSpPr>
        <p:spPr/>
        <p:txBody>
          <a:bodyPr/>
          <a:lstStyle/>
          <a:p>
            <a:r>
              <a:rPr lang="en-US" altLang="ja-JP" dirty="0"/>
              <a:t>Contributions</a:t>
            </a:r>
            <a:endParaRPr kumimoji="1" lang="ja-JP" altLang="en-US"/>
          </a:p>
        </p:txBody>
      </p:sp>
      <p:sp>
        <p:nvSpPr>
          <p:cNvPr id="5" name="フッター プレースホルダー 4">
            <a:extLst>
              <a:ext uri="{FF2B5EF4-FFF2-40B4-BE49-F238E27FC236}">
                <a16:creationId xmlns:a16="http://schemas.microsoft.com/office/drawing/2014/main" id="{FCBDE5F5-60D5-DCCD-190C-CC7688BFD398}"/>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F53BB287-0023-955C-AC66-46EFE56388F2}"/>
              </a:ext>
            </a:extLst>
          </p:cNvPr>
          <p:cNvSpPr>
            <a:spLocks noGrp="1"/>
          </p:cNvSpPr>
          <p:nvPr>
            <p:ph type="sldNum" sz="quarter" idx="12"/>
          </p:nvPr>
        </p:nvSpPr>
        <p:spPr/>
        <p:txBody>
          <a:bodyPr/>
          <a:lstStyle/>
          <a:p>
            <a:fld id="{A92C8975-12A7-4C84-BF77-7F7E3A4DD352}" type="slidenum">
              <a:rPr kumimoji="1" lang="ja-JP" altLang="en-US" smtClean="0"/>
              <a:t>8</a:t>
            </a:fld>
            <a:endParaRPr kumimoji="1" lang="ja-JP" altLang="en-US"/>
          </a:p>
        </p:txBody>
      </p:sp>
      <p:graphicFrame>
        <p:nvGraphicFramePr>
          <p:cNvPr id="7" name="表 6">
            <a:extLst>
              <a:ext uri="{FF2B5EF4-FFF2-40B4-BE49-F238E27FC236}">
                <a16:creationId xmlns:a16="http://schemas.microsoft.com/office/drawing/2014/main" id="{E84A317F-5EAC-9ACF-9E69-8F95B88AEAFE}"/>
              </a:ext>
            </a:extLst>
          </p:cNvPr>
          <p:cNvGraphicFramePr>
            <a:graphicFrameLocks noGrp="1"/>
          </p:cNvGraphicFramePr>
          <p:nvPr>
            <p:extLst>
              <p:ext uri="{D42A27DB-BD31-4B8C-83A1-F6EECF244321}">
                <p14:modId xmlns:p14="http://schemas.microsoft.com/office/powerpoint/2010/main" val="1201212296"/>
              </p:ext>
            </p:extLst>
          </p:nvPr>
        </p:nvGraphicFramePr>
        <p:xfrm>
          <a:off x="1628932" y="1690688"/>
          <a:ext cx="8934136" cy="2225255"/>
        </p:xfrm>
        <a:graphic>
          <a:graphicData uri="http://schemas.openxmlformats.org/drawingml/2006/table">
            <a:tbl>
              <a:tblPr firstRow="1" lastRow="1" bandRow="1">
                <a:tableStyleId>{9D7B26C5-4107-4FEC-AEDC-1716B250A1EF}</a:tableStyleId>
              </a:tblPr>
              <a:tblGrid>
                <a:gridCol w="1116767">
                  <a:extLst>
                    <a:ext uri="{9D8B030D-6E8A-4147-A177-3AD203B41FA5}">
                      <a16:colId xmlns:a16="http://schemas.microsoft.com/office/drawing/2014/main" val="20000"/>
                    </a:ext>
                  </a:extLst>
                </a:gridCol>
                <a:gridCol w="1116767">
                  <a:extLst>
                    <a:ext uri="{9D8B030D-6E8A-4147-A177-3AD203B41FA5}">
                      <a16:colId xmlns:a16="http://schemas.microsoft.com/office/drawing/2014/main" val="20001"/>
                    </a:ext>
                  </a:extLst>
                </a:gridCol>
                <a:gridCol w="1116767">
                  <a:extLst>
                    <a:ext uri="{9D8B030D-6E8A-4147-A177-3AD203B41FA5}">
                      <a16:colId xmlns:a16="http://schemas.microsoft.com/office/drawing/2014/main" val="20002"/>
                    </a:ext>
                  </a:extLst>
                </a:gridCol>
                <a:gridCol w="1116767">
                  <a:extLst>
                    <a:ext uri="{9D8B030D-6E8A-4147-A177-3AD203B41FA5}">
                      <a16:colId xmlns:a16="http://schemas.microsoft.com/office/drawing/2014/main" val="20003"/>
                    </a:ext>
                  </a:extLst>
                </a:gridCol>
                <a:gridCol w="1116767">
                  <a:extLst>
                    <a:ext uri="{9D8B030D-6E8A-4147-A177-3AD203B41FA5}">
                      <a16:colId xmlns:a16="http://schemas.microsoft.com/office/drawing/2014/main" val="20004"/>
                    </a:ext>
                  </a:extLst>
                </a:gridCol>
                <a:gridCol w="1116767">
                  <a:extLst>
                    <a:ext uri="{9D8B030D-6E8A-4147-A177-3AD203B41FA5}">
                      <a16:colId xmlns:a16="http://schemas.microsoft.com/office/drawing/2014/main" val="20005"/>
                    </a:ext>
                  </a:extLst>
                </a:gridCol>
                <a:gridCol w="1116767">
                  <a:extLst>
                    <a:ext uri="{9D8B030D-6E8A-4147-A177-3AD203B41FA5}">
                      <a16:colId xmlns:a16="http://schemas.microsoft.com/office/drawing/2014/main" val="20006"/>
                    </a:ext>
                  </a:extLst>
                </a:gridCol>
                <a:gridCol w="1116767">
                  <a:extLst>
                    <a:ext uri="{9D8B030D-6E8A-4147-A177-3AD203B41FA5}">
                      <a16:colId xmlns:a16="http://schemas.microsoft.com/office/drawing/2014/main" val="20007"/>
                    </a:ext>
                  </a:extLst>
                </a:gridCol>
              </a:tblGrid>
              <a:tr h="506531">
                <a:tc>
                  <a:txBody>
                    <a:bodyPr/>
                    <a:lstStyle/>
                    <a:p>
                      <a:pPr algn="ctr"/>
                      <a:r>
                        <a:rPr kumimoji="1" lang="en-US" altLang="ja-JP" sz="1400"/>
                        <a:t>Member</a:t>
                      </a:r>
                      <a:endParaRPr kumimoji="1" lang="ja-JP" altLang="en-US" sz="1400"/>
                    </a:p>
                  </a:txBody>
                  <a:tcPr/>
                </a:tc>
                <a:tc>
                  <a:txBody>
                    <a:bodyPr/>
                    <a:lstStyle/>
                    <a:p>
                      <a:pPr algn="ctr"/>
                      <a:r>
                        <a:rPr kumimoji="1" lang="en-US" altLang="ja-JP" sz="1400"/>
                        <a:t>Analysis</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Design</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Coding</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Test</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Total</a:t>
                      </a:r>
                    </a:p>
                    <a:p>
                      <a:pPr algn="ctr"/>
                      <a:r>
                        <a:rPr kumimoji="1" lang="ja-JP" altLang="en-US" sz="1400"/>
                        <a:t>（</a:t>
                      </a:r>
                      <a:r>
                        <a:rPr kumimoji="1" lang="en-US" altLang="ja-JP" sz="1400"/>
                        <a:t>hours</a:t>
                      </a:r>
                      <a:r>
                        <a:rPr kumimoji="1" lang="ja-JP" altLang="en-US" sz="1400"/>
                        <a:t>）</a:t>
                      </a:r>
                    </a:p>
                  </a:txBody>
                  <a:tcPr/>
                </a:tc>
                <a:tc>
                  <a:txBody>
                    <a:bodyPr/>
                    <a:lstStyle/>
                    <a:p>
                      <a:pPr algn="ctr"/>
                      <a:r>
                        <a:rPr kumimoji="1" lang="en-US" altLang="ja-JP" sz="1400"/>
                        <a:t>LOC</a:t>
                      </a:r>
                      <a:endParaRPr kumimoji="1" lang="ja-JP" altLang="en-US" sz="1400"/>
                    </a:p>
                  </a:txBody>
                  <a:tcPr/>
                </a:tc>
                <a:tc>
                  <a:txBody>
                    <a:bodyPr/>
                    <a:lstStyle/>
                    <a:p>
                      <a:pPr algn="ctr"/>
                      <a:r>
                        <a:rPr kumimoji="1" lang="en-US" altLang="ja-JP" sz="1400"/>
                        <a:t>Work Efficiency</a:t>
                      </a:r>
                      <a:endParaRPr kumimoji="1" lang="ja-JP" altLang="en-US" sz="1400"/>
                    </a:p>
                  </a:txBody>
                  <a:tcPr/>
                </a:tc>
                <a:extLst>
                  <a:ext uri="{0D108BD9-81ED-4DB2-BD59-A6C34878D82A}">
                    <a16:rowId xmlns:a16="http://schemas.microsoft.com/office/drawing/2014/main" val="10000"/>
                  </a:ext>
                </a:extLst>
              </a:tr>
              <a:tr h="341419">
                <a:tc>
                  <a:txBody>
                    <a:bodyPr/>
                    <a:lstStyle/>
                    <a:p>
                      <a:pPr algn="ctr"/>
                      <a:r>
                        <a:rPr kumimoji="1" lang="en-US" altLang="ja-JP" sz="1400"/>
                        <a:t>Tamura</a:t>
                      </a:r>
                      <a:endParaRPr kumimoji="1" lang="ja-JP" altLang="en-US" sz="1400"/>
                    </a:p>
                  </a:txBody>
                  <a:tcPr/>
                </a:tc>
                <a:tc>
                  <a:txBody>
                    <a:bodyPr/>
                    <a:lstStyle/>
                    <a:p>
                      <a:pPr algn="ctr"/>
                      <a:r>
                        <a:rPr kumimoji="1" lang="en-US" altLang="ja-JP" sz="1400"/>
                        <a:t>28</a:t>
                      </a:r>
                      <a:endParaRPr kumimoji="1" lang="ja-JP" altLang="en-US" sz="1400"/>
                    </a:p>
                  </a:txBody>
                  <a:tcPr/>
                </a:tc>
                <a:tc>
                  <a:txBody>
                    <a:bodyPr/>
                    <a:lstStyle/>
                    <a:p>
                      <a:pPr algn="ctr"/>
                      <a:r>
                        <a:rPr kumimoji="1" lang="en-US" altLang="ja-JP" sz="1400"/>
                        <a:t>3</a:t>
                      </a:r>
                      <a:endParaRPr kumimoji="1" lang="ja-JP" altLang="en-US" sz="1400"/>
                    </a:p>
                  </a:txBody>
                  <a:tcPr/>
                </a:tc>
                <a:tc>
                  <a:txBody>
                    <a:bodyPr/>
                    <a:lstStyle/>
                    <a:p>
                      <a:pPr algn="ctr"/>
                      <a:r>
                        <a:rPr lang="ja-JP" altLang="en-US" sz="1400"/>
                        <a:t>65</a:t>
                      </a:r>
                      <a:endParaRPr kumimoji="1" lang="ja-JP" altLang="en-US" sz="1400"/>
                    </a:p>
                  </a:txBody>
                  <a:tcPr/>
                </a:tc>
                <a:tc>
                  <a:txBody>
                    <a:bodyPr/>
                    <a:lstStyle/>
                    <a:p>
                      <a:pPr algn="ctr"/>
                      <a:r>
                        <a:rPr lang="ja-JP" altLang="en-US" sz="1400"/>
                        <a:t>5</a:t>
                      </a:r>
                      <a:endParaRPr kumimoji="1" lang="ja-JP" altLang="en-US" sz="1400"/>
                    </a:p>
                  </a:txBody>
                  <a:tcPr/>
                </a:tc>
                <a:tc>
                  <a:txBody>
                    <a:bodyPr/>
                    <a:lstStyle/>
                    <a:p>
                      <a:pPr algn="ctr"/>
                      <a:r>
                        <a:rPr lang="ja-JP" altLang="en-US" sz="1400"/>
                        <a:t>101</a:t>
                      </a:r>
                      <a:endParaRPr kumimoji="1" lang="ja-JP" altLang="en-US" sz="1400"/>
                    </a:p>
                  </a:txBody>
                  <a:tcPr/>
                </a:tc>
                <a:tc>
                  <a:txBody>
                    <a:bodyPr/>
                    <a:lstStyle/>
                    <a:p>
                      <a:pPr algn="ctr"/>
                      <a:r>
                        <a:rPr kumimoji="1" lang="en-US" altLang="ja-JP" sz="1400" dirty="0"/>
                        <a:t>8902</a:t>
                      </a:r>
                      <a:endParaRPr kumimoji="1" lang="ja-JP" altLang="en-US" sz="1400"/>
                    </a:p>
                  </a:txBody>
                  <a:tcPr/>
                </a:tc>
                <a:tc>
                  <a:txBody>
                    <a:bodyPr/>
                    <a:lstStyle/>
                    <a:p>
                      <a:pPr algn="ctr"/>
                      <a:r>
                        <a:rPr kumimoji="1" lang="en-US" altLang="ja-JP" sz="1400" dirty="0"/>
                        <a:t>88.1</a:t>
                      </a:r>
                      <a:endParaRPr kumimoji="1" lang="ja-JP" altLang="en-US" sz="1400"/>
                    </a:p>
                  </a:txBody>
                  <a:tcPr/>
                </a:tc>
                <a:extLst>
                  <a:ext uri="{0D108BD9-81ED-4DB2-BD59-A6C34878D82A}">
                    <a16:rowId xmlns:a16="http://schemas.microsoft.com/office/drawing/2014/main" val="10001"/>
                  </a:ext>
                </a:extLst>
              </a:tr>
              <a:tr h="341419">
                <a:tc>
                  <a:txBody>
                    <a:bodyPr/>
                    <a:lstStyle/>
                    <a:p>
                      <a:pPr algn="ctr"/>
                      <a:r>
                        <a:rPr kumimoji="1" lang="en-US" altLang="ja-JP" sz="1400"/>
                        <a:t>Kurihara</a:t>
                      </a:r>
                      <a:endParaRPr kumimoji="1" lang="ja-JP" altLang="en-US" sz="1400"/>
                    </a:p>
                  </a:txBody>
                  <a:tcPr/>
                </a:tc>
                <a:tc>
                  <a:txBody>
                    <a:bodyPr/>
                    <a:lstStyle/>
                    <a:p>
                      <a:pPr algn="ctr"/>
                      <a:r>
                        <a:rPr lang="ja-JP" altLang="en-US" sz="1400"/>
                        <a:t>28</a:t>
                      </a:r>
                      <a:endParaRPr kumimoji="1" lang="ja-JP" altLang="en-US" sz="1400"/>
                    </a:p>
                  </a:txBody>
                  <a:tcPr/>
                </a:tc>
                <a:tc>
                  <a:txBody>
                    <a:bodyPr/>
                    <a:lstStyle/>
                    <a:p>
                      <a:pPr algn="ctr"/>
                      <a:r>
                        <a:rPr lang="ja-JP" altLang="en-US" sz="1400"/>
                        <a:t>8</a:t>
                      </a:r>
                      <a:endParaRPr kumimoji="1" lang="ja-JP" altLang="en-US" sz="1400"/>
                    </a:p>
                  </a:txBody>
                  <a:tcPr/>
                </a:tc>
                <a:tc>
                  <a:txBody>
                    <a:bodyPr/>
                    <a:lstStyle/>
                    <a:p>
                      <a:pPr algn="ctr"/>
                      <a:r>
                        <a:rPr lang="ja-JP" altLang="en-US" sz="1400"/>
                        <a:t>32.5</a:t>
                      </a:r>
                      <a:endParaRPr kumimoji="1" lang="ja-JP" altLang="en-US" sz="1400"/>
                    </a:p>
                  </a:txBody>
                  <a:tcPr/>
                </a:tc>
                <a:tc>
                  <a:txBody>
                    <a:bodyPr/>
                    <a:lstStyle/>
                    <a:p>
                      <a:pPr algn="ctr"/>
                      <a:r>
                        <a:rPr lang="en-US" altLang="ja-JP" sz="1400"/>
                        <a:t>5</a:t>
                      </a:r>
                      <a:endParaRPr kumimoji="1" lang="en-US" altLang="ja-JP" sz="1400"/>
                    </a:p>
                  </a:txBody>
                  <a:tcPr/>
                </a:tc>
                <a:tc>
                  <a:txBody>
                    <a:bodyPr/>
                    <a:lstStyle/>
                    <a:p>
                      <a:pPr algn="ctr"/>
                      <a:r>
                        <a:rPr lang="ja-JP" altLang="en-US" sz="1400"/>
                        <a:t>73.5</a:t>
                      </a:r>
                      <a:endParaRPr kumimoji="1" lang="ja-JP" altLang="en-US" sz="1400"/>
                    </a:p>
                  </a:txBody>
                  <a:tcPr/>
                </a:tc>
                <a:tc>
                  <a:txBody>
                    <a:bodyPr/>
                    <a:lstStyle/>
                    <a:p>
                      <a:pPr algn="ctr"/>
                      <a:r>
                        <a:rPr kumimoji="1" lang="en-US" altLang="ja-JP" sz="1400" dirty="0"/>
                        <a:t>4223</a:t>
                      </a:r>
                      <a:endParaRPr kumimoji="1" lang="ja-JP" altLang="en-US" sz="1400"/>
                    </a:p>
                  </a:txBody>
                  <a:tcPr/>
                </a:tc>
                <a:tc>
                  <a:txBody>
                    <a:bodyPr/>
                    <a:lstStyle/>
                    <a:p>
                      <a:pPr algn="ctr"/>
                      <a:r>
                        <a:rPr kumimoji="1" lang="en-US" altLang="ja-JP" sz="1400" dirty="0"/>
                        <a:t>57.45</a:t>
                      </a:r>
                      <a:endParaRPr kumimoji="1" lang="ja-JP" altLang="en-US" sz="1400"/>
                    </a:p>
                  </a:txBody>
                  <a:tcPr/>
                </a:tc>
                <a:extLst>
                  <a:ext uri="{0D108BD9-81ED-4DB2-BD59-A6C34878D82A}">
                    <a16:rowId xmlns:a16="http://schemas.microsoft.com/office/drawing/2014/main" val="10002"/>
                  </a:ext>
                </a:extLst>
              </a:tr>
              <a:tr h="341419">
                <a:tc>
                  <a:txBody>
                    <a:bodyPr/>
                    <a:lstStyle/>
                    <a:p>
                      <a:pPr algn="ctr"/>
                      <a:r>
                        <a:rPr kumimoji="1" lang="en-US" altLang="ja-JP" sz="1400"/>
                        <a:t>Yuda</a:t>
                      </a:r>
                      <a:endParaRPr kumimoji="1" lang="ja-JP" altLang="en-US" sz="1400"/>
                    </a:p>
                  </a:txBody>
                  <a:tcPr/>
                </a:tc>
                <a:tc>
                  <a:txBody>
                    <a:bodyPr/>
                    <a:lstStyle/>
                    <a:p>
                      <a:pPr algn="ctr"/>
                      <a:r>
                        <a:rPr kumimoji="1" lang="en-US" altLang="ja-JP" sz="1400"/>
                        <a:t>25</a:t>
                      </a:r>
                      <a:endParaRPr kumimoji="1" lang="ja-JP" altLang="en-US" sz="1400"/>
                    </a:p>
                  </a:txBody>
                  <a:tcPr/>
                </a:tc>
                <a:tc>
                  <a:txBody>
                    <a:bodyPr/>
                    <a:lstStyle/>
                    <a:p>
                      <a:pPr algn="ctr"/>
                      <a:r>
                        <a:rPr kumimoji="1" lang="en-US" altLang="ja-JP" sz="1400"/>
                        <a:t>3.5</a:t>
                      </a:r>
                      <a:endParaRPr kumimoji="1" lang="ja-JP" altLang="en-US" sz="1400"/>
                    </a:p>
                  </a:txBody>
                  <a:tcPr/>
                </a:tc>
                <a:tc>
                  <a:txBody>
                    <a:bodyPr/>
                    <a:lstStyle/>
                    <a:p>
                      <a:pPr algn="ctr"/>
                      <a:r>
                        <a:rPr kumimoji="1" lang="en-US" altLang="ja-JP" sz="1400"/>
                        <a:t>10</a:t>
                      </a:r>
                      <a:endParaRPr kumimoji="1" lang="ja-JP" altLang="en-US" sz="1400"/>
                    </a:p>
                  </a:txBody>
                  <a:tcPr/>
                </a:tc>
                <a:tc>
                  <a:txBody>
                    <a:bodyPr/>
                    <a:lstStyle/>
                    <a:p>
                      <a:pPr algn="ctr"/>
                      <a:r>
                        <a:rPr kumimoji="1" lang="en-US" altLang="ja-JP" sz="1400"/>
                        <a:t>5.5</a:t>
                      </a:r>
                      <a:endParaRPr kumimoji="1" lang="ja-JP" altLang="en-US" sz="1400"/>
                    </a:p>
                  </a:txBody>
                  <a:tcPr/>
                </a:tc>
                <a:tc>
                  <a:txBody>
                    <a:bodyPr/>
                    <a:lstStyle/>
                    <a:p>
                      <a:pPr algn="ctr"/>
                      <a:r>
                        <a:rPr kumimoji="1" lang="en-US" altLang="ja-JP" sz="1400"/>
                        <a:t>44</a:t>
                      </a:r>
                      <a:endParaRPr kumimoji="1" lang="ja-JP" altLang="en-US" sz="1400"/>
                    </a:p>
                  </a:txBody>
                  <a:tcPr/>
                </a:tc>
                <a:tc>
                  <a:txBody>
                    <a:bodyPr/>
                    <a:lstStyle/>
                    <a:p>
                      <a:pPr algn="ctr"/>
                      <a:r>
                        <a:rPr kumimoji="1" lang="en-US" altLang="ja-JP" sz="1400" dirty="0"/>
                        <a:t>746</a:t>
                      </a:r>
                      <a:endParaRPr kumimoji="1" lang="ja-JP" altLang="en-US" sz="1400"/>
                    </a:p>
                  </a:txBody>
                  <a:tcPr/>
                </a:tc>
                <a:tc>
                  <a:txBody>
                    <a:bodyPr/>
                    <a:lstStyle/>
                    <a:p>
                      <a:pPr algn="ctr"/>
                      <a:r>
                        <a:rPr kumimoji="1" lang="en-US" altLang="ja-JP" sz="1400" dirty="0"/>
                        <a:t>16.9</a:t>
                      </a:r>
                      <a:endParaRPr kumimoji="1" lang="ja-JP" altLang="en-US" sz="1400"/>
                    </a:p>
                  </a:txBody>
                  <a:tcPr/>
                </a:tc>
                <a:extLst>
                  <a:ext uri="{0D108BD9-81ED-4DB2-BD59-A6C34878D82A}">
                    <a16:rowId xmlns:a16="http://schemas.microsoft.com/office/drawing/2014/main" val="10003"/>
                  </a:ext>
                </a:extLst>
              </a:tr>
              <a:tr h="341419">
                <a:tc>
                  <a:txBody>
                    <a:bodyPr/>
                    <a:lstStyle/>
                    <a:p>
                      <a:pPr algn="ctr"/>
                      <a:r>
                        <a:rPr kumimoji="1" lang="en-US" altLang="ja-JP" sz="1400" b="0"/>
                        <a:t>Nhan</a:t>
                      </a:r>
                      <a:endParaRPr kumimoji="1" lang="ja-JP" altLang="en-US" sz="1400" b="0"/>
                    </a:p>
                  </a:txBody>
                  <a:tcPr/>
                </a:tc>
                <a:tc>
                  <a:txBody>
                    <a:bodyPr/>
                    <a:lstStyle/>
                    <a:p>
                      <a:pPr algn="ctr"/>
                      <a:r>
                        <a:rPr lang="ja-JP" altLang="en-US" sz="1400" b="0"/>
                        <a:t>12</a:t>
                      </a:r>
                      <a:endParaRPr kumimoji="1" lang="ja-JP" altLang="en-US" sz="1400" b="0"/>
                    </a:p>
                  </a:txBody>
                  <a:tcPr/>
                </a:tc>
                <a:tc>
                  <a:txBody>
                    <a:bodyPr/>
                    <a:lstStyle/>
                    <a:p>
                      <a:pPr algn="ctr"/>
                      <a:r>
                        <a:rPr lang="ja-JP" altLang="en-US" sz="1400" b="0"/>
                        <a:t>2.5</a:t>
                      </a:r>
                      <a:endParaRPr kumimoji="1" lang="ja-JP" altLang="en-US" sz="1400" b="0"/>
                    </a:p>
                  </a:txBody>
                  <a:tcPr/>
                </a:tc>
                <a:tc>
                  <a:txBody>
                    <a:bodyPr/>
                    <a:lstStyle/>
                    <a:p>
                      <a:pPr algn="ctr"/>
                      <a:r>
                        <a:rPr lang="ja-JP" altLang="en-US" sz="1400" b="0"/>
                        <a:t>12</a:t>
                      </a:r>
                      <a:endParaRPr kumimoji="1" lang="ja-JP" altLang="en-US" sz="1400" b="0"/>
                    </a:p>
                  </a:txBody>
                  <a:tcPr/>
                </a:tc>
                <a:tc>
                  <a:txBody>
                    <a:bodyPr/>
                    <a:lstStyle/>
                    <a:p>
                      <a:pPr algn="ctr"/>
                      <a:r>
                        <a:rPr lang="ja-JP" altLang="en-US" sz="1400" b="0"/>
                        <a:t>5</a:t>
                      </a:r>
                      <a:endParaRPr kumimoji="1" lang="ja-JP" altLang="en-US" sz="1400" b="0"/>
                    </a:p>
                  </a:txBody>
                  <a:tcPr/>
                </a:tc>
                <a:tc>
                  <a:txBody>
                    <a:bodyPr/>
                    <a:lstStyle/>
                    <a:p>
                      <a:pPr algn="ctr"/>
                      <a:r>
                        <a:rPr lang="ja-JP" altLang="en-US" sz="1400" b="0"/>
                        <a:t>31.5</a:t>
                      </a:r>
                      <a:endParaRPr kumimoji="1" lang="ja-JP" altLang="en-US" sz="1400" b="0"/>
                    </a:p>
                  </a:txBody>
                  <a:tcPr/>
                </a:tc>
                <a:tc>
                  <a:txBody>
                    <a:bodyPr/>
                    <a:lstStyle/>
                    <a:p>
                      <a:pPr algn="ctr"/>
                      <a:r>
                        <a:rPr kumimoji="1" lang="en-US" altLang="ja-JP" sz="1400" dirty="0"/>
                        <a:t>4539</a:t>
                      </a:r>
                      <a:endParaRPr kumimoji="1" lang="ja-JP" altLang="en-US" sz="1400"/>
                    </a:p>
                  </a:txBody>
                  <a:tcPr/>
                </a:tc>
                <a:tc>
                  <a:txBody>
                    <a:bodyPr/>
                    <a:lstStyle/>
                    <a:p>
                      <a:pPr algn="ctr"/>
                      <a:r>
                        <a:rPr kumimoji="1" lang="en-US" altLang="ja-JP" sz="1400" dirty="0"/>
                        <a:t>103.1</a:t>
                      </a:r>
                      <a:endParaRPr kumimoji="1" lang="ja-JP" altLang="en-US" sz="1400"/>
                    </a:p>
                  </a:txBody>
                  <a:tcPr/>
                </a:tc>
                <a:extLst>
                  <a:ext uri="{0D108BD9-81ED-4DB2-BD59-A6C34878D82A}">
                    <a16:rowId xmlns:a16="http://schemas.microsoft.com/office/drawing/2014/main" val="1154024234"/>
                  </a:ext>
                </a:extLst>
              </a:tr>
              <a:tr h="341419">
                <a:tc>
                  <a:txBody>
                    <a:bodyPr/>
                    <a:lstStyle/>
                    <a:p>
                      <a:pPr algn="ctr"/>
                      <a:r>
                        <a:rPr kumimoji="1" lang="en-US" altLang="ja-JP" sz="1400"/>
                        <a:t>Total</a:t>
                      </a:r>
                      <a:endParaRPr kumimoji="1" lang="ja-JP" altLang="en-US" sz="1400"/>
                    </a:p>
                  </a:txBody>
                  <a:tcPr/>
                </a:tc>
                <a:tc>
                  <a:txBody>
                    <a:bodyPr/>
                    <a:lstStyle/>
                    <a:p>
                      <a:pPr algn="ctr"/>
                      <a:r>
                        <a:rPr kumimoji="1" lang="en-US" altLang="ja-JP" sz="1400" dirty="0"/>
                        <a:t>93</a:t>
                      </a:r>
                      <a:endParaRPr kumimoji="1" lang="ja-JP" altLang="en-US" sz="1400"/>
                    </a:p>
                  </a:txBody>
                  <a:tcPr/>
                </a:tc>
                <a:tc>
                  <a:txBody>
                    <a:bodyPr/>
                    <a:lstStyle/>
                    <a:p>
                      <a:pPr algn="ctr"/>
                      <a:r>
                        <a:rPr kumimoji="1" lang="en-US" altLang="ja-JP" sz="1400" dirty="0"/>
                        <a:t>17</a:t>
                      </a:r>
                      <a:endParaRPr kumimoji="1" lang="ja-JP" altLang="en-US" sz="1400"/>
                    </a:p>
                  </a:txBody>
                  <a:tcPr/>
                </a:tc>
                <a:tc>
                  <a:txBody>
                    <a:bodyPr/>
                    <a:lstStyle/>
                    <a:p>
                      <a:pPr algn="ctr"/>
                      <a:r>
                        <a:rPr kumimoji="1" lang="en-US" altLang="ja-JP" sz="1400" dirty="0"/>
                        <a:t>119.5</a:t>
                      </a:r>
                      <a:endParaRPr kumimoji="1" lang="ja-JP" altLang="en-US" sz="1400"/>
                    </a:p>
                  </a:txBody>
                  <a:tcPr/>
                </a:tc>
                <a:tc>
                  <a:txBody>
                    <a:bodyPr/>
                    <a:lstStyle/>
                    <a:p>
                      <a:pPr algn="ctr"/>
                      <a:r>
                        <a:rPr kumimoji="1" lang="en-US" altLang="ja-JP" sz="1400" dirty="0"/>
                        <a:t>20.5</a:t>
                      </a:r>
                      <a:endParaRPr kumimoji="1" lang="ja-JP" altLang="en-US" sz="1400"/>
                    </a:p>
                  </a:txBody>
                  <a:tcPr/>
                </a:tc>
                <a:tc>
                  <a:txBody>
                    <a:bodyPr/>
                    <a:lstStyle/>
                    <a:p>
                      <a:pPr algn="ctr"/>
                      <a:r>
                        <a:rPr kumimoji="1" lang="en-US" altLang="ja-JP" sz="1400" dirty="0"/>
                        <a:t>250</a:t>
                      </a:r>
                      <a:endParaRPr kumimoji="1" lang="ja-JP" altLang="en-US" sz="1400"/>
                    </a:p>
                  </a:txBody>
                  <a:tcPr/>
                </a:tc>
                <a:tc>
                  <a:txBody>
                    <a:bodyPr/>
                    <a:lstStyle/>
                    <a:p>
                      <a:pPr algn="ctr"/>
                      <a:r>
                        <a:rPr kumimoji="1" lang="en-US" altLang="ja-JP" sz="1400" dirty="0"/>
                        <a:t>18410</a:t>
                      </a:r>
                      <a:endParaRPr kumimoji="1" lang="ja-JP" altLang="en-US" sz="1400"/>
                    </a:p>
                  </a:txBody>
                  <a:tcPr/>
                </a:tc>
                <a:tc>
                  <a:txBody>
                    <a:bodyPr/>
                    <a:lstStyle/>
                    <a:p>
                      <a:pPr algn="ctr"/>
                      <a:r>
                        <a:rPr kumimoji="1" lang="en-US" altLang="ja-JP" sz="1400" dirty="0"/>
                        <a:t>73.64</a:t>
                      </a:r>
                      <a:endParaRPr kumimoji="1" lang="ja-JP" altLang="en-US" sz="1400"/>
                    </a:p>
                  </a:txBody>
                  <a:tcPr/>
                </a:tc>
                <a:extLst>
                  <a:ext uri="{0D108BD9-81ED-4DB2-BD59-A6C34878D82A}">
                    <a16:rowId xmlns:a16="http://schemas.microsoft.com/office/drawing/2014/main" val="10005"/>
                  </a:ext>
                </a:extLst>
              </a:tr>
            </a:tbl>
          </a:graphicData>
        </a:graphic>
      </p:graphicFrame>
      <p:sp>
        <p:nvSpPr>
          <p:cNvPr id="3" name="日付プレースホルダー 3">
            <a:extLst>
              <a:ext uri="{FF2B5EF4-FFF2-40B4-BE49-F238E27FC236}">
                <a16:creationId xmlns:a16="http://schemas.microsoft.com/office/drawing/2014/main" id="{79F1C9CD-9743-2E95-48F6-27AE56C6779F}"/>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404845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CEFDB-C861-A303-EB13-AD2BF6016765}"/>
              </a:ext>
            </a:extLst>
          </p:cNvPr>
          <p:cNvSpPr>
            <a:spLocks noGrp="1"/>
          </p:cNvSpPr>
          <p:nvPr>
            <p:ph type="title"/>
          </p:nvPr>
        </p:nvSpPr>
        <p:spPr/>
        <p:txBody>
          <a:bodyPr/>
          <a:lstStyle/>
          <a:p>
            <a:r>
              <a:rPr kumimoji="1" lang="en-US" altLang="ja-JP" dirty="0"/>
              <a:t>What we learned</a:t>
            </a:r>
            <a:endParaRPr kumimoji="1" lang="ja-JP" altLang="en-US"/>
          </a:p>
        </p:txBody>
      </p:sp>
      <p:sp>
        <p:nvSpPr>
          <p:cNvPr id="3" name="コンテンツ プレースホルダー 2">
            <a:extLst>
              <a:ext uri="{FF2B5EF4-FFF2-40B4-BE49-F238E27FC236}">
                <a16:creationId xmlns:a16="http://schemas.microsoft.com/office/drawing/2014/main" id="{CF5C9DBC-C4C6-69C8-096E-5F8F386DF44C}"/>
              </a:ext>
            </a:extLst>
          </p:cNvPr>
          <p:cNvSpPr>
            <a:spLocks noGrp="1"/>
          </p:cNvSpPr>
          <p:nvPr>
            <p:ph idx="1"/>
          </p:nvPr>
        </p:nvSpPr>
        <p:spPr/>
        <p:txBody>
          <a:bodyPr/>
          <a:lstStyle/>
          <a:p>
            <a:r>
              <a:rPr kumimoji="1" lang="en-US" altLang="ja-JP" dirty="0"/>
              <a:t>How to </a:t>
            </a:r>
            <a:r>
              <a:rPr kumimoji="1" lang="en-US" altLang="ja-JP" b="1" dirty="0"/>
              <a:t>proceed</a:t>
            </a:r>
            <a:r>
              <a:rPr kumimoji="1" lang="en-US" altLang="ja-JP" dirty="0"/>
              <a:t> with team development.</a:t>
            </a:r>
          </a:p>
          <a:p>
            <a:r>
              <a:rPr lang="en-US" altLang="ja-JP" dirty="0"/>
              <a:t>How to </a:t>
            </a:r>
            <a:r>
              <a:rPr lang="en-US" altLang="ja-JP" b="1" dirty="0"/>
              <a:t>use</a:t>
            </a:r>
            <a:r>
              <a:rPr lang="en-US" altLang="ja-JP" dirty="0"/>
              <a:t> the tools for team development.</a:t>
            </a:r>
          </a:p>
          <a:p>
            <a:r>
              <a:rPr kumimoji="1" lang="en-US" altLang="ja-JP" dirty="0"/>
              <a:t>How to </a:t>
            </a:r>
            <a:r>
              <a:rPr kumimoji="1" lang="en-US" altLang="ja-JP" b="1" dirty="0"/>
              <a:t>manage</a:t>
            </a:r>
            <a:r>
              <a:rPr kumimoji="1" lang="en-US" altLang="ja-JP" dirty="0"/>
              <a:t> team development.</a:t>
            </a:r>
          </a:p>
          <a:p>
            <a:r>
              <a:rPr kumimoji="1" lang="en-US" altLang="ja-JP" dirty="0"/>
              <a:t>The importance of </a:t>
            </a:r>
            <a:r>
              <a:rPr kumimoji="1" lang="en-US" altLang="ja-JP" b="1" dirty="0"/>
              <a:t>communication</a:t>
            </a:r>
          </a:p>
          <a:p>
            <a:endParaRPr kumimoji="1" lang="en-US" altLang="ja-JP" dirty="0"/>
          </a:p>
          <a:p>
            <a:endParaRPr kumimoji="1" lang="ja-JP" altLang="en-US"/>
          </a:p>
        </p:txBody>
      </p:sp>
      <p:sp>
        <p:nvSpPr>
          <p:cNvPr id="5" name="フッター プレースホルダー 4">
            <a:extLst>
              <a:ext uri="{FF2B5EF4-FFF2-40B4-BE49-F238E27FC236}">
                <a16:creationId xmlns:a16="http://schemas.microsoft.com/office/drawing/2014/main" id="{D62C6789-1DDB-57F6-1DD4-06F2E0FDAEA2}"/>
              </a:ext>
            </a:extLst>
          </p:cNvPr>
          <p:cNvSpPr>
            <a:spLocks noGrp="1"/>
          </p:cNvSpPr>
          <p:nvPr>
            <p:ph type="ftr" sz="quarter" idx="11"/>
          </p:nvPr>
        </p:nvSpPr>
        <p:spPr/>
        <p:txBody>
          <a:bodyPr/>
          <a:lstStyle/>
          <a:p>
            <a:r>
              <a:rPr kumimoji="1" lang="en-US" altLang="ja-JP"/>
              <a:t>Integrated Exercise for Software II</a:t>
            </a:r>
            <a:endParaRPr kumimoji="1" lang="ja-JP" altLang="en-US"/>
          </a:p>
        </p:txBody>
      </p:sp>
      <p:sp>
        <p:nvSpPr>
          <p:cNvPr id="6" name="スライド番号プレースホルダー 5">
            <a:extLst>
              <a:ext uri="{FF2B5EF4-FFF2-40B4-BE49-F238E27FC236}">
                <a16:creationId xmlns:a16="http://schemas.microsoft.com/office/drawing/2014/main" id="{148040AC-19EB-F6B4-DEE2-5B93BC8AB27D}"/>
              </a:ext>
            </a:extLst>
          </p:cNvPr>
          <p:cNvSpPr>
            <a:spLocks noGrp="1"/>
          </p:cNvSpPr>
          <p:nvPr>
            <p:ph type="sldNum" sz="quarter" idx="12"/>
          </p:nvPr>
        </p:nvSpPr>
        <p:spPr/>
        <p:txBody>
          <a:bodyPr/>
          <a:lstStyle/>
          <a:p>
            <a:fld id="{A92C8975-12A7-4C84-BF77-7F7E3A4DD352}" type="slidenum">
              <a:rPr kumimoji="1" lang="ja-JP" altLang="en-US" smtClean="0"/>
              <a:t>9</a:t>
            </a:fld>
            <a:endParaRPr kumimoji="1" lang="ja-JP" altLang="en-US"/>
          </a:p>
        </p:txBody>
      </p:sp>
      <p:sp>
        <p:nvSpPr>
          <p:cNvPr id="7" name="日付プレースホルダー 3">
            <a:extLst>
              <a:ext uri="{FF2B5EF4-FFF2-40B4-BE49-F238E27FC236}">
                <a16:creationId xmlns:a16="http://schemas.microsoft.com/office/drawing/2014/main" id="{BCFD3E9A-F1CF-6379-F73D-03A25E5C1F2E}"/>
              </a:ext>
            </a:extLst>
          </p:cNvPr>
          <p:cNvSpPr>
            <a:spLocks noGrp="1"/>
          </p:cNvSpPr>
          <p:nvPr>
            <p:ph type="dt" sz="half" idx="10"/>
          </p:nvPr>
        </p:nvSpPr>
        <p:spPr>
          <a:xfrm>
            <a:off x="838200" y="6356350"/>
            <a:ext cx="2743200" cy="365125"/>
          </a:xfrm>
        </p:spPr>
        <p:txBody>
          <a:bodyPr/>
          <a:lstStyle/>
          <a:p>
            <a:r>
              <a:rPr kumimoji="1" lang="en-US" altLang="ja-JP" dirty="0"/>
              <a:t>2023/2/1</a:t>
            </a:r>
          </a:p>
        </p:txBody>
      </p:sp>
    </p:spTree>
    <p:extLst>
      <p:ext uri="{BB962C8B-B14F-4D97-AF65-F5344CB8AC3E}">
        <p14:creationId xmlns:p14="http://schemas.microsoft.com/office/powerpoint/2010/main" val="20680309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TotalTime>
  <Words>1147</Words>
  <Application>Microsoft Macintosh PowerPoint</Application>
  <PresentationFormat>ワイド画面</PresentationFormat>
  <Paragraphs>235</Paragraphs>
  <Slides>10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游ゴシック</vt:lpstr>
      <vt:lpstr>游ゴシック Light</vt:lpstr>
      <vt:lpstr>Arial</vt:lpstr>
      <vt:lpstr>Calibri</vt:lpstr>
      <vt:lpstr>Wingdings</vt:lpstr>
      <vt:lpstr>Office テーマ</vt:lpstr>
      <vt:lpstr>TA report system</vt:lpstr>
      <vt:lpstr>Background</vt:lpstr>
      <vt:lpstr>What is the Product①</vt:lpstr>
      <vt:lpstr>What is the Product②</vt:lpstr>
      <vt:lpstr>Development environment</vt:lpstr>
      <vt:lpstr>How was the Process</vt:lpstr>
      <vt:lpstr>How was the Process</vt:lpstr>
      <vt:lpstr>Contributions</vt:lpstr>
      <vt:lpstr>What we learned</vt:lpstr>
      <vt:lpstr>What was unexpected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システムの名前 Name of system</dc:title>
  <dc:creator>吉岡廉太郎</dc:creator>
  <cp:lastModifiedBy>湯田佳菜</cp:lastModifiedBy>
  <cp:revision>16</cp:revision>
  <dcterms:created xsi:type="dcterms:W3CDTF">2018-01-15T07:17:27Z</dcterms:created>
  <dcterms:modified xsi:type="dcterms:W3CDTF">2023-01-30T02:07:12Z</dcterms:modified>
</cp:coreProperties>
</file>