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73" r:id="rId5"/>
    <p:sldId id="265" r:id="rId6"/>
    <p:sldId id="272" r:id="rId7"/>
    <p:sldId id="266" r:id="rId8"/>
    <p:sldId id="267" r:id="rId9"/>
    <p:sldId id="269" r:id="rId10"/>
    <p:sldId id="268" r:id="rId11"/>
    <p:sldId id="271" r:id="rId12"/>
    <p:sldId id="270" r:id="rId13"/>
    <p:sldId id="27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D0C94-9C76-9744-A689-AE0296178E8B}" v="1930" dt="2023-01-31T18:40:46.995"/>
  </p1510:revLst>
</p1510:revInfo>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6393-BD22-4E38-BC1C-4CBEE2D30C4B}" type="datetimeFigureOut">
              <a:rPr kumimoji="1" lang="ja-JP" altLang="en-US" smtClean="0"/>
              <a:t>2023/1/31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E2E8-D76A-4AC1-8789-123D877524FB}" type="slidenum">
              <a:rPr kumimoji="1" lang="ja-JP" altLang="en-US" smtClean="0"/>
              <a:t>‹#›</a:t>
            </a:fld>
            <a:endParaRPr kumimoji="1" lang="ja-JP" altLang="en-US"/>
          </a:p>
        </p:txBody>
      </p:sp>
    </p:spTree>
    <p:extLst>
      <p:ext uri="{BB962C8B-B14F-4D97-AF65-F5344CB8AC3E}">
        <p14:creationId xmlns:p14="http://schemas.microsoft.com/office/powerpoint/2010/main" val="2932323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1</a:t>
            </a:fld>
            <a:endParaRPr kumimoji="1" lang="ja-JP" altLang="en-US"/>
          </a:p>
        </p:txBody>
      </p:sp>
    </p:spTree>
    <p:extLst>
      <p:ext uri="{BB962C8B-B14F-4D97-AF65-F5344CB8AC3E}">
        <p14:creationId xmlns:p14="http://schemas.microsoft.com/office/powerpoint/2010/main" val="75796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cs typeface="Calibri"/>
              </a:rPr>
              <a:t>Kurihara</a:t>
            </a:r>
            <a:endParaRPr lang="en-US">
              <a:latin typeface="Calibri"/>
              <a:cs typeface="Calibri"/>
            </a:endParaRPr>
          </a:p>
          <a:p>
            <a:r>
              <a:rPr lang="en-US">
                <a:latin typeface="Calibri"/>
                <a:cs typeface="Calibri"/>
              </a:rPr>
              <a:t>There was a difference in coding time.</a:t>
            </a:r>
          </a:p>
          <a:p>
            <a:endParaRPr lang="en-US">
              <a:latin typeface="Calibri"/>
              <a:cs typeface="Calibri"/>
            </a:endParaRPr>
          </a:p>
          <a:p>
            <a:endParaRPr lang="en-US" dirty="0">
              <a:latin typeface="Calibri"/>
              <a:cs typeface="Calibri"/>
            </a:endParaRPr>
          </a:p>
          <a:p>
            <a:r>
              <a:rPr lang="en-US" dirty="0">
                <a:latin typeface="Calibri"/>
                <a:cs typeface="Calibri"/>
              </a:rPr>
              <a:t>**</a:t>
            </a:r>
            <a:r>
              <a:rPr lang="en-US" dirty="0" err="1">
                <a:latin typeface="Calibri"/>
                <a:cs typeface="Calibri"/>
              </a:rPr>
              <a:t>メモ</a:t>
            </a:r>
            <a:r>
              <a:rPr lang="en-US" dirty="0">
                <a:latin typeface="Calibri"/>
                <a:cs typeface="Calibri"/>
              </a:rPr>
              <a:t>**</a:t>
            </a:r>
          </a:p>
          <a:p>
            <a:r>
              <a:rPr lang="en-US">
                <a:latin typeface="Calibri"/>
                <a:cs typeface="Calibri"/>
              </a:rPr>
              <a:t>Analysis</a:t>
            </a:r>
          </a:p>
          <a:p>
            <a:r>
              <a:rPr lang="en-US">
                <a:latin typeface="Calibri"/>
                <a:cs typeface="Calibri"/>
              </a:rPr>
              <a:t>Ryo   2.5 + 1.5 + 3.0 + 2.0 + 2.5  + 1.5 + 1.0 + 3.5 + (10) + 1.0 + (1.0) + (1.0) +2 + 4.5 + 3 = 28</a:t>
            </a:r>
          </a:p>
          <a:p>
            <a:r>
              <a:rPr lang="en-US">
                <a:latin typeface="Calibri"/>
                <a:cs typeface="Calibri"/>
              </a:rPr>
              <a:t>Kazuma 2.5 + 1.5 + 2.5 + 2.0 + 2.5 + 1.0 + 3.5 + (1.0) + 2 + 3 + 4.5 + 3 = 28</a:t>
            </a:r>
          </a:p>
          <a:p>
            <a:r>
              <a:rPr lang="en-US">
                <a:latin typeface="Calibri"/>
                <a:cs typeface="Calibri"/>
              </a:rPr>
              <a:t>Kana 1.5 + 2.0 + 2.0 + 2.5 + 1.0 + 3.5 + (10) + (1.0) + 1.5 + 2 + 4.5 + 3 + (1) + (1) + 1.5 =25</a:t>
            </a:r>
          </a:p>
          <a:p>
            <a:r>
              <a:rPr lang="en-US" err="1">
                <a:latin typeface="Calibri"/>
                <a:cs typeface="Calibri"/>
              </a:rPr>
              <a:t>Nhan</a:t>
            </a:r>
            <a:r>
              <a:rPr lang="en-US">
                <a:latin typeface="Calibri"/>
                <a:cs typeface="Calibri"/>
              </a:rPr>
              <a:t> 2.5 + 1.5 + 2.5 + 2.0 + 3.5 = 12</a:t>
            </a:r>
          </a:p>
          <a:p>
            <a:endParaRPr lang="en-US">
              <a:latin typeface="Calibri"/>
              <a:cs typeface="Calibri"/>
            </a:endParaRPr>
          </a:p>
          <a:p>
            <a:r>
              <a:rPr lang="en-US">
                <a:latin typeface="Calibri"/>
                <a:cs typeface="Calibri"/>
              </a:rPr>
              <a:t>Design</a:t>
            </a:r>
          </a:p>
          <a:p>
            <a:r>
              <a:rPr lang="en-US" altLang="ja-JP">
                <a:latin typeface="Calibri"/>
                <a:ea typeface="游ゴシック"/>
                <a:cs typeface="Calibri"/>
              </a:rPr>
              <a:t>Ryo  2.5 + 5 + 0.5 = 8</a:t>
            </a:r>
          </a:p>
          <a:p>
            <a:r>
              <a:rPr lang="en-US" altLang="ja-JP">
                <a:latin typeface="Calibri"/>
                <a:ea typeface="游ゴシック"/>
                <a:cs typeface="Calibri"/>
              </a:rPr>
              <a:t>Kazuma 2.5 + 0.5 = 3</a:t>
            </a:r>
          </a:p>
          <a:p>
            <a:r>
              <a:rPr lang="en-US" altLang="ja-JP">
                <a:latin typeface="Calibri"/>
                <a:ea typeface="游ゴシック"/>
                <a:cs typeface="Calibri"/>
              </a:rPr>
              <a:t>Kana 2.5 + 0.5 + 0.5 = 3.5</a:t>
            </a:r>
          </a:p>
          <a:p>
            <a:r>
              <a:rPr lang="en-US" altLang="ja-JP" err="1">
                <a:latin typeface="Calibri"/>
                <a:ea typeface="游ゴシック"/>
                <a:cs typeface="Calibri"/>
              </a:rPr>
              <a:t>Nhan</a:t>
            </a:r>
            <a:r>
              <a:rPr lang="en-US" altLang="ja-JP">
                <a:latin typeface="Calibri"/>
                <a:ea typeface="游ゴシック"/>
                <a:cs typeface="Calibri"/>
              </a:rPr>
              <a:t> 2.5 </a:t>
            </a:r>
          </a:p>
          <a:p>
            <a:endParaRPr lang="en-US">
              <a:latin typeface="Calibri"/>
              <a:cs typeface="Calibri"/>
            </a:endParaRPr>
          </a:p>
          <a:p>
            <a:r>
              <a:rPr lang="en-US">
                <a:latin typeface="Calibri"/>
                <a:cs typeface="Calibri"/>
              </a:rPr>
              <a:t>Coding </a:t>
            </a:r>
          </a:p>
          <a:p>
            <a:r>
              <a:rPr lang="en-US">
                <a:latin typeface="Calibri"/>
                <a:cs typeface="Calibri"/>
              </a:rPr>
              <a:t>Tamura 1.5 + 5.0 + 4 +3 + 1.5 + 1.5 + 5.0 + 11 + 1.5 + 10 + 21 = 65</a:t>
            </a:r>
          </a:p>
          <a:p>
            <a:r>
              <a:rPr lang="en-US" err="1">
                <a:latin typeface="Calibri"/>
                <a:cs typeface="Calibri"/>
              </a:rPr>
              <a:t>Nhan</a:t>
            </a:r>
            <a:r>
              <a:rPr lang="en-US">
                <a:latin typeface="Calibri"/>
                <a:cs typeface="Calibri"/>
              </a:rPr>
              <a:t> 2.0 + 2.0 + 2.0 + 2.0 + 2.0 + 1.5 + 1.5 + 1.0 + 1.0 = 15</a:t>
            </a:r>
          </a:p>
          <a:p>
            <a:r>
              <a:rPr lang="en-US">
                <a:latin typeface="Calibri"/>
                <a:cs typeface="Calibri"/>
              </a:rPr>
              <a:t>Ryo 4 + 2 + 1.5 + 11 + 3.0 + 3.0 + 1.0 + 7.0 = 32.5</a:t>
            </a:r>
          </a:p>
          <a:p>
            <a:r>
              <a:rPr lang="en-US">
                <a:latin typeface="Calibri"/>
                <a:cs typeface="Calibri"/>
              </a:rPr>
              <a:t>Kana 1.5 + 1.5 + 4.5 + 2.5 = 10</a:t>
            </a:r>
          </a:p>
          <a:p>
            <a:endParaRPr lang="en-US">
              <a:latin typeface="Calibri"/>
              <a:cs typeface="Calibri"/>
            </a:endParaRPr>
          </a:p>
          <a:p>
            <a:r>
              <a:rPr lang="en-US">
                <a:latin typeface="Calibri"/>
                <a:cs typeface="Calibri"/>
              </a:rPr>
              <a:t>Test</a:t>
            </a:r>
          </a:p>
          <a:p>
            <a:r>
              <a:rPr lang="en-US">
                <a:latin typeface="Calibri"/>
                <a:cs typeface="Calibri"/>
              </a:rPr>
              <a:t>Kana 0.5 + 5</a:t>
            </a:r>
          </a:p>
          <a:p>
            <a:r>
              <a:rPr lang="en-US">
                <a:latin typeface="Calibri"/>
                <a:cs typeface="Calibri"/>
              </a:rPr>
              <a:t>Tamura 5</a:t>
            </a:r>
          </a:p>
          <a:p>
            <a:r>
              <a:rPr lang="en-US">
                <a:latin typeface="Calibri"/>
                <a:cs typeface="Calibri"/>
              </a:rPr>
              <a:t>Ryo 5</a:t>
            </a:r>
          </a:p>
          <a:p>
            <a:r>
              <a:rPr lang="en-US" err="1">
                <a:latin typeface="Calibri"/>
                <a:cs typeface="Calibri"/>
              </a:rPr>
              <a:t>Nhan</a:t>
            </a:r>
            <a:r>
              <a:rPr lang="en-US">
                <a:latin typeface="Calibri"/>
                <a:cs typeface="Calibri"/>
              </a:rPr>
              <a:t> 5</a:t>
            </a:r>
          </a:p>
          <a:p>
            <a:endParaRPr lang="en-US">
              <a:latin typeface="Calibri"/>
              <a:cs typeface="Calibri"/>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10</a:t>
            </a:fld>
            <a:endParaRPr kumimoji="1" lang="ja-JP" altLang="en-US"/>
          </a:p>
        </p:txBody>
      </p:sp>
    </p:spTree>
    <p:extLst>
      <p:ext uri="{BB962C8B-B14F-4D97-AF65-F5344CB8AC3E}">
        <p14:creationId xmlns:p14="http://schemas.microsoft.com/office/powerpoint/2010/main" val="791719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Kana</a:t>
            </a:r>
          </a:p>
          <a:p>
            <a:endParaRPr lang="en-US" altLang="ja-JP"/>
          </a:p>
          <a:p>
            <a:r>
              <a:rPr lang="ja-JP" altLang="en-US"/>
              <a:t>想定と違ったのは何か</a:t>
            </a:r>
            <a:endParaRPr lang="en-US" altLang="ja-JP"/>
          </a:p>
          <a:p>
            <a:br>
              <a:rPr lang="en-US" altLang="ja-JP"/>
            </a:br>
            <a:r>
              <a:rPr lang="ja-JP" altLang="en-US"/>
              <a:t>予定通りにいかないことがあったこと</a:t>
            </a:r>
            <a:endParaRPr lang="en-US" altLang="ja-JP"/>
          </a:p>
          <a:p>
            <a:r>
              <a:rPr lang="ja-JP" altLang="en-US"/>
              <a:t>・各作業の終了が予定より遅れることも多々ありました。</a:t>
            </a:r>
            <a:endParaRPr lang="en-US" altLang="ja-JP"/>
          </a:p>
          <a:p>
            <a:r>
              <a:rPr lang="ja-JP" altLang="en-US"/>
              <a:t>・バグや予測していなかったコンフリクトの修正に時間がかかってしまいました。</a:t>
            </a:r>
            <a:endParaRPr lang="en-US" altLang="ja-JP"/>
          </a:p>
          <a:p>
            <a:endParaRPr lang="ja-JP" altLang="en-US"/>
          </a:p>
          <a:p>
            <a:r>
              <a:rPr lang="ja-JP" altLang="en-US"/>
              <a:t>理由</a:t>
            </a:r>
            <a:endParaRPr lang="en-US" altLang="ja-JP"/>
          </a:p>
          <a:p>
            <a:r>
              <a:rPr lang="ja-JP" altLang="en-US"/>
              <a:t>・スケジュールの立て方に無理があった</a:t>
            </a:r>
            <a:endParaRPr lang="en-US" altLang="ja-JP"/>
          </a:p>
          <a:p>
            <a:r>
              <a:rPr lang="ja-JP" altLang="en-US"/>
              <a:t>・</a:t>
            </a:r>
            <a:r>
              <a:rPr lang="en-US" altLang="ja-JP"/>
              <a:t>GitHub</a:t>
            </a:r>
            <a:r>
              <a:rPr lang="ja-JP" altLang="en-US"/>
              <a:t>でこまめに</a:t>
            </a:r>
            <a:r>
              <a:rPr lang="en-US" altLang="ja-JP"/>
              <a:t>pull</a:t>
            </a:r>
            <a:r>
              <a:rPr lang="ja-JP" altLang="en-US"/>
              <a:t>や</a:t>
            </a:r>
            <a:r>
              <a:rPr lang="en-US" altLang="ja-JP"/>
              <a:t>push</a:t>
            </a:r>
            <a:r>
              <a:rPr lang="ja-JP" altLang="en-US"/>
              <a:t>をしていなかった</a:t>
            </a:r>
            <a:endParaRPr lang="en-US" altLang="ja-JP"/>
          </a:p>
          <a:p>
            <a:r>
              <a:rPr lang="ja-JP" altLang="en-US"/>
              <a:t>・各タスクの作業範囲が不明瞭であった。</a:t>
            </a:r>
          </a:p>
          <a:p>
            <a:r>
              <a:rPr lang="ja-JP" altLang="en-US"/>
              <a:t>・タスクの優先順位が不明確であった。</a:t>
            </a:r>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11</a:t>
            </a:fld>
            <a:endParaRPr kumimoji="1" lang="ja-JP" altLang="en-US"/>
          </a:p>
        </p:txBody>
      </p:sp>
    </p:spTree>
    <p:extLst>
      <p:ext uri="{BB962C8B-B14F-4D97-AF65-F5344CB8AC3E}">
        <p14:creationId xmlns:p14="http://schemas.microsoft.com/office/powerpoint/2010/main" val="3035668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Kana</a:t>
            </a:r>
          </a:p>
          <a:p>
            <a:endParaRPr kumimoji="1" lang="en-US" altLang="ja-JP"/>
          </a:p>
          <a:p>
            <a:r>
              <a:rPr kumimoji="1" lang="ja-JP" altLang="en-US"/>
              <a:t>これらのことから以下のことを学びました</a:t>
            </a:r>
            <a:endParaRPr kumimoji="1" lang="en-US" altLang="ja-JP"/>
          </a:p>
          <a:p>
            <a:endParaRPr kumimoji="1" lang="en-US" altLang="ja-JP"/>
          </a:p>
          <a:p>
            <a:r>
              <a:rPr kumimoji="1" lang="ja-JP" altLang="en-US"/>
              <a:t>・チーム開発の進め方</a:t>
            </a:r>
            <a:endParaRPr kumimoji="1" lang="en-US" altLang="ja-JP"/>
          </a:p>
          <a:p>
            <a:r>
              <a:rPr kumimoji="1" lang="en-US" altLang="ja-JP"/>
              <a:t>&gt;</a:t>
            </a:r>
            <a:r>
              <a:rPr kumimoji="1" lang="ja-JP" altLang="en-US"/>
              <a:t>タスクの分け方</a:t>
            </a:r>
            <a:r>
              <a:rPr kumimoji="1" lang="en-US" altLang="ja-JP"/>
              <a:t>(</a:t>
            </a:r>
            <a:r>
              <a:rPr kumimoji="1" lang="ja-JP" altLang="en-US"/>
              <a:t>優先度ごと、作業範囲ごと</a:t>
            </a:r>
            <a:r>
              <a:rPr kumimoji="1" lang="en-US" altLang="ja-JP"/>
              <a:t>)</a:t>
            </a:r>
          </a:p>
          <a:p>
            <a:r>
              <a:rPr kumimoji="1" lang="en-US" altLang="ja-JP"/>
              <a:t>&gt;</a:t>
            </a:r>
            <a:r>
              <a:rPr kumimoji="1" lang="ja-JP" altLang="en-US"/>
              <a:t>プランの立て方</a:t>
            </a:r>
            <a:endParaRPr kumimoji="1" lang="en-US" altLang="ja-JP"/>
          </a:p>
          <a:p>
            <a:endParaRPr kumimoji="1" lang="en-US" altLang="ja-JP" dirty="0"/>
          </a:p>
          <a:p>
            <a:r>
              <a:rPr kumimoji="1" lang="ja-JP" altLang="en-US"/>
              <a:t>・チーム開発に必要なツールの使い方。</a:t>
            </a:r>
          </a:p>
          <a:p>
            <a:r>
              <a:rPr kumimoji="1" lang="en" altLang="ja-JP" dirty="0"/>
              <a:t>&gt;GitHub</a:t>
            </a:r>
            <a:r>
              <a:rPr kumimoji="1" lang="ja-JP" altLang="en-US"/>
              <a:t>の効果的な使い方</a:t>
            </a:r>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12</a:t>
            </a:fld>
            <a:endParaRPr kumimoji="1" lang="ja-JP" altLang="en-US"/>
          </a:p>
        </p:txBody>
      </p:sp>
    </p:spTree>
    <p:extLst>
      <p:ext uri="{BB962C8B-B14F-4D97-AF65-F5344CB8AC3E}">
        <p14:creationId xmlns:p14="http://schemas.microsoft.com/office/powerpoint/2010/main" val="20315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Nhan</a:t>
            </a:r>
            <a:endParaRPr kumimoji="1" lang="en-US" altLang="ja-JP"/>
          </a:p>
          <a:p>
            <a:endParaRPr kumimoji="1" lang="en-US" altLang="ja-JP"/>
          </a:p>
          <a:p>
            <a:r>
              <a:rPr kumimoji="1" lang="ja-JP" altLang="en-US"/>
              <a:t>課題＞</a:t>
            </a:r>
            <a:endParaRPr kumimoji="1" lang="en-US" altLang="ja-JP"/>
          </a:p>
          <a:p>
            <a:r>
              <a:rPr kumimoji="1" lang="ja-JP" altLang="en-US"/>
              <a:t>提出される</a:t>
            </a:r>
            <a:r>
              <a:rPr kumimoji="1" lang="en-US" altLang="ja-JP"/>
              <a:t>TA</a:t>
            </a:r>
            <a:r>
              <a:rPr kumimoji="1" lang="ja-JP" altLang="en-US"/>
              <a:t>作業報告書の内容に誤りが多く、</a:t>
            </a:r>
            <a:r>
              <a:rPr kumimoji="1" lang="en-US" altLang="ja-JP"/>
              <a:t>SAD</a:t>
            </a:r>
            <a:r>
              <a:rPr kumimoji="1" lang="ja-JP" altLang="en-US"/>
              <a:t>スタッフはそれの指摘・チェックに負担を強いられている。</a:t>
            </a:r>
            <a:endParaRPr kumimoji="1" lang="en-US" altLang="ja-JP"/>
          </a:p>
          <a:p>
            <a:endParaRPr kumimoji="1" lang="en-US" altLang="ja-JP"/>
          </a:p>
          <a:p>
            <a:r>
              <a:rPr kumimoji="1" lang="ja-JP" altLang="en-US"/>
              <a:t>要求＞</a:t>
            </a:r>
            <a:endParaRPr kumimoji="1" lang="en-US" altLang="ja-JP"/>
          </a:p>
          <a:p>
            <a:r>
              <a:rPr kumimoji="1" lang="en-US" altLang="ja-JP"/>
              <a:t>TA</a:t>
            </a:r>
            <a:r>
              <a:rPr kumimoji="1" lang="ja-JP" altLang="en-US"/>
              <a:t>が</a:t>
            </a:r>
            <a:r>
              <a:rPr kumimoji="1" lang="en-US" altLang="ja-JP"/>
              <a:t>TA</a:t>
            </a:r>
            <a:r>
              <a:rPr kumimoji="1" lang="ja-JP" altLang="en-US"/>
              <a:t>業務報告書（</a:t>
            </a:r>
            <a:r>
              <a:rPr kumimoji="1" lang="en-US" altLang="ja-JP"/>
              <a:t>TA Work Report</a:t>
            </a:r>
            <a:r>
              <a:rPr kumimoji="1" lang="ja-JP" altLang="en-US"/>
              <a:t>）作成する時の誤りを減らすようなシステム</a:t>
            </a:r>
            <a:endParaRPr kumimoji="1" lang="en-US" altLang="ja-JP"/>
          </a:p>
          <a:p>
            <a:r>
              <a:rPr kumimoji="1" lang="ja-JP" altLang="en-US"/>
              <a:t>（アプリ内で）</a:t>
            </a:r>
            <a:endParaRPr kumimoji="1" lang="en-US" altLang="ja-JP"/>
          </a:p>
          <a:p>
            <a:r>
              <a:rPr kumimoji="1" lang="ja-JP" altLang="en-US"/>
              <a:t>・正しい内容の入力を支援するような機能</a:t>
            </a:r>
            <a:endParaRPr kumimoji="1" lang="en-US" altLang="ja-JP"/>
          </a:p>
          <a:p>
            <a:r>
              <a:rPr kumimoji="1" lang="ja-JP" altLang="en-US"/>
              <a:t>・書類作成の一連の作業を効率化するような機能</a:t>
            </a:r>
            <a:endParaRPr kumimoji="1"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2</a:t>
            </a:fld>
            <a:endParaRPr kumimoji="1" lang="ja-JP" altLang="en-US"/>
          </a:p>
        </p:txBody>
      </p:sp>
    </p:spTree>
    <p:extLst>
      <p:ext uri="{BB962C8B-B14F-4D97-AF65-F5344CB8AC3E}">
        <p14:creationId xmlns:p14="http://schemas.microsoft.com/office/powerpoint/2010/main" val="204628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Nhan</a:t>
            </a:r>
            <a:endParaRPr kumimoji="1" lang="en-US" altLang="ja-JP"/>
          </a:p>
          <a:p>
            <a:endParaRPr kumimoji="1" lang="en-US" altLang="ja-JP"/>
          </a:p>
          <a:p>
            <a:r>
              <a:rPr kumimoji="1" lang="ja-JP" altLang="en-US"/>
              <a:t>ユーザーができること</a:t>
            </a:r>
            <a:endParaRPr kumimoji="1" lang="en-US" altLang="ja-JP"/>
          </a:p>
          <a:p>
            <a:r>
              <a:rPr kumimoji="1" lang="ja-JP" altLang="en-US"/>
              <a:t>・</a:t>
            </a:r>
            <a:r>
              <a:rPr kumimoji="1" lang="en" altLang="ja-JP"/>
              <a:t>TA</a:t>
            </a:r>
            <a:r>
              <a:rPr kumimoji="1" lang="ja-JP" altLang="en-US"/>
              <a:t>は毎日の作業内容を登録できて、月毎のレポートを印刷することができる</a:t>
            </a:r>
            <a:endParaRPr kumimoji="1" lang="en-US" altLang="ja-JP"/>
          </a:p>
          <a:p>
            <a:endParaRPr kumimoji="1" lang="en-US" altLang="ja-JP"/>
          </a:p>
          <a:p>
            <a:r>
              <a:rPr kumimoji="1" lang="ja-JP" altLang="en-US"/>
              <a:t>ユーザーストーリー</a:t>
            </a:r>
            <a:endParaRPr kumimoji="1" lang="en-US" altLang="ja-JP"/>
          </a:p>
          <a:p>
            <a:r>
              <a:rPr kumimoji="1" lang="ja-JP" altLang="en-US"/>
              <a:t>・</a:t>
            </a:r>
            <a:endParaRPr kumimoji="1"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3</a:t>
            </a:fld>
            <a:endParaRPr kumimoji="1" lang="ja-JP" altLang="en-US"/>
          </a:p>
        </p:txBody>
      </p:sp>
    </p:spTree>
    <p:extLst>
      <p:ext uri="{BB962C8B-B14F-4D97-AF65-F5344CB8AC3E}">
        <p14:creationId xmlns:p14="http://schemas.microsoft.com/office/powerpoint/2010/main" val="268583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ea typeface="游ゴシック"/>
              </a:rPr>
              <a:t>All member</a:t>
            </a:r>
          </a:p>
          <a:p>
            <a:endParaRPr lang="en-US" altLang="ja-JP" dirty="0">
              <a:ea typeface="游ゴシック"/>
            </a:endParaRPr>
          </a:p>
          <a:p>
            <a:r>
              <a:rPr lang="en-US" altLang="ja-JP" dirty="0">
                <a:solidFill>
                  <a:srgbClr val="000000"/>
                </a:solidFill>
                <a:latin typeface="游ゴシック"/>
                <a:ea typeface="游ゴシック"/>
              </a:rPr>
              <a:t>ID:m5251111</a:t>
            </a:r>
            <a:endParaRPr lang="en-US" altLang="ja-JP" dirty="0">
              <a:solidFill>
                <a:srgbClr val="000000"/>
              </a:solidFill>
              <a:latin typeface="游ゴシック" panose="020B0400000000000000" pitchFamily="34" charset="-128"/>
              <a:ea typeface="游ゴシック" panose="020B0400000000000000" pitchFamily="34" charset="-128"/>
            </a:endParaRPr>
          </a:p>
          <a:p>
            <a:r>
              <a:rPr lang="en-US" altLang="ja-JP" dirty="0">
                <a:solidFill>
                  <a:srgbClr val="000000"/>
                </a:solidFill>
                <a:latin typeface="游ゴシック"/>
                <a:ea typeface="游ゴシック"/>
              </a:rPr>
              <a:t>PassWord:123</a:t>
            </a:r>
            <a:endParaRPr lang="en-US" altLang="ja-JP" dirty="0">
              <a:solidFill>
                <a:srgbClr val="000000"/>
              </a:solidFill>
              <a:latin typeface="游ゴシック" panose="020B0400000000000000" pitchFamily="34" charset="-128"/>
              <a:ea typeface="游ゴシック" panose="020B0400000000000000" pitchFamily="34" charset="-128"/>
            </a:endParaRPr>
          </a:p>
          <a:p>
            <a:endParaRPr lang="en-US" altLang="ja-JP" dirty="0">
              <a:solidFill>
                <a:srgbClr val="000000"/>
              </a:solidFill>
              <a:latin typeface="游ゴシック" panose="020B0400000000000000" pitchFamily="34" charset="-128"/>
              <a:ea typeface="游ゴシック" panose="020B0400000000000000" pitchFamily="34" charset="-128"/>
            </a:endParaRPr>
          </a:p>
          <a:p>
            <a:r>
              <a:rPr lang="en" altLang="ja-JP" sz="1800" b="0" i="0" u="none" strike="noStrike" dirty="0">
                <a:solidFill>
                  <a:srgbClr val="000000"/>
                </a:solidFill>
                <a:effectLst/>
                <a:latin typeface="游ゴシック"/>
                <a:ea typeface="游ゴシック"/>
              </a:rPr>
              <a:t>Nhan</a:t>
            </a:r>
            <a:r>
              <a:rPr lang="en" altLang="ja-JP" dirty="0">
                <a:ea typeface="游ゴシック"/>
              </a:rPr>
              <a:t> </a:t>
            </a:r>
            <a:r>
              <a:rPr lang="en" altLang="ja-JP" sz="1800" b="0" i="0" u="none" strike="noStrike" dirty="0">
                <a:solidFill>
                  <a:srgbClr val="000000"/>
                </a:solidFill>
                <a:effectLst/>
                <a:latin typeface="游ゴシック"/>
                <a:ea typeface="游ゴシック"/>
              </a:rPr>
              <a:t>①Create</a:t>
            </a:r>
            <a:r>
              <a:rPr lang="en" altLang="ja-JP" dirty="0">
                <a:ea typeface="游ゴシック"/>
              </a:rPr>
              <a:t> </a:t>
            </a:r>
            <a:r>
              <a:rPr lang="en"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17</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15:10-16:50(1.6)</a:t>
            </a:r>
            <a:r>
              <a:rPr lang="ja-JP" altLang="en-US" dirty="0">
                <a:ea typeface="游ゴシック"/>
              </a:rPr>
              <a:t> </a:t>
            </a:r>
            <a:r>
              <a:rPr lang="en" altLang="ja-JP" sz="1800" b="0" i="0" u="none" strike="noStrike" dirty="0">
                <a:solidFill>
                  <a:srgbClr val="000000"/>
                </a:solidFill>
                <a:effectLst/>
                <a:latin typeface="游ゴシック"/>
                <a:ea typeface="游ゴシック"/>
              </a:rPr>
              <a:t>lecturer and exercise</a:t>
            </a:r>
            <a:r>
              <a:rPr lang="en" altLang="ja-JP" dirty="0">
                <a:ea typeface="游ゴシック"/>
              </a:rPr>
              <a:t> </a:t>
            </a:r>
          </a:p>
          <a:p>
            <a:r>
              <a:rPr lang="en" altLang="ja-JP" sz="1800" b="0" i="0" u="none" strike="noStrike" dirty="0">
                <a:solidFill>
                  <a:srgbClr val="000000"/>
                </a:solidFill>
                <a:effectLst/>
                <a:latin typeface="游ゴシック"/>
                <a:ea typeface="游ゴシック"/>
              </a:rPr>
              <a:t>Nhan</a:t>
            </a:r>
            <a:r>
              <a:rPr lang="en" altLang="ja-JP" dirty="0">
                <a:ea typeface="游ゴシック"/>
              </a:rPr>
              <a:t> </a:t>
            </a:r>
            <a:r>
              <a:rPr lang="en" altLang="ja-JP" sz="1800" b="0" i="0" u="none" strike="noStrike" dirty="0">
                <a:solidFill>
                  <a:srgbClr val="000000"/>
                </a:solidFill>
                <a:effectLst/>
                <a:latin typeface="游ゴシック"/>
                <a:ea typeface="游ゴシック"/>
              </a:rPr>
              <a:t>②Edit</a:t>
            </a:r>
            <a:r>
              <a:rPr lang="en" altLang="ja-JP" dirty="0">
                <a:ea typeface="游ゴシック"/>
              </a:rPr>
              <a:t> </a:t>
            </a:r>
            <a:r>
              <a:rPr lang="en"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17</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15:10-16:30(1.3)</a:t>
            </a:r>
            <a:r>
              <a:rPr lang="ja-JP" altLang="en-US" dirty="0">
                <a:ea typeface="游ゴシック"/>
              </a:rPr>
              <a:t> </a:t>
            </a:r>
            <a:r>
              <a:rPr lang="en" altLang="ja-JP" sz="1800" b="0" i="0" u="none" strike="noStrike" dirty="0">
                <a:solidFill>
                  <a:srgbClr val="000000"/>
                </a:solidFill>
                <a:effectLst/>
                <a:latin typeface="游ゴシック"/>
                <a:ea typeface="游ゴシック"/>
              </a:rPr>
              <a:t>lecturer and exercise</a:t>
            </a:r>
            <a:r>
              <a:rPr lang="en" altLang="ja-JP" dirty="0">
                <a:ea typeface="游ゴシック"/>
              </a:rPr>
              <a:t> </a:t>
            </a:r>
          </a:p>
          <a:p>
            <a:endParaRPr lang="en" altLang="ja-JP" dirty="0"/>
          </a:p>
          <a:p>
            <a:r>
              <a:rPr lang="en" altLang="ja-JP" sz="1800" b="0" i="0" u="none" strike="noStrike" dirty="0">
                <a:solidFill>
                  <a:srgbClr val="000000"/>
                </a:solidFill>
                <a:effectLst/>
                <a:latin typeface="游ゴシック"/>
                <a:ea typeface="游ゴシック"/>
              </a:rPr>
              <a:t>Kurihara</a:t>
            </a:r>
            <a:r>
              <a:rPr lang="en" altLang="ja-JP" dirty="0">
                <a:ea typeface="游ゴシック"/>
              </a:rPr>
              <a:t> </a:t>
            </a:r>
            <a:r>
              <a:rPr lang="en" altLang="ja-JP" sz="1800" b="0" i="0" u="none" strike="noStrike" dirty="0">
                <a:solidFill>
                  <a:srgbClr val="000000"/>
                </a:solidFill>
                <a:effectLst/>
                <a:latin typeface="游ゴシック"/>
                <a:ea typeface="游ゴシック"/>
              </a:rPr>
              <a:t>③Error(</a:t>
            </a:r>
            <a:r>
              <a:rPr lang="ja-JP" altLang="en-US" sz="1800" b="0" i="0" u="none" strike="noStrike">
                <a:solidFill>
                  <a:srgbClr val="000000"/>
                </a:solidFill>
                <a:effectLst/>
                <a:latin typeface="游ゴシック"/>
                <a:ea typeface="游ゴシック"/>
              </a:rPr>
              <a:t>同じ記録作成</a:t>
            </a:r>
            <a:r>
              <a:rPr lang="en-US" altLang="ja-JP" sz="1800" b="0" i="0" u="none" strike="noStrike" dirty="0">
                <a:solidFill>
                  <a:srgbClr val="000000"/>
                </a:solidFill>
                <a:effectLst/>
                <a:latin typeface="游ゴシック"/>
                <a:ea typeface="游ゴシック"/>
              </a:rPr>
              <a:t>)</a:t>
            </a:r>
            <a:r>
              <a:rPr lang="ja-JP" altLang="en-US" dirty="0">
                <a:ea typeface="游ゴシック"/>
              </a:rPr>
              <a:t> </a:t>
            </a:r>
            <a:r>
              <a:rPr lang="en-US"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17</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15:10-16:50(1.6)</a:t>
            </a:r>
            <a:r>
              <a:rPr lang="ja-JP" altLang="en-US" dirty="0">
                <a:ea typeface="游ゴシック"/>
              </a:rPr>
              <a:t> </a:t>
            </a:r>
            <a:r>
              <a:rPr lang="en" altLang="ja-JP" sz="1800" b="0" i="0" u="none" strike="noStrike" dirty="0">
                <a:solidFill>
                  <a:srgbClr val="000000"/>
                </a:solidFill>
                <a:effectLst/>
                <a:latin typeface="游ゴシック"/>
                <a:ea typeface="游ゴシック"/>
              </a:rPr>
              <a:t>lecturer and exercise</a:t>
            </a:r>
            <a:r>
              <a:rPr lang="en" altLang="ja-JP" dirty="0">
                <a:ea typeface="游ゴシック"/>
              </a:rPr>
              <a:t> </a:t>
            </a:r>
          </a:p>
          <a:p>
            <a:r>
              <a:rPr lang="en" dirty="0"/>
              <a:t>I accidentally tried to create the same record</a:t>
            </a:r>
            <a:endParaRPr lang="en" dirty="0">
              <a:ea typeface="游ゴシック"/>
            </a:endParaRPr>
          </a:p>
          <a:p>
            <a:r>
              <a:rPr lang="en" dirty="0"/>
              <a:t>The system detected time overlaps and did not create records for the same time</a:t>
            </a:r>
            <a:endParaRPr lang="en" dirty="0">
              <a:ea typeface="游ゴシック" panose="020F0502020204030204"/>
            </a:endParaRPr>
          </a:p>
          <a:p>
            <a:r>
              <a:rPr lang="en" altLang="ja-JP" sz="1800" b="0" i="0" u="none" strike="noStrike" dirty="0">
                <a:solidFill>
                  <a:srgbClr val="000000"/>
                </a:solidFill>
                <a:effectLst/>
                <a:latin typeface="游ゴシック"/>
                <a:ea typeface="游ゴシック"/>
              </a:rPr>
              <a:t>Kurihara</a:t>
            </a:r>
            <a:r>
              <a:rPr lang="en" altLang="ja-JP" dirty="0">
                <a:ea typeface="游ゴシック"/>
              </a:rPr>
              <a:t> </a:t>
            </a:r>
            <a:r>
              <a:rPr lang="en" altLang="ja-JP" sz="1800" b="0" i="0" u="none" strike="noStrike" dirty="0">
                <a:solidFill>
                  <a:srgbClr val="000000"/>
                </a:solidFill>
                <a:effectLst/>
                <a:latin typeface="游ゴシック"/>
                <a:ea typeface="游ゴシック"/>
              </a:rPr>
              <a:t>④Error(22-5</a:t>
            </a:r>
            <a:r>
              <a:rPr lang="ja-JP" altLang="en-US" sz="1800" b="0" i="0" u="none" strike="noStrike">
                <a:solidFill>
                  <a:srgbClr val="000000"/>
                </a:solidFill>
                <a:effectLst/>
                <a:latin typeface="游ゴシック"/>
                <a:ea typeface="游ゴシック"/>
              </a:rPr>
              <a:t>の間に労働</a:t>
            </a:r>
            <a:r>
              <a:rPr lang="en-US" altLang="ja-JP" sz="1800" b="0" i="0" u="none" strike="noStrike" dirty="0">
                <a:solidFill>
                  <a:srgbClr val="000000"/>
                </a:solidFill>
                <a:effectLst/>
                <a:latin typeface="游ゴシック"/>
                <a:ea typeface="游ゴシック"/>
              </a:rPr>
              <a:t>)</a:t>
            </a:r>
            <a:r>
              <a:rPr lang="ja-JP" altLang="en-US" dirty="0">
                <a:ea typeface="游ゴシック"/>
              </a:rPr>
              <a:t> </a:t>
            </a:r>
            <a:r>
              <a:rPr lang="en-US"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17</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20:00-23:00(3.0)</a:t>
            </a:r>
            <a:r>
              <a:rPr lang="ja-JP" altLang="en-US" dirty="0">
                <a:ea typeface="游ゴシック"/>
              </a:rPr>
              <a:t> </a:t>
            </a:r>
            <a:r>
              <a:rPr lang="en" altLang="ja-JP" sz="1800" b="0" i="0" u="none" strike="noStrike" dirty="0">
                <a:solidFill>
                  <a:srgbClr val="000000"/>
                </a:solidFill>
                <a:effectLst/>
                <a:latin typeface="游ゴシック"/>
                <a:ea typeface="游ゴシック"/>
              </a:rPr>
              <a:t>Grading</a:t>
            </a:r>
            <a:r>
              <a:rPr lang="en" altLang="ja-JP" dirty="0">
                <a:ea typeface="游ゴシック"/>
              </a:rPr>
              <a:t> </a:t>
            </a:r>
          </a:p>
          <a:p>
            <a:r>
              <a:rPr lang="en" dirty="0"/>
              <a:t>I accidentally tried to create a record from 22:00 to 5:00</a:t>
            </a:r>
            <a:endParaRPr lang="en" dirty="0">
              <a:ea typeface="游ゴシック"/>
            </a:endParaRPr>
          </a:p>
          <a:p>
            <a:r>
              <a:rPr lang="en"/>
              <a:t>The system will detect when you are trying to create a recording outside the prescribed limits and will not allow you to create a recording.</a:t>
            </a:r>
            <a:endParaRPr lang="en">
              <a:ea typeface="游ゴシック" panose="020F0502020204030204"/>
            </a:endParaRPr>
          </a:p>
          <a:p>
            <a:endParaRPr lang="en" altLang="ja-JP">
              <a:solidFill>
                <a:srgbClr val="000000"/>
              </a:solidFill>
              <a:latin typeface="游ゴシック" panose="020B0400000000000000" pitchFamily="34" charset="-128"/>
              <a:ea typeface="游ゴシック" panose="020B0400000000000000" pitchFamily="34" charset="-128"/>
            </a:endParaRPr>
          </a:p>
          <a:p>
            <a:r>
              <a:rPr lang="en" altLang="ja-JP" sz="1800" b="0" i="0" u="none" strike="noStrike" dirty="0">
                <a:solidFill>
                  <a:srgbClr val="000000"/>
                </a:solidFill>
                <a:effectLst/>
                <a:latin typeface="游ゴシック"/>
                <a:ea typeface="游ゴシック"/>
              </a:rPr>
              <a:t>Yuda</a:t>
            </a:r>
            <a:r>
              <a:rPr lang="en" altLang="ja-JP" dirty="0">
                <a:ea typeface="游ゴシック"/>
              </a:rPr>
              <a:t> </a:t>
            </a:r>
            <a:r>
              <a:rPr lang="en" altLang="ja-JP" sz="1800" b="0" i="0" u="none" strike="noStrike" dirty="0">
                <a:solidFill>
                  <a:srgbClr val="000000"/>
                </a:solidFill>
                <a:effectLst/>
                <a:latin typeface="游ゴシック"/>
                <a:ea typeface="游ゴシック"/>
              </a:rPr>
              <a:t>⑤Error(6</a:t>
            </a:r>
            <a:r>
              <a:rPr lang="ja-JP" altLang="en-US" sz="1800" b="0" i="0" u="none" strike="noStrike">
                <a:solidFill>
                  <a:srgbClr val="000000"/>
                </a:solidFill>
                <a:effectLst/>
                <a:latin typeface="游ゴシック"/>
                <a:ea typeface="游ゴシック"/>
              </a:rPr>
              <a:t>時間以上休憩なし</a:t>
            </a:r>
            <a:r>
              <a:rPr lang="en-US" altLang="ja-JP" sz="1800" b="0" i="0" u="none" strike="noStrike" dirty="0">
                <a:solidFill>
                  <a:srgbClr val="000000"/>
                </a:solidFill>
                <a:effectLst/>
                <a:latin typeface="游ゴシック"/>
                <a:ea typeface="游ゴシック"/>
              </a:rPr>
              <a:t>)</a:t>
            </a:r>
            <a:r>
              <a:rPr lang="ja-JP" altLang="en-US" dirty="0">
                <a:ea typeface="游ゴシック"/>
              </a:rPr>
              <a:t> </a:t>
            </a:r>
            <a:r>
              <a:rPr lang="en-US"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18</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10:00-17:00(7.0)</a:t>
            </a:r>
            <a:r>
              <a:rPr lang="ja-JP" altLang="en-US" dirty="0">
                <a:ea typeface="游ゴシック"/>
              </a:rPr>
              <a:t> </a:t>
            </a:r>
            <a:r>
              <a:rPr lang="en" altLang="ja-JP" sz="1800" b="0" i="0" u="none" strike="noStrike" dirty="0">
                <a:solidFill>
                  <a:srgbClr val="000000"/>
                </a:solidFill>
                <a:effectLst/>
                <a:latin typeface="游ゴシック"/>
                <a:ea typeface="游ゴシック"/>
              </a:rPr>
              <a:t>Grading</a:t>
            </a:r>
            <a:r>
              <a:rPr lang="en" altLang="ja-JP" dirty="0">
                <a:ea typeface="游ゴシック"/>
              </a:rPr>
              <a:t> </a:t>
            </a:r>
          </a:p>
          <a:p>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エラー出力後→</a:t>
            </a:r>
            <a:r>
              <a:rPr lang="ja-JP" altLang="en-US"/>
              <a:t> </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休憩</a:t>
            </a:r>
            <a:r>
              <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時間追加</a:t>
            </a:r>
            <a:r>
              <a:rPr lang="ja-JP" altLang="en-US"/>
              <a:t> </a:t>
            </a:r>
            <a:endParaRPr lang="en-US" altLang="ja-JP" dirty="0"/>
          </a:p>
          <a:p>
            <a:r>
              <a:rPr lang="en" altLang="ja-JP" sz="1800" b="0" i="0" u="none" strike="noStrike" dirty="0">
                <a:solidFill>
                  <a:srgbClr val="000000"/>
                </a:solidFill>
                <a:effectLst/>
                <a:latin typeface="游ゴシック"/>
                <a:ea typeface="游ゴシック"/>
              </a:rPr>
              <a:t>Yuda</a:t>
            </a:r>
            <a:r>
              <a:rPr lang="en" altLang="ja-JP" dirty="0">
                <a:ea typeface="游ゴシック"/>
              </a:rPr>
              <a:t> </a:t>
            </a:r>
            <a:r>
              <a:rPr lang="en" altLang="ja-JP" sz="1800" b="0" i="0" u="none" strike="noStrike" dirty="0">
                <a:solidFill>
                  <a:srgbClr val="000000"/>
                </a:solidFill>
                <a:effectLst/>
                <a:latin typeface="游ゴシック"/>
                <a:ea typeface="游ゴシック"/>
              </a:rPr>
              <a:t>⑥Error(</a:t>
            </a:r>
            <a:r>
              <a:rPr lang="ja-JP" altLang="en-US" sz="1800" b="0" i="0" u="none" strike="noStrike">
                <a:solidFill>
                  <a:srgbClr val="000000"/>
                </a:solidFill>
                <a:effectLst/>
                <a:latin typeface="游ゴシック"/>
                <a:ea typeface="游ゴシック"/>
              </a:rPr>
              <a:t>一日</a:t>
            </a:r>
            <a:r>
              <a:rPr lang="en-US" altLang="ja-JP" sz="1800" b="0" i="0" u="none" strike="noStrike" dirty="0">
                <a:solidFill>
                  <a:srgbClr val="000000"/>
                </a:solidFill>
                <a:effectLst/>
                <a:latin typeface="游ゴシック"/>
                <a:ea typeface="游ゴシック"/>
              </a:rPr>
              <a:t>8</a:t>
            </a:r>
            <a:r>
              <a:rPr lang="ja-JP" altLang="en-US" sz="1800" b="0" i="0" u="none" strike="noStrike">
                <a:solidFill>
                  <a:srgbClr val="000000"/>
                </a:solidFill>
                <a:effectLst/>
                <a:latin typeface="游ゴシック"/>
                <a:ea typeface="游ゴシック"/>
              </a:rPr>
              <a:t>時間以上</a:t>
            </a:r>
            <a:r>
              <a:rPr lang="en-US" altLang="ja-JP" sz="1800" b="0" i="0" u="none" strike="noStrike" dirty="0">
                <a:solidFill>
                  <a:srgbClr val="000000"/>
                </a:solidFill>
                <a:effectLst/>
                <a:latin typeface="游ゴシック"/>
                <a:ea typeface="游ゴシック"/>
              </a:rPr>
              <a:t>)</a:t>
            </a:r>
            <a:r>
              <a:rPr lang="ja-JP" altLang="en-US" dirty="0">
                <a:ea typeface="游ゴシック"/>
              </a:rPr>
              <a:t> </a:t>
            </a:r>
            <a:r>
              <a:rPr lang="en-US"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18</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18:00-21:00(3.0)</a:t>
            </a:r>
            <a:r>
              <a:rPr lang="ja-JP" altLang="en-US" dirty="0">
                <a:ea typeface="游ゴシック"/>
              </a:rPr>
              <a:t> </a:t>
            </a:r>
            <a:r>
              <a:rPr lang="en" altLang="ja-JP" sz="1800" b="0" i="0" u="none" strike="noStrike" dirty="0">
                <a:solidFill>
                  <a:srgbClr val="000000"/>
                </a:solidFill>
                <a:effectLst/>
                <a:latin typeface="游ゴシック"/>
                <a:ea typeface="游ゴシック"/>
              </a:rPr>
              <a:t>Grading</a:t>
            </a:r>
            <a:r>
              <a:rPr lang="en" altLang="ja-JP" dirty="0">
                <a:ea typeface="游ゴシック"/>
              </a:rPr>
              <a:t> </a:t>
            </a:r>
          </a:p>
          <a:p>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エラー出力後→</a:t>
            </a:r>
            <a:r>
              <a:rPr lang="ja-JP" altLang="en-US"/>
              <a:t> </a:t>
            </a:r>
            <a:r>
              <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rPr>
              <a:t>10/18(3</a:t>
            </a:r>
            <a:r>
              <a:rPr lang="en" altLang="ja-JP" sz="1800" b="0" i="0" u="none" strike="noStrike" dirty="0">
                <a:solidFill>
                  <a:srgbClr val="000000"/>
                </a:solidFill>
                <a:effectLst/>
                <a:latin typeface="游ゴシック" panose="020B0400000000000000" pitchFamily="34" charset="-128"/>
                <a:ea typeface="游ゴシック" panose="020B0400000000000000" pitchFamily="34" charset="-128"/>
              </a:rPr>
              <a:t>h)</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を編集で</a:t>
            </a:r>
            <a:r>
              <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時間減らす</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p>
            <a:r>
              <a:rPr lang="ja-JP" altLang="en-US" dirty="0">
                <a:ea typeface="游ゴシック"/>
              </a:rPr>
              <a:t> </a:t>
            </a:r>
            <a:endParaRPr lang="en-US" altLang="ja-JP" dirty="0"/>
          </a:p>
          <a:p>
            <a:r>
              <a:rPr lang="en" altLang="ja-JP" sz="1800" b="0" i="0" u="none" strike="noStrike" dirty="0">
                <a:solidFill>
                  <a:srgbClr val="000000"/>
                </a:solidFill>
                <a:effectLst/>
                <a:latin typeface="游ゴシック"/>
                <a:ea typeface="游ゴシック"/>
              </a:rPr>
              <a:t>Tamura</a:t>
            </a:r>
            <a:r>
              <a:rPr lang="en" altLang="ja-JP" dirty="0">
                <a:ea typeface="游ゴシック"/>
              </a:rPr>
              <a:t> </a:t>
            </a:r>
            <a:r>
              <a:rPr lang="en" altLang="ja-JP" sz="1800" b="0" i="0" u="none" strike="noStrike" dirty="0">
                <a:solidFill>
                  <a:srgbClr val="000000"/>
                </a:solidFill>
                <a:effectLst/>
                <a:latin typeface="游ゴシック"/>
                <a:ea typeface="游ゴシック"/>
              </a:rPr>
              <a:t>⑦Error(</a:t>
            </a:r>
            <a:r>
              <a:rPr lang="ja-JP" altLang="en-US" sz="1800" b="0" i="0" u="none" strike="noStrike">
                <a:solidFill>
                  <a:srgbClr val="000000"/>
                </a:solidFill>
                <a:effectLst/>
                <a:latin typeface="游ゴシック"/>
                <a:ea typeface="游ゴシック"/>
              </a:rPr>
              <a:t>週７日毎日働いている</a:t>
            </a:r>
            <a:r>
              <a:rPr lang="en-US" altLang="ja-JP" sz="1800" b="0" i="0" u="none" strike="noStrike" dirty="0">
                <a:solidFill>
                  <a:srgbClr val="000000"/>
                </a:solidFill>
                <a:effectLst/>
                <a:latin typeface="游ゴシック"/>
                <a:ea typeface="游ゴシック"/>
              </a:rPr>
              <a:t>)</a:t>
            </a:r>
            <a:r>
              <a:rPr lang="ja-JP" altLang="en-US" dirty="0">
                <a:ea typeface="游ゴシック"/>
              </a:rPr>
              <a:t> </a:t>
            </a:r>
            <a:r>
              <a:rPr lang="en-US" altLang="ja-JP" sz="1800" b="0" i="0" u="none" strike="noStrike" dirty="0">
                <a:solidFill>
                  <a:srgbClr val="000000"/>
                </a:solidFill>
                <a:effectLst/>
                <a:latin typeface="游ゴシック"/>
                <a:ea typeface="游ゴシック"/>
              </a:rPr>
              <a:t>10</a:t>
            </a:r>
            <a:r>
              <a:rPr lang="ja-JP" altLang="en-US" sz="1800" b="0" i="0" u="none" strike="noStrike">
                <a:solidFill>
                  <a:srgbClr val="000000"/>
                </a:solidFill>
                <a:effectLst/>
                <a:latin typeface="游ゴシック"/>
                <a:ea typeface="游ゴシック"/>
              </a:rPr>
              <a:t>月</a:t>
            </a:r>
            <a:r>
              <a:rPr lang="en-US" altLang="ja-JP" sz="1800" b="0" i="0" u="none" strike="noStrike" dirty="0">
                <a:solidFill>
                  <a:srgbClr val="000000"/>
                </a:solidFill>
                <a:effectLst/>
                <a:latin typeface="游ゴシック"/>
                <a:ea typeface="游ゴシック"/>
              </a:rPr>
              <a:t>30</a:t>
            </a:r>
            <a:r>
              <a:rPr lang="ja-JP" altLang="en-US" sz="1800" b="0" i="0" u="none" strike="noStrike">
                <a:solidFill>
                  <a:srgbClr val="000000"/>
                </a:solidFill>
                <a:effectLst/>
                <a:latin typeface="游ゴシック"/>
                <a:ea typeface="游ゴシック"/>
              </a:rPr>
              <a:t>日</a:t>
            </a:r>
            <a:r>
              <a:rPr lang="ja-JP" altLang="en-US">
                <a:ea typeface="游ゴシック"/>
              </a:rPr>
              <a:t> </a:t>
            </a:r>
            <a:r>
              <a:rPr lang="en-US" altLang="ja-JP" sz="1800" b="0" i="0" u="none" strike="noStrike" dirty="0">
                <a:solidFill>
                  <a:srgbClr val="000000"/>
                </a:solidFill>
                <a:effectLst/>
                <a:latin typeface="游ゴシック"/>
                <a:ea typeface="游ゴシック"/>
              </a:rPr>
              <a:t>10:00-15:00(5.0)</a:t>
            </a:r>
            <a:r>
              <a:rPr lang="ja-JP" altLang="en-US" dirty="0">
                <a:ea typeface="游ゴシック"/>
              </a:rPr>
              <a:t> </a:t>
            </a:r>
            <a:r>
              <a:rPr lang="en" altLang="ja-JP" sz="1800" b="0" i="0" u="none" strike="noStrike" dirty="0">
                <a:solidFill>
                  <a:srgbClr val="000000"/>
                </a:solidFill>
                <a:effectLst/>
                <a:latin typeface="游ゴシック"/>
                <a:ea typeface="游ゴシック"/>
              </a:rPr>
              <a:t>Grading</a:t>
            </a:r>
            <a:r>
              <a:rPr lang="en" altLang="ja-JP" dirty="0">
                <a:ea typeface="游ゴシック"/>
              </a:rPr>
              <a:t> </a:t>
            </a:r>
          </a:p>
          <a:p>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エラー出力後→</a:t>
            </a:r>
            <a:r>
              <a:rPr lang="ja-JP" altLang="en-US"/>
              <a:t> </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どれか一つ記録を消す</a:t>
            </a:r>
            <a:r>
              <a:rPr lang="ja-JP" altLang="en-US"/>
              <a:t> </a:t>
            </a:r>
            <a:endParaRPr lang="en-US" altLang="ja-JP" dirty="0"/>
          </a:p>
          <a:p>
            <a:r>
              <a:rPr lang="en" altLang="ja-JP" sz="1800" b="0" i="0" u="none" strike="noStrike" dirty="0">
                <a:solidFill>
                  <a:srgbClr val="000000"/>
                </a:solidFill>
                <a:effectLst/>
                <a:latin typeface="游ゴシック" panose="020B0400000000000000" pitchFamily="34" charset="-128"/>
                <a:ea typeface="游ゴシック" panose="020B0400000000000000" pitchFamily="34" charset="-128"/>
              </a:rPr>
              <a:t>Tamura</a:t>
            </a:r>
            <a:r>
              <a:rPr lang="en" altLang="ja-JP" dirty="0"/>
              <a:t> </a:t>
            </a:r>
            <a:r>
              <a:rPr lang="en" altLang="ja-JP" sz="1800" b="0" i="0" u="none" strike="noStrike" dirty="0">
                <a:solidFill>
                  <a:srgbClr val="000000"/>
                </a:solidFill>
                <a:effectLst/>
                <a:latin typeface="游ゴシック" panose="020B0400000000000000" pitchFamily="34" charset="-128"/>
                <a:ea typeface="游ゴシック" panose="020B0400000000000000" pitchFamily="34" charset="-128"/>
              </a:rPr>
              <a:t>⑧Print</a:t>
            </a:r>
            <a:r>
              <a:rPr lang="en" altLang="ja-JP" dirty="0"/>
              <a:t> </a:t>
            </a:r>
            <a:r>
              <a:rPr lang="en" altLang="ja-JP" sz="1800" b="0" i="0" u="none" strike="noStrike" dirty="0">
                <a:solidFill>
                  <a:srgbClr val="000000"/>
                </a:solidFill>
                <a:effectLst/>
                <a:latin typeface="游ゴシック" panose="020B0400000000000000" pitchFamily="34" charset="-128"/>
                <a:ea typeface="游ゴシック" panose="020B0400000000000000" pitchFamily="34" charset="-128"/>
              </a:rPr>
              <a:t>10</a:t>
            </a:r>
            <a:r>
              <a:rPr lang="ja-JP" altLang="en-US" sz="1800" b="0" i="0" u="none" strike="noStrike">
                <a:solidFill>
                  <a:srgbClr val="000000"/>
                </a:solidFill>
                <a:effectLst/>
                <a:latin typeface="游ゴシック" panose="020B0400000000000000" pitchFamily="34" charset="-128"/>
                <a:ea typeface="游ゴシック" panose="020B0400000000000000" pitchFamily="34" charset="-128"/>
              </a:rPr>
              <a:t>月のレポートをプリント</a:t>
            </a:r>
            <a:r>
              <a:rPr lang="ja-JP" altLang="en-US"/>
              <a:t> </a:t>
            </a:r>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4</a:t>
            </a:fld>
            <a:endParaRPr kumimoji="1" lang="ja-JP" altLang="en-US"/>
          </a:p>
        </p:txBody>
      </p:sp>
    </p:spTree>
    <p:extLst>
      <p:ext uri="{BB962C8B-B14F-4D97-AF65-F5344CB8AC3E}">
        <p14:creationId xmlns:p14="http://schemas.microsoft.com/office/powerpoint/2010/main" val="305327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nSpc>
                <a:spcPct val="90000"/>
              </a:lnSpc>
              <a:spcBef>
                <a:spcPts val="1000"/>
              </a:spcBef>
              <a:buFont typeface="Arial"/>
              <a:buNone/>
            </a:pPr>
            <a:r>
              <a:rPr lang="en-US" altLang="ja-JP" dirty="0"/>
              <a:t>Tamura</a:t>
            </a:r>
            <a:endParaRPr lang="en-US" altLang="ja-JP"/>
          </a:p>
          <a:p>
            <a:pPr marL="0" indent="0">
              <a:lnSpc>
                <a:spcPct val="90000"/>
              </a:lnSpc>
              <a:spcBef>
                <a:spcPts val="1000"/>
              </a:spcBef>
              <a:buFont typeface="Arial"/>
              <a:buNone/>
            </a:pPr>
            <a:endParaRPr lang="en-US" altLang="ja-JP"/>
          </a:p>
          <a:p>
            <a:pPr marL="0" indent="0">
              <a:lnSpc>
                <a:spcPct val="90000"/>
              </a:lnSpc>
              <a:spcBef>
                <a:spcPts val="1000"/>
              </a:spcBef>
              <a:buFont typeface="Arial"/>
              <a:buNone/>
            </a:pPr>
            <a:r>
              <a:rPr lang="ja-JP"/>
              <a:t>独自性、創作工夫したところ</a:t>
            </a:r>
            <a:endParaRPr lang="en-US" altLang="ja-JP"/>
          </a:p>
          <a:p>
            <a:pPr marL="628650" lvl="1" indent="-171450">
              <a:lnSpc>
                <a:spcPct val="90000"/>
              </a:lnSpc>
              <a:spcBef>
                <a:spcPts val="500"/>
              </a:spcBef>
              <a:buFont typeface="Arial"/>
              <a:buChar char="•"/>
            </a:pPr>
            <a:r>
              <a:rPr lang="ja-JP"/>
              <a:t>合計時間の算出を自動で行っているところ</a:t>
            </a:r>
            <a:endParaRPr lang="en-US" altLang="ja-JP"/>
          </a:p>
          <a:p>
            <a:pPr marL="1085850" lvl="2" indent="-171450">
              <a:lnSpc>
                <a:spcPct val="90000"/>
              </a:lnSpc>
              <a:spcBef>
                <a:spcPts val="500"/>
              </a:spcBef>
              <a:buFont typeface="Wingdings" pitchFamily="2" charset="2"/>
              <a:buChar char="Ø"/>
            </a:pPr>
            <a:r>
              <a:rPr lang="ja-JP" altLang="en-US"/>
              <a:t>自分で労働時間の合計を計算する必要がなくなる</a:t>
            </a:r>
            <a:endParaRPr lang="en-US" altLang="ja-JP"/>
          </a:p>
          <a:p>
            <a:pPr marL="1085850" lvl="2" indent="-171450">
              <a:lnSpc>
                <a:spcPct val="90000"/>
              </a:lnSpc>
              <a:spcBef>
                <a:spcPts val="500"/>
              </a:spcBef>
              <a:buFont typeface="Wingdings" pitchFamily="2" charset="2"/>
              <a:buChar char="Ø"/>
            </a:pPr>
            <a:endParaRPr lang="en-US" altLang="ja-JP"/>
          </a:p>
          <a:p>
            <a:pPr marL="628650" lvl="1" indent="-171450">
              <a:lnSpc>
                <a:spcPct val="90000"/>
              </a:lnSpc>
              <a:spcBef>
                <a:spcPts val="500"/>
              </a:spcBef>
              <a:buFont typeface="Arial"/>
              <a:buChar char="•"/>
            </a:pPr>
            <a:r>
              <a:rPr lang="ja-JP"/>
              <a:t>規定の範囲内かどうかの判定を自動で自動で行っているところ</a:t>
            </a:r>
            <a:endParaRPr lang="en-US" altLang="ja-JP"/>
          </a:p>
          <a:p>
            <a:pPr marL="1085850" lvl="2" indent="-171450">
              <a:lnSpc>
                <a:spcPct val="90000"/>
              </a:lnSpc>
              <a:spcBef>
                <a:spcPts val="500"/>
              </a:spcBef>
              <a:buFont typeface="Wingdings" pitchFamily="2" charset="2"/>
              <a:buChar char="Ø"/>
            </a:pPr>
            <a:r>
              <a:rPr lang="ja-JP" altLang="en-US"/>
              <a:t>自分で確認する手間が省ける</a:t>
            </a:r>
            <a:endParaRPr lang="en-US" altLang="ja-JP"/>
          </a:p>
          <a:p>
            <a:pPr marL="1085850" lvl="2" indent="-171450">
              <a:lnSpc>
                <a:spcPct val="90000"/>
              </a:lnSpc>
              <a:spcBef>
                <a:spcPts val="500"/>
              </a:spcBef>
              <a:buFont typeface="Wingdings" pitchFamily="2" charset="2"/>
              <a:buChar char="Ø"/>
            </a:pPr>
            <a:r>
              <a:rPr lang="ja-JP" altLang="en-US"/>
              <a:t>自分で確認するより正確性が高い</a:t>
            </a:r>
            <a:endParaRPr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5</a:t>
            </a:fld>
            <a:endParaRPr kumimoji="1" lang="ja-JP" altLang="en-US"/>
          </a:p>
        </p:txBody>
      </p:sp>
    </p:spTree>
    <p:extLst>
      <p:ext uri="{BB962C8B-B14F-4D97-AF65-F5344CB8AC3E}">
        <p14:creationId xmlns:p14="http://schemas.microsoft.com/office/powerpoint/2010/main" val="156720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lvl="1" indent="0">
              <a:lnSpc>
                <a:spcPct val="90000"/>
              </a:lnSpc>
              <a:spcBef>
                <a:spcPts val="500"/>
              </a:spcBef>
              <a:buFont typeface="Arial"/>
              <a:buNone/>
            </a:pPr>
            <a:r>
              <a:rPr lang="en-US" altLang="ja-JP" dirty="0"/>
              <a:t>Tamura</a:t>
            </a:r>
            <a:endParaRPr lang="en-US" altLang="ja-JP"/>
          </a:p>
          <a:p>
            <a:pPr marL="628650" lvl="1" indent="-171450">
              <a:lnSpc>
                <a:spcPct val="90000"/>
              </a:lnSpc>
              <a:spcBef>
                <a:spcPts val="500"/>
              </a:spcBef>
              <a:buFont typeface="Arial"/>
              <a:buChar char="•"/>
            </a:pPr>
            <a:endParaRPr lang="en-US" altLang="ja-JP"/>
          </a:p>
          <a:p>
            <a:pPr marL="628650" lvl="1" indent="-171450">
              <a:lnSpc>
                <a:spcPct val="90000"/>
              </a:lnSpc>
              <a:spcBef>
                <a:spcPts val="500"/>
              </a:spcBef>
              <a:buFont typeface="Arial"/>
              <a:buChar char="•"/>
            </a:pPr>
            <a:r>
              <a:rPr lang="ja-JP" altLang="en-US"/>
              <a:t>重複した労働時間を入力できないような仕組み</a:t>
            </a:r>
            <a:endParaRPr lang="en-US" altLang="ja-JP"/>
          </a:p>
          <a:p>
            <a:pPr marL="1085850" lvl="2" indent="-171450">
              <a:lnSpc>
                <a:spcPct val="90000"/>
              </a:lnSpc>
              <a:spcBef>
                <a:spcPts val="500"/>
              </a:spcBef>
              <a:buFont typeface="Wingdings" pitchFamily="2" charset="2"/>
              <a:buChar char="Ø"/>
            </a:pPr>
            <a:r>
              <a:rPr lang="ja-JP" altLang="en-US"/>
              <a:t>不正な入力に気づくことができる</a:t>
            </a:r>
            <a:endParaRPr lang="en-US" altLang="ja-JP"/>
          </a:p>
          <a:p>
            <a:pPr marL="1085850" lvl="2" indent="-171450">
              <a:lnSpc>
                <a:spcPct val="90000"/>
              </a:lnSpc>
              <a:spcBef>
                <a:spcPts val="500"/>
              </a:spcBef>
              <a:buFont typeface="Wingdings" pitchFamily="2" charset="2"/>
              <a:buChar char="Ø"/>
            </a:pPr>
            <a:endParaRPr lang="en-US" altLang="ja-JP"/>
          </a:p>
          <a:p>
            <a:pPr marL="628650" lvl="1" indent="-171450">
              <a:lnSpc>
                <a:spcPct val="90000"/>
              </a:lnSpc>
              <a:spcBef>
                <a:spcPts val="500"/>
              </a:spcBef>
              <a:buFont typeface="Arial"/>
              <a:buChar char="•"/>
            </a:pPr>
            <a:r>
              <a:rPr lang="ja-JP" altLang="en-US"/>
              <a:t>ログイン機能を実装したこと</a:t>
            </a:r>
            <a:endParaRPr lang="en-US" altLang="ja-JP"/>
          </a:p>
          <a:p>
            <a:pPr marL="1085850" lvl="2" indent="-171450">
              <a:lnSpc>
                <a:spcPct val="90000"/>
              </a:lnSpc>
              <a:spcBef>
                <a:spcPts val="500"/>
              </a:spcBef>
              <a:buFont typeface="Wingdings" pitchFamily="2" charset="2"/>
              <a:buChar char="Ø"/>
            </a:pPr>
            <a:r>
              <a:rPr lang="ja-JP" altLang="en-US"/>
              <a:t>他者からの閲覧ができない</a:t>
            </a:r>
            <a:endParaRPr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6</a:t>
            </a:fld>
            <a:endParaRPr kumimoji="1" lang="ja-JP" altLang="en-US"/>
          </a:p>
        </p:txBody>
      </p:sp>
    </p:spTree>
    <p:extLst>
      <p:ext uri="{BB962C8B-B14F-4D97-AF65-F5344CB8AC3E}">
        <p14:creationId xmlns:p14="http://schemas.microsoft.com/office/powerpoint/2010/main" val="348796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Kurihara</a:t>
            </a:r>
            <a:endParaRPr kumimoji="1" lang="en-US" altLang="ja-JP"/>
          </a:p>
          <a:p>
            <a:endParaRPr kumimoji="1" lang="en-US" altLang="ja-JP"/>
          </a:p>
          <a:p>
            <a:r>
              <a:rPr kumimoji="1" lang="ja-JP" altLang="en-US"/>
              <a:t>開発環境</a:t>
            </a:r>
            <a:endParaRPr kumimoji="1" lang="en-US" altLang="ja-JP"/>
          </a:p>
          <a:p>
            <a:r>
              <a:rPr kumimoji="1" lang="ja-JP" altLang="en-US"/>
              <a:t>言語</a:t>
            </a:r>
            <a:r>
              <a:rPr kumimoji="1" lang="en-US" altLang="ja-JP"/>
              <a:t>:Java</a:t>
            </a:r>
          </a:p>
          <a:p>
            <a:r>
              <a:rPr kumimoji="1" lang="ja-JP" altLang="en-US"/>
              <a:t>フレームワーク</a:t>
            </a:r>
            <a:r>
              <a:rPr kumimoji="1" lang="en-US" altLang="ja-JP"/>
              <a:t>:Spring Boot</a:t>
            </a:r>
          </a:p>
          <a:p>
            <a:endParaRPr kumimoji="1" lang="en-US" altLang="ja-JP"/>
          </a:p>
          <a:p>
            <a:r>
              <a:rPr kumimoji="1" lang="ja-JP" altLang="en-US"/>
              <a:t>理由</a:t>
            </a:r>
            <a:endParaRPr kumimoji="1" lang="en-US" altLang="ja-JP"/>
          </a:p>
          <a:p>
            <a:r>
              <a:rPr kumimoji="1" lang="ja-JP" altLang="en-US"/>
              <a:t>・スプリングブートに精通したメンバーがいたから</a:t>
            </a:r>
            <a:endParaRPr kumimoji="1" lang="en-US" altLang="ja-JP"/>
          </a:p>
          <a:p>
            <a:r>
              <a:rPr kumimoji="1" lang="ja-JP" altLang="en-US"/>
              <a:t>・みんな</a:t>
            </a:r>
            <a:r>
              <a:rPr kumimoji="1" lang="en-US" altLang="ja-JP"/>
              <a:t>Java</a:t>
            </a:r>
            <a:r>
              <a:rPr kumimoji="1" lang="ja-JP" altLang="en-US"/>
              <a:t>を使ったことがあったから</a:t>
            </a:r>
            <a:endParaRPr kumimoji="1" lang="en-US" altLang="ja-JP"/>
          </a:p>
          <a:p>
            <a:r>
              <a:rPr kumimoji="1" lang="ja-JP" altLang="en-US"/>
              <a:t>・</a:t>
            </a:r>
            <a:r>
              <a:rPr kumimoji="1" lang="en-US" altLang="ja-JP"/>
              <a:t>MVC</a:t>
            </a:r>
            <a:r>
              <a:rPr kumimoji="1" lang="ja-JP" altLang="en-US"/>
              <a:t>モデルを使って開発できるから</a:t>
            </a:r>
            <a:endParaRPr kumimoji="1"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7</a:t>
            </a:fld>
            <a:endParaRPr kumimoji="1" lang="ja-JP" altLang="en-US"/>
          </a:p>
        </p:txBody>
      </p:sp>
    </p:spTree>
    <p:extLst>
      <p:ext uri="{BB962C8B-B14F-4D97-AF65-F5344CB8AC3E}">
        <p14:creationId xmlns:p14="http://schemas.microsoft.com/office/powerpoint/2010/main" val="248373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Kurihara</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どのように成果物の検討・設計・開発を進めたか</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1RFP</a:t>
            </a:r>
            <a:r>
              <a:rPr lang="ja-JP" altLang="en-US"/>
              <a:t>から要求定義書を作成</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2</a:t>
            </a:r>
            <a:r>
              <a:rPr lang="ja-JP" altLang="en-US"/>
              <a:t>画面設計、デザイン</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3</a:t>
            </a:r>
            <a:r>
              <a:rPr lang="ja-JP" altLang="en-US"/>
              <a:t>諸々の図（ユースケース図など）の作成</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4</a:t>
            </a:r>
            <a:r>
              <a:rPr lang="ja-JP" altLang="en-US"/>
              <a:t>データベースの作成</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5</a:t>
            </a:r>
            <a:r>
              <a:rPr lang="ja-JP" altLang="en-US"/>
              <a:t>コーディング</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6</a:t>
            </a:r>
            <a:r>
              <a:rPr lang="ja-JP" altLang="en-US"/>
              <a:t>レビュー</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7</a:t>
            </a:r>
            <a:r>
              <a:rPr lang="ja-JP" altLang="en-US"/>
              <a:t>テスト</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a:t>
            </a:r>
            <a:r>
              <a:rPr lang="en-US" altLang="ja-JP"/>
              <a:t>1-6</a:t>
            </a:r>
            <a:r>
              <a:rPr lang="ja-JP" altLang="en-US"/>
              <a:t>をフェーズごとに</a:t>
            </a:r>
            <a:r>
              <a:rPr lang="en-US" altLang="ja-JP"/>
              <a:t>3</a:t>
            </a:r>
            <a:r>
              <a:rPr lang="ja-JP" altLang="en-US"/>
              <a:t>回繰り返し</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8</a:t>
            </a:fld>
            <a:endParaRPr kumimoji="1" lang="ja-JP" altLang="en-US"/>
          </a:p>
        </p:txBody>
      </p:sp>
    </p:spTree>
    <p:extLst>
      <p:ext uri="{BB962C8B-B14F-4D97-AF65-F5344CB8AC3E}">
        <p14:creationId xmlns:p14="http://schemas.microsoft.com/office/powerpoint/2010/main" val="167164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Kurihara</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より良い成果物</a:t>
            </a:r>
            <a:r>
              <a:rPr lang="en-US" altLang="ja-JP"/>
              <a:t>/</a:t>
            </a:r>
            <a:r>
              <a:rPr lang="ja-JP" altLang="en-US"/>
              <a:t>開発作業にするためにしたこと</a:t>
            </a:r>
            <a:endParaRPr lang="en-US" altLang="ja-JP"/>
          </a:p>
          <a:p>
            <a:r>
              <a:rPr kumimoji="1" lang="ja-JP" altLang="en-US"/>
              <a:t>・全員で進捗の確認を行う</a:t>
            </a:r>
            <a:endParaRPr kumimoji="1" lang="en-US" altLang="ja-JP"/>
          </a:p>
          <a:p>
            <a:r>
              <a:rPr kumimoji="1" lang="ja-JP" altLang="en-US"/>
              <a:t>・タスクを細かく分ける</a:t>
            </a:r>
            <a:endParaRPr kumimoji="1" lang="en-US" altLang="ja-JP"/>
          </a:p>
          <a:p>
            <a:r>
              <a:rPr kumimoji="1" lang="ja-JP" altLang="en-US"/>
              <a:t>・たくさんコミュニケーションをとる</a:t>
            </a:r>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9</a:t>
            </a:fld>
            <a:endParaRPr kumimoji="1" lang="ja-JP" altLang="en-US"/>
          </a:p>
        </p:txBody>
      </p:sp>
    </p:spTree>
    <p:extLst>
      <p:ext uri="{BB962C8B-B14F-4D97-AF65-F5344CB8AC3E}">
        <p14:creationId xmlns:p14="http://schemas.microsoft.com/office/powerpoint/2010/main" val="194433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8EF71-C51B-4ED6-9324-FA191A6884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D505E89-99D2-4C16-8326-69F3E8BF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EAC265-D8C1-4624-ACCB-0A392AED9D34}"/>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DB349DCF-4929-44F4-BDDF-3961C023EB8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8E7839FD-3609-4F01-913D-EB80E10AF94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4011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FE6C-1879-4D3D-BFBE-4D43BD0CD1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BE687-8B9E-4741-9A10-CB250ACB4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44580-F975-432A-BCF5-F0049B70B3D1}"/>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916DFBB3-2701-4BD1-BF51-6ECD33238B9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953BBB52-E143-4934-BA0F-55761379CCA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95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32A960-55A7-4F67-BC7D-C290588EF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FA2F5D-43B7-4861-A97C-FA5D18CF1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2CFF8-CE4B-49C8-A5A8-9B7EFA30E820}"/>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EF45F802-86EC-4964-BF97-F64ABD6895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7A75889B-5D66-40E0-87F0-3CA68E473879}"/>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0100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8B4EA-9AE0-4B8C-84AF-45476F179E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2ACD90-F1FD-4F6A-9A88-5A72C8EE4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C2A845-AD1B-4933-847B-ADC54C54984B}"/>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E23C465D-4840-4FEF-8268-082A1680DDB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D8C5BD4F-55C7-45EE-A0CC-F085FC3257A4}"/>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780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0D590-7E22-4132-96AE-19AD6FEED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0B206E-A043-4BD3-86BD-18C8A4258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C0E62-6E6F-4AA6-B597-B49E18BEDB7E}"/>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955F30AE-21F4-4D39-AF8C-9C13AFE180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F5CB57E-9DF2-420A-8FAD-AE9382B0978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183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6DCE9-D553-4510-A702-0142CA569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9B1D76-DE5F-4514-B5AA-E8B772F696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53A79C-CE69-4B7F-A36D-B1A97D4D66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2F645A-D0CC-440E-BA8A-5CA6EFDA7009}"/>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BF614F2B-46D7-443A-9A9B-5EA85FE209C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46423DD-52AD-43EF-BC5C-DA43F27369F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95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FFB83-F290-4FFD-9047-E110A27959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79D7-2203-4E0D-B2AB-2C501CEF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729B47-C647-4EFF-8E86-E3F310944A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C83F0E-2E5B-4C6E-B063-14765043A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C07323-22E9-48C8-89FA-B0220F8A7F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F1844-7E61-42F3-A30B-E014246FBB98}"/>
              </a:ext>
            </a:extLst>
          </p:cNvPr>
          <p:cNvSpPr>
            <a:spLocks noGrp="1"/>
          </p:cNvSpPr>
          <p:nvPr>
            <p:ph type="dt" sz="half" idx="10"/>
          </p:nvPr>
        </p:nvSpPr>
        <p:spPr/>
        <p:txBody>
          <a:bodyPr/>
          <a:lstStyle/>
          <a:p>
            <a:r>
              <a:rPr kumimoji="1" lang="en-US" altLang="ja-JP"/>
              <a:t>2019/1/30</a:t>
            </a:r>
            <a:endParaRPr kumimoji="1" lang="ja-JP" altLang="en-US"/>
          </a:p>
        </p:txBody>
      </p:sp>
      <p:sp>
        <p:nvSpPr>
          <p:cNvPr id="8" name="フッター プレースホルダー 7">
            <a:extLst>
              <a:ext uri="{FF2B5EF4-FFF2-40B4-BE49-F238E27FC236}">
                <a16:creationId xmlns:a16="http://schemas.microsoft.com/office/drawing/2014/main" id="{DDF0B302-94D0-47E6-B668-0DD11F347AD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スライド番号プレースホルダー 8">
            <a:extLst>
              <a:ext uri="{FF2B5EF4-FFF2-40B4-BE49-F238E27FC236}">
                <a16:creationId xmlns:a16="http://schemas.microsoft.com/office/drawing/2014/main" id="{87236209-1BFB-49F6-9320-F772F61D6B4A}"/>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38127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160C-239D-41CB-9E79-D3F54F73E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CD872D-B79D-4021-A4BD-1A181E84CDC4}"/>
              </a:ext>
            </a:extLst>
          </p:cNvPr>
          <p:cNvSpPr>
            <a:spLocks noGrp="1"/>
          </p:cNvSpPr>
          <p:nvPr>
            <p:ph type="dt" sz="half" idx="10"/>
          </p:nvPr>
        </p:nvSpPr>
        <p:spPr/>
        <p:txBody>
          <a:bodyPr/>
          <a:lstStyle/>
          <a:p>
            <a:r>
              <a:rPr kumimoji="1" lang="en-US" altLang="ja-JP"/>
              <a:t>2019/1/30</a:t>
            </a:r>
            <a:endParaRPr kumimoji="1" lang="ja-JP" altLang="en-US"/>
          </a:p>
        </p:txBody>
      </p:sp>
      <p:sp>
        <p:nvSpPr>
          <p:cNvPr id="4" name="フッター プレースホルダー 3">
            <a:extLst>
              <a:ext uri="{FF2B5EF4-FFF2-40B4-BE49-F238E27FC236}">
                <a16:creationId xmlns:a16="http://schemas.microsoft.com/office/drawing/2014/main" id="{0F7DBF41-432E-440D-A959-C241C23C67F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5" name="スライド番号プレースホルダー 4">
            <a:extLst>
              <a:ext uri="{FF2B5EF4-FFF2-40B4-BE49-F238E27FC236}">
                <a16:creationId xmlns:a16="http://schemas.microsoft.com/office/drawing/2014/main" id="{EE6D379A-2010-433A-B29E-B9F0075F1AD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653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5AB0C4C-99A8-4BC3-8684-D0E22F790900}"/>
              </a:ext>
            </a:extLst>
          </p:cNvPr>
          <p:cNvSpPr>
            <a:spLocks noGrp="1"/>
          </p:cNvSpPr>
          <p:nvPr>
            <p:ph type="dt" sz="half" idx="10"/>
          </p:nvPr>
        </p:nvSpPr>
        <p:spPr/>
        <p:txBody>
          <a:bodyPr/>
          <a:lstStyle/>
          <a:p>
            <a:r>
              <a:rPr kumimoji="1" lang="en-US" altLang="ja-JP"/>
              <a:t>2019/1/30</a:t>
            </a:r>
            <a:endParaRPr kumimoji="1" lang="ja-JP" altLang="en-US"/>
          </a:p>
        </p:txBody>
      </p:sp>
      <p:sp>
        <p:nvSpPr>
          <p:cNvPr id="3" name="フッター プレースホルダー 2">
            <a:extLst>
              <a:ext uri="{FF2B5EF4-FFF2-40B4-BE49-F238E27FC236}">
                <a16:creationId xmlns:a16="http://schemas.microsoft.com/office/drawing/2014/main" id="{826E4F29-884D-4DB4-AA58-519752A0A88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4" name="スライド番号プレースホルダー 3">
            <a:extLst>
              <a:ext uri="{FF2B5EF4-FFF2-40B4-BE49-F238E27FC236}">
                <a16:creationId xmlns:a16="http://schemas.microsoft.com/office/drawing/2014/main" id="{9A746657-0D28-4987-8D68-D4D0BE1FD337}"/>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74403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06365-A09E-403D-B0C4-91379E5A62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056B62-D489-4A37-A5E2-D37EB072E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1A9F8-D88D-45ED-BA07-A9949DFE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EF9B7D-053C-460F-B047-348F949692B9}"/>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1D71A857-17D4-40AB-B56F-7EFB6B49970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7AAF149-F01B-45BE-B184-41B2320CAC6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81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B3E44-A7E2-4EDF-A726-64527DAD3D4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50778-5D98-41E7-AE8F-43A6C0F8A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10E59-B72D-49D4-9BCB-D5F7382E1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B23A5A-3588-4563-8A00-4DFB262F9482}"/>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2AD26605-AC41-4007-A565-DA343D354A3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3A5F4B54-B642-4B68-9E1D-FD8F1884E0F0}"/>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888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391902-6559-4CAD-8F98-1DAC7B63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AE2A4-7730-462E-A19E-F585E82E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A4233-1492-423C-B75B-1B3C847B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F1BA17FF-0EE7-4433-BF6D-A71841638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44F8D05-E2B9-422E-BE1F-8C702C4D7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66137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F2D35-77A5-482C-BCEE-C0EDA3BF1531}"/>
              </a:ext>
            </a:extLst>
          </p:cNvPr>
          <p:cNvSpPr>
            <a:spLocks noGrp="1"/>
          </p:cNvSpPr>
          <p:nvPr>
            <p:ph type="ctrTitle"/>
          </p:nvPr>
        </p:nvSpPr>
        <p:spPr/>
        <p:txBody>
          <a:bodyPr/>
          <a:lstStyle/>
          <a:p>
            <a:r>
              <a:rPr kumimoji="1" lang="en-US" altLang="ja-JP"/>
              <a:t>TA report system</a:t>
            </a:r>
            <a:endParaRPr kumimoji="1" lang="ja-JP" altLang="en-US"/>
          </a:p>
        </p:txBody>
      </p:sp>
      <p:sp>
        <p:nvSpPr>
          <p:cNvPr id="3" name="サブタイトル 2">
            <a:extLst>
              <a:ext uri="{FF2B5EF4-FFF2-40B4-BE49-F238E27FC236}">
                <a16:creationId xmlns:a16="http://schemas.microsoft.com/office/drawing/2014/main" id="{C7764216-B757-4220-AC80-83F83FD59FE5}"/>
              </a:ext>
            </a:extLst>
          </p:cNvPr>
          <p:cNvSpPr>
            <a:spLocks noGrp="1"/>
          </p:cNvSpPr>
          <p:nvPr>
            <p:ph type="subTitle" idx="1"/>
          </p:nvPr>
        </p:nvSpPr>
        <p:spPr/>
        <p:txBody>
          <a:bodyPr vert="horz" lIns="91440" tIns="45720" rIns="91440" bIns="45720" rtlCol="0" anchor="t">
            <a:normAutofit fontScale="55000" lnSpcReduction="20000"/>
          </a:bodyPr>
          <a:lstStyle/>
          <a:p>
            <a:r>
              <a:rPr kumimoji="1" lang="ja-JP" altLang="en-US"/>
              <a:t> </a:t>
            </a:r>
            <a:r>
              <a:rPr lang="en-US" altLang="ja-JP"/>
              <a:t>Integrated Exercise for Software II</a:t>
            </a:r>
            <a:endParaRPr kumimoji="1" lang="en-US" altLang="ja-JP"/>
          </a:p>
          <a:p>
            <a:r>
              <a:rPr lang="en-US" altLang="ja-JP">
                <a:ea typeface="游ゴシック"/>
              </a:rPr>
              <a:t>Team </a:t>
            </a:r>
            <a:r>
              <a:rPr lang="en-US" altLang="ja-JP" err="1">
                <a:ea typeface="游ゴシック"/>
              </a:rPr>
              <a:t>kitakata</a:t>
            </a:r>
            <a:r>
              <a:rPr lang="en-US" altLang="ja-JP">
                <a:ea typeface="游ゴシック"/>
              </a:rPr>
              <a:t>-ramen</a:t>
            </a:r>
            <a:endParaRPr lang="en-US" altLang="ja-JP"/>
          </a:p>
          <a:p>
            <a:r>
              <a:rPr kumimoji="1" lang="en-US" altLang="ja-JP">
                <a:ea typeface="游ゴシック"/>
              </a:rPr>
              <a:t>member1 </a:t>
            </a:r>
            <a:r>
              <a:rPr lang="en-US" altLang="ja-JP">
                <a:ea typeface="游ゴシック"/>
              </a:rPr>
              <a:t>s1280014</a:t>
            </a:r>
            <a:r>
              <a:rPr kumimoji="1" lang="en-US" altLang="ja-JP">
                <a:ea typeface="游ゴシック"/>
              </a:rPr>
              <a:t>, </a:t>
            </a:r>
            <a:r>
              <a:rPr lang="en-US" altLang="ja-JP">
                <a:ea typeface="游ゴシック"/>
              </a:rPr>
              <a:t>Kazuma Tamura</a:t>
            </a:r>
          </a:p>
          <a:p>
            <a:r>
              <a:rPr lang="en-US" altLang="ja-JP">
                <a:ea typeface="游ゴシック"/>
              </a:rPr>
              <a:t> member2 s1280145, Ryo Kurihara</a:t>
            </a:r>
          </a:p>
          <a:p>
            <a:r>
              <a:rPr kumimoji="1" lang="en-US" altLang="ja-JP">
                <a:ea typeface="游ゴシック"/>
              </a:rPr>
              <a:t>member3</a:t>
            </a:r>
            <a:r>
              <a:rPr lang="en-US" altLang="ja-JP">
                <a:ea typeface="游ゴシック"/>
              </a:rPr>
              <a:t> s1280195, Kana Yuda</a:t>
            </a:r>
          </a:p>
          <a:p>
            <a:r>
              <a:rPr lang="en-US" altLang="ja-JP">
                <a:ea typeface="游ゴシック"/>
              </a:rPr>
              <a:t>member4 s1282013, </a:t>
            </a:r>
            <a:r>
              <a:rPr lang="en-US">
                <a:ea typeface="+mn-lt"/>
                <a:cs typeface="+mn-lt"/>
              </a:rPr>
              <a:t>Luu Trong Nhan</a:t>
            </a:r>
            <a:endParaRPr lang="en-US" altLang="ja-JP">
              <a:ea typeface="游ゴシック"/>
            </a:endParaRPr>
          </a:p>
        </p:txBody>
      </p:sp>
      <p:sp>
        <p:nvSpPr>
          <p:cNvPr id="4" name="日付プレースホルダー 3">
            <a:extLst>
              <a:ext uri="{FF2B5EF4-FFF2-40B4-BE49-F238E27FC236}">
                <a16:creationId xmlns:a16="http://schemas.microsoft.com/office/drawing/2014/main" id="{56CF6E55-6C3B-4496-A747-D99E79908938}"/>
              </a:ext>
            </a:extLst>
          </p:cNvPr>
          <p:cNvSpPr>
            <a:spLocks noGrp="1"/>
          </p:cNvSpPr>
          <p:nvPr>
            <p:ph type="dt" sz="half" idx="10"/>
          </p:nvPr>
        </p:nvSpPr>
        <p:spPr/>
        <p:txBody>
          <a:bodyPr/>
          <a:lstStyle/>
          <a:p>
            <a:r>
              <a:rPr kumimoji="1" lang="en-US" altLang="ja-JP"/>
              <a:t>2023/2/1</a:t>
            </a:r>
          </a:p>
        </p:txBody>
      </p:sp>
      <p:sp>
        <p:nvSpPr>
          <p:cNvPr id="5" name="フッター プレースホルダー 4">
            <a:extLst>
              <a:ext uri="{FF2B5EF4-FFF2-40B4-BE49-F238E27FC236}">
                <a16:creationId xmlns:a16="http://schemas.microsoft.com/office/drawing/2014/main" id="{C7F6964E-9CA4-42EA-BD02-842EB1D6515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35B8E86-0217-4209-9020-9A748A64A3D2}"/>
              </a:ext>
            </a:extLst>
          </p:cNvPr>
          <p:cNvSpPr>
            <a:spLocks noGrp="1"/>
          </p:cNvSpPr>
          <p:nvPr>
            <p:ph type="sldNum" sz="quarter" idx="12"/>
          </p:nvPr>
        </p:nvSpPr>
        <p:spPr/>
        <p:txBody>
          <a:bodyPr/>
          <a:lstStyle/>
          <a:p>
            <a:fld id="{A92C8975-12A7-4C84-BF77-7F7E3A4DD352}" type="slidenum">
              <a:rPr kumimoji="1" lang="ja-JP" altLang="en-US" smtClean="0"/>
              <a:t>1</a:t>
            </a:fld>
            <a:endParaRPr kumimoji="1" lang="ja-JP" altLang="en-US"/>
          </a:p>
        </p:txBody>
      </p:sp>
    </p:spTree>
    <p:extLst>
      <p:ext uri="{BB962C8B-B14F-4D97-AF65-F5344CB8AC3E}">
        <p14:creationId xmlns:p14="http://schemas.microsoft.com/office/powerpoint/2010/main" val="330885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72780-E658-F131-DC95-35B68948D35A}"/>
              </a:ext>
            </a:extLst>
          </p:cNvPr>
          <p:cNvSpPr>
            <a:spLocks noGrp="1"/>
          </p:cNvSpPr>
          <p:nvPr>
            <p:ph type="title"/>
          </p:nvPr>
        </p:nvSpPr>
        <p:spPr/>
        <p:txBody>
          <a:bodyPr/>
          <a:lstStyle/>
          <a:p>
            <a:r>
              <a:rPr lang="en-US" altLang="ja-JP"/>
              <a:t>Contributions</a:t>
            </a:r>
            <a:endParaRPr kumimoji="1" lang="ja-JP" altLang="en-US"/>
          </a:p>
        </p:txBody>
      </p:sp>
      <p:sp>
        <p:nvSpPr>
          <p:cNvPr id="5" name="フッター プレースホルダー 4">
            <a:extLst>
              <a:ext uri="{FF2B5EF4-FFF2-40B4-BE49-F238E27FC236}">
                <a16:creationId xmlns:a16="http://schemas.microsoft.com/office/drawing/2014/main" id="{FCBDE5F5-60D5-DCCD-190C-CC7688BFD39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F53BB287-0023-955C-AC66-46EFE56388F2}"/>
              </a:ext>
            </a:extLst>
          </p:cNvPr>
          <p:cNvSpPr>
            <a:spLocks noGrp="1"/>
          </p:cNvSpPr>
          <p:nvPr>
            <p:ph type="sldNum" sz="quarter" idx="12"/>
          </p:nvPr>
        </p:nvSpPr>
        <p:spPr/>
        <p:txBody>
          <a:bodyPr/>
          <a:lstStyle/>
          <a:p>
            <a:fld id="{A92C8975-12A7-4C84-BF77-7F7E3A4DD352}" type="slidenum">
              <a:rPr kumimoji="1" lang="ja-JP" altLang="en-US" smtClean="0"/>
              <a:t>10</a:t>
            </a:fld>
            <a:endParaRPr kumimoji="1" lang="ja-JP" altLang="en-US"/>
          </a:p>
        </p:txBody>
      </p:sp>
      <p:graphicFrame>
        <p:nvGraphicFramePr>
          <p:cNvPr id="7" name="表 6">
            <a:extLst>
              <a:ext uri="{FF2B5EF4-FFF2-40B4-BE49-F238E27FC236}">
                <a16:creationId xmlns:a16="http://schemas.microsoft.com/office/drawing/2014/main" id="{E84A317F-5EAC-9ACF-9E69-8F95B88AEAFE}"/>
              </a:ext>
            </a:extLst>
          </p:cNvPr>
          <p:cNvGraphicFramePr>
            <a:graphicFrameLocks noGrp="1"/>
          </p:cNvGraphicFramePr>
          <p:nvPr>
            <p:extLst>
              <p:ext uri="{D42A27DB-BD31-4B8C-83A1-F6EECF244321}">
                <p14:modId xmlns:p14="http://schemas.microsoft.com/office/powerpoint/2010/main" val="501530449"/>
              </p:ext>
            </p:extLst>
          </p:nvPr>
        </p:nvGraphicFramePr>
        <p:xfrm>
          <a:off x="1628932" y="1690688"/>
          <a:ext cx="8934136" cy="2225255"/>
        </p:xfrm>
        <a:graphic>
          <a:graphicData uri="http://schemas.openxmlformats.org/drawingml/2006/table">
            <a:tbl>
              <a:tblPr firstRow="1" lastRow="1" bandRow="1">
                <a:tableStyleId>{9D7B26C5-4107-4FEC-AEDC-1716B250A1EF}</a:tableStyleId>
              </a:tblPr>
              <a:tblGrid>
                <a:gridCol w="1116767">
                  <a:extLst>
                    <a:ext uri="{9D8B030D-6E8A-4147-A177-3AD203B41FA5}">
                      <a16:colId xmlns:a16="http://schemas.microsoft.com/office/drawing/2014/main" val="20000"/>
                    </a:ext>
                  </a:extLst>
                </a:gridCol>
                <a:gridCol w="1116767">
                  <a:extLst>
                    <a:ext uri="{9D8B030D-6E8A-4147-A177-3AD203B41FA5}">
                      <a16:colId xmlns:a16="http://schemas.microsoft.com/office/drawing/2014/main" val="20001"/>
                    </a:ext>
                  </a:extLst>
                </a:gridCol>
                <a:gridCol w="1116767">
                  <a:extLst>
                    <a:ext uri="{9D8B030D-6E8A-4147-A177-3AD203B41FA5}">
                      <a16:colId xmlns:a16="http://schemas.microsoft.com/office/drawing/2014/main" val="20002"/>
                    </a:ext>
                  </a:extLst>
                </a:gridCol>
                <a:gridCol w="1116767">
                  <a:extLst>
                    <a:ext uri="{9D8B030D-6E8A-4147-A177-3AD203B41FA5}">
                      <a16:colId xmlns:a16="http://schemas.microsoft.com/office/drawing/2014/main" val="20003"/>
                    </a:ext>
                  </a:extLst>
                </a:gridCol>
                <a:gridCol w="1116767">
                  <a:extLst>
                    <a:ext uri="{9D8B030D-6E8A-4147-A177-3AD203B41FA5}">
                      <a16:colId xmlns:a16="http://schemas.microsoft.com/office/drawing/2014/main" val="20004"/>
                    </a:ext>
                  </a:extLst>
                </a:gridCol>
                <a:gridCol w="1116767">
                  <a:extLst>
                    <a:ext uri="{9D8B030D-6E8A-4147-A177-3AD203B41FA5}">
                      <a16:colId xmlns:a16="http://schemas.microsoft.com/office/drawing/2014/main" val="20005"/>
                    </a:ext>
                  </a:extLst>
                </a:gridCol>
                <a:gridCol w="1116767">
                  <a:extLst>
                    <a:ext uri="{9D8B030D-6E8A-4147-A177-3AD203B41FA5}">
                      <a16:colId xmlns:a16="http://schemas.microsoft.com/office/drawing/2014/main" val="20006"/>
                    </a:ext>
                  </a:extLst>
                </a:gridCol>
                <a:gridCol w="1116767">
                  <a:extLst>
                    <a:ext uri="{9D8B030D-6E8A-4147-A177-3AD203B41FA5}">
                      <a16:colId xmlns:a16="http://schemas.microsoft.com/office/drawing/2014/main" val="20007"/>
                    </a:ext>
                  </a:extLst>
                </a:gridCol>
              </a:tblGrid>
              <a:tr h="506531">
                <a:tc>
                  <a:txBody>
                    <a:bodyPr/>
                    <a:lstStyle/>
                    <a:p>
                      <a:pPr algn="ctr"/>
                      <a:r>
                        <a:rPr kumimoji="1" lang="en-US" altLang="ja-JP" sz="1400"/>
                        <a:t>Member</a:t>
                      </a:r>
                      <a:endParaRPr kumimoji="1" lang="ja-JP" altLang="en-US" sz="1400"/>
                    </a:p>
                  </a:txBody>
                  <a:tcPr/>
                </a:tc>
                <a:tc>
                  <a:txBody>
                    <a:bodyPr/>
                    <a:lstStyle/>
                    <a:p>
                      <a:pPr algn="ctr"/>
                      <a:r>
                        <a:rPr kumimoji="1" lang="en-US" altLang="ja-JP" sz="1400"/>
                        <a:t>Analysis</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Design</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Coding</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Test</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Total</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LOC</a:t>
                      </a:r>
                      <a:endParaRPr kumimoji="1" lang="ja-JP" altLang="en-US" sz="1400"/>
                    </a:p>
                  </a:txBody>
                  <a:tcPr/>
                </a:tc>
                <a:tc>
                  <a:txBody>
                    <a:bodyPr/>
                    <a:lstStyle/>
                    <a:p>
                      <a:pPr algn="ctr"/>
                      <a:r>
                        <a:rPr kumimoji="1" lang="en-US" altLang="ja-JP" sz="1400"/>
                        <a:t>Work Efficiency</a:t>
                      </a:r>
                      <a:endParaRPr kumimoji="1" lang="ja-JP" altLang="en-US" sz="1400"/>
                    </a:p>
                  </a:txBody>
                  <a:tcPr/>
                </a:tc>
                <a:extLst>
                  <a:ext uri="{0D108BD9-81ED-4DB2-BD59-A6C34878D82A}">
                    <a16:rowId xmlns:a16="http://schemas.microsoft.com/office/drawing/2014/main" val="10000"/>
                  </a:ext>
                </a:extLst>
              </a:tr>
              <a:tr h="341419">
                <a:tc>
                  <a:txBody>
                    <a:bodyPr/>
                    <a:lstStyle/>
                    <a:p>
                      <a:pPr algn="ctr"/>
                      <a:r>
                        <a:rPr kumimoji="1" lang="en-US" altLang="ja-JP" sz="1400"/>
                        <a:t>Tamura</a:t>
                      </a:r>
                      <a:endParaRPr kumimoji="1" lang="ja-JP" altLang="en-US" sz="1400"/>
                    </a:p>
                  </a:txBody>
                  <a:tcPr/>
                </a:tc>
                <a:tc>
                  <a:txBody>
                    <a:bodyPr/>
                    <a:lstStyle/>
                    <a:p>
                      <a:pPr algn="ctr"/>
                      <a:r>
                        <a:rPr kumimoji="1" lang="en-US" altLang="ja-JP" sz="1400"/>
                        <a:t>28</a:t>
                      </a:r>
                      <a:endParaRPr kumimoji="1" lang="ja-JP" altLang="en-US" sz="1400"/>
                    </a:p>
                  </a:txBody>
                  <a:tcPr/>
                </a:tc>
                <a:tc>
                  <a:txBody>
                    <a:bodyPr/>
                    <a:lstStyle/>
                    <a:p>
                      <a:pPr algn="ctr"/>
                      <a:r>
                        <a:rPr kumimoji="1" lang="en-US" altLang="ja-JP" sz="1400"/>
                        <a:t>3</a:t>
                      </a:r>
                      <a:endParaRPr kumimoji="1" lang="ja-JP" altLang="en-US" sz="1400"/>
                    </a:p>
                  </a:txBody>
                  <a:tcPr/>
                </a:tc>
                <a:tc>
                  <a:txBody>
                    <a:bodyPr/>
                    <a:lstStyle/>
                    <a:p>
                      <a:pPr algn="ctr"/>
                      <a:r>
                        <a:rPr lang="ja-JP" altLang="en-US" sz="1400"/>
                        <a:t>65</a:t>
                      </a:r>
                      <a:endParaRPr kumimoji="1" lang="ja-JP" altLang="en-US" sz="1400"/>
                    </a:p>
                  </a:txBody>
                  <a:tcPr/>
                </a:tc>
                <a:tc>
                  <a:txBody>
                    <a:bodyPr/>
                    <a:lstStyle/>
                    <a:p>
                      <a:pPr algn="ctr"/>
                      <a:r>
                        <a:rPr lang="ja-JP" altLang="en-US" sz="1400"/>
                        <a:t>5</a:t>
                      </a:r>
                      <a:endParaRPr kumimoji="1" lang="ja-JP" altLang="en-US" sz="1400"/>
                    </a:p>
                  </a:txBody>
                  <a:tcPr/>
                </a:tc>
                <a:tc>
                  <a:txBody>
                    <a:bodyPr/>
                    <a:lstStyle/>
                    <a:p>
                      <a:pPr algn="ctr"/>
                      <a:r>
                        <a:rPr lang="ja-JP" altLang="en-US" sz="1400"/>
                        <a:t>101</a:t>
                      </a:r>
                      <a:endParaRPr kumimoji="1" lang="ja-JP" altLang="en-US" sz="1400"/>
                    </a:p>
                  </a:txBody>
                  <a:tcPr/>
                </a:tc>
                <a:tc>
                  <a:txBody>
                    <a:bodyPr/>
                    <a:lstStyle/>
                    <a:p>
                      <a:pPr algn="ctr"/>
                      <a:r>
                        <a:rPr kumimoji="1" lang="en-US" altLang="ja-JP" sz="1400" dirty="0"/>
                        <a:t>10437</a:t>
                      </a:r>
                      <a:endParaRPr kumimoji="1" lang="ja-JP" altLang="en-US" sz="1400"/>
                    </a:p>
                  </a:txBody>
                  <a:tcPr/>
                </a:tc>
                <a:tc>
                  <a:txBody>
                    <a:bodyPr/>
                    <a:lstStyle/>
                    <a:p>
                      <a:pPr algn="ctr"/>
                      <a:r>
                        <a:rPr kumimoji="1" lang="en-US" altLang="ja-JP" sz="1400"/>
                        <a:t>88.1</a:t>
                      </a:r>
                      <a:endParaRPr kumimoji="1" lang="ja-JP" altLang="en-US" sz="1400"/>
                    </a:p>
                  </a:txBody>
                  <a:tcPr/>
                </a:tc>
                <a:extLst>
                  <a:ext uri="{0D108BD9-81ED-4DB2-BD59-A6C34878D82A}">
                    <a16:rowId xmlns:a16="http://schemas.microsoft.com/office/drawing/2014/main" val="10001"/>
                  </a:ext>
                </a:extLst>
              </a:tr>
              <a:tr h="341419">
                <a:tc>
                  <a:txBody>
                    <a:bodyPr/>
                    <a:lstStyle/>
                    <a:p>
                      <a:pPr algn="ctr"/>
                      <a:r>
                        <a:rPr kumimoji="1" lang="en-US" altLang="ja-JP" sz="1400"/>
                        <a:t>Kurihara</a:t>
                      </a:r>
                      <a:endParaRPr kumimoji="1" lang="ja-JP" altLang="en-US" sz="1400"/>
                    </a:p>
                  </a:txBody>
                  <a:tcPr/>
                </a:tc>
                <a:tc>
                  <a:txBody>
                    <a:bodyPr/>
                    <a:lstStyle/>
                    <a:p>
                      <a:pPr algn="ctr"/>
                      <a:r>
                        <a:rPr lang="ja-JP" altLang="en-US" sz="1400"/>
                        <a:t>28</a:t>
                      </a:r>
                      <a:endParaRPr kumimoji="1" lang="ja-JP" altLang="en-US" sz="1400"/>
                    </a:p>
                  </a:txBody>
                  <a:tcPr/>
                </a:tc>
                <a:tc>
                  <a:txBody>
                    <a:bodyPr/>
                    <a:lstStyle/>
                    <a:p>
                      <a:pPr algn="ctr"/>
                      <a:r>
                        <a:rPr lang="ja-JP" altLang="en-US" sz="1400"/>
                        <a:t>8</a:t>
                      </a:r>
                      <a:endParaRPr kumimoji="1" lang="ja-JP" altLang="en-US" sz="1400"/>
                    </a:p>
                  </a:txBody>
                  <a:tcPr/>
                </a:tc>
                <a:tc>
                  <a:txBody>
                    <a:bodyPr/>
                    <a:lstStyle/>
                    <a:p>
                      <a:pPr algn="ctr"/>
                      <a:r>
                        <a:rPr lang="ja-JP" altLang="en-US" sz="1400"/>
                        <a:t>32.5</a:t>
                      </a:r>
                      <a:endParaRPr kumimoji="1" lang="ja-JP" altLang="en-US" sz="1400"/>
                    </a:p>
                  </a:txBody>
                  <a:tcPr/>
                </a:tc>
                <a:tc>
                  <a:txBody>
                    <a:bodyPr/>
                    <a:lstStyle/>
                    <a:p>
                      <a:pPr algn="ctr"/>
                      <a:r>
                        <a:rPr lang="en-US" altLang="ja-JP" sz="1400"/>
                        <a:t>5</a:t>
                      </a:r>
                      <a:endParaRPr kumimoji="1" lang="en-US" altLang="ja-JP" sz="1400"/>
                    </a:p>
                  </a:txBody>
                  <a:tcPr/>
                </a:tc>
                <a:tc>
                  <a:txBody>
                    <a:bodyPr/>
                    <a:lstStyle/>
                    <a:p>
                      <a:pPr algn="ctr"/>
                      <a:r>
                        <a:rPr lang="ja-JP" altLang="en-US" sz="1400"/>
                        <a:t>73.5</a:t>
                      </a:r>
                      <a:endParaRPr kumimoji="1" lang="ja-JP" altLang="en-US" sz="1400"/>
                    </a:p>
                  </a:txBody>
                  <a:tcPr/>
                </a:tc>
                <a:tc>
                  <a:txBody>
                    <a:bodyPr/>
                    <a:lstStyle/>
                    <a:p>
                      <a:pPr algn="ctr"/>
                      <a:r>
                        <a:rPr kumimoji="1" lang="en-US" altLang="ja-JP" sz="1400" dirty="0"/>
                        <a:t>4580</a:t>
                      </a:r>
                      <a:endParaRPr kumimoji="1" lang="ja-JP" altLang="en-US" sz="1400"/>
                    </a:p>
                  </a:txBody>
                  <a:tcPr/>
                </a:tc>
                <a:tc>
                  <a:txBody>
                    <a:bodyPr/>
                    <a:lstStyle/>
                    <a:p>
                      <a:pPr algn="ctr"/>
                      <a:r>
                        <a:rPr kumimoji="1" lang="en-US" altLang="ja-JP" sz="1400" dirty="0"/>
                        <a:t>62.31</a:t>
                      </a:r>
                      <a:endParaRPr kumimoji="1" lang="ja-JP" altLang="en-US" sz="1400"/>
                    </a:p>
                  </a:txBody>
                  <a:tcPr/>
                </a:tc>
                <a:extLst>
                  <a:ext uri="{0D108BD9-81ED-4DB2-BD59-A6C34878D82A}">
                    <a16:rowId xmlns:a16="http://schemas.microsoft.com/office/drawing/2014/main" val="10002"/>
                  </a:ext>
                </a:extLst>
              </a:tr>
              <a:tr h="341419">
                <a:tc>
                  <a:txBody>
                    <a:bodyPr/>
                    <a:lstStyle/>
                    <a:p>
                      <a:pPr algn="ctr"/>
                      <a:r>
                        <a:rPr kumimoji="1" lang="en-US" altLang="ja-JP" sz="1400" dirty="0" err="1"/>
                        <a:t>Yuda</a:t>
                      </a:r>
                      <a:endParaRPr kumimoji="1" lang="ja-JP" altLang="en-US" sz="1400"/>
                    </a:p>
                  </a:txBody>
                  <a:tcPr/>
                </a:tc>
                <a:tc>
                  <a:txBody>
                    <a:bodyPr/>
                    <a:lstStyle/>
                    <a:p>
                      <a:pPr algn="ctr"/>
                      <a:r>
                        <a:rPr kumimoji="1" lang="en-US" altLang="ja-JP" sz="1400"/>
                        <a:t>25</a:t>
                      </a:r>
                      <a:endParaRPr kumimoji="1" lang="ja-JP" altLang="en-US" sz="1400"/>
                    </a:p>
                  </a:txBody>
                  <a:tcPr/>
                </a:tc>
                <a:tc>
                  <a:txBody>
                    <a:bodyPr/>
                    <a:lstStyle/>
                    <a:p>
                      <a:pPr algn="ctr"/>
                      <a:r>
                        <a:rPr kumimoji="1" lang="en-US" altLang="ja-JP" sz="1400"/>
                        <a:t>3.5</a:t>
                      </a:r>
                      <a:endParaRPr kumimoji="1" lang="ja-JP" altLang="en-US" sz="1400"/>
                    </a:p>
                  </a:txBody>
                  <a:tcPr/>
                </a:tc>
                <a:tc>
                  <a:txBody>
                    <a:bodyPr/>
                    <a:lstStyle/>
                    <a:p>
                      <a:pPr algn="ctr"/>
                      <a:r>
                        <a:rPr kumimoji="1" lang="en-US" altLang="ja-JP" sz="1400" dirty="0"/>
                        <a:t>10</a:t>
                      </a:r>
                      <a:endParaRPr kumimoji="1" lang="ja-JP" altLang="en-US" sz="1400"/>
                    </a:p>
                  </a:txBody>
                  <a:tcPr/>
                </a:tc>
                <a:tc>
                  <a:txBody>
                    <a:bodyPr/>
                    <a:lstStyle/>
                    <a:p>
                      <a:pPr algn="ctr"/>
                      <a:r>
                        <a:rPr kumimoji="1" lang="en-US" altLang="ja-JP" sz="1400" dirty="0"/>
                        <a:t>7</a:t>
                      </a:r>
                      <a:endParaRPr kumimoji="1" lang="ja-JP" altLang="en-US" sz="1400"/>
                    </a:p>
                  </a:txBody>
                  <a:tcPr/>
                </a:tc>
                <a:tc>
                  <a:txBody>
                    <a:bodyPr/>
                    <a:lstStyle/>
                    <a:p>
                      <a:pPr algn="ctr"/>
                      <a:r>
                        <a:rPr kumimoji="1" lang="en-US" altLang="ja-JP" sz="1400" dirty="0"/>
                        <a:t>45.5</a:t>
                      </a:r>
                      <a:endParaRPr kumimoji="1" lang="ja-JP" altLang="en-US" sz="1400"/>
                    </a:p>
                  </a:txBody>
                  <a:tcPr/>
                </a:tc>
                <a:tc>
                  <a:txBody>
                    <a:bodyPr/>
                    <a:lstStyle/>
                    <a:p>
                      <a:pPr algn="ctr"/>
                      <a:r>
                        <a:rPr kumimoji="1" lang="en-US" altLang="ja-JP" sz="1400" dirty="0"/>
                        <a:t>795</a:t>
                      </a:r>
                      <a:endParaRPr kumimoji="1" lang="ja-JP" altLang="en-US" sz="1400"/>
                    </a:p>
                  </a:txBody>
                  <a:tcPr/>
                </a:tc>
                <a:tc>
                  <a:txBody>
                    <a:bodyPr/>
                    <a:lstStyle/>
                    <a:p>
                      <a:pPr algn="ctr"/>
                      <a:r>
                        <a:rPr kumimoji="1" lang="en-US" altLang="ja-JP" sz="1400" dirty="0"/>
                        <a:t>17.47</a:t>
                      </a:r>
                      <a:endParaRPr kumimoji="1" lang="ja-JP" altLang="en-US" sz="1400"/>
                    </a:p>
                  </a:txBody>
                  <a:tcPr/>
                </a:tc>
                <a:extLst>
                  <a:ext uri="{0D108BD9-81ED-4DB2-BD59-A6C34878D82A}">
                    <a16:rowId xmlns:a16="http://schemas.microsoft.com/office/drawing/2014/main" val="10003"/>
                  </a:ext>
                </a:extLst>
              </a:tr>
              <a:tr h="341419">
                <a:tc>
                  <a:txBody>
                    <a:bodyPr/>
                    <a:lstStyle/>
                    <a:p>
                      <a:pPr algn="ctr"/>
                      <a:r>
                        <a:rPr kumimoji="1" lang="en-US" altLang="ja-JP" sz="1400" b="0"/>
                        <a:t>Nhan</a:t>
                      </a:r>
                      <a:endParaRPr kumimoji="1" lang="ja-JP" altLang="en-US" sz="1400" b="0"/>
                    </a:p>
                  </a:txBody>
                  <a:tcPr/>
                </a:tc>
                <a:tc>
                  <a:txBody>
                    <a:bodyPr/>
                    <a:lstStyle/>
                    <a:p>
                      <a:pPr algn="ctr"/>
                      <a:r>
                        <a:rPr lang="ja-JP" altLang="en-US" sz="1400" b="0"/>
                        <a:t>12</a:t>
                      </a:r>
                      <a:endParaRPr kumimoji="1" lang="ja-JP" altLang="en-US" sz="1400" b="0"/>
                    </a:p>
                  </a:txBody>
                  <a:tcPr/>
                </a:tc>
                <a:tc>
                  <a:txBody>
                    <a:bodyPr/>
                    <a:lstStyle/>
                    <a:p>
                      <a:pPr algn="ctr"/>
                      <a:r>
                        <a:rPr lang="ja-JP" altLang="en-US" sz="1400" b="0"/>
                        <a:t>2.5</a:t>
                      </a:r>
                      <a:endParaRPr kumimoji="1" lang="ja-JP" altLang="en-US" sz="1400" b="0"/>
                    </a:p>
                  </a:txBody>
                  <a:tcPr/>
                </a:tc>
                <a:tc>
                  <a:txBody>
                    <a:bodyPr/>
                    <a:lstStyle/>
                    <a:p>
                      <a:pPr algn="ctr"/>
                      <a:r>
                        <a:rPr lang="ja-JP" altLang="en-US" sz="1400" b="0"/>
                        <a:t>12</a:t>
                      </a:r>
                      <a:endParaRPr kumimoji="1" lang="ja-JP" altLang="en-US" sz="1400" b="0"/>
                    </a:p>
                  </a:txBody>
                  <a:tcPr/>
                </a:tc>
                <a:tc>
                  <a:txBody>
                    <a:bodyPr/>
                    <a:lstStyle/>
                    <a:p>
                      <a:pPr algn="ctr"/>
                      <a:r>
                        <a:rPr lang="ja-JP" altLang="en-US" sz="1400" b="0"/>
                        <a:t>5</a:t>
                      </a:r>
                      <a:endParaRPr kumimoji="1" lang="ja-JP" altLang="en-US" sz="1400" b="0"/>
                    </a:p>
                  </a:txBody>
                  <a:tcPr/>
                </a:tc>
                <a:tc>
                  <a:txBody>
                    <a:bodyPr/>
                    <a:lstStyle/>
                    <a:p>
                      <a:pPr algn="ctr"/>
                      <a:r>
                        <a:rPr lang="ja-JP" altLang="en-US" sz="1400" b="0"/>
                        <a:t>31.5</a:t>
                      </a:r>
                      <a:endParaRPr kumimoji="1" lang="ja-JP" altLang="en-US" sz="1400" b="0"/>
                    </a:p>
                  </a:txBody>
                  <a:tcPr/>
                </a:tc>
                <a:tc>
                  <a:txBody>
                    <a:bodyPr/>
                    <a:lstStyle/>
                    <a:p>
                      <a:pPr algn="ctr"/>
                      <a:r>
                        <a:rPr kumimoji="1" lang="en-US" altLang="ja-JP" sz="1400"/>
                        <a:t>4539</a:t>
                      </a:r>
                      <a:endParaRPr kumimoji="1" lang="ja-JP" altLang="en-US" sz="1400"/>
                    </a:p>
                  </a:txBody>
                  <a:tcPr/>
                </a:tc>
                <a:tc>
                  <a:txBody>
                    <a:bodyPr/>
                    <a:lstStyle/>
                    <a:p>
                      <a:pPr algn="ctr"/>
                      <a:r>
                        <a:rPr kumimoji="1" lang="en-US" altLang="ja-JP" sz="1400"/>
                        <a:t>103.1</a:t>
                      </a:r>
                      <a:endParaRPr kumimoji="1" lang="ja-JP" altLang="en-US" sz="1400"/>
                    </a:p>
                  </a:txBody>
                  <a:tcPr/>
                </a:tc>
                <a:extLst>
                  <a:ext uri="{0D108BD9-81ED-4DB2-BD59-A6C34878D82A}">
                    <a16:rowId xmlns:a16="http://schemas.microsoft.com/office/drawing/2014/main" val="1154024234"/>
                  </a:ext>
                </a:extLst>
              </a:tr>
              <a:tr h="341419">
                <a:tc>
                  <a:txBody>
                    <a:bodyPr/>
                    <a:lstStyle/>
                    <a:p>
                      <a:pPr algn="ctr"/>
                      <a:r>
                        <a:rPr kumimoji="1" lang="en-US" altLang="ja-JP" sz="1400"/>
                        <a:t>Total</a:t>
                      </a:r>
                      <a:endParaRPr kumimoji="1" lang="ja-JP" altLang="en-US" sz="1400"/>
                    </a:p>
                  </a:txBody>
                  <a:tcPr/>
                </a:tc>
                <a:tc>
                  <a:txBody>
                    <a:bodyPr/>
                    <a:lstStyle/>
                    <a:p>
                      <a:pPr algn="ctr"/>
                      <a:r>
                        <a:rPr kumimoji="1" lang="en-US" altLang="ja-JP" sz="1400"/>
                        <a:t>93</a:t>
                      </a:r>
                      <a:endParaRPr kumimoji="1" lang="ja-JP" altLang="en-US" sz="1400"/>
                    </a:p>
                  </a:txBody>
                  <a:tcPr/>
                </a:tc>
                <a:tc>
                  <a:txBody>
                    <a:bodyPr/>
                    <a:lstStyle/>
                    <a:p>
                      <a:pPr algn="ctr"/>
                      <a:r>
                        <a:rPr kumimoji="1" lang="en-US" altLang="ja-JP" sz="1400"/>
                        <a:t>17</a:t>
                      </a:r>
                      <a:endParaRPr kumimoji="1" lang="ja-JP" altLang="en-US" sz="1400"/>
                    </a:p>
                  </a:txBody>
                  <a:tcPr/>
                </a:tc>
                <a:tc>
                  <a:txBody>
                    <a:bodyPr/>
                    <a:lstStyle/>
                    <a:p>
                      <a:pPr algn="ctr"/>
                      <a:r>
                        <a:rPr kumimoji="1" lang="en-US" altLang="ja-JP" sz="1400"/>
                        <a:t>119.5</a:t>
                      </a:r>
                      <a:endParaRPr kumimoji="1" lang="ja-JP" altLang="en-US" sz="1400"/>
                    </a:p>
                  </a:txBody>
                  <a:tcPr/>
                </a:tc>
                <a:tc>
                  <a:txBody>
                    <a:bodyPr/>
                    <a:lstStyle/>
                    <a:p>
                      <a:pPr algn="ctr"/>
                      <a:r>
                        <a:rPr kumimoji="1" lang="en-US" altLang="ja-JP" sz="1400"/>
                        <a:t>20.5</a:t>
                      </a:r>
                      <a:endParaRPr kumimoji="1" lang="ja-JP" altLang="en-US" sz="1400"/>
                    </a:p>
                  </a:txBody>
                  <a:tcPr/>
                </a:tc>
                <a:tc>
                  <a:txBody>
                    <a:bodyPr/>
                    <a:lstStyle/>
                    <a:p>
                      <a:pPr algn="ctr"/>
                      <a:r>
                        <a:rPr kumimoji="1" lang="en-US" altLang="ja-JP" sz="1400"/>
                        <a:t>250</a:t>
                      </a:r>
                      <a:endParaRPr kumimoji="1" lang="ja-JP" altLang="en-US" sz="1400"/>
                    </a:p>
                  </a:txBody>
                  <a:tcPr/>
                </a:tc>
                <a:tc>
                  <a:txBody>
                    <a:bodyPr/>
                    <a:lstStyle/>
                    <a:p>
                      <a:pPr algn="ctr"/>
                      <a:r>
                        <a:rPr kumimoji="1" lang="en-US" altLang="ja-JP" sz="1400" dirty="0"/>
                        <a:t>20351</a:t>
                      </a:r>
                      <a:endParaRPr kumimoji="1" lang="ja-JP" altLang="en-US" sz="1400"/>
                    </a:p>
                  </a:txBody>
                  <a:tcPr/>
                </a:tc>
                <a:tc>
                  <a:txBody>
                    <a:bodyPr/>
                    <a:lstStyle/>
                    <a:p>
                      <a:pPr algn="ctr"/>
                      <a:r>
                        <a:rPr kumimoji="1" lang="en-US" altLang="ja-JP" sz="1400" dirty="0"/>
                        <a:t>73.64</a:t>
                      </a:r>
                      <a:endParaRPr kumimoji="1" lang="ja-JP" altLang="en-US" sz="1400"/>
                    </a:p>
                  </a:txBody>
                  <a:tcPr/>
                </a:tc>
                <a:extLst>
                  <a:ext uri="{0D108BD9-81ED-4DB2-BD59-A6C34878D82A}">
                    <a16:rowId xmlns:a16="http://schemas.microsoft.com/office/drawing/2014/main" val="10005"/>
                  </a:ext>
                </a:extLst>
              </a:tr>
            </a:tbl>
          </a:graphicData>
        </a:graphic>
      </p:graphicFrame>
      <p:sp>
        <p:nvSpPr>
          <p:cNvPr id="3" name="日付プレースホルダー 3">
            <a:extLst>
              <a:ext uri="{FF2B5EF4-FFF2-40B4-BE49-F238E27FC236}">
                <a16:creationId xmlns:a16="http://schemas.microsoft.com/office/drawing/2014/main" id="{79F1C9CD-9743-2E95-48F6-27AE56C6779F}"/>
              </a:ext>
            </a:extLst>
          </p:cNvPr>
          <p:cNvSpPr>
            <a:spLocks noGrp="1"/>
          </p:cNvSpPr>
          <p:nvPr>
            <p:ph type="dt" sz="half" idx="10"/>
          </p:nvPr>
        </p:nvSpPr>
        <p:spPr>
          <a:xfrm>
            <a:off x="838200" y="6356350"/>
            <a:ext cx="2743200" cy="365125"/>
          </a:xfrm>
        </p:spPr>
        <p:txBody>
          <a:bodyPr/>
          <a:lstStyle/>
          <a:p>
            <a:r>
              <a:rPr kumimoji="1" lang="en-US" altLang="ja-JP"/>
              <a:t>2023/2/1</a:t>
            </a:r>
          </a:p>
        </p:txBody>
      </p:sp>
    </p:spTree>
    <p:extLst>
      <p:ext uri="{BB962C8B-B14F-4D97-AF65-F5344CB8AC3E}">
        <p14:creationId xmlns:p14="http://schemas.microsoft.com/office/powerpoint/2010/main" val="404845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2C4BB-5193-5ACA-7BC8-5B80E8D9D016}"/>
              </a:ext>
            </a:extLst>
          </p:cNvPr>
          <p:cNvSpPr>
            <a:spLocks noGrp="1"/>
          </p:cNvSpPr>
          <p:nvPr>
            <p:ph type="title"/>
          </p:nvPr>
        </p:nvSpPr>
        <p:spPr/>
        <p:txBody>
          <a:bodyPr/>
          <a:lstStyle/>
          <a:p>
            <a:r>
              <a:rPr kumimoji="1" lang="en-US" altLang="ja-JP"/>
              <a:t>What we learned</a:t>
            </a:r>
            <a:r>
              <a:rPr kumimoji="1" lang="ja-JP" altLang="en-US"/>
              <a:t>①</a:t>
            </a:r>
          </a:p>
        </p:txBody>
      </p:sp>
      <p:sp>
        <p:nvSpPr>
          <p:cNvPr id="3" name="コンテンツ プレースホルダー 2">
            <a:extLst>
              <a:ext uri="{FF2B5EF4-FFF2-40B4-BE49-F238E27FC236}">
                <a16:creationId xmlns:a16="http://schemas.microsoft.com/office/drawing/2014/main" id="{1426EF7A-1203-2516-77D1-B2AF81D34F5F}"/>
              </a:ext>
            </a:extLst>
          </p:cNvPr>
          <p:cNvSpPr>
            <a:spLocks noGrp="1"/>
          </p:cNvSpPr>
          <p:nvPr>
            <p:ph idx="1"/>
          </p:nvPr>
        </p:nvSpPr>
        <p:spPr/>
        <p:txBody>
          <a:bodyPr>
            <a:normAutofit/>
          </a:bodyPr>
          <a:lstStyle/>
          <a:p>
            <a:pPr marL="12700" lvl="1" indent="0">
              <a:buNone/>
            </a:pPr>
            <a:r>
              <a:rPr kumimoji="1" lang="en" altLang="ja-JP" sz="2800" b="1"/>
              <a:t>What was unexpected</a:t>
            </a:r>
          </a:p>
          <a:p>
            <a:pPr marL="12700" lvl="1" indent="0">
              <a:buNone/>
            </a:pPr>
            <a:r>
              <a:rPr kumimoji="1" lang="en" altLang="ja-JP" sz="2800"/>
              <a:t>That many things did not go as planned.</a:t>
            </a:r>
          </a:p>
          <a:p>
            <a:pPr marL="812800" lvl="2" indent="-342900">
              <a:buFont typeface="Wingdings" pitchFamily="2" charset="2"/>
              <a:buChar char="Ø"/>
            </a:pPr>
            <a:r>
              <a:rPr kumimoji="1" lang="en" altLang="ja-JP" sz="2400"/>
              <a:t>The completion of each task was often later than scheduled. </a:t>
            </a:r>
          </a:p>
          <a:p>
            <a:pPr marL="812800" lvl="2" indent="-342900">
              <a:buFont typeface="Wingdings" pitchFamily="2" charset="2"/>
              <a:buChar char="Ø"/>
            </a:pPr>
            <a:r>
              <a:rPr kumimoji="1" lang="en" altLang="ja-JP" sz="2400"/>
              <a:t>Took time to fix bugs and unexpected conflicts.</a:t>
            </a:r>
          </a:p>
          <a:p>
            <a:pPr marL="12700" lvl="2" indent="-12700">
              <a:buNone/>
            </a:pPr>
            <a:endParaRPr kumimoji="1" lang="en" altLang="ja-JP" sz="2800" b="1"/>
          </a:p>
          <a:p>
            <a:pPr marL="12700" lvl="2" indent="-12700">
              <a:buNone/>
            </a:pPr>
            <a:r>
              <a:rPr kumimoji="1" lang="en" altLang="ja-JP" sz="2800" b="1"/>
              <a:t>Reasons</a:t>
            </a:r>
          </a:p>
          <a:p>
            <a:pPr marL="914400" lvl="3" indent="-457200">
              <a:buFont typeface="Wingdings" pitchFamily="2" charset="2"/>
              <a:buChar char="Ø"/>
            </a:pPr>
            <a:r>
              <a:rPr kumimoji="1" lang="en" altLang="ja-JP" sz="2400"/>
              <a:t>The way the schedule was set up was unreasonable.</a:t>
            </a:r>
          </a:p>
          <a:p>
            <a:pPr marL="914400" lvl="3" indent="-457200">
              <a:buFont typeface="Wingdings" pitchFamily="2" charset="2"/>
              <a:buChar char="Ø"/>
            </a:pPr>
            <a:r>
              <a:rPr kumimoji="1" lang="en" altLang="ja-JP" sz="2400"/>
              <a:t>Each did not push or pull of </a:t>
            </a:r>
            <a:r>
              <a:rPr lang="en" altLang="ja-JP" sz="2400"/>
              <a:t>G</a:t>
            </a:r>
            <a:r>
              <a:rPr kumimoji="1" lang="en" altLang="ja-JP" sz="2400"/>
              <a:t>itHub frequently.</a:t>
            </a:r>
          </a:p>
          <a:p>
            <a:pPr marL="927100" lvl="2" indent="-457200">
              <a:buFont typeface="Wingdings" pitchFamily="2" charset="2"/>
              <a:buChar char="Ø"/>
            </a:pPr>
            <a:r>
              <a:rPr kumimoji="1" lang="en" altLang="ja-JP" sz="2400"/>
              <a:t>Scope of work for each task was unclear.</a:t>
            </a:r>
          </a:p>
          <a:p>
            <a:pPr marL="927100" lvl="2" indent="-457200">
              <a:buFont typeface="Wingdings" pitchFamily="2" charset="2"/>
              <a:buChar char="Ø"/>
            </a:pPr>
            <a:r>
              <a:rPr kumimoji="1" lang="en" altLang="ja-JP" sz="2400"/>
              <a:t>Task priorities were unclear.</a:t>
            </a:r>
          </a:p>
          <a:p>
            <a:pPr marL="927100" lvl="2" indent="-457200">
              <a:buFont typeface="Wingdings" pitchFamily="2" charset="2"/>
              <a:buChar char="Ø"/>
            </a:pPr>
            <a:endParaRPr kumimoji="1" lang="en" altLang="ja-JP" sz="2400"/>
          </a:p>
          <a:p>
            <a:pPr marL="927100" lvl="2" indent="-457200">
              <a:buFont typeface="Wingdings" pitchFamily="2" charset="2"/>
              <a:buChar char="Ø"/>
            </a:pPr>
            <a:endParaRPr kumimoji="1" lang="ja-JP" altLang="en-US" sz="2400"/>
          </a:p>
        </p:txBody>
      </p:sp>
      <p:sp>
        <p:nvSpPr>
          <p:cNvPr id="5" name="フッター プレースホルダー 4">
            <a:extLst>
              <a:ext uri="{FF2B5EF4-FFF2-40B4-BE49-F238E27FC236}">
                <a16:creationId xmlns:a16="http://schemas.microsoft.com/office/drawing/2014/main" id="{5060C9C6-5167-9BAE-7C32-E7BB2683A71A}"/>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0BB576C1-D796-C114-3465-EC501D76F234}"/>
              </a:ext>
            </a:extLst>
          </p:cNvPr>
          <p:cNvSpPr>
            <a:spLocks noGrp="1"/>
          </p:cNvSpPr>
          <p:nvPr>
            <p:ph type="sldNum" sz="quarter" idx="12"/>
          </p:nvPr>
        </p:nvSpPr>
        <p:spPr/>
        <p:txBody>
          <a:bodyPr/>
          <a:lstStyle/>
          <a:p>
            <a:fld id="{A92C8975-12A7-4C84-BF77-7F7E3A4DD352}" type="slidenum">
              <a:rPr kumimoji="1" lang="ja-JP" altLang="en-US" smtClean="0"/>
              <a:t>11</a:t>
            </a:fld>
            <a:endParaRPr kumimoji="1" lang="ja-JP" altLang="en-US"/>
          </a:p>
        </p:txBody>
      </p:sp>
      <p:sp>
        <p:nvSpPr>
          <p:cNvPr id="7" name="日付プレースホルダー 3">
            <a:extLst>
              <a:ext uri="{FF2B5EF4-FFF2-40B4-BE49-F238E27FC236}">
                <a16:creationId xmlns:a16="http://schemas.microsoft.com/office/drawing/2014/main" id="{F73989DC-6F58-82D1-1CE1-4C37EE727CB8}"/>
              </a:ext>
            </a:extLst>
          </p:cNvPr>
          <p:cNvSpPr>
            <a:spLocks noGrp="1"/>
          </p:cNvSpPr>
          <p:nvPr>
            <p:ph type="dt" sz="half" idx="10"/>
          </p:nvPr>
        </p:nvSpPr>
        <p:spPr>
          <a:xfrm>
            <a:off x="838200" y="6356350"/>
            <a:ext cx="2743200" cy="365125"/>
          </a:xfrm>
        </p:spPr>
        <p:txBody>
          <a:bodyPr/>
          <a:lstStyle/>
          <a:p>
            <a:r>
              <a:rPr kumimoji="1" lang="en-US" altLang="ja-JP"/>
              <a:t>2023/2/1</a:t>
            </a:r>
          </a:p>
        </p:txBody>
      </p:sp>
      <p:pic>
        <p:nvPicPr>
          <p:cNvPr id="9" name="図 8" descr="アイコン&#10;&#10;自動的に生成された説明">
            <a:extLst>
              <a:ext uri="{FF2B5EF4-FFF2-40B4-BE49-F238E27FC236}">
                <a16:creationId xmlns:a16="http://schemas.microsoft.com/office/drawing/2014/main" id="{0B084CAA-5F1A-CB5A-9765-B82FC76EA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423" y="365125"/>
            <a:ext cx="1881777" cy="1881777"/>
          </a:xfrm>
          <a:prstGeom prst="rect">
            <a:avLst/>
          </a:prstGeom>
        </p:spPr>
      </p:pic>
    </p:spTree>
    <p:extLst>
      <p:ext uri="{BB962C8B-B14F-4D97-AF65-F5344CB8AC3E}">
        <p14:creationId xmlns:p14="http://schemas.microsoft.com/office/powerpoint/2010/main" val="411760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CEFDB-C861-A303-EB13-AD2BF6016765}"/>
              </a:ext>
            </a:extLst>
          </p:cNvPr>
          <p:cNvSpPr>
            <a:spLocks noGrp="1"/>
          </p:cNvSpPr>
          <p:nvPr>
            <p:ph type="title"/>
          </p:nvPr>
        </p:nvSpPr>
        <p:spPr/>
        <p:txBody>
          <a:bodyPr/>
          <a:lstStyle/>
          <a:p>
            <a:r>
              <a:rPr kumimoji="1" lang="en-US" altLang="ja-JP"/>
              <a:t>What we learned</a:t>
            </a:r>
            <a:r>
              <a:rPr kumimoji="1" lang="ja-JP" altLang="en-US"/>
              <a:t>②</a:t>
            </a:r>
          </a:p>
        </p:txBody>
      </p:sp>
      <p:sp>
        <p:nvSpPr>
          <p:cNvPr id="3" name="コンテンツ プレースホルダー 2">
            <a:extLst>
              <a:ext uri="{FF2B5EF4-FFF2-40B4-BE49-F238E27FC236}">
                <a16:creationId xmlns:a16="http://schemas.microsoft.com/office/drawing/2014/main" id="{CF5C9DBC-C4C6-69C8-096E-5F8F386DF44C}"/>
              </a:ext>
            </a:extLst>
          </p:cNvPr>
          <p:cNvSpPr>
            <a:spLocks noGrp="1"/>
          </p:cNvSpPr>
          <p:nvPr>
            <p:ph idx="1"/>
          </p:nvPr>
        </p:nvSpPr>
        <p:spPr/>
        <p:txBody>
          <a:bodyPr>
            <a:normAutofit/>
          </a:bodyPr>
          <a:lstStyle/>
          <a:p>
            <a:pPr marL="0" indent="0">
              <a:buNone/>
            </a:pPr>
            <a:r>
              <a:rPr kumimoji="1" lang="en-US" altLang="ja-JP"/>
              <a:t>From these problem, we have learned the following.</a:t>
            </a:r>
          </a:p>
          <a:p>
            <a:pPr marL="0" indent="0">
              <a:buNone/>
            </a:pPr>
            <a:endParaRPr kumimoji="1" lang="en-US" altLang="ja-JP"/>
          </a:p>
          <a:p>
            <a:r>
              <a:rPr kumimoji="1" lang="en-US" altLang="ja-JP"/>
              <a:t>How to </a:t>
            </a:r>
            <a:r>
              <a:rPr kumimoji="1" lang="en-US" altLang="ja-JP" b="1"/>
              <a:t>proceed</a:t>
            </a:r>
            <a:r>
              <a:rPr kumimoji="1" lang="en-US" altLang="ja-JP"/>
              <a:t> and </a:t>
            </a:r>
            <a:r>
              <a:rPr lang="en-US" altLang="ja-JP" b="1"/>
              <a:t>manage </a:t>
            </a:r>
            <a:r>
              <a:rPr kumimoji="1" lang="en-US" altLang="ja-JP"/>
              <a:t>with team development.</a:t>
            </a:r>
            <a:endParaRPr kumimoji="1" lang="en-US" altLang="ja-JP" i="1"/>
          </a:p>
          <a:p>
            <a:pPr lvl="1">
              <a:buFont typeface="Wingdings" pitchFamily="2" charset="2"/>
              <a:buChar char="Ø"/>
            </a:pPr>
            <a:r>
              <a:rPr kumimoji="1" lang="en-US" altLang="ja-JP"/>
              <a:t>How to divide tasks.(by priority</a:t>
            </a:r>
            <a:r>
              <a:rPr lang="en-US" altLang="ja-JP"/>
              <a:t>, by Work Scope</a:t>
            </a:r>
            <a:r>
              <a:rPr kumimoji="1" lang="en-US" altLang="ja-JP"/>
              <a:t>)</a:t>
            </a:r>
          </a:p>
          <a:p>
            <a:pPr lvl="1">
              <a:buFont typeface="Wingdings" pitchFamily="2" charset="2"/>
              <a:buChar char="Ø"/>
            </a:pPr>
            <a:r>
              <a:rPr kumimoji="1" lang="en-US" altLang="ja-JP"/>
              <a:t>How to plan.</a:t>
            </a:r>
          </a:p>
          <a:p>
            <a:pPr marL="457200" lvl="1" indent="0">
              <a:buNone/>
            </a:pPr>
            <a:endParaRPr kumimoji="1" lang="en-US" altLang="ja-JP" dirty="0"/>
          </a:p>
          <a:p>
            <a:r>
              <a:rPr lang="en-US" altLang="ja-JP"/>
              <a:t>How to use the </a:t>
            </a:r>
            <a:r>
              <a:rPr lang="en-US" altLang="ja-JP" b="1"/>
              <a:t>tools </a:t>
            </a:r>
            <a:r>
              <a:rPr lang="en-US" altLang="ja-JP"/>
              <a:t>for team development.</a:t>
            </a:r>
          </a:p>
          <a:p>
            <a:pPr lvl="1">
              <a:buFont typeface="Wingdings" pitchFamily="2" charset="2"/>
              <a:buChar char="Ø"/>
            </a:pPr>
            <a:r>
              <a:rPr lang="en-US" altLang="ja-JP"/>
              <a:t>Effective use of GitHub</a:t>
            </a:r>
            <a:endParaRPr kumimoji="1" lang="en-US" altLang="ja-JP" b="1"/>
          </a:p>
          <a:p>
            <a:endParaRPr kumimoji="1" lang="en-US" altLang="ja-JP"/>
          </a:p>
          <a:p>
            <a:endParaRPr kumimoji="1" lang="ja-JP" altLang="en-US"/>
          </a:p>
        </p:txBody>
      </p:sp>
      <p:sp>
        <p:nvSpPr>
          <p:cNvPr id="5" name="フッター プレースホルダー 4">
            <a:extLst>
              <a:ext uri="{FF2B5EF4-FFF2-40B4-BE49-F238E27FC236}">
                <a16:creationId xmlns:a16="http://schemas.microsoft.com/office/drawing/2014/main" id="{D62C6789-1DDB-57F6-1DD4-06F2E0FDAEA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148040AC-19EB-F6B4-DEE2-5B93BC8AB27D}"/>
              </a:ext>
            </a:extLst>
          </p:cNvPr>
          <p:cNvSpPr>
            <a:spLocks noGrp="1"/>
          </p:cNvSpPr>
          <p:nvPr>
            <p:ph type="sldNum" sz="quarter" idx="12"/>
          </p:nvPr>
        </p:nvSpPr>
        <p:spPr/>
        <p:txBody>
          <a:bodyPr/>
          <a:lstStyle/>
          <a:p>
            <a:fld id="{A92C8975-12A7-4C84-BF77-7F7E3A4DD352}" type="slidenum">
              <a:rPr kumimoji="1" lang="ja-JP" altLang="en-US" smtClean="0"/>
              <a:t>12</a:t>
            </a:fld>
            <a:endParaRPr kumimoji="1" lang="ja-JP" altLang="en-US"/>
          </a:p>
        </p:txBody>
      </p:sp>
      <p:sp>
        <p:nvSpPr>
          <p:cNvPr id="7" name="日付プレースホルダー 3">
            <a:extLst>
              <a:ext uri="{FF2B5EF4-FFF2-40B4-BE49-F238E27FC236}">
                <a16:creationId xmlns:a16="http://schemas.microsoft.com/office/drawing/2014/main" id="{BCFD3E9A-F1CF-6379-F73D-03A25E5C1F2E}"/>
              </a:ext>
            </a:extLst>
          </p:cNvPr>
          <p:cNvSpPr>
            <a:spLocks noGrp="1"/>
          </p:cNvSpPr>
          <p:nvPr>
            <p:ph type="dt" sz="half" idx="10"/>
          </p:nvPr>
        </p:nvSpPr>
        <p:spPr>
          <a:xfrm>
            <a:off x="838200" y="6356350"/>
            <a:ext cx="2743200" cy="365125"/>
          </a:xfrm>
        </p:spPr>
        <p:txBody>
          <a:bodyPr/>
          <a:lstStyle/>
          <a:p>
            <a:r>
              <a:rPr kumimoji="1" lang="en-US" altLang="ja-JP"/>
              <a:t>2023/2/1</a:t>
            </a:r>
          </a:p>
        </p:txBody>
      </p:sp>
    </p:spTree>
    <p:extLst>
      <p:ext uri="{BB962C8B-B14F-4D97-AF65-F5344CB8AC3E}">
        <p14:creationId xmlns:p14="http://schemas.microsoft.com/office/powerpoint/2010/main" val="206803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16E81849-0F89-282A-28E2-C2E8EB8D6882}"/>
              </a:ext>
            </a:extLst>
          </p:cNvPr>
          <p:cNvSpPr>
            <a:spLocks noGrp="1"/>
          </p:cNvSpPr>
          <p:nvPr>
            <p:ph type="dt" sz="half" idx="10"/>
          </p:nvPr>
        </p:nvSpPr>
        <p:spPr/>
        <p:txBody>
          <a:bodyPr/>
          <a:lstStyle/>
          <a:p>
            <a:r>
              <a:rPr kumimoji="1" lang="en-US" altLang="ja-JP" dirty="0"/>
              <a:t>2023/2/1</a:t>
            </a:r>
            <a:endParaRPr kumimoji="1" lang="ja-JP" altLang="en-US"/>
          </a:p>
        </p:txBody>
      </p:sp>
      <p:sp>
        <p:nvSpPr>
          <p:cNvPr id="5" name="フッター プレースホルダー 4">
            <a:extLst>
              <a:ext uri="{FF2B5EF4-FFF2-40B4-BE49-F238E27FC236}">
                <a16:creationId xmlns:a16="http://schemas.microsoft.com/office/drawing/2014/main" id="{5503D8C1-49CE-8D86-367D-9A874145867B}"/>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8D78E631-8466-3264-6BB8-A31B848F1CF6}"/>
              </a:ext>
            </a:extLst>
          </p:cNvPr>
          <p:cNvSpPr>
            <a:spLocks noGrp="1"/>
          </p:cNvSpPr>
          <p:nvPr>
            <p:ph type="sldNum" sz="quarter" idx="12"/>
          </p:nvPr>
        </p:nvSpPr>
        <p:spPr/>
        <p:txBody>
          <a:bodyPr/>
          <a:lstStyle/>
          <a:p>
            <a:fld id="{A92C8975-12A7-4C84-BF77-7F7E3A4DD352}"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6BF00FEB-5754-9DDA-5C93-C2013EB8B7C5}"/>
              </a:ext>
            </a:extLst>
          </p:cNvPr>
          <p:cNvSpPr txBox="1"/>
          <p:nvPr/>
        </p:nvSpPr>
        <p:spPr>
          <a:xfrm>
            <a:off x="1791788" y="2875002"/>
            <a:ext cx="8608423" cy="1107996"/>
          </a:xfrm>
          <a:prstGeom prst="rect">
            <a:avLst/>
          </a:prstGeom>
          <a:noFill/>
        </p:spPr>
        <p:txBody>
          <a:bodyPr wrap="square" rtlCol="0">
            <a:spAutoFit/>
          </a:bodyPr>
          <a:lstStyle/>
          <a:p>
            <a:r>
              <a:rPr lang="en-US" altLang="ja-JP" sz="6600" dirty="0">
                <a:latin typeface="+mj-lt"/>
              </a:rPr>
              <a:t>Thank you for listening!</a:t>
            </a:r>
            <a:endParaRPr kumimoji="1" lang="ja-JP" altLang="en-US" sz="6600">
              <a:latin typeface="+mj-lt"/>
            </a:endParaRPr>
          </a:p>
        </p:txBody>
      </p:sp>
    </p:spTree>
    <p:extLst>
      <p:ext uri="{BB962C8B-B14F-4D97-AF65-F5344CB8AC3E}">
        <p14:creationId xmlns:p14="http://schemas.microsoft.com/office/powerpoint/2010/main" val="35825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BB9E5-63C2-D7D8-DEC6-DB5E2B899010}"/>
              </a:ext>
            </a:extLst>
          </p:cNvPr>
          <p:cNvSpPr>
            <a:spLocks noGrp="1"/>
          </p:cNvSpPr>
          <p:nvPr>
            <p:ph type="title"/>
          </p:nvPr>
        </p:nvSpPr>
        <p:spPr/>
        <p:txBody>
          <a:bodyPr/>
          <a:lstStyle/>
          <a:p>
            <a:r>
              <a:rPr lang="en-US" altLang="ja-JP">
                <a:ea typeface="+mj-lt"/>
                <a:cs typeface="+mj-lt"/>
              </a:rPr>
              <a:t>Background</a:t>
            </a:r>
            <a:endParaRPr lang="en-US" altLang="ja-JP"/>
          </a:p>
        </p:txBody>
      </p:sp>
      <p:sp>
        <p:nvSpPr>
          <p:cNvPr id="3" name="コンテンツ プレースホルダー 2">
            <a:extLst>
              <a:ext uri="{FF2B5EF4-FFF2-40B4-BE49-F238E27FC236}">
                <a16:creationId xmlns:a16="http://schemas.microsoft.com/office/drawing/2014/main" id="{C7DFE24C-A784-EB31-719F-1A2A9CC9ABDD}"/>
              </a:ext>
            </a:extLst>
          </p:cNvPr>
          <p:cNvSpPr>
            <a:spLocks noGrp="1"/>
          </p:cNvSpPr>
          <p:nvPr>
            <p:ph idx="1"/>
          </p:nvPr>
        </p:nvSpPr>
        <p:spPr/>
        <p:txBody>
          <a:bodyPr/>
          <a:lstStyle/>
          <a:p>
            <a:pPr marL="0" indent="0">
              <a:buNone/>
            </a:pPr>
            <a:r>
              <a:rPr kumimoji="1" lang="en-US" altLang="ja-JP" b="1"/>
              <a:t>Problem</a:t>
            </a:r>
            <a:r>
              <a:rPr kumimoji="1" lang="en-US" altLang="ja-JP"/>
              <a:t>&gt;</a:t>
            </a:r>
          </a:p>
          <a:p>
            <a:pPr marL="0" indent="0">
              <a:buNone/>
            </a:pPr>
            <a:r>
              <a:rPr kumimoji="1" lang="en-US" altLang="ja-JP"/>
              <a:t>Many errors in the submitted TA work reports , and the SAD staff is burdened with checking them.</a:t>
            </a:r>
          </a:p>
          <a:p>
            <a:endParaRPr lang="en-US" altLang="ja-JP"/>
          </a:p>
          <a:p>
            <a:pPr marL="0" indent="0">
              <a:buNone/>
            </a:pPr>
            <a:r>
              <a:rPr kumimoji="1" lang="en-US" altLang="ja-JP" b="1"/>
              <a:t>Requirements</a:t>
            </a:r>
            <a:r>
              <a:rPr kumimoji="1" lang="en-US" altLang="ja-JP"/>
              <a:t>&gt;</a:t>
            </a:r>
          </a:p>
          <a:p>
            <a:pPr marL="0" indent="0">
              <a:buNone/>
            </a:pPr>
            <a:r>
              <a:rPr kumimoji="1" lang="en-US" altLang="ja-JP"/>
              <a:t>A system that reduces errors when TAs create TA work reports.</a:t>
            </a:r>
          </a:p>
          <a:p>
            <a:pPr marL="0" indent="0">
              <a:buNone/>
            </a:pPr>
            <a:endParaRPr kumimoji="1" lang="ja-JP" altLang="en-US"/>
          </a:p>
        </p:txBody>
      </p:sp>
      <p:sp>
        <p:nvSpPr>
          <p:cNvPr id="5" name="フッター プレースホルダー 4">
            <a:extLst>
              <a:ext uri="{FF2B5EF4-FFF2-40B4-BE49-F238E27FC236}">
                <a16:creationId xmlns:a16="http://schemas.microsoft.com/office/drawing/2014/main" id="{D23A97D0-D277-65B1-02ED-0E8DEB2DCEB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5A39A8D-8D6F-8C9F-ACDB-84F5D53847CE}"/>
              </a:ext>
            </a:extLst>
          </p:cNvPr>
          <p:cNvSpPr>
            <a:spLocks noGrp="1"/>
          </p:cNvSpPr>
          <p:nvPr>
            <p:ph type="sldNum" sz="quarter" idx="12"/>
          </p:nvPr>
        </p:nvSpPr>
        <p:spPr/>
        <p:txBody>
          <a:bodyPr/>
          <a:lstStyle/>
          <a:p>
            <a:fld id="{A92C8975-12A7-4C84-BF77-7F7E3A4DD352}" type="slidenum">
              <a:rPr kumimoji="1" lang="ja-JP" altLang="en-US" smtClean="0"/>
              <a:t>2</a:t>
            </a:fld>
            <a:endParaRPr kumimoji="1" lang="ja-JP" altLang="en-US"/>
          </a:p>
        </p:txBody>
      </p:sp>
      <p:sp>
        <p:nvSpPr>
          <p:cNvPr id="9" name="日付プレースホルダー 3">
            <a:extLst>
              <a:ext uri="{FF2B5EF4-FFF2-40B4-BE49-F238E27FC236}">
                <a16:creationId xmlns:a16="http://schemas.microsoft.com/office/drawing/2014/main" id="{958D80C3-7E28-EF3B-61DE-F87C37DA03B0}"/>
              </a:ext>
            </a:extLst>
          </p:cNvPr>
          <p:cNvSpPr>
            <a:spLocks noGrp="1"/>
          </p:cNvSpPr>
          <p:nvPr>
            <p:ph type="dt" sz="half" idx="10"/>
          </p:nvPr>
        </p:nvSpPr>
        <p:spPr>
          <a:xfrm>
            <a:off x="838200" y="6356350"/>
            <a:ext cx="2743200" cy="365125"/>
          </a:xfrm>
        </p:spPr>
        <p:txBody>
          <a:bodyPr/>
          <a:lstStyle/>
          <a:p>
            <a:r>
              <a:rPr kumimoji="1" lang="en-US" altLang="ja-JP"/>
              <a:t>2023/2/1</a:t>
            </a:r>
          </a:p>
        </p:txBody>
      </p:sp>
    </p:spTree>
    <p:extLst>
      <p:ext uri="{BB962C8B-B14F-4D97-AF65-F5344CB8AC3E}">
        <p14:creationId xmlns:p14="http://schemas.microsoft.com/office/powerpoint/2010/main" val="376338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A03F2A-1D28-51CC-8324-EFF2D3C8E7A4}"/>
              </a:ext>
            </a:extLst>
          </p:cNvPr>
          <p:cNvSpPr>
            <a:spLocks noGrp="1"/>
          </p:cNvSpPr>
          <p:nvPr>
            <p:ph type="title"/>
          </p:nvPr>
        </p:nvSpPr>
        <p:spPr/>
        <p:txBody>
          <a:bodyPr/>
          <a:lstStyle/>
          <a:p>
            <a:r>
              <a:rPr lang="en-US" altLang="ja-JP">
                <a:ea typeface="+mj-lt"/>
                <a:cs typeface="+mj-lt"/>
              </a:rPr>
              <a:t>What is the Product</a:t>
            </a:r>
            <a:r>
              <a:rPr lang="ja-JP" altLang="en-US">
                <a:ea typeface="+mj-lt"/>
                <a:cs typeface="+mj-lt"/>
              </a:rPr>
              <a:t>①</a:t>
            </a:r>
            <a:endParaRPr lang="en-US" altLang="ja-JP"/>
          </a:p>
        </p:txBody>
      </p:sp>
      <p:sp>
        <p:nvSpPr>
          <p:cNvPr id="3" name="コンテンツ プレースホルダー 2">
            <a:extLst>
              <a:ext uri="{FF2B5EF4-FFF2-40B4-BE49-F238E27FC236}">
                <a16:creationId xmlns:a16="http://schemas.microsoft.com/office/drawing/2014/main" id="{4DF9E13C-2A69-7242-9CF9-67E2381E8283}"/>
              </a:ext>
            </a:extLst>
          </p:cNvPr>
          <p:cNvSpPr>
            <a:spLocks noGrp="1"/>
          </p:cNvSpPr>
          <p:nvPr>
            <p:ph idx="1"/>
          </p:nvPr>
        </p:nvSpPr>
        <p:spPr/>
        <p:txBody>
          <a:bodyPr>
            <a:normAutofit/>
          </a:bodyPr>
          <a:lstStyle/>
          <a:p>
            <a:pPr marL="0" indent="0">
              <a:buNone/>
            </a:pPr>
            <a:r>
              <a:rPr kumimoji="1" lang="en-US" altLang="ja-JP" b="1"/>
              <a:t>What</a:t>
            </a:r>
            <a:r>
              <a:rPr kumimoji="1" lang="ja-JP" altLang="en-US" b="1"/>
              <a:t> </a:t>
            </a:r>
            <a:r>
              <a:rPr kumimoji="1" lang="en-US" altLang="ja-JP" b="1"/>
              <a:t>can the user do.</a:t>
            </a:r>
          </a:p>
          <a:p>
            <a:pPr lvl="1">
              <a:buFont typeface="Wingdings" pitchFamily="2" charset="2"/>
              <a:buChar char="Ø"/>
            </a:pPr>
            <a:r>
              <a:rPr kumimoji="1" lang="en-US" altLang="ja-JP"/>
              <a:t>TA can register daily work details and print monthly reports</a:t>
            </a:r>
            <a:r>
              <a:rPr lang="en-US" altLang="ja-JP"/>
              <a:t>.</a:t>
            </a:r>
          </a:p>
          <a:p>
            <a:pPr marL="0" indent="0">
              <a:buNone/>
            </a:pPr>
            <a:endParaRPr kumimoji="1" lang="en-US" altLang="ja-JP"/>
          </a:p>
          <a:p>
            <a:pPr marL="0" indent="0">
              <a:buNone/>
            </a:pPr>
            <a:r>
              <a:rPr kumimoji="1" lang="en-US" altLang="ja-JP" b="1"/>
              <a:t>User-story</a:t>
            </a:r>
          </a:p>
          <a:p>
            <a:pPr lvl="1">
              <a:buFont typeface="Wingdings" pitchFamily="2" charset="2"/>
              <a:buChar char="Ø"/>
            </a:pPr>
            <a:r>
              <a:rPr lang="en-US" altLang="ja-JP"/>
              <a:t>Create daily reports.</a:t>
            </a:r>
          </a:p>
          <a:p>
            <a:pPr lvl="1">
              <a:buFont typeface="Wingdings" pitchFamily="2" charset="2"/>
              <a:buChar char="Ø"/>
            </a:pPr>
            <a:r>
              <a:rPr lang="en-US" altLang="ja-JP"/>
              <a:t>Edit daily reports.</a:t>
            </a:r>
          </a:p>
          <a:p>
            <a:pPr lvl="1">
              <a:buFont typeface="Wingdings" pitchFamily="2" charset="2"/>
              <a:buChar char="Ø"/>
            </a:pPr>
            <a:r>
              <a:rPr kumimoji="1" lang="en-US" altLang="ja-JP"/>
              <a:t>Delete daily reports.</a:t>
            </a:r>
          </a:p>
          <a:p>
            <a:pPr lvl="1">
              <a:buFont typeface="Wingdings" pitchFamily="2" charset="2"/>
              <a:buChar char="Ø"/>
            </a:pPr>
            <a:r>
              <a:rPr kumimoji="1" lang="en-US" altLang="ja-JP"/>
              <a:t>View daily reports.</a:t>
            </a:r>
          </a:p>
          <a:p>
            <a:pPr lvl="1">
              <a:buFont typeface="Wingdings" pitchFamily="2" charset="2"/>
              <a:buChar char="Ø"/>
            </a:pPr>
            <a:r>
              <a:rPr lang="en-US" altLang="ja-JP"/>
              <a:t>View monthly reports.</a:t>
            </a:r>
          </a:p>
          <a:p>
            <a:pPr lvl="1">
              <a:buFont typeface="Wingdings" pitchFamily="2" charset="2"/>
              <a:buChar char="Ø"/>
            </a:pPr>
            <a:r>
              <a:rPr kumimoji="1" lang="en-US" altLang="ja-JP"/>
              <a:t>Print monthly reports by course.</a:t>
            </a:r>
          </a:p>
        </p:txBody>
      </p:sp>
      <p:sp>
        <p:nvSpPr>
          <p:cNvPr id="5" name="フッター プレースホルダー 4">
            <a:extLst>
              <a:ext uri="{FF2B5EF4-FFF2-40B4-BE49-F238E27FC236}">
                <a16:creationId xmlns:a16="http://schemas.microsoft.com/office/drawing/2014/main" id="{FD584F52-072A-BE30-7677-0EA5233E407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EDFF1A5-717A-67EA-8B9F-4E3B572B326C}"/>
              </a:ext>
            </a:extLst>
          </p:cNvPr>
          <p:cNvSpPr>
            <a:spLocks noGrp="1"/>
          </p:cNvSpPr>
          <p:nvPr>
            <p:ph type="sldNum" sz="quarter" idx="12"/>
          </p:nvPr>
        </p:nvSpPr>
        <p:spPr/>
        <p:txBody>
          <a:bodyPr/>
          <a:lstStyle/>
          <a:p>
            <a:fld id="{A92C8975-12A7-4C84-BF77-7F7E3A4DD352}" type="slidenum">
              <a:rPr kumimoji="1" lang="ja-JP" altLang="en-US" smtClean="0"/>
              <a:t>3</a:t>
            </a:fld>
            <a:endParaRPr kumimoji="1" lang="ja-JP" altLang="en-US"/>
          </a:p>
        </p:txBody>
      </p:sp>
      <p:sp>
        <p:nvSpPr>
          <p:cNvPr id="7" name="日付プレースホルダー 3">
            <a:extLst>
              <a:ext uri="{FF2B5EF4-FFF2-40B4-BE49-F238E27FC236}">
                <a16:creationId xmlns:a16="http://schemas.microsoft.com/office/drawing/2014/main" id="{BBB022DC-C63B-D6CB-9A95-ADBB0337CFFE}"/>
              </a:ext>
            </a:extLst>
          </p:cNvPr>
          <p:cNvSpPr>
            <a:spLocks noGrp="1"/>
          </p:cNvSpPr>
          <p:nvPr>
            <p:ph type="dt" sz="half" idx="10"/>
          </p:nvPr>
        </p:nvSpPr>
        <p:spPr>
          <a:xfrm>
            <a:off x="838200" y="6356350"/>
            <a:ext cx="2743200" cy="365125"/>
          </a:xfrm>
        </p:spPr>
        <p:txBody>
          <a:bodyPr/>
          <a:lstStyle/>
          <a:p>
            <a:r>
              <a:rPr kumimoji="1" lang="en-US" altLang="ja-JP"/>
              <a:t>2023/2/1</a:t>
            </a:r>
          </a:p>
        </p:txBody>
      </p:sp>
    </p:spTree>
    <p:extLst>
      <p:ext uri="{BB962C8B-B14F-4D97-AF65-F5344CB8AC3E}">
        <p14:creationId xmlns:p14="http://schemas.microsoft.com/office/powerpoint/2010/main" val="335426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7D84C6CF-5097-BBD1-5038-152787A3971D}"/>
              </a:ext>
            </a:extLst>
          </p:cNvPr>
          <p:cNvSpPr>
            <a:spLocks noGrp="1"/>
          </p:cNvSpPr>
          <p:nvPr>
            <p:ph type="dt" sz="half" idx="10"/>
          </p:nvPr>
        </p:nvSpPr>
        <p:spPr/>
        <p:txBody>
          <a:bodyPr/>
          <a:lstStyle/>
          <a:p>
            <a:r>
              <a:rPr kumimoji="1" lang="en-US" altLang="ja-JP" dirty="0"/>
              <a:t>2023/2/1</a:t>
            </a:r>
            <a:endParaRPr kumimoji="1" lang="ja-JP" altLang="en-US"/>
          </a:p>
        </p:txBody>
      </p:sp>
      <p:sp>
        <p:nvSpPr>
          <p:cNvPr id="5" name="フッター プレースホルダー 4">
            <a:extLst>
              <a:ext uri="{FF2B5EF4-FFF2-40B4-BE49-F238E27FC236}">
                <a16:creationId xmlns:a16="http://schemas.microsoft.com/office/drawing/2014/main" id="{7A5F7642-77CE-63D0-32E8-C19A7D657703}"/>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6011F592-4494-C08B-8E58-D55B006192A8}"/>
              </a:ext>
            </a:extLst>
          </p:cNvPr>
          <p:cNvSpPr>
            <a:spLocks noGrp="1"/>
          </p:cNvSpPr>
          <p:nvPr>
            <p:ph type="sldNum" sz="quarter" idx="12"/>
          </p:nvPr>
        </p:nvSpPr>
        <p:spPr/>
        <p:txBody>
          <a:bodyPr/>
          <a:lstStyle/>
          <a:p>
            <a:fld id="{A92C8975-12A7-4C84-BF77-7F7E3A4DD352}"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C26AC606-B175-BC2A-379D-370364E996F9}"/>
              </a:ext>
            </a:extLst>
          </p:cNvPr>
          <p:cNvSpPr txBox="1"/>
          <p:nvPr/>
        </p:nvSpPr>
        <p:spPr>
          <a:xfrm>
            <a:off x="3348445" y="2875002"/>
            <a:ext cx="5495109" cy="1107996"/>
          </a:xfrm>
          <a:prstGeom prst="rect">
            <a:avLst/>
          </a:prstGeom>
          <a:noFill/>
        </p:spPr>
        <p:txBody>
          <a:bodyPr wrap="square" rtlCol="0">
            <a:spAutoFit/>
          </a:bodyPr>
          <a:lstStyle/>
          <a:p>
            <a:r>
              <a:rPr lang="en-US" altLang="ja-JP" sz="6600">
                <a:latin typeface="+mj-lt"/>
              </a:rPr>
              <a:t>Demonstration</a:t>
            </a:r>
            <a:endParaRPr kumimoji="1" lang="ja-JP" altLang="en-US" sz="6600">
              <a:latin typeface="+mj-lt"/>
            </a:endParaRPr>
          </a:p>
        </p:txBody>
      </p:sp>
    </p:spTree>
    <p:extLst>
      <p:ext uri="{BB962C8B-B14F-4D97-AF65-F5344CB8AC3E}">
        <p14:creationId xmlns:p14="http://schemas.microsoft.com/office/powerpoint/2010/main" val="213803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A2509-5F9B-3E4D-F110-DBA4254872BE}"/>
              </a:ext>
            </a:extLst>
          </p:cNvPr>
          <p:cNvSpPr>
            <a:spLocks noGrp="1"/>
          </p:cNvSpPr>
          <p:nvPr>
            <p:ph type="title"/>
          </p:nvPr>
        </p:nvSpPr>
        <p:spPr/>
        <p:txBody>
          <a:bodyPr/>
          <a:lstStyle/>
          <a:p>
            <a:r>
              <a:rPr lang="en-US" altLang="ja-JP">
                <a:ea typeface="+mj-lt"/>
                <a:cs typeface="+mj-lt"/>
              </a:rPr>
              <a:t>What is the Product</a:t>
            </a:r>
            <a:r>
              <a:rPr lang="ja-JP" altLang="en-US">
                <a:ea typeface="+mj-lt"/>
                <a:cs typeface="+mj-lt"/>
              </a:rPr>
              <a:t>②</a:t>
            </a:r>
            <a:endParaRPr lang="en-US" altLang="ja-JP"/>
          </a:p>
        </p:txBody>
      </p:sp>
      <p:sp>
        <p:nvSpPr>
          <p:cNvPr id="3" name="コンテンツ プレースホルダー 2">
            <a:extLst>
              <a:ext uri="{FF2B5EF4-FFF2-40B4-BE49-F238E27FC236}">
                <a16:creationId xmlns:a16="http://schemas.microsoft.com/office/drawing/2014/main" id="{D38AB115-06B7-664A-2FE9-B60E80061341}"/>
              </a:ext>
            </a:extLst>
          </p:cNvPr>
          <p:cNvSpPr>
            <a:spLocks noGrp="1"/>
          </p:cNvSpPr>
          <p:nvPr>
            <p:ph idx="1"/>
          </p:nvPr>
        </p:nvSpPr>
        <p:spPr>
          <a:xfrm>
            <a:off x="838200" y="1515992"/>
            <a:ext cx="10515600" cy="4351338"/>
          </a:xfrm>
        </p:spPr>
        <p:txBody>
          <a:bodyPr vert="horz" lIns="91440" tIns="45720" rIns="91440" bIns="45720" rtlCol="0" anchor="t">
            <a:normAutofit/>
          </a:bodyPr>
          <a:lstStyle/>
          <a:p>
            <a:pPr marL="0" indent="0">
              <a:buNone/>
            </a:pPr>
            <a:r>
              <a:rPr lang="en-US" altLang="ja-JP" b="1">
                <a:ea typeface="+mn-lt"/>
                <a:cs typeface="+mn-lt"/>
              </a:rPr>
              <a:t>Originality and E</a:t>
            </a:r>
            <a:r>
              <a:rPr lang="en-US" b="1">
                <a:ea typeface="+mn-lt"/>
                <a:cs typeface="+mn-lt"/>
              </a:rPr>
              <a:t>xhibit creativity</a:t>
            </a:r>
          </a:p>
          <a:p>
            <a:r>
              <a:rPr lang="en" altLang="ja-JP">
                <a:ea typeface="游ゴシック"/>
              </a:rPr>
              <a:t>Automatic calculation of total work time.</a:t>
            </a:r>
          </a:p>
          <a:p>
            <a:pPr lvl="1">
              <a:buFont typeface="Wingdings" pitchFamily="2" charset="2"/>
              <a:buChar char="Ø"/>
            </a:pPr>
            <a:r>
              <a:rPr lang="en" altLang="ja-JP">
                <a:ea typeface="游ゴシック"/>
              </a:rPr>
              <a:t>User do not have to calculation of total work time own.</a:t>
            </a:r>
          </a:p>
          <a:p>
            <a:pPr lvl="1">
              <a:buFont typeface="Wingdings" pitchFamily="2" charset="2"/>
              <a:buChar char="Ø"/>
            </a:pPr>
            <a:endParaRPr lang="en" altLang="ja-JP">
              <a:ea typeface="游ゴシック"/>
            </a:endParaRPr>
          </a:p>
          <a:p>
            <a:r>
              <a:rPr lang="en" altLang="ja-JP">
                <a:ea typeface="游ゴシック"/>
              </a:rPr>
              <a:t>Automatic determination of work time limitations.</a:t>
            </a:r>
          </a:p>
          <a:p>
            <a:pPr lvl="1">
              <a:buFont typeface="Wingdings" pitchFamily="2" charset="2"/>
              <a:buChar char="Ø"/>
            </a:pPr>
            <a:r>
              <a:rPr lang="en" altLang="ja-JP">
                <a:ea typeface="游ゴシック"/>
              </a:rPr>
              <a:t>Users do not have to check by themselves. </a:t>
            </a:r>
          </a:p>
          <a:p>
            <a:pPr lvl="1">
              <a:buFont typeface="Wingdings" pitchFamily="2" charset="2"/>
              <a:buChar char="Ø"/>
            </a:pPr>
            <a:r>
              <a:rPr lang="en" altLang="ja-JP">
                <a:ea typeface="游ゴシック"/>
              </a:rPr>
              <a:t>More accurate than doing it own.</a:t>
            </a:r>
          </a:p>
          <a:p>
            <a:pPr marL="457200" lvl="1" indent="0">
              <a:buNone/>
            </a:pPr>
            <a:endParaRPr lang="en" altLang="ja-JP">
              <a:ea typeface="游ゴシック"/>
            </a:endParaRPr>
          </a:p>
        </p:txBody>
      </p:sp>
      <p:sp>
        <p:nvSpPr>
          <p:cNvPr id="5" name="フッター プレースホルダー 4">
            <a:extLst>
              <a:ext uri="{FF2B5EF4-FFF2-40B4-BE49-F238E27FC236}">
                <a16:creationId xmlns:a16="http://schemas.microsoft.com/office/drawing/2014/main" id="{E6D09561-D236-9C47-0854-ED9286B627A1}"/>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E5789FC4-1DB6-047A-217E-4907CD2885ED}"/>
              </a:ext>
            </a:extLst>
          </p:cNvPr>
          <p:cNvSpPr>
            <a:spLocks noGrp="1"/>
          </p:cNvSpPr>
          <p:nvPr>
            <p:ph type="sldNum" sz="quarter" idx="12"/>
          </p:nvPr>
        </p:nvSpPr>
        <p:spPr/>
        <p:txBody>
          <a:bodyPr/>
          <a:lstStyle/>
          <a:p>
            <a:fld id="{A92C8975-12A7-4C84-BF77-7F7E3A4DD352}" type="slidenum">
              <a:rPr kumimoji="1" lang="ja-JP" altLang="en-US" smtClean="0"/>
              <a:t>5</a:t>
            </a:fld>
            <a:endParaRPr kumimoji="1" lang="ja-JP" altLang="en-US"/>
          </a:p>
        </p:txBody>
      </p:sp>
      <p:sp>
        <p:nvSpPr>
          <p:cNvPr id="7" name="日付プレースホルダー 3">
            <a:extLst>
              <a:ext uri="{FF2B5EF4-FFF2-40B4-BE49-F238E27FC236}">
                <a16:creationId xmlns:a16="http://schemas.microsoft.com/office/drawing/2014/main" id="{8364D50F-DACD-161D-AFDC-EB503C1FE5D3}"/>
              </a:ext>
            </a:extLst>
          </p:cNvPr>
          <p:cNvSpPr>
            <a:spLocks noGrp="1"/>
          </p:cNvSpPr>
          <p:nvPr>
            <p:ph type="dt" sz="half" idx="10"/>
          </p:nvPr>
        </p:nvSpPr>
        <p:spPr>
          <a:xfrm>
            <a:off x="838200" y="6356350"/>
            <a:ext cx="2743200" cy="365125"/>
          </a:xfrm>
        </p:spPr>
        <p:txBody>
          <a:bodyPr/>
          <a:lstStyle/>
          <a:p>
            <a:r>
              <a:rPr kumimoji="1" lang="en-US" altLang="ja-JP"/>
              <a:t>2023/2/1</a:t>
            </a:r>
          </a:p>
        </p:txBody>
      </p:sp>
      <p:pic>
        <p:nvPicPr>
          <p:cNvPr id="9" name="図 8" descr="コンピュータ が含まれている画像&#10;&#10;自動的に生成された説明">
            <a:extLst>
              <a:ext uri="{FF2B5EF4-FFF2-40B4-BE49-F238E27FC236}">
                <a16:creationId xmlns:a16="http://schemas.microsoft.com/office/drawing/2014/main" id="{954B5C51-7238-A299-E56F-64971F393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148" y="4227512"/>
            <a:ext cx="2540000" cy="2311400"/>
          </a:xfrm>
          <a:prstGeom prst="rect">
            <a:avLst/>
          </a:prstGeom>
        </p:spPr>
      </p:pic>
      <p:pic>
        <p:nvPicPr>
          <p:cNvPr id="11" name="図 10">
            <a:extLst>
              <a:ext uri="{FF2B5EF4-FFF2-40B4-BE49-F238E27FC236}">
                <a16:creationId xmlns:a16="http://schemas.microsoft.com/office/drawing/2014/main" id="{1222320D-6C67-BA8C-6204-AABE30930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1163" y="3972786"/>
            <a:ext cx="509451" cy="509451"/>
          </a:xfrm>
          <a:prstGeom prst="rect">
            <a:avLst/>
          </a:prstGeom>
        </p:spPr>
      </p:pic>
      <p:pic>
        <p:nvPicPr>
          <p:cNvPr id="13" name="図 12">
            <a:extLst>
              <a:ext uri="{FF2B5EF4-FFF2-40B4-BE49-F238E27FC236}">
                <a16:creationId xmlns:a16="http://schemas.microsoft.com/office/drawing/2014/main" id="{667E6C60-1C67-0D5B-A11A-C9B39531D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38155" y="4423219"/>
            <a:ext cx="509451" cy="509451"/>
          </a:xfrm>
          <a:prstGeom prst="rect">
            <a:avLst/>
          </a:prstGeom>
        </p:spPr>
      </p:pic>
      <p:pic>
        <p:nvPicPr>
          <p:cNvPr id="15" name="図 14" descr="文字が書かれている&#10;&#10;低い精度で自動的に生成された説明">
            <a:extLst>
              <a:ext uri="{FF2B5EF4-FFF2-40B4-BE49-F238E27FC236}">
                <a16:creationId xmlns:a16="http://schemas.microsoft.com/office/drawing/2014/main" id="{E6B7A68C-6BB0-3323-0961-AE1F0C14F3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4697" y="3964887"/>
            <a:ext cx="509451" cy="509451"/>
          </a:xfrm>
          <a:prstGeom prst="rect">
            <a:avLst/>
          </a:prstGeom>
        </p:spPr>
      </p:pic>
    </p:spTree>
    <p:extLst>
      <p:ext uri="{BB962C8B-B14F-4D97-AF65-F5344CB8AC3E}">
        <p14:creationId xmlns:p14="http://schemas.microsoft.com/office/powerpoint/2010/main" val="168713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B4F2E-9BE9-03C2-8027-E6EC0DEA8299}"/>
              </a:ext>
            </a:extLst>
          </p:cNvPr>
          <p:cNvSpPr>
            <a:spLocks noGrp="1"/>
          </p:cNvSpPr>
          <p:nvPr>
            <p:ph type="title"/>
          </p:nvPr>
        </p:nvSpPr>
        <p:spPr/>
        <p:txBody>
          <a:bodyPr/>
          <a:lstStyle/>
          <a:p>
            <a:r>
              <a:rPr lang="en-US" altLang="ja-JP">
                <a:ea typeface="+mj-lt"/>
                <a:cs typeface="+mj-lt"/>
              </a:rPr>
              <a:t>What is the Product</a:t>
            </a:r>
            <a:r>
              <a:rPr lang="ja-JP" altLang="en-US">
                <a:ea typeface="+mj-lt"/>
                <a:cs typeface="+mj-lt"/>
              </a:rPr>
              <a:t>③</a:t>
            </a:r>
            <a:endParaRPr kumimoji="1" lang="ja-JP" altLang="en-US"/>
          </a:p>
        </p:txBody>
      </p:sp>
      <p:sp>
        <p:nvSpPr>
          <p:cNvPr id="3" name="コンテンツ プレースホルダー 2">
            <a:extLst>
              <a:ext uri="{FF2B5EF4-FFF2-40B4-BE49-F238E27FC236}">
                <a16:creationId xmlns:a16="http://schemas.microsoft.com/office/drawing/2014/main" id="{5BB1ACBE-99C3-0711-F8B8-84E11E2D23A5}"/>
              </a:ext>
            </a:extLst>
          </p:cNvPr>
          <p:cNvSpPr>
            <a:spLocks noGrp="1"/>
          </p:cNvSpPr>
          <p:nvPr>
            <p:ph idx="1"/>
          </p:nvPr>
        </p:nvSpPr>
        <p:spPr/>
        <p:txBody>
          <a:bodyPr/>
          <a:lstStyle/>
          <a:p>
            <a:r>
              <a:rPr lang="en" altLang="ja-JP" sz="2800">
                <a:ea typeface="游ゴシック"/>
              </a:rPr>
              <a:t>Can detects and prevents overlap in work time periods.</a:t>
            </a:r>
          </a:p>
          <a:p>
            <a:pPr lvl="1">
              <a:buFont typeface="Wingdings" pitchFamily="2" charset="2"/>
              <a:buChar char="Ø"/>
            </a:pPr>
            <a:r>
              <a:rPr lang="en" altLang="ja-JP">
                <a:ea typeface="游ゴシック"/>
              </a:rPr>
              <a:t>User can notice incorrect input.</a:t>
            </a:r>
            <a:endParaRPr lang="en" altLang="ja-JP" sz="2800">
              <a:ea typeface="游ゴシック"/>
            </a:endParaRPr>
          </a:p>
          <a:p>
            <a:endParaRPr lang="en" altLang="ja-JP">
              <a:ea typeface="游ゴシック"/>
            </a:endParaRPr>
          </a:p>
          <a:p>
            <a:r>
              <a:rPr lang="en" altLang="ja-JP" sz="2800">
                <a:ea typeface="游ゴシック"/>
              </a:rPr>
              <a:t>Implementation of a login function.</a:t>
            </a:r>
          </a:p>
          <a:p>
            <a:pPr lvl="1">
              <a:buFont typeface="Wingdings" pitchFamily="2" charset="2"/>
              <a:buChar char="Ø"/>
            </a:pPr>
            <a:r>
              <a:rPr lang="en" altLang="ja-JP">
                <a:ea typeface="游ゴシック"/>
              </a:rPr>
              <a:t>Can prevent view from others.</a:t>
            </a:r>
            <a:endParaRPr lang="ja-JP" altLang="en-US">
              <a:ea typeface="游ゴシック"/>
            </a:endParaRPr>
          </a:p>
          <a:p>
            <a:endParaRPr kumimoji="1" lang="ja-JP" altLang="en-US"/>
          </a:p>
        </p:txBody>
      </p:sp>
      <p:sp>
        <p:nvSpPr>
          <p:cNvPr id="4" name="日付プレースホルダー 3">
            <a:extLst>
              <a:ext uri="{FF2B5EF4-FFF2-40B4-BE49-F238E27FC236}">
                <a16:creationId xmlns:a16="http://schemas.microsoft.com/office/drawing/2014/main" id="{5199B709-34EC-41EC-190A-3958DD71166D}"/>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CE187405-A285-FFA7-ADAC-81C1D6828923}"/>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495CAA74-5BC6-12FC-1270-C60063605EBC}"/>
              </a:ext>
            </a:extLst>
          </p:cNvPr>
          <p:cNvSpPr>
            <a:spLocks noGrp="1"/>
          </p:cNvSpPr>
          <p:nvPr>
            <p:ph type="sldNum" sz="quarter" idx="12"/>
          </p:nvPr>
        </p:nvSpPr>
        <p:spPr/>
        <p:txBody>
          <a:bodyPr/>
          <a:lstStyle/>
          <a:p>
            <a:fld id="{A92C8975-12A7-4C84-BF77-7F7E3A4DD352}" type="slidenum">
              <a:rPr kumimoji="1" lang="ja-JP" altLang="en-US" smtClean="0"/>
              <a:t>6</a:t>
            </a:fld>
            <a:endParaRPr kumimoji="1" lang="ja-JP" altLang="en-US"/>
          </a:p>
        </p:txBody>
      </p:sp>
    </p:spTree>
    <p:extLst>
      <p:ext uri="{BB962C8B-B14F-4D97-AF65-F5344CB8AC3E}">
        <p14:creationId xmlns:p14="http://schemas.microsoft.com/office/powerpoint/2010/main" val="46509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F7461-C486-36C4-A297-C9E3E6599CAC}"/>
              </a:ext>
            </a:extLst>
          </p:cNvPr>
          <p:cNvSpPr>
            <a:spLocks noGrp="1"/>
          </p:cNvSpPr>
          <p:nvPr>
            <p:ph type="title"/>
          </p:nvPr>
        </p:nvSpPr>
        <p:spPr/>
        <p:txBody>
          <a:bodyPr/>
          <a:lstStyle/>
          <a:p>
            <a:r>
              <a:rPr lang="en-US" altLang="ja-JP">
                <a:ea typeface="游ゴシック"/>
              </a:rPr>
              <a:t>Development environment</a:t>
            </a:r>
            <a:endParaRPr lang="en-US" altLang="ja-JP"/>
          </a:p>
        </p:txBody>
      </p:sp>
      <p:sp>
        <p:nvSpPr>
          <p:cNvPr id="3" name="コンテンツ プレースホルダー 2">
            <a:extLst>
              <a:ext uri="{FF2B5EF4-FFF2-40B4-BE49-F238E27FC236}">
                <a16:creationId xmlns:a16="http://schemas.microsoft.com/office/drawing/2014/main" id="{FAF7CC98-0EF8-6D35-E589-6E4CBB44E0E9}"/>
              </a:ext>
            </a:extLst>
          </p:cNvPr>
          <p:cNvSpPr>
            <a:spLocks noGrp="1"/>
          </p:cNvSpPr>
          <p:nvPr>
            <p:ph idx="1"/>
          </p:nvPr>
        </p:nvSpPr>
        <p:spPr/>
        <p:txBody>
          <a:bodyPr vert="horz" lIns="91440" tIns="45720" rIns="91440" bIns="45720" rtlCol="0" anchor="t">
            <a:normAutofit/>
          </a:bodyPr>
          <a:lstStyle/>
          <a:p>
            <a:pPr marL="0" indent="0">
              <a:buNone/>
            </a:pPr>
            <a:r>
              <a:rPr kumimoji="1" lang="en" altLang="ja-JP" b="1">
                <a:ea typeface="游ゴシック"/>
              </a:rPr>
              <a:t>Language</a:t>
            </a:r>
            <a:r>
              <a:rPr kumimoji="1" lang="en" altLang="ja-JP">
                <a:ea typeface="游ゴシック"/>
              </a:rPr>
              <a:t>: Java</a:t>
            </a:r>
            <a:endParaRPr lang="en" altLang="ja-JP">
              <a:ea typeface="游ゴシック"/>
            </a:endParaRPr>
          </a:p>
          <a:p>
            <a:pPr marL="0" indent="0">
              <a:buNone/>
            </a:pPr>
            <a:r>
              <a:rPr kumimoji="1" lang="en" altLang="ja-JP" b="1">
                <a:ea typeface="游ゴシック"/>
              </a:rPr>
              <a:t>Framework</a:t>
            </a:r>
            <a:r>
              <a:rPr kumimoji="1" lang="en" altLang="ja-JP">
                <a:ea typeface="游ゴシック"/>
              </a:rPr>
              <a:t>: Spring Boot</a:t>
            </a:r>
            <a:endParaRPr lang="en" altLang="ja-JP">
              <a:ea typeface="游ゴシック"/>
            </a:endParaRPr>
          </a:p>
          <a:p>
            <a:pPr marL="0" indent="0">
              <a:buNone/>
            </a:pPr>
            <a:endParaRPr kumimoji="1" lang="en-US" altLang="ja-JP"/>
          </a:p>
          <a:p>
            <a:pPr marL="0" indent="0">
              <a:buNone/>
            </a:pPr>
            <a:r>
              <a:rPr lang="en-US" altLang="ja-JP" b="1">
                <a:ea typeface="游ゴシック"/>
              </a:rPr>
              <a:t>Reason</a:t>
            </a:r>
          </a:p>
          <a:p>
            <a:pPr lvl="1">
              <a:buFont typeface="Wingdings" pitchFamily="2" charset="2"/>
              <a:buChar char="Ø"/>
            </a:pPr>
            <a:r>
              <a:rPr lang="en-US" altLang="ja-JP">
                <a:ea typeface="游ゴシック"/>
              </a:rPr>
              <a:t>We have member who was familiar with Spring Boot.</a:t>
            </a:r>
          </a:p>
          <a:p>
            <a:pPr lvl="1">
              <a:buFont typeface="Wingdings" pitchFamily="2" charset="2"/>
              <a:buChar char="Ø"/>
            </a:pPr>
            <a:r>
              <a:rPr lang="en-US" altLang="ja-JP">
                <a:ea typeface="游ゴシック"/>
              </a:rPr>
              <a:t>We've all used Java.</a:t>
            </a:r>
          </a:p>
          <a:p>
            <a:pPr lvl="1">
              <a:buFont typeface="Wingdings" pitchFamily="2" charset="2"/>
              <a:buChar char="Ø"/>
            </a:pPr>
            <a:r>
              <a:rPr lang="en-US" altLang="ja-JP">
                <a:ea typeface="游ゴシック"/>
              </a:rPr>
              <a:t>We can use the MVC(Model View Controller) model to develop it.</a:t>
            </a:r>
          </a:p>
          <a:p>
            <a:pPr lvl="1"/>
            <a:endParaRPr lang="en-US" altLang="ja-JP">
              <a:ea typeface="游ゴシック"/>
            </a:endParaRPr>
          </a:p>
          <a:p>
            <a:pPr lvl="1"/>
            <a:endParaRPr lang="en-US" altLang="ja-JP">
              <a:ea typeface="游ゴシック"/>
            </a:endParaRPr>
          </a:p>
          <a:p>
            <a:pPr lvl="1"/>
            <a:endParaRPr lang="en-US" altLang="ja-JP">
              <a:ea typeface="游ゴシック"/>
            </a:endParaRPr>
          </a:p>
        </p:txBody>
      </p:sp>
      <p:sp>
        <p:nvSpPr>
          <p:cNvPr id="5" name="フッター プレースホルダー 4">
            <a:extLst>
              <a:ext uri="{FF2B5EF4-FFF2-40B4-BE49-F238E27FC236}">
                <a16:creationId xmlns:a16="http://schemas.microsoft.com/office/drawing/2014/main" id="{83E994AF-1B53-3C8C-D80B-A690AA417403}"/>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A362253-C807-04EC-52AB-46FE49572CDB}"/>
              </a:ext>
            </a:extLst>
          </p:cNvPr>
          <p:cNvSpPr>
            <a:spLocks noGrp="1"/>
          </p:cNvSpPr>
          <p:nvPr>
            <p:ph type="sldNum" sz="quarter" idx="12"/>
          </p:nvPr>
        </p:nvSpPr>
        <p:spPr/>
        <p:txBody>
          <a:bodyPr/>
          <a:lstStyle/>
          <a:p>
            <a:fld id="{A92C8975-12A7-4C84-BF77-7F7E3A4DD352}" type="slidenum">
              <a:rPr kumimoji="1" lang="ja-JP" altLang="en-US" smtClean="0"/>
              <a:t>7</a:t>
            </a:fld>
            <a:endParaRPr kumimoji="1" lang="ja-JP" altLang="en-US"/>
          </a:p>
        </p:txBody>
      </p:sp>
      <p:sp>
        <p:nvSpPr>
          <p:cNvPr id="7" name="日付プレースホルダー 3">
            <a:extLst>
              <a:ext uri="{FF2B5EF4-FFF2-40B4-BE49-F238E27FC236}">
                <a16:creationId xmlns:a16="http://schemas.microsoft.com/office/drawing/2014/main" id="{08D09A15-0A96-BFF3-3267-4F6374B3EF1B}"/>
              </a:ext>
            </a:extLst>
          </p:cNvPr>
          <p:cNvSpPr>
            <a:spLocks noGrp="1"/>
          </p:cNvSpPr>
          <p:nvPr>
            <p:ph type="dt" sz="half" idx="10"/>
          </p:nvPr>
        </p:nvSpPr>
        <p:spPr>
          <a:xfrm>
            <a:off x="838200" y="6356350"/>
            <a:ext cx="2743200" cy="365125"/>
          </a:xfrm>
        </p:spPr>
        <p:txBody>
          <a:bodyPr/>
          <a:lstStyle/>
          <a:p>
            <a:r>
              <a:rPr kumimoji="1" lang="en-US" altLang="ja-JP"/>
              <a:t>2023/2/1</a:t>
            </a:r>
          </a:p>
        </p:txBody>
      </p:sp>
      <p:pic>
        <p:nvPicPr>
          <p:cNvPr id="9" name="図 8" descr="アイコン&#10;&#10;自動的に生成された説明">
            <a:extLst>
              <a:ext uri="{FF2B5EF4-FFF2-40B4-BE49-F238E27FC236}">
                <a16:creationId xmlns:a16="http://schemas.microsoft.com/office/drawing/2014/main" id="{64D67CE7-F6AC-DF89-408E-358747883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062" y="1027906"/>
            <a:ext cx="1100675" cy="2012400"/>
          </a:xfrm>
          <a:prstGeom prst="rect">
            <a:avLst/>
          </a:prstGeom>
        </p:spPr>
      </p:pic>
      <p:pic>
        <p:nvPicPr>
          <p:cNvPr id="11" name="図 10" descr="ロゴ が含まれている画像&#10;&#10;自動的に生成された説明">
            <a:extLst>
              <a:ext uri="{FF2B5EF4-FFF2-40B4-BE49-F238E27FC236}">
                <a16:creationId xmlns:a16="http://schemas.microsoft.com/office/drawing/2014/main" id="{051912DB-F9FC-0437-9142-CB0C7677E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6316" y="1688141"/>
            <a:ext cx="2277484" cy="1191883"/>
          </a:xfrm>
          <a:prstGeom prst="rect">
            <a:avLst/>
          </a:prstGeom>
        </p:spPr>
      </p:pic>
    </p:spTree>
    <p:extLst>
      <p:ext uri="{BB962C8B-B14F-4D97-AF65-F5344CB8AC3E}">
        <p14:creationId xmlns:p14="http://schemas.microsoft.com/office/powerpoint/2010/main" val="207938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9E217-F658-3B52-522E-55154C3C979E}"/>
              </a:ext>
            </a:extLst>
          </p:cNvPr>
          <p:cNvSpPr>
            <a:spLocks noGrp="1"/>
          </p:cNvSpPr>
          <p:nvPr>
            <p:ph type="title"/>
          </p:nvPr>
        </p:nvSpPr>
        <p:spPr/>
        <p:txBody>
          <a:bodyPr/>
          <a:lstStyle/>
          <a:p>
            <a:r>
              <a:rPr lang="en-US" altLang="ja-JP">
                <a:ea typeface="+mj-lt"/>
                <a:cs typeface="+mj-lt"/>
              </a:rPr>
              <a:t>How was the Process</a:t>
            </a:r>
            <a:endParaRPr lang="en-US" altLang="ja-JP"/>
          </a:p>
        </p:txBody>
      </p:sp>
      <p:sp>
        <p:nvSpPr>
          <p:cNvPr id="3" name="コンテンツ プレースホルダー 2">
            <a:extLst>
              <a:ext uri="{FF2B5EF4-FFF2-40B4-BE49-F238E27FC236}">
                <a16:creationId xmlns:a16="http://schemas.microsoft.com/office/drawing/2014/main" id="{9E523D6F-FAA6-DFF4-B687-74938C40D236}"/>
              </a:ext>
            </a:extLst>
          </p:cNvPr>
          <p:cNvSpPr>
            <a:spLocks noGrp="1"/>
          </p:cNvSpPr>
          <p:nvPr>
            <p:ph idx="1"/>
          </p:nvPr>
        </p:nvSpPr>
        <p:spPr/>
        <p:txBody>
          <a:bodyPr>
            <a:normAutofit/>
          </a:bodyPr>
          <a:lstStyle/>
          <a:p>
            <a:pPr marL="0" indent="0">
              <a:buNone/>
            </a:pPr>
            <a:r>
              <a:rPr lang="en-US" altLang="ja-JP" b="1"/>
              <a:t>Development Procedure</a:t>
            </a:r>
          </a:p>
          <a:p>
            <a:pPr marL="914400" lvl="1" indent="-457200">
              <a:buFont typeface="+mj-lt"/>
              <a:buAutoNum type="arabicPeriod"/>
            </a:pPr>
            <a:r>
              <a:rPr lang="en-US" altLang="ja-JP"/>
              <a:t>Create Requirement definition from RFP.</a:t>
            </a:r>
          </a:p>
          <a:p>
            <a:pPr marL="914400" lvl="1" indent="-457200">
              <a:buFont typeface="+mj-lt"/>
              <a:buAutoNum type="arabicPeriod"/>
            </a:pPr>
            <a:r>
              <a:rPr lang="en-US" altLang="ja-JP"/>
              <a:t>UI</a:t>
            </a:r>
            <a:r>
              <a:rPr lang="ja-JP" altLang="en-US"/>
              <a:t> </a:t>
            </a:r>
            <a:r>
              <a:rPr lang="en-US" altLang="ja-JP"/>
              <a:t>design.</a:t>
            </a:r>
          </a:p>
          <a:p>
            <a:pPr marL="914400" lvl="1" indent="-457200">
              <a:buFont typeface="+mj-lt"/>
              <a:buAutoNum type="arabicPeriod"/>
            </a:pPr>
            <a:r>
              <a:rPr lang="en-US" altLang="ja-JP"/>
              <a:t>Create diagrams.(Use-case, Class)</a:t>
            </a:r>
          </a:p>
          <a:p>
            <a:pPr marL="914400" lvl="1" indent="-457200">
              <a:buFont typeface="+mj-lt"/>
              <a:buAutoNum type="arabicPeriod"/>
            </a:pPr>
            <a:r>
              <a:rPr lang="en-US" altLang="ja-JP"/>
              <a:t>Create database.</a:t>
            </a:r>
          </a:p>
          <a:p>
            <a:pPr marL="914400" lvl="1" indent="-457200">
              <a:buFont typeface="+mj-lt"/>
              <a:buAutoNum type="arabicPeriod"/>
            </a:pPr>
            <a:r>
              <a:rPr lang="en-US" altLang="ja-JP"/>
              <a:t>Coding</a:t>
            </a:r>
          </a:p>
          <a:p>
            <a:pPr marL="914400" lvl="1" indent="-457200">
              <a:buFont typeface="+mj-lt"/>
              <a:buAutoNum type="arabicPeriod"/>
            </a:pPr>
            <a:r>
              <a:rPr lang="en-US" altLang="ja-JP"/>
              <a:t>Review</a:t>
            </a:r>
          </a:p>
          <a:p>
            <a:pPr marL="914400" lvl="1" indent="-457200">
              <a:buFont typeface="+mj-lt"/>
              <a:buAutoNum type="arabicPeriod"/>
            </a:pPr>
            <a:r>
              <a:rPr lang="en-US" altLang="ja-JP"/>
              <a:t>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i="1"/>
              <a:t>*Repeat 1-6 by phase.</a:t>
            </a:r>
            <a:br>
              <a:rPr lang="en-US" altLang="ja-JP" i="1"/>
            </a:br>
            <a:endParaRPr lang="en-US" altLang="ja-JP" i="1"/>
          </a:p>
          <a:p>
            <a:pPr marL="0" indent="0">
              <a:buNone/>
            </a:pPr>
            <a:endParaRPr lang="en-US" altLang="ja-JP"/>
          </a:p>
        </p:txBody>
      </p:sp>
      <p:sp>
        <p:nvSpPr>
          <p:cNvPr id="5" name="フッター プレースホルダー 4">
            <a:extLst>
              <a:ext uri="{FF2B5EF4-FFF2-40B4-BE49-F238E27FC236}">
                <a16:creationId xmlns:a16="http://schemas.microsoft.com/office/drawing/2014/main" id="{AA0832B7-F0FD-710E-B453-CEE9F7A7431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60AF1E2D-C0FF-7679-7E14-A52E2F94A1D0}"/>
              </a:ext>
            </a:extLst>
          </p:cNvPr>
          <p:cNvSpPr>
            <a:spLocks noGrp="1"/>
          </p:cNvSpPr>
          <p:nvPr>
            <p:ph type="sldNum" sz="quarter" idx="12"/>
          </p:nvPr>
        </p:nvSpPr>
        <p:spPr/>
        <p:txBody>
          <a:bodyPr/>
          <a:lstStyle/>
          <a:p>
            <a:fld id="{A92C8975-12A7-4C84-BF77-7F7E3A4DD352}" type="slidenum">
              <a:rPr kumimoji="1" lang="ja-JP" altLang="en-US" smtClean="0"/>
              <a:t>8</a:t>
            </a:fld>
            <a:endParaRPr kumimoji="1" lang="ja-JP" altLang="en-US"/>
          </a:p>
        </p:txBody>
      </p:sp>
      <p:sp>
        <p:nvSpPr>
          <p:cNvPr id="8" name="日付プレースホルダー 3">
            <a:extLst>
              <a:ext uri="{FF2B5EF4-FFF2-40B4-BE49-F238E27FC236}">
                <a16:creationId xmlns:a16="http://schemas.microsoft.com/office/drawing/2014/main" id="{CD999EF7-1F59-3A55-4876-9C4E99639B1C}"/>
              </a:ext>
            </a:extLst>
          </p:cNvPr>
          <p:cNvSpPr>
            <a:spLocks noGrp="1"/>
          </p:cNvSpPr>
          <p:nvPr>
            <p:ph type="dt" sz="half" idx="10"/>
          </p:nvPr>
        </p:nvSpPr>
        <p:spPr>
          <a:xfrm>
            <a:off x="838200" y="6356350"/>
            <a:ext cx="2743200" cy="365125"/>
          </a:xfrm>
        </p:spPr>
        <p:txBody>
          <a:bodyPr/>
          <a:lstStyle/>
          <a:p>
            <a:r>
              <a:rPr kumimoji="1" lang="en-US" altLang="ja-JP"/>
              <a:t>2023/2/1</a:t>
            </a:r>
          </a:p>
        </p:txBody>
      </p:sp>
    </p:spTree>
    <p:extLst>
      <p:ext uri="{BB962C8B-B14F-4D97-AF65-F5344CB8AC3E}">
        <p14:creationId xmlns:p14="http://schemas.microsoft.com/office/powerpoint/2010/main" val="426836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26127-DADA-F8F2-F173-6EFCD7B977F0}"/>
              </a:ext>
            </a:extLst>
          </p:cNvPr>
          <p:cNvSpPr>
            <a:spLocks noGrp="1"/>
          </p:cNvSpPr>
          <p:nvPr>
            <p:ph type="title"/>
          </p:nvPr>
        </p:nvSpPr>
        <p:spPr/>
        <p:txBody>
          <a:bodyPr/>
          <a:lstStyle/>
          <a:p>
            <a:r>
              <a:rPr lang="en-US" altLang="ja-JP">
                <a:ea typeface="+mj-lt"/>
                <a:cs typeface="+mj-lt"/>
              </a:rPr>
              <a:t>How was the Process</a:t>
            </a:r>
            <a:endParaRPr kumimoji="1" lang="ja-JP" altLang="en-US"/>
          </a:p>
        </p:txBody>
      </p:sp>
      <p:sp>
        <p:nvSpPr>
          <p:cNvPr id="3" name="コンテンツ プレースホルダー 2">
            <a:extLst>
              <a:ext uri="{FF2B5EF4-FFF2-40B4-BE49-F238E27FC236}">
                <a16:creationId xmlns:a16="http://schemas.microsoft.com/office/drawing/2014/main" id="{7CF1A9D3-727E-457E-A9F0-63925924DCB4}"/>
              </a:ext>
            </a:extLst>
          </p:cNvPr>
          <p:cNvSpPr>
            <a:spLocks noGrp="1"/>
          </p:cNvSpPr>
          <p:nvPr>
            <p:ph idx="1"/>
          </p:nvPr>
        </p:nvSpPr>
        <p:spPr/>
        <p:txBody>
          <a:bodyPr/>
          <a:lstStyle/>
          <a:p>
            <a:pPr marL="0" indent="0">
              <a:buNone/>
            </a:pPr>
            <a:r>
              <a:rPr lang="en-US" altLang="ja-JP" b="1"/>
              <a:t>To improve the product/process</a:t>
            </a:r>
          </a:p>
          <a:p>
            <a:pPr lvl="1">
              <a:lnSpc>
                <a:spcPct val="150000"/>
              </a:lnSpc>
              <a:buFont typeface="Wingdings" pitchFamily="2" charset="2"/>
              <a:buChar char="Ø"/>
            </a:pPr>
            <a:r>
              <a:rPr kumimoji="1" lang="en" altLang="ja-JP"/>
              <a:t>Everyone checks progress.</a:t>
            </a:r>
          </a:p>
          <a:p>
            <a:pPr lvl="1">
              <a:lnSpc>
                <a:spcPct val="150000"/>
              </a:lnSpc>
              <a:buFont typeface="Wingdings" pitchFamily="2" charset="2"/>
              <a:buChar char="Ø"/>
            </a:pPr>
            <a:r>
              <a:rPr kumimoji="1" lang="en" altLang="ja-JP"/>
              <a:t>Subdivided tasks</a:t>
            </a:r>
            <a:endParaRPr lang="en" altLang="ja-JP"/>
          </a:p>
          <a:p>
            <a:pPr lvl="1">
              <a:lnSpc>
                <a:spcPct val="150000"/>
              </a:lnSpc>
              <a:buFont typeface="Wingdings" pitchFamily="2" charset="2"/>
              <a:buChar char="Ø"/>
            </a:pPr>
            <a:r>
              <a:rPr kumimoji="1" lang="en" altLang="ja-JP"/>
              <a:t>We communicated a lot.</a:t>
            </a:r>
            <a:endParaRPr kumimoji="1" lang="ja-JP" altLang="en-US"/>
          </a:p>
        </p:txBody>
      </p:sp>
      <p:sp>
        <p:nvSpPr>
          <p:cNvPr id="5" name="フッター プレースホルダー 4">
            <a:extLst>
              <a:ext uri="{FF2B5EF4-FFF2-40B4-BE49-F238E27FC236}">
                <a16:creationId xmlns:a16="http://schemas.microsoft.com/office/drawing/2014/main" id="{E6DDE894-B5A5-7248-D09B-3DFA7F0C05E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E3FBBE4-65E7-4AC2-564D-094DAAF373BC}"/>
              </a:ext>
            </a:extLst>
          </p:cNvPr>
          <p:cNvSpPr>
            <a:spLocks noGrp="1"/>
          </p:cNvSpPr>
          <p:nvPr>
            <p:ph type="sldNum" sz="quarter" idx="12"/>
          </p:nvPr>
        </p:nvSpPr>
        <p:spPr/>
        <p:txBody>
          <a:bodyPr/>
          <a:lstStyle/>
          <a:p>
            <a:fld id="{A92C8975-12A7-4C84-BF77-7F7E3A4DD352}" type="slidenum">
              <a:rPr kumimoji="1" lang="ja-JP" altLang="en-US" smtClean="0"/>
              <a:t>9</a:t>
            </a:fld>
            <a:endParaRPr kumimoji="1" lang="ja-JP" altLang="en-US"/>
          </a:p>
        </p:txBody>
      </p:sp>
      <p:sp>
        <p:nvSpPr>
          <p:cNvPr id="7" name="日付プレースホルダー 3">
            <a:extLst>
              <a:ext uri="{FF2B5EF4-FFF2-40B4-BE49-F238E27FC236}">
                <a16:creationId xmlns:a16="http://schemas.microsoft.com/office/drawing/2014/main" id="{69AF2F90-029A-D7D2-445D-1273CAD9EDB0}"/>
              </a:ext>
            </a:extLst>
          </p:cNvPr>
          <p:cNvSpPr>
            <a:spLocks noGrp="1"/>
          </p:cNvSpPr>
          <p:nvPr>
            <p:ph type="dt" sz="half" idx="10"/>
          </p:nvPr>
        </p:nvSpPr>
        <p:spPr>
          <a:xfrm>
            <a:off x="838200" y="6356350"/>
            <a:ext cx="2743200" cy="365125"/>
          </a:xfrm>
        </p:spPr>
        <p:txBody>
          <a:bodyPr/>
          <a:lstStyle/>
          <a:p>
            <a:r>
              <a:rPr kumimoji="1" lang="en-US" altLang="ja-JP"/>
              <a:t>2023/2/1</a:t>
            </a:r>
          </a:p>
        </p:txBody>
      </p:sp>
      <p:pic>
        <p:nvPicPr>
          <p:cNvPr id="11" name="図 10" descr="おもちゃ, 部屋 が含まれている画像&#10;&#10;自動的に生成された説明">
            <a:extLst>
              <a:ext uri="{FF2B5EF4-FFF2-40B4-BE49-F238E27FC236}">
                <a16:creationId xmlns:a16="http://schemas.microsoft.com/office/drawing/2014/main" id="{2115F3C5-069F-D285-C806-A8FF80D60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042" y="2628106"/>
            <a:ext cx="3237116" cy="3237116"/>
          </a:xfrm>
          <a:prstGeom prst="rect">
            <a:avLst/>
          </a:prstGeom>
        </p:spPr>
      </p:pic>
    </p:spTree>
    <p:extLst>
      <p:ext uri="{BB962C8B-B14F-4D97-AF65-F5344CB8AC3E}">
        <p14:creationId xmlns:p14="http://schemas.microsoft.com/office/powerpoint/2010/main" val="4268599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テーマ</vt:lpstr>
      <vt:lpstr>TA report system</vt:lpstr>
      <vt:lpstr>Background</vt:lpstr>
      <vt:lpstr>What is the Product①</vt:lpstr>
      <vt:lpstr>PowerPoint Presentation</vt:lpstr>
      <vt:lpstr>What is the Product②</vt:lpstr>
      <vt:lpstr>What is the Product③</vt:lpstr>
      <vt:lpstr>Development environment</vt:lpstr>
      <vt:lpstr>How was the Process</vt:lpstr>
      <vt:lpstr>How was the Process</vt:lpstr>
      <vt:lpstr>Contributions</vt:lpstr>
      <vt:lpstr>What we learned①</vt:lpstr>
      <vt:lpstr>What we learned②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システムの名前 Name of system</dc:title>
  <dc:creator>吉岡廉太郎</dc:creator>
  <cp:revision>21</cp:revision>
  <dcterms:created xsi:type="dcterms:W3CDTF">2018-01-15T07:17:27Z</dcterms:created>
  <dcterms:modified xsi:type="dcterms:W3CDTF">2023-02-01T00:42:52Z</dcterms:modified>
</cp:coreProperties>
</file>