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61" r:id="rId3"/>
    <p:sldId id="262" r:id="rId4"/>
    <p:sldId id="266" r:id="rId5"/>
    <p:sldId id="265"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9C690CB-E797-422F-997B-87F3468B9357}">
          <p14:sldIdLst>
            <p14:sldId id="256"/>
          </p14:sldIdLst>
        </p14:section>
        <p14:section name="タイトルなしのセクション" id="{7E7D3FB1-B0EF-499B-943C-08CDD094BB96}">
          <p14:sldIdLst>
            <p14:sldId id="261"/>
            <p14:sldId id="262"/>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F6C35-F15A-351A-598B-18C67A5E996C}" v="36" dt="2023-01-18T00:43:09.448"/>
    <p1510:client id="{2CF0BBA8-38FC-8B71-FE80-2DAE04A5AC4C}" v="14" dt="2023-01-15T07:32:44.750"/>
    <p1510:client id="{336737E5-0F51-97A4-3F3D-0D2B2AF4EFA4}" v="246" dt="2023-01-18T00:48:19.871"/>
    <p1510:client id="{A407D5EF-1F96-269F-DCB0-65501E48450B}" v="53" dt="2023-01-15T04:45:08.567"/>
    <p1510:client id="{AE507C18-CF8F-6321-74F5-9F0FE0054E59}" v="83" dt="2023-01-16T08:26:32.641"/>
    <p1510:client id="{C7D72014-3A54-4228-8D9A-984A1BB2E8E3}" v="28" dt="2023-01-18T00:46:23.835"/>
    <p1510:client id="{E58D0B24-EE56-7311-4333-C5AAB58D60F4}" v="1207" dt="2023-01-15T06:01:49.7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C7644-2D61-48EF-922C-47A66DA440A5}" type="datetimeFigureOut">
              <a:rPr kumimoji="1" lang="ja-JP" altLang="en-US" smtClean="0"/>
              <a:t>2023/1/17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2B8C9-79E4-4A05-9543-7287598C54D3}" type="slidenum">
              <a:rPr kumimoji="1" lang="ja-JP" altLang="en-US" smtClean="0"/>
              <a:t>‹#›</a:t>
            </a:fld>
            <a:endParaRPr kumimoji="1" lang="ja-JP" altLang="en-US"/>
          </a:p>
        </p:txBody>
      </p:sp>
    </p:spTree>
    <p:extLst>
      <p:ext uri="{BB962C8B-B14F-4D97-AF65-F5344CB8AC3E}">
        <p14:creationId xmlns:p14="http://schemas.microsoft.com/office/powerpoint/2010/main" val="2513290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Let's start</a:t>
            </a:r>
          </a:p>
        </p:txBody>
      </p:sp>
      <p:sp>
        <p:nvSpPr>
          <p:cNvPr id="4" name="Slide Number Placeholder 3"/>
          <p:cNvSpPr>
            <a:spLocks noGrp="1"/>
          </p:cNvSpPr>
          <p:nvPr>
            <p:ph type="sldNum" sz="quarter" idx="5"/>
          </p:nvPr>
        </p:nvSpPr>
        <p:spPr/>
        <p:txBody>
          <a:bodyPr/>
          <a:lstStyle/>
          <a:p>
            <a:fld id="{7892B8C9-79E4-4A05-9543-7287598C54D3}" type="slidenum">
              <a:rPr kumimoji="1" lang="ja-JP" altLang="en-US" smtClean="0"/>
              <a:t>1</a:t>
            </a:fld>
            <a:endParaRPr kumimoji="1" lang="ja-JP" altLang="en-US"/>
          </a:p>
        </p:txBody>
      </p:sp>
    </p:spTree>
    <p:extLst>
      <p:ext uri="{BB962C8B-B14F-4D97-AF65-F5344CB8AC3E}">
        <p14:creationId xmlns:p14="http://schemas.microsoft.com/office/powerpoint/2010/main" val="74214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今週の目標は「</a:t>
            </a:r>
            <a:r>
              <a:rPr kumimoji="1" lang="en-US" altLang="ja-JP" dirty="0">
                <a:ea typeface="游ゴシック"/>
              </a:rPr>
              <a:t>TA</a:t>
            </a:r>
            <a:r>
              <a:rPr kumimoji="1" lang="ja-JP" altLang="en-US">
                <a:ea typeface="游ゴシック"/>
              </a:rPr>
              <a:t>レポートを追加できるようにする」</a:t>
            </a:r>
            <a:endParaRPr kumimoji="1" lang="en-US" altLang="ja-JP">
              <a:ea typeface="游ゴシック"/>
            </a:endParaRPr>
          </a:p>
          <a:p>
            <a:r>
              <a:rPr kumimoji="1" lang="ja-JP" altLang="en-US"/>
              <a:t>今の状況は</a:t>
            </a:r>
            <a:endParaRPr kumimoji="1" lang="en-US" altLang="ja-JP"/>
          </a:p>
          <a:p>
            <a:endParaRPr lang="ja-JP" altLang="en-US">
              <a:ea typeface="游ゴシック"/>
            </a:endParaRPr>
          </a:p>
          <a:p>
            <a:r>
              <a:rPr lang="ja-JP" altLang="en-US">
                <a:ea typeface="游ゴシック"/>
              </a:rPr>
              <a:t>二つのバグが存在します。</a:t>
            </a:r>
          </a:p>
          <a:p>
            <a:r>
              <a:rPr lang="ja-JP" altLang="en-US">
                <a:ea typeface="游ゴシック"/>
              </a:rPr>
              <a:t>一つ目は、</a:t>
            </a:r>
            <a:r>
              <a:rPr lang="ja-JP"/>
              <a:t>対応した月のレポート内ではその月以外の記録を作れないようにする</a:t>
            </a:r>
          </a:p>
          <a:p>
            <a:r>
              <a:rPr lang="ja-JP" altLang="en-US">
                <a:ea typeface="游ゴシック"/>
              </a:rPr>
              <a:t>二つ目は、</a:t>
            </a:r>
            <a:r>
              <a:rPr lang="ja-JP"/>
              <a:t>同じ記録や、時間が重なっている記録を作れないようにする</a:t>
            </a:r>
          </a:p>
          <a:p>
            <a:r>
              <a:rPr lang="ja-JP" altLang="en-US">
                <a:ea typeface="游ゴシック"/>
              </a:rPr>
              <a:t>です。</a:t>
            </a:r>
          </a:p>
          <a:p>
            <a:r>
              <a:rPr lang="ja-JP" altLang="en-US">
                <a:ea typeface="游ゴシック"/>
              </a:rPr>
              <a:t>一つ目のバグに関しては、既にチームでレビューも行い完了しているためステータスが100％になっています。</a:t>
            </a:r>
          </a:p>
          <a:p>
            <a:r>
              <a:rPr lang="ja-JP" altLang="en-US">
                <a:ea typeface="游ゴシック"/>
              </a:rPr>
              <a:t>しかし、二つ目のバグに関しては、同じ記録に関しては作れないようになっていますが、時間が重なっている記録は作れてしまうので、50％となっています。</a:t>
            </a:r>
          </a:p>
          <a:p>
            <a:r>
              <a:rPr lang="ja-JP" altLang="en-US">
                <a:ea typeface="游ゴシック"/>
              </a:rPr>
              <a:t>従って全体としてはステータスが50％となっています</a:t>
            </a:r>
          </a:p>
          <a:p>
            <a:r>
              <a:rPr lang="ja-JP" altLang="en-US">
                <a:ea typeface="游ゴシック"/>
              </a:rPr>
              <a:t>There are two types of bugs in fix bugs create daily report.</a:t>
            </a:r>
          </a:p>
          <a:p>
            <a:r>
              <a:rPr lang="ja-JP" altLang="en-US">
                <a:ea typeface="游ゴシック"/>
              </a:rPr>
              <a:t>First, </a:t>
            </a:r>
            <a:r>
              <a:rPr lang="ja-JP"/>
              <a:t>Disable the ability to create daily reports outside of that month within the corresponding month's report.</a:t>
            </a:r>
          </a:p>
          <a:p>
            <a:r>
              <a:rPr lang="ja-JP" altLang="en-US">
                <a:ea typeface="游ゴシック"/>
              </a:rPr>
              <a:t>Second, </a:t>
            </a:r>
            <a:r>
              <a:rPr lang="ja-JP">
                <a:ea typeface="游ゴシック"/>
              </a:rPr>
              <a:t>Avoid creating the same daily reports or overlapping dialy re</a:t>
            </a:r>
            <a:r>
              <a:rPr lang="en-US" altLang="ja-JP" dirty="0">
                <a:ea typeface="游ゴシック"/>
              </a:rPr>
              <a:t>port</a:t>
            </a:r>
            <a:r>
              <a:rPr lang="ja-JP">
                <a:ea typeface="游ゴシック"/>
              </a:rPr>
              <a:t>s.</a:t>
            </a:r>
          </a:p>
          <a:p>
            <a:r>
              <a:rPr lang="en-US" altLang="ja-JP" dirty="0">
                <a:ea typeface="游ゴシック"/>
              </a:rPr>
              <a:t>About first bug, </a:t>
            </a:r>
            <a:r>
              <a:rPr lang="en-US" dirty="0"/>
              <a:t>The team has already reviewed and completed the project. So the status is 100%.</a:t>
            </a:r>
            <a:endParaRPr lang="ja-JP" dirty="0">
              <a:ea typeface="游ゴシック"/>
            </a:endParaRPr>
          </a:p>
          <a:p>
            <a:r>
              <a:rPr lang="en-US" dirty="0">
                <a:ea typeface="游ゴシック"/>
              </a:rPr>
              <a:t>However, about second bug, the status is 50% because </a:t>
            </a:r>
            <a:r>
              <a:rPr lang="en-US" dirty="0"/>
              <a:t>They are not able to made the same record, but records that overlap in time can be made.</a:t>
            </a:r>
            <a:endParaRPr lang="en-US" dirty="0">
              <a:ea typeface="游ゴシック"/>
            </a:endParaRPr>
          </a:p>
          <a:p>
            <a:r>
              <a:rPr lang="en-US" dirty="0">
                <a:ea typeface="游ゴシック"/>
              </a:rPr>
              <a:t>Therefore, the status is 50%</a:t>
            </a:r>
          </a:p>
          <a:p>
            <a:endParaRPr lang="en-US" dirty="0">
              <a:ea typeface="游ゴシック"/>
            </a:endParaRPr>
          </a:p>
          <a:p>
            <a:endParaRPr lang="en-US" altLang="ja-JP">
              <a:ea typeface="游ゴシック"/>
            </a:endParaRPr>
          </a:p>
          <a:p>
            <a:r>
              <a:rPr lang="ja-JP" altLang="en-US">
                <a:ea typeface="游ゴシック"/>
              </a:rPr>
              <a:t>田村さんについては体調不良のためゆっくり休んでいただいています。</a:t>
            </a:r>
            <a:endParaRPr lang="en" altLang="ja-JP"/>
          </a:p>
          <a:p>
            <a:r>
              <a:rPr lang="en" dirty="0"/>
              <a:t>As for Mr. Tamura, he is taking a good rest due to his poor health.</a:t>
            </a:r>
            <a:endParaRPr lang="en" dirty="0">
              <a:ea typeface="游ゴシック"/>
            </a:endParaRPr>
          </a:p>
          <a:p>
            <a:endParaRPr lang="en" dirty="0">
              <a:ea typeface="游ゴシック"/>
            </a:endParaRPr>
          </a:p>
          <a:p>
            <a:r>
              <a:rPr lang="ja-JP" altLang="en"/>
              <a:t>ステータス</a:t>
            </a:r>
            <a:endParaRPr lang="en"/>
          </a:p>
          <a:p>
            <a:r>
              <a:rPr lang="en" altLang="ja-JP" dirty="0">
                <a:ea typeface="游ゴシック"/>
              </a:rPr>
              <a:t>→</a:t>
            </a:r>
            <a:r>
              <a:rPr lang="ja-JP" altLang="en">
                <a:ea typeface="游ゴシック"/>
              </a:rPr>
              <a:t>ユーザーができるのは、「デイリーレポート」を登録することです。ただし、複数のレポートを同時に登録することができてしまう状況です。</a:t>
            </a:r>
            <a:endParaRPr lang="en" altLang="ja-JP">
              <a:ea typeface="游ゴシック"/>
            </a:endParaRPr>
          </a:p>
          <a:p>
            <a:r>
              <a:rPr lang="ja-JP" altLang="en">
                <a:ea typeface="游ゴシック"/>
              </a:rPr>
              <a:t>予定より少し遅れていること</a:t>
            </a:r>
            <a:r>
              <a:rPr lang="en" dirty="0"/>
              <a:t>。</a:t>
            </a:r>
            <a:endParaRPr lang="en" dirty="0">
              <a:ea typeface="游ゴシック"/>
            </a:endParaRPr>
          </a:p>
          <a:p>
            <a:endParaRPr lang="en">
              <a:ea typeface="游ゴシック"/>
            </a:endParaRPr>
          </a:p>
        </p:txBody>
      </p:sp>
      <p:sp>
        <p:nvSpPr>
          <p:cNvPr id="4" name="スライド番号プレースホルダー 3"/>
          <p:cNvSpPr>
            <a:spLocks noGrp="1"/>
          </p:cNvSpPr>
          <p:nvPr>
            <p:ph type="sldNum" sz="quarter" idx="5"/>
          </p:nvPr>
        </p:nvSpPr>
        <p:spPr/>
        <p:txBody>
          <a:bodyPr/>
          <a:lstStyle/>
          <a:p>
            <a:fld id="{7892B8C9-79E4-4A05-9543-7287598C54D3}" type="slidenum">
              <a:rPr kumimoji="1" lang="ja-JP" altLang="en-US" smtClean="0"/>
              <a:t>2</a:t>
            </a:fld>
            <a:endParaRPr kumimoji="1" lang="ja-JP" altLang="en-US"/>
          </a:p>
        </p:txBody>
      </p:sp>
    </p:spTree>
    <p:extLst>
      <p:ext uri="{BB962C8B-B14F-4D97-AF65-F5344CB8AC3E}">
        <p14:creationId xmlns:p14="http://schemas.microsoft.com/office/powerpoint/2010/main" val="34911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ea typeface="游ゴシック"/>
              </a:rPr>
              <a:t>Fix bug when create daily report.</a:t>
            </a:r>
          </a:p>
          <a:p>
            <a:r>
              <a:rPr lang="en-US" altLang="ja-JP" dirty="0">
                <a:ea typeface="游ゴシック"/>
              </a:rPr>
              <a:t>➡︎①Avoid</a:t>
            </a:r>
            <a:r>
              <a:rPr lang="ja-JP" dirty="0">
                <a:ea typeface="游ゴシック"/>
              </a:rPr>
              <a:t> </a:t>
            </a:r>
            <a:r>
              <a:rPr lang="en-US" altLang="ja-JP" dirty="0">
                <a:ea typeface="游ゴシック"/>
              </a:rPr>
              <a:t>creating</a:t>
            </a:r>
            <a:r>
              <a:rPr lang="ja-JP" dirty="0">
                <a:ea typeface="游ゴシック"/>
              </a:rPr>
              <a:t> </a:t>
            </a:r>
            <a:r>
              <a:rPr lang="en-US" altLang="ja-JP" dirty="0">
                <a:ea typeface="游ゴシック"/>
              </a:rPr>
              <a:t>the</a:t>
            </a:r>
            <a:r>
              <a:rPr lang="ja-JP" dirty="0">
                <a:ea typeface="游ゴシック"/>
              </a:rPr>
              <a:t> </a:t>
            </a:r>
            <a:r>
              <a:rPr lang="en-US" altLang="ja-JP" dirty="0">
                <a:ea typeface="游ゴシック"/>
              </a:rPr>
              <a:t>same</a:t>
            </a:r>
            <a:r>
              <a:rPr lang="ja-JP" dirty="0">
                <a:ea typeface="游ゴシック"/>
              </a:rPr>
              <a:t> </a:t>
            </a:r>
            <a:r>
              <a:rPr lang="en-US" altLang="ja-JP" dirty="0">
                <a:ea typeface="游ゴシック"/>
              </a:rPr>
              <a:t>daily</a:t>
            </a:r>
            <a:r>
              <a:rPr lang="ja-JP" dirty="0">
                <a:ea typeface="游ゴシック"/>
              </a:rPr>
              <a:t> </a:t>
            </a:r>
            <a:r>
              <a:rPr lang="en-US" altLang="ja-JP" dirty="0">
                <a:ea typeface="游ゴシック"/>
              </a:rPr>
              <a:t>reports</a:t>
            </a:r>
            <a:r>
              <a:rPr lang="ja-JP" dirty="0">
                <a:ea typeface="游ゴシック"/>
              </a:rPr>
              <a:t> </a:t>
            </a:r>
            <a:r>
              <a:rPr lang="en-US" altLang="ja-JP" dirty="0">
                <a:ea typeface="游ゴシック"/>
              </a:rPr>
              <a:t>or</a:t>
            </a:r>
            <a:r>
              <a:rPr lang="ja-JP" dirty="0">
                <a:ea typeface="游ゴシック"/>
              </a:rPr>
              <a:t> </a:t>
            </a:r>
            <a:r>
              <a:rPr lang="en-US" altLang="ja-JP" dirty="0">
                <a:ea typeface="游ゴシック"/>
              </a:rPr>
              <a:t>overlapping</a:t>
            </a:r>
            <a:r>
              <a:rPr lang="ja-JP">
                <a:ea typeface="游ゴシック"/>
              </a:rPr>
              <a:t> time </a:t>
            </a:r>
            <a:r>
              <a:rPr lang="en-US" altLang="ja-JP" dirty="0">
                <a:ea typeface="游ゴシック"/>
              </a:rPr>
              <a:t>daily</a:t>
            </a:r>
            <a:r>
              <a:rPr lang="ja-JP" dirty="0">
                <a:ea typeface="游ゴシック"/>
              </a:rPr>
              <a:t> </a:t>
            </a:r>
            <a:r>
              <a:rPr lang="en-US" altLang="ja-JP" dirty="0">
                <a:ea typeface="游ゴシック"/>
              </a:rPr>
              <a:t>reports.</a:t>
            </a:r>
            <a:endParaRPr lang="ja-JP" dirty="0">
              <a:ea typeface="游ゴシック"/>
            </a:endParaRPr>
          </a:p>
          <a:p>
            <a:r>
              <a:rPr lang="ja-JP"/>
              <a:t>同じ記録や、時間が重なっている記録を作れないようにする</a:t>
            </a:r>
          </a:p>
          <a:p>
            <a:r>
              <a:rPr lang="ja-JP">
                <a:ea typeface="游ゴシック"/>
              </a:rPr>
              <a:t>➡︎②Be able to display </a:t>
            </a:r>
            <a:r>
              <a:rPr lang="en-US" altLang="ja-JP" dirty="0">
                <a:ea typeface="游ゴシック"/>
              </a:rPr>
              <a:t>monthly</a:t>
            </a:r>
            <a:r>
              <a:rPr lang="ja-JP">
                <a:ea typeface="游ゴシック"/>
              </a:rPr>
              <a:t> reports by subject</a:t>
            </a:r>
            <a:r>
              <a:rPr lang="en-US" altLang="ja-JP" dirty="0">
                <a:ea typeface="游ゴシック"/>
              </a:rPr>
              <a:t>.</a:t>
            </a:r>
            <a:endParaRPr lang="ja-JP" dirty="0">
              <a:ea typeface="游ゴシック"/>
            </a:endParaRPr>
          </a:p>
          <a:p>
            <a:r>
              <a:rPr lang="ja-JP" altLang="en-US" dirty="0" err="1">
                <a:ea typeface="游ゴシック"/>
              </a:rPr>
              <a:t>月のレポートを教科ごとに見れるようにする</a:t>
            </a:r>
            <a:endParaRPr lang="en-US" altLang="ja-JP" dirty="0" err="1">
              <a:ea typeface="游ゴシック"/>
            </a:endParaRPr>
          </a:p>
          <a:p>
            <a:r>
              <a:rPr lang="ja-JP">
                <a:ea typeface="游ゴシック"/>
              </a:rPr>
              <a:t>➡︎③Allow </a:t>
            </a:r>
            <a:r>
              <a:rPr lang="en-US" altLang="ja-JP" dirty="0">
                <a:ea typeface="游ゴシック"/>
              </a:rPr>
              <a:t>daily</a:t>
            </a:r>
            <a:r>
              <a:rPr lang="ja-JP">
                <a:ea typeface="游ゴシック"/>
              </a:rPr>
              <a:t> reports to be sorted by date</a:t>
            </a:r>
            <a:r>
              <a:rPr lang="en-US" altLang="ja-JP" dirty="0">
                <a:ea typeface="游ゴシック"/>
              </a:rPr>
              <a:t>.</a:t>
            </a:r>
          </a:p>
          <a:p>
            <a:r>
              <a:rPr lang="ja-JP" altLang="en-US" dirty="0" err="1">
                <a:ea typeface="游ゴシック"/>
              </a:rPr>
              <a:t>日付順に見れるようにする</a:t>
            </a:r>
            <a:endParaRPr lang="en-US" altLang="ja-JP" dirty="0" err="1">
              <a:ea typeface="游ゴシック"/>
            </a:endParaRPr>
          </a:p>
          <a:p>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7892B8C9-79E4-4A05-9543-7287598C54D3}" type="slidenum">
              <a:rPr kumimoji="1" lang="ja-JP" altLang="en-US" smtClean="0"/>
              <a:t>3</a:t>
            </a:fld>
            <a:endParaRPr kumimoji="1" lang="ja-JP" altLang="en-US"/>
          </a:p>
        </p:txBody>
      </p:sp>
    </p:spTree>
    <p:extLst>
      <p:ext uri="{BB962C8B-B14F-4D97-AF65-F5344CB8AC3E}">
        <p14:creationId xmlns:p14="http://schemas.microsoft.com/office/powerpoint/2010/main" val="198112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赤の「*」はミーティングした時に追加したところ</a:t>
            </a:r>
            <a:endParaRPr lang="en-US">
              <a:latin typeface="Calibri"/>
              <a:cs typeface="Calibri"/>
            </a:endParaRPr>
          </a:p>
        </p:txBody>
      </p:sp>
      <p:sp>
        <p:nvSpPr>
          <p:cNvPr id="4" name="Slide Number Placeholder 3"/>
          <p:cNvSpPr>
            <a:spLocks noGrp="1"/>
          </p:cNvSpPr>
          <p:nvPr>
            <p:ph type="sldNum" sz="quarter" idx="5"/>
          </p:nvPr>
        </p:nvSpPr>
        <p:spPr/>
        <p:txBody>
          <a:bodyPr/>
          <a:lstStyle/>
          <a:p>
            <a:fld id="{7892B8C9-79E4-4A05-9543-7287598C54D3}" type="slidenum">
              <a:rPr kumimoji="1" lang="ja-JP" altLang="en-US" smtClean="0"/>
              <a:t>5</a:t>
            </a:fld>
            <a:endParaRPr kumimoji="1" lang="ja-JP" altLang="en-US"/>
          </a:p>
        </p:txBody>
      </p:sp>
    </p:spTree>
    <p:extLst>
      <p:ext uri="{BB962C8B-B14F-4D97-AF65-F5344CB8AC3E}">
        <p14:creationId xmlns:p14="http://schemas.microsoft.com/office/powerpoint/2010/main" val="68793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C1D20-D3FF-44F0-8606-A877A0181F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A8FD549-EF03-4B13-BA0D-7EACB487A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FA726D-09A7-45B2-80C5-8CB490C0E2E1}"/>
              </a:ext>
            </a:extLst>
          </p:cNvPr>
          <p:cNvSpPr>
            <a:spLocks noGrp="1"/>
          </p:cNvSpPr>
          <p:nvPr>
            <p:ph type="dt" sz="half" idx="10"/>
          </p:nvPr>
        </p:nvSpPr>
        <p:spPr/>
        <p:txBody>
          <a:bodyPr/>
          <a:lstStyle/>
          <a:p>
            <a:fld id="{56BCC3A8-52F8-4B8F-81B0-627B62D5776D}" type="datetime1">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3893C451-F7E5-45AE-8F39-4E8D61B2EA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97AB0-0E99-41D2-A343-16AF68A2AB4F}"/>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197548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DE8F5-82E8-49EB-B883-631302A9284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0F0A9-1487-4B12-B907-DBE2AD64EF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3EF0F-9F23-40C8-85AF-2FF6D32EF8AE}"/>
              </a:ext>
            </a:extLst>
          </p:cNvPr>
          <p:cNvSpPr>
            <a:spLocks noGrp="1"/>
          </p:cNvSpPr>
          <p:nvPr>
            <p:ph type="dt" sz="half" idx="10"/>
          </p:nvPr>
        </p:nvSpPr>
        <p:spPr/>
        <p:txBody>
          <a:bodyPr/>
          <a:lstStyle/>
          <a:p>
            <a:fld id="{D10EA636-5B74-4D2E-A62F-B5FD26DCF31E}" type="datetime1">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C8214A27-C94D-4DFE-B949-323DDA8A4A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BFADA9-B2DB-4993-9583-53B1B18FA083}"/>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63588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679C7D0-0C1E-4904-A9F9-2400328237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C43C65-705D-4BB5-B9B7-EDC2E62F11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665C0D-4876-4D78-9176-DFEBF85AFBB0}"/>
              </a:ext>
            </a:extLst>
          </p:cNvPr>
          <p:cNvSpPr>
            <a:spLocks noGrp="1"/>
          </p:cNvSpPr>
          <p:nvPr>
            <p:ph type="dt" sz="half" idx="10"/>
          </p:nvPr>
        </p:nvSpPr>
        <p:spPr/>
        <p:txBody>
          <a:bodyPr/>
          <a:lstStyle/>
          <a:p>
            <a:fld id="{53D0DEB2-E5DE-43AA-9174-068A613C5D04}" type="datetime1">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6D12D0C4-96BA-41BF-AD4F-BF21BD9FF3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010DE4-D4FA-40EB-AD85-420EDD156D4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05241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E727F-0AD4-4E68-9BD3-228B98B3E0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7C0717-C49B-4265-B081-46F6002CC5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3AA7DB-D693-492C-8750-D6C46F4D95FC}"/>
              </a:ext>
            </a:extLst>
          </p:cNvPr>
          <p:cNvSpPr>
            <a:spLocks noGrp="1"/>
          </p:cNvSpPr>
          <p:nvPr>
            <p:ph type="dt" sz="half" idx="10"/>
          </p:nvPr>
        </p:nvSpPr>
        <p:spPr/>
        <p:txBody>
          <a:bodyPr/>
          <a:lstStyle/>
          <a:p>
            <a:fld id="{25EC2A2E-39A5-414D-97B5-E5B2F9FB2708}" type="datetime1">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915BD0D6-266B-44BB-AAFF-AE6C8FF4A4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6EA06B-4DB1-4733-B8A0-C946AC56BCE1}"/>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24565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E2D5C-934C-471F-A0A9-9315FF2A4E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37D952-C563-45CB-A66E-BAAC588D0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4502F4-C765-4F76-A8BB-61AB17831E7E}"/>
              </a:ext>
            </a:extLst>
          </p:cNvPr>
          <p:cNvSpPr>
            <a:spLocks noGrp="1"/>
          </p:cNvSpPr>
          <p:nvPr>
            <p:ph type="dt" sz="half" idx="10"/>
          </p:nvPr>
        </p:nvSpPr>
        <p:spPr/>
        <p:txBody>
          <a:bodyPr/>
          <a:lstStyle/>
          <a:p>
            <a:fld id="{A2FB8CAD-9CFC-4EA1-86CC-E811F6843906}" type="datetime1">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42EB678E-5D3D-4B3E-8545-98EDDDDF90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822D8A-5913-4DFF-9D45-C589190AC8A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41572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49B10-DD00-4FFA-AFD3-B150FD8456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B153AF-2690-4DFD-A79D-C64F609A7D6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D146DC7-BCD5-43E7-906A-DC933F95B4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46B6E68-D85B-476E-9078-0AFA767B0C45}"/>
              </a:ext>
            </a:extLst>
          </p:cNvPr>
          <p:cNvSpPr>
            <a:spLocks noGrp="1"/>
          </p:cNvSpPr>
          <p:nvPr>
            <p:ph type="dt" sz="half" idx="10"/>
          </p:nvPr>
        </p:nvSpPr>
        <p:spPr/>
        <p:txBody>
          <a:bodyPr/>
          <a:lstStyle/>
          <a:p>
            <a:fld id="{81587494-C8A7-4E49-AF8C-B2F0D375757F}" type="datetime1">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82B1BAEA-ED1B-4F27-A172-8B2C3589FB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07852F-EA24-4CDE-BB3B-4D81E320D814}"/>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16570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CCE4F-A08A-44A9-B318-E665D8781A3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8F7AE6-117B-4034-BC9F-37A246B80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641DFF-F0FC-4DA2-B93C-6DBBD4A2A3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00AE5D-87E9-473A-BD83-F90B451B6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24811A-00FE-4328-87AC-9537957DB4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BB6478C-86AF-477B-A807-99773E41C8B9}"/>
              </a:ext>
            </a:extLst>
          </p:cNvPr>
          <p:cNvSpPr>
            <a:spLocks noGrp="1"/>
          </p:cNvSpPr>
          <p:nvPr>
            <p:ph type="dt" sz="half" idx="10"/>
          </p:nvPr>
        </p:nvSpPr>
        <p:spPr/>
        <p:txBody>
          <a:bodyPr/>
          <a:lstStyle/>
          <a:p>
            <a:fld id="{77544FFB-05AC-44DD-9DEF-960634D0507E}" type="datetime1">
              <a:rPr kumimoji="1" lang="ja-JP" altLang="en-US" smtClean="0"/>
              <a:t>2023/1/17</a:t>
            </a:fld>
            <a:endParaRPr kumimoji="1" lang="ja-JP" altLang="en-US"/>
          </a:p>
        </p:txBody>
      </p:sp>
      <p:sp>
        <p:nvSpPr>
          <p:cNvPr id="8" name="フッター プレースホルダー 7">
            <a:extLst>
              <a:ext uri="{FF2B5EF4-FFF2-40B4-BE49-F238E27FC236}">
                <a16:creationId xmlns:a16="http://schemas.microsoft.com/office/drawing/2014/main" id="{A0383AC9-E8A2-4EE5-B693-8ECB47417D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F5BFFFF-0A35-4CD2-8C16-38A9AC3397A1}"/>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17217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BCC03-8246-4A76-B770-64E5E61057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309A2AB-0C1D-4203-A72D-0860C7A63115}"/>
              </a:ext>
            </a:extLst>
          </p:cNvPr>
          <p:cNvSpPr>
            <a:spLocks noGrp="1"/>
          </p:cNvSpPr>
          <p:nvPr>
            <p:ph type="dt" sz="half" idx="10"/>
          </p:nvPr>
        </p:nvSpPr>
        <p:spPr/>
        <p:txBody>
          <a:bodyPr/>
          <a:lstStyle/>
          <a:p>
            <a:fld id="{0511CCF4-F46D-49F7-B862-306BDA5CCF98}" type="datetime1">
              <a:rPr kumimoji="1" lang="ja-JP" altLang="en-US" smtClean="0"/>
              <a:t>2023/1/17</a:t>
            </a:fld>
            <a:endParaRPr kumimoji="1" lang="ja-JP" altLang="en-US"/>
          </a:p>
        </p:txBody>
      </p:sp>
      <p:sp>
        <p:nvSpPr>
          <p:cNvPr id="4" name="フッター プレースホルダー 3">
            <a:extLst>
              <a:ext uri="{FF2B5EF4-FFF2-40B4-BE49-F238E27FC236}">
                <a16:creationId xmlns:a16="http://schemas.microsoft.com/office/drawing/2014/main" id="{84CA3267-25FC-485D-BA96-5EDEF044CB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079C37-C4B7-4123-9311-F48A11A18F35}"/>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82414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19006-1EFF-4ABF-8705-A37E1049CD63}"/>
              </a:ext>
            </a:extLst>
          </p:cNvPr>
          <p:cNvSpPr>
            <a:spLocks noGrp="1"/>
          </p:cNvSpPr>
          <p:nvPr>
            <p:ph type="dt" sz="half" idx="10"/>
          </p:nvPr>
        </p:nvSpPr>
        <p:spPr/>
        <p:txBody>
          <a:bodyPr/>
          <a:lstStyle/>
          <a:p>
            <a:fld id="{C1290CE7-A8AB-493B-A708-4EB53E226D71}" type="datetime1">
              <a:rPr kumimoji="1" lang="ja-JP" altLang="en-US" smtClean="0"/>
              <a:t>2023/1/17</a:t>
            </a:fld>
            <a:endParaRPr kumimoji="1" lang="ja-JP" altLang="en-US"/>
          </a:p>
        </p:txBody>
      </p:sp>
      <p:sp>
        <p:nvSpPr>
          <p:cNvPr id="3" name="フッター プレースホルダー 2">
            <a:extLst>
              <a:ext uri="{FF2B5EF4-FFF2-40B4-BE49-F238E27FC236}">
                <a16:creationId xmlns:a16="http://schemas.microsoft.com/office/drawing/2014/main" id="{CB22BB07-8710-473D-8902-2E849638AA6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589CDB-868E-48A0-9D3D-3139197C23C7}"/>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71875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F019B-E996-4009-BB4D-4C0C638245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C42C6F-F67C-42AD-B68C-3C54E9BAC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86C171-9FC2-4F04-BBC2-FB06F757B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CE3747-79EE-4233-A538-EA2877B25A16}"/>
              </a:ext>
            </a:extLst>
          </p:cNvPr>
          <p:cNvSpPr>
            <a:spLocks noGrp="1"/>
          </p:cNvSpPr>
          <p:nvPr>
            <p:ph type="dt" sz="half" idx="10"/>
          </p:nvPr>
        </p:nvSpPr>
        <p:spPr/>
        <p:txBody>
          <a:bodyPr/>
          <a:lstStyle/>
          <a:p>
            <a:fld id="{284443BF-1D03-4112-BCFD-2299FEC3E3E5}" type="datetime1">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1351FD05-9FDA-4542-95BD-E60897516A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92AE6F-0000-4974-84A3-E75FD94EE27D}"/>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318819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FCD9C9-F323-4161-A3A0-6DEB53DD45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ECADEA3-218A-4CA1-A523-F511DACE1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D4E4DD-33CE-4B15-921B-131B60EAC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1982A6-51EE-4FE2-9EE2-43D28C6D1DFC}"/>
              </a:ext>
            </a:extLst>
          </p:cNvPr>
          <p:cNvSpPr>
            <a:spLocks noGrp="1"/>
          </p:cNvSpPr>
          <p:nvPr>
            <p:ph type="dt" sz="half" idx="10"/>
          </p:nvPr>
        </p:nvSpPr>
        <p:spPr/>
        <p:txBody>
          <a:bodyPr/>
          <a:lstStyle/>
          <a:p>
            <a:fld id="{90A418DB-7926-467D-B804-B288514E39FB}" type="datetime1">
              <a:rPr kumimoji="1" lang="ja-JP" altLang="en-US" smtClean="0"/>
              <a:t>2023/1/17</a:t>
            </a:fld>
            <a:endParaRPr kumimoji="1" lang="ja-JP" altLang="en-US"/>
          </a:p>
        </p:txBody>
      </p:sp>
      <p:sp>
        <p:nvSpPr>
          <p:cNvPr id="6" name="フッター プレースホルダー 5">
            <a:extLst>
              <a:ext uri="{FF2B5EF4-FFF2-40B4-BE49-F238E27FC236}">
                <a16:creationId xmlns:a16="http://schemas.microsoft.com/office/drawing/2014/main" id="{82E0B46D-BB69-404D-A06A-6D066E6520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3A71B6-193E-4C79-8170-0055383C48FB}"/>
              </a:ext>
            </a:extLst>
          </p:cNvPr>
          <p:cNvSpPr>
            <a:spLocks noGrp="1"/>
          </p:cNvSpPr>
          <p:nvPr>
            <p:ph type="sldNum" sz="quarter" idx="12"/>
          </p:nvPr>
        </p:nvSpPr>
        <p:spPr/>
        <p:txBody>
          <a:body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94280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F76297-6623-4C43-B674-D444868E6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55E366-A6CB-4F28-A8C6-F34CCD8D8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1F59C7-8D89-4A56-B5F2-F66726785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7CEA0-DA76-46D0-8404-230C80D43928}" type="datetime1">
              <a:rPr kumimoji="1" lang="ja-JP" altLang="en-US" smtClean="0"/>
              <a:t>2023/1/17</a:t>
            </a:fld>
            <a:endParaRPr kumimoji="1" lang="ja-JP" altLang="en-US"/>
          </a:p>
        </p:txBody>
      </p:sp>
      <p:sp>
        <p:nvSpPr>
          <p:cNvPr id="5" name="フッター プレースホルダー 4">
            <a:extLst>
              <a:ext uri="{FF2B5EF4-FFF2-40B4-BE49-F238E27FC236}">
                <a16:creationId xmlns:a16="http://schemas.microsoft.com/office/drawing/2014/main" id="{A8BE6D86-9E42-4B36-AD74-43A6D1707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C4CC28-D5C8-416F-AAAB-990504986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CDC3F-C48B-4A0C-864E-283448A4F9F4}" type="slidenum">
              <a:rPr kumimoji="1" lang="ja-JP" altLang="en-US" smtClean="0"/>
              <a:t>‹#›</a:t>
            </a:fld>
            <a:endParaRPr kumimoji="1" lang="ja-JP" altLang="en-US"/>
          </a:p>
        </p:txBody>
      </p:sp>
    </p:spTree>
    <p:extLst>
      <p:ext uri="{BB962C8B-B14F-4D97-AF65-F5344CB8AC3E}">
        <p14:creationId xmlns:p14="http://schemas.microsoft.com/office/powerpoint/2010/main" val="273899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42B8B-1AB8-440E-85D7-9DE7BA846A81}"/>
              </a:ext>
            </a:extLst>
          </p:cNvPr>
          <p:cNvSpPr>
            <a:spLocks noGrp="1"/>
          </p:cNvSpPr>
          <p:nvPr>
            <p:ph type="ctrTitle"/>
          </p:nvPr>
        </p:nvSpPr>
        <p:spPr/>
        <p:txBody>
          <a:bodyPr/>
          <a:lstStyle/>
          <a:p>
            <a:r>
              <a:rPr lang="en-US" altLang="ja-JP">
                <a:ea typeface="游ゴシック Light"/>
              </a:rPr>
              <a:t>Project</a:t>
            </a:r>
            <a:r>
              <a:rPr kumimoji="1" lang="en-US" altLang="ja-JP">
                <a:ea typeface="游ゴシック Light"/>
              </a:rPr>
              <a:t>: </a:t>
            </a:r>
            <a:r>
              <a:rPr lang="en-US" altLang="ja-JP">
                <a:ea typeface="游ゴシック Light"/>
              </a:rPr>
              <a:t>TA report system</a:t>
            </a:r>
          </a:p>
        </p:txBody>
      </p:sp>
      <p:sp>
        <p:nvSpPr>
          <p:cNvPr id="3" name="字幕 2">
            <a:extLst>
              <a:ext uri="{FF2B5EF4-FFF2-40B4-BE49-F238E27FC236}">
                <a16:creationId xmlns:a16="http://schemas.microsoft.com/office/drawing/2014/main" id="{4D05779C-1AC8-43D0-80BB-BCEF5C654476}"/>
              </a:ext>
            </a:extLst>
          </p:cNvPr>
          <p:cNvSpPr>
            <a:spLocks noGrp="1"/>
          </p:cNvSpPr>
          <p:nvPr>
            <p:ph type="subTitle" idx="1"/>
          </p:nvPr>
        </p:nvSpPr>
        <p:spPr/>
        <p:txBody>
          <a:bodyPr vert="horz" lIns="91440" tIns="45720" rIns="91440" bIns="45720" rtlCol="0" anchor="t">
            <a:normAutofit/>
          </a:bodyPr>
          <a:lstStyle/>
          <a:p>
            <a:r>
              <a:rPr kumimoji="1" lang="en-US" altLang="ja-JP">
                <a:ea typeface="游ゴシック"/>
              </a:rPr>
              <a:t>IE04 Weekly Progress Report</a:t>
            </a:r>
          </a:p>
          <a:p>
            <a:r>
              <a:rPr lang="en-US" altLang="ja-JP">
                <a:ea typeface="游ゴシック"/>
              </a:rPr>
              <a:t>2022/12/21</a:t>
            </a:r>
          </a:p>
          <a:p>
            <a:r>
              <a:rPr kumimoji="1" lang="en-US" altLang="ja-JP">
                <a:ea typeface="游ゴシック"/>
              </a:rPr>
              <a:t>Team: </a:t>
            </a:r>
            <a:r>
              <a:rPr lang="en-US" altLang="ja-JP" err="1">
                <a:ea typeface="游ゴシック"/>
              </a:rPr>
              <a:t>kitakata</a:t>
            </a:r>
            <a:r>
              <a:rPr lang="en-US" altLang="ja-JP">
                <a:ea typeface="游ゴシック"/>
              </a:rPr>
              <a:t>-ramen</a:t>
            </a:r>
          </a:p>
        </p:txBody>
      </p:sp>
    </p:spTree>
    <p:extLst>
      <p:ext uri="{BB962C8B-B14F-4D97-AF65-F5344CB8AC3E}">
        <p14:creationId xmlns:p14="http://schemas.microsoft.com/office/powerpoint/2010/main" val="279171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2DA4A-6095-4E81-9113-4CDDC4EADDB5}"/>
              </a:ext>
            </a:extLst>
          </p:cNvPr>
          <p:cNvSpPr>
            <a:spLocks noGrp="1"/>
          </p:cNvSpPr>
          <p:nvPr>
            <p:ph type="title"/>
          </p:nvPr>
        </p:nvSpPr>
        <p:spPr>
          <a:xfrm>
            <a:off x="369849" y="0"/>
            <a:ext cx="10515600" cy="1325563"/>
          </a:xfrm>
        </p:spPr>
        <p:txBody>
          <a:bodyPr/>
          <a:lstStyle/>
          <a:p>
            <a:r>
              <a:rPr kumimoji="1" lang="en-US" altLang="ja-JP"/>
              <a:t>Activities of Previous Week </a:t>
            </a:r>
            <a:r>
              <a:rPr kumimoji="1" lang="ja-JP" altLang="en-US"/>
              <a:t>①</a:t>
            </a:r>
          </a:p>
        </p:txBody>
      </p:sp>
      <p:graphicFrame>
        <p:nvGraphicFramePr>
          <p:cNvPr id="4" name="コンテンツ プレースホルダー 3">
            <a:extLst>
              <a:ext uri="{FF2B5EF4-FFF2-40B4-BE49-F238E27FC236}">
                <a16:creationId xmlns:a16="http://schemas.microsoft.com/office/drawing/2014/main" id="{8F857266-2930-42F5-BB83-AD1582A0663E}"/>
              </a:ext>
            </a:extLst>
          </p:cNvPr>
          <p:cNvGraphicFramePr>
            <a:graphicFrameLocks noGrp="1"/>
          </p:cNvGraphicFramePr>
          <p:nvPr>
            <p:ph idx="1"/>
            <p:extLst>
              <p:ext uri="{D42A27DB-BD31-4B8C-83A1-F6EECF244321}">
                <p14:modId xmlns:p14="http://schemas.microsoft.com/office/powerpoint/2010/main" val="3934247320"/>
              </p:ext>
            </p:extLst>
          </p:nvPr>
        </p:nvGraphicFramePr>
        <p:xfrm>
          <a:off x="380577" y="3395142"/>
          <a:ext cx="11433746" cy="3139440"/>
        </p:xfrm>
        <a:graphic>
          <a:graphicData uri="http://schemas.openxmlformats.org/drawingml/2006/table">
            <a:tbl>
              <a:tblPr firstRow="1" bandRow="1">
                <a:tableStyleId>{5C22544A-7EE6-4342-B048-85BDC9FD1C3A}</a:tableStyleId>
              </a:tblPr>
              <a:tblGrid>
                <a:gridCol w="5469308">
                  <a:extLst>
                    <a:ext uri="{9D8B030D-6E8A-4147-A177-3AD203B41FA5}">
                      <a16:colId xmlns:a16="http://schemas.microsoft.com/office/drawing/2014/main" val="3648173744"/>
                    </a:ext>
                  </a:extLst>
                </a:gridCol>
                <a:gridCol w="2138523">
                  <a:extLst>
                    <a:ext uri="{9D8B030D-6E8A-4147-A177-3AD203B41FA5}">
                      <a16:colId xmlns:a16="http://schemas.microsoft.com/office/drawing/2014/main" val="3924293817"/>
                    </a:ext>
                  </a:extLst>
                </a:gridCol>
                <a:gridCol w="1805636">
                  <a:extLst>
                    <a:ext uri="{9D8B030D-6E8A-4147-A177-3AD203B41FA5}">
                      <a16:colId xmlns:a16="http://schemas.microsoft.com/office/drawing/2014/main" val="501049962"/>
                    </a:ext>
                  </a:extLst>
                </a:gridCol>
                <a:gridCol w="2020279">
                  <a:extLst>
                    <a:ext uri="{9D8B030D-6E8A-4147-A177-3AD203B41FA5}">
                      <a16:colId xmlns:a16="http://schemas.microsoft.com/office/drawing/2014/main" val="556388561"/>
                    </a:ext>
                  </a:extLst>
                </a:gridCol>
              </a:tblGrid>
              <a:tr h="289720">
                <a:tc>
                  <a:txBody>
                    <a:bodyPr/>
                    <a:lstStyle/>
                    <a:p>
                      <a:pPr algn="ctr"/>
                      <a:r>
                        <a:rPr kumimoji="1" lang="en-US" altLang="ja-JP" dirty="0"/>
                        <a:t>Task</a:t>
                      </a:r>
                      <a:endParaRPr kumimoji="1" lang="ja-JP" altLang="en-US" dirty="0"/>
                    </a:p>
                  </a:txBody>
                  <a:tcPr anchor="ctr"/>
                </a:tc>
                <a:tc>
                  <a:txBody>
                    <a:bodyPr/>
                    <a:lstStyle/>
                    <a:p>
                      <a:pPr algn="ctr"/>
                      <a:r>
                        <a:rPr kumimoji="1" lang="en-US" altLang="ja-JP" dirty="0"/>
                        <a:t>Member</a:t>
                      </a:r>
                      <a:endParaRPr kumimoji="1" lang="ja-JP" altLang="en-US" dirty="0"/>
                    </a:p>
                  </a:txBody>
                  <a:tcPr anchor="ctr"/>
                </a:tc>
                <a:tc>
                  <a:txBody>
                    <a:bodyPr/>
                    <a:lstStyle/>
                    <a:p>
                      <a:pPr algn="ctr"/>
                      <a:r>
                        <a:rPr kumimoji="1" lang="en-US" altLang="ja-JP" dirty="0"/>
                        <a:t>Status</a:t>
                      </a:r>
                      <a:endParaRPr kumimoji="1" lang="ja-JP" altLang="en-US" dirty="0"/>
                    </a:p>
                  </a:txBody>
                  <a:tcPr anchor="ctr"/>
                </a:tc>
                <a:tc>
                  <a:txBody>
                    <a:bodyPr/>
                    <a:lstStyle/>
                    <a:p>
                      <a:pPr algn="ctr"/>
                      <a:r>
                        <a:rPr kumimoji="1" lang="en-US" altLang="ja-JP" dirty="0"/>
                        <a:t>Work Hours</a:t>
                      </a:r>
                      <a:endParaRPr kumimoji="1" lang="ja-JP" altLang="en-US" dirty="0"/>
                    </a:p>
                  </a:txBody>
                  <a:tcPr anchor="ctr"/>
                </a:tc>
                <a:extLst>
                  <a:ext uri="{0D108BD9-81ED-4DB2-BD59-A6C34878D82A}">
                    <a16:rowId xmlns:a16="http://schemas.microsoft.com/office/drawing/2014/main" val="3509666640"/>
                  </a:ext>
                </a:extLst>
              </a:tr>
              <a:tr h="0">
                <a:tc>
                  <a:txBody>
                    <a:bodyPr/>
                    <a:lstStyle/>
                    <a:p>
                      <a:pPr lvl="0">
                        <a:buNone/>
                      </a:pPr>
                      <a:r>
                        <a:rPr lang="en-US" altLang="ja-JP" dirty="0"/>
                        <a:t>Fix bugs when create daily report.</a:t>
                      </a:r>
                    </a:p>
                  </a:txBody>
                  <a:tcPr anchor="ctr"/>
                </a:tc>
                <a:tc>
                  <a:txBody>
                    <a:bodyPr/>
                    <a:lstStyle/>
                    <a:p>
                      <a:pPr lvl="0">
                        <a:buNone/>
                      </a:pPr>
                      <a:r>
                        <a:rPr lang="en-US" altLang="ja-JP" dirty="0"/>
                        <a:t>Kurihara</a:t>
                      </a:r>
                      <a:endParaRPr kumimoji="1" lang="en-US" altLang="ja-JP" dirty="0"/>
                    </a:p>
                  </a:txBody>
                  <a:tcPr anchor="ctr"/>
                </a:tc>
                <a:tc>
                  <a:txBody>
                    <a:bodyPr/>
                    <a:lstStyle/>
                    <a:p>
                      <a:pPr lvl="0" algn="ctr">
                        <a:buNone/>
                      </a:pPr>
                      <a:r>
                        <a:rPr lang="en-US" altLang="ja-JP" dirty="0"/>
                        <a:t>50%</a:t>
                      </a:r>
                      <a:endParaRPr kumimoji="1" lang="en-US" altLang="ja-JP" dirty="0"/>
                    </a:p>
                  </a:txBody>
                  <a:tcPr anchor="ctr"/>
                </a:tc>
                <a:tc>
                  <a:txBody>
                    <a:bodyPr/>
                    <a:lstStyle/>
                    <a:p>
                      <a:pPr lvl="0" algn="r">
                        <a:buNone/>
                      </a:pPr>
                      <a:r>
                        <a:rPr lang="en-US" altLang="ja-JP" dirty="0"/>
                        <a:t>3.0h</a:t>
                      </a:r>
                      <a:endParaRPr kumimoji="1" lang="en-US" altLang="ja-JP" dirty="0"/>
                    </a:p>
                  </a:txBody>
                  <a:tcPr anchor="ctr"/>
                </a:tc>
                <a:extLst>
                  <a:ext uri="{0D108BD9-81ED-4DB2-BD59-A6C34878D82A}">
                    <a16:rowId xmlns:a16="http://schemas.microsoft.com/office/drawing/2014/main" val="3825548631"/>
                  </a:ext>
                </a:extLst>
              </a:tr>
              <a:tr h="289720">
                <a:tc>
                  <a:txBody>
                    <a:bodyPr/>
                    <a:lstStyle/>
                    <a:p>
                      <a:pPr lvl="0">
                        <a:buNone/>
                      </a:pPr>
                      <a:r>
                        <a:rPr lang="ja-JP" altLang="en-US" sz="1400" b="0" i="0" u="none" strike="noStrike" noProof="0">
                          <a:latin typeface="游ゴシック"/>
                          <a:ea typeface="游ゴシック"/>
                        </a:rPr>
                        <a:t>➡︎Disable the ability to create daily </a:t>
                      </a:r>
                      <a:r>
                        <a:rPr lang="ja-JP" sz="1400" b="0" i="0" u="none" strike="noStrike" noProof="0">
                          <a:latin typeface="游ゴシック"/>
                          <a:ea typeface="游ゴシック"/>
                        </a:rPr>
                        <a:t>reports outside of that month within the corresponding month's report.</a:t>
                      </a:r>
                      <a:endParaRPr lang="ja-JP" altLang="en-US" sz="1400"/>
                    </a:p>
                  </a:txBody>
                  <a:tcPr anchor="ctr">
                    <a:solidFill>
                      <a:srgbClr val="CFD5EA"/>
                    </a:solidFill>
                  </a:tcPr>
                </a:tc>
                <a:tc>
                  <a:txBody>
                    <a:bodyPr/>
                    <a:lstStyle/>
                    <a:p>
                      <a:pPr lvl="0">
                        <a:buNone/>
                      </a:pPr>
                      <a:r>
                        <a:rPr lang="en-US" altLang="ja-JP" dirty="0"/>
                        <a:t>Kurihara</a:t>
                      </a:r>
                      <a:endParaRPr kumimoji="1" lang="en-US" altLang="ja-JP" dirty="0"/>
                    </a:p>
                  </a:txBody>
                  <a:tcPr anchor="ctr">
                    <a:solidFill>
                      <a:srgbClr val="CFD5EA"/>
                    </a:solidFill>
                  </a:tcPr>
                </a:tc>
                <a:tc>
                  <a:txBody>
                    <a:bodyPr/>
                    <a:lstStyle/>
                    <a:p>
                      <a:pPr lvl="0" algn="ctr">
                        <a:buNone/>
                      </a:pPr>
                      <a:r>
                        <a:rPr lang="en-US" altLang="ja-JP" dirty="0"/>
                        <a:t>100%</a:t>
                      </a:r>
                      <a:endParaRPr kumimoji="1" lang="en-US" altLang="ja-JP" dirty="0"/>
                    </a:p>
                  </a:txBody>
                  <a:tcPr anchor="ctr">
                    <a:solidFill>
                      <a:srgbClr val="CFD5EA"/>
                    </a:solidFill>
                  </a:tcPr>
                </a:tc>
                <a:tc>
                  <a:txBody>
                    <a:bodyPr/>
                    <a:lstStyle/>
                    <a:p>
                      <a:pPr lvl="0" algn="r">
                        <a:buNone/>
                      </a:pPr>
                      <a:r>
                        <a:rPr lang="en-US" altLang="ja-JP" dirty="0"/>
                        <a:t>1.5h</a:t>
                      </a:r>
                      <a:endParaRPr kumimoji="1" lang="en-US" altLang="ja-JP" dirty="0"/>
                    </a:p>
                  </a:txBody>
                  <a:tcPr anchor="ctr">
                    <a:solidFill>
                      <a:srgbClr val="CFD5EA"/>
                    </a:solidFill>
                  </a:tcPr>
                </a:tc>
                <a:extLst>
                  <a:ext uri="{0D108BD9-81ED-4DB2-BD59-A6C34878D82A}">
                    <a16:rowId xmlns:a16="http://schemas.microsoft.com/office/drawing/2014/main" val="2874589208"/>
                  </a:ext>
                </a:extLst>
              </a:tr>
              <a:tr h="359251">
                <a:tc>
                  <a:txBody>
                    <a:bodyPr/>
                    <a:lstStyle/>
                    <a:p>
                      <a:r>
                        <a:rPr lang="ja-JP" altLang="en-US" sz="1400"/>
                        <a:t>➡︎</a:t>
                      </a:r>
                      <a:r>
                        <a:rPr lang="ja-JP" sz="1400" b="0" i="0" u="none" strike="noStrike" noProof="0">
                          <a:latin typeface="游ゴシック"/>
                          <a:ea typeface="游ゴシック"/>
                        </a:rPr>
                        <a:t>Avoid creating the same daily reports</a:t>
                      </a:r>
                      <a:r>
                        <a:rPr lang="ja-JP" altLang="en-US" sz="1400" b="0" i="0" u="none" strike="noStrike" noProof="0">
                          <a:latin typeface="游ゴシック"/>
                          <a:ea typeface="游ゴシック"/>
                        </a:rPr>
                        <a:t> </a:t>
                      </a:r>
                      <a:r>
                        <a:rPr lang="ja-JP" sz="1400" b="0" i="0" u="none" strike="noStrike" noProof="0">
                          <a:latin typeface="游ゴシック"/>
                          <a:ea typeface="游ゴシック"/>
                        </a:rPr>
                        <a:t>or overlapping dialy</a:t>
                      </a:r>
                      <a:r>
                        <a:rPr lang="ja-JP" altLang="en-US" sz="1400" b="0" i="0" u="none" strike="noStrike" noProof="0">
                          <a:latin typeface="游ゴシック"/>
                          <a:ea typeface="游ゴシック"/>
                        </a:rPr>
                        <a:t> </a:t>
                      </a:r>
                      <a:r>
                        <a:rPr lang="ja-JP" sz="1400" b="0" i="0" u="none" strike="noStrike" noProof="0">
                          <a:latin typeface="游ゴシック"/>
                          <a:ea typeface="游ゴシック"/>
                        </a:rPr>
                        <a:t>re</a:t>
                      </a:r>
                      <a:r>
                        <a:rPr lang="en-US" altLang="ja-JP" sz="1400" b="0" i="0" u="none" strike="noStrike" noProof="0" dirty="0">
                          <a:latin typeface="游ゴシック"/>
                          <a:ea typeface="游ゴシック"/>
                        </a:rPr>
                        <a:t>port</a:t>
                      </a:r>
                      <a:r>
                        <a:rPr lang="ja-JP" sz="1400" b="0" i="0" u="none" strike="noStrike" noProof="0">
                          <a:latin typeface="游ゴシック"/>
                          <a:ea typeface="游ゴシック"/>
                        </a:rPr>
                        <a:t>s</a:t>
                      </a:r>
                      <a:r>
                        <a:rPr lang="en-US" altLang="ja-JP" sz="1400" b="0" i="0" u="none" strike="noStrike" noProof="0" dirty="0">
                          <a:latin typeface="游ゴシック"/>
                          <a:ea typeface="游ゴシック"/>
                        </a:rPr>
                        <a:t>.</a:t>
                      </a:r>
                      <a:endParaRPr lang="ja-JP" sz="1400" dirty="0"/>
                    </a:p>
                  </a:txBody>
                  <a:tcPr/>
                </a:tc>
                <a:tc>
                  <a:txBody>
                    <a:bodyPr/>
                    <a:lstStyle/>
                    <a:p>
                      <a:pPr lvl="0">
                        <a:buNone/>
                      </a:pPr>
                      <a:r>
                        <a:rPr lang="ja-JP" altLang="en-US"/>
                        <a:t>Kurihara</a:t>
                      </a:r>
                      <a:endParaRPr kumimoji="1" lang="ja-JP" altLang="en-US"/>
                    </a:p>
                  </a:txBody>
                  <a:tcPr anchor="ctr"/>
                </a:tc>
                <a:tc>
                  <a:txBody>
                    <a:bodyPr/>
                    <a:lstStyle/>
                    <a:p>
                      <a:pPr lvl="0" algn="ctr">
                        <a:buNone/>
                      </a:pPr>
                      <a:r>
                        <a:rPr lang="en-US" altLang="ja-JP" dirty="0"/>
                        <a:t>50%</a:t>
                      </a:r>
                      <a:endParaRPr kumimoji="1" lang="en-US" altLang="ja-JP" dirty="0"/>
                    </a:p>
                  </a:txBody>
                  <a:tcPr anchor="ctr"/>
                </a:tc>
                <a:tc>
                  <a:txBody>
                    <a:bodyPr/>
                    <a:lstStyle/>
                    <a:p>
                      <a:pPr lvl="0" algn="r">
                        <a:buNone/>
                      </a:pPr>
                      <a:r>
                        <a:rPr lang="en-US" altLang="ja-JP" dirty="0"/>
                        <a:t>1.5h</a:t>
                      </a:r>
                      <a:endParaRPr kumimoji="1" lang="en-US" altLang="ja-JP" dirty="0"/>
                    </a:p>
                  </a:txBody>
                  <a:tcPr anchor="ctr"/>
                </a:tc>
                <a:extLst>
                  <a:ext uri="{0D108BD9-81ED-4DB2-BD59-A6C34878D82A}">
                    <a16:rowId xmlns:a16="http://schemas.microsoft.com/office/drawing/2014/main" val="2602063011"/>
                  </a:ext>
                </a:extLst>
              </a:tr>
              <a:tr h="359251">
                <a:tc>
                  <a:txBody>
                    <a:bodyPr/>
                    <a:lstStyle/>
                    <a:p>
                      <a:r>
                        <a:rPr lang="ja-JP" altLang="en-US"/>
                        <a:t>Create print monthly report screen.</a:t>
                      </a:r>
                      <a:endParaRPr kumimoji="1" lang="ja-JP" altLang="en-US"/>
                    </a:p>
                  </a:txBody>
                  <a:tcPr/>
                </a:tc>
                <a:tc>
                  <a:txBody>
                    <a:bodyPr/>
                    <a:lstStyle/>
                    <a:p>
                      <a:pPr lvl="0">
                        <a:buNone/>
                      </a:pPr>
                      <a:r>
                        <a:rPr lang="ja-JP" altLang="en-US"/>
                        <a:t>Yuda</a:t>
                      </a:r>
                      <a:endParaRPr kumimoji="1" lang="ja-JP" altLang="en-US"/>
                    </a:p>
                  </a:txBody>
                  <a:tcPr anchor="ctr"/>
                </a:tc>
                <a:tc>
                  <a:txBody>
                    <a:bodyPr/>
                    <a:lstStyle/>
                    <a:p>
                      <a:pPr lvl="0" algn="ctr">
                        <a:buNone/>
                      </a:pPr>
                      <a:r>
                        <a:rPr lang="en-US" altLang="ja-JP" dirty="0"/>
                        <a:t>15%</a:t>
                      </a:r>
                      <a:endParaRPr kumimoji="1" lang="en-US" altLang="ja-JP" dirty="0"/>
                    </a:p>
                  </a:txBody>
                  <a:tcPr anchor="ctr"/>
                </a:tc>
                <a:tc>
                  <a:txBody>
                    <a:bodyPr/>
                    <a:lstStyle/>
                    <a:p>
                      <a:pPr lvl="0" algn="r">
                        <a:buNone/>
                      </a:pPr>
                      <a:r>
                        <a:rPr lang="en-US" altLang="ja-JP" dirty="0"/>
                        <a:t>1.5h</a:t>
                      </a:r>
                      <a:endParaRPr kumimoji="1" lang="en-US" altLang="ja-JP" dirty="0"/>
                    </a:p>
                  </a:txBody>
                  <a:tcPr anchor="ctr"/>
                </a:tc>
                <a:extLst>
                  <a:ext uri="{0D108BD9-81ED-4DB2-BD59-A6C34878D82A}">
                    <a16:rowId xmlns:a16="http://schemas.microsoft.com/office/drawing/2014/main" val="485812232"/>
                  </a:ext>
                </a:extLst>
              </a:tr>
              <a:tr h="289718">
                <a:tc>
                  <a:txBody>
                    <a:bodyPr/>
                    <a:lstStyle/>
                    <a:p>
                      <a:pPr lvl="0">
                        <a:buNone/>
                      </a:pPr>
                      <a:r>
                        <a:rPr lang="ja-JP" sz="1800" b="0" i="0" u="none" strike="noStrike" noProof="0">
                          <a:latin typeface="游ゴシック"/>
                          <a:ea typeface="游ゴシック"/>
                        </a:rPr>
                        <a:t>Prevent other users from seeing other users' pages.</a:t>
                      </a:r>
                      <a:r>
                        <a:rPr lang="ja-JP" altLang="en-US" sz="1800" b="0" i="0" u="none" strike="noStrike" noProof="0">
                          <a:latin typeface="游ゴシック"/>
                          <a:ea typeface="游ゴシック"/>
                        </a:rPr>
                        <a:t>（Login </a:t>
                      </a:r>
                      <a:r>
                        <a:rPr lang="ja-JP" sz="1800" b="0" i="0" u="none" strike="noStrike" noProof="0"/>
                        <a:t>security</a:t>
                      </a:r>
                      <a:r>
                        <a:rPr lang="ja-JP" altLang="en-US" sz="1800" b="0" i="0" u="none" strike="noStrike" noProof="0">
                          <a:latin typeface="游ゴシック"/>
                          <a:ea typeface="游ゴシック"/>
                        </a:rPr>
                        <a:t>）</a:t>
                      </a:r>
                      <a:endParaRPr kumimoji="1" lang="en-US" altLang="ja-JP"/>
                    </a:p>
                  </a:txBody>
                  <a:tcPr/>
                </a:tc>
                <a:tc>
                  <a:txBody>
                    <a:bodyPr/>
                    <a:lstStyle/>
                    <a:p>
                      <a:pPr lvl="0">
                        <a:buNone/>
                      </a:pPr>
                      <a:r>
                        <a:rPr lang="ja-JP" altLang="en-US"/>
                        <a:t>Nhan</a:t>
                      </a:r>
                      <a:endParaRPr kumimoji="1" lang="ja-JP" altLang="en-US"/>
                    </a:p>
                  </a:txBody>
                  <a:tcPr anchor="ctr"/>
                </a:tc>
                <a:tc>
                  <a:txBody>
                    <a:bodyPr/>
                    <a:lstStyle/>
                    <a:p>
                      <a:pPr lvl="0" algn="ctr">
                        <a:buNone/>
                      </a:pPr>
                      <a:r>
                        <a:rPr lang="en-US" altLang="ja-JP" u="none" dirty="0"/>
                        <a:t>100%</a:t>
                      </a:r>
                      <a:endParaRPr kumimoji="1" lang="en-US" altLang="ja-JP" u="none" dirty="0"/>
                    </a:p>
                  </a:txBody>
                  <a:tcPr anchor="ctr"/>
                </a:tc>
                <a:tc>
                  <a:txBody>
                    <a:bodyPr/>
                    <a:lstStyle/>
                    <a:p>
                      <a:pPr lvl="0" algn="r">
                        <a:buNone/>
                      </a:pPr>
                      <a:r>
                        <a:rPr lang="en-US" altLang="ja-JP" dirty="0"/>
                        <a:t>2.0h</a:t>
                      </a:r>
                    </a:p>
                  </a:txBody>
                  <a:tcPr anchor="ctr"/>
                </a:tc>
                <a:extLst>
                  <a:ext uri="{0D108BD9-81ED-4DB2-BD59-A6C34878D82A}">
                    <a16:rowId xmlns:a16="http://schemas.microsoft.com/office/drawing/2014/main" val="3515642492"/>
                  </a:ext>
                </a:extLst>
              </a:tr>
              <a:tr h="289718">
                <a:tc>
                  <a:txBody>
                    <a:bodyPr/>
                    <a:lstStyle/>
                    <a:p>
                      <a:endParaRPr kumimoji="1" lang="ja-JP" altLang="en-US"/>
                    </a:p>
                  </a:txBody>
                  <a:tcPr>
                    <a:solidFill>
                      <a:schemeClr val="accent1"/>
                    </a:solidFill>
                  </a:tcPr>
                </a:tc>
                <a:tc>
                  <a:txBody>
                    <a:bodyPr/>
                    <a:lstStyle/>
                    <a:p>
                      <a:endParaRPr kumimoji="1" lang="ja-JP" altLang="en-US">
                        <a:solidFill>
                          <a:schemeClr val="bg1"/>
                        </a:solidFill>
                      </a:endParaRPr>
                    </a:p>
                  </a:txBody>
                  <a:tcPr>
                    <a:solidFill>
                      <a:schemeClr val="accent1"/>
                    </a:solidFill>
                  </a:tcPr>
                </a:tc>
                <a:tc>
                  <a:txBody>
                    <a:bodyPr/>
                    <a:lstStyle/>
                    <a:p>
                      <a:r>
                        <a:rPr kumimoji="1" lang="en-US" altLang="ja-JP" dirty="0">
                          <a:solidFill>
                            <a:schemeClr val="bg1"/>
                          </a:solidFill>
                        </a:rPr>
                        <a:t>Total time:</a:t>
                      </a:r>
                      <a:endParaRPr kumimoji="1" lang="ja-JP" altLang="en-US" dirty="0">
                        <a:solidFill>
                          <a:schemeClr val="bg1"/>
                        </a:solidFill>
                      </a:endParaRPr>
                    </a:p>
                  </a:txBody>
                  <a:tcPr>
                    <a:solidFill>
                      <a:schemeClr val="accent1"/>
                    </a:solidFill>
                  </a:tcPr>
                </a:tc>
                <a:tc>
                  <a:txBody>
                    <a:bodyPr/>
                    <a:lstStyle/>
                    <a:p>
                      <a:pPr algn="r"/>
                      <a:r>
                        <a:rPr lang="en-US" altLang="ja-JP">
                          <a:solidFill>
                            <a:schemeClr val="bg1"/>
                          </a:solidFill>
                        </a:rPr>
                        <a:t>9.5h</a:t>
                      </a:r>
                      <a:endParaRPr kumimoji="1" lang="en-US" altLang="ja-JP">
                        <a:solidFill>
                          <a:schemeClr val="bg1"/>
                        </a:solidFill>
                      </a:endParaRPr>
                    </a:p>
                  </a:txBody>
                  <a:tcPr>
                    <a:solidFill>
                      <a:schemeClr val="accent1"/>
                    </a:solidFill>
                  </a:tcPr>
                </a:tc>
                <a:extLst>
                  <a:ext uri="{0D108BD9-81ED-4DB2-BD59-A6C34878D82A}">
                    <a16:rowId xmlns:a16="http://schemas.microsoft.com/office/drawing/2014/main" val="4158417930"/>
                  </a:ext>
                </a:extLst>
              </a:tr>
            </a:tbl>
          </a:graphicData>
        </a:graphic>
      </p:graphicFrame>
      <p:sp>
        <p:nvSpPr>
          <p:cNvPr id="5" name="スライド番号プレースホルダー 4">
            <a:extLst>
              <a:ext uri="{FF2B5EF4-FFF2-40B4-BE49-F238E27FC236}">
                <a16:creationId xmlns:a16="http://schemas.microsoft.com/office/drawing/2014/main" id="{AF7CC2A0-CE7A-4375-97D9-3EA2BF1AAB94}"/>
              </a:ext>
            </a:extLst>
          </p:cNvPr>
          <p:cNvSpPr>
            <a:spLocks noGrp="1"/>
          </p:cNvSpPr>
          <p:nvPr>
            <p:ph type="sldNum" sz="quarter" idx="12"/>
          </p:nvPr>
        </p:nvSpPr>
        <p:spPr/>
        <p:txBody>
          <a:bodyPr/>
          <a:lstStyle/>
          <a:p>
            <a:fld id="{923CDC3F-C48B-4A0C-864E-283448A4F9F4}" type="slidenum">
              <a:rPr kumimoji="1" lang="ja-JP" altLang="en-US" smtClean="0"/>
              <a:t>2</a:t>
            </a:fld>
            <a:endParaRPr kumimoji="1" lang="ja-JP" altLang="en-US"/>
          </a:p>
        </p:txBody>
      </p:sp>
      <p:sp>
        <p:nvSpPr>
          <p:cNvPr id="3" name="TextBox 2">
            <a:extLst>
              <a:ext uri="{FF2B5EF4-FFF2-40B4-BE49-F238E27FC236}">
                <a16:creationId xmlns:a16="http://schemas.microsoft.com/office/drawing/2014/main" id="{C37E9A06-DA8F-1202-D4A1-4D41B7D58007}"/>
              </a:ext>
            </a:extLst>
          </p:cNvPr>
          <p:cNvSpPr txBox="1"/>
          <p:nvPr/>
        </p:nvSpPr>
        <p:spPr>
          <a:xfrm>
            <a:off x="12268235" y="3851676"/>
            <a:ext cx="238040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游ゴシック"/>
              </a:rPr>
              <a:t>Ready: 10%</a:t>
            </a:r>
          </a:p>
          <a:p>
            <a:r>
              <a:rPr lang="en-US">
                <a:ea typeface="游ゴシック"/>
              </a:rPr>
              <a:t>In progress: 10~90%</a:t>
            </a:r>
          </a:p>
          <a:p>
            <a:r>
              <a:rPr lang="en-US">
                <a:ea typeface="游ゴシック"/>
              </a:rPr>
              <a:t>In review: 90%</a:t>
            </a:r>
          </a:p>
          <a:p>
            <a:r>
              <a:rPr lang="en-US">
                <a:ea typeface="游ゴシック"/>
              </a:rPr>
              <a:t>Done: 100%</a:t>
            </a:r>
          </a:p>
        </p:txBody>
      </p:sp>
      <p:sp>
        <p:nvSpPr>
          <p:cNvPr id="6" name="テキスト ボックス 5">
            <a:extLst>
              <a:ext uri="{FF2B5EF4-FFF2-40B4-BE49-F238E27FC236}">
                <a16:creationId xmlns:a16="http://schemas.microsoft.com/office/drawing/2014/main" id="{D0660434-DF7E-2487-2FB1-6251E113DCA8}"/>
              </a:ext>
            </a:extLst>
          </p:cNvPr>
          <p:cNvSpPr txBox="1"/>
          <p:nvPr/>
        </p:nvSpPr>
        <p:spPr>
          <a:xfrm>
            <a:off x="369849" y="931250"/>
            <a:ext cx="11617283" cy="2308324"/>
          </a:xfrm>
          <a:prstGeom prst="rect">
            <a:avLst/>
          </a:prstGeom>
          <a:noFill/>
        </p:spPr>
        <p:txBody>
          <a:bodyPr wrap="none" lIns="91440" tIns="45720" rIns="91440" bIns="45720" rtlCol="0" anchor="t">
            <a:spAutoFit/>
          </a:bodyPr>
          <a:lstStyle/>
          <a:p>
            <a:r>
              <a:rPr lang="en-US" altLang="ja-JP" dirty="0">
                <a:ea typeface="游ゴシック"/>
              </a:rPr>
              <a:t>Previous</a:t>
            </a:r>
            <a:r>
              <a:rPr kumimoji="1" lang="en-US" altLang="ja-JP" dirty="0">
                <a:ea typeface="游ゴシック"/>
              </a:rPr>
              <a:t> week goal</a:t>
            </a:r>
            <a:endParaRPr lang="en-US" dirty="0">
              <a:ea typeface="游ゴシック"/>
            </a:endParaRPr>
          </a:p>
          <a:p>
            <a:r>
              <a:rPr lang="en-US" altLang="ja-JP" dirty="0">
                <a:ea typeface="游ゴシック"/>
              </a:rPr>
              <a:t>-&gt;・</a:t>
            </a:r>
            <a:r>
              <a:rPr lang="en-US" dirty="0">
                <a:ea typeface="+mn-lt"/>
                <a:cs typeface="+mn-lt"/>
              </a:rPr>
              <a:t>Fix some bugs that occur when creating daily reports.</a:t>
            </a:r>
          </a:p>
          <a:p>
            <a:r>
              <a:rPr lang="en-US" dirty="0">
                <a:ea typeface="+mn-lt"/>
                <a:cs typeface="+mn-lt"/>
              </a:rPr>
              <a:t>・Ensure that the total hours worked is calculated correctly.</a:t>
            </a:r>
            <a:endParaRPr lang="en-US" dirty="0"/>
          </a:p>
          <a:p>
            <a:r>
              <a:rPr lang="en-US" dirty="0">
                <a:ea typeface="+mn-lt"/>
                <a:cs typeface="+mn-lt"/>
              </a:rPr>
              <a:t>・Enable to display a screen to print a monthly report,</a:t>
            </a:r>
            <a:endParaRPr lang="en-US" dirty="0"/>
          </a:p>
          <a:p>
            <a:endParaRPr lang="en-US" dirty="0">
              <a:ea typeface="游ゴシック"/>
            </a:endParaRPr>
          </a:p>
          <a:p>
            <a:r>
              <a:rPr lang="en-US" altLang="ja-JP" dirty="0">
                <a:ea typeface="游ゴシック"/>
              </a:rPr>
              <a:t>Status</a:t>
            </a:r>
          </a:p>
          <a:p>
            <a:r>
              <a:rPr lang="en-US" altLang="ja-JP" dirty="0">
                <a:ea typeface="游ゴシック"/>
              </a:rPr>
              <a:t>-&gt;</a:t>
            </a:r>
            <a:r>
              <a:rPr lang="en-US" altLang="ja-JP" dirty="0">
                <a:ea typeface="+mn-lt"/>
                <a:cs typeface="+mn-lt"/>
              </a:rPr>
              <a:t>User</a:t>
            </a:r>
            <a:r>
              <a:rPr lang="en-US" dirty="0">
                <a:ea typeface="+mn-lt"/>
                <a:cs typeface="+mn-lt"/>
              </a:rPr>
              <a:t> can register for the Daily Report. However, multiple daily reports can be registered at the same time.</a:t>
            </a:r>
          </a:p>
          <a:p>
            <a:r>
              <a:rPr lang="en-US" altLang="ja-JP" dirty="0">
                <a:ea typeface="游ゴシック"/>
              </a:rPr>
              <a:t>-&gt;As project, b</a:t>
            </a:r>
            <a:r>
              <a:rPr lang="en-US" dirty="0">
                <a:ea typeface="游ゴシック"/>
              </a:rPr>
              <a:t>eing</a:t>
            </a:r>
            <a:r>
              <a:rPr lang="en-US" dirty="0">
                <a:ea typeface="+mn-lt"/>
                <a:cs typeface="+mn-lt"/>
              </a:rPr>
              <a:t> a little behind schedule.</a:t>
            </a:r>
          </a:p>
        </p:txBody>
      </p:sp>
    </p:spTree>
    <p:extLst>
      <p:ext uri="{BB962C8B-B14F-4D97-AF65-F5344CB8AC3E}">
        <p14:creationId xmlns:p14="http://schemas.microsoft.com/office/powerpoint/2010/main" val="179421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2DA4A-6095-4E81-9113-4CDDC4EADDB5}"/>
              </a:ext>
            </a:extLst>
          </p:cNvPr>
          <p:cNvSpPr>
            <a:spLocks noGrp="1"/>
          </p:cNvSpPr>
          <p:nvPr>
            <p:ph type="title"/>
          </p:nvPr>
        </p:nvSpPr>
        <p:spPr/>
        <p:txBody>
          <a:bodyPr/>
          <a:lstStyle/>
          <a:p>
            <a:r>
              <a:rPr kumimoji="1" lang="en-US" altLang="ja-JP"/>
              <a:t>Plan for This Week</a:t>
            </a:r>
            <a:endParaRPr kumimoji="1" lang="ja-JP" altLang="en-US"/>
          </a:p>
        </p:txBody>
      </p:sp>
      <p:graphicFrame>
        <p:nvGraphicFramePr>
          <p:cNvPr id="4" name="コンテンツ プレースホルダー 3">
            <a:extLst>
              <a:ext uri="{FF2B5EF4-FFF2-40B4-BE49-F238E27FC236}">
                <a16:creationId xmlns:a16="http://schemas.microsoft.com/office/drawing/2014/main" id="{8F857266-2930-42F5-BB83-AD1582A0663E}"/>
              </a:ext>
            </a:extLst>
          </p:cNvPr>
          <p:cNvGraphicFramePr>
            <a:graphicFrameLocks noGrp="1"/>
          </p:cNvGraphicFramePr>
          <p:nvPr>
            <p:ph idx="1"/>
            <p:extLst>
              <p:ext uri="{D42A27DB-BD31-4B8C-83A1-F6EECF244321}">
                <p14:modId xmlns:p14="http://schemas.microsoft.com/office/powerpoint/2010/main" val="3807033331"/>
              </p:ext>
            </p:extLst>
          </p:nvPr>
        </p:nvGraphicFramePr>
        <p:xfrm>
          <a:off x="576927" y="2570392"/>
          <a:ext cx="11202531" cy="3317238"/>
        </p:xfrm>
        <a:graphic>
          <a:graphicData uri="http://schemas.openxmlformats.org/drawingml/2006/table">
            <a:tbl>
              <a:tblPr firstRow="1" lastRow="1" bandRow="1">
                <a:tableStyleId>{5C22544A-7EE6-4342-B048-85BDC9FD1C3A}</a:tableStyleId>
              </a:tblPr>
              <a:tblGrid>
                <a:gridCol w="7088326">
                  <a:extLst>
                    <a:ext uri="{9D8B030D-6E8A-4147-A177-3AD203B41FA5}">
                      <a16:colId xmlns:a16="http://schemas.microsoft.com/office/drawing/2014/main" val="3648173744"/>
                    </a:ext>
                  </a:extLst>
                </a:gridCol>
                <a:gridCol w="1959145">
                  <a:extLst>
                    <a:ext uri="{9D8B030D-6E8A-4147-A177-3AD203B41FA5}">
                      <a16:colId xmlns:a16="http://schemas.microsoft.com/office/drawing/2014/main" val="3924293817"/>
                    </a:ext>
                  </a:extLst>
                </a:gridCol>
                <a:gridCol w="2155060">
                  <a:extLst>
                    <a:ext uri="{9D8B030D-6E8A-4147-A177-3AD203B41FA5}">
                      <a16:colId xmlns:a16="http://schemas.microsoft.com/office/drawing/2014/main" val="556388561"/>
                    </a:ext>
                  </a:extLst>
                </a:gridCol>
              </a:tblGrid>
              <a:tr h="370840">
                <a:tc>
                  <a:txBody>
                    <a:bodyPr/>
                    <a:lstStyle/>
                    <a:p>
                      <a:pPr algn="ctr"/>
                      <a:r>
                        <a:rPr kumimoji="1" lang="en-US" altLang="ja-JP"/>
                        <a:t>Task</a:t>
                      </a:r>
                      <a:endParaRPr kumimoji="1" lang="ja-JP" altLang="en-US"/>
                    </a:p>
                  </a:txBody>
                  <a:tcPr/>
                </a:tc>
                <a:tc>
                  <a:txBody>
                    <a:bodyPr/>
                    <a:lstStyle/>
                    <a:p>
                      <a:pPr algn="ctr"/>
                      <a:r>
                        <a:rPr kumimoji="1" lang="en-US" altLang="ja-JP"/>
                        <a:t>Member</a:t>
                      </a:r>
                      <a:endParaRPr kumimoji="1" lang="ja-JP" altLang="en-US"/>
                    </a:p>
                  </a:txBody>
                  <a:tcPr/>
                </a:tc>
                <a:tc>
                  <a:txBody>
                    <a:bodyPr/>
                    <a:lstStyle/>
                    <a:p>
                      <a:pPr algn="ctr"/>
                      <a:r>
                        <a:rPr kumimoji="1" lang="en-US" altLang="ja-JP"/>
                        <a:t>Work Hours</a:t>
                      </a:r>
                      <a:endParaRPr kumimoji="1" lang="ja-JP" altLang="en-US"/>
                    </a:p>
                  </a:txBody>
                  <a:tcPr/>
                </a:tc>
                <a:extLst>
                  <a:ext uri="{0D108BD9-81ED-4DB2-BD59-A6C34878D82A}">
                    <a16:rowId xmlns:a16="http://schemas.microsoft.com/office/drawing/2014/main" val="3509666640"/>
                  </a:ext>
                </a:extLst>
              </a:tr>
              <a:tr h="370840">
                <a:tc>
                  <a:txBody>
                    <a:bodyPr/>
                    <a:lstStyle/>
                    <a:p>
                      <a:pPr lvl="0" algn="l">
                        <a:lnSpc>
                          <a:spcPct val="100000"/>
                        </a:lnSpc>
                        <a:spcBef>
                          <a:spcPts val="0"/>
                        </a:spcBef>
                        <a:spcAft>
                          <a:spcPts val="0"/>
                        </a:spcAft>
                        <a:buNone/>
                      </a:pPr>
                      <a:r>
                        <a:rPr lang="en-US" altLang="ja-JP" sz="1800" b="0" i="0" u="none" strike="noStrike" noProof="0">
                          <a:latin typeface="游ゴシック"/>
                          <a:ea typeface="游ゴシック"/>
                        </a:rPr>
                        <a:t>Fix bug when create daily report.</a:t>
                      </a:r>
                    </a:p>
                    <a:p>
                      <a:pPr lvl="0">
                        <a:buNone/>
                      </a:pPr>
                      <a:r>
                        <a:rPr lang="en-US" altLang="ja-JP" sz="1800" b="0" i="0" u="none" strike="noStrike" noProof="0"/>
                        <a:t>➡︎①Avoid</a:t>
                      </a:r>
                      <a:r>
                        <a:rPr lang="ja-JP" altLang="en-US" sz="1800" b="0" i="0" u="none" strike="noStrike" noProof="0"/>
                        <a:t> </a:t>
                      </a:r>
                      <a:r>
                        <a:rPr lang="en-US" altLang="ja-JP" sz="1800" b="0" i="0" u="none" strike="noStrike" noProof="0"/>
                        <a:t>creating</a:t>
                      </a:r>
                      <a:r>
                        <a:rPr lang="ja-JP" altLang="en-US" sz="1800" b="0" i="0" u="none" strike="noStrike" noProof="0"/>
                        <a:t> </a:t>
                      </a:r>
                      <a:r>
                        <a:rPr lang="en-US" altLang="ja-JP" sz="1800" b="0" i="0" u="none" strike="noStrike" noProof="0"/>
                        <a:t>the</a:t>
                      </a:r>
                      <a:r>
                        <a:rPr lang="ja-JP" altLang="en-US" sz="1800" b="0" i="0" u="none" strike="noStrike" noProof="0"/>
                        <a:t> </a:t>
                      </a:r>
                      <a:r>
                        <a:rPr lang="en-US" altLang="ja-JP" sz="1800" b="0" i="0" u="none" strike="noStrike" noProof="0"/>
                        <a:t>same</a:t>
                      </a:r>
                      <a:r>
                        <a:rPr lang="ja-JP" altLang="en-US" sz="1800" b="0" i="0" u="none" strike="noStrike" noProof="0"/>
                        <a:t> </a:t>
                      </a:r>
                      <a:r>
                        <a:rPr lang="en-US" altLang="ja-JP" sz="1800" b="0" i="0" u="none" strike="noStrike" noProof="0"/>
                        <a:t>daily</a:t>
                      </a:r>
                      <a:r>
                        <a:rPr lang="ja-JP" altLang="en-US" sz="1800" b="0" i="0" u="none" strike="noStrike" noProof="0"/>
                        <a:t> </a:t>
                      </a:r>
                      <a:r>
                        <a:rPr lang="en-US" altLang="ja-JP" sz="1800" b="0" i="0" u="none" strike="noStrike" noProof="0"/>
                        <a:t>reports</a:t>
                      </a:r>
                      <a:r>
                        <a:rPr lang="ja-JP" altLang="en-US" sz="1800" b="0" i="0" u="none" strike="noStrike" noProof="0"/>
                        <a:t> </a:t>
                      </a:r>
                      <a:r>
                        <a:rPr lang="en-US" altLang="ja-JP" sz="1800" b="0" i="0" u="none" strike="noStrike" noProof="0"/>
                        <a:t>or</a:t>
                      </a:r>
                      <a:r>
                        <a:rPr lang="ja-JP" altLang="en-US" sz="1800" b="0" i="0" u="none" strike="noStrike" noProof="0"/>
                        <a:t> </a:t>
                      </a:r>
                      <a:r>
                        <a:rPr lang="en-US" altLang="ja-JP" sz="1800" b="0" i="0" u="none" strike="noStrike" noProof="0"/>
                        <a:t>overlapping</a:t>
                      </a:r>
                      <a:r>
                        <a:rPr lang="ja-JP" altLang="en-US" sz="1800" b="0" i="0" u="none" strike="noStrike" noProof="0"/>
                        <a:t> time </a:t>
                      </a:r>
                      <a:r>
                        <a:rPr lang="en-US" altLang="ja-JP" sz="1800" b="0" i="0" u="none" strike="noStrike" noProof="0"/>
                        <a:t>daily</a:t>
                      </a:r>
                      <a:r>
                        <a:rPr lang="ja-JP" altLang="en-US" sz="1800" b="0" i="0" u="none" strike="noStrike" noProof="0"/>
                        <a:t> </a:t>
                      </a:r>
                      <a:r>
                        <a:rPr lang="en-US" altLang="ja-JP" sz="1800" b="0" i="0" u="none" strike="noStrike" noProof="0"/>
                        <a:t>re</a:t>
                      </a:r>
                      <a:r>
                        <a:rPr lang="en-US" sz="1800" b="0" i="0" u="none" strike="noStrike" noProof="0"/>
                        <a:t>port</a:t>
                      </a:r>
                      <a:r>
                        <a:rPr lang="en-US" altLang="ja-JP" sz="1800" b="0" i="0" u="none" strike="noStrike" noProof="0"/>
                        <a:t>s.</a:t>
                      </a:r>
                      <a:endParaRPr lang="ja-JP" sz="1800" b="0" i="0" u="none" strike="noStrike" noProof="0">
                        <a:latin typeface="游ゴシック"/>
                        <a:ea typeface="游ゴシック"/>
                      </a:endParaRPr>
                    </a:p>
                    <a:p>
                      <a:pPr lvl="0">
                        <a:buNone/>
                      </a:pPr>
                      <a:r>
                        <a:rPr lang="ja-JP" altLang="en-US" sz="1800" b="0" i="0" u="none" strike="noStrike" noProof="0"/>
                        <a:t>➡︎②</a:t>
                      </a:r>
                      <a:r>
                        <a:rPr lang="ja-JP" sz="1800" b="0" i="0" u="none" strike="noStrike" noProof="0">
                          <a:latin typeface="游ゴシック"/>
                          <a:ea typeface="游ゴシック"/>
                        </a:rPr>
                        <a:t>Be able to display </a:t>
                      </a:r>
                      <a:r>
                        <a:rPr lang="en-US" altLang="ja-JP" sz="1800" b="0" i="0" u="none" strike="noStrike" noProof="0">
                          <a:latin typeface="游ゴシック"/>
                          <a:ea typeface="游ゴシック"/>
                        </a:rPr>
                        <a:t>monthly</a:t>
                      </a:r>
                      <a:r>
                        <a:rPr lang="ja-JP" altLang="en-US" sz="1800" b="0" i="0" u="none" strike="noStrike" noProof="0">
                          <a:latin typeface="游ゴシック"/>
                          <a:ea typeface="游ゴシック"/>
                        </a:rPr>
                        <a:t> </a:t>
                      </a:r>
                      <a:r>
                        <a:rPr lang="ja-JP" sz="1800" b="0" i="0" u="none" strike="noStrike" noProof="0">
                          <a:latin typeface="游ゴシック"/>
                          <a:ea typeface="游ゴシック"/>
                        </a:rPr>
                        <a:t>reports by subject</a:t>
                      </a:r>
                      <a:r>
                        <a:rPr lang="en-US" altLang="ja-JP" sz="1800" b="0" i="0" u="none" strike="noStrike" noProof="0">
                          <a:latin typeface="游ゴシック"/>
                          <a:ea typeface="游ゴシック"/>
                        </a:rPr>
                        <a:t>.</a:t>
                      </a:r>
                      <a:endParaRPr lang="ja-JP" sz="1800" b="0" i="0" u="none" strike="noStrike" noProof="0">
                        <a:latin typeface="游ゴシック"/>
                        <a:ea typeface="游ゴシック"/>
                      </a:endParaRPr>
                    </a:p>
                    <a:p>
                      <a:pPr lvl="0">
                        <a:buNone/>
                      </a:pPr>
                      <a:r>
                        <a:rPr lang="ja-JP" altLang="en-US" sz="1800" b="0" i="0" u="none" strike="noStrike" noProof="0"/>
                        <a:t>➡︎③</a:t>
                      </a:r>
                      <a:r>
                        <a:rPr lang="ja-JP" sz="1800" b="0" i="0" u="none" strike="noStrike" noProof="0">
                          <a:latin typeface="游ゴシック"/>
                          <a:ea typeface="游ゴシック"/>
                        </a:rPr>
                        <a:t>Allow </a:t>
                      </a:r>
                      <a:r>
                        <a:rPr lang="en-US" altLang="ja-JP" sz="1800" b="0" i="0" u="none" strike="noStrike" noProof="0">
                          <a:latin typeface="游ゴシック"/>
                          <a:ea typeface="游ゴシック"/>
                        </a:rPr>
                        <a:t>daily</a:t>
                      </a:r>
                      <a:r>
                        <a:rPr lang="ja-JP" altLang="en-US" sz="1800" b="0" i="0" u="none" strike="noStrike" noProof="0">
                          <a:latin typeface="游ゴシック"/>
                          <a:ea typeface="游ゴシック"/>
                        </a:rPr>
                        <a:t> </a:t>
                      </a:r>
                      <a:r>
                        <a:rPr lang="ja-JP" sz="1800" b="0" i="0" u="none" strike="noStrike" noProof="0">
                          <a:latin typeface="游ゴシック"/>
                          <a:ea typeface="游ゴシック"/>
                        </a:rPr>
                        <a:t>reports to be sorted by date</a:t>
                      </a:r>
                      <a:r>
                        <a:rPr lang="en-US" altLang="ja-JP" sz="1800" b="0" i="0" u="none" strike="noStrike" noProof="0">
                          <a:latin typeface="游ゴシック"/>
                          <a:ea typeface="游ゴシック"/>
                        </a:rPr>
                        <a:t>.</a:t>
                      </a:r>
                    </a:p>
                  </a:txBody>
                  <a:tcPr/>
                </a:tc>
                <a:tc>
                  <a:txBody>
                    <a:bodyPr/>
                    <a:lstStyle/>
                    <a:p>
                      <a:r>
                        <a:rPr lang="ja-JP" altLang="en-US"/>
                        <a:t>Kurihara</a:t>
                      </a:r>
                      <a:endParaRPr kumimoji="1" lang="ja-JP" altLang="en-US"/>
                    </a:p>
                  </a:txBody>
                  <a:tcPr/>
                </a:tc>
                <a:tc>
                  <a:txBody>
                    <a:bodyPr/>
                    <a:lstStyle/>
                    <a:p>
                      <a:pPr algn="r"/>
                      <a:r>
                        <a:rPr lang="ja-JP" altLang="en-US"/>
                        <a:t>5.0h</a:t>
                      </a:r>
                      <a:endParaRPr kumimoji="1" lang="ja-JP" altLang="en-US"/>
                    </a:p>
                  </a:txBody>
                  <a:tcPr/>
                </a:tc>
                <a:extLst>
                  <a:ext uri="{0D108BD9-81ED-4DB2-BD59-A6C34878D82A}">
                    <a16:rowId xmlns:a16="http://schemas.microsoft.com/office/drawing/2014/main" val="3059080152"/>
                  </a:ext>
                </a:extLst>
              </a:tr>
              <a:tr h="370839">
                <a:tc>
                  <a:txBody>
                    <a:bodyPr/>
                    <a:lstStyle/>
                    <a:p>
                      <a:pPr lvl="0" algn="l">
                        <a:lnSpc>
                          <a:spcPct val="100000"/>
                        </a:lnSpc>
                        <a:spcBef>
                          <a:spcPts val="0"/>
                        </a:spcBef>
                        <a:spcAft>
                          <a:spcPts val="0"/>
                        </a:spcAft>
                        <a:buNone/>
                      </a:pPr>
                      <a:r>
                        <a:rPr lang="en-US" altLang="ja-JP" sz="1800" b="0" i="0" u="none" strike="noStrike" noProof="0"/>
                        <a:t>④Create</a:t>
                      </a:r>
                      <a:r>
                        <a:rPr lang="ja-JP" altLang="en-US" sz="1800" b="0" i="0" u="none" strike="noStrike" noProof="0"/>
                        <a:t> </a:t>
                      </a:r>
                      <a:r>
                        <a:rPr lang="en-US" altLang="ja-JP" sz="1800" b="0" i="0" u="none" strike="noStrike" noProof="0"/>
                        <a:t>print</a:t>
                      </a:r>
                      <a:r>
                        <a:rPr lang="ja-JP" altLang="en-US" sz="1800" b="0" i="0" u="none" strike="noStrike" noProof="0"/>
                        <a:t> </a:t>
                      </a:r>
                      <a:r>
                        <a:rPr lang="en-US" altLang="ja-JP" sz="1800" b="0" i="0" u="none" strike="noStrike" noProof="0"/>
                        <a:t>monthly</a:t>
                      </a:r>
                      <a:r>
                        <a:rPr lang="ja-JP" altLang="en-US" sz="1800" b="0" i="0" u="none" strike="noStrike" noProof="0"/>
                        <a:t> </a:t>
                      </a:r>
                      <a:r>
                        <a:rPr lang="en-US" altLang="ja-JP" sz="1800" b="0" i="0" u="none" strike="noStrike" noProof="0"/>
                        <a:t>report</a:t>
                      </a:r>
                      <a:r>
                        <a:rPr lang="ja-JP" altLang="en-US" sz="1800" b="0" i="0" u="none" strike="noStrike" noProof="0"/>
                        <a:t> </a:t>
                      </a:r>
                      <a:r>
                        <a:rPr lang="en-US" altLang="ja-JP" sz="1800" b="0" i="0" u="none" strike="noStrike" noProof="0"/>
                        <a:t>screen.</a:t>
                      </a:r>
                      <a:endParaRPr lang="en-US" sz="1800" b="0" i="0" u="none" strike="noStrike" noProof="0"/>
                    </a:p>
                  </a:txBody>
                  <a:tcPr/>
                </a:tc>
                <a:tc>
                  <a:txBody>
                    <a:bodyPr/>
                    <a:lstStyle/>
                    <a:p>
                      <a:pPr lvl="0">
                        <a:buNone/>
                      </a:pPr>
                      <a:r>
                        <a:rPr lang="ja-JP" altLang="en-US"/>
                        <a:t>Yuda</a:t>
                      </a:r>
                      <a:endParaRPr kumimoji="1" lang="ja-JP" altLang="en-US"/>
                    </a:p>
                  </a:txBody>
                  <a:tcPr/>
                </a:tc>
                <a:tc>
                  <a:txBody>
                    <a:bodyPr/>
                    <a:lstStyle/>
                    <a:p>
                      <a:pPr lvl="0" algn="r">
                        <a:buNone/>
                      </a:pPr>
                      <a:r>
                        <a:rPr lang="en-US" altLang="ja-JP"/>
                        <a:t>4h</a:t>
                      </a:r>
                      <a:endParaRPr kumimoji="1" lang="en-US" altLang="ja-JP"/>
                    </a:p>
                  </a:txBody>
                  <a:tcPr/>
                </a:tc>
                <a:extLst>
                  <a:ext uri="{0D108BD9-81ED-4DB2-BD59-A6C34878D82A}">
                    <a16:rowId xmlns:a16="http://schemas.microsoft.com/office/drawing/2014/main" val="835179461"/>
                  </a:ext>
                </a:extLst>
              </a:tr>
              <a:tr h="370840">
                <a:tc>
                  <a:txBody>
                    <a:bodyPr/>
                    <a:lstStyle/>
                    <a:p>
                      <a:pPr marL="0" marR="0" lvl="0" indent="0" algn="l">
                        <a:lnSpc>
                          <a:spcPct val="100000"/>
                        </a:lnSpc>
                        <a:spcBef>
                          <a:spcPts val="0"/>
                        </a:spcBef>
                        <a:spcAft>
                          <a:spcPts val="0"/>
                        </a:spcAft>
                        <a:buNone/>
                      </a:pPr>
                      <a:r>
                        <a:rPr lang="ja-JP" altLang="en-US" sz="1800" b="0" i="0" u="none" strike="noStrike" noProof="0">
                          <a:latin typeface="游ゴシック"/>
                          <a:ea typeface="游ゴシック"/>
                        </a:rPr>
                        <a:t>⑤</a:t>
                      </a:r>
                      <a:r>
                        <a:rPr lang="ja-JP" sz="1800" b="0" i="0" u="none" strike="noStrike" noProof="0">
                          <a:latin typeface="游ゴシック"/>
                          <a:ea typeface="游ゴシック"/>
                        </a:rPr>
                        <a:t>Total time can be calculated.</a:t>
                      </a:r>
                      <a:endParaRPr kumimoji="1" lang="en-US" altLang="ja-JP"/>
                    </a:p>
                  </a:txBody>
                  <a:tcPr anchor="ctr"/>
                </a:tc>
                <a:tc>
                  <a:txBody>
                    <a:bodyPr/>
                    <a:lstStyle/>
                    <a:p>
                      <a:pPr lvl="0">
                        <a:buNone/>
                      </a:pPr>
                      <a:r>
                        <a:rPr lang="ja-JP" altLang="en-US"/>
                        <a:t>Nhan</a:t>
                      </a:r>
                      <a:endParaRPr kumimoji="1" lang="ja-JP" altLang="en-US"/>
                    </a:p>
                  </a:txBody>
                  <a:tcPr anchor="ctr"/>
                </a:tc>
                <a:tc>
                  <a:txBody>
                    <a:bodyPr/>
                    <a:lstStyle/>
                    <a:p>
                      <a:pPr algn="r"/>
                      <a:endParaRPr kumimoji="1" lang="ja-JP" altLang="en-US"/>
                    </a:p>
                  </a:txBody>
                  <a:tcPr/>
                </a:tc>
                <a:extLst>
                  <a:ext uri="{0D108BD9-81ED-4DB2-BD59-A6C34878D82A}">
                    <a16:rowId xmlns:a16="http://schemas.microsoft.com/office/drawing/2014/main" val="1365484976"/>
                  </a:ext>
                </a:extLst>
              </a:tr>
              <a:tr h="370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txBody>
                  <a:tcPr/>
                </a:tc>
                <a:tc>
                  <a:txBody>
                    <a:bodyPr/>
                    <a:lstStyle/>
                    <a:p>
                      <a:pPr lvl="0">
                        <a:buNone/>
                      </a:pPr>
                      <a:endParaRPr kumimoji="1" lang="ja-JP" altLang="en-US"/>
                    </a:p>
                  </a:txBody>
                  <a:tcPr/>
                </a:tc>
                <a:tc>
                  <a:txBody>
                    <a:bodyPr/>
                    <a:lstStyle/>
                    <a:p>
                      <a:pPr lvl="0" algn="r">
                        <a:buNone/>
                      </a:pPr>
                      <a:endParaRPr kumimoji="1" lang="ja-JP" altLang="en-US"/>
                    </a:p>
                  </a:txBody>
                  <a:tcPr/>
                </a:tc>
                <a:extLst>
                  <a:ext uri="{0D108BD9-81ED-4DB2-BD59-A6C34878D82A}">
                    <a16:rowId xmlns:a16="http://schemas.microsoft.com/office/drawing/2014/main" val="649713965"/>
                  </a:ext>
                </a:extLst>
              </a:tr>
              <a:tr h="370840">
                <a:tc>
                  <a:txBody>
                    <a:bodyPr/>
                    <a:lstStyle/>
                    <a:p>
                      <a:endParaRPr kumimoji="1" lang="ja-JP" altLang="en-US"/>
                    </a:p>
                  </a:txBody>
                  <a:tcPr/>
                </a:tc>
                <a:tc>
                  <a:txBody>
                    <a:bodyPr/>
                    <a:lstStyle/>
                    <a:p>
                      <a:r>
                        <a:rPr kumimoji="1" lang="en-US" altLang="ja-JP"/>
                        <a:t>Total time:</a:t>
                      </a:r>
                      <a:endParaRPr kumimoji="1" lang="ja-JP" altLang="en-US"/>
                    </a:p>
                  </a:txBody>
                  <a:tcPr/>
                </a:tc>
                <a:tc>
                  <a:txBody>
                    <a:bodyPr/>
                    <a:lstStyle/>
                    <a:p>
                      <a:pPr algn="r"/>
                      <a:r>
                        <a:rPr lang="en-US" altLang="ja-JP"/>
                        <a:t>h</a:t>
                      </a:r>
                      <a:endParaRPr kumimoji="1" lang="en-US" altLang="ja-JP"/>
                    </a:p>
                  </a:txBody>
                  <a:tcPr/>
                </a:tc>
                <a:extLst>
                  <a:ext uri="{0D108BD9-81ED-4DB2-BD59-A6C34878D82A}">
                    <a16:rowId xmlns:a16="http://schemas.microsoft.com/office/drawing/2014/main" val="2874589208"/>
                  </a:ext>
                </a:extLst>
              </a:tr>
            </a:tbl>
          </a:graphicData>
        </a:graphic>
      </p:graphicFrame>
      <p:sp>
        <p:nvSpPr>
          <p:cNvPr id="5" name="スライド番号プレースホルダー 4">
            <a:extLst>
              <a:ext uri="{FF2B5EF4-FFF2-40B4-BE49-F238E27FC236}">
                <a16:creationId xmlns:a16="http://schemas.microsoft.com/office/drawing/2014/main" id="{AF7CC2A0-CE7A-4375-97D9-3EA2BF1AAB94}"/>
              </a:ext>
            </a:extLst>
          </p:cNvPr>
          <p:cNvSpPr>
            <a:spLocks noGrp="1"/>
          </p:cNvSpPr>
          <p:nvPr>
            <p:ph type="sldNum" sz="quarter" idx="12"/>
          </p:nvPr>
        </p:nvSpPr>
        <p:spPr/>
        <p:txBody>
          <a:bodyPr/>
          <a:lstStyle/>
          <a:p>
            <a:fld id="{923CDC3F-C48B-4A0C-864E-283448A4F9F4}" type="slidenum">
              <a:rPr kumimoji="1" lang="ja-JP" altLang="en-US" smtClean="0"/>
              <a:t>3</a:t>
            </a:fld>
            <a:endParaRPr kumimoji="1" lang="ja-JP" altLang="en-US"/>
          </a:p>
        </p:txBody>
      </p:sp>
      <p:sp>
        <p:nvSpPr>
          <p:cNvPr id="3" name="テキスト ボックス 2">
            <a:extLst>
              <a:ext uri="{FF2B5EF4-FFF2-40B4-BE49-F238E27FC236}">
                <a16:creationId xmlns:a16="http://schemas.microsoft.com/office/drawing/2014/main" id="{8DC54D75-C035-09B6-94C5-7B8F9D597C02}"/>
              </a:ext>
            </a:extLst>
          </p:cNvPr>
          <p:cNvSpPr txBox="1"/>
          <p:nvPr/>
        </p:nvSpPr>
        <p:spPr>
          <a:xfrm>
            <a:off x="838200" y="1367255"/>
            <a:ext cx="9103560" cy="1200329"/>
          </a:xfrm>
          <a:prstGeom prst="rect">
            <a:avLst/>
          </a:prstGeom>
          <a:noFill/>
        </p:spPr>
        <p:txBody>
          <a:bodyPr wrap="square" lIns="91440" tIns="45720" rIns="91440" bIns="45720" rtlCol="0" anchor="t">
            <a:spAutoFit/>
          </a:bodyPr>
          <a:lstStyle/>
          <a:p>
            <a:r>
              <a:rPr lang="en-US" altLang="ja-JP" dirty="0">
                <a:ea typeface="游ゴシック"/>
              </a:rPr>
              <a:t>Goal of from this week to next class</a:t>
            </a:r>
          </a:p>
          <a:p>
            <a:r>
              <a:rPr lang="en-US" altLang="ja-JP" dirty="0">
                <a:ea typeface="游ゴシック"/>
              </a:rPr>
              <a:t>-&gt;</a:t>
            </a:r>
            <a:r>
              <a:rPr lang="en-US" dirty="0">
                <a:ea typeface="+mn-lt"/>
                <a:cs typeface="+mn-lt"/>
              </a:rPr>
              <a:t>Users cannot create multiple records of the same time. Reports can be printed.</a:t>
            </a:r>
            <a:endParaRPr lang="en-US" dirty="0"/>
          </a:p>
          <a:p>
            <a:r>
              <a:rPr lang="en-US" altLang="ja-JP" dirty="0">
                <a:ea typeface="游ゴシック"/>
              </a:rPr>
              <a:t>-&gt;</a:t>
            </a:r>
            <a:r>
              <a:rPr lang="en-US" dirty="0">
                <a:ea typeface="+mn-lt"/>
                <a:cs typeface="+mn-lt"/>
              </a:rPr>
              <a:t>Make it ready for testing. We will proceed with </a:t>
            </a:r>
            <a:r>
              <a:rPr lang="en-US" altLang="ja-JP" dirty="0">
                <a:ea typeface="+mn-lt"/>
                <a:cs typeface="+mn-lt"/>
              </a:rPr>
              <a:t>①</a:t>
            </a:r>
            <a:r>
              <a:rPr lang="en-US" dirty="0">
                <a:ea typeface="+mn-lt"/>
                <a:cs typeface="+mn-lt"/>
              </a:rPr>
              <a:t> and </a:t>
            </a:r>
            <a:r>
              <a:rPr lang="en-US" altLang="ja-JP" dirty="0">
                <a:ea typeface="+mn-lt"/>
                <a:cs typeface="+mn-lt"/>
              </a:rPr>
              <a:t>⑤ </a:t>
            </a:r>
            <a:r>
              <a:rPr lang="en-US" dirty="0">
                <a:ea typeface="+mn-lt"/>
                <a:cs typeface="+mn-lt"/>
              </a:rPr>
              <a:t>as our top priorities.</a:t>
            </a:r>
          </a:p>
          <a:p>
            <a:endParaRPr lang="en-US" dirty="0">
              <a:ea typeface="+mn-lt"/>
              <a:cs typeface="+mn-lt"/>
            </a:endParaRPr>
          </a:p>
        </p:txBody>
      </p:sp>
    </p:spTree>
    <p:extLst>
      <p:ext uri="{BB962C8B-B14F-4D97-AF65-F5344CB8AC3E}">
        <p14:creationId xmlns:p14="http://schemas.microsoft.com/office/powerpoint/2010/main" val="31253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99C7-306E-A269-A599-D72BE950C720}"/>
              </a:ext>
            </a:extLst>
          </p:cNvPr>
          <p:cNvSpPr>
            <a:spLocks noGrp="1"/>
          </p:cNvSpPr>
          <p:nvPr>
            <p:ph type="title"/>
          </p:nvPr>
        </p:nvSpPr>
        <p:spPr/>
        <p:txBody>
          <a:bodyPr/>
          <a:lstStyle/>
          <a:p>
            <a:r>
              <a:rPr lang="en-US">
                <a:ea typeface="游ゴシック Light"/>
              </a:rPr>
              <a:t>Phase Task Board</a:t>
            </a:r>
            <a:endParaRPr kumimoji="1" lang="en-US"/>
          </a:p>
        </p:txBody>
      </p:sp>
      <p:sp>
        <p:nvSpPr>
          <p:cNvPr id="4" name="Slide Number Placeholder 3">
            <a:extLst>
              <a:ext uri="{FF2B5EF4-FFF2-40B4-BE49-F238E27FC236}">
                <a16:creationId xmlns:a16="http://schemas.microsoft.com/office/drawing/2014/main" id="{C4D91269-0B54-4814-4AA3-2C833A39ACF4}"/>
              </a:ext>
            </a:extLst>
          </p:cNvPr>
          <p:cNvSpPr>
            <a:spLocks noGrp="1"/>
          </p:cNvSpPr>
          <p:nvPr>
            <p:ph type="sldNum" sz="quarter" idx="12"/>
          </p:nvPr>
        </p:nvSpPr>
        <p:spPr/>
        <p:txBody>
          <a:bodyPr/>
          <a:lstStyle/>
          <a:p>
            <a:fld id="{923CDC3F-C48B-4A0C-864E-283448A4F9F4}" type="slidenum">
              <a:rPr kumimoji="1" lang="ja-JP" altLang="en-US" smtClean="0"/>
              <a:t>4</a:t>
            </a:fld>
            <a:endParaRPr kumimoji="1" lang="ja-JP" altLang="en-US"/>
          </a:p>
        </p:txBody>
      </p:sp>
      <p:pic>
        <p:nvPicPr>
          <p:cNvPr id="5" name="Picture 5">
            <a:extLst>
              <a:ext uri="{FF2B5EF4-FFF2-40B4-BE49-F238E27FC236}">
                <a16:creationId xmlns:a16="http://schemas.microsoft.com/office/drawing/2014/main" id="{8521845F-C51B-D545-7570-5DD8F36B4D6F}"/>
              </a:ext>
            </a:extLst>
          </p:cNvPr>
          <p:cNvPicPr>
            <a:picLocks noChangeAspect="1"/>
          </p:cNvPicPr>
          <p:nvPr/>
        </p:nvPicPr>
        <p:blipFill>
          <a:blip r:embed="rId2"/>
          <a:stretch>
            <a:fillRect/>
          </a:stretch>
        </p:blipFill>
        <p:spPr>
          <a:xfrm>
            <a:off x="251177" y="1483471"/>
            <a:ext cx="11492088" cy="5372723"/>
          </a:xfrm>
          <a:prstGeom prst="rect">
            <a:avLst/>
          </a:prstGeom>
        </p:spPr>
      </p:pic>
    </p:spTree>
    <p:extLst>
      <p:ext uri="{BB962C8B-B14F-4D97-AF65-F5344CB8AC3E}">
        <p14:creationId xmlns:p14="http://schemas.microsoft.com/office/powerpoint/2010/main" val="294879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4B1BA-156B-A90A-4B89-40952343245B}"/>
              </a:ext>
            </a:extLst>
          </p:cNvPr>
          <p:cNvSpPr>
            <a:spLocks noGrp="1"/>
          </p:cNvSpPr>
          <p:nvPr>
            <p:ph type="title"/>
          </p:nvPr>
        </p:nvSpPr>
        <p:spPr/>
        <p:txBody>
          <a:bodyPr/>
          <a:lstStyle/>
          <a:p>
            <a:r>
              <a:rPr lang="ja-JP" altLang="en-US">
                <a:ea typeface="游ゴシック Light"/>
              </a:rPr>
              <a:t>Function Board</a:t>
            </a:r>
            <a:endParaRPr kumimoji="1" lang="ja-JP" altLang="en-US"/>
          </a:p>
        </p:txBody>
      </p:sp>
      <p:graphicFrame>
        <p:nvGraphicFramePr>
          <p:cNvPr id="5" name="コンテンツ プレースホルダー 4">
            <a:extLst>
              <a:ext uri="{FF2B5EF4-FFF2-40B4-BE49-F238E27FC236}">
                <a16:creationId xmlns:a16="http://schemas.microsoft.com/office/drawing/2014/main" id="{64604CCE-E84C-34E6-AA9C-C7C77DE7FE79}"/>
              </a:ext>
            </a:extLst>
          </p:cNvPr>
          <p:cNvGraphicFramePr>
            <a:graphicFrameLocks noGrp="1"/>
          </p:cNvGraphicFramePr>
          <p:nvPr>
            <p:ph idx="1"/>
            <p:extLst>
              <p:ext uri="{D42A27DB-BD31-4B8C-83A1-F6EECF244321}">
                <p14:modId xmlns:p14="http://schemas.microsoft.com/office/powerpoint/2010/main" val="2127385782"/>
              </p:ext>
            </p:extLst>
          </p:nvPr>
        </p:nvGraphicFramePr>
        <p:xfrm>
          <a:off x="656166" y="2434166"/>
          <a:ext cx="10674940" cy="3136827"/>
        </p:xfrm>
        <a:graphic>
          <a:graphicData uri="http://schemas.openxmlformats.org/drawingml/2006/table">
            <a:tbl>
              <a:tblPr/>
              <a:tblGrid>
                <a:gridCol w="4515555">
                  <a:extLst>
                    <a:ext uri="{9D8B030D-6E8A-4147-A177-3AD203B41FA5}">
                      <a16:colId xmlns:a16="http://schemas.microsoft.com/office/drawing/2014/main" val="1503175408"/>
                    </a:ext>
                  </a:extLst>
                </a:gridCol>
                <a:gridCol w="1526458">
                  <a:extLst>
                    <a:ext uri="{9D8B030D-6E8A-4147-A177-3AD203B41FA5}">
                      <a16:colId xmlns:a16="http://schemas.microsoft.com/office/drawing/2014/main" val="1083948890"/>
                    </a:ext>
                  </a:extLst>
                </a:gridCol>
                <a:gridCol w="1544309">
                  <a:extLst>
                    <a:ext uri="{9D8B030D-6E8A-4147-A177-3AD203B41FA5}">
                      <a16:colId xmlns:a16="http://schemas.microsoft.com/office/drawing/2014/main" val="3403243297"/>
                    </a:ext>
                  </a:extLst>
                </a:gridCol>
                <a:gridCol w="1544309">
                  <a:extLst>
                    <a:ext uri="{9D8B030D-6E8A-4147-A177-3AD203B41FA5}">
                      <a16:colId xmlns:a16="http://schemas.microsoft.com/office/drawing/2014/main" val="1559473692"/>
                    </a:ext>
                  </a:extLst>
                </a:gridCol>
                <a:gridCol w="1544309">
                  <a:extLst>
                    <a:ext uri="{9D8B030D-6E8A-4147-A177-3AD203B41FA5}">
                      <a16:colId xmlns:a16="http://schemas.microsoft.com/office/drawing/2014/main" val="1453817168"/>
                    </a:ext>
                  </a:extLst>
                </a:gridCol>
              </a:tblGrid>
              <a:tr h="485610">
                <a:tc>
                  <a:txBody>
                    <a:bodyPr/>
                    <a:lstStyle/>
                    <a:p>
                      <a:pPr algn="l" fontAlgn="base"/>
                      <a:r>
                        <a:rPr lang="en-US" sz="1300" b="1" i="0">
                          <a:solidFill>
                            <a:srgbClr val="FFFFFF"/>
                          </a:solidFill>
                          <a:effectLst/>
                          <a:latin typeface="游ゴシック"/>
                        </a:rPr>
                        <a:t>Task</a:t>
                      </a:r>
                      <a:r>
                        <a:rPr lang="en-US" altLang="ja-JP" sz="1300" b="1" i="0">
                          <a:solidFill>
                            <a:srgbClr val="FFFFFF"/>
                          </a:solidFill>
                          <a:effectLst/>
                          <a:ea typeface="游ゴシック"/>
                        </a:rPr>
                        <a:t>​</a:t>
                      </a:r>
                      <a:endParaRPr lang="en-US" altLang="ja-JP" sz="1700" b="1" i="0">
                        <a:solidFill>
                          <a:srgbClr val="FFFFFF"/>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300" b="1" i="0">
                          <a:solidFill>
                            <a:srgbClr val="FFFFFF"/>
                          </a:solidFill>
                          <a:effectLst/>
                          <a:latin typeface="游ゴシック"/>
                        </a:rPr>
                        <a:t>Phase3 Demo(1/11)</a:t>
                      </a:r>
                      <a:r>
                        <a:rPr lang="en-US" altLang="ja-JP" sz="1300" b="1" i="0">
                          <a:solidFill>
                            <a:srgbClr val="FFFFFF"/>
                          </a:solidFill>
                          <a:effectLst/>
                          <a:ea typeface="游ゴシック"/>
                        </a:rPr>
                        <a:t>​</a:t>
                      </a:r>
                      <a:endParaRPr lang="en-US" altLang="ja-JP" sz="1700" b="1" i="0">
                        <a:solidFill>
                          <a:srgbClr val="FFFFFF"/>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300" b="1" i="0">
                          <a:solidFill>
                            <a:srgbClr val="FFFFFF"/>
                          </a:solidFill>
                          <a:effectLst/>
                          <a:latin typeface="游ゴシック"/>
                        </a:rPr>
                        <a:t>Test(1/18)</a:t>
                      </a:r>
                      <a:r>
                        <a:rPr lang="en-US" altLang="ja-JP" sz="1300" b="1" i="0">
                          <a:solidFill>
                            <a:srgbClr val="FFFFFF"/>
                          </a:solidFill>
                          <a:effectLst/>
                          <a:ea typeface="游ゴシック"/>
                        </a:rPr>
                        <a:t>​</a:t>
                      </a:r>
                      <a:endParaRPr lang="en-US" altLang="ja-JP" sz="1700" b="1" i="0">
                        <a:solidFill>
                          <a:srgbClr val="FFFFFF"/>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300" b="1" i="0">
                          <a:solidFill>
                            <a:srgbClr val="FFFFFF"/>
                          </a:solidFill>
                          <a:effectLst/>
                          <a:latin typeface="游ゴシック"/>
                        </a:rPr>
                        <a:t>Test(1/25)</a:t>
                      </a:r>
                      <a:r>
                        <a:rPr lang="en-US" altLang="ja-JP" sz="1300" b="1" i="0">
                          <a:solidFill>
                            <a:srgbClr val="FFFFFF"/>
                          </a:solidFill>
                          <a:effectLst/>
                          <a:ea typeface="游ゴシック"/>
                        </a:rPr>
                        <a:t>​</a:t>
                      </a:r>
                      <a:endParaRPr lang="en-US" altLang="ja-JP" sz="1700" b="1" i="0">
                        <a:solidFill>
                          <a:srgbClr val="FFFFFF"/>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1300" b="1" i="0">
                          <a:solidFill>
                            <a:srgbClr val="FFFFFF"/>
                          </a:solidFill>
                          <a:effectLst/>
                          <a:latin typeface="游ゴシック"/>
                        </a:rPr>
                        <a:t>Final Demo(2/1)</a:t>
                      </a:r>
                      <a:r>
                        <a:rPr lang="en-US" altLang="ja-JP" sz="1300" b="1" i="0">
                          <a:solidFill>
                            <a:srgbClr val="FFFFFF"/>
                          </a:solidFill>
                          <a:effectLst/>
                          <a:ea typeface="游ゴシック"/>
                        </a:rPr>
                        <a:t>​</a:t>
                      </a:r>
                      <a:endParaRPr lang="en-US" altLang="ja-JP" sz="1700" b="1" i="0">
                        <a:solidFill>
                          <a:srgbClr val="FFFFFF"/>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248773574"/>
                  </a:ext>
                </a:extLst>
              </a:tr>
              <a:tr h="365993">
                <a:tc>
                  <a:txBody>
                    <a:bodyPr/>
                    <a:lstStyle/>
                    <a:p>
                      <a:pPr algn="l" fontAlgn="base"/>
                      <a:r>
                        <a:rPr lang="en-US" sz="1300" b="1" i="0">
                          <a:solidFill>
                            <a:srgbClr val="000000"/>
                          </a:solidFill>
                          <a:effectLst/>
                          <a:latin typeface="游ゴシック"/>
                        </a:rPr>
                        <a:t>1.1</a:t>
                      </a:r>
                      <a:r>
                        <a:rPr lang="en-US" sz="1300" b="0" i="0">
                          <a:solidFill>
                            <a:srgbClr val="000000"/>
                          </a:solidFill>
                          <a:effectLst/>
                          <a:latin typeface="游ゴシック"/>
                        </a:rPr>
                        <a:t> Login to the system.(No use database)​</a:t>
                      </a:r>
                      <a:endParaRPr lang="en-US" sz="1700" b="0" i="0">
                        <a:solidFill>
                          <a:srgbClr val="000000"/>
                        </a:solidFill>
                        <a:effectLst/>
                        <a:latin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1300" b="0" i="0">
                          <a:solidFill>
                            <a:srgbClr val="000000"/>
                          </a:solidFill>
                          <a:effectLst/>
                          <a:latin typeface="游ゴシック"/>
                        </a:rPr>
                        <a:t>*​</a:t>
                      </a:r>
                      <a:endParaRPr lang="en-US" sz="1700" b="0" i="0">
                        <a:solidFill>
                          <a:srgbClr val="000000"/>
                        </a:solidFill>
                        <a:effectLst/>
                        <a:latin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en-US" sz="1300" b="0" i="0">
                          <a:solidFill>
                            <a:srgbClr val="000000"/>
                          </a:solidFill>
                          <a:effectLst/>
                          <a:latin typeface="游ゴシック"/>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en-US" sz="1300" b="0" i="0">
                          <a:solidFill>
                            <a:srgbClr val="000000"/>
                          </a:solidFill>
                          <a:effectLst/>
                          <a:latin typeface="游ゴシック"/>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en-US" sz="1300" b="0" i="0">
                          <a:solidFill>
                            <a:srgbClr val="000000"/>
                          </a:solidFill>
                          <a:effectLst/>
                          <a:latin typeface="游ゴシック"/>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475849460"/>
                  </a:ext>
                </a:extLst>
              </a:tr>
              <a:tr h="285653">
                <a:tc>
                  <a:txBody>
                    <a:bodyPr/>
                    <a:lstStyle/>
                    <a:p>
                      <a:pPr algn="l" fontAlgn="base"/>
                      <a:r>
                        <a:rPr lang="en-US" sz="1300" b="1" i="0">
                          <a:solidFill>
                            <a:srgbClr val="000000"/>
                          </a:solidFill>
                          <a:effectLst/>
                          <a:latin typeface="游ゴシック"/>
                        </a:rPr>
                        <a:t>1.</a:t>
                      </a:r>
                      <a:r>
                        <a:rPr lang="ja-JP" altLang="en-US" sz="1300" b="1" i="0">
                          <a:solidFill>
                            <a:srgbClr val="000000"/>
                          </a:solidFill>
                          <a:effectLst/>
                          <a:ea typeface="游ゴシック"/>
                        </a:rPr>
                        <a:t>２</a:t>
                      </a:r>
                      <a:r>
                        <a:rPr lang="en-US" sz="1300" b="0" i="0">
                          <a:solidFill>
                            <a:srgbClr val="000000"/>
                          </a:solidFill>
                          <a:effectLst/>
                          <a:latin typeface="游ゴシック"/>
                        </a:rPr>
                        <a:t>Login to the system.(use database)</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a:rPr>
                        <a:t>​</a:t>
                      </a:r>
                      <a:r>
                        <a:rPr lang="ja-JP" altLang="en-US" sz="1300" b="0" i="0">
                          <a:solidFill>
                            <a:schemeClr val="tx1"/>
                          </a:solidFill>
                          <a:effectLst/>
                          <a:ea typeface="游ゴシック"/>
                        </a:rPr>
                        <a:t>*</a:t>
                      </a:r>
                      <a:endParaRPr lang="ja-JP" altLang="en-US" sz="1300" b="0" i="0">
                        <a:solidFill>
                          <a:schemeClr val="tx1"/>
                        </a:solidFill>
                        <a:effectLst/>
                        <a:ea typeface="游ゴシック" panose="020B0400000000000000" pitchFamily="34" charset="-128"/>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431876441"/>
                  </a:ext>
                </a:extLst>
              </a:tr>
              <a:tr h="285653">
                <a:tc>
                  <a:txBody>
                    <a:bodyPr/>
                    <a:lstStyle/>
                    <a:p>
                      <a:pPr algn="l" fontAlgn="base"/>
                      <a:r>
                        <a:rPr lang="en-US" sz="1300" b="1" i="0">
                          <a:solidFill>
                            <a:srgbClr val="000000"/>
                          </a:solidFill>
                          <a:effectLst/>
                          <a:latin typeface="游ゴシック"/>
                        </a:rPr>
                        <a:t>3</a:t>
                      </a:r>
                      <a:r>
                        <a:rPr lang="en-US" sz="1300" b="0" i="0">
                          <a:solidFill>
                            <a:srgbClr val="000000"/>
                          </a:solidFill>
                          <a:effectLst/>
                          <a:latin typeface="游ゴシック"/>
                        </a:rPr>
                        <a:t> Create daily reports.(No validation)​</a:t>
                      </a:r>
                      <a:endParaRPr lang="en-US" sz="1700" b="0" i="0">
                        <a:solidFill>
                          <a:srgbClr val="000000"/>
                        </a:solidFill>
                        <a:effectLst/>
                        <a:latin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en-US" altLang="ja-JP" sz="1300" b="0" i="0">
                          <a:solidFill>
                            <a:srgbClr val="000000"/>
                          </a:solidFill>
                          <a:effectLst/>
                          <a:ea typeface="游ゴシック"/>
                        </a:rPr>
                        <a:t>*</a:t>
                      </a:r>
                      <a:endParaRPr lang="ja-JP" altLang="en-US" sz="13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a:rPr>
                        <a:t>​</a:t>
                      </a:r>
                      <a:r>
                        <a:rPr lang="ja-JP" altLang="en-US" sz="1300" b="0" i="0">
                          <a:solidFill>
                            <a:srgbClr val="FF0000"/>
                          </a:solidFill>
                          <a:effectLst/>
                          <a:ea typeface="游ゴシック"/>
                        </a:rPr>
                        <a:t>*①</a:t>
                      </a:r>
                      <a:endParaRPr lang="ja-JP" altLang="en-US" sz="1300" b="0" i="0">
                        <a:solidFill>
                          <a:srgbClr val="FF0000"/>
                        </a:solidFill>
                        <a:effectLst/>
                        <a:ea typeface="游ゴシック" panose="020B0400000000000000" pitchFamily="34" charset="-128"/>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446103070"/>
                  </a:ext>
                </a:extLst>
              </a:tr>
              <a:tr h="285653">
                <a:tc>
                  <a:txBody>
                    <a:bodyPr/>
                    <a:lstStyle/>
                    <a:p>
                      <a:pPr algn="l" fontAlgn="base"/>
                      <a:r>
                        <a:rPr lang="en-US" sz="1300" b="1" i="0">
                          <a:solidFill>
                            <a:srgbClr val="000000"/>
                          </a:solidFill>
                          <a:effectLst/>
                          <a:latin typeface="游ゴシック"/>
                        </a:rPr>
                        <a:t>5</a:t>
                      </a:r>
                      <a:r>
                        <a:rPr lang="en-US" sz="1300" b="0" i="0">
                          <a:solidFill>
                            <a:srgbClr val="000000"/>
                          </a:solidFill>
                          <a:effectLst/>
                          <a:latin typeface="游ゴシック"/>
                        </a:rPr>
                        <a:t> Edit daily reports.(No validation)</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054353162"/>
                  </a:ext>
                </a:extLst>
              </a:tr>
              <a:tr h="285653">
                <a:tc>
                  <a:txBody>
                    <a:bodyPr/>
                    <a:lstStyle/>
                    <a:p>
                      <a:pPr algn="l" fontAlgn="base"/>
                      <a:r>
                        <a:rPr lang="en-US" sz="1300" b="1" i="0">
                          <a:solidFill>
                            <a:srgbClr val="000000"/>
                          </a:solidFill>
                          <a:effectLst/>
                          <a:latin typeface="游ゴシック"/>
                        </a:rPr>
                        <a:t>7</a:t>
                      </a:r>
                      <a:r>
                        <a:rPr lang="en-US" sz="1300" b="0" i="0">
                          <a:solidFill>
                            <a:srgbClr val="000000"/>
                          </a:solidFill>
                          <a:effectLst/>
                          <a:latin typeface="游ゴシック"/>
                        </a:rPr>
                        <a:t> Delete daily reports. </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panose="020B0400000000000000" pitchFamily="34" charset="-128"/>
                        </a:rPr>
                        <a:t>​</a:t>
                      </a:r>
                      <a:r>
                        <a:rPr lang="en-US" altLang="ja-JP" sz="1300" b="0" i="0">
                          <a:solidFill>
                            <a:srgbClr val="000000"/>
                          </a:solidFill>
                          <a:effectLst/>
                          <a:ea typeface="游ゴシック" panose="020B0400000000000000" pitchFamily="34" charset="-128"/>
                        </a:rPr>
                        <a:t>*</a:t>
                      </a:r>
                      <a:endParaRPr lang="ja-JP" altLang="en-US" sz="1300" b="0" i="0">
                        <a:solidFill>
                          <a:srgbClr val="000000"/>
                        </a:solidFill>
                        <a:effectLst/>
                        <a:ea typeface="游ゴシック" panose="020B0400000000000000" pitchFamily="34" charset="-128"/>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358426508"/>
                  </a:ext>
                </a:extLst>
              </a:tr>
              <a:tr h="285653">
                <a:tc>
                  <a:txBody>
                    <a:bodyPr/>
                    <a:lstStyle/>
                    <a:p>
                      <a:pPr algn="l" fontAlgn="base"/>
                      <a:r>
                        <a:rPr lang="en-US" sz="1300" b="1" i="0">
                          <a:solidFill>
                            <a:srgbClr val="000000"/>
                          </a:solidFill>
                          <a:effectLst/>
                          <a:latin typeface="游ゴシック"/>
                        </a:rPr>
                        <a:t>8</a:t>
                      </a:r>
                      <a:r>
                        <a:rPr lang="en-US" sz="1300" b="0" i="0">
                          <a:solidFill>
                            <a:srgbClr val="000000"/>
                          </a:solidFill>
                          <a:effectLst/>
                          <a:latin typeface="游ゴシック"/>
                        </a:rPr>
                        <a:t> View monthly reports.</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a:rPr>
                        <a:t>​</a:t>
                      </a:r>
                      <a:r>
                        <a:rPr lang="ja-JP" altLang="en-US" sz="1300" b="0" i="0">
                          <a:solidFill>
                            <a:srgbClr val="FF0000"/>
                          </a:solidFill>
                          <a:effectLst/>
                          <a:ea typeface="游ゴシック"/>
                        </a:rPr>
                        <a:t>*②</a:t>
                      </a:r>
                      <a:endParaRPr lang="ja-JP" altLang="en-US" sz="1300" b="0" i="0">
                        <a:solidFill>
                          <a:srgbClr val="FF0000"/>
                        </a:solidFill>
                        <a:effectLst/>
                        <a:ea typeface="游ゴシック" panose="020B0400000000000000" pitchFamily="34" charset="-128"/>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573406773"/>
                  </a:ext>
                </a:extLst>
              </a:tr>
              <a:tr h="285653">
                <a:tc>
                  <a:txBody>
                    <a:bodyPr/>
                    <a:lstStyle/>
                    <a:p>
                      <a:pPr algn="l" fontAlgn="base"/>
                      <a:r>
                        <a:rPr lang="en-US" sz="1300" b="1" i="0">
                          <a:solidFill>
                            <a:srgbClr val="000000"/>
                          </a:solidFill>
                          <a:effectLst/>
                          <a:latin typeface="游ゴシック"/>
                        </a:rPr>
                        <a:t>9</a:t>
                      </a:r>
                      <a:r>
                        <a:rPr lang="en-US" sz="1300" b="0" i="0">
                          <a:solidFill>
                            <a:srgbClr val="000000"/>
                          </a:solidFill>
                          <a:effectLst/>
                          <a:latin typeface="游ゴシック"/>
                        </a:rPr>
                        <a:t> View daily reports.</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a:rPr>
                        <a:t>​*</a:t>
                      </a:r>
                      <a:endParaRPr lang="ja-JP" altLang="en-US" sz="1300" b="0" i="0">
                        <a:solidFill>
                          <a:srgbClr val="000000"/>
                        </a:solidFill>
                        <a:effectLst/>
                        <a:ea typeface="游ゴシック" panose="020B0400000000000000" pitchFamily="34" charset="-128"/>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a:rPr>
                        <a:t>​</a:t>
                      </a:r>
                      <a:r>
                        <a:rPr lang="ja-JP" altLang="en-US" sz="1300" b="0" i="0">
                          <a:solidFill>
                            <a:srgbClr val="FF0000"/>
                          </a:solidFill>
                          <a:effectLst/>
                          <a:ea typeface="游ゴシック"/>
                        </a:rPr>
                        <a:t>*③</a:t>
                      </a:r>
                      <a:endParaRPr lang="ja-JP" altLang="en-US" sz="1300" b="0" i="0">
                        <a:solidFill>
                          <a:srgbClr val="FF0000"/>
                        </a:solidFill>
                        <a:effectLst/>
                        <a:ea typeface="游ゴシック" panose="020B0400000000000000" pitchFamily="34" charset="-128"/>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146609820"/>
                  </a:ext>
                </a:extLst>
              </a:tr>
              <a:tr h="285653">
                <a:tc>
                  <a:txBody>
                    <a:bodyPr/>
                    <a:lstStyle/>
                    <a:p>
                      <a:pPr algn="l" fontAlgn="base"/>
                      <a:r>
                        <a:rPr lang="en-US" sz="1300" b="1" i="0">
                          <a:solidFill>
                            <a:srgbClr val="000000"/>
                          </a:solidFill>
                          <a:effectLst/>
                          <a:latin typeface="游ゴシック"/>
                        </a:rPr>
                        <a:t>11</a:t>
                      </a:r>
                      <a:r>
                        <a:rPr lang="en-US" sz="1300" b="0" i="0">
                          <a:solidFill>
                            <a:srgbClr val="000000"/>
                          </a:solidFill>
                          <a:effectLst/>
                          <a:latin typeface="游ゴシック"/>
                        </a:rPr>
                        <a:t> Print monthly reports​</a:t>
                      </a:r>
                      <a:endParaRPr lang="en-US" sz="1700" b="0" i="0">
                        <a:solidFill>
                          <a:srgbClr val="000000"/>
                        </a:solidFill>
                        <a:effectLst/>
                        <a:latin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​④</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252494001"/>
                  </a:ext>
                </a:extLst>
              </a:tr>
              <a:tr h="285653">
                <a:tc>
                  <a:txBody>
                    <a:bodyPr/>
                    <a:lstStyle/>
                    <a:p>
                      <a:pPr algn="l" fontAlgn="base"/>
                      <a:r>
                        <a:rPr lang="en-US" sz="1300" b="1" i="0">
                          <a:solidFill>
                            <a:srgbClr val="000000"/>
                          </a:solidFill>
                          <a:effectLst/>
                          <a:latin typeface="游ゴシック"/>
                        </a:rPr>
                        <a:t>15</a:t>
                      </a:r>
                      <a:r>
                        <a:rPr lang="en-US" sz="1300" b="0" i="0">
                          <a:solidFill>
                            <a:srgbClr val="000000"/>
                          </a:solidFill>
                          <a:effectLst/>
                          <a:latin typeface="游ゴシック"/>
                        </a:rPr>
                        <a:t>Validate reports(Work time)</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auto"/>
                      <a:r>
                        <a:rPr lang="ja-JP" altLang="en-US" sz="1300" b="0" i="0">
                          <a:solidFill>
                            <a:srgbClr val="000000"/>
                          </a:solidFill>
                          <a:effectLst/>
                          <a:ea typeface="游ゴシック" panose="020B0400000000000000" pitchFamily="34" charset="-128"/>
                        </a:rPr>
                        <a:t>​</a:t>
                      </a: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1300" b="0" i="0">
                          <a:solidFill>
                            <a:srgbClr val="000000"/>
                          </a:solidFill>
                          <a:effectLst/>
                          <a:latin typeface="游ゴシック"/>
                        </a:rPr>
                        <a:t>*</a:t>
                      </a:r>
                      <a:r>
                        <a:rPr lang="en-US" altLang="ja-JP" sz="1300" b="0" i="0">
                          <a:solidFill>
                            <a:srgbClr val="000000"/>
                          </a:solidFill>
                          <a:effectLst/>
                          <a:ea typeface="游ゴシック"/>
                        </a:rPr>
                        <a:t>​⑤</a:t>
                      </a:r>
                      <a:endParaRPr lang="en-US" altLang="ja-JP" sz="1700" b="0" i="0">
                        <a:solidFill>
                          <a:srgbClr val="000000"/>
                        </a:solidFill>
                        <a:effectLst/>
                        <a:ea typeface="游ゴシック"/>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1300" b="0" i="0">
                          <a:solidFill>
                            <a:srgbClr val="000000"/>
                          </a:solidFill>
                          <a:effectLst/>
                          <a:latin typeface="游ゴシック" panose="020B0400000000000000" pitchFamily="34" charset="-128"/>
                        </a:rPr>
                        <a:t>*</a:t>
                      </a:r>
                      <a:r>
                        <a:rPr lang="en-US" altLang="ja-JP" sz="1300" b="0" i="0">
                          <a:solidFill>
                            <a:srgbClr val="000000"/>
                          </a:solidFill>
                          <a:effectLst/>
                          <a:ea typeface="游ゴシック" panose="020B0400000000000000" pitchFamily="34" charset="-128"/>
                        </a:rPr>
                        <a:t>​</a:t>
                      </a:r>
                      <a:endParaRPr lang="en-US" altLang="ja-JP" sz="1700" b="0" i="0">
                        <a:solidFill>
                          <a:srgbClr val="000000"/>
                        </a:solidFill>
                        <a:effectLst/>
                      </a:endParaRPr>
                    </a:p>
                  </a:txBody>
                  <a:tcPr marL="85696" marR="85696" marT="42848" marB="42848">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386157872"/>
                  </a:ext>
                </a:extLst>
              </a:tr>
            </a:tbl>
          </a:graphicData>
        </a:graphic>
      </p:graphicFrame>
      <p:sp>
        <p:nvSpPr>
          <p:cNvPr id="4" name="スライド番号プレースホルダー 3">
            <a:extLst>
              <a:ext uri="{FF2B5EF4-FFF2-40B4-BE49-F238E27FC236}">
                <a16:creationId xmlns:a16="http://schemas.microsoft.com/office/drawing/2014/main" id="{7D1C9137-101A-D044-D10E-447C55307D96}"/>
              </a:ext>
            </a:extLst>
          </p:cNvPr>
          <p:cNvSpPr>
            <a:spLocks noGrp="1"/>
          </p:cNvSpPr>
          <p:nvPr>
            <p:ph type="sldNum" sz="quarter" idx="12"/>
          </p:nvPr>
        </p:nvSpPr>
        <p:spPr/>
        <p:txBody>
          <a:bodyPr/>
          <a:lstStyle/>
          <a:p>
            <a:fld id="{923CDC3F-C48B-4A0C-864E-283448A4F9F4}" type="slidenum">
              <a:rPr kumimoji="1" lang="ja-JP" altLang="en-US" smtClean="0"/>
              <a:t>5</a:t>
            </a:fld>
            <a:endParaRPr kumimoji="1" lang="ja-JP" altLang="en-US"/>
          </a:p>
        </p:txBody>
      </p:sp>
      <p:sp>
        <p:nvSpPr>
          <p:cNvPr id="6" name="Rectangle 1">
            <a:extLst>
              <a:ext uri="{FF2B5EF4-FFF2-40B4-BE49-F238E27FC236}">
                <a16:creationId xmlns:a16="http://schemas.microsoft.com/office/drawing/2014/main" id="{D8E0E90F-0655-5922-4F3E-A4C4A5105924}"/>
              </a:ext>
            </a:extLst>
          </p:cNvPr>
          <p:cNvSpPr>
            <a:spLocks noChangeArrowheads="1"/>
          </p:cNvSpPr>
          <p:nvPr/>
        </p:nvSpPr>
        <p:spPr bwMode="auto">
          <a:xfrm>
            <a:off x="838200" y="2433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Arial" panose="020B0604020202020204" pitchFamily="34" charset="0"/>
                <a:ea typeface="-webkit-standard"/>
              </a:rPr>
              <a:t> </a:t>
            </a: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9375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4</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テーマ</vt:lpstr>
      <vt:lpstr>Project: TA report system</vt:lpstr>
      <vt:lpstr>Activities of Previous Week ①</vt:lpstr>
      <vt:lpstr>Plan for This Week</vt:lpstr>
      <vt:lpstr>Phase Task Board</vt:lpstr>
      <vt:lpstr>Function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xxxxxx</dc:title>
  <dc:creator>廉太郎 吉岡</dc:creator>
  <cp:revision>132</cp:revision>
  <dcterms:created xsi:type="dcterms:W3CDTF">2018-09-25T05:16:53Z</dcterms:created>
  <dcterms:modified xsi:type="dcterms:W3CDTF">2023-01-18T00:48:43Z</dcterms:modified>
</cp:coreProperties>
</file>