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61" r:id="rId3"/>
    <p:sldId id="267" r:id="rId4"/>
    <p:sldId id="262" r:id="rId5"/>
    <p:sldId id="266" r:id="rId6"/>
    <p:sldId id="265" r:id="rId7"/>
    <p:sldId id="268"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E9C690CB-E797-422F-997B-87F3468B9357}">
          <p14:sldIdLst>
            <p14:sldId id="256"/>
          </p14:sldIdLst>
        </p14:section>
        <p14:section name="タイトルなしのセクション" id="{7E7D3FB1-B0EF-499B-943C-08CDD094BB96}">
          <p14:sldIdLst>
            <p14:sldId id="261"/>
            <p14:sldId id="267"/>
            <p14:sldId id="262"/>
            <p14:sldId id="266"/>
            <p14:sldId id="265"/>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a:srgbClr val="4472C4"/>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375EE-0CBE-7EEB-1C88-048953681C81}" v="71" dt="2023-01-24T15:27:47.766"/>
    <p1510:client id="{0B94AB5B-C3BC-EF85-9FBF-1C6E35423C08}" v="245" dt="2023-01-25T00:41:15.032"/>
    <p1510:client id="{0FE14DF8-D397-BD06-C98B-2BB01F430D73}" v="87" dt="2023-01-25T00:10:09.475"/>
    <p1510:client id="{505E4D3F-A199-CA27-854F-B8E2465A30BD}" v="88" dt="2023-01-24T13:49:15.470"/>
    <p1510:client id="{BCDB9363-4184-D968-DDAA-56FC8E0225CD}" v="610" dt="2023-01-24T20:41:59.317"/>
    <p1510:client id="{F3C6A310-62CB-A33E-28BA-646934ABA481}" v="46" dt="2023-01-25T00:28:51.89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C7644-2D61-48EF-922C-47A66DA440A5}" type="datetimeFigureOut">
              <a:rPr kumimoji="1" lang="ja-JP" altLang="en-US" smtClean="0"/>
              <a:t>2023/1/24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92B8C9-79E4-4A05-9543-7287598C54D3}" type="slidenum">
              <a:rPr kumimoji="1" lang="ja-JP" altLang="en-US" smtClean="0"/>
              <a:t>‹#›</a:t>
            </a:fld>
            <a:endParaRPr kumimoji="1" lang="ja-JP" altLang="en-US"/>
          </a:p>
        </p:txBody>
      </p:sp>
    </p:spTree>
    <p:extLst>
      <p:ext uri="{BB962C8B-B14F-4D97-AF65-F5344CB8AC3E}">
        <p14:creationId xmlns:p14="http://schemas.microsoft.com/office/powerpoint/2010/main" val="2513290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すること</a:t>
            </a:r>
          </a:p>
          <a:p>
            <a:r>
              <a:rPr lang="ja-JP" altLang="en-US">
                <a:latin typeface="Calibri"/>
                <a:ea typeface="游ゴシック"/>
                <a:cs typeface="Calibri"/>
              </a:rPr>
              <a:t>・それぞれのステータスの確認</a:t>
            </a:r>
          </a:p>
          <a:p>
            <a:r>
              <a:rPr lang="ja-JP" altLang="en-US">
                <a:latin typeface="Calibri"/>
                <a:ea typeface="游ゴシック"/>
                <a:cs typeface="Calibri"/>
              </a:rPr>
              <a:t>・ステータスに合わせたタスクボードに変更</a:t>
            </a:r>
          </a:p>
          <a:p>
            <a:r>
              <a:rPr lang="ja-JP" altLang="en-US">
                <a:latin typeface="Calibri"/>
                <a:ea typeface="游ゴシック"/>
                <a:cs typeface="Calibri"/>
              </a:rPr>
              <a:t>・wbs（今後）の予定のところ確認（その他諸々）</a:t>
            </a:r>
          </a:p>
          <a:p>
            <a:r>
              <a:rPr lang="ja-JP" altLang="en-US">
                <a:latin typeface="Calibri"/>
                <a:ea typeface="游ゴシック"/>
                <a:cs typeface="Calibri"/>
              </a:rPr>
              <a:t>・wbsの図の貼り付け</a:t>
            </a:r>
          </a:p>
          <a:p>
            <a:r>
              <a:rPr lang="ja-JP" altLang="en-US">
                <a:latin typeface="Calibri"/>
                <a:ea typeface="游ゴシック"/>
                <a:cs typeface="Calibri"/>
              </a:rPr>
              <a:t>・田村さんのところのステータスと時間</a:t>
            </a:r>
          </a:p>
          <a:p>
            <a:r>
              <a:rPr lang="ja-JP" altLang="en-US">
                <a:latin typeface="Calibri"/>
                <a:ea typeface="游ゴシック"/>
                <a:cs typeface="Calibri"/>
              </a:rPr>
              <a:t>・Nhanさんの時間</a:t>
            </a:r>
          </a:p>
          <a:p>
            <a:r>
              <a:rPr lang="ja-JP" altLang="en-US">
                <a:latin typeface="Calibri"/>
                <a:ea typeface="游ゴシック"/>
                <a:cs typeface="Calibri"/>
              </a:rPr>
              <a:t>・Planのメンバー割り当て</a:t>
            </a:r>
          </a:p>
        </p:txBody>
      </p:sp>
      <p:sp>
        <p:nvSpPr>
          <p:cNvPr id="4" name="Slide Number Placeholder 3"/>
          <p:cNvSpPr>
            <a:spLocks noGrp="1"/>
          </p:cNvSpPr>
          <p:nvPr>
            <p:ph type="sldNum" sz="quarter" idx="5"/>
          </p:nvPr>
        </p:nvSpPr>
        <p:spPr/>
        <p:txBody>
          <a:bodyPr/>
          <a:lstStyle/>
          <a:p>
            <a:fld id="{7892B8C9-79E4-4A05-9543-7287598C54D3}" type="slidenum">
              <a:rPr kumimoji="1" lang="ja-JP" altLang="en-US" smtClean="0"/>
              <a:t>1</a:t>
            </a:fld>
            <a:endParaRPr kumimoji="1" lang="ja-JP" altLang="en-US"/>
          </a:p>
        </p:txBody>
      </p:sp>
    </p:spTree>
    <p:extLst>
      <p:ext uri="{BB962C8B-B14F-4D97-AF65-F5344CB8AC3E}">
        <p14:creationId xmlns:p14="http://schemas.microsoft.com/office/powerpoint/2010/main" val="74214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ja-JP">
                <a:ea typeface="游ゴシック"/>
              </a:rPr>
              <a:t>（Status</a:t>
            </a:r>
            <a:r>
              <a:rPr lang="ja-JP" altLang="en">
                <a:ea typeface="游ゴシック"/>
              </a:rPr>
              <a:t>読んだ後に）</a:t>
            </a:r>
          </a:p>
          <a:p>
            <a:r>
              <a:rPr lang="ja-JP" altLang="en">
                <a:ea typeface="游ゴシック"/>
              </a:rPr>
              <a:t>予定よりもだいぶ遅れています。理由としては想定外のバグの修正やコンフリクトの解消に時間がかかってしまったからです。</a:t>
            </a:r>
          </a:p>
          <a:p>
            <a:r>
              <a:rPr lang="ja-JP"/>
              <a:t>This is much later than planned. The reason is that it took time to fix unexpected bugs and resolve conflicts. </a:t>
            </a:r>
          </a:p>
        </p:txBody>
      </p:sp>
      <p:sp>
        <p:nvSpPr>
          <p:cNvPr id="4" name="スライド番号プレースホルダー 3"/>
          <p:cNvSpPr>
            <a:spLocks noGrp="1"/>
          </p:cNvSpPr>
          <p:nvPr>
            <p:ph type="sldNum" sz="quarter" idx="5"/>
          </p:nvPr>
        </p:nvSpPr>
        <p:spPr/>
        <p:txBody>
          <a:bodyPr/>
          <a:lstStyle/>
          <a:p>
            <a:fld id="{7892B8C9-79E4-4A05-9543-7287598C54D3}" type="slidenum">
              <a:rPr kumimoji="1" lang="ja-JP" altLang="en-US" smtClean="0"/>
              <a:t>2</a:t>
            </a:fld>
            <a:endParaRPr kumimoji="1" lang="ja-JP" altLang="en-US"/>
          </a:p>
        </p:txBody>
      </p:sp>
    </p:spTree>
    <p:extLst>
      <p:ext uri="{BB962C8B-B14F-4D97-AF65-F5344CB8AC3E}">
        <p14:creationId xmlns:p14="http://schemas.microsoft.com/office/powerpoint/2010/main" val="349115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ea typeface="游ゴシック"/>
              </a:rPr>
              <a:t>目標</a:t>
            </a:r>
            <a:endParaRPr lang="en-US" altLang="ja-JP">
              <a:ea typeface="游ゴシック"/>
            </a:endParaRPr>
          </a:p>
          <a:p>
            <a:r>
              <a:rPr lang="ja-JP"/>
              <a:t>-&gt;メンバー間でうまく作業を分担し、アプリケーションを完成させる。</a:t>
            </a:r>
          </a:p>
          <a:p>
            <a:endParaRPr lang="ja-JP" dirty="0">
              <a:ea typeface="游ゴシック"/>
            </a:endParaRPr>
          </a:p>
          <a:p>
            <a:r>
              <a:rPr lang="ja-JP"/>
              <a:t>早くタスクが終わった人は終わってない人のサポートをするなどして、計画通り進めるようにしたいと考えています。</a:t>
            </a:r>
          </a:p>
          <a:p>
            <a:r>
              <a:rPr lang="en-US" altLang="ja-JP" dirty="0">
                <a:ea typeface="游ゴシック"/>
              </a:rPr>
              <a:t>We</a:t>
            </a:r>
            <a:r>
              <a:rPr lang="ja-JP" altLang="en-US" dirty="0">
                <a:ea typeface="游ゴシック"/>
              </a:rPr>
              <a:t> </a:t>
            </a:r>
            <a:r>
              <a:rPr lang="en-US" altLang="ja-JP" dirty="0">
                <a:ea typeface="游ゴシック"/>
              </a:rPr>
              <a:t>want</a:t>
            </a:r>
            <a:r>
              <a:rPr lang="ja-JP" altLang="en-US" dirty="0">
                <a:ea typeface="游ゴシック"/>
              </a:rPr>
              <a:t> </a:t>
            </a:r>
            <a:r>
              <a:rPr lang="en-US" altLang="ja-JP" dirty="0">
                <a:ea typeface="游ゴシック"/>
              </a:rPr>
              <a:t>to</a:t>
            </a:r>
            <a:r>
              <a:rPr lang="ja-JP" altLang="en-US" dirty="0">
                <a:ea typeface="游ゴシック"/>
              </a:rPr>
              <a:t> </a:t>
            </a:r>
            <a:r>
              <a:rPr lang="en-US" altLang="ja-JP" dirty="0">
                <a:ea typeface="游ゴシック"/>
              </a:rPr>
              <a:t>make</a:t>
            </a:r>
            <a:r>
              <a:rPr lang="ja-JP" altLang="en-US" dirty="0">
                <a:ea typeface="游ゴシック"/>
              </a:rPr>
              <a:t> </a:t>
            </a:r>
            <a:r>
              <a:rPr lang="en-US" altLang="ja-JP" dirty="0">
                <a:ea typeface="游ゴシック"/>
              </a:rPr>
              <a:t>sure</a:t>
            </a:r>
            <a:r>
              <a:rPr lang="ja-JP" altLang="en-US" dirty="0">
                <a:ea typeface="游ゴシック"/>
              </a:rPr>
              <a:t> </a:t>
            </a:r>
            <a:r>
              <a:rPr lang="en-US" altLang="ja-JP" dirty="0">
                <a:ea typeface="游ゴシック"/>
              </a:rPr>
              <a:t>that</a:t>
            </a:r>
            <a:r>
              <a:rPr lang="ja-JP" altLang="en-US" dirty="0">
                <a:ea typeface="游ゴシック"/>
              </a:rPr>
              <a:t> </a:t>
            </a:r>
            <a:r>
              <a:rPr lang="en-US" altLang="ja-JP" dirty="0">
                <a:ea typeface="游ゴシック"/>
              </a:rPr>
              <a:t>those</a:t>
            </a:r>
            <a:r>
              <a:rPr lang="ja-JP" altLang="en-US" dirty="0">
                <a:ea typeface="游ゴシック"/>
              </a:rPr>
              <a:t> </a:t>
            </a:r>
            <a:r>
              <a:rPr lang="en-US" altLang="ja-JP" dirty="0">
                <a:ea typeface="游ゴシック"/>
              </a:rPr>
              <a:t>who</a:t>
            </a:r>
            <a:r>
              <a:rPr lang="ja-JP" altLang="en-US" dirty="0">
                <a:ea typeface="游ゴシック"/>
              </a:rPr>
              <a:t> </a:t>
            </a:r>
            <a:r>
              <a:rPr lang="en-US" altLang="ja-JP" dirty="0">
                <a:ea typeface="游ゴシック"/>
              </a:rPr>
              <a:t>have</a:t>
            </a:r>
            <a:r>
              <a:rPr lang="ja-JP" altLang="en-US" dirty="0">
                <a:ea typeface="游ゴシック"/>
              </a:rPr>
              <a:t> </a:t>
            </a:r>
            <a:r>
              <a:rPr lang="en-US" altLang="ja-JP" dirty="0">
                <a:ea typeface="游ゴシック"/>
              </a:rPr>
              <a:t>finished</a:t>
            </a:r>
            <a:r>
              <a:rPr lang="ja-JP" altLang="en-US" dirty="0">
                <a:ea typeface="游ゴシック"/>
              </a:rPr>
              <a:t> </a:t>
            </a:r>
            <a:r>
              <a:rPr lang="en-US" altLang="ja-JP" dirty="0">
                <a:ea typeface="游ゴシック"/>
              </a:rPr>
              <a:t>their</a:t>
            </a:r>
            <a:r>
              <a:rPr lang="ja-JP" altLang="en-US" dirty="0">
                <a:ea typeface="游ゴシック"/>
              </a:rPr>
              <a:t> </a:t>
            </a:r>
            <a:r>
              <a:rPr lang="en-US" altLang="ja-JP" dirty="0">
                <a:ea typeface="游ゴシック"/>
              </a:rPr>
              <a:t>tasks</a:t>
            </a:r>
            <a:r>
              <a:rPr lang="ja-JP" altLang="en-US" dirty="0">
                <a:ea typeface="游ゴシック"/>
              </a:rPr>
              <a:t> </a:t>
            </a:r>
            <a:r>
              <a:rPr lang="en-US" altLang="ja-JP" dirty="0">
                <a:ea typeface="游ゴシック"/>
              </a:rPr>
              <a:t>early</a:t>
            </a:r>
            <a:r>
              <a:rPr lang="ja-JP" altLang="en-US" dirty="0">
                <a:ea typeface="游ゴシック"/>
              </a:rPr>
              <a:t> </a:t>
            </a:r>
            <a:r>
              <a:rPr lang="en-US" altLang="ja-JP" dirty="0">
                <a:ea typeface="游ゴシック"/>
              </a:rPr>
              <a:t>can</a:t>
            </a:r>
            <a:r>
              <a:rPr lang="ja-JP" altLang="en-US" dirty="0">
                <a:ea typeface="游ゴシック"/>
              </a:rPr>
              <a:t> </a:t>
            </a:r>
            <a:r>
              <a:rPr lang="en-US" altLang="ja-JP" dirty="0">
                <a:ea typeface="游ゴシック"/>
              </a:rPr>
              <a:t>support</a:t>
            </a:r>
            <a:r>
              <a:rPr lang="ja-JP" altLang="en-US" dirty="0">
                <a:ea typeface="游ゴシック"/>
              </a:rPr>
              <a:t> </a:t>
            </a:r>
            <a:r>
              <a:rPr lang="en-US" altLang="ja-JP" dirty="0">
                <a:ea typeface="游ゴシック"/>
              </a:rPr>
              <a:t>those</a:t>
            </a:r>
            <a:r>
              <a:rPr lang="ja-JP" altLang="en-US" dirty="0">
                <a:ea typeface="游ゴシック"/>
              </a:rPr>
              <a:t> </a:t>
            </a:r>
            <a:r>
              <a:rPr lang="en-US" altLang="ja-JP" dirty="0">
                <a:ea typeface="游ゴシック"/>
              </a:rPr>
              <a:t>who</a:t>
            </a:r>
            <a:r>
              <a:rPr lang="ja-JP" altLang="en-US" dirty="0">
                <a:ea typeface="游ゴシック"/>
              </a:rPr>
              <a:t> </a:t>
            </a:r>
            <a:r>
              <a:rPr lang="en-US" altLang="ja-JP" dirty="0">
                <a:ea typeface="游ゴシック"/>
              </a:rPr>
              <a:t>have</a:t>
            </a:r>
            <a:r>
              <a:rPr lang="ja-JP" altLang="en-US" dirty="0">
                <a:ea typeface="游ゴシック"/>
              </a:rPr>
              <a:t> </a:t>
            </a:r>
            <a:r>
              <a:rPr lang="en-US" altLang="ja-JP" dirty="0">
                <a:ea typeface="游ゴシック"/>
              </a:rPr>
              <a:t>not</a:t>
            </a:r>
            <a:r>
              <a:rPr lang="ja-JP" altLang="en-US" dirty="0">
                <a:ea typeface="游ゴシック"/>
              </a:rPr>
              <a:t> </a:t>
            </a:r>
            <a:r>
              <a:rPr lang="en-US" altLang="ja-JP" dirty="0">
                <a:ea typeface="游ゴシック"/>
              </a:rPr>
              <a:t>finished,</a:t>
            </a:r>
            <a:r>
              <a:rPr lang="ja-JP" altLang="en-US" dirty="0">
                <a:ea typeface="游ゴシック"/>
              </a:rPr>
              <a:t> </a:t>
            </a:r>
            <a:r>
              <a:rPr lang="en-US" altLang="ja-JP" dirty="0">
                <a:ea typeface="游ゴシック"/>
              </a:rPr>
              <a:t>and</a:t>
            </a:r>
            <a:r>
              <a:rPr lang="ja-JP" altLang="en-US" dirty="0">
                <a:ea typeface="游ゴシック"/>
              </a:rPr>
              <a:t> </a:t>
            </a:r>
            <a:r>
              <a:rPr lang="en-US" altLang="ja-JP" dirty="0">
                <a:ea typeface="游ゴシック"/>
              </a:rPr>
              <a:t>so</a:t>
            </a:r>
            <a:r>
              <a:rPr lang="ja-JP" altLang="en-US" dirty="0">
                <a:ea typeface="游ゴシック"/>
              </a:rPr>
              <a:t> </a:t>
            </a:r>
            <a:r>
              <a:rPr lang="en-US" altLang="ja-JP" dirty="0">
                <a:ea typeface="游ゴシック"/>
              </a:rPr>
              <a:t>on,</a:t>
            </a:r>
            <a:r>
              <a:rPr lang="ja-JP" altLang="en-US" dirty="0">
                <a:ea typeface="游ゴシック"/>
              </a:rPr>
              <a:t> </a:t>
            </a:r>
            <a:r>
              <a:rPr lang="en-US" altLang="ja-JP" dirty="0">
                <a:ea typeface="游ゴシック"/>
              </a:rPr>
              <a:t>so</a:t>
            </a:r>
            <a:r>
              <a:rPr lang="ja-JP" altLang="en-US" dirty="0">
                <a:ea typeface="游ゴシック"/>
              </a:rPr>
              <a:t> </a:t>
            </a:r>
            <a:r>
              <a:rPr lang="en-US" altLang="ja-JP" dirty="0">
                <a:ea typeface="游ゴシック"/>
              </a:rPr>
              <a:t>that</a:t>
            </a:r>
            <a:r>
              <a:rPr lang="ja-JP" altLang="en-US" dirty="0">
                <a:ea typeface="游ゴシック"/>
              </a:rPr>
              <a:t> </a:t>
            </a:r>
            <a:r>
              <a:rPr lang="en-US" altLang="ja-JP" dirty="0">
                <a:ea typeface="游ゴシック"/>
              </a:rPr>
              <a:t>we</a:t>
            </a:r>
            <a:r>
              <a:rPr lang="ja-JP" altLang="en-US" dirty="0">
                <a:ea typeface="游ゴシック"/>
              </a:rPr>
              <a:t> </a:t>
            </a:r>
            <a:r>
              <a:rPr lang="en-US" altLang="ja-JP" dirty="0">
                <a:ea typeface="游ゴシック"/>
              </a:rPr>
              <a:t>can</a:t>
            </a:r>
            <a:r>
              <a:rPr lang="ja-JP" altLang="en-US" dirty="0">
                <a:ea typeface="游ゴシック"/>
              </a:rPr>
              <a:t> </a:t>
            </a:r>
            <a:r>
              <a:rPr lang="en-US" altLang="ja-JP" dirty="0">
                <a:ea typeface="游ゴシック"/>
              </a:rPr>
              <a:t>proceed</a:t>
            </a:r>
            <a:r>
              <a:rPr lang="ja-JP" altLang="en-US" dirty="0">
                <a:ea typeface="游ゴシック"/>
              </a:rPr>
              <a:t> </a:t>
            </a:r>
            <a:r>
              <a:rPr lang="en-US" altLang="ja-JP" dirty="0">
                <a:ea typeface="游ゴシック"/>
              </a:rPr>
              <a:t>as</a:t>
            </a:r>
            <a:r>
              <a:rPr lang="ja-JP" altLang="en-US" dirty="0">
                <a:ea typeface="游ゴシック"/>
              </a:rPr>
              <a:t> </a:t>
            </a:r>
            <a:r>
              <a:rPr lang="en-US" altLang="ja-JP" dirty="0">
                <a:ea typeface="游ゴシック"/>
              </a:rPr>
              <a:t>planned.</a:t>
            </a:r>
            <a:endParaRPr lang="ja-JP" dirty="0">
              <a:ea typeface="游ゴシック"/>
            </a:endParaRPr>
          </a:p>
          <a:p>
            <a:endParaRPr lang="ja-JP" altLang="en-US">
              <a:ea typeface="游ゴシック" panose="020B0400000000000000" pitchFamily="34" charset="-128"/>
            </a:endParaRPr>
          </a:p>
          <a:p>
            <a:r>
              <a:rPr lang="en-US" dirty="0" err="1"/>
              <a:t>日曜日のミーティングまでに各自のタスクを終え、日曜日からは結合テストを開始したいと考えています</a:t>
            </a:r>
            <a:r>
              <a:rPr lang="en-US" dirty="0"/>
              <a:t>。</a:t>
            </a:r>
            <a:endParaRPr lang="en-US" dirty="0">
              <a:ea typeface="游ゴシック"/>
            </a:endParaRPr>
          </a:p>
          <a:p>
            <a:r>
              <a:rPr lang="en-US" dirty="0"/>
              <a:t>We hope to have each person's task completed by Sunday's meeting and to begin the integration test on Sunday.</a:t>
            </a:r>
            <a:endParaRPr lang="en-US" dirty="0">
              <a:ea typeface="游ゴシック"/>
            </a:endParaRPr>
          </a:p>
          <a:p>
            <a:endParaRPr lang="ja-JP" altLang="en-US">
              <a:ea typeface="游ゴシック"/>
            </a:endParaRPr>
          </a:p>
          <a:p>
            <a:endParaRPr lang="ja-JP" altLang="en-US">
              <a:ea typeface="游ゴシック"/>
            </a:endParaRPr>
          </a:p>
        </p:txBody>
      </p:sp>
      <p:sp>
        <p:nvSpPr>
          <p:cNvPr id="4" name="スライド番号プレースホルダー 3"/>
          <p:cNvSpPr>
            <a:spLocks noGrp="1"/>
          </p:cNvSpPr>
          <p:nvPr>
            <p:ph type="sldNum" sz="quarter" idx="5"/>
          </p:nvPr>
        </p:nvSpPr>
        <p:spPr/>
        <p:txBody>
          <a:bodyPr/>
          <a:lstStyle/>
          <a:p>
            <a:fld id="{7892B8C9-79E4-4A05-9543-7287598C54D3}" type="slidenum">
              <a:rPr kumimoji="1" lang="ja-JP" altLang="en-US" smtClean="0"/>
              <a:t>4</a:t>
            </a:fld>
            <a:endParaRPr kumimoji="1" lang="ja-JP" altLang="en-US"/>
          </a:p>
        </p:txBody>
      </p:sp>
    </p:spTree>
    <p:extLst>
      <p:ext uri="{BB962C8B-B14F-4D97-AF65-F5344CB8AC3E}">
        <p14:creationId xmlns:p14="http://schemas.microsoft.com/office/powerpoint/2010/main" val="198112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err="1">
                <a:ea typeface="游ゴシック"/>
              </a:rPr>
              <a:t>日曜日のミーティングまでに各自のタスクを終え、日曜日からは結合テストを開始したいと考えています</a:t>
            </a:r>
            <a:r>
              <a:rPr lang="en-US" dirty="0"/>
              <a:t>。</a:t>
            </a:r>
          </a:p>
          <a:p>
            <a:r>
              <a:rPr lang="en-US" dirty="0"/>
              <a:t>We hope to have each person's task completed by Sunday's meeting and to begin the integration test on Sunday.</a:t>
            </a:r>
            <a:endParaRPr lang="en-US" dirty="0">
              <a:ea typeface="游ゴシック"/>
            </a:endParaRPr>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7892B8C9-79E4-4A05-9543-7287598C54D3}" type="slidenum">
              <a:rPr kumimoji="1" lang="ja-JP" altLang="en-US" smtClean="0"/>
              <a:t>6</a:t>
            </a:fld>
            <a:endParaRPr kumimoji="1" lang="ja-JP" altLang="en-US"/>
          </a:p>
        </p:txBody>
      </p:sp>
    </p:spTree>
    <p:extLst>
      <p:ext uri="{BB962C8B-B14F-4D97-AF65-F5344CB8AC3E}">
        <p14:creationId xmlns:p14="http://schemas.microsoft.com/office/powerpoint/2010/main" val="687934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今日中にテストに必要な要素の話し合いとGitを使うときの約束をもう一度確認していきたいと思います。</a:t>
            </a:r>
          </a:p>
          <a:p>
            <a:r>
              <a:rPr lang="ja-JP"/>
              <a:t>Later today, we will discuss the elements necessary for testing and reconfirm the promises when using Git.</a:t>
            </a:r>
          </a:p>
        </p:txBody>
      </p:sp>
      <p:sp>
        <p:nvSpPr>
          <p:cNvPr id="4" name="Slide Number Placeholder 3"/>
          <p:cNvSpPr>
            <a:spLocks noGrp="1"/>
          </p:cNvSpPr>
          <p:nvPr>
            <p:ph type="sldNum" sz="quarter" idx="5"/>
          </p:nvPr>
        </p:nvSpPr>
        <p:spPr/>
        <p:txBody>
          <a:bodyPr/>
          <a:lstStyle/>
          <a:p>
            <a:fld id="{7892B8C9-79E4-4A05-9543-7287598C54D3}" type="slidenum">
              <a:rPr kumimoji="1" lang="ja-JP" altLang="en-US" smtClean="0"/>
              <a:t>7</a:t>
            </a:fld>
            <a:endParaRPr kumimoji="1" lang="ja-JP" altLang="en-US"/>
          </a:p>
        </p:txBody>
      </p:sp>
    </p:spTree>
    <p:extLst>
      <p:ext uri="{BB962C8B-B14F-4D97-AF65-F5344CB8AC3E}">
        <p14:creationId xmlns:p14="http://schemas.microsoft.com/office/powerpoint/2010/main" val="2816566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7C1D20-D3FF-44F0-8606-A877A0181FF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A8FD549-EF03-4B13-BA0D-7EACB487A8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EFA726D-09A7-45B2-80C5-8CB490C0E2E1}"/>
              </a:ext>
            </a:extLst>
          </p:cNvPr>
          <p:cNvSpPr>
            <a:spLocks noGrp="1"/>
          </p:cNvSpPr>
          <p:nvPr>
            <p:ph type="dt" sz="half" idx="10"/>
          </p:nvPr>
        </p:nvSpPr>
        <p:spPr/>
        <p:txBody>
          <a:bodyPr/>
          <a:lstStyle/>
          <a:p>
            <a:fld id="{56BCC3A8-52F8-4B8F-81B0-627B62D5776D}" type="datetime1">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3893C451-F7E5-45AE-8F39-4E8D61B2EA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97AB0-0E99-41D2-A343-16AF68A2AB4F}"/>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197548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8DE8F5-82E8-49EB-B883-631302A9284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30F0A9-1487-4B12-B907-DBE2AD64EF6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33EF0F-9F23-40C8-85AF-2FF6D32EF8AE}"/>
              </a:ext>
            </a:extLst>
          </p:cNvPr>
          <p:cNvSpPr>
            <a:spLocks noGrp="1"/>
          </p:cNvSpPr>
          <p:nvPr>
            <p:ph type="dt" sz="half" idx="10"/>
          </p:nvPr>
        </p:nvSpPr>
        <p:spPr/>
        <p:txBody>
          <a:bodyPr/>
          <a:lstStyle/>
          <a:p>
            <a:fld id="{D10EA636-5B74-4D2E-A62F-B5FD26DCF31E}" type="datetime1">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C8214A27-C94D-4DFE-B949-323DDA8A4A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BFADA9-B2DB-4993-9583-53B1B18FA083}"/>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2635880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679C7D0-0C1E-4904-A9F9-2400328237E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C43C65-705D-4BB5-B9B7-EDC2E62F11D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665C0D-4876-4D78-9176-DFEBF85AFBB0}"/>
              </a:ext>
            </a:extLst>
          </p:cNvPr>
          <p:cNvSpPr>
            <a:spLocks noGrp="1"/>
          </p:cNvSpPr>
          <p:nvPr>
            <p:ph type="dt" sz="half" idx="10"/>
          </p:nvPr>
        </p:nvSpPr>
        <p:spPr/>
        <p:txBody>
          <a:bodyPr/>
          <a:lstStyle/>
          <a:p>
            <a:fld id="{53D0DEB2-E5DE-43AA-9174-068A613C5D04}" type="datetime1">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6D12D0C4-96BA-41BF-AD4F-BF21BD9FF3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010DE4-D4FA-40EB-AD85-420EDD156D44}"/>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205241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E727F-0AD4-4E68-9BD3-228B98B3E0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7C0717-C49B-4265-B081-46F6002CC5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3AA7DB-D693-492C-8750-D6C46F4D95FC}"/>
              </a:ext>
            </a:extLst>
          </p:cNvPr>
          <p:cNvSpPr>
            <a:spLocks noGrp="1"/>
          </p:cNvSpPr>
          <p:nvPr>
            <p:ph type="dt" sz="half" idx="10"/>
          </p:nvPr>
        </p:nvSpPr>
        <p:spPr/>
        <p:txBody>
          <a:bodyPr/>
          <a:lstStyle/>
          <a:p>
            <a:fld id="{25EC2A2E-39A5-414D-97B5-E5B2F9FB2708}" type="datetime1">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915BD0D6-266B-44BB-AAFF-AE6C8FF4A4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A6EA06B-4DB1-4733-B8A0-C946AC56BCE1}"/>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224565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FE2D5C-934C-471F-A0A9-9315FF2A4E7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37D952-C563-45CB-A66E-BAAC588D0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A4502F4-C765-4F76-A8BB-61AB17831E7E}"/>
              </a:ext>
            </a:extLst>
          </p:cNvPr>
          <p:cNvSpPr>
            <a:spLocks noGrp="1"/>
          </p:cNvSpPr>
          <p:nvPr>
            <p:ph type="dt" sz="half" idx="10"/>
          </p:nvPr>
        </p:nvSpPr>
        <p:spPr/>
        <p:txBody>
          <a:bodyPr/>
          <a:lstStyle/>
          <a:p>
            <a:fld id="{A2FB8CAD-9CFC-4EA1-86CC-E811F6843906}" type="datetime1">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42EB678E-5D3D-4B3E-8545-98EDDDDF90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822D8A-5913-4DFF-9D45-C589190AC8A4}"/>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341572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49B10-DD00-4FFA-AFD3-B150FD84564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B153AF-2690-4DFD-A79D-C64F609A7D6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D146DC7-BCD5-43E7-906A-DC933F95B4B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46B6E68-D85B-476E-9078-0AFA767B0C45}"/>
              </a:ext>
            </a:extLst>
          </p:cNvPr>
          <p:cNvSpPr>
            <a:spLocks noGrp="1"/>
          </p:cNvSpPr>
          <p:nvPr>
            <p:ph type="dt" sz="half" idx="10"/>
          </p:nvPr>
        </p:nvSpPr>
        <p:spPr/>
        <p:txBody>
          <a:bodyPr/>
          <a:lstStyle/>
          <a:p>
            <a:fld id="{81587494-C8A7-4E49-AF8C-B2F0D375757F}" type="datetime1">
              <a:rPr kumimoji="1" lang="ja-JP" altLang="en-US" smtClean="0"/>
              <a:t>2023/1/24</a:t>
            </a:fld>
            <a:endParaRPr kumimoji="1" lang="ja-JP" altLang="en-US"/>
          </a:p>
        </p:txBody>
      </p:sp>
      <p:sp>
        <p:nvSpPr>
          <p:cNvPr id="6" name="フッター プレースホルダー 5">
            <a:extLst>
              <a:ext uri="{FF2B5EF4-FFF2-40B4-BE49-F238E27FC236}">
                <a16:creationId xmlns:a16="http://schemas.microsoft.com/office/drawing/2014/main" id="{82B1BAEA-ED1B-4F27-A172-8B2C3589FB4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07852F-EA24-4CDE-BB3B-4D81E320D814}"/>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165706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CCE4F-A08A-44A9-B318-E665D8781A3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8F7AE6-117B-4034-BC9F-37A246B80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B641DFF-F0FC-4DA2-B93C-6DBBD4A2A3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A00AE5D-87E9-473A-BD83-F90B451B6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24811A-00FE-4328-87AC-9537957DB4C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BB6478C-86AF-477B-A807-99773E41C8B9}"/>
              </a:ext>
            </a:extLst>
          </p:cNvPr>
          <p:cNvSpPr>
            <a:spLocks noGrp="1"/>
          </p:cNvSpPr>
          <p:nvPr>
            <p:ph type="dt" sz="half" idx="10"/>
          </p:nvPr>
        </p:nvSpPr>
        <p:spPr/>
        <p:txBody>
          <a:bodyPr/>
          <a:lstStyle/>
          <a:p>
            <a:fld id="{77544FFB-05AC-44DD-9DEF-960634D0507E}" type="datetime1">
              <a:rPr kumimoji="1" lang="ja-JP" altLang="en-US" smtClean="0"/>
              <a:t>2023/1/24</a:t>
            </a:fld>
            <a:endParaRPr kumimoji="1" lang="ja-JP" altLang="en-US"/>
          </a:p>
        </p:txBody>
      </p:sp>
      <p:sp>
        <p:nvSpPr>
          <p:cNvPr id="8" name="フッター プレースホルダー 7">
            <a:extLst>
              <a:ext uri="{FF2B5EF4-FFF2-40B4-BE49-F238E27FC236}">
                <a16:creationId xmlns:a16="http://schemas.microsoft.com/office/drawing/2014/main" id="{A0383AC9-E8A2-4EE5-B693-8ECB47417D6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F5BFFFF-0A35-4CD2-8C16-38A9AC3397A1}"/>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217217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1BCC03-8246-4A76-B770-64E5E61057A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309A2AB-0C1D-4203-A72D-0860C7A63115}"/>
              </a:ext>
            </a:extLst>
          </p:cNvPr>
          <p:cNvSpPr>
            <a:spLocks noGrp="1"/>
          </p:cNvSpPr>
          <p:nvPr>
            <p:ph type="dt" sz="half" idx="10"/>
          </p:nvPr>
        </p:nvSpPr>
        <p:spPr/>
        <p:txBody>
          <a:bodyPr/>
          <a:lstStyle/>
          <a:p>
            <a:fld id="{0511CCF4-F46D-49F7-B862-306BDA5CCF98}" type="datetime1">
              <a:rPr kumimoji="1" lang="ja-JP" altLang="en-US" smtClean="0"/>
              <a:t>2023/1/24</a:t>
            </a:fld>
            <a:endParaRPr kumimoji="1" lang="ja-JP" altLang="en-US"/>
          </a:p>
        </p:txBody>
      </p:sp>
      <p:sp>
        <p:nvSpPr>
          <p:cNvPr id="4" name="フッター プレースホルダー 3">
            <a:extLst>
              <a:ext uri="{FF2B5EF4-FFF2-40B4-BE49-F238E27FC236}">
                <a16:creationId xmlns:a16="http://schemas.microsoft.com/office/drawing/2014/main" id="{84CA3267-25FC-485D-BA96-5EDEF044CB5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079C37-C4B7-4123-9311-F48A11A18F35}"/>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3824141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319006-1EFF-4ABF-8705-A37E1049CD63}"/>
              </a:ext>
            </a:extLst>
          </p:cNvPr>
          <p:cNvSpPr>
            <a:spLocks noGrp="1"/>
          </p:cNvSpPr>
          <p:nvPr>
            <p:ph type="dt" sz="half" idx="10"/>
          </p:nvPr>
        </p:nvSpPr>
        <p:spPr/>
        <p:txBody>
          <a:bodyPr/>
          <a:lstStyle/>
          <a:p>
            <a:fld id="{C1290CE7-A8AB-493B-A708-4EB53E226D71}" type="datetime1">
              <a:rPr kumimoji="1" lang="ja-JP" altLang="en-US" smtClean="0"/>
              <a:t>2023/1/24</a:t>
            </a:fld>
            <a:endParaRPr kumimoji="1" lang="ja-JP" altLang="en-US"/>
          </a:p>
        </p:txBody>
      </p:sp>
      <p:sp>
        <p:nvSpPr>
          <p:cNvPr id="3" name="フッター プレースホルダー 2">
            <a:extLst>
              <a:ext uri="{FF2B5EF4-FFF2-40B4-BE49-F238E27FC236}">
                <a16:creationId xmlns:a16="http://schemas.microsoft.com/office/drawing/2014/main" id="{CB22BB07-8710-473D-8902-2E849638AA6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589CDB-868E-48A0-9D3D-3139197C23C7}"/>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718757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FF019B-E996-4009-BB4D-4C0C6382459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C42C6F-F67C-42AD-B68C-3C54E9BAC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C86C171-9FC2-4F04-BBC2-FB06F757B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DCE3747-79EE-4233-A538-EA2877B25A16}"/>
              </a:ext>
            </a:extLst>
          </p:cNvPr>
          <p:cNvSpPr>
            <a:spLocks noGrp="1"/>
          </p:cNvSpPr>
          <p:nvPr>
            <p:ph type="dt" sz="half" idx="10"/>
          </p:nvPr>
        </p:nvSpPr>
        <p:spPr/>
        <p:txBody>
          <a:bodyPr/>
          <a:lstStyle/>
          <a:p>
            <a:fld id="{284443BF-1D03-4112-BCFD-2299FEC3E3E5}" type="datetime1">
              <a:rPr kumimoji="1" lang="ja-JP" altLang="en-US" smtClean="0"/>
              <a:t>2023/1/24</a:t>
            </a:fld>
            <a:endParaRPr kumimoji="1" lang="ja-JP" altLang="en-US"/>
          </a:p>
        </p:txBody>
      </p:sp>
      <p:sp>
        <p:nvSpPr>
          <p:cNvPr id="6" name="フッター プレースホルダー 5">
            <a:extLst>
              <a:ext uri="{FF2B5EF4-FFF2-40B4-BE49-F238E27FC236}">
                <a16:creationId xmlns:a16="http://schemas.microsoft.com/office/drawing/2014/main" id="{1351FD05-9FDA-4542-95BD-E60897516A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92AE6F-0000-4974-84A3-E75FD94EE27D}"/>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318819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FCD9C9-F323-4161-A3A0-6DEB53DD45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ECADEA3-218A-4CA1-A523-F511DACE1C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7D4E4DD-33CE-4B15-921B-131B60EAC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1982A6-51EE-4FE2-9EE2-43D28C6D1DFC}"/>
              </a:ext>
            </a:extLst>
          </p:cNvPr>
          <p:cNvSpPr>
            <a:spLocks noGrp="1"/>
          </p:cNvSpPr>
          <p:nvPr>
            <p:ph type="dt" sz="half" idx="10"/>
          </p:nvPr>
        </p:nvSpPr>
        <p:spPr/>
        <p:txBody>
          <a:bodyPr/>
          <a:lstStyle/>
          <a:p>
            <a:fld id="{90A418DB-7926-467D-B804-B288514E39FB}" type="datetime1">
              <a:rPr kumimoji="1" lang="ja-JP" altLang="en-US" smtClean="0"/>
              <a:t>2023/1/24</a:t>
            </a:fld>
            <a:endParaRPr kumimoji="1" lang="ja-JP" altLang="en-US"/>
          </a:p>
        </p:txBody>
      </p:sp>
      <p:sp>
        <p:nvSpPr>
          <p:cNvPr id="6" name="フッター プレースホルダー 5">
            <a:extLst>
              <a:ext uri="{FF2B5EF4-FFF2-40B4-BE49-F238E27FC236}">
                <a16:creationId xmlns:a16="http://schemas.microsoft.com/office/drawing/2014/main" id="{82E0B46D-BB69-404D-A06A-6D066E6520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3A71B6-193E-4C79-8170-0055383C48FB}"/>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94280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F76297-6623-4C43-B674-D444868E6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55E366-A6CB-4F28-A8C6-F34CCD8D8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1F59C7-8D89-4A56-B5F2-F66726785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47CEA0-DA76-46D0-8404-230C80D43928}" type="datetime1">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A8BE6D86-9E42-4B36-AD74-43A6D1707B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C4CC28-D5C8-416F-AAAB-990504986A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2738998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42B8B-1AB8-440E-85D7-9DE7BA846A81}"/>
              </a:ext>
            </a:extLst>
          </p:cNvPr>
          <p:cNvSpPr>
            <a:spLocks noGrp="1"/>
          </p:cNvSpPr>
          <p:nvPr>
            <p:ph type="ctrTitle"/>
          </p:nvPr>
        </p:nvSpPr>
        <p:spPr/>
        <p:txBody>
          <a:bodyPr/>
          <a:lstStyle/>
          <a:p>
            <a:r>
              <a:rPr lang="en-US" altLang="ja-JP">
                <a:ea typeface="游ゴシック Light"/>
              </a:rPr>
              <a:t>Project</a:t>
            </a:r>
            <a:r>
              <a:rPr kumimoji="1" lang="en-US" altLang="ja-JP">
                <a:ea typeface="游ゴシック Light"/>
              </a:rPr>
              <a:t>: </a:t>
            </a:r>
            <a:r>
              <a:rPr lang="en-US" altLang="ja-JP">
                <a:ea typeface="游ゴシック Light"/>
              </a:rPr>
              <a:t>TA report system</a:t>
            </a:r>
          </a:p>
        </p:txBody>
      </p:sp>
      <p:sp>
        <p:nvSpPr>
          <p:cNvPr id="3" name="字幕 2">
            <a:extLst>
              <a:ext uri="{FF2B5EF4-FFF2-40B4-BE49-F238E27FC236}">
                <a16:creationId xmlns:a16="http://schemas.microsoft.com/office/drawing/2014/main" id="{4D05779C-1AC8-43D0-80BB-BCEF5C654476}"/>
              </a:ext>
            </a:extLst>
          </p:cNvPr>
          <p:cNvSpPr>
            <a:spLocks noGrp="1"/>
          </p:cNvSpPr>
          <p:nvPr>
            <p:ph type="subTitle" idx="1"/>
          </p:nvPr>
        </p:nvSpPr>
        <p:spPr/>
        <p:txBody>
          <a:bodyPr vert="horz" lIns="91440" tIns="45720" rIns="91440" bIns="45720" rtlCol="0" anchor="t">
            <a:normAutofit/>
          </a:bodyPr>
          <a:lstStyle/>
          <a:p>
            <a:r>
              <a:rPr kumimoji="1" lang="en-US" altLang="ja-JP">
                <a:ea typeface="游ゴシック"/>
              </a:rPr>
              <a:t>IE04 Weekly Progress Report</a:t>
            </a:r>
          </a:p>
          <a:p>
            <a:r>
              <a:rPr lang="en-US" altLang="ja-JP">
                <a:ea typeface="游ゴシック"/>
              </a:rPr>
              <a:t>2022/01/25</a:t>
            </a:r>
          </a:p>
          <a:p>
            <a:r>
              <a:rPr kumimoji="1" lang="en-US" altLang="ja-JP">
                <a:ea typeface="游ゴシック"/>
              </a:rPr>
              <a:t>Team: </a:t>
            </a:r>
            <a:r>
              <a:rPr lang="en-US" altLang="ja-JP" err="1">
                <a:ea typeface="游ゴシック"/>
              </a:rPr>
              <a:t>kitakata</a:t>
            </a:r>
            <a:r>
              <a:rPr lang="en-US" altLang="ja-JP">
                <a:ea typeface="游ゴシック"/>
              </a:rPr>
              <a:t>-ramen</a:t>
            </a:r>
          </a:p>
        </p:txBody>
      </p:sp>
    </p:spTree>
    <p:extLst>
      <p:ext uri="{BB962C8B-B14F-4D97-AF65-F5344CB8AC3E}">
        <p14:creationId xmlns:p14="http://schemas.microsoft.com/office/powerpoint/2010/main" val="2791718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52DA4A-6095-4E81-9113-4CDDC4EADDB5}"/>
              </a:ext>
            </a:extLst>
          </p:cNvPr>
          <p:cNvSpPr>
            <a:spLocks noGrp="1"/>
          </p:cNvSpPr>
          <p:nvPr>
            <p:ph type="title"/>
          </p:nvPr>
        </p:nvSpPr>
        <p:spPr>
          <a:xfrm>
            <a:off x="369849" y="0"/>
            <a:ext cx="10515600" cy="1325563"/>
          </a:xfrm>
        </p:spPr>
        <p:txBody>
          <a:bodyPr/>
          <a:lstStyle/>
          <a:p>
            <a:r>
              <a:rPr kumimoji="1" lang="en-US" altLang="ja-JP"/>
              <a:t>Activities of Previous Week </a:t>
            </a:r>
            <a:r>
              <a:rPr kumimoji="1" lang="ja-JP" altLang="en-US"/>
              <a:t>①</a:t>
            </a:r>
          </a:p>
        </p:txBody>
      </p:sp>
      <p:graphicFrame>
        <p:nvGraphicFramePr>
          <p:cNvPr id="4" name="コンテンツ プレースホルダー 3">
            <a:extLst>
              <a:ext uri="{FF2B5EF4-FFF2-40B4-BE49-F238E27FC236}">
                <a16:creationId xmlns:a16="http://schemas.microsoft.com/office/drawing/2014/main" id="{8F857266-2930-42F5-BB83-AD1582A0663E}"/>
              </a:ext>
            </a:extLst>
          </p:cNvPr>
          <p:cNvGraphicFramePr>
            <a:graphicFrameLocks noGrp="1"/>
          </p:cNvGraphicFramePr>
          <p:nvPr>
            <p:ph idx="1"/>
            <p:extLst>
              <p:ext uri="{D42A27DB-BD31-4B8C-83A1-F6EECF244321}">
                <p14:modId xmlns:p14="http://schemas.microsoft.com/office/powerpoint/2010/main" val="1721489095"/>
              </p:ext>
            </p:extLst>
          </p:nvPr>
        </p:nvGraphicFramePr>
        <p:xfrm>
          <a:off x="369849" y="2131579"/>
          <a:ext cx="11433746" cy="4389120"/>
        </p:xfrm>
        <a:graphic>
          <a:graphicData uri="http://schemas.openxmlformats.org/drawingml/2006/table">
            <a:tbl>
              <a:tblPr firstRow="1" bandRow="1">
                <a:tableStyleId>{5C22544A-7EE6-4342-B048-85BDC9FD1C3A}</a:tableStyleId>
              </a:tblPr>
              <a:tblGrid>
                <a:gridCol w="5469308">
                  <a:extLst>
                    <a:ext uri="{9D8B030D-6E8A-4147-A177-3AD203B41FA5}">
                      <a16:colId xmlns:a16="http://schemas.microsoft.com/office/drawing/2014/main" val="3648173744"/>
                    </a:ext>
                  </a:extLst>
                </a:gridCol>
                <a:gridCol w="2138523">
                  <a:extLst>
                    <a:ext uri="{9D8B030D-6E8A-4147-A177-3AD203B41FA5}">
                      <a16:colId xmlns:a16="http://schemas.microsoft.com/office/drawing/2014/main" val="3924293817"/>
                    </a:ext>
                  </a:extLst>
                </a:gridCol>
                <a:gridCol w="1805636">
                  <a:extLst>
                    <a:ext uri="{9D8B030D-6E8A-4147-A177-3AD203B41FA5}">
                      <a16:colId xmlns:a16="http://schemas.microsoft.com/office/drawing/2014/main" val="501049962"/>
                    </a:ext>
                  </a:extLst>
                </a:gridCol>
                <a:gridCol w="2020279">
                  <a:extLst>
                    <a:ext uri="{9D8B030D-6E8A-4147-A177-3AD203B41FA5}">
                      <a16:colId xmlns:a16="http://schemas.microsoft.com/office/drawing/2014/main" val="556388561"/>
                    </a:ext>
                  </a:extLst>
                </a:gridCol>
              </a:tblGrid>
              <a:tr h="289720">
                <a:tc>
                  <a:txBody>
                    <a:bodyPr/>
                    <a:lstStyle/>
                    <a:p>
                      <a:pPr algn="ctr"/>
                      <a:r>
                        <a:rPr kumimoji="1" lang="en-US" altLang="ja-JP" dirty="0"/>
                        <a:t>Task</a:t>
                      </a:r>
                      <a:endParaRPr kumimoji="1" lang="ja-JP" altLang="en-US" dirty="0"/>
                    </a:p>
                  </a:txBody>
                  <a:tcPr anchor="ctr"/>
                </a:tc>
                <a:tc>
                  <a:txBody>
                    <a:bodyPr/>
                    <a:lstStyle/>
                    <a:p>
                      <a:pPr algn="ctr"/>
                      <a:r>
                        <a:rPr kumimoji="1" lang="en-US" altLang="ja-JP" dirty="0"/>
                        <a:t>Member</a:t>
                      </a:r>
                      <a:endParaRPr kumimoji="1" lang="ja-JP" altLang="en-US" dirty="0"/>
                    </a:p>
                  </a:txBody>
                  <a:tcPr anchor="ctr"/>
                </a:tc>
                <a:tc>
                  <a:txBody>
                    <a:bodyPr/>
                    <a:lstStyle/>
                    <a:p>
                      <a:pPr algn="ctr"/>
                      <a:r>
                        <a:rPr kumimoji="1" lang="en-US" altLang="ja-JP" dirty="0"/>
                        <a:t>Status</a:t>
                      </a:r>
                      <a:endParaRPr kumimoji="1" lang="ja-JP" altLang="en-US" dirty="0"/>
                    </a:p>
                  </a:txBody>
                  <a:tcPr anchor="ctr"/>
                </a:tc>
                <a:tc>
                  <a:txBody>
                    <a:bodyPr/>
                    <a:lstStyle/>
                    <a:p>
                      <a:pPr algn="ctr"/>
                      <a:r>
                        <a:rPr kumimoji="1" lang="en-US" altLang="ja-JP" dirty="0"/>
                        <a:t>Work Hours</a:t>
                      </a:r>
                      <a:endParaRPr kumimoji="1" lang="ja-JP" altLang="en-US" dirty="0"/>
                    </a:p>
                  </a:txBody>
                  <a:tcPr anchor="ctr"/>
                </a:tc>
                <a:extLst>
                  <a:ext uri="{0D108BD9-81ED-4DB2-BD59-A6C34878D82A}">
                    <a16:rowId xmlns:a16="http://schemas.microsoft.com/office/drawing/2014/main" val="3509666640"/>
                  </a:ext>
                </a:extLst>
              </a:tr>
              <a:tr h="0">
                <a:tc>
                  <a:txBody>
                    <a:bodyPr/>
                    <a:lstStyle/>
                    <a:p>
                      <a:r>
                        <a:rPr lang="en" dirty="0"/>
                        <a:t>2.2 Automatically calculate daily total worktime.</a:t>
                      </a:r>
                    </a:p>
                  </a:txBody>
                  <a:tcPr anchor="ctr"/>
                </a:tc>
                <a:tc>
                  <a:txBody>
                    <a:bodyPr/>
                    <a:lstStyle/>
                    <a:p>
                      <a:pPr lvl="0">
                        <a:buNone/>
                      </a:pPr>
                      <a:r>
                        <a:rPr kumimoji="1" lang="en-US" altLang="ja-JP" dirty="0"/>
                        <a:t>Nhan</a:t>
                      </a:r>
                    </a:p>
                  </a:txBody>
                  <a:tcPr anchor="ctr"/>
                </a:tc>
                <a:tc>
                  <a:txBody>
                    <a:bodyPr/>
                    <a:lstStyle/>
                    <a:p>
                      <a:pPr lvl="0" algn="ctr">
                        <a:buNone/>
                      </a:pPr>
                      <a:r>
                        <a:rPr kumimoji="1" lang="en-US" altLang="ja-JP" dirty="0"/>
                        <a:t>90%</a:t>
                      </a:r>
                    </a:p>
                  </a:txBody>
                  <a:tcPr anchor="ctr"/>
                </a:tc>
                <a:tc>
                  <a:txBody>
                    <a:bodyPr/>
                    <a:lstStyle/>
                    <a:p>
                      <a:pPr lvl="0" algn="r">
                        <a:buNone/>
                      </a:pPr>
                      <a:r>
                        <a:rPr lang="en-US" altLang="ja-JP" dirty="0"/>
                        <a:t>2h</a:t>
                      </a:r>
                      <a:endParaRPr kumimoji="1" lang="en-US" altLang="ja-JP" dirty="0"/>
                    </a:p>
                  </a:txBody>
                  <a:tcPr anchor="ctr"/>
                </a:tc>
                <a:extLst>
                  <a:ext uri="{0D108BD9-81ED-4DB2-BD59-A6C34878D82A}">
                    <a16:rowId xmlns:a16="http://schemas.microsoft.com/office/drawing/2014/main" val="3825548631"/>
                  </a:ext>
                </a:extLst>
              </a:tr>
              <a:tr h="289720">
                <a:tc>
                  <a:txBody>
                    <a:bodyPr/>
                    <a:lstStyle/>
                    <a:p>
                      <a:r>
                        <a:rPr lang="en" dirty="0"/>
                        <a:t>2.3 Displaying Error Messages (</a:t>
                      </a:r>
                      <a:r>
                        <a:rPr lang="en" sz="1800" b="0" i="0" u="none" strike="noStrike" noProof="0" dirty="0">
                          <a:latin typeface="游ゴシック"/>
                        </a:rPr>
                        <a:t>When register with wrong input</a:t>
                      </a:r>
                      <a:r>
                        <a:rPr lang="en" dirty="0"/>
                        <a:t>)</a:t>
                      </a:r>
                    </a:p>
                  </a:txBody>
                  <a:tcPr anchor="ctr">
                    <a:solidFill>
                      <a:srgbClr val="CFD5EA"/>
                    </a:solidFill>
                  </a:tcPr>
                </a:tc>
                <a:tc>
                  <a:txBody>
                    <a:bodyPr/>
                    <a:lstStyle/>
                    <a:p>
                      <a:pPr lvl="0">
                        <a:buNone/>
                      </a:pPr>
                      <a:r>
                        <a:rPr kumimoji="1" lang="en-US" altLang="ja-JP" dirty="0"/>
                        <a:t>Kurihara</a:t>
                      </a:r>
                    </a:p>
                  </a:txBody>
                  <a:tcPr anchor="ctr">
                    <a:solidFill>
                      <a:srgbClr val="CFD5EA"/>
                    </a:solidFill>
                  </a:tcPr>
                </a:tc>
                <a:tc>
                  <a:txBody>
                    <a:bodyPr/>
                    <a:lstStyle/>
                    <a:p>
                      <a:pPr lvl="0" algn="ctr">
                        <a:buNone/>
                      </a:pPr>
                      <a:r>
                        <a:rPr lang="en-US" altLang="ja-JP" dirty="0"/>
                        <a:t>50%</a:t>
                      </a:r>
                      <a:endParaRPr kumimoji="1" lang="en-US" altLang="ja-JP" dirty="0"/>
                    </a:p>
                  </a:txBody>
                  <a:tcPr anchor="ctr">
                    <a:solidFill>
                      <a:srgbClr val="CFD5EA"/>
                    </a:solidFill>
                  </a:tcPr>
                </a:tc>
                <a:tc>
                  <a:txBody>
                    <a:bodyPr/>
                    <a:lstStyle/>
                    <a:p>
                      <a:pPr lvl="0" algn="r">
                        <a:buNone/>
                      </a:pPr>
                      <a:r>
                        <a:rPr lang="en-US" altLang="ja-JP" dirty="0"/>
                        <a:t>3.0h</a:t>
                      </a:r>
                      <a:endParaRPr kumimoji="1" lang="en-US" altLang="ja-JP" dirty="0"/>
                    </a:p>
                  </a:txBody>
                  <a:tcPr anchor="ctr">
                    <a:solidFill>
                      <a:srgbClr val="CFD5EA"/>
                    </a:solidFill>
                  </a:tcPr>
                </a:tc>
                <a:extLst>
                  <a:ext uri="{0D108BD9-81ED-4DB2-BD59-A6C34878D82A}">
                    <a16:rowId xmlns:a16="http://schemas.microsoft.com/office/drawing/2014/main" val="2874589208"/>
                  </a:ext>
                </a:extLst>
              </a:tr>
              <a:tr h="359251">
                <a:tc>
                  <a:txBody>
                    <a:bodyPr/>
                    <a:lstStyle/>
                    <a:p>
                      <a:r>
                        <a:rPr lang="en" dirty="0"/>
                        <a:t>2.4 Display error messages (about work time)</a:t>
                      </a:r>
                    </a:p>
                  </a:txBody>
                  <a:tcPr anchor="ctr"/>
                </a:tc>
                <a:tc>
                  <a:txBody>
                    <a:bodyPr/>
                    <a:lstStyle/>
                    <a:p>
                      <a:pPr lvl="0">
                        <a:buNone/>
                      </a:pPr>
                      <a:r>
                        <a:rPr kumimoji="1" lang="en-US" altLang="ja-JP" dirty="0"/>
                        <a:t>Nhan</a:t>
                      </a:r>
                      <a:endParaRPr kumimoji="1" lang="ja-JP" altLang="en-US" dirty="0"/>
                    </a:p>
                  </a:txBody>
                  <a:tcPr anchor="ctr"/>
                </a:tc>
                <a:tc>
                  <a:txBody>
                    <a:bodyPr/>
                    <a:lstStyle/>
                    <a:p>
                      <a:pPr lvl="0" algn="ctr">
                        <a:buNone/>
                      </a:pPr>
                      <a:r>
                        <a:rPr kumimoji="1" lang="en-US" altLang="ja-JP" dirty="0"/>
                        <a:t>90%</a:t>
                      </a:r>
                    </a:p>
                  </a:txBody>
                  <a:tcPr anchor="ctr"/>
                </a:tc>
                <a:tc>
                  <a:txBody>
                    <a:bodyPr/>
                    <a:lstStyle/>
                    <a:p>
                      <a:pPr lvl="0" algn="r">
                        <a:buNone/>
                      </a:pPr>
                      <a:r>
                        <a:rPr lang="en-US" altLang="ja-JP" dirty="0"/>
                        <a:t>1.5h</a:t>
                      </a:r>
                      <a:endParaRPr kumimoji="1" lang="en-US" altLang="ja-JP" dirty="0"/>
                    </a:p>
                  </a:txBody>
                  <a:tcPr anchor="ctr"/>
                </a:tc>
                <a:extLst>
                  <a:ext uri="{0D108BD9-81ED-4DB2-BD59-A6C34878D82A}">
                    <a16:rowId xmlns:a16="http://schemas.microsoft.com/office/drawing/2014/main" val="2602063011"/>
                  </a:ext>
                </a:extLst>
              </a:tr>
              <a:tr h="359251">
                <a:tc>
                  <a:txBody>
                    <a:bodyPr/>
                    <a:lstStyle/>
                    <a:p>
                      <a:r>
                        <a:rPr lang="en" dirty="0"/>
                        <a:t>2.5 Add total work hour to monthly total work hour</a:t>
                      </a:r>
                    </a:p>
                  </a:txBody>
                  <a:tcPr anchor="ctr"/>
                </a:tc>
                <a:tc>
                  <a:txBody>
                    <a:bodyPr/>
                    <a:lstStyle/>
                    <a:p>
                      <a:pPr lvl="0">
                        <a:buNone/>
                      </a:pPr>
                      <a:r>
                        <a:rPr kumimoji="1" lang="en-US" altLang="ja-JP" dirty="0"/>
                        <a:t>Kurihara</a:t>
                      </a:r>
                      <a:endParaRPr kumimoji="1" lang="ja-JP" altLang="en-US" dirty="0"/>
                    </a:p>
                  </a:txBody>
                  <a:tcPr anchor="ctr"/>
                </a:tc>
                <a:tc>
                  <a:txBody>
                    <a:bodyPr/>
                    <a:lstStyle/>
                    <a:p>
                      <a:pPr lvl="0" algn="ctr">
                        <a:buNone/>
                      </a:pPr>
                      <a:r>
                        <a:rPr lang="en-US" altLang="ja-JP" dirty="0"/>
                        <a:t>90%</a:t>
                      </a:r>
                      <a:endParaRPr kumimoji="1" lang="en-US" altLang="ja-JP" dirty="0"/>
                    </a:p>
                  </a:txBody>
                  <a:tcPr anchor="ctr"/>
                </a:tc>
                <a:tc>
                  <a:txBody>
                    <a:bodyPr/>
                    <a:lstStyle/>
                    <a:p>
                      <a:pPr lvl="0" algn="r">
                        <a:buNone/>
                      </a:pPr>
                      <a:r>
                        <a:rPr lang="en-US" altLang="ja-JP" dirty="0"/>
                        <a:t>1.0h</a:t>
                      </a:r>
                      <a:endParaRPr kumimoji="1" lang="en-US" altLang="ja-JP" dirty="0"/>
                    </a:p>
                  </a:txBody>
                  <a:tcPr anchor="ctr"/>
                </a:tc>
                <a:extLst>
                  <a:ext uri="{0D108BD9-81ED-4DB2-BD59-A6C34878D82A}">
                    <a16:rowId xmlns:a16="http://schemas.microsoft.com/office/drawing/2014/main" val="485812232"/>
                  </a:ext>
                </a:extLst>
              </a:tr>
              <a:tr h="289718">
                <a:tc>
                  <a:txBody>
                    <a:bodyPr/>
                    <a:lstStyle/>
                    <a:p>
                      <a:r>
                        <a:rPr lang="en" dirty="0"/>
                        <a:t>3.2 Automatically calculate daily total worktime.</a:t>
                      </a:r>
                    </a:p>
                  </a:txBody>
                  <a:tcPr anchor="ctr"/>
                </a:tc>
                <a:tc>
                  <a:txBody>
                    <a:bodyPr/>
                    <a:lstStyle/>
                    <a:p>
                      <a:pPr lvl="0">
                        <a:buNone/>
                      </a:pPr>
                      <a:r>
                        <a:rPr kumimoji="1" lang="en-US" altLang="ja-JP" dirty="0"/>
                        <a:t>Nhan</a:t>
                      </a:r>
                      <a:endParaRPr kumimoji="1" lang="ja-JP" altLang="en-US" dirty="0"/>
                    </a:p>
                  </a:txBody>
                  <a:tcPr anchor="ctr"/>
                </a:tc>
                <a:tc>
                  <a:txBody>
                    <a:bodyPr/>
                    <a:lstStyle/>
                    <a:p>
                      <a:pPr lvl="0" algn="ctr">
                        <a:buNone/>
                      </a:pPr>
                      <a:r>
                        <a:rPr kumimoji="1" lang="en-US" altLang="ja-JP" u="none" dirty="0"/>
                        <a:t>90%</a:t>
                      </a:r>
                    </a:p>
                  </a:txBody>
                  <a:tcPr anchor="ctr"/>
                </a:tc>
                <a:tc>
                  <a:txBody>
                    <a:bodyPr/>
                    <a:lstStyle/>
                    <a:p>
                      <a:pPr lvl="0" algn="r">
                        <a:buNone/>
                      </a:pPr>
                      <a:r>
                        <a:rPr lang="en-US" altLang="ja-JP" dirty="0"/>
                        <a:t>1.5h</a:t>
                      </a:r>
                    </a:p>
                  </a:txBody>
                  <a:tcPr anchor="ctr"/>
                </a:tc>
                <a:extLst>
                  <a:ext uri="{0D108BD9-81ED-4DB2-BD59-A6C34878D82A}">
                    <a16:rowId xmlns:a16="http://schemas.microsoft.com/office/drawing/2014/main" val="3515642492"/>
                  </a:ext>
                </a:extLst>
              </a:tr>
              <a:tr h="289718">
                <a:tc>
                  <a:txBody>
                    <a:bodyPr/>
                    <a:lstStyle/>
                    <a:p>
                      <a:r>
                        <a:rPr lang="en" dirty="0"/>
                        <a:t>3.3 Display error message. (About incorrect date)</a:t>
                      </a:r>
                    </a:p>
                  </a:txBody>
                  <a:tcPr anchor="ctr"/>
                </a:tc>
                <a:tc>
                  <a:txBody>
                    <a:bodyPr/>
                    <a:lstStyle/>
                    <a:p>
                      <a:pPr lvl="0">
                        <a:buNone/>
                      </a:pPr>
                      <a:r>
                        <a:rPr kumimoji="1" lang="en-US" altLang="ja-JP" dirty="0"/>
                        <a:t>Nhan</a:t>
                      </a:r>
                      <a:endParaRPr kumimoji="1" lang="ja-JP" altLang="en-US" dirty="0"/>
                    </a:p>
                  </a:txBody>
                  <a:tcPr anchor="ctr"/>
                </a:tc>
                <a:tc>
                  <a:txBody>
                    <a:bodyPr/>
                    <a:lstStyle/>
                    <a:p>
                      <a:pPr lvl="0" algn="ctr">
                        <a:buNone/>
                      </a:pPr>
                      <a:r>
                        <a:rPr kumimoji="1" lang="en-US" altLang="ja-JP" u="none" dirty="0"/>
                        <a:t>90%</a:t>
                      </a:r>
                    </a:p>
                  </a:txBody>
                  <a:tcPr anchor="ctr"/>
                </a:tc>
                <a:tc>
                  <a:txBody>
                    <a:bodyPr/>
                    <a:lstStyle/>
                    <a:p>
                      <a:pPr lvl="0" algn="r">
                        <a:buNone/>
                      </a:pPr>
                      <a:r>
                        <a:rPr lang="en-US" altLang="ja-JP" dirty="0"/>
                        <a:t>1h</a:t>
                      </a:r>
                    </a:p>
                  </a:txBody>
                  <a:tcPr anchor="ctr"/>
                </a:tc>
                <a:extLst>
                  <a:ext uri="{0D108BD9-81ED-4DB2-BD59-A6C34878D82A}">
                    <a16:rowId xmlns:a16="http://schemas.microsoft.com/office/drawing/2014/main" val="994208960"/>
                  </a:ext>
                </a:extLst>
              </a:tr>
              <a:tr h="2897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JP" dirty="0"/>
                        <a:t>3.4 Display error message. (About work time</a:t>
                      </a:r>
                    </a:p>
                  </a:txBody>
                  <a:tcPr anchor="ctr"/>
                </a:tc>
                <a:tc>
                  <a:txBody>
                    <a:bodyPr/>
                    <a:lstStyle/>
                    <a:p>
                      <a:pPr lvl="0">
                        <a:buNone/>
                      </a:pPr>
                      <a:r>
                        <a:rPr kumimoji="1" lang="en-US" altLang="ja-JP" dirty="0"/>
                        <a:t>Nhan</a:t>
                      </a:r>
                      <a:endParaRPr kumimoji="1" lang="ja-JP" altLang="en-US" dirty="0"/>
                    </a:p>
                  </a:txBody>
                  <a:tcPr anchor="ctr"/>
                </a:tc>
                <a:tc>
                  <a:txBody>
                    <a:bodyPr/>
                    <a:lstStyle/>
                    <a:p>
                      <a:pPr lvl="0" algn="ctr">
                        <a:buNone/>
                      </a:pPr>
                      <a:r>
                        <a:rPr kumimoji="1" lang="en-US" altLang="ja-JP" u="none" dirty="0"/>
                        <a:t>90%</a:t>
                      </a:r>
                    </a:p>
                  </a:txBody>
                  <a:tcPr anchor="ctr"/>
                </a:tc>
                <a:tc>
                  <a:txBody>
                    <a:bodyPr/>
                    <a:lstStyle/>
                    <a:p>
                      <a:pPr lvl="0" algn="r">
                        <a:buNone/>
                      </a:pPr>
                      <a:r>
                        <a:rPr lang="en-US" altLang="ja-JP" dirty="0"/>
                        <a:t>1h</a:t>
                      </a:r>
                    </a:p>
                  </a:txBody>
                  <a:tcPr anchor="ctr"/>
                </a:tc>
                <a:extLst>
                  <a:ext uri="{0D108BD9-81ED-4DB2-BD59-A6C34878D82A}">
                    <a16:rowId xmlns:a16="http://schemas.microsoft.com/office/drawing/2014/main" val="1739443317"/>
                  </a:ext>
                </a:extLst>
              </a:tr>
              <a:tr h="289718">
                <a:tc>
                  <a:txBody>
                    <a:bodyPr/>
                    <a:lstStyle/>
                    <a:p>
                      <a:r>
                        <a:rPr lang="en" dirty="0"/>
                        <a:t>5.2 View monthly reports by month. (</a:t>
                      </a:r>
                      <a:r>
                        <a:rPr lang="ja-JP" altLang="en-US"/>
                        <a:t>月ごとにまとまっていない。</a:t>
                      </a:r>
                      <a:r>
                        <a:rPr lang="en-US" altLang="ja-JP" dirty="0"/>
                        <a:t>2023</a:t>
                      </a:r>
                      <a:r>
                        <a:rPr lang="ja-JP" altLang="en-US"/>
                        <a:t>年</a:t>
                      </a:r>
                      <a:r>
                        <a:rPr lang="en-US" altLang="ja-JP" dirty="0"/>
                        <a:t>1</a:t>
                      </a:r>
                      <a:r>
                        <a:rPr lang="ja-JP" altLang="en-US"/>
                        <a:t>月のレポートリストが</a:t>
                      </a:r>
                      <a:r>
                        <a:rPr lang="en-US" altLang="ja-JP" dirty="0"/>
                        <a:t>2</a:t>
                      </a:r>
                      <a:r>
                        <a:rPr lang="ja-JP" altLang="en-US"/>
                        <a:t>つ出来てしまう。</a:t>
                      </a:r>
                      <a:r>
                        <a:rPr lang="en-US" altLang="ja-JP" dirty="0"/>
                        <a:t>)</a:t>
                      </a:r>
                    </a:p>
                  </a:txBody>
                  <a:tcPr anchor="ctr"/>
                </a:tc>
                <a:tc>
                  <a:txBody>
                    <a:bodyPr/>
                    <a:lstStyle/>
                    <a:p>
                      <a:pPr lvl="0">
                        <a:buNone/>
                      </a:pPr>
                      <a:r>
                        <a:rPr kumimoji="1" lang="en-US" altLang="ja-JP" dirty="0"/>
                        <a:t>Tamura</a:t>
                      </a:r>
                      <a:endParaRPr kumimoji="1" lang="ja-JP" altLang="en-US" dirty="0"/>
                    </a:p>
                  </a:txBody>
                  <a:tcPr anchor="ctr"/>
                </a:tc>
                <a:tc>
                  <a:txBody>
                    <a:bodyPr/>
                    <a:lstStyle/>
                    <a:p>
                      <a:pPr lvl="0" algn="ctr">
                        <a:buNone/>
                      </a:pPr>
                      <a:r>
                        <a:rPr lang="en-US" altLang="ja-JP" u="none" dirty="0"/>
                        <a:t>90%</a:t>
                      </a:r>
                      <a:endParaRPr kumimoji="1" lang="en-US" altLang="ja-JP" u="none" dirty="0"/>
                    </a:p>
                  </a:txBody>
                  <a:tcPr anchor="ctr"/>
                </a:tc>
                <a:tc>
                  <a:txBody>
                    <a:bodyPr/>
                    <a:lstStyle/>
                    <a:p>
                      <a:pPr lvl="0" algn="r">
                        <a:buNone/>
                      </a:pPr>
                      <a:r>
                        <a:rPr lang="en-US" altLang="ja-JP" dirty="0"/>
                        <a:t>1.5h</a:t>
                      </a:r>
                    </a:p>
                  </a:txBody>
                  <a:tcPr anchor="ctr"/>
                </a:tc>
                <a:extLst>
                  <a:ext uri="{0D108BD9-81ED-4DB2-BD59-A6C34878D82A}">
                    <a16:rowId xmlns:a16="http://schemas.microsoft.com/office/drawing/2014/main" val="1719158377"/>
                  </a:ext>
                </a:extLst>
              </a:tr>
            </a:tbl>
          </a:graphicData>
        </a:graphic>
      </p:graphicFrame>
      <p:sp>
        <p:nvSpPr>
          <p:cNvPr id="5" name="スライド番号プレースホルダー 4">
            <a:extLst>
              <a:ext uri="{FF2B5EF4-FFF2-40B4-BE49-F238E27FC236}">
                <a16:creationId xmlns:a16="http://schemas.microsoft.com/office/drawing/2014/main" id="{AF7CC2A0-CE7A-4375-97D9-3EA2BF1AAB94}"/>
              </a:ext>
            </a:extLst>
          </p:cNvPr>
          <p:cNvSpPr>
            <a:spLocks noGrp="1"/>
          </p:cNvSpPr>
          <p:nvPr>
            <p:ph type="sldNum" sz="quarter" idx="12"/>
          </p:nvPr>
        </p:nvSpPr>
        <p:spPr/>
        <p:txBody>
          <a:bodyPr/>
          <a:lstStyle/>
          <a:p>
            <a:fld id="{923CDC3F-C48B-4A0C-864E-283448A4F9F4}" type="slidenum">
              <a:rPr kumimoji="1" lang="ja-JP" altLang="en-US" smtClean="0"/>
              <a:t>2</a:t>
            </a:fld>
            <a:endParaRPr kumimoji="1" lang="ja-JP" altLang="en-US"/>
          </a:p>
        </p:txBody>
      </p:sp>
      <p:sp>
        <p:nvSpPr>
          <p:cNvPr id="3" name="TextBox 2">
            <a:extLst>
              <a:ext uri="{FF2B5EF4-FFF2-40B4-BE49-F238E27FC236}">
                <a16:creationId xmlns:a16="http://schemas.microsoft.com/office/drawing/2014/main" id="{C37E9A06-DA8F-1202-D4A1-4D41B7D58007}"/>
              </a:ext>
            </a:extLst>
          </p:cNvPr>
          <p:cNvSpPr txBox="1"/>
          <p:nvPr/>
        </p:nvSpPr>
        <p:spPr>
          <a:xfrm>
            <a:off x="12268235" y="3851676"/>
            <a:ext cx="238040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游ゴシック"/>
              </a:rPr>
              <a:t>Ready: 10%</a:t>
            </a:r>
          </a:p>
          <a:p>
            <a:r>
              <a:rPr lang="en-US">
                <a:ea typeface="游ゴシック"/>
              </a:rPr>
              <a:t>In progress: 10~90%</a:t>
            </a:r>
          </a:p>
          <a:p>
            <a:r>
              <a:rPr lang="en-US">
                <a:ea typeface="游ゴシック"/>
              </a:rPr>
              <a:t>In review: 90%</a:t>
            </a:r>
          </a:p>
          <a:p>
            <a:r>
              <a:rPr lang="en-US">
                <a:ea typeface="游ゴシック"/>
              </a:rPr>
              <a:t>Done: 100%</a:t>
            </a:r>
          </a:p>
        </p:txBody>
      </p:sp>
      <p:sp>
        <p:nvSpPr>
          <p:cNvPr id="6" name="テキスト ボックス 5">
            <a:extLst>
              <a:ext uri="{FF2B5EF4-FFF2-40B4-BE49-F238E27FC236}">
                <a16:creationId xmlns:a16="http://schemas.microsoft.com/office/drawing/2014/main" id="{D0660434-DF7E-2487-2FB1-6251E113DCA8}"/>
              </a:ext>
            </a:extLst>
          </p:cNvPr>
          <p:cNvSpPr txBox="1"/>
          <p:nvPr/>
        </p:nvSpPr>
        <p:spPr>
          <a:xfrm>
            <a:off x="369849" y="931250"/>
            <a:ext cx="8084264" cy="1200329"/>
          </a:xfrm>
          <a:prstGeom prst="rect">
            <a:avLst/>
          </a:prstGeom>
          <a:noFill/>
        </p:spPr>
        <p:txBody>
          <a:bodyPr wrap="none" lIns="91440" tIns="45720" rIns="91440" bIns="45720" rtlCol="0" anchor="t">
            <a:spAutoFit/>
          </a:bodyPr>
          <a:lstStyle/>
          <a:p>
            <a:r>
              <a:rPr lang="en-US" altLang="ja-JP">
                <a:ea typeface="游ゴシック"/>
              </a:rPr>
              <a:t>Previous</a:t>
            </a:r>
            <a:r>
              <a:rPr kumimoji="1" lang="en-US" altLang="ja-JP">
                <a:ea typeface="游ゴシック"/>
              </a:rPr>
              <a:t> week goal</a:t>
            </a:r>
          </a:p>
          <a:p>
            <a:r>
              <a:rPr lang="en-US">
                <a:ea typeface="游ゴシック"/>
              </a:rPr>
              <a:t>-&gt;</a:t>
            </a:r>
            <a:r>
              <a:rPr lang="en-US">
                <a:ea typeface="+mn-lt"/>
                <a:cs typeface="+mn-lt"/>
              </a:rPr>
              <a:t>To finish all of coding task and can start combine test from next week.</a:t>
            </a:r>
          </a:p>
          <a:p>
            <a:r>
              <a:rPr lang="en-US" altLang="ja-JP">
                <a:ea typeface="游ゴシック"/>
              </a:rPr>
              <a:t>Status</a:t>
            </a:r>
          </a:p>
          <a:p>
            <a:r>
              <a:rPr lang="en-US" altLang="ja-JP">
                <a:ea typeface="游ゴシック"/>
              </a:rPr>
              <a:t>-&gt;</a:t>
            </a:r>
            <a:r>
              <a:rPr lang="en-US">
                <a:ea typeface="+mn-lt"/>
                <a:cs typeface="+mn-lt"/>
              </a:rPr>
              <a:t>About half of the planned tasks are completed (Done or In Review).</a:t>
            </a:r>
          </a:p>
        </p:txBody>
      </p:sp>
    </p:spTree>
    <p:extLst>
      <p:ext uri="{BB962C8B-B14F-4D97-AF65-F5344CB8AC3E}">
        <p14:creationId xmlns:p14="http://schemas.microsoft.com/office/powerpoint/2010/main" val="1794216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B8D2A-A2F8-DAFB-CC95-E9892CB4CB64}"/>
              </a:ext>
            </a:extLst>
          </p:cNvPr>
          <p:cNvSpPr>
            <a:spLocks noGrp="1"/>
          </p:cNvSpPr>
          <p:nvPr>
            <p:ph type="title"/>
          </p:nvPr>
        </p:nvSpPr>
        <p:spPr/>
        <p:txBody>
          <a:bodyPr/>
          <a:lstStyle/>
          <a:p>
            <a:r>
              <a:rPr kumimoji="1" lang="en-US" altLang="ja-JP"/>
              <a:t>Activities of Previous Week </a:t>
            </a:r>
            <a:r>
              <a:rPr lang="ja-JP" altLang="en-US"/>
              <a:t>②</a:t>
            </a:r>
            <a:endParaRPr kumimoji="1" lang="ja-JP" altLang="en-US"/>
          </a:p>
        </p:txBody>
      </p:sp>
      <p:sp>
        <p:nvSpPr>
          <p:cNvPr id="4" name="スライド番号プレースホルダー 3">
            <a:extLst>
              <a:ext uri="{FF2B5EF4-FFF2-40B4-BE49-F238E27FC236}">
                <a16:creationId xmlns:a16="http://schemas.microsoft.com/office/drawing/2014/main" id="{8A054975-C7B2-7AB3-CE6D-656A6456B0EE}"/>
              </a:ext>
            </a:extLst>
          </p:cNvPr>
          <p:cNvSpPr>
            <a:spLocks noGrp="1"/>
          </p:cNvSpPr>
          <p:nvPr>
            <p:ph type="sldNum" sz="quarter" idx="12"/>
          </p:nvPr>
        </p:nvSpPr>
        <p:spPr/>
        <p:txBody>
          <a:bodyPr/>
          <a:lstStyle/>
          <a:p>
            <a:fld id="{923CDC3F-C48B-4A0C-864E-283448A4F9F4}" type="slidenum">
              <a:rPr kumimoji="1" lang="ja-JP" altLang="en-US" smtClean="0"/>
              <a:t>3</a:t>
            </a:fld>
            <a:endParaRPr kumimoji="1" lang="ja-JP" altLang="en-US"/>
          </a:p>
        </p:txBody>
      </p:sp>
      <p:graphicFrame>
        <p:nvGraphicFramePr>
          <p:cNvPr id="5" name="コンテンツ プレースホルダー 3">
            <a:extLst>
              <a:ext uri="{FF2B5EF4-FFF2-40B4-BE49-F238E27FC236}">
                <a16:creationId xmlns:a16="http://schemas.microsoft.com/office/drawing/2014/main" id="{B32D5692-7940-88D8-B888-2E6953E99C08}"/>
              </a:ext>
            </a:extLst>
          </p:cNvPr>
          <p:cNvGraphicFramePr>
            <a:graphicFrameLocks/>
          </p:cNvGraphicFramePr>
          <p:nvPr>
            <p:extLst>
              <p:ext uri="{D42A27DB-BD31-4B8C-83A1-F6EECF244321}">
                <p14:modId xmlns:p14="http://schemas.microsoft.com/office/powerpoint/2010/main" val="3412828913"/>
              </p:ext>
            </p:extLst>
          </p:nvPr>
        </p:nvGraphicFramePr>
        <p:xfrm>
          <a:off x="368395" y="1478929"/>
          <a:ext cx="11433746" cy="2743200"/>
        </p:xfrm>
        <a:graphic>
          <a:graphicData uri="http://schemas.openxmlformats.org/drawingml/2006/table">
            <a:tbl>
              <a:tblPr firstRow="1" bandRow="1">
                <a:tableStyleId>{5C22544A-7EE6-4342-B048-85BDC9FD1C3A}</a:tableStyleId>
              </a:tblPr>
              <a:tblGrid>
                <a:gridCol w="5469308">
                  <a:extLst>
                    <a:ext uri="{9D8B030D-6E8A-4147-A177-3AD203B41FA5}">
                      <a16:colId xmlns:a16="http://schemas.microsoft.com/office/drawing/2014/main" val="3648173744"/>
                    </a:ext>
                  </a:extLst>
                </a:gridCol>
                <a:gridCol w="2138523">
                  <a:extLst>
                    <a:ext uri="{9D8B030D-6E8A-4147-A177-3AD203B41FA5}">
                      <a16:colId xmlns:a16="http://schemas.microsoft.com/office/drawing/2014/main" val="3924293817"/>
                    </a:ext>
                  </a:extLst>
                </a:gridCol>
                <a:gridCol w="1805636">
                  <a:extLst>
                    <a:ext uri="{9D8B030D-6E8A-4147-A177-3AD203B41FA5}">
                      <a16:colId xmlns:a16="http://schemas.microsoft.com/office/drawing/2014/main" val="501049962"/>
                    </a:ext>
                  </a:extLst>
                </a:gridCol>
                <a:gridCol w="2020279">
                  <a:extLst>
                    <a:ext uri="{9D8B030D-6E8A-4147-A177-3AD203B41FA5}">
                      <a16:colId xmlns:a16="http://schemas.microsoft.com/office/drawing/2014/main" val="556388561"/>
                    </a:ext>
                  </a:extLst>
                </a:gridCol>
              </a:tblGrid>
              <a:tr h="289720">
                <a:tc>
                  <a:txBody>
                    <a:bodyPr/>
                    <a:lstStyle/>
                    <a:p>
                      <a:pPr algn="ctr"/>
                      <a:r>
                        <a:rPr kumimoji="1" lang="en-US" altLang="ja-JP" dirty="0"/>
                        <a:t>Task</a:t>
                      </a:r>
                      <a:endParaRPr kumimoji="1" lang="ja-JP" altLang="en-US" dirty="0"/>
                    </a:p>
                  </a:txBody>
                  <a:tcPr anchor="ctr"/>
                </a:tc>
                <a:tc>
                  <a:txBody>
                    <a:bodyPr/>
                    <a:lstStyle/>
                    <a:p>
                      <a:pPr algn="ctr"/>
                      <a:r>
                        <a:rPr kumimoji="1" lang="en-US" altLang="ja-JP" dirty="0"/>
                        <a:t>Member</a:t>
                      </a:r>
                      <a:endParaRPr kumimoji="1" lang="ja-JP" altLang="en-US" dirty="0"/>
                    </a:p>
                  </a:txBody>
                  <a:tcPr anchor="ctr"/>
                </a:tc>
                <a:tc>
                  <a:txBody>
                    <a:bodyPr/>
                    <a:lstStyle/>
                    <a:p>
                      <a:pPr algn="ctr"/>
                      <a:r>
                        <a:rPr kumimoji="1" lang="en-US" altLang="ja-JP" dirty="0"/>
                        <a:t>Status</a:t>
                      </a:r>
                      <a:endParaRPr kumimoji="1" lang="ja-JP" altLang="en-US" dirty="0"/>
                    </a:p>
                  </a:txBody>
                  <a:tcPr anchor="ctr"/>
                </a:tc>
                <a:tc>
                  <a:txBody>
                    <a:bodyPr/>
                    <a:lstStyle/>
                    <a:p>
                      <a:pPr algn="ctr"/>
                      <a:r>
                        <a:rPr kumimoji="1" lang="en-US" altLang="ja-JP" dirty="0"/>
                        <a:t>Work Hours</a:t>
                      </a:r>
                      <a:endParaRPr kumimoji="1" lang="ja-JP" altLang="en-US" dirty="0"/>
                    </a:p>
                  </a:txBody>
                  <a:tcPr anchor="ctr"/>
                </a:tc>
                <a:extLst>
                  <a:ext uri="{0D108BD9-81ED-4DB2-BD59-A6C34878D82A}">
                    <a16:rowId xmlns:a16="http://schemas.microsoft.com/office/drawing/2014/main" val="3509666640"/>
                  </a:ext>
                </a:extLst>
              </a:tr>
              <a:tr h="289718">
                <a:tc>
                  <a:txBody>
                    <a:bodyPr/>
                    <a:lstStyle/>
                    <a:p>
                      <a:r>
                        <a:rPr lang="en" dirty="0"/>
                        <a:t>7.1 Decide design of "Print Monthly report screen".</a:t>
                      </a:r>
                    </a:p>
                  </a:txBody>
                  <a:tcPr anchor="ctr"/>
                </a:tc>
                <a:tc>
                  <a:txBody>
                    <a:bodyPr/>
                    <a:lstStyle/>
                    <a:p>
                      <a:pPr lvl="0">
                        <a:buNone/>
                      </a:pPr>
                      <a:r>
                        <a:rPr kumimoji="1" lang="en-US" altLang="ja-JP" dirty="0"/>
                        <a:t>Yuda</a:t>
                      </a:r>
                      <a:endParaRPr kumimoji="1" lang="ja-JP" altLang="en-US" dirty="0"/>
                    </a:p>
                  </a:txBody>
                  <a:tcPr anchor="ctr"/>
                </a:tc>
                <a:tc>
                  <a:txBody>
                    <a:bodyPr/>
                    <a:lstStyle/>
                    <a:p>
                      <a:pPr lvl="0" algn="ctr">
                        <a:buNone/>
                      </a:pPr>
                      <a:r>
                        <a:rPr kumimoji="1" lang="en-US" altLang="ja-JP" u="none" dirty="0"/>
                        <a:t>100%</a:t>
                      </a:r>
                    </a:p>
                  </a:txBody>
                  <a:tcPr anchor="ctr"/>
                </a:tc>
                <a:tc>
                  <a:txBody>
                    <a:bodyPr/>
                    <a:lstStyle/>
                    <a:p>
                      <a:pPr lvl="0" algn="r">
                        <a:buNone/>
                      </a:pPr>
                      <a:r>
                        <a:rPr lang="en-US" altLang="ja-JP" dirty="0"/>
                        <a:t>0.5h</a:t>
                      </a:r>
                    </a:p>
                  </a:txBody>
                  <a:tcPr anchor="ctr"/>
                </a:tc>
                <a:extLst>
                  <a:ext uri="{0D108BD9-81ED-4DB2-BD59-A6C34878D82A}">
                    <a16:rowId xmlns:a16="http://schemas.microsoft.com/office/drawing/2014/main" val="1739443317"/>
                  </a:ext>
                </a:extLst>
              </a:tr>
              <a:tr h="289718">
                <a:tc>
                  <a:txBody>
                    <a:bodyPr/>
                    <a:lstStyle/>
                    <a:p>
                      <a:r>
                        <a:rPr lang="en" dirty="0"/>
                        <a:t>7.2 Display "Print monthly report screen" by course.</a:t>
                      </a:r>
                    </a:p>
                  </a:txBody>
                  <a:tcPr anchor="ctr"/>
                </a:tc>
                <a:tc>
                  <a:txBody>
                    <a:bodyPr/>
                    <a:lstStyle/>
                    <a:p>
                      <a:pPr lvl="0">
                        <a:buNone/>
                      </a:pPr>
                      <a:r>
                        <a:rPr kumimoji="1" lang="en-US" altLang="ja-JP" dirty="0"/>
                        <a:t>Yuda</a:t>
                      </a:r>
                    </a:p>
                  </a:txBody>
                  <a:tcPr anchor="ctr"/>
                </a:tc>
                <a:tc>
                  <a:txBody>
                    <a:bodyPr/>
                    <a:lstStyle/>
                    <a:p>
                      <a:pPr lvl="0" algn="ctr">
                        <a:buNone/>
                      </a:pPr>
                      <a:r>
                        <a:rPr lang="en-US" altLang="ja-JP" u="none" dirty="0"/>
                        <a:t>70%</a:t>
                      </a:r>
                      <a:endParaRPr kumimoji="1" lang="en-US" altLang="ja-JP" u="none" dirty="0"/>
                    </a:p>
                  </a:txBody>
                  <a:tcPr anchor="ctr"/>
                </a:tc>
                <a:tc>
                  <a:txBody>
                    <a:bodyPr/>
                    <a:lstStyle/>
                    <a:p>
                      <a:pPr lvl="0" algn="r">
                        <a:buNone/>
                      </a:pPr>
                      <a:r>
                        <a:rPr lang="en-US" altLang="ja-JP" dirty="0"/>
                        <a:t>4.5h</a:t>
                      </a:r>
                    </a:p>
                  </a:txBody>
                  <a:tcPr anchor="ctr"/>
                </a:tc>
                <a:extLst>
                  <a:ext uri="{0D108BD9-81ED-4DB2-BD59-A6C34878D82A}">
                    <a16:rowId xmlns:a16="http://schemas.microsoft.com/office/drawing/2014/main" val="1719158377"/>
                  </a:ext>
                </a:extLst>
              </a:tr>
              <a:tr h="289718">
                <a:tc>
                  <a:txBody>
                    <a:bodyPr/>
                    <a:lstStyle/>
                    <a:p>
                      <a:r>
                        <a:rPr lang="en" dirty="0"/>
                        <a:t>8.1 Create user story.</a:t>
                      </a:r>
                    </a:p>
                  </a:txBody>
                  <a:tcPr anchor="ctr"/>
                </a:tc>
                <a:tc>
                  <a:txBody>
                    <a:bodyPr/>
                    <a:lstStyle/>
                    <a:p>
                      <a:pPr lvl="0">
                        <a:buNone/>
                      </a:pPr>
                      <a:r>
                        <a:rPr kumimoji="1" lang="en-US" altLang="ja-JP" dirty="0"/>
                        <a:t>Yuda</a:t>
                      </a:r>
                      <a:endParaRPr kumimoji="1" lang="ja-JP" altLang="en-US" dirty="0"/>
                    </a:p>
                  </a:txBody>
                  <a:tcPr anchor="ctr"/>
                </a:tc>
                <a:tc>
                  <a:txBody>
                    <a:bodyPr/>
                    <a:lstStyle/>
                    <a:p>
                      <a:pPr lvl="0" algn="ctr">
                        <a:buNone/>
                      </a:pPr>
                      <a:r>
                        <a:rPr kumimoji="1" lang="en-US" altLang="ja-JP" u="none" dirty="0"/>
                        <a:t>100%</a:t>
                      </a:r>
                    </a:p>
                  </a:txBody>
                  <a:tcPr anchor="ctr"/>
                </a:tc>
                <a:tc>
                  <a:txBody>
                    <a:bodyPr/>
                    <a:lstStyle/>
                    <a:p>
                      <a:pPr lvl="0" algn="r">
                        <a:buNone/>
                      </a:pPr>
                      <a:r>
                        <a:rPr lang="en-US" altLang="ja-JP" dirty="0"/>
                        <a:t>1.5h</a:t>
                      </a:r>
                    </a:p>
                  </a:txBody>
                  <a:tcPr anchor="ctr"/>
                </a:tc>
                <a:extLst>
                  <a:ext uri="{0D108BD9-81ED-4DB2-BD59-A6C34878D82A}">
                    <a16:rowId xmlns:a16="http://schemas.microsoft.com/office/drawing/2014/main" val="3962175049"/>
                  </a:ext>
                </a:extLst>
              </a:tr>
              <a:tr h="289718">
                <a:tc>
                  <a:txBody>
                    <a:bodyPr/>
                    <a:lstStyle/>
                    <a:p>
                      <a:pPr lvl="0">
                        <a:buNone/>
                      </a:pPr>
                      <a:r>
                        <a:rPr lang="en" sz="1800" b="0" i="0" u="none" strike="noStrike" noProof="0" dirty="0">
                          <a:latin typeface="游ゴシック"/>
                        </a:rPr>
                        <a:t>Resolving errors due to conflicts.</a:t>
                      </a:r>
                      <a:endParaRPr lang="en-US" dirty="0"/>
                    </a:p>
                  </a:txBody>
                  <a:tcPr anchor="ctr"/>
                </a:tc>
                <a:tc>
                  <a:txBody>
                    <a:bodyPr/>
                    <a:lstStyle/>
                    <a:p>
                      <a:pPr lvl="0">
                        <a:buNone/>
                      </a:pPr>
                      <a:r>
                        <a:rPr lang="en-US" altLang="ja-JP" dirty="0"/>
                        <a:t>Tamura</a:t>
                      </a:r>
                      <a:endParaRPr kumimoji="1" lang="en-US" altLang="ja-JP" dirty="0"/>
                    </a:p>
                  </a:txBody>
                  <a:tcPr anchor="ctr"/>
                </a:tc>
                <a:tc>
                  <a:txBody>
                    <a:bodyPr/>
                    <a:lstStyle/>
                    <a:p>
                      <a:pPr lvl="0" algn="ctr">
                        <a:buNone/>
                      </a:pPr>
                      <a:r>
                        <a:rPr lang="en-US" altLang="ja-JP" u="none" dirty="0"/>
                        <a:t>70%</a:t>
                      </a:r>
                      <a:endParaRPr kumimoji="1" lang="en-US" altLang="ja-JP" u="none" dirty="0"/>
                    </a:p>
                  </a:txBody>
                  <a:tcPr anchor="ctr"/>
                </a:tc>
                <a:tc>
                  <a:txBody>
                    <a:bodyPr/>
                    <a:lstStyle/>
                    <a:p>
                      <a:pPr lvl="0" algn="r">
                        <a:buNone/>
                      </a:pPr>
                      <a:r>
                        <a:rPr lang="en-US" altLang="ja-JP" dirty="0"/>
                        <a:t>10h</a:t>
                      </a:r>
                    </a:p>
                  </a:txBody>
                  <a:tcPr anchor="ctr"/>
                </a:tc>
                <a:extLst>
                  <a:ext uri="{0D108BD9-81ED-4DB2-BD59-A6C34878D82A}">
                    <a16:rowId xmlns:a16="http://schemas.microsoft.com/office/drawing/2014/main" val="4036264084"/>
                  </a:ext>
                </a:extLst>
              </a:tr>
              <a:tr h="289718">
                <a:tc>
                  <a:txBody>
                    <a:bodyPr/>
                    <a:lstStyle/>
                    <a:p>
                      <a:endParaRPr lang="en"/>
                    </a:p>
                  </a:txBody>
                  <a:tcPr anchor="ctr">
                    <a:solidFill>
                      <a:schemeClr val="accent1"/>
                    </a:solidFill>
                  </a:tcPr>
                </a:tc>
                <a:tc>
                  <a:txBody>
                    <a:bodyPr/>
                    <a:lstStyle/>
                    <a:p>
                      <a:endParaRPr kumimoji="1" lang="ja-JP" altLang="en-US">
                        <a:solidFill>
                          <a:schemeClr val="bg1"/>
                        </a:solidFill>
                      </a:endParaRPr>
                    </a:p>
                  </a:txBody>
                  <a:tcPr>
                    <a:solidFill>
                      <a:schemeClr val="accent1"/>
                    </a:solidFill>
                  </a:tcPr>
                </a:tc>
                <a:tc>
                  <a:txBody>
                    <a:bodyPr/>
                    <a:lstStyle/>
                    <a:p>
                      <a:r>
                        <a:rPr kumimoji="1" lang="en-US" altLang="ja-JP" dirty="0">
                          <a:solidFill>
                            <a:schemeClr val="bg1"/>
                          </a:solidFill>
                        </a:rPr>
                        <a:t>Total time:</a:t>
                      </a:r>
                      <a:endParaRPr kumimoji="1" lang="ja-JP" altLang="en-US" dirty="0">
                        <a:solidFill>
                          <a:schemeClr val="bg1"/>
                        </a:solidFill>
                      </a:endParaRPr>
                    </a:p>
                  </a:txBody>
                  <a:tcPr>
                    <a:solidFill>
                      <a:schemeClr val="accent1"/>
                    </a:solidFill>
                  </a:tcPr>
                </a:tc>
                <a:tc>
                  <a:txBody>
                    <a:bodyPr/>
                    <a:lstStyle/>
                    <a:p>
                      <a:pPr algn="r"/>
                      <a:r>
                        <a:rPr lang="en-US" altLang="ja-JP" dirty="0">
                          <a:solidFill>
                            <a:schemeClr val="bg1"/>
                          </a:solidFill>
                        </a:rPr>
                        <a:t>29h</a:t>
                      </a:r>
                      <a:endParaRPr kumimoji="1" lang="en-US" altLang="ja-JP" dirty="0">
                        <a:solidFill>
                          <a:schemeClr val="bg1"/>
                        </a:solidFill>
                      </a:endParaRPr>
                    </a:p>
                  </a:txBody>
                  <a:tcPr>
                    <a:solidFill>
                      <a:schemeClr val="accent1"/>
                    </a:solidFill>
                  </a:tcPr>
                </a:tc>
                <a:extLst>
                  <a:ext uri="{0D108BD9-81ED-4DB2-BD59-A6C34878D82A}">
                    <a16:rowId xmlns:a16="http://schemas.microsoft.com/office/drawing/2014/main" val="4158417930"/>
                  </a:ext>
                </a:extLst>
              </a:tr>
            </a:tbl>
          </a:graphicData>
        </a:graphic>
      </p:graphicFrame>
    </p:spTree>
    <p:extLst>
      <p:ext uri="{BB962C8B-B14F-4D97-AF65-F5344CB8AC3E}">
        <p14:creationId xmlns:p14="http://schemas.microsoft.com/office/powerpoint/2010/main" val="325615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52DA4A-6095-4E81-9113-4CDDC4EADDB5}"/>
              </a:ext>
            </a:extLst>
          </p:cNvPr>
          <p:cNvSpPr>
            <a:spLocks noGrp="1"/>
          </p:cNvSpPr>
          <p:nvPr>
            <p:ph type="title"/>
          </p:nvPr>
        </p:nvSpPr>
        <p:spPr>
          <a:xfrm>
            <a:off x="413222" y="-198755"/>
            <a:ext cx="10515600" cy="1325563"/>
          </a:xfrm>
        </p:spPr>
        <p:txBody>
          <a:bodyPr/>
          <a:lstStyle/>
          <a:p>
            <a:r>
              <a:rPr kumimoji="1" lang="en-US" altLang="ja-JP"/>
              <a:t>Plan for This Week</a:t>
            </a:r>
            <a:endParaRPr kumimoji="1" lang="ja-JP" altLang="en-US"/>
          </a:p>
        </p:txBody>
      </p:sp>
      <p:graphicFrame>
        <p:nvGraphicFramePr>
          <p:cNvPr id="4" name="コンテンツ プレースホルダー 3">
            <a:extLst>
              <a:ext uri="{FF2B5EF4-FFF2-40B4-BE49-F238E27FC236}">
                <a16:creationId xmlns:a16="http://schemas.microsoft.com/office/drawing/2014/main" id="{8F857266-2930-42F5-BB83-AD1582A0663E}"/>
              </a:ext>
            </a:extLst>
          </p:cNvPr>
          <p:cNvGraphicFramePr>
            <a:graphicFrameLocks noGrp="1"/>
          </p:cNvGraphicFramePr>
          <p:nvPr>
            <p:ph idx="1"/>
            <p:extLst>
              <p:ext uri="{D42A27DB-BD31-4B8C-83A1-F6EECF244321}">
                <p14:modId xmlns:p14="http://schemas.microsoft.com/office/powerpoint/2010/main" val="2252433570"/>
              </p:ext>
            </p:extLst>
          </p:nvPr>
        </p:nvGraphicFramePr>
        <p:xfrm>
          <a:off x="507685" y="1781577"/>
          <a:ext cx="11522128" cy="4580193"/>
        </p:xfrm>
        <a:graphic>
          <a:graphicData uri="http://schemas.openxmlformats.org/drawingml/2006/table">
            <a:tbl>
              <a:tblPr firstRow="1" lastRow="1" bandRow="1">
                <a:tableStyleId>{5C22544A-7EE6-4342-B048-85BDC9FD1C3A}</a:tableStyleId>
              </a:tblPr>
              <a:tblGrid>
                <a:gridCol w="7290551">
                  <a:extLst>
                    <a:ext uri="{9D8B030D-6E8A-4147-A177-3AD203B41FA5}">
                      <a16:colId xmlns:a16="http://schemas.microsoft.com/office/drawing/2014/main" val="3648173744"/>
                    </a:ext>
                  </a:extLst>
                </a:gridCol>
                <a:gridCol w="2015037">
                  <a:extLst>
                    <a:ext uri="{9D8B030D-6E8A-4147-A177-3AD203B41FA5}">
                      <a16:colId xmlns:a16="http://schemas.microsoft.com/office/drawing/2014/main" val="3924293817"/>
                    </a:ext>
                  </a:extLst>
                </a:gridCol>
                <a:gridCol w="2216540">
                  <a:extLst>
                    <a:ext uri="{9D8B030D-6E8A-4147-A177-3AD203B41FA5}">
                      <a16:colId xmlns:a16="http://schemas.microsoft.com/office/drawing/2014/main" val="556388561"/>
                    </a:ext>
                  </a:extLst>
                </a:gridCol>
              </a:tblGrid>
              <a:tr h="328537">
                <a:tc>
                  <a:txBody>
                    <a:bodyPr/>
                    <a:lstStyle/>
                    <a:p>
                      <a:pPr lvl="0" algn="ctr">
                        <a:lnSpc>
                          <a:spcPct val="100000"/>
                        </a:lnSpc>
                        <a:spcBef>
                          <a:spcPts val="0"/>
                        </a:spcBef>
                        <a:spcAft>
                          <a:spcPts val="0"/>
                        </a:spcAft>
                        <a:buNone/>
                      </a:pPr>
                      <a:r>
                        <a:rPr lang="en" sz="1400" b="1" i="0" u="none" strike="noStrike" noProof="0" dirty="0">
                          <a:solidFill>
                            <a:schemeClr val="bg1"/>
                          </a:solidFill>
                          <a:latin typeface="游ゴシック"/>
                        </a:rPr>
                        <a:t>Task</a:t>
                      </a:r>
                    </a:p>
                  </a:txBody>
                  <a:tcPr anchor="ctr">
                    <a:solidFill>
                      <a:srgbClr val="4472C4"/>
                    </a:solidFill>
                  </a:tcPr>
                </a:tc>
                <a:tc>
                  <a:txBody>
                    <a:bodyPr/>
                    <a:lstStyle/>
                    <a:p>
                      <a:pPr lvl="0" algn="ctr">
                        <a:buNone/>
                      </a:pPr>
                      <a:r>
                        <a:rPr lang="ja-JP" altLang="en-US" sz="1400" b="1">
                          <a:solidFill>
                            <a:schemeClr val="bg1"/>
                          </a:solidFill>
                        </a:rPr>
                        <a:t>Member</a:t>
                      </a:r>
                      <a:endParaRPr kumimoji="1" lang="ja-JP" altLang="en-US" sz="1400" b="1">
                        <a:solidFill>
                          <a:schemeClr val="bg1"/>
                        </a:solidFill>
                      </a:endParaRPr>
                    </a:p>
                  </a:txBody>
                  <a:tcPr>
                    <a:solidFill>
                      <a:srgbClr val="4472C4"/>
                    </a:solidFill>
                  </a:tcPr>
                </a:tc>
                <a:tc>
                  <a:txBody>
                    <a:bodyPr/>
                    <a:lstStyle/>
                    <a:p>
                      <a:pPr lvl="0" algn="ctr">
                        <a:buNone/>
                      </a:pPr>
                      <a:r>
                        <a:rPr lang="ja-JP" altLang="en-US" sz="1400" b="1">
                          <a:solidFill>
                            <a:schemeClr val="bg1"/>
                          </a:solidFill>
                        </a:rPr>
                        <a:t>Hour</a:t>
                      </a:r>
                      <a:endParaRPr kumimoji="1" lang="ja-JP" altLang="en-US" sz="1400" b="1">
                        <a:solidFill>
                          <a:schemeClr val="bg1"/>
                        </a:solidFill>
                      </a:endParaRPr>
                    </a:p>
                  </a:txBody>
                  <a:tcPr>
                    <a:solidFill>
                      <a:srgbClr val="4472C4"/>
                    </a:solidFill>
                  </a:tcPr>
                </a:tc>
                <a:extLst>
                  <a:ext uri="{0D108BD9-81ED-4DB2-BD59-A6C34878D82A}">
                    <a16:rowId xmlns:a16="http://schemas.microsoft.com/office/drawing/2014/main" val="3928183106"/>
                  </a:ext>
                </a:extLst>
              </a:tr>
              <a:tr h="328537">
                <a:tc>
                  <a:txBody>
                    <a:bodyPr/>
                    <a:lstStyle/>
                    <a:p>
                      <a:pPr lvl="0" algn="l">
                        <a:lnSpc>
                          <a:spcPct val="100000"/>
                        </a:lnSpc>
                        <a:spcBef>
                          <a:spcPts val="0"/>
                        </a:spcBef>
                        <a:spcAft>
                          <a:spcPts val="0"/>
                        </a:spcAft>
                        <a:buNone/>
                      </a:pPr>
                      <a:r>
                        <a:rPr lang="en" sz="1400" b="0" i="0" u="none" strike="noStrike" noProof="0" dirty="0">
                          <a:solidFill>
                            <a:schemeClr val="tx1"/>
                          </a:solidFill>
                          <a:latin typeface="游ゴシック"/>
                        </a:rPr>
                        <a:t>2.3 Displaying Error Messages (When register with wrong input)</a:t>
                      </a:r>
                    </a:p>
                  </a:txBody>
                  <a:tcPr anchor="ctr">
                    <a:solidFill>
                      <a:srgbClr val="CFD5EA"/>
                    </a:solidFill>
                  </a:tcPr>
                </a:tc>
                <a:tc>
                  <a:txBody>
                    <a:bodyPr/>
                    <a:lstStyle/>
                    <a:p>
                      <a:r>
                        <a:rPr lang="ja-JP" altLang="en-US" sz="1400" b="0">
                          <a:solidFill>
                            <a:schemeClr val="tx1"/>
                          </a:solidFill>
                        </a:rPr>
                        <a:t>Kurihara</a:t>
                      </a:r>
                      <a:endParaRPr kumimoji="1" lang="ja-JP" altLang="en-US" sz="1400" b="0">
                        <a:solidFill>
                          <a:schemeClr val="tx1"/>
                        </a:solidFill>
                      </a:endParaRPr>
                    </a:p>
                  </a:txBody>
                  <a:tcPr>
                    <a:solidFill>
                      <a:srgbClr val="CFD5EA"/>
                    </a:solidFill>
                  </a:tcPr>
                </a:tc>
                <a:tc>
                  <a:txBody>
                    <a:bodyPr/>
                    <a:lstStyle/>
                    <a:p>
                      <a:pPr algn="r"/>
                      <a:r>
                        <a:rPr lang="ja-JP" altLang="en-US" sz="1400">
                          <a:solidFill>
                            <a:schemeClr val="tx1"/>
                          </a:solidFill>
                        </a:rPr>
                        <a:t>3.0h</a:t>
                      </a:r>
                      <a:endParaRPr kumimoji="1" lang="ja-JP" altLang="en-US" sz="1400">
                        <a:solidFill>
                          <a:schemeClr val="tx1"/>
                        </a:solidFill>
                      </a:endParaRPr>
                    </a:p>
                  </a:txBody>
                  <a:tcPr>
                    <a:solidFill>
                      <a:srgbClr val="CFD5EA"/>
                    </a:solidFill>
                  </a:tcPr>
                </a:tc>
                <a:extLst>
                  <a:ext uri="{0D108BD9-81ED-4DB2-BD59-A6C34878D82A}">
                    <a16:rowId xmlns:a16="http://schemas.microsoft.com/office/drawing/2014/main" val="3059080152"/>
                  </a:ext>
                </a:extLst>
              </a:tr>
              <a:tr h="541120">
                <a:tc>
                  <a:txBody>
                    <a:bodyPr/>
                    <a:lstStyle/>
                    <a:p>
                      <a:pPr lvl="0" algn="l">
                        <a:lnSpc>
                          <a:spcPct val="100000"/>
                        </a:lnSpc>
                        <a:spcBef>
                          <a:spcPts val="0"/>
                        </a:spcBef>
                        <a:spcAft>
                          <a:spcPts val="0"/>
                        </a:spcAft>
                        <a:buNone/>
                      </a:pPr>
                      <a:r>
                        <a:rPr lang="en-US" sz="1400" b="0" i="0" u="none" strike="noStrike" noProof="0" dirty="0"/>
                        <a:t>5.4 Display error message if there is error about total month work time.</a:t>
                      </a:r>
                      <a:endParaRPr lang="en-US" sz="1400" dirty="0"/>
                    </a:p>
                  </a:txBody>
                  <a:tcPr/>
                </a:tc>
                <a:tc>
                  <a:txBody>
                    <a:bodyPr/>
                    <a:lstStyle/>
                    <a:p>
                      <a:pPr lvl="0">
                        <a:buNone/>
                      </a:pPr>
                      <a:r>
                        <a:rPr lang="ja-JP" altLang="en-US" sz="1400"/>
                        <a:t>Tamura</a:t>
                      </a:r>
                      <a:endParaRPr kumimoji="1" lang="ja-JP" altLang="en-US" sz="1400"/>
                    </a:p>
                  </a:txBody>
                  <a:tcPr/>
                </a:tc>
                <a:tc>
                  <a:txBody>
                    <a:bodyPr/>
                    <a:lstStyle/>
                    <a:p>
                      <a:pPr lvl="0" algn="r">
                        <a:buNone/>
                      </a:pPr>
                      <a:r>
                        <a:rPr lang="en-US" altLang="ja-JP" sz="1400" dirty="0"/>
                        <a:t>2h</a:t>
                      </a:r>
                      <a:endParaRPr kumimoji="1" lang="en-US" altLang="ja-JP" sz="1400" dirty="0"/>
                    </a:p>
                  </a:txBody>
                  <a:tcPr/>
                </a:tc>
                <a:extLst>
                  <a:ext uri="{0D108BD9-81ED-4DB2-BD59-A6C34878D82A}">
                    <a16:rowId xmlns:a16="http://schemas.microsoft.com/office/drawing/2014/main" val="987800727"/>
                  </a:ext>
                </a:extLst>
              </a:tr>
              <a:tr h="541120">
                <a:tc>
                  <a:txBody>
                    <a:bodyPr/>
                    <a:lstStyle/>
                    <a:p>
                      <a:pPr lvl="0" algn="l">
                        <a:lnSpc>
                          <a:spcPct val="100000"/>
                        </a:lnSpc>
                        <a:spcBef>
                          <a:spcPts val="0"/>
                        </a:spcBef>
                        <a:spcAft>
                          <a:spcPts val="0"/>
                        </a:spcAft>
                        <a:buNone/>
                      </a:pPr>
                      <a:r>
                        <a:rPr lang="en-US" sz="1400" b="0" i="0" u="none" strike="noStrike" noProof="0" dirty="0"/>
                        <a:t>5.5 Display error message if there is error about total weekly work time.</a:t>
                      </a:r>
                      <a:endParaRPr lang="en-US" sz="1400" dirty="0"/>
                    </a:p>
                  </a:txBody>
                  <a:tcPr/>
                </a:tc>
                <a:tc>
                  <a:txBody>
                    <a:bodyPr/>
                    <a:lstStyle/>
                    <a:p>
                      <a:pPr lvl="0">
                        <a:buNone/>
                      </a:pPr>
                      <a:r>
                        <a:rPr lang="ja-JP" altLang="en-US" sz="1400"/>
                        <a:t>Tamura</a:t>
                      </a:r>
                      <a:endParaRPr kumimoji="1" lang="ja-JP" altLang="en-US" sz="1400"/>
                    </a:p>
                  </a:txBody>
                  <a:tcPr/>
                </a:tc>
                <a:tc>
                  <a:txBody>
                    <a:bodyPr/>
                    <a:lstStyle/>
                    <a:p>
                      <a:pPr lvl="0" algn="r">
                        <a:buNone/>
                      </a:pPr>
                      <a:r>
                        <a:rPr lang="en-US" altLang="ja-JP" sz="1400" dirty="0"/>
                        <a:t>2h</a:t>
                      </a:r>
                      <a:endParaRPr kumimoji="1" lang="en-US" altLang="ja-JP" sz="1400" dirty="0"/>
                    </a:p>
                  </a:txBody>
                  <a:tcPr/>
                </a:tc>
                <a:extLst>
                  <a:ext uri="{0D108BD9-81ED-4DB2-BD59-A6C34878D82A}">
                    <a16:rowId xmlns:a16="http://schemas.microsoft.com/office/drawing/2014/main" val="3119933146"/>
                  </a:ext>
                </a:extLst>
              </a:tr>
              <a:tr h="328537">
                <a:tc>
                  <a:txBody>
                    <a:bodyPr/>
                    <a:lstStyle/>
                    <a:p>
                      <a:pPr lvl="0" algn="l">
                        <a:lnSpc>
                          <a:spcPct val="100000"/>
                        </a:lnSpc>
                        <a:spcBef>
                          <a:spcPts val="0"/>
                        </a:spcBef>
                        <a:spcAft>
                          <a:spcPts val="0"/>
                        </a:spcAft>
                        <a:buNone/>
                      </a:pPr>
                      <a:r>
                        <a:rPr lang="en-US" sz="1400" b="0" i="0" u="none" strike="noStrike" noProof="0" dirty="0"/>
                        <a:t>5.6 Display error message if there are 7 work days in a week.</a:t>
                      </a:r>
                      <a:endParaRPr lang="en-US" sz="1400" dirty="0"/>
                    </a:p>
                  </a:txBody>
                  <a:tcPr/>
                </a:tc>
                <a:tc>
                  <a:txBody>
                    <a:bodyPr/>
                    <a:lstStyle/>
                    <a:p>
                      <a:pPr lvl="0">
                        <a:buNone/>
                      </a:pPr>
                      <a:r>
                        <a:rPr lang="ja-JP" altLang="en-US" sz="1400"/>
                        <a:t>Tamura</a:t>
                      </a:r>
                      <a:endParaRPr kumimoji="1" lang="ja-JP" altLang="en-US" sz="1400"/>
                    </a:p>
                  </a:txBody>
                  <a:tcPr/>
                </a:tc>
                <a:tc>
                  <a:txBody>
                    <a:bodyPr/>
                    <a:lstStyle/>
                    <a:p>
                      <a:pPr lvl="0" algn="r">
                        <a:buNone/>
                      </a:pPr>
                      <a:r>
                        <a:rPr lang="en-US" altLang="ja-JP" sz="1400" dirty="0"/>
                        <a:t>2h</a:t>
                      </a:r>
                      <a:endParaRPr kumimoji="1" lang="en-US" altLang="ja-JP" sz="1400" dirty="0"/>
                    </a:p>
                  </a:txBody>
                  <a:tcPr/>
                </a:tc>
                <a:extLst>
                  <a:ext uri="{0D108BD9-81ED-4DB2-BD59-A6C34878D82A}">
                    <a16:rowId xmlns:a16="http://schemas.microsoft.com/office/drawing/2014/main" val="522423443"/>
                  </a:ext>
                </a:extLst>
              </a:tr>
              <a:tr h="328537">
                <a:tc>
                  <a:txBody>
                    <a:bodyPr/>
                    <a:lstStyle/>
                    <a:p>
                      <a:pPr lvl="0" algn="l">
                        <a:lnSpc>
                          <a:spcPct val="100000"/>
                        </a:lnSpc>
                        <a:spcBef>
                          <a:spcPts val="0"/>
                        </a:spcBef>
                        <a:spcAft>
                          <a:spcPts val="0"/>
                        </a:spcAft>
                        <a:buNone/>
                      </a:pPr>
                      <a:r>
                        <a:rPr lang="en-US" sz="1400" b="0" i="0" u="none" strike="noStrike" noProof="0" dirty="0">
                          <a:latin typeface="游ゴシック"/>
                        </a:rPr>
                        <a:t>5.7 If there is error, disable print button in monthly report screen.</a:t>
                      </a:r>
                      <a:endParaRPr lang="en-US" sz="1400" dirty="0"/>
                    </a:p>
                  </a:txBody>
                  <a:tcPr/>
                </a:tc>
                <a:tc>
                  <a:txBody>
                    <a:bodyPr/>
                    <a:lstStyle/>
                    <a:p>
                      <a:pPr lvl="0">
                        <a:buNone/>
                      </a:pPr>
                      <a:r>
                        <a:rPr lang="ja-JP" altLang="en-US" sz="1400"/>
                        <a:t>Nhan</a:t>
                      </a:r>
                      <a:endParaRPr kumimoji="1" lang="ja-JP" altLang="en-US" sz="1400"/>
                    </a:p>
                  </a:txBody>
                  <a:tcPr/>
                </a:tc>
                <a:tc>
                  <a:txBody>
                    <a:bodyPr/>
                    <a:lstStyle/>
                    <a:p>
                      <a:pPr lvl="0" algn="r">
                        <a:buNone/>
                      </a:pPr>
                      <a:r>
                        <a:rPr lang="en-US" altLang="ja-JP" sz="1400" dirty="0"/>
                        <a:t>2h</a:t>
                      </a:r>
                      <a:endParaRPr kumimoji="1" lang="en-US" altLang="ja-JP" sz="1400" dirty="0"/>
                    </a:p>
                  </a:txBody>
                  <a:tcPr/>
                </a:tc>
                <a:extLst>
                  <a:ext uri="{0D108BD9-81ED-4DB2-BD59-A6C34878D82A}">
                    <a16:rowId xmlns:a16="http://schemas.microsoft.com/office/drawing/2014/main" val="1980875757"/>
                  </a:ext>
                </a:extLst>
              </a:tr>
              <a:tr h="541120">
                <a:tc>
                  <a:txBody>
                    <a:bodyPr/>
                    <a:lstStyle/>
                    <a:p>
                      <a:pPr lvl="0" algn="l">
                        <a:lnSpc>
                          <a:spcPct val="100000"/>
                        </a:lnSpc>
                        <a:spcBef>
                          <a:spcPts val="0"/>
                        </a:spcBef>
                        <a:spcAft>
                          <a:spcPts val="0"/>
                        </a:spcAft>
                        <a:buNone/>
                      </a:pPr>
                      <a:r>
                        <a:rPr lang="en" sz="1400" b="0" i="0" u="none" strike="noStrike" noProof="0" dirty="0"/>
                        <a:t>6.4 Display error message if there is error about total daily work time.</a:t>
                      </a:r>
                      <a:endParaRPr lang="en-US" sz="1400" b="0" i="0" u="none" strike="noStrike" noProof="0" dirty="0"/>
                    </a:p>
                  </a:txBody>
                  <a:tcPr/>
                </a:tc>
                <a:tc>
                  <a:txBody>
                    <a:bodyPr/>
                    <a:lstStyle/>
                    <a:p>
                      <a:pPr lvl="0">
                        <a:buNone/>
                      </a:pPr>
                      <a:r>
                        <a:rPr lang="ja-JP" altLang="en-US" sz="1400"/>
                        <a:t>Tamura</a:t>
                      </a:r>
                      <a:endParaRPr kumimoji="1" lang="ja-JP" altLang="en-US" sz="1400"/>
                    </a:p>
                  </a:txBody>
                  <a:tcPr/>
                </a:tc>
                <a:tc>
                  <a:txBody>
                    <a:bodyPr/>
                    <a:lstStyle/>
                    <a:p>
                      <a:pPr lvl="0" algn="r">
                        <a:buNone/>
                      </a:pPr>
                      <a:r>
                        <a:rPr lang="en-US" altLang="ja-JP" sz="1400" dirty="0"/>
                        <a:t>2h</a:t>
                      </a:r>
                      <a:endParaRPr kumimoji="1" lang="en-US" altLang="ja-JP" sz="1400" dirty="0"/>
                    </a:p>
                  </a:txBody>
                  <a:tcPr/>
                </a:tc>
                <a:extLst>
                  <a:ext uri="{0D108BD9-81ED-4DB2-BD59-A6C34878D82A}">
                    <a16:rowId xmlns:a16="http://schemas.microsoft.com/office/drawing/2014/main" val="737247797"/>
                  </a:ext>
                </a:extLst>
              </a:tr>
              <a:tr h="328537">
                <a:tc>
                  <a:txBody>
                    <a:bodyPr/>
                    <a:lstStyle/>
                    <a:p>
                      <a:pPr lvl="0" algn="l">
                        <a:lnSpc>
                          <a:spcPct val="100000"/>
                        </a:lnSpc>
                        <a:spcBef>
                          <a:spcPts val="0"/>
                        </a:spcBef>
                        <a:spcAft>
                          <a:spcPts val="0"/>
                        </a:spcAft>
                        <a:buNone/>
                      </a:pPr>
                      <a:r>
                        <a:rPr lang="en-US" sz="1400" b="0" i="0" u="none" strike="noStrike" noProof="0" dirty="0"/>
                        <a:t>6.5 If there is error, disable print button in daily report screen.</a:t>
                      </a:r>
                      <a:endParaRPr lang="en-US" sz="1400" dirty="0"/>
                    </a:p>
                  </a:txBody>
                  <a:tcPr/>
                </a:tc>
                <a:tc>
                  <a:txBody>
                    <a:bodyPr/>
                    <a:lstStyle/>
                    <a:p>
                      <a:pPr lvl="0">
                        <a:buNone/>
                      </a:pPr>
                      <a:r>
                        <a:rPr lang="ja-JP" altLang="en-US" sz="1400"/>
                        <a:t>Nhan</a:t>
                      </a:r>
                      <a:endParaRPr kumimoji="1" lang="ja-JP" altLang="en-US" sz="1400"/>
                    </a:p>
                  </a:txBody>
                  <a:tcPr/>
                </a:tc>
                <a:tc>
                  <a:txBody>
                    <a:bodyPr/>
                    <a:lstStyle/>
                    <a:p>
                      <a:pPr lvl="0" algn="r">
                        <a:buNone/>
                      </a:pPr>
                      <a:r>
                        <a:rPr lang="en-US" altLang="ja-JP" sz="1400" dirty="0"/>
                        <a:t>2h</a:t>
                      </a:r>
                      <a:endParaRPr kumimoji="1" lang="en-US" altLang="ja-JP" sz="1400" dirty="0"/>
                    </a:p>
                  </a:txBody>
                  <a:tcPr/>
                </a:tc>
                <a:extLst>
                  <a:ext uri="{0D108BD9-81ED-4DB2-BD59-A6C34878D82A}">
                    <a16:rowId xmlns:a16="http://schemas.microsoft.com/office/drawing/2014/main" val="2805534395"/>
                  </a:ext>
                </a:extLst>
              </a:tr>
              <a:tr h="328537">
                <a:tc>
                  <a:txBody>
                    <a:bodyPr/>
                    <a:lstStyle/>
                    <a:p>
                      <a:pPr lvl="0">
                        <a:buNone/>
                      </a:pPr>
                      <a:r>
                        <a:rPr lang="en" sz="1400" dirty="0"/>
                        <a:t>7.2 Display "Print monthly report screen" by course.</a:t>
                      </a:r>
                      <a:endParaRPr lang="en-US" sz="1400" dirty="0"/>
                    </a:p>
                  </a:txBody>
                  <a:tcPr/>
                </a:tc>
                <a:tc>
                  <a:txBody>
                    <a:bodyPr/>
                    <a:lstStyle/>
                    <a:p>
                      <a:pPr lvl="0">
                        <a:buNone/>
                      </a:pPr>
                      <a:r>
                        <a:rPr lang="en-US" altLang="ja-JP" sz="1400" dirty="0"/>
                        <a:t>Yuda</a:t>
                      </a:r>
                      <a:endParaRPr kumimoji="1" lang="en-US" altLang="ja-JP" sz="1400" dirty="0"/>
                    </a:p>
                  </a:txBody>
                  <a:tcPr/>
                </a:tc>
                <a:tc>
                  <a:txBody>
                    <a:bodyPr/>
                    <a:lstStyle/>
                    <a:p>
                      <a:pPr lvl="0" algn="r">
                        <a:buNone/>
                      </a:pPr>
                      <a:r>
                        <a:rPr lang="en-US" altLang="ja-JP" sz="1400" dirty="0"/>
                        <a:t>2h</a:t>
                      </a:r>
                      <a:endParaRPr kumimoji="1" lang="en-US" altLang="ja-JP" sz="1400" dirty="0"/>
                    </a:p>
                  </a:txBody>
                  <a:tcPr/>
                </a:tc>
                <a:extLst>
                  <a:ext uri="{0D108BD9-81ED-4DB2-BD59-A6C34878D82A}">
                    <a16:rowId xmlns:a16="http://schemas.microsoft.com/office/drawing/2014/main" val="1765005873"/>
                  </a:ext>
                </a:extLst>
              </a:tr>
              <a:tr h="328537">
                <a:tc>
                  <a:txBody>
                    <a:bodyPr/>
                    <a:lstStyle/>
                    <a:p>
                      <a:pPr lvl="0">
                        <a:buNone/>
                      </a:pPr>
                      <a:r>
                        <a:rPr lang="en" sz="1400" dirty="0"/>
                        <a:t>8.2 Combined test(</a:t>
                      </a:r>
                      <a:r>
                        <a:rPr lang="en" sz="1400" b="0" i="0" u="none" strike="noStrike" noProof="0" dirty="0">
                          <a:latin typeface="游ゴシック"/>
                        </a:rPr>
                        <a:t>scenario test</a:t>
                      </a:r>
                      <a:r>
                        <a:rPr lang="en" sz="1400" dirty="0"/>
                        <a:t>)</a:t>
                      </a:r>
                      <a:endParaRPr kumimoji="1" lang="en-US" sz="1400" dirty="0"/>
                    </a:p>
                  </a:txBody>
                  <a:tcPr anchor="ctr"/>
                </a:tc>
                <a:tc>
                  <a:txBody>
                    <a:bodyPr/>
                    <a:lstStyle/>
                    <a:p>
                      <a:pPr lvl="0">
                        <a:buNone/>
                      </a:pPr>
                      <a:r>
                        <a:rPr lang="ja-JP" altLang="en-US" sz="1400"/>
                        <a:t>Yuda</a:t>
                      </a:r>
                      <a:endParaRPr kumimoji="1" lang="ja-JP" altLang="en-US" sz="1400"/>
                    </a:p>
                  </a:txBody>
                  <a:tcPr anchor="ctr"/>
                </a:tc>
                <a:tc>
                  <a:txBody>
                    <a:bodyPr/>
                    <a:lstStyle/>
                    <a:p>
                      <a:pPr algn="r"/>
                      <a:r>
                        <a:rPr lang="ja-JP" altLang="en-US" sz="1400"/>
                        <a:t>3h</a:t>
                      </a:r>
                      <a:endParaRPr kumimoji="1" lang="ja-JP" altLang="en-US" sz="1400"/>
                    </a:p>
                  </a:txBody>
                  <a:tcPr/>
                </a:tc>
                <a:extLst>
                  <a:ext uri="{0D108BD9-81ED-4DB2-BD59-A6C34878D82A}">
                    <a16:rowId xmlns:a16="http://schemas.microsoft.com/office/drawing/2014/main" val="1365484976"/>
                  </a:ext>
                </a:extLst>
              </a:tr>
              <a:tr h="328537">
                <a:tc>
                  <a:txBody>
                    <a:bodyPr/>
                    <a:lstStyle/>
                    <a:p>
                      <a:pPr lvl="0" algn="l">
                        <a:lnSpc>
                          <a:spcPct val="100000"/>
                        </a:lnSpc>
                        <a:spcBef>
                          <a:spcPts val="0"/>
                        </a:spcBef>
                        <a:spcAft>
                          <a:spcPts val="0"/>
                        </a:spcAft>
                        <a:buNone/>
                      </a:pPr>
                      <a:r>
                        <a:rPr lang="en-US" altLang="ja-JP" sz="1400" b="0" i="0" u="none" strike="noStrike" noProof="0" dirty="0"/>
                        <a:t>8.3 Fix bug.</a:t>
                      </a:r>
                      <a:endParaRPr kumimoji="1" lang="en-US" altLang="ja-JP" sz="1400" dirty="0"/>
                    </a:p>
                  </a:txBody>
                  <a:tcPr/>
                </a:tc>
                <a:tc>
                  <a:txBody>
                    <a:bodyPr/>
                    <a:lstStyle/>
                    <a:p>
                      <a:pPr lvl="0">
                        <a:buNone/>
                      </a:pPr>
                      <a:r>
                        <a:rPr lang="ja-JP" altLang="en-US" sz="1400"/>
                        <a:t>Tamura</a:t>
                      </a:r>
                      <a:endParaRPr kumimoji="1" lang="ja-JP" altLang="en-US" sz="1400"/>
                    </a:p>
                  </a:txBody>
                  <a:tcPr/>
                </a:tc>
                <a:tc>
                  <a:txBody>
                    <a:bodyPr/>
                    <a:lstStyle/>
                    <a:p>
                      <a:pPr lvl="0" algn="r">
                        <a:buNone/>
                      </a:pPr>
                      <a:r>
                        <a:rPr lang="ja-JP" altLang="en-US" sz="1400"/>
                        <a:t>0-10h</a:t>
                      </a:r>
                      <a:endParaRPr kumimoji="1" lang="ja-JP" altLang="en-US" sz="1400"/>
                    </a:p>
                  </a:txBody>
                  <a:tcPr/>
                </a:tc>
                <a:extLst>
                  <a:ext uri="{0D108BD9-81ED-4DB2-BD59-A6C34878D82A}">
                    <a16:rowId xmlns:a16="http://schemas.microsoft.com/office/drawing/2014/main" val="649713965"/>
                  </a:ext>
                </a:extLst>
              </a:tr>
              <a:tr h="328537">
                <a:tc>
                  <a:txBody>
                    <a:bodyPr/>
                    <a:lstStyle/>
                    <a:p>
                      <a:endParaRPr kumimoji="1" lang="ja-JP" altLang="en-US" sz="1400"/>
                    </a:p>
                  </a:txBody>
                  <a:tcPr/>
                </a:tc>
                <a:tc>
                  <a:txBody>
                    <a:bodyPr/>
                    <a:lstStyle/>
                    <a:p>
                      <a:r>
                        <a:rPr kumimoji="1" lang="en-US" altLang="ja-JP" sz="1400" dirty="0"/>
                        <a:t>Total time:</a:t>
                      </a:r>
                      <a:endParaRPr kumimoji="1" lang="ja-JP" altLang="en-US" sz="1400" dirty="0"/>
                    </a:p>
                  </a:txBody>
                  <a:tcPr/>
                </a:tc>
                <a:tc>
                  <a:txBody>
                    <a:bodyPr/>
                    <a:lstStyle/>
                    <a:p>
                      <a:pPr algn="r"/>
                      <a:r>
                        <a:rPr lang="en-US" altLang="ja-JP" sz="1400" dirty="0"/>
                        <a:t>20-30h</a:t>
                      </a:r>
                      <a:endParaRPr kumimoji="1" lang="en-US" altLang="ja-JP" sz="1400" dirty="0"/>
                    </a:p>
                  </a:txBody>
                  <a:tcPr/>
                </a:tc>
                <a:extLst>
                  <a:ext uri="{0D108BD9-81ED-4DB2-BD59-A6C34878D82A}">
                    <a16:rowId xmlns:a16="http://schemas.microsoft.com/office/drawing/2014/main" val="2874589208"/>
                  </a:ext>
                </a:extLst>
              </a:tr>
            </a:tbl>
          </a:graphicData>
        </a:graphic>
      </p:graphicFrame>
      <p:sp>
        <p:nvSpPr>
          <p:cNvPr id="5" name="スライド番号プレースホルダー 4">
            <a:extLst>
              <a:ext uri="{FF2B5EF4-FFF2-40B4-BE49-F238E27FC236}">
                <a16:creationId xmlns:a16="http://schemas.microsoft.com/office/drawing/2014/main" id="{AF7CC2A0-CE7A-4375-97D9-3EA2BF1AAB94}"/>
              </a:ext>
            </a:extLst>
          </p:cNvPr>
          <p:cNvSpPr>
            <a:spLocks noGrp="1"/>
          </p:cNvSpPr>
          <p:nvPr>
            <p:ph type="sldNum" sz="quarter" idx="12"/>
          </p:nvPr>
        </p:nvSpPr>
        <p:spPr/>
        <p:txBody>
          <a:bodyPr/>
          <a:lstStyle/>
          <a:p>
            <a:fld id="{923CDC3F-C48B-4A0C-864E-283448A4F9F4}" type="slidenum">
              <a:rPr kumimoji="1" lang="ja-JP" altLang="en-US" smtClean="0"/>
              <a:t>4</a:t>
            </a:fld>
            <a:endParaRPr kumimoji="1" lang="ja-JP" altLang="en-US"/>
          </a:p>
        </p:txBody>
      </p:sp>
      <p:sp>
        <p:nvSpPr>
          <p:cNvPr id="3" name="テキスト ボックス 2">
            <a:extLst>
              <a:ext uri="{FF2B5EF4-FFF2-40B4-BE49-F238E27FC236}">
                <a16:creationId xmlns:a16="http://schemas.microsoft.com/office/drawing/2014/main" id="{8DC54D75-C035-09B6-94C5-7B8F9D597C02}"/>
              </a:ext>
            </a:extLst>
          </p:cNvPr>
          <p:cNvSpPr txBox="1"/>
          <p:nvPr/>
        </p:nvSpPr>
        <p:spPr>
          <a:xfrm>
            <a:off x="477649" y="745862"/>
            <a:ext cx="9103560" cy="923330"/>
          </a:xfrm>
          <a:prstGeom prst="rect">
            <a:avLst/>
          </a:prstGeom>
          <a:noFill/>
        </p:spPr>
        <p:txBody>
          <a:bodyPr wrap="square" lIns="91440" tIns="45720" rIns="91440" bIns="45720" rtlCol="0" anchor="t">
            <a:spAutoFit/>
          </a:bodyPr>
          <a:lstStyle/>
          <a:p>
            <a:r>
              <a:rPr lang="en-US" altLang="ja-JP" dirty="0">
                <a:ea typeface="游ゴシック"/>
              </a:rPr>
              <a:t>Goal of from this week to next class</a:t>
            </a:r>
          </a:p>
          <a:p>
            <a:r>
              <a:rPr lang="en-US" altLang="ja-JP" dirty="0">
                <a:ea typeface="游ゴシック"/>
              </a:rPr>
              <a:t>-&gt;</a:t>
            </a:r>
            <a:r>
              <a:rPr lang="en-US" dirty="0">
                <a:ea typeface="+mn-lt"/>
                <a:cs typeface="+mn-lt"/>
              </a:rPr>
              <a:t>The work is divided well among the members to complete the application.</a:t>
            </a:r>
          </a:p>
          <a:p>
            <a:r>
              <a:rPr lang="en-US" dirty="0">
                <a:solidFill>
                  <a:srgbClr val="FF0000"/>
                </a:solidFill>
                <a:ea typeface="+mn-lt"/>
                <a:cs typeface="+mn-lt"/>
              </a:rPr>
              <a:t>！！</a:t>
            </a:r>
            <a:r>
              <a:rPr lang="en-US" dirty="0">
                <a:ea typeface="+mn-lt"/>
                <a:cs typeface="+mn-lt"/>
              </a:rPr>
              <a:t>Those who finish tasks early support those who have not.</a:t>
            </a:r>
            <a:r>
              <a:rPr lang="en-US" dirty="0">
                <a:solidFill>
                  <a:srgbClr val="FF0000"/>
                </a:solidFill>
                <a:ea typeface="+mn-lt"/>
                <a:cs typeface="+mn-lt"/>
              </a:rPr>
              <a:t>！！</a:t>
            </a:r>
          </a:p>
        </p:txBody>
      </p:sp>
    </p:spTree>
    <p:extLst>
      <p:ext uri="{BB962C8B-B14F-4D97-AF65-F5344CB8AC3E}">
        <p14:creationId xmlns:p14="http://schemas.microsoft.com/office/powerpoint/2010/main" val="312533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99C7-306E-A269-A599-D72BE950C720}"/>
              </a:ext>
            </a:extLst>
          </p:cNvPr>
          <p:cNvSpPr>
            <a:spLocks noGrp="1"/>
          </p:cNvSpPr>
          <p:nvPr>
            <p:ph type="title"/>
          </p:nvPr>
        </p:nvSpPr>
        <p:spPr>
          <a:xfrm>
            <a:off x="374904" y="-49403"/>
            <a:ext cx="10515600" cy="1325563"/>
          </a:xfrm>
        </p:spPr>
        <p:txBody>
          <a:bodyPr/>
          <a:lstStyle/>
          <a:p>
            <a:r>
              <a:rPr lang="en-US">
                <a:ea typeface="游ゴシック Light"/>
              </a:rPr>
              <a:t>Phase Task Board</a:t>
            </a:r>
            <a:endParaRPr kumimoji="1" lang="en-US"/>
          </a:p>
        </p:txBody>
      </p:sp>
      <p:sp>
        <p:nvSpPr>
          <p:cNvPr id="4" name="Slide Number Placeholder 3">
            <a:extLst>
              <a:ext uri="{FF2B5EF4-FFF2-40B4-BE49-F238E27FC236}">
                <a16:creationId xmlns:a16="http://schemas.microsoft.com/office/drawing/2014/main" id="{C4D91269-0B54-4814-4AA3-2C833A39ACF4}"/>
              </a:ext>
            </a:extLst>
          </p:cNvPr>
          <p:cNvSpPr>
            <a:spLocks noGrp="1"/>
          </p:cNvSpPr>
          <p:nvPr>
            <p:ph type="sldNum" sz="quarter" idx="12"/>
          </p:nvPr>
        </p:nvSpPr>
        <p:spPr/>
        <p:txBody>
          <a:bodyPr/>
          <a:lstStyle/>
          <a:p>
            <a:fld id="{923CDC3F-C48B-4A0C-864E-283448A4F9F4}" type="slidenum">
              <a:rPr kumimoji="1" lang="ja-JP" altLang="en-US" smtClean="0"/>
              <a:t>5</a:t>
            </a:fld>
            <a:endParaRPr kumimoji="1" lang="ja-JP" altLang="en-US"/>
          </a:p>
        </p:txBody>
      </p:sp>
      <p:pic>
        <p:nvPicPr>
          <p:cNvPr id="5" name="Picture 5">
            <a:extLst>
              <a:ext uri="{FF2B5EF4-FFF2-40B4-BE49-F238E27FC236}">
                <a16:creationId xmlns:a16="http://schemas.microsoft.com/office/drawing/2014/main" id="{A3E3818C-A6AF-F860-CBF9-C754CF7D90D2}"/>
              </a:ext>
            </a:extLst>
          </p:cNvPr>
          <p:cNvPicPr>
            <a:picLocks noChangeAspect="1"/>
          </p:cNvPicPr>
          <p:nvPr/>
        </p:nvPicPr>
        <p:blipFill>
          <a:blip r:embed="rId2"/>
          <a:stretch>
            <a:fillRect/>
          </a:stretch>
        </p:blipFill>
        <p:spPr>
          <a:xfrm>
            <a:off x="1461358" y="918975"/>
            <a:ext cx="8353015" cy="5772699"/>
          </a:xfrm>
          <a:prstGeom prst="rect">
            <a:avLst/>
          </a:prstGeom>
        </p:spPr>
      </p:pic>
    </p:spTree>
    <p:extLst>
      <p:ext uri="{BB962C8B-B14F-4D97-AF65-F5344CB8AC3E}">
        <p14:creationId xmlns:p14="http://schemas.microsoft.com/office/powerpoint/2010/main" val="294879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D1C9137-101A-D044-D10E-447C55307D96}"/>
              </a:ext>
            </a:extLst>
          </p:cNvPr>
          <p:cNvSpPr>
            <a:spLocks noGrp="1"/>
          </p:cNvSpPr>
          <p:nvPr>
            <p:ph type="sldNum" sz="quarter" idx="12"/>
          </p:nvPr>
        </p:nvSpPr>
        <p:spPr/>
        <p:txBody>
          <a:bodyPr/>
          <a:lstStyle/>
          <a:p>
            <a:fld id="{923CDC3F-C48B-4A0C-864E-283448A4F9F4}" type="slidenum">
              <a:rPr kumimoji="1" lang="ja-JP" altLang="en-US" smtClean="0"/>
              <a:t>6</a:t>
            </a:fld>
            <a:endParaRPr kumimoji="1" lang="ja-JP" altLang="en-US"/>
          </a:p>
        </p:txBody>
      </p:sp>
      <p:sp>
        <p:nvSpPr>
          <p:cNvPr id="6" name="Rectangle 1">
            <a:extLst>
              <a:ext uri="{FF2B5EF4-FFF2-40B4-BE49-F238E27FC236}">
                <a16:creationId xmlns:a16="http://schemas.microsoft.com/office/drawing/2014/main" id="{D8E0E90F-0655-5922-4F3E-A4C4A5105924}"/>
              </a:ext>
            </a:extLst>
          </p:cNvPr>
          <p:cNvSpPr>
            <a:spLocks noChangeArrowheads="1"/>
          </p:cNvSpPr>
          <p:nvPr/>
        </p:nvSpPr>
        <p:spPr bwMode="auto">
          <a:xfrm>
            <a:off x="838200" y="24336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Arial" panose="020B0604020202020204" pitchFamily="34" charset="0"/>
                <a:ea typeface="-webkit-standard"/>
              </a:rPr>
              <a:t> </a:t>
            </a:r>
            <a:endParaRPr kumimoji="0" lang="ja-JP" altLang="ja-JP"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pic>
        <p:nvPicPr>
          <p:cNvPr id="3" name="Picture 4">
            <a:extLst>
              <a:ext uri="{FF2B5EF4-FFF2-40B4-BE49-F238E27FC236}">
                <a16:creationId xmlns:a16="http://schemas.microsoft.com/office/drawing/2014/main" id="{9AFB20B7-2765-43F9-BDD2-5C04A4FB6287}"/>
              </a:ext>
            </a:extLst>
          </p:cNvPr>
          <p:cNvPicPr>
            <a:picLocks noChangeAspect="1"/>
          </p:cNvPicPr>
          <p:nvPr/>
        </p:nvPicPr>
        <p:blipFill>
          <a:blip r:embed="rId3"/>
          <a:stretch>
            <a:fillRect/>
          </a:stretch>
        </p:blipFill>
        <p:spPr>
          <a:xfrm>
            <a:off x="9918154" y="4598513"/>
            <a:ext cx="2275716" cy="652876"/>
          </a:xfrm>
          <a:prstGeom prst="rect">
            <a:avLst/>
          </a:prstGeom>
        </p:spPr>
      </p:pic>
      <p:pic>
        <p:nvPicPr>
          <p:cNvPr id="5" name="Picture 6">
            <a:extLst>
              <a:ext uri="{FF2B5EF4-FFF2-40B4-BE49-F238E27FC236}">
                <a16:creationId xmlns:a16="http://schemas.microsoft.com/office/drawing/2014/main" id="{AE1E7A52-342A-AEB6-79A9-BF1FEA35C50D}"/>
              </a:ext>
            </a:extLst>
          </p:cNvPr>
          <p:cNvPicPr>
            <a:picLocks noChangeAspect="1"/>
          </p:cNvPicPr>
          <p:nvPr/>
        </p:nvPicPr>
        <p:blipFill>
          <a:blip r:embed="rId4"/>
          <a:stretch>
            <a:fillRect/>
          </a:stretch>
        </p:blipFill>
        <p:spPr>
          <a:xfrm>
            <a:off x="133701" y="121079"/>
            <a:ext cx="9816242" cy="6522345"/>
          </a:xfrm>
          <a:prstGeom prst="rect">
            <a:avLst/>
          </a:prstGeom>
        </p:spPr>
      </p:pic>
    </p:spTree>
    <p:extLst>
      <p:ext uri="{BB962C8B-B14F-4D97-AF65-F5344CB8AC3E}">
        <p14:creationId xmlns:p14="http://schemas.microsoft.com/office/powerpoint/2010/main" val="46993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586A-7B9A-4010-703B-AFDE491EA927}"/>
              </a:ext>
            </a:extLst>
          </p:cNvPr>
          <p:cNvSpPr>
            <a:spLocks noGrp="1"/>
          </p:cNvSpPr>
          <p:nvPr>
            <p:ph type="title"/>
          </p:nvPr>
        </p:nvSpPr>
        <p:spPr/>
        <p:txBody>
          <a:bodyPr/>
          <a:lstStyle/>
          <a:p>
            <a:r>
              <a:rPr lang="en-US">
                <a:ea typeface="游ゴシック Light"/>
              </a:rPr>
              <a:t>Issue &amp; Risks</a:t>
            </a:r>
            <a:endParaRPr kumimoji="1" lang="en-US"/>
          </a:p>
        </p:txBody>
      </p:sp>
      <p:sp>
        <p:nvSpPr>
          <p:cNvPr id="3" name="Content Placeholder 2">
            <a:extLst>
              <a:ext uri="{FF2B5EF4-FFF2-40B4-BE49-F238E27FC236}">
                <a16:creationId xmlns:a16="http://schemas.microsoft.com/office/drawing/2014/main" id="{9FCF4437-CDC9-92D1-B88C-5AF7247A4C77}"/>
              </a:ext>
            </a:extLst>
          </p:cNvPr>
          <p:cNvSpPr>
            <a:spLocks noGrp="1"/>
          </p:cNvSpPr>
          <p:nvPr>
            <p:ph idx="1"/>
          </p:nvPr>
        </p:nvSpPr>
        <p:spPr/>
        <p:txBody>
          <a:bodyPr vert="horz" lIns="91440" tIns="45720" rIns="91440" bIns="45720" rtlCol="0" anchor="t">
            <a:normAutofit/>
          </a:bodyPr>
          <a:lstStyle/>
          <a:p>
            <a:r>
              <a:rPr lang="en-US">
                <a:ea typeface="游ゴシック"/>
              </a:rPr>
              <a:t>Problem</a:t>
            </a:r>
          </a:p>
          <a:p>
            <a:pPr lvl="1"/>
            <a:r>
              <a:rPr lang="en-US">
                <a:ea typeface="+mn-lt"/>
                <a:cs typeface="+mn-lt"/>
              </a:rPr>
              <a:t>There are tasks that were not completed on time</a:t>
            </a:r>
            <a:endParaRPr lang="en-US">
              <a:ea typeface="游ゴシック"/>
            </a:endParaRPr>
          </a:p>
          <a:p>
            <a:r>
              <a:rPr lang="ja-JP" altLang="en-US">
                <a:ea typeface="游ゴシック"/>
              </a:rPr>
              <a:t>Cause</a:t>
            </a:r>
          </a:p>
          <a:p>
            <a:pPr lvl="1"/>
            <a:r>
              <a:rPr lang="ja-JP">
                <a:ea typeface="+mn-lt"/>
                <a:cs typeface="+mn-lt"/>
              </a:rPr>
              <a:t>Due to unexpected bugs or conflicts</a:t>
            </a:r>
            <a:endParaRPr lang="ja-JP" altLang="en-US">
              <a:ea typeface="游ゴシック"/>
            </a:endParaRPr>
          </a:p>
          <a:p>
            <a:r>
              <a:rPr lang="ja-JP" altLang="en-US">
                <a:ea typeface="游ゴシック"/>
              </a:rPr>
              <a:t>Possible Solution</a:t>
            </a:r>
          </a:p>
          <a:p>
            <a:pPr lvl="1"/>
            <a:r>
              <a:rPr lang="ja-JP">
                <a:ea typeface="+mn-lt"/>
                <a:cs typeface="+mn-lt"/>
              </a:rPr>
              <a:t>improve test quality</a:t>
            </a:r>
            <a:endParaRPr lang="ja-JP" altLang="en-US">
              <a:ea typeface="游ゴシック"/>
            </a:endParaRPr>
          </a:p>
          <a:p>
            <a:pPr lvl="1"/>
            <a:r>
              <a:rPr lang="en-US" altLang="ja-JP">
                <a:ea typeface="+mn-lt"/>
                <a:cs typeface="+mn-lt"/>
              </a:rPr>
              <a:t>Reconfirm</a:t>
            </a:r>
            <a:r>
              <a:rPr lang="ja-JP" altLang="en-US">
                <a:ea typeface="+mn-lt"/>
                <a:cs typeface="+mn-lt"/>
              </a:rPr>
              <a:t> </a:t>
            </a:r>
            <a:r>
              <a:rPr lang="en-US" altLang="ja-JP">
                <a:ea typeface="+mn-lt"/>
                <a:cs typeface="+mn-lt"/>
              </a:rPr>
              <a:t>how</a:t>
            </a:r>
            <a:r>
              <a:rPr lang="ja-JP" altLang="en-US">
                <a:ea typeface="+mn-lt"/>
                <a:cs typeface="+mn-lt"/>
              </a:rPr>
              <a:t> </a:t>
            </a:r>
            <a:r>
              <a:rPr lang="en-US" altLang="ja-JP">
                <a:ea typeface="+mn-lt"/>
                <a:cs typeface="+mn-lt"/>
              </a:rPr>
              <a:t>to</a:t>
            </a:r>
            <a:r>
              <a:rPr lang="ja-JP" altLang="en-US">
                <a:ea typeface="+mn-lt"/>
                <a:cs typeface="+mn-lt"/>
              </a:rPr>
              <a:t> </a:t>
            </a:r>
            <a:r>
              <a:rPr lang="en-US" altLang="ja-JP">
                <a:ea typeface="+mn-lt"/>
                <a:cs typeface="+mn-lt"/>
              </a:rPr>
              <a:t>develop</a:t>
            </a:r>
            <a:endParaRPr lang="ja-JP">
              <a:ea typeface="游ゴシック"/>
            </a:endParaRPr>
          </a:p>
          <a:p>
            <a:r>
              <a:rPr lang="ja-JP" altLang="en-US">
                <a:ea typeface="游ゴシック"/>
              </a:rPr>
              <a:t>Deadline</a:t>
            </a:r>
          </a:p>
          <a:p>
            <a:pPr lvl="1"/>
            <a:r>
              <a:rPr lang="ja-JP" altLang="en-US">
                <a:ea typeface="游ゴシック"/>
              </a:rPr>
              <a:t>Today</a:t>
            </a:r>
          </a:p>
        </p:txBody>
      </p:sp>
      <p:sp>
        <p:nvSpPr>
          <p:cNvPr id="4" name="Slide Number Placeholder 3">
            <a:extLst>
              <a:ext uri="{FF2B5EF4-FFF2-40B4-BE49-F238E27FC236}">
                <a16:creationId xmlns:a16="http://schemas.microsoft.com/office/drawing/2014/main" id="{840C1759-CD01-203D-DF68-F061ED6BE3DB}"/>
              </a:ext>
            </a:extLst>
          </p:cNvPr>
          <p:cNvSpPr>
            <a:spLocks noGrp="1"/>
          </p:cNvSpPr>
          <p:nvPr>
            <p:ph type="sldNum" sz="quarter" idx="12"/>
          </p:nvPr>
        </p:nvSpPr>
        <p:spPr/>
        <p:txBody>
          <a:bodyPr/>
          <a:lstStyle/>
          <a:p>
            <a:fld id="{923CDC3F-C48B-4A0C-864E-283448A4F9F4}" type="slidenum">
              <a:rPr kumimoji="1" lang="ja-JP" altLang="en-US" smtClean="0"/>
              <a:t>7</a:t>
            </a:fld>
            <a:endParaRPr kumimoji="1" lang="ja-JP" altLang="en-US"/>
          </a:p>
        </p:txBody>
      </p:sp>
    </p:spTree>
    <p:extLst>
      <p:ext uri="{BB962C8B-B14F-4D97-AF65-F5344CB8AC3E}">
        <p14:creationId xmlns:p14="http://schemas.microsoft.com/office/powerpoint/2010/main" val="63550935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5</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テーマ</vt:lpstr>
      <vt:lpstr>Project: TA report system</vt:lpstr>
      <vt:lpstr>Activities of Previous Week ①</vt:lpstr>
      <vt:lpstr>Activities of Previous Week ②</vt:lpstr>
      <vt:lpstr>Plan for This Week</vt:lpstr>
      <vt:lpstr>Phase Task Board</vt:lpstr>
      <vt:lpstr>PowerPoint Presentation</vt:lpstr>
      <vt:lpstr>Issue &amp; Risks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xxxxxx</dc:title>
  <dc:creator>廉太郎 吉岡</dc:creator>
  <cp:revision>107</cp:revision>
  <dcterms:created xsi:type="dcterms:W3CDTF">2018-09-25T05:16:53Z</dcterms:created>
  <dcterms:modified xsi:type="dcterms:W3CDTF">2023-01-25T00:43:19Z</dcterms:modified>
</cp:coreProperties>
</file>