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1" r:id="rId5"/>
    <p:sldId id="267" r:id="rId6"/>
    <p:sldId id="268" r:id="rId7"/>
    <p:sldId id="269" r:id="rId8"/>
    <p:sldId id="272" r:id="rId9"/>
    <p:sldId id="277" r:id="rId10"/>
    <p:sldId id="281" r:id="rId11"/>
    <p:sldId id="296" r:id="rId12"/>
    <p:sldId id="297" r:id="rId13"/>
    <p:sldId id="298" r:id="rId14"/>
    <p:sldId id="299" r:id="rId15"/>
    <p:sldId id="302" r:id="rId16"/>
    <p:sldId id="273" r:id="rId17"/>
    <p:sldId id="319" r:id="rId18"/>
    <p:sldId id="320" r:id="rId19"/>
    <p:sldId id="321" r:id="rId20"/>
    <p:sldId id="322" r:id="rId21"/>
    <p:sldId id="323" r:id="rId22"/>
    <p:sldId id="305" r:id="rId23"/>
    <p:sldId id="276" r:id="rId24"/>
    <p:sldId id="330" r:id="rId25"/>
    <p:sldId id="332" r:id="rId26"/>
    <p:sldId id="325" r:id="rId27"/>
    <p:sldId id="327" r:id="rId28"/>
    <p:sldId id="328" r:id="rId29"/>
    <p:sldId id="274" r:id="rId30"/>
    <p:sldId id="331" r:id="rId31"/>
    <p:sldId id="293" r:id="rId32"/>
    <p:sldId id="275" r:id="rId33"/>
    <p:sldId id="288" r:id="rId34"/>
    <p:sldId id="289" r:id="rId35"/>
    <p:sldId id="287" r:id="rId36"/>
  </p:sldIdLst>
  <p:sldSz cx="13004800" cy="9753600"/>
  <p:notesSz cx="6858000" cy="9144000"/>
  <p:defaultTextStyle>
    <a:lvl1pPr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1pPr>
    <a:lvl2pPr indent="342831"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2pPr>
    <a:lvl3pPr indent="685664"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3pPr>
    <a:lvl4pPr indent="1028495"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4pPr>
    <a:lvl5pPr indent="1371326"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5pPr>
    <a:lvl6pPr indent="1714159"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6pPr>
    <a:lvl7pPr indent="2056990"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7pPr>
    <a:lvl8pPr indent="2399821"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8pPr>
    <a:lvl9pPr indent="2742653" algn="ctr" defTabSz="584083">
      <a:lnSpc>
        <a:spcPct val="110000"/>
      </a:lnSpc>
      <a:spcBef>
        <a:spcPts val="2599"/>
      </a:spcBef>
      <a:defRPr sz="2499" spc="49">
        <a:solidFill>
          <a:srgbClr val="747474"/>
        </a:solidFill>
        <a:latin typeface="Helvetica Neue Thin"/>
        <a:ea typeface="Helvetica Neue Thin"/>
        <a:cs typeface="Helvetica Neue Thin"/>
        <a:sym typeface="Helvetica Neue Thi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3A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p:restoredTop sz="87263"/>
  </p:normalViewPr>
  <p:slideViewPr>
    <p:cSldViewPr snapToGrid="0" snapToObjects="1">
      <p:cViewPr>
        <p:scale>
          <a:sx n="85" d="100"/>
          <a:sy n="85" d="100"/>
        </p:scale>
        <p:origin x="12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6C372-9A01-CE4A-A9EB-ACCC57402B92}" type="datetimeFigureOut">
              <a:rPr lang="en-US" smtClean="0"/>
              <a:t>7/23/15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2AB37-6A89-8640-9276-E5ACA333869D}" type="slidenum">
              <a:rPr lang="en-US" smtClean="0"/>
              <a:t>‹#›</a:t>
            </a:fld>
            <a:endParaRPr lang="en-US"/>
          </a:p>
        </p:txBody>
      </p:sp>
    </p:spTree>
    <p:extLst>
      <p:ext uri="{BB962C8B-B14F-4D97-AF65-F5344CB8AC3E}">
        <p14:creationId xmlns:p14="http://schemas.microsoft.com/office/powerpoint/2010/main" val="35642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5</a:t>
            </a:fld>
            <a:endParaRPr lang="en-US"/>
          </a:p>
        </p:txBody>
      </p:sp>
    </p:spTree>
    <p:extLst>
      <p:ext uri="{BB962C8B-B14F-4D97-AF65-F5344CB8AC3E}">
        <p14:creationId xmlns:p14="http://schemas.microsoft.com/office/powerpoint/2010/main" val="1129033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17</a:t>
            </a:fld>
            <a:endParaRPr lang="en-US"/>
          </a:p>
        </p:txBody>
      </p:sp>
    </p:spTree>
    <p:extLst>
      <p:ext uri="{BB962C8B-B14F-4D97-AF65-F5344CB8AC3E}">
        <p14:creationId xmlns:p14="http://schemas.microsoft.com/office/powerpoint/2010/main" val="1510080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18</a:t>
            </a:fld>
            <a:endParaRPr lang="en-US"/>
          </a:p>
        </p:txBody>
      </p:sp>
    </p:spTree>
    <p:extLst>
      <p:ext uri="{BB962C8B-B14F-4D97-AF65-F5344CB8AC3E}">
        <p14:creationId xmlns:p14="http://schemas.microsoft.com/office/powerpoint/2010/main" val="46068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21</a:t>
            </a:fld>
            <a:endParaRPr lang="en-US"/>
          </a:p>
        </p:txBody>
      </p:sp>
    </p:spTree>
    <p:extLst>
      <p:ext uri="{BB962C8B-B14F-4D97-AF65-F5344CB8AC3E}">
        <p14:creationId xmlns:p14="http://schemas.microsoft.com/office/powerpoint/2010/main" val="625040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23</a:t>
            </a:fld>
            <a:endParaRPr lang="en-US"/>
          </a:p>
        </p:txBody>
      </p:sp>
    </p:spTree>
    <p:extLst>
      <p:ext uri="{BB962C8B-B14F-4D97-AF65-F5344CB8AC3E}">
        <p14:creationId xmlns:p14="http://schemas.microsoft.com/office/powerpoint/2010/main" val="1143195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24</a:t>
            </a:fld>
            <a:endParaRPr lang="en-US"/>
          </a:p>
        </p:txBody>
      </p:sp>
    </p:spTree>
    <p:extLst>
      <p:ext uri="{BB962C8B-B14F-4D97-AF65-F5344CB8AC3E}">
        <p14:creationId xmlns:p14="http://schemas.microsoft.com/office/powerpoint/2010/main" val="207748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25</a:t>
            </a:fld>
            <a:endParaRPr lang="en-US"/>
          </a:p>
        </p:txBody>
      </p:sp>
    </p:spTree>
    <p:extLst>
      <p:ext uri="{BB962C8B-B14F-4D97-AF65-F5344CB8AC3E}">
        <p14:creationId xmlns:p14="http://schemas.microsoft.com/office/powerpoint/2010/main" val="1983827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26</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27</a:t>
            </a:fld>
            <a:endParaRPr lang="en-US"/>
          </a:p>
        </p:txBody>
      </p:sp>
    </p:spTree>
    <p:extLst>
      <p:ext uri="{BB962C8B-B14F-4D97-AF65-F5344CB8AC3E}">
        <p14:creationId xmlns:p14="http://schemas.microsoft.com/office/powerpoint/2010/main" val="860516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28</a:t>
            </a:fld>
            <a:endParaRPr lang="en-US"/>
          </a:p>
        </p:txBody>
      </p:sp>
    </p:spTree>
    <p:extLst>
      <p:ext uri="{BB962C8B-B14F-4D97-AF65-F5344CB8AC3E}">
        <p14:creationId xmlns:p14="http://schemas.microsoft.com/office/powerpoint/2010/main" val="1297893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30</a:t>
            </a:fld>
            <a:endParaRPr lang="en-US"/>
          </a:p>
        </p:txBody>
      </p:sp>
    </p:spTree>
    <p:extLst>
      <p:ext uri="{BB962C8B-B14F-4D97-AF65-F5344CB8AC3E}">
        <p14:creationId xmlns:p14="http://schemas.microsoft.com/office/powerpoint/2010/main" val="32233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Chẳng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có</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một cô gái trẻ </a:t>
            </a:r>
            <a:r>
              <a:rPr lang="en-US" sz="1200" kern="1200" err="1" smtClean="0">
                <a:solidFill>
                  <a:schemeClr val="tx1"/>
                </a:solidFill>
                <a:effectLst/>
                <a:latin typeface="+mn-lt"/>
                <a:ea typeface="+mn-ea"/>
                <a:cs typeface="+mn-cs"/>
              </a:rPr>
              <a:t>đang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đọc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tin </a:t>
            </a:r>
            <a:r>
              <a:rPr lang="en-US" sz="1200" kern="1200" err="1" smtClean="0">
                <a:solidFill>
                  <a:schemeClr val="tx1"/>
                </a:solidFill>
                <a:effectLst/>
                <a:latin typeface="+mn-lt"/>
                <a:ea typeface="+mn-ea"/>
                <a:cs typeface="+mn-cs"/>
              </a:rPr>
              <a:t>tức</a:t>
            </a:r>
            <a:r>
              <a:rPr lang="vi-VN" sz="1200" kern="1200" smtClean="0">
                <a:solidFill>
                  <a:schemeClr val="tx1"/>
                </a:solidFill>
                <a:effectLst/>
                <a:latin typeface="+mn-lt"/>
                <a:ea typeface="+mn-ea"/>
                <a:cs typeface="+mn-cs"/>
              </a:rPr>
              <a:t> trên bảng tin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hội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nào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đó</a:t>
            </a:r>
            <a:r>
              <a:rPr lang="vi-VN" sz="1200" kern="1200" smtClean="0">
                <a:solidFill>
                  <a:schemeClr val="tx1"/>
                </a:solidFill>
                <a:effectLst/>
                <a:latin typeface="+mn-lt"/>
                <a:ea typeface="+mn-ea"/>
                <a:cs typeface="+mn-cs"/>
              </a:rPr>
              <a:t>. Bất chợt cô ấy thấy một chiếc điện thoại mới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giới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thiệu</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kèm theo nhiều tính năng hiện đại với mức giá cực kỳ hấp dẫn. Nhưng ngay lập tức, cô ấy liền đặt câu hỏi: “Không biết chắc liệu nó có tốt như những gì nhà sản xuất quảng cáo?”. </a:t>
            </a:r>
            <a:r>
              <a:rPr lang="en-US" sz="1200" kern="1200" smtClean="0">
                <a:solidFill>
                  <a:schemeClr val="tx1"/>
                </a:solidFill>
                <a:effectLst/>
                <a:latin typeface="+mn-lt"/>
                <a:ea typeface="+mn-ea"/>
                <a:cs typeface="+mn-cs"/>
              </a:rPr>
              <a:t>B</a:t>
            </a:r>
            <a:r>
              <a:rPr lang="vi-VN" sz="1200" kern="1200" smtClean="0">
                <a:solidFill>
                  <a:schemeClr val="tx1"/>
                </a:solidFill>
                <a:effectLst/>
                <a:latin typeface="+mn-lt"/>
                <a:ea typeface="+mn-ea"/>
                <a:cs typeface="+mn-cs"/>
              </a:rPr>
              <a:t>ình thường thì cô ấy phải vất vả đọc thủ công từng bình luận chia sẻ của người dùng. Sau đó tổng hợp lại và đưa ra đánh giá cuối cùng. Công việc vô cùng đơn giản với năm hay mười bình luận. Nhưng nếu nó lên đến năm mươi, một trăm hay vài trăm bình luận thì công việc </a:t>
            </a:r>
            <a:r>
              <a:rPr lang="en-US" sz="1200" kern="1200" err="1" smtClean="0">
                <a:solidFill>
                  <a:schemeClr val="tx1"/>
                </a:solidFill>
                <a:effectLst/>
                <a:latin typeface="+mn-lt"/>
                <a:ea typeface="+mn-ea"/>
                <a:cs typeface="+mn-cs"/>
              </a:rPr>
              <a:t>này</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trở</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nên</a:t>
            </a:r>
            <a:r>
              <a:rPr lang="vi-VN" sz="1200" kern="1200" smtClean="0">
                <a:solidFill>
                  <a:schemeClr val="tx1"/>
                </a:solidFill>
                <a:effectLst/>
                <a:latin typeface="+mn-lt"/>
                <a:ea typeface="+mn-ea"/>
                <a:cs typeface="+mn-cs"/>
              </a:rPr>
              <a:t> phức tạp hơn nhiều. Và liệu cô gái trẻ có nhớ và tổng hợp </a:t>
            </a:r>
            <a:r>
              <a:rPr lang="en-US" sz="1200" kern="1200" err="1" smtClean="0">
                <a:solidFill>
                  <a:schemeClr val="tx1"/>
                </a:solidFill>
                <a:effectLst/>
                <a:latin typeface="+mn-lt"/>
                <a:ea typeface="+mn-ea"/>
                <a:cs typeface="+mn-cs"/>
              </a:rPr>
              <a:t>hết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những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đó</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một cách chính xác trong thời gian ngắn hay không?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ví</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Mỗi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năm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ty </a:t>
            </a:r>
            <a:r>
              <a:rPr lang="en-US" sz="1200" kern="1200" err="1" smtClean="0">
                <a:solidFill>
                  <a:schemeClr val="tx1"/>
                </a:solidFill>
                <a:effectLst/>
                <a:latin typeface="+mn-lt"/>
                <a:ea typeface="+mn-ea"/>
                <a:cs typeface="+mn-cs"/>
              </a:rPr>
              <a:t>kinh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doanh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hàng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hóa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bỏ</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lượng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lớn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gian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sức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tiền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hướng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trường</a:t>
            </a:r>
            <a:r>
              <a:rPr lang="en-US" sz="1200" kern="1200" smtClean="0">
                <a:solidFill>
                  <a:schemeClr val="tx1"/>
                </a:solidFill>
                <a:effectLst/>
                <a:latin typeface="+mn-lt"/>
                <a:ea typeface="+mn-ea"/>
                <a:cs typeface="+mn-cs"/>
              </a:rPr>
              <a:t> hay </a:t>
            </a:r>
            <a:r>
              <a:rPr lang="en-US" sz="1200" kern="1200" err="1" smtClean="0">
                <a:solidFill>
                  <a:schemeClr val="tx1"/>
                </a:solidFill>
                <a:effectLst/>
                <a:latin typeface="+mn-lt"/>
                <a:ea typeface="+mn-ea"/>
                <a:cs typeface="+mn-cs"/>
              </a:rPr>
              <a:t>nói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họ</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tìm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hiểu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xem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thị</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hiếu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người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gì</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Việc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khai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hoạt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động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người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dùng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trên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mạng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xã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hội</a:t>
            </a:r>
            <a:r>
              <a:rPr lang="en-US" sz="1200" kern="1200" smtClean="0">
                <a:solidFill>
                  <a:schemeClr val="tx1"/>
                </a:solidFill>
                <a:effectLst/>
                <a:latin typeface="+mn-lt"/>
                <a:ea typeface="+mn-ea"/>
                <a:cs typeface="+mn-cs"/>
              </a:rPr>
              <a:t> hay </a:t>
            </a:r>
            <a:r>
              <a:rPr lang="en-US" sz="1200" kern="1200" err="1" smtClean="0">
                <a:solidFill>
                  <a:schemeClr val="tx1"/>
                </a:solidFill>
                <a:effectLst/>
                <a:latin typeface="+mn-lt"/>
                <a:ea typeface="+mn-ea"/>
                <a:cs typeface="+mn-cs"/>
              </a:rPr>
              <a:t>cụ</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thể</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hơn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bình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luận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giá</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họ</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giúp</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công</a:t>
            </a:r>
            <a:r>
              <a:rPr lang="en-US" sz="1200" kern="1200" smtClean="0">
                <a:solidFill>
                  <a:schemeClr val="tx1"/>
                </a:solidFill>
                <a:effectLst/>
                <a:latin typeface="+mn-lt"/>
                <a:ea typeface="+mn-ea"/>
                <a:cs typeface="+mn-cs"/>
              </a:rPr>
              <a:t> ty </a:t>
            </a:r>
            <a:r>
              <a:rPr lang="en-US" sz="1200" kern="1200" err="1" smtClean="0">
                <a:solidFill>
                  <a:schemeClr val="tx1"/>
                </a:solidFill>
                <a:effectLst/>
                <a:latin typeface="+mn-lt"/>
                <a:ea typeface="+mn-ea"/>
                <a:cs typeface="+mn-cs"/>
              </a:rPr>
              <a:t>thực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việc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khảo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sát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dễ</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dàng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cũng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tiết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kiệm</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được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nhiều</a:t>
            </a:r>
            <a:r>
              <a:rPr lang="en-US" sz="1200" kern="1200" smtClean="0">
                <a:solidFill>
                  <a:schemeClr val="tx1"/>
                </a:solidFill>
                <a:effectLst/>
                <a:latin typeface="+mn-lt"/>
                <a:ea typeface="+mn-ea"/>
                <a:cs typeface="+mn-cs"/>
              </a:rPr>
              <a:t> chi </a:t>
            </a:r>
            <a:r>
              <a:rPr lang="en-US" sz="1200" kern="1200" err="1" smtClean="0">
                <a:solidFill>
                  <a:schemeClr val="tx1"/>
                </a:solidFill>
                <a:effectLst/>
                <a:latin typeface="+mn-lt"/>
                <a:ea typeface="+mn-ea"/>
                <a:cs typeface="+mn-cs"/>
              </a:rPr>
              <a:t>phí</a:t>
            </a:r>
            <a:r>
              <a:rPr lang="en-US" sz="120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6</a:t>
            </a:fld>
            <a:endParaRPr lang="en-US"/>
          </a:p>
        </p:txBody>
      </p:sp>
    </p:spTree>
    <p:extLst>
      <p:ext uri="{BB962C8B-B14F-4D97-AF65-F5344CB8AC3E}">
        <p14:creationId xmlns:p14="http://schemas.microsoft.com/office/powerpoint/2010/main" val="873524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31</a:t>
            </a:fld>
            <a:endParaRPr lang="en-US"/>
          </a:p>
        </p:txBody>
      </p:sp>
    </p:spTree>
    <p:extLst>
      <p:ext uri="{BB962C8B-B14F-4D97-AF65-F5344CB8AC3E}">
        <p14:creationId xmlns:p14="http://schemas.microsoft.com/office/powerpoint/2010/main" val="2083149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33</a:t>
            </a:fld>
            <a:endParaRPr lang="en-US"/>
          </a:p>
        </p:txBody>
      </p:sp>
    </p:spTree>
    <p:extLst>
      <p:ext uri="{BB962C8B-B14F-4D97-AF65-F5344CB8AC3E}">
        <p14:creationId xmlns:p14="http://schemas.microsoft.com/office/powerpoint/2010/main" val="1973387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34</a:t>
            </a:fld>
            <a:endParaRPr lang="en-US"/>
          </a:p>
        </p:txBody>
      </p:sp>
    </p:spTree>
    <p:extLst>
      <p:ext uri="{BB962C8B-B14F-4D97-AF65-F5344CB8AC3E}">
        <p14:creationId xmlns:p14="http://schemas.microsoft.com/office/powerpoint/2010/main" val="104674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7</a:t>
            </a:fld>
            <a:endParaRPr lang="en-US"/>
          </a:p>
        </p:txBody>
      </p:sp>
    </p:spTree>
    <p:extLst>
      <p:ext uri="{BB962C8B-B14F-4D97-AF65-F5344CB8AC3E}">
        <p14:creationId xmlns:p14="http://schemas.microsoft.com/office/powerpoint/2010/main" val="71263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2"/>
                </a:solidFill>
                <a:latin typeface="Times New Roman" charset="0"/>
                <a:ea typeface="Times New Roman" charset="0"/>
                <a:cs typeface="Times New Roman" charset="0"/>
              </a:rPr>
              <a:t>các bộ từ điển danh từ, động từ, tính từ và trạng từ </a:t>
            </a:r>
            <a:r>
              <a:rPr lang="vi-VN" sz="1200" smtClean="0">
                <a:solidFill>
                  <a:schemeClr val="tx2"/>
                </a:solidFill>
                <a:latin typeface="Times New Roman" charset="0"/>
                <a:ea typeface="Times New Roman" charset="0"/>
                <a:cs typeface="Times New Roman" charset="0"/>
              </a:rPr>
              <a:t>lần </a:t>
            </a:r>
            <a:r>
              <a:rPr lang="vi-VN" sz="1200">
                <a:solidFill>
                  <a:schemeClr val="tx2"/>
                </a:solidFill>
                <a:latin typeface="Times New Roman" charset="0"/>
                <a:ea typeface="Times New Roman" charset="0"/>
                <a:cs typeface="Times New Roman" charset="0"/>
              </a:rPr>
              <a:t>lượt là 1142 từ, 903 từ, 2252 từ, 745 từ và kèm theo mỗi từ là số nguyên thể hiện một giá trị SO tương ứng trong phạm vi từ -5 cho hết sức tiêu cực đến +5 cho hết sức tích cực và không có từ nào có giá trị SO là 0</a:t>
            </a:r>
            <a:r>
              <a:rPr lang="vi-VN" sz="1200" smtClean="0">
                <a:solidFill>
                  <a:schemeClr val="tx2"/>
                </a:solidFill>
                <a:latin typeface="Times New Roman" charset="0"/>
                <a:ea typeface="Times New Roman" charset="0"/>
                <a:cs typeface="Times New Roman" charset="0"/>
              </a:rPr>
              <a:t>.</a:t>
            </a:r>
            <a:endParaRPr kumimoji="0" lang="en-US" sz="12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9</a:t>
            </a:fld>
            <a:endParaRPr lang="en-US"/>
          </a:p>
        </p:txBody>
      </p:sp>
    </p:spTree>
    <p:extLst>
      <p:ext uri="{BB962C8B-B14F-4D97-AF65-F5344CB8AC3E}">
        <p14:creationId xmlns:p14="http://schemas.microsoft.com/office/powerpoint/2010/main" val="2826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11</a:t>
            </a:fld>
            <a:endParaRPr lang="en-US"/>
          </a:p>
        </p:txBody>
      </p:sp>
    </p:spTree>
    <p:extLst>
      <p:ext uri="{BB962C8B-B14F-4D97-AF65-F5344CB8AC3E}">
        <p14:creationId xmlns:p14="http://schemas.microsoft.com/office/powerpoint/2010/main" val="104152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12</a:t>
            </a:fld>
            <a:endParaRPr lang="en-US"/>
          </a:p>
        </p:txBody>
      </p:sp>
    </p:spTree>
    <p:extLst>
      <p:ext uri="{BB962C8B-B14F-4D97-AF65-F5344CB8AC3E}">
        <p14:creationId xmlns:p14="http://schemas.microsoft.com/office/powerpoint/2010/main" val="2045826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13</a:t>
            </a:fld>
            <a:endParaRPr lang="en-US"/>
          </a:p>
        </p:txBody>
      </p:sp>
    </p:spTree>
    <p:extLst>
      <p:ext uri="{BB962C8B-B14F-4D97-AF65-F5344CB8AC3E}">
        <p14:creationId xmlns:p14="http://schemas.microsoft.com/office/powerpoint/2010/main" val="170774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14</a:t>
            </a:fld>
            <a:endParaRPr lang="en-US"/>
          </a:p>
        </p:txBody>
      </p:sp>
    </p:spTree>
    <p:extLst>
      <p:ext uri="{BB962C8B-B14F-4D97-AF65-F5344CB8AC3E}">
        <p14:creationId xmlns:p14="http://schemas.microsoft.com/office/powerpoint/2010/main" val="551836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25563" lvl="0" indent="-436563" algn="l">
              <a:lnSpc>
                <a:spcPct val="125000"/>
              </a:lnSpc>
              <a:spcBef>
                <a:spcPts val="1200"/>
              </a:spcBef>
              <a:buFont typeface="Courier New" charset="0"/>
              <a:buChar char="o"/>
            </a:pPr>
            <a:r>
              <a:rPr lang="en-US" sz="1200">
                <a:solidFill>
                  <a:schemeClr val="tx2"/>
                </a:solidFill>
                <a:latin typeface="Times New Roman" charset="0"/>
                <a:ea typeface="Times New Roman" charset="0"/>
                <a:cs typeface="Times New Roman" charset="0"/>
              </a:rPr>
              <a:t>Chuẩn đoán virus máy tính.</a:t>
            </a:r>
          </a:p>
          <a:p>
            <a:pPr marL="1325563" lvl="0" indent="-436563" algn="l">
              <a:lnSpc>
                <a:spcPct val="125000"/>
              </a:lnSpc>
              <a:spcBef>
                <a:spcPts val="1200"/>
              </a:spcBef>
              <a:buFont typeface="Courier New" charset="0"/>
              <a:buChar char="o"/>
            </a:pPr>
            <a:r>
              <a:rPr lang="en-US" sz="1200">
                <a:solidFill>
                  <a:schemeClr val="tx2"/>
                </a:solidFill>
                <a:latin typeface="Times New Roman" charset="0"/>
                <a:ea typeface="Times New Roman" charset="0"/>
                <a:cs typeface="Times New Roman" charset="0"/>
              </a:rPr>
              <a:t>Lọc thư hoặc tin rác.</a:t>
            </a:r>
          </a:p>
          <a:p>
            <a:pPr marL="1325563" lvl="0" indent="-436563" algn="l">
              <a:lnSpc>
                <a:spcPct val="125000"/>
              </a:lnSpc>
              <a:spcBef>
                <a:spcPts val="1200"/>
              </a:spcBef>
              <a:buFont typeface="Courier New" charset="0"/>
              <a:buChar char="o"/>
            </a:pPr>
            <a:r>
              <a:rPr lang="en-US" sz="1200">
                <a:solidFill>
                  <a:schemeClr val="tx2"/>
                </a:solidFill>
                <a:latin typeface="Times New Roman" charset="0"/>
                <a:ea typeface="Times New Roman" charset="0"/>
                <a:cs typeface="Times New Roman" charset="0"/>
              </a:rPr>
              <a:t>Nhận diện khuôn mặt, giọng nói, chữ viết tay, biển số xe.</a:t>
            </a:r>
          </a:p>
          <a:p>
            <a:pPr marL="1282700" lvl="0" indent="-393700" algn="l">
              <a:lnSpc>
                <a:spcPct val="125000"/>
              </a:lnSpc>
              <a:spcBef>
                <a:spcPts val="1200"/>
              </a:spcBef>
              <a:buFont typeface="Courier New" charset="0"/>
              <a:buChar char="o"/>
            </a:pPr>
            <a:r>
              <a:rPr lang="en-US" sz="1200">
                <a:solidFill>
                  <a:schemeClr val="tx2"/>
                </a:solidFill>
                <a:latin typeface="Times New Roman" charset="0"/>
                <a:ea typeface="Times New Roman" charset="0"/>
                <a:cs typeface="Times New Roman" charset="0"/>
              </a:rPr>
              <a:t>Phân loại gien.</a:t>
            </a:r>
          </a:p>
          <a:p>
            <a:pPr marL="1241425" indent="-352425" algn="l">
              <a:lnSpc>
                <a:spcPct val="125000"/>
              </a:lnSpc>
              <a:spcBef>
                <a:spcPts val="1200"/>
              </a:spcBef>
              <a:buFont typeface="Courier New" charset="0"/>
              <a:buChar char="o"/>
            </a:pPr>
            <a:r>
              <a:rPr lang="vi-VN" sz="1200">
                <a:solidFill>
                  <a:schemeClr val="tx2"/>
                </a:solidFill>
                <a:latin typeface="Times New Roman" charset="0"/>
                <a:ea typeface="Times New Roman" charset="0"/>
                <a:cs typeface="Times New Roman" charset="0"/>
              </a:rPr>
              <a:t>Phân loại văn bản</a:t>
            </a:r>
            <a:endParaRPr lang="en-US" sz="2000">
              <a:solidFill>
                <a:schemeClr val="tx2"/>
              </a:solidFill>
              <a:latin typeface="Times New Roman" charset="0"/>
              <a:ea typeface="Times New Roman" charset="0"/>
              <a:cs typeface="Times New Roman" charset="0"/>
            </a:endParaRPr>
          </a:p>
          <a:p>
            <a:endParaRPr lang="en-US"/>
          </a:p>
        </p:txBody>
      </p:sp>
      <p:sp>
        <p:nvSpPr>
          <p:cNvPr id="4" name="Slide Number Placeholder 3"/>
          <p:cNvSpPr>
            <a:spLocks noGrp="1"/>
          </p:cNvSpPr>
          <p:nvPr>
            <p:ph type="sldNum" sz="quarter" idx="10"/>
          </p:nvPr>
        </p:nvSpPr>
        <p:spPr/>
        <p:txBody>
          <a:bodyPr/>
          <a:lstStyle/>
          <a:p>
            <a:fld id="{AC82AB37-6A89-8640-9276-E5ACA333869D}" type="slidenum">
              <a:rPr lang="en-US" smtClean="0"/>
              <a:t>15</a:t>
            </a:fld>
            <a:endParaRPr lang="en-US"/>
          </a:p>
        </p:txBody>
      </p:sp>
    </p:spTree>
    <p:extLst>
      <p:ext uri="{BB962C8B-B14F-4D97-AF65-F5344CB8AC3E}">
        <p14:creationId xmlns:p14="http://schemas.microsoft.com/office/powerpoint/2010/main" val="1875641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amp; Subtitle">
    <p:spTree>
      <p:nvGrpSpPr>
        <p:cNvPr id="1" name=""/>
        <p:cNvGrpSpPr/>
        <p:nvPr/>
      </p:nvGrpSpPr>
      <p:grpSpPr>
        <a:xfrm>
          <a:off x="0" y="0"/>
          <a:ext cx="0" cy="0"/>
          <a:chOff x="0" y="0"/>
          <a:chExt cx="0" cy="0"/>
        </a:xfrm>
      </p:grpSpPr>
      <p:sp>
        <p:nvSpPr>
          <p:cNvPr id="8" name="Shape 8"/>
          <p:cNvSpPr/>
          <p:nvPr/>
        </p:nvSpPr>
        <p:spPr>
          <a:xfrm>
            <a:off x="0" y="0"/>
            <a:ext cx="13004800" cy="497614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9" name="Shape 9"/>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0" name="Shape 10"/>
          <p:cNvSpPr>
            <a:spLocks noGrp="1"/>
          </p:cNvSpPr>
          <p:nvPr>
            <p:ph type="title"/>
          </p:nvPr>
        </p:nvSpPr>
        <p:spPr>
          <a:xfrm>
            <a:off x="1422400" y="1143000"/>
            <a:ext cx="10160000" cy="3429001"/>
          </a:xfrm>
          <a:prstGeom prst="rect">
            <a:avLst/>
          </a:prstGeom>
        </p:spPr>
        <p:txBody>
          <a:bodyPr anchor="b"/>
          <a:lstStyle>
            <a:lvl1pPr>
              <a:defRPr sz="10999" spc="220"/>
            </a:lvl1pPr>
          </a:lstStyle>
          <a:p>
            <a:pPr lvl="0">
              <a:defRPr sz="1800" spc="0">
                <a:solidFill>
                  <a:srgbClr val="000000"/>
                </a:solidFill>
              </a:defRPr>
            </a:pPr>
            <a:r>
              <a:rPr lang="vi-VN" sz="10999" spc="220" smtClean="0">
                <a:solidFill>
                  <a:srgbClr val="FFFFFF"/>
                </a:solidFill>
              </a:rPr>
              <a:t>Click to edit Master title style</a:t>
            </a:r>
            <a:endParaRPr sz="10999" spc="220">
              <a:solidFill>
                <a:srgbClr val="FFFFFF"/>
              </a:solidFill>
            </a:endParaRPr>
          </a:p>
        </p:txBody>
      </p:sp>
      <p:sp>
        <p:nvSpPr>
          <p:cNvPr id="11" name="Shape 11"/>
          <p:cNvSpPr>
            <a:spLocks noGrp="1"/>
          </p:cNvSpPr>
          <p:nvPr>
            <p:ph type="body" idx="1" hasCustomPrompt="1"/>
          </p:nvPr>
        </p:nvSpPr>
        <p:spPr>
          <a:xfrm>
            <a:off x="1422400" y="5588000"/>
            <a:ext cx="10160000" cy="2286000"/>
          </a:xfrm>
          <a:prstGeom prst="rect">
            <a:avLst/>
          </a:prstGeom>
        </p:spPr>
        <p:txBody>
          <a:bodyPr>
            <a:normAutofit/>
          </a:bodyPr>
          <a:lstStyle>
            <a:lvl1pPr marL="0" indent="0" algn="ctr">
              <a:buClrTx/>
              <a:buSzTx/>
              <a:buNone/>
              <a:defRPr sz="2001"/>
            </a:lvl1pPr>
            <a:lvl2pPr marL="0" indent="0" algn="ctr">
              <a:buClrTx/>
              <a:buSzTx/>
              <a:buNone/>
              <a:defRPr sz="2001"/>
            </a:lvl2pPr>
            <a:lvl3pPr marL="0" indent="0" algn="ctr">
              <a:buClrTx/>
              <a:buSzTx/>
              <a:buNone/>
              <a:defRPr sz="2001"/>
            </a:lvl3pPr>
            <a:lvl4pPr marL="0" indent="0" algn="ctr">
              <a:buClrTx/>
              <a:buSzTx/>
              <a:buNone/>
            </a:lvl4pPr>
            <a:lvl5pPr marL="0" indent="0" algn="ctr">
              <a:buClrTx/>
              <a:buSzTx/>
              <a:buNone/>
            </a:lvl5pPr>
          </a:lstStyle>
          <a:p>
            <a:pPr lvl="0">
              <a:defRPr sz="1800" spc="0">
                <a:solidFill>
                  <a:srgbClr val="000000"/>
                </a:solidFill>
              </a:defRPr>
            </a:pPr>
            <a:r>
              <a:rPr sz="2600" spc="51">
                <a:solidFill>
                  <a:srgbClr val="747474"/>
                </a:solidFill>
              </a:rPr>
              <a:t>Body Level One</a:t>
            </a:r>
          </a:p>
          <a:p>
            <a:pPr lvl="1">
              <a:defRPr sz="1800" spc="0">
                <a:solidFill>
                  <a:srgbClr val="000000"/>
                </a:solidFill>
              </a:defRPr>
            </a:pPr>
            <a:r>
              <a:rPr sz="2600" spc="51">
                <a:solidFill>
                  <a:srgbClr val="747474"/>
                </a:solidFill>
              </a:rPr>
              <a:t>Body Level Two</a:t>
            </a:r>
          </a:p>
          <a:p>
            <a:pPr lvl="2">
              <a:defRPr sz="1800" spc="0">
                <a:solidFill>
                  <a:srgbClr val="000000"/>
                </a:solidFill>
              </a:defRPr>
            </a:pPr>
            <a:r>
              <a:rPr sz="2600" spc="51">
                <a:solidFill>
                  <a:srgbClr val="747474"/>
                </a:solidFill>
              </a:rPr>
              <a:t>Body Level Three</a:t>
            </a: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Bullets - 2 Column &amp; Title - Bottom">
    <p:spTree>
      <p:nvGrpSpPr>
        <p:cNvPr id="1" name=""/>
        <p:cNvGrpSpPr/>
        <p:nvPr/>
      </p:nvGrpSpPr>
      <p:grpSpPr>
        <a:xfrm>
          <a:off x="0" y="0"/>
          <a:ext cx="0" cy="0"/>
          <a:chOff x="0" y="0"/>
          <a:chExt cx="0" cy="0"/>
        </a:xfrm>
      </p:grpSpPr>
      <p:sp>
        <p:nvSpPr>
          <p:cNvPr id="51" name="Shape 51"/>
          <p:cNvSpPr/>
          <p:nvPr/>
        </p:nvSpPr>
        <p:spPr>
          <a:xfrm>
            <a:off x="0" y="6049936"/>
            <a:ext cx="13004800" cy="3703664"/>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52" name="Shape 52"/>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53" name="Shape 53"/>
          <p:cNvSpPr>
            <a:spLocks noGrp="1"/>
          </p:cNvSpPr>
          <p:nvPr>
            <p:ph type="title"/>
          </p:nvPr>
        </p:nvSpPr>
        <p:spPr>
          <a:xfrm>
            <a:off x="1422400" y="6477002"/>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54" name="Shape 54"/>
          <p:cNvSpPr>
            <a:spLocks noGrp="1"/>
          </p:cNvSpPr>
          <p:nvPr>
            <p:ph type="body" idx="1"/>
          </p:nvPr>
        </p:nvSpPr>
        <p:spPr>
          <a:xfrm>
            <a:off x="1422400" y="1397000"/>
            <a:ext cx="10160000" cy="4013200"/>
          </a:xfrm>
          <a:prstGeom prst="rect">
            <a:avLst/>
          </a:prstGeom>
        </p:spPr>
        <p:txBody>
          <a:bodyPr numCol="2" spcCol="508000"/>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2" name="Slide Number Placeholder 1"/>
          <p:cNvSpPr>
            <a:spLocks noGrp="1"/>
          </p:cNvSpPr>
          <p:nvPr>
            <p:ph type="sldNum" sz="quarter" idx="10"/>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Landscape Photo, Title &amp; Bullets">
    <p:spTree>
      <p:nvGrpSpPr>
        <p:cNvPr id="1" name=""/>
        <p:cNvGrpSpPr/>
        <p:nvPr/>
      </p:nvGrpSpPr>
      <p:grpSpPr>
        <a:xfrm>
          <a:off x="0" y="0"/>
          <a:ext cx="0" cy="0"/>
          <a:chOff x="0" y="0"/>
          <a:chExt cx="0" cy="0"/>
        </a:xfrm>
      </p:grpSpPr>
      <p:sp>
        <p:nvSpPr>
          <p:cNvPr id="57" name="Shape 57"/>
          <p:cNvSpPr/>
          <p:nvPr/>
        </p:nvSpPr>
        <p:spPr>
          <a:xfrm>
            <a:off x="0" y="5588001"/>
            <a:ext cx="13004800" cy="1778000"/>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58" name="Shape 58"/>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59" name="Shape 59"/>
          <p:cNvSpPr>
            <a:spLocks noGrp="1"/>
          </p:cNvSpPr>
          <p:nvPr>
            <p:ph type="title"/>
          </p:nvPr>
        </p:nvSpPr>
        <p:spPr>
          <a:xfrm>
            <a:off x="1422400" y="5778501"/>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60" name="Shape 60"/>
          <p:cNvSpPr>
            <a:spLocks noGrp="1"/>
          </p:cNvSpPr>
          <p:nvPr>
            <p:ph type="body" idx="1" hasCustomPrompt="1"/>
          </p:nvPr>
        </p:nvSpPr>
        <p:spPr>
          <a:xfrm>
            <a:off x="1422400" y="7708901"/>
            <a:ext cx="10160000" cy="634999"/>
          </a:xfrm>
          <a:prstGeom prst="rect">
            <a:avLst/>
          </a:prstGeom>
        </p:spPr>
        <p:txBody>
          <a:bodyPr>
            <a:noAutofit/>
          </a:bodyPr>
          <a:lstStyle>
            <a:lvl1pPr marL="0" indent="0" algn="ctr">
              <a:buClrTx/>
              <a:buSzTx/>
              <a:buNone/>
            </a:lvl1pPr>
            <a:lvl2pPr marL="0" indent="0" algn="ctr">
              <a:buClrTx/>
              <a:buSzTx/>
              <a:buNone/>
            </a:lvl2pPr>
            <a:lvl3pPr marL="0" indent="0" algn="ctr">
              <a:buClrTx/>
              <a:buSzTx/>
              <a:buNone/>
            </a:lvl3pPr>
            <a:lvl4pPr marL="0" indent="0" algn="ctr">
              <a:buClrTx/>
              <a:buSzTx/>
              <a:buNone/>
            </a:lvl4pPr>
            <a:lvl5pPr marL="0" indent="0" algn="ctr">
              <a:buClrTx/>
              <a:buSzTx/>
              <a:buNone/>
            </a:lvl5pPr>
          </a:lstStyle>
          <a:p>
            <a:pPr lvl="0">
              <a:defRPr sz="1800" spc="0">
                <a:solidFill>
                  <a:srgbClr val="000000"/>
                </a:solidFill>
              </a:defRPr>
            </a:pPr>
            <a:r>
              <a:rPr sz="2600" spc="51">
                <a:solidFill>
                  <a:srgbClr val="747474"/>
                </a:solidFill>
              </a:rPr>
              <a:t>Body Level One</a:t>
            </a:r>
          </a:p>
        </p:txBody>
      </p:sp>
      <p:sp>
        <p:nvSpPr>
          <p:cNvPr id="3" name="Picture Placeholder 2"/>
          <p:cNvSpPr>
            <a:spLocks noGrp="1"/>
          </p:cNvSpPr>
          <p:nvPr>
            <p:ph type="pic" sz="quarter" idx="11"/>
          </p:nvPr>
        </p:nvSpPr>
        <p:spPr>
          <a:xfrm>
            <a:off x="0" y="1"/>
            <a:ext cx="13004800" cy="5588000"/>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2"/>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 Photos, Title &amp; Bullets">
    <p:spTree>
      <p:nvGrpSpPr>
        <p:cNvPr id="1" name=""/>
        <p:cNvGrpSpPr/>
        <p:nvPr/>
      </p:nvGrpSpPr>
      <p:grpSpPr>
        <a:xfrm>
          <a:off x="0" y="0"/>
          <a:ext cx="0" cy="0"/>
          <a:chOff x="0" y="0"/>
          <a:chExt cx="0" cy="0"/>
        </a:xfrm>
      </p:grpSpPr>
      <p:sp>
        <p:nvSpPr>
          <p:cNvPr id="63" name="Shape 63"/>
          <p:cNvSpPr/>
          <p:nvPr/>
        </p:nvSpPr>
        <p:spPr>
          <a:xfrm>
            <a:off x="0" y="5588001"/>
            <a:ext cx="13004800" cy="1778000"/>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64" name="Shape 64"/>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65" name="Shape 65"/>
          <p:cNvSpPr>
            <a:spLocks noGrp="1"/>
          </p:cNvSpPr>
          <p:nvPr>
            <p:ph type="title"/>
          </p:nvPr>
        </p:nvSpPr>
        <p:spPr>
          <a:xfrm>
            <a:off x="1422400" y="5778501"/>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66" name="Shape 66"/>
          <p:cNvSpPr>
            <a:spLocks noGrp="1"/>
          </p:cNvSpPr>
          <p:nvPr>
            <p:ph type="body" idx="1" hasCustomPrompt="1"/>
          </p:nvPr>
        </p:nvSpPr>
        <p:spPr>
          <a:xfrm>
            <a:off x="1422400" y="7708901"/>
            <a:ext cx="10160000" cy="634999"/>
          </a:xfrm>
          <a:prstGeom prst="rect">
            <a:avLst/>
          </a:prstGeom>
        </p:spPr>
        <p:txBody>
          <a:bodyPr>
            <a:noAutofit/>
          </a:bodyPr>
          <a:lstStyle>
            <a:lvl1pPr marL="0" indent="0" algn="ctr">
              <a:buClrTx/>
              <a:buSzTx/>
              <a:buNone/>
            </a:lvl1pPr>
            <a:lvl2pPr marL="0" indent="0" algn="ctr">
              <a:buClrTx/>
              <a:buSzTx/>
              <a:buNone/>
            </a:lvl2pPr>
            <a:lvl3pPr marL="0" indent="0" algn="ctr">
              <a:buClrTx/>
              <a:buSzTx/>
              <a:buNone/>
            </a:lvl3pPr>
            <a:lvl4pPr marL="0" indent="0" algn="ctr">
              <a:buClrTx/>
              <a:buSzTx/>
              <a:buNone/>
            </a:lvl4pPr>
            <a:lvl5pPr marL="0" indent="0" algn="ctr">
              <a:buClrTx/>
              <a:buSzTx/>
              <a:buNone/>
            </a:lvl5pPr>
          </a:lstStyle>
          <a:p>
            <a:pPr lvl="0">
              <a:defRPr sz="1800" spc="0">
                <a:solidFill>
                  <a:srgbClr val="000000"/>
                </a:solidFill>
              </a:defRPr>
            </a:pPr>
            <a:r>
              <a:rPr sz="2600" spc="51">
                <a:solidFill>
                  <a:srgbClr val="747474"/>
                </a:solidFill>
              </a:rPr>
              <a:t>Body Level One</a:t>
            </a:r>
          </a:p>
        </p:txBody>
      </p:sp>
      <p:sp>
        <p:nvSpPr>
          <p:cNvPr id="8" name="Picture Placeholder 2"/>
          <p:cNvSpPr>
            <a:spLocks noGrp="1"/>
          </p:cNvSpPr>
          <p:nvPr>
            <p:ph type="pic" sz="quarter" idx="11"/>
          </p:nvPr>
        </p:nvSpPr>
        <p:spPr>
          <a:xfrm>
            <a:off x="1" y="1"/>
            <a:ext cx="6504626" cy="5588000"/>
          </a:xfrm>
        </p:spPr>
        <p:txBody>
          <a:bodyPr vert="horz"/>
          <a:lstStyle/>
          <a:p>
            <a:r>
              <a:rPr lang="vi-VN" smtClean="0"/>
              <a:t>Drag picture to placeholder or click icon to add</a:t>
            </a:r>
            <a:endParaRPr lang="en-US"/>
          </a:p>
        </p:txBody>
      </p:sp>
      <p:sp>
        <p:nvSpPr>
          <p:cNvPr id="9" name="Picture Placeholder 2"/>
          <p:cNvSpPr>
            <a:spLocks noGrp="1"/>
          </p:cNvSpPr>
          <p:nvPr>
            <p:ph type="pic" sz="quarter" idx="12"/>
          </p:nvPr>
        </p:nvSpPr>
        <p:spPr>
          <a:xfrm>
            <a:off x="6504626" y="1"/>
            <a:ext cx="6504626" cy="5588000"/>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Top &amp; Photo">
    <p:spTree>
      <p:nvGrpSpPr>
        <p:cNvPr id="1" name=""/>
        <p:cNvGrpSpPr/>
        <p:nvPr/>
      </p:nvGrpSpPr>
      <p:grpSpPr>
        <a:xfrm>
          <a:off x="0" y="0"/>
          <a:ext cx="0" cy="0"/>
          <a:chOff x="0" y="0"/>
          <a:chExt cx="0" cy="0"/>
        </a:xfrm>
      </p:grpSpPr>
      <p:sp>
        <p:nvSpPr>
          <p:cNvPr id="69" name="Shape 69"/>
          <p:cNvSpPr/>
          <p:nvPr/>
        </p:nvSpPr>
        <p:spPr>
          <a:xfrm>
            <a:off x="0" y="830890"/>
            <a:ext cx="13004800" cy="1778002"/>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70" name="Shape 70"/>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71" name="Shape 71"/>
          <p:cNvSpPr>
            <a:spLocks noGrp="1"/>
          </p:cNvSpPr>
          <p:nvPr>
            <p:ph type="title"/>
          </p:nvPr>
        </p:nvSpPr>
        <p:spPr>
          <a:xfrm>
            <a:off x="1422400" y="1016000"/>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7" name="Picture Placeholder 2"/>
          <p:cNvSpPr>
            <a:spLocks noGrp="1"/>
          </p:cNvSpPr>
          <p:nvPr>
            <p:ph type="pic" sz="quarter" idx="11"/>
          </p:nvPr>
        </p:nvSpPr>
        <p:spPr>
          <a:xfrm>
            <a:off x="0" y="2608891"/>
            <a:ext cx="13004800" cy="6186263"/>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2"/>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Photo, Title &amp; Bullets">
    <p:spTree>
      <p:nvGrpSpPr>
        <p:cNvPr id="1" name=""/>
        <p:cNvGrpSpPr/>
        <p:nvPr/>
      </p:nvGrpSpPr>
      <p:grpSpPr>
        <a:xfrm>
          <a:off x="0" y="0"/>
          <a:ext cx="0" cy="0"/>
          <a:chOff x="0" y="0"/>
          <a:chExt cx="0" cy="0"/>
        </a:xfrm>
      </p:grpSpPr>
      <p:sp>
        <p:nvSpPr>
          <p:cNvPr id="85" name="Shape 85"/>
          <p:cNvSpPr/>
          <p:nvPr/>
        </p:nvSpPr>
        <p:spPr>
          <a:xfrm>
            <a:off x="6502400" y="1397000"/>
            <a:ext cx="6502400" cy="2540000"/>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86" name="Shape 86"/>
          <p:cNvSpPr/>
          <p:nvPr/>
        </p:nvSpPr>
        <p:spPr>
          <a:xfrm flipV="1">
            <a:off x="9427286"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87" name="Shape 87"/>
          <p:cNvSpPr>
            <a:spLocks noGrp="1"/>
          </p:cNvSpPr>
          <p:nvPr>
            <p:ph type="title"/>
          </p:nvPr>
        </p:nvSpPr>
        <p:spPr>
          <a:xfrm>
            <a:off x="7919889" y="1397000"/>
            <a:ext cx="3657601" cy="2540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88" name="Shape 88"/>
          <p:cNvSpPr>
            <a:spLocks noGrp="1"/>
          </p:cNvSpPr>
          <p:nvPr>
            <p:ph type="body" idx="1"/>
          </p:nvPr>
        </p:nvSpPr>
        <p:spPr>
          <a:xfrm>
            <a:off x="7919889" y="4318001"/>
            <a:ext cx="3657601" cy="3555999"/>
          </a:xfrm>
          <a:prstGeom prst="rect">
            <a:avLst/>
          </a:prstGeom>
        </p:spPr>
        <p:txBody>
          <a:bodyP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8" name="Picture Placeholder 2"/>
          <p:cNvSpPr>
            <a:spLocks noGrp="1"/>
          </p:cNvSpPr>
          <p:nvPr>
            <p:ph type="pic" sz="quarter" idx="12"/>
          </p:nvPr>
        </p:nvSpPr>
        <p:spPr>
          <a:xfrm>
            <a:off x="1" y="3"/>
            <a:ext cx="6518720" cy="9753598"/>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a:xfrm>
            <a:off x="9481557" y="9187508"/>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ullets, Title &amp; Photo">
    <p:spTree>
      <p:nvGrpSpPr>
        <p:cNvPr id="1" name=""/>
        <p:cNvGrpSpPr/>
        <p:nvPr/>
      </p:nvGrpSpPr>
      <p:grpSpPr>
        <a:xfrm>
          <a:off x="0" y="0"/>
          <a:ext cx="0" cy="0"/>
          <a:chOff x="0" y="0"/>
          <a:chExt cx="0" cy="0"/>
        </a:xfrm>
      </p:grpSpPr>
      <p:sp>
        <p:nvSpPr>
          <p:cNvPr id="91" name="Shape 91"/>
          <p:cNvSpPr/>
          <p:nvPr/>
        </p:nvSpPr>
        <p:spPr>
          <a:xfrm>
            <a:off x="0" y="5588001"/>
            <a:ext cx="6502400" cy="2540000"/>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92" name="Shape 92"/>
          <p:cNvSpPr/>
          <p:nvPr/>
        </p:nvSpPr>
        <p:spPr>
          <a:xfrm flipV="1">
            <a:off x="2940041"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93" name="Shape 93"/>
          <p:cNvSpPr>
            <a:spLocks noGrp="1"/>
          </p:cNvSpPr>
          <p:nvPr>
            <p:ph type="title"/>
          </p:nvPr>
        </p:nvSpPr>
        <p:spPr>
          <a:xfrm>
            <a:off x="1422400" y="5588001"/>
            <a:ext cx="3657600" cy="2540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94" name="Shape 94"/>
          <p:cNvSpPr>
            <a:spLocks noGrp="1"/>
          </p:cNvSpPr>
          <p:nvPr>
            <p:ph type="body" idx="1" hasCustomPrompt="1"/>
          </p:nvPr>
        </p:nvSpPr>
        <p:spPr>
          <a:xfrm>
            <a:off x="1422400" y="1397000"/>
            <a:ext cx="3657600" cy="3555999"/>
          </a:xfrm>
          <a:prstGeom prst="rect">
            <a:avLst/>
          </a:prstGeom>
        </p:spPr>
        <p:txBody>
          <a:bodyPr/>
          <a:lstStyle/>
          <a:p>
            <a:pPr lvl="0">
              <a:defRPr sz="1800" spc="0">
                <a:solidFill>
                  <a:srgbClr val="000000"/>
                </a:solidFill>
              </a:defRPr>
            </a:pPr>
            <a:r>
              <a:rPr sz="2600" spc="51">
                <a:solidFill>
                  <a:srgbClr val="747474"/>
                </a:solidFill>
              </a:rPr>
              <a:t>Body Level One</a:t>
            </a:r>
          </a:p>
          <a:p>
            <a:pPr lvl="1">
              <a:defRPr sz="1800" spc="0">
                <a:solidFill>
                  <a:srgbClr val="000000"/>
                </a:solidFill>
              </a:defRPr>
            </a:pPr>
            <a:r>
              <a:rPr sz="2600" spc="51">
                <a:solidFill>
                  <a:srgbClr val="747474"/>
                </a:solidFill>
              </a:rPr>
              <a:t>Body Level Two</a:t>
            </a:r>
          </a:p>
          <a:p>
            <a:pPr lvl="2">
              <a:defRPr sz="1800" spc="0">
                <a:solidFill>
                  <a:srgbClr val="000000"/>
                </a:solidFill>
              </a:defRPr>
            </a:pPr>
            <a:r>
              <a:rPr sz="2600" spc="51">
                <a:solidFill>
                  <a:srgbClr val="747474"/>
                </a:solidFill>
              </a:rPr>
              <a:t>Body Level Three</a:t>
            </a:r>
          </a:p>
          <a:p>
            <a:pPr lvl="3">
              <a:defRPr sz="1800" spc="0">
                <a:solidFill>
                  <a:srgbClr val="000000"/>
                </a:solidFill>
              </a:defRPr>
            </a:pPr>
            <a:r>
              <a:rPr sz="2600" spc="51">
                <a:solidFill>
                  <a:srgbClr val="747474"/>
                </a:solidFill>
              </a:rPr>
              <a:t>Body Level Four</a:t>
            </a:r>
          </a:p>
        </p:txBody>
      </p:sp>
      <p:sp>
        <p:nvSpPr>
          <p:cNvPr id="8" name="Picture Placeholder 2"/>
          <p:cNvSpPr>
            <a:spLocks noGrp="1"/>
          </p:cNvSpPr>
          <p:nvPr>
            <p:ph type="pic" sz="quarter" idx="12"/>
          </p:nvPr>
        </p:nvSpPr>
        <p:spPr>
          <a:xfrm>
            <a:off x="6502401" y="3"/>
            <a:ext cx="6518720" cy="9753598"/>
          </a:xfrm>
        </p:spPr>
        <p:txBody>
          <a:bodyPr vert="horz"/>
          <a:lstStyle/>
          <a:p>
            <a:r>
              <a:rPr lang="vi-VN" smtClean="0"/>
              <a:t>Drag picture to placeholder or click icon to add</a:t>
            </a:r>
            <a:endParaRPr lang="en-US"/>
          </a:p>
        </p:txBody>
      </p:sp>
      <p:sp>
        <p:nvSpPr>
          <p:cNvPr id="10" name="Text Placeholder 2"/>
          <p:cNvSpPr>
            <a:spLocks noGrp="1"/>
          </p:cNvSpPr>
          <p:nvPr>
            <p:ph type="body" sz="quarter" idx="10" hasCustomPrompt="1"/>
          </p:nvPr>
        </p:nvSpPr>
        <p:spPr>
          <a:xfrm>
            <a:off x="3023995" y="9198363"/>
            <a:ext cx="462647" cy="356430"/>
          </a:xfrm>
        </p:spPr>
        <p:txBody>
          <a:bodyPr vert="horz">
            <a:normAutofit/>
          </a:bodyPr>
          <a:lstStyle>
            <a:lvl1pPr marL="0" indent="0" algn="ctr">
              <a:buNone/>
              <a:defRPr sz="1800">
                <a:solidFill>
                  <a:srgbClr val="959595"/>
                </a:solidFill>
              </a:defRPr>
            </a:lvl1pPr>
          </a:lstStyle>
          <a:p>
            <a:pPr lvl="0"/>
            <a:r>
              <a:rPr lang="en-US"/>
              <a:t>01</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Photo, Bullets &amp; Title">
    <p:spTree>
      <p:nvGrpSpPr>
        <p:cNvPr id="1" name=""/>
        <p:cNvGrpSpPr/>
        <p:nvPr/>
      </p:nvGrpSpPr>
      <p:grpSpPr>
        <a:xfrm>
          <a:off x="0" y="0"/>
          <a:ext cx="0" cy="0"/>
          <a:chOff x="0" y="0"/>
          <a:chExt cx="0" cy="0"/>
        </a:xfrm>
      </p:grpSpPr>
      <p:sp>
        <p:nvSpPr>
          <p:cNvPr id="97" name="Shape 97"/>
          <p:cNvSpPr/>
          <p:nvPr/>
        </p:nvSpPr>
        <p:spPr>
          <a:xfrm>
            <a:off x="6502400" y="5588001"/>
            <a:ext cx="6502400" cy="2540000"/>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98" name="Shape 98"/>
          <p:cNvSpPr/>
          <p:nvPr/>
        </p:nvSpPr>
        <p:spPr>
          <a:xfrm flipV="1">
            <a:off x="9441672" y="9182094"/>
            <a:ext cx="635021"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99" name="Shape 99"/>
          <p:cNvSpPr>
            <a:spLocks noGrp="1"/>
          </p:cNvSpPr>
          <p:nvPr>
            <p:ph type="title"/>
          </p:nvPr>
        </p:nvSpPr>
        <p:spPr>
          <a:xfrm>
            <a:off x="7924800" y="5588000"/>
            <a:ext cx="3657600" cy="2540002"/>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00" name="Shape 100"/>
          <p:cNvSpPr>
            <a:spLocks noGrp="1"/>
          </p:cNvSpPr>
          <p:nvPr>
            <p:ph type="body" idx="1" hasCustomPrompt="1"/>
          </p:nvPr>
        </p:nvSpPr>
        <p:spPr>
          <a:xfrm>
            <a:off x="7924800" y="1397000"/>
            <a:ext cx="3657600" cy="3555999"/>
          </a:xfrm>
          <a:prstGeom prst="rect">
            <a:avLst/>
          </a:prstGeom>
        </p:spPr>
        <p:txBody>
          <a:bodyPr/>
          <a:lstStyle/>
          <a:p>
            <a:pPr lvl="0">
              <a:defRPr sz="1800" spc="0">
                <a:solidFill>
                  <a:srgbClr val="000000"/>
                </a:solidFill>
              </a:defRPr>
            </a:pPr>
            <a:r>
              <a:rPr sz="2600" spc="51">
                <a:solidFill>
                  <a:srgbClr val="747474"/>
                </a:solidFill>
              </a:rPr>
              <a:t>Body Level One</a:t>
            </a:r>
          </a:p>
          <a:p>
            <a:pPr lvl="1">
              <a:defRPr sz="1800" spc="0">
                <a:solidFill>
                  <a:srgbClr val="000000"/>
                </a:solidFill>
              </a:defRPr>
            </a:pPr>
            <a:r>
              <a:rPr sz="2600" spc="51">
                <a:solidFill>
                  <a:srgbClr val="747474"/>
                </a:solidFill>
              </a:rPr>
              <a:t>Body Level Two</a:t>
            </a:r>
          </a:p>
          <a:p>
            <a:pPr lvl="2">
              <a:defRPr sz="1800" spc="0">
                <a:solidFill>
                  <a:srgbClr val="000000"/>
                </a:solidFill>
              </a:defRPr>
            </a:pPr>
            <a:r>
              <a:rPr sz="2600" spc="51">
                <a:solidFill>
                  <a:srgbClr val="747474"/>
                </a:solidFill>
              </a:rPr>
              <a:t>Body Level Three</a:t>
            </a:r>
          </a:p>
          <a:p>
            <a:pPr lvl="3">
              <a:defRPr sz="1800" spc="0">
                <a:solidFill>
                  <a:srgbClr val="000000"/>
                </a:solidFill>
              </a:defRPr>
            </a:pPr>
            <a:r>
              <a:rPr sz="2600" spc="51">
                <a:solidFill>
                  <a:srgbClr val="747474"/>
                </a:solidFill>
              </a:rPr>
              <a:t>Body Level Four</a:t>
            </a:r>
          </a:p>
        </p:txBody>
      </p:sp>
      <p:sp>
        <p:nvSpPr>
          <p:cNvPr id="8" name="Picture Placeholder 2"/>
          <p:cNvSpPr>
            <a:spLocks noGrp="1"/>
          </p:cNvSpPr>
          <p:nvPr>
            <p:ph type="pic" sz="quarter" idx="12"/>
          </p:nvPr>
        </p:nvSpPr>
        <p:spPr>
          <a:xfrm>
            <a:off x="1" y="3"/>
            <a:ext cx="6518720" cy="9753598"/>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a:xfrm>
            <a:off x="9505352" y="9182094"/>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Bullets &amp; Photo">
    <p:spTree>
      <p:nvGrpSpPr>
        <p:cNvPr id="1" name=""/>
        <p:cNvGrpSpPr/>
        <p:nvPr/>
      </p:nvGrpSpPr>
      <p:grpSpPr>
        <a:xfrm>
          <a:off x="0" y="0"/>
          <a:ext cx="0" cy="0"/>
          <a:chOff x="0" y="0"/>
          <a:chExt cx="0" cy="0"/>
        </a:xfrm>
      </p:grpSpPr>
      <p:sp>
        <p:nvSpPr>
          <p:cNvPr id="103" name="Shape 103"/>
          <p:cNvSpPr/>
          <p:nvPr/>
        </p:nvSpPr>
        <p:spPr>
          <a:xfrm flipV="1">
            <a:off x="2927340"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04" name="Shape 104"/>
          <p:cNvSpPr>
            <a:spLocks noGrp="1"/>
          </p:cNvSpPr>
          <p:nvPr>
            <p:ph type="body" idx="1"/>
          </p:nvPr>
        </p:nvSpPr>
        <p:spPr>
          <a:xfrm>
            <a:off x="1422400" y="1397001"/>
            <a:ext cx="3644900" cy="6476999"/>
          </a:xfrm>
          <a:prstGeom prst="rect">
            <a:avLst/>
          </a:prstGeom>
        </p:spPr>
        <p:txBody>
          <a:bodyPr anchor="ct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6" name="Picture Placeholder 2"/>
          <p:cNvSpPr>
            <a:spLocks noGrp="1"/>
          </p:cNvSpPr>
          <p:nvPr>
            <p:ph type="pic" sz="quarter" idx="12"/>
          </p:nvPr>
        </p:nvSpPr>
        <p:spPr>
          <a:xfrm>
            <a:off x="6502401" y="3"/>
            <a:ext cx="6518720" cy="9753598"/>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a:xfrm>
            <a:off x="2981611" y="9182094"/>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Photo &amp; Bullets">
    <p:spTree>
      <p:nvGrpSpPr>
        <p:cNvPr id="1" name=""/>
        <p:cNvGrpSpPr/>
        <p:nvPr/>
      </p:nvGrpSpPr>
      <p:grpSpPr>
        <a:xfrm>
          <a:off x="0" y="0"/>
          <a:ext cx="0" cy="0"/>
          <a:chOff x="0" y="0"/>
          <a:chExt cx="0" cy="0"/>
        </a:xfrm>
      </p:grpSpPr>
      <p:sp>
        <p:nvSpPr>
          <p:cNvPr id="107" name="Shape 107"/>
          <p:cNvSpPr/>
          <p:nvPr/>
        </p:nvSpPr>
        <p:spPr>
          <a:xfrm flipV="1">
            <a:off x="9430584"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08" name="Shape 108"/>
          <p:cNvSpPr>
            <a:spLocks noGrp="1"/>
          </p:cNvSpPr>
          <p:nvPr>
            <p:ph type="body" idx="1"/>
          </p:nvPr>
        </p:nvSpPr>
        <p:spPr>
          <a:xfrm>
            <a:off x="7924800" y="1397001"/>
            <a:ext cx="3657600" cy="6476999"/>
          </a:xfrm>
          <a:prstGeom prst="rect">
            <a:avLst/>
          </a:prstGeom>
        </p:spPr>
        <p:txBody>
          <a:bodyPr anchor="ct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6" name="Picture Placeholder 2"/>
          <p:cNvSpPr>
            <a:spLocks noGrp="1"/>
          </p:cNvSpPr>
          <p:nvPr>
            <p:ph type="pic" sz="quarter" idx="12"/>
          </p:nvPr>
        </p:nvSpPr>
        <p:spPr>
          <a:xfrm>
            <a:off x="1" y="3"/>
            <a:ext cx="6518720" cy="9753598"/>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a:xfrm>
            <a:off x="9486704" y="9182094"/>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Bullets &amp; 2 Photos">
    <p:spTree>
      <p:nvGrpSpPr>
        <p:cNvPr id="1" name=""/>
        <p:cNvGrpSpPr/>
        <p:nvPr/>
      </p:nvGrpSpPr>
      <p:grpSpPr>
        <a:xfrm>
          <a:off x="0" y="0"/>
          <a:ext cx="0" cy="0"/>
          <a:chOff x="0" y="0"/>
          <a:chExt cx="0" cy="0"/>
        </a:xfrm>
      </p:grpSpPr>
      <p:sp>
        <p:nvSpPr>
          <p:cNvPr id="111" name="Shape 111"/>
          <p:cNvSpPr/>
          <p:nvPr/>
        </p:nvSpPr>
        <p:spPr>
          <a:xfrm flipV="1">
            <a:off x="2927340"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12" name="Shape 112"/>
          <p:cNvSpPr>
            <a:spLocks noGrp="1"/>
          </p:cNvSpPr>
          <p:nvPr>
            <p:ph type="body" idx="1"/>
          </p:nvPr>
        </p:nvSpPr>
        <p:spPr>
          <a:xfrm>
            <a:off x="1422400" y="1397001"/>
            <a:ext cx="3644900" cy="6476999"/>
          </a:xfrm>
          <a:prstGeom prst="rect">
            <a:avLst/>
          </a:prstGeom>
        </p:spPr>
        <p:txBody>
          <a:bodyPr anchor="ct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6" name="Picture Placeholder 2"/>
          <p:cNvSpPr>
            <a:spLocks noGrp="1"/>
          </p:cNvSpPr>
          <p:nvPr>
            <p:ph type="pic" sz="quarter" idx="12"/>
          </p:nvPr>
        </p:nvSpPr>
        <p:spPr>
          <a:xfrm>
            <a:off x="6502401" y="1"/>
            <a:ext cx="6518720" cy="4842676"/>
          </a:xfrm>
        </p:spPr>
        <p:txBody>
          <a:bodyPr vert="horz"/>
          <a:lstStyle/>
          <a:p>
            <a:r>
              <a:rPr lang="vi-VN" smtClean="0"/>
              <a:t>Drag picture to placeholder or click icon to add</a:t>
            </a:r>
            <a:endParaRPr lang="en-US"/>
          </a:p>
        </p:txBody>
      </p:sp>
      <p:sp>
        <p:nvSpPr>
          <p:cNvPr id="7" name="Picture Placeholder 2"/>
          <p:cNvSpPr>
            <a:spLocks noGrp="1"/>
          </p:cNvSpPr>
          <p:nvPr>
            <p:ph type="pic" sz="quarter" idx="13"/>
          </p:nvPr>
        </p:nvSpPr>
        <p:spPr>
          <a:xfrm>
            <a:off x="6502401" y="4842677"/>
            <a:ext cx="6518720" cy="4910924"/>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4"/>
          </p:nvPr>
        </p:nvSpPr>
        <p:spPr>
          <a:xfrm>
            <a:off x="2978391" y="9182094"/>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mp; Bullets">
    <p:spTree>
      <p:nvGrpSpPr>
        <p:cNvPr id="1" name=""/>
        <p:cNvGrpSpPr/>
        <p:nvPr/>
      </p:nvGrpSpPr>
      <p:grpSpPr>
        <a:xfrm>
          <a:off x="0" y="0"/>
          <a:ext cx="0" cy="0"/>
          <a:chOff x="0" y="0"/>
          <a:chExt cx="0" cy="0"/>
        </a:xfrm>
      </p:grpSpPr>
      <p:sp>
        <p:nvSpPr>
          <p:cNvPr id="14" name="Shape 14"/>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5" name="Shape 15"/>
          <p:cNvSpPr>
            <a:spLocks noGrp="1"/>
          </p:cNvSpPr>
          <p:nvPr>
            <p:ph type="body" idx="1"/>
          </p:nvPr>
        </p:nvSpPr>
        <p:spPr>
          <a:prstGeom prst="rect">
            <a:avLst/>
          </a:prstGeom>
        </p:spPr>
        <p:txBody>
          <a:bodyP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2 Photos &amp; Bullets">
    <p:spTree>
      <p:nvGrpSpPr>
        <p:cNvPr id="1" name=""/>
        <p:cNvGrpSpPr/>
        <p:nvPr/>
      </p:nvGrpSpPr>
      <p:grpSpPr>
        <a:xfrm>
          <a:off x="0" y="0"/>
          <a:ext cx="0" cy="0"/>
          <a:chOff x="0" y="0"/>
          <a:chExt cx="0" cy="0"/>
        </a:xfrm>
      </p:grpSpPr>
      <p:sp>
        <p:nvSpPr>
          <p:cNvPr id="115" name="Shape 115"/>
          <p:cNvSpPr/>
          <p:nvPr/>
        </p:nvSpPr>
        <p:spPr>
          <a:xfrm flipV="1">
            <a:off x="9432518"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16" name="Shape 116"/>
          <p:cNvSpPr>
            <a:spLocks noGrp="1"/>
          </p:cNvSpPr>
          <p:nvPr>
            <p:ph type="body" idx="1"/>
          </p:nvPr>
        </p:nvSpPr>
        <p:spPr>
          <a:xfrm>
            <a:off x="7924800" y="1397001"/>
            <a:ext cx="3657600" cy="6476999"/>
          </a:xfrm>
          <a:prstGeom prst="rect">
            <a:avLst/>
          </a:prstGeom>
        </p:spPr>
        <p:txBody>
          <a:bodyPr anchor="ct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6" name="Picture Placeholder 2"/>
          <p:cNvSpPr>
            <a:spLocks noGrp="1"/>
          </p:cNvSpPr>
          <p:nvPr>
            <p:ph type="pic" sz="quarter" idx="12"/>
          </p:nvPr>
        </p:nvSpPr>
        <p:spPr>
          <a:xfrm>
            <a:off x="-16319" y="1"/>
            <a:ext cx="6518720" cy="4842676"/>
          </a:xfrm>
        </p:spPr>
        <p:txBody>
          <a:bodyPr vert="horz"/>
          <a:lstStyle/>
          <a:p>
            <a:r>
              <a:rPr lang="vi-VN" smtClean="0"/>
              <a:t>Drag picture to placeholder or click icon to add</a:t>
            </a:r>
            <a:endParaRPr lang="en-US"/>
          </a:p>
        </p:txBody>
      </p:sp>
      <p:sp>
        <p:nvSpPr>
          <p:cNvPr id="7" name="Picture Placeholder 2"/>
          <p:cNvSpPr>
            <a:spLocks noGrp="1"/>
          </p:cNvSpPr>
          <p:nvPr>
            <p:ph type="pic" sz="quarter" idx="13"/>
          </p:nvPr>
        </p:nvSpPr>
        <p:spPr>
          <a:xfrm>
            <a:off x="-16319" y="4842677"/>
            <a:ext cx="6518720" cy="4910924"/>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4"/>
          </p:nvPr>
        </p:nvSpPr>
        <p:spPr>
          <a:xfrm>
            <a:off x="9485347" y="9187508"/>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Photo - Large">
    <p:spTree>
      <p:nvGrpSpPr>
        <p:cNvPr id="1" name=""/>
        <p:cNvGrpSpPr/>
        <p:nvPr/>
      </p:nvGrpSpPr>
      <p:grpSpPr>
        <a:xfrm>
          <a:off x="0" y="0"/>
          <a:ext cx="0" cy="0"/>
          <a:chOff x="0" y="0"/>
          <a:chExt cx="0" cy="0"/>
        </a:xfrm>
      </p:grpSpPr>
      <p:sp>
        <p:nvSpPr>
          <p:cNvPr id="119" name="Shape 119"/>
          <p:cNvSpPr/>
          <p:nvPr/>
        </p:nvSpPr>
        <p:spPr>
          <a:xfrm>
            <a:off x="0" y="8922709"/>
            <a:ext cx="13004800" cy="83089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20" name="Shape 120"/>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6" name="Picture Placeholder 2"/>
          <p:cNvSpPr>
            <a:spLocks noGrp="1"/>
          </p:cNvSpPr>
          <p:nvPr>
            <p:ph type="pic" sz="quarter" idx="12"/>
          </p:nvPr>
        </p:nvSpPr>
        <p:spPr>
          <a:xfrm>
            <a:off x="1" y="1"/>
            <a:ext cx="13021120" cy="8922709"/>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3"/>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2 Landscape Photos &amp; 1 Portrait Photo">
    <p:spTree>
      <p:nvGrpSpPr>
        <p:cNvPr id="1" name=""/>
        <p:cNvGrpSpPr/>
        <p:nvPr/>
      </p:nvGrpSpPr>
      <p:grpSpPr>
        <a:xfrm>
          <a:off x="0" y="0"/>
          <a:ext cx="0" cy="0"/>
          <a:chOff x="0" y="0"/>
          <a:chExt cx="0" cy="0"/>
        </a:xfrm>
      </p:grpSpPr>
      <p:sp>
        <p:nvSpPr>
          <p:cNvPr id="127" name="Shape 127"/>
          <p:cNvSpPr/>
          <p:nvPr/>
        </p:nvSpPr>
        <p:spPr>
          <a:xfrm>
            <a:off x="0" y="8922709"/>
            <a:ext cx="13004800" cy="83089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28" name="Shape 128"/>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6" name="Picture Placeholder 2"/>
          <p:cNvSpPr>
            <a:spLocks noGrp="1"/>
          </p:cNvSpPr>
          <p:nvPr>
            <p:ph type="pic" sz="quarter" idx="12"/>
          </p:nvPr>
        </p:nvSpPr>
        <p:spPr>
          <a:xfrm>
            <a:off x="1" y="2"/>
            <a:ext cx="6504626" cy="4462857"/>
          </a:xfrm>
        </p:spPr>
        <p:txBody>
          <a:bodyPr vert="horz"/>
          <a:lstStyle/>
          <a:p>
            <a:r>
              <a:rPr lang="vi-VN" smtClean="0"/>
              <a:t>Drag picture to placeholder or click icon to add</a:t>
            </a:r>
            <a:endParaRPr lang="en-US"/>
          </a:p>
        </p:txBody>
      </p:sp>
      <p:sp>
        <p:nvSpPr>
          <p:cNvPr id="7" name="Picture Placeholder 2"/>
          <p:cNvSpPr>
            <a:spLocks noGrp="1"/>
          </p:cNvSpPr>
          <p:nvPr>
            <p:ph type="pic" sz="quarter" idx="13"/>
          </p:nvPr>
        </p:nvSpPr>
        <p:spPr>
          <a:xfrm>
            <a:off x="6500175" y="1"/>
            <a:ext cx="6504626" cy="8922709"/>
          </a:xfrm>
        </p:spPr>
        <p:txBody>
          <a:bodyPr vert="horz"/>
          <a:lstStyle/>
          <a:p>
            <a:r>
              <a:rPr lang="vi-VN" smtClean="0"/>
              <a:t>Drag picture to placeholder or click icon to add</a:t>
            </a:r>
            <a:endParaRPr lang="en-US"/>
          </a:p>
        </p:txBody>
      </p:sp>
      <p:sp>
        <p:nvSpPr>
          <p:cNvPr id="8" name="Picture Placeholder 2"/>
          <p:cNvSpPr>
            <a:spLocks noGrp="1"/>
          </p:cNvSpPr>
          <p:nvPr>
            <p:ph type="pic" sz="quarter" idx="14"/>
          </p:nvPr>
        </p:nvSpPr>
        <p:spPr>
          <a:xfrm>
            <a:off x="-4451" y="4459852"/>
            <a:ext cx="6504626" cy="4462857"/>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5"/>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 Portrait Photo &amp; 2 Landscape Photos">
    <p:spTree>
      <p:nvGrpSpPr>
        <p:cNvPr id="1" name=""/>
        <p:cNvGrpSpPr/>
        <p:nvPr/>
      </p:nvGrpSpPr>
      <p:grpSpPr>
        <a:xfrm>
          <a:off x="0" y="0"/>
          <a:ext cx="0" cy="0"/>
          <a:chOff x="0" y="0"/>
          <a:chExt cx="0" cy="0"/>
        </a:xfrm>
      </p:grpSpPr>
      <p:sp>
        <p:nvSpPr>
          <p:cNvPr id="131" name="Shape 131"/>
          <p:cNvSpPr/>
          <p:nvPr/>
        </p:nvSpPr>
        <p:spPr>
          <a:xfrm>
            <a:off x="0" y="8922709"/>
            <a:ext cx="13004800" cy="83089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32" name="Shape 132"/>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7" name="Picture Placeholder 2"/>
          <p:cNvSpPr>
            <a:spLocks noGrp="1"/>
          </p:cNvSpPr>
          <p:nvPr>
            <p:ph type="pic" sz="quarter" idx="12"/>
          </p:nvPr>
        </p:nvSpPr>
        <p:spPr>
          <a:xfrm>
            <a:off x="1" y="2"/>
            <a:ext cx="6504626" cy="8922707"/>
          </a:xfrm>
        </p:spPr>
        <p:txBody>
          <a:bodyPr vert="horz"/>
          <a:lstStyle/>
          <a:p>
            <a:r>
              <a:rPr lang="vi-VN" smtClean="0"/>
              <a:t>Drag picture to placeholder or click icon to add</a:t>
            </a:r>
            <a:endParaRPr lang="en-US"/>
          </a:p>
        </p:txBody>
      </p:sp>
      <p:sp>
        <p:nvSpPr>
          <p:cNvPr id="8" name="Picture Placeholder 2"/>
          <p:cNvSpPr>
            <a:spLocks noGrp="1"/>
          </p:cNvSpPr>
          <p:nvPr>
            <p:ph type="pic" sz="quarter" idx="13"/>
          </p:nvPr>
        </p:nvSpPr>
        <p:spPr>
          <a:xfrm>
            <a:off x="6500175" y="1"/>
            <a:ext cx="6504626" cy="4462859"/>
          </a:xfrm>
        </p:spPr>
        <p:txBody>
          <a:bodyPr vert="horz"/>
          <a:lstStyle/>
          <a:p>
            <a:r>
              <a:rPr lang="vi-VN" smtClean="0"/>
              <a:t>Drag picture to placeholder or click icon to add</a:t>
            </a:r>
            <a:endParaRPr lang="en-US"/>
          </a:p>
        </p:txBody>
      </p:sp>
      <p:sp>
        <p:nvSpPr>
          <p:cNvPr id="10" name="Picture Placeholder 2"/>
          <p:cNvSpPr>
            <a:spLocks noGrp="1"/>
          </p:cNvSpPr>
          <p:nvPr>
            <p:ph type="pic" sz="quarter" idx="14"/>
          </p:nvPr>
        </p:nvSpPr>
        <p:spPr>
          <a:xfrm>
            <a:off x="6504626" y="4459851"/>
            <a:ext cx="6504626" cy="4462859"/>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5"/>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4 Landscape Photos">
    <p:spTree>
      <p:nvGrpSpPr>
        <p:cNvPr id="1" name=""/>
        <p:cNvGrpSpPr/>
        <p:nvPr/>
      </p:nvGrpSpPr>
      <p:grpSpPr>
        <a:xfrm>
          <a:off x="0" y="0"/>
          <a:ext cx="0" cy="0"/>
          <a:chOff x="0" y="0"/>
          <a:chExt cx="0" cy="0"/>
        </a:xfrm>
      </p:grpSpPr>
      <p:sp>
        <p:nvSpPr>
          <p:cNvPr id="135" name="Shape 135"/>
          <p:cNvSpPr/>
          <p:nvPr/>
        </p:nvSpPr>
        <p:spPr>
          <a:xfrm>
            <a:off x="0" y="8922709"/>
            <a:ext cx="13004800" cy="83089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36" name="Shape 136"/>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6" name="Picture Placeholder 2"/>
          <p:cNvSpPr>
            <a:spLocks noGrp="1"/>
          </p:cNvSpPr>
          <p:nvPr>
            <p:ph type="pic" sz="quarter" idx="13"/>
          </p:nvPr>
        </p:nvSpPr>
        <p:spPr>
          <a:xfrm>
            <a:off x="6500175" y="1"/>
            <a:ext cx="6504626" cy="4462859"/>
          </a:xfrm>
        </p:spPr>
        <p:txBody>
          <a:bodyPr vert="horz"/>
          <a:lstStyle/>
          <a:p>
            <a:r>
              <a:rPr lang="vi-VN" smtClean="0"/>
              <a:t>Drag picture to placeholder or click icon to add</a:t>
            </a:r>
            <a:endParaRPr lang="en-US"/>
          </a:p>
        </p:txBody>
      </p:sp>
      <p:sp>
        <p:nvSpPr>
          <p:cNvPr id="7" name="Picture Placeholder 2"/>
          <p:cNvSpPr>
            <a:spLocks noGrp="1"/>
          </p:cNvSpPr>
          <p:nvPr>
            <p:ph type="pic" sz="quarter" idx="14"/>
          </p:nvPr>
        </p:nvSpPr>
        <p:spPr>
          <a:xfrm>
            <a:off x="6500175" y="4459851"/>
            <a:ext cx="6504626" cy="4462859"/>
          </a:xfrm>
        </p:spPr>
        <p:txBody>
          <a:bodyPr vert="horz"/>
          <a:lstStyle/>
          <a:p>
            <a:r>
              <a:rPr lang="vi-VN" smtClean="0"/>
              <a:t>Drag picture to placeholder or click icon to add</a:t>
            </a:r>
            <a:endParaRPr lang="en-US"/>
          </a:p>
        </p:txBody>
      </p:sp>
      <p:sp>
        <p:nvSpPr>
          <p:cNvPr id="8" name="Picture Placeholder 2"/>
          <p:cNvSpPr>
            <a:spLocks noGrp="1"/>
          </p:cNvSpPr>
          <p:nvPr>
            <p:ph type="pic" sz="quarter" idx="15"/>
          </p:nvPr>
        </p:nvSpPr>
        <p:spPr>
          <a:xfrm>
            <a:off x="1" y="1"/>
            <a:ext cx="6504626" cy="4462859"/>
          </a:xfrm>
        </p:spPr>
        <p:txBody>
          <a:bodyPr vert="horz"/>
          <a:lstStyle/>
          <a:p>
            <a:r>
              <a:rPr lang="vi-VN" smtClean="0"/>
              <a:t>Drag picture to placeholder or click icon to add</a:t>
            </a:r>
            <a:endParaRPr lang="en-US"/>
          </a:p>
        </p:txBody>
      </p:sp>
      <p:sp>
        <p:nvSpPr>
          <p:cNvPr id="9" name="Picture Placeholder 2"/>
          <p:cNvSpPr>
            <a:spLocks noGrp="1"/>
          </p:cNvSpPr>
          <p:nvPr>
            <p:ph type="pic" sz="quarter" idx="16"/>
          </p:nvPr>
        </p:nvSpPr>
        <p:spPr>
          <a:xfrm>
            <a:off x="4452" y="4459851"/>
            <a:ext cx="6495723" cy="4462859"/>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7"/>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Title, Bullets &amp; Photo">
    <p:spTree>
      <p:nvGrpSpPr>
        <p:cNvPr id="1" name=""/>
        <p:cNvGrpSpPr/>
        <p:nvPr/>
      </p:nvGrpSpPr>
      <p:grpSpPr>
        <a:xfrm>
          <a:off x="0" y="0"/>
          <a:ext cx="0" cy="0"/>
          <a:chOff x="0" y="0"/>
          <a:chExt cx="0" cy="0"/>
        </a:xfrm>
      </p:grpSpPr>
      <p:sp>
        <p:nvSpPr>
          <p:cNvPr id="139" name="Shape 139"/>
          <p:cNvSpPr/>
          <p:nvPr/>
        </p:nvSpPr>
        <p:spPr>
          <a:xfrm>
            <a:off x="0" y="0"/>
            <a:ext cx="13004800" cy="2989238"/>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40" name="Shape 140"/>
          <p:cNvSpPr/>
          <p:nvPr/>
        </p:nvSpPr>
        <p:spPr>
          <a:xfrm flipV="1">
            <a:off x="2928606"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41" name="Shape 141"/>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42" name="Shape 142"/>
          <p:cNvSpPr>
            <a:spLocks noGrp="1"/>
          </p:cNvSpPr>
          <p:nvPr>
            <p:ph type="body" idx="1"/>
          </p:nvPr>
        </p:nvSpPr>
        <p:spPr>
          <a:xfrm>
            <a:off x="1422400" y="3552924"/>
            <a:ext cx="3657600" cy="4321075"/>
          </a:xfrm>
          <a:prstGeom prst="rect">
            <a:avLst/>
          </a:prstGeom>
        </p:spPr>
        <p:txBody>
          <a:bodyPr anchor="ctr"/>
          <a:lstStyle>
            <a:lvl1pPr>
              <a:defRPr sz="2401" spc="47"/>
            </a:lvl1pPr>
            <a:lvl2pPr>
              <a:defRPr sz="2401" spc="47"/>
            </a:lvl2pPr>
            <a:lvl3pPr>
              <a:defRPr sz="2401" spc="47"/>
            </a:lvl3pPr>
            <a:lvl4pPr>
              <a:defRPr sz="2401" spc="47"/>
            </a:lvl4pPr>
            <a:lvl5pPr>
              <a:defRPr sz="2401" spc="47"/>
            </a:lvl5pPr>
          </a:lstStyle>
          <a:p>
            <a:pPr lvl="0">
              <a:defRPr sz="1800" spc="0">
                <a:solidFill>
                  <a:srgbClr val="000000"/>
                </a:solidFill>
              </a:defRPr>
            </a:pPr>
            <a:r>
              <a:rPr lang="vi-VN" sz="2401" spc="47" smtClean="0">
                <a:solidFill>
                  <a:srgbClr val="747474"/>
                </a:solidFill>
              </a:rPr>
              <a:t>Click to edit Master text styles</a:t>
            </a:r>
          </a:p>
          <a:p>
            <a:pPr lvl="1">
              <a:defRPr sz="1800" spc="0">
                <a:solidFill>
                  <a:srgbClr val="000000"/>
                </a:solidFill>
              </a:defRPr>
            </a:pPr>
            <a:r>
              <a:rPr lang="vi-VN" sz="2401" spc="47" smtClean="0">
                <a:solidFill>
                  <a:srgbClr val="747474"/>
                </a:solidFill>
              </a:rPr>
              <a:t>Second level</a:t>
            </a:r>
          </a:p>
          <a:p>
            <a:pPr lvl="2">
              <a:defRPr sz="1800" spc="0">
                <a:solidFill>
                  <a:srgbClr val="000000"/>
                </a:solidFill>
              </a:defRPr>
            </a:pPr>
            <a:r>
              <a:rPr lang="vi-VN" sz="2401" spc="47" smtClean="0">
                <a:solidFill>
                  <a:srgbClr val="747474"/>
                </a:solidFill>
              </a:rPr>
              <a:t>Third level</a:t>
            </a:r>
          </a:p>
          <a:p>
            <a:pPr lvl="3">
              <a:defRPr sz="1800" spc="0">
                <a:solidFill>
                  <a:srgbClr val="000000"/>
                </a:solidFill>
              </a:defRPr>
            </a:pPr>
            <a:r>
              <a:rPr lang="vi-VN" sz="2401" spc="47" smtClean="0">
                <a:solidFill>
                  <a:srgbClr val="747474"/>
                </a:solidFill>
              </a:rPr>
              <a:t>Fourth level</a:t>
            </a:r>
          </a:p>
          <a:p>
            <a:pPr lvl="4">
              <a:defRPr sz="1800" spc="0">
                <a:solidFill>
                  <a:srgbClr val="000000"/>
                </a:solidFill>
              </a:defRPr>
            </a:pPr>
            <a:r>
              <a:rPr lang="vi-VN" sz="2401" spc="47" smtClean="0">
                <a:solidFill>
                  <a:srgbClr val="747474"/>
                </a:solidFill>
              </a:rPr>
              <a:t>Fifth level</a:t>
            </a:r>
            <a:endParaRPr sz="2401" spc="47">
              <a:solidFill>
                <a:srgbClr val="747474"/>
              </a:solidFill>
            </a:endParaRPr>
          </a:p>
        </p:txBody>
      </p:sp>
      <p:sp>
        <p:nvSpPr>
          <p:cNvPr id="8" name="Picture Placeholder 2"/>
          <p:cNvSpPr>
            <a:spLocks noGrp="1"/>
          </p:cNvSpPr>
          <p:nvPr>
            <p:ph type="pic" sz="quarter" idx="13"/>
          </p:nvPr>
        </p:nvSpPr>
        <p:spPr>
          <a:xfrm>
            <a:off x="6500175" y="2989238"/>
            <a:ext cx="6504626" cy="6764362"/>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4"/>
          </p:nvPr>
        </p:nvSpPr>
        <p:spPr>
          <a:xfrm>
            <a:off x="2982876" y="9187508"/>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itle, Photo &amp; Bullets">
    <p:spTree>
      <p:nvGrpSpPr>
        <p:cNvPr id="1" name=""/>
        <p:cNvGrpSpPr/>
        <p:nvPr/>
      </p:nvGrpSpPr>
      <p:grpSpPr>
        <a:xfrm>
          <a:off x="0" y="0"/>
          <a:ext cx="0" cy="0"/>
          <a:chOff x="0" y="0"/>
          <a:chExt cx="0" cy="0"/>
        </a:xfrm>
      </p:grpSpPr>
      <p:sp>
        <p:nvSpPr>
          <p:cNvPr id="145" name="Shape 145"/>
          <p:cNvSpPr/>
          <p:nvPr/>
        </p:nvSpPr>
        <p:spPr>
          <a:xfrm>
            <a:off x="0" y="0"/>
            <a:ext cx="13004800" cy="2989238"/>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46" name="Shape 146"/>
          <p:cNvSpPr/>
          <p:nvPr/>
        </p:nvSpPr>
        <p:spPr>
          <a:xfrm flipV="1">
            <a:off x="9442738"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47" name="Shape 147"/>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48" name="Shape 148"/>
          <p:cNvSpPr>
            <a:spLocks noGrp="1"/>
          </p:cNvSpPr>
          <p:nvPr>
            <p:ph type="body" idx="1"/>
          </p:nvPr>
        </p:nvSpPr>
        <p:spPr>
          <a:xfrm>
            <a:off x="7925397" y="3556198"/>
            <a:ext cx="3657601" cy="4317802"/>
          </a:xfrm>
          <a:prstGeom prst="rect">
            <a:avLst/>
          </a:prstGeom>
        </p:spPr>
        <p:txBody>
          <a:bodyPr anchor="ctr"/>
          <a:lstStyle>
            <a:lvl1pPr>
              <a:defRPr sz="2401" spc="47"/>
            </a:lvl1pPr>
            <a:lvl2pPr>
              <a:defRPr sz="2401" spc="47"/>
            </a:lvl2pPr>
            <a:lvl3pPr>
              <a:defRPr sz="2401" spc="47"/>
            </a:lvl3pPr>
            <a:lvl4pPr>
              <a:defRPr sz="2401" spc="47"/>
            </a:lvl4pPr>
            <a:lvl5pPr>
              <a:defRPr sz="2401" spc="47"/>
            </a:lvl5pPr>
          </a:lstStyle>
          <a:p>
            <a:pPr lvl="0">
              <a:defRPr sz="1800" spc="0">
                <a:solidFill>
                  <a:srgbClr val="000000"/>
                </a:solidFill>
              </a:defRPr>
            </a:pPr>
            <a:r>
              <a:rPr lang="vi-VN" sz="2401" spc="47" smtClean="0">
                <a:solidFill>
                  <a:srgbClr val="747474"/>
                </a:solidFill>
              </a:rPr>
              <a:t>Click to edit Master text styles</a:t>
            </a:r>
          </a:p>
          <a:p>
            <a:pPr lvl="1">
              <a:defRPr sz="1800" spc="0">
                <a:solidFill>
                  <a:srgbClr val="000000"/>
                </a:solidFill>
              </a:defRPr>
            </a:pPr>
            <a:r>
              <a:rPr lang="vi-VN" sz="2401" spc="47" smtClean="0">
                <a:solidFill>
                  <a:srgbClr val="747474"/>
                </a:solidFill>
              </a:rPr>
              <a:t>Second level</a:t>
            </a:r>
          </a:p>
          <a:p>
            <a:pPr lvl="2">
              <a:defRPr sz="1800" spc="0">
                <a:solidFill>
                  <a:srgbClr val="000000"/>
                </a:solidFill>
              </a:defRPr>
            </a:pPr>
            <a:r>
              <a:rPr lang="vi-VN" sz="2401" spc="47" smtClean="0">
                <a:solidFill>
                  <a:srgbClr val="747474"/>
                </a:solidFill>
              </a:rPr>
              <a:t>Third level</a:t>
            </a:r>
          </a:p>
          <a:p>
            <a:pPr lvl="3">
              <a:defRPr sz="1800" spc="0">
                <a:solidFill>
                  <a:srgbClr val="000000"/>
                </a:solidFill>
              </a:defRPr>
            </a:pPr>
            <a:r>
              <a:rPr lang="vi-VN" sz="2401" spc="47" smtClean="0">
                <a:solidFill>
                  <a:srgbClr val="747474"/>
                </a:solidFill>
              </a:rPr>
              <a:t>Fourth level</a:t>
            </a:r>
          </a:p>
          <a:p>
            <a:pPr lvl="4">
              <a:defRPr sz="1800" spc="0">
                <a:solidFill>
                  <a:srgbClr val="000000"/>
                </a:solidFill>
              </a:defRPr>
            </a:pPr>
            <a:r>
              <a:rPr lang="vi-VN" sz="2401" spc="47" smtClean="0">
                <a:solidFill>
                  <a:srgbClr val="747474"/>
                </a:solidFill>
              </a:rPr>
              <a:t>Fifth level</a:t>
            </a:r>
            <a:endParaRPr sz="2401" spc="47">
              <a:solidFill>
                <a:srgbClr val="747474"/>
              </a:solidFill>
            </a:endParaRPr>
          </a:p>
        </p:txBody>
      </p:sp>
      <p:sp>
        <p:nvSpPr>
          <p:cNvPr id="8" name="Picture Placeholder 2"/>
          <p:cNvSpPr>
            <a:spLocks noGrp="1"/>
          </p:cNvSpPr>
          <p:nvPr>
            <p:ph type="pic" sz="quarter" idx="13"/>
          </p:nvPr>
        </p:nvSpPr>
        <p:spPr>
          <a:xfrm>
            <a:off x="1" y="2989238"/>
            <a:ext cx="6504626" cy="6764362"/>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4"/>
          </p:nvPr>
        </p:nvSpPr>
        <p:spPr>
          <a:xfrm>
            <a:off x="9493789" y="9182094"/>
            <a:ext cx="524631" cy="386977"/>
          </a:xfrm>
        </p:spPr>
        <p:txBody>
          <a:bodyPr/>
          <a:lstStyle/>
          <a:p>
            <a:fld id="{9A1FA6D1-6D73-5742-BA6C-6D6C5340F69C}" type="slidenum">
              <a:rPr lang="en-US"/>
              <a:pPr/>
              <a:t>‹#›</a:t>
            </a:fld>
            <a:endParaRPr lang="en-US"/>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amp; Bullets - Left">
    <p:spTree>
      <p:nvGrpSpPr>
        <p:cNvPr id="1" name=""/>
        <p:cNvGrpSpPr/>
        <p:nvPr/>
      </p:nvGrpSpPr>
      <p:grpSpPr>
        <a:xfrm>
          <a:off x="0" y="0"/>
          <a:ext cx="0" cy="0"/>
          <a:chOff x="0" y="0"/>
          <a:chExt cx="0" cy="0"/>
        </a:xfrm>
      </p:grpSpPr>
      <p:sp>
        <p:nvSpPr>
          <p:cNvPr id="151" name="Shape 151"/>
          <p:cNvSpPr/>
          <p:nvPr/>
        </p:nvSpPr>
        <p:spPr>
          <a:xfrm>
            <a:off x="0" y="0"/>
            <a:ext cx="13004800" cy="2989238"/>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52" name="Shape 152"/>
          <p:cNvSpPr/>
          <p:nvPr/>
        </p:nvSpPr>
        <p:spPr>
          <a:xfrm flipV="1">
            <a:off x="6179583"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53" name="Shape 153"/>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54" name="Shape 154"/>
          <p:cNvSpPr>
            <a:spLocks noGrp="1"/>
          </p:cNvSpPr>
          <p:nvPr>
            <p:ph type="body" idx="1"/>
          </p:nvPr>
        </p:nvSpPr>
        <p:spPr>
          <a:xfrm>
            <a:off x="1422400" y="3551833"/>
            <a:ext cx="3646985" cy="4322167"/>
          </a:xfrm>
          <a:prstGeom prst="rect">
            <a:avLst/>
          </a:prstGeom>
        </p:spPr>
        <p:txBody>
          <a:bodyPr anchor="ctr"/>
          <a:lstStyle>
            <a:lvl1pPr>
              <a:defRPr sz="2401" spc="47"/>
            </a:lvl1pPr>
            <a:lvl2pPr>
              <a:defRPr sz="2401" spc="47"/>
            </a:lvl2pPr>
            <a:lvl3pPr>
              <a:defRPr sz="2401" spc="47"/>
            </a:lvl3pPr>
            <a:lvl4pPr>
              <a:defRPr sz="2401" spc="47"/>
            </a:lvl4pPr>
            <a:lvl5pPr>
              <a:defRPr sz="2401" spc="47"/>
            </a:lvl5pPr>
          </a:lstStyle>
          <a:p>
            <a:pPr lvl="0">
              <a:defRPr sz="1800" spc="0">
                <a:solidFill>
                  <a:srgbClr val="000000"/>
                </a:solidFill>
              </a:defRPr>
            </a:pPr>
            <a:r>
              <a:rPr lang="vi-VN" sz="2401" spc="47" smtClean="0">
                <a:solidFill>
                  <a:srgbClr val="747474"/>
                </a:solidFill>
              </a:rPr>
              <a:t>Click to edit Master text styles</a:t>
            </a:r>
          </a:p>
          <a:p>
            <a:pPr lvl="1">
              <a:defRPr sz="1800" spc="0">
                <a:solidFill>
                  <a:srgbClr val="000000"/>
                </a:solidFill>
              </a:defRPr>
            </a:pPr>
            <a:r>
              <a:rPr lang="vi-VN" sz="2401" spc="47" smtClean="0">
                <a:solidFill>
                  <a:srgbClr val="747474"/>
                </a:solidFill>
              </a:rPr>
              <a:t>Second level</a:t>
            </a:r>
          </a:p>
          <a:p>
            <a:pPr lvl="2">
              <a:defRPr sz="1800" spc="0">
                <a:solidFill>
                  <a:srgbClr val="000000"/>
                </a:solidFill>
              </a:defRPr>
            </a:pPr>
            <a:r>
              <a:rPr lang="vi-VN" sz="2401" spc="47" smtClean="0">
                <a:solidFill>
                  <a:srgbClr val="747474"/>
                </a:solidFill>
              </a:rPr>
              <a:t>Third level</a:t>
            </a:r>
          </a:p>
          <a:p>
            <a:pPr lvl="3">
              <a:defRPr sz="1800" spc="0">
                <a:solidFill>
                  <a:srgbClr val="000000"/>
                </a:solidFill>
              </a:defRPr>
            </a:pPr>
            <a:r>
              <a:rPr lang="vi-VN" sz="2401" spc="47" smtClean="0">
                <a:solidFill>
                  <a:srgbClr val="747474"/>
                </a:solidFill>
              </a:rPr>
              <a:t>Fourth level</a:t>
            </a:r>
          </a:p>
          <a:p>
            <a:pPr lvl="4">
              <a:defRPr sz="1800" spc="0">
                <a:solidFill>
                  <a:srgbClr val="000000"/>
                </a:solidFill>
              </a:defRPr>
            </a:pPr>
            <a:r>
              <a:rPr lang="vi-VN" sz="2401" spc="47" smtClean="0">
                <a:solidFill>
                  <a:srgbClr val="747474"/>
                </a:solidFill>
              </a:rPr>
              <a:t>Fifth level</a:t>
            </a:r>
            <a:endParaRPr sz="2401" spc="47">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amp; Bullets - Right">
    <p:spTree>
      <p:nvGrpSpPr>
        <p:cNvPr id="1" name=""/>
        <p:cNvGrpSpPr/>
        <p:nvPr/>
      </p:nvGrpSpPr>
      <p:grpSpPr>
        <a:xfrm>
          <a:off x="0" y="0"/>
          <a:ext cx="0" cy="0"/>
          <a:chOff x="0" y="0"/>
          <a:chExt cx="0" cy="0"/>
        </a:xfrm>
      </p:grpSpPr>
      <p:sp>
        <p:nvSpPr>
          <p:cNvPr id="157" name="Shape 157"/>
          <p:cNvSpPr/>
          <p:nvPr/>
        </p:nvSpPr>
        <p:spPr>
          <a:xfrm>
            <a:off x="0" y="0"/>
            <a:ext cx="13004800" cy="2989238"/>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58" name="Shape 158"/>
          <p:cNvSpPr/>
          <p:nvPr/>
        </p:nvSpPr>
        <p:spPr>
          <a:xfrm flipV="1">
            <a:off x="6189901"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159" name="Shape 159"/>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60" name="Shape 160"/>
          <p:cNvSpPr>
            <a:spLocks noGrp="1"/>
          </p:cNvSpPr>
          <p:nvPr>
            <p:ph type="body" idx="1"/>
          </p:nvPr>
        </p:nvSpPr>
        <p:spPr>
          <a:xfrm>
            <a:off x="7934821" y="3546873"/>
            <a:ext cx="3647579" cy="4314429"/>
          </a:xfrm>
          <a:prstGeom prst="rect">
            <a:avLst/>
          </a:prstGeom>
        </p:spPr>
        <p:txBody>
          <a:bodyPr anchor="ctr"/>
          <a:lstStyle>
            <a:lvl1pPr>
              <a:defRPr sz="2401" spc="47"/>
            </a:lvl1pPr>
            <a:lvl2pPr>
              <a:defRPr sz="2401" spc="47"/>
            </a:lvl2pPr>
            <a:lvl3pPr>
              <a:defRPr sz="2401" spc="47"/>
            </a:lvl3pPr>
            <a:lvl4pPr>
              <a:defRPr sz="2401" spc="47"/>
            </a:lvl4pPr>
            <a:lvl5pPr>
              <a:defRPr sz="2401" spc="47"/>
            </a:lvl5pPr>
          </a:lstStyle>
          <a:p>
            <a:pPr lvl="0">
              <a:defRPr sz="1800" spc="0">
                <a:solidFill>
                  <a:srgbClr val="000000"/>
                </a:solidFill>
              </a:defRPr>
            </a:pPr>
            <a:r>
              <a:rPr lang="vi-VN" sz="2401" spc="47" smtClean="0">
                <a:solidFill>
                  <a:srgbClr val="747474"/>
                </a:solidFill>
              </a:rPr>
              <a:t>Click to edit Master text styles</a:t>
            </a:r>
          </a:p>
          <a:p>
            <a:pPr lvl="1">
              <a:defRPr sz="1800" spc="0">
                <a:solidFill>
                  <a:srgbClr val="000000"/>
                </a:solidFill>
              </a:defRPr>
            </a:pPr>
            <a:r>
              <a:rPr lang="vi-VN" sz="2401" spc="47" smtClean="0">
                <a:solidFill>
                  <a:srgbClr val="747474"/>
                </a:solidFill>
              </a:rPr>
              <a:t>Second level</a:t>
            </a:r>
          </a:p>
          <a:p>
            <a:pPr lvl="2">
              <a:defRPr sz="1800" spc="0">
                <a:solidFill>
                  <a:srgbClr val="000000"/>
                </a:solidFill>
              </a:defRPr>
            </a:pPr>
            <a:r>
              <a:rPr lang="vi-VN" sz="2401" spc="47" smtClean="0">
                <a:solidFill>
                  <a:srgbClr val="747474"/>
                </a:solidFill>
              </a:rPr>
              <a:t>Third level</a:t>
            </a:r>
          </a:p>
          <a:p>
            <a:pPr lvl="3">
              <a:defRPr sz="1800" spc="0">
                <a:solidFill>
                  <a:srgbClr val="000000"/>
                </a:solidFill>
              </a:defRPr>
            </a:pPr>
            <a:r>
              <a:rPr lang="vi-VN" sz="2401" spc="47" smtClean="0">
                <a:solidFill>
                  <a:srgbClr val="747474"/>
                </a:solidFill>
              </a:rPr>
              <a:t>Fourth level</a:t>
            </a:r>
          </a:p>
          <a:p>
            <a:pPr lvl="4">
              <a:defRPr sz="1800" spc="0">
                <a:solidFill>
                  <a:srgbClr val="000000"/>
                </a:solidFill>
              </a:defRPr>
            </a:pPr>
            <a:r>
              <a:rPr lang="vi-VN" sz="2401" spc="47" smtClean="0">
                <a:solidFill>
                  <a:srgbClr val="747474"/>
                </a:solidFill>
              </a:rPr>
              <a:t>Fifth level</a:t>
            </a:r>
            <a:endParaRPr sz="2401" spc="47">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 Portrait Photos">
    <p:spTree>
      <p:nvGrpSpPr>
        <p:cNvPr id="1" name=""/>
        <p:cNvGrpSpPr/>
        <p:nvPr/>
      </p:nvGrpSpPr>
      <p:grpSpPr>
        <a:xfrm>
          <a:off x="0" y="0"/>
          <a:ext cx="0" cy="0"/>
          <a:chOff x="0" y="0"/>
          <a:chExt cx="0" cy="0"/>
        </a:xfrm>
      </p:grpSpPr>
      <p:sp>
        <p:nvSpPr>
          <p:cNvPr id="123" name="Shape 123"/>
          <p:cNvSpPr/>
          <p:nvPr/>
        </p:nvSpPr>
        <p:spPr>
          <a:xfrm>
            <a:off x="0" y="8922709"/>
            <a:ext cx="13004800" cy="830893"/>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124" name="Shape 124"/>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6" name="Picture Placeholder 2"/>
          <p:cNvSpPr>
            <a:spLocks noGrp="1"/>
          </p:cNvSpPr>
          <p:nvPr>
            <p:ph type="pic" sz="quarter" idx="12"/>
          </p:nvPr>
        </p:nvSpPr>
        <p:spPr>
          <a:xfrm>
            <a:off x="1" y="1"/>
            <a:ext cx="6504626" cy="8922709"/>
          </a:xfrm>
        </p:spPr>
        <p:txBody>
          <a:bodyPr vert="horz"/>
          <a:lstStyle/>
          <a:p>
            <a:r>
              <a:rPr lang="vi-VN" smtClean="0"/>
              <a:t>Drag picture to placeholder or click icon to add</a:t>
            </a:r>
            <a:endParaRPr lang="en-US"/>
          </a:p>
        </p:txBody>
      </p:sp>
      <p:sp>
        <p:nvSpPr>
          <p:cNvPr id="7" name="Picture Placeholder 2"/>
          <p:cNvSpPr>
            <a:spLocks noGrp="1"/>
          </p:cNvSpPr>
          <p:nvPr>
            <p:ph type="pic" sz="quarter" idx="13"/>
          </p:nvPr>
        </p:nvSpPr>
        <p:spPr>
          <a:xfrm>
            <a:off x="6500175" y="1"/>
            <a:ext cx="6504626" cy="8922709"/>
          </a:xfrm>
        </p:spPr>
        <p:txBody>
          <a:bodyPr vert="horz"/>
          <a:lstStyle/>
          <a:p>
            <a:r>
              <a:rPr lang="vi-VN" smtClean="0"/>
              <a:t>Drag picture to placeholder or click icon to add</a:t>
            </a:r>
            <a:endParaRPr lang="en-US"/>
          </a:p>
        </p:txBody>
      </p:sp>
      <p:sp>
        <p:nvSpPr>
          <p:cNvPr id="2" name="Slide Number Placeholder 1"/>
          <p:cNvSpPr>
            <a:spLocks noGrp="1"/>
          </p:cNvSpPr>
          <p:nvPr>
            <p:ph type="sldNum" sz="quarter" idx="14"/>
          </p:nvPr>
        </p:nvSpPr>
        <p:spPr/>
        <p:txBody>
          <a:bodyPr/>
          <a:lstStyle>
            <a:lvl1pPr>
              <a:defRPr>
                <a:solidFill>
                  <a:srgbClr val="FFFFFF"/>
                </a:solidFill>
              </a:defRPr>
            </a:lvl1pPr>
          </a:lstStyle>
          <a:p>
            <a:fld id="{9A1FA6D1-6D73-5742-BA6C-6D6C5340F69C}" type="slidenum">
              <a:rPr lang="en-US"/>
              <a:pPr/>
              <a:t>‹#›</a:t>
            </a:fld>
            <a:endParaRPr lang="en-US"/>
          </a:p>
        </p:txBody>
      </p:sp>
    </p:spTree>
    <p:extLst>
      <p:ext uri="{BB962C8B-B14F-4D97-AF65-F5344CB8AC3E}">
        <p14:creationId xmlns:p14="http://schemas.microsoft.com/office/powerpoint/2010/main" val="97189922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Bullets - 2 Column">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19" name="Shape 19"/>
          <p:cNvSpPr>
            <a:spLocks noGrp="1"/>
          </p:cNvSpPr>
          <p:nvPr>
            <p:ph type="body" idx="1"/>
          </p:nvPr>
        </p:nvSpPr>
        <p:spPr>
          <a:xfrm>
            <a:off x="1422400" y="3550741"/>
            <a:ext cx="10160000" cy="4323260"/>
          </a:xfrm>
          <a:prstGeom prst="rect">
            <a:avLst/>
          </a:prstGeom>
        </p:spPr>
        <p:txBody>
          <a:bodyPr numCol="2" spcCol="508000"/>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Bullets">
    <p:spTree>
      <p:nvGrpSpPr>
        <p:cNvPr id="1" name=""/>
        <p:cNvGrpSpPr/>
        <p:nvPr/>
      </p:nvGrpSpPr>
      <p:grpSpPr>
        <a:xfrm>
          <a:off x="0" y="0"/>
          <a:ext cx="0" cy="0"/>
          <a:chOff x="0" y="0"/>
          <a:chExt cx="0" cy="0"/>
        </a:xfrm>
      </p:grpSpPr>
      <p:sp>
        <p:nvSpPr>
          <p:cNvPr id="22" name="Shape 22"/>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23" name="Shape 23"/>
          <p:cNvSpPr/>
          <p:nvPr/>
        </p:nvSpPr>
        <p:spPr>
          <a:xfrm>
            <a:off x="0" y="1"/>
            <a:ext cx="13004800" cy="253999"/>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24" name="Shape 24"/>
          <p:cNvSpPr>
            <a:spLocks noGrp="1"/>
          </p:cNvSpPr>
          <p:nvPr>
            <p:ph type="body" idx="1"/>
          </p:nvPr>
        </p:nvSpPr>
        <p:spPr>
          <a:xfrm>
            <a:off x="1422400" y="1143001"/>
            <a:ext cx="10160000" cy="6731000"/>
          </a:xfrm>
          <a:prstGeom prst="rect">
            <a:avLst/>
          </a:prstGeom>
        </p:spPr>
        <p:txBody>
          <a:bodyPr anchor="ctr"/>
          <a:lstStyle>
            <a:lvl1pPr marL="533357" indent="-533357">
              <a:defRPr sz="3199" spc="64"/>
            </a:lvl1pPr>
            <a:lvl2pPr marL="977821" indent="-533357">
              <a:defRPr sz="3199" spc="64"/>
            </a:lvl2pPr>
            <a:lvl3pPr marL="1422286" indent="-533357">
              <a:defRPr sz="3199" spc="64"/>
            </a:lvl3pPr>
            <a:lvl4pPr marL="1866748" indent="-533357">
              <a:defRPr sz="3199" spc="64"/>
            </a:lvl4pPr>
            <a:lvl5pPr marL="2311212" indent="-533357">
              <a:defRPr sz="3199" spc="64"/>
            </a:lvl5pPr>
          </a:lstStyle>
          <a:p>
            <a:pPr lvl="0">
              <a:defRPr sz="1800" spc="0">
                <a:solidFill>
                  <a:srgbClr val="000000"/>
                </a:solidFill>
              </a:defRPr>
            </a:pPr>
            <a:r>
              <a:rPr lang="vi-VN" sz="3199" spc="64" smtClean="0">
                <a:solidFill>
                  <a:srgbClr val="747474"/>
                </a:solidFill>
              </a:rPr>
              <a:t>Click to edit Master text styles</a:t>
            </a:r>
          </a:p>
          <a:p>
            <a:pPr lvl="1">
              <a:defRPr sz="1800" spc="0">
                <a:solidFill>
                  <a:srgbClr val="000000"/>
                </a:solidFill>
              </a:defRPr>
            </a:pPr>
            <a:r>
              <a:rPr lang="vi-VN" sz="3199" spc="64" smtClean="0">
                <a:solidFill>
                  <a:srgbClr val="747474"/>
                </a:solidFill>
              </a:rPr>
              <a:t>Second level</a:t>
            </a:r>
          </a:p>
          <a:p>
            <a:pPr lvl="2">
              <a:defRPr sz="1800" spc="0">
                <a:solidFill>
                  <a:srgbClr val="000000"/>
                </a:solidFill>
              </a:defRPr>
            </a:pPr>
            <a:r>
              <a:rPr lang="vi-VN" sz="3199" spc="64" smtClean="0">
                <a:solidFill>
                  <a:srgbClr val="747474"/>
                </a:solidFill>
              </a:rPr>
              <a:t>Third level</a:t>
            </a:r>
          </a:p>
          <a:p>
            <a:pPr lvl="3">
              <a:defRPr sz="1800" spc="0">
                <a:solidFill>
                  <a:srgbClr val="000000"/>
                </a:solidFill>
              </a:defRPr>
            </a:pPr>
            <a:r>
              <a:rPr lang="vi-VN" sz="3199" spc="64" smtClean="0">
                <a:solidFill>
                  <a:srgbClr val="747474"/>
                </a:solidFill>
              </a:rPr>
              <a:t>Fourth level</a:t>
            </a:r>
          </a:p>
          <a:p>
            <a:pPr lvl="4">
              <a:defRPr sz="1800" spc="0">
                <a:solidFill>
                  <a:srgbClr val="000000"/>
                </a:solidFill>
              </a:defRPr>
            </a:pPr>
            <a:r>
              <a:rPr lang="vi-VN" sz="3199" spc="64" smtClean="0">
                <a:solidFill>
                  <a:srgbClr val="747474"/>
                </a:solidFill>
              </a:rPr>
              <a:t>Fifth level</a:t>
            </a:r>
            <a:endParaRPr sz="3199" spc="64">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ullets - 2 Column">
    <p:spTree>
      <p:nvGrpSpPr>
        <p:cNvPr id="1" name=""/>
        <p:cNvGrpSpPr/>
        <p:nvPr/>
      </p:nvGrpSpPr>
      <p:grpSpPr>
        <a:xfrm>
          <a:off x="0" y="0"/>
          <a:ext cx="0" cy="0"/>
          <a:chOff x="0" y="0"/>
          <a:chExt cx="0" cy="0"/>
        </a:xfrm>
      </p:grpSpPr>
      <p:sp>
        <p:nvSpPr>
          <p:cNvPr id="27" name="Shape 27"/>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28" name="Shape 28"/>
          <p:cNvSpPr/>
          <p:nvPr/>
        </p:nvSpPr>
        <p:spPr>
          <a:xfrm>
            <a:off x="0" y="1"/>
            <a:ext cx="13004800" cy="253999"/>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29" name="Shape 29"/>
          <p:cNvSpPr>
            <a:spLocks noGrp="1"/>
          </p:cNvSpPr>
          <p:nvPr>
            <p:ph type="body" idx="1"/>
          </p:nvPr>
        </p:nvSpPr>
        <p:spPr>
          <a:xfrm>
            <a:off x="1422400" y="1143001"/>
            <a:ext cx="10160000" cy="6731000"/>
          </a:xfrm>
          <a:prstGeom prst="rect">
            <a:avLst/>
          </a:prstGeom>
        </p:spPr>
        <p:txBody>
          <a:bodyPr numCol="2" spcCol="508000" anchor="ctr"/>
          <a:lstStyle>
            <a:lvl1pPr marL="533357" indent="-533357">
              <a:defRPr sz="3199" spc="64"/>
            </a:lvl1pPr>
            <a:lvl2pPr marL="977821" indent="-533357">
              <a:defRPr sz="3199" spc="64"/>
            </a:lvl2pPr>
            <a:lvl3pPr marL="1422286" indent="-533357">
              <a:defRPr sz="3199" spc="64"/>
            </a:lvl3pPr>
            <a:lvl4pPr marL="1866748" indent="-533357">
              <a:defRPr sz="3199" spc="64"/>
            </a:lvl4pPr>
            <a:lvl5pPr marL="2311212" indent="-533357">
              <a:defRPr sz="3199" spc="64"/>
            </a:lvl5pPr>
          </a:lstStyle>
          <a:p>
            <a:pPr lvl="0">
              <a:defRPr sz="1800" spc="0">
                <a:solidFill>
                  <a:srgbClr val="000000"/>
                </a:solidFill>
              </a:defRPr>
            </a:pPr>
            <a:r>
              <a:rPr lang="vi-VN" sz="3199" spc="64" smtClean="0">
                <a:solidFill>
                  <a:srgbClr val="747474"/>
                </a:solidFill>
              </a:rPr>
              <a:t>Click to edit Master text styles</a:t>
            </a:r>
          </a:p>
          <a:p>
            <a:pPr lvl="1">
              <a:defRPr sz="1800" spc="0">
                <a:solidFill>
                  <a:srgbClr val="000000"/>
                </a:solidFill>
              </a:defRPr>
            </a:pPr>
            <a:r>
              <a:rPr lang="vi-VN" sz="3199" spc="64" smtClean="0">
                <a:solidFill>
                  <a:srgbClr val="747474"/>
                </a:solidFill>
              </a:rPr>
              <a:t>Second level</a:t>
            </a:r>
          </a:p>
          <a:p>
            <a:pPr lvl="2">
              <a:defRPr sz="1800" spc="0">
                <a:solidFill>
                  <a:srgbClr val="000000"/>
                </a:solidFill>
              </a:defRPr>
            </a:pPr>
            <a:r>
              <a:rPr lang="vi-VN" sz="3199" spc="64" smtClean="0">
                <a:solidFill>
                  <a:srgbClr val="747474"/>
                </a:solidFill>
              </a:rPr>
              <a:t>Third level</a:t>
            </a:r>
          </a:p>
          <a:p>
            <a:pPr lvl="3">
              <a:defRPr sz="1800" spc="0">
                <a:solidFill>
                  <a:srgbClr val="000000"/>
                </a:solidFill>
              </a:defRPr>
            </a:pPr>
            <a:r>
              <a:rPr lang="vi-VN" sz="3199" spc="64" smtClean="0">
                <a:solidFill>
                  <a:srgbClr val="747474"/>
                </a:solidFill>
              </a:rPr>
              <a:t>Fourth level</a:t>
            </a:r>
          </a:p>
          <a:p>
            <a:pPr lvl="4">
              <a:defRPr sz="1800" spc="0">
                <a:solidFill>
                  <a:srgbClr val="000000"/>
                </a:solidFill>
              </a:defRPr>
            </a:pPr>
            <a:r>
              <a:rPr lang="vi-VN" sz="3199" spc="64" smtClean="0">
                <a:solidFill>
                  <a:srgbClr val="747474"/>
                </a:solidFill>
              </a:rPr>
              <a:t>Fifth level</a:t>
            </a:r>
            <a:endParaRPr sz="3199" spc="64">
              <a:solidFill>
                <a:srgbClr val="747474"/>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58C3A9"/>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 Top">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2" name="Slide Number Placeholder 1"/>
          <p:cNvSpPr>
            <a:spLocks noGrp="1"/>
          </p:cNvSpPr>
          <p:nvPr>
            <p:ph type="sldNum" sz="quarter" idx="10"/>
          </p:nvPr>
        </p:nvSpPr>
        <p:spPr/>
        <p:txBody>
          <a:bodyPr/>
          <a:lstStyle/>
          <a:p>
            <a:fld id="{9A1FA6D1-6D73-5742-BA6C-6D6C5340F69C}" type="slidenum">
              <a:rPr lang="en-US"/>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 Bottom">
    <p:spTree>
      <p:nvGrpSpPr>
        <p:cNvPr id="1" name=""/>
        <p:cNvGrpSpPr/>
        <p:nvPr/>
      </p:nvGrpSpPr>
      <p:grpSpPr>
        <a:xfrm>
          <a:off x="0" y="0"/>
          <a:ext cx="0" cy="0"/>
          <a:chOff x="0" y="0"/>
          <a:chExt cx="0" cy="0"/>
        </a:xfrm>
      </p:grpSpPr>
      <p:sp>
        <p:nvSpPr>
          <p:cNvPr id="40" name="Shape 40"/>
          <p:cNvSpPr/>
          <p:nvPr/>
        </p:nvSpPr>
        <p:spPr>
          <a:xfrm>
            <a:off x="0" y="6049936"/>
            <a:ext cx="13004800" cy="3703664"/>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41" name="Shape 41"/>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42" name="Shape 42"/>
          <p:cNvSpPr>
            <a:spLocks noGrp="1"/>
          </p:cNvSpPr>
          <p:nvPr>
            <p:ph type="title"/>
          </p:nvPr>
        </p:nvSpPr>
        <p:spPr>
          <a:xfrm>
            <a:off x="1422400" y="6477002"/>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2" name="Slide Number Placeholder 1"/>
          <p:cNvSpPr>
            <a:spLocks noGrp="1"/>
          </p:cNvSpPr>
          <p:nvPr>
            <p:ph type="sldNum" sz="quarter" idx="10"/>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Bullets &amp; Title - Bottom">
    <p:spTree>
      <p:nvGrpSpPr>
        <p:cNvPr id="1" name=""/>
        <p:cNvGrpSpPr/>
        <p:nvPr/>
      </p:nvGrpSpPr>
      <p:grpSpPr>
        <a:xfrm>
          <a:off x="0" y="0"/>
          <a:ext cx="0" cy="0"/>
          <a:chOff x="0" y="0"/>
          <a:chExt cx="0" cy="0"/>
        </a:xfrm>
      </p:grpSpPr>
      <p:sp>
        <p:nvSpPr>
          <p:cNvPr id="45" name="Shape 45"/>
          <p:cNvSpPr/>
          <p:nvPr/>
        </p:nvSpPr>
        <p:spPr>
          <a:xfrm>
            <a:off x="0" y="6049936"/>
            <a:ext cx="13004800" cy="3703664"/>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46" name="Shape 46"/>
          <p:cNvSpPr/>
          <p:nvPr/>
        </p:nvSpPr>
        <p:spPr>
          <a:xfrm flipV="1">
            <a:off x="6180032" y="9182094"/>
            <a:ext cx="635019" cy="8"/>
          </a:xfrm>
          <a:prstGeom prst="line">
            <a:avLst/>
          </a:prstGeom>
          <a:ln w="6350">
            <a:solidFill>
              <a:srgbClr val="FFFFFF"/>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47" name="Shape 47"/>
          <p:cNvSpPr>
            <a:spLocks noGrp="1"/>
          </p:cNvSpPr>
          <p:nvPr>
            <p:ph type="title"/>
          </p:nvPr>
        </p:nvSpPr>
        <p:spPr>
          <a:xfrm>
            <a:off x="1422400" y="6477002"/>
            <a:ext cx="10160000" cy="1397000"/>
          </a:xfrm>
          <a:prstGeom prst="rect">
            <a:avLst/>
          </a:prstGeom>
        </p:spPr>
        <p:txBody>
          <a:bodyPr/>
          <a:lstStyle/>
          <a:p>
            <a:pPr lvl="0">
              <a:defRPr sz="1800" spc="0">
                <a:solidFill>
                  <a:srgbClr val="000000"/>
                </a:solidFill>
              </a:defRPr>
            </a:pPr>
            <a:r>
              <a:rPr lang="vi-VN" sz="7999" spc="159" smtClean="0">
                <a:solidFill>
                  <a:srgbClr val="FFFFFF"/>
                </a:solidFill>
              </a:rPr>
              <a:t>Click to edit Master title style</a:t>
            </a:r>
            <a:endParaRPr sz="7999" spc="159">
              <a:solidFill>
                <a:srgbClr val="FFFFFF"/>
              </a:solidFill>
            </a:endParaRPr>
          </a:p>
        </p:txBody>
      </p:sp>
      <p:sp>
        <p:nvSpPr>
          <p:cNvPr id="48" name="Shape 48"/>
          <p:cNvSpPr>
            <a:spLocks noGrp="1"/>
          </p:cNvSpPr>
          <p:nvPr>
            <p:ph type="body" idx="1"/>
          </p:nvPr>
        </p:nvSpPr>
        <p:spPr>
          <a:xfrm>
            <a:off x="1422400" y="1397000"/>
            <a:ext cx="10160000" cy="4013200"/>
          </a:xfrm>
          <a:prstGeom prst="rect">
            <a:avLst/>
          </a:prstGeom>
        </p:spPr>
        <p:txBody>
          <a:bodyPr/>
          <a:lstStyle/>
          <a:p>
            <a:pPr lvl="0">
              <a:defRPr sz="1800" spc="0">
                <a:solidFill>
                  <a:srgbClr val="000000"/>
                </a:solidFill>
              </a:defRPr>
            </a:pPr>
            <a:r>
              <a:rPr lang="vi-VN" sz="2600" spc="51" smtClean="0">
                <a:solidFill>
                  <a:srgbClr val="747474"/>
                </a:solidFill>
              </a:rPr>
              <a:t>Click to edit Master text styles</a:t>
            </a:r>
          </a:p>
          <a:p>
            <a:pPr lvl="1">
              <a:defRPr sz="1800" spc="0">
                <a:solidFill>
                  <a:srgbClr val="000000"/>
                </a:solidFill>
              </a:defRPr>
            </a:pPr>
            <a:r>
              <a:rPr lang="vi-VN" sz="2600" spc="51" smtClean="0">
                <a:solidFill>
                  <a:srgbClr val="747474"/>
                </a:solidFill>
              </a:rPr>
              <a:t>Second level</a:t>
            </a:r>
          </a:p>
          <a:p>
            <a:pPr lvl="2">
              <a:defRPr sz="1800" spc="0">
                <a:solidFill>
                  <a:srgbClr val="000000"/>
                </a:solidFill>
              </a:defRPr>
            </a:pPr>
            <a:r>
              <a:rPr lang="vi-VN" sz="2600" spc="51" smtClean="0">
                <a:solidFill>
                  <a:srgbClr val="747474"/>
                </a:solidFill>
              </a:rPr>
              <a:t>Third level</a:t>
            </a:r>
          </a:p>
          <a:p>
            <a:pPr lvl="3">
              <a:defRPr sz="1800" spc="0">
                <a:solidFill>
                  <a:srgbClr val="000000"/>
                </a:solidFill>
              </a:defRPr>
            </a:pPr>
            <a:r>
              <a:rPr lang="vi-VN" sz="2600" spc="51" smtClean="0">
                <a:solidFill>
                  <a:srgbClr val="747474"/>
                </a:solidFill>
              </a:rPr>
              <a:t>Fourth level</a:t>
            </a:r>
          </a:p>
          <a:p>
            <a:pPr lvl="4">
              <a:defRPr sz="1800" spc="0">
                <a:solidFill>
                  <a:srgbClr val="000000"/>
                </a:solidFill>
              </a:defRPr>
            </a:pPr>
            <a:r>
              <a:rPr lang="vi-VN" sz="2600" spc="51" smtClean="0">
                <a:solidFill>
                  <a:srgbClr val="747474"/>
                </a:solidFill>
              </a:rPr>
              <a:t>Fifth level</a:t>
            </a:r>
            <a:endParaRPr sz="2600" spc="51">
              <a:solidFill>
                <a:srgbClr val="747474"/>
              </a:solidFill>
            </a:endParaRPr>
          </a:p>
        </p:txBody>
      </p:sp>
      <p:sp>
        <p:nvSpPr>
          <p:cNvPr id="2" name="Slide Number Placeholder 1"/>
          <p:cNvSpPr>
            <a:spLocks noGrp="1"/>
          </p:cNvSpPr>
          <p:nvPr>
            <p:ph type="sldNum" sz="quarter" idx="10"/>
          </p:nvPr>
        </p:nvSpPr>
        <p:spPr/>
        <p:txBody>
          <a:bodyPr/>
          <a:lstStyle>
            <a:lvl1pPr>
              <a:defRPr>
                <a:solidFill>
                  <a:srgbClr val="FFFFFF"/>
                </a:solidFill>
              </a:defRPr>
            </a:lvl1pPr>
          </a:lstStyle>
          <a:p>
            <a:fld id="{9A1FA6D1-6D73-5742-BA6C-6D6C5340F69C}" type="slidenum">
              <a:rPr lang="en-US"/>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13004800" cy="2989238"/>
          </a:xfrm>
          <a:prstGeom prst="rect">
            <a:avLst/>
          </a:prstGeom>
          <a:solidFill>
            <a:srgbClr val="58C3A9"/>
          </a:solidFill>
          <a:ln w="12700">
            <a:miter lim="400000"/>
          </a:ln>
        </p:spPr>
        <p:txBody>
          <a:bodyPr lIns="0" tIns="0" rIns="0" bIns="0" anchor="ctr"/>
          <a:lstStyle/>
          <a:p>
            <a:pPr lvl="0">
              <a:defRPr>
                <a:solidFill>
                  <a:srgbClr val="FFFFFF"/>
                </a:solidFill>
              </a:defRPr>
            </a:pPr>
            <a:endParaRPr sz="1568"/>
          </a:p>
        </p:txBody>
      </p:sp>
      <p:sp>
        <p:nvSpPr>
          <p:cNvPr id="3" name="Shape 3"/>
          <p:cNvSpPr/>
          <p:nvPr/>
        </p:nvSpPr>
        <p:spPr>
          <a:xfrm flipV="1">
            <a:off x="6180032" y="9182094"/>
            <a:ext cx="635019" cy="8"/>
          </a:xfrm>
          <a:prstGeom prst="line">
            <a:avLst/>
          </a:prstGeom>
          <a:ln w="6350">
            <a:solidFill>
              <a:srgbClr val="4C4C4C"/>
            </a:solidFill>
            <a:miter lim="400000"/>
          </a:ln>
        </p:spPr>
        <p:txBody>
          <a:bodyPr lIns="0" tIns="0" rIns="0" bIns="0"/>
          <a:lstStyle/>
          <a:p>
            <a:pPr lvl="0" algn="l" defTabSz="457164">
              <a:lnSpc>
                <a:spcPct val="100000"/>
              </a:lnSpc>
              <a:spcBef>
                <a:spcPts val="0"/>
              </a:spcBef>
              <a:defRPr sz="1200" spc="0">
                <a:solidFill>
                  <a:srgbClr val="000000"/>
                </a:solidFill>
                <a:latin typeface="Helvetica"/>
                <a:ea typeface="Helvetica"/>
                <a:cs typeface="Helvetica"/>
                <a:sym typeface="Helvetica"/>
              </a:defRPr>
            </a:pPr>
            <a:endParaRPr sz="1200"/>
          </a:p>
        </p:txBody>
      </p:sp>
      <p:sp>
        <p:nvSpPr>
          <p:cNvPr id="4" name="Shape 4"/>
          <p:cNvSpPr>
            <a:spLocks noGrp="1"/>
          </p:cNvSpPr>
          <p:nvPr>
            <p:ph type="title"/>
          </p:nvPr>
        </p:nvSpPr>
        <p:spPr>
          <a:xfrm>
            <a:off x="1422400" y="1143001"/>
            <a:ext cx="101600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spc="0">
                <a:solidFill>
                  <a:srgbClr val="000000"/>
                </a:solidFill>
              </a:defRPr>
            </a:pPr>
            <a:r>
              <a:rPr sz="7999" spc="159">
                <a:solidFill>
                  <a:srgbClr val="FFFFFF"/>
                </a:solidFill>
              </a:rPr>
              <a:t>Title Text</a:t>
            </a:r>
          </a:p>
        </p:txBody>
      </p:sp>
      <p:sp>
        <p:nvSpPr>
          <p:cNvPr id="5" name="Shape 5"/>
          <p:cNvSpPr>
            <a:spLocks noGrp="1"/>
          </p:cNvSpPr>
          <p:nvPr>
            <p:ph type="body" idx="1"/>
          </p:nvPr>
        </p:nvSpPr>
        <p:spPr>
          <a:xfrm>
            <a:off x="1422400" y="3556001"/>
            <a:ext cx="10160000" cy="431799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a:defRPr sz="1800" spc="0">
                <a:solidFill>
                  <a:srgbClr val="000000"/>
                </a:solidFill>
              </a:defRPr>
            </a:pPr>
            <a:r>
              <a:rPr sz="2600" spc="51">
                <a:solidFill>
                  <a:srgbClr val="747474"/>
                </a:solidFill>
              </a:rPr>
              <a:t>Body Level One</a:t>
            </a:r>
          </a:p>
          <a:p>
            <a:pPr lvl="1">
              <a:defRPr sz="1800" spc="0">
                <a:solidFill>
                  <a:srgbClr val="000000"/>
                </a:solidFill>
              </a:defRPr>
            </a:pPr>
            <a:r>
              <a:rPr sz="2600" spc="51">
                <a:solidFill>
                  <a:srgbClr val="747474"/>
                </a:solidFill>
              </a:rPr>
              <a:t>Body Level Two</a:t>
            </a:r>
          </a:p>
          <a:p>
            <a:pPr lvl="2">
              <a:defRPr sz="1800" spc="0">
                <a:solidFill>
                  <a:srgbClr val="000000"/>
                </a:solidFill>
              </a:defRPr>
            </a:pPr>
            <a:r>
              <a:rPr sz="2600" spc="51">
                <a:solidFill>
                  <a:srgbClr val="747474"/>
                </a:solidFill>
              </a:rPr>
              <a:t>Body Level Three</a:t>
            </a:r>
          </a:p>
          <a:p>
            <a:pPr lvl="3">
              <a:defRPr sz="1800" spc="0">
                <a:solidFill>
                  <a:srgbClr val="000000"/>
                </a:solidFill>
              </a:defRPr>
            </a:pPr>
            <a:r>
              <a:rPr sz="2600" spc="51">
                <a:solidFill>
                  <a:srgbClr val="747474"/>
                </a:solidFill>
              </a:rPr>
              <a:t>Body Level Four</a:t>
            </a:r>
          </a:p>
          <a:p>
            <a:pPr lvl="4">
              <a:defRPr sz="1800" spc="0">
                <a:solidFill>
                  <a:srgbClr val="000000"/>
                </a:solidFill>
              </a:defRPr>
            </a:pPr>
            <a:r>
              <a:rPr sz="2600" spc="51">
                <a:solidFill>
                  <a:srgbClr val="747474"/>
                </a:solidFill>
              </a:rPr>
              <a:t>Body Level Five</a:t>
            </a:r>
          </a:p>
        </p:txBody>
      </p:sp>
      <p:sp>
        <p:nvSpPr>
          <p:cNvPr id="8" name="Slide Number Placeholder 7"/>
          <p:cNvSpPr>
            <a:spLocks noGrp="1"/>
          </p:cNvSpPr>
          <p:nvPr>
            <p:ph type="sldNum" sz="quarter" idx="4"/>
          </p:nvPr>
        </p:nvSpPr>
        <p:spPr>
          <a:xfrm>
            <a:off x="6236151" y="9187508"/>
            <a:ext cx="524631" cy="386977"/>
          </a:xfrm>
          <a:prstGeom prst="rect">
            <a:avLst/>
          </a:prstGeom>
        </p:spPr>
        <p:txBody>
          <a:bodyPr vert="horz" lIns="91440" tIns="45720" rIns="91440" bIns="45720" rtlCol="0" anchor="ctr"/>
          <a:lstStyle>
            <a:lvl1pPr algn="ctr">
              <a:defRPr sz="1699">
                <a:solidFill>
                  <a:srgbClr val="959595"/>
                </a:solidFill>
              </a:defRPr>
            </a:lvl1pPr>
          </a:lstStyle>
          <a:p>
            <a:fld id="{9A1FA6D1-6D73-5742-BA6C-6D6C5340F6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Lst>
  <p:transition spd="med"/>
  <p:hf hdr="0" ftr="0" dt="0"/>
  <p:txStyles>
    <p:titleStyle>
      <a:lvl1pPr algn="ctr" defTabSz="584153" eaLnBrk="1" hangingPunct="1">
        <a:lnSpc>
          <a:spcPct val="80000"/>
        </a:lnSpc>
        <a:defRPr sz="7999" spc="159">
          <a:solidFill>
            <a:srgbClr val="FFFFFF"/>
          </a:solidFill>
          <a:latin typeface="+mn-lt"/>
          <a:ea typeface="+mn-ea"/>
          <a:cs typeface="+mn-cs"/>
          <a:sym typeface="Helvetica Neue UltraLight"/>
        </a:defRPr>
      </a:lvl1pPr>
      <a:lvl2pPr indent="228582" algn="ctr" defTabSz="584153" eaLnBrk="1" hangingPunct="1">
        <a:lnSpc>
          <a:spcPct val="80000"/>
        </a:lnSpc>
        <a:defRPr sz="7999" spc="159">
          <a:solidFill>
            <a:srgbClr val="FFFFFF"/>
          </a:solidFill>
          <a:latin typeface="+mn-lt"/>
          <a:ea typeface="+mn-ea"/>
          <a:cs typeface="+mn-cs"/>
          <a:sym typeface="Helvetica Neue UltraLight"/>
        </a:defRPr>
      </a:lvl2pPr>
      <a:lvl3pPr indent="457164" algn="ctr" defTabSz="584153" eaLnBrk="1" hangingPunct="1">
        <a:lnSpc>
          <a:spcPct val="80000"/>
        </a:lnSpc>
        <a:defRPr sz="7999" spc="159">
          <a:solidFill>
            <a:srgbClr val="FFFFFF"/>
          </a:solidFill>
          <a:latin typeface="+mn-lt"/>
          <a:ea typeface="+mn-ea"/>
          <a:cs typeface="+mn-cs"/>
          <a:sym typeface="Helvetica Neue UltraLight"/>
        </a:defRPr>
      </a:lvl3pPr>
      <a:lvl4pPr indent="685744" algn="ctr" defTabSz="584153" eaLnBrk="1" hangingPunct="1">
        <a:lnSpc>
          <a:spcPct val="80000"/>
        </a:lnSpc>
        <a:defRPr sz="7999" spc="159">
          <a:solidFill>
            <a:srgbClr val="FFFFFF"/>
          </a:solidFill>
          <a:latin typeface="+mn-lt"/>
          <a:ea typeface="+mn-ea"/>
          <a:cs typeface="+mn-cs"/>
          <a:sym typeface="Helvetica Neue UltraLight"/>
        </a:defRPr>
      </a:lvl4pPr>
      <a:lvl5pPr indent="914326" algn="ctr" defTabSz="584153" eaLnBrk="1" hangingPunct="1">
        <a:lnSpc>
          <a:spcPct val="80000"/>
        </a:lnSpc>
        <a:defRPr sz="7999" spc="159">
          <a:solidFill>
            <a:srgbClr val="FFFFFF"/>
          </a:solidFill>
          <a:latin typeface="+mn-lt"/>
          <a:ea typeface="+mn-ea"/>
          <a:cs typeface="+mn-cs"/>
          <a:sym typeface="Helvetica Neue UltraLight"/>
        </a:defRPr>
      </a:lvl5pPr>
      <a:lvl6pPr indent="1142908" algn="ctr" defTabSz="584153" eaLnBrk="1" hangingPunct="1">
        <a:lnSpc>
          <a:spcPct val="80000"/>
        </a:lnSpc>
        <a:defRPr sz="7999" spc="159">
          <a:solidFill>
            <a:srgbClr val="FFFFFF"/>
          </a:solidFill>
          <a:latin typeface="+mn-lt"/>
          <a:ea typeface="+mn-ea"/>
          <a:cs typeface="+mn-cs"/>
          <a:sym typeface="Helvetica Neue UltraLight"/>
        </a:defRPr>
      </a:lvl6pPr>
      <a:lvl7pPr indent="1371489" algn="ctr" defTabSz="584153" eaLnBrk="1" hangingPunct="1">
        <a:lnSpc>
          <a:spcPct val="80000"/>
        </a:lnSpc>
        <a:defRPr sz="7999" spc="159">
          <a:solidFill>
            <a:srgbClr val="FFFFFF"/>
          </a:solidFill>
          <a:latin typeface="+mn-lt"/>
          <a:ea typeface="+mn-ea"/>
          <a:cs typeface="+mn-cs"/>
          <a:sym typeface="Helvetica Neue UltraLight"/>
        </a:defRPr>
      </a:lvl7pPr>
      <a:lvl8pPr indent="1600069" algn="ctr" defTabSz="584153" eaLnBrk="1" hangingPunct="1">
        <a:lnSpc>
          <a:spcPct val="80000"/>
        </a:lnSpc>
        <a:defRPr sz="7999" spc="159">
          <a:solidFill>
            <a:srgbClr val="FFFFFF"/>
          </a:solidFill>
          <a:latin typeface="+mn-lt"/>
          <a:ea typeface="+mn-ea"/>
          <a:cs typeface="+mn-cs"/>
          <a:sym typeface="Helvetica Neue UltraLight"/>
        </a:defRPr>
      </a:lvl8pPr>
      <a:lvl9pPr indent="1828651" algn="ctr" defTabSz="584153" eaLnBrk="1" hangingPunct="1">
        <a:lnSpc>
          <a:spcPct val="80000"/>
        </a:lnSpc>
        <a:defRPr sz="7999" spc="159">
          <a:solidFill>
            <a:srgbClr val="FFFFFF"/>
          </a:solidFill>
          <a:latin typeface="+mn-lt"/>
          <a:ea typeface="+mn-ea"/>
          <a:cs typeface="+mn-cs"/>
          <a:sym typeface="Helvetica Neue UltraLight"/>
        </a:defRPr>
      </a:lvl9pPr>
    </p:titleStyle>
    <p:bodyStyle>
      <a:lvl1pPr marL="444464" indent="-444464" defTabSz="584153" eaLnBrk="1" hangingPunct="1">
        <a:lnSpc>
          <a:spcPct val="110000"/>
        </a:lnSpc>
        <a:spcBef>
          <a:spcPts val="2600"/>
        </a:spcBef>
        <a:buClr>
          <a:srgbClr val="8BC0E8"/>
        </a:buClr>
        <a:buSzPct val="80000"/>
        <a:buChar char="•"/>
        <a:defRPr sz="2600" spc="51">
          <a:solidFill>
            <a:srgbClr val="747474"/>
          </a:solidFill>
          <a:latin typeface="Helvetica Neue Thin"/>
          <a:ea typeface="Helvetica Neue Thin"/>
          <a:cs typeface="Helvetica Neue Thin"/>
          <a:sym typeface="Helvetica Neue Thin"/>
        </a:defRPr>
      </a:lvl1pPr>
      <a:lvl2pPr marL="888929" indent="-444464" defTabSz="584153" eaLnBrk="1" hangingPunct="1">
        <a:lnSpc>
          <a:spcPct val="110000"/>
        </a:lnSpc>
        <a:spcBef>
          <a:spcPts val="2600"/>
        </a:spcBef>
        <a:buClr>
          <a:srgbClr val="8BC0E8"/>
        </a:buClr>
        <a:buSzPct val="80000"/>
        <a:buChar char="•"/>
        <a:defRPr sz="2600" spc="51">
          <a:solidFill>
            <a:srgbClr val="747474"/>
          </a:solidFill>
          <a:latin typeface="Helvetica Neue Thin"/>
          <a:ea typeface="Helvetica Neue Thin"/>
          <a:cs typeface="Helvetica Neue Thin"/>
          <a:sym typeface="Helvetica Neue Thin"/>
        </a:defRPr>
      </a:lvl2pPr>
      <a:lvl3pPr marL="1333393" indent="-444464" defTabSz="584153" eaLnBrk="1" hangingPunct="1">
        <a:lnSpc>
          <a:spcPct val="110000"/>
        </a:lnSpc>
        <a:spcBef>
          <a:spcPts val="2600"/>
        </a:spcBef>
        <a:buClr>
          <a:srgbClr val="8BC0E8"/>
        </a:buClr>
        <a:buSzPct val="80000"/>
        <a:buChar char="•"/>
        <a:defRPr sz="2600" spc="51">
          <a:solidFill>
            <a:srgbClr val="747474"/>
          </a:solidFill>
          <a:latin typeface="Helvetica Neue Thin"/>
          <a:ea typeface="Helvetica Neue Thin"/>
          <a:cs typeface="Helvetica Neue Thin"/>
          <a:sym typeface="Helvetica Neue Thin"/>
        </a:defRPr>
      </a:lvl3pPr>
      <a:lvl4pPr marL="1777855" indent="-444464" defTabSz="584153" eaLnBrk="1" hangingPunct="1">
        <a:lnSpc>
          <a:spcPct val="110000"/>
        </a:lnSpc>
        <a:spcBef>
          <a:spcPts val="2600"/>
        </a:spcBef>
        <a:buClr>
          <a:srgbClr val="8BC0E8"/>
        </a:buClr>
        <a:buSzPct val="80000"/>
        <a:buChar char="•"/>
        <a:defRPr sz="2600" spc="51">
          <a:solidFill>
            <a:srgbClr val="747474"/>
          </a:solidFill>
          <a:latin typeface="Helvetica Neue Thin"/>
          <a:ea typeface="Helvetica Neue Thin"/>
          <a:cs typeface="Helvetica Neue Thin"/>
          <a:sym typeface="Helvetica Neue Thin"/>
        </a:defRPr>
      </a:lvl4pPr>
      <a:lvl5pPr marL="2222319" indent="-444464" defTabSz="584153" eaLnBrk="1" hangingPunct="1">
        <a:lnSpc>
          <a:spcPct val="110000"/>
        </a:lnSpc>
        <a:spcBef>
          <a:spcPts val="2600"/>
        </a:spcBef>
        <a:buClr>
          <a:srgbClr val="8BC0E8"/>
        </a:buClr>
        <a:buSzPct val="80000"/>
        <a:buChar char="•"/>
        <a:defRPr sz="2600" spc="51">
          <a:solidFill>
            <a:srgbClr val="747474"/>
          </a:solidFill>
          <a:latin typeface="Helvetica Neue Thin"/>
          <a:ea typeface="Helvetica Neue Thin"/>
          <a:cs typeface="Helvetica Neue Thin"/>
          <a:sym typeface="Helvetica Neue Thin"/>
        </a:defRPr>
      </a:lvl5pPr>
      <a:lvl6pPr marL="2666784" indent="-444464" defTabSz="584153" eaLnBrk="1" hangingPunct="1">
        <a:lnSpc>
          <a:spcPct val="110000"/>
        </a:lnSpc>
        <a:spcBef>
          <a:spcPts val="2600"/>
        </a:spcBef>
        <a:buClr>
          <a:srgbClr val="8BC0E8"/>
        </a:buClr>
        <a:buSzPct val="125000"/>
        <a:buChar char="•"/>
        <a:defRPr sz="2600" spc="51">
          <a:solidFill>
            <a:srgbClr val="747474"/>
          </a:solidFill>
          <a:latin typeface="Helvetica Neue Thin"/>
          <a:ea typeface="Helvetica Neue Thin"/>
          <a:cs typeface="Helvetica Neue Thin"/>
          <a:sym typeface="Helvetica Neue Thin"/>
        </a:defRPr>
      </a:lvl6pPr>
      <a:lvl7pPr marL="3111248" indent="-444464" defTabSz="584153" eaLnBrk="1" hangingPunct="1">
        <a:lnSpc>
          <a:spcPct val="110000"/>
        </a:lnSpc>
        <a:spcBef>
          <a:spcPts val="2600"/>
        </a:spcBef>
        <a:buClr>
          <a:srgbClr val="8BC0E8"/>
        </a:buClr>
        <a:buSzPct val="125000"/>
        <a:buChar char="•"/>
        <a:defRPr sz="2600" spc="51">
          <a:solidFill>
            <a:srgbClr val="747474"/>
          </a:solidFill>
          <a:latin typeface="Helvetica Neue Thin"/>
          <a:ea typeface="Helvetica Neue Thin"/>
          <a:cs typeface="Helvetica Neue Thin"/>
          <a:sym typeface="Helvetica Neue Thin"/>
        </a:defRPr>
      </a:lvl7pPr>
      <a:lvl8pPr marL="3555712" indent="-444464" defTabSz="584153" eaLnBrk="1" hangingPunct="1">
        <a:lnSpc>
          <a:spcPct val="110000"/>
        </a:lnSpc>
        <a:spcBef>
          <a:spcPts val="2600"/>
        </a:spcBef>
        <a:buClr>
          <a:srgbClr val="8BC0E8"/>
        </a:buClr>
        <a:buSzPct val="125000"/>
        <a:buChar char="•"/>
        <a:defRPr sz="2600" spc="51">
          <a:solidFill>
            <a:srgbClr val="747474"/>
          </a:solidFill>
          <a:latin typeface="Helvetica Neue Thin"/>
          <a:ea typeface="Helvetica Neue Thin"/>
          <a:cs typeface="Helvetica Neue Thin"/>
          <a:sym typeface="Helvetica Neue Thin"/>
        </a:defRPr>
      </a:lvl8pPr>
      <a:lvl9pPr marL="4000177" indent="-444464" defTabSz="584153" eaLnBrk="1" hangingPunct="1">
        <a:lnSpc>
          <a:spcPct val="110000"/>
        </a:lnSpc>
        <a:spcBef>
          <a:spcPts val="2600"/>
        </a:spcBef>
        <a:buClr>
          <a:srgbClr val="8BC0E8"/>
        </a:buClr>
        <a:buSzPct val="125000"/>
        <a:buChar char="•"/>
        <a:defRPr sz="2600" spc="51">
          <a:solidFill>
            <a:srgbClr val="747474"/>
          </a:solidFill>
          <a:latin typeface="Helvetica Neue Thin"/>
          <a:ea typeface="Helvetica Neue Thin"/>
          <a:cs typeface="Helvetica Neue Thin"/>
          <a:sym typeface="Helvetica Neue Thin"/>
        </a:defRPr>
      </a:lvl9pPr>
    </p:bodyStyle>
    <p:otherStyle>
      <a:lvl1pPr algn="ctr" defTabSz="584153" eaLnBrk="1" hangingPunct="1">
        <a:lnSpc>
          <a:spcPct val="90000"/>
        </a:lnSpc>
        <a:defRPr spc="-89">
          <a:solidFill>
            <a:schemeClr val="tx1"/>
          </a:solidFill>
          <a:latin typeface="+mn-lt"/>
          <a:ea typeface="+mn-ea"/>
          <a:cs typeface="+mn-cs"/>
          <a:sym typeface="Helvetica Neue Thin"/>
        </a:defRPr>
      </a:lvl1pPr>
      <a:lvl2pPr indent="228582" algn="ctr" defTabSz="584153" eaLnBrk="1" hangingPunct="1">
        <a:lnSpc>
          <a:spcPct val="90000"/>
        </a:lnSpc>
        <a:defRPr spc="-89">
          <a:solidFill>
            <a:schemeClr val="tx1"/>
          </a:solidFill>
          <a:latin typeface="+mn-lt"/>
          <a:ea typeface="+mn-ea"/>
          <a:cs typeface="+mn-cs"/>
          <a:sym typeface="Helvetica Neue Thin"/>
        </a:defRPr>
      </a:lvl2pPr>
      <a:lvl3pPr indent="457164" algn="ctr" defTabSz="584153" eaLnBrk="1" hangingPunct="1">
        <a:lnSpc>
          <a:spcPct val="90000"/>
        </a:lnSpc>
        <a:defRPr spc="-89">
          <a:solidFill>
            <a:schemeClr val="tx1"/>
          </a:solidFill>
          <a:latin typeface="+mn-lt"/>
          <a:ea typeface="+mn-ea"/>
          <a:cs typeface="+mn-cs"/>
          <a:sym typeface="Helvetica Neue Thin"/>
        </a:defRPr>
      </a:lvl3pPr>
      <a:lvl4pPr indent="685744" algn="ctr" defTabSz="584153" eaLnBrk="1" hangingPunct="1">
        <a:lnSpc>
          <a:spcPct val="90000"/>
        </a:lnSpc>
        <a:defRPr spc="-89">
          <a:solidFill>
            <a:schemeClr val="tx1"/>
          </a:solidFill>
          <a:latin typeface="+mn-lt"/>
          <a:ea typeface="+mn-ea"/>
          <a:cs typeface="+mn-cs"/>
          <a:sym typeface="Helvetica Neue Thin"/>
        </a:defRPr>
      </a:lvl4pPr>
      <a:lvl5pPr indent="914326" algn="ctr" defTabSz="584153" eaLnBrk="1" hangingPunct="1">
        <a:lnSpc>
          <a:spcPct val="90000"/>
        </a:lnSpc>
        <a:defRPr spc="-89">
          <a:solidFill>
            <a:schemeClr val="tx1"/>
          </a:solidFill>
          <a:latin typeface="+mn-lt"/>
          <a:ea typeface="+mn-ea"/>
          <a:cs typeface="+mn-cs"/>
          <a:sym typeface="Helvetica Neue Thin"/>
        </a:defRPr>
      </a:lvl5pPr>
      <a:lvl6pPr indent="1142908" algn="ctr" defTabSz="584153" eaLnBrk="1" hangingPunct="1">
        <a:lnSpc>
          <a:spcPct val="90000"/>
        </a:lnSpc>
        <a:defRPr spc="-89">
          <a:solidFill>
            <a:schemeClr val="tx1"/>
          </a:solidFill>
          <a:latin typeface="+mn-lt"/>
          <a:ea typeface="+mn-ea"/>
          <a:cs typeface="+mn-cs"/>
          <a:sym typeface="Helvetica Neue Thin"/>
        </a:defRPr>
      </a:lvl6pPr>
      <a:lvl7pPr indent="1371489" algn="ctr" defTabSz="584153" eaLnBrk="1" hangingPunct="1">
        <a:lnSpc>
          <a:spcPct val="90000"/>
        </a:lnSpc>
        <a:defRPr spc="-89">
          <a:solidFill>
            <a:schemeClr val="tx1"/>
          </a:solidFill>
          <a:latin typeface="+mn-lt"/>
          <a:ea typeface="+mn-ea"/>
          <a:cs typeface="+mn-cs"/>
          <a:sym typeface="Helvetica Neue Thin"/>
        </a:defRPr>
      </a:lvl7pPr>
      <a:lvl8pPr indent="1600069" algn="ctr" defTabSz="584153" eaLnBrk="1" hangingPunct="1">
        <a:lnSpc>
          <a:spcPct val="90000"/>
        </a:lnSpc>
        <a:defRPr spc="-89">
          <a:solidFill>
            <a:schemeClr val="tx1"/>
          </a:solidFill>
          <a:latin typeface="+mn-lt"/>
          <a:ea typeface="+mn-ea"/>
          <a:cs typeface="+mn-cs"/>
          <a:sym typeface="Helvetica Neue Thin"/>
        </a:defRPr>
      </a:lvl8pPr>
      <a:lvl9pPr indent="1828651" algn="ctr" defTabSz="584153" eaLnBrk="1" hangingPunct="1">
        <a:lnSpc>
          <a:spcPct val="90000"/>
        </a:lnSpc>
        <a:defRPr spc="-89">
          <a:solidFill>
            <a:schemeClr val="tx1"/>
          </a:solidFill>
          <a:latin typeface="+mn-lt"/>
          <a:ea typeface="+mn-ea"/>
          <a:cs typeface="+mn-cs"/>
          <a:sym typeface="Helvetica Neue Thi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0.jpg"/><Relationship Id="rId7" Type="http://schemas.openxmlformats.org/officeDocument/2006/relationships/image" Target="../media/image11.png"/><Relationship Id="rId8" Type="http://schemas.openxmlformats.org/officeDocument/2006/relationships/image" Target="../media/image12.jp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07" y="2473380"/>
            <a:ext cx="12007121" cy="1873770"/>
          </a:xfrm>
        </p:spPr>
        <p:txBody>
          <a:bodyPr anchor="ctr">
            <a:noAutofit/>
          </a:bodyPr>
          <a:lstStyle/>
          <a:p>
            <a:pPr>
              <a:lnSpc>
                <a:spcPct val="100000"/>
              </a:lnSpc>
              <a:spcBef>
                <a:spcPts val="599"/>
              </a:spcBef>
            </a:pPr>
            <a:r>
              <a:rPr lang="vi-VN" sz="5001" b="1">
                <a:latin typeface="Helvetica" charset="0"/>
                <a:ea typeface="Helvetica" charset="0"/>
                <a:cs typeface="Helvetica" charset="0"/>
              </a:rPr>
              <a:t>PHÂN TÍCH CẢM XÚC DỰA VÀO BÌNH LUẬN TRÊN MẠNG XÃ HỘI</a:t>
            </a:r>
            <a:endParaRPr lang="en-US" sz="5001" b="1">
              <a:latin typeface="Helvetica" charset="0"/>
              <a:ea typeface="Helvetica" charset="0"/>
              <a:cs typeface="Helvetica" charset="0"/>
            </a:endParaRPr>
          </a:p>
        </p:txBody>
      </p:sp>
      <p:sp>
        <p:nvSpPr>
          <p:cNvPr id="3" name="Text Placeholder 2"/>
          <p:cNvSpPr>
            <a:spLocks noGrp="1"/>
          </p:cNvSpPr>
          <p:nvPr>
            <p:ph type="body" idx="1"/>
          </p:nvPr>
        </p:nvSpPr>
        <p:spPr>
          <a:xfrm>
            <a:off x="914401" y="5588000"/>
            <a:ext cx="11328400" cy="2286000"/>
          </a:xfrm>
        </p:spPr>
        <p:txBody>
          <a:bodyPr>
            <a:noAutofit/>
          </a:bodyPr>
          <a:lstStyle/>
          <a:p>
            <a:pPr algn="r">
              <a:spcBef>
                <a:spcPts val="0"/>
              </a:spcBef>
            </a:pPr>
            <a:r>
              <a:rPr lang="vi-VN" sz="2499">
                <a:solidFill>
                  <a:schemeClr val="tx2"/>
                </a:solidFill>
                <a:latin typeface="Helvetica" charset="0"/>
                <a:ea typeface="Helvetica" charset="0"/>
                <a:cs typeface="Helvetica" charset="0"/>
              </a:rPr>
              <a:t>Sinh viên thực hiện : Nguyễn Thành Lưu – 11520225</a:t>
            </a:r>
          </a:p>
          <a:p>
            <a:pPr algn="l">
              <a:spcBef>
                <a:spcPts val="0"/>
              </a:spcBef>
              <a:tabLst>
                <a:tab pos="5383213" algn="l"/>
                <a:tab pos="6670675" algn="l"/>
                <a:tab pos="9566275" algn="l"/>
              </a:tabLst>
            </a:pPr>
            <a:r>
              <a:rPr lang="vi-VN" sz="2499">
                <a:solidFill>
                  <a:schemeClr val="tx2"/>
                </a:solidFill>
                <a:latin typeface="Helvetica" charset="0"/>
                <a:ea typeface="Helvetica" charset="0"/>
                <a:cs typeface="Helvetica" charset="0"/>
              </a:rPr>
              <a:t> 	</a:t>
            </a:r>
            <a:r>
              <a:rPr lang="vi-VN" sz="2499" smtClean="0">
                <a:solidFill>
                  <a:schemeClr val="tx2"/>
                </a:solidFill>
                <a:latin typeface="Helvetica" charset="0"/>
                <a:ea typeface="Helvetica" charset="0"/>
                <a:cs typeface="Helvetica" charset="0"/>
              </a:rPr>
              <a:t>	Võ </a:t>
            </a:r>
            <a:r>
              <a:rPr lang="vi-VN" sz="2499">
                <a:solidFill>
                  <a:schemeClr val="tx2"/>
                </a:solidFill>
                <a:latin typeface="Helvetica" charset="0"/>
                <a:ea typeface="Helvetica" charset="0"/>
                <a:cs typeface="Helvetica" charset="0"/>
              </a:rPr>
              <a:t>Lê Minh  	– 11520229</a:t>
            </a:r>
          </a:p>
          <a:p>
            <a:pPr algn="l">
              <a:spcBef>
                <a:spcPts val="0"/>
              </a:spcBef>
              <a:tabLst>
                <a:tab pos="3825565" algn="l"/>
                <a:tab pos="5384364" algn="l"/>
              </a:tabLst>
            </a:pPr>
            <a:r>
              <a:rPr lang="vi-VN" sz="2499">
                <a:solidFill>
                  <a:schemeClr val="tx2"/>
                </a:solidFill>
                <a:latin typeface="Helvetica" charset="0"/>
                <a:ea typeface="Helvetica" charset="0"/>
                <a:cs typeface="Helvetica" charset="0"/>
              </a:rPr>
              <a:t>                                </a:t>
            </a:r>
            <a:r>
              <a:rPr lang="vi-VN" sz="2499" smtClean="0">
                <a:solidFill>
                  <a:schemeClr val="tx2"/>
                </a:solidFill>
                <a:latin typeface="Helvetica" charset="0"/>
                <a:ea typeface="Helvetica" charset="0"/>
                <a:cs typeface="Helvetica" charset="0"/>
              </a:rPr>
              <a:t>Giảng </a:t>
            </a:r>
            <a:r>
              <a:rPr lang="vi-VN" sz="2499">
                <a:solidFill>
                  <a:schemeClr val="tx2"/>
                </a:solidFill>
                <a:latin typeface="Helvetica" charset="0"/>
                <a:ea typeface="Helvetica" charset="0"/>
                <a:cs typeface="Helvetica" charset="0"/>
              </a:rPr>
              <a:t>viên hướng dẫn : PGS. TS. Đỗ Phúc</a:t>
            </a:r>
            <a:endParaRPr lang="en-US" sz="2499">
              <a:solidFill>
                <a:schemeClr val="tx2"/>
              </a:solidFill>
              <a:latin typeface="Helvetica" charset="0"/>
              <a:ea typeface="Helvetica" charset="0"/>
              <a:cs typeface="Helvetica" charset="0"/>
            </a:endParaRPr>
          </a:p>
        </p:txBody>
      </p:sp>
      <p:sp>
        <p:nvSpPr>
          <p:cNvPr id="4" name="Slide Number Placeholder 3"/>
          <p:cNvSpPr>
            <a:spLocks noGrp="1"/>
          </p:cNvSpPr>
          <p:nvPr>
            <p:ph type="sldNum" sz="quarter" idx="10"/>
          </p:nvPr>
        </p:nvSpPr>
        <p:spPr/>
        <p:txBody>
          <a:bodyPr/>
          <a:lstStyle/>
          <a:p>
            <a:fld id="{9A1FA6D1-6D73-5742-BA6C-6D6C5340F69C}" type="slidenum">
              <a:rPr lang="en-US" smtClean="0"/>
              <a:pPr/>
              <a:t>1</a:t>
            </a:fld>
            <a:endParaRPr lang="en-US"/>
          </a:p>
        </p:txBody>
      </p:sp>
      <p:sp>
        <p:nvSpPr>
          <p:cNvPr id="6" name="TextBox 5"/>
          <p:cNvSpPr txBox="1"/>
          <p:nvPr/>
        </p:nvSpPr>
        <p:spPr>
          <a:xfrm>
            <a:off x="4340979" y="1980071"/>
            <a:ext cx="4497050" cy="5256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defTabSz="584153" rtl="0" latinLnBrk="1" hangingPunct="0">
              <a:spcBef>
                <a:spcPts val="0"/>
              </a:spcBef>
            </a:pPr>
            <a:r>
              <a:rPr lang="vi-VN">
                <a:solidFill>
                  <a:schemeClr val="bg1"/>
                </a:solidFill>
                <a:latin typeface="Helvetica" charset="0"/>
                <a:ea typeface="Helvetica" charset="0"/>
                <a:cs typeface="Helvetica" charset="0"/>
              </a:rPr>
              <a:t>KHOÁ LUẬN TỐT NGHIỆP</a:t>
            </a:r>
            <a:endParaRPr lang="en-US">
              <a:solidFill>
                <a:schemeClr val="bg1"/>
              </a:solidFill>
              <a:latin typeface="Helvetica" charset="0"/>
              <a:ea typeface="Helvetica" charset="0"/>
              <a:cs typeface="Helvetica"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38" y="146962"/>
            <a:ext cx="1206464" cy="1206464"/>
          </a:xfrm>
          <a:prstGeom prst="rect">
            <a:avLst/>
          </a:prstGeom>
        </p:spPr>
      </p:pic>
      <p:sp>
        <p:nvSpPr>
          <p:cNvPr id="8" name="TextBox 7"/>
          <p:cNvSpPr txBox="1"/>
          <p:nvPr/>
        </p:nvSpPr>
        <p:spPr>
          <a:xfrm>
            <a:off x="1502228" y="277227"/>
            <a:ext cx="4898571" cy="9151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584153" rtl="0" latinLnBrk="1" hangingPunct="0">
              <a:spcBef>
                <a:spcPts val="0"/>
              </a:spcBef>
            </a:pPr>
            <a:r>
              <a:rPr lang="vi-VN" sz="1600">
                <a:solidFill>
                  <a:schemeClr val="bg1"/>
                </a:solidFill>
                <a:latin typeface="Helvetica" charset="0"/>
                <a:ea typeface="Helvetica" charset="0"/>
                <a:cs typeface="Helvetica" charset="0"/>
              </a:rPr>
              <a:t>ĐẠI HỌC QUỐC GIA THÀNH PHỐ HỒ CHÍ MINH</a:t>
            </a:r>
          </a:p>
          <a:p>
            <a:pPr algn="l" defTabSz="584153" rtl="0" latinLnBrk="1" hangingPunct="0">
              <a:spcBef>
                <a:spcPts val="0"/>
              </a:spcBef>
            </a:pPr>
            <a:r>
              <a:rPr lang="vi-VN" sz="1600">
                <a:solidFill>
                  <a:schemeClr val="bg1"/>
                </a:solidFill>
                <a:latin typeface="Helvetica" charset="0"/>
                <a:ea typeface="Helvetica" charset="0"/>
                <a:cs typeface="Helvetica" charset="0"/>
              </a:rPr>
              <a:t>TRƯỜNG ĐẠI HỌC CÔNG NGHỆ THÔNG TIN</a:t>
            </a:r>
          </a:p>
          <a:p>
            <a:pPr algn="l" defTabSz="584153" rtl="0" latinLnBrk="1" hangingPunct="0">
              <a:spcBef>
                <a:spcPts val="0"/>
              </a:spcBef>
            </a:pPr>
            <a:r>
              <a:rPr lang="vi-VN" sz="1600">
                <a:solidFill>
                  <a:schemeClr val="bg1"/>
                </a:solidFill>
                <a:latin typeface="Helvetica" charset="0"/>
                <a:ea typeface="Helvetica" charset="0"/>
                <a:cs typeface="Helvetica" charset="0"/>
              </a:rPr>
              <a:t>KHOA KHOA HỌC MÁY TÍNH</a:t>
            </a:r>
            <a:endParaRPr lang="en-US" sz="1600">
              <a:solidFill>
                <a:schemeClr val="bg1"/>
              </a:solidFill>
              <a:latin typeface="Helvetica" charset="0"/>
              <a:ea typeface="Helvetica" charset="0"/>
              <a:cs typeface="Helvetica" charset="0"/>
            </a:endParaRPr>
          </a:p>
        </p:txBody>
      </p:sp>
      <p:sp>
        <p:nvSpPr>
          <p:cNvPr id="9" name="TextBox 8"/>
          <p:cNvSpPr txBox="1"/>
          <p:nvPr/>
        </p:nvSpPr>
        <p:spPr>
          <a:xfrm>
            <a:off x="1913469" y="8646736"/>
            <a:ext cx="9194799" cy="3679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153" rtl="0" latinLnBrk="1" hangingPunct="0">
              <a:spcBef>
                <a:spcPts val="0"/>
              </a:spcBef>
            </a:pPr>
            <a:r>
              <a:rPr lang="vi-VN" sz="1568">
                <a:solidFill>
                  <a:schemeClr val="tx2"/>
                </a:solidFill>
                <a:latin typeface="Helvetica" charset="0"/>
                <a:ea typeface="Helvetica" charset="0"/>
                <a:cs typeface="Helvetica" charset="0"/>
              </a:rPr>
              <a:t>TP. Hồ Chí Minh, tháng 7 năm 2015</a:t>
            </a:r>
            <a:endParaRPr lang="en-US" sz="1568">
              <a:solidFill>
                <a:schemeClr val="tx2"/>
              </a:solidFill>
              <a:latin typeface="Helvetica" charset="0"/>
              <a:ea typeface="Helvetica" charset="0"/>
              <a:cs typeface="Helvetica" charset="0"/>
            </a:endParaRPr>
          </a:p>
        </p:txBody>
      </p:sp>
    </p:spTree>
    <p:extLst>
      <p:ext uri="{BB962C8B-B14F-4D97-AF65-F5344CB8AC3E}">
        <p14:creationId xmlns:p14="http://schemas.microsoft.com/office/powerpoint/2010/main" val="180428938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A1FA6D1-6D73-5742-BA6C-6D6C5340F69C}" type="slidenum">
              <a:rPr lang="en-US" smtClean="0"/>
              <a:pPr/>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96153579"/>
              </p:ext>
            </p:extLst>
          </p:nvPr>
        </p:nvGraphicFramePr>
        <p:xfrm>
          <a:off x="806824" y="1679506"/>
          <a:ext cx="11905127" cy="7111656"/>
        </p:xfrm>
        <a:graphic>
          <a:graphicData uri="http://schemas.openxmlformats.org/drawingml/2006/table">
            <a:tbl>
              <a:tblPr firstRow="1" bandRow="1">
                <a:tableStyleId>{21E4AEA4-8DFA-4A89-87EB-49C32662AFE0}</a:tableStyleId>
              </a:tblPr>
              <a:tblGrid>
                <a:gridCol w="2961612"/>
                <a:gridCol w="1788703"/>
                <a:gridCol w="1788703"/>
                <a:gridCol w="1788703"/>
                <a:gridCol w="1788703"/>
                <a:gridCol w="1788703"/>
              </a:tblGrid>
              <a:tr h="597163">
                <a:tc rowSpan="2">
                  <a:txBody>
                    <a:bodyPr/>
                    <a:lstStyle/>
                    <a:p>
                      <a:r>
                        <a:rPr lang="vi-VN" sz="2500" smtClean="0">
                          <a:latin typeface="Times New Roman" charset="0"/>
                          <a:ea typeface="Times New Roman" charset="0"/>
                          <a:cs typeface="Times New Roman" charset="0"/>
                        </a:rPr>
                        <a:t>Từ điển</a:t>
                      </a:r>
                      <a:endParaRPr lang="en-US" sz="2500" b="1">
                        <a:latin typeface="Times New Roman" charset="0"/>
                        <a:ea typeface="Times New Roman" charset="0"/>
                        <a:cs typeface="Times New Roman" charset="0"/>
                      </a:endParaRPr>
                    </a:p>
                  </a:txBody>
                  <a:tcPr anchor="ctr">
                    <a:solidFill>
                      <a:srgbClr val="58C3AA"/>
                    </a:solidFill>
                  </a:tcPr>
                </a:tc>
                <a:tc gridSpan="5">
                  <a:txBody>
                    <a:bodyPr/>
                    <a:lstStyle/>
                    <a:p>
                      <a:r>
                        <a:rPr lang="vi-VN" sz="2500" smtClean="0">
                          <a:latin typeface="Times New Roman" charset="0"/>
                          <a:ea typeface="Times New Roman" charset="0"/>
                          <a:cs typeface="Times New Roman" charset="0"/>
                        </a:rPr>
                        <a:t>Hiệu suất trên bộ thử nghiệm</a:t>
                      </a:r>
                      <a:endParaRPr lang="en-US" sz="2500" b="1">
                        <a:latin typeface="Times New Roman" charset="0"/>
                        <a:ea typeface="Times New Roman" charset="0"/>
                        <a:cs typeface="Times New Roman" charset="0"/>
                      </a:endParaRPr>
                    </a:p>
                  </a:txBody>
                  <a:tcPr anchor="ctr">
                    <a:solidFill>
                      <a:srgbClr val="58C3AA"/>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79453">
                <a:tc vMerge="1">
                  <a:txBody>
                    <a:bodyPr/>
                    <a:lstStyle/>
                    <a:p>
                      <a:endParaRPr lang="en-US" dirty="0"/>
                    </a:p>
                  </a:txBody>
                  <a:tcPr/>
                </a:tc>
                <a:tc>
                  <a:txBody>
                    <a:bodyPr/>
                    <a:lstStyle/>
                    <a:p>
                      <a:pPr indent="457200" algn="l">
                        <a:lnSpc>
                          <a:spcPct val="150000"/>
                        </a:lnSpc>
                        <a:spcAft>
                          <a:spcPts val="600"/>
                        </a:spcAft>
                      </a:pPr>
                      <a:r>
                        <a:rPr lang="en-US" sz="2000" b="1" err="1">
                          <a:solidFill>
                            <a:schemeClr val="tx2"/>
                          </a:solidFill>
                          <a:effectLst/>
                          <a:latin typeface="Times New Roman" charset="0"/>
                          <a:ea typeface="Times New Roman" charset="0"/>
                          <a:cs typeface="Times New Roman" charset="0"/>
                        </a:rPr>
                        <a:t>Epinion</a:t>
                      </a:r>
                      <a:r>
                        <a:rPr lang="en-US" sz="2000" b="1">
                          <a:solidFill>
                            <a:schemeClr val="tx2"/>
                          </a:solidFill>
                          <a:effectLst/>
                          <a:latin typeface="Times New Roman" charset="0"/>
                          <a:ea typeface="Times New Roman" charset="0"/>
                          <a:cs typeface="Times New Roman" charset="0"/>
                        </a:rPr>
                        <a:t> 1</a:t>
                      </a:r>
                    </a:p>
                  </a:txBody>
                  <a:tcPr marL="68580" marR="68580" marT="0" marB="0" anchor="ctr"/>
                </a:tc>
                <a:tc>
                  <a:txBody>
                    <a:bodyPr/>
                    <a:lstStyle/>
                    <a:p>
                      <a:pPr indent="457200" algn="l">
                        <a:lnSpc>
                          <a:spcPct val="150000"/>
                        </a:lnSpc>
                        <a:spcAft>
                          <a:spcPts val="600"/>
                        </a:spcAft>
                      </a:pPr>
                      <a:r>
                        <a:rPr lang="en-US" sz="2000" b="1" err="1">
                          <a:solidFill>
                            <a:schemeClr val="tx2"/>
                          </a:solidFill>
                          <a:effectLst/>
                          <a:latin typeface="Times New Roman" charset="0"/>
                          <a:ea typeface="Times New Roman" charset="0"/>
                          <a:cs typeface="Times New Roman" charset="0"/>
                        </a:rPr>
                        <a:t>Epinion</a:t>
                      </a:r>
                      <a:r>
                        <a:rPr lang="en-US" sz="2000" b="1">
                          <a:solidFill>
                            <a:schemeClr val="tx2"/>
                          </a:solidFill>
                          <a:effectLst/>
                          <a:latin typeface="Times New Roman" charset="0"/>
                          <a:ea typeface="Times New Roman" charset="0"/>
                          <a:cs typeface="Times New Roman" charset="0"/>
                        </a:rPr>
                        <a:t> 2</a:t>
                      </a:r>
                    </a:p>
                  </a:txBody>
                  <a:tcPr marL="68580" marR="68580" marT="0" marB="0" anchor="ctr"/>
                </a:tc>
                <a:tc>
                  <a:txBody>
                    <a:bodyPr/>
                    <a:lstStyle/>
                    <a:p>
                      <a:pPr indent="457200" algn="l">
                        <a:lnSpc>
                          <a:spcPct val="150000"/>
                        </a:lnSpc>
                        <a:spcAft>
                          <a:spcPts val="600"/>
                        </a:spcAft>
                      </a:pPr>
                      <a:r>
                        <a:rPr lang="en-US" sz="2000" b="1">
                          <a:solidFill>
                            <a:schemeClr val="tx2"/>
                          </a:solidFill>
                          <a:effectLst/>
                          <a:latin typeface="Times New Roman" charset="0"/>
                          <a:ea typeface="Times New Roman" charset="0"/>
                          <a:cs typeface="Times New Roman" charset="0"/>
                        </a:rPr>
                        <a:t>Movie</a:t>
                      </a:r>
                    </a:p>
                  </a:txBody>
                  <a:tcPr marL="68580" marR="68580" marT="0" marB="0" anchor="ctr"/>
                </a:tc>
                <a:tc>
                  <a:txBody>
                    <a:bodyPr/>
                    <a:lstStyle/>
                    <a:p>
                      <a:pPr indent="457200" algn="l">
                        <a:lnSpc>
                          <a:spcPct val="150000"/>
                        </a:lnSpc>
                        <a:spcAft>
                          <a:spcPts val="600"/>
                        </a:spcAft>
                      </a:pPr>
                      <a:r>
                        <a:rPr lang="en-US" sz="2000" b="1">
                          <a:solidFill>
                            <a:schemeClr val="tx2"/>
                          </a:solidFill>
                          <a:effectLst/>
                          <a:latin typeface="Times New Roman" charset="0"/>
                          <a:ea typeface="Times New Roman" charset="0"/>
                          <a:cs typeface="Times New Roman" charset="0"/>
                        </a:rPr>
                        <a:t>Camera</a:t>
                      </a:r>
                    </a:p>
                  </a:txBody>
                  <a:tcPr marL="68580" marR="68580" marT="0" marB="0" anchor="ctr"/>
                </a:tc>
                <a:tc>
                  <a:txBody>
                    <a:bodyPr/>
                    <a:lstStyle/>
                    <a:p>
                      <a:pPr indent="457200" algn="l">
                        <a:lnSpc>
                          <a:spcPct val="150000"/>
                        </a:lnSpc>
                        <a:spcAft>
                          <a:spcPts val="600"/>
                        </a:spcAft>
                      </a:pPr>
                      <a:r>
                        <a:rPr lang="en-US" sz="2000" b="1" err="1">
                          <a:solidFill>
                            <a:schemeClr val="tx2"/>
                          </a:solidFill>
                          <a:effectLst/>
                          <a:latin typeface="Times New Roman" charset="0"/>
                          <a:ea typeface="Times New Roman" charset="0"/>
                          <a:cs typeface="Times New Roman" charset="0"/>
                        </a:rPr>
                        <a:t>Tổng</a:t>
                      </a:r>
                      <a:r>
                        <a:rPr lang="en-US" sz="2000" b="1">
                          <a:solidFill>
                            <a:schemeClr val="tx2"/>
                          </a:solidFill>
                          <a:effectLst/>
                          <a:latin typeface="Times New Roman" charset="0"/>
                          <a:ea typeface="Times New Roman" charset="0"/>
                          <a:cs typeface="Times New Roman" charset="0"/>
                        </a:rPr>
                        <a:t> </a:t>
                      </a:r>
                      <a:r>
                        <a:rPr lang="en-US" sz="2000" b="1" err="1">
                          <a:solidFill>
                            <a:schemeClr val="tx2"/>
                          </a:solidFill>
                          <a:effectLst/>
                          <a:latin typeface="Times New Roman" charset="0"/>
                          <a:ea typeface="Times New Roman" charset="0"/>
                          <a:cs typeface="Times New Roman" charset="0"/>
                        </a:rPr>
                        <a:t>thể</a:t>
                      </a:r>
                      <a:endParaRPr lang="en-US" sz="2000" b="1">
                        <a:solidFill>
                          <a:schemeClr val="tx2"/>
                        </a:solidFill>
                        <a:effectLst/>
                        <a:latin typeface="Times New Roman" charset="0"/>
                        <a:ea typeface="Times New Roman" charset="0"/>
                        <a:cs typeface="Times New Roman" charset="0"/>
                      </a:endParaRP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Google-Full</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58.50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66.31</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61.25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62.98</a:t>
                      </a: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Google-Basic</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53.25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53.50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67.42</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51.40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59.25</a:t>
                      </a: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Maryland-Full-</a:t>
                      </a:r>
                      <a:r>
                        <a:rPr lang="en-US" sz="2200" err="1">
                          <a:solidFill>
                            <a:schemeClr val="tx2"/>
                          </a:solidFill>
                          <a:effectLst/>
                          <a:latin typeface="Times New Roman" charset="0"/>
                          <a:ea typeface="Times New Roman" charset="0"/>
                          <a:cs typeface="Times New Roman" charset="0"/>
                        </a:rPr>
                        <a:t>NoW</a:t>
                      </a:r>
                      <a:endParaRPr lang="en-US" sz="22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58.00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63.75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67.42</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59.46</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62.65</a:t>
                      </a: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Maryland-Basic</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56.50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56.00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62.26</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53.79</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58.16</a:t>
                      </a:r>
                    </a:p>
                  </a:txBody>
                  <a:tcPr marL="68580" marR="68580" marT="0" marB="0" anchor="ctr"/>
                </a:tc>
              </a:tr>
              <a:tr h="479453">
                <a:tc>
                  <a:txBody>
                    <a:bodyPr/>
                    <a:lstStyle/>
                    <a:p>
                      <a:pPr indent="457200" algn="l">
                        <a:lnSpc>
                          <a:spcPct val="150000"/>
                        </a:lnSpc>
                        <a:spcAft>
                          <a:spcPts val="600"/>
                        </a:spcAft>
                      </a:pPr>
                      <a:r>
                        <a:rPr lang="en-US" sz="2200" smtClean="0">
                          <a:solidFill>
                            <a:schemeClr val="tx2"/>
                          </a:solidFill>
                          <a:effectLst/>
                          <a:latin typeface="Times New Roman" charset="0"/>
                          <a:ea typeface="Times New Roman" charset="0"/>
                          <a:cs typeface="Times New Roman" charset="0"/>
                        </a:rPr>
                        <a:t>General</a:t>
                      </a:r>
                      <a:r>
                        <a:rPr lang="en-US" sz="2200" baseline="0" smtClean="0">
                          <a:solidFill>
                            <a:schemeClr val="tx2"/>
                          </a:solidFill>
                          <a:effectLst/>
                          <a:latin typeface="Times New Roman" charset="0"/>
                          <a:ea typeface="Times New Roman" charset="0"/>
                          <a:cs typeface="Times New Roman" charset="0"/>
                        </a:rPr>
                        <a:t> Iquirer</a:t>
                      </a:r>
                      <a:r>
                        <a:rPr lang="en-US" sz="2200" smtClean="0">
                          <a:solidFill>
                            <a:schemeClr val="tx2"/>
                          </a:solidFill>
                          <a:effectLst/>
                          <a:latin typeface="Times New Roman" charset="0"/>
                          <a:ea typeface="Times New Roman" charset="0"/>
                          <a:cs typeface="Times New Roman" charset="0"/>
                        </a:rPr>
                        <a:t>-Full</a:t>
                      </a:r>
                      <a:endParaRPr lang="en-US" sz="22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68.00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70.50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64.21</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72.33</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68.02</a:t>
                      </a:r>
                    </a:p>
                  </a:txBody>
                  <a:tcPr marL="68580" marR="68580" marT="0" marB="0" anchor="ctr"/>
                </a:tc>
              </a:tr>
              <a:tr h="479453">
                <a:tc>
                  <a:txBody>
                    <a:bodyPr/>
                    <a:lstStyle/>
                    <a:p>
                      <a:pPr indent="457200" algn="l">
                        <a:lnSpc>
                          <a:spcPct val="150000"/>
                        </a:lnSpc>
                        <a:spcAft>
                          <a:spcPts val="600"/>
                        </a:spcAft>
                      </a:pPr>
                      <a:r>
                        <a:rPr lang="en-US" sz="2200" smtClean="0">
                          <a:solidFill>
                            <a:schemeClr val="tx2"/>
                          </a:solidFill>
                          <a:effectLst/>
                          <a:latin typeface="Times New Roman" charset="0"/>
                          <a:ea typeface="Times New Roman" charset="0"/>
                          <a:cs typeface="Times New Roman" charset="0"/>
                        </a:rPr>
                        <a:t>General</a:t>
                      </a:r>
                      <a:r>
                        <a:rPr lang="en-US" sz="2200" baseline="0" smtClean="0">
                          <a:solidFill>
                            <a:schemeClr val="tx2"/>
                          </a:solidFill>
                          <a:effectLst/>
                          <a:latin typeface="Times New Roman" charset="0"/>
                          <a:ea typeface="Times New Roman" charset="0"/>
                          <a:cs typeface="Times New Roman" charset="0"/>
                        </a:rPr>
                        <a:t> Inquirer</a:t>
                      </a:r>
                      <a:r>
                        <a:rPr lang="en-US" sz="2200" smtClean="0">
                          <a:solidFill>
                            <a:schemeClr val="tx2"/>
                          </a:solidFill>
                          <a:effectLst/>
                          <a:latin typeface="Times New Roman" charset="0"/>
                          <a:ea typeface="Times New Roman" charset="0"/>
                          <a:cs typeface="Times New Roman" charset="0"/>
                        </a:rPr>
                        <a:t>-Basic</a:t>
                      </a:r>
                      <a:endParaRPr lang="en-US" sz="22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59.00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65.68</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63.87</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64.23</a:t>
                      </a:r>
                    </a:p>
                  </a:txBody>
                  <a:tcPr marL="68580" marR="68580" marT="0" marB="0" anchor="ctr"/>
                </a:tc>
              </a:tr>
              <a:tr h="479453">
                <a:tc>
                  <a:txBody>
                    <a:bodyPr/>
                    <a:lstStyle/>
                    <a:p>
                      <a:pPr indent="457200" algn="l">
                        <a:lnSpc>
                          <a:spcPct val="150000"/>
                        </a:lnSpc>
                        <a:spcAft>
                          <a:spcPts val="600"/>
                        </a:spcAft>
                      </a:pPr>
                      <a:r>
                        <a:rPr lang="en-US" sz="2200" err="1">
                          <a:solidFill>
                            <a:schemeClr val="tx2"/>
                          </a:solidFill>
                          <a:effectLst/>
                          <a:latin typeface="Times New Roman" charset="0"/>
                          <a:ea typeface="Times New Roman" charset="0"/>
                          <a:cs typeface="Times New Roman" charset="0"/>
                        </a:rPr>
                        <a:t>SentiWordNet</a:t>
                      </a:r>
                      <a:r>
                        <a:rPr lang="en-US" sz="2200">
                          <a:solidFill>
                            <a:schemeClr val="tx2"/>
                          </a:solidFill>
                          <a:effectLst/>
                          <a:latin typeface="Times New Roman" charset="0"/>
                          <a:ea typeface="Times New Roman" charset="0"/>
                          <a:cs typeface="Times New Roman" charset="0"/>
                        </a:rPr>
                        <a:t>-Full</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66.50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66.50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61.89</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67.00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65.02</a:t>
                      </a:r>
                    </a:p>
                  </a:txBody>
                  <a:tcPr marL="68580" marR="68580" marT="0" marB="0" anchor="ctr"/>
                </a:tc>
              </a:tr>
              <a:tr h="479453">
                <a:tc>
                  <a:txBody>
                    <a:bodyPr/>
                    <a:lstStyle/>
                    <a:p>
                      <a:pPr indent="457200" algn="l">
                        <a:lnSpc>
                          <a:spcPct val="150000"/>
                        </a:lnSpc>
                        <a:spcAft>
                          <a:spcPts val="600"/>
                        </a:spcAft>
                      </a:pPr>
                      <a:r>
                        <a:rPr lang="en-US" sz="2200" smtClean="0">
                          <a:solidFill>
                            <a:schemeClr val="tx2"/>
                          </a:solidFill>
                          <a:effectLst/>
                          <a:latin typeface="Times New Roman" charset="0"/>
                          <a:ea typeface="Times New Roman" charset="0"/>
                          <a:cs typeface="Times New Roman" charset="0"/>
                        </a:rPr>
                        <a:t>SentiWordNet-Basic</a:t>
                      </a:r>
                      <a:endParaRPr lang="en-US" sz="22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59.25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62.89</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59.92</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61.47</a:t>
                      </a: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Subjectivity-Full</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72.75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71.75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65.42</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77.21</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72.04</a:t>
                      </a:r>
                    </a:p>
                  </a:txBody>
                  <a:tcPr marL="68580" marR="68580" marT="0" marB="0" anchor="ctr"/>
                </a:tc>
              </a:tr>
              <a:tr h="479453">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Subjectivity-Basic</a:t>
                      </a:r>
                    </a:p>
                  </a:txBody>
                  <a:tcPr marL="68580" marR="68580" marT="0" marB="0"/>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64.75</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63.50</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68.63</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64.83</a:t>
                      </a:r>
                    </a:p>
                  </a:txBody>
                  <a:tcPr marL="68580" marR="68580" marT="0" marB="0" anchor="ctr"/>
                </a:tc>
                <a:tc>
                  <a:txBody>
                    <a:bodyPr/>
                    <a:lstStyle/>
                    <a:p>
                      <a:pPr indent="457200" algn="l">
                        <a:lnSpc>
                          <a:spcPct val="150000"/>
                        </a:lnSpc>
                        <a:spcAft>
                          <a:spcPts val="600"/>
                        </a:spcAft>
                      </a:pPr>
                      <a:r>
                        <a:rPr lang="en-US" sz="2200">
                          <a:solidFill>
                            <a:schemeClr val="tx2"/>
                          </a:solidFill>
                          <a:effectLst/>
                          <a:latin typeface="Times New Roman" charset="0"/>
                          <a:ea typeface="Times New Roman" charset="0"/>
                          <a:cs typeface="Times New Roman" charset="0"/>
                        </a:rPr>
                        <a:t>66.51</a:t>
                      </a:r>
                    </a:p>
                  </a:txBody>
                  <a:tcPr marL="68580" marR="68580" marT="0" marB="0" anchor="ctr"/>
                </a:tc>
              </a:tr>
              <a:tr h="479453">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SO-CAL-Full</a:t>
                      </a:r>
                    </a:p>
                  </a:txBody>
                  <a:tcPr marL="68580" marR="68580" marT="0" marB="0"/>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80.25</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80.00</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76.37</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80.16</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78.74</a:t>
                      </a:r>
                    </a:p>
                  </a:txBody>
                  <a:tcPr marL="68580" marR="68580" marT="0" marB="0" anchor="ctr"/>
                </a:tc>
              </a:tr>
              <a:tr h="479453">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SO-CAL-Basic</a:t>
                      </a:r>
                    </a:p>
                  </a:txBody>
                  <a:tcPr marL="68580" marR="68580" marT="0" marB="0"/>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65.50</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65.25</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68.05</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64.70</a:t>
                      </a:r>
                    </a:p>
                  </a:txBody>
                  <a:tcPr marL="68580" marR="68580" marT="0" marB="0" anchor="ctr"/>
                </a:tc>
                <a:tc>
                  <a:txBody>
                    <a:bodyPr/>
                    <a:lstStyle/>
                    <a:p>
                      <a:pPr indent="457200" algn="l">
                        <a:lnSpc>
                          <a:spcPct val="150000"/>
                        </a:lnSpc>
                        <a:spcAft>
                          <a:spcPts val="600"/>
                        </a:spcAft>
                      </a:pPr>
                      <a:r>
                        <a:rPr lang="en-US" sz="2200" b="1">
                          <a:solidFill>
                            <a:schemeClr val="tx2"/>
                          </a:solidFill>
                          <a:effectLst/>
                          <a:latin typeface="Times New Roman" charset="0"/>
                          <a:ea typeface="Times New Roman" charset="0"/>
                          <a:cs typeface="Times New Roman" charset="0"/>
                        </a:rPr>
                        <a:t>66.04</a:t>
                      </a:r>
                    </a:p>
                  </a:txBody>
                  <a:tcPr marL="68580" marR="68580" marT="0" marB="0" anchor="ctr"/>
                </a:tc>
              </a:tr>
            </a:tbl>
          </a:graphicData>
        </a:graphic>
      </p:graphicFrame>
      <p:sp>
        <p:nvSpPr>
          <p:cNvPr id="5" name="TextBox 4"/>
          <p:cNvSpPr txBox="1"/>
          <p:nvPr/>
        </p:nvSpPr>
        <p:spPr>
          <a:xfrm>
            <a:off x="559837" y="794067"/>
            <a:ext cx="12017828" cy="5765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vi-VN" sz="2800" smtClean="0">
                <a:solidFill>
                  <a:schemeClr val="tx2"/>
                </a:solidFill>
                <a:latin typeface="Times New Roman" charset="0"/>
                <a:ea typeface="Times New Roman" charset="0"/>
                <a:cs typeface="Times New Roman" charset="0"/>
              </a:rPr>
              <a:t>Bảng</a:t>
            </a:r>
            <a:r>
              <a:rPr lang="en-US" sz="2800" smtClean="0">
                <a:solidFill>
                  <a:schemeClr val="tx2"/>
                </a:solidFill>
                <a:latin typeface="Times New Roman" charset="0"/>
                <a:ea typeface="Times New Roman" charset="0"/>
                <a:cs typeface="Times New Roman" charset="0"/>
              </a:rPr>
              <a:t> 1:</a:t>
            </a:r>
            <a:r>
              <a:rPr lang="vi-VN" sz="2800" smtClean="0">
                <a:solidFill>
                  <a:schemeClr val="tx2"/>
                </a:solidFill>
                <a:latin typeface="Times New Roman" charset="0"/>
                <a:ea typeface="Times New Roman" charset="0"/>
                <a:cs typeface="Times New Roman" charset="0"/>
              </a:rPr>
              <a:t> </a:t>
            </a:r>
            <a:r>
              <a:rPr lang="en-US" sz="2800" smtClean="0">
                <a:solidFill>
                  <a:schemeClr val="tx2"/>
                </a:solidFill>
                <a:latin typeface="Times New Roman" charset="0"/>
                <a:ea typeface="Times New Roman" charset="0"/>
                <a:cs typeface="Times New Roman" charset="0"/>
              </a:rPr>
              <a:t>S</a:t>
            </a:r>
            <a:r>
              <a:rPr lang="vi-VN" sz="2800" smtClean="0">
                <a:solidFill>
                  <a:schemeClr val="tx2"/>
                </a:solidFill>
                <a:latin typeface="Times New Roman" charset="0"/>
                <a:ea typeface="Times New Roman" charset="0"/>
                <a:cs typeface="Times New Roman" charset="0"/>
              </a:rPr>
              <a:t>o </a:t>
            </a:r>
            <a:r>
              <a:rPr lang="vi-VN" sz="2800">
                <a:solidFill>
                  <a:schemeClr val="tx2"/>
                </a:solidFill>
                <a:latin typeface="Times New Roman" charset="0"/>
                <a:ea typeface="Times New Roman" charset="0"/>
                <a:cs typeface="Times New Roman" charset="0"/>
              </a:rPr>
              <a:t>sánh hiệu suất của các bộ từ điển khác nhau với từ điển SO-CAL</a:t>
            </a:r>
            <a:r>
              <a:rPr lang="en-US" sz="2800">
                <a:solidFill>
                  <a:schemeClr val="tx2"/>
                </a:solidFill>
                <a:latin typeface="Times New Roman" charset="0"/>
                <a:ea typeface="Times New Roman" charset="0"/>
                <a:cs typeface="Times New Roman" charset="0"/>
              </a:rPr>
              <a:t> </a:t>
            </a:r>
            <a:endParaRPr kumimoji="0" lang="en-US" sz="28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p:txBody>
      </p:sp>
    </p:spTree>
    <p:extLst>
      <p:ext uri="{BB962C8B-B14F-4D97-AF65-F5344CB8AC3E}">
        <p14:creationId xmlns:p14="http://schemas.microsoft.com/office/powerpoint/2010/main" val="115654131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a:t>
            </a:r>
            <a:br>
              <a:rPr lang="vi-VN" sz="5000">
                <a:latin typeface="Helvetica" charset="0"/>
                <a:ea typeface="Helvetica" charset="0"/>
                <a:cs typeface="Helvetica" charset="0"/>
              </a:rPr>
            </a:br>
            <a:r>
              <a:rPr lang="vi-VN" sz="5000">
                <a:latin typeface="Helvetica" charset="0"/>
                <a:ea typeface="Helvetica" charset="0"/>
                <a:cs typeface="Helvetica" charset="0"/>
              </a:rPr>
              <a:t>PHÂN LOẠI CHỦ QUAN</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11</a:t>
            </a:fld>
            <a:endParaRPr lang="en-US"/>
          </a:p>
        </p:txBody>
      </p:sp>
      <p:sp>
        <p:nvSpPr>
          <p:cNvPr id="3" name="TextBox 2"/>
          <p:cNvSpPr txBox="1"/>
          <p:nvPr/>
        </p:nvSpPr>
        <p:spPr>
          <a:xfrm>
            <a:off x="515749" y="3479106"/>
            <a:ext cx="11965433" cy="46422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2" indent="-457200" algn="l" fontAlgn="base">
              <a:lnSpc>
                <a:spcPct val="125000"/>
              </a:lnSpc>
              <a:spcBef>
                <a:spcPts val="1200"/>
              </a:spcBef>
              <a:buFont typeface="Arial" charset="0"/>
              <a:buChar char="•"/>
            </a:pPr>
            <a:r>
              <a:rPr lang="en-US" sz="2800" b="1">
                <a:solidFill>
                  <a:schemeClr val="tx2"/>
                </a:solidFill>
                <a:effectLst>
                  <a:glow>
                    <a:srgbClr val="000000"/>
                  </a:glow>
                  <a:outerShdw sx="0" sy="0">
                    <a:srgbClr val="000000"/>
                  </a:outerShdw>
                  <a:reflection stA="0" endPos="0" fadeDir="0" sx="0" sy="0"/>
                </a:effectLst>
                <a:latin typeface="Times New Roman" charset="0"/>
                <a:ea typeface="Times New Roman" charset="0"/>
                <a:cs typeface="Times New Roman" charset="0"/>
              </a:rPr>
              <a:t>Câu có từ hàm chứa cảm xúc</a:t>
            </a:r>
          </a:p>
          <a:p>
            <a:pPr algn="l">
              <a:lnSpc>
                <a:spcPct val="125000"/>
              </a:lnSpc>
              <a:spcBef>
                <a:spcPts val="1200"/>
              </a:spcBef>
            </a:pPr>
            <a:r>
              <a:rPr lang="en-US" sz="2800">
                <a:solidFill>
                  <a:schemeClr val="tx2"/>
                </a:solidFill>
                <a:latin typeface="Times New Roman" charset="0"/>
                <a:ea typeface="Times New Roman" charset="0"/>
                <a:cs typeface="Times New Roman" charset="0"/>
              </a:rPr>
              <a:t>Một câu </a:t>
            </a:r>
            <a:r>
              <a:rPr lang="vi-VN" sz="2800">
                <a:solidFill>
                  <a:schemeClr val="tx2"/>
                </a:solidFill>
                <a:latin typeface="Times New Roman" charset="0"/>
                <a:ea typeface="Times New Roman" charset="0"/>
                <a:cs typeface="Times New Roman" charset="0"/>
              </a:rPr>
              <a:t>chủ quan (</a:t>
            </a:r>
            <a:r>
              <a:rPr lang="en-US" sz="2800">
                <a:solidFill>
                  <a:schemeClr val="tx2"/>
                </a:solidFill>
                <a:latin typeface="Times New Roman" charset="0"/>
                <a:ea typeface="Times New Roman" charset="0"/>
                <a:cs typeface="Times New Roman" charset="0"/>
              </a:rPr>
              <a:t>có cảm xúc) thường có từ hàm chứa cảm xúc.</a:t>
            </a:r>
          </a:p>
          <a:p>
            <a:pPr algn="l">
              <a:lnSpc>
                <a:spcPct val="125000"/>
              </a:lnSpc>
              <a:spcBef>
                <a:spcPts val="1200"/>
              </a:spcBef>
            </a:pPr>
            <a:r>
              <a:rPr lang="en-US" sz="2800" b="1" u="sng">
                <a:solidFill>
                  <a:schemeClr val="tx2"/>
                </a:solidFill>
                <a:latin typeface="Times New Roman" charset="0"/>
                <a:ea typeface="Times New Roman" charset="0"/>
                <a:cs typeface="Times New Roman" charset="0"/>
              </a:rPr>
              <a:t>Ví dụ:</a:t>
            </a:r>
            <a:endParaRPr lang="en-US" sz="2800">
              <a:solidFill>
                <a:schemeClr val="tx2"/>
              </a:solidFill>
              <a:latin typeface="Times New Roman" charset="0"/>
              <a:ea typeface="Times New Roman" charset="0"/>
              <a:cs typeface="Times New Roman" charset="0"/>
            </a:endParaRPr>
          </a:p>
          <a:p>
            <a:pPr marL="457200" lvl="0" indent="-457200" algn="l">
              <a:lnSpc>
                <a:spcPct val="125000"/>
              </a:lnSpc>
              <a:spcBef>
                <a:spcPts val="1200"/>
              </a:spcBef>
              <a:buFont typeface="Courier New" charset="0"/>
              <a:buChar char="o"/>
            </a:pPr>
            <a:r>
              <a:rPr lang="en-US" sz="2800" i="1">
                <a:solidFill>
                  <a:schemeClr val="tx2"/>
                </a:solidFill>
                <a:latin typeface="Times New Roman" charset="0"/>
                <a:ea typeface="Times New Roman" charset="0"/>
                <a:cs typeface="Times New Roman" charset="0"/>
              </a:rPr>
              <a:t>“Ngôi nhà màu xanh”</a:t>
            </a:r>
            <a:r>
              <a:rPr lang="en-US" sz="2800">
                <a:solidFill>
                  <a:schemeClr val="tx2"/>
                </a:solidFill>
                <a:latin typeface="Times New Roman" charset="0"/>
                <a:ea typeface="Times New Roman" charset="0"/>
                <a:cs typeface="Times New Roman" charset="0"/>
              </a:rPr>
              <a:t> là một câu </a:t>
            </a:r>
            <a:r>
              <a:rPr lang="vi-VN" sz="2800">
                <a:solidFill>
                  <a:schemeClr val="tx2"/>
                </a:solidFill>
                <a:latin typeface="Times New Roman" charset="0"/>
                <a:ea typeface="Times New Roman" charset="0"/>
                <a:cs typeface="Times New Roman" charset="0"/>
              </a:rPr>
              <a:t>khách quan</a:t>
            </a:r>
            <a:r>
              <a:rPr lang="en-US" sz="2800">
                <a:solidFill>
                  <a:schemeClr val="tx2"/>
                </a:solidFill>
                <a:latin typeface="Times New Roman" charset="0"/>
                <a:ea typeface="Times New Roman" charset="0"/>
                <a:cs typeface="Times New Roman" charset="0"/>
              </a:rPr>
              <a:t> vì nó không có từ hàm chứa cảm xúc trong đó.</a:t>
            </a:r>
          </a:p>
          <a:p>
            <a:pPr marL="457200" lvl="0" indent="-457200" algn="l">
              <a:lnSpc>
                <a:spcPct val="125000"/>
              </a:lnSpc>
              <a:spcBef>
                <a:spcPts val="1200"/>
              </a:spcBef>
              <a:buFont typeface="Courier New" charset="0"/>
              <a:buChar char="o"/>
            </a:pPr>
            <a:r>
              <a:rPr lang="en-US" sz="2800" i="1">
                <a:solidFill>
                  <a:schemeClr val="tx2"/>
                </a:solidFill>
                <a:latin typeface="Times New Roman" charset="0"/>
                <a:ea typeface="Times New Roman" charset="0"/>
                <a:cs typeface="Times New Roman" charset="0"/>
              </a:rPr>
              <a:t>“Ngôi nhà đẹp”</a:t>
            </a:r>
            <a:r>
              <a:rPr lang="en-US" sz="2800">
                <a:solidFill>
                  <a:schemeClr val="tx2"/>
                </a:solidFill>
                <a:latin typeface="Times New Roman" charset="0"/>
                <a:ea typeface="Times New Roman" charset="0"/>
                <a:cs typeface="Times New Roman" charset="0"/>
              </a:rPr>
              <a:t> là một câu </a:t>
            </a:r>
            <a:r>
              <a:rPr lang="vi-VN" sz="2800">
                <a:solidFill>
                  <a:schemeClr val="tx2"/>
                </a:solidFill>
                <a:latin typeface="Times New Roman" charset="0"/>
                <a:ea typeface="Times New Roman" charset="0"/>
                <a:cs typeface="Times New Roman" charset="0"/>
              </a:rPr>
              <a:t>chủ quan</a:t>
            </a:r>
            <a:r>
              <a:rPr lang="en-US" sz="2800">
                <a:solidFill>
                  <a:schemeClr val="tx2"/>
                </a:solidFill>
                <a:latin typeface="Times New Roman" charset="0"/>
                <a:ea typeface="Times New Roman" charset="0"/>
                <a:cs typeface="Times New Roman" charset="0"/>
              </a:rPr>
              <a:t> vì nó có từ hàm chứa cảm xúc là từ “đẹp”.</a:t>
            </a:r>
          </a:p>
        </p:txBody>
      </p:sp>
    </p:spTree>
    <p:extLst>
      <p:ext uri="{BB962C8B-B14F-4D97-AF65-F5344CB8AC3E}">
        <p14:creationId xmlns:p14="http://schemas.microsoft.com/office/powerpoint/2010/main" val="109596618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a:t>
            </a:r>
            <a:br>
              <a:rPr lang="vi-VN" sz="5000">
                <a:latin typeface="Helvetica" charset="0"/>
                <a:ea typeface="Helvetica" charset="0"/>
                <a:cs typeface="Helvetica" charset="0"/>
              </a:rPr>
            </a:br>
            <a:r>
              <a:rPr lang="vi-VN" sz="5000">
                <a:latin typeface="Helvetica" charset="0"/>
                <a:ea typeface="Helvetica" charset="0"/>
                <a:cs typeface="Helvetica" charset="0"/>
              </a:rPr>
              <a:t>PHÂN LOẠI CHỦ QUAN</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12</a:t>
            </a:fld>
            <a:endParaRPr lang="en-US"/>
          </a:p>
        </p:txBody>
      </p:sp>
      <p:sp>
        <p:nvSpPr>
          <p:cNvPr id="3" name="TextBox 2"/>
          <p:cNvSpPr txBox="1"/>
          <p:nvPr/>
        </p:nvSpPr>
        <p:spPr>
          <a:xfrm>
            <a:off x="371472" y="3290858"/>
            <a:ext cx="12058650" cy="518090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2" indent="-457200" algn="l" fontAlgn="base">
              <a:lnSpc>
                <a:spcPct val="125000"/>
              </a:lnSpc>
              <a:spcBef>
                <a:spcPts val="1200"/>
              </a:spcBef>
              <a:buFont typeface="Arial" charset="0"/>
              <a:buChar char="•"/>
            </a:pPr>
            <a:r>
              <a:rPr lang="en-US" sz="2800" b="1">
                <a:solidFill>
                  <a:schemeClr val="tx2"/>
                </a:solidFill>
                <a:latin typeface="Times New Roman" charset="0"/>
                <a:ea typeface="Times New Roman" charset="0"/>
                <a:cs typeface="Times New Roman" charset="0"/>
              </a:rPr>
              <a:t>Các trường hợp ngoại lệ</a:t>
            </a:r>
            <a:r>
              <a:rPr lang="en-US" sz="2800" b="1">
                <a:solidFill>
                  <a:schemeClr val="tx2"/>
                </a:solidFill>
                <a:effectLst/>
                <a:latin typeface="Times New Roman" charset="0"/>
                <a:ea typeface="Times New Roman" charset="0"/>
                <a:cs typeface="Times New Roman" charset="0"/>
              </a:rPr>
              <a:t> </a:t>
            </a:r>
          </a:p>
          <a:p>
            <a:pPr marL="1016000" lvl="2" indent="-522288" algn="l" fontAlgn="base">
              <a:lnSpc>
                <a:spcPct val="125000"/>
              </a:lnSpc>
              <a:spcBef>
                <a:spcPts val="1200"/>
              </a:spcBef>
              <a:buFont typeface="Courier New" charset="0"/>
              <a:buChar char="o"/>
            </a:pPr>
            <a:r>
              <a:rPr lang="en-US" sz="2800" b="1" i="1">
                <a:solidFill>
                  <a:schemeClr val="tx2"/>
                </a:solidFill>
                <a:latin typeface="Times New Roman" charset="0"/>
                <a:ea typeface="Times New Roman" charset="0"/>
                <a:cs typeface="Times New Roman" charset="0"/>
              </a:rPr>
              <a:t>Câu nghi vấn</a:t>
            </a:r>
            <a:r>
              <a:rPr lang="en-US" sz="2800">
                <a:solidFill>
                  <a:schemeClr val="tx2"/>
                </a:solidFill>
                <a:effectLst/>
                <a:latin typeface="Times New Roman" charset="0"/>
                <a:ea typeface="Times New Roman" charset="0"/>
                <a:cs typeface="Times New Roman" charset="0"/>
              </a:rPr>
              <a:t> </a:t>
            </a:r>
          </a:p>
          <a:p>
            <a:pPr marL="534988" lvl="2" indent="-41275" algn="l" fontAlgn="base">
              <a:lnSpc>
                <a:spcPct val="125000"/>
              </a:lnSpc>
              <a:spcBef>
                <a:spcPts val="1200"/>
              </a:spcBef>
            </a:pPr>
            <a:r>
              <a:rPr lang="en-US" sz="2800" b="1" u="sng">
                <a:solidFill>
                  <a:schemeClr val="tx2"/>
                </a:solidFill>
                <a:latin typeface="Times New Roman" charset="0"/>
                <a:ea typeface="Times New Roman" charset="0"/>
                <a:cs typeface="Times New Roman" charset="0"/>
              </a:rPr>
              <a:t>Ví dụ:</a:t>
            </a:r>
            <a:r>
              <a:rPr lang="en-US" sz="2800" b="1">
                <a:solidFill>
                  <a:schemeClr val="tx2"/>
                </a:solidFill>
                <a:latin typeface="Times New Roman" charset="0"/>
                <a:ea typeface="Times New Roman" charset="0"/>
                <a:cs typeface="Times New Roman" charset="0"/>
              </a:rPr>
              <a:t> </a:t>
            </a:r>
            <a:r>
              <a:rPr lang="vi-VN" sz="2800" i="1">
                <a:solidFill>
                  <a:schemeClr val="tx2"/>
                </a:solidFill>
                <a:latin typeface="Times New Roman" charset="0"/>
                <a:ea typeface="Times New Roman" charset="0"/>
                <a:cs typeface="Times New Roman" charset="0"/>
              </a:rPr>
              <a:t>“Tại sao bạn lại mặc bộ đồ thiếu tinh tế đến vậy?”</a:t>
            </a:r>
            <a:r>
              <a:rPr lang="vi-VN" sz="2800">
                <a:solidFill>
                  <a:schemeClr val="tx2"/>
                </a:solidFill>
                <a:latin typeface="Times New Roman" charset="0"/>
                <a:ea typeface="Times New Roman" charset="0"/>
                <a:cs typeface="Times New Roman" charset="0"/>
              </a:rPr>
              <a:t> là một câu nghi vấn và không có xảm xúc. </a:t>
            </a:r>
            <a:endParaRPr lang="en-US" sz="2800">
              <a:solidFill>
                <a:schemeClr val="tx2"/>
              </a:solidFill>
              <a:latin typeface="Times New Roman" charset="0"/>
              <a:ea typeface="Times New Roman" charset="0"/>
              <a:cs typeface="Times New Roman" charset="0"/>
            </a:endParaRPr>
          </a:p>
          <a:p>
            <a:pPr marL="1016000" lvl="0" indent="-481013" algn="l">
              <a:lnSpc>
                <a:spcPct val="125000"/>
              </a:lnSpc>
              <a:spcBef>
                <a:spcPts val="1200"/>
              </a:spcBef>
              <a:buFont typeface="Courier New" charset="0"/>
              <a:buChar char="o"/>
            </a:pPr>
            <a:r>
              <a:rPr lang="en-US" sz="2800" b="1" i="1">
                <a:solidFill>
                  <a:schemeClr val="tx2"/>
                </a:solidFill>
                <a:latin typeface="Times New Roman" charset="0"/>
                <a:ea typeface="Times New Roman" charset="0"/>
                <a:cs typeface="Times New Roman" charset="0"/>
              </a:rPr>
              <a:t>Câu điều kiện</a:t>
            </a:r>
            <a:endParaRPr lang="en-US" sz="2800">
              <a:solidFill>
                <a:schemeClr val="tx2"/>
              </a:solidFill>
              <a:effectLst/>
              <a:latin typeface="Times New Roman" charset="0"/>
              <a:ea typeface="Times New Roman" charset="0"/>
              <a:cs typeface="Times New Roman" charset="0"/>
            </a:endParaRPr>
          </a:p>
          <a:p>
            <a:pPr marL="534988" algn="l">
              <a:lnSpc>
                <a:spcPct val="125000"/>
              </a:lnSpc>
              <a:spcBef>
                <a:spcPts val="1200"/>
              </a:spcBef>
            </a:pPr>
            <a:r>
              <a:rPr lang="en-US" sz="2800" b="1" u="sng">
                <a:solidFill>
                  <a:schemeClr val="tx2"/>
                </a:solidFill>
                <a:latin typeface="Times New Roman" charset="0"/>
                <a:ea typeface="Times New Roman" charset="0"/>
                <a:cs typeface="Times New Roman" charset="0"/>
              </a:rPr>
              <a:t>Ví dụ:</a:t>
            </a:r>
            <a:r>
              <a:rPr lang="en-US" sz="2800" b="1">
                <a:solidFill>
                  <a:schemeClr val="tx2"/>
                </a:solidFill>
                <a:latin typeface="Times New Roman" charset="0"/>
                <a:ea typeface="Times New Roman" charset="0"/>
                <a:cs typeface="Times New Roman" charset="0"/>
              </a:rPr>
              <a:t> </a:t>
            </a:r>
            <a:r>
              <a:rPr lang="vi-VN" sz="2800" i="1">
                <a:solidFill>
                  <a:schemeClr val="tx2"/>
                </a:solidFill>
                <a:latin typeface="Times New Roman" charset="0"/>
                <a:ea typeface="Times New Roman" charset="0"/>
                <a:cs typeface="Times New Roman" charset="0"/>
              </a:rPr>
              <a:t>“Nếu ngày mai trời mưa thì tôi sẽ rất buồn.”</a:t>
            </a:r>
            <a:r>
              <a:rPr lang="vi-VN" sz="2800">
                <a:solidFill>
                  <a:schemeClr val="tx2"/>
                </a:solidFill>
                <a:latin typeface="Times New Roman" charset="0"/>
                <a:ea typeface="Times New Roman" charset="0"/>
                <a:cs typeface="Times New Roman" charset="0"/>
              </a:rPr>
              <a:t>. Trong câu có từ “rất buồn” có giá trị SO là (-2)*(1+0.2) = (-2.4) nhưng câu trên chưa chắc diễn ra trong thực tế mà chỉ là suy đoán của người nói n</a:t>
            </a:r>
            <a:r>
              <a:rPr lang="en-US" sz="2800">
                <a:solidFill>
                  <a:schemeClr val="tx2"/>
                </a:solidFill>
                <a:latin typeface="Times New Roman" charset="0"/>
                <a:ea typeface="Times New Roman" charset="0"/>
                <a:cs typeface="Times New Roman" charset="0"/>
              </a:rPr>
              <a:t>ên câu sẽ không có cảm xúc.</a:t>
            </a:r>
          </a:p>
        </p:txBody>
      </p:sp>
    </p:spTree>
    <p:extLst>
      <p:ext uri="{BB962C8B-B14F-4D97-AF65-F5344CB8AC3E}">
        <p14:creationId xmlns:p14="http://schemas.microsoft.com/office/powerpoint/2010/main" val="182662048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a:t>
            </a:r>
            <a:br>
              <a:rPr lang="vi-VN" sz="5000">
                <a:latin typeface="Helvetica" charset="0"/>
                <a:ea typeface="Helvetica" charset="0"/>
                <a:cs typeface="Helvetica" charset="0"/>
              </a:rPr>
            </a:br>
            <a:r>
              <a:rPr lang="vi-VN" sz="5000">
                <a:latin typeface="Helvetica" charset="0"/>
                <a:ea typeface="Helvetica" charset="0"/>
                <a:cs typeface="Helvetica" charset="0"/>
              </a:rPr>
              <a:t>PHÂN LOẠI CẢM XÚC</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13</a:t>
            </a:fld>
            <a:endParaRPr lang="en-US"/>
          </a:p>
        </p:txBody>
      </p:sp>
      <p:sp>
        <p:nvSpPr>
          <p:cNvPr id="3" name="TextBox 2"/>
          <p:cNvSpPr txBox="1"/>
          <p:nvPr/>
        </p:nvSpPr>
        <p:spPr>
          <a:xfrm>
            <a:off x="371472" y="2906908"/>
            <a:ext cx="12058650" cy="59488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spcBef>
                <a:spcPts val="1200"/>
              </a:spcBef>
              <a:buFont typeface="Arial" charset="0"/>
              <a:buChar char="•"/>
            </a:pPr>
            <a:r>
              <a:rPr lang="vi-VN" sz="2600" b="1">
                <a:solidFill>
                  <a:schemeClr val="tx2"/>
                </a:solidFill>
                <a:latin typeface="Times New Roman" charset="0"/>
                <a:ea typeface="Times New Roman" charset="0"/>
                <a:cs typeface="Times New Roman" charset="0"/>
              </a:rPr>
              <a:t>Giá trị cảm xúc của câu phụ thuộc vào từ</a:t>
            </a:r>
            <a:r>
              <a:rPr lang="en-US" sz="2600" b="1">
                <a:solidFill>
                  <a:schemeClr val="tx2"/>
                </a:solidFill>
                <a:latin typeface="Times New Roman" charset="0"/>
                <a:ea typeface="Times New Roman" charset="0"/>
                <a:cs typeface="Times New Roman" charset="0"/>
              </a:rPr>
              <a:t> hàm chứa</a:t>
            </a:r>
            <a:r>
              <a:rPr lang="vi-VN" sz="2600" b="1">
                <a:solidFill>
                  <a:schemeClr val="tx2"/>
                </a:solidFill>
                <a:latin typeface="Times New Roman" charset="0"/>
                <a:ea typeface="Times New Roman" charset="0"/>
                <a:cs typeface="Times New Roman" charset="0"/>
              </a:rPr>
              <a:t> cảm xúc</a:t>
            </a:r>
            <a:r>
              <a:rPr lang="en-US" sz="2600">
                <a:solidFill>
                  <a:schemeClr val="tx2"/>
                </a:solidFill>
                <a:effectLst/>
                <a:latin typeface="Times New Roman" charset="0"/>
                <a:ea typeface="Times New Roman" charset="0"/>
                <a:cs typeface="Times New Roman" charset="0"/>
              </a:rPr>
              <a:t> </a:t>
            </a:r>
          </a:p>
          <a:p>
            <a:pPr algn="l">
              <a:spcBef>
                <a:spcPts val="1200"/>
              </a:spcBef>
            </a:pPr>
            <a:r>
              <a:rPr lang="vi-VN" sz="2600">
                <a:solidFill>
                  <a:schemeClr val="tx2"/>
                </a:solidFill>
                <a:latin typeface="Times New Roman" charset="0"/>
                <a:ea typeface="Times New Roman" charset="0"/>
                <a:cs typeface="Times New Roman" charset="0"/>
              </a:rPr>
              <a:t>Cách đơn giản nhất để tính giá trị cảm xúc của một câu là tính tổng giá trị cảm xúc của các từ </a:t>
            </a:r>
            <a:r>
              <a:rPr lang="en-US" sz="2600">
                <a:solidFill>
                  <a:schemeClr val="tx2"/>
                </a:solidFill>
                <a:latin typeface="Times New Roman" charset="0"/>
                <a:ea typeface="Times New Roman" charset="0"/>
                <a:cs typeface="Times New Roman" charset="0"/>
              </a:rPr>
              <a:t>hàm chứa </a:t>
            </a:r>
            <a:r>
              <a:rPr lang="vi-VN" sz="2600">
                <a:solidFill>
                  <a:schemeClr val="tx2"/>
                </a:solidFill>
                <a:latin typeface="Times New Roman" charset="0"/>
                <a:ea typeface="Times New Roman" charset="0"/>
                <a:cs typeface="Times New Roman" charset="0"/>
              </a:rPr>
              <a:t>cảm xúc trong câu đó.</a:t>
            </a:r>
            <a:endParaRPr lang="en-US" sz="2600">
              <a:solidFill>
                <a:schemeClr val="tx2"/>
              </a:solidFill>
              <a:latin typeface="Times New Roman" charset="0"/>
              <a:ea typeface="Times New Roman" charset="0"/>
              <a:cs typeface="Times New Roman" charset="0"/>
            </a:endParaRPr>
          </a:p>
          <a:p>
            <a:pPr algn="l">
              <a:spcBef>
                <a:spcPts val="1200"/>
              </a:spcBef>
            </a:pPr>
            <a:r>
              <a:rPr lang="vi-VN" sz="2600" b="1" u="sng">
                <a:solidFill>
                  <a:schemeClr val="tx2"/>
                </a:solidFill>
                <a:latin typeface="Times New Roman" charset="0"/>
                <a:ea typeface="Times New Roman" charset="0"/>
                <a:cs typeface="Times New Roman" charset="0"/>
              </a:rPr>
              <a:t>Ví dụ:</a:t>
            </a:r>
            <a:r>
              <a:rPr lang="vi-VN" sz="2600" b="1">
                <a:solidFill>
                  <a:schemeClr val="tx2"/>
                </a:solidFill>
                <a:latin typeface="Times New Roman" charset="0"/>
                <a:ea typeface="Times New Roman" charset="0"/>
                <a:cs typeface="Times New Roman" charset="0"/>
              </a:rPr>
              <a:t> </a:t>
            </a:r>
            <a:r>
              <a:rPr lang="en-US" sz="2600" i="1">
                <a:solidFill>
                  <a:schemeClr val="tx2"/>
                </a:solidFill>
                <a:latin typeface="Times New Roman" charset="0"/>
                <a:ea typeface="Times New Roman" charset="0"/>
                <a:cs typeface="Times New Roman" charset="0"/>
              </a:rPr>
              <a:t>“Anh ấy thông minh và đẹp trai”</a:t>
            </a:r>
            <a:r>
              <a:rPr lang="en-US" sz="2600">
                <a:solidFill>
                  <a:schemeClr val="tx2"/>
                </a:solidFill>
                <a:latin typeface="Times New Roman" charset="0"/>
                <a:ea typeface="Times New Roman" charset="0"/>
                <a:cs typeface="Times New Roman" charset="0"/>
              </a:rPr>
              <a:t>. Từ “thông minh” có giá trị SO là (+4) và “đẹp trai” có giá trị SO là (+4) nên tổng giá trị SO của câu là (+8).  </a:t>
            </a:r>
          </a:p>
          <a:p>
            <a:pPr marL="457200" indent="-457200" algn="l">
              <a:spcBef>
                <a:spcPts val="4800"/>
              </a:spcBef>
              <a:buFont typeface="Arial" charset="0"/>
              <a:buChar char="•"/>
            </a:pPr>
            <a:r>
              <a:rPr lang="vi-VN" sz="2600" b="1">
                <a:solidFill>
                  <a:schemeClr val="tx2"/>
                </a:solidFill>
                <a:latin typeface="Times New Roman" charset="0"/>
                <a:ea typeface="Times New Roman" charset="0"/>
                <a:cs typeface="Times New Roman" charset="0"/>
              </a:rPr>
              <a:t>Giá trị cảm xúc của câu phụ thuộc vào từ </a:t>
            </a:r>
            <a:r>
              <a:rPr lang="en-US" sz="2600" b="1">
                <a:solidFill>
                  <a:schemeClr val="tx2"/>
                </a:solidFill>
                <a:latin typeface="Times New Roman" charset="0"/>
                <a:ea typeface="Times New Roman" charset="0"/>
                <a:cs typeface="Times New Roman" charset="0"/>
              </a:rPr>
              <a:t>tăng cường</a:t>
            </a:r>
          </a:p>
          <a:p>
            <a:pPr algn="l">
              <a:spcBef>
                <a:spcPts val="1200"/>
              </a:spcBef>
            </a:pPr>
            <a:r>
              <a:rPr lang="vi-VN" sz="2600">
                <a:solidFill>
                  <a:schemeClr val="tx2"/>
                </a:solidFill>
                <a:latin typeface="Times New Roman" charset="0"/>
                <a:ea typeface="Times New Roman" charset="0"/>
                <a:cs typeface="Times New Roman" charset="0"/>
              </a:rPr>
              <a:t>Những từ chịu ảnh hưởng bởi các từ</a:t>
            </a:r>
            <a:r>
              <a:rPr lang="en-US" sz="2600">
                <a:solidFill>
                  <a:schemeClr val="tx2"/>
                </a:solidFill>
                <a:latin typeface="Times New Roman" charset="0"/>
                <a:ea typeface="Times New Roman" charset="0"/>
                <a:cs typeface="Times New Roman" charset="0"/>
              </a:rPr>
              <a:t> tăng cường </a:t>
            </a:r>
            <a:r>
              <a:rPr lang="vi-VN" sz="2600">
                <a:solidFill>
                  <a:schemeClr val="tx2"/>
                </a:solidFill>
                <a:latin typeface="Times New Roman" charset="0"/>
                <a:ea typeface="Times New Roman" charset="0"/>
                <a:cs typeface="Times New Roman" charset="0"/>
              </a:rPr>
              <a:t>sẽ có giá trị cảm xúc thay đổi tuỳ thuộc vào giá trị tăng hay giảm mức độ ngữ nghĩa của từ </a:t>
            </a:r>
            <a:r>
              <a:rPr lang="en-US" sz="2600">
                <a:solidFill>
                  <a:schemeClr val="tx2"/>
                </a:solidFill>
                <a:latin typeface="Times New Roman" charset="0"/>
                <a:ea typeface="Times New Roman" charset="0"/>
                <a:cs typeface="Times New Roman" charset="0"/>
              </a:rPr>
              <a:t>tăng cường</a:t>
            </a:r>
            <a:r>
              <a:rPr lang="vi-VN" sz="2600">
                <a:solidFill>
                  <a:schemeClr val="tx2"/>
                </a:solidFill>
                <a:latin typeface="Times New Roman" charset="0"/>
                <a:ea typeface="Times New Roman" charset="0"/>
                <a:cs typeface="Times New Roman" charset="0"/>
              </a:rPr>
              <a:t> đó.</a:t>
            </a:r>
          </a:p>
          <a:p>
            <a:pPr lvl="0" algn="l">
              <a:spcBef>
                <a:spcPts val="1200"/>
              </a:spcBef>
            </a:pPr>
            <a:r>
              <a:rPr lang="vi-VN" sz="2600" b="1" u="sng">
                <a:solidFill>
                  <a:schemeClr val="tx2"/>
                </a:solidFill>
                <a:latin typeface="Times New Roman" charset="0"/>
                <a:ea typeface="Times New Roman" charset="0"/>
                <a:cs typeface="Times New Roman" charset="0"/>
              </a:rPr>
              <a:t>Ví dụ:</a:t>
            </a:r>
            <a:r>
              <a:rPr lang="vi-VN" sz="2600">
                <a:solidFill>
                  <a:schemeClr val="tx2"/>
                </a:solidFill>
                <a:latin typeface="Times New Roman" charset="0"/>
                <a:ea typeface="Times New Roman" charset="0"/>
                <a:cs typeface="Times New Roman" charset="0"/>
              </a:rPr>
              <a:t> </a:t>
            </a:r>
            <a:r>
              <a:rPr lang="en-US" sz="2600">
                <a:solidFill>
                  <a:schemeClr val="tx2"/>
                </a:solidFill>
                <a:latin typeface="Times New Roman" charset="0"/>
                <a:ea typeface="Times New Roman" charset="0"/>
                <a:cs typeface="Times New Roman" charset="0"/>
              </a:rPr>
              <a:t>Từ </a:t>
            </a:r>
            <a:r>
              <a:rPr lang="en-US" sz="2600" i="1">
                <a:solidFill>
                  <a:schemeClr val="tx2"/>
                </a:solidFill>
                <a:latin typeface="Times New Roman" charset="0"/>
                <a:ea typeface="Times New Roman" charset="0"/>
                <a:cs typeface="Times New Roman" charset="0"/>
              </a:rPr>
              <a:t>“mệt mỏi”</a:t>
            </a:r>
            <a:r>
              <a:rPr lang="en-US" sz="2600">
                <a:solidFill>
                  <a:schemeClr val="tx2"/>
                </a:solidFill>
                <a:latin typeface="Times New Roman" charset="0"/>
                <a:ea typeface="Times New Roman" charset="0"/>
                <a:cs typeface="Times New Roman" charset="0"/>
              </a:rPr>
              <a:t> mang giá trị SO (-3). Nhưng nếu phía trước nó có từ tăng cường </a:t>
            </a:r>
            <a:r>
              <a:rPr lang="en-US" sz="2600" i="1">
                <a:solidFill>
                  <a:schemeClr val="tx2"/>
                </a:solidFill>
                <a:latin typeface="Times New Roman" charset="0"/>
                <a:ea typeface="Times New Roman" charset="0"/>
                <a:cs typeface="Times New Roman" charset="0"/>
              </a:rPr>
              <a:t>“hơi”</a:t>
            </a:r>
            <a:r>
              <a:rPr lang="en-US" sz="2600">
                <a:solidFill>
                  <a:schemeClr val="tx2"/>
                </a:solidFill>
                <a:latin typeface="Times New Roman" charset="0"/>
                <a:ea typeface="Times New Roman" charset="0"/>
                <a:cs typeface="Times New Roman" charset="0"/>
              </a:rPr>
              <a:t> (-0.5) thì giá trị SO của </a:t>
            </a:r>
            <a:r>
              <a:rPr lang="en-US" sz="2600" i="1">
                <a:solidFill>
                  <a:schemeClr val="tx2"/>
                </a:solidFill>
                <a:latin typeface="Times New Roman" charset="0"/>
                <a:ea typeface="Times New Roman" charset="0"/>
                <a:cs typeface="Times New Roman" charset="0"/>
              </a:rPr>
              <a:t>“hơi mệt mỏi”</a:t>
            </a:r>
            <a:r>
              <a:rPr lang="en-US" sz="2600">
                <a:solidFill>
                  <a:schemeClr val="tx2"/>
                </a:solidFill>
                <a:latin typeface="Times New Roman" charset="0"/>
                <a:ea typeface="Times New Roman" charset="0"/>
                <a:cs typeface="Times New Roman" charset="0"/>
              </a:rPr>
              <a:t> là: (-3)*(1-0.5) = (-1.5).</a:t>
            </a:r>
          </a:p>
        </p:txBody>
      </p:sp>
    </p:spTree>
    <p:extLst>
      <p:ext uri="{BB962C8B-B14F-4D97-AF65-F5344CB8AC3E}">
        <p14:creationId xmlns:p14="http://schemas.microsoft.com/office/powerpoint/2010/main" val="104737223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a:t>
            </a:r>
            <a:br>
              <a:rPr lang="vi-VN" sz="5000">
                <a:latin typeface="Helvetica" charset="0"/>
                <a:ea typeface="Helvetica" charset="0"/>
                <a:cs typeface="Helvetica" charset="0"/>
              </a:rPr>
            </a:br>
            <a:r>
              <a:rPr lang="vi-VN" sz="5000">
                <a:latin typeface="Helvetica" charset="0"/>
                <a:ea typeface="Helvetica" charset="0"/>
                <a:cs typeface="Helvetica" charset="0"/>
              </a:rPr>
              <a:t>PHÂN LOẠI CẢM XÚC</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14</a:t>
            </a:fld>
            <a:endParaRPr lang="en-US"/>
          </a:p>
        </p:txBody>
      </p:sp>
      <p:sp>
        <p:nvSpPr>
          <p:cNvPr id="3" name="TextBox 2"/>
          <p:cNvSpPr txBox="1"/>
          <p:nvPr/>
        </p:nvSpPr>
        <p:spPr>
          <a:xfrm>
            <a:off x="352810" y="2852932"/>
            <a:ext cx="12411467" cy="548714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spcBef>
                <a:spcPts val="1200"/>
              </a:spcBef>
              <a:buFont typeface="Arial" charset="0"/>
              <a:buChar char="•"/>
            </a:pPr>
            <a:r>
              <a:rPr lang="vi-VN" sz="2600" b="1">
                <a:solidFill>
                  <a:schemeClr val="tx2"/>
                </a:solidFill>
                <a:latin typeface="Times New Roman" charset="0"/>
                <a:ea typeface="Times New Roman" charset="0"/>
                <a:cs typeface="Times New Roman" charset="0"/>
              </a:rPr>
              <a:t>Giá trị cảm xúc của câu phụ thuộc vào từ phủ định</a:t>
            </a:r>
            <a:r>
              <a:rPr lang="en-US" sz="2600" b="1">
                <a:solidFill>
                  <a:schemeClr val="tx2"/>
                </a:solidFill>
                <a:effectLst/>
                <a:latin typeface="Times New Roman" charset="0"/>
                <a:ea typeface="Times New Roman" charset="0"/>
                <a:cs typeface="Times New Roman" charset="0"/>
              </a:rPr>
              <a:t> </a:t>
            </a:r>
          </a:p>
          <a:p>
            <a:pPr algn="l">
              <a:spcBef>
                <a:spcPts val="1200"/>
              </a:spcBef>
            </a:pPr>
            <a:r>
              <a:rPr lang="vi-VN" sz="2600">
                <a:solidFill>
                  <a:schemeClr val="tx2"/>
                </a:solidFill>
                <a:latin typeface="Times New Roman" charset="0"/>
                <a:ea typeface="Times New Roman" charset="0"/>
                <a:cs typeface="Times New Roman" charset="0"/>
              </a:rPr>
              <a:t>Đối với các từ cảm xúc mà đằng trước có từ phủ định thì</a:t>
            </a:r>
            <a:r>
              <a:rPr lang="en-US" sz="2600">
                <a:solidFill>
                  <a:schemeClr val="tx2"/>
                </a:solidFill>
                <a:latin typeface="Times New Roman" charset="0"/>
                <a:ea typeface="Times New Roman" charset="0"/>
                <a:cs typeface="Times New Roman" charset="0"/>
              </a:rPr>
              <a:t> chúng tôi thay đổi giá trị cảm xúc</a:t>
            </a:r>
            <a:r>
              <a:rPr lang="vi-VN" sz="2600">
                <a:solidFill>
                  <a:schemeClr val="tx2"/>
                </a:solidFill>
                <a:latin typeface="Times New Roman" charset="0"/>
                <a:ea typeface="Times New Roman" charset="0"/>
                <a:cs typeface="Times New Roman" charset="0"/>
              </a:rPr>
              <a:t> của từ đó bằng cách đảo ngược</a:t>
            </a:r>
            <a:r>
              <a:rPr lang="en-US" sz="2600">
                <a:solidFill>
                  <a:schemeClr val="tx2"/>
                </a:solidFill>
                <a:latin typeface="Times New Roman" charset="0"/>
                <a:ea typeface="Times New Roman" charset="0"/>
                <a:cs typeface="Times New Roman" charset="0"/>
              </a:rPr>
              <a:t> giá trị cảm xúc</a:t>
            </a:r>
            <a:r>
              <a:rPr lang="vi-VN" sz="2600">
                <a:solidFill>
                  <a:schemeClr val="tx2"/>
                </a:solidFill>
                <a:latin typeface="Times New Roman" charset="0"/>
                <a:ea typeface="Times New Roman" charset="0"/>
                <a:cs typeface="Times New Roman" charset="0"/>
              </a:rPr>
              <a:t> hay dễ hiểu hơn là đổi dấu giá trị SO của từ.</a:t>
            </a:r>
            <a:r>
              <a:rPr lang="en-US" sz="2600">
                <a:solidFill>
                  <a:schemeClr val="tx2"/>
                </a:solidFill>
                <a:effectLst/>
                <a:latin typeface="Times New Roman" charset="0"/>
                <a:ea typeface="Times New Roman" charset="0"/>
                <a:cs typeface="Times New Roman" charset="0"/>
              </a:rPr>
              <a:t> </a:t>
            </a:r>
          </a:p>
          <a:p>
            <a:pPr marL="457200" indent="-457200" algn="l">
              <a:spcBef>
                <a:spcPts val="1200"/>
              </a:spcBef>
              <a:buFont typeface="Arial" charset="0"/>
              <a:buChar char="•"/>
            </a:pPr>
            <a:r>
              <a:rPr lang="vi-VN" sz="2600" b="1">
                <a:solidFill>
                  <a:schemeClr val="tx2"/>
                </a:solidFill>
                <a:latin typeface="Times New Roman" charset="0"/>
                <a:ea typeface="Times New Roman" charset="0"/>
                <a:cs typeface="Times New Roman" charset="0"/>
              </a:rPr>
              <a:t>Giá trị cảm xúc của câu phụ thuộc vào từ khiếm khuyết</a:t>
            </a:r>
            <a:r>
              <a:rPr lang="en-US" sz="2600" b="1">
                <a:solidFill>
                  <a:schemeClr val="tx2"/>
                </a:solidFill>
                <a:effectLst/>
                <a:latin typeface="Times New Roman" charset="0"/>
                <a:ea typeface="Times New Roman" charset="0"/>
                <a:cs typeface="Times New Roman" charset="0"/>
              </a:rPr>
              <a:t> </a:t>
            </a:r>
          </a:p>
          <a:p>
            <a:pPr algn="l">
              <a:spcBef>
                <a:spcPts val="1200"/>
              </a:spcBef>
            </a:pPr>
            <a:r>
              <a:rPr lang="vi-VN" sz="2600">
                <a:solidFill>
                  <a:schemeClr val="tx2"/>
                </a:solidFill>
                <a:latin typeface="Times New Roman" charset="0"/>
                <a:ea typeface="Times New Roman" charset="0"/>
                <a:cs typeface="Times New Roman" charset="0"/>
              </a:rPr>
              <a:t>Những câu có chứa từ khiếm khuyết thì giá trị cảm xúc của câu giảm 50% so với giá trị cảm xúc của tất cả các từ mang ý nghĩa cảm xúc trong câu.</a:t>
            </a:r>
          </a:p>
          <a:p>
            <a:pPr marL="342900" indent="-342900" algn="l">
              <a:spcBef>
                <a:spcPts val="1200"/>
              </a:spcBef>
              <a:buFont typeface="Arial" charset="0"/>
              <a:buChar char="•"/>
            </a:pPr>
            <a:r>
              <a:rPr lang="vi-VN" sz="2600" b="1">
                <a:solidFill>
                  <a:schemeClr val="tx2"/>
                </a:solidFill>
                <a:latin typeface="Times New Roman" charset="0"/>
                <a:ea typeface="Times New Roman" charset="0"/>
                <a:cs typeface="Times New Roman" charset="0"/>
              </a:rPr>
              <a:t>Giá trị cảm xúc của câu có xu hướng tích cực</a:t>
            </a:r>
            <a:r>
              <a:rPr lang="en-US" sz="2600" b="1">
                <a:solidFill>
                  <a:schemeClr val="tx2"/>
                </a:solidFill>
                <a:latin typeface="Times New Roman" charset="0"/>
                <a:ea typeface="Times New Roman" charset="0"/>
                <a:cs typeface="Times New Roman" charset="0"/>
              </a:rPr>
              <a:t> </a:t>
            </a:r>
          </a:p>
          <a:p>
            <a:pPr algn="l">
              <a:spcBef>
                <a:spcPts val="1200"/>
              </a:spcBef>
            </a:pPr>
            <a:r>
              <a:rPr lang="en-US" sz="2600">
                <a:solidFill>
                  <a:schemeClr val="tx2"/>
                </a:solidFill>
                <a:latin typeface="Times New Roman" charset="0"/>
                <a:ea typeface="Times New Roman" charset="0"/>
                <a:cs typeface="Times New Roman" charset="0"/>
              </a:rPr>
              <a:t>Chúng tôi đã thử nghiệm nhiều mức độ gia tăng giá trị cảm xúc của từ mang hàm ý tiêu cực và kết quả trả về khi tăng 50% giá trị cảm xúc của từ tiêu cực là tốt nhất.</a:t>
            </a:r>
            <a:endParaRPr lang="vi-VN" sz="26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00727721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PHƯƠNG PHÁP PHÂN LỚP SUPPORT VECTOR MACHINE</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15</a:t>
            </a:fld>
            <a:endParaRPr lang="en-US"/>
          </a:p>
        </p:txBody>
      </p:sp>
      <p:sp>
        <p:nvSpPr>
          <p:cNvPr id="3" name="TextBox 2"/>
          <p:cNvSpPr txBox="1"/>
          <p:nvPr/>
        </p:nvSpPr>
        <p:spPr>
          <a:xfrm>
            <a:off x="547719" y="2760960"/>
            <a:ext cx="12234851" cy="20261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2" indent="0" algn="l" fontAlgn="base">
              <a:lnSpc>
                <a:spcPct val="125000"/>
              </a:lnSpc>
              <a:spcBef>
                <a:spcPts val="1200"/>
              </a:spcBef>
            </a:pPr>
            <a:r>
              <a:rPr lang="en-US" sz="2800" b="1">
                <a:solidFill>
                  <a:schemeClr val="tx2"/>
                </a:solidFill>
                <a:effectLst>
                  <a:glow>
                    <a:srgbClr val="000000"/>
                  </a:glow>
                  <a:outerShdw sx="0" sy="0">
                    <a:srgbClr val="000000"/>
                  </a:outerShdw>
                  <a:reflection stA="0" endPos="0" fadeDir="0" sx="0" sy="0"/>
                </a:effectLst>
                <a:latin typeface="Times New Roman" charset="0"/>
                <a:ea typeface="Times New Roman" charset="0"/>
                <a:cs typeface="Times New Roman" charset="0"/>
              </a:rPr>
              <a:t>Ứng dụng của SVM</a:t>
            </a:r>
          </a:p>
          <a:p>
            <a:pPr algn="l">
              <a:lnSpc>
                <a:spcPct val="125000"/>
              </a:lnSpc>
              <a:spcBef>
                <a:spcPts val="1200"/>
              </a:spcBef>
            </a:pPr>
            <a:r>
              <a:rPr lang="en-US" sz="2800">
                <a:solidFill>
                  <a:schemeClr val="tx2"/>
                </a:solidFill>
                <a:latin typeface="Times New Roman" charset="0"/>
                <a:ea typeface="Times New Roman" charset="0"/>
                <a:cs typeface="Times New Roman" charset="0"/>
              </a:rPr>
              <a:t>SVM có rất nhiều ứng dụng thiết thực giúp giải quyết các vấn đề trong thực tế </a:t>
            </a:r>
            <a:r>
              <a:rPr lang="vi-VN" sz="2800">
                <a:solidFill>
                  <a:schemeClr val="tx2"/>
                </a:solidFill>
                <a:latin typeface="Times New Roman" charset="0"/>
                <a:ea typeface="Times New Roman" charset="0"/>
                <a:cs typeface="Times New Roman" charset="0"/>
              </a:rPr>
              <a:t>cuộc sống</a:t>
            </a:r>
            <a:r>
              <a:rPr lang="en-US" sz="2800">
                <a:solidFill>
                  <a:schemeClr val="tx2"/>
                </a:solidFill>
                <a:latin typeface="Times New Roman" charset="0"/>
                <a:ea typeface="Times New Roman" charset="0"/>
                <a:cs typeface="Times New Roman" charset="0"/>
              </a:rPr>
              <a:t> như:</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589" y="4740825"/>
            <a:ext cx="1604845" cy="20943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966" y="4651718"/>
            <a:ext cx="3582605" cy="218342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566" y="6872950"/>
            <a:ext cx="3596556" cy="254028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8721" y="4608069"/>
            <a:ext cx="2352639" cy="222707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3271" y="7152789"/>
            <a:ext cx="3390900" cy="19050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7720" y="4787156"/>
            <a:ext cx="2775772" cy="2085794"/>
          </a:xfrm>
          <a:prstGeom prst="rect">
            <a:avLst/>
          </a:prstGeom>
        </p:spPr>
      </p:pic>
    </p:spTree>
    <p:extLst>
      <p:ext uri="{BB962C8B-B14F-4D97-AF65-F5344CB8AC3E}">
        <p14:creationId xmlns:p14="http://schemas.microsoft.com/office/powerpoint/2010/main" val="138409582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417" y="1955753"/>
            <a:ext cx="11327364" cy="28110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8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XÂY DỰNG HỆ THỐNG </a:t>
            </a:r>
          </a:p>
          <a:p>
            <a:pPr marL="0" marR="0" indent="0" algn="ctr" defTabSz="584200" rtl="0" fontAlgn="auto" latinLnBrk="1" hangingPunct="0">
              <a:lnSpc>
                <a:spcPct val="110000"/>
              </a:lnSpc>
              <a:spcBef>
                <a:spcPts val="0"/>
              </a:spcBef>
              <a:spcAft>
                <a:spcPts val="0"/>
              </a:spcAft>
              <a:buClrTx/>
              <a:buSzTx/>
              <a:buFontTx/>
              <a:buNone/>
              <a:tabLst/>
            </a:pPr>
            <a:r>
              <a:rPr kumimoji="0" lang="vi-VN" sz="8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THỬ NGHIỆM</a:t>
            </a:r>
            <a:endParaRPr kumimoji="0" lang="en-US" sz="8000" b="0" i="0" u="none" strike="noStrike" cap="none" spc="50" normalizeH="0" baseline="0">
              <a:ln>
                <a:noFill/>
              </a:ln>
              <a:solidFill>
                <a:schemeClr val="bg1"/>
              </a:solidFill>
              <a:effectLst/>
              <a:uFillTx/>
              <a:latin typeface="Helvetica" charset="0"/>
              <a:ea typeface="Helvetica" charset="0"/>
              <a:cs typeface="Helvetica" charset="0"/>
              <a:sym typeface="Helvetica Neue Thin"/>
            </a:endParaRPr>
          </a:p>
        </p:txBody>
      </p:sp>
    </p:spTree>
    <p:extLst>
      <p:ext uri="{BB962C8B-B14F-4D97-AF65-F5344CB8AC3E}">
        <p14:creationId xmlns:p14="http://schemas.microsoft.com/office/powerpoint/2010/main" val="47656428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smtClean="0">
                <a:latin typeface="Helvetica" charset="0"/>
                <a:ea typeface="Helvetica" charset="0"/>
                <a:cs typeface="Helvetica" charset="0"/>
              </a:rPr>
              <a:t>BỘ TỪ ĐIỂN SO-CAL TIẾNG VIỆT</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17</a:t>
            </a:fld>
            <a:endParaRPr lang="en-US"/>
          </a:p>
        </p:txBody>
      </p:sp>
      <p:sp>
        <p:nvSpPr>
          <p:cNvPr id="3" name="TextBox 2"/>
          <p:cNvSpPr txBox="1"/>
          <p:nvPr/>
        </p:nvSpPr>
        <p:spPr>
          <a:xfrm>
            <a:off x="687354" y="2890911"/>
            <a:ext cx="11927979" cy="60272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25000"/>
              </a:lnSpc>
              <a:spcBef>
                <a:spcPts val="1200"/>
              </a:spcBef>
            </a:pPr>
            <a:r>
              <a:rPr lang="vi-VN" sz="2600">
                <a:solidFill>
                  <a:schemeClr val="tx2"/>
                </a:solidFill>
                <a:latin typeface="Times New Roman" charset="0"/>
                <a:ea typeface="Times New Roman" charset="0"/>
                <a:cs typeface="Times New Roman" charset="0"/>
              </a:rPr>
              <a:t>Quá trình dịch từ điển được thực hiện tuần tự từ đầu đến cuối mỗi từ điển trong bộ từ điển SO-CAL tiếng Anh. Những trường hợp xảy ra trong quá trình dịch:</a:t>
            </a:r>
            <a:endParaRPr lang="en-US" sz="2600">
              <a:solidFill>
                <a:schemeClr val="tx2"/>
              </a:solidFill>
              <a:latin typeface="Times New Roman" charset="0"/>
              <a:ea typeface="Times New Roman" charset="0"/>
              <a:cs typeface="Times New Roman" charset="0"/>
            </a:endParaRPr>
          </a:p>
          <a:p>
            <a:pPr marL="285750" lvl="0" indent="-285750" algn="l">
              <a:lnSpc>
                <a:spcPct val="125000"/>
              </a:lnSpc>
              <a:spcBef>
                <a:spcPts val="1200"/>
              </a:spcBef>
              <a:buFont typeface="Arial" charset="0"/>
              <a:buChar char="•"/>
            </a:pPr>
            <a:r>
              <a:rPr lang="en-US" sz="2600" b="1">
                <a:solidFill>
                  <a:schemeClr val="tx2"/>
                </a:solidFill>
                <a:latin typeface="Times New Roman" charset="0"/>
                <a:ea typeface="Times New Roman" charset="0"/>
                <a:cs typeface="Times New Roman" charset="0"/>
              </a:rPr>
              <a:t>Một từ tiếng anh</a:t>
            </a:r>
            <a:r>
              <a:rPr lang="en-US" sz="2600">
                <a:solidFill>
                  <a:schemeClr val="tx2"/>
                </a:solidFill>
                <a:latin typeface="Times New Roman" charset="0"/>
                <a:ea typeface="Times New Roman" charset="0"/>
                <a:cs typeface="Times New Roman" charset="0"/>
              </a:rPr>
              <a:t> chỉ có </a:t>
            </a:r>
            <a:r>
              <a:rPr lang="en-US" sz="2600" b="1">
                <a:solidFill>
                  <a:schemeClr val="tx2"/>
                </a:solidFill>
                <a:latin typeface="Times New Roman" charset="0"/>
                <a:ea typeface="Times New Roman" charset="0"/>
                <a:cs typeface="Times New Roman" charset="0"/>
              </a:rPr>
              <a:t>một nghĩa tiếng Việt</a:t>
            </a:r>
            <a:r>
              <a:rPr lang="en-US" sz="2600">
                <a:solidFill>
                  <a:schemeClr val="tx2"/>
                </a:solidFill>
                <a:latin typeface="Times New Roman" charset="0"/>
                <a:ea typeface="Times New Roman" charset="0"/>
                <a:cs typeface="Times New Roman" charset="0"/>
              </a:rPr>
              <a:t>.</a:t>
            </a:r>
          </a:p>
          <a:p>
            <a:pPr marL="285750" lvl="0" indent="-285750" algn="l">
              <a:lnSpc>
                <a:spcPct val="125000"/>
              </a:lnSpc>
              <a:spcBef>
                <a:spcPts val="1200"/>
              </a:spcBef>
              <a:buFont typeface="Arial" charset="0"/>
              <a:buChar char="•"/>
            </a:pPr>
            <a:r>
              <a:rPr lang="en-US" sz="2600" b="1">
                <a:solidFill>
                  <a:schemeClr val="tx2"/>
                </a:solidFill>
                <a:latin typeface="Times New Roman" charset="0"/>
                <a:ea typeface="Times New Roman" charset="0"/>
                <a:cs typeface="Times New Roman" charset="0"/>
              </a:rPr>
              <a:t>Một từ tiếng Anh</a:t>
            </a:r>
            <a:r>
              <a:rPr lang="en-US" sz="2600">
                <a:solidFill>
                  <a:schemeClr val="tx2"/>
                </a:solidFill>
                <a:latin typeface="Times New Roman" charset="0"/>
                <a:ea typeface="Times New Roman" charset="0"/>
                <a:cs typeface="Times New Roman" charset="0"/>
              </a:rPr>
              <a:t> có </a:t>
            </a:r>
            <a:r>
              <a:rPr lang="en-US" sz="2600" b="1">
                <a:solidFill>
                  <a:schemeClr val="tx2"/>
                </a:solidFill>
                <a:latin typeface="Times New Roman" charset="0"/>
                <a:ea typeface="Times New Roman" charset="0"/>
                <a:cs typeface="Times New Roman" charset="0"/>
              </a:rPr>
              <a:t>nhiều nghĩa tiếng Việt</a:t>
            </a:r>
            <a:r>
              <a:rPr lang="en-US" sz="2600">
                <a:solidFill>
                  <a:schemeClr val="tx2"/>
                </a:solidFill>
                <a:latin typeface="Times New Roman" charset="0"/>
                <a:ea typeface="Times New Roman" charset="0"/>
                <a:cs typeface="Times New Roman" charset="0"/>
              </a:rPr>
              <a:t>.</a:t>
            </a:r>
          </a:p>
          <a:p>
            <a:pPr marL="285750" lvl="0" indent="-285750" algn="l">
              <a:lnSpc>
                <a:spcPct val="125000"/>
              </a:lnSpc>
              <a:spcBef>
                <a:spcPts val="1200"/>
              </a:spcBef>
              <a:buFont typeface="Arial" charset="0"/>
              <a:buChar char="•"/>
            </a:pPr>
            <a:r>
              <a:rPr lang="en-US" sz="2600" b="1">
                <a:solidFill>
                  <a:schemeClr val="tx2"/>
                </a:solidFill>
                <a:latin typeface="Times New Roman" charset="0"/>
                <a:ea typeface="Times New Roman" charset="0"/>
                <a:cs typeface="Times New Roman" charset="0"/>
              </a:rPr>
              <a:t>Một từ hay cụm từ tiếng Anh</a:t>
            </a:r>
            <a:r>
              <a:rPr lang="en-US" sz="2600">
                <a:solidFill>
                  <a:schemeClr val="tx2"/>
                </a:solidFill>
                <a:latin typeface="Times New Roman" charset="0"/>
                <a:ea typeface="Times New Roman" charset="0"/>
                <a:cs typeface="Times New Roman" charset="0"/>
              </a:rPr>
              <a:t> không có trong từ điển Anh-Việt hoặc được ghép từ nhiều từ dẫn tới có </a:t>
            </a:r>
            <a:r>
              <a:rPr lang="en-US" sz="2600" b="1">
                <a:solidFill>
                  <a:schemeClr val="tx2"/>
                </a:solidFill>
                <a:latin typeface="Times New Roman" charset="0"/>
                <a:ea typeface="Times New Roman" charset="0"/>
                <a:cs typeface="Times New Roman" charset="0"/>
              </a:rPr>
              <a:t>nghĩa tiếng Việt quá dài</a:t>
            </a:r>
            <a:r>
              <a:rPr lang="en-US" sz="2600">
                <a:solidFill>
                  <a:schemeClr val="tx2"/>
                </a:solidFill>
                <a:latin typeface="Times New Roman" charset="0"/>
                <a:ea typeface="Times New Roman" charset="0"/>
                <a:cs typeface="Times New Roman" charset="0"/>
              </a:rPr>
              <a:t>.</a:t>
            </a:r>
          </a:p>
          <a:p>
            <a:pPr marL="285750" lvl="0" indent="-285750" algn="l">
              <a:lnSpc>
                <a:spcPct val="125000"/>
              </a:lnSpc>
              <a:spcBef>
                <a:spcPts val="1200"/>
              </a:spcBef>
              <a:buFont typeface="Arial" charset="0"/>
              <a:buChar char="•"/>
            </a:pPr>
            <a:r>
              <a:rPr lang="en-US" sz="2600" b="1">
                <a:solidFill>
                  <a:schemeClr val="tx2"/>
                </a:solidFill>
                <a:latin typeface="Times New Roman" charset="0"/>
                <a:ea typeface="Times New Roman" charset="0"/>
                <a:cs typeface="Times New Roman" charset="0"/>
              </a:rPr>
              <a:t>Từ hay cụm từ tiếng Việt</a:t>
            </a:r>
            <a:r>
              <a:rPr lang="en-US" sz="2600">
                <a:solidFill>
                  <a:schemeClr val="tx2"/>
                </a:solidFill>
                <a:latin typeface="Times New Roman" charset="0"/>
                <a:ea typeface="Times New Roman" charset="0"/>
                <a:cs typeface="Times New Roman" charset="0"/>
              </a:rPr>
              <a:t> được thêm đã có trong bộ từ điển SO-CAL tiếng Việt.</a:t>
            </a:r>
          </a:p>
          <a:p>
            <a:pPr marL="285750" lvl="0" indent="-285750" algn="l">
              <a:lnSpc>
                <a:spcPct val="125000"/>
              </a:lnSpc>
              <a:spcBef>
                <a:spcPts val="1200"/>
              </a:spcBef>
              <a:buFont typeface="Arial" charset="0"/>
              <a:buChar char="•"/>
            </a:pPr>
            <a:r>
              <a:rPr lang="en-US" sz="2600">
                <a:solidFill>
                  <a:schemeClr val="tx2"/>
                </a:solidFill>
                <a:latin typeface="Times New Roman" charset="0"/>
                <a:ea typeface="Times New Roman" charset="0"/>
                <a:cs typeface="Times New Roman" charset="0"/>
              </a:rPr>
              <a:t>Ngoài ra để phù hợp với ngữ pháp tiếng Việt và cách viết ngắn gọn của các bình luận trên mạng xã hội, chúng tôi </a:t>
            </a:r>
            <a:r>
              <a:rPr lang="en-US" sz="2600" b="1">
                <a:solidFill>
                  <a:schemeClr val="tx2"/>
                </a:solidFill>
                <a:latin typeface="Times New Roman" charset="0"/>
                <a:ea typeface="Times New Roman" charset="0"/>
                <a:cs typeface="Times New Roman" charset="0"/>
              </a:rPr>
              <a:t>bổ sung thêm một số từ và cụm từ </a:t>
            </a:r>
            <a:r>
              <a:rPr lang="en-US" sz="2600">
                <a:solidFill>
                  <a:schemeClr val="tx2"/>
                </a:solidFill>
                <a:latin typeface="Times New Roman" charset="0"/>
                <a:ea typeface="Times New Roman" charset="0"/>
                <a:cs typeface="Times New Roman" charset="0"/>
              </a:rPr>
              <a:t>có số từ ít hơn nhưng vẫn đồng nghĩa với các từ hay cụm từ trong từ điển SO-CAL tiếng Việt.</a:t>
            </a:r>
          </a:p>
        </p:txBody>
      </p:sp>
    </p:spTree>
    <p:extLst>
      <p:ext uri="{BB962C8B-B14F-4D97-AF65-F5344CB8AC3E}">
        <p14:creationId xmlns:p14="http://schemas.microsoft.com/office/powerpoint/2010/main" val="57772112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smtClean="0">
                <a:latin typeface="Helvetica" charset="0"/>
                <a:ea typeface="Helvetica" charset="0"/>
                <a:cs typeface="Helvetica" charset="0"/>
              </a:rPr>
              <a:t>BỘ TỪ ĐIỂN SO-CAL TIẾNG VIỆT</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18</a:t>
            </a:fld>
            <a:endParaRPr lang="en-US"/>
          </a:p>
        </p:txBody>
      </p:sp>
      <p:sp>
        <p:nvSpPr>
          <p:cNvPr id="3" name="TextBox 2"/>
          <p:cNvSpPr txBox="1"/>
          <p:nvPr/>
        </p:nvSpPr>
        <p:spPr>
          <a:xfrm>
            <a:off x="687355" y="3097450"/>
            <a:ext cx="11252718" cy="479618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25000"/>
              </a:lnSpc>
              <a:spcBef>
                <a:spcPts val="1200"/>
              </a:spcBef>
            </a:pPr>
            <a:r>
              <a:rPr lang="vi-VN" sz="2800">
                <a:solidFill>
                  <a:schemeClr val="tx2"/>
                </a:solidFill>
                <a:latin typeface="Times New Roman" charset="0"/>
                <a:ea typeface="Times New Roman" charset="0"/>
                <a:cs typeface="Times New Roman" charset="0"/>
              </a:rPr>
              <a:t>Sau khi dịch bộ từ điển SO-CAL tiếng Anh, chúng tôi đã thu được bộ từ điển SO-CAL tiếng Việt bao gồm 5 bộ từ điển nhỏ: </a:t>
            </a:r>
            <a:endParaRPr lang="vi-VN" sz="2800" smtClean="0">
              <a:solidFill>
                <a:schemeClr val="tx2"/>
              </a:solidFill>
              <a:latin typeface="Times New Roman" charset="0"/>
              <a:ea typeface="Times New Roman" charset="0"/>
              <a:cs typeface="Times New Roman" charset="0"/>
            </a:endParaRPr>
          </a:p>
          <a:p>
            <a:pPr marL="2005013" lvl="8" indent="-404813" algn="l">
              <a:lnSpc>
                <a:spcPct val="125000"/>
              </a:lnSpc>
              <a:spcBef>
                <a:spcPts val="120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danh từ (1,509 </a:t>
            </a:r>
            <a:r>
              <a:rPr lang="vi-VN" sz="2800" smtClean="0">
                <a:solidFill>
                  <a:schemeClr val="tx2"/>
                </a:solidFill>
                <a:latin typeface="Times New Roman" charset="0"/>
                <a:ea typeface="Times New Roman" charset="0"/>
                <a:cs typeface="Times New Roman" charset="0"/>
              </a:rPr>
              <a:t>từ). </a:t>
            </a:r>
          </a:p>
          <a:p>
            <a:pPr marL="2005013" lvl="5" indent="-404813" algn="l">
              <a:lnSpc>
                <a:spcPct val="125000"/>
              </a:lnSpc>
              <a:spcBef>
                <a:spcPts val="120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động từ (1,026 từ</a:t>
            </a:r>
            <a:r>
              <a:rPr lang="vi-VN" sz="2800" smtClean="0">
                <a:solidFill>
                  <a:schemeClr val="tx2"/>
                </a:solidFill>
                <a:latin typeface="Times New Roman" charset="0"/>
                <a:ea typeface="Times New Roman" charset="0"/>
                <a:cs typeface="Times New Roman" charset="0"/>
              </a:rPr>
              <a:t>). </a:t>
            </a:r>
          </a:p>
          <a:p>
            <a:pPr marL="2005013" lvl="5" indent="-404813" algn="l">
              <a:lnSpc>
                <a:spcPct val="125000"/>
              </a:lnSpc>
              <a:spcBef>
                <a:spcPts val="120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tính từ (2,329 </a:t>
            </a:r>
            <a:r>
              <a:rPr lang="vi-VN" sz="2800" smtClean="0">
                <a:solidFill>
                  <a:schemeClr val="tx2"/>
                </a:solidFill>
                <a:latin typeface="Times New Roman" charset="0"/>
                <a:ea typeface="Times New Roman" charset="0"/>
                <a:cs typeface="Times New Roman" charset="0"/>
              </a:rPr>
              <a:t>từ). </a:t>
            </a:r>
          </a:p>
          <a:p>
            <a:pPr marL="2005013" lvl="5" indent="-404813" algn="l">
              <a:lnSpc>
                <a:spcPct val="125000"/>
              </a:lnSpc>
              <a:spcBef>
                <a:spcPts val="120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trạng từ (750 từ</a:t>
            </a:r>
            <a:r>
              <a:rPr lang="vi-VN" sz="2800" smtClean="0">
                <a:solidFill>
                  <a:schemeClr val="tx2"/>
                </a:solidFill>
                <a:latin typeface="Times New Roman" charset="0"/>
                <a:ea typeface="Times New Roman" charset="0"/>
                <a:cs typeface="Times New Roman" charset="0"/>
              </a:rPr>
              <a:t>). </a:t>
            </a:r>
          </a:p>
          <a:p>
            <a:pPr marL="2005013" lvl="5" indent="-404813" algn="l">
              <a:lnSpc>
                <a:spcPct val="125000"/>
              </a:lnSpc>
              <a:spcBef>
                <a:spcPts val="1200"/>
              </a:spcBef>
              <a:buFont typeface="Arial" charset="0"/>
              <a:buChar char="•"/>
            </a:pPr>
            <a:r>
              <a:rPr lang="vi-VN" sz="2800" smtClean="0">
                <a:solidFill>
                  <a:schemeClr val="tx2"/>
                </a:solidFill>
                <a:latin typeface="Times New Roman" charset="0"/>
                <a:ea typeface="Times New Roman" charset="0"/>
                <a:cs typeface="Times New Roman" charset="0"/>
              </a:rPr>
              <a:t>Từ điển từ tăng cường (Intensifier) </a:t>
            </a:r>
            <a:r>
              <a:rPr lang="vi-VN" sz="2800">
                <a:solidFill>
                  <a:schemeClr val="tx2"/>
                </a:solidFill>
                <a:latin typeface="Times New Roman" charset="0"/>
                <a:ea typeface="Times New Roman" charset="0"/>
                <a:cs typeface="Times New Roman" charset="0"/>
              </a:rPr>
              <a:t>(185 từ).</a:t>
            </a:r>
            <a:r>
              <a:rPr lang="en-US" sz="2800">
                <a:solidFill>
                  <a:schemeClr val="tx2"/>
                </a:solidFill>
                <a:latin typeface="Times New Roman" charset="0"/>
                <a:ea typeface="Times New Roman" charset="0"/>
                <a:cs typeface="Times New Roman" charset="0"/>
              </a:rPr>
              <a:t> </a:t>
            </a:r>
            <a:endParaRPr lang="en-US" sz="26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71488022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9A1FA6D1-6D73-5742-BA6C-6D6C5340F69C}" type="slidenum">
              <a:rPr lang="en-US" smtClean="0"/>
              <a:pPr/>
              <a:t>19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8646579"/>
              </p:ext>
            </p:extLst>
          </p:nvPr>
        </p:nvGraphicFramePr>
        <p:xfrm>
          <a:off x="425052" y="1255728"/>
          <a:ext cx="3859200" cy="7505996"/>
        </p:xfrm>
        <a:graphic>
          <a:graphicData uri="http://schemas.openxmlformats.org/drawingml/2006/table">
            <a:tbl>
              <a:tblPr firstRow="1" bandRow="1">
                <a:tableStyleId>{21E4AEA4-8DFA-4A89-87EB-49C32662AFE0}</a:tableStyleId>
              </a:tblPr>
              <a:tblGrid>
                <a:gridCol w="2165352"/>
                <a:gridCol w="1693848"/>
              </a:tblGrid>
              <a:tr h="981596">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Danh</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từ</a:t>
                      </a:r>
                      <a:endParaRPr lang="en-US" sz="2800">
                        <a:effectLst/>
                        <a:latin typeface="Times New Roman" charset="0"/>
                        <a:ea typeface="Times New Roman" charset="0"/>
                        <a:cs typeface="Times New Roman" charset="0"/>
                      </a:endParaRPr>
                    </a:p>
                  </a:txBody>
                  <a:tcPr marL="68580" marR="68580" marT="0" marB="0">
                    <a:solidFill>
                      <a:srgbClr val="58C3AA"/>
                    </a:solidFill>
                  </a:tcPr>
                </a:tc>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Giá</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trị</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cảm</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xúc</a:t>
                      </a:r>
                      <a:endParaRPr lang="en-US" sz="2800">
                        <a:effectLst/>
                        <a:latin typeface="Times New Roman" charset="0"/>
                        <a:ea typeface="Times New Roman" charset="0"/>
                        <a:cs typeface="Times New Roman" charset="0"/>
                      </a:endParaRPr>
                    </a:p>
                  </a:txBody>
                  <a:tcPr marL="68580" marR="68580" marT="0" marB="0">
                    <a:solidFill>
                      <a:srgbClr val="58C3AA"/>
                    </a:solidFill>
                  </a:tcPr>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hoàn hảo</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5</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lộng lẫy</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4</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chiến thắng</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3</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phước lành</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2</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độc lập</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1</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tội phạm</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-1</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điểm yếu</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-2</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tai ương</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-3</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thảm họa</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-4</a:t>
                      </a:r>
                    </a:p>
                  </a:txBody>
                  <a:tcPr marL="68580" marR="68580" marT="0" marB="0"/>
                </a:tc>
              </a:tr>
              <a:tr h="652440">
                <a:tc>
                  <a:txBody>
                    <a:bodyPr/>
                    <a:lstStyle/>
                    <a:p>
                      <a:pPr indent="457200" algn="l">
                        <a:lnSpc>
                          <a:spcPct val="115000"/>
                        </a:lnSpc>
                        <a:spcAft>
                          <a:spcPts val="600"/>
                        </a:spcAft>
                      </a:pPr>
                      <a:r>
                        <a:rPr lang="vi-VN" sz="2800" b="0">
                          <a:solidFill>
                            <a:schemeClr val="tx2"/>
                          </a:solidFill>
                          <a:effectLst/>
                          <a:latin typeface="Times New Roman" charset="0"/>
                          <a:ea typeface="Times New Roman" charset="0"/>
                          <a:cs typeface="Times New Roman" charset="0"/>
                        </a:rPr>
                        <a:t>kỳ quái</a:t>
                      </a:r>
                      <a:endParaRPr lang="en-US" sz="2800" b="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b="0">
                          <a:solidFill>
                            <a:schemeClr val="tx2"/>
                          </a:solidFill>
                          <a:effectLst/>
                          <a:latin typeface="Times New Roman" charset="0"/>
                          <a:ea typeface="Times New Roman" charset="0"/>
                          <a:cs typeface="Times New Roman" charset="0"/>
                        </a:rPr>
                        <a:t>-5</a:t>
                      </a:r>
                    </a:p>
                  </a:txBody>
                  <a:tcPr marL="68580" marR="68580" marT="0" marB="0"/>
                </a:tc>
              </a:tr>
            </a:tbl>
          </a:graphicData>
        </a:graphic>
      </p:graphicFrame>
      <p:graphicFrame>
        <p:nvGraphicFramePr>
          <p:cNvPr id="6" name="Table 5"/>
          <p:cNvGraphicFramePr>
            <a:graphicFrameLocks noGrp="1"/>
          </p:cNvGraphicFramePr>
          <p:nvPr>
            <p:extLst/>
          </p:nvPr>
        </p:nvGraphicFramePr>
        <p:xfrm>
          <a:off x="4529705" y="1255728"/>
          <a:ext cx="3859200" cy="7505999"/>
        </p:xfrm>
        <a:graphic>
          <a:graphicData uri="http://schemas.openxmlformats.org/drawingml/2006/table">
            <a:tbl>
              <a:tblPr firstRow="1" bandRow="1">
                <a:tableStyleId>{21E4AEA4-8DFA-4A89-87EB-49C32662AFE0}</a:tableStyleId>
              </a:tblPr>
              <a:tblGrid>
                <a:gridCol w="2209759"/>
                <a:gridCol w="1649441"/>
              </a:tblGrid>
              <a:tr h="982639">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Động</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từ</a:t>
                      </a:r>
                      <a:endParaRPr lang="en-US" sz="2800">
                        <a:effectLst/>
                        <a:latin typeface="Times New Roman" charset="0"/>
                        <a:ea typeface="Times New Roman" charset="0"/>
                        <a:cs typeface="Times New Roman" charset="0"/>
                      </a:endParaRPr>
                    </a:p>
                  </a:txBody>
                  <a:tcPr marL="68580" marR="68580" marT="0" marB="0">
                    <a:solidFill>
                      <a:srgbClr val="58C3AA"/>
                    </a:solidFill>
                  </a:tcPr>
                </a:tc>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Giá</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trị</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cảm</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xúc</a:t>
                      </a:r>
                      <a:endParaRPr lang="en-US" sz="2800">
                        <a:effectLst/>
                        <a:latin typeface="Times New Roman" charset="0"/>
                        <a:ea typeface="Times New Roman" charset="0"/>
                        <a:cs typeface="Times New Roman" charset="0"/>
                      </a:endParaRPr>
                    </a:p>
                  </a:txBody>
                  <a:tcPr marL="68580" marR="68580" marT="0" marB="0">
                    <a:solidFill>
                      <a:srgbClr val="58C3AA"/>
                    </a:solidFill>
                  </a:tcPr>
                </a:tc>
              </a:tr>
              <a:tr h="652336">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tôn</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kính</a:t>
                      </a:r>
                      <a:r>
                        <a:rPr lang="en-US" sz="2800">
                          <a:solidFill>
                            <a:schemeClr val="tx2"/>
                          </a:solidFill>
                          <a:effectLst/>
                          <a:latin typeface="Times New Roman" charset="0"/>
                          <a:ea typeface="Times New Roman" charset="0"/>
                          <a:cs typeface="Times New Roman" charset="0"/>
                        </a:rPr>
                        <a:t> </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4</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hoan </a:t>
                      </a:r>
                      <a:r>
                        <a:rPr lang="en-US" sz="2800" err="1">
                          <a:solidFill>
                            <a:schemeClr val="tx2"/>
                          </a:solidFill>
                          <a:effectLst/>
                          <a:latin typeface="Times New Roman" charset="0"/>
                          <a:ea typeface="Times New Roman" charset="0"/>
                          <a:cs typeface="Times New Roman" charset="0"/>
                        </a:rPr>
                        <a:t>hỉ</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4</a:t>
                      </a:r>
                    </a:p>
                  </a:txBody>
                  <a:tcPr marL="68580" marR="68580" marT="0" marB="0"/>
                </a:tc>
              </a:tr>
              <a:tr h="652336">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thành</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công</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53975"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3</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sáng tạo</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2</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tăng</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a:t>
                      </a:r>
                    </a:p>
                  </a:txBody>
                  <a:tcPr marL="68580" marR="68580" marT="0" marB="0"/>
                </a:tc>
              </a:tr>
              <a:tr h="652336">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vùi dập</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a:t>
                      </a:r>
                    </a:p>
                  </a:txBody>
                  <a:tcPr marL="68580" marR="68580" marT="0" marB="0"/>
                </a:tc>
              </a:tr>
              <a:tr h="652336">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xấu hổ</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-2</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nguyền rủa</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-3</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ghét</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-4</a:t>
                      </a:r>
                    </a:p>
                  </a:txBody>
                  <a:tcPr marL="68580" marR="68580" marT="0" marB="0"/>
                </a:tc>
              </a:tr>
              <a:tr h="652336">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ghê tởm</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-5</a:t>
                      </a:r>
                    </a:p>
                  </a:txBody>
                  <a:tcPr marL="68580" marR="68580" marT="0" marB="0"/>
                </a:tc>
              </a:tr>
            </a:tbl>
          </a:graphicData>
        </a:graphic>
      </p:graphicFrame>
      <p:sp>
        <p:nvSpPr>
          <p:cNvPr id="7" name="TextBox 6"/>
          <p:cNvSpPr txBox="1"/>
          <p:nvPr/>
        </p:nvSpPr>
        <p:spPr>
          <a:xfrm>
            <a:off x="425172" y="263006"/>
            <a:ext cx="3859080" cy="948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lang="en-US" sz="2500" spc="50" err="1" smtClean="0">
                <a:solidFill>
                  <a:schemeClr val="tx2"/>
                </a:solidFill>
                <a:latin typeface="Times New Roman" panose="02020603050405020304" pitchFamily="18" charset="0"/>
                <a:cs typeface="Times New Roman" panose="02020603050405020304" pitchFamily="18" charset="0"/>
              </a:rPr>
              <a:t>Bảng</a:t>
            </a:r>
            <a:r>
              <a:rPr lang="en-US" sz="2500" spc="50" smtClean="0">
                <a:solidFill>
                  <a:schemeClr val="tx2"/>
                </a:solidFill>
                <a:latin typeface="Times New Roman" panose="02020603050405020304" pitchFamily="18" charset="0"/>
                <a:cs typeface="Times New Roman" panose="02020603050405020304" pitchFamily="18" charset="0"/>
              </a:rPr>
              <a:t> 2: </a:t>
            </a:r>
            <a:r>
              <a:rPr lang="en-US" sz="2500" spc="50" err="1" smtClean="0">
                <a:solidFill>
                  <a:schemeClr val="tx2"/>
                </a:solidFill>
                <a:latin typeface="Times New Roman" panose="02020603050405020304" pitchFamily="18" charset="0"/>
                <a:cs typeface="Times New Roman" panose="02020603050405020304" pitchFamily="18" charset="0"/>
              </a:rPr>
              <a:t>Một</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số</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trong</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bộ</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điển</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danh</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endParaRPr kumimoji="0" lang="en-US" sz="2500" b="0" i="0" u="none" strike="noStrike" cap="none" spc="50" normalizeH="0" baseline="0">
              <a:ln>
                <a:noFill/>
              </a:ln>
              <a:solidFill>
                <a:schemeClr val="tx2"/>
              </a:solidFill>
              <a:effectLst/>
              <a:uFillTx/>
              <a:latin typeface="Times New Roman" panose="02020603050405020304" pitchFamily="18" charset="0"/>
              <a:cs typeface="Times New Roman" panose="02020603050405020304" pitchFamily="18" charset="0"/>
              <a:sym typeface="Helvetica Neue Thin"/>
            </a:endParaRPr>
          </a:p>
        </p:txBody>
      </p:sp>
      <p:sp>
        <p:nvSpPr>
          <p:cNvPr id="8" name="TextBox 7"/>
          <p:cNvSpPr txBox="1"/>
          <p:nvPr/>
        </p:nvSpPr>
        <p:spPr>
          <a:xfrm>
            <a:off x="4529705" y="263006"/>
            <a:ext cx="3859200" cy="948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en-US" sz="2500" spc="50" err="1">
                <a:solidFill>
                  <a:schemeClr val="tx2"/>
                </a:solidFill>
                <a:latin typeface="Times New Roman" panose="02020603050405020304" pitchFamily="18" charset="0"/>
                <a:cs typeface="Times New Roman" panose="02020603050405020304" pitchFamily="18" charset="0"/>
              </a:rPr>
              <a:t>Bảng</a:t>
            </a:r>
            <a:r>
              <a:rPr lang="en-US" sz="2500" spc="50">
                <a:solidFill>
                  <a:schemeClr val="tx2"/>
                </a:solidFill>
                <a:latin typeface="Times New Roman" panose="02020603050405020304" pitchFamily="18" charset="0"/>
                <a:cs typeface="Times New Roman" panose="02020603050405020304" pitchFamily="18" charset="0"/>
              </a:rPr>
              <a:t> 3</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Một</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số</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từ</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trong</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bộ</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từ</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điển</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động</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endParaRPr lang="en-US" sz="2500" spc="50">
              <a:solidFill>
                <a:schemeClr val="tx2"/>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nvPr>
        </p:nvGraphicFramePr>
        <p:xfrm>
          <a:off x="8651172" y="1255728"/>
          <a:ext cx="3859200" cy="7513202"/>
        </p:xfrm>
        <a:graphic>
          <a:graphicData uri="http://schemas.openxmlformats.org/drawingml/2006/table">
            <a:tbl>
              <a:tblPr firstRow="1" bandRow="1">
                <a:tableStyleId>{21E4AEA4-8DFA-4A89-87EB-49C32662AFE0}</a:tableStyleId>
              </a:tblPr>
              <a:tblGrid>
                <a:gridCol w="2118305"/>
                <a:gridCol w="1740895"/>
              </a:tblGrid>
              <a:tr h="981492">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Tính</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từ</a:t>
                      </a:r>
                      <a:endParaRPr lang="en-US" sz="2800">
                        <a:effectLst/>
                        <a:latin typeface="Times New Roman" charset="0"/>
                        <a:ea typeface="Times New Roman" charset="0"/>
                        <a:cs typeface="Times New Roman" charset="0"/>
                      </a:endParaRPr>
                    </a:p>
                  </a:txBody>
                  <a:tcPr marL="68580" marR="68580" marT="0" marB="0">
                    <a:solidFill>
                      <a:srgbClr val="58C3AA"/>
                    </a:solidFill>
                  </a:tcPr>
                </a:tc>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Giá</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trị</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cảm</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xúc</a:t>
                      </a:r>
                      <a:endParaRPr lang="en-US" sz="2800">
                        <a:effectLst/>
                        <a:latin typeface="Times New Roman" charset="0"/>
                        <a:ea typeface="Times New Roman" charset="0"/>
                        <a:cs typeface="Times New Roman" charset="0"/>
                      </a:endParaRPr>
                    </a:p>
                  </a:txBody>
                  <a:tcPr marL="68580" marR="68580" marT="0" marB="0">
                    <a:solidFill>
                      <a:srgbClr val="58C3AA"/>
                    </a:solidFill>
                  </a:tcPr>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tuyệt vời</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5</a:t>
                      </a:r>
                    </a:p>
                  </a:txBody>
                  <a:tcPr marL="68580" marR="68580" marT="0" marB="0"/>
                </a:tc>
              </a:tr>
              <a:tr h="653171">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cao</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cấp</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4</a:t>
                      </a:r>
                    </a:p>
                  </a:txBody>
                  <a:tcPr marL="68580" marR="68580" marT="0" marB="0"/>
                </a:tc>
              </a:tr>
              <a:tr h="653171">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bổ</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ích</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3</a:t>
                      </a:r>
                    </a:p>
                  </a:txBody>
                  <a:tcPr marL="68580" marR="68580" marT="0" marB="0"/>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chặt chẽ</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2</a:t>
                      </a:r>
                    </a:p>
                  </a:txBody>
                  <a:tcPr marL="68580" marR="68580" marT="0" marB="0"/>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hợp lý</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1</a:t>
                      </a:r>
                    </a:p>
                  </a:txBody>
                  <a:tcPr marL="68580" marR="68580" marT="0" marB="0"/>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cũ</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-1</a:t>
                      </a:r>
                    </a:p>
                  </a:txBody>
                  <a:tcPr marL="68580" marR="68580" marT="0" marB="0"/>
                </a:tc>
              </a:tr>
              <a:tr h="653171">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đần độn</a:t>
                      </a: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-2</a:t>
                      </a:r>
                    </a:p>
                  </a:txBody>
                  <a:tcPr marL="68580" marR="68580" marT="0" marB="0"/>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bẩn</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-3</a:t>
                      </a:r>
                    </a:p>
                  </a:txBody>
                  <a:tcPr marL="68580" marR="68580" marT="0" marB="0"/>
                </a:tc>
              </a:tr>
              <a:tr h="653171">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tai hại</a:t>
                      </a: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-4</a:t>
                      </a:r>
                    </a:p>
                  </a:txBody>
                  <a:tcPr marL="68580" marR="68580" marT="0" marB="0"/>
                </a:tc>
              </a:tr>
              <a:tr h="653171">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thảm khốc</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indent="457200" algn="ctr">
                        <a:lnSpc>
                          <a:spcPct val="115000"/>
                        </a:lnSpc>
                        <a:spcAft>
                          <a:spcPts val="600"/>
                        </a:spcAft>
                      </a:pPr>
                      <a:r>
                        <a:rPr lang="en-US" sz="2800">
                          <a:solidFill>
                            <a:schemeClr val="tx2"/>
                          </a:solidFill>
                          <a:effectLst/>
                          <a:latin typeface="Times New Roman" charset="0"/>
                          <a:ea typeface="Times New Roman" charset="0"/>
                          <a:cs typeface="Times New Roman" charset="0"/>
                        </a:rPr>
                        <a:t>-5</a:t>
                      </a:r>
                    </a:p>
                  </a:txBody>
                  <a:tcPr marL="68580" marR="68580" marT="0" marB="0"/>
                </a:tc>
              </a:tr>
            </a:tbl>
          </a:graphicData>
        </a:graphic>
      </p:graphicFrame>
      <p:sp>
        <p:nvSpPr>
          <p:cNvPr id="10" name="TextBox 9"/>
          <p:cNvSpPr txBox="1"/>
          <p:nvPr/>
        </p:nvSpPr>
        <p:spPr>
          <a:xfrm>
            <a:off x="8651172" y="263006"/>
            <a:ext cx="3859201" cy="948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lang="en-US" sz="2500" spc="50" err="1" smtClean="0">
                <a:solidFill>
                  <a:schemeClr val="tx2"/>
                </a:solidFill>
                <a:latin typeface="Times New Roman" panose="02020603050405020304" pitchFamily="18" charset="0"/>
                <a:cs typeface="Times New Roman" panose="02020603050405020304" pitchFamily="18" charset="0"/>
              </a:rPr>
              <a:t>Bảng</a:t>
            </a:r>
            <a:r>
              <a:rPr lang="en-US" sz="2500" spc="50" smtClean="0">
                <a:solidFill>
                  <a:schemeClr val="tx2"/>
                </a:solidFill>
                <a:latin typeface="Times New Roman" panose="02020603050405020304" pitchFamily="18" charset="0"/>
                <a:cs typeface="Times New Roman" panose="02020603050405020304" pitchFamily="18" charset="0"/>
              </a:rPr>
              <a:t> 4: </a:t>
            </a:r>
            <a:r>
              <a:rPr lang="en-US" sz="2500" spc="50" err="1" smtClean="0">
                <a:solidFill>
                  <a:schemeClr val="tx2"/>
                </a:solidFill>
                <a:latin typeface="Times New Roman" panose="02020603050405020304" pitchFamily="18" charset="0"/>
                <a:cs typeface="Times New Roman" panose="02020603050405020304" pitchFamily="18" charset="0"/>
              </a:rPr>
              <a:t>Một</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số</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trong</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bộ</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điển</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tính</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endParaRPr kumimoji="0" lang="en-US" sz="2500" b="0" i="0" u="none" strike="noStrike" cap="none" spc="50" normalizeH="0" baseline="0">
              <a:ln>
                <a:noFill/>
              </a:ln>
              <a:solidFill>
                <a:schemeClr val="tx2"/>
              </a:solidFill>
              <a:effectLst/>
              <a:uFillTx/>
              <a:latin typeface="Times New Roman" panose="02020603050405020304" pitchFamily="18" charset="0"/>
              <a:cs typeface="Times New Roman" panose="02020603050405020304" pitchFamily="18" charset="0"/>
              <a:sym typeface="Helvetica Neue Thin"/>
            </a:endParaRPr>
          </a:p>
        </p:txBody>
      </p:sp>
    </p:spTree>
    <p:extLst>
      <p:ext uri="{BB962C8B-B14F-4D97-AF65-F5344CB8AC3E}">
        <p14:creationId xmlns:p14="http://schemas.microsoft.com/office/powerpoint/2010/main" val="163038767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mtClean="0">
                <a:latin typeface="Helvetica" charset="0"/>
                <a:ea typeface="Helvetica" charset="0"/>
                <a:cs typeface="Helvetica" charset="0"/>
              </a:rPr>
              <a:t>NỘI DUNG TRÌNH BÀY</a:t>
            </a:r>
            <a:endParaRPr lang="en-US">
              <a:latin typeface="Helvetica" charset="0"/>
              <a:ea typeface="Helvetica" charset="0"/>
              <a:cs typeface="Helvetica" charset="0"/>
            </a:endParaRPr>
          </a:p>
        </p:txBody>
      </p:sp>
      <p:sp>
        <p:nvSpPr>
          <p:cNvPr id="3" name="Text Placeholder 2"/>
          <p:cNvSpPr>
            <a:spLocks noGrp="1"/>
          </p:cNvSpPr>
          <p:nvPr>
            <p:ph type="body" idx="1"/>
          </p:nvPr>
        </p:nvSpPr>
        <p:spPr>
          <a:xfrm>
            <a:off x="1422400" y="3606799"/>
            <a:ext cx="10160000" cy="4775200"/>
          </a:xfrm>
        </p:spPr>
        <p:txBody>
          <a:bodyPr>
            <a:noAutofit/>
          </a:bodyPr>
          <a:lstStyle/>
          <a:p>
            <a:pPr marL="514350" indent="-514350">
              <a:buClr>
                <a:schemeClr val="tx2"/>
              </a:buClr>
              <a:buFont typeface="+mj-lt"/>
              <a:buAutoNum type="arabicPeriod"/>
            </a:pPr>
            <a:r>
              <a:rPr lang="vi-VN" sz="4000" smtClean="0">
                <a:solidFill>
                  <a:schemeClr val="tx2"/>
                </a:solidFill>
                <a:latin typeface="Times New Roman" charset="0"/>
                <a:ea typeface="Times New Roman" charset="0"/>
                <a:cs typeface="Times New Roman" charset="0"/>
              </a:rPr>
              <a:t>TỔNG QUAN ĐỀ TÀI</a:t>
            </a:r>
          </a:p>
          <a:p>
            <a:pPr marL="514350" indent="-514350">
              <a:buClr>
                <a:schemeClr val="tx2"/>
              </a:buClr>
              <a:buFont typeface="+mj-lt"/>
              <a:buAutoNum type="arabicPeriod"/>
            </a:pPr>
            <a:r>
              <a:rPr lang="vi-VN" sz="4000" smtClean="0">
                <a:solidFill>
                  <a:schemeClr val="tx2"/>
                </a:solidFill>
                <a:latin typeface="Times New Roman" charset="0"/>
                <a:ea typeface="Times New Roman" charset="0"/>
                <a:cs typeface="Times New Roman" charset="0"/>
              </a:rPr>
              <a:t>CƠ SỞ LÝ THUYẾT</a:t>
            </a:r>
          </a:p>
          <a:p>
            <a:pPr marL="514350" indent="-514350">
              <a:buClr>
                <a:schemeClr val="tx2"/>
              </a:buClr>
              <a:buFont typeface="+mj-lt"/>
              <a:buAutoNum type="arabicPeriod"/>
            </a:pPr>
            <a:r>
              <a:rPr lang="vi-VN" sz="4000" smtClean="0">
                <a:solidFill>
                  <a:schemeClr val="tx2"/>
                </a:solidFill>
                <a:latin typeface="Times New Roman" charset="0"/>
                <a:ea typeface="Times New Roman" charset="0"/>
                <a:cs typeface="Times New Roman" charset="0"/>
              </a:rPr>
              <a:t>XÂY DỰNG HỆ THỐNG THỬ NGHIỆM</a:t>
            </a:r>
          </a:p>
          <a:p>
            <a:pPr marL="514350" indent="-514350">
              <a:buClr>
                <a:schemeClr val="tx2"/>
              </a:buClr>
              <a:buFont typeface="+mj-lt"/>
              <a:buAutoNum type="arabicPeriod"/>
            </a:pPr>
            <a:r>
              <a:rPr lang="vi-VN" sz="4000" smtClean="0">
                <a:solidFill>
                  <a:schemeClr val="tx2"/>
                </a:solidFill>
                <a:latin typeface="Times New Roman" charset="0"/>
                <a:ea typeface="Times New Roman" charset="0"/>
                <a:cs typeface="Times New Roman" charset="0"/>
              </a:rPr>
              <a:t>KẾT QUẢ THỬ NGHIỆM</a:t>
            </a:r>
          </a:p>
          <a:p>
            <a:pPr marL="514350" indent="-514350">
              <a:buClr>
                <a:schemeClr val="tx2"/>
              </a:buClr>
              <a:buFont typeface="+mj-lt"/>
              <a:buAutoNum type="arabicPeriod"/>
            </a:pPr>
            <a:r>
              <a:rPr lang="vi-VN" sz="4000" smtClean="0">
                <a:solidFill>
                  <a:schemeClr val="tx2"/>
                </a:solidFill>
                <a:latin typeface="Times New Roman" charset="0"/>
                <a:ea typeface="Times New Roman" charset="0"/>
                <a:cs typeface="Times New Roman" charset="0"/>
              </a:rPr>
              <a:t>KẾT LUẬN VÀ HƯỚNG PHÁT TRIỂN</a:t>
            </a:r>
            <a:endParaRPr lang="en-US" sz="4000">
              <a:solidFill>
                <a:schemeClr val="tx2"/>
              </a:solidFill>
              <a:latin typeface="Times New Roman" charset="0"/>
              <a:ea typeface="Times New Roman" charset="0"/>
              <a:cs typeface="Times New Roman" charset="0"/>
            </a:endParaRPr>
          </a:p>
        </p:txBody>
      </p:sp>
      <p:sp>
        <p:nvSpPr>
          <p:cNvPr id="4" name="Slide Number Placeholder 3"/>
          <p:cNvSpPr>
            <a:spLocks noGrp="1"/>
          </p:cNvSpPr>
          <p:nvPr>
            <p:ph type="sldNum" sz="quarter" idx="10"/>
          </p:nvPr>
        </p:nvSpPr>
        <p:spPr/>
        <p:txBody>
          <a:bodyPr/>
          <a:lstStyle/>
          <a:p>
            <a:fld id="{9A1FA6D1-6D73-5742-BA6C-6D6C5340F69C}" type="slidenum">
              <a:rPr lang="en-US" smtClean="0"/>
              <a:pPr/>
              <a:t>2</a:t>
            </a:fld>
            <a:endParaRPr lang="en-US"/>
          </a:p>
        </p:txBody>
      </p:sp>
    </p:spTree>
    <p:extLst>
      <p:ext uri="{BB962C8B-B14F-4D97-AF65-F5344CB8AC3E}">
        <p14:creationId xmlns:p14="http://schemas.microsoft.com/office/powerpoint/2010/main" val="40954491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9A1FA6D1-6D73-5742-BA6C-6D6C5340F69C}" type="slidenum">
              <a:rPr lang="en-US" smtClean="0"/>
              <a:pPr/>
              <a:t>20</a:t>
            </a:fld>
            <a:endParaRPr lang="en-US"/>
          </a:p>
        </p:txBody>
      </p:sp>
      <p:graphicFrame>
        <p:nvGraphicFramePr>
          <p:cNvPr id="8" name="Table 7"/>
          <p:cNvGraphicFramePr>
            <a:graphicFrameLocks noGrp="1"/>
          </p:cNvGraphicFramePr>
          <p:nvPr>
            <p:extLst/>
          </p:nvPr>
        </p:nvGraphicFramePr>
        <p:xfrm>
          <a:off x="647856" y="1414166"/>
          <a:ext cx="5659200" cy="7185600"/>
        </p:xfrm>
        <a:graphic>
          <a:graphicData uri="http://schemas.openxmlformats.org/drawingml/2006/table">
            <a:tbl>
              <a:tblPr firstRow="1" bandRow="1">
                <a:tableStyleId>{21E4AEA4-8DFA-4A89-87EB-49C32662AFE0}</a:tableStyleId>
              </a:tblPr>
              <a:tblGrid>
                <a:gridCol w="2829600"/>
                <a:gridCol w="2829600"/>
              </a:tblGrid>
              <a:tr h="644000">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Trạng</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từ</a:t>
                      </a:r>
                      <a:endParaRPr lang="en-US" sz="2800">
                        <a:effectLst/>
                        <a:latin typeface="Times New Roman" charset="0"/>
                        <a:ea typeface="Times New Roman" charset="0"/>
                        <a:cs typeface="Times New Roman" charset="0"/>
                      </a:endParaRPr>
                    </a:p>
                  </a:txBody>
                  <a:tcPr marL="68580" marR="68580" marT="0" marB="0">
                    <a:solidFill>
                      <a:srgbClr val="58C3AA"/>
                    </a:solidFill>
                  </a:tcPr>
                </a:tc>
                <a:tc>
                  <a:txBody>
                    <a:bodyPr/>
                    <a:lstStyle/>
                    <a:p>
                      <a:pPr marL="0" indent="17463" algn="ctr">
                        <a:lnSpc>
                          <a:spcPct val="115000"/>
                        </a:lnSpc>
                        <a:spcAft>
                          <a:spcPts val="600"/>
                        </a:spcAft>
                        <a:tabLst/>
                      </a:pPr>
                      <a:r>
                        <a:rPr lang="en-US" sz="2800" err="1">
                          <a:effectLst/>
                          <a:latin typeface="Times New Roman" charset="0"/>
                          <a:ea typeface="Times New Roman" charset="0"/>
                          <a:cs typeface="Times New Roman" charset="0"/>
                        </a:rPr>
                        <a:t>Giá</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trị</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cảm</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xúc</a:t>
                      </a:r>
                      <a:endParaRPr lang="en-US" sz="2800">
                        <a:effectLst/>
                        <a:latin typeface="Times New Roman" charset="0"/>
                        <a:ea typeface="Times New Roman" charset="0"/>
                        <a:cs typeface="Times New Roman" charset="0"/>
                      </a:endParaRPr>
                    </a:p>
                  </a:txBody>
                  <a:tcPr marL="68580" marR="68580" marT="0" marB="0">
                    <a:solidFill>
                      <a:srgbClr val="58C3AA"/>
                    </a:solidFill>
                  </a:tcPr>
                </a:tc>
              </a:tr>
              <a:tr h="65416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thú vị</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5</a:t>
                      </a:r>
                    </a:p>
                  </a:txBody>
                  <a:tcPr marL="68580" marR="68580" marT="0" marB="0"/>
                </a:tc>
              </a:tr>
              <a:tr h="654160">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huy</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hoàng</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4</a:t>
                      </a:r>
                    </a:p>
                  </a:txBody>
                  <a:tcPr marL="68580" marR="68580" marT="0" marB="0"/>
                </a:tc>
              </a:tr>
              <a:tr h="65416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giỏi</a:t>
                      </a: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3</a:t>
                      </a:r>
                    </a:p>
                  </a:txBody>
                  <a:tcPr marL="68580" marR="68580" marT="0" marB="0"/>
                </a:tc>
              </a:tr>
              <a:tr h="65416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tươi</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2</a:t>
                      </a:r>
                    </a:p>
                  </a:txBody>
                  <a:tcPr marL="68580" marR="68580" marT="0" marB="0"/>
                </a:tc>
              </a:tr>
              <a:tr h="65416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sạch</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a:t>
                      </a:r>
                    </a:p>
                  </a:txBody>
                  <a:tcPr marL="68580" marR="68580" marT="0" marB="0"/>
                </a:tc>
              </a:tr>
              <a:tr h="65416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kỳ quặc</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a:t>
                      </a:r>
                    </a:p>
                  </a:txBody>
                  <a:tcPr marL="68580" marR="68580" marT="0" marB="0"/>
                </a:tc>
              </a:tr>
              <a:tr h="65416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thô</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-2</a:t>
                      </a:r>
                    </a:p>
                  </a:txBody>
                  <a:tcPr marL="68580" marR="68580" marT="0" marB="0"/>
                </a:tc>
              </a:tr>
              <a:tr h="65416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kém cỏi</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-3</a:t>
                      </a:r>
                    </a:p>
                  </a:txBody>
                  <a:tcPr marL="68580" marR="68580" marT="0" marB="0"/>
                </a:tc>
              </a:tr>
              <a:tr h="65416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tàn bạo</a:t>
                      </a: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-4</a:t>
                      </a:r>
                    </a:p>
                  </a:txBody>
                  <a:tcPr marL="68580" marR="68580" marT="0" marB="0"/>
                </a:tc>
              </a:tr>
              <a:tr h="65416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khiếp</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-5</a:t>
                      </a:r>
                    </a:p>
                  </a:txBody>
                  <a:tcPr marL="68580" marR="68580" marT="0" marB="0"/>
                </a:tc>
              </a:tr>
            </a:tbl>
          </a:graphicData>
        </a:graphic>
      </p:graphicFrame>
      <p:sp>
        <p:nvSpPr>
          <p:cNvPr id="6" name="TextBox 5"/>
          <p:cNvSpPr txBox="1"/>
          <p:nvPr/>
        </p:nvSpPr>
        <p:spPr>
          <a:xfrm>
            <a:off x="647856" y="319284"/>
            <a:ext cx="5659200" cy="948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en-US" sz="2500" spc="50" err="1">
                <a:solidFill>
                  <a:schemeClr val="tx2"/>
                </a:solidFill>
                <a:latin typeface="Times New Roman" panose="02020603050405020304" pitchFamily="18" charset="0"/>
                <a:cs typeface="Times New Roman" panose="02020603050405020304" pitchFamily="18" charset="0"/>
              </a:rPr>
              <a:t>Bảng</a:t>
            </a:r>
            <a:r>
              <a:rPr lang="en-US" sz="2500" spc="50">
                <a:solidFill>
                  <a:schemeClr val="tx2"/>
                </a:solidFill>
                <a:latin typeface="Times New Roman" panose="02020603050405020304" pitchFamily="18" charset="0"/>
                <a:cs typeface="Times New Roman" panose="02020603050405020304" pitchFamily="18" charset="0"/>
              </a:rPr>
              <a:t> 5</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Một</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số</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từ</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trong</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bộ</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từ</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a:solidFill>
                  <a:schemeClr val="tx2"/>
                </a:solidFill>
                <a:latin typeface="Times New Roman" panose="02020603050405020304" pitchFamily="18" charset="0"/>
                <a:cs typeface="Times New Roman" panose="02020603050405020304" pitchFamily="18" charset="0"/>
              </a:rPr>
              <a:t>điển</a:t>
            </a:r>
            <a:r>
              <a:rPr lang="en-US" sz="2500" spc="5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trạng</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endParaRPr lang="en-US" sz="2500" spc="50">
              <a:solidFill>
                <a:schemeClr val="tx2"/>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560711564"/>
              </p:ext>
            </p:extLst>
          </p:nvPr>
        </p:nvGraphicFramePr>
        <p:xfrm>
          <a:off x="6760782" y="1414166"/>
          <a:ext cx="5659200" cy="7185600"/>
        </p:xfrm>
        <a:graphic>
          <a:graphicData uri="http://schemas.openxmlformats.org/drawingml/2006/table">
            <a:tbl>
              <a:tblPr firstRow="1" bandRow="1">
                <a:tableStyleId>{21E4AEA4-8DFA-4A89-87EB-49C32662AFE0}</a:tableStyleId>
              </a:tblPr>
              <a:tblGrid>
                <a:gridCol w="2829600"/>
                <a:gridCol w="2829600"/>
              </a:tblGrid>
              <a:tr h="798400">
                <a:tc>
                  <a:txBody>
                    <a:bodyPr/>
                    <a:lstStyle/>
                    <a:p>
                      <a:pPr marL="0" indent="17463" algn="ctr">
                        <a:lnSpc>
                          <a:spcPct val="115000"/>
                        </a:lnSpc>
                        <a:spcAft>
                          <a:spcPts val="600"/>
                        </a:spcAft>
                        <a:tabLst/>
                      </a:pPr>
                      <a:r>
                        <a:rPr lang="en-US" sz="2800" err="1" smtClean="0">
                          <a:effectLst/>
                          <a:latin typeface="Times New Roman" charset="0"/>
                          <a:ea typeface="Times New Roman" charset="0"/>
                          <a:cs typeface="Times New Roman" charset="0"/>
                        </a:rPr>
                        <a:t>Từ</a:t>
                      </a:r>
                      <a:r>
                        <a:rPr lang="en-US" sz="2800" baseline="0" smtClean="0">
                          <a:effectLst/>
                          <a:latin typeface="Times New Roman" charset="0"/>
                          <a:ea typeface="Times New Roman" charset="0"/>
                          <a:cs typeface="Times New Roman" charset="0"/>
                        </a:rPr>
                        <a:t> </a:t>
                      </a:r>
                      <a:r>
                        <a:rPr lang="en-US" sz="2800" baseline="0" err="1" smtClean="0">
                          <a:effectLst/>
                          <a:latin typeface="Times New Roman" charset="0"/>
                          <a:ea typeface="Times New Roman" charset="0"/>
                          <a:cs typeface="Times New Roman" charset="0"/>
                        </a:rPr>
                        <a:t>tăng</a:t>
                      </a:r>
                      <a:r>
                        <a:rPr lang="en-US" sz="2800" baseline="0" smtClean="0">
                          <a:effectLst/>
                          <a:latin typeface="Times New Roman" charset="0"/>
                          <a:ea typeface="Times New Roman" charset="0"/>
                          <a:cs typeface="Times New Roman" charset="0"/>
                        </a:rPr>
                        <a:t> </a:t>
                      </a:r>
                      <a:r>
                        <a:rPr lang="en-US" sz="2800" baseline="0" err="1" smtClean="0">
                          <a:effectLst/>
                          <a:latin typeface="Times New Roman" charset="0"/>
                          <a:ea typeface="Times New Roman" charset="0"/>
                          <a:cs typeface="Times New Roman" charset="0"/>
                        </a:rPr>
                        <a:t>cường</a:t>
                      </a:r>
                      <a:endParaRPr lang="en-US" sz="2800">
                        <a:effectLst/>
                        <a:latin typeface="Times New Roman" charset="0"/>
                        <a:ea typeface="Times New Roman" charset="0"/>
                        <a:cs typeface="Times New Roman" charset="0"/>
                      </a:endParaRPr>
                    </a:p>
                  </a:txBody>
                  <a:tcPr marL="68580" marR="68580" marT="0" marB="0">
                    <a:solidFill>
                      <a:srgbClr val="58C3AA"/>
                    </a:solidFill>
                  </a:tcPr>
                </a:tc>
                <a:tc>
                  <a:txBody>
                    <a:bodyPr/>
                    <a:lstStyle/>
                    <a:p>
                      <a:pPr marL="0" indent="36513" algn="ctr">
                        <a:lnSpc>
                          <a:spcPct val="115000"/>
                        </a:lnSpc>
                        <a:spcAft>
                          <a:spcPts val="600"/>
                        </a:spcAft>
                        <a:tabLst/>
                      </a:pPr>
                      <a:r>
                        <a:rPr lang="en-US" sz="2800" err="1">
                          <a:effectLst/>
                          <a:latin typeface="Times New Roman" charset="0"/>
                          <a:ea typeface="Times New Roman" charset="0"/>
                          <a:cs typeface="Times New Roman" charset="0"/>
                        </a:rPr>
                        <a:t>Giá</a:t>
                      </a:r>
                      <a:r>
                        <a:rPr lang="en-US" sz="2800">
                          <a:effectLst/>
                          <a:latin typeface="Times New Roman" charset="0"/>
                          <a:ea typeface="Times New Roman" charset="0"/>
                          <a:cs typeface="Times New Roman" charset="0"/>
                        </a:rPr>
                        <a:t> </a:t>
                      </a:r>
                      <a:r>
                        <a:rPr lang="en-US" sz="2800" err="1">
                          <a:effectLst/>
                          <a:latin typeface="Times New Roman" charset="0"/>
                          <a:ea typeface="Times New Roman" charset="0"/>
                          <a:cs typeface="Times New Roman" charset="0"/>
                        </a:rPr>
                        <a:t>trị</a:t>
                      </a:r>
                      <a:r>
                        <a:rPr lang="en-US" sz="2800">
                          <a:effectLst/>
                          <a:latin typeface="Times New Roman" charset="0"/>
                          <a:ea typeface="Times New Roman" charset="0"/>
                          <a:cs typeface="Times New Roman" charset="0"/>
                        </a:rPr>
                        <a:t> </a:t>
                      </a:r>
                      <a:r>
                        <a:rPr lang="vi-VN" sz="2800">
                          <a:effectLst/>
                          <a:latin typeface="Times New Roman" charset="0"/>
                          <a:ea typeface="Times New Roman" charset="0"/>
                          <a:cs typeface="Times New Roman" charset="0"/>
                        </a:rPr>
                        <a:t>tăng cường</a:t>
                      </a:r>
                      <a:endParaRPr lang="en-US" sz="2800">
                        <a:effectLst/>
                        <a:latin typeface="Times New Roman" charset="0"/>
                        <a:ea typeface="Times New Roman" charset="0"/>
                        <a:cs typeface="Times New Roman" charset="0"/>
                      </a:endParaRPr>
                    </a:p>
                  </a:txBody>
                  <a:tcPr marL="68580" marR="68580" marT="0" marB="0">
                    <a:solidFill>
                      <a:srgbClr val="58C3AA"/>
                    </a:solidFill>
                  </a:tcPr>
                </a:tc>
              </a:tr>
              <a:tr h="798400">
                <a:tc>
                  <a:txBody>
                    <a:bodyPr/>
                    <a:lstStyle/>
                    <a:p>
                      <a:pPr indent="457200" algn="just">
                        <a:lnSpc>
                          <a:spcPct val="115000"/>
                        </a:lnSpc>
                        <a:spcAft>
                          <a:spcPts val="600"/>
                        </a:spcAft>
                      </a:pPr>
                      <a:r>
                        <a:rPr lang="vi-VN" sz="2800">
                          <a:solidFill>
                            <a:schemeClr val="tx2"/>
                          </a:solidFill>
                          <a:effectLst/>
                          <a:latin typeface="Times New Roman" charset="0"/>
                          <a:ea typeface="Times New Roman" charset="0"/>
                          <a:cs typeface="Times New Roman" charset="0"/>
                        </a:rPr>
                        <a:t>ít</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-1.5</a:t>
                      </a:r>
                    </a:p>
                  </a:txBody>
                  <a:tcPr marL="68580" marR="68580" marT="0" marB="0"/>
                </a:tc>
              </a:tr>
              <a:tr h="798400">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chút</a:t>
                      </a:r>
                      <a:r>
                        <a:rPr lang="en-US" sz="2800">
                          <a:solidFill>
                            <a:schemeClr val="tx2"/>
                          </a:solidFill>
                          <a:effectLst/>
                          <a:latin typeface="Times New Roman" charset="0"/>
                          <a:ea typeface="Times New Roman" charset="0"/>
                          <a:cs typeface="Times New Roman" charset="0"/>
                        </a:rPr>
                        <a:t> </a:t>
                      </a:r>
                      <a:r>
                        <a:rPr lang="en-US" sz="2800" err="1">
                          <a:solidFill>
                            <a:schemeClr val="tx2"/>
                          </a:solidFill>
                          <a:effectLst/>
                          <a:latin typeface="Times New Roman" charset="0"/>
                          <a:ea typeface="Times New Roman" charset="0"/>
                          <a:cs typeface="Times New Roman" charset="0"/>
                        </a:rPr>
                        <a:t>ít</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-0.9</a:t>
                      </a:r>
                    </a:p>
                  </a:txBody>
                  <a:tcPr marL="68580" marR="68580" marT="0" marB="0"/>
                </a:tc>
              </a:tr>
              <a:tr h="798400">
                <a:tc>
                  <a:txBody>
                    <a:bodyPr/>
                    <a:lstStyle/>
                    <a:p>
                      <a:pPr indent="457200" algn="just">
                        <a:lnSpc>
                          <a:spcPct val="115000"/>
                        </a:lnSpc>
                        <a:spcAft>
                          <a:spcPts val="600"/>
                        </a:spcAft>
                      </a:pPr>
                      <a:r>
                        <a:rPr lang="en-US" sz="2800" err="1">
                          <a:solidFill>
                            <a:schemeClr val="tx2"/>
                          </a:solidFill>
                          <a:effectLst/>
                          <a:latin typeface="Times New Roman" charset="0"/>
                          <a:ea typeface="Times New Roman" charset="0"/>
                          <a:cs typeface="Times New Roman" charset="0"/>
                        </a:rPr>
                        <a:t>hơi</a:t>
                      </a:r>
                      <a:endParaRPr lang="en-US" sz="2800">
                        <a:solidFill>
                          <a:schemeClr val="tx2"/>
                        </a:solidFill>
                        <a:effectLst/>
                        <a:latin typeface="Times New Roman" charset="0"/>
                        <a:ea typeface="Times New Roman" charset="0"/>
                        <a:cs typeface="Times New Roman" charset="0"/>
                      </a:endParaRP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-0.5</a:t>
                      </a:r>
                    </a:p>
                  </a:txBody>
                  <a:tcPr marL="68580" marR="68580" marT="0" marB="0"/>
                </a:tc>
              </a:tr>
              <a:tr h="79840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khá</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-0.2</a:t>
                      </a:r>
                    </a:p>
                  </a:txBody>
                  <a:tcPr marL="68580" marR="68580" marT="0" marB="0"/>
                </a:tc>
              </a:tr>
              <a:tr h="79840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chắc</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0.2</a:t>
                      </a:r>
                    </a:p>
                  </a:txBody>
                  <a:tcPr marL="68580" marR="68580" marT="0" marB="0"/>
                </a:tc>
              </a:tr>
              <a:tr h="79840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siêu</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0.4</a:t>
                      </a:r>
                    </a:p>
                  </a:txBody>
                  <a:tcPr marL="68580" marR="68580" marT="0" marB="0"/>
                </a:tc>
              </a:tr>
              <a:tr h="79840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hoàn toàn</a:t>
                      </a:r>
                    </a:p>
                  </a:txBody>
                  <a:tcPr marL="68580" marR="68580" marT="0" marB="0"/>
                </a:tc>
                <a:tc>
                  <a:txBody>
                    <a:bodyPr/>
                    <a:lstStyle/>
                    <a:p>
                      <a:pPr marL="0" indent="1746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0.5</a:t>
                      </a:r>
                    </a:p>
                  </a:txBody>
                  <a:tcPr marL="68580" marR="68580" marT="0" marB="0"/>
                </a:tc>
              </a:tr>
              <a:tr h="798400">
                <a:tc>
                  <a:txBody>
                    <a:bodyPr/>
                    <a:lstStyle/>
                    <a:p>
                      <a:pPr indent="457200" algn="just">
                        <a:lnSpc>
                          <a:spcPct val="115000"/>
                        </a:lnSpc>
                        <a:spcAft>
                          <a:spcPts val="600"/>
                        </a:spcAft>
                      </a:pPr>
                      <a:r>
                        <a:rPr lang="en-US" sz="2800">
                          <a:solidFill>
                            <a:schemeClr val="tx2"/>
                          </a:solidFill>
                          <a:effectLst/>
                          <a:latin typeface="Times New Roman" charset="0"/>
                          <a:ea typeface="Times New Roman" charset="0"/>
                          <a:cs typeface="Times New Roman" charset="0"/>
                        </a:rPr>
                        <a:t>nhất</a:t>
                      </a:r>
                    </a:p>
                  </a:txBody>
                  <a:tcPr marL="68580" marR="68580" marT="0" marB="0"/>
                </a:tc>
                <a:tc>
                  <a:txBody>
                    <a:bodyPr/>
                    <a:lstStyle/>
                    <a:p>
                      <a:pPr marL="0" indent="36513" algn="ctr">
                        <a:lnSpc>
                          <a:spcPct val="115000"/>
                        </a:lnSpc>
                        <a:spcAft>
                          <a:spcPts val="600"/>
                        </a:spcAft>
                        <a:tabLst/>
                      </a:pPr>
                      <a:r>
                        <a:rPr lang="en-US" sz="2800">
                          <a:solidFill>
                            <a:schemeClr val="tx2"/>
                          </a:solidFill>
                          <a:effectLst/>
                          <a:latin typeface="Times New Roman" charset="0"/>
                          <a:ea typeface="Times New Roman" charset="0"/>
                          <a:cs typeface="Times New Roman" charset="0"/>
                        </a:rPr>
                        <a:t>1</a:t>
                      </a:r>
                    </a:p>
                  </a:txBody>
                  <a:tcPr marL="68580" marR="68580" marT="0" marB="0"/>
                </a:tc>
              </a:tr>
            </a:tbl>
          </a:graphicData>
        </a:graphic>
      </p:graphicFrame>
      <p:sp>
        <p:nvSpPr>
          <p:cNvPr id="10" name="TextBox 9"/>
          <p:cNvSpPr txBox="1"/>
          <p:nvPr/>
        </p:nvSpPr>
        <p:spPr>
          <a:xfrm>
            <a:off x="6760782" y="319284"/>
            <a:ext cx="5659200" cy="948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lang="en-US" sz="2500" spc="50" err="1" smtClean="0">
                <a:solidFill>
                  <a:schemeClr val="tx2"/>
                </a:solidFill>
                <a:latin typeface="Times New Roman" panose="02020603050405020304" pitchFamily="18" charset="0"/>
                <a:cs typeface="Times New Roman" panose="02020603050405020304" pitchFamily="18" charset="0"/>
              </a:rPr>
              <a:t>Bảng</a:t>
            </a:r>
            <a:r>
              <a:rPr lang="en-US" sz="2500" spc="50" smtClean="0">
                <a:solidFill>
                  <a:schemeClr val="tx2"/>
                </a:solidFill>
                <a:latin typeface="Times New Roman" panose="02020603050405020304" pitchFamily="18" charset="0"/>
                <a:cs typeface="Times New Roman" panose="02020603050405020304" pitchFamily="18" charset="0"/>
              </a:rPr>
              <a:t> 6: </a:t>
            </a:r>
            <a:r>
              <a:rPr lang="en-US" sz="2500" spc="50" err="1" smtClean="0">
                <a:solidFill>
                  <a:schemeClr val="tx2"/>
                </a:solidFill>
                <a:latin typeface="Times New Roman" panose="02020603050405020304" pitchFamily="18" charset="0"/>
                <a:cs typeface="Times New Roman" panose="02020603050405020304" pitchFamily="18" charset="0"/>
              </a:rPr>
              <a:t>Một</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số</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trong</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bộ</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từ</a:t>
            </a:r>
            <a:r>
              <a:rPr lang="en-US" sz="2500" spc="50" smtClean="0">
                <a:solidFill>
                  <a:schemeClr val="tx2"/>
                </a:solidFill>
                <a:latin typeface="Times New Roman" panose="02020603050405020304" pitchFamily="18" charset="0"/>
                <a:cs typeface="Times New Roman" panose="02020603050405020304" pitchFamily="18" charset="0"/>
              </a:rPr>
              <a:t> </a:t>
            </a:r>
            <a:r>
              <a:rPr lang="en-US" sz="2500" spc="50" err="1" smtClean="0">
                <a:solidFill>
                  <a:schemeClr val="tx2"/>
                </a:solidFill>
                <a:latin typeface="Times New Roman" panose="02020603050405020304" pitchFamily="18" charset="0"/>
                <a:cs typeface="Times New Roman" panose="02020603050405020304" pitchFamily="18" charset="0"/>
              </a:rPr>
              <a:t>điển</a:t>
            </a:r>
            <a:r>
              <a:rPr lang="en-US" sz="2500" spc="50" smtClean="0">
                <a:solidFill>
                  <a:schemeClr val="tx2"/>
                </a:solidFill>
                <a:latin typeface="Times New Roman" panose="02020603050405020304" pitchFamily="18" charset="0"/>
                <a:cs typeface="Times New Roman" panose="02020603050405020304" pitchFamily="18" charset="0"/>
              </a:rPr>
              <a:t>          từ tăng cường</a:t>
            </a:r>
            <a:endParaRPr kumimoji="0" lang="en-US" sz="2500" b="0" i="0" u="none" strike="noStrike" cap="none" spc="50" normalizeH="0" baseline="0">
              <a:ln>
                <a:noFill/>
              </a:ln>
              <a:solidFill>
                <a:schemeClr val="tx2"/>
              </a:solidFill>
              <a:effectLst/>
              <a:uFillTx/>
              <a:latin typeface="Times New Roman" panose="02020603050405020304" pitchFamily="18" charset="0"/>
              <a:cs typeface="Times New Roman" panose="02020603050405020304" pitchFamily="18" charset="0"/>
              <a:sym typeface="Helvetica Neue Thin"/>
            </a:endParaRPr>
          </a:p>
        </p:txBody>
      </p:sp>
    </p:spTree>
    <p:extLst>
      <p:ext uri="{BB962C8B-B14F-4D97-AF65-F5344CB8AC3E}">
        <p14:creationId xmlns:p14="http://schemas.microsoft.com/office/powerpoint/2010/main" val="55429059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1016000"/>
            <a:ext cx="11497732" cy="1397000"/>
          </a:xfrm>
        </p:spPr>
        <p:txBody>
          <a:bodyPr anchor="ctr">
            <a:noAutofit/>
          </a:bodyPr>
          <a:lstStyle/>
          <a:p>
            <a:pPr>
              <a:lnSpc>
                <a:spcPct val="100000"/>
              </a:lnSpc>
            </a:pPr>
            <a:r>
              <a:rPr lang="vi-VN" sz="6400">
                <a:latin typeface="Helvetica" charset="0"/>
                <a:ea typeface="Helvetica" charset="0"/>
                <a:cs typeface="Helvetica" charset="0"/>
              </a:rPr>
              <a:t>GÁN NHÃN CÂU BẰNG TAY</a:t>
            </a:r>
            <a:endParaRPr lang="en-US" sz="64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21</a:t>
            </a:fld>
            <a:endParaRPr lang="en-US"/>
          </a:p>
        </p:txBody>
      </p:sp>
      <p:sp>
        <p:nvSpPr>
          <p:cNvPr id="6" name="TextBox 5"/>
          <p:cNvSpPr txBox="1"/>
          <p:nvPr/>
        </p:nvSpPr>
        <p:spPr>
          <a:xfrm>
            <a:off x="556289" y="2900147"/>
            <a:ext cx="12042111" cy="60272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spcBef>
                <a:spcPts val="0"/>
              </a:spcBef>
              <a:buFont typeface="Arial" charset="0"/>
              <a:buChar char="•"/>
            </a:pPr>
            <a:r>
              <a:rPr lang="vi-VN" sz="2800" b="1">
                <a:solidFill>
                  <a:schemeClr val="tx2"/>
                </a:solidFill>
                <a:latin typeface="Times New Roman" charset="0"/>
                <a:ea typeface="Times New Roman" charset="0"/>
                <a:cs typeface="Times New Roman" charset="0"/>
              </a:rPr>
              <a:t>Gán nhãn câu chủ quan và câu khách quan:</a:t>
            </a:r>
          </a:p>
          <a:p>
            <a:pPr marL="1066800" lvl="8" indent="-542925" algn="l">
              <a:lnSpc>
                <a:spcPct val="125000"/>
              </a:lnSpc>
              <a:spcBef>
                <a:spcPts val="0"/>
              </a:spcBef>
              <a:buFont typeface="Courier New" charset="0"/>
              <a:buChar char="o"/>
            </a:pPr>
            <a:r>
              <a:rPr lang="vi-VN" sz="2800">
                <a:solidFill>
                  <a:schemeClr val="tx2"/>
                </a:solidFill>
                <a:latin typeface="Times New Roman" charset="0"/>
                <a:ea typeface="Times New Roman" charset="0"/>
                <a:cs typeface="Times New Roman" charset="0"/>
              </a:rPr>
              <a:t>Câu không chứa từ hàm chứa cảm xúc và chỉ miêu tả một số thông tin thực tế là câu khách quan. </a:t>
            </a:r>
          </a:p>
          <a:p>
            <a:pPr marL="1066800" lvl="8" indent="-542925" algn="l">
              <a:lnSpc>
                <a:spcPct val="125000"/>
              </a:lnSpc>
              <a:spcBef>
                <a:spcPts val="0"/>
              </a:spcBef>
              <a:buFont typeface="Courier New" charset="0"/>
              <a:buChar char="o"/>
            </a:pPr>
            <a:r>
              <a:rPr lang="vi-VN" sz="2800">
                <a:solidFill>
                  <a:schemeClr val="tx2"/>
                </a:solidFill>
                <a:latin typeface="Times New Roman" charset="0"/>
                <a:ea typeface="Times New Roman" charset="0"/>
                <a:cs typeface="Times New Roman" charset="0"/>
              </a:rPr>
              <a:t>Câu hỏi hay câu điều kiện dù chứa từ hàm chứa cảm xúc vẫn là câu khách quan. </a:t>
            </a:r>
          </a:p>
          <a:p>
            <a:pPr marL="1066800" lvl="8" indent="-542925" algn="l">
              <a:lnSpc>
                <a:spcPct val="125000"/>
              </a:lnSpc>
              <a:spcBef>
                <a:spcPts val="0"/>
              </a:spcBef>
              <a:buFont typeface="Courier New" charset="0"/>
              <a:buChar char="o"/>
            </a:pPr>
            <a:r>
              <a:rPr lang="vi-VN" sz="2800">
                <a:solidFill>
                  <a:schemeClr val="tx2"/>
                </a:solidFill>
                <a:latin typeface="Times New Roman" charset="0"/>
                <a:ea typeface="Times New Roman" charset="0"/>
                <a:cs typeface="Times New Roman" charset="0"/>
              </a:rPr>
              <a:t>Câu chứa từ hàm chứa cảm xúc và không phải câu hỏi hay câu điều kiện là câu chủ quan. Câu chủ quan thường mang tới góc nhìn hay ý kiến cá nhân của người viết. </a:t>
            </a:r>
            <a:endParaRPr lang="en-US" sz="2800">
              <a:solidFill>
                <a:schemeClr val="tx2"/>
              </a:solidFill>
              <a:latin typeface="Times New Roman" charset="0"/>
              <a:ea typeface="Times New Roman" charset="0"/>
              <a:cs typeface="Times New Roman" charset="0"/>
            </a:endParaRPr>
          </a:p>
          <a:p>
            <a:pPr marL="457200" indent="-457200" algn="l">
              <a:lnSpc>
                <a:spcPct val="125000"/>
              </a:lnSpc>
              <a:spcBef>
                <a:spcPts val="0"/>
              </a:spcBef>
              <a:buFont typeface="Arial" charset="0"/>
              <a:buChar char="•"/>
            </a:pPr>
            <a:r>
              <a:rPr lang="vi-VN" sz="2800" b="1">
                <a:solidFill>
                  <a:schemeClr val="tx2"/>
                </a:solidFill>
                <a:latin typeface="Times New Roman" charset="0"/>
                <a:ea typeface="Times New Roman" charset="0"/>
                <a:cs typeface="Times New Roman" charset="0"/>
              </a:rPr>
              <a:t>Gán nhãn câu tích cực và câu tiêu cực:</a:t>
            </a:r>
          </a:p>
          <a:p>
            <a:pPr marL="1066800" lvl="8" indent="-542925" algn="l">
              <a:lnSpc>
                <a:spcPct val="125000"/>
              </a:lnSpc>
              <a:spcBef>
                <a:spcPts val="0"/>
              </a:spcBef>
              <a:buFont typeface="Courier New" charset="0"/>
              <a:buChar char="o"/>
            </a:pPr>
            <a:r>
              <a:rPr lang="vi-VN" sz="2800">
                <a:solidFill>
                  <a:schemeClr val="tx2"/>
                </a:solidFill>
                <a:latin typeface="Times New Roman" charset="0"/>
                <a:ea typeface="Times New Roman" charset="0"/>
                <a:cs typeface="Times New Roman" charset="0"/>
              </a:rPr>
              <a:t>Trường hợp câu chỉ chứa một quan điểm. </a:t>
            </a:r>
          </a:p>
          <a:p>
            <a:pPr marL="1066800" lvl="8" indent="-542925" algn="l">
              <a:lnSpc>
                <a:spcPct val="125000"/>
              </a:lnSpc>
              <a:spcBef>
                <a:spcPts val="0"/>
              </a:spcBef>
              <a:buFont typeface="Courier New" charset="0"/>
              <a:buChar char="o"/>
            </a:pPr>
            <a:r>
              <a:rPr lang="vi-VN" sz="2800">
                <a:solidFill>
                  <a:schemeClr val="tx2"/>
                </a:solidFill>
                <a:latin typeface="Times New Roman" charset="0"/>
                <a:ea typeface="Times New Roman" charset="0"/>
                <a:cs typeface="Times New Roman" charset="0"/>
              </a:rPr>
              <a:t>Trường hợp câu nhiều quan điểm ý kiến.</a:t>
            </a:r>
          </a:p>
        </p:txBody>
      </p:sp>
    </p:spTree>
    <p:extLst>
      <p:ext uri="{BB962C8B-B14F-4D97-AF65-F5344CB8AC3E}">
        <p14:creationId xmlns:p14="http://schemas.microsoft.com/office/powerpoint/2010/main" val="172018567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a:latin typeface="Helvetica" charset="0"/>
                <a:ea typeface="Helvetica" charset="0"/>
                <a:cs typeface="Helvetica" charset="0"/>
              </a:rPr>
              <a:t>THU THẬP DỮ LIỆU</a:t>
            </a:r>
            <a:endParaRPr lang="en-US">
              <a:latin typeface="Helvetica" charset="0"/>
              <a:ea typeface="Helvetica" charset="0"/>
              <a:cs typeface="Helvetica" charset="0"/>
            </a:endParaRPr>
          </a:p>
        </p:txBody>
      </p:sp>
      <p:sp>
        <p:nvSpPr>
          <p:cNvPr id="3" name="Slide Number Placeholder 2"/>
          <p:cNvSpPr>
            <a:spLocks noGrp="1"/>
          </p:cNvSpPr>
          <p:nvPr>
            <p:ph type="sldNum" sz="quarter" idx="12"/>
          </p:nvPr>
        </p:nvSpPr>
        <p:spPr/>
        <p:txBody>
          <a:bodyPr/>
          <a:lstStyle/>
          <a:p>
            <a:fld id="{9A1FA6D1-6D73-5742-BA6C-6D6C5340F69C}" type="slidenum">
              <a:rPr lang="en-US"/>
              <a:pPr/>
              <a:t>22</a:t>
            </a:fld>
            <a:endParaRPr lang="en-US"/>
          </a:p>
        </p:txBody>
      </p:sp>
      <p:pic>
        <p:nvPicPr>
          <p:cNvPr id="8" name="Picture Placeholder 5"/>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9217" t="4204" r="23412"/>
          <a:stretch/>
        </p:blipFill>
        <p:spPr>
          <a:xfrm>
            <a:off x="0" y="0"/>
            <a:ext cx="13004799" cy="9753600"/>
          </a:xfrm>
        </p:spPr>
      </p:pic>
      <p:pic>
        <p:nvPicPr>
          <p:cNvPr id="9" name="Picture Placeholder 5"/>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1" y="0"/>
            <a:ext cx="13004799" cy="9753600"/>
          </a:xfrm>
        </p:spPr>
      </p:pic>
      <p:pic>
        <p:nvPicPr>
          <p:cNvPr id="10" name="Picture Placeholder 5"/>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381"/>
          <a:stretch/>
        </p:blipFill>
        <p:spPr>
          <a:xfrm>
            <a:off x="1" y="0"/>
            <a:ext cx="13004799" cy="9753600"/>
          </a:xfrm>
        </p:spPr>
      </p:pic>
    </p:spTree>
    <p:extLst>
      <p:ext uri="{BB962C8B-B14F-4D97-AF65-F5344CB8AC3E}">
        <p14:creationId xmlns:p14="http://schemas.microsoft.com/office/powerpoint/2010/main" val="12093791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nSpc>
                <a:spcPct val="100000"/>
              </a:lnSpc>
            </a:pPr>
            <a:r>
              <a:rPr lang="vi-VN" sz="5000" smtClean="0">
                <a:latin typeface="Helvetica" charset="0"/>
                <a:ea typeface="Helvetica" charset="0"/>
                <a:cs typeface="Helvetica" charset="0"/>
              </a:rPr>
              <a:t>ĐẶC TRƯNG DỮ LIỆU TỪ MẠNG XÃ HỘI Ở VIỆT NAM</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23</a:t>
            </a:fld>
            <a:endParaRPr lang="en-US"/>
          </a:p>
        </p:txBody>
      </p:sp>
      <p:sp>
        <p:nvSpPr>
          <p:cNvPr id="5" name="TextBox 4"/>
          <p:cNvSpPr txBox="1"/>
          <p:nvPr/>
        </p:nvSpPr>
        <p:spPr>
          <a:xfrm>
            <a:off x="776498" y="3360366"/>
            <a:ext cx="11443936" cy="37959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defTabSz="584200" rtl="0" latinLnBrk="1" hangingPunct="0">
              <a:lnSpc>
                <a:spcPct val="150000"/>
              </a:lnSpc>
              <a:spcBef>
                <a:spcPts val="0"/>
              </a:spcBef>
              <a:buFont typeface="Arial" charset="0"/>
              <a:buChar char="•"/>
            </a:pPr>
            <a:r>
              <a:rPr lang="vi-VN" sz="3200">
                <a:solidFill>
                  <a:schemeClr val="tx2"/>
                </a:solidFill>
                <a:latin typeface="Times New Roman" charset="0"/>
                <a:ea typeface="Times New Roman" charset="0"/>
                <a:cs typeface="Times New Roman" charset="0"/>
              </a:rPr>
              <a:t>Câu bình luận trên mạng xã hội thường ngắn gọn, súc tích.</a:t>
            </a:r>
            <a:r>
              <a:rPr lang="en-US" sz="3200">
                <a:solidFill>
                  <a:schemeClr val="tx2"/>
                </a:solidFill>
                <a:latin typeface="Times New Roman" charset="0"/>
                <a:ea typeface="Times New Roman" charset="0"/>
                <a:cs typeface="Times New Roman" charset="0"/>
              </a:rPr>
              <a:t> </a:t>
            </a:r>
            <a:endParaRPr lang="en-US" sz="3200" smtClean="0">
              <a:solidFill>
                <a:schemeClr val="tx2"/>
              </a:solidFill>
              <a:latin typeface="Times New Roman" charset="0"/>
              <a:ea typeface="Times New Roman" charset="0"/>
              <a:cs typeface="Times New Roman" charset="0"/>
            </a:endParaRPr>
          </a:p>
          <a:p>
            <a:pPr marL="457200" indent="-457200" algn="l" defTabSz="584200" rtl="0" latinLnBrk="1" hangingPunct="0">
              <a:lnSpc>
                <a:spcPct val="150000"/>
              </a:lnSpc>
              <a:spcBef>
                <a:spcPts val="0"/>
              </a:spcBef>
              <a:buFont typeface="Arial" charset="0"/>
              <a:buChar char="•"/>
            </a:pPr>
            <a:r>
              <a:rPr lang="vi-VN" sz="3200" smtClean="0">
                <a:solidFill>
                  <a:schemeClr val="tx2"/>
                </a:solidFill>
                <a:latin typeface="Times New Roman" charset="0"/>
                <a:ea typeface="Times New Roman" charset="0"/>
                <a:cs typeface="Times New Roman" charset="0"/>
              </a:rPr>
              <a:t>Câu </a:t>
            </a:r>
            <a:r>
              <a:rPr lang="vi-VN" sz="3200">
                <a:solidFill>
                  <a:schemeClr val="tx2"/>
                </a:solidFill>
                <a:latin typeface="Times New Roman" charset="0"/>
                <a:ea typeface="Times New Roman" charset="0"/>
                <a:cs typeface="Times New Roman" charset="0"/>
              </a:rPr>
              <a:t>bình luận mang nhiều nghĩa khác nhau.</a:t>
            </a:r>
            <a:r>
              <a:rPr lang="en-US" sz="3200">
                <a:solidFill>
                  <a:schemeClr val="tx2"/>
                </a:solidFill>
                <a:latin typeface="Times New Roman" charset="0"/>
                <a:ea typeface="Times New Roman" charset="0"/>
                <a:cs typeface="Times New Roman" charset="0"/>
              </a:rPr>
              <a:t> </a:t>
            </a:r>
            <a:endParaRPr lang="en-US" sz="3200" smtClean="0">
              <a:solidFill>
                <a:schemeClr val="tx2"/>
              </a:solidFill>
              <a:latin typeface="Times New Roman" charset="0"/>
              <a:ea typeface="Times New Roman" charset="0"/>
              <a:cs typeface="Times New Roman" charset="0"/>
            </a:endParaRPr>
          </a:p>
          <a:p>
            <a:pPr marL="457200" indent="-457200" algn="l" defTabSz="584200" rtl="0" latinLnBrk="1" hangingPunct="0">
              <a:lnSpc>
                <a:spcPct val="150000"/>
              </a:lnSpc>
              <a:spcBef>
                <a:spcPts val="0"/>
              </a:spcBef>
              <a:buFont typeface="Arial" charset="0"/>
              <a:buChar char="•"/>
            </a:pPr>
            <a:r>
              <a:rPr lang="vi-VN" sz="3200" smtClean="0">
                <a:solidFill>
                  <a:schemeClr val="tx2"/>
                </a:solidFill>
                <a:latin typeface="Times New Roman" charset="0"/>
                <a:ea typeface="Times New Roman" charset="0"/>
                <a:cs typeface="Times New Roman" charset="0"/>
              </a:rPr>
              <a:t>Lồng </a:t>
            </a:r>
            <a:r>
              <a:rPr lang="vi-VN" sz="3200">
                <a:solidFill>
                  <a:schemeClr val="tx2"/>
                </a:solidFill>
                <a:latin typeface="Times New Roman" charset="0"/>
                <a:ea typeface="Times New Roman" charset="0"/>
                <a:cs typeface="Times New Roman" charset="0"/>
              </a:rPr>
              <a:t>ghép ngôn ngữ nước ngoài vào những bình luận. </a:t>
            </a:r>
            <a:endParaRPr lang="vi-VN" sz="3200" smtClean="0">
              <a:solidFill>
                <a:schemeClr val="tx2"/>
              </a:solidFill>
              <a:latin typeface="Times New Roman" charset="0"/>
              <a:ea typeface="Times New Roman" charset="0"/>
              <a:cs typeface="Times New Roman" charset="0"/>
            </a:endParaRPr>
          </a:p>
          <a:p>
            <a:pPr marL="457200" indent="-457200" algn="l" defTabSz="584200" rtl="0" latinLnBrk="1" hangingPunct="0">
              <a:lnSpc>
                <a:spcPct val="150000"/>
              </a:lnSpc>
              <a:spcBef>
                <a:spcPts val="0"/>
              </a:spcBef>
              <a:buFont typeface="Arial" charset="0"/>
              <a:buChar char="•"/>
            </a:pPr>
            <a:r>
              <a:rPr lang="vi-VN" sz="3200" smtClean="0">
                <a:solidFill>
                  <a:schemeClr val="tx2"/>
                </a:solidFill>
                <a:latin typeface="Times New Roman" charset="0"/>
                <a:ea typeface="Times New Roman" charset="0"/>
                <a:cs typeface="Times New Roman" charset="0"/>
              </a:rPr>
              <a:t>Kết </a:t>
            </a:r>
            <a:r>
              <a:rPr lang="vi-VN" sz="3200">
                <a:solidFill>
                  <a:schemeClr val="tx2"/>
                </a:solidFill>
                <a:latin typeface="Times New Roman" charset="0"/>
                <a:ea typeface="Times New Roman" charset="0"/>
                <a:cs typeface="Times New Roman" charset="0"/>
              </a:rPr>
              <a:t>hợp những câu chữ viết </a:t>
            </a:r>
            <a:r>
              <a:rPr lang="vi-VN" sz="3200" smtClean="0">
                <a:solidFill>
                  <a:schemeClr val="tx2"/>
                </a:solidFill>
                <a:latin typeface="Times New Roman" charset="0"/>
                <a:ea typeface="Times New Roman" charset="0"/>
                <a:cs typeface="Times New Roman" charset="0"/>
              </a:rPr>
              <a:t>tắt </a:t>
            </a:r>
            <a:r>
              <a:rPr lang="vi-VN" sz="3200">
                <a:solidFill>
                  <a:schemeClr val="tx2"/>
                </a:solidFill>
                <a:latin typeface="Times New Roman" charset="0"/>
                <a:ea typeface="Times New Roman" charset="0"/>
                <a:cs typeface="Times New Roman" charset="0"/>
              </a:rPr>
              <a:t>và biểu tượng cảm </a:t>
            </a:r>
            <a:r>
              <a:rPr lang="vi-VN" sz="3200" smtClean="0">
                <a:solidFill>
                  <a:schemeClr val="tx2"/>
                </a:solidFill>
                <a:latin typeface="Times New Roman" charset="0"/>
                <a:ea typeface="Times New Roman" charset="0"/>
                <a:cs typeface="Times New Roman" charset="0"/>
              </a:rPr>
              <a:t>xúc.</a:t>
            </a:r>
          </a:p>
          <a:p>
            <a:pPr marL="457200" indent="-457200" algn="l" defTabSz="584200" rtl="0" latinLnBrk="1" hangingPunct="0">
              <a:lnSpc>
                <a:spcPct val="150000"/>
              </a:lnSpc>
              <a:spcBef>
                <a:spcPts val="0"/>
              </a:spcBef>
              <a:buFont typeface="Arial" charset="0"/>
              <a:buChar char="•"/>
            </a:pPr>
            <a:r>
              <a:rPr lang="vi-VN" sz="3200">
                <a:solidFill>
                  <a:schemeClr val="tx2"/>
                </a:solidFill>
                <a:latin typeface="Times New Roman" charset="0"/>
                <a:ea typeface="Times New Roman" charset="0"/>
                <a:cs typeface="Times New Roman" charset="0"/>
              </a:rPr>
              <a:t>Tính vùng miền, địa phương của bình luận trên mạng xã hội.</a:t>
            </a:r>
            <a:r>
              <a:rPr lang="en-US" sz="3200">
                <a:solidFill>
                  <a:schemeClr val="tx2"/>
                </a:solidFill>
                <a:latin typeface="Times New Roman" charset="0"/>
                <a:ea typeface="Times New Roman" charset="0"/>
                <a:cs typeface="Times New Roman" charset="0"/>
              </a:rPr>
              <a:t> </a:t>
            </a:r>
            <a:endParaRPr lang="en-US" sz="3000" spc="5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7858766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8000">
                <a:latin typeface="Helvetica" charset="0"/>
                <a:ea typeface="Helvetica" charset="0"/>
                <a:cs typeface="Helvetica" charset="0"/>
              </a:rPr>
              <a:t>TIỀN XỬ LÝ</a:t>
            </a:r>
            <a:endParaRPr lang="en-US" sz="8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24</a:t>
            </a:fld>
            <a:endParaRPr lang="en-US"/>
          </a:p>
        </p:txBody>
      </p:sp>
      <p:grpSp>
        <p:nvGrpSpPr>
          <p:cNvPr id="194" name="Group 193"/>
          <p:cNvGrpSpPr/>
          <p:nvPr/>
        </p:nvGrpSpPr>
        <p:grpSpPr>
          <a:xfrm>
            <a:off x="1934256" y="2994856"/>
            <a:ext cx="9125843" cy="4988149"/>
            <a:chOff x="1934256" y="2979866"/>
            <a:chExt cx="9125843" cy="4988149"/>
          </a:xfrm>
        </p:grpSpPr>
        <p:grpSp>
          <p:nvGrpSpPr>
            <p:cNvPr id="151" name="Group 150"/>
            <p:cNvGrpSpPr/>
            <p:nvPr/>
          </p:nvGrpSpPr>
          <p:grpSpPr>
            <a:xfrm>
              <a:off x="1993296" y="3038906"/>
              <a:ext cx="2015774" cy="2015771"/>
              <a:chOff x="86406" y="605677"/>
              <a:chExt cx="2015774" cy="2015771"/>
            </a:xfrm>
          </p:grpSpPr>
          <p:sp>
            <p:nvSpPr>
              <p:cNvPr id="152" name="Rounded Rectangle 151"/>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53"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Tập        bình luận từ mạng xã hội</a:t>
                </a:r>
                <a:endParaRPr lang="en-US" sz="2600" kern="1200">
                  <a:solidFill>
                    <a:schemeClr val="tx2"/>
                  </a:solidFill>
                  <a:latin typeface="Times New Roman" charset="0"/>
                  <a:ea typeface="Times New Roman" charset="0"/>
                  <a:cs typeface="Times New Roman" charset="0"/>
                </a:endParaRPr>
              </a:p>
            </p:txBody>
          </p:sp>
        </p:grpSp>
        <p:grpSp>
          <p:nvGrpSpPr>
            <p:cNvPr id="157" name="Group 156"/>
            <p:cNvGrpSpPr/>
            <p:nvPr/>
          </p:nvGrpSpPr>
          <p:grpSpPr>
            <a:xfrm>
              <a:off x="5490579" y="3038906"/>
              <a:ext cx="2015774" cy="2015771"/>
              <a:chOff x="86406" y="605677"/>
              <a:chExt cx="2015774" cy="2015771"/>
            </a:xfrm>
          </p:grpSpPr>
          <p:sp>
            <p:nvSpPr>
              <p:cNvPr id="158" name="Rounded Rectangle 157"/>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59"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Chuyển về mã Unicode</a:t>
                </a:r>
                <a:endParaRPr lang="en-US" sz="2600" kern="1200">
                  <a:solidFill>
                    <a:schemeClr val="tx2"/>
                  </a:solidFill>
                  <a:latin typeface="Times New Roman" charset="0"/>
                  <a:ea typeface="Times New Roman" charset="0"/>
                  <a:cs typeface="Times New Roman" charset="0"/>
                </a:endParaRPr>
              </a:p>
            </p:txBody>
          </p:sp>
        </p:grpSp>
        <p:grpSp>
          <p:nvGrpSpPr>
            <p:cNvPr id="160" name="Group 159"/>
            <p:cNvGrpSpPr/>
            <p:nvPr/>
          </p:nvGrpSpPr>
          <p:grpSpPr>
            <a:xfrm>
              <a:off x="8987862" y="2979866"/>
              <a:ext cx="2015774" cy="2015771"/>
              <a:chOff x="86406" y="605677"/>
              <a:chExt cx="2015774" cy="2015771"/>
            </a:xfrm>
          </p:grpSpPr>
          <p:sp>
            <p:nvSpPr>
              <p:cNvPr id="161" name="Rounded Rectangle 160"/>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62"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Loại bỏ  biểu tượng cảm xúc</a:t>
                </a:r>
                <a:endParaRPr lang="en-US" sz="2600" kern="1200">
                  <a:solidFill>
                    <a:schemeClr val="tx2"/>
                  </a:solidFill>
                  <a:latin typeface="Times New Roman" charset="0"/>
                  <a:ea typeface="Times New Roman" charset="0"/>
                  <a:cs typeface="Times New Roman" charset="0"/>
                </a:endParaRPr>
              </a:p>
            </p:txBody>
          </p:sp>
        </p:grpSp>
        <p:grpSp>
          <p:nvGrpSpPr>
            <p:cNvPr id="163" name="Group 162"/>
            <p:cNvGrpSpPr/>
            <p:nvPr/>
          </p:nvGrpSpPr>
          <p:grpSpPr>
            <a:xfrm>
              <a:off x="9044325" y="5952244"/>
              <a:ext cx="2015774" cy="2015771"/>
              <a:chOff x="86406" y="605677"/>
              <a:chExt cx="2015774" cy="2015771"/>
            </a:xfrm>
          </p:grpSpPr>
          <p:sp>
            <p:nvSpPr>
              <p:cNvPr id="164" name="Rounded Rectangle 163"/>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65"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Cắt        bình luận thành câu</a:t>
                </a:r>
                <a:endParaRPr lang="en-US" sz="2600" kern="1200">
                  <a:solidFill>
                    <a:schemeClr val="tx2"/>
                  </a:solidFill>
                  <a:latin typeface="Times New Roman" charset="0"/>
                  <a:ea typeface="Times New Roman" charset="0"/>
                  <a:cs typeface="Times New Roman" charset="0"/>
                </a:endParaRPr>
              </a:p>
            </p:txBody>
          </p:sp>
        </p:grpSp>
        <p:grpSp>
          <p:nvGrpSpPr>
            <p:cNvPr id="166" name="Group 165"/>
            <p:cNvGrpSpPr/>
            <p:nvPr/>
          </p:nvGrpSpPr>
          <p:grpSpPr>
            <a:xfrm>
              <a:off x="5490579" y="5918336"/>
              <a:ext cx="2015774" cy="2015771"/>
              <a:chOff x="86406" y="605677"/>
              <a:chExt cx="2015774" cy="2015771"/>
            </a:xfrm>
          </p:grpSpPr>
          <p:sp>
            <p:nvSpPr>
              <p:cNvPr id="167" name="Rounded Rectangle 166"/>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68"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Gán nhãn  từ loại</a:t>
                </a:r>
                <a:endParaRPr lang="en-US" sz="2600" kern="1200">
                  <a:solidFill>
                    <a:schemeClr val="tx2"/>
                  </a:solidFill>
                  <a:latin typeface="Times New Roman" charset="0"/>
                  <a:ea typeface="Times New Roman" charset="0"/>
                  <a:cs typeface="Times New Roman" charset="0"/>
                </a:endParaRPr>
              </a:p>
            </p:txBody>
          </p:sp>
        </p:grpSp>
        <p:grpSp>
          <p:nvGrpSpPr>
            <p:cNvPr id="169" name="Group 168"/>
            <p:cNvGrpSpPr/>
            <p:nvPr/>
          </p:nvGrpSpPr>
          <p:grpSpPr>
            <a:xfrm>
              <a:off x="1934256" y="5892624"/>
              <a:ext cx="2015774" cy="2015771"/>
              <a:chOff x="86406" y="605677"/>
              <a:chExt cx="2015774" cy="2015771"/>
            </a:xfrm>
          </p:grpSpPr>
          <p:sp>
            <p:nvSpPr>
              <p:cNvPr id="170" name="Rounded Rectangle 169"/>
              <p:cNvSpPr/>
              <p:nvPr/>
            </p:nvSpPr>
            <p:spPr>
              <a:xfrm>
                <a:off x="86406" y="605677"/>
                <a:ext cx="2015774" cy="2015771"/>
              </a:xfrm>
              <a:prstGeom prst="roundRect">
                <a:avLst>
                  <a:gd name="adj" fmla="val 10000"/>
                </a:avLst>
              </a:prstGeom>
              <a:ln>
                <a:solidFill>
                  <a:srgbClr val="58C3AA"/>
                </a:solidFill>
              </a:ln>
            </p:spPr>
            <p:style>
              <a:lnRef idx="2">
                <a:schemeClr val="accent2"/>
              </a:lnRef>
              <a:fillRef idx="1">
                <a:schemeClr val="lt1"/>
              </a:fillRef>
              <a:effectRef idx="0">
                <a:schemeClr val="accent2"/>
              </a:effectRef>
              <a:fontRef idx="minor">
                <a:schemeClr val="dk1"/>
              </a:fontRef>
            </p:style>
          </p:sp>
          <p:sp>
            <p:nvSpPr>
              <p:cNvPr id="171" name="Rounded Rectangle 4"/>
              <p:cNvSpPr/>
              <p:nvPr/>
            </p:nvSpPr>
            <p:spPr>
              <a:xfrm>
                <a:off x="145446" y="664717"/>
                <a:ext cx="1897694" cy="1897691"/>
              </a:xfrm>
              <a:prstGeom prst="rect">
                <a:avLst/>
              </a:prstGeom>
              <a:ln>
                <a:solidFill>
                  <a:srgbClr val="58C3AA"/>
                </a:solidFill>
              </a:ln>
            </p:spPr>
            <p:style>
              <a:lnRef idx="2">
                <a:schemeClr val="accent2"/>
              </a:lnRef>
              <a:fillRef idx="1">
                <a:schemeClr val="lt1"/>
              </a:fillRef>
              <a:effectRef idx="0">
                <a:schemeClr val="accent2"/>
              </a:effectRef>
              <a:fontRef idx="minor">
                <a:schemeClr val="dk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2600" kern="1200">
                    <a:solidFill>
                      <a:schemeClr val="tx2"/>
                    </a:solidFill>
                    <a:latin typeface="Times New Roman" charset="0"/>
                    <a:ea typeface="Times New Roman" charset="0"/>
                    <a:cs typeface="Times New Roman" charset="0"/>
                  </a:rPr>
                  <a:t>Tập bình luận đã   tiền xử lý</a:t>
                </a:r>
                <a:endParaRPr lang="en-US" sz="2600" kern="1200">
                  <a:solidFill>
                    <a:schemeClr val="tx2"/>
                  </a:solidFill>
                  <a:latin typeface="Times New Roman" charset="0"/>
                  <a:ea typeface="Times New Roman" charset="0"/>
                  <a:cs typeface="Times New Roman" charset="0"/>
                </a:endParaRPr>
              </a:p>
            </p:txBody>
          </p:sp>
        </p:grpSp>
        <p:grpSp>
          <p:nvGrpSpPr>
            <p:cNvPr id="175" name="Group 174"/>
            <p:cNvGrpSpPr/>
            <p:nvPr/>
          </p:nvGrpSpPr>
          <p:grpSpPr>
            <a:xfrm>
              <a:off x="4478927" y="3943160"/>
              <a:ext cx="541794" cy="207262"/>
              <a:chOff x="2357744" y="1512920"/>
              <a:chExt cx="541794" cy="207262"/>
            </a:xfrm>
            <a:solidFill>
              <a:srgbClr val="58C3AA"/>
            </a:solidFill>
          </p:grpSpPr>
          <p:sp>
            <p:nvSpPr>
              <p:cNvPr id="176" name="Right Arrow 175"/>
              <p:cNvSpPr/>
              <p:nvPr/>
            </p:nvSpPr>
            <p:spPr>
              <a:xfrm rot="6695">
                <a:off x="2357744" y="1512920"/>
                <a:ext cx="541794" cy="207262"/>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7" name="Right Arrow 4"/>
              <p:cNvSpPr/>
              <p:nvPr/>
            </p:nvSpPr>
            <p:spPr>
              <a:xfrm rot="6695">
                <a:off x="2357744" y="1554311"/>
                <a:ext cx="479615" cy="124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solidFill>
                    <a:schemeClr val="tx2"/>
                  </a:solidFill>
                  <a:latin typeface="Times New Roman" charset="0"/>
                  <a:ea typeface="Times New Roman" charset="0"/>
                  <a:cs typeface="Times New Roman" charset="0"/>
                </a:endParaRPr>
              </a:p>
            </p:txBody>
          </p:sp>
        </p:grpSp>
        <p:grpSp>
          <p:nvGrpSpPr>
            <p:cNvPr id="178" name="Group 177"/>
            <p:cNvGrpSpPr/>
            <p:nvPr/>
          </p:nvGrpSpPr>
          <p:grpSpPr>
            <a:xfrm>
              <a:off x="7976009" y="3942632"/>
              <a:ext cx="541794" cy="207262"/>
              <a:chOff x="2357744" y="1512920"/>
              <a:chExt cx="541794" cy="207262"/>
            </a:xfrm>
            <a:solidFill>
              <a:srgbClr val="58C3AA"/>
            </a:solidFill>
          </p:grpSpPr>
          <p:sp>
            <p:nvSpPr>
              <p:cNvPr id="179" name="Right Arrow 178"/>
              <p:cNvSpPr/>
              <p:nvPr/>
            </p:nvSpPr>
            <p:spPr>
              <a:xfrm rot="6695">
                <a:off x="2357744" y="1512920"/>
                <a:ext cx="541794" cy="207262"/>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80" name="Right Arrow 4"/>
              <p:cNvSpPr/>
              <p:nvPr/>
            </p:nvSpPr>
            <p:spPr>
              <a:xfrm rot="6695">
                <a:off x="2357744" y="1554311"/>
                <a:ext cx="479615" cy="124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solidFill>
                    <a:schemeClr val="tx2"/>
                  </a:solidFill>
                  <a:latin typeface="Times New Roman" charset="0"/>
                  <a:ea typeface="Times New Roman" charset="0"/>
                  <a:cs typeface="Times New Roman" charset="0"/>
                </a:endParaRPr>
              </a:p>
            </p:txBody>
          </p:sp>
        </p:grpSp>
        <p:grpSp>
          <p:nvGrpSpPr>
            <p:cNvPr id="181" name="Group 180"/>
            <p:cNvGrpSpPr/>
            <p:nvPr/>
          </p:nvGrpSpPr>
          <p:grpSpPr>
            <a:xfrm rot="10800000">
              <a:off x="7944919" y="6796878"/>
              <a:ext cx="541794" cy="207262"/>
              <a:chOff x="2357744" y="1512920"/>
              <a:chExt cx="541794" cy="207262"/>
            </a:xfrm>
            <a:solidFill>
              <a:srgbClr val="58C3AA"/>
            </a:solidFill>
          </p:grpSpPr>
          <p:sp>
            <p:nvSpPr>
              <p:cNvPr id="182" name="Right Arrow 181"/>
              <p:cNvSpPr/>
              <p:nvPr/>
            </p:nvSpPr>
            <p:spPr>
              <a:xfrm rot="6695">
                <a:off x="2357744" y="1512920"/>
                <a:ext cx="541794" cy="207262"/>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83" name="Right Arrow 4"/>
              <p:cNvSpPr/>
              <p:nvPr/>
            </p:nvSpPr>
            <p:spPr>
              <a:xfrm rot="6695">
                <a:off x="2357744" y="1554311"/>
                <a:ext cx="479615" cy="124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solidFill>
                    <a:schemeClr val="tx2"/>
                  </a:solidFill>
                  <a:latin typeface="Times New Roman" charset="0"/>
                  <a:ea typeface="Times New Roman" charset="0"/>
                  <a:cs typeface="Times New Roman" charset="0"/>
                </a:endParaRPr>
              </a:p>
            </p:txBody>
          </p:sp>
        </p:grpSp>
        <p:grpSp>
          <p:nvGrpSpPr>
            <p:cNvPr id="187" name="Group 186"/>
            <p:cNvGrpSpPr/>
            <p:nvPr/>
          </p:nvGrpSpPr>
          <p:grpSpPr>
            <a:xfrm rot="10800000">
              <a:off x="4388394" y="6796350"/>
              <a:ext cx="541794" cy="207262"/>
              <a:chOff x="2357744" y="1512920"/>
              <a:chExt cx="541794" cy="207262"/>
            </a:xfrm>
            <a:solidFill>
              <a:srgbClr val="58C3AA"/>
            </a:solidFill>
          </p:grpSpPr>
          <p:sp>
            <p:nvSpPr>
              <p:cNvPr id="188" name="Right Arrow 187"/>
              <p:cNvSpPr/>
              <p:nvPr/>
            </p:nvSpPr>
            <p:spPr>
              <a:xfrm rot="6695">
                <a:off x="2357744" y="1512920"/>
                <a:ext cx="541794" cy="207262"/>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89" name="Right Arrow 4"/>
              <p:cNvSpPr/>
              <p:nvPr/>
            </p:nvSpPr>
            <p:spPr>
              <a:xfrm rot="6695">
                <a:off x="2357744" y="1554311"/>
                <a:ext cx="479615" cy="124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solidFill>
                    <a:schemeClr val="tx2"/>
                  </a:solidFill>
                  <a:latin typeface="Times New Roman" charset="0"/>
                  <a:ea typeface="Times New Roman" charset="0"/>
                  <a:cs typeface="Times New Roman" charset="0"/>
                </a:endParaRPr>
              </a:p>
            </p:txBody>
          </p:sp>
        </p:grpSp>
        <p:grpSp>
          <p:nvGrpSpPr>
            <p:cNvPr id="190" name="Group 189"/>
            <p:cNvGrpSpPr/>
            <p:nvPr/>
          </p:nvGrpSpPr>
          <p:grpSpPr>
            <a:xfrm rot="5400000">
              <a:off x="9724852" y="5370309"/>
              <a:ext cx="541794" cy="207262"/>
              <a:chOff x="2357744" y="1512920"/>
              <a:chExt cx="541794" cy="207262"/>
            </a:xfrm>
            <a:solidFill>
              <a:srgbClr val="58C3AA"/>
            </a:solidFill>
          </p:grpSpPr>
          <p:sp>
            <p:nvSpPr>
              <p:cNvPr id="191" name="Right Arrow 190"/>
              <p:cNvSpPr/>
              <p:nvPr/>
            </p:nvSpPr>
            <p:spPr>
              <a:xfrm rot="6695">
                <a:off x="2357744" y="1512920"/>
                <a:ext cx="541794" cy="207262"/>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92" name="Right Arrow 4"/>
              <p:cNvSpPr/>
              <p:nvPr/>
            </p:nvSpPr>
            <p:spPr>
              <a:xfrm rot="6695">
                <a:off x="2357744" y="1554311"/>
                <a:ext cx="479615" cy="124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solidFill>
                    <a:schemeClr val="tx2"/>
                  </a:solidFill>
                  <a:latin typeface="Times New Roman" charset="0"/>
                  <a:ea typeface="Times New Roman" charset="0"/>
                  <a:cs typeface="Times New Roman" charset="0"/>
                </a:endParaRPr>
              </a:p>
            </p:txBody>
          </p:sp>
        </p:grpSp>
      </p:grpSp>
      <p:sp>
        <p:nvSpPr>
          <p:cNvPr id="193" name="TextBox 192"/>
          <p:cNvSpPr txBox="1"/>
          <p:nvPr/>
        </p:nvSpPr>
        <p:spPr>
          <a:xfrm>
            <a:off x="615822" y="8364102"/>
            <a:ext cx="11923395" cy="5765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en-US" sz="2800" err="1" smtClean="0">
                <a:solidFill>
                  <a:schemeClr val="tx2"/>
                </a:solidFill>
                <a:latin typeface="Times New Roman" charset="0"/>
                <a:ea typeface="Times New Roman" charset="0"/>
                <a:cs typeface="Times New Roman" charset="0"/>
              </a:rPr>
              <a:t>Hình</a:t>
            </a:r>
            <a:r>
              <a:rPr lang="en-US" sz="2800" smtClean="0">
                <a:solidFill>
                  <a:schemeClr val="tx2"/>
                </a:solidFill>
                <a:latin typeface="Times New Roman" charset="0"/>
                <a:ea typeface="Times New Roman" charset="0"/>
                <a:cs typeface="Times New Roman" charset="0"/>
              </a:rPr>
              <a:t> 2: </a:t>
            </a:r>
            <a:r>
              <a:rPr lang="vi-VN" sz="2800" smtClean="0">
                <a:solidFill>
                  <a:schemeClr val="tx2"/>
                </a:solidFill>
                <a:latin typeface="Times New Roman" charset="0"/>
                <a:ea typeface="Times New Roman" charset="0"/>
                <a:cs typeface="Times New Roman" charset="0"/>
              </a:rPr>
              <a:t>Quá trình tiền xử lý dữ liệu từ mạng xã hội</a:t>
            </a:r>
            <a:endParaRPr kumimoji="0" lang="en-US" sz="28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p:txBody>
      </p:sp>
    </p:spTree>
    <p:extLst>
      <p:ext uri="{BB962C8B-B14F-4D97-AF65-F5344CB8AC3E}">
        <p14:creationId xmlns:p14="http://schemas.microsoft.com/office/powerpoint/2010/main" val="1409959708"/>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6000">
                <a:latin typeface="Helvetica" charset="0"/>
                <a:ea typeface="Helvetica" charset="0"/>
                <a:cs typeface="Helvetica" charset="0"/>
              </a:rPr>
              <a:t>BỘ DỮ LIỆU HUẤN LUYỆN</a:t>
            </a:r>
            <a:endParaRPr lang="en-US" sz="6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25</a:t>
            </a:fld>
            <a:endParaRPr lang="en-US"/>
          </a:p>
        </p:txBody>
      </p:sp>
      <p:sp>
        <p:nvSpPr>
          <p:cNvPr id="5" name="Rectangle 4"/>
          <p:cNvSpPr/>
          <p:nvPr/>
        </p:nvSpPr>
        <p:spPr>
          <a:xfrm>
            <a:off x="744707" y="3284709"/>
            <a:ext cx="11256798" cy="515398"/>
          </a:xfrm>
          <a:prstGeom prst="rect">
            <a:avLst/>
          </a:prstGeom>
        </p:spPr>
        <p:txBody>
          <a:bodyPr wrap="square">
            <a:spAutoFit/>
          </a:bodyPr>
          <a:lstStyle/>
          <a:p>
            <a:pPr defTabSz="584200" rtl="0" latinLnBrk="1" hangingPunct="0">
              <a:spcBef>
                <a:spcPts val="0"/>
              </a:spcBef>
            </a:pPr>
            <a:r>
              <a:rPr lang="vi-VN">
                <a:solidFill>
                  <a:schemeClr val="tx2"/>
                </a:solidFill>
                <a:latin typeface="Times New Roman" charset="0"/>
                <a:ea typeface="Times New Roman" charset="0"/>
                <a:cs typeface="Times New Roman" charset="0"/>
              </a:rPr>
              <a:t>Bảng</a:t>
            </a:r>
            <a:r>
              <a:rPr lang="en-US">
                <a:solidFill>
                  <a:schemeClr val="tx2"/>
                </a:solidFill>
                <a:latin typeface="Times New Roman" charset="0"/>
                <a:ea typeface="Times New Roman" charset="0"/>
                <a:cs typeface="Times New Roman" charset="0"/>
              </a:rPr>
              <a:t> 7</a:t>
            </a:r>
            <a:r>
              <a:rPr lang="vi-VN">
                <a:solidFill>
                  <a:schemeClr val="tx2"/>
                </a:solidFill>
                <a:latin typeface="Times New Roman" charset="0"/>
                <a:ea typeface="Times New Roman" charset="0"/>
                <a:cs typeface="Times New Roman" charset="0"/>
              </a:rPr>
              <a:t>:</a:t>
            </a:r>
            <a:r>
              <a:rPr lang="en-US">
                <a:solidFill>
                  <a:schemeClr val="tx2"/>
                </a:solidFill>
                <a:latin typeface="Times New Roman" charset="0"/>
                <a:ea typeface="Times New Roman" charset="0"/>
                <a:cs typeface="Times New Roman" charset="0"/>
              </a:rPr>
              <a:t> Kết quả phân </a:t>
            </a:r>
            <a:r>
              <a:rPr lang="vi-VN">
                <a:solidFill>
                  <a:schemeClr val="tx2"/>
                </a:solidFill>
                <a:latin typeface="Times New Roman" charset="0"/>
                <a:ea typeface="Times New Roman" charset="0"/>
                <a:cs typeface="Times New Roman" charset="0"/>
              </a:rPr>
              <a:t>loại</a:t>
            </a:r>
            <a:r>
              <a:rPr lang="en-US">
                <a:solidFill>
                  <a:schemeClr val="tx2"/>
                </a:solidFill>
                <a:latin typeface="Times New Roman" charset="0"/>
                <a:ea typeface="Times New Roman" charset="0"/>
                <a:cs typeface="Times New Roman" charset="0"/>
              </a:rPr>
              <a:t> bằng tay </a:t>
            </a:r>
            <a:r>
              <a:rPr lang="vi-VN">
                <a:solidFill>
                  <a:schemeClr val="tx2"/>
                </a:solidFill>
                <a:latin typeface="Times New Roman" charset="0"/>
                <a:ea typeface="Times New Roman" charset="0"/>
                <a:cs typeface="Times New Roman" charset="0"/>
              </a:rPr>
              <a:t>bộ dữ liệu huấn luyện</a:t>
            </a:r>
            <a:endParaRPr lang="en-US">
              <a:solidFill>
                <a:schemeClr val="tx2"/>
              </a:solidFill>
              <a:latin typeface="Times New Roman" charset="0"/>
              <a:ea typeface="Times New Roman" charset="0"/>
              <a:cs typeface="Times New Roman"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39286229"/>
              </p:ext>
            </p:extLst>
          </p:nvPr>
        </p:nvGraphicFramePr>
        <p:xfrm>
          <a:off x="748787" y="3831228"/>
          <a:ext cx="11252718" cy="3283200"/>
        </p:xfrm>
        <a:graphic>
          <a:graphicData uri="http://schemas.openxmlformats.org/drawingml/2006/table">
            <a:tbl>
              <a:tblPr firstRow="1" bandRow="1">
                <a:tableStyleId>{21E4AEA4-8DFA-4A89-87EB-49C32662AFE0}</a:tableStyleId>
              </a:tblPr>
              <a:tblGrid>
                <a:gridCol w="1875453"/>
                <a:gridCol w="1875453"/>
                <a:gridCol w="1875453"/>
                <a:gridCol w="1875453"/>
                <a:gridCol w="1875453"/>
                <a:gridCol w="1875453"/>
              </a:tblGrid>
              <a:tr h="547200">
                <a:tc rowSpan="2">
                  <a:txBody>
                    <a:bodyPr/>
                    <a:lstStyle/>
                    <a:p>
                      <a:pPr algn="ctr"/>
                      <a:r>
                        <a:rPr lang="vi-VN" sz="2200">
                          <a:latin typeface="Times New Roman" charset="0"/>
                          <a:ea typeface="Times New Roman" charset="0"/>
                          <a:cs typeface="Times New Roman" charset="0"/>
                        </a:rPr>
                        <a:t>STT</a:t>
                      </a:r>
                      <a:endParaRPr lang="en-US" sz="2200">
                        <a:latin typeface="Times New Roman" charset="0"/>
                        <a:ea typeface="Times New Roman" charset="0"/>
                        <a:cs typeface="Times New Roman" charset="0"/>
                      </a:endParaRPr>
                    </a:p>
                  </a:txBody>
                  <a:tcPr anchor="ctr">
                    <a:solidFill>
                      <a:srgbClr val="58C3AA"/>
                    </a:solidFill>
                  </a:tcPr>
                </a:tc>
                <a:tc rowSpan="2">
                  <a:txBody>
                    <a:bodyPr/>
                    <a:lstStyle/>
                    <a:p>
                      <a:pPr algn="ctr"/>
                      <a:r>
                        <a:rPr lang="vi-VN" sz="2200">
                          <a:latin typeface="Times New Roman" charset="0"/>
                          <a:ea typeface="Times New Roman" charset="0"/>
                          <a:cs typeface="Times New Roman" charset="0"/>
                        </a:rPr>
                        <a:t>Chủ đề</a:t>
                      </a:r>
                      <a:endParaRPr lang="en-US" sz="2200">
                        <a:latin typeface="Times New Roman" charset="0"/>
                        <a:ea typeface="Times New Roman" charset="0"/>
                        <a:cs typeface="Times New Roman" charset="0"/>
                      </a:endParaRPr>
                    </a:p>
                  </a:txBody>
                  <a:tcPr anchor="ctr">
                    <a:solidFill>
                      <a:srgbClr val="58C3AA"/>
                    </a:solidFill>
                  </a:tcPr>
                </a:tc>
                <a:tc gridSpan="4">
                  <a:txBody>
                    <a:bodyPr/>
                    <a:lstStyle/>
                    <a:p>
                      <a:pPr algn="ctr"/>
                      <a:r>
                        <a:rPr lang="vi-VN" sz="2200">
                          <a:latin typeface="Times New Roman" charset="0"/>
                          <a:ea typeface="Times New Roman" charset="0"/>
                          <a:cs typeface="Times New Roman" charset="0"/>
                        </a:rPr>
                        <a:t>Dữ liệu thử nghiệm</a:t>
                      </a:r>
                      <a:endParaRPr lang="en-US" sz="2200">
                        <a:latin typeface="Times New Roman" charset="0"/>
                        <a:ea typeface="Times New Roman" charset="0"/>
                        <a:cs typeface="Times New Roman" charset="0"/>
                      </a:endParaRPr>
                    </a:p>
                  </a:txBody>
                  <a:tcPr anchor="ctr">
                    <a:solidFill>
                      <a:srgbClr val="58C3AA"/>
                    </a:solidFill>
                  </a:tcPr>
                </a:tc>
                <a:tc hMerge="1">
                  <a:txBody>
                    <a:bodyPr/>
                    <a:lstStyle/>
                    <a:p>
                      <a:endParaRPr lang="en-US"/>
                    </a:p>
                  </a:txBody>
                  <a:tcPr>
                    <a:solidFill>
                      <a:srgbClr val="58C3AA"/>
                    </a:solidFill>
                  </a:tcPr>
                </a:tc>
                <a:tc hMerge="1">
                  <a:txBody>
                    <a:bodyPr/>
                    <a:lstStyle/>
                    <a:p>
                      <a:pPr algn="ctr"/>
                      <a:endParaRPr lang="en-US" sz="2200">
                        <a:latin typeface="Times New Roman" charset="0"/>
                        <a:ea typeface="Times New Roman" charset="0"/>
                        <a:cs typeface="Times New Roman" charset="0"/>
                      </a:endParaRPr>
                    </a:p>
                  </a:txBody>
                  <a:tcPr anchor="ctr">
                    <a:solidFill>
                      <a:srgbClr val="58C3AA"/>
                    </a:solidFill>
                  </a:tcPr>
                </a:tc>
                <a:tc hMerge="1">
                  <a:txBody>
                    <a:bodyPr/>
                    <a:lstStyle/>
                    <a:p>
                      <a:endParaRPr lang="en-US"/>
                    </a:p>
                  </a:txBody>
                  <a:tcPr>
                    <a:solidFill>
                      <a:srgbClr val="58C3AA"/>
                    </a:solidFill>
                  </a:tcPr>
                </a:tc>
              </a:tr>
              <a:tr h="547200">
                <a:tc vMerge="1">
                  <a:txBody>
                    <a:bodyPr/>
                    <a:lstStyle/>
                    <a:p>
                      <a:endParaRPr lang="en-US"/>
                    </a:p>
                  </a:txBody>
                  <a:tcPr/>
                </a:tc>
                <a:tc vMerge="1">
                  <a:txBody>
                    <a:bodyPr/>
                    <a:lstStyle/>
                    <a:p>
                      <a:endParaRPr lang="en-US"/>
                    </a:p>
                  </a:txBody>
                  <a:tcPr/>
                </a:tc>
                <a:tc>
                  <a:txBody>
                    <a:bodyPr/>
                    <a:lstStyle/>
                    <a:p>
                      <a:pPr algn="ctr"/>
                      <a:r>
                        <a:rPr lang="vi-VN" sz="2200">
                          <a:solidFill>
                            <a:schemeClr val="tx2"/>
                          </a:solidFill>
                          <a:latin typeface="Times New Roman" charset="0"/>
                          <a:ea typeface="Times New Roman" charset="0"/>
                          <a:cs typeface="Times New Roman" charset="0"/>
                        </a:rPr>
                        <a:t>Câu chủ quan</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khách quan</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tích cực</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tiêu cực</a:t>
                      </a:r>
                      <a:endParaRPr lang="en-US" sz="2200">
                        <a:solidFill>
                          <a:schemeClr val="tx2"/>
                        </a:solidFill>
                        <a:latin typeface="Times New Roman" charset="0"/>
                        <a:ea typeface="Times New Roman" charset="0"/>
                        <a:cs typeface="Times New Roman" charset="0"/>
                      </a:endParaRPr>
                    </a:p>
                  </a:txBody>
                  <a:tcPr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Giáo dục</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173</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99</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133</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40</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Phim ảnh</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194</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95</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115</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79</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3</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Thể thao</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248</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76</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201</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47</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a:t>
                      </a:r>
                    </a:p>
                  </a:txBody>
                  <a:tcPr marL="68580" marR="68580" marT="0" marB="0" anchor="ctr"/>
                </a:tc>
                <a:tc>
                  <a:txBody>
                    <a:bodyPr/>
                    <a:lstStyle/>
                    <a:p>
                      <a:pPr marL="0" indent="12700" algn="ctr">
                        <a:lnSpc>
                          <a:spcPct val="150000"/>
                        </a:lnSpc>
                        <a:spcAft>
                          <a:spcPts val="600"/>
                        </a:spcAft>
                        <a:tabLst/>
                      </a:pPr>
                      <a:r>
                        <a:rPr lang="vi-VN" sz="2200">
                          <a:solidFill>
                            <a:schemeClr val="tx2"/>
                          </a:solidFill>
                          <a:effectLst/>
                          <a:latin typeface="Times New Roman" charset="0"/>
                          <a:ea typeface="Times New Roman" charset="0"/>
                          <a:cs typeface="Times New Roman" charset="0"/>
                        </a:rPr>
                        <a:t>Tổng hợp</a:t>
                      </a:r>
                      <a:endParaRPr lang="en-US" sz="2200">
                        <a:solidFill>
                          <a:schemeClr val="tx2"/>
                        </a:solidFill>
                        <a:effectLst/>
                        <a:latin typeface="Times New Roman" charset="0"/>
                        <a:ea typeface="Times New Roman"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615</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270</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449</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166</a:t>
                      </a:r>
                    </a:p>
                  </a:txBody>
                  <a:tcPr marL="68580" marR="68580" marT="0" marB="0" anchor="ctr"/>
                </a:tc>
              </a:tr>
            </a:tbl>
          </a:graphicData>
        </a:graphic>
      </p:graphicFrame>
    </p:spTree>
    <p:extLst>
      <p:ext uri="{BB962C8B-B14F-4D97-AF65-F5344CB8AC3E}">
        <p14:creationId xmlns:p14="http://schemas.microsoft.com/office/powerpoint/2010/main" val="77440462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2" y="1016000"/>
            <a:ext cx="12784667" cy="1397000"/>
          </a:xfrm>
        </p:spPr>
        <p:txBody>
          <a:bodyPr anchor="ctr">
            <a:noAutofit/>
          </a:bodyPr>
          <a:lstStyle/>
          <a:p>
            <a:pPr>
              <a:lnSpc>
                <a:spcPct val="100000"/>
              </a:lnSpc>
            </a:pPr>
            <a:r>
              <a:rPr lang="vi-VN" sz="7200">
                <a:latin typeface="Helvetica" charset="0"/>
                <a:ea typeface="Helvetica" charset="0"/>
                <a:cs typeface="Helvetica" charset="0"/>
              </a:rPr>
              <a:t>PHÂN LOẠI CHỦ QUAN</a:t>
            </a:r>
            <a:endParaRPr lang="en-US" sz="72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26</a:t>
            </a:fld>
            <a:endParaRPr lang="en-US"/>
          </a:p>
        </p:txBody>
      </p:sp>
      <p:sp>
        <p:nvSpPr>
          <p:cNvPr id="6" name="TextBox 5"/>
          <p:cNvSpPr txBox="1"/>
          <p:nvPr/>
        </p:nvSpPr>
        <p:spPr>
          <a:xfrm>
            <a:off x="556289" y="2698943"/>
            <a:ext cx="12042111" cy="650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spcBef>
                <a:spcPts val="0"/>
              </a:spcBef>
              <a:buFont typeface="Arial" charset="0"/>
              <a:buChar char="•"/>
            </a:pPr>
            <a:r>
              <a:rPr lang="vi-VN" sz="2600" b="1">
                <a:solidFill>
                  <a:schemeClr val="tx2"/>
                </a:solidFill>
                <a:latin typeface="Times New Roman" charset="0"/>
                <a:ea typeface="Times New Roman" charset="0"/>
                <a:cs typeface="Times New Roman" charset="0"/>
              </a:rPr>
              <a:t>Input:</a:t>
            </a:r>
            <a:r>
              <a:rPr lang="vi-VN" sz="2600">
                <a:solidFill>
                  <a:schemeClr val="tx2"/>
                </a:solidFill>
                <a:latin typeface="Times New Roman" charset="0"/>
                <a:ea typeface="Times New Roman" charset="0"/>
                <a:cs typeface="Times New Roman" charset="0"/>
              </a:rPr>
              <a:t> Tập tin tagger và bộ từ điển SO-CAL tiếng Việt.</a:t>
            </a:r>
            <a:endParaRPr lang="en-US" sz="2600">
              <a:solidFill>
                <a:schemeClr val="tx2"/>
              </a:solidFill>
              <a:latin typeface="Times New Roman" charset="0"/>
              <a:ea typeface="Times New Roman" charset="0"/>
              <a:cs typeface="Times New Roman" charset="0"/>
            </a:endParaRPr>
          </a:p>
          <a:p>
            <a:pPr marL="342900" indent="-342900" algn="l">
              <a:spcBef>
                <a:spcPts val="0"/>
              </a:spcBef>
              <a:buFont typeface="Arial" charset="0"/>
              <a:buChar char="•"/>
            </a:pPr>
            <a:r>
              <a:rPr lang="vi-VN" sz="2600" b="1">
                <a:solidFill>
                  <a:schemeClr val="tx2"/>
                </a:solidFill>
                <a:latin typeface="Times New Roman" charset="0"/>
                <a:ea typeface="Times New Roman" charset="0"/>
                <a:cs typeface="Times New Roman" charset="0"/>
              </a:rPr>
              <a:t>Output:</a:t>
            </a:r>
            <a:r>
              <a:rPr lang="vi-VN" sz="2600">
                <a:solidFill>
                  <a:schemeClr val="tx2"/>
                </a:solidFill>
                <a:latin typeface="Times New Roman" charset="0"/>
                <a:ea typeface="Times New Roman" charset="0"/>
                <a:cs typeface="Times New Roman" charset="0"/>
              </a:rPr>
              <a:t> Tập tin có cấu trúc vector, với mỗi dòng là 01 vector đặc trưng.</a:t>
            </a:r>
            <a:endParaRPr lang="en-US" sz="2600">
              <a:solidFill>
                <a:schemeClr val="tx2"/>
              </a:solidFill>
              <a:latin typeface="Times New Roman" charset="0"/>
              <a:ea typeface="Times New Roman" charset="0"/>
              <a:cs typeface="Times New Roman" charset="0"/>
            </a:endParaRPr>
          </a:p>
          <a:p>
            <a:pPr marL="342900" indent="-342900" algn="l">
              <a:spcBef>
                <a:spcPts val="0"/>
              </a:spcBef>
              <a:buFont typeface="Arial" charset="0"/>
              <a:buChar char="•"/>
            </a:pPr>
            <a:r>
              <a:rPr lang="vi-VN" sz="2600" b="1">
                <a:solidFill>
                  <a:schemeClr val="tx2"/>
                </a:solidFill>
                <a:latin typeface="Times New Roman" charset="0"/>
                <a:ea typeface="Times New Roman" charset="0"/>
                <a:cs typeface="Times New Roman" charset="0"/>
              </a:rPr>
              <a:t>Các thao tác áp dụng:</a:t>
            </a:r>
            <a:endParaRPr lang="en-US" sz="2600">
              <a:solidFill>
                <a:schemeClr val="tx2"/>
              </a:solidFill>
              <a:latin typeface="Times New Roman" charset="0"/>
              <a:ea typeface="Times New Roman" charset="0"/>
              <a:cs typeface="Times New Roman" charset="0"/>
            </a:endParaRPr>
          </a:p>
          <a:p>
            <a:pPr lvl="1" algn="l">
              <a:spcBef>
                <a:spcPts val="0"/>
              </a:spcBef>
            </a:pPr>
            <a:r>
              <a:rPr lang="vi-VN" sz="2600">
                <a:solidFill>
                  <a:schemeClr val="tx2"/>
                </a:solidFill>
                <a:latin typeface="Times New Roman" charset="0"/>
                <a:ea typeface="Times New Roman" charset="0"/>
                <a:cs typeface="Times New Roman" charset="0"/>
              </a:rPr>
              <a:t>Với mỗi câu trong bộ dữ liệu, rút trích các giá trị</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1) Tổng số từ.</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2) Tổng giá trị cảm xúc của</a:t>
            </a:r>
            <a:r>
              <a:rPr lang="en-US" sz="2600" i="1">
                <a:solidFill>
                  <a:schemeClr val="tx2"/>
                </a:solidFill>
                <a:latin typeface="Times New Roman" charset="0"/>
                <a:ea typeface="Times New Roman" charset="0"/>
                <a:cs typeface="Times New Roman" charset="0"/>
              </a:rPr>
              <a:t> các</a:t>
            </a:r>
            <a:r>
              <a:rPr lang="vi-VN" sz="2600" i="1">
                <a:solidFill>
                  <a:schemeClr val="tx2"/>
                </a:solidFill>
                <a:latin typeface="Times New Roman" charset="0"/>
                <a:ea typeface="Times New Roman" charset="0"/>
                <a:cs typeface="Times New Roman" charset="0"/>
              </a:rPr>
              <a:t> tính từ.</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3) Tổng giá trị cảm xúc của </a:t>
            </a:r>
            <a:r>
              <a:rPr lang="en-US" sz="2600" i="1">
                <a:solidFill>
                  <a:schemeClr val="tx2"/>
                </a:solidFill>
                <a:latin typeface="Times New Roman" charset="0"/>
                <a:ea typeface="Times New Roman" charset="0"/>
                <a:cs typeface="Times New Roman" charset="0"/>
              </a:rPr>
              <a:t>các</a:t>
            </a:r>
            <a:r>
              <a:rPr lang="vi-VN" sz="2600" i="1">
                <a:solidFill>
                  <a:schemeClr val="tx2"/>
                </a:solidFill>
                <a:latin typeface="Times New Roman" charset="0"/>
                <a:ea typeface="Times New Roman" charset="0"/>
                <a:cs typeface="Times New Roman" charset="0"/>
              </a:rPr>
              <a:t> trạng từ.</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4) Tổng giá trị cảm xúc của </a:t>
            </a:r>
            <a:r>
              <a:rPr lang="en-US" sz="2600" i="1">
                <a:solidFill>
                  <a:schemeClr val="tx2"/>
                </a:solidFill>
                <a:latin typeface="Times New Roman" charset="0"/>
                <a:ea typeface="Times New Roman" charset="0"/>
                <a:cs typeface="Times New Roman" charset="0"/>
              </a:rPr>
              <a:t>các</a:t>
            </a:r>
            <a:r>
              <a:rPr lang="vi-VN" sz="2600" i="1">
                <a:solidFill>
                  <a:schemeClr val="tx2"/>
                </a:solidFill>
                <a:latin typeface="Times New Roman" charset="0"/>
                <a:ea typeface="Times New Roman" charset="0"/>
                <a:cs typeface="Times New Roman" charset="0"/>
              </a:rPr>
              <a:t> danh từ.</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5) Tổng giá trị cảm xúc của </a:t>
            </a:r>
            <a:r>
              <a:rPr lang="en-US" sz="2600" i="1">
                <a:solidFill>
                  <a:schemeClr val="tx2"/>
                </a:solidFill>
                <a:latin typeface="Times New Roman" charset="0"/>
                <a:ea typeface="Times New Roman" charset="0"/>
                <a:cs typeface="Times New Roman" charset="0"/>
              </a:rPr>
              <a:t>các</a:t>
            </a:r>
            <a:r>
              <a:rPr lang="vi-VN" sz="2600" i="1">
                <a:solidFill>
                  <a:schemeClr val="tx2"/>
                </a:solidFill>
                <a:latin typeface="Times New Roman" charset="0"/>
                <a:ea typeface="Times New Roman" charset="0"/>
                <a:cs typeface="Times New Roman" charset="0"/>
              </a:rPr>
              <a:t> động từ.</a:t>
            </a:r>
            <a:endParaRPr lang="en-US" sz="2600">
              <a:solidFill>
                <a:schemeClr val="tx2"/>
              </a:solidFill>
              <a:latin typeface="Times New Roman" charset="0"/>
              <a:ea typeface="Times New Roman" charset="0"/>
              <a:cs typeface="Times New Roman" charset="0"/>
            </a:endParaRPr>
          </a:p>
          <a:p>
            <a:pPr marL="846138" lvl="1" indent="-846138" algn="l">
              <a:lnSpc>
                <a:spcPct val="120000"/>
              </a:lnSpc>
              <a:spcBef>
                <a:spcPts val="0"/>
              </a:spcBef>
            </a:pPr>
            <a:r>
              <a:rPr lang="vi-VN" sz="2600" i="1">
                <a:solidFill>
                  <a:schemeClr val="tx2"/>
                </a:solidFill>
                <a:latin typeface="Times New Roman" charset="0"/>
                <a:ea typeface="Times New Roman" charset="0"/>
                <a:cs typeface="Times New Roman" charset="0"/>
              </a:rPr>
              <a:t>	6) Giá trị cảm xúc của cả câu</a:t>
            </a:r>
            <a:r>
              <a:rPr lang="en-US" sz="2600" i="1">
                <a:solidFill>
                  <a:schemeClr val="tx2"/>
                </a:solidFill>
                <a:latin typeface="Times New Roman" charset="0"/>
                <a:ea typeface="Times New Roman" charset="0"/>
                <a:cs typeface="Times New Roman" charset="0"/>
              </a:rPr>
              <a:t>.</a:t>
            </a:r>
            <a:endParaRPr lang="en-US" sz="2600">
              <a:solidFill>
                <a:schemeClr val="tx2"/>
              </a:solidFill>
              <a:latin typeface="Times New Roman" charset="0"/>
              <a:ea typeface="Times New Roman" charset="0"/>
              <a:cs typeface="Times New Roman" charset="0"/>
            </a:endParaRPr>
          </a:p>
          <a:p>
            <a:pPr lvl="1" algn="l">
              <a:spcBef>
                <a:spcPts val="0"/>
              </a:spcBef>
            </a:pPr>
            <a:r>
              <a:rPr lang="vi-VN" sz="2600">
                <a:solidFill>
                  <a:schemeClr val="tx2"/>
                </a:solidFill>
                <a:latin typeface="Times New Roman" charset="0"/>
                <a:ea typeface="Times New Roman" charset="0"/>
                <a:cs typeface="Times New Roman" charset="0"/>
              </a:rPr>
              <a:t>Trả về vector đặc trưng</a:t>
            </a:r>
          </a:p>
          <a:p>
            <a:pPr marL="342900" indent="-342900" algn="l">
              <a:spcBef>
                <a:spcPts val="0"/>
              </a:spcBef>
              <a:buFont typeface="Arial" charset="0"/>
              <a:buChar char="•"/>
            </a:pPr>
            <a:r>
              <a:rPr lang="vi-VN" sz="2600">
                <a:solidFill>
                  <a:schemeClr val="tx2"/>
                </a:solidFill>
                <a:latin typeface="Times New Roman" charset="0"/>
                <a:ea typeface="Times New Roman" charset="0"/>
                <a:cs typeface="Times New Roman" charset="0"/>
              </a:rPr>
              <a:t>Dựa vào kết quả quá trình rút trích đặc trưng, hệ thống sử dụng phương pháp SVM để</a:t>
            </a:r>
            <a:r>
              <a:rPr lang="en-US" sz="2600">
                <a:solidFill>
                  <a:schemeClr val="tx2"/>
                </a:solidFill>
                <a:latin typeface="Times New Roman" charset="0"/>
                <a:ea typeface="Times New Roman" charset="0"/>
                <a:cs typeface="Times New Roman" charset="0"/>
              </a:rPr>
              <a:t> phân lớp cho câu văn vào 02 lớp: chủ quan (subjectivity) và khách quan (objective).</a:t>
            </a:r>
            <a:r>
              <a:rPr lang="en-US" sz="2600">
                <a:solidFill>
                  <a:schemeClr val="tx2"/>
                </a:solidFill>
                <a:effectLst/>
                <a:latin typeface="Times New Roman" charset="0"/>
                <a:ea typeface="Times New Roman" charset="0"/>
                <a:cs typeface="Times New Roman" charset="0"/>
              </a:rPr>
              <a:t> </a:t>
            </a:r>
            <a:endParaRPr lang="en-US" sz="26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7982011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2" y="1016000"/>
            <a:ext cx="12784667" cy="1397000"/>
          </a:xfrm>
        </p:spPr>
        <p:txBody>
          <a:bodyPr anchor="ctr">
            <a:noAutofit/>
          </a:bodyPr>
          <a:lstStyle/>
          <a:p>
            <a:pPr>
              <a:lnSpc>
                <a:spcPct val="100000"/>
              </a:lnSpc>
            </a:pPr>
            <a:r>
              <a:rPr lang="vi-VN" sz="7200">
                <a:latin typeface="Helvetica" charset="0"/>
                <a:ea typeface="Helvetica" charset="0"/>
                <a:cs typeface="Helvetica" charset="0"/>
              </a:rPr>
              <a:t>PHÂN LOẠI CẢM XÚC</a:t>
            </a:r>
            <a:endParaRPr lang="en-US" sz="72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27</a:t>
            </a:fld>
            <a:endParaRPr lang="en-US"/>
          </a:p>
        </p:txBody>
      </p:sp>
      <p:sp>
        <p:nvSpPr>
          <p:cNvPr id="6" name="TextBox 5"/>
          <p:cNvSpPr txBox="1"/>
          <p:nvPr/>
        </p:nvSpPr>
        <p:spPr>
          <a:xfrm>
            <a:off x="556289" y="3161758"/>
            <a:ext cx="12042111" cy="55040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lnSpc>
                <a:spcPct val="150000"/>
              </a:lnSpc>
              <a:spcBef>
                <a:spcPts val="0"/>
              </a:spcBef>
              <a:buFont typeface="Arial" charset="0"/>
              <a:buChar char="•"/>
            </a:pPr>
            <a:r>
              <a:rPr lang="vi-VN" sz="2600" b="1">
                <a:solidFill>
                  <a:schemeClr val="tx2"/>
                </a:solidFill>
                <a:latin typeface="Times New Roman" charset="0"/>
                <a:ea typeface="Times New Roman" charset="0"/>
                <a:cs typeface="Times New Roman" charset="0"/>
              </a:rPr>
              <a:t>Input:</a:t>
            </a:r>
            <a:r>
              <a:rPr lang="vi-VN" sz="2600">
                <a:solidFill>
                  <a:schemeClr val="tx2"/>
                </a:solidFill>
                <a:latin typeface="Times New Roman" charset="0"/>
                <a:ea typeface="Times New Roman" charset="0"/>
                <a:cs typeface="Times New Roman" charset="0"/>
              </a:rPr>
              <a:t> Tập tin tagger và bộ từ điển SO-CAL tiếng Việt.</a:t>
            </a:r>
            <a:endParaRPr lang="en-US" sz="2600">
              <a:solidFill>
                <a:schemeClr val="tx2"/>
              </a:solidFill>
              <a:latin typeface="Times New Roman" charset="0"/>
              <a:ea typeface="Times New Roman" charset="0"/>
              <a:cs typeface="Times New Roman" charset="0"/>
            </a:endParaRPr>
          </a:p>
          <a:p>
            <a:pPr marL="342900" indent="-342900" algn="l">
              <a:lnSpc>
                <a:spcPct val="150000"/>
              </a:lnSpc>
              <a:spcBef>
                <a:spcPts val="0"/>
              </a:spcBef>
              <a:buFont typeface="Arial" charset="0"/>
              <a:buChar char="•"/>
            </a:pPr>
            <a:r>
              <a:rPr lang="vi-VN" sz="2600" b="1">
                <a:solidFill>
                  <a:schemeClr val="tx2"/>
                </a:solidFill>
                <a:latin typeface="Times New Roman" charset="0"/>
                <a:ea typeface="Times New Roman" charset="0"/>
                <a:cs typeface="Times New Roman" charset="0"/>
              </a:rPr>
              <a:t>Output:</a:t>
            </a:r>
            <a:r>
              <a:rPr lang="vi-VN" sz="2600">
                <a:solidFill>
                  <a:schemeClr val="tx2"/>
                </a:solidFill>
                <a:latin typeface="Times New Roman" charset="0"/>
                <a:ea typeface="Times New Roman" charset="0"/>
                <a:cs typeface="Times New Roman" charset="0"/>
              </a:rPr>
              <a:t> Tập tin có cấu trúc vector, với mỗi dòng là 01 vector đặc trưng.</a:t>
            </a:r>
            <a:endParaRPr lang="en-US" sz="2600">
              <a:solidFill>
                <a:schemeClr val="tx2"/>
              </a:solidFill>
              <a:latin typeface="Times New Roman" charset="0"/>
              <a:ea typeface="Times New Roman" charset="0"/>
              <a:cs typeface="Times New Roman" charset="0"/>
            </a:endParaRPr>
          </a:p>
          <a:p>
            <a:pPr marL="342900" indent="-342900" algn="l">
              <a:lnSpc>
                <a:spcPct val="150000"/>
              </a:lnSpc>
              <a:spcBef>
                <a:spcPts val="0"/>
              </a:spcBef>
              <a:buFont typeface="Arial" charset="0"/>
              <a:buChar char="•"/>
            </a:pPr>
            <a:r>
              <a:rPr lang="vi-VN" sz="2600" b="1">
                <a:solidFill>
                  <a:schemeClr val="tx2"/>
                </a:solidFill>
                <a:latin typeface="Times New Roman" charset="0"/>
                <a:ea typeface="Times New Roman" charset="0"/>
                <a:cs typeface="Times New Roman" charset="0"/>
              </a:rPr>
              <a:t>Các thao tác áp dụng:</a:t>
            </a:r>
            <a:endParaRPr lang="en-US" sz="2600">
              <a:solidFill>
                <a:schemeClr val="tx2"/>
              </a:solidFill>
              <a:latin typeface="Times New Roman" charset="0"/>
              <a:ea typeface="Times New Roman" charset="0"/>
              <a:cs typeface="Times New Roman" charset="0"/>
            </a:endParaRPr>
          </a:p>
          <a:p>
            <a:pPr lvl="1" algn="l">
              <a:lnSpc>
                <a:spcPct val="150000"/>
              </a:lnSpc>
              <a:spcBef>
                <a:spcPts val="0"/>
              </a:spcBef>
            </a:pPr>
            <a:r>
              <a:rPr lang="vi-VN" sz="2600">
                <a:solidFill>
                  <a:schemeClr val="tx2"/>
                </a:solidFill>
                <a:latin typeface="Times New Roman" charset="0"/>
                <a:ea typeface="Times New Roman" charset="0"/>
                <a:cs typeface="Times New Roman" charset="0"/>
              </a:rPr>
              <a:t>Với mỗi câu trong bộ dữ liệu, rút trích các giá trị</a:t>
            </a:r>
            <a:endParaRPr lang="en-US" sz="2600">
              <a:solidFill>
                <a:schemeClr val="tx2"/>
              </a:solidFill>
              <a:latin typeface="Times New Roman" charset="0"/>
              <a:ea typeface="Times New Roman" charset="0"/>
              <a:cs typeface="Times New Roman" charset="0"/>
            </a:endParaRPr>
          </a:p>
          <a:p>
            <a:pPr marL="846138" lvl="1" indent="-846138" algn="l">
              <a:lnSpc>
                <a:spcPct val="150000"/>
              </a:lnSpc>
              <a:spcBef>
                <a:spcPts val="0"/>
              </a:spcBef>
            </a:pPr>
            <a:r>
              <a:rPr lang="vi-VN" sz="2600" i="1">
                <a:solidFill>
                  <a:schemeClr val="tx2"/>
                </a:solidFill>
                <a:latin typeface="Times New Roman" charset="0"/>
                <a:ea typeface="Times New Roman" charset="0"/>
                <a:cs typeface="Times New Roman" charset="0"/>
              </a:rPr>
              <a:t>	</a:t>
            </a:r>
            <a:r>
              <a:rPr lang="en-US" sz="2600" i="1">
                <a:solidFill>
                  <a:schemeClr val="tx2"/>
                </a:solidFill>
                <a:latin typeface="Times New Roman" charset="0"/>
                <a:ea typeface="Times New Roman" charset="0"/>
                <a:cs typeface="Times New Roman" charset="0"/>
              </a:rPr>
              <a:t>1) Tổng giá trị cảm xúc của các tính từ.</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2) Tổng giá trị cảm xúc của các trạng từ.</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3) Tổng giá trị cảm xúc của các danh từ.</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4) Tổng giá trị cảm xúc của các động từ.</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5) Giá trị cảm xúc của cả câu: tổng của các đặc trưng số 2, 3, 4 và 5.</a:t>
            </a:r>
          </a:p>
        </p:txBody>
      </p:sp>
    </p:spTree>
    <p:extLst>
      <p:ext uri="{BB962C8B-B14F-4D97-AF65-F5344CB8AC3E}">
        <p14:creationId xmlns:p14="http://schemas.microsoft.com/office/powerpoint/2010/main" val="111350221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2" y="1016000"/>
            <a:ext cx="12784667" cy="1397000"/>
          </a:xfrm>
        </p:spPr>
        <p:txBody>
          <a:bodyPr anchor="ctr">
            <a:noAutofit/>
          </a:bodyPr>
          <a:lstStyle/>
          <a:p>
            <a:pPr>
              <a:lnSpc>
                <a:spcPct val="100000"/>
              </a:lnSpc>
            </a:pPr>
            <a:r>
              <a:rPr lang="vi-VN" sz="7200">
                <a:latin typeface="Helvetica" charset="0"/>
                <a:ea typeface="Helvetica" charset="0"/>
                <a:cs typeface="Helvetica" charset="0"/>
              </a:rPr>
              <a:t>PHÂN LOẠI CẢM XÚC</a:t>
            </a:r>
            <a:endParaRPr lang="en-US" sz="72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28</a:t>
            </a:fld>
            <a:endParaRPr lang="en-US"/>
          </a:p>
        </p:txBody>
      </p:sp>
      <p:sp>
        <p:nvSpPr>
          <p:cNvPr id="6" name="TextBox 5"/>
          <p:cNvSpPr txBox="1"/>
          <p:nvPr/>
        </p:nvSpPr>
        <p:spPr>
          <a:xfrm>
            <a:off x="556289" y="3461840"/>
            <a:ext cx="12042111" cy="490390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6) Giá trị cảm xúc phụ thuộc vào từ tăng cường.</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7) Giá trị cảm xúc phụ thuộc vào từ liên kết mang nghĩa trái ngược.</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8) Giá trị cảm xúc phụ thuộc vào từ khiếm khuyết.</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9) Giá trị cảm xúc của câu có xu hướng tích cực.</a:t>
            </a:r>
          </a:p>
          <a:p>
            <a:pPr marL="846138" lvl="1" indent="-846138" algn="l">
              <a:lnSpc>
                <a:spcPct val="150000"/>
              </a:lnSpc>
              <a:spcBef>
                <a:spcPts val="0"/>
              </a:spcBef>
            </a:pPr>
            <a:r>
              <a:rPr lang="en-US" sz="2600" i="1">
                <a:solidFill>
                  <a:schemeClr val="tx2"/>
                </a:solidFill>
                <a:latin typeface="Times New Roman" charset="0"/>
                <a:ea typeface="Times New Roman" charset="0"/>
                <a:cs typeface="Times New Roman" charset="0"/>
              </a:rPr>
              <a:t>	10) Giá trị cảm xúc phụ thuộc vào từ phủ định thay đổi.</a:t>
            </a:r>
          </a:p>
          <a:p>
            <a:pPr marL="846138" lvl="1" indent="-846138" algn="l">
              <a:lnSpc>
                <a:spcPct val="150000"/>
              </a:lnSpc>
              <a:spcBef>
                <a:spcPts val="0"/>
              </a:spcBef>
            </a:pPr>
            <a:r>
              <a:rPr lang="vi-VN" sz="2600">
                <a:solidFill>
                  <a:schemeClr val="tx2"/>
                </a:solidFill>
                <a:latin typeface="Times New Roman" charset="0"/>
                <a:ea typeface="Times New Roman" charset="0"/>
                <a:cs typeface="Times New Roman" charset="0"/>
              </a:rPr>
              <a:t>Trả về vector đặc trưng</a:t>
            </a:r>
          </a:p>
          <a:p>
            <a:pPr marL="342900" indent="-342900" algn="l">
              <a:lnSpc>
                <a:spcPct val="150000"/>
              </a:lnSpc>
              <a:spcBef>
                <a:spcPts val="0"/>
              </a:spcBef>
              <a:buFont typeface="Arial" charset="0"/>
              <a:buChar char="•"/>
            </a:pPr>
            <a:r>
              <a:rPr lang="vi-VN" sz="2600">
                <a:solidFill>
                  <a:schemeClr val="tx2"/>
                </a:solidFill>
                <a:latin typeface="Times New Roman" charset="0"/>
                <a:ea typeface="Times New Roman" charset="0"/>
                <a:cs typeface="Times New Roman" charset="0"/>
              </a:rPr>
              <a:t>Dựa vào kết quả quá trình rút trích đặc trưng, hệ thống sử dụng phương pháp SVM để</a:t>
            </a:r>
            <a:r>
              <a:rPr lang="en-US" sz="2600">
                <a:solidFill>
                  <a:schemeClr val="tx2"/>
                </a:solidFill>
                <a:latin typeface="Times New Roman" charset="0"/>
                <a:ea typeface="Times New Roman" charset="0"/>
                <a:cs typeface="Times New Roman" charset="0"/>
              </a:rPr>
              <a:t> phân lớp cho câu văn vào 02 lớp: </a:t>
            </a:r>
            <a:r>
              <a:rPr lang="vi-VN" sz="2600">
                <a:solidFill>
                  <a:schemeClr val="tx2"/>
                </a:solidFill>
                <a:latin typeface="Times New Roman" charset="0"/>
                <a:ea typeface="Times New Roman" charset="0"/>
                <a:cs typeface="Times New Roman" charset="0"/>
              </a:rPr>
              <a:t>tích cực</a:t>
            </a:r>
            <a:r>
              <a:rPr lang="en-US" sz="2600">
                <a:solidFill>
                  <a:schemeClr val="tx2"/>
                </a:solidFill>
                <a:latin typeface="Times New Roman" charset="0"/>
                <a:ea typeface="Times New Roman" charset="0"/>
                <a:cs typeface="Times New Roman" charset="0"/>
              </a:rPr>
              <a:t> (</a:t>
            </a:r>
            <a:r>
              <a:rPr lang="vi-VN" sz="2600">
                <a:solidFill>
                  <a:schemeClr val="tx2"/>
                </a:solidFill>
                <a:latin typeface="Times New Roman" charset="0"/>
                <a:ea typeface="Times New Roman" charset="0"/>
                <a:cs typeface="Times New Roman" charset="0"/>
              </a:rPr>
              <a:t>positive</a:t>
            </a:r>
            <a:r>
              <a:rPr lang="en-US" sz="2600">
                <a:solidFill>
                  <a:schemeClr val="tx2"/>
                </a:solidFill>
                <a:latin typeface="Times New Roman" charset="0"/>
                <a:ea typeface="Times New Roman" charset="0"/>
                <a:cs typeface="Times New Roman" charset="0"/>
              </a:rPr>
              <a:t>) và </a:t>
            </a:r>
            <a:r>
              <a:rPr lang="vi-VN" sz="2600">
                <a:solidFill>
                  <a:schemeClr val="tx2"/>
                </a:solidFill>
                <a:latin typeface="Times New Roman" charset="0"/>
                <a:ea typeface="Times New Roman" charset="0"/>
                <a:cs typeface="Times New Roman" charset="0"/>
              </a:rPr>
              <a:t>tiêu cực</a:t>
            </a:r>
            <a:r>
              <a:rPr lang="en-US" sz="2600">
                <a:solidFill>
                  <a:schemeClr val="tx2"/>
                </a:solidFill>
                <a:latin typeface="Times New Roman" charset="0"/>
                <a:ea typeface="Times New Roman" charset="0"/>
                <a:cs typeface="Times New Roman" charset="0"/>
              </a:rPr>
              <a:t> (</a:t>
            </a:r>
            <a:r>
              <a:rPr lang="vi-VN" sz="2600">
                <a:solidFill>
                  <a:schemeClr val="tx2"/>
                </a:solidFill>
                <a:latin typeface="Times New Roman" charset="0"/>
                <a:ea typeface="Times New Roman" charset="0"/>
                <a:cs typeface="Times New Roman" charset="0"/>
              </a:rPr>
              <a:t>negative</a:t>
            </a:r>
            <a:r>
              <a:rPr lang="en-US" sz="2600">
                <a:solidFill>
                  <a:schemeClr val="tx2"/>
                </a:solidFill>
                <a:latin typeface="Times New Roman" charset="0"/>
                <a:ea typeface="Times New Roman" charset="0"/>
                <a:cs typeface="Times New Roman" charset="0"/>
              </a:rPr>
              <a:t>). </a:t>
            </a:r>
          </a:p>
        </p:txBody>
      </p:sp>
    </p:spTree>
    <p:extLst>
      <p:ext uri="{BB962C8B-B14F-4D97-AF65-F5344CB8AC3E}">
        <p14:creationId xmlns:p14="http://schemas.microsoft.com/office/powerpoint/2010/main" val="56432557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1619" y="1617200"/>
            <a:ext cx="10750247" cy="34881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10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KẾT QUẢ </a:t>
            </a:r>
          </a:p>
          <a:p>
            <a:pPr marL="0" marR="0" indent="0" algn="ctr" defTabSz="584200" rtl="0" fontAlgn="auto" latinLnBrk="1" hangingPunct="0">
              <a:lnSpc>
                <a:spcPct val="110000"/>
              </a:lnSpc>
              <a:spcBef>
                <a:spcPts val="0"/>
              </a:spcBef>
              <a:spcAft>
                <a:spcPts val="0"/>
              </a:spcAft>
              <a:buClrTx/>
              <a:buSzTx/>
              <a:buFontTx/>
              <a:buNone/>
              <a:tabLst/>
            </a:pPr>
            <a:r>
              <a:rPr kumimoji="0" lang="vi-VN" sz="10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THỬ NGHIỆM</a:t>
            </a:r>
            <a:endParaRPr kumimoji="0" lang="en-US" sz="10000" b="0" i="0" u="none" strike="noStrike" cap="none" spc="50" normalizeH="0" baseline="0">
              <a:ln>
                <a:noFill/>
              </a:ln>
              <a:solidFill>
                <a:schemeClr val="bg1"/>
              </a:solidFill>
              <a:effectLst/>
              <a:uFillTx/>
              <a:latin typeface="Helvetica" charset="0"/>
              <a:ea typeface="Helvetica" charset="0"/>
              <a:cs typeface="Helvetica" charset="0"/>
              <a:sym typeface="Helvetica Neue Thin"/>
            </a:endParaRPr>
          </a:p>
        </p:txBody>
      </p:sp>
    </p:spTree>
    <p:extLst>
      <p:ext uri="{BB962C8B-B14F-4D97-AF65-F5344CB8AC3E}">
        <p14:creationId xmlns:p14="http://schemas.microsoft.com/office/powerpoint/2010/main" val="48192857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1619" y="2463585"/>
            <a:ext cx="10750247" cy="17953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10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TỔNG QUAN</a:t>
            </a:r>
            <a:endParaRPr kumimoji="0" lang="en-US" sz="10000" b="0" i="0" u="none" strike="noStrike" cap="none" spc="50" normalizeH="0" baseline="0">
              <a:ln>
                <a:noFill/>
              </a:ln>
              <a:solidFill>
                <a:schemeClr val="bg1"/>
              </a:solidFill>
              <a:effectLst/>
              <a:uFillTx/>
              <a:latin typeface="Helvetica" charset="0"/>
              <a:ea typeface="Helvetica" charset="0"/>
              <a:cs typeface="Helvetica" charset="0"/>
              <a:sym typeface="Helvetica Neue Thin"/>
            </a:endParaRPr>
          </a:p>
        </p:txBody>
      </p:sp>
    </p:spTree>
    <p:extLst>
      <p:ext uri="{BB962C8B-B14F-4D97-AF65-F5344CB8AC3E}">
        <p14:creationId xmlns:p14="http://schemas.microsoft.com/office/powerpoint/2010/main" val="67213993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6000">
                <a:latin typeface="Helvetica" charset="0"/>
                <a:ea typeface="Helvetica" charset="0"/>
                <a:cs typeface="Helvetica" charset="0"/>
              </a:rPr>
              <a:t>BỘ DỮ LIỆU THỬ NGHIỆM</a:t>
            </a:r>
            <a:endParaRPr lang="en-US" sz="6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30</a:t>
            </a:fld>
            <a:endParaRPr lang="en-US"/>
          </a:p>
        </p:txBody>
      </p:sp>
      <p:sp>
        <p:nvSpPr>
          <p:cNvPr id="5" name="Rectangle 4"/>
          <p:cNvSpPr/>
          <p:nvPr/>
        </p:nvSpPr>
        <p:spPr>
          <a:xfrm>
            <a:off x="744707" y="3284709"/>
            <a:ext cx="11256798" cy="515398"/>
          </a:xfrm>
          <a:prstGeom prst="rect">
            <a:avLst/>
          </a:prstGeom>
        </p:spPr>
        <p:txBody>
          <a:bodyPr wrap="square">
            <a:spAutoFit/>
          </a:bodyPr>
          <a:lstStyle/>
          <a:p>
            <a:pPr defTabSz="584200" rtl="0" latinLnBrk="1" hangingPunct="0">
              <a:spcBef>
                <a:spcPts val="0"/>
              </a:spcBef>
            </a:pPr>
            <a:r>
              <a:rPr lang="vi-VN">
                <a:solidFill>
                  <a:schemeClr val="tx2"/>
                </a:solidFill>
                <a:latin typeface="Times New Roman" charset="0"/>
                <a:ea typeface="Times New Roman" charset="0"/>
                <a:cs typeface="Times New Roman" charset="0"/>
              </a:rPr>
              <a:t>Bảng</a:t>
            </a:r>
            <a:r>
              <a:rPr lang="en-US">
                <a:solidFill>
                  <a:schemeClr val="tx2"/>
                </a:solidFill>
                <a:latin typeface="Times New Roman" charset="0"/>
                <a:ea typeface="Times New Roman" charset="0"/>
                <a:cs typeface="Times New Roman" charset="0"/>
              </a:rPr>
              <a:t> 8</a:t>
            </a:r>
            <a:r>
              <a:rPr lang="vi-VN">
                <a:solidFill>
                  <a:schemeClr val="tx2"/>
                </a:solidFill>
                <a:latin typeface="Times New Roman" charset="0"/>
                <a:ea typeface="Times New Roman" charset="0"/>
                <a:cs typeface="Times New Roman" charset="0"/>
              </a:rPr>
              <a:t>:</a:t>
            </a:r>
            <a:r>
              <a:rPr lang="en-US">
                <a:solidFill>
                  <a:schemeClr val="tx2"/>
                </a:solidFill>
                <a:latin typeface="Times New Roman" charset="0"/>
                <a:ea typeface="Times New Roman" charset="0"/>
                <a:cs typeface="Times New Roman" charset="0"/>
              </a:rPr>
              <a:t> Kết quả phân </a:t>
            </a:r>
            <a:r>
              <a:rPr lang="vi-VN">
                <a:solidFill>
                  <a:schemeClr val="tx2"/>
                </a:solidFill>
                <a:latin typeface="Times New Roman" charset="0"/>
                <a:ea typeface="Times New Roman" charset="0"/>
                <a:cs typeface="Times New Roman" charset="0"/>
              </a:rPr>
              <a:t>loại</a:t>
            </a:r>
            <a:r>
              <a:rPr lang="en-US">
                <a:solidFill>
                  <a:schemeClr val="tx2"/>
                </a:solidFill>
                <a:latin typeface="Times New Roman" charset="0"/>
                <a:ea typeface="Times New Roman" charset="0"/>
                <a:cs typeface="Times New Roman" charset="0"/>
              </a:rPr>
              <a:t> bằng tay </a:t>
            </a:r>
            <a:r>
              <a:rPr lang="vi-VN">
                <a:solidFill>
                  <a:schemeClr val="tx2"/>
                </a:solidFill>
                <a:latin typeface="Times New Roman" charset="0"/>
                <a:ea typeface="Times New Roman" charset="0"/>
                <a:cs typeface="Times New Roman" charset="0"/>
              </a:rPr>
              <a:t>bộ dữ liệu thử nghiệm</a:t>
            </a:r>
            <a:endParaRPr lang="en-US">
              <a:solidFill>
                <a:schemeClr val="tx2"/>
              </a:solidFill>
              <a:latin typeface="Times New Roman" charset="0"/>
              <a:ea typeface="Times New Roman" charset="0"/>
              <a:cs typeface="Times New Roman"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39286229"/>
              </p:ext>
            </p:extLst>
          </p:nvPr>
        </p:nvGraphicFramePr>
        <p:xfrm>
          <a:off x="748787" y="3831228"/>
          <a:ext cx="11252718" cy="3283200"/>
        </p:xfrm>
        <a:graphic>
          <a:graphicData uri="http://schemas.openxmlformats.org/drawingml/2006/table">
            <a:tbl>
              <a:tblPr firstRow="1" bandRow="1">
                <a:tableStyleId>{21E4AEA4-8DFA-4A89-87EB-49C32662AFE0}</a:tableStyleId>
              </a:tblPr>
              <a:tblGrid>
                <a:gridCol w="1875453"/>
                <a:gridCol w="1875453"/>
                <a:gridCol w="1875453"/>
                <a:gridCol w="1875453"/>
                <a:gridCol w="1875453"/>
                <a:gridCol w="1875453"/>
              </a:tblGrid>
              <a:tr h="547200">
                <a:tc rowSpan="2">
                  <a:txBody>
                    <a:bodyPr/>
                    <a:lstStyle/>
                    <a:p>
                      <a:pPr algn="ctr"/>
                      <a:r>
                        <a:rPr lang="vi-VN" sz="2200">
                          <a:latin typeface="Times New Roman" charset="0"/>
                          <a:ea typeface="Times New Roman" charset="0"/>
                          <a:cs typeface="Times New Roman" charset="0"/>
                        </a:rPr>
                        <a:t>STT</a:t>
                      </a:r>
                      <a:endParaRPr lang="en-US" sz="2200">
                        <a:latin typeface="Times New Roman" charset="0"/>
                        <a:ea typeface="Times New Roman" charset="0"/>
                        <a:cs typeface="Times New Roman" charset="0"/>
                      </a:endParaRPr>
                    </a:p>
                  </a:txBody>
                  <a:tcPr anchor="ctr">
                    <a:solidFill>
                      <a:srgbClr val="58C3AA"/>
                    </a:solidFill>
                  </a:tcPr>
                </a:tc>
                <a:tc rowSpan="2">
                  <a:txBody>
                    <a:bodyPr/>
                    <a:lstStyle/>
                    <a:p>
                      <a:pPr algn="ctr"/>
                      <a:r>
                        <a:rPr lang="vi-VN" sz="2200">
                          <a:latin typeface="Times New Roman" charset="0"/>
                          <a:ea typeface="Times New Roman" charset="0"/>
                          <a:cs typeface="Times New Roman" charset="0"/>
                        </a:rPr>
                        <a:t>Chủ đề</a:t>
                      </a:r>
                      <a:endParaRPr lang="en-US" sz="2200">
                        <a:latin typeface="Times New Roman" charset="0"/>
                        <a:ea typeface="Times New Roman" charset="0"/>
                        <a:cs typeface="Times New Roman" charset="0"/>
                      </a:endParaRPr>
                    </a:p>
                  </a:txBody>
                  <a:tcPr anchor="ctr">
                    <a:solidFill>
                      <a:srgbClr val="58C3AA"/>
                    </a:solidFill>
                  </a:tcPr>
                </a:tc>
                <a:tc gridSpan="4">
                  <a:txBody>
                    <a:bodyPr/>
                    <a:lstStyle/>
                    <a:p>
                      <a:pPr algn="ctr"/>
                      <a:r>
                        <a:rPr lang="vi-VN" sz="2200">
                          <a:latin typeface="Times New Roman" charset="0"/>
                          <a:ea typeface="Times New Roman" charset="0"/>
                          <a:cs typeface="Times New Roman" charset="0"/>
                        </a:rPr>
                        <a:t>Dữ liệu thử nghiệm</a:t>
                      </a:r>
                      <a:endParaRPr lang="en-US" sz="2200">
                        <a:latin typeface="Times New Roman" charset="0"/>
                        <a:ea typeface="Times New Roman" charset="0"/>
                        <a:cs typeface="Times New Roman" charset="0"/>
                      </a:endParaRPr>
                    </a:p>
                  </a:txBody>
                  <a:tcPr anchor="ctr">
                    <a:solidFill>
                      <a:srgbClr val="58C3AA"/>
                    </a:solidFill>
                  </a:tcPr>
                </a:tc>
                <a:tc hMerge="1">
                  <a:txBody>
                    <a:bodyPr/>
                    <a:lstStyle/>
                    <a:p>
                      <a:endParaRPr lang="en-US"/>
                    </a:p>
                  </a:txBody>
                  <a:tcPr>
                    <a:solidFill>
                      <a:srgbClr val="58C3AA"/>
                    </a:solidFill>
                  </a:tcPr>
                </a:tc>
                <a:tc hMerge="1">
                  <a:txBody>
                    <a:bodyPr/>
                    <a:lstStyle/>
                    <a:p>
                      <a:pPr algn="ctr"/>
                      <a:endParaRPr lang="en-US" sz="2200">
                        <a:latin typeface="Times New Roman" charset="0"/>
                        <a:ea typeface="Times New Roman" charset="0"/>
                        <a:cs typeface="Times New Roman" charset="0"/>
                      </a:endParaRPr>
                    </a:p>
                  </a:txBody>
                  <a:tcPr anchor="ctr">
                    <a:solidFill>
                      <a:srgbClr val="58C3AA"/>
                    </a:solidFill>
                  </a:tcPr>
                </a:tc>
                <a:tc hMerge="1">
                  <a:txBody>
                    <a:bodyPr/>
                    <a:lstStyle/>
                    <a:p>
                      <a:endParaRPr lang="en-US"/>
                    </a:p>
                  </a:txBody>
                  <a:tcPr>
                    <a:solidFill>
                      <a:srgbClr val="58C3AA"/>
                    </a:solidFill>
                  </a:tcPr>
                </a:tc>
              </a:tr>
              <a:tr h="547200">
                <a:tc vMerge="1">
                  <a:txBody>
                    <a:bodyPr/>
                    <a:lstStyle/>
                    <a:p>
                      <a:endParaRPr lang="en-US"/>
                    </a:p>
                  </a:txBody>
                  <a:tcPr/>
                </a:tc>
                <a:tc vMerge="1">
                  <a:txBody>
                    <a:bodyPr/>
                    <a:lstStyle/>
                    <a:p>
                      <a:endParaRPr lang="en-US"/>
                    </a:p>
                  </a:txBody>
                  <a:tcPr/>
                </a:tc>
                <a:tc>
                  <a:txBody>
                    <a:bodyPr/>
                    <a:lstStyle/>
                    <a:p>
                      <a:pPr algn="ctr"/>
                      <a:r>
                        <a:rPr lang="vi-VN" sz="2200">
                          <a:solidFill>
                            <a:schemeClr val="tx2"/>
                          </a:solidFill>
                          <a:latin typeface="Times New Roman" charset="0"/>
                          <a:ea typeface="Times New Roman" charset="0"/>
                          <a:cs typeface="Times New Roman" charset="0"/>
                        </a:rPr>
                        <a:t>Câu chủ quan</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khách quan</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tích cực</a:t>
                      </a:r>
                      <a:endParaRPr lang="en-US" sz="2200">
                        <a:solidFill>
                          <a:schemeClr val="tx2"/>
                        </a:solidFill>
                        <a:latin typeface="Times New Roman" charset="0"/>
                        <a:ea typeface="Times New Roman" charset="0"/>
                        <a:cs typeface="Times New Roman" charset="0"/>
                      </a:endParaRPr>
                    </a:p>
                  </a:txBody>
                  <a:tcPr anchor="ctr"/>
                </a:tc>
                <a:tc>
                  <a:txBody>
                    <a:bodyPr/>
                    <a:lstStyle/>
                    <a:p>
                      <a:pPr algn="ctr"/>
                      <a:r>
                        <a:rPr lang="vi-VN" sz="2200">
                          <a:solidFill>
                            <a:schemeClr val="tx2"/>
                          </a:solidFill>
                          <a:latin typeface="Times New Roman" charset="0"/>
                          <a:ea typeface="Times New Roman" charset="0"/>
                          <a:cs typeface="Times New Roman" charset="0"/>
                        </a:rPr>
                        <a:t>Câu tiêu cực</a:t>
                      </a:r>
                      <a:endParaRPr lang="en-US" sz="2200">
                        <a:solidFill>
                          <a:schemeClr val="tx2"/>
                        </a:solidFill>
                        <a:latin typeface="Times New Roman" charset="0"/>
                        <a:ea typeface="Times New Roman" charset="0"/>
                        <a:cs typeface="Times New Roman" charset="0"/>
                      </a:endParaRPr>
                    </a:p>
                  </a:txBody>
                  <a:tcPr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Giáo dục</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87</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48</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76</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11</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Phim ảnh</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106</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40</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80</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26</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3</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Thể thao</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121</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41</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113</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8</a:t>
                      </a:r>
                    </a:p>
                  </a:txBody>
                  <a:tcPr marL="68580" marR="68580" marT="0" marB="0" anchor="ctr"/>
                </a:tc>
              </a:tr>
              <a:tr h="5472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a:t>
                      </a:r>
                    </a:p>
                  </a:txBody>
                  <a:tcPr marL="68580" marR="68580" marT="0" marB="0" anchor="ctr"/>
                </a:tc>
                <a:tc>
                  <a:txBody>
                    <a:bodyPr/>
                    <a:lstStyle/>
                    <a:p>
                      <a:pPr marL="0" indent="12700" algn="ctr">
                        <a:lnSpc>
                          <a:spcPct val="150000"/>
                        </a:lnSpc>
                        <a:spcAft>
                          <a:spcPts val="600"/>
                        </a:spcAft>
                        <a:tabLst/>
                      </a:pPr>
                      <a:r>
                        <a:rPr lang="vi-VN" sz="2200">
                          <a:solidFill>
                            <a:schemeClr val="tx2"/>
                          </a:solidFill>
                          <a:effectLst/>
                          <a:latin typeface="Times New Roman" charset="0"/>
                          <a:ea typeface="Times New Roman" charset="0"/>
                          <a:cs typeface="Times New Roman" charset="0"/>
                        </a:rPr>
                        <a:t>Tổng hợp</a:t>
                      </a:r>
                      <a:endParaRPr lang="en-US" sz="2200">
                        <a:solidFill>
                          <a:schemeClr val="tx2"/>
                        </a:solidFill>
                        <a:effectLst/>
                        <a:latin typeface="Times New Roman" charset="0"/>
                        <a:ea typeface="Times New Roman"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314</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129</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269</a:t>
                      </a: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45</a:t>
                      </a:r>
                    </a:p>
                  </a:txBody>
                  <a:tcPr marL="68580" marR="68580" marT="0" marB="0" anchor="ctr"/>
                </a:tc>
              </a:tr>
            </a:tbl>
          </a:graphicData>
        </a:graphic>
      </p:graphicFrame>
    </p:spTree>
    <p:extLst>
      <p:ext uri="{BB962C8B-B14F-4D97-AF65-F5344CB8AC3E}">
        <p14:creationId xmlns:p14="http://schemas.microsoft.com/office/powerpoint/2010/main" val="1396768681"/>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6000">
                <a:latin typeface="Helvetica" charset="0"/>
                <a:ea typeface="Helvetica" charset="0"/>
                <a:cs typeface="Helvetica" charset="0"/>
              </a:rPr>
              <a:t>KẾT QUẢ THỬ NGHIỆM</a:t>
            </a:r>
            <a:endParaRPr lang="en-US" sz="6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31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27454328"/>
              </p:ext>
            </p:extLst>
          </p:nvPr>
        </p:nvGraphicFramePr>
        <p:xfrm>
          <a:off x="1045030" y="3382266"/>
          <a:ext cx="10537373" cy="2520000"/>
        </p:xfrm>
        <a:graphic>
          <a:graphicData uri="http://schemas.openxmlformats.org/drawingml/2006/table">
            <a:tbl>
              <a:tblPr firstRow="1" bandRow="1">
                <a:tableStyleId>{21E4AEA4-8DFA-4A89-87EB-49C32662AFE0}</a:tableStyleId>
              </a:tblPr>
              <a:tblGrid>
                <a:gridCol w="1498145"/>
                <a:gridCol w="2471738"/>
                <a:gridCol w="6567490"/>
              </a:tblGrid>
              <a:tr h="504000">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STT</a:t>
                      </a:r>
                      <a:endParaRPr lang="en-US" sz="2200">
                        <a:effectLst/>
                        <a:latin typeface="Times New Roman" charset="0"/>
                        <a:ea typeface="Calibri" charset="0"/>
                        <a:cs typeface="Times New Roman" charset="0"/>
                      </a:endParaRPr>
                    </a:p>
                  </a:txBody>
                  <a:tcPr marL="68580" marR="68580" marT="0" marB="0" anchor="ctr">
                    <a:solidFill>
                      <a:srgbClr val="58C3AA"/>
                    </a:solidFill>
                  </a:tcPr>
                </a:tc>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Chủ đề</a:t>
                      </a:r>
                      <a:endParaRPr lang="en-US" sz="2200">
                        <a:effectLst/>
                        <a:latin typeface="Times New Roman" charset="0"/>
                        <a:ea typeface="Calibri" charset="0"/>
                        <a:cs typeface="Times New Roman" charset="0"/>
                      </a:endParaRPr>
                    </a:p>
                  </a:txBody>
                  <a:tcPr marL="68580" marR="68580" marT="0" marB="0" anchor="ctr">
                    <a:solidFill>
                      <a:srgbClr val="58C3AA"/>
                    </a:solidFill>
                  </a:tcPr>
                </a:tc>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Kết quả thử nghiệm (độ chính xác: %)</a:t>
                      </a:r>
                      <a:endParaRPr lang="en-US" sz="2200">
                        <a:effectLst/>
                        <a:latin typeface="Times New Roman" charset="0"/>
                        <a:ea typeface="Calibri" charset="0"/>
                        <a:cs typeface="Times New Roman" charset="0"/>
                      </a:endParaRPr>
                    </a:p>
                  </a:txBody>
                  <a:tcPr marL="68580" marR="68580" marT="0" marB="0" anchor="ctr">
                    <a:solidFill>
                      <a:srgbClr val="58C3AA"/>
                    </a:solidFill>
                  </a:tcP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Giáo dục</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92.6%</a:t>
                      </a:r>
                      <a:endParaRPr lang="en-US" sz="2200">
                        <a:solidFill>
                          <a:schemeClr val="tx2"/>
                        </a:solidFill>
                        <a:effectLst/>
                        <a:latin typeface="Times New Roman" charset="0"/>
                        <a:ea typeface="Calibri" charset="0"/>
                        <a:cs typeface="Times New Roman" charset="0"/>
                      </a:endParaRP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Phim ảnh</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spc="-89">
                          <a:solidFill>
                            <a:schemeClr val="tx2"/>
                          </a:solidFill>
                          <a:effectLst/>
                          <a:latin typeface="Times New Roman" charset="0"/>
                          <a:ea typeface="Times New Roman" charset="0"/>
                          <a:cs typeface="Times New Roman" charset="0"/>
                          <a:sym typeface="Helvetica Neue Thin"/>
                        </a:rPr>
                        <a:t>89.7%</a:t>
                      </a:r>
                      <a:r>
                        <a:rPr lang="en-US" sz="2200">
                          <a:solidFill>
                            <a:schemeClr val="tx2"/>
                          </a:solidFill>
                          <a:effectLst/>
                          <a:latin typeface="Times New Roman" charset="0"/>
                          <a:ea typeface="Times New Roman" charset="0"/>
                          <a:cs typeface="Times New Roman" charset="0"/>
                        </a:rPr>
                        <a:t> </a:t>
                      </a: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3</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Thể thao</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89.5%</a:t>
                      </a:r>
                      <a:endParaRPr lang="en-US" sz="2200">
                        <a:solidFill>
                          <a:schemeClr val="tx2"/>
                        </a:solidFill>
                        <a:effectLst/>
                        <a:latin typeface="Times New Roman" charset="0"/>
                        <a:ea typeface="Calibri" charset="0"/>
                        <a:cs typeface="Times New Roman" charset="0"/>
                      </a:endParaRP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Calibri" charset="0"/>
                          <a:cs typeface="Times New Roman" charset="0"/>
                        </a:rPr>
                        <a:t>4</a:t>
                      </a:r>
                    </a:p>
                  </a:txBody>
                  <a:tcPr marL="68580" marR="68580" marT="0" marB="0" anchor="ctr"/>
                </a:tc>
                <a:tc>
                  <a:txBody>
                    <a:bodyPr/>
                    <a:lstStyle/>
                    <a:p>
                      <a:pPr marL="0" indent="12700" algn="ctr">
                        <a:lnSpc>
                          <a:spcPct val="150000"/>
                        </a:lnSpc>
                        <a:spcAft>
                          <a:spcPts val="600"/>
                        </a:spcAft>
                        <a:tabLst/>
                      </a:pPr>
                      <a:r>
                        <a:rPr lang="vi-VN" sz="2200">
                          <a:solidFill>
                            <a:schemeClr val="tx2"/>
                          </a:solidFill>
                          <a:effectLst/>
                          <a:latin typeface="Times New Roman" charset="0"/>
                          <a:ea typeface="Calibri" charset="0"/>
                          <a:cs typeface="Times New Roman" charset="0"/>
                        </a:rPr>
                        <a:t>Tổng hợp</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Calibri" charset="0"/>
                          <a:cs typeface="Times New Roman" charset="0"/>
                        </a:rPr>
                        <a:t>89.8%</a:t>
                      </a:r>
                    </a:p>
                  </a:txBody>
                  <a:tcPr marL="68580" marR="68580" marT="0" marB="0" anchor="ctr"/>
                </a:tc>
              </a:tr>
            </a:tbl>
          </a:graphicData>
        </a:graphic>
      </p:graphicFrame>
      <p:sp>
        <p:nvSpPr>
          <p:cNvPr id="6" name="TextBox 5"/>
          <p:cNvSpPr txBox="1"/>
          <p:nvPr/>
        </p:nvSpPr>
        <p:spPr>
          <a:xfrm>
            <a:off x="1045026" y="2781743"/>
            <a:ext cx="10537371" cy="5256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vi-VN" smtClean="0">
                <a:solidFill>
                  <a:schemeClr val="tx2"/>
                </a:solidFill>
                <a:latin typeface="Times New Roman" charset="0"/>
                <a:ea typeface="Times New Roman" charset="0"/>
                <a:cs typeface="Times New Roman" charset="0"/>
              </a:rPr>
              <a:t>Bảng</a:t>
            </a:r>
            <a:r>
              <a:rPr lang="en-US">
                <a:solidFill>
                  <a:schemeClr val="tx2"/>
                </a:solidFill>
                <a:latin typeface="Times New Roman" charset="0"/>
                <a:ea typeface="Times New Roman" charset="0"/>
                <a:cs typeface="Times New Roman" charset="0"/>
              </a:rPr>
              <a:t> 9</a:t>
            </a:r>
            <a:r>
              <a:rPr lang="vi-VN" smtClean="0">
                <a:solidFill>
                  <a:schemeClr val="tx2"/>
                </a:solidFill>
                <a:latin typeface="Times New Roman" charset="0"/>
                <a:ea typeface="Times New Roman" charset="0"/>
                <a:cs typeface="Times New Roman" charset="0"/>
              </a:rPr>
              <a:t>: </a:t>
            </a:r>
            <a:r>
              <a:rPr lang="en-US">
                <a:solidFill>
                  <a:schemeClr val="tx2"/>
                </a:solidFill>
                <a:latin typeface="Times New Roman" charset="0"/>
                <a:ea typeface="Times New Roman" charset="0"/>
                <a:cs typeface="Times New Roman" charset="0"/>
              </a:rPr>
              <a:t>Kết quả đánh giá độ chính xác phương pháp phân </a:t>
            </a:r>
            <a:r>
              <a:rPr lang="en-US" smtClean="0">
                <a:solidFill>
                  <a:schemeClr val="tx2"/>
                </a:solidFill>
                <a:latin typeface="Times New Roman" charset="0"/>
                <a:ea typeface="Times New Roman" charset="0"/>
                <a:cs typeface="Times New Roman" charset="0"/>
              </a:rPr>
              <a:t>loại </a:t>
            </a:r>
            <a:r>
              <a:rPr lang="en-US">
                <a:solidFill>
                  <a:schemeClr val="tx2"/>
                </a:solidFill>
                <a:latin typeface="Times New Roman" charset="0"/>
                <a:ea typeface="Times New Roman" charset="0"/>
                <a:cs typeface="Times New Roman" charset="0"/>
              </a:rPr>
              <a:t>chủ quan</a:t>
            </a:r>
            <a:r>
              <a:rPr lang="en-US">
                <a:solidFill>
                  <a:schemeClr val="tx2"/>
                </a:solidFill>
                <a:effectLst/>
                <a:latin typeface="Times New Roman" charset="0"/>
                <a:ea typeface="Times New Roman" charset="0"/>
                <a:cs typeface="Times New Roman" charset="0"/>
              </a:rPr>
              <a:t> </a:t>
            </a:r>
            <a:endParaRPr kumimoji="0" lang="en-US" sz="25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p:txBody>
      </p:sp>
      <p:graphicFrame>
        <p:nvGraphicFramePr>
          <p:cNvPr id="7" name="Table 6"/>
          <p:cNvGraphicFramePr>
            <a:graphicFrameLocks noGrp="1"/>
          </p:cNvGraphicFramePr>
          <p:nvPr>
            <p:extLst>
              <p:ext uri="{D42A27DB-BD31-4B8C-83A1-F6EECF244321}">
                <p14:modId xmlns:p14="http://schemas.microsoft.com/office/powerpoint/2010/main" val="1945972417"/>
              </p:ext>
            </p:extLst>
          </p:nvPr>
        </p:nvGraphicFramePr>
        <p:xfrm>
          <a:off x="1045027" y="6622573"/>
          <a:ext cx="10537373" cy="2520000"/>
        </p:xfrm>
        <a:graphic>
          <a:graphicData uri="http://schemas.openxmlformats.org/drawingml/2006/table">
            <a:tbl>
              <a:tblPr firstRow="1" bandRow="1">
                <a:tableStyleId>{21E4AEA4-8DFA-4A89-87EB-49C32662AFE0}</a:tableStyleId>
              </a:tblPr>
              <a:tblGrid>
                <a:gridCol w="1498145"/>
                <a:gridCol w="2471738"/>
                <a:gridCol w="6567490"/>
              </a:tblGrid>
              <a:tr h="504000">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STT</a:t>
                      </a:r>
                      <a:endParaRPr lang="en-US" sz="2200">
                        <a:effectLst/>
                        <a:latin typeface="Times New Roman" charset="0"/>
                        <a:ea typeface="Calibri" charset="0"/>
                        <a:cs typeface="Times New Roman" charset="0"/>
                      </a:endParaRPr>
                    </a:p>
                  </a:txBody>
                  <a:tcPr marL="68580" marR="68580" marT="0" marB="0" anchor="ctr">
                    <a:solidFill>
                      <a:srgbClr val="58C3AA"/>
                    </a:solidFill>
                  </a:tcPr>
                </a:tc>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Chủ đề</a:t>
                      </a:r>
                      <a:endParaRPr lang="en-US" sz="2200">
                        <a:effectLst/>
                        <a:latin typeface="Times New Roman" charset="0"/>
                        <a:ea typeface="Calibri" charset="0"/>
                        <a:cs typeface="Times New Roman" charset="0"/>
                      </a:endParaRPr>
                    </a:p>
                  </a:txBody>
                  <a:tcPr marL="68580" marR="68580" marT="0" marB="0" anchor="ctr">
                    <a:solidFill>
                      <a:srgbClr val="58C3AA"/>
                    </a:solidFill>
                  </a:tcPr>
                </a:tc>
                <a:tc>
                  <a:txBody>
                    <a:bodyPr/>
                    <a:lstStyle/>
                    <a:p>
                      <a:pPr marL="0" indent="12700" algn="ctr">
                        <a:lnSpc>
                          <a:spcPct val="150000"/>
                        </a:lnSpc>
                        <a:spcAft>
                          <a:spcPts val="600"/>
                        </a:spcAft>
                        <a:tabLst/>
                      </a:pPr>
                      <a:r>
                        <a:rPr lang="en-US" sz="2200">
                          <a:effectLst/>
                          <a:latin typeface="Times New Roman" charset="0"/>
                          <a:ea typeface="Times New Roman" charset="0"/>
                          <a:cs typeface="Times New Roman" charset="0"/>
                        </a:rPr>
                        <a:t>Kết quả thử nghiệm (độ chính xác: %)</a:t>
                      </a:r>
                      <a:endParaRPr lang="en-US" sz="2200">
                        <a:effectLst/>
                        <a:latin typeface="Times New Roman" charset="0"/>
                        <a:ea typeface="Calibri" charset="0"/>
                        <a:cs typeface="Times New Roman" charset="0"/>
                      </a:endParaRPr>
                    </a:p>
                  </a:txBody>
                  <a:tcPr marL="68580" marR="68580" marT="0" marB="0" anchor="ctr">
                    <a:solidFill>
                      <a:srgbClr val="58C3AA"/>
                    </a:solidFill>
                  </a:tcP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1</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Giáo dục</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90.8%</a:t>
                      </a:r>
                      <a:endParaRPr lang="en-US" sz="2200">
                        <a:solidFill>
                          <a:schemeClr val="tx2"/>
                        </a:solidFill>
                        <a:effectLst/>
                        <a:latin typeface="Times New Roman" charset="0"/>
                        <a:ea typeface="Calibri" charset="0"/>
                        <a:cs typeface="Times New Roman" charset="0"/>
                      </a:endParaRP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2</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Phim ảnh</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79.2%</a:t>
                      </a:r>
                      <a:endParaRPr lang="en-US" sz="2200">
                        <a:solidFill>
                          <a:schemeClr val="tx2"/>
                        </a:solidFill>
                        <a:effectLst/>
                        <a:latin typeface="Times New Roman" charset="0"/>
                        <a:ea typeface="Calibri" charset="0"/>
                        <a:cs typeface="Times New Roman" charset="0"/>
                      </a:endParaRP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3</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Thể thao</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Times New Roman" charset="0"/>
                          <a:cs typeface="Times New Roman" charset="0"/>
                        </a:rPr>
                        <a:t>95.0%</a:t>
                      </a:r>
                      <a:endParaRPr lang="en-US" sz="2200">
                        <a:solidFill>
                          <a:schemeClr val="tx2"/>
                        </a:solidFill>
                        <a:effectLst/>
                        <a:latin typeface="Times New Roman" charset="0"/>
                        <a:ea typeface="Calibri" charset="0"/>
                        <a:cs typeface="Times New Roman" charset="0"/>
                      </a:endParaRPr>
                    </a:p>
                  </a:txBody>
                  <a:tcPr marL="68580" marR="68580" marT="0" marB="0" anchor="ctr"/>
                </a:tc>
              </a:tr>
              <a:tr h="504000">
                <a:tc>
                  <a:txBody>
                    <a:bodyPr/>
                    <a:lstStyle/>
                    <a:p>
                      <a:pPr marL="0" indent="12700" algn="ctr">
                        <a:lnSpc>
                          <a:spcPct val="150000"/>
                        </a:lnSpc>
                        <a:spcAft>
                          <a:spcPts val="600"/>
                        </a:spcAft>
                        <a:tabLst/>
                      </a:pPr>
                      <a:r>
                        <a:rPr lang="en-US" sz="2200">
                          <a:solidFill>
                            <a:schemeClr val="tx2"/>
                          </a:solidFill>
                          <a:effectLst/>
                          <a:latin typeface="Times New Roman" charset="0"/>
                          <a:ea typeface="Calibri" charset="0"/>
                          <a:cs typeface="Times New Roman" charset="0"/>
                        </a:rPr>
                        <a:t>4</a:t>
                      </a:r>
                    </a:p>
                  </a:txBody>
                  <a:tcPr marL="68580" marR="68580" marT="0" marB="0" anchor="ctr"/>
                </a:tc>
                <a:tc>
                  <a:txBody>
                    <a:bodyPr/>
                    <a:lstStyle/>
                    <a:p>
                      <a:pPr marL="0" indent="12700" algn="ctr">
                        <a:lnSpc>
                          <a:spcPct val="150000"/>
                        </a:lnSpc>
                        <a:spcAft>
                          <a:spcPts val="600"/>
                        </a:spcAft>
                        <a:tabLst/>
                      </a:pPr>
                      <a:r>
                        <a:rPr lang="vi-VN" sz="2200">
                          <a:solidFill>
                            <a:schemeClr val="tx2"/>
                          </a:solidFill>
                          <a:effectLst/>
                          <a:latin typeface="Times New Roman" charset="0"/>
                          <a:ea typeface="Calibri" charset="0"/>
                          <a:cs typeface="Times New Roman" charset="0"/>
                        </a:rPr>
                        <a:t>Tổng hợp</a:t>
                      </a:r>
                      <a:endParaRPr lang="en-US" sz="2200">
                        <a:solidFill>
                          <a:schemeClr val="tx2"/>
                        </a:solidFill>
                        <a:effectLst/>
                        <a:latin typeface="Times New Roman" charset="0"/>
                        <a:ea typeface="Calibri" charset="0"/>
                        <a:cs typeface="Times New Roman" charset="0"/>
                      </a:endParaRPr>
                    </a:p>
                  </a:txBody>
                  <a:tcPr marL="68580" marR="68580" marT="0" marB="0" anchor="ctr"/>
                </a:tc>
                <a:tc>
                  <a:txBody>
                    <a:bodyPr/>
                    <a:lstStyle/>
                    <a:p>
                      <a:pPr marL="0" indent="12700" algn="ctr">
                        <a:lnSpc>
                          <a:spcPct val="150000"/>
                        </a:lnSpc>
                        <a:spcAft>
                          <a:spcPts val="600"/>
                        </a:spcAft>
                        <a:tabLst/>
                      </a:pPr>
                      <a:r>
                        <a:rPr lang="en-US" sz="2200">
                          <a:solidFill>
                            <a:schemeClr val="tx2"/>
                          </a:solidFill>
                          <a:effectLst/>
                          <a:latin typeface="Times New Roman" charset="0"/>
                          <a:ea typeface="Calibri" charset="0"/>
                          <a:cs typeface="Times New Roman" charset="0"/>
                        </a:rPr>
                        <a:t>89.5%</a:t>
                      </a:r>
                    </a:p>
                  </a:txBody>
                  <a:tcPr marL="68580" marR="68580" marT="0" marB="0" anchor="ctr"/>
                </a:tc>
              </a:tr>
            </a:tbl>
          </a:graphicData>
        </a:graphic>
      </p:graphicFrame>
      <p:sp>
        <p:nvSpPr>
          <p:cNvPr id="8" name="TextBox 7"/>
          <p:cNvSpPr txBox="1"/>
          <p:nvPr/>
        </p:nvSpPr>
        <p:spPr>
          <a:xfrm>
            <a:off x="1045026" y="6022050"/>
            <a:ext cx="10537371" cy="5256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vi-VN" smtClean="0">
                <a:solidFill>
                  <a:schemeClr val="tx2"/>
                </a:solidFill>
                <a:latin typeface="Times New Roman" charset="0"/>
                <a:ea typeface="Times New Roman" charset="0"/>
                <a:cs typeface="Times New Roman" charset="0"/>
              </a:rPr>
              <a:t>Bảng</a:t>
            </a:r>
            <a:r>
              <a:rPr lang="en-US" smtClean="0">
                <a:solidFill>
                  <a:schemeClr val="tx2"/>
                </a:solidFill>
                <a:latin typeface="Times New Roman" charset="0"/>
                <a:ea typeface="Times New Roman" charset="0"/>
                <a:cs typeface="Times New Roman" charset="0"/>
              </a:rPr>
              <a:t> 10</a:t>
            </a:r>
            <a:r>
              <a:rPr lang="vi-VN" smtClean="0">
                <a:solidFill>
                  <a:schemeClr val="tx2"/>
                </a:solidFill>
                <a:latin typeface="Times New Roman" charset="0"/>
                <a:ea typeface="Times New Roman" charset="0"/>
                <a:cs typeface="Times New Roman" charset="0"/>
              </a:rPr>
              <a:t>: </a:t>
            </a:r>
            <a:r>
              <a:rPr lang="en-US">
                <a:solidFill>
                  <a:schemeClr val="tx2"/>
                </a:solidFill>
                <a:latin typeface="Times New Roman" charset="0"/>
                <a:ea typeface="Times New Roman" charset="0"/>
                <a:cs typeface="Times New Roman" charset="0"/>
              </a:rPr>
              <a:t>Kết quả đánh giá độ chính xác phương pháp phân </a:t>
            </a:r>
            <a:r>
              <a:rPr lang="en-US" smtClean="0">
                <a:solidFill>
                  <a:schemeClr val="tx2"/>
                </a:solidFill>
                <a:latin typeface="Times New Roman" charset="0"/>
                <a:ea typeface="Times New Roman" charset="0"/>
                <a:cs typeface="Times New Roman" charset="0"/>
              </a:rPr>
              <a:t>loại </a:t>
            </a:r>
            <a:r>
              <a:rPr lang="vi-VN">
                <a:solidFill>
                  <a:schemeClr val="tx2"/>
                </a:solidFill>
                <a:latin typeface="Times New Roman" charset="0"/>
                <a:ea typeface="Times New Roman" charset="0"/>
                <a:cs typeface="Times New Roman" charset="0"/>
              </a:rPr>
              <a:t>cảm xúc</a:t>
            </a:r>
            <a:r>
              <a:rPr lang="en-US">
                <a:solidFill>
                  <a:schemeClr val="tx2"/>
                </a:solidFill>
                <a:effectLst/>
                <a:latin typeface="Times New Roman" charset="0"/>
                <a:ea typeface="Times New Roman" charset="0"/>
                <a:cs typeface="Times New Roman" charset="0"/>
              </a:rPr>
              <a:t> </a:t>
            </a:r>
            <a:endParaRPr kumimoji="0" lang="en-US" sz="25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p:txBody>
      </p:sp>
    </p:spTree>
    <p:extLst>
      <p:ext uri="{BB962C8B-B14F-4D97-AF65-F5344CB8AC3E}">
        <p14:creationId xmlns:p14="http://schemas.microsoft.com/office/powerpoint/2010/main" val="1599893069"/>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1619" y="1955754"/>
            <a:ext cx="10750247" cy="28110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8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KẾT LUẬN VÀ </a:t>
            </a:r>
          </a:p>
          <a:p>
            <a:pPr marL="0" marR="0" indent="0" algn="ctr" defTabSz="584200" rtl="0" fontAlgn="auto" latinLnBrk="1" hangingPunct="0">
              <a:lnSpc>
                <a:spcPct val="110000"/>
              </a:lnSpc>
              <a:spcBef>
                <a:spcPts val="0"/>
              </a:spcBef>
              <a:spcAft>
                <a:spcPts val="0"/>
              </a:spcAft>
              <a:buClrTx/>
              <a:buSzTx/>
              <a:buFontTx/>
              <a:buNone/>
              <a:tabLst/>
            </a:pPr>
            <a:r>
              <a:rPr kumimoji="0" lang="vi-VN" sz="8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HƯỚNG PHÁT TRIỂN</a:t>
            </a:r>
            <a:endParaRPr kumimoji="0" lang="en-US" sz="8000" b="0" i="0" u="none" strike="noStrike" cap="none" spc="50" normalizeH="0" baseline="0">
              <a:ln>
                <a:noFill/>
              </a:ln>
              <a:solidFill>
                <a:schemeClr val="bg1"/>
              </a:solidFill>
              <a:effectLst/>
              <a:uFillTx/>
              <a:latin typeface="Helvetica" charset="0"/>
              <a:ea typeface="Helvetica" charset="0"/>
              <a:cs typeface="Helvetica" charset="0"/>
              <a:sym typeface="Helvetica Neue Thin"/>
            </a:endParaRPr>
          </a:p>
        </p:txBody>
      </p:sp>
    </p:spTree>
    <p:extLst>
      <p:ext uri="{BB962C8B-B14F-4D97-AF65-F5344CB8AC3E}">
        <p14:creationId xmlns:p14="http://schemas.microsoft.com/office/powerpoint/2010/main" val="179956099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KẾT QUẢ ĐẠT ĐƯỢC</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33</a:t>
            </a:fld>
            <a:endParaRPr lang="en-US"/>
          </a:p>
        </p:txBody>
      </p:sp>
      <p:sp>
        <p:nvSpPr>
          <p:cNvPr id="3" name="TextBox 2"/>
          <p:cNvSpPr txBox="1"/>
          <p:nvPr/>
        </p:nvSpPr>
        <p:spPr>
          <a:xfrm>
            <a:off x="687355" y="2762964"/>
            <a:ext cx="11252718" cy="595034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buFont typeface="Arial" charset="0"/>
              <a:buChar char="•"/>
            </a:pPr>
            <a:r>
              <a:rPr lang="vi-VN" sz="2800">
                <a:solidFill>
                  <a:schemeClr val="tx2"/>
                </a:solidFill>
                <a:latin typeface="Times New Roman" charset="0"/>
                <a:ea typeface="Times New Roman" charset="0"/>
                <a:cs typeface="Times New Roman" charset="0"/>
              </a:rPr>
              <a:t>X</a:t>
            </a:r>
            <a:r>
              <a:rPr lang="en-US" sz="2800">
                <a:solidFill>
                  <a:schemeClr val="tx2"/>
                </a:solidFill>
                <a:latin typeface="Times New Roman" charset="0"/>
                <a:ea typeface="Times New Roman" charset="0"/>
                <a:cs typeface="Times New Roman" charset="0"/>
              </a:rPr>
              <a:t>ây dựng một phương pháp khả thi để phân tích cảm xúc trên ngôn ngữ tiếng Việt dựa vào những đặc trưng sử dụng ngôn từ của người dùng mạng xã hội ở Việt Nam.</a:t>
            </a:r>
          </a:p>
          <a:p>
            <a:pPr marL="457200" indent="-457200" algn="l">
              <a:lnSpc>
                <a:spcPct val="125000"/>
              </a:lnSpc>
              <a:buFont typeface="Arial" charset="0"/>
              <a:buChar char="•"/>
            </a:pPr>
            <a:r>
              <a:rPr lang="vi-VN" sz="2800">
                <a:solidFill>
                  <a:schemeClr val="tx2"/>
                </a:solidFill>
                <a:latin typeface="Times New Roman" charset="0"/>
                <a:ea typeface="Times New Roman" charset="0"/>
                <a:cs typeface="Times New Roman" charset="0"/>
              </a:rPr>
              <a:t>Qua thực nghiệm, hệ thống đã thu được một số kết quả khả quan và có khả năng áp dụng vào thực tiễn cuộc sống.</a:t>
            </a:r>
            <a:endParaRPr lang="en-US" sz="2800">
              <a:solidFill>
                <a:schemeClr val="tx2"/>
              </a:solidFill>
              <a:latin typeface="Times New Roman" charset="0"/>
              <a:ea typeface="Times New Roman" charset="0"/>
              <a:cs typeface="Times New Roman" charset="0"/>
            </a:endParaRPr>
          </a:p>
          <a:p>
            <a:pPr marL="457200" indent="-457200" algn="l">
              <a:lnSpc>
                <a:spcPct val="125000"/>
              </a:lnSpc>
              <a:buFont typeface="Arial" charset="0"/>
              <a:buChar char="•"/>
            </a:pPr>
            <a:r>
              <a:rPr lang="en-US" sz="2800">
                <a:solidFill>
                  <a:schemeClr val="tx2"/>
                </a:solidFill>
                <a:latin typeface="Times New Roman" charset="0"/>
                <a:ea typeface="Times New Roman" charset="0"/>
                <a:cs typeface="Times New Roman" charset="0"/>
              </a:rPr>
              <a:t>Tuy nhiên, với giới hạn của một khóa luận tốt nghiệp chúng tôi mới chỉ xây dựng được một mô hình phân loại cảm xúc có dựa vào phương thức học máy một cách rập khuôn mà chưa xét đến các vấn đề về xử lý ngôn ngữ tự nhiên.</a:t>
            </a:r>
          </a:p>
        </p:txBody>
      </p:sp>
    </p:spTree>
    <p:extLst>
      <p:ext uri="{BB962C8B-B14F-4D97-AF65-F5344CB8AC3E}">
        <p14:creationId xmlns:p14="http://schemas.microsoft.com/office/powerpoint/2010/main" val="205865719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a:latin typeface="Helvetica" charset="0"/>
                <a:ea typeface="Helvetica" charset="0"/>
                <a:cs typeface="Helvetica" charset="0"/>
              </a:rPr>
              <a:t>HƯỚNG PHÁT TRIỂN</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34</a:t>
            </a:fld>
            <a:endParaRPr lang="en-US"/>
          </a:p>
        </p:txBody>
      </p:sp>
      <p:sp>
        <p:nvSpPr>
          <p:cNvPr id="3" name="TextBox 2"/>
          <p:cNvSpPr txBox="1"/>
          <p:nvPr/>
        </p:nvSpPr>
        <p:spPr>
          <a:xfrm>
            <a:off x="687355" y="3445188"/>
            <a:ext cx="11252718" cy="37959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lnSpc>
                <a:spcPct val="125000"/>
              </a:lnSpc>
              <a:buFont typeface="Arial" charset="0"/>
              <a:buChar char="•"/>
            </a:pPr>
            <a:r>
              <a:rPr lang="vi-VN" sz="2800">
                <a:solidFill>
                  <a:schemeClr val="tx2"/>
                </a:solidFill>
                <a:latin typeface="Times New Roman" charset="0"/>
                <a:ea typeface="Times New Roman" charset="0"/>
                <a:cs typeface="Times New Roman" charset="0"/>
              </a:rPr>
              <a:t>X</a:t>
            </a:r>
            <a:r>
              <a:rPr lang="en-US" sz="2800">
                <a:solidFill>
                  <a:schemeClr val="tx2"/>
                </a:solidFill>
                <a:latin typeface="Times New Roman" charset="0"/>
                <a:ea typeface="Times New Roman" charset="0"/>
                <a:cs typeface="Times New Roman" charset="0"/>
              </a:rPr>
              <a:t>ây dựng bộ từ điển cảm xúc đủ lớn và độ chính xác cao</a:t>
            </a:r>
            <a:r>
              <a:rPr lang="en-US" sz="2800">
                <a:solidFill>
                  <a:schemeClr val="tx2"/>
                </a:solidFill>
                <a:effectLst/>
                <a:latin typeface="Times New Roman" charset="0"/>
                <a:ea typeface="Times New Roman" charset="0"/>
                <a:cs typeface="Times New Roman" charset="0"/>
              </a:rPr>
              <a:t> </a:t>
            </a:r>
            <a:r>
              <a:rPr lang="en-US" sz="2800">
                <a:solidFill>
                  <a:schemeClr val="tx2"/>
                </a:solidFill>
                <a:latin typeface="Times New Roman" charset="0"/>
                <a:ea typeface="Times New Roman" charset="0"/>
                <a:cs typeface="Times New Roman" charset="0"/>
              </a:rPr>
              <a:t> </a:t>
            </a:r>
          </a:p>
          <a:p>
            <a:pPr marL="457200" indent="-457200" algn="l">
              <a:lnSpc>
                <a:spcPct val="125000"/>
              </a:lnSpc>
              <a:buFont typeface="Arial" charset="0"/>
              <a:buChar char="•"/>
            </a:pPr>
            <a:r>
              <a:rPr lang="vi-VN" sz="2800">
                <a:solidFill>
                  <a:schemeClr val="tx2"/>
                </a:solidFill>
                <a:latin typeface="Times New Roman" charset="0"/>
                <a:ea typeface="Times New Roman" charset="0"/>
                <a:cs typeface="Times New Roman" charset="0"/>
              </a:rPr>
              <a:t>Á</a:t>
            </a:r>
            <a:r>
              <a:rPr lang="en-US" sz="2800">
                <a:solidFill>
                  <a:schemeClr val="tx2"/>
                </a:solidFill>
                <a:latin typeface="Times New Roman" charset="0"/>
                <a:ea typeface="Times New Roman" charset="0"/>
                <a:cs typeface="Times New Roman" charset="0"/>
              </a:rPr>
              <a:t>p dụng các phương pháp xử lý ngôn ngữ tự nhiên, phương pháp chuẩn hóa dữ liệu từ mạng xã hội </a:t>
            </a:r>
            <a:r>
              <a:rPr lang="vi-VN" sz="2800">
                <a:solidFill>
                  <a:schemeClr val="tx2"/>
                </a:solidFill>
                <a:latin typeface="Times New Roman" charset="0"/>
                <a:ea typeface="Times New Roman" charset="0"/>
                <a:cs typeface="Times New Roman" charset="0"/>
              </a:rPr>
              <a:t>và</a:t>
            </a:r>
            <a:r>
              <a:rPr lang="en-US" sz="2800">
                <a:solidFill>
                  <a:schemeClr val="tx2"/>
                </a:solidFill>
                <a:latin typeface="Times New Roman" charset="0"/>
                <a:ea typeface="Times New Roman" charset="0"/>
                <a:cs typeface="Times New Roman" charset="0"/>
              </a:rPr>
              <a:t> giải quyết bài toán big data khi chương trinh thực thi trên bộ dữ liệu lớn.</a:t>
            </a:r>
          </a:p>
          <a:p>
            <a:pPr marL="457200" indent="-457200" algn="l">
              <a:lnSpc>
                <a:spcPct val="125000"/>
              </a:lnSpc>
              <a:buFont typeface="Arial" charset="0"/>
              <a:buChar char="•"/>
            </a:pPr>
            <a:r>
              <a:rPr lang="vi-VN" sz="2800">
                <a:solidFill>
                  <a:schemeClr val="tx2"/>
                </a:solidFill>
                <a:effectLst/>
                <a:latin typeface="Times New Roman" charset="0"/>
                <a:ea typeface="Times New Roman" charset="0"/>
                <a:cs typeface="Times New Roman" charset="0"/>
              </a:rPr>
              <a:t>Nâng lên phân </a:t>
            </a:r>
            <a:r>
              <a:rPr lang="vi-VN" sz="2800" smtClean="0">
                <a:solidFill>
                  <a:schemeClr val="tx2"/>
                </a:solidFill>
                <a:effectLst/>
                <a:latin typeface="Times New Roman" charset="0"/>
                <a:ea typeface="Times New Roman" charset="0"/>
                <a:cs typeface="Times New Roman" charset="0"/>
              </a:rPr>
              <a:t>tích</a:t>
            </a:r>
            <a:r>
              <a:rPr lang="en-US" sz="2800" smtClean="0">
                <a:solidFill>
                  <a:schemeClr val="tx2"/>
                </a:solidFill>
                <a:effectLst/>
                <a:latin typeface="Times New Roman" charset="0"/>
                <a:ea typeface="Times New Roman" charset="0"/>
                <a:cs typeface="Times New Roman" charset="0"/>
              </a:rPr>
              <a:t> cảm xúc</a:t>
            </a:r>
            <a:r>
              <a:rPr lang="vi-VN" sz="2800" smtClean="0">
                <a:solidFill>
                  <a:schemeClr val="tx2"/>
                </a:solidFill>
                <a:effectLst/>
                <a:latin typeface="Times New Roman" charset="0"/>
                <a:ea typeface="Times New Roman" charset="0"/>
                <a:cs typeface="Times New Roman" charset="0"/>
              </a:rPr>
              <a:t> </a:t>
            </a:r>
            <a:r>
              <a:rPr lang="vi-VN" sz="2800">
                <a:solidFill>
                  <a:schemeClr val="tx2"/>
                </a:solidFill>
                <a:effectLst/>
                <a:latin typeface="Times New Roman" charset="0"/>
                <a:ea typeface="Times New Roman" charset="0"/>
                <a:cs typeface="Times New Roman" charset="0"/>
              </a:rPr>
              <a:t>mức thực thể và khía cạnh của thực thể.</a:t>
            </a:r>
            <a:r>
              <a:rPr lang="en-US" sz="2800">
                <a:solidFill>
                  <a:schemeClr val="tx2"/>
                </a:solidFill>
                <a:effectLst/>
                <a:latin typeface="Times New Roman" charset="0"/>
                <a:ea typeface="Times New Roman" charset="0"/>
                <a:cs typeface="Times New Roman" charset="0"/>
              </a:rPr>
              <a:t> </a:t>
            </a:r>
            <a:endParaRPr lang="en-US" sz="28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35905385"/>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150" y="3341956"/>
            <a:ext cx="11601449" cy="15245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42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XIN CHÂN THÀNH CẢM ƠN </a:t>
            </a:r>
          </a:p>
          <a:p>
            <a:pPr marL="0" marR="0" indent="0" algn="ctr" defTabSz="584200" rtl="0" fontAlgn="auto" latinLnBrk="1" hangingPunct="0">
              <a:lnSpc>
                <a:spcPct val="110000"/>
              </a:lnSpc>
              <a:spcBef>
                <a:spcPts val="0"/>
              </a:spcBef>
              <a:spcAft>
                <a:spcPts val="0"/>
              </a:spcAft>
              <a:buClrTx/>
              <a:buSzTx/>
              <a:buFontTx/>
              <a:buNone/>
              <a:tabLst/>
            </a:pPr>
            <a:r>
              <a:rPr kumimoji="0" lang="vi-VN" sz="42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QUÝ THẦY CÔ VÀ CÁC BẠN ĐÃ LẮNG NGHE</a:t>
            </a:r>
          </a:p>
        </p:txBody>
      </p:sp>
    </p:spTree>
    <p:extLst>
      <p:ext uri="{BB962C8B-B14F-4D97-AF65-F5344CB8AC3E}">
        <p14:creationId xmlns:p14="http://schemas.microsoft.com/office/powerpoint/2010/main" val="20386643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4401" r="4401"/>
          <a:stretch>
            <a:fillRect/>
          </a:stretch>
        </p:blipFill>
        <p:spPr>
          <a:xfrm>
            <a:off x="-1" y="-1"/>
            <a:ext cx="6519780" cy="4883705"/>
          </a:xfrm>
        </p:spPr>
      </p:pic>
      <p:sp>
        <p:nvSpPr>
          <p:cNvPr id="3" name="Slide Number Placeholder 2"/>
          <p:cNvSpPr>
            <a:spLocks noGrp="1"/>
          </p:cNvSpPr>
          <p:nvPr>
            <p:ph type="sldNum" sz="quarter" idx="13"/>
          </p:nvPr>
        </p:nvSpPr>
        <p:spPr/>
        <p:txBody>
          <a:bodyPr/>
          <a:lstStyle/>
          <a:p>
            <a:fld id="{9A1FA6D1-6D73-5742-BA6C-6D6C5340F69C}" type="slidenum">
              <a:rPr lang="en-US" smtClean="0"/>
              <a:pPr/>
              <a:t>4</a:t>
            </a:fld>
            <a:endParaRPr lang="en-US"/>
          </a:p>
        </p:txBody>
      </p:sp>
      <p:pic>
        <p:nvPicPr>
          <p:cNvPr id="5" name="Picture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9232" r="7690"/>
          <a:stretch/>
        </p:blipFill>
        <p:spPr>
          <a:xfrm>
            <a:off x="6253018" y="-2"/>
            <a:ext cx="6756026" cy="4883703"/>
          </a:xfrm>
          <a:prstGeom prst="rect">
            <a:avLst/>
          </a:prstGeom>
          <a:ln w="12700">
            <a:miter lim="400000"/>
          </a:ln>
          <a:extLst>
            <a:ext uri="{C572A759-6A51-4108-AA02-DFA0A04FC94B}">
              <ma14:wrappingTextBoxFlag xmlns:ma14="http://schemas.microsoft.com/office/mac/drawingml/2011/main" val="1"/>
            </a:ext>
          </a:extLst>
        </p:spPr>
      </p:pic>
      <p:pic>
        <p:nvPicPr>
          <p:cNvPr id="6" name="Picture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4340" r="5153"/>
          <a:stretch/>
        </p:blipFill>
        <p:spPr>
          <a:xfrm>
            <a:off x="0" y="4882447"/>
            <a:ext cx="6444343" cy="4871154"/>
          </a:xfrm>
          <a:prstGeom prst="rect">
            <a:avLst/>
          </a:prstGeom>
          <a:ln w="12700">
            <a:miter lim="400000"/>
          </a:ln>
          <a:extLst>
            <a:ext uri="{C572A759-6A51-4108-AA02-DFA0A04FC94B}">
              <ma14:wrappingTextBoxFlag xmlns:ma14="http://schemas.microsoft.com/office/mac/drawingml/2011/main" val="1"/>
            </a:ext>
          </a:extLst>
        </p:spPr>
      </p:pic>
      <p:pic>
        <p:nvPicPr>
          <p:cNvPr id="7" name="Picture Placeholder 3"/>
          <p:cNvPicPr>
            <a:picLocks noChangeAspect="1"/>
          </p:cNvPicPr>
          <p:nvPr/>
        </p:nvPicPr>
        <p:blipFill rotWithShape="1">
          <a:blip r:embed="rId5">
            <a:extLst>
              <a:ext uri="{28A0092B-C50C-407E-A947-70E740481C1C}">
                <a14:useLocalDpi xmlns:a14="http://schemas.microsoft.com/office/drawing/2010/main" val="0"/>
              </a:ext>
            </a:extLst>
          </a:blip>
          <a:srcRect l="8471" r="7473"/>
          <a:stretch/>
        </p:blipFill>
        <p:spPr>
          <a:xfrm>
            <a:off x="6177776" y="4882448"/>
            <a:ext cx="6827023" cy="4871152"/>
          </a:xfrm>
          <a:prstGeom prst="rect">
            <a:avLst/>
          </a:prstGeom>
          <a:ln w="12700">
            <a:miter lim="400000"/>
          </a:ln>
          <a:extLst>
            <a:ext uri="{C572A759-6A51-4108-AA02-DFA0A04FC94B}">
              <ma14:wrappingTextBoxFlag xmlns:ma14="http://schemas.microsoft.com/office/mac/drawingml/2011/main" val="1"/>
            </a:ext>
          </a:extLst>
        </p:spPr>
      </p:pic>
    </p:spTree>
    <p:extLst>
      <p:ext uri="{BB962C8B-B14F-4D97-AF65-F5344CB8AC3E}">
        <p14:creationId xmlns:p14="http://schemas.microsoft.com/office/powerpoint/2010/main" val="188994717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vi-VN" smtClean="0">
                <a:latin typeface="Helvetica" charset="0"/>
                <a:ea typeface="Helvetica" charset="0"/>
                <a:cs typeface="Helvetica" charset="0"/>
              </a:rPr>
              <a:t>GIỚI THIỆU ĐỀ TÀI</a:t>
            </a:r>
            <a:endParaRPr lang="en-US">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5</a:t>
            </a:fld>
            <a:endParaRPr lang="en-US"/>
          </a:p>
        </p:txBody>
      </p:sp>
      <p:sp>
        <p:nvSpPr>
          <p:cNvPr id="5" name="TextBox 4"/>
          <p:cNvSpPr txBox="1"/>
          <p:nvPr/>
        </p:nvSpPr>
        <p:spPr>
          <a:xfrm>
            <a:off x="342900" y="3200040"/>
            <a:ext cx="12283209" cy="53901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defTabSz="584200" rtl="0" latinLnBrk="1" hangingPunct="0">
              <a:lnSpc>
                <a:spcPct val="140000"/>
              </a:lnSpc>
              <a:spcBef>
                <a:spcPts val="0"/>
              </a:spcBef>
              <a:buFont typeface="Arial" charset="0"/>
              <a:buChar char="•"/>
            </a:pPr>
            <a:r>
              <a:rPr lang="en-US" sz="2800" b="1">
                <a:solidFill>
                  <a:schemeClr val="tx2"/>
                </a:solidFill>
                <a:latin typeface="Times New Roman" charset="0"/>
                <a:ea typeface="Times New Roman" charset="0"/>
                <a:cs typeface="Times New Roman" charset="0"/>
              </a:rPr>
              <a:t>Mạ</a:t>
            </a:r>
            <a:r>
              <a:rPr lang="vi-VN" sz="2800" b="1">
                <a:solidFill>
                  <a:schemeClr val="tx2"/>
                </a:solidFill>
                <a:latin typeface="Times New Roman" charset="0"/>
                <a:ea typeface="Times New Roman" charset="0"/>
                <a:cs typeface="Times New Roman" charset="0"/>
              </a:rPr>
              <a:t>ng xã hội </a:t>
            </a:r>
            <a:r>
              <a:rPr lang="vi-VN" sz="2800">
                <a:solidFill>
                  <a:schemeClr val="tx2"/>
                </a:solidFill>
                <a:latin typeface="Times New Roman" charset="0"/>
                <a:ea typeface="Times New Roman" charset="0"/>
                <a:cs typeface="Times New Roman" charset="0"/>
              </a:rPr>
              <a:t>là một công cụ giúp mọi người có thể kết nối với nhau dễ dàng </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hơn thông</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qua </a:t>
            </a:r>
            <a:r>
              <a:rPr lang="vi-VN" sz="2800">
                <a:solidFill>
                  <a:schemeClr val="tx2"/>
                </a:solidFill>
                <a:latin typeface="Times New Roman" charset="0"/>
                <a:ea typeface="Times New Roman" charset="0"/>
                <a:cs typeface="Times New Roman" charset="0"/>
              </a:rPr>
              <a:t>những những chia sẻ, thông điệp, bình luận hay ý kiến cá nhân về tất cả sự </a:t>
            </a:r>
            <a:r>
              <a:rPr lang="vi-VN" sz="2800" smtClean="0">
                <a:solidFill>
                  <a:schemeClr val="tx2"/>
                </a:solidFill>
                <a:latin typeface="Times New Roman" charset="0"/>
                <a:ea typeface="Times New Roman" charset="0"/>
                <a:cs typeface="Times New Roman" charset="0"/>
              </a:rPr>
              <a:t>vật,</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sự </a:t>
            </a:r>
            <a:r>
              <a:rPr lang="vi-VN" sz="2800">
                <a:solidFill>
                  <a:schemeClr val="tx2"/>
                </a:solidFill>
                <a:latin typeface="Times New Roman" charset="0"/>
                <a:ea typeface="Times New Roman" charset="0"/>
                <a:cs typeface="Times New Roman" charset="0"/>
              </a:rPr>
              <a:t>việc diễn ra </a:t>
            </a:r>
            <a:r>
              <a:rPr lang="en-US" sz="2800">
                <a:solidFill>
                  <a:schemeClr val="tx2"/>
                </a:solidFill>
                <a:latin typeface="Times New Roman" charset="0"/>
                <a:ea typeface="Times New Roman" charset="0"/>
                <a:cs typeface="Times New Roman" charset="0"/>
              </a:rPr>
              <a:t>hằng</a:t>
            </a:r>
            <a:r>
              <a:rPr lang="vi-VN" sz="2800">
                <a:solidFill>
                  <a:schemeClr val="tx2"/>
                </a:solidFill>
                <a:latin typeface="Times New Roman" charset="0"/>
                <a:ea typeface="Times New Roman" charset="0"/>
                <a:cs typeface="Times New Roman" charset="0"/>
              </a:rPr>
              <a:t> ngày</a:t>
            </a:r>
            <a:r>
              <a:rPr lang="vi-VN" sz="2800" smtClean="0">
                <a:solidFill>
                  <a:schemeClr val="tx2"/>
                </a:solidFill>
                <a:latin typeface="Times New Roman" charset="0"/>
                <a:ea typeface="Times New Roman" charset="0"/>
                <a:cs typeface="Times New Roman" charset="0"/>
              </a:rPr>
              <a:t>.</a:t>
            </a:r>
            <a:endParaRPr lang="en-US" sz="2800">
              <a:solidFill>
                <a:schemeClr val="tx2"/>
              </a:solidFill>
              <a:effectLst/>
            </a:endParaRPr>
          </a:p>
          <a:p>
            <a:pPr marL="457200" indent="-457200" algn="l" defTabSz="584200" rtl="0" latinLnBrk="1" hangingPunct="0">
              <a:lnSpc>
                <a:spcPct val="140000"/>
              </a:lnSpc>
              <a:spcBef>
                <a:spcPts val="1800"/>
              </a:spcBef>
              <a:spcAft>
                <a:spcPts val="1800"/>
              </a:spcAft>
              <a:buFont typeface="Arial" charset="0"/>
              <a:buChar char="•"/>
            </a:pPr>
            <a:r>
              <a:rPr lang="en-US" sz="2800" smtClean="0">
                <a:solidFill>
                  <a:schemeClr val="tx2"/>
                </a:solidFill>
                <a:latin typeface="Times New Roman" charset="0"/>
                <a:ea typeface="Times New Roman" charset="0"/>
                <a:cs typeface="Times New Roman" charset="0"/>
              </a:rPr>
              <a:t>X</a:t>
            </a:r>
            <a:r>
              <a:rPr lang="vi-VN" sz="2800" smtClean="0">
                <a:solidFill>
                  <a:schemeClr val="tx2"/>
                </a:solidFill>
                <a:latin typeface="Times New Roman" charset="0"/>
                <a:ea typeface="Times New Roman" charset="0"/>
                <a:cs typeface="Times New Roman" charset="0"/>
              </a:rPr>
              <a:t>ây </a:t>
            </a:r>
            <a:r>
              <a:rPr lang="vi-VN" sz="2800">
                <a:solidFill>
                  <a:schemeClr val="tx2"/>
                </a:solidFill>
                <a:latin typeface="Times New Roman" charset="0"/>
                <a:ea typeface="Times New Roman" charset="0"/>
                <a:cs typeface="Times New Roman" charset="0"/>
              </a:rPr>
              <a:t>dựng </a:t>
            </a:r>
            <a:r>
              <a:rPr lang="vi-VN" sz="2800" b="1">
                <a:solidFill>
                  <a:schemeClr val="tx2"/>
                </a:solidFill>
                <a:latin typeface="Times New Roman" charset="0"/>
                <a:ea typeface="Times New Roman" charset="0"/>
                <a:cs typeface="Times New Roman" charset="0"/>
              </a:rPr>
              <a:t>mô </a:t>
            </a:r>
            <a:r>
              <a:rPr lang="vi-VN" sz="2800" b="1" smtClean="0">
                <a:solidFill>
                  <a:schemeClr val="tx2"/>
                </a:solidFill>
                <a:latin typeface="Times New Roman" charset="0"/>
                <a:ea typeface="Times New Roman" charset="0"/>
                <a:cs typeface="Times New Roman" charset="0"/>
              </a:rPr>
              <a:t>hình</a:t>
            </a:r>
            <a:r>
              <a:rPr lang="en-US" sz="2800" b="1" smtClean="0">
                <a:solidFill>
                  <a:schemeClr val="tx2"/>
                </a:solidFill>
                <a:latin typeface="Times New Roman" charset="0"/>
                <a:ea typeface="Times New Roman" charset="0"/>
                <a:cs typeface="Times New Roman" charset="0"/>
              </a:rPr>
              <a:t> </a:t>
            </a:r>
            <a:r>
              <a:rPr lang="vi-VN" sz="2800" b="1" smtClean="0">
                <a:solidFill>
                  <a:schemeClr val="tx2"/>
                </a:solidFill>
                <a:latin typeface="Times New Roman" charset="0"/>
                <a:ea typeface="Times New Roman" charset="0"/>
                <a:cs typeface="Times New Roman" charset="0"/>
              </a:rPr>
              <a:t>phân </a:t>
            </a:r>
            <a:r>
              <a:rPr lang="vi-VN" sz="2800" b="1">
                <a:solidFill>
                  <a:schemeClr val="tx2"/>
                </a:solidFill>
                <a:latin typeface="Times New Roman" charset="0"/>
                <a:ea typeface="Times New Roman" charset="0"/>
                <a:cs typeface="Times New Roman" charset="0"/>
              </a:rPr>
              <a:t>tích cảm xúc tiếng Việt</a:t>
            </a:r>
            <a:r>
              <a:rPr lang="vi-VN" sz="2800">
                <a:solidFill>
                  <a:schemeClr val="tx2"/>
                </a:solidFill>
                <a:latin typeface="Times New Roman" charset="0"/>
                <a:ea typeface="Times New Roman" charset="0"/>
                <a:cs typeface="Times New Roman" charset="0"/>
              </a:rPr>
              <a:t> và áp dụng trực tiếp trên </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các </a:t>
            </a:r>
            <a:r>
              <a:rPr lang="vi-VN" sz="2800">
                <a:solidFill>
                  <a:schemeClr val="tx2"/>
                </a:solidFill>
                <a:latin typeface="Times New Roman" charset="0"/>
                <a:ea typeface="Times New Roman" charset="0"/>
                <a:cs typeface="Times New Roman" charset="0"/>
              </a:rPr>
              <a:t>bình luận của mạng xã hội</a:t>
            </a:r>
            <a:r>
              <a:rPr lang="vi-VN" sz="2800" smtClean="0">
                <a:solidFill>
                  <a:schemeClr val="tx2"/>
                </a:solidFill>
                <a:latin typeface="Times New Roman" charset="0"/>
                <a:ea typeface="Times New Roman" charset="0"/>
                <a:cs typeface="Times New Roman" charset="0"/>
              </a:rPr>
              <a:t>.</a:t>
            </a:r>
          </a:p>
          <a:p>
            <a:pPr marL="457200" indent="-457200" algn="l" defTabSz="584200" rtl="0" latinLnBrk="1" hangingPunct="0">
              <a:lnSpc>
                <a:spcPct val="140000"/>
              </a:lnSpc>
              <a:spcBef>
                <a:spcPts val="0"/>
              </a:spcBef>
              <a:buFont typeface="Arial" charset="0"/>
              <a:buChar char="•"/>
            </a:pPr>
            <a:r>
              <a:rPr lang="vi-VN" sz="2800" b="1" smtClean="0">
                <a:solidFill>
                  <a:schemeClr val="tx2"/>
                </a:solidFill>
                <a:latin typeface="Times New Roman" charset="0"/>
                <a:ea typeface="Times New Roman" charset="0"/>
                <a:cs typeface="Times New Roman" charset="0"/>
              </a:rPr>
              <a:t>Đối tượng nghiên cứu</a:t>
            </a:r>
            <a:r>
              <a:rPr lang="vi-VN" sz="2800" smtClean="0">
                <a:solidFill>
                  <a:schemeClr val="tx2"/>
                </a:solidFill>
                <a:latin typeface="Times New Roman" charset="0"/>
                <a:ea typeface="Times New Roman" charset="0"/>
                <a:cs typeface="Times New Roman" charset="0"/>
              </a:rPr>
              <a:t> của chúng tôi là những bình luận tiếng Việt của người dùng mạng xã hội. </a:t>
            </a:r>
            <a:r>
              <a:rPr lang="vi-VN" sz="2800" b="1" smtClean="0">
                <a:solidFill>
                  <a:schemeClr val="tx2"/>
                </a:solidFill>
                <a:latin typeface="Times New Roman" charset="0"/>
                <a:ea typeface="Times New Roman" charset="0"/>
                <a:cs typeface="Times New Roman" charset="0"/>
              </a:rPr>
              <a:t>Phạm vi của đề tài</a:t>
            </a:r>
            <a:r>
              <a:rPr lang="vi-VN" sz="2800" smtClean="0">
                <a:solidFill>
                  <a:schemeClr val="tx2"/>
                </a:solidFill>
                <a:latin typeface="Times New Roman" charset="0"/>
                <a:ea typeface="Times New Roman" charset="0"/>
                <a:cs typeface="Times New Roman" charset="0"/>
              </a:rPr>
              <a:t> là xây dựng mô hình phân tích cảm xúc dựa vào bình luận</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tiếng Việt được thu thập trên mạng xã hội Facebook. </a:t>
            </a:r>
            <a:endParaRPr lang="en-US" sz="280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30938330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vi-VN">
                <a:latin typeface="Helvetica" charset="0"/>
                <a:ea typeface="Helvetica" charset="0"/>
                <a:cs typeface="Helvetica" charset="0"/>
              </a:rPr>
              <a:t>PHÁT BIỂU BÀI TOÁN</a:t>
            </a:r>
            <a:endParaRPr lang="en-US">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6</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6" y="3056314"/>
            <a:ext cx="12240636" cy="4880650"/>
          </a:xfrm>
          <a:prstGeom prst="rect">
            <a:avLst/>
          </a:prstGeom>
        </p:spPr>
      </p:pic>
      <p:sp>
        <p:nvSpPr>
          <p:cNvPr id="10" name="TextBox 9"/>
          <p:cNvSpPr txBox="1"/>
          <p:nvPr/>
        </p:nvSpPr>
        <p:spPr>
          <a:xfrm>
            <a:off x="615822" y="7872283"/>
            <a:ext cx="11923395" cy="105054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rtl="0" latinLnBrk="1" hangingPunct="0">
              <a:spcBef>
                <a:spcPts val="0"/>
              </a:spcBef>
            </a:pPr>
            <a:r>
              <a:rPr lang="en-US" sz="2800" err="1" smtClean="0">
                <a:solidFill>
                  <a:schemeClr val="tx2"/>
                </a:solidFill>
                <a:latin typeface="Times New Roman" charset="0"/>
                <a:ea typeface="Times New Roman" charset="0"/>
                <a:cs typeface="Times New Roman" charset="0"/>
              </a:rPr>
              <a:t>Hình</a:t>
            </a:r>
            <a:r>
              <a:rPr lang="en-US" sz="2800" smtClean="0">
                <a:solidFill>
                  <a:schemeClr val="tx2"/>
                </a:solidFill>
                <a:latin typeface="Times New Roman" charset="0"/>
                <a:ea typeface="Times New Roman" charset="0"/>
                <a:cs typeface="Times New Roman" charset="0"/>
              </a:rPr>
              <a:t> 1: </a:t>
            </a:r>
            <a:r>
              <a:rPr lang="vi-VN" sz="2800" smtClean="0">
                <a:solidFill>
                  <a:schemeClr val="tx2"/>
                </a:solidFill>
                <a:latin typeface="Times New Roman" charset="0"/>
                <a:ea typeface="Times New Roman" charset="0"/>
                <a:cs typeface="Times New Roman" charset="0"/>
              </a:rPr>
              <a:t>Mô </a:t>
            </a:r>
            <a:r>
              <a:rPr lang="vi-VN" sz="2800">
                <a:solidFill>
                  <a:schemeClr val="tx2"/>
                </a:solidFill>
                <a:latin typeface="Times New Roman" charset="0"/>
                <a:ea typeface="Times New Roman" charset="0"/>
                <a:cs typeface="Times New Roman" charset="0"/>
              </a:rPr>
              <a:t>hình tổng quan hệ thống phân tích cảm xúc dựa vào bình luận trên mạng xã hội</a:t>
            </a:r>
            <a:r>
              <a:rPr lang="en-US" sz="2800">
                <a:solidFill>
                  <a:schemeClr val="tx2"/>
                </a:solidFill>
                <a:latin typeface="Times New Roman" charset="0"/>
                <a:ea typeface="Times New Roman" charset="0"/>
                <a:cs typeface="Times New Roman" charset="0"/>
              </a:rPr>
              <a:t> </a:t>
            </a:r>
            <a:endParaRPr kumimoji="0" lang="en-US" sz="2800" b="0" i="0" u="none" strike="noStrike" cap="none" spc="50" normalizeH="0" baseline="0">
              <a:ln>
                <a:noFill/>
              </a:ln>
              <a:solidFill>
                <a:schemeClr val="tx2"/>
              </a:solidFill>
              <a:effectLst/>
              <a:uFillTx/>
              <a:latin typeface="Times New Roman" charset="0"/>
              <a:ea typeface="Times New Roman" charset="0"/>
              <a:cs typeface="Times New Roman" charset="0"/>
              <a:sym typeface="Helvetica Neue Thin"/>
            </a:endParaRPr>
          </a:p>
        </p:txBody>
      </p:sp>
    </p:spTree>
    <p:extLst>
      <p:ext uri="{BB962C8B-B14F-4D97-AF65-F5344CB8AC3E}">
        <p14:creationId xmlns:p14="http://schemas.microsoft.com/office/powerpoint/2010/main" val="53049833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vi-VN" smtClean="0">
                <a:latin typeface="Helvetica" charset="0"/>
                <a:ea typeface="Helvetica" charset="0"/>
                <a:cs typeface="Helvetica" charset="0"/>
              </a:rPr>
              <a:t>MỤC TIÊU ĐỀ TÀI</a:t>
            </a:r>
            <a:endParaRPr lang="en-US">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7</a:t>
            </a:fld>
            <a:endParaRPr lang="en-US"/>
          </a:p>
        </p:txBody>
      </p:sp>
      <p:sp>
        <p:nvSpPr>
          <p:cNvPr id="5" name="TextBox 4"/>
          <p:cNvSpPr txBox="1"/>
          <p:nvPr/>
        </p:nvSpPr>
        <p:spPr>
          <a:xfrm>
            <a:off x="1038814" y="2800675"/>
            <a:ext cx="11443936" cy="610320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vi-VN" sz="3200">
                <a:solidFill>
                  <a:schemeClr val="tx2"/>
                </a:solidFill>
                <a:latin typeface="Times New Roman" charset="0"/>
                <a:ea typeface="Times New Roman" charset="0"/>
                <a:cs typeface="Times New Roman" charset="0"/>
              </a:rPr>
              <a:t>Mục tiêu của đề tài là phát hiện những cảm xúc của người dùng</a:t>
            </a:r>
            <a:r>
              <a:rPr lang="en-US" sz="3200">
                <a:solidFill>
                  <a:schemeClr val="tx2"/>
                </a:solidFill>
                <a:latin typeface="Times New Roman" charset="0"/>
                <a:ea typeface="Times New Roman" charset="0"/>
                <a:cs typeface="Times New Roman" charset="0"/>
              </a:rPr>
              <a:t> mạng xã hội</a:t>
            </a:r>
            <a:r>
              <a:rPr lang="vi-VN" sz="3200">
                <a:solidFill>
                  <a:schemeClr val="tx2"/>
                </a:solidFill>
                <a:latin typeface="Times New Roman" charset="0"/>
                <a:ea typeface="Times New Roman" charset="0"/>
                <a:cs typeface="Times New Roman" charset="0"/>
              </a:rPr>
              <a:t> thông qua việc phân tích những bình luận của họ đối với thông tin được đăng tải</a:t>
            </a:r>
            <a:r>
              <a:rPr lang="en-US" sz="3200">
                <a:solidFill>
                  <a:schemeClr val="tx2"/>
                </a:solidFill>
                <a:latin typeface="Times New Roman" charset="0"/>
                <a:ea typeface="Times New Roman" charset="0"/>
                <a:cs typeface="Times New Roman" charset="0"/>
              </a:rPr>
              <a:t> hay chia sẻ</a:t>
            </a:r>
            <a:r>
              <a:rPr lang="vi-VN" sz="3200">
                <a:solidFill>
                  <a:schemeClr val="tx2"/>
                </a:solidFill>
                <a:latin typeface="Times New Roman" charset="0"/>
                <a:ea typeface="Times New Roman" charset="0"/>
                <a:cs typeface="Times New Roman" charset="0"/>
              </a:rPr>
              <a:t>. </a:t>
            </a:r>
          </a:p>
          <a:p>
            <a:pPr marL="457200" indent="-457200" algn="l">
              <a:buFont typeface="Arial" charset="0"/>
              <a:buChar char="•"/>
            </a:pPr>
            <a:r>
              <a:rPr lang="vi-VN" sz="3200">
                <a:solidFill>
                  <a:schemeClr val="tx2"/>
                </a:solidFill>
                <a:latin typeface="Times New Roman" charset="0"/>
                <a:ea typeface="Times New Roman" charset="0"/>
                <a:cs typeface="Times New Roman" charset="0"/>
              </a:rPr>
              <a:t>Để thực hiện được mục tiêu này, chúng tôi đã chia thành mục tiêu thành 3 mục tiêu </a:t>
            </a:r>
            <a:r>
              <a:rPr lang="en-US" sz="3200">
                <a:solidFill>
                  <a:schemeClr val="tx2"/>
                </a:solidFill>
                <a:latin typeface="Times New Roman" charset="0"/>
                <a:ea typeface="Times New Roman" charset="0"/>
                <a:cs typeface="Times New Roman" charset="0"/>
              </a:rPr>
              <a:t>thành phần</a:t>
            </a:r>
            <a:r>
              <a:rPr lang="vi-VN" sz="3200">
                <a:solidFill>
                  <a:schemeClr val="tx2"/>
                </a:solidFill>
                <a:latin typeface="Times New Roman" charset="0"/>
                <a:ea typeface="Times New Roman" charset="0"/>
                <a:cs typeface="Times New Roman" charset="0"/>
              </a:rPr>
              <a:t>:</a:t>
            </a:r>
            <a:endParaRPr lang="en-US" sz="3200">
              <a:solidFill>
                <a:schemeClr val="tx2"/>
              </a:solidFill>
              <a:latin typeface="Times New Roman" charset="0"/>
              <a:ea typeface="Times New Roman" charset="0"/>
              <a:cs typeface="Times New Roman" charset="0"/>
            </a:endParaRPr>
          </a:p>
          <a:p>
            <a:pPr marL="1608138" lvl="1" indent="-677863" algn="l">
              <a:buFont typeface="Courier New" charset="0"/>
              <a:buChar char="o"/>
            </a:pPr>
            <a:r>
              <a:rPr lang="en-US" sz="3200">
                <a:solidFill>
                  <a:schemeClr val="tx2"/>
                </a:solidFill>
                <a:latin typeface="Times New Roman" charset="0"/>
                <a:ea typeface="Times New Roman" charset="0"/>
                <a:cs typeface="Times New Roman" charset="0"/>
              </a:rPr>
              <a:t>Lấy dữ liệu từ mạng xã hội.</a:t>
            </a:r>
          </a:p>
          <a:p>
            <a:pPr marL="1608138" lvl="0" indent="-677863" algn="l">
              <a:buFont typeface="Courier New" charset="0"/>
              <a:buChar char="o"/>
            </a:pPr>
            <a:r>
              <a:rPr lang="en-US" sz="3200">
                <a:solidFill>
                  <a:schemeClr val="tx2"/>
                </a:solidFill>
                <a:latin typeface="Times New Roman" charset="0"/>
                <a:ea typeface="Times New Roman" charset="0"/>
                <a:cs typeface="Times New Roman" charset="0"/>
              </a:rPr>
              <a:t>Xây dựng bộ từ điển cảm xúc.</a:t>
            </a:r>
          </a:p>
          <a:p>
            <a:pPr marL="1608138" indent="-677863" algn="l">
              <a:buFont typeface="Courier New" charset="0"/>
              <a:buChar char="o"/>
            </a:pPr>
            <a:r>
              <a:rPr lang="vi-VN" sz="3200">
                <a:solidFill>
                  <a:schemeClr val="tx2"/>
                </a:solidFill>
                <a:latin typeface="Times New Roman" charset="0"/>
                <a:ea typeface="Times New Roman" charset="0"/>
                <a:cs typeface="Times New Roman" charset="0"/>
              </a:rPr>
              <a:t>Phân tích, đánh giá cảm xúc.</a:t>
            </a:r>
            <a:r>
              <a:rPr lang="en-US" sz="3200">
                <a:solidFill>
                  <a:schemeClr val="tx2"/>
                </a:solidFill>
                <a:effectLst/>
                <a:latin typeface="Times New Roman" charset="0"/>
                <a:ea typeface="Times New Roman" charset="0"/>
                <a:cs typeface="Times New Roman" charset="0"/>
              </a:rPr>
              <a:t> </a:t>
            </a:r>
            <a:endParaRPr lang="en-US" sz="3000" spc="5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06911069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1619" y="1617200"/>
            <a:ext cx="10750247" cy="34881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10000"/>
              </a:lnSpc>
              <a:spcBef>
                <a:spcPts val="0"/>
              </a:spcBef>
              <a:spcAft>
                <a:spcPts val="0"/>
              </a:spcAft>
              <a:buClrTx/>
              <a:buSzTx/>
              <a:buFontTx/>
              <a:buNone/>
              <a:tabLst/>
            </a:pPr>
            <a:r>
              <a:rPr kumimoji="0" lang="vi-VN" sz="10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CƠ SỞ </a:t>
            </a:r>
          </a:p>
          <a:p>
            <a:pPr marL="0" marR="0" indent="0" algn="ctr" defTabSz="584200" rtl="0" fontAlgn="auto" latinLnBrk="1" hangingPunct="0">
              <a:lnSpc>
                <a:spcPct val="110000"/>
              </a:lnSpc>
              <a:spcBef>
                <a:spcPts val="0"/>
              </a:spcBef>
              <a:spcAft>
                <a:spcPts val="0"/>
              </a:spcAft>
              <a:buClrTx/>
              <a:buSzTx/>
              <a:buFontTx/>
              <a:buNone/>
              <a:tabLst/>
            </a:pPr>
            <a:r>
              <a:rPr kumimoji="0" lang="vi-VN" sz="10000" b="0" i="0" u="none" strike="noStrike" cap="none" spc="50" normalizeH="0" baseline="0" smtClean="0">
                <a:ln>
                  <a:noFill/>
                </a:ln>
                <a:solidFill>
                  <a:schemeClr val="bg1"/>
                </a:solidFill>
                <a:effectLst/>
                <a:uFillTx/>
                <a:latin typeface="Helvetica" charset="0"/>
                <a:ea typeface="Helvetica" charset="0"/>
                <a:cs typeface="Helvetica" charset="0"/>
                <a:sym typeface="Helvetica Neue Thin"/>
              </a:rPr>
              <a:t>LÝ THUYẾT</a:t>
            </a:r>
            <a:endParaRPr kumimoji="0" lang="en-US" sz="10000" b="0" i="0" u="none" strike="noStrike" cap="none" spc="50" normalizeH="0" baseline="0">
              <a:ln>
                <a:noFill/>
              </a:ln>
              <a:solidFill>
                <a:schemeClr val="bg1"/>
              </a:solidFill>
              <a:effectLst/>
              <a:uFillTx/>
              <a:latin typeface="Helvetica" charset="0"/>
              <a:ea typeface="Helvetica" charset="0"/>
              <a:cs typeface="Helvetica" charset="0"/>
              <a:sym typeface="Helvetica Neue Thin"/>
            </a:endParaRPr>
          </a:p>
        </p:txBody>
      </p:sp>
    </p:spTree>
    <p:extLst>
      <p:ext uri="{BB962C8B-B14F-4D97-AF65-F5344CB8AC3E}">
        <p14:creationId xmlns:p14="http://schemas.microsoft.com/office/powerpoint/2010/main" val="199257659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1016000"/>
            <a:ext cx="10537371" cy="1397000"/>
          </a:xfrm>
        </p:spPr>
        <p:txBody>
          <a:bodyPr anchor="ctr">
            <a:noAutofit/>
          </a:bodyPr>
          <a:lstStyle/>
          <a:p>
            <a:pPr>
              <a:lnSpc>
                <a:spcPct val="100000"/>
              </a:lnSpc>
            </a:pPr>
            <a:r>
              <a:rPr lang="vi-VN" sz="5000" smtClean="0">
                <a:latin typeface="Helvetica" charset="0"/>
                <a:ea typeface="Helvetica" charset="0"/>
                <a:cs typeface="Helvetica" charset="0"/>
              </a:rPr>
              <a:t>BỘ TỪ ĐIỂN SO-CAL TIẾNG ANH</a:t>
            </a:r>
            <a:endParaRPr lang="en-US" sz="5000">
              <a:latin typeface="Helvetica" charset="0"/>
              <a:ea typeface="Helvetica" charset="0"/>
              <a:cs typeface="Helvetica" charset="0"/>
            </a:endParaRPr>
          </a:p>
        </p:txBody>
      </p:sp>
      <p:sp>
        <p:nvSpPr>
          <p:cNvPr id="4" name="Slide Number Placeholder 3"/>
          <p:cNvSpPr>
            <a:spLocks noGrp="1"/>
          </p:cNvSpPr>
          <p:nvPr>
            <p:ph type="sldNum" sz="quarter" idx="12"/>
          </p:nvPr>
        </p:nvSpPr>
        <p:spPr/>
        <p:txBody>
          <a:bodyPr/>
          <a:lstStyle/>
          <a:p>
            <a:fld id="{9A1FA6D1-6D73-5742-BA6C-6D6C5340F69C}" type="slidenum">
              <a:rPr lang="en-US" smtClean="0"/>
              <a:pPr/>
              <a:t>9</a:t>
            </a:fld>
            <a:endParaRPr lang="en-US"/>
          </a:p>
        </p:txBody>
      </p:sp>
      <p:sp>
        <p:nvSpPr>
          <p:cNvPr id="3" name="TextBox 2"/>
          <p:cNvSpPr txBox="1"/>
          <p:nvPr/>
        </p:nvSpPr>
        <p:spPr>
          <a:xfrm>
            <a:off x="597159" y="2879239"/>
            <a:ext cx="11664795" cy="59195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584200" rtl="0" latinLnBrk="1" hangingPunct="0">
              <a:lnSpc>
                <a:spcPct val="150000"/>
              </a:lnSpc>
              <a:spcBef>
                <a:spcPts val="0"/>
              </a:spcBef>
            </a:pPr>
            <a:r>
              <a:rPr lang="vi-VN" sz="2800" b="1">
                <a:solidFill>
                  <a:schemeClr val="tx2"/>
                </a:solidFill>
                <a:latin typeface="Times New Roman" charset="0"/>
                <a:ea typeface="Times New Roman" charset="0"/>
                <a:cs typeface="Times New Roman" charset="0"/>
              </a:rPr>
              <a:t>Bộ từ điển</a:t>
            </a:r>
            <a:r>
              <a:rPr lang="en-US" sz="2800" b="1">
                <a:solidFill>
                  <a:schemeClr val="tx2"/>
                </a:solidFill>
                <a:latin typeface="Times New Roman" charset="0"/>
                <a:ea typeface="Times New Roman" charset="0"/>
                <a:cs typeface="Times New Roman" charset="0"/>
              </a:rPr>
              <a:t> SO-CAL </a:t>
            </a:r>
            <a:r>
              <a:rPr lang="en-US" sz="2800" smtClean="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Dictionaries for the Semantic Orientation </a:t>
            </a:r>
            <a:r>
              <a:rPr lang="vi-VN" sz="2800" smtClean="0">
                <a:solidFill>
                  <a:schemeClr val="tx2"/>
                </a:solidFill>
                <a:latin typeface="Times New Roman" charset="0"/>
                <a:ea typeface="Times New Roman" charset="0"/>
                <a:cs typeface="Times New Roman" charset="0"/>
              </a:rPr>
              <a:t>CALculator</a:t>
            </a:r>
            <a:r>
              <a:rPr lang="en-US" sz="2800" smtClean="0">
                <a:solidFill>
                  <a:schemeClr val="tx2"/>
                </a:solidFill>
                <a:latin typeface="Times New Roman" charset="0"/>
                <a:ea typeface="Times New Roman" charset="0"/>
                <a:cs typeface="Times New Roman" charset="0"/>
              </a:rPr>
              <a:t> )</a:t>
            </a:r>
            <a:r>
              <a:rPr lang="vi-VN" sz="2800" smtClean="0">
                <a:solidFill>
                  <a:schemeClr val="tx2"/>
                </a:solidFill>
                <a:latin typeface="Times New Roman" charset="0"/>
                <a:ea typeface="Times New Roman" charset="0"/>
                <a:cs typeface="Times New Roman" charset="0"/>
              </a:rPr>
              <a:t> </a:t>
            </a:r>
            <a:r>
              <a:rPr lang="vi-VN" sz="2800">
                <a:solidFill>
                  <a:schemeClr val="tx2"/>
                </a:solidFill>
                <a:latin typeface="Times New Roman" charset="0"/>
                <a:ea typeface="Times New Roman" charset="0"/>
                <a:cs typeface="Times New Roman" charset="0"/>
              </a:rPr>
              <a:t>bao gồm 5 bộ từ điển nhỏ là: </a:t>
            </a:r>
          </a:p>
          <a:p>
            <a:pPr marL="974725" indent="-477838" algn="l" defTabSz="584200" rtl="0" latinLnBrk="1" hangingPunct="0">
              <a:lnSpc>
                <a:spcPct val="150000"/>
              </a:lnSpc>
              <a:spcBef>
                <a:spcPts val="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danh </a:t>
            </a: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1142 từ).</a:t>
            </a:r>
            <a:endParaRPr lang="en-US" sz="2800" smtClean="0">
              <a:solidFill>
                <a:schemeClr val="tx2"/>
              </a:solidFill>
              <a:latin typeface="Times New Roman" charset="0"/>
              <a:ea typeface="Times New Roman" charset="0"/>
              <a:cs typeface="Times New Roman" charset="0"/>
            </a:endParaRPr>
          </a:p>
          <a:p>
            <a:pPr marL="974725" indent="-477838" algn="l" defTabSz="584200" rtl="0" latinLnBrk="1" hangingPunct="0">
              <a:lnSpc>
                <a:spcPct val="150000"/>
              </a:lnSpc>
              <a:spcBef>
                <a:spcPts val="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a:t>
            </a:r>
            <a:r>
              <a:rPr lang="vi-VN" sz="2800" smtClean="0">
                <a:solidFill>
                  <a:schemeClr val="tx2"/>
                </a:solidFill>
                <a:latin typeface="Times New Roman" charset="0"/>
                <a:ea typeface="Times New Roman" charset="0"/>
                <a:cs typeface="Times New Roman" charset="0"/>
              </a:rPr>
              <a:t>động từ</a:t>
            </a:r>
            <a:r>
              <a:rPr lang="en-US" sz="2800">
                <a:solidFill>
                  <a:schemeClr val="tx2"/>
                </a:solidFill>
                <a:latin typeface="Times New Roman" charset="0"/>
                <a:ea typeface="Times New Roman" charset="0"/>
                <a:cs typeface="Times New Roman" charset="0"/>
              </a:rPr>
              <a:t> (</a:t>
            </a:r>
            <a:r>
              <a:rPr lang="vi-VN" sz="2800">
                <a:solidFill>
                  <a:schemeClr val="tx2"/>
                </a:solidFill>
                <a:latin typeface="Times New Roman" charset="0"/>
                <a:ea typeface="Times New Roman" charset="0"/>
                <a:cs typeface="Times New Roman" charset="0"/>
              </a:rPr>
              <a:t>903 từ</a:t>
            </a:r>
            <a:r>
              <a:rPr lang="en-US" sz="2800">
                <a:solidFill>
                  <a:schemeClr val="tx2"/>
                </a:solidFill>
                <a:latin typeface="Times New Roman" charset="0"/>
                <a:ea typeface="Times New Roman" charset="0"/>
                <a:cs typeface="Times New Roman" charset="0"/>
              </a:rPr>
              <a:t>).</a:t>
            </a:r>
            <a:r>
              <a:rPr lang="en-US" sz="2800" smtClean="0">
                <a:solidFill>
                  <a:schemeClr val="tx2"/>
                </a:solidFill>
                <a:latin typeface="Times New Roman" charset="0"/>
                <a:ea typeface="Times New Roman" charset="0"/>
                <a:cs typeface="Times New Roman" charset="0"/>
              </a:rPr>
              <a:t> </a:t>
            </a:r>
          </a:p>
          <a:p>
            <a:pPr marL="974725" indent="-477838" algn="l" defTabSz="584200" rtl="0" latinLnBrk="1" hangingPunct="0">
              <a:lnSpc>
                <a:spcPct val="150000"/>
              </a:lnSpc>
              <a:spcBef>
                <a:spcPts val="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tính </a:t>
            </a:r>
            <a:r>
              <a:rPr lang="vi-VN" sz="2800" smtClean="0">
                <a:solidFill>
                  <a:schemeClr val="tx2"/>
                </a:solidFill>
                <a:latin typeface="Times New Roman" charset="0"/>
                <a:ea typeface="Times New Roman" charset="0"/>
                <a:cs typeface="Times New Roman" charset="0"/>
              </a:rPr>
              <a:t>từ</a:t>
            </a:r>
            <a:r>
              <a:rPr lang="en-US" sz="2800">
                <a:solidFill>
                  <a:schemeClr val="tx2"/>
                </a:solidFill>
                <a:latin typeface="Times New Roman" charset="0"/>
                <a:ea typeface="Times New Roman" charset="0"/>
                <a:cs typeface="Times New Roman" charset="0"/>
              </a:rPr>
              <a:t> (</a:t>
            </a:r>
            <a:r>
              <a:rPr lang="vi-VN" sz="2800">
                <a:solidFill>
                  <a:schemeClr val="tx2"/>
                </a:solidFill>
                <a:latin typeface="Times New Roman" charset="0"/>
                <a:ea typeface="Times New Roman" charset="0"/>
                <a:cs typeface="Times New Roman" charset="0"/>
              </a:rPr>
              <a:t>2252 từ</a:t>
            </a:r>
            <a:r>
              <a:rPr lang="en-US" sz="2800">
                <a:solidFill>
                  <a:schemeClr val="tx2"/>
                </a:solidFill>
                <a:latin typeface="Times New Roman" charset="0"/>
                <a:ea typeface="Times New Roman" charset="0"/>
                <a:cs typeface="Times New Roman" charset="0"/>
              </a:rPr>
              <a:t>).</a:t>
            </a:r>
            <a:endParaRPr lang="en-US" sz="2800" smtClean="0">
              <a:solidFill>
                <a:schemeClr val="tx2"/>
              </a:solidFill>
              <a:latin typeface="Times New Roman" charset="0"/>
              <a:ea typeface="Times New Roman" charset="0"/>
              <a:cs typeface="Times New Roman" charset="0"/>
            </a:endParaRPr>
          </a:p>
          <a:p>
            <a:pPr marL="974725" indent="-477838" algn="l" defTabSz="584200" rtl="0" latinLnBrk="1" hangingPunct="0">
              <a:lnSpc>
                <a:spcPct val="150000"/>
              </a:lnSpc>
              <a:spcBef>
                <a:spcPts val="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trạng </a:t>
            </a:r>
            <a:r>
              <a:rPr lang="vi-VN" sz="2800" smtClean="0">
                <a:solidFill>
                  <a:schemeClr val="tx2"/>
                </a:solidFill>
                <a:latin typeface="Times New Roman" charset="0"/>
                <a:ea typeface="Times New Roman" charset="0"/>
                <a:cs typeface="Times New Roman" charset="0"/>
              </a:rPr>
              <a:t>từ</a:t>
            </a:r>
            <a:r>
              <a:rPr lang="en-US" sz="2800">
                <a:solidFill>
                  <a:schemeClr val="tx2"/>
                </a:solidFill>
                <a:latin typeface="Times New Roman" charset="0"/>
                <a:ea typeface="Times New Roman" charset="0"/>
                <a:cs typeface="Times New Roman" charset="0"/>
              </a:rPr>
              <a:t> (745 </a:t>
            </a:r>
            <a:r>
              <a:rPr lang="vi-VN" sz="2800">
                <a:solidFill>
                  <a:schemeClr val="tx2"/>
                </a:solidFill>
                <a:latin typeface="Times New Roman" charset="0"/>
                <a:ea typeface="Times New Roman" charset="0"/>
                <a:cs typeface="Times New Roman" charset="0"/>
              </a:rPr>
              <a:t>từ</a:t>
            </a:r>
            <a:r>
              <a:rPr lang="en-US" sz="2800">
                <a:solidFill>
                  <a:schemeClr val="tx2"/>
                </a:solidFill>
                <a:latin typeface="Times New Roman" charset="0"/>
                <a:ea typeface="Times New Roman" charset="0"/>
                <a:cs typeface="Times New Roman" charset="0"/>
              </a:rPr>
              <a:t>).</a:t>
            </a:r>
            <a:r>
              <a:rPr lang="en-US" sz="2800" smtClean="0">
                <a:solidFill>
                  <a:schemeClr val="tx2"/>
                </a:solidFill>
                <a:latin typeface="Times New Roman" charset="0"/>
                <a:ea typeface="Times New Roman" charset="0"/>
                <a:cs typeface="Times New Roman" charset="0"/>
              </a:rPr>
              <a:t> </a:t>
            </a:r>
          </a:p>
          <a:p>
            <a:pPr marL="974725" indent="-477838" algn="l" defTabSz="584200" rtl="0" latinLnBrk="1" hangingPunct="0">
              <a:lnSpc>
                <a:spcPct val="150000"/>
              </a:lnSpc>
              <a:spcBef>
                <a:spcPts val="0"/>
              </a:spcBef>
              <a:buFont typeface="Arial" charset="0"/>
              <a:buChar char="•"/>
            </a:pPr>
            <a:r>
              <a:rPr lang="vi-VN" sz="2800" smtClean="0">
                <a:solidFill>
                  <a:schemeClr val="tx2"/>
                </a:solidFill>
                <a:latin typeface="Times New Roman" charset="0"/>
                <a:ea typeface="Times New Roman" charset="0"/>
                <a:cs typeface="Times New Roman" charset="0"/>
              </a:rPr>
              <a:t>Từ </a:t>
            </a:r>
            <a:r>
              <a:rPr lang="vi-VN" sz="2800">
                <a:solidFill>
                  <a:schemeClr val="tx2"/>
                </a:solidFill>
                <a:latin typeface="Times New Roman" charset="0"/>
                <a:ea typeface="Times New Roman" charset="0"/>
                <a:cs typeface="Times New Roman" charset="0"/>
              </a:rPr>
              <a:t>điển </a:t>
            </a:r>
            <a:r>
              <a:rPr lang="en-US" sz="2800" err="1">
                <a:solidFill>
                  <a:schemeClr val="tx2"/>
                </a:solidFill>
                <a:latin typeface="Times New Roman" charset="0"/>
                <a:ea typeface="Times New Roman" charset="0"/>
                <a:cs typeface="Times New Roman" charset="0"/>
              </a:rPr>
              <a:t>từ</a:t>
            </a:r>
            <a:r>
              <a:rPr lang="en-US" sz="2800">
                <a:solidFill>
                  <a:schemeClr val="tx2"/>
                </a:solidFill>
                <a:latin typeface="Times New Roman" charset="0"/>
                <a:ea typeface="Times New Roman" charset="0"/>
                <a:cs typeface="Times New Roman" charset="0"/>
              </a:rPr>
              <a:t> </a:t>
            </a:r>
            <a:r>
              <a:rPr lang="en-US" sz="2800" err="1">
                <a:solidFill>
                  <a:schemeClr val="tx2"/>
                </a:solidFill>
                <a:latin typeface="Times New Roman" charset="0"/>
                <a:ea typeface="Times New Roman" charset="0"/>
                <a:cs typeface="Times New Roman" charset="0"/>
              </a:rPr>
              <a:t>tăng</a:t>
            </a:r>
            <a:r>
              <a:rPr lang="en-US" sz="2800">
                <a:solidFill>
                  <a:schemeClr val="tx2"/>
                </a:solidFill>
                <a:latin typeface="Times New Roman" charset="0"/>
                <a:ea typeface="Times New Roman" charset="0"/>
                <a:cs typeface="Times New Roman" charset="0"/>
              </a:rPr>
              <a:t> </a:t>
            </a:r>
            <a:r>
              <a:rPr lang="en-US" sz="2800" err="1" smtClean="0">
                <a:solidFill>
                  <a:schemeClr val="tx2"/>
                </a:solidFill>
                <a:latin typeface="Times New Roman" charset="0"/>
                <a:ea typeface="Times New Roman" charset="0"/>
                <a:cs typeface="Times New Roman" charset="0"/>
              </a:rPr>
              <a:t>cường</a:t>
            </a:r>
            <a:r>
              <a:rPr lang="en-US" sz="2800">
                <a:solidFill>
                  <a:schemeClr val="tx2"/>
                </a:solidFill>
                <a:latin typeface="Times New Roman" charset="0"/>
                <a:ea typeface="Times New Roman" charset="0"/>
                <a:cs typeface="Times New Roman" charset="0"/>
              </a:rPr>
              <a:t> </a:t>
            </a:r>
            <a:r>
              <a:rPr lang="en-US" sz="2800" smtClean="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intensifier</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 gồm 219 từ được chia làm thành 2  loại là những từ</a:t>
            </a:r>
            <a:r>
              <a:rPr lang="en-US" sz="2800">
                <a:solidFill>
                  <a:schemeClr val="tx2"/>
                </a:solidFill>
                <a:latin typeface="Times New Roman" charset="0"/>
                <a:ea typeface="Times New Roman" charset="0"/>
                <a:cs typeface="Times New Roman" charset="0"/>
              </a:rPr>
              <a:t> </a:t>
            </a:r>
            <a:r>
              <a:rPr lang="en-US" sz="2800" err="1">
                <a:solidFill>
                  <a:schemeClr val="tx2"/>
                </a:solidFill>
                <a:latin typeface="Times New Roman" charset="0"/>
                <a:ea typeface="Times New Roman" charset="0"/>
                <a:cs typeface="Times New Roman" charset="0"/>
              </a:rPr>
              <a:t>làm</a:t>
            </a:r>
            <a:r>
              <a:rPr lang="en-US" sz="2800">
                <a:solidFill>
                  <a:schemeClr val="tx2"/>
                </a:solidFill>
                <a:latin typeface="Times New Roman" charset="0"/>
                <a:ea typeface="Times New Roman" charset="0"/>
                <a:cs typeface="Times New Roman" charset="0"/>
              </a:rPr>
              <a:t> </a:t>
            </a:r>
            <a:r>
              <a:rPr lang="en-US" sz="2800" b="1" err="1">
                <a:solidFill>
                  <a:schemeClr val="tx2"/>
                </a:solidFill>
                <a:latin typeface="Times New Roman" charset="0"/>
                <a:ea typeface="Times New Roman" charset="0"/>
                <a:cs typeface="Times New Roman" charset="0"/>
              </a:rPr>
              <a:t>tăng</a:t>
            </a:r>
            <a:r>
              <a:rPr lang="en-US" sz="2800" b="1">
                <a:solidFill>
                  <a:schemeClr val="tx2"/>
                </a:solidFill>
                <a:latin typeface="Times New Roman" charset="0"/>
                <a:ea typeface="Times New Roman" charset="0"/>
                <a:cs typeface="Times New Roman" charset="0"/>
              </a:rPr>
              <a:t> </a:t>
            </a:r>
            <a:r>
              <a:rPr lang="en-US" sz="2800" b="1" err="1">
                <a:solidFill>
                  <a:schemeClr val="tx2"/>
                </a:solidFill>
                <a:latin typeface="Times New Roman" charset="0"/>
                <a:ea typeface="Times New Roman" charset="0"/>
                <a:cs typeface="Times New Roman" charset="0"/>
              </a:rPr>
              <a:t>mức</a:t>
            </a:r>
            <a:r>
              <a:rPr lang="en-US" sz="2800" b="1">
                <a:solidFill>
                  <a:schemeClr val="tx2"/>
                </a:solidFill>
                <a:latin typeface="Times New Roman" charset="0"/>
                <a:ea typeface="Times New Roman" charset="0"/>
                <a:cs typeface="Times New Roman" charset="0"/>
              </a:rPr>
              <a:t> </a:t>
            </a:r>
            <a:r>
              <a:rPr lang="en-US" sz="2800" b="1" err="1">
                <a:solidFill>
                  <a:schemeClr val="tx2"/>
                </a:solidFill>
                <a:latin typeface="Times New Roman" charset="0"/>
                <a:ea typeface="Times New Roman" charset="0"/>
                <a:cs typeface="Times New Roman" charset="0"/>
              </a:rPr>
              <a:t>độ</a:t>
            </a:r>
            <a:r>
              <a:rPr lang="en-US" sz="2800" b="1">
                <a:solidFill>
                  <a:schemeClr val="tx2"/>
                </a:solidFill>
                <a:latin typeface="Times New Roman" charset="0"/>
                <a:ea typeface="Times New Roman" charset="0"/>
                <a:cs typeface="Times New Roman" charset="0"/>
              </a:rPr>
              <a:t> </a:t>
            </a:r>
            <a:r>
              <a:rPr lang="en-US" sz="2800" b="1" err="1">
                <a:solidFill>
                  <a:schemeClr val="tx2"/>
                </a:solidFill>
                <a:latin typeface="Times New Roman" charset="0"/>
                <a:ea typeface="Times New Roman" charset="0"/>
                <a:cs typeface="Times New Roman" charset="0"/>
              </a:rPr>
              <a:t>ngữ</a:t>
            </a:r>
            <a:r>
              <a:rPr lang="en-US" sz="2800" b="1">
                <a:solidFill>
                  <a:schemeClr val="tx2"/>
                </a:solidFill>
                <a:latin typeface="Times New Roman" charset="0"/>
                <a:ea typeface="Times New Roman" charset="0"/>
                <a:cs typeface="Times New Roman" charset="0"/>
              </a:rPr>
              <a:t> </a:t>
            </a:r>
            <a:r>
              <a:rPr lang="en-US" sz="2800" b="1" err="1">
                <a:solidFill>
                  <a:schemeClr val="tx2"/>
                </a:solidFill>
                <a:latin typeface="Times New Roman" charset="0"/>
                <a:ea typeface="Times New Roman" charset="0"/>
                <a:cs typeface="Times New Roman" charset="0"/>
              </a:rPr>
              <a:t>nghĩa</a:t>
            </a:r>
            <a:r>
              <a:rPr lang="en-US" sz="2800" b="1">
                <a:solidFill>
                  <a:schemeClr val="tx2"/>
                </a:solidFill>
                <a:latin typeface="Times New Roman" charset="0"/>
                <a:ea typeface="Times New Roman" charset="0"/>
                <a:cs typeface="Times New Roman" charset="0"/>
              </a:rPr>
              <a:t> </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amplifiers</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 và những từ làm </a:t>
            </a:r>
            <a:r>
              <a:rPr lang="vi-VN" sz="2800" b="1">
                <a:solidFill>
                  <a:schemeClr val="tx2"/>
                </a:solidFill>
                <a:latin typeface="Times New Roman" charset="0"/>
                <a:ea typeface="Times New Roman" charset="0"/>
                <a:cs typeface="Times New Roman" charset="0"/>
              </a:rPr>
              <a:t>giảm mức độ ngữ nghĩa</a:t>
            </a:r>
            <a:r>
              <a:rPr lang="vi-VN" sz="2800">
                <a:solidFill>
                  <a:schemeClr val="tx2"/>
                </a:solidFill>
                <a:latin typeface="Times New Roman" charset="0"/>
                <a:ea typeface="Times New Roman" charset="0"/>
                <a:cs typeface="Times New Roman" charset="0"/>
              </a:rPr>
              <a:t> </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downtoners</a:t>
            </a:r>
            <a:r>
              <a:rPr lang="en-US" sz="2800">
                <a:solidFill>
                  <a:schemeClr val="tx2"/>
                </a:solidFill>
                <a:latin typeface="Times New Roman" charset="0"/>
                <a:ea typeface="Times New Roman" charset="0"/>
                <a:cs typeface="Times New Roman" charset="0"/>
              </a:rPr>
              <a:t>)</a:t>
            </a:r>
            <a:r>
              <a:rPr lang="vi-VN" sz="2800">
                <a:solidFill>
                  <a:schemeClr val="tx2"/>
                </a:solidFill>
                <a:latin typeface="Times New Roman" charset="0"/>
                <a:ea typeface="Times New Roman" charset="0"/>
                <a:cs typeface="Times New Roman" charset="0"/>
              </a:rPr>
              <a:t>. </a:t>
            </a:r>
            <a:endParaRPr lang="vi-VN" sz="2800" smtClean="0">
              <a:solidFill>
                <a:schemeClr val="tx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7845003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Mint Condition">
  <a:themeElements>
    <a:clrScheme name="White">
      <a:dk1>
        <a:srgbClr val="747474"/>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Helvetica Neue UltraLight"/>
        <a:ea typeface="Helvetica Neue UltraLight"/>
        <a:cs typeface="Helvetica Neue Ultra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8C3A9"/>
        </a:solidFill>
        <a:ln w="12700" cap="flat">
          <a:noFill/>
          <a:miter lim="400000"/>
        </a:ln>
        <a:effectLst/>
      </a:spPr>
      <a:bodyPr rot="0" spcFirstLastPara="1" vertOverflow="overflow" horzOverflow="overflow" vert="horz" wrap="square" lIns="0" tIns="0" rIns="0" bIns="0" numCol="1" spcCol="38100" rtlCol="0" anchor="ctr">
        <a:spAutoFit/>
      </a:bodyPr>
      <a:lstStyle>
        <a:defPPr marL="0" marR="0" indent="0" algn="ctr" defTabSz="584200" rtl="0" fontAlgn="auto" latinLnBrk="1" hangingPunct="0">
          <a:lnSpc>
            <a:spcPct val="110000"/>
          </a:lnSpc>
          <a:spcBef>
            <a:spcPts val="2600"/>
          </a:spcBef>
          <a:spcAft>
            <a:spcPts val="0"/>
          </a:spcAft>
          <a:buClrTx/>
          <a:buSzTx/>
          <a:buFontTx/>
          <a:buNone/>
          <a:tabLst/>
          <a:defRPr kumimoji="0" sz="2500" b="0" i="0" u="none" strike="noStrike" cap="none" spc="50" normalizeH="0" baseline="0">
            <a:ln>
              <a:noFill/>
            </a:ln>
            <a:solidFill>
              <a:srgbClr val="FFFFFF"/>
            </a:solidFill>
            <a:effectLst/>
            <a:uFillTx/>
            <a:latin typeface="Helvetica Neue Thin"/>
            <a:ea typeface="Helvetica Neue Thin"/>
            <a:cs typeface="Helvetica Neue Thin"/>
            <a:sym typeface="Helvetica Neue T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10000"/>
          </a:lnSpc>
          <a:spcBef>
            <a:spcPts val="2600"/>
          </a:spcBef>
          <a:spcAft>
            <a:spcPts val="0"/>
          </a:spcAft>
          <a:buClrTx/>
          <a:buSzTx/>
          <a:buFontTx/>
          <a:buNone/>
          <a:tabLst/>
          <a:defRPr kumimoji="0" sz="2500" b="0" i="0" u="none" strike="noStrike" cap="none" spc="50" normalizeH="0" baseline="0">
            <a:ln>
              <a:noFill/>
            </a:ln>
            <a:solidFill>
              <a:srgbClr val="747474"/>
            </a:solidFill>
            <a:effectLst/>
            <a:uFillTx/>
            <a:latin typeface="Helvetica Neue Thin"/>
            <a:ea typeface="Helvetica Neue Thin"/>
            <a:cs typeface="Helvetica Neue Thin"/>
            <a:sym typeface="Helvetica Neue Thi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Mint Condition</Template>
  <TotalTime>2853</TotalTime>
  <Words>2873</Words>
  <Application>Microsoft Macintosh PowerPoint</Application>
  <PresentationFormat>Custom</PresentationFormat>
  <Paragraphs>499</Paragraphs>
  <Slides>35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Calibri</vt:lpstr>
      <vt:lpstr>Courier New</vt:lpstr>
      <vt:lpstr>Helvetica</vt:lpstr>
      <vt:lpstr>Helvetica Neue Thin</vt:lpstr>
      <vt:lpstr>Helvetica Neue UltraLight</vt:lpstr>
      <vt:lpstr>Times New Roman</vt:lpstr>
      <vt:lpstr>Arial</vt:lpstr>
      <vt:lpstr>Mint Condition</vt:lpstr>
      <vt:lpstr>PHÂN TÍCH CẢM XÚC DỰA VÀO BÌNH LUẬN TRÊN MẠNG XÃ HỘI</vt:lpstr>
      <vt:lpstr>NỘI DUNG TRÌNH BÀY</vt:lpstr>
      <vt:lpstr>PowerPoint Presentation</vt:lpstr>
      <vt:lpstr>PowerPoint Presentation</vt:lpstr>
      <vt:lpstr>GIỚI THIỆU ĐỀ TÀI</vt:lpstr>
      <vt:lpstr>PHÁT BIỂU BÀI TOÁN</vt:lpstr>
      <vt:lpstr>MỤC TIÊU ĐỀ TÀI</vt:lpstr>
      <vt:lpstr>PowerPoint Presentation</vt:lpstr>
      <vt:lpstr>BỘ TỪ ĐIỂN SO-CAL TIẾNG ANH</vt:lpstr>
      <vt:lpstr>PowerPoint Presentation</vt:lpstr>
      <vt:lpstr>PHƯƠNG PHÁP  PHÂN LOẠI CHỦ QUAN</vt:lpstr>
      <vt:lpstr>PHƯƠNG PHÁP  PHÂN LOẠI CHỦ QUAN</vt:lpstr>
      <vt:lpstr>PHƯƠNG PHÁP  PHÂN LOẠI CẢM XÚC</vt:lpstr>
      <vt:lpstr>PHƯƠNG PHÁP  PHÂN LOẠI CẢM XÚC</vt:lpstr>
      <vt:lpstr>PHƯƠNG PHÁP PHÂN LỚP SUPPORT VECTOR MACHINE</vt:lpstr>
      <vt:lpstr>PowerPoint Presentation</vt:lpstr>
      <vt:lpstr>BỘ TỪ ĐIỂN SO-CAL TIẾNG VIỆT</vt:lpstr>
      <vt:lpstr>BỘ TỪ ĐIỂN SO-CAL TIẾNG VIỆT</vt:lpstr>
      <vt:lpstr>PowerPoint Presentation</vt:lpstr>
      <vt:lpstr>PowerPoint Presentation</vt:lpstr>
      <vt:lpstr>GÁN NHÃN CÂU BẰNG TAY</vt:lpstr>
      <vt:lpstr>THU THẬP DỮ LIỆU</vt:lpstr>
      <vt:lpstr>ĐẶC TRƯNG DỮ LIỆU TỪ MẠNG XÃ HỘI Ở VIỆT NAM</vt:lpstr>
      <vt:lpstr>TIỀN XỬ LÝ</vt:lpstr>
      <vt:lpstr>BỘ DỮ LIỆU HUẤN LUYỆN</vt:lpstr>
      <vt:lpstr>PHÂN LOẠI CHỦ QUAN</vt:lpstr>
      <vt:lpstr>PHÂN LOẠI CẢM XÚC</vt:lpstr>
      <vt:lpstr>PHÂN LOẠI CẢM XÚC</vt:lpstr>
      <vt:lpstr>PowerPoint Presentation</vt:lpstr>
      <vt:lpstr>BỘ DỮ LIỆU THỬ NGHIỆM</vt:lpstr>
      <vt:lpstr>KẾT QUẢ THỬ NGHIỆM</vt:lpstr>
      <vt:lpstr>PowerPoint Presentation</vt:lpstr>
      <vt:lpstr>KẾT QUẢ ĐẠT ĐƯỢC</vt:lpstr>
      <vt:lpstr>HƯỚNG PHÁT TRIỂN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CẢM XÚC DỰA VÀO BÌNH LUẬN TRÊN MẠNG XÃ HỘI</dc:title>
  <dc:creator>Microsoft Office User</dc:creator>
  <cp:lastModifiedBy>Microsoft Office User</cp:lastModifiedBy>
  <cp:revision>132</cp:revision>
  <dcterms:created xsi:type="dcterms:W3CDTF">2015-07-09T02:05:49Z</dcterms:created>
  <dcterms:modified xsi:type="dcterms:W3CDTF">2015-07-22T23:28:48Z</dcterms:modified>
</cp:coreProperties>
</file>