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2"/>
  </p:notesMasterIdLst>
  <p:sldIdLst>
    <p:sldId id="513" r:id="rId2"/>
    <p:sldId id="730" r:id="rId3"/>
    <p:sldId id="1070" r:id="rId4"/>
    <p:sldId id="880" r:id="rId5"/>
    <p:sldId id="924" r:id="rId6"/>
    <p:sldId id="1074" r:id="rId7"/>
    <p:sldId id="1075" r:id="rId8"/>
    <p:sldId id="876" r:id="rId9"/>
    <p:sldId id="925" r:id="rId10"/>
    <p:sldId id="759" r:id="rId11"/>
    <p:sldId id="628" r:id="rId12"/>
    <p:sldId id="1077" r:id="rId13"/>
    <p:sldId id="1078" r:id="rId14"/>
    <p:sldId id="1072" r:id="rId15"/>
    <p:sldId id="1043" r:id="rId16"/>
    <p:sldId id="1079" r:id="rId17"/>
    <p:sldId id="1042" r:id="rId18"/>
    <p:sldId id="1091" r:id="rId19"/>
    <p:sldId id="1080" r:id="rId20"/>
    <p:sldId id="1083" r:id="rId21"/>
    <p:sldId id="1084" r:id="rId22"/>
    <p:sldId id="1085" r:id="rId23"/>
    <p:sldId id="1086" r:id="rId24"/>
    <p:sldId id="1087" r:id="rId25"/>
    <p:sldId id="1088" r:id="rId26"/>
    <p:sldId id="1089" r:id="rId27"/>
    <p:sldId id="1090" r:id="rId28"/>
    <p:sldId id="1044" r:id="rId29"/>
    <p:sldId id="1050" r:id="rId30"/>
    <p:sldId id="291" r:id="rId31"/>
  </p:sldIdLst>
  <p:sldSz cx="9144000" cy="5143500" type="screen16x9"/>
  <p:notesSz cx="6858000" cy="91440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cmAuthor>
  <p:cmAuthor id="4" name="jagibbon" initials="jmg" lastIdx="3" clrIdx="4">
    <p:extLst/>
  </p:cmAuthor>
  <p:cmAuthor id="5" name="Telethia Willis (twillis)" initials="TW(" lastIdx="2" clrIdx="5">
    <p:extLst/>
  </p:cmAuthor>
  <p:cmAuthor id="6" name="Deepali Mehrotra (dmehrotr)" initials="DM(" lastIdx="1"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37" autoAdjust="0"/>
    <p:restoredTop sz="65969" autoAdjust="0"/>
  </p:normalViewPr>
  <p:slideViewPr>
    <p:cSldViewPr snapToGrid="0" showGuides="1">
      <p:cViewPr>
        <p:scale>
          <a:sx n="50" d="100"/>
          <a:sy n="50" d="100"/>
        </p:scale>
        <p:origin x="-1334" y="-41"/>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1: </a:t>
            </a:r>
            <a:r>
              <a:rPr lang="en-US" sz="1200" b="0" dirty="0">
                <a:solidFill>
                  <a:srgbClr val="FF0000"/>
                </a:solidFill>
              </a:rPr>
              <a:t>The Danger</a:t>
            </a:r>
            <a:endParaRPr lang="en-GB" b="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r>
              <a:rPr lang="en-US" sz="1200" b="0" baseline="0" dirty="0"/>
              <a:t>1</a:t>
            </a:r>
            <a:r>
              <a:rPr lang="en-US" sz="1200" b="0" dirty="0"/>
              <a:t> </a:t>
            </a:r>
            <a:r>
              <a:rPr lang="en-GB" dirty="0"/>
              <a:t>– </a:t>
            </a:r>
            <a:r>
              <a:rPr lang="en-US" sz="1200" b="0" i="0" kern="1200" dirty="0">
                <a:solidFill>
                  <a:schemeClr val="tx1"/>
                </a:solidFill>
                <a:latin typeface="+mn-lt"/>
                <a:ea typeface="+mn-ea"/>
                <a:cs typeface="+mn-cs"/>
              </a:rPr>
              <a:t>The Danger</a:t>
            </a:r>
          </a:p>
          <a:p>
            <a:r>
              <a:rPr lang="en-US" sz="1200" b="0" dirty="0">
                <a:solidFill>
                  <a:srgbClr val="FF0000"/>
                </a:solidFill>
              </a:rPr>
              <a:t>1.1 </a:t>
            </a:r>
            <a:r>
              <a:rPr lang="en-GB" dirty="0"/>
              <a:t>–</a:t>
            </a:r>
            <a:r>
              <a:rPr lang="en-US" sz="1200" b="0" dirty="0">
                <a:solidFill>
                  <a:srgbClr val="FF0000"/>
                </a:solidFill>
              </a:rPr>
              <a:t> War Stories</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15</a:t>
            </a:r>
            <a:r>
              <a:rPr lang="en-US" dirty="0"/>
              <a:t>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a:t>Explain to the participants why networks and data are attacked.</a:t>
            </a:r>
            <a:endParaRPr lang="en-US" sz="100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Check</a:t>
            </a:r>
            <a:r>
              <a:rPr lang="en-US" sz="1000" baseline="0" dirty="0"/>
              <a:t> whether the students faced any issue while installing the </a:t>
            </a:r>
            <a:r>
              <a:rPr lang="en-US" sz="1200" b="0" i="0" kern="1200" dirty="0">
                <a:solidFill>
                  <a:schemeClr val="tx1"/>
                </a:solidFill>
                <a:latin typeface="+mn-lt"/>
                <a:ea typeface="+mn-ea"/>
                <a:cs typeface="+mn-cs"/>
              </a:rPr>
              <a:t>CyberOps Workstation Virtual Machine.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latin typeface="+mn-lt"/>
                <a:ea typeface="+mn-ea"/>
                <a:cs typeface="+mn-cs"/>
              </a:rPr>
              <a:t>Explain to them the video on "Anatomy of an Attack."</a:t>
            </a:r>
            <a:endParaRPr lang="en-US" sz="1000" dirty="0"/>
          </a:p>
          <a:p>
            <a:pPr marL="171450" lvl="0" indent="-171450">
              <a:buFont typeface="Arial" panose="020B0604020202020204" pitchFamily="34" charset="0"/>
              <a:buChar char="•"/>
            </a:pPr>
            <a:r>
              <a:rPr lang="en-US" sz="1050" b="1" dirty="0"/>
              <a:t>Key Points: </a:t>
            </a:r>
            <a:r>
              <a:rPr lang="en-US" sz="1200" b="0" i="0" kern="1200" dirty="0">
                <a:solidFill>
                  <a:schemeClr val="tx1"/>
                </a:solidFill>
                <a:latin typeface="+mn-lt"/>
                <a:ea typeface="+mn-ea"/>
                <a:cs typeface="+mn-cs"/>
              </a:rPr>
              <a:t>Evil twin hotspots, Network and Data Attack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1.1 </a:t>
            </a:r>
            <a:r>
              <a:rPr lang="en-GB" dirty="0"/>
              <a:t>–</a:t>
            </a:r>
            <a:r>
              <a:rPr lang="en-GB" baseline="0" dirty="0"/>
              <a:t> War Stories</a:t>
            </a:r>
            <a:endParaRPr lang="en-GB" b="0" dirty="0">
              <a:solidFill>
                <a:srgbClr val="FF0000"/>
              </a:solidFill>
            </a:endParaRPr>
          </a:p>
          <a:p>
            <a:r>
              <a:rPr lang="en-GB" baseline="0" dirty="0"/>
              <a:t>1.1.1 </a:t>
            </a:r>
            <a:r>
              <a:rPr lang="en-GB" dirty="0"/>
              <a:t>– </a:t>
            </a:r>
            <a:r>
              <a:rPr lang="en-US" dirty="0"/>
              <a:t>Hijacked</a:t>
            </a:r>
            <a:r>
              <a:rPr lang="en-US" baseline="0" dirty="0"/>
              <a:t> People</a:t>
            </a:r>
            <a:endParaRPr lang="en-GB" dirty="0"/>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1.1 </a:t>
            </a:r>
            <a:r>
              <a:rPr lang="en-GB" dirty="0"/>
              <a:t>–</a:t>
            </a:r>
            <a:r>
              <a:rPr lang="en-GB" baseline="0" dirty="0"/>
              <a:t> War Stories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1.1.2 </a:t>
            </a:r>
            <a:r>
              <a:rPr lang="en-GB" dirty="0"/>
              <a:t>– </a:t>
            </a:r>
            <a:r>
              <a:rPr lang="en-US" sz="1200" b="0" i="0" kern="1200" dirty="0">
                <a:solidFill>
                  <a:schemeClr val="tx1"/>
                </a:solidFill>
                <a:latin typeface="+mn-lt"/>
                <a:ea typeface="+mn-ea"/>
                <a:cs typeface="+mn-cs"/>
              </a:rPr>
              <a:t>Ransomed Companies</a:t>
            </a: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1.1 </a:t>
            </a:r>
            <a:r>
              <a:rPr lang="en-GB" dirty="0"/>
              <a:t>–</a:t>
            </a:r>
            <a:r>
              <a:rPr lang="en-GB" baseline="0" dirty="0"/>
              <a:t> War Stories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1.1.3 </a:t>
            </a:r>
            <a:r>
              <a:rPr lang="en-GB" dirty="0"/>
              <a:t>– </a:t>
            </a:r>
            <a:r>
              <a:rPr lang="en-US" sz="1200" b="0" i="0" kern="1200" dirty="0">
                <a:solidFill>
                  <a:schemeClr val="tx1"/>
                </a:solidFill>
                <a:latin typeface="+mn-lt"/>
                <a:ea typeface="+mn-ea"/>
                <a:cs typeface="+mn-cs"/>
              </a:rPr>
              <a:t>Targeted Nations</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1.1 </a:t>
            </a:r>
            <a:r>
              <a:rPr lang="en-GB" dirty="0"/>
              <a:t>–</a:t>
            </a:r>
            <a:r>
              <a:rPr lang="en-GB" baseline="0" dirty="0"/>
              <a:t> War Stories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baseline="0" dirty="0"/>
              <a:t>1.1.4 </a:t>
            </a:r>
            <a:r>
              <a:rPr lang="en-GB" dirty="0"/>
              <a:t>– </a:t>
            </a:r>
            <a:r>
              <a:rPr lang="en-US" b="0" i="0" dirty="0">
                <a:solidFill>
                  <a:srgbClr val="056153"/>
                </a:solidFill>
                <a:effectLst/>
                <a:latin typeface="CiscoSans"/>
              </a:rPr>
              <a:t>Video - Anatomy of an Attack</a:t>
            </a:r>
          </a:p>
        </p:txBody>
      </p:sp>
      <p:sp>
        <p:nvSpPr>
          <p:cNvPr id="4" name="Slide Number Placeholder 3"/>
          <p:cNvSpPr>
            <a:spLocks noGrp="1"/>
          </p:cNvSpPr>
          <p:nvPr>
            <p:ph type="sldNum" sz="quarter" idx="10"/>
          </p:nvPr>
        </p:nvSpPr>
        <p:spPr/>
        <p:txBody>
          <a:bodyPr/>
          <a:lstStyle/>
          <a:p>
            <a:fld id="{5641018C-6CAF-B84E-B92C-ECB119457FBA}" type="slidenum">
              <a:rPr lang="en-US" smtClean="0"/>
              <a:pPr/>
              <a:t>14</a:t>
            </a:fld>
            <a:endParaRPr lang="en-US" dirty="0"/>
          </a:p>
        </p:txBody>
      </p:sp>
    </p:spTree>
    <p:extLst>
      <p:ext uri="{BB962C8B-B14F-4D97-AF65-F5344CB8AC3E}">
        <p14:creationId xmlns:p14="http://schemas.microsoft.com/office/powerpoint/2010/main" val="421579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1.1 </a:t>
            </a:r>
            <a:r>
              <a:rPr lang="en-GB" dirty="0"/>
              <a:t>–</a:t>
            </a:r>
            <a:r>
              <a:rPr lang="en-GB" baseline="0" dirty="0"/>
              <a:t> War Stories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1.1.5 </a:t>
            </a:r>
            <a:r>
              <a:rPr lang="en-GB" dirty="0"/>
              <a:t>– </a:t>
            </a:r>
            <a:r>
              <a:rPr lang="en-US" dirty="0"/>
              <a:t>Lab - Installing the Virtual Machine</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564353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1.1 </a:t>
            </a:r>
            <a:r>
              <a:rPr lang="en-GB" dirty="0"/>
              <a:t>–</a:t>
            </a:r>
            <a:r>
              <a:rPr lang="en-GB" baseline="0" dirty="0"/>
              <a:t> War Stories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1.1.6 </a:t>
            </a:r>
            <a:r>
              <a:rPr lang="en-GB" dirty="0"/>
              <a:t>– </a:t>
            </a:r>
            <a:r>
              <a:rPr lang="en-US" sz="1200" b="0" i="0" kern="1200" dirty="0">
                <a:solidFill>
                  <a:schemeClr val="tx1"/>
                </a:solidFill>
                <a:latin typeface="+mn-lt"/>
                <a:ea typeface="+mn-ea"/>
                <a:cs typeface="+mn-cs"/>
              </a:rPr>
              <a:t>Lab - Cybersecurity Case Studies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564353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baseline="0" dirty="0"/>
              <a:t>1</a:t>
            </a:r>
            <a:r>
              <a:rPr lang="en-US" sz="1200" b="0" dirty="0"/>
              <a:t> </a:t>
            </a:r>
            <a:r>
              <a:rPr lang="en-GB" dirty="0"/>
              <a:t>– </a:t>
            </a:r>
            <a:r>
              <a:rPr lang="en-US" sz="1200" b="0" i="0" kern="1200" dirty="0">
                <a:solidFill>
                  <a:schemeClr val="tx1"/>
                </a:solidFill>
                <a:latin typeface="+mn-lt"/>
                <a:ea typeface="+mn-ea"/>
                <a:cs typeface="+mn-cs"/>
              </a:rPr>
              <a:t>The Danger</a:t>
            </a:r>
          </a:p>
          <a:p>
            <a:r>
              <a:rPr lang="en-US" sz="1200" b="0" dirty="0">
                <a:solidFill>
                  <a:srgbClr val="FF0000"/>
                </a:solidFill>
              </a:rPr>
              <a:t>1.2 </a:t>
            </a:r>
            <a:r>
              <a:rPr lang="en-GB" dirty="0"/>
              <a:t>–</a:t>
            </a:r>
            <a:r>
              <a:rPr lang="en-US" sz="1200" b="0" dirty="0">
                <a:solidFill>
                  <a:srgbClr val="FF0000"/>
                </a:solidFill>
              </a:rPr>
              <a:t> </a:t>
            </a:r>
            <a:r>
              <a:rPr lang="en-US" dirty="0">
                <a:solidFill>
                  <a:schemeClr val="accent5">
                    <a:lumMod val="40000"/>
                    <a:lumOff val="60000"/>
                  </a:schemeClr>
                </a:solidFill>
              </a:rPr>
              <a:t>Threat Actors </a:t>
            </a:r>
          </a:p>
          <a:p>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dirty="0"/>
              <a:t>10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the topic and explain the learners about threat actors.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Discuss with the learners about cyberattacks. </a:t>
            </a:r>
            <a:r>
              <a:rPr lang="en-US" sz="1000"/>
              <a:t>Ask the learners what they understand of the term.</a:t>
            </a:r>
          </a:p>
          <a:p>
            <a:pPr marL="341313" lvl="1" indent="-171450">
              <a:buFont typeface="Arial" panose="020B0604020202020204" pitchFamily="34" charset="0"/>
              <a:buChar char="•"/>
            </a:pPr>
            <a:r>
              <a:rPr lang="en-US" sz="1000" baseline="0"/>
              <a:t>Ensure </a:t>
            </a:r>
            <a:r>
              <a:rPr lang="en-US" sz="1000" baseline="0" dirty="0"/>
              <a:t>that the learners know about IoT. Ask them to quote examples from our day-to-day lives when IoT is used. </a:t>
            </a:r>
          </a:p>
          <a:p>
            <a:pPr marL="171450" lvl="0" indent="-171450">
              <a:buFont typeface="Arial" panose="020B0604020202020204" pitchFamily="34" charset="0"/>
              <a:buChar char="•"/>
            </a:pPr>
            <a:r>
              <a:rPr lang="en-US" sz="1050" b="1" dirty="0"/>
              <a:t>Key Points:</a:t>
            </a:r>
            <a:r>
              <a:rPr lang="en-US" sz="1100" b="1" dirty="0"/>
              <a:t>  </a:t>
            </a:r>
            <a:r>
              <a:rPr lang="en-US" sz="1100" b="0" dirty="0"/>
              <a:t>Threat actors, IoT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17</a:t>
            </a:fld>
            <a:endParaRPr lang="en-US" dirty="0"/>
          </a:p>
        </p:txBody>
      </p:sp>
    </p:spTree>
    <p:extLst>
      <p:ext uri="{BB962C8B-B14F-4D97-AF65-F5344CB8AC3E}">
        <p14:creationId xmlns:p14="http://schemas.microsoft.com/office/powerpoint/2010/main" val="1815926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1.2 </a:t>
            </a:r>
            <a:r>
              <a:rPr lang="en-GB" dirty="0"/>
              <a:t>–</a:t>
            </a:r>
            <a:r>
              <a:rPr lang="en-GB" baseline="0" dirty="0"/>
              <a:t> Threat Actors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1.2.1 </a:t>
            </a:r>
            <a:r>
              <a:rPr lang="en-GB" dirty="0"/>
              <a:t>– </a:t>
            </a:r>
            <a:r>
              <a:rPr lang="en-US" sz="1200" b="0" i="0" kern="1200" dirty="0">
                <a:solidFill>
                  <a:schemeClr val="tx1"/>
                </a:solidFill>
                <a:latin typeface="+mn-lt"/>
                <a:ea typeface="+mn-ea"/>
                <a:cs typeface="+mn-cs"/>
              </a:rPr>
              <a:t>Threat Actors</a:t>
            </a:r>
          </a:p>
        </p:txBody>
      </p:sp>
    </p:spTree>
    <p:extLst>
      <p:ext uri="{BB962C8B-B14F-4D97-AF65-F5344CB8AC3E}">
        <p14:creationId xmlns:p14="http://schemas.microsoft.com/office/powerpoint/2010/main" val="1758447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1.2 </a:t>
            </a:r>
            <a:r>
              <a:rPr lang="en-GB" dirty="0"/>
              <a:t>–</a:t>
            </a:r>
            <a:r>
              <a:rPr lang="en-GB" baseline="0" dirty="0"/>
              <a:t> Threat Actors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1.2.1 </a:t>
            </a:r>
            <a:r>
              <a:rPr lang="en-GB" dirty="0"/>
              <a:t>– </a:t>
            </a:r>
            <a:r>
              <a:rPr lang="en-US" sz="1200" b="0" i="0" kern="1200" dirty="0">
                <a:solidFill>
                  <a:schemeClr val="tx1"/>
                </a:solidFill>
                <a:latin typeface="+mn-lt"/>
                <a:ea typeface="+mn-ea"/>
                <a:cs typeface="+mn-cs"/>
              </a:rPr>
              <a:t>Threat Actors</a:t>
            </a: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1.2 </a:t>
            </a:r>
            <a:r>
              <a:rPr lang="en-GB" dirty="0"/>
              <a:t>–</a:t>
            </a:r>
            <a:r>
              <a:rPr lang="en-GB" baseline="0" dirty="0"/>
              <a:t> Threat Actors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1.2.2 </a:t>
            </a:r>
            <a:r>
              <a:rPr lang="en-GB" dirty="0"/>
              <a:t>– </a:t>
            </a:r>
            <a:r>
              <a:rPr lang="en-US" sz="1200" b="0" i="0" kern="1200" dirty="0">
                <a:solidFill>
                  <a:schemeClr val="tx1"/>
                </a:solidFill>
                <a:latin typeface="+mn-lt"/>
                <a:ea typeface="+mn-ea"/>
                <a:cs typeface="+mn-cs"/>
              </a:rPr>
              <a:t>How Secure is the Internet of Things?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1.2 </a:t>
            </a:r>
            <a:r>
              <a:rPr lang="en-GB" dirty="0"/>
              <a:t>–</a:t>
            </a:r>
            <a:r>
              <a:rPr lang="en-GB" baseline="0" dirty="0"/>
              <a:t> Threat Actors</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1.2.3 </a:t>
            </a:r>
            <a:r>
              <a:rPr lang="en-GB" dirty="0"/>
              <a:t>– </a:t>
            </a:r>
            <a:r>
              <a:rPr lang="en-US" sz="1200" b="0" i="0" kern="1200" dirty="0">
                <a:solidFill>
                  <a:schemeClr val="tx1"/>
                </a:solidFill>
                <a:latin typeface="+mn-lt"/>
                <a:ea typeface="+mn-ea"/>
                <a:cs typeface="+mn-cs"/>
              </a:rPr>
              <a:t>Lab - Learning the Details of Attacks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baseline="0" dirty="0"/>
              <a:t>1</a:t>
            </a:r>
            <a:r>
              <a:rPr lang="en-US" sz="1200" b="0" dirty="0"/>
              <a:t> </a:t>
            </a:r>
            <a:r>
              <a:rPr lang="en-GB" dirty="0"/>
              <a:t>– </a:t>
            </a:r>
            <a:r>
              <a:rPr lang="en-US" sz="1200" b="0" i="0" kern="1200" dirty="0">
                <a:solidFill>
                  <a:schemeClr val="tx1"/>
                </a:solidFill>
                <a:latin typeface="+mn-lt"/>
                <a:ea typeface="+mn-ea"/>
                <a:cs typeface="+mn-cs"/>
              </a:rPr>
              <a:t>The Danger</a:t>
            </a:r>
          </a:p>
          <a:p>
            <a:r>
              <a:rPr lang="en-US" sz="1200" b="0" dirty="0">
                <a:solidFill>
                  <a:srgbClr val="FF0000"/>
                </a:solidFill>
              </a:rPr>
              <a:t>1.3 </a:t>
            </a:r>
            <a:r>
              <a:rPr lang="en-GB" dirty="0"/>
              <a:t>–</a:t>
            </a:r>
            <a:r>
              <a:rPr lang="en-US" sz="1200" b="0" dirty="0">
                <a:solidFill>
                  <a:srgbClr val="FF0000"/>
                </a:solidFill>
              </a:rPr>
              <a:t> Threat Impact</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10</a:t>
            </a:r>
            <a:r>
              <a:rPr lang="en-US" dirty="0"/>
              <a:t>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Give a brief introduction to the learners about threat impact.</a:t>
            </a:r>
          </a:p>
          <a:p>
            <a:pPr marL="341313" lvl="1" indent="-171450">
              <a:buFont typeface="Arial" panose="020B0604020202020204" pitchFamily="34" charset="0"/>
              <a:buChar char="•"/>
            </a:pPr>
            <a:r>
              <a:rPr lang="en-US" sz="1000" dirty="0"/>
              <a:t>Explain to the learners about PII, PHI, PSI.</a:t>
            </a:r>
          </a:p>
          <a:p>
            <a:pPr marL="341313" lvl="1" indent="-171450">
              <a:buFont typeface="Arial" panose="020B0604020202020204" pitchFamily="34" charset="0"/>
              <a:buChar char="•"/>
            </a:pPr>
            <a:r>
              <a:rPr lang="en-US" sz="1000" dirty="0"/>
              <a:t>Encourage the learners to discuss the impact of cyberattacks on the economy,</a:t>
            </a:r>
            <a:r>
              <a:rPr lang="en-US" sz="1000" baseline="0" dirty="0"/>
              <a:t> politics, and national security. </a:t>
            </a:r>
          </a:p>
          <a:p>
            <a:pPr marL="341313" lvl="1" indent="-171450">
              <a:buFont typeface="Arial" panose="020B0604020202020204" pitchFamily="34" charset="0"/>
              <a:buChar char="•"/>
            </a:pPr>
            <a:r>
              <a:rPr lang="en-US" sz="1000" baseline="0" dirty="0"/>
              <a:t>At the end of the topic, encourage the learners to perform the lab.</a:t>
            </a:r>
          </a:p>
          <a:p>
            <a:pPr marL="171450" indent="-171450">
              <a:buFont typeface="Arial" panose="020B0604020202020204" pitchFamily="34" charset="0"/>
              <a:buChar char="•"/>
            </a:pPr>
            <a:r>
              <a:rPr lang="en-US" sz="1050" b="1" kern="1200" dirty="0">
                <a:solidFill>
                  <a:schemeClr val="tx1"/>
                </a:solidFill>
                <a:latin typeface="+mn-lt"/>
                <a:ea typeface="+mn-ea"/>
                <a:cs typeface="+mn-cs"/>
              </a:rPr>
              <a:t>Key Points</a:t>
            </a:r>
            <a:r>
              <a:rPr lang="en-US" sz="1050" b="1" dirty="0"/>
              <a:t>:</a:t>
            </a:r>
            <a:r>
              <a:rPr lang="en-US" sz="1100" b="1" dirty="0"/>
              <a:t>  </a:t>
            </a:r>
            <a:r>
              <a:rPr lang="en-US" sz="1200" b="0" i="0" kern="1200" dirty="0">
                <a:solidFill>
                  <a:schemeClr val="tx1"/>
                </a:solidFill>
                <a:latin typeface="+mn-lt"/>
                <a:ea typeface="+mn-ea"/>
                <a:cs typeface="+mn-cs"/>
              </a:rPr>
              <a:t>PII, PHI, and PSI, National Security</a:t>
            </a:r>
          </a:p>
        </p:txBody>
      </p:sp>
      <p:sp>
        <p:nvSpPr>
          <p:cNvPr id="4" name="Slide Number Placeholder 3"/>
          <p:cNvSpPr>
            <a:spLocks noGrp="1"/>
          </p:cNvSpPr>
          <p:nvPr>
            <p:ph type="sldNum" sz="quarter" idx="10"/>
          </p:nvPr>
        </p:nvSpPr>
        <p:spPr/>
        <p:txBody>
          <a:bodyPr/>
          <a:lstStyle/>
          <a:p>
            <a:fld id="{5641018C-6CAF-B84E-B92C-ECB119457FBA}" type="slidenum">
              <a:rPr lang="en-US" smtClean="0"/>
              <a:pPr/>
              <a:t>22</a:t>
            </a:fld>
            <a:endParaRPr lang="en-US" dirty="0"/>
          </a:p>
        </p:txBody>
      </p:sp>
    </p:spTree>
    <p:extLst>
      <p:ext uri="{BB962C8B-B14F-4D97-AF65-F5344CB8AC3E}">
        <p14:creationId xmlns:p14="http://schemas.microsoft.com/office/powerpoint/2010/main" val="181592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1.3 </a:t>
            </a:r>
            <a:r>
              <a:rPr lang="en-GB" dirty="0"/>
              <a:t>–</a:t>
            </a:r>
            <a:r>
              <a:rPr lang="en-GB" baseline="0" dirty="0"/>
              <a:t> </a:t>
            </a:r>
            <a:r>
              <a:rPr lang="en-US" sz="1200" b="0" i="0" kern="1200" dirty="0">
                <a:solidFill>
                  <a:schemeClr val="tx1"/>
                </a:solidFill>
                <a:latin typeface="+mn-lt"/>
                <a:ea typeface="+mn-ea"/>
                <a:cs typeface="+mn-cs"/>
              </a:rPr>
              <a:t>Threat Impact</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1.3.1 </a:t>
            </a:r>
            <a:r>
              <a:rPr lang="en-GB" dirty="0"/>
              <a:t>– </a:t>
            </a:r>
            <a:r>
              <a:rPr lang="en-US" sz="1200" b="0" i="0" kern="1200" dirty="0">
                <a:solidFill>
                  <a:schemeClr val="tx1"/>
                </a:solidFill>
                <a:latin typeface="+mn-lt"/>
                <a:ea typeface="+mn-ea"/>
                <a:cs typeface="+mn-cs"/>
              </a:rPr>
              <a:t>PII, PHI, and PSI</a:t>
            </a: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1.3 </a:t>
            </a:r>
            <a:r>
              <a:rPr lang="en-GB" dirty="0"/>
              <a:t>–</a:t>
            </a:r>
            <a:r>
              <a:rPr lang="en-GB" baseline="0" dirty="0"/>
              <a:t> </a:t>
            </a:r>
            <a:r>
              <a:rPr lang="en-US" sz="1200" b="0" i="0" kern="1200" dirty="0">
                <a:solidFill>
                  <a:schemeClr val="tx1"/>
                </a:solidFill>
                <a:latin typeface="+mn-lt"/>
                <a:ea typeface="+mn-ea"/>
                <a:cs typeface="+mn-cs"/>
              </a:rPr>
              <a:t>Threat Impact</a:t>
            </a:r>
            <a:endParaRPr lang="en-GB" b="0" dirty="0">
              <a:solidFill>
                <a:srgbClr val="FF0000"/>
              </a:solidFill>
            </a:endParaRPr>
          </a:p>
          <a:p>
            <a:r>
              <a:rPr lang="en-GB" baseline="0" dirty="0"/>
              <a:t>1.3.2 </a:t>
            </a:r>
            <a:r>
              <a:rPr lang="en-GB" dirty="0"/>
              <a:t>– </a:t>
            </a:r>
            <a:r>
              <a:rPr lang="en-US" sz="1200" b="0" i="0" kern="1200" dirty="0">
                <a:solidFill>
                  <a:schemeClr val="tx1"/>
                </a:solidFill>
                <a:latin typeface="+mn-lt"/>
                <a:ea typeface="+mn-ea"/>
                <a:cs typeface="+mn-cs"/>
              </a:rPr>
              <a:t>Lost Competitive Advantage</a:t>
            </a: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1.3 </a:t>
            </a:r>
            <a:r>
              <a:rPr lang="en-GB" dirty="0"/>
              <a:t>–</a:t>
            </a:r>
            <a:r>
              <a:rPr lang="en-GB" baseline="0" dirty="0"/>
              <a:t> </a:t>
            </a:r>
            <a:r>
              <a:rPr lang="en-US" sz="1200" b="0" i="0" kern="1200" dirty="0">
                <a:solidFill>
                  <a:schemeClr val="tx1"/>
                </a:solidFill>
                <a:latin typeface="+mn-lt"/>
                <a:ea typeface="+mn-ea"/>
                <a:cs typeface="+mn-cs"/>
              </a:rPr>
              <a:t>Threat Impact</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1.3.3 </a:t>
            </a:r>
            <a:r>
              <a:rPr lang="en-GB" dirty="0"/>
              <a:t>– </a:t>
            </a:r>
            <a:r>
              <a:rPr lang="en-US" sz="1200" b="0" i="0" kern="1200" dirty="0">
                <a:solidFill>
                  <a:schemeClr val="tx1"/>
                </a:solidFill>
                <a:latin typeface="+mn-lt"/>
                <a:ea typeface="+mn-ea"/>
                <a:cs typeface="+mn-cs"/>
              </a:rPr>
              <a:t>Politics and National Security</a:t>
            </a: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1.3 </a:t>
            </a:r>
            <a:r>
              <a:rPr lang="en-GB" dirty="0"/>
              <a:t>–</a:t>
            </a:r>
            <a:r>
              <a:rPr lang="en-GB" baseline="0" dirty="0"/>
              <a:t> </a:t>
            </a:r>
            <a:r>
              <a:rPr lang="en-US" sz="1200" b="0" i="0" kern="1200" dirty="0">
                <a:solidFill>
                  <a:schemeClr val="tx1"/>
                </a:solidFill>
                <a:latin typeface="+mn-lt"/>
                <a:ea typeface="+mn-ea"/>
                <a:cs typeface="+mn-cs"/>
              </a:rPr>
              <a:t>Threat Impact</a:t>
            </a:r>
            <a:endParaRPr lang="en-GB" b="0"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a:t>1.3.4 </a:t>
            </a:r>
            <a:r>
              <a:rPr lang="en-GB" dirty="0"/>
              <a:t>– </a:t>
            </a:r>
            <a:r>
              <a:rPr lang="en-US" sz="1200" b="0" i="0" kern="1200" dirty="0">
                <a:solidFill>
                  <a:schemeClr val="tx1"/>
                </a:solidFill>
                <a:latin typeface="+mn-lt"/>
                <a:ea typeface="+mn-ea"/>
                <a:cs typeface="+mn-cs"/>
              </a:rPr>
              <a:t>Lab - Visualizing the Black Hats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baseline="0" dirty="0"/>
              <a:t>1</a:t>
            </a:r>
            <a:r>
              <a:rPr lang="en-US" sz="1200" b="0" dirty="0"/>
              <a:t> </a:t>
            </a:r>
            <a:r>
              <a:rPr lang="en-GB" dirty="0"/>
              <a:t>– </a:t>
            </a:r>
            <a:r>
              <a:rPr lang="en-US" sz="1200" b="0" i="0" kern="1200" dirty="0">
                <a:solidFill>
                  <a:schemeClr val="tx1"/>
                </a:solidFill>
                <a:latin typeface="+mn-lt"/>
                <a:ea typeface="+mn-ea"/>
                <a:cs typeface="+mn-cs"/>
              </a:rPr>
              <a:t>The Danger</a:t>
            </a:r>
          </a:p>
          <a:p>
            <a:r>
              <a:rPr lang="en-US" sz="1200" b="0" dirty="0">
                <a:solidFill>
                  <a:srgbClr val="FF0000"/>
                </a:solidFill>
              </a:rPr>
              <a:t>1.4 </a:t>
            </a:r>
            <a:r>
              <a:rPr lang="en-GB" dirty="0"/>
              <a:t>–</a:t>
            </a:r>
            <a:r>
              <a:rPr lang="en-US" sz="1200" b="0" dirty="0">
                <a:solidFill>
                  <a:srgbClr val="FF0000"/>
                </a:solidFill>
              </a:rPr>
              <a:t> The Danger Summary</a:t>
            </a:r>
          </a:p>
          <a:p>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dirty="0"/>
              <a:t>5 mins</a:t>
            </a:r>
            <a:endParaRPr lang="en-US" sz="1000" b="0" dirty="0"/>
          </a:p>
          <a:p>
            <a:pPr marL="171450" lvl="0" indent="-171450">
              <a:buFont typeface="Arial" panose="020B0604020202020204" pitchFamily="34" charset="0"/>
              <a:buChar char="•"/>
            </a:pPr>
            <a:r>
              <a:rPr lang="en-US" sz="1050" b="1" dirty="0"/>
              <a:t>Instructor Notes: </a:t>
            </a:r>
            <a:endParaRPr lang="en-US" sz="1050" b="1" dirty="0">
              <a:latin typeface="+mn-lt"/>
              <a:ea typeface="+mn-ea"/>
              <a:cs typeface="+mn-cs"/>
            </a:endParaRPr>
          </a:p>
          <a:p>
            <a:pPr marL="628650" lvl="1" indent="-171450">
              <a:buFont typeface="Arial" panose="020B0604020202020204" pitchFamily="34" charset="0"/>
              <a:buChar char="•"/>
            </a:pPr>
            <a:r>
              <a:rPr lang="en-IN" altLang="en-US" sz="3600" dirty="0">
                <a:latin typeface="Arial"/>
                <a:ea typeface="ＭＳ Ｐゴシック"/>
                <a:cs typeface="Arial"/>
              </a:rPr>
              <a:t>Summarise the main points of the module</a:t>
            </a:r>
          </a:p>
          <a:p>
            <a:pPr marL="628650" lvl="1" indent="-171450">
              <a:buFont typeface="Arial" panose="020B0604020202020204" pitchFamily="34" charset="0"/>
              <a:buChar char="•"/>
            </a:pPr>
            <a:r>
              <a:rPr lang="en-IN" altLang="en-US" sz="3600" dirty="0">
                <a:latin typeface="Arial"/>
                <a:ea typeface="ＭＳ Ｐゴシック"/>
                <a:cs typeface="Arial"/>
              </a:rPr>
              <a:t>Take the learners through the new terms that they have learned in this module.</a:t>
            </a:r>
          </a:p>
          <a:p>
            <a:pPr marL="628650" lvl="1" indent="-171450">
              <a:buFont typeface="Arial" panose="020B0604020202020204" pitchFamily="34" charset="0"/>
              <a:buChar char="•"/>
            </a:pPr>
            <a:r>
              <a:rPr lang="en-IN" altLang="en-US" sz="3600" dirty="0">
                <a:latin typeface="Arial"/>
                <a:ea typeface="ＭＳ Ｐゴシック"/>
                <a:cs typeface="Arial"/>
              </a:rPr>
              <a:t>Ask them to complete the module quiz</a:t>
            </a:r>
            <a:r>
              <a:rPr lang="en-IN" altLang="en-US" sz="3600" baseline="0" dirty="0">
                <a:latin typeface="Arial"/>
                <a:ea typeface="ＭＳ Ｐゴシック"/>
                <a:cs typeface="Arial"/>
              </a:rPr>
              <a:t> present in section 1.4.2.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b="1"/>
              <a:t>Key Points: </a:t>
            </a:r>
            <a:r>
              <a:rPr lang="en-US" sz="3600" b="0" dirty="0"/>
              <a:t>NA</a:t>
            </a:r>
            <a:endParaRPr lang="en-US" sz="3600" b="0" dirty="0">
              <a:latin typeface="+mn-lt"/>
              <a:ea typeface="+mn-ea"/>
              <a:cs typeface="+mn-cs"/>
            </a:endParaRPr>
          </a:p>
          <a:p>
            <a:pPr marL="171450" lvl="0" indent="-171450">
              <a:buFont typeface="Arial" panose="020B0604020202020204" pitchFamily="34" charset="0"/>
              <a:buChar char="•"/>
            </a:pPr>
            <a:endParaRPr lang="en-IN" altLang="en-US" sz="3600" dirty="0">
              <a:latin typeface="Arial" panose="020B0604020202020204" pitchFamily="34" charset="0"/>
              <a:ea typeface="ＭＳ Ｐゴシック" panose="020B0600070205080204" pitchFamily="34" charset="-128"/>
              <a:cs typeface="Aria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27</a:t>
            </a:fld>
            <a:endParaRPr lang="en-US" dirty="0"/>
          </a:p>
        </p:txBody>
      </p:sp>
    </p:spTree>
    <p:extLst>
      <p:ext uri="{BB962C8B-B14F-4D97-AF65-F5344CB8AC3E}">
        <p14:creationId xmlns:p14="http://schemas.microsoft.com/office/powerpoint/2010/main" val="181592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baseline="0" dirty="0"/>
              <a:t>1</a:t>
            </a:r>
            <a:r>
              <a:rPr lang="en-US" sz="1200" b="0" dirty="0"/>
              <a:t> </a:t>
            </a:r>
            <a:r>
              <a:rPr lang="en-GB" dirty="0"/>
              <a:t>– </a:t>
            </a:r>
            <a:r>
              <a:rPr lang="en-US" sz="1200" b="0" i="0" kern="1200" dirty="0">
                <a:solidFill>
                  <a:schemeClr val="tx1"/>
                </a:solidFill>
                <a:latin typeface="+mn-lt"/>
                <a:ea typeface="+mn-ea"/>
                <a:cs typeface="+mn-cs"/>
              </a:rPr>
              <a:t>The Danger</a:t>
            </a:r>
          </a:p>
          <a:p>
            <a:r>
              <a:rPr lang="en-US" sz="1200" b="0" dirty="0">
                <a:solidFill>
                  <a:srgbClr val="FF0000"/>
                </a:solidFill>
              </a:rPr>
              <a:t>1.4 </a:t>
            </a:r>
            <a:r>
              <a:rPr lang="en-GB" dirty="0"/>
              <a:t>–</a:t>
            </a:r>
            <a:r>
              <a:rPr lang="en-US" sz="1200" b="0" dirty="0">
                <a:solidFill>
                  <a:srgbClr val="FF0000"/>
                </a:solidFill>
              </a:rPr>
              <a:t> The Danger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1.4.1 </a:t>
            </a:r>
            <a:r>
              <a:rPr lang="en-GB" dirty="0"/>
              <a:t>– </a:t>
            </a:r>
            <a:r>
              <a:rPr lang="en-US" sz="1200" b="0" i="0" kern="1200" dirty="0">
                <a:solidFill>
                  <a:schemeClr val="tx1"/>
                </a:solidFill>
                <a:latin typeface="+mn-lt"/>
                <a:ea typeface="+mn-ea"/>
                <a:cs typeface="+mn-cs"/>
              </a:rPr>
              <a:t>What Did I Learn in this Module</a:t>
            </a:r>
            <a:r>
              <a:rPr lang="en-US" sz="1200" b="0" i="0" kern="1200" dirty="0" smtClean="0">
                <a:solidFill>
                  <a:schemeClr val="tx1"/>
                </a:solidFill>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1.4.2 </a:t>
            </a:r>
            <a:r>
              <a:rPr lang="en-GB" dirty="0" smtClean="0"/>
              <a:t>– Module 1: </a:t>
            </a:r>
            <a:r>
              <a:rPr lang="en-US" sz="1200" b="0" i="0" kern="1200" dirty="0" smtClean="0">
                <a:solidFill>
                  <a:schemeClr val="tx1"/>
                </a:solidFill>
                <a:effectLst/>
                <a:latin typeface="+mn-lt"/>
                <a:ea typeface="+mn-ea"/>
                <a:cs typeface="+mn-cs"/>
              </a:rPr>
              <a:t>The Danger Quiz</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r>
              <a:rPr lang="en-US" sz="1200" b="0" dirty="0">
                <a:solidFill>
                  <a:srgbClr val="FF0000"/>
                </a:solidFill>
              </a:rPr>
              <a:t>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baseline="0" dirty="0"/>
              <a:t>1</a:t>
            </a:r>
            <a:r>
              <a:rPr lang="en-US" sz="1200" b="0" dirty="0"/>
              <a:t> </a:t>
            </a:r>
            <a:r>
              <a:rPr lang="en-GB" dirty="0"/>
              <a:t>– </a:t>
            </a:r>
            <a:r>
              <a:rPr lang="en-US" sz="1200" b="0" i="0" kern="1200" dirty="0">
                <a:solidFill>
                  <a:schemeClr val="tx1"/>
                </a:solidFill>
                <a:latin typeface="+mn-lt"/>
                <a:ea typeface="+mn-ea"/>
                <a:cs typeface="+mn-cs"/>
              </a:rPr>
              <a:t>The Danger</a:t>
            </a: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1: </a:t>
            </a:r>
            <a:r>
              <a:rPr lang="en-US" sz="1200" b="0" dirty="0">
                <a:solidFill>
                  <a:srgbClr val="FF0000"/>
                </a:solidFill>
              </a:rPr>
              <a:t>The Danger</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a:t>
            </a:r>
            <a:r>
              <a:rPr lang="en-US" b="1" baseline="0" dirty="0">
                <a:solidFill>
                  <a:srgbClr val="FF0000"/>
                </a:solidFill>
              </a:rPr>
              <a:t> </a:t>
            </a:r>
            <a:r>
              <a:rPr lang="en-US" b="0" baseline="0" dirty="0">
                <a:solidFill>
                  <a:srgbClr val="FF0000"/>
                </a:solidFill>
              </a:rPr>
              <a:t>5 mins</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yourself briefly and invite participants to introduce self with name, dept. and role, if deemed all right. </a:t>
            </a:r>
          </a:p>
          <a:p>
            <a:pPr marL="341313" lvl="1" indent="-171450">
              <a:buFont typeface="Arial" panose="020B0604020202020204" pitchFamily="34" charset="0"/>
              <a:buChar char="•"/>
            </a:pPr>
            <a:r>
              <a:rPr lang="en-US" sz="1200" b="0" i="0" dirty="0">
                <a:solidFill>
                  <a:srgbClr val="58585B"/>
                </a:solidFill>
                <a:effectLst/>
                <a:latin typeface="CiscoSans"/>
              </a:rPr>
              <a:t>To set the context of the course, mention to the participants that the CyberOps Associate v1.0 course covers knowledge and skills needed to successfully handle the tasks, duties, and responsibilities of an associate-level Security Analyst working in a Security Operations Center (SOC).</a:t>
            </a:r>
            <a:endParaRPr lang="en-US" sz="1000" dirty="0"/>
          </a:p>
          <a:p>
            <a:pPr marL="341313" lvl="1" indent="-171450">
              <a:buFont typeface="Arial" panose="020B0604020202020204" pitchFamily="34" charset="0"/>
              <a:buChar char="•"/>
            </a:pPr>
            <a:r>
              <a:rPr lang="en-US" sz="1000" dirty="0"/>
              <a:t>Introduce the topic and encourage learners to come up with a list of expectations from the session. </a:t>
            </a:r>
          </a:p>
          <a:p>
            <a:pPr marL="341313" lvl="1" indent="-171450">
              <a:buFont typeface="Arial" panose="020B0604020202020204" pitchFamily="34" charset="0"/>
              <a:buChar char="•"/>
            </a:pPr>
            <a:r>
              <a:rPr lang="en-US" sz="1400" b="0" i="0" dirty="0">
                <a:solidFill>
                  <a:srgbClr val="58585B"/>
                </a:solidFill>
                <a:effectLst/>
                <a:latin typeface="CiscoSans"/>
              </a:rPr>
              <a:t>Mention to the participants that there will be a number of tools and resources made available to them that will help them during the course of journey towards developing their CyberOps skills and preparing for job opportunities</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CyberOps Associate v1.0</a:t>
            </a:r>
          </a:p>
          <a:p>
            <a:pPr>
              <a:buFontTx/>
              <a:buNone/>
            </a:pPr>
            <a:r>
              <a:rPr lang="en-US" sz="1200" b="0" dirty="0"/>
              <a:t>1 </a:t>
            </a:r>
            <a:r>
              <a:rPr lang="en-GB" dirty="0"/>
              <a:t>– </a:t>
            </a:r>
            <a:r>
              <a:rPr lang="en-US" dirty="0"/>
              <a:t>The Danger</a:t>
            </a:r>
            <a:endParaRPr lang="en-US" sz="1200" b="0" dirty="0">
              <a:solidFill>
                <a:srgbClr val="FF0000"/>
              </a:solidFill>
            </a:endParaRPr>
          </a:p>
          <a:p>
            <a:pPr>
              <a:buFontTx/>
              <a:buNone/>
            </a:pPr>
            <a:r>
              <a:rPr lang="en-US" sz="1200" b="0" dirty="0">
                <a:solidFill>
                  <a:srgbClr val="FF0000"/>
                </a:solidFill>
              </a:rPr>
              <a:t>1.0 </a:t>
            </a:r>
            <a:r>
              <a:rPr lang="en-GB" dirty="0"/>
              <a:t>–</a:t>
            </a:r>
            <a:r>
              <a:rPr lang="en-GB" baseline="0" dirty="0"/>
              <a:t> Introduction</a:t>
            </a:r>
            <a:endParaRPr lang="en-GB" b="0" dirty="0">
              <a:solidFill>
                <a:srgbClr val="FF0000"/>
              </a:solidFill>
            </a:endParaRPr>
          </a:p>
          <a:p>
            <a:r>
              <a:rPr lang="en-GB" baseline="0" dirty="0"/>
              <a:t>1.0.3 </a:t>
            </a:r>
            <a:r>
              <a:rPr lang="en-GB" dirty="0"/>
              <a:t>– </a:t>
            </a:r>
            <a:r>
              <a:rPr lang="en-US" dirty="0"/>
              <a:t>What Will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1.0.4 </a:t>
            </a:r>
            <a:r>
              <a:rPr lang="en-GB" dirty="0"/>
              <a:t>– </a:t>
            </a:r>
            <a:r>
              <a:rPr lang="en-US" b="0" i="0" dirty="0">
                <a:solidFill>
                  <a:srgbClr val="056153"/>
                </a:solidFill>
                <a:effectLst/>
                <a:latin typeface="CiscoSans"/>
              </a:rPr>
              <a:t>Class Activity - Top Hacker Shows Us How It’s Done</a:t>
            </a:r>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rgbClr val="AFE8FB"/>
                </a:solidFill>
              </a:rPr>
              <a:t>Module 1</a:t>
            </a:r>
            <a:r>
              <a:rPr dirty="0">
                <a:solidFill>
                  <a:srgbClr val="AFE8FB"/>
                </a:solidFill>
              </a:rPr>
              <a:t>: The Danger</a:t>
            </a:r>
            <a:endParaRPr lang="en-US" dirty="0">
              <a:solidFill>
                <a:srgbClr val="AFE8FB"/>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dirty="0">
                <a:solidFill>
                  <a:srgbClr val="AFE8FB"/>
                </a:solidFill>
              </a:rPr>
              <a:t>CyberOps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1.1 </a:t>
            </a:r>
            <a:r>
              <a:rPr dirty="0">
                <a:solidFill>
                  <a:schemeClr val="accent5">
                    <a:lumMod val="40000"/>
                    <a:lumOff val="60000"/>
                  </a:schemeClr>
                </a:solidFill>
              </a:rPr>
              <a:t>War Stories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25788"/>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Danger</a:t>
            </a:r>
            <a:r>
              <a:rPr sz="1600" dirty="0"/>
              <a:t> </a:t>
            </a:r>
            <a:r>
              <a:rPr altLang="en-US" dirty="0"/>
              <a:t/>
            </a:r>
            <a:br>
              <a:rPr altLang="en-US" dirty="0"/>
            </a:br>
            <a:r>
              <a:rPr altLang="en-US" dirty="0"/>
              <a:t>Hijacked People</a:t>
            </a:r>
            <a:endParaRPr lang="en-US" altLang="en-US" dirty="0"/>
          </a:p>
        </p:txBody>
      </p:sp>
      <p:sp>
        <p:nvSpPr>
          <p:cNvPr id="2" name="Content Placeholder 1"/>
          <p:cNvSpPr>
            <a:spLocks noGrp="1"/>
          </p:cNvSpPr>
          <p:nvPr>
            <p:ph idx="1"/>
          </p:nvPr>
        </p:nvSpPr>
        <p:spPr>
          <a:xfrm>
            <a:off x="156591" y="871021"/>
            <a:ext cx="4219143" cy="3705323"/>
          </a:xfrm>
        </p:spPr>
        <p:txBody>
          <a:bodyPr/>
          <a:lstStyle/>
          <a:p>
            <a:pPr marL="223838" indent="-223838">
              <a:buFont typeface="Arial" panose="020B0604020202020204" pitchFamily="34" charset="0"/>
              <a:buChar char="•"/>
            </a:pPr>
            <a:r>
              <a:rPr lang="en-US" sz="1600" dirty="0"/>
              <a:t>Hackers can set up open “rogue” wireless hotspots posing as a genuine wireless network.</a:t>
            </a:r>
          </a:p>
          <a:p>
            <a:pPr marL="223838" indent="-223838">
              <a:buFont typeface="Arial" panose="020B0604020202020204" pitchFamily="34" charset="0"/>
              <a:buChar char="•"/>
            </a:pPr>
            <a:r>
              <a:rPr lang="en-US" sz="1600" dirty="0"/>
              <a:t>R</a:t>
            </a:r>
            <a:r>
              <a:rPr sz="1600" dirty="0"/>
              <a:t>ogue wireless hotspots </a:t>
            </a:r>
            <a:r>
              <a:rPr lang="en-US" sz="1600" dirty="0"/>
              <a:t>are also known as </a:t>
            </a:r>
            <a:r>
              <a:rPr sz="1600" dirty="0"/>
              <a:t>“evil twin” hotspots.</a:t>
            </a:r>
            <a:endParaRPr lang="en-US" sz="1600" dirty="0"/>
          </a:p>
        </p:txBody>
      </p:sp>
      <p:pic>
        <p:nvPicPr>
          <p:cNvPr id="3" name="Picture 2">
            <a:extLst>
              <a:ext uri="{FF2B5EF4-FFF2-40B4-BE49-F238E27FC236}">
                <a16:creationId xmlns:a16="http://schemas.microsoft.com/office/drawing/2014/main" xmlns="" id="{71D4E293-1537-4618-807B-1364ED0E87A7}"/>
              </a:ext>
            </a:extLst>
          </p:cNvPr>
          <p:cNvPicPr>
            <a:picLocks noChangeAspect="1"/>
          </p:cNvPicPr>
          <p:nvPr/>
        </p:nvPicPr>
        <p:blipFill>
          <a:blip r:embed="rId4"/>
          <a:stretch>
            <a:fillRect/>
          </a:stretch>
        </p:blipFill>
        <p:spPr>
          <a:xfrm>
            <a:off x="4546948" y="938452"/>
            <a:ext cx="4219142" cy="2804160"/>
          </a:xfrm>
          <a:prstGeom prst="rect">
            <a:avLst/>
          </a:prstGeom>
          <a:ln w="3175">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Danger</a:t>
            </a:r>
            <a:r>
              <a:rPr altLang="en-US" dirty="0"/>
              <a:t/>
            </a:r>
            <a:br>
              <a:rPr altLang="en-US" dirty="0"/>
            </a:br>
            <a:r>
              <a:rPr dirty="0"/>
              <a:t>Ransomed Companies</a:t>
            </a:r>
          </a:p>
        </p:txBody>
      </p:sp>
      <p:sp>
        <p:nvSpPr>
          <p:cNvPr id="2" name="Content Placeholder 1"/>
          <p:cNvSpPr>
            <a:spLocks noGrp="1"/>
          </p:cNvSpPr>
          <p:nvPr>
            <p:ph idx="1"/>
          </p:nvPr>
        </p:nvSpPr>
        <p:spPr>
          <a:xfrm>
            <a:off x="144065" y="874100"/>
            <a:ext cx="4609342" cy="3705323"/>
          </a:xfrm>
        </p:spPr>
        <p:txBody>
          <a:bodyPr/>
          <a:lstStyle/>
          <a:p>
            <a:pPr marL="223838" lvl="3" indent="-223838">
              <a:buSzPct val="100000"/>
              <a:buFont typeface="Arial" panose="020B0604020202020204" pitchFamily="34" charset="0"/>
              <a:buChar char="•"/>
            </a:pPr>
            <a:r>
              <a:rPr lang="en-US" sz="1600" dirty="0"/>
              <a:t>Employees of an organization are often lured into opening attachments that install ransomware on the employees’ computers.</a:t>
            </a:r>
          </a:p>
          <a:p>
            <a:pPr marL="223838" lvl="3" indent="-223838">
              <a:buSzPct val="100000"/>
              <a:buFont typeface="Arial" panose="020B0604020202020204" pitchFamily="34" charset="0"/>
              <a:buChar char="•"/>
            </a:pPr>
            <a:r>
              <a:rPr lang="en-US" sz="1600" dirty="0"/>
              <a:t>This ransomware, when installed, begins the process of gathering and encrypting corporate data. </a:t>
            </a:r>
          </a:p>
          <a:p>
            <a:pPr marL="223838" lvl="3" indent="-223838">
              <a:buSzPct val="100000"/>
              <a:buFont typeface="Arial" panose="020B0604020202020204" pitchFamily="34" charset="0"/>
              <a:buChar char="•"/>
            </a:pPr>
            <a:r>
              <a:rPr lang="en-US" sz="1600" dirty="0"/>
              <a:t>The goal of the attackers is financial gain, because they hold the company’s data for ransom until they are paid.</a:t>
            </a:r>
            <a:endParaRPr sz="1600" dirty="0"/>
          </a:p>
        </p:txBody>
      </p:sp>
      <p:pic>
        <p:nvPicPr>
          <p:cNvPr id="3" name="Picture 2">
            <a:extLst>
              <a:ext uri="{FF2B5EF4-FFF2-40B4-BE49-F238E27FC236}">
                <a16:creationId xmlns:a16="http://schemas.microsoft.com/office/drawing/2014/main" xmlns="" id="{C06FE0D4-904F-4CB9-8B84-C2499A22F1F0}"/>
              </a:ext>
            </a:extLst>
          </p:cNvPr>
          <p:cNvPicPr>
            <a:picLocks noChangeAspect="1"/>
          </p:cNvPicPr>
          <p:nvPr/>
        </p:nvPicPr>
        <p:blipFill>
          <a:blip r:embed="rId4"/>
          <a:stretch>
            <a:fillRect/>
          </a:stretch>
        </p:blipFill>
        <p:spPr>
          <a:xfrm>
            <a:off x="4753407" y="942836"/>
            <a:ext cx="4246528" cy="2812299"/>
          </a:xfrm>
          <a:prstGeom prst="rect">
            <a:avLst/>
          </a:prstGeom>
          <a:ln w="3175">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The Danger</a:t>
            </a:r>
            <a:r>
              <a:rPr altLang="en-US" dirty="0"/>
              <a:t/>
            </a:r>
            <a:br>
              <a:rPr altLang="en-US" dirty="0"/>
            </a:br>
            <a:r>
              <a:rPr dirty="0"/>
              <a:t>Targeted Nations</a:t>
            </a:r>
          </a:p>
        </p:txBody>
      </p:sp>
      <p:sp>
        <p:nvSpPr>
          <p:cNvPr id="2" name="Content Placeholder 1"/>
          <p:cNvSpPr>
            <a:spLocks noGrp="1"/>
          </p:cNvSpPr>
          <p:nvPr>
            <p:ph idx="1"/>
          </p:nvPr>
        </p:nvSpPr>
        <p:spPr>
          <a:xfrm>
            <a:off x="144065" y="899152"/>
            <a:ext cx="4499967" cy="3882784"/>
          </a:xfrm>
        </p:spPr>
        <p:txBody>
          <a:bodyPr/>
          <a:lstStyle/>
          <a:p>
            <a:pPr marL="223838" lvl="3" indent="-223838">
              <a:buSzPct val="100000"/>
              <a:buFont typeface="Arial" panose="020B0604020202020204" pitchFamily="34" charset="0"/>
              <a:buChar char="•"/>
            </a:pPr>
            <a:r>
              <a:rPr sz="1600" dirty="0"/>
              <a:t>Some of today’s malware is so sophisticated </a:t>
            </a:r>
            <a:br>
              <a:rPr sz="1600" dirty="0"/>
            </a:br>
            <a:r>
              <a:rPr sz="1600" dirty="0"/>
              <a:t>and expensive to create that security experts believe only a nation state or group of nations could possibly have the influence and funding to create it.</a:t>
            </a:r>
          </a:p>
          <a:p>
            <a:pPr marL="223838" lvl="3" indent="-223838">
              <a:buSzPct val="100000"/>
              <a:buFont typeface="Arial" panose="020B0604020202020204" pitchFamily="34" charset="0"/>
              <a:buChar char="•"/>
            </a:pPr>
            <a:r>
              <a:rPr sz="1600" dirty="0"/>
              <a:t>Such malware can be targeted to attack a </a:t>
            </a:r>
            <a:r>
              <a:rPr lang="en-US" sz="1600" dirty="0"/>
              <a:t/>
            </a:r>
            <a:br>
              <a:rPr lang="en-US" sz="1600" dirty="0"/>
            </a:br>
            <a:r>
              <a:rPr sz="1600" dirty="0"/>
              <a:t>nation’s vulnerable infrastructure, such as </a:t>
            </a:r>
            <a:r>
              <a:rPr lang="en-US" sz="1600" dirty="0"/>
              <a:t/>
            </a:r>
            <a:br>
              <a:rPr lang="en-US" sz="1600" dirty="0"/>
            </a:br>
            <a:r>
              <a:rPr sz="1600" dirty="0"/>
              <a:t>the water </a:t>
            </a:r>
            <a:r>
              <a:rPr lang="en-US" sz="1600" dirty="0"/>
              <a:t>system or</a:t>
            </a:r>
            <a:r>
              <a:rPr sz="1600" dirty="0"/>
              <a:t> power grid.</a:t>
            </a:r>
            <a:endParaRPr lang="en-US" sz="1600" dirty="0"/>
          </a:p>
          <a:p>
            <a:pPr marL="223838" lvl="3" indent="-223838">
              <a:buSzPct val="100000"/>
              <a:buFont typeface="Arial" panose="020B0604020202020204" pitchFamily="34" charset="0"/>
              <a:buChar char="•"/>
            </a:pPr>
            <a:r>
              <a:rPr lang="en-US" sz="1600" dirty="0"/>
              <a:t>One such malware was the Stuxnet worm </a:t>
            </a:r>
            <a:br>
              <a:rPr lang="en-US" sz="1600" dirty="0"/>
            </a:br>
            <a:r>
              <a:rPr lang="en-US" sz="1600" dirty="0"/>
              <a:t>that infected USB drives and infiltrated </a:t>
            </a:r>
            <a:br>
              <a:rPr lang="en-US" sz="1600" dirty="0"/>
            </a:br>
            <a:r>
              <a:rPr lang="en-US" sz="1600" dirty="0"/>
              <a:t>Windows operating systems. It then targeted Step 7 software that was developed by Siemens for their Programmable Logic Controllers (PLCs).</a:t>
            </a:r>
          </a:p>
        </p:txBody>
      </p:sp>
      <p:pic>
        <p:nvPicPr>
          <p:cNvPr id="3" name="Picture 2">
            <a:extLst>
              <a:ext uri="{FF2B5EF4-FFF2-40B4-BE49-F238E27FC236}">
                <a16:creationId xmlns:a16="http://schemas.microsoft.com/office/drawing/2014/main" xmlns="" id="{85362E93-0A1B-4FCC-99FF-B66DC86B0024}"/>
              </a:ext>
            </a:extLst>
          </p:cNvPr>
          <p:cNvPicPr>
            <a:picLocks noChangeAspect="1"/>
          </p:cNvPicPr>
          <p:nvPr/>
        </p:nvPicPr>
        <p:blipFill>
          <a:blip r:embed="rId4"/>
          <a:stretch>
            <a:fillRect/>
          </a:stretch>
        </p:blipFill>
        <p:spPr>
          <a:xfrm>
            <a:off x="4481194" y="1402240"/>
            <a:ext cx="4492685" cy="2550931"/>
          </a:xfrm>
          <a:prstGeom prst="rect">
            <a:avLst/>
          </a:prstGeom>
          <a:ln w="3175">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15993"/>
            <a:ext cx="9144000" cy="757551"/>
          </a:xfrm>
        </p:spPr>
        <p:txBody>
          <a:bodyPr/>
          <a:lstStyle/>
          <a:p>
            <a:pPr marL="85725"/>
            <a:r>
              <a:rPr lang="en-US" sz="1600" dirty="0"/>
              <a:t>The Danger</a:t>
            </a:r>
            <a:r>
              <a:rPr lang="en-US" altLang="en-US" sz="1600" dirty="0"/>
              <a:t/>
            </a:r>
            <a:br>
              <a:rPr lang="en-US" altLang="en-US" sz="1600" dirty="0"/>
            </a:br>
            <a:r>
              <a:rPr dirty="0"/>
              <a:t>Video - Anatomy of an Attack</a:t>
            </a:r>
            <a:endParaRPr lang="en-US" dirty="0"/>
          </a:p>
        </p:txBody>
      </p:sp>
      <p:sp>
        <p:nvSpPr>
          <p:cNvPr id="2" name="Content Placeholder 1">
            <a:extLst>
              <a:ext uri="{FF2B5EF4-FFF2-40B4-BE49-F238E27FC236}">
                <a16:creationId xmlns:a16="http://schemas.microsoft.com/office/drawing/2014/main" xmlns="" id="{0A69B2E0-30F8-436A-97AA-D48D88BF5E7E}"/>
              </a:ext>
            </a:extLst>
          </p:cNvPr>
          <p:cNvSpPr txBox="1"/>
          <p:nvPr/>
        </p:nvSpPr>
        <p:spPr>
          <a:xfrm>
            <a:off x="121920" y="812800"/>
            <a:ext cx="7938347" cy="338554"/>
          </a:xfrm>
          <a:prstGeom prst="rect">
            <a:avLst/>
          </a:prstGeom>
          <a:noFill/>
        </p:spPr>
        <p:txBody>
          <a:bodyPr wrap="square" rtlCol="0">
            <a:spAutoFit/>
          </a:bodyPr>
          <a:lstStyle/>
          <a:p>
            <a:r>
              <a:rPr lang="en-US" sz="1600" dirty="0"/>
              <a:t>Watch this video to view details of a complex attack.</a:t>
            </a:r>
            <a:endParaRPr lang="en-US" sz="1600" dirty="0">
              <a:solidFill>
                <a:srgbClr val="FF0000"/>
              </a:solidFill>
            </a:endParaRPr>
          </a:p>
        </p:txBody>
      </p:sp>
      <p:pic>
        <p:nvPicPr>
          <p:cNvPr id="4098" name="Picture 2"/>
          <p:cNvPicPr>
            <a:picLocks noChangeAspect="1" noChangeArrowheads="1"/>
          </p:cNvPicPr>
          <p:nvPr/>
        </p:nvPicPr>
        <p:blipFill>
          <a:blip r:embed="rId3"/>
          <a:srcRect/>
          <a:stretch>
            <a:fillRect/>
          </a:stretch>
        </p:blipFill>
        <p:spPr bwMode="auto">
          <a:xfrm>
            <a:off x="1682044" y="1298222"/>
            <a:ext cx="5407378" cy="3273249"/>
          </a:xfrm>
          <a:prstGeom prst="rect">
            <a:avLst/>
          </a:prstGeom>
          <a:noFill/>
          <a:ln w="9525">
            <a:noFill/>
            <a:miter lim="800000"/>
            <a:headEnd/>
            <a:tailEnd/>
          </a:ln>
          <a:effectLst/>
        </p:spPr>
      </p:pic>
    </p:spTree>
    <p:extLst>
      <p:ext uri="{BB962C8B-B14F-4D97-AF65-F5344CB8AC3E}">
        <p14:creationId xmlns:p14="http://schemas.microsoft.com/office/powerpoint/2010/main" val="17575236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8479523" cy="929451"/>
          </a:xfrm>
        </p:spPr>
        <p:txBody>
          <a:bodyPr/>
          <a:lstStyle/>
          <a:p>
            <a:r>
              <a:rPr lang="en-US" sz="1600" dirty="0"/>
              <a:t>The Danger</a:t>
            </a:r>
            <a:r>
              <a:rPr lang="en-US" altLang="en-US" dirty="0"/>
              <a:t/>
            </a:r>
            <a:br>
              <a:rPr lang="en-US" altLang="en-US" dirty="0"/>
            </a:br>
            <a:r>
              <a:rPr dirty="0"/>
              <a:t>Lab - Installing the Virtual Machine</a:t>
            </a:r>
            <a:endParaRPr lang="en-CA" altLang="en-US" dirty="0"/>
          </a:p>
        </p:txBody>
      </p:sp>
      <p:sp>
        <p:nvSpPr>
          <p:cNvPr id="2" name="Content Placeholder 1"/>
          <p:cNvSpPr>
            <a:spLocks noGrp="1"/>
          </p:cNvSpPr>
          <p:nvPr>
            <p:ph idx="1"/>
          </p:nvPr>
        </p:nvSpPr>
        <p:spPr>
          <a:xfrm>
            <a:off x="290714" y="970844"/>
            <a:ext cx="8853286" cy="1273529"/>
          </a:xfrm>
        </p:spPr>
        <p:txBody>
          <a:bodyPr/>
          <a:lstStyle/>
          <a:p>
            <a:pPr marL="0" indent="0">
              <a:buNone/>
            </a:pPr>
            <a:r>
              <a:rPr sz="1800" dirty="0"/>
              <a:t>In this lab, you will</a:t>
            </a:r>
            <a:r>
              <a:rPr lang="en-US" sz="1800" dirty="0"/>
              <a:t> complete the following objectives:</a:t>
            </a:r>
          </a:p>
          <a:p>
            <a:pPr marL="182563" indent="-182563">
              <a:buFont typeface="Arial" pitchFamily="34" charset="0"/>
              <a:buChar char="•"/>
            </a:pPr>
            <a:r>
              <a:rPr lang="en-US" sz="1800" dirty="0"/>
              <a:t>I</a:t>
            </a:r>
            <a:r>
              <a:rPr sz="1800" dirty="0"/>
              <a:t>nstall VirtualBox on your personal computer</a:t>
            </a:r>
            <a:endParaRPr lang="en-US" sz="1800" dirty="0"/>
          </a:p>
          <a:p>
            <a:pPr marL="182563" indent="-182563">
              <a:buFont typeface="Arial" pitchFamily="34" charset="0"/>
              <a:buChar char="•"/>
            </a:pPr>
            <a:r>
              <a:rPr lang="en-US" sz="1800" dirty="0"/>
              <a:t>D</a:t>
            </a:r>
            <a:r>
              <a:rPr sz="1800" dirty="0"/>
              <a:t>ownload and install the CyberOps Workstation Virtual Machine (VM).</a:t>
            </a:r>
          </a:p>
        </p:txBody>
      </p:sp>
    </p:spTree>
    <p:extLst>
      <p:ext uri="{BB962C8B-B14F-4D97-AF65-F5344CB8AC3E}">
        <p14:creationId xmlns:p14="http://schemas.microsoft.com/office/powerpoint/2010/main" val="187400277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46756"/>
            <a:ext cx="8479523" cy="790221"/>
          </a:xfrm>
        </p:spPr>
        <p:txBody>
          <a:bodyPr/>
          <a:lstStyle/>
          <a:p>
            <a:pPr marL="182563"/>
            <a:r>
              <a:rPr lang="en-US" sz="1600" dirty="0"/>
              <a:t>The Danger</a:t>
            </a:r>
            <a:r>
              <a:rPr lang="en-US" altLang="en-US" dirty="0"/>
              <a:t/>
            </a:r>
            <a:br>
              <a:rPr lang="en-US" altLang="en-US" dirty="0"/>
            </a:br>
            <a:r>
              <a:rPr dirty="0"/>
              <a:t>Lab - Cybersecurity Case Studies</a:t>
            </a:r>
            <a:endParaRPr lang="en-CA" altLang="en-US" dirty="0"/>
          </a:p>
        </p:txBody>
      </p:sp>
      <p:sp>
        <p:nvSpPr>
          <p:cNvPr id="2" name="Content Placeholder 1"/>
          <p:cNvSpPr>
            <a:spLocks noGrp="1"/>
          </p:cNvSpPr>
          <p:nvPr>
            <p:ph idx="1"/>
          </p:nvPr>
        </p:nvSpPr>
        <p:spPr>
          <a:xfrm>
            <a:off x="181760" y="936977"/>
            <a:ext cx="9049922" cy="1329973"/>
          </a:xfrm>
        </p:spPr>
        <p:txBody>
          <a:bodyPr/>
          <a:lstStyle/>
          <a:p>
            <a:pPr marL="0" indent="0">
              <a:buNone/>
            </a:pPr>
            <a:r>
              <a:rPr sz="1800" dirty="0"/>
              <a:t>In this lab, you will analyze the given cases and answer questions about them.</a:t>
            </a:r>
          </a:p>
        </p:txBody>
      </p:sp>
    </p:spTree>
    <p:extLst>
      <p:ext uri="{BB962C8B-B14F-4D97-AF65-F5344CB8AC3E}">
        <p14:creationId xmlns:p14="http://schemas.microsoft.com/office/powerpoint/2010/main" val="187400277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dirty="0">
                <a:solidFill>
                  <a:schemeClr val="accent5">
                    <a:lumMod val="40000"/>
                    <a:lumOff val="60000"/>
                  </a:schemeClr>
                </a:solidFill>
              </a:rPr>
              <a:t>1.2 Threat Actors </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Threat Actors </a:t>
            </a:r>
            <a:r>
              <a:rPr altLang="en-US" dirty="0"/>
              <a:t/>
            </a:r>
            <a:br>
              <a:rPr altLang="en-US" dirty="0"/>
            </a:br>
            <a:r>
              <a:rPr dirty="0"/>
              <a:t> Threat Actors</a:t>
            </a:r>
          </a:p>
        </p:txBody>
      </p:sp>
      <p:sp>
        <p:nvSpPr>
          <p:cNvPr id="2" name="Content Placeholder 1"/>
          <p:cNvSpPr>
            <a:spLocks noGrp="1"/>
          </p:cNvSpPr>
          <p:nvPr>
            <p:ph idx="1"/>
          </p:nvPr>
        </p:nvSpPr>
        <p:spPr>
          <a:xfrm>
            <a:off x="91813" y="798944"/>
            <a:ext cx="6834251" cy="3705323"/>
          </a:xfrm>
        </p:spPr>
        <p:txBody>
          <a:bodyPr/>
          <a:lstStyle/>
          <a:p>
            <a:pPr lvl="3">
              <a:buSzPct val="100000"/>
            </a:pPr>
            <a:r>
              <a:rPr sz="1600" dirty="0"/>
              <a:t>Threat actors are individuals or groups of individuals who perform cyberattacks.</a:t>
            </a:r>
            <a:r>
              <a:rPr lang="en-US" sz="1600" dirty="0"/>
              <a:t> They include, but are not limited to:</a:t>
            </a:r>
          </a:p>
          <a:p>
            <a:pPr lvl="5">
              <a:buSzPct val="100000"/>
            </a:pPr>
            <a:r>
              <a:rPr lang="en-US" sz="1600" dirty="0">
                <a:solidFill>
                  <a:srgbClr val="000000"/>
                </a:solidFill>
              </a:rPr>
              <a:t>Amateurs</a:t>
            </a:r>
          </a:p>
          <a:p>
            <a:pPr lvl="5">
              <a:buSzPct val="100000"/>
            </a:pPr>
            <a:r>
              <a:rPr lang="en-US" sz="1600" dirty="0">
                <a:solidFill>
                  <a:srgbClr val="000000"/>
                </a:solidFill>
              </a:rPr>
              <a:t>Hacktivists</a:t>
            </a:r>
          </a:p>
          <a:p>
            <a:pPr lvl="5">
              <a:buSzPct val="100000"/>
            </a:pPr>
            <a:r>
              <a:rPr lang="en-US" sz="1600" dirty="0">
                <a:solidFill>
                  <a:srgbClr val="000000"/>
                </a:solidFill>
              </a:rPr>
              <a:t>Organized crime groups</a:t>
            </a:r>
          </a:p>
          <a:p>
            <a:pPr lvl="5">
              <a:buSzPct val="100000"/>
            </a:pPr>
            <a:r>
              <a:rPr lang="en-US" sz="1600" dirty="0">
                <a:solidFill>
                  <a:srgbClr val="000000"/>
                </a:solidFill>
              </a:rPr>
              <a:t>State-sponsored groups</a:t>
            </a:r>
          </a:p>
          <a:p>
            <a:pPr lvl="5">
              <a:buSzPct val="100000"/>
            </a:pPr>
            <a:r>
              <a:rPr lang="en-US" sz="1600" dirty="0">
                <a:solidFill>
                  <a:srgbClr val="000000"/>
                </a:solidFill>
              </a:rPr>
              <a:t>Terrorist groups</a:t>
            </a:r>
          </a:p>
          <a:p>
            <a:pPr lvl="3">
              <a:buSzPct val="100000"/>
            </a:pPr>
            <a:r>
              <a:rPr sz="1600" dirty="0"/>
              <a:t>Cyberattacks are intentional malicious acts meant to negatively impact another individual or organization.</a:t>
            </a:r>
            <a:endParaRPr sz="1600" b="1" dirty="0"/>
          </a:p>
        </p:txBody>
      </p:sp>
      <p:pic>
        <p:nvPicPr>
          <p:cNvPr id="13" name="Picture 12">
            <a:extLst>
              <a:ext uri="{FF2B5EF4-FFF2-40B4-BE49-F238E27FC236}">
                <a16:creationId xmlns:a16="http://schemas.microsoft.com/office/drawing/2014/main" xmlns="" id="{E4B3B658-473D-4E7F-BC97-FB89F57A15FE}"/>
              </a:ext>
            </a:extLst>
          </p:cNvPr>
          <p:cNvPicPr>
            <a:picLocks noChangeAspect="1"/>
          </p:cNvPicPr>
          <p:nvPr/>
        </p:nvPicPr>
        <p:blipFill>
          <a:blip r:embed="rId4"/>
          <a:stretch>
            <a:fillRect/>
          </a:stretch>
        </p:blipFill>
        <p:spPr>
          <a:xfrm>
            <a:off x="5979902" y="1055652"/>
            <a:ext cx="3164098" cy="2743438"/>
          </a:xfrm>
          <a:prstGeom prst="rect">
            <a:avLst/>
          </a:prstGeom>
        </p:spPr>
      </p:pic>
    </p:spTree>
    <p:custDataLst>
      <p:tags r:id="rId1"/>
    </p:custDataLst>
    <p:extLst>
      <p:ext uri="{BB962C8B-B14F-4D97-AF65-F5344CB8AC3E}">
        <p14:creationId xmlns:p14="http://schemas.microsoft.com/office/powerpoint/2010/main" val="26564878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Threat Actors </a:t>
            </a:r>
            <a:r>
              <a:rPr altLang="en-US" dirty="0"/>
              <a:t/>
            </a:r>
            <a:br>
              <a:rPr altLang="en-US" dirty="0"/>
            </a:br>
            <a:r>
              <a:rPr dirty="0"/>
              <a:t>Threat Actors</a:t>
            </a:r>
            <a:r>
              <a:rPr lang="en-US" dirty="0"/>
              <a:t> (Contd.)</a:t>
            </a:r>
            <a:endParaRPr dirty="0"/>
          </a:p>
        </p:txBody>
      </p:sp>
      <p:pic>
        <p:nvPicPr>
          <p:cNvPr id="1027" name="Picture 3"/>
          <p:cNvPicPr>
            <a:picLocks noChangeAspect="1" noChangeArrowheads="1"/>
          </p:cNvPicPr>
          <p:nvPr/>
        </p:nvPicPr>
        <p:blipFill>
          <a:blip r:embed="rId4"/>
          <a:srcRect/>
          <a:stretch>
            <a:fillRect/>
          </a:stretch>
        </p:blipFill>
        <p:spPr bwMode="auto">
          <a:xfrm>
            <a:off x="791767" y="831341"/>
            <a:ext cx="731520" cy="701943"/>
          </a:xfrm>
          <a:prstGeom prst="rect">
            <a:avLst/>
          </a:prstGeom>
          <a:ln>
            <a:noFill/>
          </a:ln>
          <a:effectLst>
            <a:outerShdw blurRad="292100" dist="139700" dir="2700000" algn="tl" rotWithShape="0">
              <a:srgbClr val="333333">
                <a:alpha val="65000"/>
              </a:srgbClr>
            </a:outerShdw>
          </a:effectLst>
        </p:spPr>
      </p:pic>
      <p:sp>
        <p:nvSpPr>
          <p:cNvPr id="2" name="Content Placeholder 1"/>
          <p:cNvSpPr>
            <a:spLocks noGrp="1"/>
          </p:cNvSpPr>
          <p:nvPr>
            <p:ph idx="1"/>
          </p:nvPr>
        </p:nvSpPr>
        <p:spPr>
          <a:xfrm>
            <a:off x="-173843" y="1497879"/>
            <a:ext cx="2468880" cy="3703320"/>
          </a:xfrm>
        </p:spPr>
        <p:txBody>
          <a:bodyPr/>
          <a:lstStyle/>
          <a:p>
            <a:pPr marL="333375" lvl="3" indent="0" algn="ctr">
              <a:buSzPct val="100000"/>
              <a:buNone/>
            </a:pPr>
            <a:r>
              <a:rPr sz="1400" b="1" dirty="0"/>
              <a:t>Amateurs</a:t>
            </a:r>
          </a:p>
          <a:p>
            <a:pPr lvl="3">
              <a:buSzPct val="100000"/>
            </a:pPr>
            <a:r>
              <a:rPr lang="en-US" sz="1400" dirty="0"/>
              <a:t>They are also known as script kiddies and have little or no skill.</a:t>
            </a:r>
          </a:p>
          <a:p>
            <a:pPr lvl="3">
              <a:buSzPct val="100000"/>
            </a:pPr>
            <a:r>
              <a:rPr lang="en-US" sz="1400" dirty="0"/>
              <a:t>They often use existing tools or instructions found on </a:t>
            </a:r>
            <a:r>
              <a:rPr sz="1400" dirty="0"/>
              <a:t/>
            </a:r>
            <a:br>
              <a:rPr sz="1400" dirty="0"/>
            </a:br>
            <a:r>
              <a:rPr sz="1400" dirty="0"/>
              <a:t>the internet to launch attacks.</a:t>
            </a:r>
          </a:p>
          <a:p>
            <a:pPr lvl="3">
              <a:buSzPct val="100000"/>
            </a:pPr>
            <a:r>
              <a:rPr sz="1400" dirty="0"/>
              <a:t>Even though they use basic tools, the results can still</a:t>
            </a:r>
            <a:r>
              <a:rPr lang="en-US" sz="1400" dirty="0"/>
              <a:t> </a:t>
            </a:r>
            <a:r>
              <a:rPr sz="1400" dirty="0"/>
              <a:t>be devastating.</a:t>
            </a:r>
            <a:endParaRPr sz="1400" b="1" dirty="0"/>
          </a:p>
        </p:txBody>
      </p:sp>
      <p:pic>
        <p:nvPicPr>
          <p:cNvPr id="10" name="Picture 11">
            <a:extLst>
              <a:ext uri="{FF2B5EF4-FFF2-40B4-BE49-F238E27FC236}">
                <a16:creationId xmlns:a16="http://schemas.microsoft.com/office/drawing/2014/main" xmlns="" id="{5BC6BC91-79C0-4C7B-937D-6D7F0B48DD82}"/>
              </a:ext>
            </a:extLst>
          </p:cNvPr>
          <p:cNvPicPr>
            <a:picLocks noChangeAspect="1" noChangeArrowheads="1"/>
          </p:cNvPicPr>
          <p:nvPr/>
        </p:nvPicPr>
        <p:blipFill>
          <a:blip r:embed="rId5"/>
          <a:srcRect/>
          <a:stretch>
            <a:fillRect/>
          </a:stretch>
        </p:blipFill>
        <p:spPr bwMode="auto">
          <a:xfrm>
            <a:off x="3151315" y="860749"/>
            <a:ext cx="731520" cy="643127"/>
          </a:xfrm>
          <a:prstGeom prst="rect">
            <a:avLst/>
          </a:prstGeom>
          <a:ln>
            <a:noFill/>
          </a:ln>
          <a:effectLst>
            <a:outerShdw blurRad="292100" dist="139700" dir="2700000" algn="tl" rotWithShape="0">
              <a:srgbClr val="333333">
                <a:alpha val="65000"/>
              </a:srgbClr>
            </a:outerShdw>
          </a:effectLst>
        </p:spPr>
      </p:pic>
      <p:sp>
        <p:nvSpPr>
          <p:cNvPr id="5" name="Content Placeholder 1">
            <a:extLst>
              <a:ext uri="{FF2B5EF4-FFF2-40B4-BE49-F238E27FC236}">
                <a16:creationId xmlns:a16="http://schemas.microsoft.com/office/drawing/2014/main" xmlns="" id="{A837C917-BA0A-431C-A79D-9F901170A4BF}"/>
              </a:ext>
            </a:extLst>
          </p:cNvPr>
          <p:cNvSpPr txBox="1">
            <a:spLocks/>
          </p:cNvSpPr>
          <p:nvPr/>
        </p:nvSpPr>
        <p:spPr bwMode="auto">
          <a:xfrm>
            <a:off x="2186969" y="1497879"/>
            <a:ext cx="2468880" cy="370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33375" lvl="3" indent="0" algn="ctr">
              <a:buSzPct val="100000"/>
              <a:buNone/>
            </a:pPr>
            <a:r>
              <a:rPr lang="en-US" sz="1400" b="1" dirty="0"/>
              <a:t>Hacktivists</a:t>
            </a:r>
          </a:p>
          <a:p>
            <a:pPr marL="336550" lvl="3" indent="-223838">
              <a:buSzPct val="100000"/>
            </a:pPr>
            <a:r>
              <a:rPr lang="en-US" sz="1400" dirty="0"/>
              <a:t>These are hackers who publicly protest against a variety of political and social ideas.</a:t>
            </a:r>
          </a:p>
          <a:p>
            <a:pPr marL="336550" lvl="3" indent="-223838">
              <a:buSzPct val="100000"/>
            </a:pPr>
            <a:r>
              <a:rPr lang="en-US" sz="1400" dirty="0"/>
              <a:t>They post articles and videos, leaking sensitive information, and disrupting web services with illegitimate traffic in Distributed Denial of Service (DDoS) attacks.</a:t>
            </a:r>
          </a:p>
        </p:txBody>
      </p:sp>
      <p:pic>
        <p:nvPicPr>
          <p:cNvPr id="9" name="Picture 4">
            <a:extLst>
              <a:ext uri="{FF2B5EF4-FFF2-40B4-BE49-F238E27FC236}">
                <a16:creationId xmlns:a16="http://schemas.microsoft.com/office/drawing/2014/main" xmlns="" id="{13449B39-C796-46D7-AF17-871BE6C42695}"/>
              </a:ext>
            </a:extLst>
          </p:cNvPr>
          <p:cNvPicPr>
            <a:picLocks noChangeAspect="1" noChangeArrowheads="1"/>
          </p:cNvPicPr>
          <p:nvPr/>
        </p:nvPicPr>
        <p:blipFill>
          <a:blip r:embed="rId6"/>
          <a:srcRect/>
          <a:stretch>
            <a:fillRect/>
          </a:stretch>
        </p:blipFill>
        <p:spPr bwMode="auto">
          <a:xfrm>
            <a:off x="5364675" y="867398"/>
            <a:ext cx="731520" cy="629828"/>
          </a:xfrm>
          <a:prstGeom prst="rect">
            <a:avLst/>
          </a:prstGeom>
          <a:ln>
            <a:noFill/>
          </a:ln>
          <a:effectLst>
            <a:outerShdw blurRad="292100" dist="139700" dir="2700000" algn="tl" rotWithShape="0">
              <a:srgbClr val="333333">
                <a:alpha val="65000"/>
              </a:srgbClr>
            </a:outerShdw>
          </a:effectLst>
        </p:spPr>
      </p:pic>
      <p:sp>
        <p:nvSpPr>
          <p:cNvPr id="7" name="Content Placeholder 1">
            <a:extLst>
              <a:ext uri="{FF2B5EF4-FFF2-40B4-BE49-F238E27FC236}">
                <a16:creationId xmlns:a16="http://schemas.microsoft.com/office/drawing/2014/main" xmlns="" id="{0530FB60-9F13-42DC-888E-9567D075250A}"/>
              </a:ext>
            </a:extLst>
          </p:cNvPr>
          <p:cNvSpPr txBox="1">
            <a:spLocks/>
          </p:cNvSpPr>
          <p:nvPr/>
        </p:nvSpPr>
        <p:spPr bwMode="auto">
          <a:xfrm>
            <a:off x="4395644" y="1497879"/>
            <a:ext cx="2468880" cy="370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33375" lvl="3" indent="0" algn="ctr">
              <a:buSzPct val="100000"/>
              <a:buFont typeface="Arial" charset="0"/>
              <a:buNone/>
            </a:pPr>
            <a:r>
              <a:rPr lang="en-US" sz="1400" b="1" dirty="0">
                <a:solidFill>
                  <a:srgbClr val="000000"/>
                </a:solidFill>
              </a:rPr>
              <a:t>Financial Gain</a:t>
            </a:r>
            <a:endParaRPr lang="en-US" sz="1400" b="1" dirty="0"/>
          </a:p>
          <a:p>
            <a:pPr marL="336550" lvl="3" indent="-160338">
              <a:buSzPct val="100000"/>
            </a:pPr>
            <a:r>
              <a:rPr lang="en-US" sz="1400" dirty="0"/>
              <a:t>Much of the hacking activity that consistently threatens our security is motivated by financial gain. </a:t>
            </a:r>
          </a:p>
          <a:p>
            <a:pPr marL="336550" lvl="3" indent="-160338">
              <a:buSzPct val="100000"/>
            </a:pPr>
            <a:r>
              <a:rPr lang="en-US" sz="1400" dirty="0"/>
              <a:t> Cybercriminals want to gain access to bank accounts, personal data, and anything else they can leverage to generate cash flow.</a:t>
            </a:r>
          </a:p>
          <a:p>
            <a:pPr marL="333375" lvl="3" indent="0">
              <a:buSzPct val="100000"/>
              <a:buNone/>
            </a:pPr>
            <a:endParaRPr lang="en-US" sz="1400" b="1" dirty="0"/>
          </a:p>
        </p:txBody>
      </p:sp>
      <p:pic>
        <p:nvPicPr>
          <p:cNvPr id="11" name="Picture 3">
            <a:extLst>
              <a:ext uri="{FF2B5EF4-FFF2-40B4-BE49-F238E27FC236}">
                <a16:creationId xmlns:a16="http://schemas.microsoft.com/office/drawing/2014/main" xmlns="" id="{FB9F488A-B38E-4C1C-ABEA-931A5B96888E}"/>
              </a:ext>
            </a:extLst>
          </p:cNvPr>
          <p:cNvPicPr>
            <a:picLocks noChangeAspect="1" noChangeArrowheads="1"/>
          </p:cNvPicPr>
          <p:nvPr/>
        </p:nvPicPr>
        <p:blipFill>
          <a:blip r:embed="rId7"/>
          <a:srcRect/>
          <a:stretch>
            <a:fillRect/>
          </a:stretch>
        </p:blipFill>
        <p:spPr bwMode="auto">
          <a:xfrm>
            <a:off x="7574795" y="882433"/>
            <a:ext cx="731520" cy="599759"/>
          </a:xfrm>
          <a:prstGeom prst="rect">
            <a:avLst/>
          </a:prstGeom>
          <a:ln>
            <a:noFill/>
          </a:ln>
          <a:effectLst>
            <a:outerShdw blurRad="292100" dist="139700" dir="2700000" algn="tl" rotWithShape="0">
              <a:srgbClr val="333333">
                <a:alpha val="65000"/>
              </a:srgbClr>
            </a:outerShdw>
          </a:effectLst>
        </p:spPr>
      </p:pic>
      <p:sp>
        <p:nvSpPr>
          <p:cNvPr id="8" name="Content Placeholder 1">
            <a:extLst>
              <a:ext uri="{FF2B5EF4-FFF2-40B4-BE49-F238E27FC236}">
                <a16:creationId xmlns:a16="http://schemas.microsoft.com/office/drawing/2014/main" xmlns="" id="{CA60E042-4EDF-4320-9910-9BF6184142D8}"/>
              </a:ext>
            </a:extLst>
          </p:cNvPr>
          <p:cNvSpPr txBox="1">
            <a:spLocks/>
          </p:cNvSpPr>
          <p:nvPr/>
        </p:nvSpPr>
        <p:spPr bwMode="auto">
          <a:xfrm>
            <a:off x="6604319" y="1497879"/>
            <a:ext cx="2468880" cy="370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33375" lvl="3" indent="0" algn="ctr">
              <a:buSzPct val="100000"/>
              <a:buNone/>
            </a:pPr>
            <a:r>
              <a:rPr lang="en-US" sz="1400" b="1" dirty="0">
                <a:solidFill>
                  <a:srgbClr val="000000"/>
                </a:solidFill>
              </a:rPr>
              <a:t>Trade Secrets and Global Politics</a:t>
            </a:r>
          </a:p>
          <a:p>
            <a:pPr marL="336550" lvl="3" indent="-223838">
              <a:buSzPct val="100000"/>
            </a:pPr>
            <a:r>
              <a:rPr lang="en-US" sz="1400" dirty="0"/>
              <a:t>At times, nation states hack other countries, or interfere with their internal politics. </a:t>
            </a:r>
          </a:p>
          <a:p>
            <a:pPr marL="336550" lvl="3" indent="-223838">
              <a:buSzPct val="100000"/>
            </a:pPr>
            <a:r>
              <a:rPr lang="en-US" sz="1400" dirty="0"/>
              <a:t>Often, they may be interested in using cyberspace for industrial espionage. </a:t>
            </a:r>
          </a:p>
          <a:p>
            <a:pPr marL="336550" lvl="3" indent="-223838">
              <a:buSzPct val="100000"/>
            </a:pPr>
            <a:r>
              <a:rPr lang="en-US" sz="1400" dirty="0"/>
              <a:t>The theft of intellectual property can give a country a significant advantage in international trade.</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1 Planning Guide</a:t>
            </a:r>
          </a:p>
        </p:txBody>
      </p:sp>
      <p:sp>
        <p:nvSpPr>
          <p:cNvPr id="4099" name="Content Placeholder 1"/>
          <p:cNvSpPr>
            <a:spLocks noGrp="1" noChangeArrowheads="1"/>
          </p:cNvSpPr>
          <p:nvPr>
            <p:ph idx="1"/>
          </p:nvPr>
        </p:nvSpPr>
        <p:spPr>
          <a:xfrm>
            <a:off x="144065" y="798944"/>
            <a:ext cx="8853286" cy="379995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r>
              <a:rPr lang="en-CA" sz="1600" dirty="0"/>
              <a:t>Information to help you become familiar with the module</a:t>
            </a:r>
          </a:p>
          <a:p>
            <a:pPr lvl="1"/>
            <a:r>
              <a:rPr lang="en-CA" sz="1600" dirty="0"/>
              <a:t>Teaching aids</a:t>
            </a:r>
          </a:p>
          <a:p>
            <a:pPr>
              <a:buFont typeface="Arial" panose="020B0604020202020204" pitchFamily="34" charset="0"/>
              <a:buChar char="•"/>
            </a:pPr>
            <a:r>
              <a:rPr lang="en-CA" sz="1600" dirty="0"/>
              <a:t>Instructor Class Presentation</a:t>
            </a:r>
          </a:p>
          <a:p>
            <a:pPr lvl="1"/>
            <a:r>
              <a:rPr lang="en-CA" sz="1600" dirty="0"/>
              <a:t>Optional slides that you can use in the classroom</a:t>
            </a:r>
          </a:p>
          <a:p>
            <a:pPr lvl="1"/>
            <a:r>
              <a:rPr lang="en-CA" sz="1600" dirty="0"/>
              <a:t>Begins on slide # 8</a:t>
            </a:r>
            <a:endParaRPr lang="en-CA" sz="1600" dirty="0">
              <a:solidFill>
                <a:srgbClr val="FF0000"/>
              </a:solidFill>
            </a:endParaRP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Threat Actors </a:t>
            </a:r>
            <a:r>
              <a:rPr altLang="en-US" dirty="0"/>
              <a:t/>
            </a:r>
            <a:br>
              <a:rPr altLang="en-US" dirty="0"/>
            </a:br>
            <a:r>
              <a:rPr dirty="0"/>
              <a:t>How Secure is the Internet of Things?</a:t>
            </a:r>
          </a:p>
        </p:txBody>
      </p:sp>
      <p:sp>
        <p:nvSpPr>
          <p:cNvPr id="2" name="Content Placeholder 1"/>
          <p:cNvSpPr>
            <a:spLocks noGrp="1"/>
          </p:cNvSpPr>
          <p:nvPr>
            <p:ph idx="1"/>
          </p:nvPr>
        </p:nvSpPr>
        <p:spPr>
          <a:xfrm>
            <a:off x="144065" y="798944"/>
            <a:ext cx="5544040" cy="3705323"/>
          </a:xfrm>
        </p:spPr>
        <p:txBody>
          <a:bodyPr/>
          <a:lstStyle/>
          <a:p>
            <a:pPr lvl="3">
              <a:buSzPct val="100000"/>
            </a:pPr>
            <a:r>
              <a:rPr sz="1600" dirty="0"/>
              <a:t>The Internet of Things (IoT) helps individuals connect things to improve their quality of life.</a:t>
            </a:r>
          </a:p>
          <a:p>
            <a:pPr lvl="3">
              <a:buSzPct val="100000"/>
            </a:pPr>
            <a:r>
              <a:rPr sz="1600" dirty="0"/>
              <a:t>Many devices on the internet are not updated with </a:t>
            </a:r>
            <a:br>
              <a:rPr sz="1600" dirty="0"/>
            </a:br>
            <a:r>
              <a:rPr sz="1600" dirty="0"/>
              <a:t>the latest firmware. Some older devices were not even</a:t>
            </a:r>
            <a:r>
              <a:rPr lang="en-US" sz="1600" dirty="0"/>
              <a:t> </a:t>
            </a:r>
            <a:r>
              <a:rPr sz="1600" dirty="0"/>
              <a:t>developed to be updated with patches. These two situations create opportunity for threat actors and security risks for the owners of these devices.</a:t>
            </a:r>
            <a:endParaRPr sz="1600" b="1" dirty="0">
              <a:solidFill>
                <a:srgbClr val="000000"/>
              </a:solidFill>
            </a:endParaRPr>
          </a:p>
        </p:txBody>
      </p:sp>
      <p:pic>
        <p:nvPicPr>
          <p:cNvPr id="5123" name="Picture 3"/>
          <p:cNvPicPr>
            <a:picLocks noChangeAspect="1" noChangeArrowheads="1"/>
          </p:cNvPicPr>
          <p:nvPr/>
        </p:nvPicPr>
        <p:blipFill>
          <a:blip r:embed="rId4"/>
          <a:srcRect/>
          <a:stretch>
            <a:fillRect/>
          </a:stretch>
        </p:blipFill>
        <p:spPr bwMode="auto">
          <a:xfrm>
            <a:off x="5688105" y="1129553"/>
            <a:ext cx="3119719" cy="2783541"/>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marL="182563"/>
            <a:r>
              <a:rPr sz="1600" dirty="0"/>
              <a:t>Threat Actors </a:t>
            </a:r>
            <a:r>
              <a:rPr altLang="en-US" dirty="0"/>
              <a:t/>
            </a:r>
            <a:br>
              <a:rPr altLang="en-US" dirty="0"/>
            </a:br>
            <a:r>
              <a:rPr dirty="0"/>
              <a:t>Lab - Learning the Details of Attacks</a:t>
            </a:r>
          </a:p>
        </p:txBody>
      </p:sp>
      <p:sp>
        <p:nvSpPr>
          <p:cNvPr id="2" name="Content Placeholder 1"/>
          <p:cNvSpPr>
            <a:spLocks noGrp="1"/>
          </p:cNvSpPr>
          <p:nvPr>
            <p:ph idx="1"/>
          </p:nvPr>
        </p:nvSpPr>
        <p:spPr>
          <a:xfrm>
            <a:off x="290714" y="966071"/>
            <a:ext cx="8853286" cy="3315856"/>
          </a:xfrm>
        </p:spPr>
        <p:txBody>
          <a:bodyPr/>
          <a:lstStyle/>
          <a:p>
            <a:pPr marL="182563" lvl="3" indent="0">
              <a:buSzPct val="100000"/>
              <a:buNone/>
            </a:pPr>
            <a:r>
              <a:rPr sz="1800" dirty="0"/>
              <a:t>In this lab, you will research and analyze IoT application vulnerabilities.</a:t>
            </a:r>
            <a:endParaRPr sz="1800" b="1" dirty="0">
              <a:solidFill>
                <a:srgbClr val="000000"/>
              </a:solidFill>
            </a:endParaRP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dirty="0">
                <a:solidFill>
                  <a:schemeClr val="accent5">
                    <a:lumMod val="40000"/>
                    <a:lumOff val="60000"/>
                  </a:schemeClr>
                </a:solidFill>
              </a:rPr>
              <a:t>1.3 Threat Impact </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Threat Impact</a:t>
            </a:r>
            <a:r>
              <a:rPr altLang="en-US" dirty="0"/>
              <a:t/>
            </a:r>
            <a:br>
              <a:rPr altLang="en-US" dirty="0"/>
            </a:br>
            <a:r>
              <a:rPr dirty="0"/>
              <a:t>PII, PHI, and PSI</a:t>
            </a:r>
          </a:p>
        </p:txBody>
      </p:sp>
      <p:sp>
        <p:nvSpPr>
          <p:cNvPr id="2" name="Content Placeholder 1"/>
          <p:cNvSpPr>
            <a:spLocks noGrp="1"/>
          </p:cNvSpPr>
          <p:nvPr>
            <p:ph idx="1"/>
          </p:nvPr>
        </p:nvSpPr>
        <p:spPr>
          <a:xfrm>
            <a:off x="48667" y="820917"/>
            <a:ext cx="6400259" cy="3705323"/>
          </a:xfrm>
        </p:spPr>
        <p:txBody>
          <a:bodyPr/>
          <a:lstStyle/>
          <a:p>
            <a:pPr marL="268288" indent="-182563" algn="l">
              <a:buFont typeface="Arial" panose="020B0604020202020204" pitchFamily="34" charset="0"/>
              <a:buChar char="•"/>
            </a:pPr>
            <a:r>
              <a:rPr sz="1600" dirty="0"/>
              <a:t>Personally </a:t>
            </a:r>
            <a:r>
              <a:rPr lang="en-US" sz="1600" dirty="0"/>
              <a:t>I</a:t>
            </a:r>
            <a:r>
              <a:rPr sz="1600" dirty="0"/>
              <a:t>dentifiable </a:t>
            </a:r>
            <a:r>
              <a:rPr lang="en-US" sz="1600" dirty="0"/>
              <a:t>I</a:t>
            </a:r>
            <a:r>
              <a:rPr sz="1600" dirty="0"/>
              <a:t>nformation (PII) is any information </a:t>
            </a:r>
            <a:br>
              <a:rPr sz="1600" dirty="0"/>
            </a:br>
            <a:r>
              <a:rPr sz="1600" dirty="0"/>
              <a:t>that can be used to positively identify an individual</a:t>
            </a:r>
            <a:r>
              <a:rPr lang="en-US" sz="1600" dirty="0"/>
              <a:t>, for example, name, social security number, birthdate, credit card numbers etc.</a:t>
            </a:r>
          </a:p>
          <a:p>
            <a:pPr marL="268288" indent="-182563" algn="l">
              <a:buFont typeface="Arial" panose="020B0604020202020204" pitchFamily="34" charset="0"/>
              <a:buChar char="•"/>
            </a:pPr>
            <a:r>
              <a:rPr lang="en-US" sz="1600" dirty="0"/>
              <a:t>Cybercriminals aim to obtain these lists of PII that can then be sold on the dark web. Stolen PII can be used to create fake financial accounts, such as credit cards and short-term loans. </a:t>
            </a:r>
          </a:p>
          <a:p>
            <a:pPr marL="268288" indent="-182563" algn="l">
              <a:buFont typeface="Arial" panose="020B0604020202020204" pitchFamily="34" charset="0"/>
              <a:buChar char="•"/>
            </a:pPr>
            <a:r>
              <a:rPr lang="en-US" sz="1600" dirty="0"/>
              <a:t>T</a:t>
            </a:r>
            <a:r>
              <a:rPr sz="1600" dirty="0"/>
              <a:t>he medical community creates and maintains </a:t>
            </a:r>
            <a:r>
              <a:rPr lang="en-US" sz="1600" dirty="0"/>
              <a:t>E</a:t>
            </a:r>
            <a:r>
              <a:rPr sz="1600" dirty="0"/>
              <a:t>lectronic </a:t>
            </a:r>
            <a:br>
              <a:rPr sz="1600" dirty="0"/>
            </a:br>
            <a:r>
              <a:rPr lang="en-US" sz="1600" dirty="0"/>
              <a:t>M</a:t>
            </a:r>
            <a:r>
              <a:rPr sz="1600" dirty="0"/>
              <a:t>edical </a:t>
            </a:r>
            <a:r>
              <a:rPr lang="en-US" sz="1600" dirty="0"/>
              <a:t>R</a:t>
            </a:r>
            <a:r>
              <a:rPr sz="1600" dirty="0"/>
              <a:t>ecords (EMRs) that contain </a:t>
            </a:r>
            <a:r>
              <a:rPr lang="en-US" sz="1600" dirty="0"/>
              <a:t>P</a:t>
            </a:r>
            <a:r>
              <a:rPr sz="1600" dirty="0"/>
              <a:t>rotected </a:t>
            </a:r>
            <a:r>
              <a:rPr lang="en-US" sz="1600" dirty="0"/>
              <a:t>H</a:t>
            </a:r>
            <a:r>
              <a:rPr sz="1600" dirty="0"/>
              <a:t>ealth </a:t>
            </a:r>
            <a:br>
              <a:rPr sz="1600" dirty="0"/>
            </a:br>
            <a:r>
              <a:rPr lang="en-US" sz="1600" dirty="0"/>
              <a:t>I</a:t>
            </a:r>
            <a:r>
              <a:rPr sz="1600" dirty="0"/>
              <a:t>nformation (PHI)</a:t>
            </a:r>
            <a:r>
              <a:rPr lang="en-US" sz="1600" dirty="0"/>
              <a:t>, a subset of PII.</a:t>
            </a:r>
          </a:p>
          <a:p>
            <a:pPr marL="268288" indent="-182563" algn="l">
              <a:buFont typeface="Arial" panose="020B0604020202020204" pitchFamily="34" charset="0"/>
              <a:buChar char="•"/>
            </a:pPr>
            <a:r>
              <a:rPr sz="1600" dirty="0"/>
              <a:t>Personal </a:t>
            </a:r>
            <a:r>
              <a:rPr lang="en-US" sz="1600" dirty="0"/>
              <a:t>S</a:t>
            </a:r>
            <a:r>
              <a:rPr sz="1600" dirty="0"/>
              <a:t>ecurity </a:t>
            </a:r>
            <a:r>
              <a:rPr lang="en-US" sz="1600" dirty="0"/>
              <a:t>I</a:t>
            </a:r>
            <a:r>
              <a:rPr sz="1600" dirty="0"/>
              <a:t>nformation (PSI)</a:t>
            </a:r>
            <a:r>
              <a:rPr lang="en-US" sz="1600" dirty="0"/>
              <a:t>, another type of PII,</a:t>
            </a:r>
            <a:r>
              <a:rPr sz="1600" dirty="0"/>
              <a:t> includes usernames,</a:t>
            </a:r>
            <a:r>
              <a:rPr lang="en-US" sz="1600" dirty="0"/>
              <a:t> </a:t>
            </a:r>
            <a:r>
              <a:rPr sz="1600" dirty="0"/>
              <a:t>passwords, and other security-related information that</a:t>
            </a:r>
            <a:r>
              <a:rPr lang="en-US" sz="1600" dirty="0"/>
              <a:t> </a:t>
            </a:r>
            <a:r>
              <a:rPr sz="1600" dirty="0"/>
              <a:t>individuals use to access information or services on the network.</a:t>
            </a:r>
            <a:endParaRPr sz="1600" b="1" dirty="0">
              <a:solidFill>
                <a:srgbClr val="000000"/>
              </a:solidFill>
            </a:endParaRPr>
          </a:p>
        </p:txBody>
      </p:sp>
      <p:pic>
        <p:nvPicPr>
          <p:cNvPr id="3" name="Picture 2">
            <a:extLst>
              <a:ext uri="{FF2B5EF4-FFF2-40B4-BE49-F238E27FC236}">
                <a16:creationId xmlns:a16="http://schemas.microsoft.com/office/drawing/2014/main" xmlns="" id="{ACCD5F9B-7610-47E9-85A5-C849C17A6126}"/>
              </a:ext>
            </a:extLst>
          </p:cNvPr>
          <p:cNvPicPr>
            <a:picLocks noChangeAspect="1"/>
          </p:cNvPicPr>
          <p:nvPr/>
        </p:nvPicPr>
        <p:blipFill>
          <a:blip r:embed="rId4"/>
          <a:stretch>
            <a:fillRect/>
          </a:stretch>
        </p:blipFill>
        <p:spPr>
          <a:xfrm>
            <a:off x="6287311" y="1168146"/>
            <a:ext cx="2663856" cy="3080523"/>
          </a:xfrm>
          <a:prstGeom prst="rect">
            <a:avLst/>
          </a:prstGeom>
          <a:ln w="6350">
            <a:solidFill>
              <a:schemeClr val="tx1"/>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Threat Impact</a:t>
            </a:r>
            <a:r>
              <a:rPr altLang="en-US" dirty="0"/>
              <a:t/>
            </a:r>
            <a:br>
              <a:rPr altLang="en-US" dirty="0"/>
            </a:br>
            <a:r>
              <a:rPr dirty="0"/>
              <a:t>Lost Competitive Advantage</a:t>
            </a:r>
          </a:p>
        </p:txBody>
      </p:sp>
      <p:sp>
        <p:nvSpPr>
          <p:cNvPr id="2" name="Content Placeholder 1"/>
          <p:cNvSpPr>
            <a:spLocks noGrp="1"/>
          </p:cNvSpPr>
          <p:nvPr>
            <p:ph idx="1"/>
          </p:nvPr>
        </p:nvSpPr>
        <p:spPr>
          <a:xfrm>
            <a:off x="144065" y="994016"/>
            <a:ext cx="8213872" cy="3705323"/>
          </a:xfrm>
        </p:spPr>
        <p:txBody>
          <a:bodyPr/>
          <a:lstStyle/>
          <a:p>
            <a:pPr marL="182563" lvl="3" indent="-182563">
              <a:buSzPct val="100000"/>
            </a:pPr>
            <a:r>
              <a:rPr sz="1600" dirty="0"/>
              <a:t>The loss of intellectual property to competitors is a serious concern. </a:t>
            </a:r>
          </a:p>
          <a:p>
            <a:pPr marL="182563" lvl="3" indent="-182563">
              <a:buSzPct val="100000"/>
            </a:pPr>
            <a:r>
              <a:rPr sz="1600" dirty="0"/>
              <a:t>An additional major concern is the loss of trust that comes when a company is unable to protect its customers’ personal data. </a:t>
            </a:r>
          </a:p>
          <a:p>
            <a:pPr marL="182563" lvl="3" indent="-182563">
              <a:buSzPct val="100000"/>
            </a:pPr>
            <a:r>
              <a:rPr sz="1600" dirty="0"/>
              <a:t>The loss of competitive advantage may come from this loss of trust rather than another company or country stealing trade secrets.</a:t>
            </a:r>
            <a:endParaRPr sz="1600" b="1" dirty="0">
              <a:solidFill>
                <a:srgbClr val="000000"/>
              </a:solidFill>
            </a:endParaRP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Threat Impact</a:t>
            </a:r>
            <a:r>
              <a:rPr altLang="en-US" dirty="0"/>
              <a:t/>
            </a:r>
            <a:br>
              <a:rPr altLang="en-US" dirty="0"/>
            </a:br>
            <a:r>
              <a:rPr dirty="0"/>
              <a:t>Politics and National Security</a:t>
            </a:r>
          </a:p>
        </p:txBody>
      </p:sp>
      <p:sp>
        <p:nvSpPr>
          <p:cNvPr id="2" name="Content Placeholder 1"/>
          <p:cNvSpPr>
            <a:spLocks noGrp="1"/>
          </p:cNvSpPr>
          <p:nvPr>
            <p:ph idx="1"/>
          </p:nvPr>
        </p:nvSpPr>
        <p:spPr>
          <a:xfrm>
            <a:off x="144065" y="1042784"/>
            <a:ext cx="8197830" cy="3705323"/>
          </a:xfrm>
        </p:spPr>
        <p:txBody>
          <a:bodyPr/>
          <a:lstStyle/>
          <a:p>
            <a:pPr marL="182563" lvl="3" indent="-182563">
              <a:buSzPct val="100000"/>
            </a:pPr>
            <a:r>
              <a:rPr sz="1600" dirty="0"/>
              <a:t>It is not just businesses that get hacked. </a:t>
            </a:r>
          </a:p>
          <a:p>
            <a:pPr marL="182563" lvl="3" indent="-182563">
              <a:buSzPct val="100000"/>
            </a:pPr>
            <a:r>
              <a:rPr sz="1600" dirty="0"/>
              <a:t>State-supported hacker warriors can cause disruption and destruction of vital services and resources within an enemy nation.</a:t>
            </a:r>
          </a:p>
          <a:p>
            <a:pPr marL="182563" lvl="3" indent="-182563">
              <a:buSzPct val="100000"/>
            </a:pPr>
            <a:r>
              <a:rPr sz="1600" dirty="0"/>
              <a:t>The internet has become essential as a medium for commercial and financial activities. Disruption of these activities can devastate a nation’s economy.</a:t>
            </a:r>
            <a:endParaRPr sz="1600" b="1" dirty="0">
              <a:solidFill>
                <a:srgbClr val="000000"/>
              </a:solidFill>
            </a:endParaRP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Threat Impact</a:t>
            </a:r>
            <a:r>
              <a:rPr altLang="en-US" dirty="0"/>
              <a:t/>
            </a:r>
            <a:br>
              <a:rPr altLang="en-US" dirty="0"/>
            </a:br>
            <a:r>
              <a:rPr dirty="0"/>
              <a:t>Lab - Visualizing the Black Hats</a:t>
            </a:r>
          </a:p>
        </p:txBody>
      </p:sp>
      <p:sp>
        <p:nvSpPr>
          <p:cNvPr id="2" name="Content Placeholder 1"/>
          <p:cNvSpPr>
            <a:spLocks noGrp="1"/>
          </p:cNvSpPr>
          <p:nvPr>
            <p:ph idx="1"/>
          </p:nvPr>
        </p:nvSpPr>
        <p:spPr>
          <a:xfrm>
            <a:off x="144065" y="946773"/>
            <a:ext cx="8853286" cy="3388161"/>
          </a:xfrm>
        </p:spPr>
        <p:txBody>
          <a:bodyPr/>
          <a:lstStyle/>
          <a:p>
            <a:pPr marL="0" lvl="3" indent="0">
              <a:buSzPct val="100000"/>
              <a:buNone/>
            </a:pPr>
            <a:r>
              <a:rPr sz="1800" dirty="0"/>
              <a:t>In this lab, you will research and analyze cybersecurity incidents to create scenarios </a:t>
            </a:r>
            <a:r>
              <a:rPr lang="en-US" sz="1800" dirty="0"/>
              <a:t>highlighting </a:t>
            </a:r>
            <a:r>
              <a:rPr sz="1800" dirty="0"/>
              <a:t>how organizations can prevent or mitigate an attack.</a:t>
            </a:r>
            <a:endParaRPr sz="1800" b="1" dirty="0">
              <a:solidFill>
                <a:srgbClr val="000000"/>
              </a:solidFill>
            </a:endParaRP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dirty="0">
                <a:solidFill>
                  <a:schemeClr val="accent5">
                    <a:lumMod val="40000"/>
                    <a:lumOff val="60000"/>
                  </a:schemeClr>
                </a:solidFill>
              </a:rPr>
              <a:t>1.4 The Danger Summary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92309216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6151886" cy="757551"/>
          </a:xfrm>
        </p:spPr>
        <p:txBody>
          <a:bodyPr/>
          <a:lstStyle/>
          <a:p>
            <a:r>
              <a:rPr altLang="en-US" sz="1600" dirty="0"/>
              <a:t>The Danger Summary </a:t>
            </a:r>
            <a:r>
              <a:rPr lang="en-US" altLang="en-US" dirty="0"/>
              <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87549" y="801475"/>
            <a:ext cx="8752592" cy="3851548"/>
          </a:xfrm>
        </p:spPr>
        <p:txBody>
          <a:bodyPr/>
          <a:lstStyle/>
          <a:p>
            <a:pPr marL="173038" lvl="2" indent="-173038">
              <a:spcBef>
                <a:spcPts val="600"/>
              </a:spcBef>
              <a:spcAft>
                <a:spcPts val="600"/>
              </a:spcAft>
              <a:buClr>
                <a:schemeClr val="tx2"/>
              </a:buClr>
              <a:buSzPct val="90000"/>
            </a:pPr>
            <a:r>
              <a:rPr sz="1600" dirty="0"/>
              <a:t>Threat actors can hijack banking sessions and other personal information by using “evil twin” hotspots. </a:t>
            </a:r>
          </a:p>
          <a:p>
            <a:pPr marL="173038" lvl="2" indent="-173038">
              <a:spcBef>
                <a:spcPts val="600"/>
              </a:spcBef>
              <a:spcAft>
                <a:spcPts val="600"/>
              </a:spcAft>
              <a:buClr>
                <a:schemeClr val="tx2"/>
              </a:buClr>
              <a:buSzPct val="90000"/>
            </a:pPr>
            <a:r>
              <a:rPr sz="1600" dirty="0"/>
              <a:t>Threat actors include, but are not limited to, amateurs, hacktivists, organized crime groups, state sponsored, and terrorist groups. </a:t>
            </a:r>
          </a:p>
          <a:p>
            <a:pPr marL="173038" lvl="2" indent="-173038">
              <a:spcBef>
                <a:spcPts val="600"/>
              </a:spcBef>
              <a:spcAft>
                <a:spcPts val="600"/>
              </a:spcAft>
              <a:buClr>
                <a:schemeClr val="tx2"/>
              </a:buClr>
              <a:buSzPct val="90000"/>
            </a:pPr>
            <a:r>
              <a:rPr sz="1600" dirty="0"/>
              <a:t>As the Internet of Things (IoT) expands, webcams, routers, and other devices in our homes are also under attack.</a:t>
            </a:r>
          </a:p>
          <a:p>
            <a:pPr marL="173038" indent="-173038" algn="l">
              <a:buFont typeface="Arial" panose="020B0604020202020204" pitchFamily="34" charset="0"/>
              <a:buChar char="•"/>
            </a:pPr>
            <a:r>
              <a:rPr lang="en-US" sz="1600" dirty="0"/>
              <a:t>Personally Identifiable Information (PII) is any information that can be used to positively identify an individual.</a:t>
            </a:r>
          </a:p>
          <a:p>
            <a:pPr marL="173038" indent="-173038" algn="l">
              <a:buFont typeface="Arial" panose="020B0604020202020204" pitchFamily="34" charset="0"/>
              <a:buChar char="•"/>
            </a:pPr>
            <a:r>
              <a:rPr lang="en-US" sz="1600" dirty="0"/>
              <a:t>The medical community creates and maintains Electronic Medical Records (EMRs) that contain Protected Health Information (PHI), a subset of PII.</a:t>
            </a:r>
          </a:p>
          <a:p>
            <a:pPr marL="173038" indent="-173038" algn="l">
              <a:buFont typeface="Arial" panose="020B0604020202020204" pitchFamily="34" charset="0"/>
              <a:buChar char="•"/>
            </a:pPr>
            <a:r>
              <a:rPr lang="en-US" sz="1600" dirty="0"/>
              <a:t>Personal Security Information (PSI) includes usernames, passwords, and other security-related information that individuals use to access information or services on the network.</a:t>
            </a:r>
            <a:endParaRPr lang="en-US" sz="1600" b="1" dirty="0">
              <a:solidFill>
                <a:srgbClr val="000000"/>
              </a:solidFill>
            </a:endParaRPr>
          </a:p>
          <a:p>
            <a:pPr marL="173038" lvl="2" indent="-173038">
              <a:spcBef>
                <a:spcPts val="600"/>
              </a:spcBef>
              <a:spcAft>
                <a:spcPts val="600"/>
              </a:spcAft>
              <a:buClr>
                <a:schemeClr val="tx2"/>
              </a:buClr>
              <a:buSzPct val="90000"/>
            </a:pPr>
            <a:endParaRPr lang="en-US" sz="1600" dirty="0"/>
          </a:p>
        </p:txBody>
      </p:sp>
    </p:spTree>
    <p:extLst>
      <p:ext uri="{BB962C8B-B14F-4D97-AF65-F5344CB8AC3E}">
        <p14:creationId xmlns:p14="http://schemas.microsoft.com/office/powerpoint/2010/main" val="379295117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1"/>
          <p:cNvSpPr>
            <a:spLocks noGrp="1" noChangeArrowheads="1"/>
          </p:cNvSpPr>
          <p:nvPr>
            <p:ph type="title"/>
          </p:nvPr>
        </p:nvSpPr>
        <p:spPr/>
        <p:txBody>
          <a:bodyPr/>
          <a:lstStyle/>
          <a:p>
            <a:pPr eaLnBrk="1" hangingPunct="1"/>
            <a:r>
              <a:rPr lang="en-US" sz="1400" dirty="0">
                <a:latin typeface="Arial" charset="0"/>
              </a:rPr>
              <a:t>Module 1</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039990724"/>
              </p:ext>
            </p:extLst>
          </p:nvPr>
        </p:nvGraphicFramePr>
        <p:xfrm>
          <a:off x="145257" y="798944"/>
          <a:ext cx="8853486" cy="205232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xmlns="" val="2731093094"/>
                    </a:ext>
                  </a:extLst>
                </a:gridCol>
                <a:gridCol w="2951162">
                  <a:extLst>
                    <a:ext uri="{9D8B030D-6E8A-4147-A177-3AD203B41FA5}">
                      <a16:colId xmlns:a16="http://schemas.microsoft.com/office/drawing/2014/main" xmlns="" val="2353496225"/>
                    </a:ext>
                  </a:extLst>
                </a:gridCol>
                <a:gridCol w="2951162">
                  <a:extLst>
                    <a:ext uri="{9D8B030D-6E8A-4147-A177-3AD203B41FA5}">
                      <a16:colId xmlns:a16="http://schemas.microsoft.com/office/drawing/2014/main" xmlns="" val="281959122"/>
                    </a:ext>
                  </a:extLst>
                </a:gridCol>
              </a:tblGrid>
              <a:tr h="370840">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Evil twin hotspots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Programmable Logic Controllers (PLCs)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Threat Actors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Hacktivists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Cyberattacks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Distributed Denial of Service (DDoS)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Internet of Things (IoT)</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Personally Identifiable Information (PII)</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Protected Health Information (PHI)</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Electronic Medical Records (EMRs)</a:t>
                      </a:r>
                    </a:p>
                    <a:p>
                      <a:pPr marL="173038" indent="-173038" algn="l" defTabSz="685777" rtl="0" eaLnBrk="1" latinLnBrk="0" hangingPunct="1">
                        <a:spcBef>
                          <a:spcPts val="200"/>
                        </a:spcBef>
                        <a:spcAft>
                          <a:spcPts val="200"/>
                        </a:spcAft>
                        <a:buFont typeface="Arial" panose="020B0604020202020204" pitchFamily="34" charset="0"/>
                        <a:buChar char="•"/>
                      </a:pPr>
                      <a:endParaRPr lang="en-US" sz="14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Health Insurance Portability and Accountability Act (HIPAA)</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General Data Protection Regulation (GDPR</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baseline="0" dirty="0">
                          <a:solidFill>
                            <a:schemeClr val="tx1"/>
                          </a:solidFill>
                          <a:latin typeface="+mn-lt"/>
                          <a:ea typeface="+mn-ea"/>
                          <a:cs typeface="+mn-cs"/>
                        </a:rPr>
                        <a:t>Personal security information (PSI)</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chemeClr val="tx1"/>
                          </a:solidFill>
                          <a:latin typeface="+mn-lt"/>
                          <a:ea typeface="+mn-ea"/>
                          <a:cs typeface="+mn-cs"/>
                        </a:rPr>
                        <a:t>Cyberwarfare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0795013"/>
                  </a:ext>
                </a:extLst>
              </a:tr>
            </a:tbl>
          </a:graphicData>
        </a:graphic>
      </p:graphicFrame>
    </p:spTree>
    <p:extLst>
      <p:ext uri="{BB962C8B-B14F-4D97-AF65-F5344CB8AC3E}">
        <p14:creationId xmlns:p14="http://schemas.microsoft.com/office/powerpoint/2010/main" val="33994978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xmlns=""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xmlns="" id="{24EE699F-A87C-2246-9235-C1DFDF6B2651}"/>
              </a:ext>
            </a:extLst>
          </p:cNvPr>
          <p:cNvGraphicFramePr>
            <a:graphicFrameLocks noGrp="1"/>
          </p:cNvGraphicFramePr>
          <p:nvPr>
            <p:extLst>
              <p:ext uri="{D42A27DB-BD31-4B8C-83A1-F6EECF244321}">
                <p14:modId xmlns:p14="http://schemas.microsoft.com/office/powerpoint/2010/main" val="2922113129"/>
              </p:ext>
            </p:extLst>
          </p:nvPr>
        </p:nvGraphicFramePr>
        <p:xfrm>
          <a:off x="341999" y="1548722"/>
          <a:ext cx="8557528" cy="2255520"/>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xmlns="" val="200107645"/>
                    </a:ext>
                  </a:extLst>
                </a:gridCol>
                <a:gridCol w="6416970">
                  <a:extLst>
                    <a:ext uri="{9D8B030D-6E8A-4147-A177-3AD203B41FA5}">
                      <a16:colId xmlns:a16="http://schemas.microsoft.com/office/drawing/2014/main" xmlns="" val="2648404099"/>
                    </a:ext>
                  </a:extLst>
                </a:gridCol>
              </a:tblGrid>
              <a:tr h="265091">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xmlns="" val="367710602"/>
                  </a:ext>
                </a:extLst>
              </a:tr>
              <a:tr h="225649">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xmlns="" val="904576505"/>
                  </a:ext>
                </a:extLst>
              </a:tr>
              <a:tr h="178145">
                <a:tc>
                  <a:txBody>
                    <a:bodyPr/>
                    <a:lstStyle/>
                    <a:p>
                      <a:pPr algn="l" fontAlgn="b"/>
                      <a:r>
                        <a:rPr lang="en-US" sz="1400" b="0" i="0" u="none" strike="noStrike" dirty="0">
                          <a:solidFill>
                            <a:srgbClr val="000000"/>
                          </a:solidFill>
                          <a:effectLst/>
                          <a:latin typeface="+mn-lt"/>
                        </a:rPr>
                        <a:t>Hands-On Labs</a:t>
                      </a:r>
                    </a:p>
                  </a:txBody>
                  <a:tcPr marL="9525" marR="9525" marT="9525" marB="0" anchor="ctr"/>
                </a:tc>
                <a:tc>
                  <a:txBody>
                    <a:bodyPr/>
                    <a:lstStyle/>
                    <a:p>
                      <a:r>
                        <a:rPr lang="en-US" dirty="0"/>
                        <a:t>Labs designed for working with physical equipment.</a:t>
                      </a:r>
                    </a:p>
                  </a:txBody>
                  <a:tcPr/>
                </a:tc>
                <a:extLst>
                  <a:ext uri="{0D108BD9-81ED-4DB2-BD59-A6C34878D82A}">
                    <a16:rowId xmlns:a16="http://schemas.microsoft.com/office/drawing/2014/main" xmlns="" val="10003"/>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txBody>
                  <a:tcPr marL="9525" marR="9525" marT="9525" marB="0" anchor="ctr"/>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xmlns="" val="10004"/>
                  </a:ext>
                </a:extLst>
              </a:tr>
              <a:tr h="178145">
                <a:tc>
                  <a:txBody>
                    <a:bodyPr/>
                    <a:lstStyle/>
                    <a:p>
                      <a:pPr algn="l" fontAlgn="b"/>
                      <a:r>
                        <a:rPr lang="en-US" sz="1400" b="0" i="0" u="none" strike="noStrike" dirty="0">
                          <a:solidFill>
                            <a:srgbClr val="000000"/>
                          </a:solidFill>
                          <a:effectLst/>
                          <a:latin typeface="+mn-lt"/>
                        </a:rPr>
                        <a:t>Module Quizzes</a:t>
                      </a:r>
                    </a:p>
                  </a:txBody>
                  <a:tcPr marL="9525" marR="9525" marT="9525" marB="0" anchor="ctr"/>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xmlns="" val="10005"/>
                  </a:ext>
                </a:extLst>
              </a:tr>
              <a:tr h="178145">
                <a:tc>
                  <a:txBody>
                    <a:bodyPr/>
                    <a:lstStyle/>
                    <a:p>
                      <a:pPr algn="l" fontAlgn="b"/>
                      <a:r>
                        <a:rPr lang="en-US" sz="1400" b="0" i="0" u="none" strike="noStrike" dirty="0">
                          <a:solidFill>
                            <a:srgbClr val="000000"/>
                          </a:solidFill>
                          <a:effectLst/>
                          <a:latin typeface="+mn-lt"/>
                        </a:rPr>
                        <a:t>Module Summary</a:t>
                      </a:r>
                    </a:p>
                  </a:txBody>
                  <a:tcPr marL="9525" marR="9525" marT="9525" marB="0" anchor="ctr"/>
                </a:tc>
                <a:tc>
                  <a:txBody>
                    <a:bodyPr/>
                    <a:lstStyle/>
                    <a:p>
                      <a:r>
                        <a:rPr lang="en-US" dirty="0"/>
                        <a:t>Briefly recaps module content.</a:t>
                      </a:r>
                    </a:p>
                  </a:txBody>
                  <a:tcPr/>
                </a:tc>
                <a:extLst>
                  <a:ext uri="{0D108BD9-81ED-4DB2-BD59-A6C34878D82A}">
                    <a16:rowId xmlns:a16="http://schemas.microsoft.com/office/drawing/2014/main" xmlns="" val="10006"/>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1: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p14="http://schemas.microsoft.com/office/powerpoint/2010/main" val="3381160977"/>
              </p:ext>
            </p:extLst>
          </p:nvPr>
        </p:nvGraphicFramePr>
        <p:xfrm>
          <a:off x="185738" y="1405235"/>
          <a:ext cx="8772528" cy="1251968"/>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xmlns="" val="20001"/>
                    </a:ext>
                  </a:extLst>
                </a:gridCol>
                <a:gridCol w="1743075">
                  <a:extLst>
                    <a:ext uri="{9D8B030D-6E8A-4147-A177-3AD203B41FA5}">
                      <a16:colId xmlns:a16="http://schemas.microsoft.com/office/drawing/2014/main" xmlns="" val="3156509146"/>
                    </a:ext>
                  </a:extLst>
                </a:gridCol>
                <a:gridCol w="4471987">
                  <a:extLst>
                    <a:ext uri="{9D8B030D-6E8A-4147-A177-3AD203B41FA5}">
                      <a16:colId xmlns:a16="http://schemas.microsoft.com/office/drawing/2014/main" xmlns="" val="20002"/>
                    </a:ext>
                  </a:extLst>
                </a:gridCol>
                <a:gridCol w="1671641">
                  <a:extLst>
                    <a:ext uri="{9D8B030D-6E8A-4147-A177-3AD203B41FA5}">
                      <a16:colId xmlns:a16="http://schemas.microsoft.com/office/drawing/2014/main" xmlns=""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Activity Type</a:t>
                      </a:r>
                    </a:p>
                  </a:txBody>
                  <a:tcPr marL="68580" marR="68580" marT="34290" marB="34290" anchor="ctr"/>
                </a:tc>
                <a:tc>
                  <a:txBody>
                    <a:bodyPr/>
                    <a:lstStyle/>
                    <a:p>
                      <a:pPr algn="ctr"/>
                      <a:r>
                        <a:rPr lang="en-US" sz="1100" dirty="0"/>
                        <a:t>Activity Name</a:t>
                      </a:r>
                    </a:p>
                  </a:txBody>
                  <a:tcPr marL="68580" marR="68580" marT="34290" marB="34290" anchor="ctr"/>
                </a:tc>
                <a:tc>
                  <a:txBody>
                    <a:bodyPr/>
                    <a:lstStyle/>
                    <a:p>
                      <a:pPr algn="ctr"/>
                      <a:r>
                        <a:rPr lang="en-US" sz="1100" dirty="0"/>
                        <a:t>Optional?</a:t>
                      </a:r>
                    </a:p>
                  </a:txBody>
                  <a:tcPr marL="68580" marR="68580" marT="34290" marB="34290" anchor="ctr"/>
                </a:tc>
                <a:extLst>
                  <a:ext uri="{0D108BD9-81ED-4DB2-BD59-A6C34878D82A}">
                    <a16:rowId xmlns:a16="http://schemas.microsoft.com/office/drawing/2014/main" xmlns="" val="10000"/>
                  </a:ext>
                </a:extLst>
              </a:tr>
              <a:tr h="241926">
                <a:tc>
                  <a:txBody>
                    <a:bodyPr/>
                    <a:lstStyle/>
                    <a:p>
                      <a:pPr algn="l"/>
                      <a:r>
                        <a:rPr lang="en-US" sz="1100" dirty="0"/>
                        <a:t>1.0.6</a:t>
                      </a:r>
                      <a:r>
                        <a:rPr lang="en-US" sz="1100" baseline="0" dirty="0"/>
                        <a:t> </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Class Activity </a:t>
                      </a:r>
                      <a:endParaRPr lang="en-US" sz="1100" dirty="0">
                        <a:solidFill>
                          <a:srgbClr val="FF0000"/>
                        </a:solidFill>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Top Hacker Shows Us How It’s </a:t>
                      </a:r>
                      <a:r>
                        <a:rPr lang="en-US" sz="1100" b="0" i="0" kern="1200" dirty="0" smtClean="0">
                          <a:solidFill>
                            <a:schemeClr val="dk1"/>
                          </a:solidFill>
                          <a:latin typeface="+mn-lt"/>
                          <a:ea typeface="+mn-ea"/>
                          <a:cs typeface="+mn-cs"/>
                        </a:rPr>
                        <a:t>Done</a:t>
                      </a:r>
                      <a:endParaRPr lang="en-US" sz="1100" b="0" i="0" kern="1200" dirty="0">
                        <a:solidFill>
                          <a:schemeClr val="dk1"/>
                        </a:solidFill>
                        <a:latin typeface="+mn-lt"/>
                        <a:ea typeface="+mn-ea"/>
                        <a:cs typeface="+mn-cs"/>
                      </a:endParaRPr>
                    </a:p>
                  </a:txBody>
                  <a:tcPr marL="68580" marR="68580" marT="34290" marB="34290" anchor="ctr"/>
                </a:tc>
                <a:tc>
                  <a:txBody>
                    <a:bodyPr/>
                    <a:lstStyle/>
                    <a:p>
                      <a:pPr algn="l"/>
                      <a:r>
                        <a:rPr lang="en-US" sz="1100" dirty="0"/>
                        <a:t>Recommended</a:t>
                      </a:r>
                    </a:p>
                  </a:txBody>
                  <a:tcPr marL="68580" marR="68580" marT="34290" marB="34290" anchor="ctr"/>
                </a:tc>
                <a:extLst>
                  <a:ext uri="{0D108BD9-81ED-4DB2-BD59-A6C34878D82A}">
                    <a16:rowId xmlns:a16="http://schemas.microsoft.com/office/drawing/2014/main" xmlns="" val="10001"/>
                  </a:ext>
                </a:extLst>
              </a:tr>
              <a:tr h="217714">
                <a:tc>
                  <a:txBody>
                    <a:bodyPr/>
                    <a:lstStyle/>
                    <a:p>
                      <a:pPr algn="l"/>
                      <a:r>
                        <a:rPr lang="en-US" sz="1100" dirty="0"/>
                        <a:t>1.1.4</a:t>
                      </a:r>
                      <a:endParaRPr lang="en-US" sz="1100" dirty="0">
                        <a:solidFill>
                          <a:srgbClr val="FF0000"/>
                        </a:solidFill>
                      </a:endParaRP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latin typeface="+mn-lt"/>
                          <a:ea typeface="+mn-ea"/>
                          <a:cs typeface="+mn-cs"/>
                        </a:rPr>
                        <a:t>Video</a:t>
                      </a:r>
                      <a:endParaRPr lang="en-US" sz="1100" b="0" i="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Anatomy of an </a:t>
                      </a:r>
                      <a:r>
                        <a:rPr lang="en-US" sz="1100" b="0" i="0" kern="1200" dirty="0" smtClean="0">
                          <a:solidFill>
                            <a:schemeClr val="dk1"/>
                          </a:solidFill>
                          <a:latin typeface="+mn-lt"/>
                          <a:ea typeface="+mn-ea"/>
                          <a:cs typeface="+mn-cs"/>
                        </a:rPr>
                        <a:t>Attack</a:t>
                      </a:r>
                      <a:endParaRPr lang="en-US" sz="1100" b="0" i="0" kern="1200" dirty="0">
                        <a:solidFill>
                          <a:schemeClr val="dk1"/>
                        </a:solidFill>
                        <a:latin typeface="+mn-lt"/>
                        <a:ea typeface="+mn-ea"/>
                        <a:cs typeface="+mn-cs"/>
                      </a:endParaRPr>
                    </a:p>
                  </a:txBody>
                  <a:tcPr marL="68580" marR="68580" marT="34290" marB="34290" anchor="ctr"/>
                </a:tc>
                <a:tc>
                  <a:txBody>
                    <a:bodyPr/>
                    <a:lstStyle/>
                    <a:p>
                      <a:pPr algn="l"/>
                      <a:r>
                        <a:rPr lang="en-US" sz="1100" dirty="0"/>
                        <a:t>Recommended</a:t>
                      </a:r>
                    </a:p>
                  </a:txBody>
                  <a:tcPr marL="68580" marR="68580" marT="34290" marB="34290" anchor="ctr"/>
                </a:tc>
                <a:extLst>
                  <a:ext uri="{0D108BD9-81ED-4DB2-BD59-A6C34878D82A}">
                    <a16:rowId xmlns:a16="http://schemas.microsoft.com/office/drawing/2014/main" xmlns="" val="3039725069"/>
                  </a:ext>
                </a:extLst>
              </a:tr>
              <a:tr h="236179">
                <a:tc>
                  <a:txBody>
                    <a:bodyPr/>
                    <a:lstStyle/>
                    <a:p>
                      <a:pPr algn="l"/>
                      <a:r>
                        <a:rPr lang="en-US" sz="1100" dirty="0"/>
                        <a:t>1.2.3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Learning the Details of </a:t>
                      </a:r>
                      <a:r>
                        <a:rPr lang="en-US" sz="1100" b="0" i="0" kern="1200" dirty="0" smtClean="0">
                          <a:solidFill>
                            <a:schemeClr val="dk1"/>
                          </a:solidFill>
                          <a:latin typeface="+mn-lt"/>
                          <a:ea typeface="+mn-ea"/>
                          <a:cs typeface="+mn-cs"/>
                        </a:rPr>
                        <a:t>Attacks</a:t>
                      </a:r>
                      <a:endParaRPr lang="en-US" sz="1100" b="0" i="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t>Recommended</a:t>
                      </a:r>
                    </a:p>
                  </a:txBody>
                  <a:tcPr marL="68580" marR="68580" marT="34290" marB="34290" anchor="ctr"/>
                </a:tc>
                <a:extLst>
                  <a:ext uri="{0D108BD9-81ED-4DB2-BD59-A6C34878D82A}">
                    <a16:rowId xmlns:a16="http://schemas.microsoft.com/office/drawing/2014/main" xmlns="" val="1814984366"/>
                  </a:ext>
                </a:extLst>
              </a:tr>
              <a:tr h="236179">
                <a:tc>
                  <a:txBody>
                    <a:bodyPr/>
                    <a:lstStyle/>
                    <a:p>
                      <a:pPr algn="l"/>
                      <a:r>
                        <a:rPr lang="en-US" sz="1100" dirty="0"/>
                        <a:t>1.3.4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Visualizing the Black </a:t>
                      </a:r>
                      <a:r>
                        <a:rPr lang="en-US" sz="1100" b="0" i="0" kern="1200" dirty="0" smtClean="0">
                          <a:solidFill>
                            <a:schemeClr val="dk1"/>
                          </a:solidFill>
                          <a:latin typeface="+mn-lt"/>
                          <a:ea typeface="+mn-ea"/>
                          <a:cs typeface="+mn-cs"/>
                        </a:rPr>
                        <a:t>Hats</a:t>
                      </a:r>
                      <a:endParaRPr lang="en-US" sz="1100" b="0" i="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t>Recommended</a:t>
                      </a:r>
                    </a:p>
                  </a:txBody>
                  <a:tcPr marL="68580" marR="68580" marT="34290" marB="34290" anchor="ctr"/>
                </a:tc>
                <a:extLst>
                  <a:ext uri="{0D108BD9-81ED-4DB2-BD59-A6C34878D82A}">
                    <a16:rowId xmlns:a16="http://schemas.microsoft.com/office/drawing/2014/main" xmlns="" val="1074708435"/>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a:t>
            </a:r>
          </a:p>
        </p:txBody>
      </p:sp>
      <p:sp>
        <p:nvSpPr>
          <p:cNvPr id="11266" name="Content Placeholder 1"/>
          <p:cNvSpPr>
            <a:spLocks noGrp="1" noChangeArrowheads="1"/>
          </p:cNvSpPr>
          <p:nvPr>
            <p:ph idx="1"/>
          </p:nvPr>
        </p:nvSpPr>
        <p:spPr/>
        <p:txBody>
          <a:bodyPr/>
          <a:lstStyle/>
          <a:p>
            <a:pPr marL="0" indent="0">
              <a:lnSpc>
                <a:spcPct val="85000"/>
              </a:lnSpc>
              <a:spcBef>
                <a:spcPct val="30000"/>
              </a:spcBef>
              <a:buNone/>
            </a:pPr>
            <a:r>
              <a:rPr lang="en-US" sz="1600" dirty="0"/>
              <a:t>Prior to teaching Module 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1.1</a:t>
            </a:r>
          </a:p>
          <a:p>
            <a:pPr lvl="1"/>
            <a:r>
              <a:rPr lang="en-US" altLang="ja-JP" sz="1600" dirty="0"/>
              <a:t>Ask the participants to share any instances of cyberattacks that they may know of.</a:t>
            </a:r>
          </a:p>
          <a:p>
            <a:pPr lvl="1"/>
            <a:r>
              <a:rPr lang="en-US" altLang="ja-JP" sz="1600" dirty="0"/>
              <a:t>Ask the participants if they have ever been advised by their mentors to not open any unsolicited mails. Ask them if they know the reason behind this advice.</a:t>
            </a:r>
          </a:p>
          <a:p>
            <a:pPr lvl="1"/>
            <a:r>
              <a:rPr lang="en-US" altLang="ja-JP" sz="1600" dirty="0"/>
              <a:t>How can malware pose a threat to a nation?</a:t>
            </a:r>
          </a:p>
          <a:p>
            <a:pPr lvl="1"/>
            <a:endParaRPr lang="en-US" altLang="ja-JP" sz="1600" dirty="0"/>
          </a:p>
          <a:p>
            <a:pPr lvl="1">
              <a:buNone/>
            </a:pPr>
            <a:endParaRPr lang="en-US" altLang="ja-JP" sz="1600" dirty="0"/>
          </a:p>
          <a:p>
            <a:pPr lvl="1">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Best Practices (Contd.)</a:t>
            </a:r>
          </a:p>
        </p:txBody>
      </p:sp>
      <p:sp>
        <p:nvSpPr>
          <p:cNvPr id="11266" name="Content Placeholder 1"/>
          <p:cNvSpPr>
            <a:spLocks noGrp="1" noChangeArrowheads="1"/>
          </p:cNvSpPr>
          <p:nvPr>
            <p:ph idx="1"/>
          </p:nvPr>
        </p:nvSpPr>
        <p:spPr>
          <a:xfrm>
            <a:off x="145358" y="798944"/>
            <a:ext cx="8853286" cy="3878159"/>
          </a:xfrm>
        </p:spPr>
        <p:txBody>
          <a:bodyPr/>
          <a:lstStyle/>
          <a:p>
            <a:pPr marL="0" indent="0">
              <a:buNone/>
            </a:pPr>
            <a:r>
              <a:rPr lang="en-US" altLang="ja-JP" sz="1600" b="1" dirty="0"/>
              <a:t>Topic 1.2</a:t>
            </a:r>
          </a:p>
          <a:p>
            <a:pPr marL="341313" lvl="1" indent="-171450">
              <a:buFont typeface="Arial" panose="020B0604020202020204" pitchFamily="34" charset="0"/>
              <a:buChar char="•"/>
            </a:pPr>
            <a:r>
              <a:rPr lang="en-US" sz="1600" dirty="0"/>
              <a:t>Ask the participants to share their understanding of IoT. </a:t>
            </a:r>
          </a:p>
          <a:p>
            <a:pPr marL="341313" lvl="1" indent="-171450">
              <a:buFont typeface="Arial" panose="020B0604020202020204" pitchFamily="34" charset="0"/>
              <a:buChar char="•"/>
            </a:pPr>
            <a:r>
              <a:rPr lang="en-US" sz="1600" dirty="0"/>
              <a:t>Divide the class into groups and ask the participants to debate on pros and cons of IoT.</a:t>
            </a:r>
          </a:p>
          <a:p>
            <a:pPr marL="341313" lvl="1" indent="-171450">
              <a:buFont typeface="Arial" panose="020B0604020202020204" pitchFamily="34" charset="0"/>
              <a:buChar char="•"/>
            </a:pPr>
            <a:r>
              <a:rPr lang="en-US" sz="1600" dirty="0"/>
              <a:t>Ask the participants to research on the steps that can be taken to contain threat actors.</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1.3</a:t>
            </a:r>
          </a:p>
          <a:p>
            <a:pPr marL="341313" lvl="1" indent="-171450">
              <a:buFont typeface="Arial" panose="020B0604020202020204" pitchFamily="34" charset="0"/>
              <a:buChar char="•"/>
            </a:pPr>
            <a:r>
              <a:rPr lang="en-US" sz="1600" dirty="0"/>
              <a:t>Ask the participants to share their views on how leaking of medical or personal data can pose an issue to an individual.</a:t>
            </a:r>
          </a:p>
          <a:p>
            <a:pPr marL="341313" lvl="1" indent="-171450">
              <a:buFont typeface="Arial" panose="020B0604020202020204" pitchFamily="34" charset="0"/>
              <a:buChar char="•"/>
            </a:pPr>
            <a:r>
              <a:rPr lang="en-US" sz="1600" dirty="0"/>
              <a:t>How can leaking of confidential information pose issues for an organization or a nation?</a:t>
            </a:r>
          </a:p>
          <a:p>
            <a:pPr marL="341313" lvl="1" indent="-171450">
              <a:buFont typeface="Arial" panose="020B0604020202020204" pitchFamily="34" charset="0"/>
              <a:buChar char="•"/>
            </a:pPr>
            <a:endParaRPr lang="en-US" sz="1600" dirty="0"/>
          </a:p>
          <a:p>
            <a:pPr marL="0" indent="0">
              <a:lnSpc>
                <a:spcPct val="85000"/>
              </a:lnSpc>
              <a:spcBef>
                <a:spcPct val="30000"/>
              </a:spcBef>
              <a:buNone/>
            </a:pPr>
            <a:endParaRPr lang="en-US" sz="1600" dirty="0"/>
          </a:p>
          <a:p>
            <a:pPr marL="630238" lvl="2" indent="-214313">
              <a:buNone/>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751893"/>
            <a:ext cx="6672708" cy="644730"/>
          </a:xfrm>
        </p:spPr>
        <p:txBody>
          <a:bodyPr/>
          <a:lstStyle/>
          <a:p>
            <a:r>
              <a:rPr lang="en-US" dirty="0">
                <a:solidFill>
                  <a:schemeClr val="accent5">
                    <a:lumMod val="40000"/>
                    <a:lumOff val="60000"/>
                  </a:schemeClr>
                </a:solidFill>
              </a:rPr>
              <a:t>Module 1</a:t>
            </a:r>
            <a:r>
              <a:rPr dirty="0">
                <a:solidFill>
                  <a:schemeClr val="accent5">
                    <a:lumMod val="40000"/>
                    <a:lumOff val="60000"/>
                  </a:schemeClr>
                </a:solidFill>
              </a:rPr>
              <a:t>: The Danger</a:t>
            </a:r>
            <a:endParaRPr lang="en-US" dirty="0">
              <a:solidFill>
                <a:srgbClr val="FF0000"/>
              </a:solidFill>
            </a:endParaRPr>
          </a:p>
        </p:txBody>
      </p:sp>
      <p:sp>
        <p:nvSpPr>
          <p:cNvPr id="8" name="Subtitle 6">
            <a:extLst>
              <a:ext uri="{FF2B5EF4-FFF2-40B4-BE49-F238E27FC236}">
                <a16:creationId xmlns:a16="http://schemas.microsoft.com/office/drawing/2014/main" xmlns=""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dirty="0"/>
              <a:t>CyberOps Associate  v1.0</a:t>
            </a:r>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The Danger</a:t>
            </a:r>
          </a:p>
          <a:p>
            <a:pPr marL="0" lvl="0" indent="0" defTabSz="914400" eaLnBrk="0" hangingPunct="0">
              <a:spcBef>
                <a:spcPct val="0"/>
              </a:spcBef>
              <a:spcAft>
                <a:spcPct val="0"/>
              </a:spcAft>
              <a:buClrTx/>
              <a:buSzTx/>
              <a:buNone/>
            </a:pPr>
            <a:endParaRPr lang="en-US" altLang="en-US" sz="1600" dirty="0"/>
          </a:p>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Objective</a:t>
            </a:r>
            <a:r>
              <a:rPr lang="en-US" altLang="en-US" sz="1600" dirty="0">
                <a:ea typeface="Calibri" panose="020F0502020204030204" pitchFamily="34" charset="0"/>
                <a:cs typeface="Calibri" panose="020F0502020204030204" pitchFamily="34" charset="0"/>
              </a:rPr>
              <a:t>: </a:t>
            </a:r>
            <a:r>
              <a:rPr sz="1600" dirty="0"/>
              <a:t>Explain why networks and data are attacked</a:t>
            </a:r>
            <a:r>
              <a:rPr lang="en-US" altLang="en-US" sz="1600" dirty="0">
                <a:ea typeface="Calibri" panose="020F0502020204030204" pitchFamily="34" charset="0"/>
                <a:cs typeface="Calibri" panose="020F0502020204030204" pitchFamily="34" charset="0"/>
              </a:rPr>
              <a:t>.</a:t>
            </a:r>
            <a:endParaRPr lang="en-US" altLang="en-US" sz="1600" dirty="0">
              <a:latin typeface="Arial" panose="020B0604020202020204" pitchFamily="34" charset="0"/>
            </a:endParaRP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2767828701"/>
              </p:ext>
            </p:extLst>
          </p:nvPr>
        </p:nvGraphicFramePr>
        <p:xfrm>
          <a:off x="333363" y="1723629"/>
          <a:ext cx="8263467" cy="1014454"/>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xmlns="" val="399010295"/>
                    </a:ext>
                  </a:extLst>
                </a:gridCol>
                <a:gridCol w="5345919">
                  <a:extLst>
                    <a:ext uri="{9D8B030D-6E8A-4147-A177-3AD203B41FA5}">
                      <a16:colId xmlns:a16="http://schemas.microsoft.com/office/drawing/2014/main" xmlns="" val="3417728144"/>
                    </a:ext>
                  </a:extLst>
                </a:gridCol>
              </a:tblGrid>
              <a:tr h="224116">
                <a:tc>
                  <a:txBody>
                    <a:bodyPr/>
                    <a:lstStyle/>
                    <a:p>
                      <a:pPr marL="0" marR="0" algn="ctr">
                        <a:lnSpc>
                          <a:spcPct val="107000"/>
                        </a:lnSpc>
                        <a:spcBef>
                          <a:spcPts val="0"/>
                        </a:spcBef>
                        <a:spcAft>
                          <a:spcPts val="0"/>
                        </a:spcAft>
                      </a:pPr>
                      <a:r>
                        <a:rPr lang="en-US" sz="1100" dirty="0">
                          <a:effectLst/>
                          <a:latin typeface="+mn-lt"/>
                        </a:rPr>
                        <a:t>Topic Title</a:t>
                      </a:r>
                      <a:endParaRPr lang="en-US" sz="1100" dirty="0">
                        <a:effectLst/>
                        <a:latin typeface="+mn-lt"/>
                        <a:ea typeface="Calibri" panose="020F0502020204030204" pitchFamily="34" charset="0"/>
                        <a:cs typeface="Times New Roman" panose="02020603050405020304" pitchFamily="18" charset="0"/>
                      </a:endParaRPr>
                    </a:p>
                  </a:txBody>
                  <a:tcPr marL="60168" marR="60168" marT="0" marB="0"/>
                </a:tc>
                <a:tc>
                  <a:txBody>
                    <a:bodyPr/>
                    <a:lstStyle/>
                    <a:p>
                      <a:pPr marL="0" marR="0" algn="ctr">
                        <a:lnSpc>
                          <a:spcPct val="107000"/>
                        </a:lnSpc>
                        <a:spcBef>
                          <a:spcPts val="0"/>
                        </a:spcBef>
                        <a:spcAft>
                          <a:spcPts val="0"/>
                        </a:spcAft>
                      </a:pPr>
                      <a:r>
                        <a:rPr lang="en-US" sz="1100" dirty="0">
                          <a:effectLst/>
                          <a:latin typeface="+mn-lt"/>
                        </a:rPr>
                        <a:t>Topic Objective</a:t>
                      </a:r>
                      <a:endParaRPr lang="en-US" sz="1100" dirty="0">
                        <a:effectLst/>
                        <a:latin typeface="+mn-lt"/>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xmlns="" val="364302898"/>
                  </a:ext>
                </a:extLst>
              </a:tr>
              <a:tr h="263724">
                <a:tc>
                  <a:txBody>
                    <a:bodyPr/>
                    <a:lstStyle/>
                    <a:p>
                      <a:pPr fontAlgn="ctr"/>
                      <a:r>
                        <a:rPr lang="en-US" sz="1100" b="1" dirty="0">
                          <a:latin typeface="+mn-lt"/>
                        </a:rPr>
                        <a:t>War Stories</a:t>
                      </a:r>
                    </a:p>
                  </a:txBody>
                  <a:tcPr marL="47625" marR="47625" marT="47625" marB="47625" anchor="ctr"/>
                </a:tc>
                <a:tc>
                  <a:txBody>
                    <a:bodyPr/>
                    <a:lstStyle/>
                    <a:p>
                      <a:pPr fontAlgn="ctr"/>
                      <a:r>
                        <a:rPr lang="en-US" sz="1100" b="0" dirty="0">
                          <a:latin typeface="+mn-lt"/>
                        </a:rPr>
                        <a:t>Explain why networks and data are attacked.</a:t>
                      </a:r>
                    </a:p>
                  </a:txBody>
                  <a:tcPr marL="47625" marR="47625" marT="47625" marB="47625" anchor="ctr"/>
                </a:tc>
                <a:extLst>
                  <a:ext uri="{0D108BD9-81ED-4DB2-BD59-A6C34878D82A}">
                    <a16:rowId xmlns:a16="http://schemas.microsoft.com/office/drawing/2014/main" xmlns="" val="3530891527"/>
                  </a:ext>
                </a:extLst>
              </a:tr>
              <a:tr h="263724">
                <a:tc>
                  <a:txBody>
                    <a:bodyPr/>
                    <a:lstStyle/>
                    <a:p>
                      <a:pPr fontAlgn="ctr"/>
                      <a:r>
                        <a:rPr lang="en-US" sz="1100" b="1" dirty="0">
                          <a:latin typeface="+mn-lt"/>
                        </a:rPr>
                        <a:t>Threat Actors</a:t>
                      </a:r>
                    </a:p>
                  </a:txBody>
                  <a:tcPr marL="47625" marR="47625" marT="47625" marB="47625" anchor="ctr"/>
                </a:tc>
                <a:tc>
                  <a:txBody>
                    <a:bodyPr/>
                    <a:lstStyle/>
                    <a:p>
                      <a:pPr fontAlgn="ctr"/>
                      <a:r>
                        <a:rPr lang="en-US" sz="1100" b="0" dirty="0">
                          <a:latin typeface="+mn-lt"/>
                        </a:rPr>
                        <a:t>Explain the motivations of the threat actors behind specific security incidents.</a:t>
                      </a:r>
                    </a:p>
                  </a:txBody>
                  <a:tcPr marL="47625" marR="47625" marT="47625" marB="47625" anchor="ctr"/>
                </a:tc>
                <a:extLst>
                  <a:ext uri="{0D108BD9-81ED-4DB2-BD59-A6C34878D82A}">
                    <a16:rowId xmlns:a16="http://schemas.microsoft.com/office/drawing/2014/main" xmlns="" val="662892947"/>
                  </a:ext>
                </a:extLst>
              </a:tr>
              <a:tr h="254659">
                <a:tc>
                  <a:txBody>
                    <a:bodyPr/>
                    <a:lstStyle/>
                    <a:p>
                      <a:pPr fontAlgn="ctr"/>
                      <a:r>
                        <a:rPr lang="en-US" sz="1100" b="1" dirty="0">
                          <a:latin typeface="+mn-lt"/>
                        </a:rPr>
                        <a:t>Threat Impact</a:t>
                      </a:r>
                    </a:p>
                  </a:txBody>
                  <a:tcPr marL="47625" marR="47625" marT="47625" marB="47625" anchor="ctr"/>
                </a:tc>
                <a:tc>
                  <a:txBody>
                    <a:bodyPr/>
                    <a:lstStyle/>
                    <a:p>
                      <a:pPr fontAlgn="ctr"/>
                      <a:r>
                        <a:rPr lang="en-US" sz="1100" b="0" dirty="0">
                          <a:latin typeface="+mn-lt"/>
                        </a:rPr>
                        <a:t>Explain the potential impact of network security attacks.</a:t>
                      </a:r>
                    </a:p>
                  </a:txBody>
                  <a:tcPr marL="47625" marR="47625" marT="47625" marB="47625" anchor="ctr"/>
                </a:tc>
                <a:extLst>
                  <a:ext uri="{0D108BD9-81ED-4DB2-BD59-A6C34878D82A}">
                    <a16:rowId xmlns:a16="http://schemas.microsoft.com/office/drawing/2014/main" xmlns="" val="128368636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26835</TotalTime>
  <Words>2002</Words>
  <Application>Microsoft Office PowerPoint</Application>
  <PresentationFormat>On-screen Show (16:9)</PresentationFormat>
  <Paragraphs>331</Paragraphs>
  <Slides>30</Slides>
  <Notes>30</Notes>
  <HiddenSlides>7</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Theme</vt:lpstr>
      <vt:lpstr>Module 1: The Danger</vt:lpstr>
      <vt:lpstr>Instructor Materials – Module 1 Planning Guide</vt:lpstr>
      <vt:lpstr>What to Expect in this Module</vt:lpstr>
      <vt:lpstr>Check Your Understanding</vt:lpstr>
      <vt:lpstr>Module 1: Activities</vt:lpstr>
      <vt:lpstr>Module 1: Best Practices</vt:lpstr>
      <vt:lpstr>Module 1: Best Practices (Contd.)</vt:lpstr>
      <vt:lpstr>Module 1: The Danger</vt:lpstr>
      <vt:lpstr>Module Objectives</vt:lpstr>
      <vt:lpstr>1.1 War Stories</vt:lpstr>
      <vt:lpstr>PowerPoint Presentation</vt:lpstr>
      <vt:lpstr>PowerPoint Presentation</vt:lpstr>
      <vt:lpstr>PowerPoint Presentation</vt:lpstr>
      <vt:lpstr>The Danger Video - Anatomy of an Attack</vt:lpstr>
      <vt:lpstr>The Danger Lab - Installing the Virtual Machine</vt:lpstr>
      <vt:lpstr>The Danger Lab - Cybersecurity Case Studies</vt:lpstr>
      <vt:lpstr>1.2 Threat Actors </vt:lpstr>
      <vt:lpstr>PowerPoint Presentation</vt:lpstr>
      <vt:lpstr>PowerPoint Presentation</vt:lpstr>
      <vt:lpstr>PowerPoint Presentation</vt:lpstr>
      <vt:lpstr>PowerPoint Presentation</vt:lpstr>
      <vt:lpstr>1.3 Threat Impact </vt:lpstr>
      <vt:lpstr>PowerPoint Presentation</vt:lpstr>
      <vt:lpstr>PowerPoint Presentation</vt:lpstr>
      <vt:lpstr>PowerPoint Presentation</vt:lpstr>
      <vt:lpstr>PowerPoint Presentation</vt:lpstr>
      <vt:lpstr>1.4 The Danger Summary</vt:lpstr>
      <vt:lpstr>The Danger Summary  What Did I Learn in this Module?</vt:lpstr>
      <vt:lpstr>Module 1 New Terms and Commands</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admin</cp:lastModifiedBy>
  <cp:revision>960</cp:revision>
  <dcterms:created xsi:type="dcterms:W3CDTF">2016-08-22T22:27:36Z</dcterms:created>
  <dcterms:modified xsi:type="dcterms:W3CDTF">2020-08-13T06:40:09Z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