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ppt/tags/tag53.xml" ContentType="application/vnd.openxmlformats-officedocument.presentationml.tags+xml"/>
  <Override PartName="/ppt/notesSlides/notesSlide52.xml" ContentType="application/vnd.openxmlformats-officedocument.presentationml.notesSlide+xml"/>
  <Override PartName="/ppt/tags/tag54.xml" ContentType="application/vnd.openxmlformats-officedocument.presentationml.tags+xml"/>
  <Override PartName="/ppt/notesSlides/notesSlide53.xml" ContentType="application/vnd.openxmlformats-officedocument.presentationml.notesSlide+xml"/>
  <Override PartName="/ppt/tags/tag55.xml" ContentType="application/vnd.openxmlformats-officedocument.presentationml.tags+xml"/>
  <Override PartName="/ppt/notesSlides/notesSlide54.xml" ContentType="application/vnd.openxmlformats-officedocument.presentationml.notesSlide+xml"/>
  <Override PartName="/ppt/tags/tag56.xml" ContentType="application/vnd.openxmlformats-officedocument.presentationml.tags+xml"/>
  <Override PartName="/ppt/notesSlides/notesSlide55.xml" ContentType="application/vnd.openxmlformats-officedocument.presentationml.notesSlide+xml"/>
  <Override PartName="/ppt/tags/tag57.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tags/tag5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0"/>
  </p:notesMasterIdLst>
  <p:handoutMasterIdLst>
    <p:handoutMasterId r:id="rId61"/>
  </p:handoutMasterIdLst>
  <p:sldIdLst>
    <p:sldId id="513" r:id="rId2"/>
    <p:sldId id="730" r:id="rId3"/>
    <p:sldId id="1120" r:id="rId4"/>
    <p:sldId id="880" r:id="rId5"/>
    <p:sldId id="924" r:id="rId6"/>
    <p:sldId id="1074" r:id="rId7"/>
    <p:sldId id="1173" r:id="rId8"/>
    <p:sldId id="876" r:id="rId9"/>
    <p:sldId id="925" r:id="rId10"/>
    <p:sldId id="759" r:id="rId11"/>
    <p:sldId id="628" r:id="rId12"/>
    <p:sldId id="1131" r:id="rId13"/>
    <p:sldId id="1133" r:id="rId14"/>
    <p:sldId id="1132" r:id="rId15"/>
    <p:sldId id="1134" r:id="rId16"/>
    <p:sldId id="1174" r:id="rId17"/>
    <p:sldId id="1135" r:id="rId18"/>
    <p:sldId id="1136" r:id="rId19"/>
    <p:sldId id="1137" r:id="rId20"/>
    <p:sldId id="1139" r:id="rId21"/>
    <p:sldId id="1141" r:id="rId22"/>
    <p:sldId id="1175" r:id="rId23"/>
    <p:sldId id="1142" r:id="rId24"/>
    <p:sldId id="1143" r:id="rId25"/>
    <p:sldId id="1145" r:id="rId26"/>
    <p:sldId id="1146" r:id="rId27"/>
    <p:sldId id="1147" r:id="rId28"/>
    <p:sldId id="1148" r:id="rId29"/>
    <p:sldId id="1149" r:id="rId30"/>
    <p:sldId id="1150" r:id="rId31"/>
    <p:sldId id="1151" r:id="rId32"/>
    <p:sldId id="1152" r:id="rId33"/>
    <p:sldId id="1176" r:id="rId34"/>
    <p:sldId id="1153" r:id="rId35"/>
    <p:sldId id="1154" r:id="rId36"/>
    <p:sldId id="1155" r:id="rId37"/>
    <p:sldId id="1156" r:id="rId38"/>
    <p:sldId id="1177" r:id="rId39"/>
    <p:sldId id="1178" r:id="rId40"/>
    <p:sldId id="1158" r:id="rId41"/>
    <p:sldId id="1157" r:id="rId42"/>
    <p:sldId id="1159" r:id="rId43"/>
    <p:sldId id="1179" r:id="rId44"/>
    <p:sldId id="1160" r:id="rId45"/>
    <p:sldId id="1162" r:id="rId46"/>
    <p:sldId id="1163" r:id="rId47"/>
    <p:sldId id="1180" r:id="rId48"/>
    <p:sldId id="1164" r:id="rId49"/>
    <p:sldId id="1165" r:id="rId50"/>
    <p:sldId id="1167" r:id="rId51"/>
    <p:sldId id="1168" r:id="rId52"/>
    <p:sldId id="1169" r:id="rId53"/>
    <p:sldId id="1170" r:id="rId54"/>
    <p:sldId id="1171" r:id="rId55"/>
    <p:sldId id="1123" r:id="rId56"/>
    <p:sldId id="1172" r:id="rId57"/>
    <p:sldId id="1076" r:id="rId58"/>
    <p:sldId id="291" r:id="rId59"/>
  </p:sldIdLst>
  <p:sldSz cx="9144000" cy="5143500" type="screen16x9"/>
  <p:notesSz cx="6858000" cy="9144000"/>
  <p:custDataLst>
    <p:tags r:id="rId62"/>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4" clrIdx="3">
    <p:extLst>
      <p:ext uri="{19B8F6BF-5375-455C-9EA6-DF929625EA0E}">
        <p15:presenceInfo xmlns:p15="http://schemas.microsoft.com/office/powerpoint/2012/main" userId="S::suliving@cisco.com::dc701d48-dd51-411a-9041-b7f1328f1486" providerId="AD"/>
      </p:ext>
    </p:extLst>
  </p:cmAuthor>
  <p:cmAuthor id="4" name="jagibbon" initials="jmg" lastIdx="3" clrIdx="4">
    <p:extLst>
      <p:ext uri="{19B8F6BF-5375-455C-9EA6-DF929625EA0E}">
        <p15:presenceInfo xmlns:p15="http://schemas.microsoft.com/office/powerpoint/2012/main" userId="jagibbon" providerId="None"/>
      </p:ext>
    </p:extLst>
  </p:cmAuthor>
  <p:cmAuthor id="5" name="hp" initials="h" lastIdx="14" clrIdx="5"/>
  <p:cmAuthor id="6" name="Arpita Brat" initials="AB" lastIdx="1" clrIdx="6">
    <p:extLst>
      <p:ext uri="{19B8F6BF-5375-455C-9EA6-DF929625EA0E}">
        <p15:presenceInfo xmlns:p15="http://schemas.microsoft.com/office/powerpoint/2012/main" userId="02a5492ed542b40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24" autoAdjust="0"/>
    <p:restoredTop sz="79541" autoAdjust="0"/>
  </p:normalViewPr>
  <p:slideViewPr>
    <p:cSldViewPr snapToGrid="0" showGuides="1">
      <p:cViewPr varScale="1">
        <p:scale>
          <a:sx n="75" d="100"/>
          <a:sy n="75" d="100"/>
        </p:scale>
        <p:origin x="1428" y="60"/>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C0441F9-E3DC-4A86-AECA-32E63367233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xmlns="" id="{134F2354-9449-4D39-BABF-12860BC9679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630DA9-1DC4-4D3B-9C71-F2EDC923EB40}" type="datetimeFigureOut">
              <a:rPr lang="en-IN" smtClean="0"/>
              <a:t>13-08-2020</a:t>
            </a:fld>
            <a:endParaRPr lang="en-IN" dirty="0"/>
          </a:p>
        </p:txBody>
      </p:sp>
      <p:sp>
        <p:nvSpPr>
          <p:cNvPr id="4" name="Footer Placeholder 3">
            <a:extLst>
              <a:ext uri="{FF2B5EF4-FFF2-40B4-BE49-F238E27FC236}">
                <a16:creationId xmlns:a16="http://schemas.microsoft.com/office/drawing/2014/main" xmlns="" id="{C888BCEB-E5FA-4918-9E5F-0FE8363070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xmlns="" id="{7817D360-8DBE-422F-A37E-4763702FE2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0BD32A-181B-4B4F-9D08-36DC2D0B9E5E}" type="slidenum">
              <a:rPr lang="en-IN" smtClean="0"/>
              <a:t>‹#›</a:t>
            </a:fld>
            <a:endParaRPr lang="en-IN" dirty="0"/>
          </a:p>
        </p:txBody>
      </p:sp>
    </p:spTree>
    <p:extLst>
      <p:ext uri="{BB962C8B-B14F-4D97-AF65-F5344CB8AC3E}">
        <p14:creationId xmlns:p14="http://schemas.microsoft.com/office/powerpoint/2010/main" val="362374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8/13/2020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CyberOps Associate v1.0</a:t>
            </a:r>
          </a:p>
          <a:p>
            <a:pPr>
              <a:buFontTx/>
              <a:buNone/>
            </a:pPr>
            <a:r>
              <a:rPr lang="en-US" dirty="0">
                <a:solidFill>
                  <a:schemeClr val="accent5">
                    <a:lumMod val="40000"/>
                    <a:lumOff val="60000"/>
                  </a:schemeClr>
                </a:solidFill>
              </a:rPr>
              <a:t>Module 11: Network Communication Devices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Source:</a:t>
            </a:r>
          </a:p>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11.1 </a:t>
            </a:r>
            <a:r>
              <a:rPr lang="en-GB" dirty="0"/>
              <a:t>–</a:t>
            </a:r>
            <a:r>
              <a:rPr lang="en-US" sz="1200" b="0" dirty="0">
                <a:solidFill>
                  <a:srgbClr val="FF0000"/>
                </a:solidFill>
              </a:rPr>
              <a:t> Network Devices</a:t>
            </a:r>
          </a:p>
          <a:p>
            <a:pPr>
              <a:buFontTx/>
              <a:buNone/>
            </a:pPr>
            <a:endParaRPr lang="en-US"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 </a:t>
            </a:r>
            <a:r>
              <a:rPr lang="en-US" sz="1000" b="0" dirty="0"/>
              <a:t>40 min</a:t>
            </a:r>
          </a:p>
          <a:p>
            <a:pPr marL="171450" lvl="0" indent="-171450">
              <a:buFont typeface="Arial" panose="020B0604020202020204" pitchFamily="34" charset="0"/>
              <a:buChar char="•"/>
            </a:pPr>
            <a:r>
              <a:rPr lang="en-US" sz="1050" b="1" dirty="0"/>
              <a:t>Instructor Notes: </a:t>
            </a:r>
          </a:p>
          <a:p>
            <a:pPr marL="628650" lvl="1" indent="-171450">
              <a:buFont typeface="Arial" panose="020B0604020202020204" pitchFamily="34" charset="0"/>
              <a:buChar char="•"/>
            </a:pPr>
            <a:r>
              <a:rPr lang="en-US" sz="1000" dirty="0"/>
              <a:t>Introduce the topic and discuss the network devices.</a:t>
            </a:r>
          </a:p>
          <a:p>
            <a:pPr marL="628650" lvl="1" indent="-171450">
              <a:buFont typeface="Arial" panose="020B0604020202020204" pitchFamily="34" charset="0"/>
              <a:buChar char="•"/>
            </a:pPr>
            <a:r>
              <a:rPr lang="en-US" sz="1000" dirty="0"/>
              <a:t>Explain</a:t>
            </a:r>
            <a:r>
              <a:rPr lang="en-US" sz="1000" baseline="0" dirty="0"/>
              <a:t> the end devices and routers to the learners.</a:t>
            </a:r>
          </a:p>
          <a:p>
            <a:pPr marL="628650" lvl="1" indent="-171450">
              <a:buFont typeface="Arial" panose="020B0604020202020204" pitchFamily="34" charset="0"/>
              <a:buChar char="•"/>
            </a:pPr>
            <a:r>
              <a:rPr lang="en-IN" sz="1000" dirty="0"/>
              <a:t>Discuss the packet forwarding decision process and distinguish the process between</a:t>
            </a:r>
            <a:r>
              <a:rPr lang="en-IN" sz="1000" baseline="0" dirty="0"/>
              <a:t> IPv4 and IPv6 packets.</a:t>
            </a:r>
          </a:p>
          <a:p>
            <a:pPr marL="628650" lvl="1" indent="-171450">
              <a:buFont typeface="Arial" panose="020B0604020202020204" pitchFamily="34" charset="0"/>
              <a:buChar char="•"/>
            </a:pPr>
            <a:r>
              <a:rPr lang="en-IN" sz="1000" baseline="0" dirty="0"/>
              <a:t>Describe hubs, bridges and LAN switches to the learners.</a:t>
            </a:r>
          </a:p>
          <a:p>
            <a:pPr marL="628650" lvl="1" indent="-171450">
              <a:buFont typeface="Arial" panose="020B0604020202020204" pitchFamily="34" charset="0"/>
              <a:buChar char="•"/>
            </a:pPr>
            <a:r>
              <a:rPr lang="en-US" sz="1000" baseline="0" dirty="0"/>
              <a:t>Ensure the learners have knowledge of the switching operation.</a:t>
            </a:r>
          </a:p>
          <a:p>
            <a:pPr marL="628650" lvl="1" indent="-171450">
              <a:buFont typeface="Arial" panose="020B0604020202020204" pitchFamily="34" charset="0"/>
              <a:buChar char="•"/>
            </a:pPr>
            <a:r>
              <a:rPr lang="en-US" sz="1000" baseline="0" dirty="0"/>
              <a:t>Talk over VLANs and STP and their significance.</a:t>
            </a:r>
          </a:p>
          <a:p>
            <a:pPr marL="628650" lvl="1" indent="-171450">
              <a:buFont typeface="Arial" panose="020B0604020202020204" pitchFamily="34" charset="0"/>
              <a:buChar char="•"/>
            </a:pPr>
            <a:r>
              <a:rPr lang="en-US" sz="1000" baseline="0" dirty="0"/>
              <a:t>By the end of the topic, brief the leaners on multilayer switching.</a:t>
            </a:r>
          </a:p>
          <a:p>
            <a:pPr marL="171450" lvl="0" indent="-171450">
              <a:buFont typeface="Arial" panose="020B0604020202020204" pitchFamily="34" charset="0"/>
              <a:buChar char="•"/>
            </a:pPr>
            <a:r>
              <a:rPr lang="en-US" sz="1050" b="1" dirty="0"/>
              <a:t>Key Points:</a:t>
            </a:r>
            <a:r>
              <a:rPr lang="en-US" sz="1100" b="1" dirty="0"/>
              <a:t>  </a:t>
            </a:r>
            <a:r>
              <a:rPr lang="en-US" sz="1100" b="0" dirty="0"/>
              <a:t>Routers, Switches, Packet Forwarding</a:t>
            </a:r>
            <a:r>
              <a:rPr lang="en-US" sz="1100" b="0" baseline="0" dirty="0"/>
              <a:t> Process, VLAN, STP, Multilayer Switching</a:t>
            </a:r>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11.1 </a:t>
            </a:r>
            <a:r>
              <a:rPr lang="en-GB" dirty="0"/>
              <a:t>–</a:t>
            </a:r>
            <a:r>
              <a:rPr lang="en-US" sz="1200" b="0" dirty="0">
                <a:solidFill>
                  <a:srgbClr val="FF0000"/>
                </a:solidFill>
              </a:rPr>
              <a:t> Network Devices</a:t>
            </a:r>
          </a:p>
          <a:p>
            <a:pPr>
              <a:buFontTx/>
              <a:buNone/>
            </a:pPr>
            <a:r>
              <a:rPr lang="en-US" sz="1200" b="0" dirty="0">
                <a:solidFill>
                  <a:srgbClr val="FF0000"/>
                </a:solidFill>
              </a:rPr>
              <a:t>11.1.1 </a:t>
            </a:r>
            <a:r>
              <a:rPr lang="en-GB" dirty="0"/>
              <a:t>– End Devices</a:t>
            </a:r>
            <a:endParaRPr lang="en-US" sz="1200" b="0" dirty="0">
              <a:solidFill>
                <a:srgbClr val="FF0000"/>
              </a:solidFill>
            </a:endParaRPr>
          </a:p>
          <a:p>
            <a:pPr>
              <a:buFontTx/>
              <a:buNone/>
            </a:pPr>
            <a:endParaRPr lang="en-US" sz="1200" b="0" dirty="0">
              <a:solidFill>
                <a:srgbClr val="FF0000"/>
              </a:solidFill>
            </a:endParaRPr>
          </a:p>
        </p:txBody>
      </p:sp>
    </p:spTree>
    <p:extLst>
      <p:ext uri="{BB962C8B-B14F-4D97-AF65-F5344CB8AC3E}">
        <p14:creationId xmlns:p14="http://schemas.microsoft.com/office/powerpoint/2010/main" val="3525190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11.1 </a:t>
            </a:r>
            <a:r>
              <a:rPr lang="en-GB" dirty="0"/>
              <a:t>–</a:t>
            </a:r>
            <a:r>
              <a:rPr lang="en-US" sz="1200" b="0" dirty="0">
                <a:solidFill>
                  <a:srgbClr val="FF0000"/>
                </a:solidFill>
              </a:rPr>
              <a:t> Network Devices</a:t>
            </a:r>
          </a:p>
          <a:p>
            <a:pPr>
              <a:buFontTx/>
              <a:buNone/>
            </a:pPr>
            <a:r>
              <a:rPr lang="en-US" sz="1200" b="0" dirty="0">
                <a:solidFill>
                  <a:srgbClr val="FF0000"/>
                </a:solidFill>
              </a:rPr>
              <a:t>11.1.2 </a:t>
            </a:r>
            <a:r>
              <a:rPr lang="en-GB" dirty="0"/>
              <a:t>– </a:t>
            </a:r>
            <a:r>
              <a:rPr lang="en-IN" sz="1200" b="0" i="0" u="none" strike="noStrike" kern="1200" dirty="0">
                <a:solidFill>
                  <a:schemeClr val="tx1"/>
                </a:solidFill>
                <a:effectLst/>
                <a:latin typeface="+mn-lt"/>
                <a:ea typeface="+mn-ea"/>
                <a:cs typeface="+mn-cs"/>
              </a:rPr>
              <a:t>Video - End Devices</a:t>
            </a:r>
            <a:endParaRPr lang="en-US" sz="1200" b="0" dirty="0">
              <a:solidFill>
                <a:srgbClr val="FF0000"/>
              </a:solidFill>
            </a:endParaRPr>
          </a:p>
          <a:p>
            <a:pPr>
              <a:buFontTx/>
              <a:buNone/>
            </a:pPr>
            <a:endParaRPr lang="en-US" sz="1200" b="0" dirty="0">
              <a:solidFill>
                <a:srgbClr val="FF0000"/>
              </a:solidFill>
            </a:endParaRPr>
          </a:p>
        </p:txBody>
      </p:sp>
    </p:spTree>
    <p:extLst>
      <p:ext uri="{BB962C8B-B14F-4D97-AF65-F5344CB8AC3E}">
        <p14:creationId xmlns:p14="http://schemas.microsoft.com/office/powerpoint/2010/main" val="4281853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11.1 </a:t>
            </a:r>
            <a:r>
              <a:rPr lang="en-GB" dirty="0"/>
              <a:t>–</a:t>
            </a:r>
            <a:r>
              <a:rPr lang="en-US" sz="1200" b="0" dirty="0">
                <a:solidFill>
                  <a:srgbClr val="FF0000"/>
                </a:solidFill>
              </a:rPr>
              <a:t> Network Devices</a:t>
            </a:r>
          </a:p>
          <a:p>
            <a:pPr>
              <a:buFontTx/>
              <a:buNone/>
            </a:pPr>
            <a:r>
              <a:rPr lang="en-US" sz="1200" b="0" dirty="0">
                <a:solidFill>
                  <a:srgbClr val="FF0000"/>
                </a:solidFill>
              </a:rPr>
              <a:t>11.1.3 </a:t>
            </a:r>
            <a:r>
              <a:rPr lang="en-GB" dirty="0"/>
              <a:t>– </a:t>
            </a:r>
            <a:r>
              <a:rPr lang="en-IN" sz="1200" b="0" i="0" u="none" strike="noStrike" kern="1200" dirty="0">
                <a:solidFill>
                  <a:schemeClr val="tx1"/>
                </a:solidFill>
                <a:effectLst/>
                <a:latin typeface="+mn-lt"/>
                <a:ea typeface="+mn-ea"/>
                <a:cs typeface="+mn-cs"/>
              </a:rPr>
              <a:t>Routers</a:t>
            </a:r>
            <a:endParaRPr lang="en-US" sz="1200" b="0" dirty="0">
              <a:solidFill>
                <a:srgbClr val="FF0000"/>
              </a:solidFill>
            </a:endParaRPr>
          </a:p>
        </p:txBody>
      </p:sp>
    </p:spTree>
    <p:extLst>
      <p:ext uri="{BB962C8B-B14F-4D97-AF65-F5344CB8AC3E}">
        <p14:creationId xmlns:p14="http://schemas.microsoft.com/office/powerpoint/2010/main" val="4204304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11.1 </a:t>
            </a:r>
            <a:r>
              <a:rPr lang="en-GB" dirty="0"/>
              <a:t>–</a:t>
            </a:r>
            <a:r>
              <a:rPr lang="en-US" sz="1200" b="0" dirty="0">
                <a:solidFill>
                  <a:srgbClr val="FF0000"/>
                </a:solidFill>
              </a:rPr>
              <a:t> Network Devices</a:t>
            </a:r>
          </a:p>
          <a:p>
            <a:pPr>
              <a:buFontTx/>
              <a:buNone/>
            </a:pPr>
            <a:r>
              <a:rPr lang="en-US" sz="1200" b="0" dirty="0">
                <a:solidFill>
                  <a:srgbClr val="FF0000"/>
                </a:solidFill>
              </a:rPr>
              <a:t>11.1.3 </a:t>
            </a:r>
            <a:r>
              <a:rPr lang="en-GB" dirty="0"/>
              <a:t>– </a:t>
            </a:r>
            <a:r>
              <a:rPr lang="en-IN" sz="1200" b="0" i="0" u="none" strike="noStrike" kern="1200" dirty="0">
                <a:solidFill>
                  <a:schemeClr val="tx1"/>
                </a:solidFill>
                <a:effectLst/>
                <a:latin typeface="+mn-lt"/>
                <a:ea typeface="+mn-ea"/>
                <a:cs typeface="+mn-cs"/>
              </a:rPr>
              <a:t>Routers</a:t>
            </a:r>
            <a:endParaRPr lang="en-US" sz="1200" b="0" dirty="0">
              <a:solidFill>
                <a:srgbClr val="FF0000"/>
              </a:solidFill>
            </a:endParaRPr>
          </a:p>
        </p:txBody>
      </p:sp>
    </p:spTree>
    <p:extLst>
      <p:ext uri="{BB962C8B-B14F-4D97-AF65-F5344CB8AC3E}">
        <p14:creationId xmlns:p14="http://schemas.microsoft.com/office/powerpoint/2010/main" val="3175767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11.1 </a:t>
            </a:r>
            <a:r>
              <a:rPr lang="en-GB" dirty="0"/>
              <a:t>–</a:t>
            </a:r>
            <a:r>
              <a:rPr lang="en-US" sz="1200" b="0" dirty="0">
                <a:solidFill>
                  <a:srgbClr val="FF0000"/>
                </a:solidFill>
              </a:rPr>
              <a:t> Network Devices</a:t>
            </a:r>
          </a:p>
          <a:p>
            <a:pPr>
              <a:buFontTx/>
              <a:buNone/>
            </a:pPr>
            <a:r>
              <a:rPr lang="en-US" sz="1200" b="0" dirty="0">
                <a:solidFill>
                  <a:srgbClr val="FF0000"/>
                </a:solidFill>
              </a:rPr>
              <a:t>11.1.3 </a:t>
            </a:r>
            <a:r>
              <a:rPr lang="en-GB" dirty="0"/>
              <a:t>– </a:t>
            </a:r>
            <a:r>
              <a:rPr lang="en-IN" sz="1200" b="0" i="0" u="none" strike="noStrike" kern="1200" dirty="0">
                <a:solidFill>
                  <a:schemeClr val="tx1"/>
                </a:solidFill>
                <a:effectLst/>
                <a:latin typeface="+mn-lt"/>
                <a:ea typeface="+mn-ea"/>
                <a:cs typeface="+mn-cs"/>
              </a:rPr>
              <a:t>Routers</a:t>
            </a:r>
          </a:p>
        </p:txBody>
      </p:sp>
    </p:spTree>
    <p:extLst>
      <p:ext uri="{BB962C8B-B14F-4D97-AF65-F5344CB8AC3E}">
        <p14:creationId xmlns:p14="http://schemas.microsoft.com/office/powerpoint/2010/main" val="1744008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11.1 </a:t>
            </a:r>
            <a:r>
              <a:rPr lang="en-GB" dirty="0"/>
              <a:t>–</a:t>
            </a:r>
            <a:r>
              <a:rPr lang="en-US" sz="1200" b="0" dirty="0">
                <a:solidFill>
                  <a:srgbClr val="FF0000"/>
                </a:solidFill>
              </a:rPr>
              <a:t> Network Devices</a:t>
            </a:r>
          </a:p>
          <a:p>
            <a:pPr>
              <a:buFontTx/>
              <a:buNone/>
            </a:pPr>
            <a:r>
              <a:rPr lang="en-US" sz="1200" b="0" dirty="0">
                <a:solidFill>
                  <a:srgbClr val="FF0000"/>
                </a:solidFill>
              </a:rPr>
              <a:t>11.1.3 </a:t>
            </a:r>
            <a:r>
              <a:rPr lang="en-GB" dirty="0"/>
              <a:t>– </a:t>
            </a:r>
            <a:r>
              <a:rPr lang="en-IN" sz="1200" b="0" i="0" u="none" strike="noStrike" kern="1200" dirty="0">
                <a:solidFill>
                  <a:schemeClr val="tx1"/>
                </a:solidFill>
                <a:effectLst/>
                <a:latin typeface="+mn-lt"/>
                <a:ea typeface="+mn-ea"/>
                <a:cs typeface="+mn-cs"/>
              </a:rPr>
              <a:t>Routers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11.1.4 </a:t>
            </a:r>
            <a:r>
              <a:rPr lang="en-GB" dirty="0"/>
              <a:t>– </a:t>
            </a:r>
            <a:r>
              <a:rPr lang="en-US" sz="1200" b="0" i="0" kern="1200" dirty="0">
                <a:solidFill>
                  <a:schemeClr val="tx1"/>
                </a:solidFill>
                <a:effectLst/>
                <a:latin typeface="+mn-lt"/>
                <a:ea typeface="+mn-ea"/>
                <a:cs typeface="+mn-cs"/>
              </a:rPr>
              <a:t>Check Your Understanding - Match Layer 2 and Layer 3 Addressing</a:t>
            </a:r>
          </a:p>
          <a:p>
            <a:pPr>
              <a:buFontTx/>
              <a:buNone/>
            </a:pPr>
            <a:endParaRPr lang="en-US" sz="1200" b="0" dirty="0">
              <a:solidFill>
                <a:srgbClr val="FF0000"/>
              </a:solidFill>
            </a:endParaRPr>
          </a:p>
        </p:txBody>
      </p:sp>
    </p:spTree>
    <p:extLst>
      <p:ext uri="{BB962C8B-B14F-4D97-AF65-F5344CB8AC3E}">
        <p14:creationId xmlns:p14="http://schemas.microsoft.com/office/powerpoint/2010/main" val="4231378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11.1 </a:t>
            </a:r>
            <a:r>
              <a:rPr lang="en-GB" dirty="0"/>
              <a:t>–</a:t>
            </a:r>
            <a:r>
              <a:rPr lang="en-US" sz="1200" b="0" dirty="0">
                <a:solidFill>
                  <a:srgbClr val="FF0000"/>
                </a:solidFill>
              </a:rPr>
              <a:t> Network Devices</a:t>
            </a:r>
          </a:p>
          <a:p>
            <a:pPr>
              <a:buFontTx/>
              <a:buNone/>
            </a:pPr>
            <a:r>
              <a:rPr lang="en-US" sz="1200" b="0" dirty="0">
                <a:solidFill>
                  <a:srgbClr val="FF0000"/>
                </a:solidFill>
              </a:rPr>
              <a:t>11.1.5 </a:t>
            </a:r>
            <a:r>
              <a:rPr lang="en-GB" dirty="0"/>
              <a:t>– </a:t>
            </a:r>
            <a:r>
              <a:rPr lang="en-IN" sz="1200" b="0" i="0" u="none" strike="noStrike" kern="1200" dirty="0">
                <a:solidFill>
                  <a:schemeClr val="tx1"/>
                </a:solidFill>
                <a:effectLst/>
                <a:latin typeface="+mn-lt"/>
                <a:ea typeface="+mn-ea"/>
                <a:cs typeface="+mn-cs"/>
              </a:rPr>
              <a:t>Packet Forwarding Decision Process</a:t>
            </a:r>
            <a:endParaRPr lang="en-US" sz="1200" b="0" dirty="0">
              <a:solidFill>
                <a:srgbClr val="FF0000"/>
              </a:solidFill>
            </a:endParaRPr>
          </a:p>
        </p:txBody>
      </p:sp>
    </p:spTree>
    <p:extLst>
      <p:ext uri="{BB962C8B-B14F-4D97-AF65-F5344CB8AC3E}">
        <p14:creationId xmlns:p14="http://schemas.microsoft.com/office/powerpoint/2010/main" val="1677952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11.1 </a:t>
            </a:r>
            <a:r>
              <a:rPr lang="en-GB" dirty="0"/>
              <a:t>–</a:t>
            </a:r>
            <a:r>
              <a:rPr lang="en-US" sz="1200" b="0" dirty="0">
                <a:solidFill>
                  <a:srgbClr val="FF0000"/>
                </a:solidFill>
              </a:rPr>
              <a:t> Network Devices</a:t>
            </a:r>
          </a:p>
          <a:p>
            <a:pPr>
              <a:buFontTx/>
              <a:buNone/>
            </a:pPr>
            <a:r>
              <a:rPr lang="en-US" sz="1200" b="0" dirty="0">
                <a:solidFill>
                  <a:srgbClr val="FF0000"/>
                </a:solidFill>
              </a:rPr>
              <a:t>11.1.5 </a:t>
            </a:r>
            <a:r>
              <a:rPr lang="en-GB" dirty="0"/>
              <a:t>– </a:t>
            </a:r>
            <a:r>
              <a:rPr lang="en-IN" sz="1200" b="0" i="0" u="none" strike="noStrike" kern="1200" dirty="0">
                <a:solidFill>
                  <a:schemeClr val="tx1"/>
                </a:solidFill>
                <a:effectLst/>
                <a:latin typeface="+mn-lt"/>
                <a:ea typeface="+mn-ea"/>
                <a:cs typeface="+mn-cs"/>
              </a:rPr>
              <a:t>Packet Forwarding Decision Process</a:t>
            </a:r>
            <a:endParaRPr lang="en-US" sz="1200" b="0" dirty="0">
              <a:solidFill>
                <a:srgbClr val="FF0000"/>
              </a:solidFill>
            </a:endParaRPr>
          </a:p>
        </p:txBody>
      </p:sp>
    </p:spTree>
    <p:extLst>
      <p:ext uri="{BB962C8B-B14F-4D97-AF65-F5344CB8AC3E}">
        <p14:creationId xmlns:p14="http://schemas.microsoft.com/office/powerpoint/2010/main" val="22756698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11.1 </a:t>
            </a:r>
            <a:r>
              <a:rPr lang="en-GB" dirty="0"/>
              <a:t>–</a:t>
            </a:r>
            <a:r>
              <a:rPr lang="en-US" sz="1200" b="0" dirty="0">
                <a:solidFill>
                  <a:srgbClr val="FF0000"/>
                </a:solidFill>
              </a:rPr>
              <a:t> Network Devices</a:t>
            </a:r>
          </a:p>
          <a:p>
            <a:pPr>
              <a:buFontTx/>
              <a:buNone/>
            </a:pPr>
            <a:r>
              <a:rPr lang="en-US" sz="1200" b="0" dirty="0">
                <a:solidFill>
                  <a:srgbClr val="FF0000"/>
                </a:solidFill>
              </a:rPr>
              <a:t>11.1.5 </a:t>
            </a:r>
            <a:r>
              <a:rPr lang="en-GB" dirty="0"/>
              <a:t>– </a:t>
            </a:r>
            <a:r>
              <a:rPr lang="en-IN" sz="1200" b="0" i="0" u="none" strike="noStrike" kern="1200" dirty="0">
                <a:solidFill>
                  <a:schemeClr val="tx1"/>
                </a:solidFill>
                <a:effectLst/>
                <a:latin typeface="+mn-lt"/>
                <a:ea typeface="+mn-ea"/>
                <a:cs typeface="+mn-cs"/>
              </a:rPr>
              <a:t>Packet Forwarding Decision Process</a:t>
            </a:r>
            <a:endParaRPr lang="en-US" sz="1200" b="0" dirty="0">
              <a:solidFill>
                <a:srgbClr val="FF0000"/>
              </a:solidFill>
            </a:endParaRPr>
          </a:p>
        </p:txBody>
      </p:sp>
    </p:spTree>
    <p:extLst>
      <p:ext uri="{BB962C8B-B14F-4D97-AF65-F5344CB8AC3E}">
        <p14:creationId xmlns:p14="http://schemas.microsoft.com/office/powerpoint/2010/main" val="2367245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11.1 </a:t>
            </a:r>
            <a:r>
              <a:rPr lang="en-GB" dirty="0"/>
              <a:t>–</a:t>
            </a:r>
            <a:r>
              <a:rPr lang="en-US" sz="1200" b="0" dirty="0">
                <a:solidFill>
                  <a:srgbClr val="FF0000"/>
                </a:solidFill>
              </a:rPr>
              <a:t> Network Devices</a:t>
            </a:r>
          </a:p>
          <a:p>
            <a:pPr>
              <a:buFontTx/>
              <a:buNone/>
            </a:pPr>
            <a:r>
              <a:rPr lang="en-US" sz="1200" b="0" dirty="0">
                <a:solidFill>
                  <a:srgbClr val="FF0000"/>
                </a:solidFill>
              </a:rPr>
              <a:t>11.1.5 </a:t>
            </a:r>
            <a:r>
              <a:rPr lang="en-GB" dirty="0"/>
              <a:t>– </a:t>
            </a:r>
            <a:r>
              <a:rPr lang="en-IN" sz="1200" b="0" i="0" u="none" strike="noStrike" kern="1200" dirty="0">
                <a:solidFill>
                  <a:schemeClr val="tx1"/>
                </a:solidFill>
                <a:effectLst/>
                <a:latin typeface="+mn-lt"/>
                <a:ea typeface="+mn-ea"/>
                <a:cs typeface="+mn-cs"/>
              </a:rPr>
              <a:t>Packet Forwarding Decision Process</a:t>
            </a:r>
            <a:endParaRPr lang="en-US" sz="1200" b="0" dirty="0">
              <a:solidFill>
                <a:srgbClr val="FF0000"/>
              </a:solidFill>
            </a:endParaRPr>
          </a:p>
        </p:txBody>
      </p:sp>
    </p:spTree>
    <p:extLst>
      <p:ext uri="{BB962C8B-B14F-4D97-AF65-F5344CB8AC3E}">
        <p14:creationId xmlns:p14="http://schemas.microsoft.com/office/powerpoint/2010/main" val="17007585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11.1 </a:t>
            </a:r>
            <a:r>
              <a:rPr lang="en-GB" dirty="0"/>
              <a:t>–</a:t>
            </a:r>
            <a:r>
              <a:rPr lang="en-US" sz="1200" b="0" dirty="0">
                <a:solidFill>
                  <a:srgbClr val="FF0000"/>
                </a:solidFill>
              </a:rPr>
              <a:t> Network Devices</a:t>
            </a:r>
          </a:p>
          <a:p>
            <a:pPr>
              <a:buFontTx/>
              <a:buNone/>
            </a:pPr>
            <a:r>
              <a:rPr lang="en-US" sz="1200" b="0" dirty="0">
                <a:solidFill>
                  <a:srgbClr val="FF0000"/>
                </a:solidFill>
              </a:rPr>
              <a:t>11.1.6 </a:t>
            </a:r>
            <a:r>
              <a:rPr lang="en-GB" dirty="0"/>
              <a:t>– </a:t>
            </a:r>
            <a:r>
              <a:rPr lang="en-IN" sz="1200" b="0" i="0" u="none" strike="noStrike" kern="1200" dirty="0">
                <a:solidFill>
                  <a:schemeClr val="tx1"/>
                </a:solidFill>
                <a:effectLst/>
                <a:latin typeface="+mn-lt"/>
                <a:ea typeface="+mn-ea"/>
                <a:cs typeface="+mn-cs"/>
              </a:rPr>
              <a:t>Routing Information</a:t>
            </a:r>
            <a:endParaRPr lang="en-US" sz="1200" b="0" dirty="0">
              <a:solidFill>
                <a:srgbClr val="FF0000"/>
              </a:solidFill>
            </a:endParaRPr>
          </a:p>
        </p:txBody>
      </p:sp>
    </p:spTree>
    <p:extLst>
      <p:ext uri="{BB962C8B-B14F-4D97-AF65-F5344CB8AC3E}">
        <p14:creationId xmlns:p14="http://schemas.microsoft.com/office/powerpoint/2010/main" val="1673171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11.1 </a:t>
            </a:r>
            <a:r>
              <a:rPr lang="en-GB" dirty="0"/>
              <a:t>–</a:t>
            </a:r>
            <a:r>
              <a:rPr lang="en-US" sz="1200" b="0" dirty="0">
                <a:solidFill>
                  <a:srgbClr val="FF0000"/>
                </a:solidFill>
              </a:rPr>
              <a:t> Network Devices</a:t>
            </a:r>
          </a:p>
          <a:p>
            <a:pPr>
              <a:buFontTx/>
              <a:buNone/>
            </a:pPr>
            <a:r>
              <a:rPr lang="en-US" sz="1200" b="0" dirty="0">
                <a:solidFill>
                  <a:srgbClr val="FF0000"/>
                </a:solidFill>
              </a:rPr>
              <a:t>11.1.6 </a:t>
            </a:r>
            <a:r>
              <a:rPr lang="en-GB" dirty="0"/>
              <a:t>– </a:t>
            </a:r>
            <a:r>
              <a:rPr lang="en-IN" sz="1200" b="0" i="0" u="none" strike="noStrike" kern="1200" dirty="0">
                <a:solidFill>
                  <a:schemeClr val="tx1"/>
                </a:solidFill>
                <a:effectLst/>
                <a:latin typeface="+mn-lt"/>
                <a:ea typeface="+mn-ea"/>
                <a:cs typeface="+mn-cs"/>
              </a:rPr>
              <a:t>Routing Information</a:t>
            </a:r>
            <a:endParaRPr lang="en-US" sz="1200" b="0" dirty="0">
              <a:solidFill>
                <a:srgbClr val="FF0000"/>
              </a:solidFill>
            </a:endParaRPr>
          </a:p>
        </p:txBody>
      </p:sp>
    </p:spTree>
    <p:extLst>
      <p:ext uri="{BB962C8B-B14F-4D97-AF65-F5344CB8AC3E}">
        <p14:creationId xmlns:p14="http://schemas.microsoft.com/office/powerpoint/2010/main" val="1977403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11.1 </a:t>
            </a:r>
            <a:r>
              <a:rPr lang="en-GB" dirty="0"/>
              <a:t>–</a:t>
            </a:r>
            <a:r>
              <a:rPr lang="en-US" sz="1200" b="0" dirty="0">
                <a:solidFill>
                  <a:srgbClr val="FF0000"/>
                </a:solidFill>
              </a:rPr>
              <a:t> Network Devices</a:t>
            </a:r>
          </a:p>
          <a:p>
            <a:pPr>
              <a:buFontTx/>
              <a:buNone/>
            </a:pPr>
            <a:r>
              <a:rPr lang="en-US" sz="1200" b="0" dirty="0">
                <a:solidFill>
                  <a:srgbClr val="FF0000"/>
                </a:solidFill>
              </a:rPr>
              <a:t>11.1.6 </a:t>
            </a:r>
            <a:r>
              <a:rPr lang="en-GB" dirty="0"/>
              <a:t>– </a:t>
            </a:r>
            <a:r>
              <a:rPr lang="en-IN" sz="1200" b="0" i="0" u="none" strike="noStrike" kern="1200" dirty="0">
                <a:solidFill>
                  <a:schemeClr val="tx1"/>
                </a:solidFill>
                <a:effectLst/>
                <a:latin typeface="+mn-lt"/>
                <a:ea typeface="+mn-ea"/>
                <a:cs typeface="+mn-cs"/>
              </a:rPr>
              <a:t>Routing Information</a:t>
            </a:r>
            <a:endParaRPr lang="en-US" sz="1200" b="0" dirty="0">
              <a:solidFill>
                <a:srgbClr val="FF0000"/>
              </a:solidFill>
            </a:endParaRPr>
          </a:p>
        </p:txBody>
      </p:sp>
    </p:spTree>
    <p:extLst>
      <p:ext uri="{BB962C8B-B14F-4D97-AF65-F5344CB8AC3E}">
        <p14:creationId xmlns:p14="http://schemas.microsoft.com/office/powerpoint/2010/main" val="35779845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11.1 </a:t>
            </a:r>
            <a:r>
              <a:rPr lang="en-GB" dirty="0"/>
              <a:t>–</a:t>
            </a:r>
            <a:r>
              <a:rPr lang="en-US" sz="1200" b="0" dirty="0">
                <a:solidFill>
                  <a:srgbClr val="FF0000"/>
                </a:solidFill>
              </a:rPr>
              <a:t> Network Devices</a:t>
            </a:r>
          </a:p>
          <a:p>
            <a:pPr>
              <a:buFontTx/>
              <a:buNone/>
            </a:pPr>
            <a:r>
              <a:rPr lang="en-US" sz="1200" b="0" dirty="0">
                <a:solidFill>
                  <a:srgbClr val="FF0000"/>
                </a:solidFill>
              </a:rPr>
              <a:t>11.1.6 </a:t>
            </a:r>
            <a:r>
              <a:rPr lang="en-GB" dirty="0"/>
              <a:t>– </a:t>
            </a:r>
            <a:r>
              <a:rPr lang="en-IN" sz="1200" b="0" i="0" u="none" strike="noStrike" kern="1200" dirty="0">
                <a:solidFill>
                  <a:schemeClr val="tx1"/>
                </a:solidFill>
                <a:effectLst/>
                <a:latin typeface="+mn-lt"/>
                <a:ea typeface="+mn-ea"/>
                <a:cs typeface="+mn-cs"/>
              </a:rPr>
              <a:t>Routing Information</a:t>
            </a:r>
            <a:endParaRPr lang="en-US" sz="1200" b="0" dirty="0">
              <a:solidFill>
                <a:srgbClr val="FF0000"/>
              </a:solidFill>
            </a:endParaRPr>
          </a:p>
        </p:txBody>
      </p:sp>
    </p:spTree>
    <p:extLst>
      <p:ext uri="{BB962C8B-B14F-4D97-AF65-F5344CB8AC3E}">
        <p14:creationId xmlns:p14="http://schemas.microsoft.com/office/powerpoint/2010/main" val="8727234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11.1 </a:t>
            </a:r>
            <a:r>
              <a:rPr lang="en-GB" dirty="0"/>
              <a:t>–</a:t>
            </a:r>
            <a:r>
              <a:rPr lang="en-US" sz="1200" b="0" dirty="0">
                <a:solidFill>
                  <a:srgbClr val="FF0000"/>
                </a:solidFill>
              </a:rPr>
              <a:t> Network Devices</a:t>
            </a:r>
          </a:p>
          <a:p>
            <a:pPr>
              <a:buFontTx/>
              <a:buNone/>
            </a:pPr>
            <a:r>
              <a:rPr lang="en-US" sz="1200" b="0" dirty="0">
                <a:solidFill>
                  <a:srgbClr val="FF0000"/>
                </a:solidFill>
              </a:rPr>
              <a:t>11.1.7 </a:t>
            </a:r>
            <a:r>
              <a:rPr lang="en-GB" dirty="0"/>
              <a:t>– </a:t>
            </a:r>
            <a:r>
              <a:rPr lang="en-IN" sz="1200" b="0" i="0" u="none" strike="noStrike" kern="1200" dirty="0">
                <a:solidFill>
                  <a:schemeClr val="tx1"/>
                </a:solidFill>
                <a:effectLst/>
                <a:latin typeface="+mn-lt"/>
                <a:ea typeface="+mn-ea"/>
                <a:cs typeface="+mn-cs"/>
              </a:rPr>
              <a:t>End-to-End Packet Forwarding</a:t>
            </a:r>
            <a:endParaRPr lang="en-US" sz="1200" b="0" dirty="0">
              <a:solidFill>
                <a:srgbClr val="FF0000"/>
              </a:solidFill>
            </a:endParaRPr>
          </a:p>
        </p:txBody>
      </p:sp>
    </p:spTree>
    <p:extLst>
      <p:ext uri="{BB962C8B-B14F-4D97-AF65-F5344CB8AC3E}">
        <p14:creationId xmlns:p14="http://schemas.microsoft.com/office/powerpoint/2010/main" val="23337339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11.1 </a:t>
            </a:r>
            <a:r>
              <a:rPr lang="en-GB" dirty="0"/>
              <a:t>–</a:t>
            </a:r>
            <a:r>
              <a:rPr lang="en-US" sz="1200" b="0" dirty="0">
                <a:solidFill>
                  <a:srgbClr val="FF0000"/>
                </a:solidFill>
              </a:rPr>
              <a:t> Network Devices</a:t>
            </a:r>
          </a:p>
          <a:p>
            <a:pPr>
              <a:buFontTx/>
              <a:buNone/>
            </a:pPr>
            <a:r>
              <a:rPr lang="en-US" sz="1200" b="0" dirty="0">
                <a:solidFill>
                  <a:srgbClr val="FF0000"/>
                </a:solidFill>
              </a:rPr>
              <a:t>11.1.7 </a:t>
            </a:r>
            <a:r>
              <a:rPr lang="en-GB" dirty="0"/>
              <a:t>– </a:t>
            </a:r>
            <a:r>
              <a:rPr lang="en-IN" sz="1200" b="0" i="0" u="none" strike="noStrike" kern="1200" dirty="0">
                <a:solidFill>
                  <a:schemeClr val="tx1"/>
                </a:solidFill>
                <a:effectLst/>
                <a:latin typeface="+mn-lt"/>
                <a:ea typeface="+mn-ea"/>
                <a:cs typeface="+mn-cs"/>
              </a:rPr>
              <a:t>End-to-End Packet Forwarding</a:t>
            </a:r>
            <a:endParaRPr lang="en-US" sz="1200" b="0" dirty="0">
              <a:solidFill>
                <a:srgbClr val="FF0000"/>
              </a:solidFill>
            </a:endParaRPr>
          </a:p>
        </p:txBody>
      </p:sp>
    </p:spTree>
    <p:extLst>
      <p:ext uri="{BB962C8B-B14F-4D97-AF65-F5344CB8AC3E}">
        <p14:creationId xmlns:p14="http://schemas.microsoft.com/office/powerpoint/2010/main" val="38261001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11.1 </a:t>
            </a:r>
            <a:r>
              <a:rPr lang="en-GB" dirty="0"/>
              <a:t>–</a:t>
            </a:r>
            <a:r>
              <a:rPr lang="en-US" sz="1200" b="0" dirty="0">
                <a:solidFill>
                  <a:srgbClr val="FF0000"/>
                </a:solidFill>
              </a:rPr>
              <a:t> Network Devices</a:t>
            </a:r>
          </a:p>
          <a:p>
            <a:pPr>
              <a:buFontTx/>
              <a:buNone/>
            </a:pPr>
            <a:r>
              <a:rPr lang="en-US" sz="1200" b="0" dirty="0">
                <a:solidFill>
                  <a:srgbClr val="FF0000"/>
                </a:solidFill>
              </a:rPr>
              <a:t>11.1.7 </a:t>
            </a:r>
            <a:r>
              <a:rPr lang="en-GB" dirty="0"/>
              <a:t>– </a:t>
            </a:r>
            <a:r>
              <a:rPr lang="en-IN" sz="1200" b="0" i="0" u="none" strike="noStrike" kern="1200" dirty="0">
                <a:solidFill>
                  <a:schemeClr val="tx1"/>
                </a:solidFill>
                <a:effectLst/>
                <a:latin typeface="+mn-lt"/>
                <a:ea typeface="+mn-ea"/>
                <a:cs typeface="+mn-cs"/>
              </a:rPr>
              <a:t>End-to-End Packet Forwarding</a:t>
            </a:r>
            <a:endParaRPr lang="en-US" sz="1200" b="0" dirty="0">
              <a:solidFill>
                <a:srgbClr val="FF0000"/>
              </a:solidFill>
            </a:endParaRPr>
          </a:p>
        </p:txBody>
      </p:sp>
    </p:spTree>
    <p:extLst>
      <p:ext uri="{BB962C8B-B14F-4D97-AF65-F5344CB8AC3E}">
        <p14:creationId xmlns:p14="http://schemas.microsoft.com/office/powerpoint/2010/main" val="779968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11.1 </a:t>
            </a:r>
            <a:r>
              <a:rPr lang="en-GB" dirty="0"/>
              <a:t>–</a:t>
            </a:r>
            <a:r>
              <a:rPr lang="en-US" sz="1200" b="0" dirty="0">
                <a:solidFill>
                  <a:srgbClr val="FF0000"/>
                </a:solidFill>
              </a:rPr>
              <a:t> Network Devices</a:t>
            </a:r>
          </a:p>
          <a:p>
            <a:pPr>
              <a:buFontTx/>
              <a:buNone/>
            </a:pPr>
            <a:r>
              <a:rPr lang="en-US" sz="1200" b="0" dirty="0">
                <a:solidFill>
                  <a:srgbClr val="FF0000"/>
                </a:solidFill>
              </a:rPr>
              <a:t>11.1.7 </a:t>
            </a:r>
            <a:r>
              <a:rPr lang="en-GB" dirty="0"/>
              <a:t>– </a:t>
            </a:r>
            <a:r>
              <a:rPr lang="en-IN" sz="1200" b="0" i="0" u="none" strike="noStrike" kern="1200" dirty="0">
                <a:solidFill>
                  <a:schemeClr val="tx1"/>
                </a:solidFill>
                <a:effectLst/>
                <a:latin typeface="+mn-lt"/>
                <a:ea typeface="+mn-ea"/>
                <a:cs typeface="+mn-cs"/>
              </a:rPr>
              <a:t>End-to-End Packet Forwarding</a:t>
            </a:r>
            <a:endParaRPr lang="en-US" sz="1200" b="0" dirty="0">
              <a:solidFill>
                <a:srgbClr val="FF0000"/>
              </a:solidFill>
            </a:endParaRPr>
          </a:p>
        </p:txBody>
      </p:sp>
    </p:spTree>
    <p:extLst>
      <p:ext uri="{BB962C8B-B14F-4D97-AF65-F5344CB8AC3E}">
        <p14:creationId xmlns:p14="http://schemas.microsoft.com/office/powerpoint/2010/main" val="26786279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11.1 </a:t>
            </a:r>
            <a:r>
              <a:rPr lang="en-GB" dirty="0"/>
              <a:t>–</a:t>
            </a:r>
            <a:r>
              <a:rPr lang="en-US" sz="1200" b="0" dirty="0">
                <a:solidFill>
                  <a:srgbClr val="FF0000"/>
                </a:solidFill>
              </a:rPr>
              <a:t> Network Devices</a:t>
            </a:r>
          </a:p>
          <a:p>
            <a:pPr>
              <a:buFontTx/>
              <a:buNone/>
            </a:pPr>
            <a:r>
              <a:rPr lang="en-US" sz="1200" b="0" dirty="0">
                <a:solidFill>
                  <a:srgbClr val="FF0000"/>
                </a:solidFill>
              </a:rPr>
              <a:t>11.1.8 </a:t>
            </a:r>
            <a:r>
              <a:rPr lang="en-GB" dirty="0"/>
              <a:t>– </a:t>
            </a:r>
            <a:r>
              <a:rPr lang="en-US" sz="1200" b="0" i="0" u="none" strike="noStrike" kern="1200" dirty="0">
                <a:solidFill>
                  <a:schemeClr val="tx1"/>
                </a:solidFill>
                <a:effectLst/>
                <a:latin typeface="+mn-lt"/>
                <a:ea typeface="+mn-ea"/>
                <a:cs typeface="+mn-cs"/>
              </a:rPr>
              <a:t>Video - Static and Dynamic Routing</a:t>
            </a:r>
            <a:endParaRPr lang="en-US" sz="1200" b="0" dirty="0">
              <a:solidFill>
                <a:srgbClr val="FF0000"/>
              </a:solidFill>
            </a:endParaRPr>
          </a:p>
        </p:txBody>
      </p:sp>
    </p:spTree>
    <p:extLst>
      <p:ext uri="{BB962C8B-B14F-4D97-AF65-F5344CB8AC3E}">
        <p14:creationId xmlns:p14="http://schemas.microsoft.com/office/powerpoint/2010/main" val="231606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34439520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11.1 </a:t>
            </a:r>
            <a:r>
              <a:rPr lang="en-GB" dirty="0"/>
              <a:t>–</a:t>
            </a:r>
            <a:r>
              <a:rPr lang="en-US" sz="1200" b="0" dirty="0">
                <a:solidFill>
                  <a:srgbClr val="FF0000"/>
                </a:solidFill>
              </a:rPr>
              <a:t> Network Devices</a:t>
            </a:r>
          </a:p>
          <a:p>
            <a:pPr>
              <a:buFontTx/>
              <a:buNone/>
            </a:pPr>
            <a:r>
              <a:rPr lang="en-US" sz="1200" b="0" dirty="0">
                <a:solidFill>
                  <a:srgbClr val="FF0000"/>
                </a:solidFill>
              </a:rPr>
              <a:t>11.1.9 </a:t>
            </a:r>
            <a:r>
              <a:rPr lang="en-GB" dirty="0"/>
              <a:t>– </a:t>
            </a:r>
            <a:r>
              <a:rPr lang="en-IN" sz="1200" b="0" i="0" u="none" strike="noStrike" kern="1200" dirty="0">
                <a:solidFill>
                  <a:schemeClr val="tx1"/>
                </a:solidFill>
                <a:effectLst/>
                <a:latin typeface="+mn-lt"/>
                <a:ea typeface="+mn-ea"/>
                <a:cs typeface="+mn-cs"/>
              </a:rPr>
              <a:t>Hubs, Bridges, LAN Switches</a:t>
            </a:r>
            <a:endParaRPr lang="en-US" sz="1200" b="0" dirty="0">
              <a:solidFill>
                <a:srgbClr val="FF0000"/>
              </a:solidFill>
            </a:endParaRPr>
          </a:p>
        </p:txBody>
      </p:sp>
    </p:spTree>
    <p:extLst>
      <p:ext uri="{BB962C8B-B14F-4D97-AF65-F5344CB8AC3E}">
        <p14:creationId xmlns:p14="http://schemas.microsoft.com/office/powerpoint/2010/main" val="31244083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11.1 </a:t>
            </a:r>
            <a:r>
              <a:rPr lang="en-GB" dirty="0"/>
              <a:t>–</a:t>
            </a:r>
            <a:r>
              <a:rPr lang="en-US" sz="1200" b="0" dirty="0">
                <a:solidFill>
                  <a:srgbClr val="FF0000"/>
                </a:solidFill>
              </a:rPr>
              <a:t> Network Devices</a:t>
            </a:r>
          </a:p>
          <a:p>
            <a:pPr>
              <a:buFontTx/>
              <a:buNone/>
            </a:pPr>
            <a:r>
              <a:rPr lang="en-US" sz="1200" b="0" dirty="0">
                <a:solidFill>
                  <a:srgbClr val="FF0000"/>
                </a:solidFill>
              </a:rPr>
              <a:t>11.1.10 </a:t>
            </a:r>
            <a:r>
              <a:rPr lang="en-GB" dirty="0"/>
              <a:t>– </a:t>
            </a:r>
            <a:r>
              <a:rPr lang="en-IN" sz="1200" b="0" i="0" u="none" strike="noStrike" kern="1200" dirty="0">
                <a:solidFill>
                  <a:schemeClr val="tx1"/>
                </a:solidFill>
                <a:effectLst/>
                <a:latin typeface="+mn-lt"/>
                <a:ea typeface="+mn-ea"/>
                <a:cs typeface="+mn-cs"/>
              </a:rPr>
              <a:t>Switching Operation</a:t>
            </a:r>
            <a:endParaRPr lang="en-US" sz="1200" b="0" dirty="0">
              <a:solidFill>
                <a:srgbClr val="FF0000"/>
              </a:solidFill>
            </a:endParaRPr>
          </a:p>
        </p:txBody>
      </p:sp>
    </p:spTree>
    <p:extLst>
      <p:ext uri="{BB962C8B-B14F-4D97-AF65-F5344CB8AC3E}">
        <p14:creationId xmlns:p14="http://schemas.microsoft.com/office/powerpoint/2010/main" val="9229709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11.1 </a:t>
            </a:r>
            <a:r>
              <a:rPr lang="en-GB" dirty="0"/>
              <a:t>–</a:t>
            </a:r>
            <a:r>
              <a:rPr lang="en-US" sz="1200" b="0" dirty="0">
                <a:solidFill>
                  <a:srgbClr val="FF0000"/>
                </a:solidFill>
              </a:rPr>
              <a:t> Network Devices</a:t>
            </a:r>
          </a:p>
          <a:p>
            <a:pPr>
              <a:buFontTx/>
              <a:buNone/>
            </a:pPr>
            <a:r>
              <a:rPr lang="en-US" sz="1200" b="0" dirty="0">
                <a:solidFill>
                  <a:srgbClr val="FF0000"/>
                </a:solidFill>
              </a:rPr>
              <a:t>11.1.10 </a:t>
            </a:r>
            <a:r>
              <a:rPr lang="en-GB" dirty="0"/>
              <a:t>– </a:t>
            </a:r>
            <a:r>
              <a:rPr lang="en-IN" sz="1200" b="0" i="0" u="none" strike="noStrike" kern="1200" dirty="0">
                <a:solidFill>
                  <a:schemeClr val="tx1"/>
                </a:solidFill>
                <a:effectLst/>
                <a:latin typeface="+mn-lt"/>
                <a:ea typeface="+mn-ea"/>
                <a:cs typeface="+mn-cs"/>
              </a:rPr>
              <a:t>Switching Operation</a:t>
            </a:r>
            <a:endParaRPr lang="en-US" sz="1200" b="0" dirty="0">
              <a:solidFill>
                <a:srgbClr val="FF0000"/>
              </a:solidFill>
            </a:endParaRPr>
          </a:p>
        </p:txBody>
      </p:sp>
    </p:spTree>
    <p:extLst>
      <p:ext uri="{BB962C8B-B14F-4D97-AF65-F5344CB8AC3E}">
        <p14:creationId xmlns:p14="http://schemas.microsoft.com/office/powerpoint/2010/main" val="600184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11.1 </a:t>
            </a:r>
            <a:r>
              <a:rPr lang="en-GB" dirty="0"/>
              <a:t>–</a:t>
            </a:r>
            <a:r>
              <a:rPr lang="en-US" sz="1200" b="0" dirty="0">
                <a:solidFill>
                  <a:srgbClr val="FF0000"/>
                </a:solidFill>
              </a:rPr>
              <a:t> Network Devices</a:t>
            </a:r>
          </a:p>
          <a:p>
            <a:pPr>
              <a:buFontTx/>
              <a:buNone/>
            </a:pPr>
            <a:r>
              <a:rPr lang="en-US" sz="1200" b="0" dirty="0">
                <a:solidFill>
                  <a:srgbClr val="FF0000"/>
                </a:solidFill>
              </a:rPr>
              <a:t>11.1.10 </a:t>
            </a:r>
            <a:r>
              <a:rPr lang="en-GB" dirty="0"/>
              <a:t>– </a:t>
            </a:r>
            <a:r>
              <a:rPr lang="en-IN" sz="1200" b="0" i="0" u="none" strike="noStrike" kern="1200" dirty="0">
                <a:solidFill>
                  <a:schemeClr val="tx1"/>
                </a:solidFill>
                <a:effectLst/>
                <a:latin typeface="+mn-lt"/>
                <a:ea typeface="+mn-ea"/>
                <a:cs typeface="+mn-cs"/>
              </a:rPr>
              <a:t>Switching Operation</a:t>
            </a:r>
            <a:endParaRPr lang="en-US" sz="1200" b="0" dirty="0">
              <a:solidFill>
                <a:srgbClr val="FF0000"/>
              </a:solidFill>
            </a:endParaRPr>
          </a:p>
        </p:txBody>
      </p:sp>
    </p:spTree>
    <p:extLst>
      <p:ext uri="{BB962C8B-B14F-4D97-AF65-F5344CB8AC3E}">
        <p14:creationId xmlns:p14="http://schemas.microsoft.com/office/powerpoint/2010/main" val="13935224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11.1 </a:t>
            </a:r>
            <a:r>
              <a:rPr lang="en-GB" dirty="0"/>
              <a:t>–</a:t>
            </a:r>
            <a:r>
              <a:rPr lang="en-US" sz="1200" b="0" dirty="0">
                <a:solidFill>
                  <a:srgbClr val="FF0000"/>
                </a:solidFill>
              </a:rPr>
              <a:t> Network Devices</a:t>
            </a:r>
          </a:p>
          <a:p>
            <a:pPr>
              <a:buFontTx/>
              <a:buNone/>
            </a:pPr>
            <a:r>
              <a:rPr lang="en-US" sz="1200" b="0" dirty="0">
                <a:solidFill>
                  <a:srgbClr val="FF0000"/>
                </a:solidFill>
              </a:rPr>
              <a:t>11.1.11 </a:t>
            </a:r>
            <a:r>
              <a:rPr lang="en-GB" dirty="0"/>
              <a:t>– </a:t>
            </a:r>
            <a:r>
              <a:rPr lang="en-US" sz="1200" b="0" i="0" u="none" strike="noStrike" kern="1200" dirty="0">
                <a:solidFill>
                  <a:schemeClr val="tx1"/>
                </a:solidFill>
                <a:effectLst/>
                <a:latin typeface="+mn-lt"/>
                <a:ea typeface="+mn-ea"/>
                <a:cs typeface="+mn-cs"/>
              </a:rPr>
              <a:t>Video - MAC Address Tables on Connected Switches</a:t>
            </a:r>
            <a:endParaRPr lang="en-US" sz="1200" b="0" dirty="0">
              <a:solidFill>
                <a:srgbClr val="FF0000"/>
              </a:solidFill>
            </a:endParaRPr>
          </a:p>
        </p:txBody>
      </p:sp>
    </p:spTree>
    <p:extLst>
      <p:ext uri="{BB962C8B-B14F-4D97-AF65-F5344CB8AC3E}">
        <p14:creationId xmlns:p14="http://schemas.microsoft.com/office/powerpoint/2010/main" val="23340647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11.1 </a:t>
            </a:r>
            <a:r>
              <a:rPr lang="en-GB" dirty="0"/>
              <a:t>–</a:t>
            </a:r>
            <a:r>
              <a:rPr lang="en-US" sz="1200" b="0" dirty="0">
                <a:solidFill>
                  <a:srgbClr val="FF0000"/>
                </a:solidFill>
              </a:rPr>
              <a:t> Network Devices</a:t>
            </a:r>
          </a:p>
          <a:p>
            <a:pPr>
              <a:buFontTx/>
              <a:buNone/>
            </a:pPr>
            <a:r>
              <a:rPr lang="en-US" sz="1200" b="0" dirty="0">
                <a:solidFill>
                  <a:srgbClr val="FF0000"/>
                </a:solidFill>
              </a:rPr>
              <a:t>11.1.12 </a:t>
            </a:r>
            <a:r>
              <a:rPr lang="en-GB" dirty="0"/>
              <a:t>– </a:t>
            </a:r>
            <a:r>
              <a:rPr lang="en-IN" sz="1200" b="0" i="0" u="none" strike="noStrike" kern="1200" dirty="0">
                <a:solidFill>
                  <a:schemeClr val="tx1"/>
                </a:solidFill>
                <a:effectLst/>
                <a:latin typeface="+mn-lt"/>
                <a:ea typeface="+mn-ea"/>
                <a:cs typeface="+mn-cs"/>
              </a:rPr>
              <a:t>VLANs</a:t>
            </a:r>
            <a:endParaRPr lang="en-US" sz="1200" b="0" dirty="0">
              <a:solidFill>
                <a:srgbClr val="FF0000"/>
              </a:solidFill>
            </a:endParaRPr>
          </a:p>
        </p:txBody>
      </p:sp>
    </p:spTree>
    <p:extLst>
      <p:ext uri="{BB962C8B-B14F-4D97-AF65-F5344CB8AC3E}">
        <p14:creationId xmlns:p14="http://schemas.microsoft.com/office/powerpoint/2010/main" val="42314746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11.1 </a:t>
            </a:r>
            <a:r>
              <a:rPr lang="en-GB" dirty="0"/>
              <a:t>–</a:t>
            </a:r>
            <a:r>
              <a:rPr lang="en-US" sz="1200" b="0" dirty="0">
                <a:solidFill>
                  <a:srgbClr val="FF0000"/>
                </a:solidFill>
              </a:rPr>
              <a:t> Network Devices</a:t>
            </a:r>
          </a:p>
          <a:p>
            <a:pPr>
              <a:buFontTx/>
              <a:buNone/>
            </a:pPr>
            <a:r>
              <a:rPr lang="en-US" sz="1200" b="0" dirty="0">
                <a:solidFill>
                  <a:srgbClr val="FF0000"/>
                </a:solidFill>
              </a:rPr>
              <a:t>11.1.13 </a:t>
            </a:r>
            <a:r>
              <a:rPr lang="en-GB" dirty="0"/>
              <a:t>– </a:t>
            </a:r>
            <a:r>
              <a:rPr lang="en-IN" sz="1200" b="0" i="0" u="none" strike="noStrike" kern="1200" dirty="0">
                <a:solidFill>
                  <a:schemeClr val="tx1"/>
                </a:solidFill>
                <a:effectLst/>
                <a:latin typeface="+mn-lt"/>
                <a:ea typeface="+mn-ea"/>
                <a:cs typeface="+mn-cs"/>
              </a:rPr>
              <a:t>STP</a:t>
            </a:r>
            <a:endParaRPr lang="en-US" sz="1200" b="0" dirty="0">
              <a:solidFill>
                <a:srgbClr val="FF0000"/>
              </a:solidFill>
            </a:endParaRPr>
          </a:p>
        </p:txBody>
      </p:sp>
    </p:spTree>
    <p:extLst>
      <p:ext uri="{BB962C8B-B14F-4D97-AF65-F5344CB8AC3E}">
        <p14:creationId xmlns:p14="http://schemas.microsoft.com/office/powerpoint/2010/main" val="35974856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11.1 </a:t>
            </a:r>
            <a:r>
              <a:rPr lang="en-GB" dirty="0"/>
              <a:t>–</a:t>
            </a:r>
            <a:r>
              <a:rPr lang="en-US" sz="1200" b="0" dirty="0">
                <a:solidFill>
                  <a:srgbClr val="FF0000"/>
                </a:solidFill>
              </a:rPr>
              <a:t> Network Devices</a:t>
            </a:r>
          </a:p>
          <a:p>
            <a:pPr>
              <a:buFontTx/>
              <a:buNone/>
            </a:pPr>
            <a:r>
              <a:rPr lang="en-US" sz="1200" b="0" dirty="0">
                <a:solidFill>
                  <a:srgbClr val="FF0000"/>
                </a:solidFill>
              </a:rPr>
              <a:t>11.1.14 </a:t>
            </a:r>
            <a:r>
              <a:rPr lang="en-GB" dirty="0"/>
              <a:t>– </a:t>
            </a:r>
            <a:r>
              <a:rPr lang="en-IN" sz="1200" b="0" i="0" u="none" strike="noStrike" kern="1200" dirty="0">
                <a:solidFill>
                  <a:schemeClr val="tx1"/>
                </a:solidFill>
                <a:effectLst/>
                <a:latin typeface="+mn-lt"/>
                <a:ea typeface="+mn-ea"/>
                <a:cs typeface="+mn-cs"/>
              </a:rPr>
              <a:t>Multilayer Switching</a:t>
            </a:r>
            <a:endParaRPr lang="en-US" sz="1200" b="0" dirty="0">
              <a:solidFill>
                <a:srgbClr val="FF0000"/>
              </a:solidFill>
            </a:endParaRPr>
          </a:p>
        </p:txBody>
      </p:sp>
    </p:spTree>
    <p:extLst>
      <p:ext uri="{BB962C8B-B14F-4D97-AF65-F5344CB8AC3E}">
        <p14:creationId xmlns:p14="http://schemas.microsoft.com/office/powerpoint/2010/main" val="12111370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11.1 </a:t>
            </a:r>
            <a:r>
              <a:rPr lang="en-GB" dirty="0"/>
              <a:t>–</a:t>
            </a:r>
            <a:r>
              <a:rPr lang="en-US" sz="1200" b="0" dirty="0">
                <a:solidFill>
                  <a:srgbClr val="FF0000"/>
                </a:solidFill>
              </a:rPr>
              <a:t> Network Devices</a:t>
            </a:r>
          </a:p>
          <a:p>
            <a:pPr>
              <a:buFontTx/>
              <a:buNone/>
            </a:pPr>
            <a:r>
              <a:rPr lang="en-US" sz="1200" b="0" dirty="0">
                <a:solidFill>
                  <a:srgbClr val="FF0000"/>
                </a:solidFill>
              </a:rPr>
              <a:t>11.1.14 </a:t>
            </a:r>
            <a:r>
              <a:rPr lang="en-GB" dirty="0"/>
              <a:t>– </a:t>
            </a:r>
            <a:r>
              <a:rPr lang="en-IN" sz="1200" b="0" i="0" u="none" strike="noStrike" kern="1200" dirty="0">
                <a:solidFill>
                  <a:schemeClr val="tx1"/>
                </a:solidFill>
                <a:effectLst/>
                <a:latin typeface="+mn-lt"/>
                <a:ea typeface="+mn-ea"/>
                <a:cs typeface="+mn-cs"/>
              </a:rPr>
              <a:t>Multilayer Switching</a:t>
            </a:r>
            <a:endParaRPr lang="en-US" sz="1200" b="0" dirty="0">
              <a:solidFill>
                <a:srgbClr val="FF0000"/>
              </a:solidFill>
            </a:endParaRPr>
          </a:p>
        </p:txBody>
      </p:sp>
    </p:spTree>
    <p:extLst>
      <p:ext uri="{BB962C8B-B14F-4D97-AF65-F5344CB8AC3E}">
        <p14:creationId xmlns:p14="http://schemas.microsoft.com/office/powerpoint/2010/main" val="40627092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11.1 </a:t>
            </a:r>
            <a:r>
              <a:rPr lang="en-GB" dirty="0"/>
              <a:t>–</a:t>
            </a:r>
            <a:r>
              <a:rPr lang="en-US" sz="1200" b="0" dirty="0">
                <a:solidFill>
                  <a:srgbClr val="FF0000"/>
                </a:solidFill>
              </a:rPr>
              <a:t> Network Devices</a:t>
            </a:r>
          </a:p>
          <a:p>
            <a:pPr>
              <a:buFontTx/>
              <a:buNone/>
            </a:pPr>
            <a:r>
              <a:rPr lang="en-US" sz="1200" b="0" dirty="0">
                <a:solidFill>
                  <a:srgbClr val="FF0000"/>
                </a:solidFill>
              </a:rPr>
              <a:t>11.1.14 </a:t>
            </a:r>
            <a:r>
              <a:rPr lang="en-GB" dirty="0"/>
              <a:t>– </a:t>
            </a:r>
            <a:r>
              <a:rPr lang="en-IN" sz="1200" b="0" i="0" u="none" strike="noStrike" kern="1200" dirty="0">
                <a:solidFill>
                  <a:schemeClr val="tx1"/>
                </a:solidFill>
                <a:effectLst/>
                <a:latin typeface="+mn-lt"/>
                <a:ea typeface="+mn-ea"/>
                <a:cs typeface="+mn-cs"/>
              </a:rPr>
              <a:t>Multilayer Switching</a:t>
            </a:r>
            <a:endParaRPr lang="en-US" sz="1200" b="0" dirty="0">
              <a:solidFill>
                <a:srgbClr val="FF0000"/>
              </a:solidFill>
            </a:endParaRPr>
          </a:p>
        </p:txBody>
      </p:sp>
    </p:spTree>
    <p:extLst>
      <p:ext uri="{BB962C8B-B14F-4D97-AF65-F5344CB8AC3E}">
        <p14:creationId xmlns:p14="http://schemas.microsoft.com/office/powerpoint/2010/main" val="2194420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4</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Source:</a:t>
            </a:r>
          </a:p>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11.2 </a:t>
            </a:r>
            <a:r>
              <a:rPr lang="en-GB" dirty="0"/>
              <a:t>–</a:t>
            </a:r>
            <a:r>
              <a:rPr lang="en-US" sz="1200" b="0" dirty="0">
                <a:solidFill>
                  <a:srgbClr val="FF0000"/>
                </a:solidFill>
              </a:rPr>
              <a:t> </a:t>
            </a:r>
            <a:r>
              <a:rPr lang="en-IN" dirty="0">
                <a:solidFill>
                  <a:schemeClr val="accent5">
                    <a:lumMod val="40000"/>
                    <a:lumOff val="60000"/>
                  </a:schemeClr>
                </a:solidFill>
              </a:rPr>
              <a:t>Wireless Communications</a:t>
            </a:r>
            <a:endParaRPr lang="en-US" sz="1200" b="0" dirty="0">
              <a:solidFill>
                <a:srgbClr val="FF0000"/>
              </a:solidFill>
            </a:endParaRPr>
          </a:p>
          <a:p>
            <a:pPr>
              <a:buFontTx/>
              <a:buNone/>
            </a:pPr>
            <a:endParaRPr lang="en-US"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 </a:t>
            </a:r>
            <a:r>
              <a:rPr lang="en-US" sz="1000" b="0" dirty="0"/>
              <a:t>20 min</a:t>
            </a:r>
          </a:p>
          <a:p>
            <a:pPr marL="171450" lvl="0" indent="-171450">
              <a:buFont typeface="Arial" panose="020B0604020202020204" pitchFamily="34" charset="0"/>
              <a:buChar char="•"/>
            </a:pPr>
            <a:r>
              <a:rPr lang="en-US" sz="1050" b="1" dirty="0"/>
              <a:t>Instructor Notes: </a:t>
            </a:r>
          </a:p>
          <a:p>
            <a:pPr marL="628650" lvl="1" indent="-171450">
              <a:buFont typeface="Arial" panose="020B0604020202020204" pitchFamily="34" charset="0"/>
              <a:buChar char="•"/>
            </a:pPr>
            <a:r>
              <a:rPr lang="en-US" sz="1000" dirty="0"/>
              <a:t>Give a brief introduction to the topic and explain the </a:t>
            </a:r>
            <a:r>
              <a:rPr lang="en-US" sz="1000" baseline="0" dirty="0"/>
              <a:t>difference </a:t>
            </a:r>
            <a:r>
              <a:rPr lang="en-US" sz="1000" dirty="0"/>
              <a:t>between Wireless LAN and Wired LAN.</a:t>
            </a:r>
          </a:p>
          <a:p>
            <a:pPr marL="628650" lvl="1" indent="-171450">
              <a:buFont typeface="Arial" panose="020B0604020202020204" pitchFamily="34" charset="0"/>
              <a:buChar char="•"/>
            </a:pPr>
            <a:r>
              <a:rPr lang="en-US" sz="1000" baseline="0" dirty="0"/>
              <a:t>Brief the learners on various fields of </a:t>
            </a:r>
            <a:r>
              <a:rPr lang="en-IN" sz="1000" dirty="0"/>
              <a:t>802.11 frame structure.</a:t>
            </a:r>
          </a:p>
          <a:p>
            <a:pPr marL="628650" lvl="1" indent="-171450">
              <a:buFont typeface="Arial" panose="020B0604020202020204" pitchFamily="34" charset="0"/>
              <a:buChar char="•"/>
            </a:pPr>
            <a:r>
              <a:rPr lang="en-US" sz="1000" dirty="0"/>
              <a:t>Ensure the learners know of CSMA/CA.</a:t>
            </a:r>
          </a:p>
          <a:p>
            <a:pPr marL="628650" lvl="1" indent="-171450">
              <a:buFont typeface="Arial" panose="020B0604020202020204" pitchFamily="34" charset="0"/>
              <a:buChar char="•"/>
            </a:pPr>
            <a:r>
              <a:rPr lang="en-US" sz="1000" dirty="0"/>
              <a:t>Ensure the learners understand the wireless client and AP association.</a:t>
            </a:r>
          </a:p>
          <a:p>
            <a:pPr marL="628650" lvl="1" indent="-171450">
              <a:buFont typeface="Arial" panose="020B0604020202020204" pitchFamily="34" charset="0"/>
              <a:buChar char="•"/>
            </a:pPr>
            <a:r>
              <a:rPr lang="en-US" sz="1000" baseline="0" dirty="0"/>
              <a:t>Discuss the passive and active disorder mode with the learners.</a:t>
            </a:r>
          </a:p>
          <a:p>
            <a:pPr marL="628650" lvl="1" indent="-171450">
              <a:buFont typeface="Arial" panose="020B0604020202020204" pitchFamily="34" charset="0"/>
              <a:buChar char="•"/>
            </a:pPr>
            <a:r>
              <a:rPr lang="en-US" sz="1000" baseline="0" dirty="0"/>
              <a:t>Explain the wireless devices such as AP, LWAP, and WLC to the learners.</a:t>
            </a:r>
          </a:p>
          <a:p>
            <a:pPr marL="628650" lvl="1" indent="-171450">
              <a:buFont typeface="Arial" panose="020B0604020202020204" pitchFamily="34" charset="0"/>
              <a:buChar char="•"/>
            </a:pPr>
            <a:r>
              <a:rPr lang="en-US" sz="1000" baseline="0" dirty="0"/>
              <a:t>By the end of the topic, encourage the leaners to perform the given activities.</a:t>
            </a:r>
            <a:endParaRPr lang="en-US" sz="1000" dirty="0"/>
          </a:p>
          <a:p>
            <a:pPr marL="171450" lvl="0" indent="-171450">
              <a:buFont typeface="Arial" panose="020B0604020202020204" pitchFamily="34" charset="0"/>
              <a:buChar char="•"/>
            </a:pPr>
            <a:r>
              <a:rPr lang="en-US" sz="1050" b="1" dirty="0"/>
              <a:t>Key Points:</a:t>
            </a:r>
            <a:r>
              <a:rPr lang="en-US" sz="1100" b="1" dirty="0"/>
              <a:t>  </a:t>
            </a:r>
            <a:r>
              <a:rPr lang="en-US" sz="1100" b="0" dirty="0"/>
              <a:t>WLAN, 802.11 Frame Structure, CSMA/CA, Passive and Active Discover Mode, AP,WLC, LWAP, AP</a:t>
            </a:r>
            <a:r>
              <a:rPr lang="en-US" sz="1100" b="0" baseline="0" dirty="0"/>
              <a:t> Association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3229950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11.2 </a:t>
            </a:r>
            <a:r>
              <a:rPr lang="en-GB" dirty="0"/>
              <a:t>–</a:t>
            </a:r>
            <a:r>
              <a:rPr lang="en-US" sz="1200" b="0" dirty="0">
                <a:solidFill>
                  <a:srgbClr val="FF0000"/>
                </a:solidFill>
              </a:rPr>
              <a:t> </a:t>
            </a:r>
            <a:r>
              <a:rPr lang="en-IN" dirty="0">
                <a:solidFill>
                  <a:schemeClr val="accent5">
                    <a:lumMod val="40000"/>
                    <a:lumOff val="60000"/>
                  </a:schemeClr>
                </a:solidFill>
              </a:rPr>
              <a:t>Wireless Communications</a:t>
            </a:r>
            <a:endParaRPr lang="en-US" sz="1200" b="0" dirty="0">
              <a:solidFill>
                <a:srgbClr val="FF0000"/>
              </a:solidFill>
            </a:endParaRPr>
          </a:p>
          <a:p>
            <a:r>
              <a:rPr lang="en-US" sz="1200" b="0" dirty="0">
                <a:solidFill>
                  <a:srgbClr val="FF0000"/>
                </a:solidFill>
              </a:rPr>
              <a:t>11.2.1</a:t>
            </a:r>
            <a:r>
              <a:rPr lang="en-US" sz="1200" b="0" baseline="0" dirty="0">
                <a:solidFill>
                  <a:srgbClr val="FF0000"/>
                </a:solidFill>
              </a:rPr>
              <a:t> </a:t>
            </a:r>
            <a:r>
              <a:rPr lang="en-GB" dirty="0"/>
              <a:t>– </a:t>
            </a:r>
            <a:r>
              <a:rPr lang="en-IN" dirty="0"/>
              <a:t>Video - Wireless Communications</a:t>
            </a:r>
          </a:p>
        </p:txBody>
      </p:sp>
    </p:spTree>
    <p:extLst>
      <p:ext uri="{BB962C8B-B14F-4D97-AF65-F5344CB8AC3E}">
        <p14:creationId xmlns:p14="http://schemas.microsoft.com/office/powerpoint/2010/main" val="19441880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11.2 </a:t>
            </a:r>
            <a:r>
              <a:rPr lang="en-GB" dirty="0"/>
              <a:t>–</a:t>
            </a:r>
            <a:r>
              <a:rPr lang="en-US" sz="1200" b="0" dirty="0">
                <a:solidFill>
                  <a:srgbClr val="FF0000"/>
                </a:solidFill>
              </a:rPr>
              <a:t> </a:t>
            </a:r>
            <a:r>
              <a:rPr lang="en-IN" dirty="0">
                <a:solidFill>
                  <a:schemeClr val="accent5">
                    <a:lumMod val="40000"/>
                    <a:lumOff val="60000"/>
                  </a:schemeClr>
                </a:solidFill>
              </a:rPr>
              <a:t>Wireless Communications</a:t>
            </a:r>
            <a:endParaRPr lang="en-US" sz="1200" b="0" dirty="0">
              <a:solidFill>
                <a:srgbClr val="FF0000"/>
              </a:solidFill>
            </a:endParaRPr>
          </a:p>
          <a:p>
            <a:r>
              <a:rPr lang="en-US" sz="1200" b="0" dirty="0">
                <a:solidFill>
                  <a:srgbClr val="FF0000"/>
                </a:solidFill>
              </a:rPr>
              <a:t>11.2.2</a:t>
            </a:r>
            <a:r>
              <a:rPr lang="en-US" sz="1200" b="0" baseline="0" dirty="0">
                <a:solidFill>
                  <a:srgbClr val="FF0000"/>
                </a:solidFill>
              </a:rPr>
              <a:t> </a:t>
            </a:r>
            <a:r>
              <a:rPr lang="en-GB" dirty="0"/>
              <a:t>– </a:t>
            </a:r>
            <a:r>
              <a:rPr lang="en-IN" sz="1200" b="0" i="0" u="none" strike="noStrike" kern="1200" dirty="0">
                <a:solidFill>
                  <a:schemeClr val="tx1"/>
                </a:solidFill>
                <a:effectLst/>
                <a:latin typeface="+mn-lt"/>
                <a:ea typeface="+mn-ea"/>
                <a:cs typeface="+mn-cs"/>
              </a:rPr>
              <a:t>Wireless versus Wired LANs</a:t>
            </a:r>
            <a:endParaRPr lang="en-IN" dirty="0"/>
          </a:p>
        </p:txBody>
      </p:sp>
    </p:spTree>
    <p:extLst>
      <p:ext uri="{BB962C8B-B14F-4D97-AF65-F5344CB8AC3E}">
        <p14:creationId xmlns:p14="http://schemas.microsoft.com/office/powerpoint/2010/main" val="34532230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11.2 </a:t>
            </a:r>
            <a:r>
              <a:rPr lang="en-GB" dirty="0"/>
              <a:t>–</a:t>
            </a:r>
            <a:r>
              <a:rPr lang="en-US" sz="1200" b="0" dirty="0">
                <a:solidFill>
                  <a:srgbClr val="FF0000"/>
                </a:solidFill>
              </a:rPr>
              <a:t> </a:t>
            </a:r>
            <a:r>
              <a:rPr lang="en-IN" dirty="0">
                <a:solidFill>
                  <a:schemeClr val="accent5">
                    <a:lumMod val="40000"/>
                    <a:lumOff val="60000"/>
                  </a:schemeClr>
                </a:solidFill>
              </a:rPr>
              <a:t>Wireless Communications</a:t>
            </a:r>
            <a:endParaRPr lang="en-US" sz="1200" b="0" dirty="0">
              <a:solidFill>
                <a:srgbClr val="FF0000"/>
              </a:solidFill>
            </a:endParaRPr>
          </a:p>
          <a:p>
            <a:r>
              <a:rPr lang="en-US" sz="1200" b="0" dirty="0">
                <a:solidFill>
                  <a:srgbClr val="FF0000"/>
                </a:solidFill>
              </a:rPr>
              <a:t>11.2.2</a:t>
            </a:r>
            <a:r>
              <a:rPr lang="en-US" sz="1200" b="0" baseline="0" dirty="0">
                <a:solidFill>
                  <a:srgbClr val="FF0000"/>
                </a:solidFill>
              </a:rPr>
              <a:t> </a:t>
            </a:r>
            <a:r>
              <a:rPr lang="en-GB" dirty="0"/>
              <a:t>– </a:t>
            </a:r>
            <a:r>
              <a:rPr lang="en-IN" sz="1200" b="0" i="0" u="none" strike="noStrike" kern="1200" dirty="0">
                <a:solidFill>
                  <a:schemeClr val="tx1"/>
                </a:solidFill>
                <a:effectLst/>
                <a:latin typeface="+mn-lt"/>
                <a:ea typeface="+mn-ea"/>
                <a:cs typeface="+mn-cs"/>
              </a:rPr>
              <a:t>Wireless versus Wired LANs</a:t>
            </a:r>
            <a:endParaRPr lang="en-IN" dirty="0"/>
          </a:p>
        </p:txBody>
      </p:sp>
    </p:spTree>
    <p:extLst>
      <p:ext uri="{BB962C8B-B14F-4D97-AF65-F5344CB8AC3E}">
        <p14:creationId xmlns:p14="http://schemas.microsoft.com/office/powerpoint/2010/main" val="6503727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11.2 </a:t>
            </a:r>
            <a:r>
              <a:rPr lang="en-GB" dirty="0"/>
              <a:t>–</a:t>
            </a:r>
            <a:r>
              <a:rPr lang="en-US" sz="1200" b="0" dirty="0">
                <a:solidFill>
                  <a:srgbClr val="FF0000"/>
                </a:solidFill>
              </a:rPr>
              <a:t> </a:t>
            </a:r>
            <a:r>
              <a:rPr lang="en-IN" dirty="0">
                <a:solidFill>
                  <a:schemeClr val="accent5">
                    <a:lumMod val="40000"/>
                    <a:lumOff val="60000"/>
                  </a:schemeClr>
                </a:solidFill>
              </a:rPr>
              <a:t>Wireless Communications</a:t>
            </a:r>
            <a:endParaRPr lang="en-US" sz="1200" b="0" dirty="0">
              <a:solidFill>
                <a:srgbClr val="FF0000"/>
              </a:solidFill>
            </a:endParaRPr>
          </a:p>
          <a:p>
            <a:r>
              <a:rPr lang="en-US" sz="1200" b="0" dirty="0">
                <a:solidFill>
                  <a:srgbClr val="FF0000"/>
                </a:solidFill>
              </a:rPr>
              <a:t>11.2.3</a:t>
            </a:r>
            <a:r>
              <a:rPr lang="en-US" sz="1200" b="0" baseline="0" dirty="0">
                <a:solidFill>
                  <a:srgbClr val="FF0000"/>
                </a:solidFill>
              </a:rPr>
              <a:t> </a:t>
            </a:r>
            <a:r>
              <a:rPr lang="en-GB" dirty="0"/>
              <a:t>– </a:t>
            </a:r>
            <a:r>
              <a:rPr lang="en-IN" sz="1200" b="0" i="0" u="none" strike="noStrike" kern="1200" dirty="0">
                <a:solidFill>
                  <a:schemeClr val="tx1"/>
                </a:solidFill>
                <a:effectLst/>
                <a:latin typeface="+mn-lt"/>
                <a:ea typeface="+mn-ea"/>
                <a:cs typeface="+mn-cs"/>
              </a:rPr>
              <a:t>802.11 Frame Structure</a:t>
            </a:r>
            <a:endParaRPr lang="en-IN" dirty="0"/>
          </a:p>
        </p:txBody>
      </p:sp>
    </p:spTree>
    <p:extLst>
      <p:ext uri="{BB962C8B-B14F-4D97-AF65-F5344CB8AC3E}">
        <p14:creationId xmlns:p14="http://schemas.microsoft.com/office/powerpoint/2010/main" val="22068262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11.2 </a:t>
            </a:r>
            <a:r>
              <a:rPr lang="en-GB" dirty="0"/>
              <a:t>–</a:t>
            </a:r>
            <a:r>
              <a:rPr lang="en-US" sz="1200" b="0" dirty="0">
                <a:solidFill>
                  <a:srgbClr val="FF0000"/>
                </a:solidFill>
              </a:rPr>
              <a:t> </a:t>
            </a:r>
            <a:r>
              <a:rPr lang="en-IN" dirty="0">
                <a:solidFill>
                  <a:schemeClr val="accent5">
                    <a:lumMod val="40000"/>
                    <a:lumOff val="60000"/>
                  </a:schemeClr>
                </a:solidFill>
              </a:rPr>
              <a:t>Wireless Communications</a:t>
            </a:r>
            <a:endParaRPr lang="en-US" sz="1200" b="0" dirty="0">
              <a:solidFill>
                <a:srgbClr val="FF0000"/>
              </a:solidFill>
            </a:endParaRPr>
          </a:p>
          <a:p>
            <a:r>
              <a:rPr lang="en-US" sz="1200" b="0" dirty="0">
                <a:solidFill>
                  <a:srgbClr val="FF0000"/>
                </a:solidFill>
              </a:rPr>
              <a:t>11.2.3</a:t>
            </a:r>
            <a:r>
              <a:rPr lang="en-US" sz="1200" b="0" baseline="0" dirty="0">
                <a:solidFill>
                  <a:srgbClr val="FF0000"/>
                </a:solidFill>
              </a:rPr>
              <a:t> </a:t>
            </a:r>
            <a:r>
              <a:rPr lang="en-GB" dirty="0"/>
              <a:t>– </a:t>
            </a:r>
            <a:r>
              <a:rPr lang="en-IN" sz="1200" b="0" i="0" u="none" strike="noStrike" kern="1200" dirty="0">
                <a:solidFill>
                  <a:schemeClr val="tx1"/>
                </a:solidFill>
                <a:effectLst/>
                <a:latin typeface="+mn-lt"/>
                <a:ea typeface="+mn-ea"/>
                <a:cs typeface="+mn-cs"/>
              </a:rPr>
              <a:t>802.11 Frame Structure</a:t>
            </a:r>
            <a:endParaRPr lang="en-IN" dirty="0"/>
          </a:p>
        </p:txBody>
      </p:sp>
    </p:spTree>
    <p:extLst>
      <p:ext uri="{BB962C8B-B14F-4D97-AF65-F5344CB8AC3E}">
        <p14:creationId xmlns:p14="http://schemas.microsoft.com/office/powerpoint/2010/main" val="37392573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11.2 </a:t>
            </a:r>
            <a:r>
              <a:rPr lang="en-GB" dirty="0"/>
              <a:t>–</a:t>
            </a:r>
            <a:r>
              <a:rPr lang="en-US" sz="1200" b="0" dirty="0">
                <a:solidFill>
                  <a:srgbClr val="FF0000"/>
                </a:solidFill>
              </a:rPr>
              <a:t> </a:t>
            </a:r>
            <a:r>
              <a:rPr lang="en-IN" dirty="0">
                <a:solidFill>
                  <a:schemeClr val="accent5">
                    <a:lumMod val="40000"/>
                    <a:lumOff val="60000"/>
                  </a:schemeClr>
                </a:solidFill>
              </a:rPr>
              <a:t>Wireless Communications</a:t>
            </a:r>
            <a:endParaRPr lang="en-US" sz="1200" b="0" dirty="0">
              <a:solidFill>
                <a:srgbClr val="FF0000"/>
              </a:solidFill>
            </a:endParaRPr>
          </a:p>
          <a:p>
            <a:r>
              <a:rPr lang="en-US" sz="1200" b="0" dirty="0">
                <a:solidFill>
                  <a:srgbClr val="FF0000"/>
                </a:solidFill>
              </a:rPr>
              <a:t>11.2.4</a:t>
            </a:r>
            <a:r>
              <a:rPr lang="en-US" sz="1200" b="0" baseline="0" dirty="0">
                <a:solidFill>
                  <a:srgbClr val="FF0000"/>
                </a:solidFill>
              </a:rPr>
              <a:t> </a:t>
            </a:r>
            <a:r>
              <a:rPr lang="en-GB" dirty="0"/>
              <a:t>– </a:t>
            </a:r>
            <a:r>
              <a:rPr lang="en-IN" sz="1200" b="0" i="0" u="none" strike="noStrike" kern="1200" dirty="0">
                <a:solidFill>
                  <a:schemeClr val="tx1"/>
                </a:solidFill>
                <a:effectLst/>
                <a:latin typeface="+mn-lt"/>
                <a:ea typeface="+mn-ea"/>
                <a:cs typeface="+mn-cs"/>
              </a:rPr>
              <a:t>CSMA/CA</a:t>
            </a:r>
            <a:endParaRPr lang="en-IN" dirty="0"/>
          </a:p>
        </p:txBody>
      </p:sp>
    </p:spTree>
    <p:extLst>
      <p:ext uri="{BB962C8B-B14F-4D97-AF65-F5344CB8AC3E}">
        <p14:creationId xmlns:p14="http://schemas.microsoft.com/office/powerpoint/2010/main" val="40356515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11.2 </a:t>
            </a:r>
            <a:r>
              <a:rPr lang="en-GB" dirty="0"/>
              <a:t>–</a:t>
            </a:r>
            <a:r>
              <a:rPr lang="en-US" sz="1200" b="0" dirty="0">
                <a:solidFill>
                  <a:srgbClr val="FF0000"/>
                </a:solidFill>
              </a:rPr>
              <a:t> </a:t>
            </a:r>
            <a:r>
              <a:rPr lang="en-IN" dirty="0">
                <a:solidFill>
                  <a:schemeClr val="accent5">
                    <a:lumMod val="40000"/>
                    <a:lumOff val="60000"/>
                  </a:schemeClr>
                </a:solidFill>
              </a:rPr>
              <a:t>Wireless Communications</a:t>
            </a:r>
            <a:endParaRPr lang="en-US" sz="1200" b="0" dirty="0">
              <a:solidFill>
                <a:srgbClr val="FF0000"/>
              </a:solidFill>
            </a:endParaRPr>
          </a:p>
          <a:p>
            <a:r>
              <a:rPr lang="en-US" sz="1200" b="0" dirty="0">
                <a:solidFill>
                  <a:srgbClr val="FF0000"/>
                </a:solidFill>
              </a:rPr>
              <a:t>11.2.4</a:t>
            </a:r>
            <a:r>
              <a:rPr lang="en-US" sz="1200" b="0" baseline="0" dirty="0">
                <a:solidFill>
                  <a:srgbClr val="FF0000"/>
                </a:solidFill>
              </a:rPr>
              <a:t> </a:t>
            </a:r>
            <a:r>
              <a:rPr lang="en-GB" dirty="0"/>
              <a:t>– </a:t>
            </a:r>
            <a:r>
              <a:rPr lang="en-IN" sz="1200" b="0" i="0" u="none" strike="noStrike" kern="1200" dirty="0">
                <a:solidFill>
                  <a:schemeClr val="tx1"/>
                </a:solidFill>
                <a:effectLst/>
                <a:latin typeface="+mn-lt"/>
                <a:ea typeface="+mn-ea"/>
                <a:cs typeface="+mn-cs"/>
              </a:rPr>
              <a:t>CSMA/CA</a:t>
            </a:r>
            <a:endParaRPr lang="en-IN" dirty="0"/>
          </a:p>
        </p:txBody>
      </p:sp>
    </p:spTree>
    <p:extLst>
      <p:ext uri="{BB962C8B-B14F-4D97-AF65-F5344CB8AC3E}">
        <p14:creationId xmlns:p14="http://schemas.microsoft.com/office/powerpoint/2010/main" val="30302813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11.2 </a:t>
            </a:r>
            <a:r>
              <a:rPr lang="en-GB" dirty="0"/>
              <a:t>–</a:t>
            </a:r>
            <a:r>
              <a:rPr lang="en-US" sz="1200" b="0" dirty="0">
                <a:solidFill>
                  <a:srgbClr val="FF0000"/>
                </a:solidFill>
              </a:rPr>
              <a:t> </a:t>
            </a:r>
            <a:r>
              <a:rPr lang="en-IN" dirty="0">
                <a:solidFill>
                  <a:schemeClr val="accent5">
                    <a:lumMod val="40000"/>
                    <a:lumOff val="60000"/>
                  </a:schemeClr>
                </a:solidFill>
              </a:rPr>
              <a:t>Wireless Communications</a:t>
            </a:r>
            <a:endParaRPr lang="en-US" sz="1200" b="0" dirty="0">
              <a:solidFill>
                <a:srgbClr val="FF0000"/>
              </a:solidFill>
            </a:endParaRPr>
          </a:p>
          <a:p>
            <a:r>
              <a:rPr lang="en-US" sz="1200" b="0" dirty="0">
                <a:solidFill>
                  <a:srgbClr val="FF0000"/>
                </a:solidFill>
              </a:rPr>
              <a:t>11.2.5</a:t>
            </a:r>
            <a:r>
              <a:rPr lang="en-US" sz="1200" b="0" baseline="0" dirty="0">
                <a:solidFill>
                  <a:srgbClr val="FF0000"/>
                </a:solidFill>
              </a:rPr>
              <a:t> </a:t>
            </a:r>
            <a:r>
              <a:rPr lang="en-GB" dirty="0"/>
              <a:t>– </a:t>
            </a:r>
            <a:r>
              <a:rPr lang="en-US" sz="1200" b="0" i="0" u="none" strike="noStrike" kern="1200" dirty="0">
                <a:solidFill>
                  <a:schemeClr val="tx1"/>
                </a:solidFill>
                <a:effectLst/>
                <a:latin typeface="+mn-lt"/>
                <a:ea typeface="+mn-ea"/>
                <a:cs typeface="+mn-cs"/>
              </a:rPr>
              <a:t>Wireless Client and AP Association</a:t>
            </a:r>
            <a:endParaRPr lang="en-IN" dirty="0"/>
          </a:p>
        </p:txBody>
      </p:sp>
    </p:spTree>
    <p:extLst>
      <p:ext uri="{BB962C8B-B14F-4D97-AF65-F5344CB8AC3E}">
        <p14:creationId xmlns:p14="http://schemas.microsoft.com/office/powerpoint/2010/main" val="36189915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11.2 </a:t>
            </a:r>
            <a:r>
              <a:rPr lang="en-GB" dirty="0"/>
              <a:t>–</a:t>
            </a:r>
            <a:r>
              <a:rPr lang="en-US" sz="1200" b="0" dirty="0">
                <a:solidFill>
                  <a:srgbClr val="FF0000"/>
                </a:solidFill>
              </a:rPr>
              <a:t> </a:t>
            </a:r>
            <a:r>
              <a:rPr lang="en-IN" dirty="0">
                <a:solidFill>
                  <a:schemeClr val="accent5">
                    <a:lumMod val="40000"/>
                    <a:lumOff val="60000"/>
                  </a:schemeClr>
                </a:solidFill>
              </a:rPr>
              <a:t>Wireless Communications</a:t>
            </a:r>
            <a:endParaRPr lang="en-US" sz="1200" b="0" dirty="0">
              <a:solidFill>
                <a:srgbClr val="FF0000"/>
              </a:solidFill>
            </a:endParaRPr>
          </a:p>
          <a:p>
            <a:r>
              <a:rPr lang="en-US" sz="1200" b="0" dirty="0">
                <a:solidFill>
                  <a:srgbClr val="FF0000"/>
                </a:solidFill>
              </a:rPr>
              <a:t>11.2.5</a:t>
            </a:r>
            <a:r>
              <a:rPr lang="en-US" sz="1200" b="0" baseline="0" dirty="0">
                <a:solidFill>
                  <a:srgbClr val="FF0000"/>
                </a:solidFill>
              </a:rPr>
              <a:t> </a:t>
            </a:r>
            <a:r>
              <a:rPr lang="en-GB" dirty="0"/>
              <a:t>– </a:t>
            </a:r>
            <a:r>
              <a:rPr lang="en-US" sz="1200" b="0" i="0" u="none" strike="noStrike" kern="1200" dirty="0">
                <a:solidFill>
                  <a:schemeClr val="tx1"/>
                </a:solidFill>
                <a:effectLst/>
                <a:latin typeface="+mn-lt"/>
                <a:ea typeface="+mn-ea"/>
                <a:cs typeface="+mn-cs"/>
              </a:rPr>
              <a:t>Wireless Client and AP Association</a:t>
            </a:r>
            <a:endParaRPr lang="en-IN" dirty="0"/>
          </a:p>
        </p:txBody>
      </p:sp>
    </p:spTree>
    <p:extLst>
      <p:ext uri="{BB962C8B-B14F-4D97-AF65-F5344CB8AC3E}">
        <p14:creationId xmlns:p14="http://schemas.microsoft.com/office/powerpoint/2010/main" val="2665812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i="1" dirty="0"/>
          </a:p>
        </p:txBody>
      </p:sp>
    </p:spTree>
    <p:extLst>
      <p:ext uri="{BB962C8B-B14F-4D97-AF65-F5344CB8AC3E}">
        <p14:creationId xmlns:p14="http://schemas.microsoft.com/office/powerpoint/2010/main" val="16874538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11.2 </a:t>
            </a:r>
            <a:r>
              <a:rPr lang="en-GB" dirty="0"/>
              <a:t>–</a:t>
            </a:r>
            <a:r>
              <a:rPr lang="en-US" sz="1200" b="0" dirty="0">
                <a:solidFill>
                  <a:srgbClr val="FF0000"/>
                </a:solidFill>
              </a:rPr>
              <a:t> </a:t>
            </a:r>
            <a:r>
              <a:rPr lang="en-IN" dirty="0">
                <a:solidFill>
                  <a:schemeClr val="accent5">
                    <a:lumMod val="40000"/>
                    <a:lumOff val="60000"/>
                  </a:schemeClr>
                </a:solidFill>
              </a:rPr>
              <a:t>Wireless Communications</a:t>
            </a:r>
            <a:endParaRPr lang="en-US" sz="1200" b="0" dirty="0">
              <a:solidFill>
                <a:srgbClr val="FF0000"/>
              </a:solidFill>
            </a:endParaRPr>
          </a:p>
          <a:p>
            <a:r>
              <a:rPr lang="en-US" sz="1200" b="0" dirty="0">
                <a:solidFill>
                  <a:srgbClr val="FF0000"/>
                </a:solidFill>
              </a:rPr>
              <a:t>11.2.6</a:t>
            </a:r>
            <a:r>
              <a:rPr lang="en-US" sz="1200" b="0" baseline="0" dirty="0">
                <a:solidFill>
                  <a:srgbClr val="FF0000"/>
                </a:solidFill>
              </a:rPr>
              <a:t> </a:t>
            </a:r>
            <a:r>
              <a:rPr lang="en-GB" dirty="0"/>
              <a:t>– </a:t>
            </a:r>
            <a:r>
              <a:rPr lang="en-IN" sz="1200" b="0" i="0" u="none" strike="noStrike" kern="1200" dirty="0">
                <a:solidFill>
                  <a:schemeClr val="tx1"/>
                </a:solidFill>
                <a:effectLst/>
                <a:latin typeface="+mn-lt"/>
                <a:ea typeface="+mn-ea"/>
                <a:cs typeface="+mn-cs"/>
              </a:rPr>
              <a:t>Passive and Active Discover Mode</a:t>
            </a:r>
            <a:endParaRPr lang="en-IN" dirty="0"/>
          </a:p>
        </p:txBody>
      </p:sp>
    </p:spTree>
    <p:extLst>
      <p:ext uri="{BB962C8B-B14F-4D97-AF65-F5344CB8AC3E}">
        <p14:creationId xmlns:p14="http://schemas.microsoft.com/office/powerpoint/2010/main" val="3989944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11.2 </a:t>
            </a:r>
            <a:r>
              <a:rPr lang="en-GB" dirty="0"/>
              <a:t>–</a:t>
            </a:r>
            <a:r>
              <a:rPr lang="en-US" sz="1200" b="0" dirty="0">
                <a:solidFill>
                  <a:srgbClr val="FF0000"/>
                </a:solidFill>
              </a:rPr>
              <a:t> </a:t>
            </a:r>
            <a:r>
              <a:rPr lang="en-IN" dirty="0">
                <a:solidFill>
                  <a:schemeClr val="accent5">
                    <a:lumMod val="40000"/>
                    <a:lumOff val="60000"/>
                  </a:schemeClr>
                </a:solidFill>
              </a:rPr>
              <a:t>Wireless Communications</a:t>
            </a:r>
            <a:endParaRPr lang="en-US" sz="1200" b="0" dirty="0">
              <a:solidFill>
                <a:srgbClr val="FF0000"/>
              </a:solidFill>
            </a:endParaRPr>
          </a:p>
          <a:p>
            <a:r>
              <a:rPr lang="en-US" sz="1200" b="0" dirty="0">
                <a:solidFill>
                  <a:srgbClr val="FF0000"/>
                </a:solidFill>
              </a:rPr>
              <a:t>11.2.6</a:t>
            </a:r>
            <a:r>
              <a:rPr lang="en-US" sz="1200" b="0" baseline="0" dirty="0">
                <a:solidFill>
                  <a:srgbClr val="FF0000"/>
                </a:solidFill>
              </a:rPr>
              <a:t> </a:t>
            </a:r>
            <a:r>
              <a:rPr lang="en-GB" dirty="0"/>
              <a:t>– </a:t>
            </a:r>
            <a:r>
              <a:rPr lang="en-IN" sz="1200" b="0" i="0" u="none" strike="noStrike" kern="1200" dirty="0">
                <a:solidFill>
                  <a:schemeClr val="tx1"/>
                </a:solidFill>
                <a:effectLst/>
                <a:latin typeface="+mn-lt"/>
                <a:ea typeface="+mn-ea"/>
                <a:cs typeface="+mn-cs"/>
              </a:rPr>
              <a:t>Passive and Active Discover Mode</a:t>
            </a:r>
          </a:p>
          <a:p>
            <a:r>
              <a:rPr lang="en-US" sz="1200" b="0" dirty="0">
                <a:solidFill>
                  <a:srgbClr val="FF0000"/>
                </a:solidFill>
              </a:rPr>
              <a:t>11.2.7</a:t>
            </a:r>
            <a:r>
              <a:rPr lang="en-US" sz="1200" b="0" baseline="0" dirty="0">
                <a:solidFill>
                  <a:srgbClr val="FF0000"/>
                </a:solidFill>
              </a:rPr>
              <a:t> </a:t>
            </a:r>
            <a:r>
              <a:rPr lang="en-GB" dirty="0"/>
              <a:t>– </a:t>
            </a:r>
            <a:r>
              <a:rPr lang="en-US" sz="1200" b="0" i="0" u="none" strike="noStrike" kern="1200" dirty="0">
                <a:solidFill>
                  <a:schemeClr val="tx1"/>
                </a:solidFill>
                <a:effectLst/>
                <a:latin typeface="+mn-lt"/>
                <a:ea typeface="+mn-ea"/>
                <a:cs typeface="+mn-cs"/>
              </a:rPr>
              <a:t>Check Your Understanding – Steps in the Client and AP Process</a:t>
            </a:r>
            <a:endParaRPr lang="en-IN" dirty="0"/>
          </a:p>
        </p:txBody>
      </p:sp>
    </p:spTree>
    <p:extLst>
      <p:ext uri="{BB962C8B-B14F-4D97-AF65-F5344CB8AC3E}">
        <p14:creationId xmlns:p14="http://schemas.microsoft.com/office/powerpoint/2010/main" val="19999995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11.2 </a:t>
            </a:r>
            <a:r>
              <a:rPr lang="en-GB" dirty="0"/>
              <a:t>–</a:t>
            </a:r>
            <a:r>
              <a:rPr lang="en-US" sz="1200" b="0" dirty="0">
                <a:solidFill>
                  <a:srgbClr val="FF0000"/>
                </a:solidFill>
              </a:rPr>
              <a:t> </a:t>
            </a:r>
            <a:r>
              <a:rPr lang="en-IN" dirty="0">
                <a:solidFill>
                  <a:schemeClr val="accent5">
                    <a:lumMod val="40000"/>
                    <a:lumOff val="60000"/>
                  </a:schemeClr>
                </a:solidFill>
              </a:rPr>
              <a:t>Wireless Communications</a:t>
            </a:r>
            <a:endParaRPr lang="en-US" sz="1200" b="0" dirty="0">
              <a:solidFill>
                <a:srgbClr val="FF0000"/>
              </a:solidFill>
            </a:endParaRPr>
          </a:p>
          <a:p>
            <a:r>
              <a:rPr lang="en-US" sz="1200" b="0" dirty="0">
                <a:solidFill>
                  <a:srgbClr val="FF0000"/>
                </a:solidFill>
              </a:rPr>
              <a:t>11.2.8</a:t>
            </a:r>
            <a:r>
              <a:rPr lang="en-US" sz="1200" b="0" baseline="0" dirty="0">
                <a:solidFill>
                  <a:srgbClr val="FF0000"/>
                </a:solidFill>
              </a:rPr>
              <a:t> </a:t>
            </a:r>
            <a:r>
              <a:rPr lang="en-GB" dirty="0"/>
              <a:t>– </a:t>
            </a:r>
            <a:r>
              <a:rPr lang="en-US" sz="1200" b="0" i="0" u="none" strike="noStrike" kern="1200" dirty="0">
                <a:solidFill>
                  <a:schemeClr val="tx1"/>
                </a:solidFill>
                <a:effectLst/>
                <a:latin typeface="+mn-lt"/>
                <a:ea typeface="+mn-ea"/>
                <a:cs typeface="+mn-cs"/>
              </a:rPr>
              <a:t>Wireless Devices - AP, LWAP, and WLC</a:t>
            </a:r>
            <a:endParaRPr lang="en-IN" dirty="0"/>
          </a:p>
        </p:txBody>
      </p:sp>
    </p:spTree>
    <p:extLst>
      <p:ext uri="{BB962C8B-B14F-4D97-AF65-F5344CB8AC3E}">
        <p14:creationId xmlns:p14="http://schemas.microsoft.com/office/powerpoint/2010/main" val="1683436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11.2 </a:t>
            </a:r>
            <a:r>
              <a:rPr lang="en-GB" dirty="0"/>
              <a:t>–</a:t>
            </a:r>
            <a:r>
              <a:rPr lang="en-US" sz="1200" b="0" dirty="0">
                <a:solidFill>
                  <a:srgbClr val="FF0000"/>
                </a:solidFill>
              </a:rPr>
              <a:t> </a:t>
            </a:r>
            <a:r>
              <a:rPr lang="en-IN" dirty="0">
                <a:solidFill>
                  <a:schemeClr val="accent5">
                    <a:lumMod val="40000"/>
                    <a:lumOff val="60000"/>
                  </a:schemeClr>
                </a:solidFill>
              </a:rPr>
              <a:t>Wireless Communications</a:t>
            </a:r>
            <a:endParaRPr lang="en-US" sz="1200" b="0" dirty="0">
              <a:solidFill>
                <a:srgbClr val="FF0000"/>
              </a:solidFill>
            </a:endParaRPr>
          </a:p>
          <a:p>
            <a:r>
              <a:rPr lang="en-US" sz="1200" b="0" dirty="0">
                <a:solidFill>
                  <a:srgbClr val="FF0000"/>
                </a:solidFill>
              </a:rPr>
              <a:t>11.2.8</a:t>
            </a:r>
            <a:r>
              <a:rPr lang="en-US" sz="1200" b="0" baseline="0" dirty="0">
                <a:solidFill>
                  <a:srgbClr val="FF0000"/>
                </a:solidFill>
              </a:rPr>
              <a:t> </a:t>
            </a:r>
            <a:r>
              <a:rPr lang="en-GB" dirty="0"/>
              <a:t>– </a:t>
            </a:r>
            <a:r>
              <a:rPr lang="en-US" sz="1200" b="0" i="0" u="none" strike="noStrike" kern="1200" dirty="0">
                <a:solidFill>
                  <a:schemeClr val="tx1"/>
                </a:solidFill>
                <a:effectLst/>
                <a:latin typeface="+mn-lt"/>
                <a:ea typeface="+mn-ea"/>
                <a:cs typeface="+mn-cs"/>
              </a:rPr>
              <a:t>Wireless Devices - AP, LWAP, and WLC</a:t>
            </a:r>
          </a:p>
          <a:p>
            <a:r>
              <a:rPr lang="en-US" sz="1200" b="0" dirty="0">
                <a:solidFill>
                  <a:srgbClr val="FF0000"/>
                </a:solidFill>
              </a:rPr>
              <a:t>11.2.9</a:t>
            </a:r>
            <a:r>
              <a:rPr lang="en-US" sz="1200" b="0" baseline="0" dirty="0">
                <a:solidFill>
                  <a:srgbClr val="FF0000"/>
                </a:solidFill>
              </a:rPr>
              <a:t> </a:t>
            </a:r>
            <a:r>
              <a:rPr lang="en-GB" dirty="0"/>
              <a:t>– </a:t>
            </a:r>
            <a:r>
              <a:rPr lang="en-US" sz="1200" b="0" i="0" u="none" strike="noStrike" kern="1200" dirty="0">
                <a:solidFill>
                  <a:schemeClr val="tx1"/>
                </a:solidFill>
                <a:effectLst/>
                <a:latin typeface="+mn-lt"/>
                <a:ea typeface="+mn-ea"/>
                <a:cs typeface="+mn-cs"/>
              </a:rPr>
              <a:t>Check Your Understanding - Identify the LAN Device</a:t>
            </a:r>
            <a:endParaRPr lang="en-IN" dirty="0"/>
          </a:p>
        </p:txBody>
      </p:sp>
    </p:spTree>
    <p:extLst>
      <p:ext uri="{BB962C8B-B14F-4D97-AF65-F5344CB8AC3E}">
        <p14:creationId xmlns:p14="http://schemas.microsoft.com/office/powerpoint/2010/main" val="27095048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Source:</a:t>
            </a:r>
          </a:p>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11.3 </a:t>
            </a:r>
            <a:r>
              <a:rPr lang="en-GB" dirty="0"/>
              <a:t>–</a:t>
            </a:r>
            <a:r>
              <a:rPr lang="en-US" sz="1200" b="0" dirty="0">
                <a:solidFill>
                  <a:srgbClr val="FF0000"/>
                </a:solidFill>
              </a:rPr>
              <a:t> </a:t>
            </a:r>
            <a:r>
              <a:rPr lang="en-IN" dirty="0">
                <a:solidFill>
                  <a:schemeClr val="accent5">
                    <a:lumMod val="40000"/>
                    <a:lumOff val="60000"/>
                  </a:schemeClr>
                </a:solidFill>
              </a:rPr>
              <a:t>Network Communication Devices Summary</a:t>
            </a:r>
          </a:p>
          <a:p>
            <a:pPr>
              <a:buFontTx/>
              <a:buNone/>
            </a:pPr>
            <a:endParaRPr lang="en-US"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 </a:t>
            </a:r>
            <a:r>
              <a:rPr lang="en-US" sz="1000" b="0" dirty="0"/>
              <a:t>5 min</a:t>
            </a:r>
          </a:p>
          <a:p>
            <a:pPr marL="171450" lvl="0" indent="-171450">
              <a:buFont typeface="Arial" panose="020B0604020202020204" pitchFamily="34" charset="0"/>
              <a:buChar char="•"/>
            </a:pPr>
            <a:r>
              <a:rPr lang="en-US" sz="1050" b="1" dirty="0"/>
              <a:t>Instructor Notes:</a:t>
            </a:r>
          </a:p>
          <a:p>
            <a:pPr marL="628650" lvl="1" indent="-171450">
              <a:buFont typeface="Arial" panose="020B0604020202020204" pitchFamily="34" charset="0"/>
              <a:buChar char="•"/>
            </a:pPr>
            <a:r>
              <a:rPr lang="en-US" sz="1000" kern="1200" dirty="0">
                <a:solidFill>
                  <a:schemeClr val="tx1"/>
                </a:solidFill>
                <a:latin typeface="+mn-lt"/>
                <a:ea typeface="+mn-ea"/>
                <a:cs typeface="+mn-cs"/>
              </a:rPr>
              <a:t>Read out the summary points mentioned on the slide.</a:t>
            </a:r>
          </a:p>
          <a:p>
            <a:pPr marL="628650" lvl="1" indent="-171450">
              <a:buFont typeface="Arial" panose="020B0604020202020204" pitchFamily="34" charset="0"/>
              <a:buChar char="•"/>
            </a:pPr>
            <a:r>
              <a:rPr lang="en-US" sz="1000" kern="1200" dirty="0">
                <a:solidFill>
                  <a:schemeClr val="tx1"/>
                </a:solidFill>
                <a:latin typeface="+mn-lt"/>
                <a:ea typeface="+mn-ea"/>
                <a:cs typeface="+mn-cs"/>
              </a:rPr>
              <a:t>Discuss the same with the participants.</a:t>
            </a:r>
          </a:p>
          <a:p>
            <a:pPr marL="628650" lvl="1" indent="-171450">
              <a:buFont typeface="Arial" panose="020B0604020202020204" pitchFamily="34" charset="0"/>
              <a:buChar char="•"/>
            </a:pPr>
            <a:r>
              <a:rPr lang="en-US" sz="1000" kern="1200" dirty="0">
                <a:solidFill>
                  <a:schemeClr val="tx1"/>
                </a:solidFill>
                <a:latin typeface="+mn-lt"/>
                <a:ea typeface="+mn-ea"/>
                <a:cs typeface="+mn-cs"/>
              </a:rPr>
              <a:t>Ask if they have any questions or doubts.</a:t>
            </a:r>
          </a:p>
          <a:p>
            <a:pPr marL="628650" lvl="1" indent="-171450">
              <a:buFont typeface="Arial" panose="020B0604020202020204" pitchFamily="34" charset="0"/>
              <a:buChar char="•"/>
            </a:pPr>
            <a:r>
              <a:rPr lang="en-IN" altLang="en-US" sz="1000" dirty="0">
                <a:latin typeface="Arial"/>
                <a:ea typeface="ＭＳ Ｐゴシック"/>
                <a:cs typeface="Arial"/>
              </a:rPr>
              <a:t>Help the learners in completing the module quiz</a:t>
            </a:r>
            <a:r>
              <a:rPr lang="en-IN" altLang="en-US" sz="1000" baseline="0" dirty="0">
                <a:latin typeface="Arial"/>
                <a:ea typeface="ＭＳ Ｐゴシック"/>
                <a:cs typeface="Arial"/>
              </a:rPr>
              <a:t> at section 11.3.2.</a:t>
            </a:r>
            <a:endParaRPr lang="en-IN" altLang="en-US" sz="1000" dirty="0">
              <a:latin typeface="Arial" panose="020B0604020202020204" pitchFamily="34" charset="0"/>
              <a:ea typeface="ＭＳ Ｐゴシック" panose="020B0600070205080204" pitchFamily="34" charset="-128"/>
              <a:cs typeface="Arial"/>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1" dirty="0"/>
              <a:t>Key Points: </a:t>
            </a:r>
            <a:r>
              <a:rPr lang="en-US" sz="1050" b="0" dirty="0"/>
              <a:t>NA</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9923604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11.3 </a:t>
            </a:r>
            <a:r>
              <a:rPr lang="en-GB" dirty="0"/>
              <a:t>–</a:t>
            </a:r>
            <a:r>
              <a:rPr lang="en-US" sz="1200" b="0" dirty="0">
                <a:solidFill>
                  <a:srgbClr val="FF0000"/>
                </a:solidFill>
              </a:rPr>
              <a:t> </a:t>
            </a:r>
            <a:r>
              <a:rPr lang="en-IN" dirty="0">
                <a:solidFill>
                  <a:schemeClr val="accent5">
                    <a:lumMod val="40000"/>
                    <a:lumOff val="60000"/>
                  </a:schemeClr>
                </a:solidFill>
              </a:rPr>
              <a:t>Network Communication Devices Summary</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11.3.1 </a:t>
            </a:r>
            <a:r>
              <a:rPr lang="en-GB" dirty="0"/>
              <a:t>–</a:t>
            </a:r>
            <a:r>
              <a:rPr lang="en-US" sz="1200" b="0" dirty="0">
                <a:solidFill>
                  <a:srgbClr val="FF0000"/>
                </a:solidFill>
              </a:rPr>
              <a:t> </a:t>
            </a:r>
            <a:r>
              <a:rPr lang="en-US" dirty="0"/>
              <a:t>What Did I Learn in this Module?</a:t>
            </a:r>
            <a:endParaRPr lang="en-IN" dirty="0"/>
          </a:p>
          <a:p>
            <a:pPr>
              <a:buFontTx/>
              <a:buNone/>
            </a:pPr>
            <a:endParaRPr lang="en-US" sz="1200" b="0" dirty="0">
              <a:solidFill>
                <a:srgbClr val="FF0000"/>
              </a:solidFill>
            </a:endParaRPr>
          </a:p>
        </p:txBody>
      </p:sp>
    </p:spTree>
    <p:extLst>
      <p:ext uri="{BB962C8B-B14F-4D97-AF65-F5344CB8AC3E}">
        <p14:creationId xmlns:p14="http://schemas.microsoft.com/office/powerpoint/2010/main" val="3868057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sz="1200" b="0" dirty="0">
                <a:solidFill>
                  <a:srgbClr val="FF0000"/>
                </a:solidFill>
              </a:rPr>
              <a:t>11.3 </a:t>
            </a:r>
            <a:r>
              <a:rPr lang="en-GB" dirty="0"/>
              <a:t>–</a:t>
            </a:r>
            <a:r>
              <a:rPr lang="en-US" sz="1200" b="0" dirty="0">
                <a:solidFill>
                  <a:srgbClr val="FF0000"/>
                </a:solidFill>
              </a:rPr>
              <a:t> </a:t>
            </a:r>
            <a:r>
              <a:rPr lang="en-IN" dirty="0">
                <a:solidFill>
                  <a:schemeClr val="accent5">
                    <a:lumMod val="40000"/>
                    <a:lumOff val="60000"/>
                  </a:schemeClr>
                </a:solidFill>
              </a:rPr>
              <a:t>Network Communication Devices Summary</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11.3.1 </a:t>
            </a:r>
            <a:r>
              <a:rPr lang="en-GB" dirty="0"/>
              <a:t>–</a:t>
            </a:r>
            <a:r>
              <a:rPr lang="en-US" sz="1200" b="0" dirty="0">
                <a:solidFill>
                  <a:srgbClr val="FF0000"/>
                </a:solidFill>
              </a:rPr>
              <a:t> </a:t>
            </a:r>
            <a:r>
              <a:rPr lang="en-US" dirty="0"/>
              <a:t>What Did I Learn in this Module</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solidFill>
                  <a:srgbClr val="FF0000"/>
                </a:solidFill>
              </a:rPr>
              <a:t>11.3.2 </a:t>
            </a:r>
            <a:r>
              <a:rPr lang="en-GB" dirty="0" smtClean="0"/>
              <a:t>–  </a:t>
            </a:r>
            <a:r>
              <a:rPr lang="fr-FR" sz="1200" b="0" i="0" u="none" strike="noStrike" kern="1200" dirty="0" smtClean="0">
                <a:solidFill>
                  <a:schemeClr val="tx1"/>
                </a:solidFill>
                <a:effectLst/>
                <a:latin typeface="+mn-lt"/>
                <a:ea typeface="+mn-ea"/>
                <a:cs typeface="+mn-cs"/>
              </a:rPr>
              <a:t>Module 11: Network Communication Devices Quiz</a:t>
            </a:r>
            <a:endParaRPr lang="en-IN" dirty="0"/>
          </a:p>
          <a:p>
            <a:pPr>
              <a:buFontTx/>
              <a:buNone/>
            </a:pPr>
            <a:endParaRPr lang="en-US" sz="1200" b="0" dirty="0">
              <a:solidFill>
                <a:srgbClr val="FF0000"/>
              </a:solidFill>
            </a:endParaRPr>
          </a:p>
        </p:txBody>
      </p:sp>
    </p:spTree>
    <p:extLst>
      <p:ext uri="{BB962C8B-B14F-4D97-AF65-F5344CB8AC3E}">
        <p14:creationId xmlns:p14="http://schemas.microsoft.com/office/powerpoint/2010/main" val="3939174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57</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11 </a:t>
            </a:r>
            <a:r>
              <a:rPr lang="en-GB" dirty="0"/>
              <a:t>– </a:t>
            </a:r>
            <a:r>
              <a:rPr lang="en-IN" dirty="0"/>
              <a:t>Network Communication Devices</a:t>
            </a:r>
          </a:p>
          <a:p>
            <a:pPr>
              <a:buFontTx/>
              <a:buNone/>
            </a:pPr>
            <a:r>
              <a:rPr lang="en-US" dirty="0">
                <a:latin typeface="Arial" charset="0"/>
              </a:rPr>
              <a:t>New Terms and Commands</a:t>
            </a:r>
            <a:endParaRPr lang="en-US" dirty="0"/>
          </a:p>
        </p:txBody>
      </p:sp>
    </p:spTree>
    <p:extLst>
      <p:ext uri="{BB962C8B-B14F-4D97-AF65-F5344CB8AC3E}">
        <p14:creationId xmlns:p14="http://schemas.microsoft.com/office/powerpoint/2010/main" val="415609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6</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07969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24541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CyberOps Associate v1.0</a:t>
            </a:r>
          </a:p>
          <a:p>
            <a:pPr>
              <a:buFontTx/>
              <a:buNone/>
            </a:pPr>
            <a:r>
              <a:rPr lang="en-IN" sz="1200" b="0" dirty="0"/>
              <a:t>Module</a:t>
            </a:r>
            <a:r>
              <a:rPr lang="en-IN" sz="1200" b="0" baseline="0" dirty="0"/>
              <a:t> </a:t>
            </a:r>
            <a:r>
              <a:rPr lang="en-IN" sz="1200" b="0" dirty="0"/>
              <a:t>11:</a:t>
            </a:r>
            <a:r>
              <a:rPr lang="en-IN" sz="1200" b="0" baseline="0" dirty="0"/>
              <a:t> </a:t>
            </a:r>
            <a:r>
              <a:rPr lang="en-IN" dirty="0"/>
              <a:t>Network Communication Devices</a:t>
            </a:r>
            <a:endParaRPr lang="en-US" sz="1200" b="0" dirty="0">
              <a:solidFill>
                <a:srgbClr val="FF0000"/>
              </a:solidFill>
            </a:endParaRPr>
          </a:p>
          <a:p>
            <a:pPr>
              <a:buFontTx/>
              <a:buNone/>
            </a:pPr>
            <a:endParaRPr lang="en-US" sz="1200" b="0" dirty="0">
              <a:solidFill>
                <a:srgbClr val="FF0000"/>
              </a:solidFill>
            </a:endParaRPr>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solidFill>
                  <a:schemeClr val="tx1"/>
                </a:solidFill>
              </a:rPr>
              <a:t>5</a:t>
            </a:r>
            <a:r>
              <a:rPr lang="en-US" sz="1000" b="0" baseline="0" dirty="0">
                <a:solidFill>
                  <a:schemeClr val="tx1"/>
                </a:solidFill>
              </a:rPr>
              <a:t> </a:t>
            </a:r>
            <a:r>
              <a:rPr lang="en-US" sz="1000" b="0" dirty="0"/>
              <a:t>min</a:t>
            </a:r>
            <a:endParaRPr lang="en-US" sz="1000" dirty="0"/>
          </a:p>
          <a:p>
            <a:pPr marL="171450" lvl="0" indent="-171450">
              <a:buFont typeface="Arial" panose="020B0604020202020204" pitchFamily="34" charset="0"/>
              <a:buChar char="•"/>
            </a:pPr>
            <a:r>
              <a:rPr lang="en-US" sz="1050" b="1" dirty="0"/>
              <a:t>Instructor Notes: </a:t>
            </a:r>
            <a:endParaRPr lang="en-US" sz="1050" dirty="0"/>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Welcome the audience in a warm and cordial manner. Ensure that everyone is set up with the required resources.</a:t>
            </a:r>
          </a:p>
          <a:p>
            <a:pPr marL="341313" lvl="1" indent="-171450">
              <a:buFont typeface="Arial" panose="020B0604020202020204" pitchFamily="34" charset="0"/>
              <a:buChar char="•"/>
            </a:pPr>
            <a:r>
              <a:rPr lang="en-US" sz="1000" dirty="0"/>
              <a:t>Introduce the topic and encourage learners to come up with a list of expectations from the session. Collate topics on the white board or Desktop while using learner’s inputs to interpret them in words.</a:t>
            </a:r>
            <a:r>
              <a:rPr lang="en-US" sz="1000" b="1" dirty="0"/>
              <a:t> </a:t>
            </a:r>
          </a:p>
          <a:p>
            <a:pPr marL="341313" lvl="1" indent="-171450">
              <a:buFont typeface="Arial" panose="020B0604020202020204" pitchFamily="34" charset="0"/>
              <a:buChar char="•"/>
            </a:pPr>
            <a:r>
              <a:rPr lang="en-US" sz="1000" b="0" dirty="0">
                <a:solidFill>
                  <a:prstClr val="black"/>
                </a:solidFill>
              </a:rPr>
              <a:t>To set the context of the module, describe </a:t>
            </a:r>
            <a:r>
              <a:rPr lang="en-US" sz="1200" b="0" i="0" kern="1200" dirty="0">
                <a:solidFill>
                  <a:schemeClr val="tx1"/>
                </a:solidFill>
                <a:effectLst/>
                <a:latin typeface="+mn-lt"/>
                <a:ea typeface="+mn-ea"/>
                <a:cs typeface="+mn-cs"/>
              </a:rPr>
              <a:t>the basic operation of network infrastructures, including wired and wireless networks.</a:t>
            </a:r>
            <a:endParaRPr lang="en-US" sz="1050" b="1" dirty="0">
              <a:solidFill>
                <a:prstClr val="black"/>
              </a:solidFill>
            </a:endParaRPr>
          </a:p>
          <a:p>
            <a:pPr marL="341313" lvl="1" indent="-171450">
              <a:buFont typeface="Arial" panose="020B0604020202020204" pitchFamily="34" charset="0"/>
              <a:buChar char="•"/>
            </a:pPr>
            <a:r>
              <a:rPr lang="en-US" sz="1000" dirty="0"/>
              <a:t>Read out the Objectives and briefly describe each.</a:t>
            </a:r>
            <a:r>
              <a:rPr lang="en-US" sz="1000" dirty="0">
                <a:solidFill>
                  <a:prstClr val="black"/>
                </a:solidFill>
              </a:rPr>
              <a: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Key Points: </a:t>
            </a:r>
            <a:r>
              <a:rPr lang="en-US" sz="1200" b="0" i="1" dirty="0"/>
              <a:t>NA</a:t>
            </a:r>
            <a:endParaRPr lang="en-US" sz="1200" i="1"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9</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CyberOps Associate v1.0</a:t>
            </a:r>
          </a:p>
          <a:p>
            <a:pPr>
              <a:buFontTx/>
              <a:buNone/>
            </a:pPr>
            <a:r>
              <a:rPr lang="en-IN" sz="1200" b="0" dirty="0"/>
              <a:t>11 </a:t>
            </a:r>
            <a:r>
              <a:rPr lang="en-GB" dirty="0"/>
              <a:t>– </a:t>
            </a:r>
            <a:r>
              <a:rPr lang="en-IN" dirty="0"/>
              <a:t>Network Communication Devices</a:t>
            </a:r>
            <a:endParaRPr lang="en-US" sz="1200" b="0" dirty="0">
              <a:solidFill>
                <a:srgbClr val="FF0000"/>
              </a:solidFill>
            </a:endParaRPr>
          </a:p>
          <a:p>
            <a:pPr>
              <a:buFontTx/>
              <a:buNone/>
            </a:pPr>
            <a:r>
              <a:rPr lang="en-US" sz="1200" b="0" dirty="0">
                <a:solidFill>
                  <a:srgbClr val="FF0000"/>
                </a:solidFill>
              </a:rPr>
              <a:t>11.0 </a:t>
            </a:r>
            <a:r>
              <a:rPr lang="en-GB" dirty="0"/>
              <a:t>–</a:t>
            </a:r>
            <a:r>
              <a:rPr lang="en-US" sz="1200" b="0" dirty="0">
                <a:solidFill>
                  <a:srgbClr val="FF0000"/>
                </a:solidFill>
              </a:rPr>
              <a:t> </a:t>
            </a:r>
            <a:r>
              <a:rPr lang="en-IN" sz="1200" b="0" dirty="0">
                <a:solidFill>
                  <a:srgbClr val="FF0000"/>
                </a:solidFill>
              </a:rPr>
              <a:t>Introduction</a:t>
            </a:r>
          </a:p>
          <a:p>
            <a:pPr marL="0" marR="0" indent="0" algn="l" defTabSz="457200" rtl="0" eaLnBrk="1" fontAlgn="auto" latinLnBrk="0" hangingPunct="1">
              <a:lnSpc>
                <a:spcPct val="100000"/>
              </a:lnSpc>
              <a:spcBef>
                <a:spcPts val="0"/>
              </a:spcBef>
              <a:spcAft>
                <a:spcPts val="0"/>
              </a:spcAft>
              <a:buClrTx/>
              <a:buSzTx/>
              <a:buFontTx/>
              <a:buNone/>
              <a:tabLst/>
              <a:defRPr/>
            </a:pPr>
            <a:r>
              <a:rPr lang="en-GB" dirty="0"/>
              <a:t>11.0.2 – </a:t>
            </a:r>
            <a:r>
              <a:rPr lang="en-US" sz="1200" b="0" i="0" u="none" strike="noStrike" kern="1200" dirty="0">
                <a:solidFill>
                  <a:schemeClr val="tx1"/>
                </a:solidFill>
                <a:effectLst/>
                <a:latin typeface="+mn-lt"/>
                <a:ea typeface="+mn-ea"/>
                <a:cs typeface="+mn-cs"/>
              </a:rPr>
              <a:t>What Will I Learn in this Module?</a:t>
            </a:r>
          </a:p>
          <a:p>
            <a:endParaRPr lang="en-GB" dirty="0"/>
          </a:p>
        </p:txBody>
      </p:sp>
    </p:spTree>
    <p:extLst>
      <p:ext uri="{BB962C8B-B14F-4D97-AF65-F5344CB8AC3E}">
        <p14:creationId xmlns:p14="http://schemas.microsoft.com/office/powerpoint/2010/main" val="15879240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2020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2020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4.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5.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17.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18.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23.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26.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27.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28.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29.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30.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31.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tags" Target="../tags/tag33.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tags" Target="../tags/tag34.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35.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36.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39.x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tags" Target="../tags/tag40.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42.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3.xml"/><Relationship Id="rId1" Type="http://schemas.openxmlformats.org/officeDocument/2006/relationships/tags" Target="../tags/tag45.xml"/><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tags" Target="../tags/tag46.xml"/><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49.xml"/><Relationship Id="rId4" Type="http://schemas.openxmlformats.org/officeDocument/2006/relationships/image" Target="../media/image24.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tags" Target="../tags/tag51.xml"/><Relationship Id="rId4" Type="http://schemas.openxmlformats.org/officeDocument/2006/relationships/image" Target="../media/image25.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3.xml"/><Relationship Id="rId1" Type="http://schemas.openxmlformats.org/officeDocument/2006/relationships/tags" Target="../tags/tag52.xml"/><Relationship Id="rId4" Type="http://schemas.openxmlformats.org/officeDocument/2006/relationships/image" Target="../media/image26.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3.xml"/><Relationship Id="rId1" Type="http://schemas.openxmlformats.org/officeDocument/2006/relationships/tags" Target="../tags/tag53.xml"/><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3.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4.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3.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5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6985"/>
            <a:ext cx="7830441" cy="1666626"/>
          </a:xfrm>
        </p:spPr>
        <p:txBody>
          <a:bodyPr/>
          <a:lstStyle/>
          <a:p>
            <a:r>
              <a:rPr lang="en-US" dirty="0">
                <a:solidFill>
                  <a:schemeClr val="accent5">
                    <a:lumMod val="40000"/>
                    <a:lumOff val="60000"/>
                  </a:schemeClr>
                </a:solidFill>
              </a:rPr>
              <a:t>Module 11: Network Communication Devices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CyberOps Associate v1.0</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4" y="915409"/>
            <a:ext cx="6637519" cy="1802391"/>
          </a:xfrm>
        </p:spPr>
        <p:txBody>
          <a:bodyPr/>
          <a:lstStyle/>
          <a:p>
            <a:r>
              <a:rPr lang="en-US" dirty="0">
                <a:solidFill>
                  <a:schemeClr val="accent5">
                    <a:lumMod val="40000"/>
                    <a:lumOff val="60000"/>
                  </a:schemeClr>
                </a:solidFill>
              </a:rPr>
              <a:t>11.1 </a:t>
            </a:r>
            <a:r>
              <a:rPr lang="en-IN" dirty="0">
                <a:solidFill>
                  <a:schemeClr val="accent5">
                    <a:lumMod val="40000"/>
                    <a:lumOff val="60000"/>
                  </a:schemeClr>
                </a:solidFill>
              </a:rPr>
              <a:t>Network Devices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240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Communication Devices</a:t>
            </a:r>
            <a:r>
              <a:rPr lang="en-US" sz="1600" dirty="0">
                <a:solidFill>
                  <a:srgbClr val="FF0000"/>
                </a:solidFill>
              </a:rPr>
              <a:t>	</a:t>
            </a:r>
            <a:r>
              <a:rPr lang="en-US" altLang="en-US" sz="1600" dirty="0">
                <a:solidFill>
                  <a:srgbClr val="FF0000"/>
                </a:solidFill>
              </a:rPr>
              <a:t/>
            </a:r>
            <a:br>
              <a:rPr lang="en-US" altLang="en-US" sz="1600" dirty="0">
                <a:solidFill>
                  <a:srgbClr val="FF0000"/>
                </a:solidFill>
              </a:rPr>
            </a:br>
            <a:r>
              <a:rPr lang="en-IN" dirty="0"/>
              <a:t>End Devices</a:t>
            </a:r>
          </a:p>
        </p:txBody>
      </p:sp>
      <p:sp>
        <p:nvSpPr>
          <p:cNvPr id="2" name="Content Placeholder 1"/>
          <p:cNvSpPr>
            <a:spLocks noGrp="1"/>
          </p:cNvSpPr>
          <p:nvPr>
            <p:ph idx="1"/>
          </p:nvPr>
        </p:nvSpPr>
        <p:spPr>
          <a:xfrm>
            <a:off x="144065" y="798943"/>
            <a:ext cx="4330399" cy="3938520"/>
          </a:xfrm>
        </p:spPr>
        <p:txBody>
          <a:bodyPr/>
          <a:lstStyle/>
          <a:p>
            <a:pPr>
              <a:buFont typeface="Arial" panose="020B0604020202020204" pitchFamily="34" charset="0"/>
              <a:buChar char="•"/>
            </a:pPr>
            <a:r>
              <a:rPr lang="en-US" sz="1600" dirty="0"/>
              <a:t>The most familiar network devices are end devices. An end device is either the source or destination of a message transmitted over the network.</a:t>
            </a:r>
          </a:p>
          <a:p>
            <a:pPr>
              <a:buFont typeface="Arial" panose="020B0604020202020204" pitchFamily="34" charset="0"/>
              <a:buChar char="•"/>
            </a:pPr>
            <a:r>
              <a:rPr lang="en-US" sz="1600" dirty="0"/>
              <a:t>To distinguish one end device from another, each end device on a network has an address.	</a:t>
            </a:r>
          </a:p>
          <a:p>
            <a:pPr>
              <a:buFont typeface="Arial" panose="020B0604020202020204" pitchFamily="34" charset="0"/>
              <a:buChar char="•"/>
            </a:pPr>
            <a:r>
              <a:rPr lang="en-US" sz="1600" dirty="0"/>
              <a:t>When an end device initiates communication, it uses the address of the destination end device to specify where to deliver the message.</a:t>
            </a:r>
          </a:p>
          <a:p>
            <a:pPr>
              <a:buFont typeface="Arial" panose="020B0604020202020204" pitchFamily="34" charset="0"/>
              <a:buChar char="•"/>
            </a:pPr>
            <a:r>
              <a:rPr lang="en-US" sz="1600" dirty="0"/>
              <a:t>Data originates with an end device, flows through the network, and arrives at an end device.</a:t>
            </a:r>
          </a:p>
          <a:p>
            <a:pPr marL="0" indent="0">
              <a:buNone/>
            </a:pPr>
            <a:r>
              <a:rPr lang="en-US" sz="1600" dirty="0"/>
              <a:t>	 </a:t>
            </a:r>
          </a:p>
          <a:p>
            <a:pPr marL="0" indent="0">
              <a:buNone/>
            </a:pPr>
            <a:endParaRPr lang="en-US" sz="1600" dirty="0"/>
          </a:p>
          <a:p>
            <a:pPr marL="0" indent="0">
              <a:buNone/>
            </a:pPr>
            <a:endParaRPr lang="en-US" sz="1600" dirty="0"/>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1063" t="1059"/>
          <a:stretch/>
        </p:blipFill>
        <p:spPr>
          <a:xfrm>
            <a:off x="4320789" y="920730"/>
            <a:ext cx="4680000" cy="3271726"/>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Communication Devices</a:t>
            </a:r>
            <a:r>
              <a:rPr lang="en-US" altLang="en-US" dirty="0"/>
              <a:t/>
            </a:r>
            <a:br>
              <a:rPr lang="en-US" altLang="en-US" dirty="0"/>
            </a:br>
            <a:r>
              <a:rPr lang="en-IN" dirty="0"/>
              <a:t>Video - End Devices</a:t>
            </a:r>
          </a:p>
        </p:txBody>
      </p:sp>
      <p:sp>
        <p:nvSpPr>
          <p:cNvPr id="2" name="Content Placeholder 1"/>
          <p:cNvSpPr>
            <a:spLocks noGrp="1"/>
          </p:cNvSpPr>
          <p:nvPr>
            <p:ph idx="1"/>
          </p:nvPr>
        </p:nvSpPr>
        <p:spPr>
          <a:xfrm>
            <a:off x="144065" y="798945"/>
            <a:ext cx="8019434" cy="542175"/>
          </a:xfrm>
        </p:spPr>
        <p:txBody>
          <a:bodyPr/>
          <a:lstStyle/>
          <a:p>
            <a:pPr marL="0" indent="0">
              <a:buNone/>
            </a:pPr>
            <a:r>
              <a:rPr lang="en-US" sz="1600" dirty="0"/>
              <a:t>Watch the video to learn more about end devices.</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1583" y="1124778"/>
            <a:ext cx="6204898" cy="3600000"/>
          </a:xfrm>
          <a:prstGeom prst="rect">
            <a:avLst/>
          </a:prstGeom>
        </p:spPr>
      </p:pic>
    </p:spTree>
    <p:custDataLst>
      <p:tags r:id="rId1"/>
    </p:custDataLst>
    <p:extLst>
      <p:ext uri="{BB962C8B-B14F-4D97-AF65-F5344CB8AC3E}">
        <p14:creationId xmlns:p14="http://schemas.microsoft.com/office/powerpoint/2010/main" val="130733019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Communication Devices</a:t>
            </a:r>
            <a:r>
              <a:rPr lang="en-US" altLang="en-US" dirty="0"/>
              <a:t/>
            </a:r>
            <a:br>
              <a:rPr lang="en-US" altLang="en-US" dirty="0"/>
            </a:br>
            <a:r>
              <a:rPr lang="en-IN" dirty="0"/>
              <a:t>Routers</a:t>
            </a:r>
          </a:p>
        </p:txBody>
      </p:sp>
      <p:sp>
        <p:nvSpPr>
          <p:cNvPr id="2" name="Content Placeholder 1"/>
          <p:cNvSpPr>
            <a:spLocks noGrp="1"/>
          </p:cNvSpPr>
          <p:nvPr>
            <p:ph idx="1"/>
          </p:nvPr>
        </p:nvSpPr>
        <p:spPr>
          <a:xfrm>
            <a:off x="144066" y="798945"/>
            <a:ext cx="4213268" cy="3907167"/>
          </a:xfrm>
        </p:spPr>
        <p:txBody>
          <a:bodyPr/>
          <a:lstStyle/>
          <a:p>
            <a:pPr>
              <a:buFont typeface="Arial" panose="020B0604020202020204" pitchFamily="34" charset="0"/>
              <a:buChar char="•"/>
            </a:pPr>
            <a:r>
              <a:rPr lang="en-US" sz="1600" dirty="0"/>
              <a:t>Routers are devices that operate at the OSI network layer (Layer 3). </a:t>
            </a:r>
          </a:p>
          <a:p>
            <a:pPr>
              <a:buFont typeface="Arial" panose="020B0604020202020204" pitchFamily="34" charset="0"/>
              <a:buChar char="•"/>
            </a:pPr>
            <a:r>
              <a:rPr lang="en-US" sz="1600" dirty="0"/>
              <a:t>As shown in the figure, routers are used to interconnect remote sites. They use the process of routing to forward data packets between networks. </a:t>
            </a:r>
          </a:p>
          <a:p>
            <a:pPr>
              <a:buFont typeface="Arial" panose="020B0604020202020204" pitchFamily="34" charset="0"/>
              <a:buChar char="•"/>
            </a:pPr>
            <a:r>
              <a:rPr lang="en-US" sz="1600" dirty="0"/>
              <a:t>The routing process uses network routing tables, protocols, and algorithms to determine the most efficient path for forwarding an IP packet.</a:t>
            </a:r>
          </a:p>
          <a:p>
            <a:pPr>
              <a:buFont typeface="Arial" panose="020B0604020202020204" pitchFamily="34" charset="0"/>
              <a:buChar char="•"/>
            </a:pPr>
            <a:r>
              <a:rPr lang="en-US" sz="1600" dirty="0"/>
              <a:t>Routers gather routing information and update other routers about changes in the network. </a:t>
            </a:r>
          </a:p>
          <a:p>
            <a:pPr>
              <a:buFont typeface="Arial" panose="020B0604020202020204" pitchFamily="34" charset="0"/>
              <a:buChar char="•"/>
            </a:pPr>
            <a:endParaRPr lang="en-US" sz="1600" dirty="0"/>
          </a:p>
          <a:p>
            <a:pPr>
              <a:buFont typeface="Arial" panose="020B0604020202020204" pitchFamily="34" charset="0"/>
              <a:buChar char="•"/>
            </a:pPr>
            <a:endParaRPr lang="en-US" sz="1600" dirty="0"/>
          </a:p>
        </p:txBody>
      </p:sp>
      <p:sp>
        <p:nvSpPr>
          <p:cNvPr id="4" name="TextBox 3"/>
          <p:cNvSpPr/>
          <p:nvPr/>
        </p:nvSpPr>
        <p:spPr>
          <a:xfrm>
            <a:off x="5351419" y="931507"/>
            <a:ext cx="2564674" cy="338554"/>
          </a:xfrm>
          <a:prstGeom prst="rect">
            <a:avLst/>
          </a:prstGeom>
        </p:spPr>
        <p:txBody>
          <a:bodyPr wrap="square">
            <a:spAutoFit/>
          </a:bodyPr>
          <a:lstStyle/>
          <a:p>
            <a:r>
              <a:rPr lang="en-US" sz="1600" b="1" dirty="0">
                <a:solidFill>
                  <a:srgbClr val="000000"/>
                </a:solidFill>
                <a:latin typeface="+mn-lt"/>
                <a:ea typeface="ＭＳ Ｐゴシック" charset="0"/>
                <a:cs typeface="CiscoSans"/>
              </a:rPr>
              <a:t>The Router Connection</a:t>
            </a:r>
            <a:endParaRPr lang="en-US" sz="1600" dirty="0">
              <a:solidFill>
                <a:srgbClr val="000000"/>
              </a:solidFill>
              <a:latin typeface="+mn-lt"/>
              <a:ea typeface="ＭＳ Ｐゴシック" charset="0"/>
              <a:cs typeface="CiscoSans"/>
            </a:endParaRPr>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1697" t="3910" r="1704" b="3324"/>
          <a:stretch/>
        </p:blipFill>
        <p:spPr>
          <a:xfrm>
            <a:off x="4357334" y="1330668"/>
            <a:ext cx="4663440" cy="3143366"/>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367757986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Communication Devices</a:t>
            </a:r>
            <a:r>
              <a:rPr lang="en-US" altLang="en-US" dirty="0"/>
              <a:t/>
            </a:r>
            <a:br>
              <a:rPr lang="en-US" altLang="en-US" dirty="0"/>
            </a:br>
            <a:r>
              <a:rPr lang="en-IN" dirty="0"/>
              <a:t>Routers (Contd.)</a:t>
            </a:r>
          </a:p>
        </p:txBody>
      </p:sp>
      <p:sp>
        <p:nvSpPr>
          <p:cNvPr id="2" name="Content Placeholder 1"/>
          <p:cNvSpPr>
            <a:spLocks noGrp="1"/>
          </p:cNvSpPr>
          <p:nvPr>
            <p:ph idx="1"/>
          </p:nvPr>
        </p:nvSpPr>
        <p:spPr>
          <a:xfrm>
            <a:off x="8428" y="752707"/>
            <a:ext cx="8439104" cy="290148"/>
          </a:xfrm>
        </p:spPr>
        <p:txBody>
          <a:bodyPr/>
          <a:lstStyle/>
          <a:p>
            <a:pPr>
              <a:buFont typeface="Arial" panose="020B0604020202020204" pitchFamily="34" charset="0"/>
              <a:buChar char="•"/>
            </a:pPr>
            <a:r>
              <a:rPr lang="en-US" sz="1600" dirty="0"/>
              <a:t>Routers have two primary functions: path determination and packet forwarding. </a:t>
            </a:r>
          </a:p>
        </p:txBody>
      </p:sp>
      <p:sp>
        <p:nvSpPr>
          <p:cNvPr id="5" name="Content Placeholder 1">
            <a:extLst>
              <a:ext uri="{FF2B5EF4-FFF2-40B4-BE49-F238E27FC236}">
                <a16:creationId xmlns:a16="http://schemas.microsoft.com/office/drawing/2014/main" xmlns="" id="{C54F4C66-CA31-4023-B012-50315CC313EA}"/>
              </a:ext>
            </a:extLst>
          </p:cNvPr>
          <p:cNvSpPr/>
          <p:nvPr/>
        </p:nvSpPr>
        <p:spPr>
          <a:xfrm>
            <a:off x="0" y="1076060"/>
            <a:ext cx="4472407" cy="3785652"/>
          </a:xfrm>
          <a:prstGeom prst="rect">
            <a:avLst/>
          </a:prstGeom>
        </p:spPr>
        <p:txBody>
          <a:bodyPr wrap="square">
            <a:spAutoFit/>
          </a:bodyPr>
          <a:lstStyle/>
          <a:p>
            <a:pPr marL="216000" indent="-216000">
              <a:buClr>
                <a:schemeClr val="tx1"/>
              </a:buClr>
              <a:buFont typeface="Arial" panose="020B0604020202020204" pitchFamily="34" charset="0"/>
              <a:buChar char="•"/>
            </a:pPr>
            <a:r>
              <a:rPr lang="en-US" sz="1600" dirty="0">
                <a:solidFill>
                  <a:srgbClr val="000000"/>
                </a:solidFill>
              </a:rPr>
              <a:t>To perform path determination, each router builds and maintains a routing table which is a database of known networks and how to reach them. </a:t>
            </a:r>
          </a:p>
          <a:p>
            <a:pPr marL="216000" indent="-216000">
              <a:buClr>
                <a:schemeClr val="tx1"/>
              </a:buClr>
              <a:buFont typeface="Arial" panose="020B0604020202020204" pitchFamily="34" charset="0"/>
              <a:buChar char="•"/>
            </a:pPr>
            <a:r>
              <a:rPr lang="en-US" sz="1600" dirty="0">
                <a:solidFill>
                  <a:srgbClr val="000000"/>
                </a:solidFill>
              </a:rPr>
              <a:t>The routing table can be built manually and contain static routes or can be built using a dynamic routing protocol.</a:t>
            </a:r>
          </a:p>
          <a:p>
            <a:pPr marL="216000" indent="-216000">
              <a:buClr>
                <a:schemeClr val="tx1"/>
              </a:buClr>
              <a:buFont typeface="Arial" panose="020B0604020202020204" pitchFamily="34" charset="0"/>
              <a:buChar char="•"/>
            </a:pPr>
            <a:r>
              <a:rPr lang="en-US" sz="1600" dirty="0">
                <a:solidFill>
                  <a:srgbClr val="000000"/>
                </a:solidFill>
              </a:rPr>
              <a:t>Packet forwarding is accomplished by using a switching function.  </a:t>
            </a:r>
          </a:p>
          <a:p>
            <a:pPr marL="216000" indent="-216000">
              <a:buClr>
                <a:schemeClr val="tx1"/>
              </a:buClr>
              <a:buFont typeface="Arial" panose="020B0604020202020204" pitchFamily="34" charset="0"/>
              <a:buChar char="•"/>
            </a:pPr>
            <a:r>
              <a:rPr lang="en-US" sz="1600" dirty="0">
                <a:solidFill>
                  <a:srgbClr val="000000"/>
                </a:solidFill>
              </a:rPr>
              <a:t>Switching is the process used by a router to accept a packet on one interface and forward it out of another interface.</a:t>
            </a:r>
          </a:p>
          <a:p>
            <a:pPr marL="216000" indent="-216000">
              <a:buClr>
                <a:schemeClr val="tx1"/>
              </a:buClr>
              <a:buFont typeface="Arial" panose="020B0604020202020204" pitchFamily="34" charset="0"/>
              <a:buChar char="•"/>
            </a:pPr>
            <a:r>
              <a:rPr lang="en-US" sz="1600" dirty="0">
                <a:solidFill>
                  <a:srgbClr val="000000"/>
                </a:solidFill>
              </a:rPr>
              <a:t>A primary aim of the switching function is to encapsulate packets in the appropriate data link frame type for the outgoing data link. </a:t>
            </a:r>
          </a:p>
        </p:txBody>
      </p:sp>
      <p:pic>
        <p:nvPicPr>
          <p:cNvPr id="4" name="Picture 3">
            <a:extLst>
              <a:ext uri="{FF2B5EF4-FFF2-40B4-BE49-F238E27FC236}">
                <a16:creationId xmlns:a16="http://schemas.microsoft.com/office/drawing/2014/main" xmlns="" id="{AF942204-B09F-43A3-9125-2A4FFFA7B976}"/>
              </a:ext>
            </a:extLst>
          </p:cNvPr>
          <p:cNvPicPr>
            <a:picLocks noChangeAspect="1"/>
          </p:cNvPicPr>
          <p:nvPr/>
        </p:nvPicPr>
        <p:blipFill rotWithShape="1">
          <a:blip r:embed="rId4"/>
          <a:srcRect t="1123" r="503"/>
          <a:stretch/>
        </p:blipFill>
        <p:spPr>
          <a:xfrm>
            <a:off x="4472407" y="1316334"/>
            <a:ext cx="4530916" cy="3381601"/>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426486220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Communication Devices</a:t>
            </a:r>
            <a:r>
              <a:rPr lang="en-US" altLang="en-US" dirty="0"/>
              <a:t/>
            </a:r>
            <a:br>
              <a:rPr lang="en-US" altLang="en-US" dirty="0"/>
            </a:br>
            <a:r>
              <a:rPr lang="en-IN" dirty="0"/>
              <a:t>Routers (Contd.)</a:t>
            </a:r>
          </a:p>
        </p:txBody>
      </p:sp>
      <p:sp>
        <p:nvSpPr>
          <p:cNvPr id="2" name="Content Placeholder 1"/>
          <p:cNvSpPr>
            <a:spLocks noGrp="1"/>
          </p:cNvSpPr>
          <p:nvPr>
            <p:ph idx="1"/>
          </p:nvPr>
        </p:nvSpPr>
        <p:spPr>
          <a:xfrm>
            <a:off x="144065" y="798945"/>
            <a:ext cx="8811506" cy="3929809"/>
          </a:xfrm>
        </p:spPr>
        <p:txBody>
          <a:bodyPr/>
          <a:lstStyle/>
          <a:p>
            <a:pPr>
              <a:buFont typeface="Arial" panose="020B0604020202020204" pitchFamily="34" charset="0"/>
              <a:buChar char="•"/>
            </a:pPr>
            <a:r>
              <a:rPr lang="en-US" sz="1600" dirty="0"/>
              <a:t>After the router has determined the exit interface using path determination, the router must encapsulate the packet into the data link frame of the outgoing interface.</a:t>
            </a:r>
          </a:p>
          <a:p>
            <a:pPr>
              <a:buFont typeface="Arial" panose="020B0604020202020204" pitchFamily="34" charset="0"/>
              <a:buChar char="•"/>
            </a:pPr>
            <a:r>
              <a:rPr lang="en-US" sz="1600" dirty="0"/>
              <a:t>When a packet received from one network and destined for another network, the router performs the following three major steps:</a:t>
            </a:r>
          </a:p>
          <a:p>
            <a:pPr marL="361950">
              <a:buFont typeface="Arial" panose="020B0604020202020204" pitchFamily="34" charset="0"/>
              <a:buChar char="•"/>
            </a:pPr>
            <a:r>
              <a:rPr lang="en-US" sz="1600" dirty="0"/>
              <a:t>It de-encapsulates the Layer 2 frame header and trailer to expose the Layer 3 packet.</a:t>
            </a:r>
          </a:p>
          <a:p>
            <a:pPr marL="361950">
              <a:buFont typeface="Arial" panose="020B0604020202020204" pitchFamily="34" charset="0"/>
              <a:buChar char="•"/>
            </a:pPr>
            <a:r>
              <a:rPr lang="en-US" sz="1600" dirty="0"/>
              <a:t>It examines the destination IP address of the IP packet to find the best path in the routing table.</a:t>
            </a:r>
          </a:p>
          <a:p>
            <a:pPr marL="361950">
              <a:buFont typeface="Arial" panose="020B0604020202020204" pitchFamily="34" charset="0"/>
              <a:buChar char="•"/>
            </a:pPr>
            <a:r>
              <a:rPr lang="en-US" sz="1600" dirty="0"/>
              <a:t>If the router finds a path to the destination, it encapsulates the Layer 3 packet into a new Layer 2 frame and forwards that frame out the exit interface.</a:t>
            </a:r>
          </a:p>
          <a:p>
            <a:pPr marL="0" indent="0">
              <a:buNone/>
            </a:pPr>
            <a:endParaRPr lang="en-US" sz="1600" dirty="0"/>
          </a:p>
          <a:p>
            <a:pPr marL="0" indent="0">
              <a:buNone/>
            </a:pPr>
            <a:endParaRPr lang="en-US" sz="1600" dirty="0"/>
          </a:p>
        </p:txBody>
      </p:sp>
    </p:spTree>
    <p:custDataLst>
      <p:tags r:id="rId1"/>
    </p:custDataLst>
    <p:extLst>
      <p:ext uri="{BB962C8B-B14F-4D97-AF65-F5344CB8AC3E}">
        <p14:creationId xmlns:p14="http://schemas.microsoft.com/office/powerpoint/2010/main" val="180731848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Communication Devices</a:t>
            </a:r>
            <a:r>
              <a:rPr lang="en-US" altLang="en-US" dirty="0"/>
              <a:t/>
            </a:r>
            <a:br>
              <a:rPr lang="en-US" altLang="en-US" dirty="0"/>
            </a:br>
            <a:r>
              <a:rPr lang="en-IN" dirty="0"/>
              <a:t>Routers (Contd.)</a:t>
            </a:r>
          </a:p>
        </p:txBody>
      </p:sp>
      <p:sp>
        <p:nvSpPr>
          <p:cNvPr id="2" name="Content Placeholder 1"/>
          <p:cNvSpPr>
            <a:spLocks noGrp="1"/>
          </p:cNvSpPr>
          <p:nvPr>
            <p:ph idx="1"/>
          </p:nvPr>
        </p:nvSpPr>
        <p:spPr>
          <a:xfrm>
            <a:off x="144065" y="798945"/>
            <a:ext cx="3989023" cy="4187583"/>
          </a:xfrm>
        </p:spPr>
        <p:txBody>
          <a:bodyPr/>
          <a:lstStyle/>
          <a:p>
            <a:pPr>
              <a:buFont typeface="Arial" panose="020B0604020202020204" pitchFamily="34" charset="0"/>
              <a:buChar char="•"/>
            </a:pPr>
            <a:r>
              <a:rPr lang="en-US" sz="1600" dirty="0"/>
              <a:t>As shown in the figure, devices have Layer 3 IPv4 addresses, while Ethernet interfaces have Layer 2 data link addresses. The MAC addresses are shortened to simplify the illustration. </a:t>
            </a:r>
          </a:p>
          <a:p>
            <a:pPr>
              <a:buFont typeface="Arial" panose="020B0604020202020204" pitchFamily="34" charset="0"/>
              <a:buChar char="•"/>
            </a:pPr>
            <a:r>
              <a:rPr lang="en-US" sz="1600" dirty="0"/>
              <a:t>As a packet travels from the source device to the final destination device, the Layer 3 IP addresses do not change as the Layer 3 PDU does not change. </a:t>
            </a:r>
          </a:p>
          <a:p>
            <a:pPr>
              <a:buFont typeface="Arial" panose="020B0604020202020204" pitchFamily="34" charset="0"/>
              <a:buChar char="•"/>
            </a:pPr>
            <a:r>
              <a:rPr lang="en-US" sz="1600" dirty="0"/>
              <a:t>The Layer 2 data link addresses change at every router on the path to the destination, as the packet is de-encapsulated and re-encapsulated in a new Layer 2 frame.</a:t>
            </a:r>
          </a:p>
        </p:txBody>
      </p:sp>
      <p:sp>
        <p:nvSpPr>
          <p:cNvPr id="3" name="TextBox 2"/>
          <p:cNvSpPr/>
          <p:nvPr/>
        </p:nvSpPr>
        <p:spPr>
          <a:xfrm>
            <a:off x="4006596" y="822976"/>
            <a:ext cx="4866847" cy="338554"/>
          </a:xfrm>
          <a:prstGeom prst="rect">
            <a:avLst/>
          </a:prstGeom>
        </p:spPr>
        <p:txBody>
          <a:bodyPr wrap="square">
            <a:spAutoFit/>
          </a:bodyPr>
          <a:lstStyle/>
          <a:p>
            <a:pPr algn="ctr"/>
            <a:r>
              <a:rPr lang="en-US" sz="1600" b="1" dirty="0">
                <a:solidFill>
                  <a:srgbClr val="000000"/>
                </a:solidFill>
                <a:latin typeface="+mn-lt"/>
                <a:ea typeface="ＭＳ Ｐゴシック" charset="0"/>
                <a:cs typeface="CiscoSans"/>
              </a:rPr>
              <a:t>Encapsulating and De-Encapsulating Packets</a:t>
            </a:r>
          </a:p>
        </p:txBody>
      </p:sp>
      <p:pic>
        <p:nvPicPr>
          <p:cNvPr id="5" name="Picture 4">
            <a:extLst>
              <a:ext uri="{FF2B5EF4-FFF2-40B4-BE49-F238E27FC236}">
                <a16:creationId xmlns:a16="http://schemas.microsoft.com/office/drawing/2014/main" xmlns="" id="{B37A85A3-776D-41B0-90DC-5791E2814A9C}"/>
              </a:ext>
            </a:extLst>
          </p:cNvPr>
          <p:cNvPicPr>
            <a:picLocks noChangeAspect="1"/>
          </p:cNvPicPr>
          <p:nvPr/>
        </p:nvPicPr>
        <p:blipFill>
          <a:blip r:embed="rId4"/>
          <a:stretch>
            <a:fillRect/>
          </a:stretch>
        </p:blipFill>
        <p:spPr>
          <a:xfrm>
            <a:off x="4011169" y="1306445"/>
            <a:ext cx="4998489" cy="3240000"/>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247212281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Communication Devices</a:t>
            </a:r>
            <a:r>
              <a:rPr lang="en-US" altLang="en-US" dirty="0"/>
              <a:t/>
            </a:r>
            <a:br>
              <a:rPr lang="en-US" altLang="en-US" dirty="0"/>
            </a:br>
            <a:r>
              <a:rPr lang="en-IN" dirty="0"/>
              <a:t>Packet Forwarding Decision Process</a:t>
            </a:r>
          </a:p>
        </p:txBody>
      </p:sp>
      <p:sp>
        <p:nvSpPr>
          <p:cNvPr id="2" name="Content Placeholder 1"/>
          <p:cNvSpPr>
            <a:spLocks noGrp="1"/>
          </p:cNvSpPr>
          <p:nvPr>
            <p:ph idx="1"/>
          </p:nvPr>
        </p:nvSpPr>
        <p:spPr>
          <a:xfrm>
            <a:off x="144065" y="750177"/>
            <a:ext cx="8855869" cy="554367"/>
          </a:xfrm>
        </p:spPr>
        <p:txBody>
          <a:bodyPr/>
          <a:lstStyle/>
          <a:p>
            <a:pPr marL="0" indent="0">
              <a:buNone/>
            </a:pPr>
            <a:r>
              <a:rPr lang="en-US" dirty="0"/>
              <a:t>Now, router must determine how to encapsulate the packet and forward it out the correct egress interface. The following steps describe the packet forwarding process shown in the figure:</a:t>
            </a:r>
          </a:p>
          <a:p>
            <a:pPr marL="0" indent="0">
              <a:buNone/>
            </a:pPr>
            <a:endParaRPr lang="en-US" dirty="0"/>
          </a:p>
          <a:p>
            <a:pPr marL="0" indent="0">
              <a:buNone/>
            </a:pPr>
            <a:endParaRPr lang="en-US" dirty="0"/>
          </a:p>
        </p:txBody>
      </p:sp>
      <p:sp>
        <p:nvSpPr>
          <p:cNvPr id="3" name="Content Placeholder 1">
            <a:extLst>
              <a:ext uri="{FF2B5EF4-FFF2-40B4-BE49-F238E27FC236}">
                <a16:creationId xmlns:a16="http://schemas.microsoft.com/office/drawing/2014/main" xmlns="" id="{E013360B-52DB-41D3-A21B-40DFC7E171F1}"/>
              </a:ext>
            </a:extLst>
          </p:cNvPr>
          <p:cNvSpPr/>
          <p:nvPr/>
        </p:nvSpPr>
        <p:spPr>
          <a:xfrm>
            <a:off x="72032" y="1255776"/>
            <a:ext cx="3744064" cy="3785652"/>
          </a:xfrm>
          <a:prstGeom prst="rect">
            <a:avLst/>
          </a:prstGeom>
        </p:spPr>
        <p:txBody>
          <a:bodyPr wrap="square">
            <a:spAutoFit/>
          </a:bodyPr>
          <a:lstStyle/>
          <a:p>
            <a:pPr marL="285750" indent="-285750">
              <a:buFont typeface="Arial" panose="020B0604020202020204" pitchFamily="34" charset="0"/>
              <a:buChar char="•"/>
            </a:pPr>
            <a:r>
              <a:rPr lang="en-US" sz="1500" dirty="0">
                <a:solidFill>
                  <a:srgbClr val="000000"/>
                </a:solidFill>
              </a:rPr>
              <a:t>The data link frame with an encapsulated IP packet arrives on the ingress interface.</a:t>
            </a:r>
          </a:p>
          <a:p>
            <a:pPr marL="285750" indent="-285750">
              <a:buFont typeface="Arial" panose="020B0604020202020204" pitchFamily="34" charset="0"/>
              <a:buChar char="•"/>
            </a:pPr>
            <a:r>
              <a:rPr lang="en-US" sz="1500" dirty="0">
                <a:solidFill>
                  <a:srgbClr val="000000"/>
                </a:solidFill>
              </a:rPr>
              <a:t>The router examines the destination IP address in the packet header and consults its IP routing table.</a:t>
            </a:r>
          </a:p>
          <a:p>
            <a:pPr marL="285750" indent="-285750">
              <a:buFont typeface="Arial" panose="020B0604020202020204" pitchFamily="34" charset="0"/>
              <a:buChar char="•"/>
            </a:pPr>
            <a:r>
              <a:rPr lang="en-US" sz="1500" dirty="0">
                <a:solidFill>
                  <a:srgbClr val="000000"/>
                </a:solidFill>
              </a:rPr>
              <a:t>The router finds the longest matching prefix in the routing table.</a:t>
            </a:r>
          </a:p>
          <a:p>
            <a:pPr marL="285750" indent="-285750">
              <a:buFont typeface="Arial" panose="020B0604020202020204" pitchFamily="34" charset="0"/>
              <a:buChar char="•"/>
            </a:pPr>
            <a:r>
              <a:rPr lang="en-US" sz="1500" dirty="0">
                <a:solidFill>
                  <a:srgbClr val="000000"/>
                </a:solidFill>
              </a:rPr>
              <a:t>The router encapsulates the packet in a data link frame and forwards it out the egress interface.</a:t>
            </a:r>
          </a:p>
          <a:p>
            <a:pPr marL="285750" indent="-285750">
              <a:buFont typeface="Arial" panose="020B0604020202020204" pitchFamily="34" charset="0"/>
              <a:buChar char="•"/>
            </a:pPr>
            <a:r>
              <a:rPr lang="en-US" sz="1500" dirty="0">
                <a:solidFill>
                  <a:srgbClr val="000000"/>
                </a:solidFill>
              </a:rPr>
              <a:t>The destination could be a device connected to the network or a next-hop router.</a:t>
            </a:r>
          </a:p>
          <a:p>
            <a:pPr marL="285750" indent="-285750">
              <a:buFont typeface="Arial" panose="020B0604020202020204" pitchFamily="34" charset="0"/>
              <a:buChar char="•"/>
            </a:pPr>
            <a:r>
              <a:rPr lang="en-US" sz="1500" dirty="0">
                <a:solidFill>
                  <a:srgbClr val="000000"/>
                </a:solidFill>
              </a:rPr>
              <a:t>If there is no matching route entry the packet is dropped.</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6096" y="1556496"/>
            <a:ext cx="5229708" cy="2808000"/>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73363924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Communication Devices</a:t>
            </a:r>
            <a:r>
              <a:rPr lang="en-US" altLang="en-US" dirty="0"/>
              <a:t/>
            </a:r>
            <a:br>
              <a:rPr lang="en-US" altLang="en-US" dirty="0"/>
            </a:br>
            <a:r>
              <a:rPr lang="en-IN" dirty="0"/>
              <a:t>Packet Forwarding Decision Process (Contd.)</a:t>
            </a:r>
          </a:p>
        </p:txBody>
      </p:sp>
      <p:sp>
        <p:nvSpPr>
          <p:cNvPr id="2" name="Content Placeholder 1"/>
          <p:cNvSpPr>
            <a:spLocks noGrp="1"/>
          </p:cNvSpPr>
          <p:nvPr>
            <p:ph idx="1"/>
          </p:nvPr>
        </p:nvSpPr>
        <p:spPr>
          <a:xfrm>
            <a:off x="144065" y="762369"/>
            <a:ext cx="8855869" cy="4187583"/>
          </a:xfrm>
        </p:spPr>
        <p:txBody>
          <a:bodyPr/>
          <a:lstStyle/>
          <a:p>
            <a:pPr marL="0" indent="0">
              <a:buNone/>
            </a:pPr>
            <a:r>
              <a:rPr lang="en-US" sz="1600" dirty="0"/>
              <a:t>The three actions a router can perform with a packet, after the best path is determined:</a:t>
            </a:r>
          </a:p>
          <a:p>
            <a:pPr>
              <a:buFont typeface="Arial" panose="020B0604020202020204" pitchFamily="34" charset="0"/>
              <a:buChar char="•"/>
            </a:pPr>
            <a:r>
              <a:rPr lang="en-US" sz="1600" dirty="0"/>
              <a:t>Forwards the Packet to a Device on a Directly Connected Network</a:t>
            </a:r>
          </a:p>
          <a:p>
            <a:pPr>
              <a:buFont typeface="Arial" panose="020B0604020202020204" pitchFamily="34" charset="0"/>
              <a:buChar char="•"/>
            </a:pPr>
            <a:r>
              <a:rPr lang="en-US" sz="1600" dirty="0"/>
              <a:t>Forwards the Packet to a Next-Hop Router</a:t>
            </a:r>
          </a:p>
          <a:p>
            <a:pPr>
              <a:buFont typeface="Arial" panose="020B0604020202020204" pitchFamily="34" charset="0"/>
              <a:buChar char="•"/>
            </a:pPr>
            <a:r>
              <a:rPr lang="en-US" sz="1600" dirty="0"/>
              <a:t>Drops the Packet - No Match in Routing Table</a:t>
            </a:r>
          </a:p>
          <a:p>
            <a:pPr marL="0" indent="0">
              <a:buNone/>
            </a:pPr>
            <a:r>
              <a:rPr lang="en-US" sz="1600" b="1" dirty="0"/>
              <a:t>Forwards the Packet to a Device on a Directly Connected Network</a:t>
            </a:r>
            <a:endParaRPr lang="en-US" sz="1600" dirty="0"/>
          </a:p>
          <a:p>
            <a:pPr>
              <a:buFont typeface="Arial" panose="020B0604020202020204" pitchFamily="34" charset="0"/>
              <a:buChar char="•"/>
            </a:pPr>
            <a:r>
              <a:rPr lang="en-US" sz="1600" dirty="0"/>
              <a:t>If the route entry indicates that the egress interface is a directly connected network, this means that the destination IP address of the packet belongs to a device on the directly connected network.</a:t>
            </a:r>
          </a:p>
          <a:p>
            <a:pPr>
              <a:buFont typeface="Arial" panose="020B0604020202020204" pitchFamily="34" charset="0"/>
              <a:buChar char="•"/>
            </a:pPr>
            <a:r>
              <a:rPr lang="en-US" sz="1600" dirty="0"/>
              <a:t>The packet can be forwarded directly to the destination device, an end device on an Ethernet LAN, which means the packet must be encapsulated in an Ethernet frame.</a:t>
            </a:r>
          </a:p>
          <a:p>
            <a:r>
              <a:rPr lang="en-US" sz="1600" dirty="0"/>
              <a:t>To encapsulate the packet in the Ethernet frame, the router needs to determine the destination MAC address associated with the destination IP address of the packet.</a:t>
            </a:r>
          </a:p>
        </p:txBody>
      </p:sp>
    </p:spTree>
    <p:custDataLst>
      <p:tags r:id="rId1"/>
    </p:custDataLst>
    <p:extLst>
      <p:ext uri="{BB962C8B-B14F-4D97-AF65-F5344CB8AC3E}">
        <p14:creationId xmlns:p14="http://schemas.microsoft.com/office/powerpoint/2010/main" val="305877990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Communication Devices</a:t>
            </a:r>
            <a:r>
              <a:rPr lang="en-US" altLang="en-US" dirty="0"/>
              <a:t/>
            </a:r>
            <a:br>
              <a:rPr lang="en-US" altLang="en-US" dirty="0"/>
            </a:br>
            <a:r>
              <a:rPr lang="en-IN" dirty="0"/>
              <a:t>Packet Forwarding Decision Process (Contd.)</a:t>
            </a:r>
          </a:p>
        </p:txBody>
      </p:sp>
      <p:sp>
        <p:nvSpPr>
          <p:cNvPr id="3" name="Content Placeholder 1">
            <a:extLst>
              <a:ext uri="{FF2B5EF4-FFF2-40B4-BE49-F238E27FC236}">
                <a16:creationId xmlns:a16="http://schemas.microsoft.com/office/drawing/2014/main" xmlns="" id="{F1D9F7E4-6027-4236-93FF-27291EE3AC54}"/>
              </a:ext>
            </a:extLst>
          </p:cNvPr>
          <p:cNvSpPr/>
          <p:nvPr/>
        </p:nvSpPr>
        <p:spPr>
          <a:xfrm>
            <a:off x="144065" y="782634"/>
            <a:ext cx="8878015" cy="4278094"/>
          </a:xfrm>
          <a:prstGeom prst="rect">
            <a:avLst/>
          </a:prstGeom>
        </p:spPr>
        <p:txBody>
          <a:bodyPr wrap="square">
            <a:spAutoFit/>
          </a:bodyPr>
          <a:lstStyle/>
          <a:p>
            <a:r>
              <a:rPr lang="en-US" sz="1600" dirty="0">
                <a:solidFill>
                  <a:srgbClr val="000000"/>
                </a:solidFill>
                <a:latin typeface="+mn-lt"/>
              </a:rPr>
              <a:t>The process varies based on whether the packet is an IPv4 or IPv6 packet.</a:t>
            </a:r>
          </a:p>
          <a:p>
            <a:pPr indent="0">
              <a:buNone/>
            </a:pPr>
            <a:r>
              <a:rPr lang="en-US" sz="1600" b="1" dirty="0">
                <a:solidFill>
                  <a:srgbClr val="000000"/>
                </a:solidFill>
                <a:latin typeface="+mn-lt"/>
              </a:rPr>
              <a:t>IPv4 packet:</a:t>
            </a:r>
          </a:p>
          <a:p>
            <a:pPr marL="285750" indent="-285750">
              <a:buFont typeface="Arial" panose="020B0604020202020204" pitchFamily="34" charset="0"/>
              <a:buChar char="•"/>
            </a:pPr>
            <a:r>
              <a:rPr lang="en-US" sz="1600" dirty="0">
                <a:solidFill>
                  <a:srgbClr val="000000"/>
                </a:solidFill>
                <a:latin typeface="+mn-lt"/>
              </a:rPr>
              <a:t>The router checks its ARP table for the destination IPv4 address and an associated Ethernet MAC address.</a:t>
            </a:r>
          </a:p>
          <a:p>
            <a:pPr marL="285750" indent="-285750">
              <a:buFont typeface="Arial" panose="020B0604020202020204" pitchFamily="34" charset="0"/>
              <a:buChar char="•"/>
            </a:pPr>
            <a:r>
              <a:rPr lang="en-US" sz="1600" dirty="0">
                <a:solidFill>
                  <a:srgbClr val="000000"/>
                </a:solidFill>
                <a:latin typeface="+mn-lt"/>
              </a:rPr>
              <a:t>If there is no match, the router sends an ARP Request and the destination device will return an ARP Reply with its MAC address. </a:t>
            </a:r>
          </a:p>
          <a:p>
            <a:pPr marL="285750" indent="-285750">
              <a:buFont typeface="Arial" panose="020B0604020202020204" pitchFamily="34" charset="0"/>
              <a:buChar char="•"/>
            </a:pPr>
            <a:r>
              <a:rPr lang="en-US" sz="1600" dirty="0">
                <a:solidFill>
                  <a:srgbClr val="000000"/>
                </a:solidFill>
                <a:latin typeface="+mn-lt"/>
              </a:rPr>
              <a:t>The router can now forward the IPv4 packet in an Ethernet frame with the proper destination MAC address.</a:t>
            </a:r>
          </a:p>
          <a:p>
            <a:pPr indent="0">
              <a:buNone/>
            </a:pPr>
            <a:r>
              <a:rPr lang="en-US" sz="1600" b="1" dirty="0">
                <a:solidFill>
                  <a:srgbClr val="000000"/>
                </a:solidFill>
                <a:latin typeface="+mn-lt"/>
              </a:rPr>
              <a:t>IPv6 packet:</a:t>
            </a:r>
          </a:p>
          <a:p>
            <a:pPr marL="285750" indent="-285750">
              <a:buFont typeface="Arial" panose="020B0604020202020204" pitchFamily="34" charset="0"/>
              <a:buChar char="•"/>
            </a:pPr>
            <a:r>
              <a:rPr lang="en-US" sz="1600" dirty="0">
                <a:solidFill>
                  <a:srgbClr val="000000"/>
                </a:solidFill>
                <a:latin typeface="+mn-lt"/>
              </a:rPr>
              <a:t>The router checks its neighbor cache for the destination IPv6 address and an associated Ethernet MAC address.</a:t>
            </a:r>
          </a:p>
          <a:p>
            <a:pPr marL="285750" indent="-285750">
              <a:buFont typeface="Arial" panose="020B0604020202020204" pitchFamily="34" charset="0"/>
              <a:buChar char="•"/>
            </a:pPr>
            <a:r>
              <a:rPr lang="en-US" sz="1600" dirty="0">
                <a:solidFill>
                  <a:srgbClr val="000000"/>
                </a:solidFill>
                <a:latin typeface="+mn-lt"/>
              </a:rPr>
              <a:t>If there is no match, the router sends an ICMPv6 Neighbor Solicitation (NS) message and the destination device will return an ICMPv6 Neighbor Advertisement (NA) message with its MAC address.</a:t>
            </a:r>
          </a:p>
          <a:p>
            <a:pPr marL="285750" indent="-285750">
              <a:buFont typeface="Arial" panose="020B0604020202020204" pitchFamily="34" charset="0"/>
              <a:buChar char="•"/>
            </a:pPr>
            <a:r>
              <a:rPr lang="en-US" sz="1600" dirty="0">
                <a:solidFill>
                  <a:srgbClr val="000000"/>
                </a:solidFill>
                <a:latin typeface="+mn-lt"/>
              </a:rPr>
              <a:t>The router can now forward the IPv6 packet in an Ethernet frame with the proper destination MAC address.</a:t>
            </a:r>
          </a:p>
          <a:p>
            <a:pPr indent="0">
              <a:buNone/>
            </a:pPr>
            <a:endParaRPr lang="en-US" sz="1600" dirty="0">
              <a:solidFill>
                <a:srgbClr val="000000"/>
              </a:solidFill>
              <a:latin typeface="+mn-lt"/>
            </a:endParaRPr>
          </a:p>
        </p:txBody>
      </p:sp>
    </p:spTree>
    <p:custDataLst>
      <p:tags r:id="rId1"/>
    </p:custDataLst>
    <p:extLst>
      <p:ext uri="{BB962C8B-B14F-4D97-AF65-F5344CB8AC3E}">
        <p14:creationId xmlns:p14="http://schemas.microsoft.com/office/powerpoint/2010/main" val="345068856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Title 3"/>
          <p:cNvSpPr>
            <a:spLocks noGrp="1" noChangeArrowheads="1"/>
          </p:cNvSpPr>
          <p:nvPr>
            <p:ph type="title"/>
          </p:nvPr>
        </p:nvSpPr>
        <p:spPr>
          <a:xfrm>
            <a:off x="1" y="50629"/>
            <a:ext cx="9144000" cy="757551"/>
          </a:xfrm>
        </p:spPr>
        <p:txBody>
          <a:bodyPr/>
          <a:lstStyle/>
          <a:p>
            <a:r>
              <a:rPr lang="en-US" dirty="0"/>
              <a:t>Instructor Materials – Module 11 Planning Guide</a:t>
            </a:r>
          </a:p>
        </p:txBody>
      </p:sp>
      <p:sp>
        <p:nvSpPr>
          <p:cNvPr id="4099" name="Content Placeholder 4"/>
          <p:cNvSpPr>
            <a:spLocks noGrp="1" noChangeArrowheads="1"/>
          </p:cNvSpPr>
          <p:nvPr>
            <p:ph idx="1"/>
          </p:nvPr>
        </p:nvSpPr>
        <p:spPr>
          <a:xfrm>
            <a:off x="144065" y="798944"/>
            <a:ext cx="8853286" cy="3747655"/>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r>
              <a:rPr lang="en-CA" dirty="0"/>
              <a:t>Information to help you become familiar with the module</a:t>
            </a:r>
          </a:p>
          <a:p>
            <a:pPr lvl="1"/>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8</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www.netacad.com,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Communication Devices</a:t>
            </a:r>
            <a:r>
              <a:rPr lang="en-US" altLang="en-US" dirty="0"/>
              <a:t/>
            </a:r>
            <a:br>
              <a:rPr lang="en-US" altLang="en-US" dirty="0"/>
            </a:br>
            <a:r>
              <a:rPr lang="en-IN" dirty="0"/>
              <a:t>Packet Forwarding Decision Process (Contd.)</a:t>
            </a:r>
          </a:p>
        </p:txBody>
      </p:sp>
      <p:sp>
        <p:nvSpPr>
          <p:cNvPr id="2" name="Content Placeholder 1"/>
          <p:cNvSpPr>
            <a:spLocks noGrp="1"/>
          </p:cNvSpPr>
          <p:nvPr>
            <p:ph idx="1"/>
          </p:nvPr>
        </p:nvSpPr>
        <p:spPr>
          <a:xfrm>
            <a:off x="144065" y="774561"/>
            <a:ext cx="8855869" cy="4329957"/>
          </a:xfrm>
        </p:spPr>
        <p:txBody>
          <a:bodyPr/>
          <a:lstStyle/>
          <a:p>
            <a:pPr marL="0" indent="0">
              <a:buNone/>
            </a:pPr>
            <a:r>
              <a:rPr lang="en-US" sz="1600" b="1" dirty="0"/>
              <a:t>Forwards the Packet to a Next-Hop Router</a:t>
            </a:r>
          </a:p>
          <a:p>
            <a:pPr>
              <a:buFont typeface="Arial" panose="020B0604020202020204" pitchFamily="34" charset="0"/>
              <a:buChar char="•"/>
            </a:pPr>
            <a:r>
              <a:rPr lang="en-US" sz="1600" dirty="0"/>
              <a:t>If the route entry indicates that the destination IP address is on a remote network, this means the destination IP address of the packet belongs to a device on network that is not directly connected. </a:t>
            </a:r>
          </a:p>
          <a:p>
            <a:pPr>
              <a:buFont typeface="Arial" panose="020B0604020202020204" pitchFamily="34" charset="0"/>
              <a:buChar char="•"/>
            </a:pPr>
            <a:r>
              <a:rPr lang="en-US" sz="1600" dirty="0"/>
              <a:t>Therefore, the packet must be forwarded to another router, specifically a next-hop router. The next-hop address is indicated in the route entry.</a:t>
            </a:r>
          </a:p>
          <a:p>
            <a:pPr>
              <a:buFont typeface="Arial" panose="020B0604020202020204" pitchFamily="34" charset="0"/>
              <a:buChar char="•"/>
            </a:pPr>
            <a:r>
              <a:rPr lang="en-US" sz="1600" dirty="0"/>
              <a:t>If the forwarding router and the next-hop router are on an Ethernet network, a similar process (ARP and ICMPv6 Neighbor Discovery) will occur for determining the destination MAC address of the packet. The difference is that the router will search for the IP address of the next-hop router in its ARP table or neighbor cache, instead of the destination IP address.</a:t>
            </a:r>
          </a:p>
          <a:p>
            <a:pPr marL="0" indent="0">
              <a:buNone/>
            </a:pPr>
            <a:r>
              <a:rPr lang="en-US" sz="1600" b="1" dirty="0"/>
              <a:t>Drops the Packet - No Match in Routing Table</a:t>
            </a:r>
          </a:p>
          <a:p>
            <a:pPr>
              <a:buFont typeface="Arial" panose="020B0604020202020204" pitchFamily="34" charset="0"/>
              <a:buChar char="•"/>
            </a:pPr>
            <a:r>
              <a:rPr lang="en-US" sz="1600" dirty="0"/>
              <a:t>If there is no match between the destination IP address and a prefix in the routing table, and if there is no default route, the packet will be dropped.</a:t>
            </a:r>
          </a:p>
          <a:p>
            <a:pPr>
              <a:buFont typeface="Arial" panose="020B0604020202020204" pitchFamily="34" charset="0"/>
              <a:buChar char="•"/>
            </a:pPr>
            <a:endParaRPr lang="en-US" sz="1600" dirty="0"/>
          </a:p>
          <a:p>
            <a:pPr>
              <a:buFont typeface="Arial" panose="020B0604020202020204" pitchFamily="34" charset="0"/>
              <a:buChar char="•"/>
            </a:pPr>
            <a:endParaRPr lang="en-US" sz="1600" dirty="0"/>
          </a:p>
          <a:p>
            <a:pPr marL="0" indent="0">
              <a:buNone/>
            </a:pPr>
            <a:endParaRPr lang="en-US" sz="1600" dirty="0"/>
          </a:p>
          <a:p>
            <a:pPr>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407410701"/>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Communication Devices</a:t>
            </a:r>
            <a:r>
              <a:rPr lang="en-US" altLang="en-US" dirty="0"/>
              <a:t/>
            </a:r>
            <a:br>
              <a:rPr lang="en-US" altLang="en-US" dirty="0"/>
            </a:br>
            <a:r>
              <a:rPr lang="en-IN" dirty="0"/>
              <a:t>Routing Information</a:t>
            </a:r>
          </a:p>
        </p:txBody>
      </p:sp>
      <p:sp>
        <p:nvSpPr>
          <p:cNvPr id="2" name="Content Placeholder 1"/>
          <p:cNvSpPr>
            <a:spLocks noGrp="1"/>
          </p:cNvSpPr>
          <p:nvPr>
            <p:ph idx="1"/>
          </p:nvPr>
        </p:nvSpPr>
        <p:spPr>
          <a:xfrm>
            <a:off x="144065" y="774561"/>
            <a:ext cx="8855869" cy="4173649"/>
          </a:xfrm>
        </p:spPr>
        <p:txBody>
          <a:bodyPr/>
          <a:lstStyle/>
          <a:p>
            <a:pPr>
              <a:buFont typeface="Arial" panose="020B0604020202020204" pitchFamily="34" charset="0"/>
              <a:buChar char="•"/>
            </a:pPr>
            <a:r>
              <a:rPr lang="en-US" sz="1600" dirty="0"/>
              <a:t>The routing table stores the following information:</a:t>
            </a:r>
          </a:p>
          <a:p>
            <a:pPr lvl="1">
              <a:buFont typeface="Arial" panose="020B0604020202020204" pitchFamily="34" charset="0"/>
              <a:buChar char="•"/>
            </a:pPr>
            <a:r>
              <a:rPr lang="en-US" sz="1600" b="1" dirty="0"/>
              <a:t>Directly connected routes - </a:t>
            </a:r>
            <a:r>
              <a:rPr lang="en-US" sz="1600" dirty="0"/>
              <a:t>These routes come from the active router interfaces. Routers add a directly connected route when an interface is configured with an IP address and is activated.</a:t>
            </a:r>
          </a:p>
          <a:p>
            <a:pPr lvl="1">
              <a:buFont typeface="Arial" panose="020B0604020202020204" pitchFamily="34" charset="0"/>
              <a:buChar char="•"/>
            </a:pPr>
            <a:r>
              <a:rPr lang="en-US" sz="1600" b="1" dirty="0"/>
              <a:t>Remote routes - </a:t>
            </a:r>
            <a:r>
              <a:rPr lang="en-US" sz="1600" dirty="0"/>
              <a:t>These are remote networks connected to other routers.</a:t>
            </a:r>
          </a:p>
          <a:p>
            <a:pPr>
              <a:buFont typeface="Arial" panose="020B0604020202020204" pitchFamily="34" charset="0"/>
              <a:buChar char="•"/>
            </a:pPr>
            <a:r>
              <a:rPr lang="en-US" sz="1600" dirty="0"/>
              <a:t>A routing table is a data file in RAM that is used to store route information about directly connected and remote networks. </a:t>
            </a:r>
          </a:p>
          <a:p>
            <a:pPr>
              <a:buFont typeface="Arial" panose="020B0604020202020204" pitchFamily="34" charset="0"/>
              <a:buChar char="•"/>
            </a:pPr>
            <a:r>
              <a:rPr lang="en-US" sz="1600" dirty="0"/>
              <a:t>The routing table contains network or next hop associations. These associations tell a router that a particular destination can be optimally reached by sending the packet to a specific router that represents the next hop on the way to the final destination. </a:t>
            </a:r>
          </a:p>
          <a:p>
            <a:pPr>
              <a:buFont typeface="Arial" panose="020B0604020202020204" pitchFamily="34" charset="0"/>
              <a:buChar char="•"/>
            </a:pPr>
            <a:r>
              <a:rPr lang="en-US" sz="1600" dirty="0"/>
              <a:t>The next hop association can also be the outgoing or exit interface to the next destination.</a:t>
            </a:r>
          </a:p>
        </p:txBody>
      </p:sp>
    </p:spTree>
    <p:custDataLst>
      <p:tags r:id="rId1"/>
    </p:custDataLst>
    <p:extLst>
      <p:ext uri="{BB962C8B-B14F-4D97-AF65-F5344CB8AC3E}">
        <p14:creationId xmlns:p14="http://schemas.microsoft.com/office/powerpoint/2010/main" val="3589377032"/>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Communication Devices</a:t>
            </a:r>
            <a:r>
              <a:rPr lang="en-US" altLang="en-US" dirty="0"/>
              <a:t/>
            </a:r>
            <a:br>
              <a:rPr lang="en-US" altLang="en-US" dirty="0"/>
            </a:br>
            <a:r>
              <a:rPr lang="en-IN" dirty="0"/>
              <a:t>Routing Information (Contd.)</a:t>
            </a:r>
          </a:p>
        </p:txBody>
      </p:sp>
      <p:sp>
        <p:nvSpPr>
          <p:cNvPr id="2" name="Content Placeholder 1"/>
          <p:cNvSpPr>
            <a:spLocks noGrp="1"/>
          </p:cNvSpPr>
          <p:nvPr>
            <p:ph idx="1"/>
          </p:nvPr>
        </p:nvSpPr>
        <p:spPr>
          <a:xfrm>
            <a:off x="144065" y="762369"/>
            <a:ext cx="8855869" cy="4173649"/>
          </a:xfrm>
        </p:spPr>
        <p:txBody>
          <a:bodyPr/>
          <a:lstStyle/>
          <a:p>
            <a:pPr marL="0" indent="0">
              <a:buNone/>
            </a:pPr>
            <a:r>
              <a:rPr lang="en-US" b="1" dirty="0"/>
              <a:t>Directly Connected and Remote Network Routes</a:t>
            </a:r>
          </a:p>
          <a:p>
            <a:pPr marL="0" indent="0">
              <a:buNone/>
            </a:pPr>
            <a:r>
              <a:rPr lang="en-US" sz="1600" dirty="0"/>
              <a:t>The figure identifies the directly connected networks and remote networks of router R1.</a:t>
            </a:r>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398" t="1635" r="636" b="2321"/>
          <a:stretch/>
        </p:blipFill>
        <p:spPr>
          <a:xfrm>
            <a:off x="803870" y="1557496"/>
            <a:ext cx="7938199" cy="2863780"/>
          </a:xfrm>
          <a:prstGeom prst="rect">
            <a:avLst/>
          </a:prstGeom>
          <a:noFill/>
          <a:ln>
            <a:solidFill>
              <a:schemeClr val="bg1">
                <a:lumMod val="85000"/>
              </a:schemeClr>
            </a:solidFill>
          </a:ln>
        </p:spPr>
      </p:pic>
    </p:spTree>
    <p:custDataLst>
      <p:tags r:id="rId1"/>
    </p:custDataLst>
    <p:extLst>
      <p:ext uri="{BB962C8B-B14F-4D97-AF65-F5344CB8AC3E}">
        <p14:creationId xmlns:p14="http://schemas.microsoft.com/office/powerpoint/2010/main" val="1230841017"/>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Communication Devices</a:t>
            </a:r>
            <a:r>
              <a:rPr lang="en-US" altLang="en-US" dirty="0"/>
              <a:t/>
            </a:r>
            <a:br>
              <a:rPr lang="en-US" altLang="en-US" dirty="0"/>
            </a:br>
            <a:r>
              <a:rPr lang="en-IN" dirty="0"/>
              <a:t>Routing Information (Contd.)</a:t>
            </a:r>
          </a:p>
        </p:txBody>
      </p:sp>
      <p:sp>
        <p:nvSpPr>
          <p:cNvPr id="2" name="Content Placeholder 1"/>
          <p:cNvSpPr>
            <a:spLocks noGrp="1"/>
          </p:cNvSpPr>
          <p:nvPr>
            <p:ph idx="1"/>
          </p:nvPr>
        </p:nvSpPr>
        <p:spPr>
          <a:xfrm>
            <a:off x="144066" y="798944"/>
            <a:ext cx="8855869" cy="4102239"/>
          </a:xfrm>
        </p:spPr>
        <p:txBody>
          <a:bodyPr/>
          <a:lstStyle/>
          <a:p>
            <a:pPr>
              <a:buFont typeface="Arial" panose="020B0604020202020204" pitchFamily="34" charset="0"/>
              <a:buChar char="•"/>
            </a:pPr>
            <a:r>
              <a:rPr lang="en-US" sz="1600" dirty="0"/>
              <a:t>The destination network entries in the routing table can be added in several ways:</a:t>
            </a:r>
          </a:p>
          <a:p>
            <a:pPr lvl="1">
              <a:buFont typeface="Arial" panose="020B0604020202020204" pitchFamily="34" charset="0"/>
              <a:buChar char="•"/>
            </a:pPr>
            <a:r>
              <a:rPr lang="en-US" sz="1600" b="1" dirty="0"/>
              <a:t>Local Route interfaces – </a:t>
            </a:r>
            <a:r>
              <a:rPr lang="en-US" sz="1600" dirty="0"/>
              <a:t>These are added when an interface is configured and active. This entry is only displayed in IOS 15 or newer for IPv4 routes, and all IOS releases for IPv6 routes.</a:t>
            </a:r>
          </a:p>
          <a:p>
            <a:pPr lvl="1">
              <a:buFont typeface="Arial" panose="020B0604020202020204" pitchFamily="34" charset="0"/>
              <a:buChar char="•"/>
            </a:pPr>
            <a:r>
              <a:rPr lang="en-US" sz="1600" b="1" dirty="0"/>
              <a:t>Directly connected interfaces – </a:t>
            </a:r>
            <a:r>
              <a:rPr lang="en-US" sz="1600" dirty="0"/>
              <a:t>These are added to the routing table when an interface is configured and active.</a:t>
            </a:r>
          </a:p>
          <a:p>
            <a:pPr lvl="1">
              <a:buFont typeface="Arial" panose="020B0604020202020204" pitchFamily="34" charset="0"/>
              <a:buChar char="•"/>
            </a:pPr>
            <a:r>
              <a:rPr lang="en-US" sz="1600" b="1" dirty="0"/>
              <a:t>Static routes – </a:t>
            </a:r>
            <a:r>
              <a:rPr lang="en-US" sz="1600" dirty="0"/>
              <a:t>These are added when a route is manually configured and the exit interface is active. </a:t>
            </a:r>
          </a:p>
          <a:p>
            <a:pPr lvl="1">
              <a:buFont typeface="Arial" panose="020B0604020202020204" pitchFamily="34" charset="0"/>
              <a:buChar char="•"/>
            </a:pPr>
            <a:r>
              <a:rPr lang="en-US" sz="1600" b="1" dirty="0"/>
              <a:t>Dynamic routing protocol – </a:t>
            </a:r>
            <a:r>
              <a:rPr lang="en-US" sz="1600" dirty="0"/>
              <a:t>This is added when routing protocols that dynamically learn about the network, such as EIGRP or OSPF, are implemented and networks are identified.</a:t>
            </a:r>
          </a:p>
          <a:p>
            <a:pPr>
              <a:buFont typeface="Arial" panose="020B0604020202020204" pitchFamily="34" charset="0"/>
              <a:buChar char="•"/>
            </a:pPr>
            <a:r>
              <a:rPr lang="en-US" sz="1600" dirty="0"/>
              <a:t>Dynamic routing protocols exchange network reachability information between routers and dynamically adapt to network changes. </a:t>
            </a:r>
          </a:p>
          <a:p>
            <a:pPr>
              <a:buFont typeface="Arial" panose="020B0604020202020204" pitchFamily="34" charset="0"/>
              <a:buChar char="•"/>
            </a:pPr>
            <a:endParaRPr lang="en-US" sz="1600" dirty="0"/>
          </a:p>
          <a:p>
            <a:pPr>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2218597731"/>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Communication Devices</a:t>
            </a:r>
            <a:r>
              <a:rPr lang="en-US" altLang="en-US" dirty="0"/>
              <a:t/>
            </a:r>
            <a:br>
              <a:rPr lang="en-US" altLang="en-US" dirty="0"/>
            </a:br>
            <a:r>
              <a:rPr lang="en-IN" dirty="0"/>
              <a:t>Routing Information (Contd.)</a:t>
            </a:r>
          </a:p>
        </p:txBody>
      </p:sp>
      <p:sp>
        <p:nvSpPr>
          <p:cNvPr id="2" name="Content Placeholder 1"/>
          <p:cNvSpPr>
            <a:spLocks noGrp="1"/>
          </p:cNvSpPr>
          <p:nvPr>
            <p:ph idx="1"/>
          </p:nvPr>
        </p:nvSpPr>
        <p:spPr>
          <a:xfrm>
            <a:off x="144066" y="782758"/>
            <a:ext cx="8855869" cy="3577983"/>
          </a:xfrm>
        </p:spPr>
        <p:txBody>
          <a:bodyPr/>
          <a:lstStyle/>
          <a:p>
            <a:pPr>
              <a:buFont typeface="Arial" panose="020B0604020202020204" pitchFamily="34" charset="0"/>
              <a:buChar char="•"/>
            </a:pPr>
            <a:r>
              <a:rPr lang="en-US" sz="1600" dirty="0"/>
              <a:t>One of the first dynamic routing protocols was RIP. RIPv1 was released in 1988.</a:t>
            </a:r>
          </a:p>
          <a:p>
            <a:pPr>
              <a:buFont typeface="Arial" panose="020B0604020202020204" pitchFamily="34" charset="0"/>
              <a:buChar char="•"/>
            </a:pPr>
            <a:r>
              <a:rPr lang="en-US" sz="1600" dirty="0"/>
              <a:t>To address the needs of larger networks, two advanced routing protocols Open Shortest Path First (OSPF) and Intermediate System-to-Intermediate System (IS-IS) were developed.</a:t>
            </a:r>
          </a:p>
          <a:p>
            <a:pPr>
              <a:buFont typeface="Arial" panose="020B0604020202020204" pitchFamily="34" charset="0"/>
              <a:buChar char="•"/>
            </a:pPr>
            <a:r>
              <a:rPr lang="en-US" sz="1600" dirty="0"/>
              <a:t>Cisco developed the Interior Gateway Routing Protocol (IGRP) and Enhanced IGRP (EIGRP) which also scales well in larger network implementations. </a:t>
            </a:r>
          </a:p>
          <a:p>
            <a:pPr>
              <a:buFont typeface="Arial" panose="020B0604020202020204" pitchFamily="34" charset="0"/>
              <a:buChar char="•"/>
            </a:pPr>
            <a:r>
              <a:rPr lang="en-US" sz="1600" dirty="0"/>
              <a:t>The Border Gateway Protocol (BGP) is now used between Internet Service Providers (ISPs) and their larger private clients to exchange routing information. </a:t>
            </a:r>
          </a:p>
          <a:p>
            <a:pPr>
              <a:buFont typeface="Arial" panose="020B0604020202020204" pitchFamily="34" charset="0"/>
              <a:buChar char="•"/>
            </a:pPr>
            <a:r>
              <a:rPr lang="en-US" sz="1600" dirty="0"/>
              <a:t>The following table classifies the protocols:</a:t>
            </a:r>
          </a:p>
          <a:p>
            <a:pPr>
              <a:buFont typeface="Arial" panose="020B0604020202020204" pitchFamily="34" charset="0"/>
              <a:buChar char="•"/>
            </a:pPr>
            <a:endParaRPr lang="en-US" sz="1600" dirty="0"/>
          </a:p>
        </p:txBody>
      </p:sp>
      <p:graphicFrame>
        <p:nvGraphicFramePr>
          <p:cNvPr id="4" name="Table 3">
            <a:extLst>
              <a:ext uri="{FF2B5EF4-FFF2-40B4-BE49-F238E27FC236}">
                <a16:creationId xmlns:a16="http://schemas.microsoft.com/office/drawing/2014/main" xmlns="" id="{FCFB6104-E2C3-4C42-AB92-2EDE80B742E1}"/>
              </a:ext>
            </a:extLst>
          </p:cNvPr>
          <p:cNvGraphicFramePr>
            <a:graphicFrameLocks noGrp="1"/>
          </p:cNvGraphicFramePr>
          <p:nvPr>
            <p:extLst>
              <p:ext uri="{D42A27DB-BD31-4B8C-83A1-F6EECF244321}">
                <p14:modId xmlns:p14="http://schemas.microsoft.com/office/powerpoint/2010/main" val="3911664148"/>
              </p:ext>
            </p:extLst>
          </p:nvPr>
        </p:nvGraphicFramePr>
        <p:xfrm>
          <a:off x="353568" y="3447168"/>
          <a:ext cx="8497824" cy="1230630"/>
        </p:xfrm>
        <a:graphic>
          <a:graphicData uri="http://schemas.openxmlformats.org/drawingml/2006/table">
            <a:tbl>
              <a:tblPr firstRow="1" bandRow="1">
                <a:tableStyleId>{5C22544A-7EE6-4342-B048-85BDC9FD1C3A}</a:tableStyleId>
              </a:tblPr>
              <a:tblGrid>
                <a:gridCol w="1083462">
                  <a:extLst>
                    <a:ext uri="{9D8B030D-6E8A-4147-A177-3AD203B41FA5}">
                      <a16:colId xmlns:a16="http://schemas.microsoft.com/office/drawing/2014/main" xmlns="" val="20000"/>
                    </a:ext>
                  </a:extLst>
                </a:gridCol>
                <a:gridCol w="691953">
                  <a:extLst>
                    <a:ext uri="{9D8B030D-6E8A-4147-A177-3AD203B41FA5}">
                      <a16:colId xmlns:a16="http://schemas.microsoft.com/office/drawing/2014/main" xmlns="" val="20001"/>
                    </a:ext>
                  </a:extLst>
                </a:gridCol>
                <a:gridCol w="1719386">
                  <a:extLst>
                    <a:ext uri="{9D8B030D-6E8A-4147-A177-3AD203B41FA5}">
                      <a16:colId xmlns:a16="http://schemas.microsoft.com/office/drawing/2014/main" xmlns="" val="20002"/>
                    </a:ext>
                  </a:extLst>
                </a:gridCol>
                <a:gridCol w="1124710">
                  <a:extLst>
                    <a:ext uri="{9D8B030D-6E8A-4147-A177-3AD203B41FA5}">
                      <a16:colId xmlns:a16="http://schemas.microsoft.com/office/drawing/2014/main" xmlns="" val="20003"/>
                    </a:ext>
                  </a:extLst>
                </a:gridCol>
                <a:gridCol w="1348171">
                  <a:extLst>
                    <a:ext uri="{9D8B030D-6E8A-4147-A177-3AD203B41FA5}">
                      <a16:colId xmlns:a16="http://schemas.microsoft.com/office/drawing/2014/main" xmlns="" val="20004"/>
                    </a:ext>
                  </a:extLst>
                </a:gridCol>
                <a:gridCol w="2530142">
                  <a:extLst>
                    <a:ext uri="{9D8B030D-6E8A-4147-A177-3AD203B41FA5}">
                      <a16:colId xmlns:a16="http://schemas.microsoft.com/office/drawing/2014/main" xmlns="" val="20005"/>
                    </a:ext>
                  </a:extLst>
                </a:gridCol>
              </a:tblGrid>
              <a:tr h="0">
                <a:tc>
                  <a:txBody>
                    <a:bodyPr/>
                    <a:lstStyle/>
                    <a:p>
                      <a:pPr algn="ctr"/>
                      <a:r>
                        <a:rPr lang="en-IN" b="1" dirty="0">
                          <a:solidFill>
                            <a:schemeClr val="bg1"/>
                          </a:solidFill>
                        </a:rPr>
                        <a:t>Protocol</a:t>
                      </a:r>
                    </a:p>
                  </a:txBody>
                  <a:tcPr/>
                </a:tc>
                <a:tc gridSpan="4">
                  <a:txBody>
                    <a:bodyPr/>
                    <a:lstStyle/>
                    <a:p>
                      <a:pPr algn="ctr"/>
                      <a:r>
                        <a:rPr lang="en-IN" dirty="0"/>
                        <a:t>Interior Gateway Protocols</a:t>
                      </a:r>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a:r>
                        <a:rPr lang="en-IN" dirty="0"/>
                        <a:t>Exterior Gateway</a:t>
                      </a:r>
                      <a:r>
                        <a:rPr lang="en-IN" baseline="0" dirty="0"/>
                        <a:t> </a:t>
                      </a:r>
                      <a:r>
                        <a:rPr lang="en-IN" dirty="0"/>
                        <a:t>Protocols</a:t>
                      </a:r>
                    </a:p>
                  </a:txBody>
                  <a:tcPr/>
                </a:tc>
                <a:extLst>
                  <a:ext uri="{0D108BD9-81ED-4DB2-BD59-A6C34878D82A}">
                    <a16:rowId xmlns:a16="http://schemas.microsoft.com/office/drawing/2014/main" xmlns="" val="10000"/>
                  </a:ext>
                </a:extLst>
              </a:tr>
              <a:tr h="0">
                <a:tc>
                  <a:txBody>
                    <a:bodyPr/>
                    <a:lstStyle/>
                    <a:p>
                      <a:endParaRPr lang="en-IN" dirty="0"/>
                    </a:p>
                  </a:txBody>
                  <a:tcPr/>
                </a:tc>
                <a:tc gridSpan="2">
                  <a:txBody>
                    <a:bodyPr/>
                    <a:lstStyle/>
                    <a:p>
                      <a:pPr algn="ctr" fontAlgn="ctr"/>
                      <a:r>
                        <a:rPr lang="en-IN" b="1" dirty="0">
                          <a:effectLst/>
                        </a:rPr>
                        <a:t>Distance Vector</a:t>
                      </a:r>
                      <a:endParaRPr lang="en-IN" b="0" dirty="0">
                        <a:effectLst/>
                      </a:endParaRPr>
                    </a:p>
                  </a:txBody>
                  <a:tcPr marL="47625" marR="47625" marT="47625" marB="47625" anchor="ctr"/>
                </a:tc>
                <a:tc hMerge="1">
                  <a:txBody>
                    <a:bodyPr/>
                    <a:lstStyle/>
                    <a:p>
                      <a:endParaRPr lang="en-IN"/>
                    </a:p>
                  </a:txBody>
                  <a:tcPr/>
                </a:tc>
                <a:tc gridSpan="2">
                  <a:txBody>
                    <a:bodyPr/>
                    <a:lstStyle/>
                    <a:p>
                      <a:pPr algn="ctr" fontAlgn="ctr"/>
                      <a:r>
                        <a:rPr lang="en-IN" b="1" dirty="0">
                          <a:effectLst/>
                        </a:rPr>
                        <a:t>Link State</a:t>
                      </a:r>
                      <a:endParaRPr lang="en-IN" b="0" dirty="0">
                        <a:effectLst/>
                      </a:endParaRPr>
                    </a:p>
                  </a:txBody>
                  <a:tcPr marL="47625" marR="47625" marT="47625" marB="47625" anchor="ctr"/>
                </a:tc>
                <a:tc hMerge="1">
                  <a:txBody>
                    <a:bodyPr/>
                    <a:lstStyle/>
                    <a:p>
                      <a:endParaRPr lang="en-IN"/>
                    </a:p>
                  </a:txBody>
                  <a:tcPr/>
                </a:tc>
                <a:tc>
                  <a:txBody>
                    <a:bodyPr/>
                    <a:lstStyle/>
                    <a:p>
                      <a:pPr algn="ctr" fontAlgn="ctr"/>
                      <a:r>
                        <a:rPr lang="en-IN" b="1" dirty="0">
                          <a:effectLst/>
                        </a:rPr>
                        <a:t>Path Vector</a:t>
                      </a:r>
                      <a:endParaRPr lang="en-IN" b="0" dirty="0">
                        <a:effectLst/>
                      </a:endParaRPr>
                    </a:p>
                  </a:txBody>
                  <a:tcPr marL="47625" marR="47625" marT="47625" marB="47625" anchor="ctr"/>
                </a:tc>
                <a:extLst>
                  <a:ext uri="{0D108BD9-81ED-4DB2-BD59-A6C34878D82A}">
                    <a16:rowId xmlns:a16="http://schemas.microsoft.com/office/drawing/2014/main" xmlns="" val="10001"/>
                  </a:ext>
                </a:extLst>
              </a:tr>
              <a:tr h="0">
                <a:tc>
                  <a:txBody>
                    <a:bodyPr/>
                    <a:lstStyle/>
                    <a:p>
                      <a:pPr algn="l"/>
                      <a:r>
                        <a:rPr lang="en-IN" dirty="0"/>
                        <a:t>IPv4</a:t>
                      </a:r>
                    </a:p>
                  </a:txBody>
                  <a:tcPr/>
                </a:tc>
                <a:tc>
                  <a:txBody>
                    <a:bodyPr/>
                    <a:lstStyle/>
                    <a:p>
                      <a:pPr algn="l" fontAlgn="ctr"/>
                      <a:r>
                        <a:rPr lang="en-IN" b="0" dirty="0">
                          <a:effectLst/>
                        </a:rPr>
                        <a:t>RIPv2</a:t>
                      </a:r>
                    </a:p>
                  </a:txBody>
                  <a:tcPr marL="47625" marR="47625" marT="47625" marB="47625" anchor="ctr"/>
                </a:tc>
                <a:tc>
                  <a:txBody>
                    <a:bodyPr/>
                    <a:lstStyle/>
                    <a:p>
                      <a:pPr algn="l" fontAlgn="ctr"/>
                      <a:r>
                        <a:rPr lang="en-IN" b="0" dirty="0">
                          <a:effectLst/>
                        </a:rPr>
                        <a:t>EIGRP</a:t>
                      </a:r>
                    </a:p>
                  </a:txBody>
                  <a:tcPr marL="47625" marR="47625" marT="47625" marB="47625" anchor="ctr"/>
                </a:tc>
                <a:tc>
                  <a:txBody>
                    <a:bodyPr/>
                    <a:lstStyle/>
                    <a:p>
                      <a:pPr algn="l" fontAlgn="ctr"/>
                      <a:r>
                        <a:rPr lang="en-IN" b="0" dirty="0">
                          <a:effectLst/>
                        </a:rPr>
                        <a:t>OSPFv2</a:t>
                      </a:r>
                    </a:p>
                  </a:txBody>
                  <a:tcPr marL="47625" marR="47625" marT="47625" marB="47625" anchor="ctr"/>
                </a:tc>
                <a:tc>
                  <a:txBody>
                    <a:bodyPr/>
                    <a:lstStyle/>
                    <a:p>
                      <a:pPr algn="l" fontAlgn="ctr"/>
                      <a:r>
                        <a:rPr lang="en-IN" b="0" dirty="0">
                          <a:effectLst/>
                        </a:rPr>
                        <a:t>IS-IS</a:t>
                      </a:r>
                    </a:p>
                  </a:txBody>
                  <a:tcPr marL="47625" marR="47625" marT="47625" marB="47625" anchor="ctr"/>
                </a:tc>
                <a:tc>
                  <a:txBody>
                    <a:bodyPr/>
                    <a:lstStyle/>
                    <a:p>
                      <a:pPr algn="l" fontAlgn="ctr"/>
                      <a:r>
                        <a:rPr lang="en-IN" b="0" dirty="0">
                          <a:effectLst/>
                        </a:rPr>
                        <a:t>BGP-4</a:t>
                      </a:r>
                    </a:p>
                  </a:txBody>
                  <a:tcPr marL="47625" marR="47625" marT="47625" marB="47625" anchor="ctr"/>
                </a:tc>
                <a:extLst>
                  <a:ext uri="{0D108BD9-81ED-4DB2-BD59-A6C34878D82A}">
                    <a16:rowId xmlns:a16="http://schemas.microsoft.com/office/drawing/2014/main" xmlns="" val="10002"/>
                  </a:ext>
                </a:extLst>
              </a:tr>
              <a:tr h="0">
                <a:tc>
                  <a:txBody>
                    <a:bodyPr/>
                    <a:lstStyle/>
                    <a:p>
                      <a:pPr algn="l"/>
                      <a:r>
                        <a:rPr lang="en-IN" dirty="0"/>
                        <a:t>IPv6</a:t>
                      </a:r>
                    </a:p>
                  </a:txBody>
                  <a:tcPr/>
                </a:tc>
                <a:tc>
                  <a:txBody>
                    <a:bodyPr/>
                    <a:lstStyle/>
                    <a:p>
                      <a:pPr algn="l" fontAlgn="ctr"/>
                      <a:r>
                        <a:rPr lang="en-IN" b="0" dirty="0">
                          <a:effectLst/>
                        </a:rPr>
                        <a:t>RIPng</a:t>
                      </a:r>
                    </a:p>
                  </a:txBody>
                  <a:tcPr marL="47625" marR="47625" marT="47625" marB="47625" anchor="ctr"/>
                </a:tc>
                <a:tc>
                  <a:txBody>
                    <a:bodyPr/>
                    <a:lstStyle/>
                    <a:p>
                      <a:pPr algn="l" fontAlgn="ctr"/>
                      <a:r>
                        <a:rPr lang="en-IN" b="0" dirty="0">
                          <a:effectLst/>
                        </a:rPr>
                        <a:t>EIGRP for IPv6</a:t>
                      </a:r>
                    </a:p>
                  </a:txBody>
                  <a:tcPr marL="47625" marR="47625" marT="47625" marB="47625" anchor="ctr"/>
                </a:tc>
                <a:tc>
                  <a:txBody>
                    <a:bodyPr/>
                    <a:lstStyle/>
                    <a:p>
                      <a:pPr algn="l" fontAlgn="ctr"/>
                      <a:r>
                        <a:rPr lang="en-IN" b="0" dirty="0">
                          <a:effectLst/>
                        </a:rPr>
                        <a:t>OSPFv3</a:t>
                      </a:r>
                    </a:p>
                  </a:txBody>
                  <a:tcPr marL="47625" marR="47625" marT="47625" marB="47625" anchor="ctr"/>
                </a:tc>
                <a:tc>
                  <a:txBody>
                    <a:bodyPr/>
                    <a:lstStyle/>
                    <a:p>
                      <a:pPr algn="l" fontAlgn="ctr"/>
                      <a:r>
                        <a:rPr lang="en-IN" b="0" dirty="0">
                          <a:effectLst/>
                        </a:rPr>
                        <a:t>IS-IS for IPv6</a:t>
                      </a:r>
                    </a:p>
                  </a:txBody>
                  <a:tcPr marL="47625" marR="47625" marT="47625" marB="47625" anchor="ctr"/>
                </a:tc>
                <a:tc>
                  <a:txBody>
                    <a:bodyPr/>
                    <a:lstStyle/>
                    <a:p>
                      <a:pPr algn="l" fontAlgn="ctr"/>
                      <a:r>
                        <a:rPr lang="en-IN" b="0" dirty="0">
                          <a:effectLst/>
                        </a:rPr>
                        <a:t>BGP-MP</a:t>
                      </a:r>
                    </a:p>
                  </a:txBody>
                  <a:tcPr marL="47625" marR="47625" marT="47625" marB="47625" anchor="ctr"/>
                </a:tc>
                <a:extLst>
                  <a:ext uri="{0D108BD9-81ED-4DB2-BD59-A6C34878D82A}">
                    <a16:rowId xmlns:a16="http://schemas.microsoft.com/office/drawing/2014/main" xmlns="" val="10003"/>
                  </a:ext>
                </a:extLst>
              </a:tr>
            </a:tbl>
          </a:graphicData>
        </a:graphic>
      </p:graphicFrame>
    </p:spTree>
    <p:custDataLst>
      <p:tags r:id="rId1"/>
    </p:custDataLst>
    <p:extLst>
      <p:ext uri="{BB962C8B-B14F-4D97-AF65-F5344CB8AC3E}">
        <p14:creationId xmlns:p14="http://schemas.microsoft.com/office/powerpoint/2010/main" val="2119793773"/>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Communication Devices</a:t>
            </a:r>
            <a:r>
              <a:rPr lang="en-US" altLang="en-US" dirty="0"/>
              <a:t/>
            </a:r>
            <a:br>
              <a:rPr lang="en-US" altLang="en-US" dirty="0"/>
            </a:br>
            <a:r>
              <a:rPr lang="en-IN" dirty="0"/>
              <a:t>End-to-End Packet Forwarding</a:t>
            </a:r>
          </a:p>
        </p:txBody>
      </p:sp>
      <p:sp>
        <p:nvSpPr>
          <p:cNvPr id="2" name="Content Placeholder 1"/>
          <p:cNvSpPr>
            <a:spLocks noGrp="1"/>
          </p:cNvSpPr>
          <p:nvPr>
            <p:ph idx="1"/>
          </p:nvPr>
        </p:nvSpPr>
        <p:spPr>
          <a:xfrm>
            <a:off x="144067" y="798945"/>
            <a:ext cx="8855868" cy="757551"/>
          </a:xfrm>
        </p:spPr>
        <p:txBody>
          <a:bodyPr/>
          <a:lstStyle/>
          <a:p>
            <a:pPr marL="0" indent="0">
              <a:buNone/>
            </a:pPr>
            <a:r>
              <a:rPr lang="en-US" sz="1600" dirty="0"/>
              <a:t>The primary responsibility of the packet forwarding function is to encapsulate packets in the appropriate data link frame type for the outgoing interface. The process of packet forwarding is described through the following example.</a:t>
            </a:r>
          </a:p>
          <a:p>
            <a:pPr marL="0" indent="0">
              <a:buNone/>
            </a:pPr>
            <a:endParaRPr lang="en-US" sz="1600" dirty="0"/>
          </a:p>
        </p:txBody>
      </p:sp>
      <p:sp>
        <p:nvSpPr>
          <p:cNvPr id="3" name="Content Placeholder 1">
            <a:extLst>
              <a:ext uri="{FF2B5EF4-FFF2-40B4-BE49-F238E27FC236}">
                <a16:creationId xmlns:a16="http://schemas.microsoft.com/office/drawing/2014/main" xmlns="" id="{66CADC55-1DAB-491B-8C82-DC71CD54A299}"/>
              </a:ext>
            </a:extLst>
          </p:cNvPr>
          <p:cNvSpPr/>
          <p:nvPr/>
        </p:nvSpPr>
        <p:spPr>
          <a:xfrm>
            <a:off x="182881" y="1630355"/>
            <a:ext cx="3238595" cy="2554545"/>
          </a:xfrm>
          <a:prstGeom prst="rect">
            <a:avLst/>
          </a:prstGeom>
        </p:spPr>
        <p:txBody>
          <a:bodyPr wrap="square">
            <a:spAutoFit/>
          </a:bodyPr>
          <a:lstStyle/>
          <a:p>
            <a:r>
              <a:rPr lang="en-US" sz="1600" b="1" dirty="0">
                <a:solidFill>
                  <a:srgbClr val="000000"/>
                </a:solidFill>
                <a:latin typeface="+mn-lt"/>
              </a:rPr>
              <a:t>PC1 Sends Packet to PC2</a:t>
            </a:r>
          </a:p>
          <a:p>
            <a:pPr marL="285750" indent="-285750">
              <a:buFont typeface="Arial" panose="020B0604020202020204" pitchFamily="34" charset="0"/>
              <a:buChar char="•"/>
            </a:pPr>
            <a:r>
              <a:rPr lang="en-US" sz="1600" dirty="0">
                <a:solidFill>
                  <a:srgbClr val="000000"/>
                </a:solidFill>
                <a:latin typeface="+mn-lt"/>
              </a:rPr>
              <a:t>In the first animation, PC1 sends a packet to PC2.</a:t>
            </a:r>
          </a:p>
          <a:p>
            <a:pPr marL="285750" indent="-285750">
              <a:buFont typeface="Arial" panose="020B0604020202020204" pitchFamily="34" charset="0"/>
              <a:buChar char="•"/>
            </a:pPr>
            <a:r>
              <a:rPr lang="en-US" sz="1600" dirty="0">
                <a:solidFill>
                  <a:srgbClr val="000000"/>
                </a:solidFill>
                <a:latin typeface="+mn-lt"/>
              </a:rPr>
              <a:t>Note that if an ARP entry does not exist in the ARP table for the default gateway of 192.168.1.1, PC1 sends an ARP request. </a:t>
            </a:r>
          </a:p>
          <a:p>
            <a:pPr marL="285750" indent="-285750">
              <a:buFont typeface="Arial" panose="020B0604020202020204" pitchFamily="34" charset="0"/>
              <a:buChar char="•"/>
            </a:pPr>
            <a:r>
              <a:rPr lang="en-US" sz="1600" dirty="0">
                <a:solidFill>
                  <a:srgbClr val="000000"/>
                </a:solidFill>
                <a:latin typeface="+mn-lt"/>
              </a:rPr>
              <a:t>Router R1 then return an ARP reply.</a:t>
            </a:r>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512" t="2379" r="884"/>
          <a:stretch/>
        </p:blipFill>
        <p:spPr>
          <a:xfrm>
            <a:off x="3511910" y="1596688"/>
            <a:ext cx="4932000" cy="3166620"/>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1802425309"/>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Communication Devices</a:t>
            </a:r>
            <a:r>
              <a:rPr lang="en-US" altLang="en-US" dirty="0"/>
              <a:t/>
            </a:r>
            <a:br>
              <a:rPr lang="en-US" altLang="en-US" dirty="0"/>
            </a:br>
            <a:r>
              <a:rPr lang="en-IN" dirty="0"/>
              <a:t>End-to-End Packet Forwarding (Contd.)</a:t>
            </a:r>
          </a:p>
        </p:txBody>
      </p:sp>
      <p:sp>
        <p:nvSpPr>
          <p:cNvPr id="2" name="Content Placeholder 1"/>
          <p:cNvSpPr>
            <a:spLocks noGrp="1"/>
          </p:cNvSpPr>
          <p:nvPr>
            <p:ph idx="1"/>
          </p:nvPr>
        </p:nvSpPr>
        <p:spPr>
          <a:xfrm>
            <a:off x="144067" y="798945"/>
            <a:ext cx="3754693" cy="3643099"/>
          </a:xfrm>
        </p:spPr>
        <p:txBody>
          <a:bodyPr/>
          <a:lstStyle/>
          <a:p>
            <a:pPr marL="0" indent="0">
              <a:buNone/>
            </a:pPr>
            <a:r>
              <a:rPr lang="en-US" sz="1600" b="1" dirty="0"/>
              <a:t>R1 Forwards the Packet to PC2</a:t>
            </a:r>
          </a:p>
          <a:p>
            <a:pPr>
              <a:buFont typeface="Arial" panose="020B0604020202020204" pitchFamily="34" charset="0"/>
              <a:buChar char="•"/>
            </a:pPr>
            <a:r>
              <a:rPr lang="en-US" sz="1600" dirty="0"/>
              <a:t>R1 now forwards the packet to PC2.</a:t>
            </a:r>
          </a:p>
          <a:p>
            <a:pPr>
              <a:buFont typeface="Arial" panose="020B0604020202020204" pitchFamily="34" charset="0"/>
              <a:buChar char="•"/>
            </a:pPr>
            <a:r>
              <a:rPr lang="en-US" sz="1600" dirty="0"/>
              <a:t>Because the exit interface is on an Ethernet network, R1 must resolve the next-hop IPv4 address with a destination MAC address using its ARP table.</a:t>
            </a:r>
          </a:p>
          <a:p>
            <a:pPr>
              <a:buFont typeface="Arial" panose="020B0604020202020204" pitchFamily="34" charset="0"/>
              <a:buChar char="•"/>
            </a:pPr>
            <a:r>
              <a:rPr lang="en-US" sz="1600" dirty="0"/>
              <a:t>If an ARP entry does not exist in the ARP table for the next-hop interface of 192.168.2.2, R1 sends an ARP request.</a:t>
            </a:r>
          </a:p>
          <a:p>
            <a:pPr>
              <a:buFont typeface="Arial" panose="020B0604020202020204" pitchFamily="34" charset="0"/>
              <a:buChar char="•"/>
            </a:pPr>
            <a:r>
              <a:rPr lang="en-US" sz="1600" dirty="0"/>
              <a:t>R2 would then return an ARP Reply.</a:t>
            </a:r>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100" t="8581" r="827"/>
          <a:stretch/>
        </p:blipFill>
        <p:spPr>
          <a:xfrm>
            <a:off x="3898760" y="956709"/>
            <a:ext cx="5040000" cy="3669245"/>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1408812427"/>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Communication Devices</a:t>
            </a:r>
            <a:r>
              <a:rPr lang="en-US" altLang="en-US" dirty="0"/>
              <a:t/>
            </a:r>
            <a:br>
              <a:rPr lang="en-US" altLang="en-US" dirty="0"/>
            </a:br>
            <a:r>
              <a:rPr lang="en-IN" dirty="0"/>
              <a:t>End-to-End Packet Forwarding (Contd.)</a:t>
            </a:r>
          </a:p>
        </p:txBody>
      </p:sp>
      <p:sp>
        <p:nvSpPr>
          <p:cNvPr id="2" name="Content Placeholder 1"/>
          <p:cNvSpPr>
            <a:spLocks noGrp="1"/>
          </p:cNvSpPr>
          <p:nvPr>
            <p:ph idx="1"/>
          </p:nvPr>
        </p:nvSpPr>
        <p:spPr>
          <a:xfrm>
            <a:off x="144065" y="708509"/>
            <a:ext cx="4342589" cy="4175392"/>
          </a:xfrm>
        </p:spPr>
        <p:txBody>
          <a:bodyPr/>
          <a:lstStyle/>
          <a:p>
            <a:pPr marL="0" indent="0">
              <a:buNone/>
            </a:pPr>
            <a:r>
              <a:rPr lang="en-US" sz="1600" b="1" dirty="0"/>
              <a:t>R2 Forwards the Packet to R3</a:t>
            </a:r>
          </a:p>
          <a:p>
            <a:pPr>
              <a:buFont typeface="Arial" panose="020B0604020202020204" pitchFamily="34" charset="0"/>
              <a:buChar char="•"/>
            </a:pPr>
            <a:r>
              <a:rPr lang="en-US" sz="1600" dirty="0"/>
              <a:t>R2 now forwards the packet to R3.</a:t>
            </a:r>
          </a:p>
          <a:p>
            <a:pPr>
              <a:buFont typeface="Arial" panose="020B0604020202020204" pitchFamily="34" charset="0"/>
              <a:buChar char="•"/>
            </a:pPr>
            <a:r>
              <a:rPr lang="en-US" sz="1600" dirty="0"/>
              <a:t>As the exit interface is not an Ethernet network, R2 does not have to resolve the next-hop IPv4 address with a destination MAC address.</a:t>
            </a:r>
          </a:p>
          <a:p>
            <a:pPr>
              <a:buFont typeface="Arial" panose="020B0604020202020204" pitchFamily="34" charset="0"/>
              <a:buChar char="•"/>
            </a:pPr>
            <a:r>
              <a:rPr lang="en-US" sz="1600" dirty="0"/>
              <a:t>When the interface is a point-to-point (P2P) serial connection, the router encapsulates the IPv4 packet into the proper data link frame format used by the exit interface. </a:t>
            </a:r>
          </a:p>
          <a:p>
            <a:pPr>
              <a:buFont typeface="Arial" panose="020B0604020202020204" pitchFamily="34" charset="0"/>
              <a:buChar char="•"/>
            </a:pPr>
            <a:r>
              <a:rPr lang="en-US" sz="1600" dirty="0"/>
              <a:t>As there are no MAC addresses on serial interfaces, R2 sets the data link destination address to an equivalent of a broadcast.</a:t>
            </a:r>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1695" t="4907" r="1961" b="2066"/>
          <a:stretch/>
        </p:blipFill>
        <p:spPr>
          <a:xfrm>
            <a:off x="4311310" y="1085434"/>
            <a:ext cx="4752001" cy="3600000"/>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2500834962"/>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Communication Devices</a:t>
            </a:r>
            <a:r>
              <a:rPr lang="en-US" altLang="en-US" dirty="0"/>
              <a:t/>
            </a:r>
            <a:br>
              <a:rPr lang="en-US" altLang="en-US" dirty="0"/>
            </a:br>
            <a:r>
              <a:rPr lang="en-IN" dirty="0"/>
              <a:t>End-to-End Packet Forwarding (Contd.)</a:t>
            </a:r>
          </a:p>
        </p:txBody>
      </p:sp>
      <p:sp>
        <p:nvSpPr>
          <p:cNvPr id="2" name="Content Placeholder 1"/>
          <p:cNvSpPr>
            <a:spLocks noGrp="1"/>
          </p:cNvSpPr>
          <p:nvPr>
            <p:ph idx="1"/>
          </p:nvPr>
        </p:nvSpPr>
        <p:spPr>
          <a:xfrm>
            <a:off x="144068" y="798945"/>
            <a:ext cx="3732988" cy="3928051"/>
          </a:xfrm>
        </p:spPr>
        <p:txBody>
          <a:bodyPr/>
          <a:lstStyle/>
          <a:p>
            <a:pPr marL="0" indent="0">
              <a:buNone/>
            </a:pPr>
            <a:r>
              <a:rPr lang="en-US" sz="1600" b="1" dirty="0"/>
              <a:t>R3 Forwards the Packet to PC2</a:t>
            </a:r>
          </a:p>
          <a:p>
            <a:pPr>
              <a:buFont typeface="Arial" panose="020B0604020202020204" pitchFamily="34" charset="0"/>
              <a:buChar char="•"/>
            </a:pPr>
            <a:r>
              <a:rPr lang="en-US" sz="1600" dirty="0"/>
              <a:t>R3 now forwards the packet to PC2. </a:t>
            </a:r>
          </a:p>
          <a:p>
            <a:pPr>
              <a:buFont typeface="Arial" panose="020B0604020202020204" pitchFamily="34" charset="0"/>
              <a:buChar char="•"/>
            </a:pPr>
            <a:r>
              <a:rPr lang="en-US" sz="1600" dirty="0"/>
              <a:t>As the destination IPv4 address is on a directly connected Ethernet network, R3 must resolve the destination IPv4 address of the packet with its associated MAC address.</a:t>
            </a:r>
          </a:p>
          <a:p>
            <a:pPr>
              <a:buFont typeface="Arial" panose="020B0604020202020204" pitchFamily="34" charset="0"/>
              <a:buChar char="•"/>
            </a:pPr>
            <a:r>
              <a:rPr lang="en-US" sz="1600" dirty="0"/>
              <a:t>If the entry is not in the ARP table, R3 sends an ARP request out of its FastEthernet 0/0 interface.</a:t>
            </a:r>
          </a:p>
          <a:p>
            <a:pPr>
              <a:buFont typeface="Arial" panose="020B0604020202020204" pitchFamily="34" charset="0"/>
              <a:buChar char="•"/>
            </a:pPr>
            <a:r>
              <a:rPr lang="en-US" sz="1600" dirty="0"/>
              <a:t>PC2 would then return an ARP reply with its MAC address.</a:t>
            </a:r>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733" t="2182" r="2349" b="2930"/>
          <a:stretch/>
        </p:blipFill>
        <p:spPr>
          <a:xfrm>
            <a:off x="3726250" y="944116"/>
            <a:ext cx="5346834" cy="3600000"/>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3129313231"/>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Communication Devices</a:t>
            </a:r>
            <a:r>
              <a:rPr lang="en-US" altLang="en-US" dirty="0"/>
              <a:t/>
            </a:r>
            <a:br>
              <a:rPr lang="en-US" altLang="en-US" dirty="0"/>
            </a:br>
            <a:r>
              <a:rPr lang="en-US" dirty="0"/>
              <a:t>Video - Static and Dynamic Routing</a:t>
            </a:r>
            <a:endParaRPr lang="en-IN" dirty="0"/>
          </a:p>
        </p:txBody>
      </p:sp>
      <p:sp>
        <p:nvSpPr>
          <p:cNvPr id="2" name="Content Placeholder 1"/>
          <p:cNvSpPr>
            <a:spLocks noGrp="1"/>
          </p:cNvSpPr>
          <p:nvPr>
            <p:ph idx="1"/>
          </p:nvPr>
        </p:nvSpPr>
        <p:spPr>
          <a:xfrm>
            <a:off x="144067" y="798946"/>
            <a:ext cx="8354473" cy="384396"/>
          </a:xfrm>
        </p:spPr>
        <p:txBody>
          <a:bodyPr/>
          <a:lstStyle/>
          <a:p>
            <a:pPr marL="0" indent="0">
              <a:buNone/>
            </a:pPr>
            <a:r>
              <a:rPr lang="en-US" sz="1600" dirty="0"/>
              <a:t>Play the video to learn about static and dynamic routing.</a:t>
            </a:r>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347" t="1344" r="853" b="1061"/>
          <a:stretch/>
        </p:blipFill>
        <p:spPr>
          <a:xfrm>
            <a:off x="1431999" y="1180349"/>
            <a:ext cx="6192000" cy="3515741"/>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4047775440"/>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xmlns="" id="{C2EDE137-350D-6D47-BD51-750CD198389A}"/>
              </a:ext>
            </a:extLst>
          </p:cNvPr>
          <p:cNvSpPr>
            <a:spLocks noGrp="1"/>
          </p:cNvSpPr>
          <p:nvPr>
            <p:ph idx="1"/>
          </p:nvPr>
        </p:nvSpPr>
        <p:spPr>
          <a:xfrm>
            <a:off x="144065" y="798945"/>
            <a:ext cx="8853286" cy="346366"/>
          </a:xfrm>
        </p:spPr>
        <p:txBody>
          <a:bodyPr/>
          <a:lstStyle/>
          <a:p>
            <a:pPr marL="0" indent="0">
              <a:buNone/>
            </a:pPr>
            <a:r>
              <a:rPr lang="en-US" sz="1600"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xmlns="" id="{24EE699F-A87C-2246-9235-C1DFDF6B2651}"/>
              </a:ext>
            </a:extLst>
          </p:cNvPr>
          <p:cNvGraphicFramePr>
            <a:graphicFrameLocks noGrp="1"/>
          </p:cNvGraphicFramePr>
          <p:nvPr>
            <p:extLst>
              <p:ext uri="{D42A27DB-BD31-4B8C-83A1-F6EECF244321}">
                <p14:modId xmlns:p14="http://schemas.microsoft.com/office/powerpoint/2010/main" val="1646437264"/>
              </p:ext>
            </p:extLst>
          </p:nvPr>
        </p:nvGraphicFramePr>
        <p:xfrm>
          <a:off x="311707" y="1235745"/>
          <a:ext cx="8557528" cy="227497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xmlns="" val="200107645"/>
                    </a:ext>
                  </a:extLst>
                </a:gridCol>
                <a:gridCol w="6416970">
                  <a:extLst>
                    <a:ext uri="{9D8B030D-6E8A-4147-A177-3AD203B41FA5}">
                      <a16:colId xmlns:a16="http://schemas.microsoft.com/office/drawing/2014/main" xmlns="" val="2648404099"/>
                    </a:ext>
                  </a:extLst>
                </a:gridCol>
              </a:tblGrid>
              <a:tr h="265091">
                <a:tc>
                  <a:txBody>
                    <a:bodyPr/>
                    <a:lstStyle/>
                    <a:p>
                      <a:pPr algn="ctr"/>
                      <a:r>
                        <a:rPr lang="en-US" dirty="0"/>
                        <a:t>Feature</a:t>
                      </a:r>
                    </a:p>
                  </a:txBody>
                  <a:tcPr/>
                </a:tc>
                <a:tc>
                  <a:txBody>
                    <a:bodyPr/>
                    <a:lstStyle/>
                    <a:p>
                      <a:pPr algn="ctr"/>
                      <a:r>
                        <a:rPr lang="en-US" dirty="0"/>
                        <a:t>Description</a:t>
                      </a:r>
                    </a:p>
                  </a:txBody>
                  <a:tcPr/>
                </a:tc>
                <a:extLst>
                  <a:ext uri="{0D108BD9-81ED-4DB2-BD59-A6C34878D82A}">
                    <a16:rowId xmlns:a16="http://schemas.microsoft.com/office/drawing/2014/main" xmlns="" val="367710602"/>
                  </a:ext>
                </a:extLst>
              </a:tr>
              <a:tr h="331556">
                <a:tc>
                  <a:txBody>
                    <a:bodyPr/>
                    <a:lstStyle/>
                    <a:p>
                      <a:pPr algn="l" fontAlgn="b"/>
                      <a:r>
                        <a:rPr lang="en-US" sz="1400" b="0" i="0" u="none" strike="noStrike" dirty="0">
                          <a:solidFill>
                            <a:schemeClr val="tx1"/>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xmlns=""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xmlns="" val="904576505"/>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Check Your Understanding(CYU)</a:t>
                      </a: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xmlns="" val="10003"/>
                  </a:ext>
                </a:extLst>
              </a:tr>
              <a:tr h="265091">
                <a:tc>
                  <a:txBody>
                    <a:bodyPr/>
                    <a:lstStyle/>
                    <a:p>
                      <a:pPr algn="l" fontAlgn="b"/>
                      <a:r>
                        <a:rPr lang="en-US" sz="1400" b="0" i="0" u="none" strike="noStrike" dirty="0">
                          <a:solidFill>
                            <a:schemeClr val="tx1"/>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xmlns="" val="10004"/>
                  </a:ext>
                </a:extLst>
              </a:tr>
              <a:tr h="265091">
                <a:tc>
                  <a:txBody>
                    <a:bodyPr/>
                    <a:lstStyle/>
                    <a:p>
                      <a:pPr algn="l" fontAlgn="b"/>
                      <a:r>
                        <a:rPr lang="en-US" sz="1400" b="0" i="0" u="none" strike="noStrike" dirty="0">
                          <a:solidFill>
                            <a:schemeClr val="tx1"/>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xmlns="" val="10005"/>
                  </a:ext>
                </a:extLst>
              </a:tr>
            </a:tbl>
          </a:graphicData>
        </a:graphic>
      </p:graphicFrame>
    </p:spTree>
    <p:custDataLst>
      <p:tags r:id="rId1"/>
    </p:custDataLst>
    <p:extLst>
      <p:ext uri="{BB962C8B-B14F-4D97-AF65-F5344CB8AC3E}">
        <p14:creationId xmlns:p14="http://schemas.microsoft.com/office/powerpoint/2010/main" val="112055466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Communication Devices</a:t>
            </a:r>
            <a:r>
              <a:rPr lang="en-US" altLang="en-US" dirty="0"/>
              <a:t/>
            </a:r>
            <a:br>
              <a:rPr lang="en-US" altLang="en-US" dirty="0"/>
            </a:br>
            <a:r>
              <a:rPr lang="en-IN" dirty="0"/>
              <a:t>Hubs, Bridges, LAN Switches</a:t>
            </a:r>
          </a:p>
        </p:txBody>
      </p:sp>
      <p:sp>
        <p:nvSpPr>
          <p:cNvPr id="2" name="Content Placeholder 1"/>
          <p:cNvSpPr>
            <a:spLocks noGrp="1"/>
          </p:cNvSpPr>
          <p:nvPr>
            <p:ph idx="1"/>
          </p:nvPr>
        </p:nvSpPr>
        <p:spPr>
          <a:xfrm>
            <a:off x="144067" y="798946"/>
            <a:ext cx="5756862" cy="3858398"/>
          </a:xfrm>
        </p:spPr>
        <p:txBody>
          <a:bodyPr/>
          <a:lstStyle/>
          <a:p>
            <a:pPr>
              <a:buFont typeface="Arial" panose="020B0604020202020204" pitchFamily="34" charset="0"/>
              <a:buChar char="•"/>
            </a:pPr>
            <a:r>
              <a:rPr lang="en-US" sz="1600" dirty="0"/>
              <a:t>The topology icons for hubs, bridges, and LAN switches are shown in the figure.</a:t>
            </a:r>
          </a:p>
          <a:p>
            <a:pPr>
              <a:buFont typeface="Arial" panose="020B0604020202020204" pitchFamily="34" charset="0"/>
              <a:buChar char="•"/>
            </a:pPr>
            <a:r>
              <a:rPr lang="en-US" sz="1600" dirty="0"/>
              <a:t>An Ethernet hub acts as a multiport repeater that receives an incoming electrical signal (data) on a port. It then immediately forwards a regenerated signal out all other ports. Hubs use physical layer processing to forward data. </a:t>
            </a:r>
          </a:p>
          <a:p>
            <a:pPr>
              <a:buFont typeface="Arial" panose="020B0604020202020204" pitchFamily="34" charset="0"/>
              <a:buChar char="•"/>
            </a:pPr>
            <a:r>
              <a:rPr lang="en-US" sz="1600" dirty="0"/>
              <a:t>Bridges have two interfaces and are connected between hubs to divide the network into multiple collision domains. Each collision domain can have only one sender at a time. </a:t>
            </a:r>
          </a:p>
          <a:p>
            <a:pPr>
              <a:buFont typeface="Arial" panose="020B0604020202020204" pitchFamily="34" charset="0"/>
              <a:buChar char="•"/>
            </a:pPr>
            <a:r>
              <a:rPr lang="en-US" sz="1600" dirty="0"/>
              <a:t>LAN switches are multiport bridges that connect devices into a star topology. Switches also segment a LAN into separate collision domains, one for each switch port. A switch makes forwarding decisions based on Ethernet MAC addresses. </a:t>
            </a:r>
          </a:p>
        </p:txBody>
      </p:sp>
      <p:pic>
        <p:nvPicPr>
          <p:cNvPr id="409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6246" t="4475" r="26188" b="6775"/>
          <a:stretch/>
        </p:blipFill>
        <p:spPr bwMode="auto">
          <a:xfrm>
            <a:off x="6303265" y="1078229"/>
            <a:ext cx="2194560" cy="3230881"/>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064014435"/>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Communication Devices</a:t>
            </a:r>
            <a:r>
              <a:rPr lang="en-US" altLang="en-US" dirty="0"/>
              <a:t/>
            </a:r>
            <a:br>
              <a:rPr lang="en-US" altLang="en-US" dirty="0"/>
            </a:br>
            <a:r>
              <a:rPr lang="en-IN" dirty="0"/>
              <a:t>Switching Operation</a:t>
            </a:r>
          </a:p>
        </p:txBody>
      </p:sp>
      <p:sp>
        <p:nvSpPr>
          <p:cNvPr id="2" name="Content Placeholder 1"/>
          <p:cNvSpPr>
            <a:spLocks noGrp="1"/>
          </p:cNvSpPr>
          <p:nvPr>
            <p:ph idx="1"/>
          </p:nvPr>
        </p:nvSpPr>
        <p:spPr>
          <a:xfrm>
            <a:off x="144066" y="798945"/>
            <a:ext cx="8719518" cy="4077855"/>
          </a:xfrm>
        </p:spPr>
        <p:txBody>
          <a:bodyPr/>
          <a:lstStyle/>
          <a:p>
            <a:pPr>
              <a:buFont typeface="Arial" panose="020B0604020202020204" pitchFamily="34" charset="0"/>
              <a:buChar char="•"/>
            </a:pPr>
            <a:r>
              <a:rPr lang="en-US" sz="1600" dirty="0"/>
              <a:t>Switches use MAC addresses to direct network communications through the switch, to the appropriate port, and toward the destination.</a:t>
            </a:r>
          </a:p>
          <a:p>
            <a:pPr>
              <a:buFont typeface="Arial" panose="020B0604020202020204" pitchFamily="34" charset="0"/>
              <a:buChar char="•"/>
            </a:pPr>
            <a:r>
              <a:rPr lang="en-US" sz="1600" dirty="0"/>
              <a:t> A switch is made up of integrated circuits and the accompanying software that controls the data paths through the switch.</a:t>
            </a:r>
          </a:p>
          <a:p>
            <a:pPr>
              <a:buFont typeface="Arial" panose="020B0604020202020204" pitchFamily="34" charset="0"/>
              <a:buChar char="•"/>
            </a:pPr>
            <a:r>
              <a:rPr lang="en-US" sz="1600" dirty="0"/>
              <a:t>For a switch to know the port to transmit a frame, it must first learn the devices existing on each port. As the switch learns the relationship of ports to devices, it builds a table called a MAC address table, or content addressable memory (CAM) table which is a special type of memory used in high-speed searching applications.</a:t>
            </a:r>
          </a:p>
          <a:p>
            <a:pPr>
              <a:buFont typeface="Arial" panose="020B0604020202020204" pitchFamily="34" charset="0"/>
              <a:buChar char="•"/>
            </a:pPr>
            <a:r>
              <a:rPr lang="en-US" sz="1600" dirty="0"/>
              <a:t>LAN switches determine how to handle incoming data frames by maintaining the MAC address table.</a:t>
            </a:r>
          </a:p>
          <a:p>
            <a:pPr>
              <a:buFont typeface="Arial" panose="020B0604020202020204" pitchFamily="34" charset="0"/>
              <a:buChar char="•"/>
            </a:pPr>
            <a:r>
              <a:rPr lang="en-US" sz="1600" dirty="0"/>
              <a:t>The switch uses the information in the MAC address table to send frames destined for a specific device out of the port to which the device is connected.</a:t>
            </a:r>
          </a:p>
        </p:txBody>
      </p:sp>
    </p:spTree>
    <p:custDataLst>
      <p:tags r:id="rId1"/>
    </p:custDataLst>
    <p:extLst>
      <p:ext uri="{BB962C8B-B14F-4D97-AF65-F5344CB8AC3E}">
        <p14:creationId xmlns:p14="http://schemas.microsoft.com/office/powerpoint/2010/main" val="2434386812"/>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Communication Devices</a:t>
            </a:r>
            <a:r>
              <a:rPr lang="en-US" altLang="en-US" dirty="0"/>
              <a:t/>
            </a:r>
            <a:br>
              <a:rPr lang="en-US" altLang="en-US" dirty="0"/>
            </a:br>
            <a:r>
              <a:rPr lang="en-IN" dirty="0"/>
              <a:t>Switching Operation (Contd.)</a:t>
            </a:r>
          </a:p>
        </p:txBody>
      </p:sp>
      <p:sp>
        <p:nvSpPr>
          <p:cNvPr id="2" name="Content Placeholder 1"/>
          <p:cNvSpPr>
            <a:spLocks noGrp="1"/>
          </p:cNvSpPr>
          <p:nvPr>
            <p:ph idx="1"/>
          </p:nvPr>
        </p:nvSpPr>
        <p:spPr>
          <a:xfrm>
            <a:off x="144067" y="750460"/>
            <a:ext cx="8855868" cy="305955"/>
          </a:xfrm>
        </p:spPr>
        <p:txBody>
          <a:bodyPr/>
          <a:lstStyle/>
          <a:p>
            <a:pPr marL="0" indent="0">
              <a:buNone/>
            </a:pPr>
            <a:r>
              <a:rPr lang="en-US" dirty="0"/>
              <a:t>The following two-step process is performed on every Ethernet frame that enters a switch.</a:t>
            </a:r>
          </a:p>
          <a:p>
            <a:pPr marL="361950">
              <a:buFont typeface="Arial" panose="020B0604020202020204" pitchFamily="34" charset="0"/>
              <a:buChar char="•"/>
            </a:pPr>
            <a:endParaRPr lang="en-US" dirty="0"/>
          </a:p>
          <a:p>
            <a:pPr marL="361950">
              <a:buFont typeface="Arial" panose="020B0604020202020204" pitchFamily="34" charset="0"/>
              <a:buChar char="•"/>
            </a:pPr>
            <a:endParaRPr lang="en-US" dirty="0"/>
          </a:p>
        </p:txBody>
      </p:sp>
      <p:sp>
        <p:nvSpPr>
          <p:cNvPr id="7" name="Content Placeholder 1">
            <a:extLst>
              <a:ext uri="{FF2B5EF4-FFF2-40B4-BE49-F238E27FC236}">
                <a16:creationId xmlns:a16="http://schemas.microsoft.com/office/drawing/2014/main" xmlns="" id="{BEC1812F-2632-44DB-AB38-1D51338E8FF1}"/>
              </a:ext>
            </a:extLst>
          </p:cNvPr>
          <p:cNvSpPr/>
          <p:nvPr/>
        </p:nvSpPr>
        <p:spPr>
          <a:xfrm>
            <a:off x="145081" y="1004316"/>
            <a:ext cx="4137403" cy="3554819"/>
          </a:xfrm>
          <a:prstGeom prst="rect">
            <a:avLst/>
          </a:prstGeom>
        </p:spPr>
        <p:txBody>
          <a:bodyPr wrap="square">
            <a:spAutoFit/>
          </a:bodyPr>
          <a:lstStyle/>
          <a:p>
            <a:pPr marL="0" indent="0">
              <a:buNone/>
            </a:pPr>
            <a:r>
              <a:rPr lang="en-US" sz="1500" b="1" dirty="0">
                <a:solidFill>
                  <a:srgbClr val="000000"/>
                </a:solidFill>
              </a:rPr>
              <a:t>Learn – Examining the Source MAC Address</a:t>
            </a:r>
          </a:p>
          <a:p>
            <a:pPr marL="108000" indent="-108000">
              <a:buFont typeface="Arial" panose="020B0604020202020204" pitchFamily="34" charset="0"/>
              <a:buChar char="•"/>
            </a:pPr>
            <a:r>
              <a:rPr lang="en-US" sz="1500" dirty="0">
                <a:solidFill>
                  <a:srgbClr val="000000"/>
                </a:solidFill>
              </a:rPr>
              <a:t>Every frame that enters a switch is checked for new MAC address information by examining the frame’s source MAC address and the port number where the frame entered the switch.</a:t>
            </a:r>
          </a:p>
          <a:p>
            <a:pPr marL="108000" indent="-108000">
              <a:buFont typeface="Arial" panose="020B0604020202020204" pitchFamily="34" charset="0"/>
              <a:buChar char="•"/>
            </a:pPr>
            <a:r>
              <a:rPr lang="en-US" sz="1500" dirty="0">
                <a:solidFill>
                  <a:srgbClr val="000000"/>
                </a:solidFill>
              </a:rPr>
              <a:t>If the source MAC address is not in the table, it is added to the MAC address table along with the incoming port number. </a:t>
            </a:r>
          </a:p>
          <a:p>
            <a:pPr marL="108000" indent="-108000">
              <a:buFont typeface="Arial" panose="020B0604020202020204" pitchFamily="34" charset="0"/>
              <a:buChar char="•"/>
            </a:pPr>
            <a:r>
              <a:rPr lang="en-US" sz="1500" dirty="0">
                <a:solidFill>
                  <a:srgbClr val="000000"/>
                </a:solidFill>
              </a:rPr>
              <a:t>If the source MAC address does exist in the table, the switch updates the refresh timer for that entry. By default, most Ethernet switches keep an entry in the table for five minutes.</a:t>
            </a:r>
            <a:endParaRPr lang="en-US" sz="1500" b="1" dirty="0">
              <a:solidFill>
                <a:srgbClr val="000000"/>
              </a:solidFill>
            </a:endParaRPr>
          </a:p>
          <a:p>
            <a:pPr marL="361950">
              <a:buFont typeface="Arial" panose="020B0604020202020204" pitchFamily="34" charset="0"/>
              <a:buChar char="•"/>
            </a:pPr>
            <a:endParaRPr lang="en-US" sz="1500" dirty="0">
              <a:solidFill>
                <a:srgbClr val="000000"/>
              </a:solidFill>
            </a:endParaRPr>
          </a:p>
        </p:txBody>
      </p:sp>
      <p:pic>
        <p:nvPicPr>
          <p:cNvPr id="5" name="Picture 4">
            <a:extLst>
              <a:ext uri="{FF2B5EF4-FFF2-40B4-BE49-F238E27FC236}">
                <a16:creationId xmlns:a16="http://schemas.microsoft.com/office/drawing/2014/main" xmlns="" id="{84E215D4-B47B-4895-9D09-68A990BFAF4C}"/>
              </a:ext>
            </a:extLst>
          </p:cNvPr>
          <p:cNvPicPr>
            <a:picLocks noChangeAspect="1"/>
          </p:cNvPicPr>
          <p:nvPr/>
        </p:nvPicPr>
        <p:blipFill>
          <a:blip r:embed="rId4"/>
          <a:stretch>
            <a:fillRect/>
          </a:stretch>
        </p:blipFill>
        <p:spPr>
          <a:xfrm>
            <a:off x="4236764" y="1347750"/>
            <a:ext cx="4797585" cy="2520000"/>
          </a:xfrm>
          <a:prstGeom prst="rect">
            <a:avLst/>
          </a:prstGeom>
          <a:ln>
            <a:solidFill>
              <a:schemeClr val="bg1">
                <a:lumMod val="85000"/>
              </a:schemeClr>
            </a:solidFill>
          </a:ln>
        </p:spPr>
      </p:pic>
      <p:sp>
        <p:nvSpPr>
          <p:cNvPr id="8" name="Content Placeholder 2">
            <a:extLst>
              <a:ext uri="{FF2B5EF4-FFF2-40B4-BE49-F238E27FC236}">
                <a16:creationId xmlns:a16="http://schemas.microsoft.com/office/drawing/2014/main" xmlns="" id="{3223253A-0C86-4E7B-AE56-C9EACF00A0F7}"/>
              </a:ext>
            </a:extLst>
          </p:cNvPr>
          <p:cNvSpPr/>
          <p:nvPr/>
        </p:nvSpPr>
        <p:spPr>
          <a:xfrm>
            <a:off x="169465" y="4273141"/>
            <a:ext cx="8805070" cy="523220"/>
          </a:xfrm>
          <a:prstGeom prst="rect">
            <a:avLst/>
          </a:prstGeom>
        </p:spPr>
        <p:txBody>
          <a:bodyPr wrap="square">
            <a:spAutoFit/>
          </a:bodyPr>
          <a:lstStyle/>
          <a:p>
            <a:r>
              <a:rPr lang="en-US" sz="1400" b="1" i="1" dirty="0">
                <a:solidFill>
                  <a:srgbClr val="000000"/>
                </a:solidFill>
                <a:latin typeface="+mn-lt"/>
              </a:rPr>
              <a:t>Note:</a:t>
            </a:r>
            <a:r>
              <a:rPr lang="en-US" sz="1400" i="1" dirty="0">
                <a:solidFill>
                  <a:srgbClr val="000000"/>
                </a:solidFill>
                <a:latin typeface="+mn-lt"/>
              </a:rPr>
              <a:t> If the source MAC address does exist in the table but on a different port, the switch treats this as a new entry. The entry is replaced using the same MAC address, but with the more current port number.</a:t>
            </a:r>
            <a:endParaRPr lang="en-IN" sz="1400" i="1" dirty="0">
              <a:solidFill>
                <a:srgbClr val="000000"/>
              </a:solidFill>
              <a:latin typeface="+mn-lt"/>
            </a:endParaRPr>
          </a:p>
        </p:txBody>
      </p:sp>
    </p:spTree>
    <p:custDataLst>
      <p:tags r:id="rId1"/>
    </p:custDataLst>
    <p:extLst>
      <p:ext uri="{BB962C8B-B14F-4D97-AF65-F5344CB8AC3E}">
        <p14:creationId xmlns:p14="http://schemas.microsoft.com/office/powerpoint/2010/main" val="4274534333"/>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Communication Devices</a:t>
            </a:r>
            <a:r>
              <a:rPr lang="en-US" altLang="en-US" dirty="0"/>
              <a:t/>
            </a:r>
            <a:br>
              <a:rPr lang="en-US" altLang="en-US" dirty="0"/>
            </a:br>
            <a:r>
              <a:rPr lang="en-IN" dirty="0"/>
              <a:t>Switching Operation (Contd.)</a:t>
            </a:r>
          </a:p>
        </p:txBody>
      </p:sp>
      <p:sp>
        <p:nvSpPr>
          <p:cNvPr id="2" name="Content Placeholder 1"/>
          <p:cNvSpPr>
            <a:spLocks noGrp="1"/>
          </p:cNvSpPr>
          <p:nvPr>
            <p:ph idx="1"/>
          </p:nvPr>
        </p:nvSpPr>
        <p:spPr>
          <a:xfrm>
            <a:off x="144067" y="798945"/>
            <a:ext cx="4232861" cy="3273183"/>
          </a:xfrm>
        </p:spPr>
        <p:txBody>
          <a:bodyPr/>
          <a:lstStyle/>
          <a:p>
            <a:pPr marL="0" indent="0">
              <a:buNone/>
            </a:pPr>
            <a:r>
              <a:rPr lang="en-US" b="1" dirty="0"/>
              <a:t>Forward – Examining the Destination MAC Address</a:t>
            </a:r>
          </a:p>
          <a:p>
            <a:pPr>
              <a:buFont typeface="Arial" panose="020B0604020202020204" pitchFamily="34" charset="0"/>
              <a:buChar char="•"/>
            </a:pPr>
            <a:r>
              <a:rPr lang="en-US" dirty="0"/>
              <a:t>If the destination MAC address is a unicast address, the switch will look for a match between the destination MAC address of the frame and an entry in its MAC address table. </a:t>
            </a:r>
          </a:p>
          <a:p>
            <a:pPr>
              <a:buFont typeface="Arial" panose="020B0604020202020204" pitchFamily="34" charset="0"/>
              <a:buChar char="•"/>
            </a:pPr>
            <a:r>
              <a:rPr lang="en-US" dirty="0"/>
              <a:t>If the destination MAC address is in the table, it will forward the frame out the specified port.</a:t>
            </a:r>
          </a:p>
          <a:p>
            <a:pPr>
              <a:buFont typeface="Arial" panose="020B0604020202020204" pitchFamily="34" charset="0"/>
              <a:buChar char="•"/>
            </a:pPr>
            <a:r>
              <a:rPr lang="en-US" dirty="0"/>
              <a:t>If the destination MAC address is not in the table, the switch will forward the frame out all ports except the incoming port. This is called an unknown unicast.</a:t>
            </a:r>
            <a:endParaRPr lang="en-US" b="1" dirty="0"/>
          </a:p>
        </p:txBody>
      </p:sp>
      <p:pic>
        <p:nvPicPr>
          <p:cNvPr id="5" name="Picture 4">
            <a:extLst>
              <a:ext uri="{FF2B5EF4-FFF2-40B4-BE49-F238E27FC236}">
                <a16:creationId xmlns:a16="http://schemas.microsoft.com/office/drawing/2014/main" xmlns="" id="{E562D289-0F92-41DD-B025-6B43C045B534}"/>
              </a:ext>
            </a:extLst>
          </p:cNvPr>
          <p:cNvPicPr>
            <a:picLocks noChangeAspect="1"/>
          </p:cNvPicPr>
          <p:nvPr/>
        </p:nvPicPr>
        <p:blipFill>
          <a:blip r:embed="rId4"/>
          <a:stretch>
            <a:fillRect/>
          </a:stretch>
        </p:blipFill>
        <p:spPr>
          <a:xfrm>
            <a:off x="4340499" y="1467960"/>
            <a:ext cx="4680000" cy="2520895"/>
          </a:xfrm>
          <a:prstGeom prst="rect">
            <a:avLst/>
          </a:prstGeom>
          <a:noFill/>
          <a:ln>
            <a:solidFill>
              <a:schemeClr val="bg1">
                <a:lumMod val="85000"/>
              </a:schemeClr>
            </a:solidFill>
          </a:ln>
        </p:spPr>
      </p:pic>
      <p:sp>
        <p:nvSpPr>
          <p:cNvPr id="7" name="Content Placeholder 1">
            <a:extLst>
              <a:ext uri="{FF2B5EF4-FFF2-40B4-BE49-F238E27FC236}">
                <a16:creationId xmlns:a16="http://schemas.microsoft.com/office/drawing/2014/main" xmlns="" id="{90BCD7D9-45DB-4457-853B-83FB80819F9A}"/>
              </a:ext>
            </a:extLst>
          </p:cNvPr>
          <p:cNvSpPr/>
          <p:nvPr/>
        </p:nvSpPr>
        <p:spPr>
          <a:xfrm>
            <a:off x="181759" y="4256964"/>
            <a:ext cx="8891325" cy="523220"/>
          </a:xfrm>
          <a:prstGeom prst="rect">
            <a:avLst/>
          </a:prstGeom>
        </p:spPr>
        <p:txBody>
          <a:bodyPr wrap="square">
            <a:spAutoFit/>
          </a:bodyPr>
          <a:lstStyle/>
          <a:p>
            <a:r>
              <a:rPr lang="en-US" sz="1400" b="1" i="1" dirty="0">
                <a:solidFill>
                  <a:srgbClr val="000000"/>
                </a:solidFill>
                <a:latin typeface="+mn-lt"/>
              </a:rPr>
              <a:t>Note:</a:t>
            </a:r>
            <a:r>
              <a:rPr lang="en-US" sz="1400" i="1" dirty="0">
                <a:solidFill>
                  <a:srgbClr val="000000"/>
                </a:solidFill>
                <a:latin typeface="+mn-lt"/>
              </a:rPr>
              <a:t> If the destination MAC address is a broadcast or a multicast, the frame is also flooded out all ports except the incoming port.</a:t>
            </a:r>
            <a:endParaRPr lang="en-IN" sz="1400" i="1" dirty="0">
              <a:solidFill>
                <a:srgbClr val="000000"/>
              </a:solidFill>
              <a:latin typeface="+mn-lt"/>
            </a:endParaRPr>
          </a:p>
        </p:txBody>
      </p:sp>
    </p:spTree>
    <p:custDataLst>
      <p:tags r:id="rId1"/>
    </p:custDataLst>
    <p:extLst>
      <p:ext uri="{BB962C8B-B14F-4D97-AF65-F5344CB8AC3E}">
        <p14:creationId xmlns:p14="http://schemas.microsoft.com/office/powerpoint/2010/main" val="660120934"/>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Communication Devices</a:t>
            </a:r>
            <a:r>
              <a:rPr lang="en-US" altLang="en-US" dirty="0"/>
              <a:t/>
            </a:r>
            <a:br>
              <a:rPr lang="en-US" altLang="en-US" dirty="0"/>
            </a:br>
            <a:r>
              <a:rPr lang="en-US" dirty="0"/>
              <a:t>Video - MAC Address Tables on Connected Switches</a:t>
            </a:r>
            <a:endParaRPr lang="en-IN" dirty="0"/>
          </a:p>
        </p:txBody>
      </p:sp>
      <p:sp>
        <p:nvSpPr>
          <p:cNvPr id="2" name="Content Placeholder 1"/>
          <p:cNvSpPr>
            <a:spLocks noGrp="1"/>
          </p:cNvSpPr>
          <p:nvPr>
            <p:ph idx="1"/>
          </p:nvPr>
        </p:nvSpPr>
        <p:spPr>
          <a:xfrm>
            <a:off x="144066" y="798946"/>
            <a:ext cx="8768286" cy="1464194"/>
          </a:xfrm>
        </p:spPr>
        <p:txBody>
          <a:bodyPr/>
          <a:lstStyle/>
          <a:p>
            <a:pPr>
              <a:buFont typeface="Arial" panose="020B0604020202020204" pitchFamily="34" charset="0"/>
              <a:buChar char="•"/>
            </a:pPr>
            <a:r>
              <a:rPr lang="en-US" sz="1600" dirty="0"/>
              <a:t>A switch can have multiple MAC addresses associated with a single port. This is common when the switch is connected to another switch. The switch will have a separate MAC address table entry for each frame received with a different source MAC address.</a:t>
            </a:r>
          </a:p>
          <a:p>
            <a:pPr>
              <a:buFont typeface="Arial" panose="020B0604020202020204" pitchFamily="34" charset="0"/>
              <a:buChar char="•"/>
            </a:pPr>
            <a:r>
              <a:rPr lang="en-US" sz="1600" dirty="0"/>
              <a:t>Play the video to see a demonstration of how two connected switches build their MAC address tables.</a:t>
            </a:r>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1503" t="5220" r="1813" b="3008"/>
          <a:stretch/>
        </p:blipFill>
        <p:spPr>
          <a:xfrm>
            <a:off x="1789306" y="2198335"/>
            <a:ext cx="4680000" cy="2559375"/>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3453800036"/>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Communication Devices</a:t>
            </a:r>
            <a:r>
              <a:rPr lang="en-US" altLang="en-US" dirty="0"/>
              <a:t/>
            </a:r>
            <a:br>
              <a:rPr lang="en-US" altLang="en-US" dirty="0"/>
            </a:br>
            <a:r>
              <a:rPr lang="en-IN" dirty="0"/>
              <a:t>VLANs</a:t>
            </a:r>
          </a:p>
        </p:txBody>
      </p:sp>
      <p:sp>
        <p:nvSpPr>
          <p:cNvPr id="2" name="Content Placeholder 1"/>
          <p:cNvSpPr>
            <a:spLocks noGrp="1"/>
          </p:cNvSpPr>
          <p:nvPr>
            <p:ph idx="1"/>
          </p:nvPr>
        </p:nvSpPr>
        <p:spPr>
          <a:xfrm>
            <a:off x="144067" y="798945"/>
            <a:ext cx="4475077" cy="4281189"/>
          </a:xfrm>
        </p:spPr>
        <p:txBody>
          <a:bodyPr/>
          <a:lstStyle/>
          <a:p>
            <a:pPr>
              <a:buFont typeface="Arial" panose="020B0604020202020204" pitchFamily="34" charset="0"/>
              <a:buChar char="•"/>
            </a:pPr>
            <a:r>
              <a:rPr lang="en-US" sz="1600" dirty="0"/>
              <a:t>VLANs provide a way to group devices within a LAN.</a:t>
            </a:r>
          </a:p>
          <a:p>
            <a:pPr>
              <a:buFont typeface="Arial" panose="020B0604020202020204" pitchFamily="34" charset="0"/>
              <a:buChar char="•"/>
            </a:pPr>
            <a:r>
              <a:rPr lang="en-US" sz="1600" dirty="0"/>
              <a:t>It provides segmentation and organizational flexibility within a switched internetwork.</a:t>
            </a:r>
          </a:p>
          <a:p>
            <a:pPr>
              <a:buFont typeface="Arial" panose="020B0604020202020204" pitchFamily="34" charset="0"/>
              <a:buChar char="•"/>
            </a:pPr>
            <a:r>
              <a:rPr lang="en-US" sz="1600" dirty="0"/>
              <a:t>It allows an administrator to segment networks based on factors such as function, project team, or application, without regard for the physical location of the user or device.</a:t>
            </a:r>
          </a:p>
          <a:p>
            <a:pPr>
              <a:buFont typeface="Arial" panose="020B0604020202020204" pitchFamily="34" charset="0"/>
              <a:buChar char="•"/>
            </a:pPr>
            <a:r>
              <a:rPr lang="en-US" sz="1600" dirty="0"/>
              <a:t>It creates a logical broadcast domain that can span multiple physical LAN segments.</a:t>
            </a:r>
          </a:p>
          <a:p>
            <a:pPr>
              <a:buFont typeface="Arial" panose="020B0604020202020204" pitchFamily="34" charset="0"/>
              <a:buChar char="•"/>
            </a:pPr>
            <a:r>
              <a:rPr lang="en-US" sz="1600" dirty="0"/>
              <a:t>It prevent users on different VLANs from snooping on each other’s traffic. </a:t>
            </a:r>
          </a:p>
        </p:txBody>
      </p:sp>
      <p:pic>
        <p:nvPicPr>
          <p:cNvPr id="4" name="Picture 3">
            <a:extLst>
              <a:ext uri="{FF2B5EF4-FFF2-40B4-BE49-F238E27FC236}">
                <a16:creationId xmlns:a16="http://schemas.microsoft.com/office/drawing/2014/main" xmlns="" id="{D7315D63-DF49-417F-8544-D064CEE83119}"/>
              </a:ext>
            </a:extLst>
          </p:cNvPr>
          <p:cNvPicPr>
            <a:picLocks noChangeAspect="1"/>
          </p:cNvPicPr>
          <p:nvPr/>
        </p:nvPicPr>
        <p:blipFill>
          <a:blip r:embed="rId4"/>
          <a:stretch>
            <a:fillRect/>
          </a:stretch>
        </p:blipFill>
        <p:spPr>
          <a:xfrm>
            <a:off x="4401312" y="1289115"/>
            <a:ext cx="4642892" cy="2988000"/>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2014481127"/>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Communication Devices</a:t>
            </a:r>
            <a:r>
              <a:rPr lang="en-US" altLang="en-US" dirty="0"/>
              <a:t/>
            </a:r>
            <a:br>
              <a:rPr lang="en-US" altLang="en-US" dirty="0"/>
            </a:br>
            <a:r>
              <a:rPr lang="en-IN" dirty="0"/>
              <a:t>STP</a:t>
            </a:r>
          </a:p>
        </p:txBody>
      </p:sp>
      <p:sp>
        <p:nvSpPr>
          <p:cNvPr id="2" name="Content Placeholder 1"/>
          <p:cNvSpPr>
            <a:spLocks noGrp="1"/>
          </p:cNvSpPr>
          <p:nvPr>
            <p:ph idx="1"/>
          </p:nvPr>
        </p:nvSpPr>
        <p:spPr>
          <a:xfrm>
            <a:off x="144066" y="798945"/>
            <a:ext cx="8768286" cy="3907167"/>
          </a:xfrm>
        </p:spPr>
        <p:txBody>
          <a:bodyPr/>
          <a:lstStyle/>
          <a:p>
            <a:pPr marL="271463">
              <a:buFont typeface="Arial" panose="020B0604020202020204" pitchFamily="34" charset="0"/>
              <a:buChar char="•"/>
            </a:pPr>
            <a:r>
              <a:rPr lang="en-US" sz="1600" dirty="0"/>
              <a:t>The Spanning Tree Protocol is used to maintain one loop-free path in the Layer 2 network, at any time.</a:t>
            </a:r>
          </a:p>
          <a:p>
            <a:pPr marL="271463">
              <a:buFont typeface="Arial" panose="020B0604020202020204" pitchFamily="34" charset="0"/>
              <a:buChar char="•"/>
            </a:pPr>
            <a:r>
              <a:rPr lang="en-US" sz="1600" dirty="0"/>
              <a:t>Loops and duplicate frames have severe consequences for a switched network. STP was developed to address these issues.</a:t>
            </a:r>
          </a:p>
          <a:p>
            <a:pPr marL="271463">
              <a:buFont typeface="Arial" panose="020B0604020202020204" pitchFamily="34" charset="0"/>
              <a:buChar char="•"/>
            </a:pPr>
            <a:r>
              <a:rPr lang="en-US" sz="1600" dirty="0"/>
              <a:t>It ensures that there is one logical path between all destinations on the network by blocking redundant paths. </a:t>
            </a:r>
          </a:p>
          <a:p>
            <a:pPr marL="271463">
              <a:buFont typeface="Arial" panose="020B0604020202020204" pitchFamily="34" charset="0"/>
              <a:buChar char="•"/>
            </a:pPr>
            <a:r>
              <a:rPr lang="en-US" sz="1600" dirty="0"/>
              <a:t>A port is considered blocked when user data is prevented from entering or leaving that port. This does not include bridge protocol data unit (BPDU) frames that are used by STP to prevent loops. </a:t>
            </a:r>
          </a:p>
          <a:p>
            <a:pPr marL="271463">
              <a:buFont typeface="Arial" panose="020B0604020202020204" pitchFamily="34" charset="0"/>
              <a:buChar char="•"/>
            </a:pPr>
            <a:r>
              <a:rPr lang="en-US" sz="1600" dirty="0"/>
              <a:t>If the path is ever needed to compensate for a network cable or switch failure, STP recalculates the paths and unblocks the necessary ports to allow the redundant path to become active.</a:t>
            </a:r>
          </a:p>
        </p:txBody>
      </p:sp>
    </p:spTree>
    <p:custDataLst>
      <p:tags r:id="rId1"/>
    </p:custDataLst>
    <p:extLst>
      <p:ext uri="{BB962C8B-B14F-4D97-AF65-F5344CB8AC3E}">
        <p14:creationId xmlns:p14="http://schemas.microsoft.com/office/powerpoint/2010/main" val="3009300068"/>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Communication Devices</a:t>
            </a:r>
            <a:r>
              <a:rPr lang="en-US" altLang="en-US" dirty="0"/>
              <a:t/>
            </a:r>
            <a:br>
              <a:rPr lang="en-US" altLang="en-US" dirty="0"/>
            </a:br>
            <a:r>
              <a:rPr lang="en-IN" dirty="0"/>
              <a:t>Multilayer Switching</a:t>
            </a:r>
          </a:p>
        </p:txBody>
      </p:sp>
      <p:sp>
        <p:nvSpPr>
          <p:cNvPr id="2" name="Content Placeholder 1"/>
          <p:cNvSpPr>
            <a:spLocks noGrp="1"/>
          </p:cNvSpPr>
          <p:nvPr>
            <p:ph idx="1"/>
          </p:nvPr>
        </p:nvSpPr>
        <p:spPr>
          <a:xfrm>
            <a:off x="144067" y="798945"/>
            <a:ext cx="8855868" cy="3849255"/>
          </a:xfrm>
        </p:spPr>
        <p:txBody>
          <a:bodyPr/>
          <a:lstStyle/>
          <a:p>
            <a:pPr marL="0" indent="0">
              <a:buNone/>
            </a:pPr>
            <a:r>
              <a:rPr lang="en-US" sz="1600" dirty="0"/>
              <a:t>Multilayer switches (Layer 3 switches) perform Layer 2 switching and also forward frames based on Layer 3 and 4 information. </a:t>
            </a:r>
          </a:p>
          <a:p>
            <a:pPr marL="0" indent="0">
              <a:buNone/>
            </a:pPr>
            <a:r>
              <a:rPr lang="en-US" sz="1600" dirty="0"/>
              <a:t>All Cisco Catalyst multilayer switches support the following types of Layer 3 interfaces:</a:t>
            </a:r>
          </a:p>
          <a:p>
            <a:pPr>
              <a:buFont typeface="Arial" panose="020B0604020202020204" pitchFamily="34" charset="0"/>
              <a:buChar char="•"/>
            </a:pPr>
            <a:r>
              <a:rPr lang="en-IN" sz="1600" b="1" dirty="0"/>
              <a:t>Routed port</a:t>
            </a:r>
            <a:r>
              <a:rPr lang="en-IN" sz="1600" dirty="0"/>
              <a:t> - A pure Layer 3 interface similar to a physical interface on a Cisco IOS router.</a:t>
            </a:r>
          </a:p>
          <a:p>
            <a:pPr>
              <a:buFont typeface="Arial" panose="020B0604020202020204" pitchFamily="34" charset="0"/>
              <a:buChar char="•"/>
            </a:pPr>
            <a:r>
              <a:rPr lang="en-IN" sz="1600" b="1" dirty="0"/>
              <a:t>Switch virtual interface (SVI)</a:t>
            </a:r>
            <a:r>
              <a:rPr lang="en-IN" sz="1600" dirty="0"/>
              <a:t> - A virtual VLAN interface for inter-VLAN routing. In other words, SVIs are the virtual-routed VLAN interfaces.</a:t>
            </a:r>
          </a:p>
          <a:p>
            <a:pPr marL="0" indent="0">
              <a:buNone/>
            </a:pPr>
            <a:endParaRPr lang="en-US" sz="1600" dirty="0"/>
          </a:p>
        </p:txBody>
      </p:sp>
    </p:spTree>
    <p:custDataLst>
      <p:tags r:id="rId1"/>
    </p:custDataLst>
    <p:extLst>
      <p:ext uri="{BB962C8B-B14F-4D97-AF65-F5344CB8AC3E}">
        <p14:creationId xmlns:p14="http://schemas.microsoft.com/office/powerpoint/2010/main" val="395944203"/>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Communication Devices</a:t>
            </a:r>
            <a:r>
              <a:rPr lang="en-US" altLang="en-US" dirty="0"/>
              <a:t/>
            </a:r>
            <a:br>
              <a:rPr lang="en-US" altLang="en-US" dirty="0"/>
            </a:br>
            <a:r>
              <a:rPr lang="en-IN" dirty="0"/>
              <a:t>Multilayer Switching (Contd.)</a:t>
            </a:r>
          </a:p>
        </p:txBody>
      </p:sp>
      <p:sp>
        <p:nvSpPr>
          <p:cNvPr id="2" name="Content Placeholder 1"/>
          <p:cNvSpPr>
            <a:spLocks noGrp="1"/>
          </p:cNvSpPr>
          <p:nvPr>
            <p:ph idx="1"/>
          </p:nvPr>
        </p:nvSpPr>
        <p:spPr>
          <a:xfrm>
            <a:off x="144067" y="798945"/>
            <a:ext cx="4891229" cy="3849255"/>
          </a:xfrm>
        </p:spPr>
        <p:txBody>
          <a:bodyPr/>
          <a:lstStyle/>
          <a:p>
            <a:pPr marL="0" indent="0">
              <a:buNone/>
            </a:pPr>
            <a:r>
              <a:rPr lang="en-US" sz="1600" b="1" dirty="0"/>
              <a:t>Routed Ports</a:t>
            </a:r>
          </a:p>
          <a:p>
            <a:pPr>
              <a:buFont typeface="Arial" panose="020B0604020202020204" pitchFamily="34" charset="0"/>
              <a:buChar char="•"/>
            </a:pPr>
            <a:r>
              <a:rPr lang="en-US" sz="1600" dirty="0"/>
              <a:t>A routed port is a physical port that acts similarly to an interface on a router. </a:t>
            </a:r>
          </a:p>
          <a:p>
            <a:pPr>
              <a:buFont typeface="Arial" panose="020B0604020202020204" pitchFamily="34" charset="0"/>
              <a:buChar char="•"/>
            </a:pPr>
            <a:r>
              <a:rPr lang="en-US" sz="1600" dirty="0"/>
              <a:t>Unlike an access port, a routed port is not associated with a particular VLAN. It behaves like a regular router interface. </a:t>
            </a:r>
          </a:p>
          <a:p>
            <a:pPr>
              <a:buFont typeface="Arial" panose="020B0604020202020204" pitchFamily="34" charset="0"/>
              <a:buChar char="•"/>
            </a:pPr>
            <a:r>
              <a:rPr lang="en-US" sz="1600" dirty="0"/>
              <a:t>Also, as Layer 2 functionality has been removed, Layer 2 protocols, such as STP, do not function on a routed interface. </a:t>
            </a:r>
          </a:p>
          <a:p>
            <a:pPr>
              <a:buFont typeface="Arial" panose="020B0604020202020204" pitchFamily="34" charset="0"/>
              <a:buChar char="•"/>
            </a:pPr>
            <a:r>
              <a:rPr lang="en-US" sz="1600" dirty="0"/>
              <a:t>Some protocols, such as LACP and EtherChannel, do function at Layer 3. Unlike Cisco IOS routers, routed ports on a Cisco IOS switch do not support sub interfaces.</a:t>
            </a:r>
            <a:endParaRPr lang="en-US" sz="1600" b="1" dirty="0"/>
          </a:p>
          <a:p>
            <a:pPr marL="0" indent="0">
              <a:buNone/>
            </a:pPr>
            <a:endParaRPr lang="en-US" sz="1600" dirty="0"/>
          </a:p>
        </p:txBody>
      </p:sp>
      <p:pic>
        <p:nvPicPr>
          <p:cNvPr id="5" name="Picture 4">
            <a:extLst>
              <a:ext uri="{FF2B5EF4-FFF2-40B4-BE49-F238E27FC236}">
                <a16:creationId xmlns:a16="http://schemas.microsoft.com/office/drawing/2014/main" xmlns="" id="{D6820528-EA77-4584-A40C-C1923E097F85}"/>
              </a:ext>
            </a:extLst>
          </p:cNvPr>
          <p:cNvPicPr>
            <a:picLocks noChangeAspect="1"/>
          </p:cNvPicPr>
          <p:nvPr/>
        </p:nvPicPr>
        <p:blipFill>
          <a:blip r:embed="rId4"/>
          <a:stretch>
            <a:fillRect/>
          </a:stretch>
        </p:blipFill>
        <p:spPr>
          <a:xfrm>
            <a:off x="5399342" y="810120"/>
            <a:ext cx="2412000" cy="3811748"/>
          </a:xfrm>
          <a:prstGeom prst="rect">
            <a:avLst/>
          </a:prstGeom>
          <a:noFill/>
          <a:ln>
            <a:solidFill>
              <a:schemeClr val="bg1">
                <a:lumMod val="85000"/>
              </a:schemeClr>
            </a:solidFill>
          </a:ln>
        </p:spPr>
      </p:pic>
    </p:spTree>
    <p:custDataLst>
      <p:tags r:id="rId1"/>
    </p:custDataLst>
    <p:extLst>
      <p:ext uri="{BB962C8B-B14F-4D97-AF65-F5344CB8AC3E}">
        <p14:creationId xmlns:p14="http://schemas.microsoft.com/office/powerpoint/2010/main" val="3660046932"/>
      </p:ext>
    </p:extLst>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Communication Devices</a:t>
            </a:r>
            <a:r>
              <a:rPr lang="en-US" altLang="en-US" dirty="0"/>
              <a:t/>
            </a:r>
            <a:br>
              <a:rPr lang="en-US" altLang="en-US" dirty="0"/>
            </a:br>
            <a:r>
              <a:rPr lang="en-IN" dirty="0"/>
              <a:t>Multilayer Switching (Contd.)</a:t>
            </a:r>
          </a:p>
        </p:txBody>
      </p:sp>
      <p:sp>
        <p:nvSpPr>
          <p:cNvPr id="2" name="Content Placeholder 1"/>
          <p:cNvSpPr>
            <a:spLocks noGrp="1"/>
          </p:cNvSpPr>
          <p:nvPr>
            <p:ph idx="1"/>
          </p:nvPr>
        </p:nvSpPr>
        <p:spPr>
          <a:xfrm>
            <a:off x="119683" y="750177"/>
            <a:ext cx="4308317" cy="3577983"/>
          </a:xfrm>
        </p:spPr>
        <p:txBody>
          <a:bodyPr/>
          <a:lstStyle/>
          <a:p>
            <a:pPr marL="0" indent="0">
              <a:buNone/>
            </a:pPr>
            <a:r>
              <a:rPr lang="en-US" sz="1600" b="1" dirty="0"/>
              <a:t>Switch Virtual Interface</a:t>
            </a:r>
          </a:p>
          <a:p>
            <a:pPr>
              <a:buFont typeface="Arial" panose="020B0604020202020204" pitchFamily="34" charset="0"/>
              <a:buChar char="•"/>
            </a:pPr>
            <a:r>
              <a:rPr lang="en-US" dirty="0"/>
              <a:t>An SVI is a virtual interface that is configured within a multilayer switch. Unlike the basic Layer 2 switches, a multilayer switch can have multiple SVIs. An SVI can be created for any VLAN that exists on the switch. </a:t>
            </a:r>
          </a:p>
          <a:p>
            <a:pPr>
              <a:buFont typeface="Arial" panose="020B0604020202020204" pitchFamily="34" charset="0"/>
              <a:buChar char="•"/>
            </a:pPr>
            <a:r>
              <a:rPr lang="en-US" dirty="0"/>
              <a:t>An SVI is considered to be virtual as there is no physical port dedicated to the interface. It can perform the same functions for the VLAN as a router interface and can be configured in much the same way as a router interface.</a:t>
            </a:r>
          </a:p>
          <a:p>
            <a:pPr>
              <a:buFont typeface="Arial" panose="020B0604020202020204" pitchFamily="34" charset="0"/>
              <a:buChar char="•"/>
            </a:pPr>
            <a:r>
              <a:rPr lang="en-US" dirty="0"/>
              <a:t>The SVI for the VLAN provides Layer 3 processing for packets to or from all switch ports associated with that VLAN.</a:t>
            </a:r>
            <a:endParaRPr lang="en-US" sz="1600" b="1" dirty="0"/>
          </a:p>
        </p:txBody>
      </p:sp>
      <p:pic>
        <p:nvPicPr>
          <p:cNvPr id="5" name="Picture 4">
            <a:extLst>
              <a:ext uri="{FF2B5EF4-FFF2-40B4-BE49-F238E27FC236}">
                <a16:creationId xmlns:a16="http://schemas.microsoft.com/office/drawing/2014/main" xmlns="" id="{C102ACBF-7CBC-4ADA-BAA9-8C3A5A4E36E9}"/>
              </a:ext>
            </a:extLst>
          </p:cNvPr>
          <p:cNvPicPr>
            <a:picLocks noChangeAspect="1"/>
          </p:cNvPicPr>
          <p:nvPr/>
        </p:nvPicPr>
        <p:blipFill>
          <a:blip r:embed="rId4"/>
          <a:stretch>
            <a:fillRect/>
          </a:stretch>
        </p:blipFill>
        <p:spPr>
          <a:xfrm>
            <a:off x="4327516" y="1562952"/>
            <a:ext cx="4716000" cy="2017599"/>
          </a:xfrm>
          <a:prstGeom prst="rect">
            <a:avLst/>
          </a:prstGeom>
          <a:noFill/>
          <a:ln>
            <a:solidFill>
              <a:schemeClr val="bg1">
                <a:lumMod val="85000"/>
              </a:schemeClr>
            </a:solidFill>
          </a:ln>
        </p:spPr>
      </p:pic>
    </p:spTree>
    <p:custDataLst>
      <p:tags r:id="rId1"/>
    </p:custDataLst>
    <p:extLst>
      <p:ext uri="{BB962C8B-B14F-4D97-AF65-F5344CB8AC3E}">
        <p14:creationId xmlns:p14="http://schemas.microsoft.com/office/powerpoint/2010/main" val="721641617"/>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Title 3"/>
          <p:cNvSpPr>
            <a:spLocks noGrp="1" noChangeArrowheads="1"/>
          </p:cNvSpPr>
          <p:nvPr>
            <p:ph type="title"/>
          </p:nvPr>
        </p:nvSpPr>
        <p:spPr/>
        <p:txBody>
          <a:bodyPr/>
          <a:lstStyle/>
          <a:p>
            <a:pPr eaLnBrk="1" hangingPunct="1"/>
            <a:r>
              <a:rPr lang="en-US" dirty="0"/>
              <a:t>Check Your Understanding</a:t>
            </a:r>
          </a:p>
        </p:txBody>
      </p:sp>
      <p:sp>
        <p:nvSpPr>
          <p:cNvPr id="7171" name="Content Placeholder 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8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800" dirty="0"/>
              <a:t>Check Your Understanding activities </a:t>
            </a:r>
            <a:r>
              <a:rPr lang="en-US" sz="1800" b="1" i="1" dirty="0"/>
              <a:t>do not </a:t>
            </a:r>
            <a:r>
              <a:rPr lang="en-US" sz="1800" dirty="0"/>
              <a:t>affect student grades.</a:t>
            </a:r>
          </a:p>
          <a:p>
            <a:pPr>
              <a:spcBef>
                <a:spcPct val="30000"/>
              </a:spcBef>
              <a:buFont typeface="Arial" panose="020B0604020202020204" pitchFamily="34" charset="0"/>
              <a:buChar char="•"/>
            </a:pPr>
            <a:r>
              <a:rPr lang="en-US" sz="18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1533357529"/>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4" y="915409"/>
            <a:ext cx="8556754" cy="1802391"/>
          </a:xfrm>
        </p:spPr>
        <p:txBody>
          <a:bodyPr/>
          <a:lstStyle/>
          <a:p>
            <a:r>
              <a:rPr lang="en-US" dirty="0">
                <a:solidFill>
                  <a:schemeClr val="accent5">
                    <a:lumMod val="40000"/>
                    <a:lumOff val="60000"/>
                  </a:schemeClr>
                </a:solidFill>
              </a:rPr>
              <a:t>11.2 </a:t>
            </a:r>
            <a:r>
              <a:rPr lang="en-IN" dirty="0">
                <a:solidFill>
                  <a:schemeClr val="accent5">
                    <a:lumMod val="40000"/>
                    <a:lumOff val="60000"/>
                  </a:schemeClr>
                </a:solidFill>
              </a:rPr>
              <a:t>Wireless Communications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275057049"/>
      </p:ext>
    </p:extLst>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Wireless Communications</a:t>
            </a:r>
          </a:p>
          <a:p>
            <a:r>
              <a:rPr lang="en-IN" dirty="0"/>
              <a:t>Video - Wireless Communications</a:t>
            </a:r>
          </a:p>
        </p:txBody>
      </p:sp>
      <p:sp>
        <p:nvSpPr>
          <p:cNvPr id="2" name="Content Placeholder 1"/>
          <p:cNvSpPr>
            <a:spLocks noGrp="1"/>
          </p:cNvSpPr>
          <p:nvPr>
            <p:ph idx="1"/>
          </p:nvPr>
        </p:nvSpPr>
        <p:spPr>
          <a:xfrm>
            <a:off x="144066" y="798945"/>
            <a:ext cx="8257811" cy="457099"/>
          </a:xfrm>
        </p:spPr>
        <p:txBody>
          <a:bodyPr/>
          <a:lstStyle/>
          <a:p>
            <a:pPr marL="0" indent="0">
              <a:buNone/>
            </a:pPr>
            <a:r>
              <a:rPr lang="en-US" sz="1600" dirty="0"/>
              <a:t>Watch the video to learn about Wireless LAN (WLAN) operation.</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5915" y="1171378"/>
            <a:ext cx="6048000" cy="3489780"/>
          </a:xfrm>
          <a:prstGeom prst="rect">
            <a:avLst/>
          </a:prstGeom>
        </p:spPr>
      </p:pic>
    </p:spTree>
    <p:custDataLst>
      <p:tags r:id="rId1"/>
    </p:custDataLst>
    <p:extLst>
      <p:ext uri="{BB962C8B-B14F-4D97-AF65-F5344CB8AC3E}">
        <p14:creationId xmlns:p14="http://schemas.microsoft.com/office/powerpoint/2010/main" val="3202589483"/>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Wireless Communications</a:t>
            </a:r>
          </a:p>
          <a:p>
            <a:r>
              <a:rPr lang="en-IN" dirty="0"/>
              <a:t>Wireless versus Wired LANs</a:t>
            </a:r>
          </a:p>
        </p:txBody>
      </p:sp>
      <p:sp>
        <p:nvSpPr>
          <p:cNvPr id="2" name="Content Placeholder 1"/>
          <p:cNvSpPr>
            <a:spLocks noGrp="1"/>
          </p:cNvSpPr>
          <p:nvPr>
            <p:ph idx="1"/>
          </p:nvPr>
        </p:nvSpPr>
        <p:spPr>
          <a:xfrm>
            <a:off x="144065" y="710537"/>
            <a:ext cx="8855870" cy="4288540"/>
          </a:xfrm>
        </p:spPr>
        <p:txBody>
          <a:bodyPr/>
          <a:lstStyle/>
          <a:p>
            <a:pPr>
              <a:buFont typeface="Arial" panose="020B0604020202020204" pitchFamily="34" charset="0"/>
              <a:buChar char="•"/>
            </a:pPr>
            <a:r>
              <a:rPr lang="en-US" sz="1600" dirty="0"/>
              <a:t>WLANs use Radio Frequencies (RF) instead of cables at the physical layer and MAC sublayer of the data link layer. </a:t>
            </a:r>
          </a:p>
          <a:p>
            <a:pPr>
              <a:buFont typeface="Arial" panose="020B0604020202020204" pitchFamily="34" charset="0"/>
              <a:buChar char="•"/>
            </a:pPr>
            <a:r>
              <a:rPr lang="en-US" sz="1600" dirty="0"/>
              <a:t>The IEEE has adopted the 802 LAN/MAN portfolio of computer network architecture standards which includes two dominant working groups 802.3 Ethernet, which defined Ethernet for wired LANs and 802.11 which defined Ethernet for WLANs. </a:t>
            </a:r>
          </a:p>
          <a:p>
            <a:pPr>
              <a:buFont typeface="Arial" panose="020B0604020202020204" pitchFamily="34" charset="0"/>
              <a:buChar char="•"/>
            </a:pPr>
            <a:r>
              <a:rPr lang="en-US" sz="1600" dirty="0"/>
              <a:t>WLANs also differ from wired LANs as follows:</a:t>
            </a:r>
          </a:p>
          <a:p>
            <a:pPr lvl="1">
              <a:buFont typeface="Arial" panose="020B0604020202020204" pitchFamily="34" charset="0"/>
              <a:buChar char="•"/>
            </a:pPr>
            <a:r>
              <a:rPr lang="en-US" sz="1600" dirty="0"/>
              <a:t>WLANs connect clients to the network through a wireless access point (AP) or wireless router, instead of an Ethernet switch.</a:t>
            </a:r>
          </a:p>
          <a:p>
            <a:pPr lvl="1">
              <a:buFont typeface="Arial" panose="020B0604020202020204" pitchFamily="34" charset="0"/>
              <a:buChar char="•"/>
            </a:pPr>
            <a:r>
              <a:rPr lang="en-US" sz="1600" dirty="0"/>
              <a:t>WLANs connect mobile devices that are often battery powered, as opposed to plugged-in LAN devices. Wireless NICs tend to reduce the battery life of a mobile device.</a:t>
            </a:r>
          </a:p>
          <a:p>
            <a:pPr lvl="1">
              <a:buFont typeface="Arial" panose="020B0604020202020204" pitchFamily="34" charset="0"/>
              <a:buChar char="•"/>
            </a:pPr>
            <a:r>
              <a:rPr lang="en-US" sz="1600" dirty="0"/>
              <a:t>WLANs support hosts that contend for access on the RF media (frequency bands). </a:t>
            </a:r>
          </a:p>
          <a:p>
            <a:pPr lvl="1">
              <a:buFont typeface="Arial" panose="020B0604020202020204" pitchFamily="34" charset="0"/>
              <a:buChar char="•"/>
            </a:pPr>
            <a:r>
              <a:rPr lang="en-US" sz="1600" dirty="0"/>
              <a:t>WLANs use a different frame format than wired Ethernet LANs. WLANs require additional information in the Layer 2 header of the frame.</a:t>
            </a:r>
          </a:p>
          <a:p>
            <a:pPr lvl="1">
              <a:buFont typeface="Arial" panose="020B0604020202020204" pitchFamily="34" charset="0"/>
              <a:buChar char="•"/>
            </a:pPr>
            <a:r>
              <a:rPr lang="en-US" sz="1600" dirty="0"/>
              <a:t>WLANs raise more privacy issues because radio frequencies can reach outside the facility.</a:t>
            </a:r>
          </a:p>
        </p:txBody>
      </p:sp>
    </p:spTree>
    <p:custDataLst>
      <p:tags r:id="rId1"/>
    </p:custDataLst>
    <p:extLst>
      <p:ext uri="{BB962C8B-B14F-4D97-AF65-F5344CB8AC3E}">
        <p14:creationId xmlns:p14="http://schemas.microsoft.com/office/powerpoint/2010/main" val="2811413997"/>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Wireless Communications</a:t>
            </a:r>
          </a:p>
          <a:p>
            <a:r>
              <a:rPr lang="en-IN" dirty="0"/>
              <a:t>Wireless versus Wired LANs (Contd.)</a:t>
            </a:r>
          </a:p>
        </p:txBody>
      </p:sp>
      <p:sp>
        <p:nvSpPr>
          <p:cNvPr id="2" name="Content Placeholder 1"/>
          <p:cNvSpPr>
            <a:spLocks noGrp="1"/>
          </p:cNvSpPr>
          <p:nvPr>
            <p:ph idx="1"/>
          </p:nvPr>
        </p:nvSpPr>
        <p:spPr>
          <a:xfrm>
            <a:off x="144066" y="798945"/>
            <a:ext cx="8695134" cy="1851122"/>
          </a:xfrm>
        </p:spPr>
        <p:txBody>
          <a:bodyPr/>
          <a:lstStyle/>
          <a:p>
            <a:pPr marL="0" indent="0">
              <a:buNone/>
            </a:pPr>
            <a:r>
              <a:rPr lang="en-US" sz="1600" dirty="0"/>
              <a:t>The difference between WLAN and Wired LAN is summarized in the following table.</a:t>
            </a:r>
          </a:p>
        </p:txBody>
      </p:sp>
      <p:graphicFrame>
        <p:nvGraphicFramePr>
          <p:cNvPr id="3" name="Table 2"/>
          <p:cNvGraphicFramePr>
            <a:graphicFrameLocks noGrp="1"/>
          </p:cNvGraphicFramePr>
          <p:nvPr>
            <p:extLst>
              <p:ext uri="{D42A27DB-BD31-4B8C-83A1-F6EECF244321}">
                <p14:modId xmlns:p14="http://schemas.microsoft.com/office/powerpoint/2010/main" val="3180368146"/>
              </p:ext>
            </p:extLst>
          </p:nvPr>
        </p:nvGraphicFramePr>
        <p:xfrm>
          <a:off x="408634" y="1349413"/>
          <a:ext cx="8326732" cy="2065020"/>
        </p:xfrm>
        <a:graphic>
          <a:graphicData uri="http://schemas.openxmlformats.org/drawingml/2006/table">
            <a:tbl>
              <a:tblPr firstRow="1" bandRow="1">
                <a:tableStyleId>{5C22544A-7EE6-4342-B048-85BDC9FD1C3A}</a:tableStyleId>
              </a:tblPr>
              <a:tblGrid>
                <a:gridCol w="1705603">
                  <a:extLst>
                    <a:ext uri="{9D8B030D-6E8A-4147-A177-3AD203B41FA5}">
                      <a16:colId xmlns:a16="http://schemas.microsoft.com/office/drawing/2014/main" xmlns="" val="20000"/>
                    </a:ext>
                  </a:extLst>
                </a:gridCol>
                <a:gridCol w="3315862">
                  <a:extLst>
                    <a:ext uri="{9D8B030D-6E8A-4147-A177-3AD203B41FA5}">
                      <a16:colId xmlns:a16="http://schemas.microsoft.com/office/drawing/2014/main" xmlns="" val="20001"/>
                    </a:ext>
                  </a:extLst>
                </a:gridCol>
                <a:gridCol w="3305267">
                  <a:extLst>
                    <a:ext uri="{9D8B030D-6E8A-4147-A177-3AD203B41FA5}">
                      <a16:colId xmlns:a16="http://schemas.microsoft.com/office/drawing/2014/main" xmlns="" val="20002"/>
                    </a:ext>
                  </a:extLst>
                </a:gridCol>
              </a:tblGrid>
              <a:tr h="279675">
                <a:tc>
                  <a:txBody>
                    <a:bodyPr/>
                    <a:lstStyle/>
                    <a:p>
                      <a:pPr algn="ctr" fontAlgn="ctr"/>
                      <a:r>
                        <a:rPr lang="en-IN" b="1" dirty="0">
                          <a:effectLst/>
                        </a:rPr>
                        <a:t>Characteristic</a:t>
                      </a:r>
                      <a:endParaRPr lang="en-IN" dirty="0">
                        <a:effectLst/>
                      </a:endParaRPr>
                    </a:p>
                  </a:txBody>
                  <a:tcPr marL="47625" marR="47625" marT="47625" marB="47625" anchor="ctr"/>
                </a:tc>
                <a:tc>
                  <a:txBody>
                    <a:bodyPr/>
                    <a:lstStyle/>
                    <a:p>
                      <a:pPr algn="ctr" fontAlgn="ctr"/>
                      <a:r>
                        <a:rPr lang="en-IN" b="1" dirty="0">
                          <a:effectLst/>
                        </a:rPr>
                        <a:t>802.11 Wireless LAN</a:t>
                      </a:r>
                      <a:endParaRPr lang="en-IN" dirty="0">
                        <a:effectLst/>
                      </a:endParaRPr>
                    </a:p>
                  </a:txBody>
                  <a:tcPr marL="47625" marR="47625" marT="47625" marB="47625" anchor="ctr"/>
                </a:tc>
                <a:tc>
                  <a:txBody>
                    <a:bodyPr/>
                    <a:lstStyle/>
                    <a:p>
                      <a:pPr algn="ctr" fontAlgn="ctr"/>
                      <a:r>
                        <a:rPr lang="en-IN" b="1" dirty="0">
                          <a:effectLst/>
                        </a:rPr>
                        <a:t>802.3 Wired Ethernet LANs</a:t>
                      </a:r>
                      <a:endParaRPr lang="en-IN" dirty="0">
                        <a:effectLst/>
                      </a:endParaRPr>
                    </a:p>
                  </a:txBody>
                  <a:tcPr marL="47625" marR="47625" marT="47625" marB="47625" anchor="ctr"/>
                </a:tc>
                <a:extLst>
                  <a:ext uri="{0D108BD9-81ED-4DB2-BD59-A6C34878D82A}">
                    <a16:rowId xmlns:a16="http://schemas.microsoft.com/office/drawing/2014/main" xmlns="" val="10000"/>
                  </a:ext>
                </a:extLst>
              </a:tr>
              <a:tr h="279675">
                <a:tc>
                  <a:txBody>
                    <a:bodyPr/>
                    <a:lstStyle/>
                    <a:p>
                      <a:pPr fontAlgn="ctr"/>
                      <a:r>
                        <a:rPr lang="en-IN" b="0" dirty="0">
                          <a:effectLst/>
                        </a:rPr>
                        <a:t>Physical Layer</a:t>
                      </a:r>
                    </a:p>
                  </a:txBody>
                  <a:tcPr marL="47625" marR="47625" marT="47625" marB="47625" anchor="ctr"/>
                </a:tc>
                <a:tc>
                  <a:txBody>
                    <a:bodyPr/>
                    <a:lstStyle/>
                    <a:p>
                      <a:pPr fontAlgn="ctr"/>
                      <a:r>
                        <a:rPr lang="en-IN" b="0" dirty="0">
                          <a:effectLst/>
                        </a:rPr>
                        <a:t>Radio frequency (RF)</a:t>
                      </a:r>
                    </a:p>
                  </a:txBody>
                  <a:tcPr marL="47625" marR="47625" marT="47625" marB="47625" anchor="ctr"/>
                </a:tc>
                <a:tc>
                  <a:txBody>
                    <a:bodyPr/>
                    <a:lstStyle/>
                    <a:p>
                      <a:pPr fontAlgn="ctr"/>
                      <a:r>
                        <a:rPr lang="en-IN" b="0" dirty="0">
                          <a:effectLst/>
                        </a:rPr>
                        <a:t>Physical cables</a:t>
                      </a:r>
                    </a:p>
                  </a:txBody>
                  <a:tcPr marL="47625" marR="47625" marT="47625" marB="47625" anchor="ctr"/>
                </a:tc>
                <a:extLst>
                  <a:ext uri="{0D108BD9-81ED-4DB2-BD59-A6C34878D82A}">
                    <a16:rowId xmlns:a16="http://schemas.microsoft.com/office/drawing/2014/main" xmlns="" val="10001"/>
                  </a:ext>
                </a:extLst>
              </a:tr>
              <a:tr h="279675">
                <a:tc>
                  <a:txBody>
                    <a:bodyPr/>
                    <a:lstStyle/>
                    <a:p>
                      <a:pPr fontAlgn="ctr"/>
                      <a:r>
                        <a:rPr lang="en-IN" b="0" dirty="0">
                          <a:effectLst/>
                        </a:rPr>
                        <a:t>Media Access</a:t>
                      </a:r>
                    </a:p>
                  </a:txBody>
                  <a:tcPr marL="47625" marR="47625" marT="47625" marB="47625" anchor="ctr"/>
                </a:tc>
                <a:tc>
                  <a:txBody>
                    <a:bodyPr/>
                    <a:lstStyle/>
                    <a:p>
                      <a:pPr fontAlgn="ctr"/>
                      <a:r>
                        <a:rPr lang="en-IN" b="0" dirty="0">
                          <a:effectLst/>
                        </a:rPr>
                        <a:t>Collision avoidance</a:t>
                      </a:r>
                    </a:p>
                  </a:txBody>
                  <a:tcPr marL="47625" marR="47625" marT="47625" marB="47625" anchor="ctr"/>
                </a:tc>
                <a:tc>
                  <a:txBody>
                    <a:bodyPr/>
                    <a:lstStyle/>
                    <a:p>
                      <a:pPr fontAlgn="ctr"/>
                      <a:r>
                        <a:rPr lang="en-IN" b="0" dirty="0">
                          <a:effectLst/>
                        </a:rPr>
                        <a:t>Collision detection</a:t>
                      </a:r>
                    </a:p>
                  </a:txBody>
                  <a:tcPr marL="47625" marR="47625" marT="47625" marB="47625" anchor="ctr"/>
                </a:tc>
                <a:extLst>
                  <a:ext uri="{0D108BD9-81ED-4DB2-BD59-A6C34878D82A}">
                    <a16:rowId xmlns:a16="http://schemas.microsoft.com/office/drawing/2014/main" xmlns="" val="10002"/>
                  </a:ext>
                </a:extLst>
              </a:tr>
              <a:tr h="473030">
                <a:tc>
                  <a:txBody>
                    <a:bodyPr/>
                    <a:lstStyle/>
                    <a:p>
                      <a:pPr fontAlgn="ctr"/>
                      <a:r>
                        <a:rPr lang="en-IN" b="0" dirty="0">
                          <a:effectLst/>
                        </a:rPr>
                        <a:t>Availability</a:t>
                      </a:r>
                    </a:p>
                  </a:txBody>
                  <a:tcPr marL="47625" marR="47625" marT="47625" marB="47625" anchor="ctr"/>
                </a:tc>
                <a:tc>
                  <a:txBody>
                    <a:bodyPr/>
                    <a:lstStyle/>
                    <a:p>
                      <a:pPr fontAlgn="ctr"/>
                      <a:r>
                        <a:rPr lang="en-US" b="0" dirty="0">
                          <a:effectLst/>
                        </a:rPr>
                        <a:t>Anyone with a wireless NIC in range of an access point</a:t>
                      </a:r>
                    </a:p>
                  </a:txBody>
                  <a:tcPr marL="47625" marR="47625" marT="47625" marB="47625" anchor="ctr"/>
                </a:tc>
                <a:tc>
                  <a:txBody>
                    <a:bodyPr/>
                    <a:lstStyle/>
                    <a:p>
                      <a:pPr fontAlgn="ctr"/>
                      <a:r>
                        <a:rPr lang="en-IN" b="0" dirty="0">
                          <a:effectLst/>
                        </a:rPr>
                        <a:t>Physical cable connection required</a:t>
                      </a:r>
                    </a:p>
                  </a:txBody>
                  <a:tcPr marL="47625" marR="47625" marT="47625" marB="47625" anchor="ctr"/>
                </a:tc>
                <a:extLst>
                  <a:ext uri="{0D108BD9-81ED-4DB2-BD59-A6C34878D82A}">
                    <a16:rowId xmlns:a16="http://schemas.microsoft.com/office/drawing/2014/main" xmlns="" val="10003"/>
                  </a:ext>
                </a:extLst>
              </a:tr>
              <a:tr h="279675">
                <a:tc>
                  <a:txBody>
                    <a:bodyPr/>
                    <a:lstStyle/>
                    <a:p>
                      <a:pPr fontAlgn="ctr"/>
                      <a:r>
                        <a:rPr lang="en-IN" b="0" dirty="0">
                          <a:effectLst/>
                        </a:rPr>
                        <a:t>Signal Interference</a:t>
                      </a:r>
                    </a:p>
                  </a:txBody>
                  <a:tcPr marL="47625" marR="47625" marT="47625" marB="47625" anchor="ctr"/>
                </a:tc>
                <a:tc>
                  <a:txBody>
                    <a:bodyPr/>
                    <a:lstStyle/>
                    <a:p>
                      <a:pPr fontAlgn="ctr"/>
                      <a:r>
                        <a:rPr lang="en-IN" b="0" dirty="0">
                          <a:effectLst/>
                        </a:rPr>
                        <a:t>Yes</a:t>
                      </a:r>
                    </a:p>
                  </a:txBody>
                  <a:tcPr marL="47625" marR="47625" marT="47625" marB="47625" anchor="ctr"/>
                </a:tc>
                <a:tc>
                  <a:txBody>
                    <a:bodyPr/>
                    <a:lstStyle/>
                    <a:p>
                      <a:pPr fontAlgn="ctr"/>
                      <a:r>
                        <a:rPr lang="en-IN" b="0" dirty="0">
                          <a:effectLst/>
                        </a:rPr>
                        <a:t>Minimal</a:t>
                      </a:r>
                    </a:p>
                  </a:txBody>
                  <a:tcPr marL="47625" marR="47625" marT="47625" marB="47625" anchor="ctr"/>
                </a:tc>
                <a:extLst>
                  <a:ext uri="{0D108BD9-81ED-4DB2-BD59-A6C34878D82A}">
                    <a16:rowId xmlns:a16="http://schemas.microsoft.com/office/drawing/2014/main" xmlns="" val="10004"/>
                  </a:ext>
                </a:extLst>
              </a:tr>
              <a:tr h="279675">
                <a:tc>
                  <a:txBody>
                    <a:bodyPr/>
                    <a:lstStyle/>
                    <a:p>
                      <a:pPr fontAlgn="ctr"/>
                      <a:r>
                        <a:rPr lang="en-IN" b="0" dirty="0">
                          <a:effectLst/>
                        </a:rPr>
                        <a:t>Regulation</a:t>
                      </a:r>
                    </a:p>
                  </a:txBody>
                  <a:tcPr marL="47625" marR="47625" marT="47625" marB="47625" anchor="ctr"/>
                </a:tc>
                <a:tc>
                  <a:txBody>
                    <a:bodyPr/>
                    <a:lstStyle/>
                    <a:p>
                      <a:pPr fontAlgn="ctr"/>
                      <a:r>
                        <a:rPr lang="en-IN" b="0" dirty="0">
                          <a:effectLst/>
                        </a:rPr>
                        <a:t>Different regulations by country</a:t>
                      </a:r>
                    </a:p>
                  </a:txBody>
                  <a:tcPr marL="47625" marR="47625" marT="47625" marB="47625" anchor="ctr"/>
                </a:tc>
                <a:tc>
                  <a:txBody>
                    <a:bodyPr/>
                    <a:lstStyle/>
                    <a:p>
                      <a:pPr fontAlgn="ctr"/>
                      <a:r>
                        <a:rPr lang="en-IN" b="0" dirty="0">
                          <a:effectLst/>
                        </a:rPr>
                        <a:t>IEEE standard dictates</a:t>
                      </a:r>
                    </a:p>
                  </a:txBody>
                  <a:tcPr marL="47625" marR="47625" marT="47625" marB="47625" anchor="ctr"/>
                </a:tc>
                <a:extLst>
                  <a:ext uri="{0D108BD9-81ED-4DB2-BD59-A6C34878D82A}">
                    <a16:rowId xmlns:a16="http://schemas.microsoft.com/office/drawing/2014/main" xmlns="" val="10005"/>
                  </a:ext>
                </a:extLst>
              </a:tr>
            </a:tbl>
          </a:graphicData>
        </a:graphic>
      </p:graphicFrame>
    </p:spTree>
    <p:custDataLst>
      <p:tags r:id="rId1"/>
    </p:custDataLst>
    <p:extLst>
      <p:ext uri="{BB962C8B-B14F-4D97-AF65-F5344CB8AC3E}">
        <p14:creationId xmlns:p14="http://schemas.microsoft.com/office/powerpoint/2010/main" val="3894818057"/>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41394"/>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Wireless Communications</a:t>
            </a:r>
          </a:p>
          <a:p>
            <a:r>
              <a:rPr lang="en-IN" dirty="0"/>
              <a:t>802.11 Frame Structure</a:t>
            </a:r>
          </a:p>
        </p:txBody>
      </p:sp>
      <p:sp>
        <p:nvSpPr>
          <p:cNvPr id="2" name="Content Placeholder 1"/>
          <p:cNvSpPr>
            <a:spLocks noGrp="1"/>
          </p:cNvSpPr>
          <p:nvPr>
            <p:ph idx="1"/>
          </p:nvPr>
        </p:nvSpPr>
        <p:spPr>
          <a:xfrm>
            <a:off x="58721" y="823672"/>
            <a:ext cx="6415231" cy="432447"/>
          </a:xfrm>
        </p:spPr>
        <p:txBody>
          <a:bodyPr/>
          <a:lstStyle/>
          <a:p>
            <a:pPr marL="0" indent="0">
              <a:buNone/>
            </a:pPr>
            <a:r>
              <a:rPr lang="en-US" sz="1600" dirty="0"/>
              <a:t>All 802.11 wireless frames contain the following fields:</a:t>
            </a:r>
          </a:p>
          <a:p>
            <a:pPr>
              <a:buFont typeface="Arial" panose="020B0604020202020204" pitchFamily="34" charset="0"/>
              <a:buChar char="•"/>
            </a:pPr>
            <a:endParaRPr lang="en-US" sz="1600" dirty="0"/>
          </a:p>
        </p:txBody>
      </p:sp>
      <p:sp>
        <p:nvSpPr>
          <p:cNvPr id="3" name="Content Placeholder 1">
            <a:extLst>
              <a:ext uri="{FF2B5EF4-FFF2-40B4-BE49-F238E27FC236}">
                <a16:creationId xmlns:a16="http://schemas.microsoft.com/office/drawing/2014/main" xmlns="" id="{9C86173F-AEF2-47CD-880A-AEF387C97EBE}"/>
              </a:ext>
            </a:extLst>
          </p:cNvPr>
          <p:cNvSpPr/>
          <p:nvPr/>
        </p:nvSpPr>
        <p:spPr>
          <a:xfrm>
            <a:off x="58721" y="1131335"/>
            <a:ext cx="3745183" cy="3539430"/>
          </a:xfrm>
          <a:prstGeom prst="rect">
            <a:avLst/>
          </a:prstGeom>
        </p:spPr>
        <p:txBody>
          <a:bodyPr wrap="square">
            <a:spAutoFit/>
          </a:bodyPr>
          <a:lstStyle/>
          <a:p>
            <a:pPr marL="285750" indent="-285750">
              <a:buFont typeface="Arial" panose="020B0604020202020204" pitchFamily="34" charset="0"/>
              <a:buChar char="•"/>
            </a:pPr>
            <a:r>
              <a:rPr lang="en-US" sz="1600" b="1" dirty="0">
                <a:solidFill>
                  <a:srgbClr val="000000"/>
                </a:solidFill>
                <a:latin typeface="+mn-lt"/>
              </a:rPr>
              <a:t>Frame Control</a:t>
            </a:r>
            <a:r>
              <a:rPr lang="en-US" sz="1600" dirty="0">
                <a:solidFill>
                  <a:srgbClr val="000000"/>
                </a:solidFill>
                <a:latin typeface="+mn-lt"/>
              </a:rPr>
              <a:t> – This identifies the type of wireless frame and contains subfields for protocol version, frame type, address type, power management, and security settings.</a:t>
            </a:r>
          </a:p>
          <a:p>
            <a:pPr marL="285750" indent="-285750">
              <a:buFont typeface="Arial" panose="020B0604020202020204" pitchFamily="34" charset="0"/>
              <a:buChar char="•"/>
            </a:pPr>
            <a:r>
              <a:rPr lang="en-US" sz="1600" b="1" dirty="0">
                <a:solidFill>
                  <a:srgbClr val="000000"/>
                </a:solidFill>
                <a:latin typeface="+mn-lt"/>
              </a:rPr>
              <a:t>Duration</a:t>
            </a:r>
            <a:r>
              <a:rPr lang="en-US" sz="1600" dirty="0">
                <a:solidFill>
                  <a:srgbClr val="000000"/>
                </a:solidFill>
                <a:latin typeface="+mn-lt"/>
              </a:rPr>
              <a:t> – This is used to indicate the remaining duration needed to receive the next frame transmission.</a:t>
            </a:r>
          </a:p>
          <a:p>
            <a:pPr marL="285750" indent="-285750">
              <a:buFont typeface="Arial" panose="020B0604020202020204" pitchFamily="34" charset="0"/>
              <a:buChar char="•"/>
            </a:pPr>
            <a:r>
              <a:rPr lang="en-US" sz="1600" b="1" dirty="0">
                <a:solidFill>
                  <a:srgbClr val="000000"/>
                </a:solidFill>
                <a:latin typeface="+mn-lt"/>
              </a:rPr>
              <a:t>Address1</a:t>
            </a:r>
            <a:r>
              <a:rPr lang="en-US" sz="1600" dirty="0">
                <a:solidFill>
                  <a:srgbClr val="000000"/>
                </a:solidFill>
                <a:latin typeface="+mn-lt"/>
              </a:rPr>
              <a:t> – This contains the MAC address of the receiving wireless device or AP.</a:t>
            </a:r>
          </a:p>
          <a:p>
            <a:pPr marL="285750" indent="-285750">
              <a:buFont typeface="Arial" panose="020B0604020202020204" pitchFamily="34" charset="0"/>
              <a:buChar char="•"/>
            </a:pPr>
            <a:r>
              <a:rPr lang="en-US" sz="1600" b="1" dirty="0">
                <a:solidFill>
                  <a:srgbClr val="000000"/>
                </a:solidFill>
                <a:latin typeface="+mn-lt"/>
              </a:rPr>
              <a:t>Address2</a:t>
            </a:r>
            <a:r>
              <a:rPr lang="en-US" sz="1600" dirty="0">
                <a:solidFill>
                  <a:srgbClr val="000000"/>
                </a:solidFill>
                <a:latin typeface="+mn-lt"/>
              </a:rPr>
              <a:t> – This contains the MAC address of the transmitting wireless device or AP.</a:t>
            </a:r>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3646" t="7233" r="3588" b="5904"/>
          <a:stretch/>
        </p:blipFill>
        <p:spPr>
          <a:xfrm>
            <a:off x="3886307" y="1449324"/>
            <a:ext cx="5123496" cy="2700000"/>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444381977"/>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Wireless Communications</a:t>
            </a:r>
          </a:p>
          <a:p>
            <a:r>
              <a:rPr lang="en-IN" dirty="0"/>
              <a:t>802.11 Frame Structure (Contd.)</a:t>
            </a:r>
          </a:p>
        </p:txBody>
      </p:sp>
      <p:sp>
        <p:nvSpPr>
          <p:cNvPr id="2" name="Content Placeholder 1"/>
          <p:cNvSpPr>
            <a:spLocks noGrp="1"/>
          </p:cNvSpPr>
          <p:nvPr>
            <p:ph idx="1"/>
          </p:nvPr>
        </p:nvSpPr>
        <p:spPr>
          <a:xfrm>
            <a:off x="9954" y="847712"/>
            <a:ext cx="4013406" cy="3870591"/>
          </a:xfrm>
        </p:spPr>
        <p:txBody>
          <a:bodyPr/>
          <a:lstStyle/>
          <a:p>
            <a:pPr marL="269875">
              <a:buFont typeface="Arial" panose="020B0604020202020204" pitchFamily="34" charset="0"/>
              <a:buChar char="•"/>
            </a:pPr>
            <a:r>
              <a:rPr lang="en-US" sz="1600" b="1" dirty="0"/>
              <a:t>Address3</a:t>
            </a:r>
            <a:r>
              <a:rPr lang="en-US" sz="1600" dirty="0"/>
              <a:t> - This contains the MAC address of the destination, such as the router interface with AP attached.</a:t>
            </a:r>
          </a:p>
          <a:p>
            <a:pPr marL="269875">
              <a:buFont typeface="Arial" panose="020B0604020202020204" pitchFamily="34" charset="0"/>
              <a:buChar char="•"/>
            </a:pPr>
            <a:r>
              <a:rPr lang="en-US" sz="1600" b="1" dirty="0"/>
              <a:t>Sequence Control</a:t>
            </a:r>
            <a:r>
              <a:rPr lang="en-US" sz="1600" dirty="0"/>
              <a:t> – This contains information to control sequencing and fragmented frames.</a:t>
            </a:r>
          </a:p>
          <a:p>
            <a:pPr marL="269875">
              <a:buFont typeface="Arial" panose="020B0604020202020204" pitchFamily="34" charset="0"/>
              <a:buChar char="•"/>
            </a:pPr>
            <a:r>
              <a:rPr lang="en-US" sz="1600" b="1" dirty="0"/>
              <a:t>Address4</a:t>
            </a:r>
            <a:r>
              <a:rPr lang="en-US" sz="1600" dirty="0"/>
              <a:t> - This is usually missing as it is used only in ad hoc mode.</a:t>
            </a:r>
          </a:p>
          <a:p>
            <a:pPr marL="269875">
              <a:buFont typeface="Arial" panose="020B0604020202020204" pitchFamily="34" charset="0"/>
              <a:buChar char="•"/>
            </a:pPr>
            <a:r>
              <a:rPr lang="en-US" sz="1600" b="1" dirty="0"/>
              <a:t>Payload</a:t>
            </a:r>
            <a:r>
              <a:rPr lang="en-US" sz="1600" dirty="0"/>
              <a:t> – This contains the data for transmission.</a:t>
            </a:r>
          </a:p>
          <a:p>
            <a:pPr marL="269875">
              <a:buFont typeface="Arial" panose="020B0604020202020204" pitchFamily="34" charset="0"/>
              <a:buChar char="•"/>
            </a:pPr>
            <a:r>
              <a:rPr lang="en-US" sz="1600" b="1" dirty="0"/>
              <a:t>FCS</a:t>
            </a:r>
            <a:r>
              <a:rPr lang="en-US" sz="1600" dirty="0"/>
              <a:t> – This is used for Layer 2 error control.</a:t>
            </a:r>
          </a:p>
        </p:txBody>
      </p:sp>
      <p:pic>
        <p:nvPicPr>
          <p:cNvPr id="7" name="Picture 6">
            <a:extLst>
              <a:ext uri="{FF2B5EF4-FFF2-40B4-BE49-F238E27FC236}">
                <a16:creationId xmlns:a16="http://schemas.microsoft.com/office/drawing/2014/main" xmlns="" id="{3C225949-E520-4B7E-9E05-54A2774A55F7}"/>
              </a:ext>
            </a:extLst>
          </p:cNvPr>
          <p:cNvPicPr>
            <a:picLocks noChangeAspect="1"/>
          </p:cNvPicPr>
          <p:nvPr/>
        </p:nvPicPr>
        <p:blipFill rotWithShape="1">
          <a:blip r:embed="rId4">
            <a:extLst>
              <a:ext uri="{28A0092B-C50C-407E-A947-70E740481C1C}">
                <a14:useLocalDpi xmlns:a14="http://schemas.microsoft.com/office/drawing/2010/main" val="0"/>
              </a:ext>
            </a:extLst>
          </a:blip>
          <a:srcRect l="3646" t="7233" r="3588" b="5904"/>
          <a:stretch/>
        </p:blipFill>
        <p:spPr>
          <a:xfrm>
            <a:off x="3886307" y="1091631"/>
            <a:ext cx="5123496" cy="2700000"/>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641285740"/>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Wireless Communications</a:t>
            </a:r>
          </a:p>
          <a:p>
            <a:r>
              <a:rPr lang="en-IN" dirty="0"/>
              <a:t>CSMA/CA</a:t>
            </a:r>
          </a:p>
        </p:txBody>
      </p:sp>
      <p:sp>
        <p:nvSpPr>
          <p:cNvPr id="2" name="Content Placeholder 1"/>
          <p:cNvSpPr>
            <a:spLocks noGrp="1"/>
          </p:cNvSpPr>
          <p:nvPr>
            <p:ph idx="1"/>
          </p:nvPr>
        </p:nvSpPr>
        <p:spPr>
          <a:xfrm>
            <a:off x="144065" y="798945"/>
            <a:ext cx="8855870" cy="3565791"/>
          </a:xfrm>
        </p:spPr>
        <p:txBody>
          <a:bodyPr/>
          <a:lstStyle/>
          <a:p>
            <a:pPr>
              <a:buFont typeface="Arial" panose="020B0604020202020204" pitchFamily="34" charset="0"/>
              <a:buChar char="•"/>
            </a:pPr>
            <a:r>
              <a:rPr lang="en-US" sz="1600" dirty="0"/>
              <a:t>WLANs are half-duplex, shared media configurations. </a:t>
            </a:r>
          </a:p>
          <a:p>
            <a:pPr>
              <a:buFont typeface="Arial" panose="020B0604020202020204" pitchFamily="34" charset="0"/>
              <a:buChar char="•"/>
            </a:pPr>
            <a:r>
              <a:rPr lang="en-US" sz="1600" dirty="0"/>
              <a:t>Half-duplex means that only one client can transmit or receive at any given moment. </a:t>
            </a:r>
          </a:p>
          <a:p>
            <a:pPr>
              <a:buFont typeface="Arial" panose="020B0604020202020204" pitchFamily="34" charset="0"/>
              <a:buChar char="•"/>
            </a:pPr>
            <a:r>
              <a:rPr lang="en-US" sz="1600" dirty="0"/>
              <a:t>Shared media means that wireless clients can all transmit and receive on the same radio channel. </a:t>
            </a:r>
          </a:p>
          <a:p>
            <a:pPr>
              <a:buFont typeface="Arial" panose="020B0604020202020204" pitchFamily="34" charset="0"/>
              <a:buChar char="•"/>
            </a:pPr>
            <a:r>
              <a:rPr lang="en-US" sz="1600" dirty="0"/>
              <a:t>This creates a problem because a wireless client cannot hear while it is sending, which makes it impossible to detect a collision.</a:t>
            </a:r>
          </a:p>
          <a:p>
            <a:pPr>
              <a:buFont typeface="Arial" panose="020B0604020202020204" pitchFamily="34" charset="0"/>
              <a:buChar char="•"/>
            </a:pPr>
            <a:r>
              <a:rPr lang="en-US" sz="1600" dirty="0"/>
              <a:t>To resolve this problem, WLANs use Carrier Sense Multiple Access with Collision Avoidance (CSMA/CA) method to determine how and when to send data on the network. </a:t>
            </a:r>
          </a:p>
        </p:txBody>
      </p:sp>
    </p:spTree>
    <p:custDataLst>
      <p:tags r:id="rId1"/>
    </p:custDataLst>
    <p:extLst>
      <p:ext uri="{BB962C8B-B14F-4D97-AF65-F5344CB8AC3E}">
        <p14:creationId xmlns:p14="http://schemas.microsoft.com/office/powerpoint/2010/main" val="2267483401"/>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Wireless Communications</a:t>
            </a:r>
          </a:p>
          <a:p>
            <a:r>
              <a:rPr lang="en-IN" dirty="0"/>
              <a:t>CSMA/CA (Contd.)</a:t>
            </a:r>
          </a:p>
        </p:txBody>
      </p:sp>
      <p:sp>
        <p:nvSpPr>
          <p:cNvPr id="2" name="Content Placeholder 1"/>
          <p:cNvSpPr>
            <a:spLocks noGrp="1"/>
          </p:cNvSpPr>
          <p:nvPr>
            <p:ph idx="1"/>
          </p:nvPr>
        </p:nvSpPr>
        <p:spPr>
          <a:xfrm>
            <a:off x="144065" y="798945"/>
            <a:ext cx="8855870" cy="3395103"/>
          </a:xfrm>
        </p:spPr>
        <p:txBody>
          <a:bodyPr/>
          <a:lstStyle/>
          <a:p>
            <a:pPr marL="0" indent="0">
              <a:buNone/>
            </a:pPr>
            <a:r>
              <a:rPr lang="en-US" sz="1600" dirty="0"/>
              <a:t>A wireless client does the following:</a:t>
            </a:r>
          </a:p>
          <a:p>
            <a:pPr marL="271463">
              <a:buFont typeface="Arial" panose="020B0604020202020204" pitchFamily="34" charset="0"/>
              <a:buChar char="•"/>
            </a:pPr>
            <a:r>
              <a:rPr lang="en-US" sz="1600" dirty="0"/>
              <a:t>Listens to the channel to see if it is idle. The channel is also called the carrier.</a:t>
            </a:r>
          </a:p>
          <a:p>
            <a:pPr marL="271463">
              <a:buFont typeface="Arial" panose="020B0604020202020204" pitchFamily="34" charset="0"/>
              <a:buChar char="•"/>
            </a:pPr>
            <a:r>
              <a:rPr lang="en-US" sz="1600" dirty="0"/>
              <a:t>Sends a Ready To Send (RTS) message to the AP to request dedicated access to the network.</a:t>
            </a:r>
          </a:p>
          <a:p>
            <a:pPr marL="271463">
              <a:buFont typeface="Arial" panose="020B0604020202020204" pitchFamily="34" charset="0"/>
              <a:buChar char="•"/>
            </a:pPr>
            <a:r>
              <a:rPr lang="en-US" sz="1600" dirty="0"/>
              <a:t>Receives a Clear To Send (CTS) message from the AP granting access to send.</a:t>
            </a:r>
          </a:p>
          <a:p>
            <a:pPr marL="271463">
              <a:buFont typeface="Arial" panose="020B0604020202020204" pitchFamily="34" charset="0"/>
              <a:buChar char="•"/>
            </a:pPr>
            <a:r>
              <a:rPr lang="en-US" sz="1600" dirty="0"/>
              <a:t>If the wireless client does not receive a CTS message, it waits a random amount of time before restarting the process.</a:t>
            </a:r>
          </a:p>
          <a:p>
            <a:pPr marL="271463">
              <a:buFont typeface="Arial" panose="020B0604020202020204" pitchFamily="34" charset="0"/>
              <a:buChar char="•"/>
            </a:pPr>
            <a:r>
              <a:rPr lang="en-US" sz="1600" dirty="0"/>
              <a:t>After it receives the CTS, it transmits the data.</a:t>
            </a:r>
          </a:p>
          <a:p>
            <a:pPr marL="271463">
              <a:buFont typeface="Arial" panose="020B0604020202020204" pitchFamily="34" charset="0"/>
              <a:buChar char="•"/>
            </a:pPr>
            <a:r>
              <a:rPr lang="en-US" sz="1600" dirty="0"/>
              <a:t>All transmissions are acknowledged. </a:t>
            </a:r>
          </a:p>
        </p:txBody>
      </p:sp>
    </p:spTree>
    <p:custDataLst>
      <p:tags r:id="rId1"/>
    </p:custDataLst>
    <p:extLst>
      <p:ext uri="{BB962C8B-B14F-4D97-AF65-F5344CB8AC3E}">
        <p14:creationId xmlns:p14="http://schemas.microsoft.com/office/powerpoint/2010/main" val="3923928865"/>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Wireless Communications</a:t>
            </a:r>
          </a:p>
          <a:p>
            <a:r>
              <a:rPr lang="en-US" dirty="0"/>
              <a:t>Wireless Client and AP Association</a:t>
            </a:r>
            <a:endParaRPr lang="en-IN" dirty="0"/>
          </a:p>
        </p:txBody>
      </p:sp>
      <p:sp>
        <p:nvSpPr>
          <p:cNvPr id="2" name="Content Placeholder 1"/>
          <p:cNvSpPr>
            <a:spLocks noGrp="1"/>
          </p:cNvSpPr>
          <p:nvPr>
            <p:ph idx="1"/>
          </p:nvPr>
        </p:nvSpPr>
        <p:spPr>
          <a:xfrm>
            <a:off x="144065" y="798945"/>
            <a:ext cx="3793951" cy="3248799"/>
          </a:xfrm>
        </p:spPr>
        <p:txBody>
          <a:bodyPr/>
          <a:lstStyle/>
          <a:p>
            <a:pPr>
              <a:buFont typeface="Arial" panose="020B0604020202020204" pitchFamily="34" charset="0"/>
              <a:buChar char="•"/>
            </a:pPr>
            <a:r>
              <a:rPr lang="en-US" sz="1600" dirty="0"/>
              <a:t>For wireless devices to communicate over a network, they must first associate with an AP or wireless router. </a:t>
            </a:r>
          </a:p>
          <a:p>
            <a:pPr>
              <a:buFont typeface="Arial" panose="020B0604020202020204" pitchFamily="34" charset="0"/>
              <a:buChar char="•"/>
            </a:pPr>
            <a:r>
              <a:rPr lang="en-US" sz="1600" dirty="0"/>
              <a:t>An important part of the 802.11 process is discovering a WLAN and subsequently connecting to it.</a:t>
            </a:r>
          </a:p>
          <a:p>
            <a:pPr>
              <a:buFont typeface="Arial" panose="020B0604020202020204" pitchFamily="34" charset="0"/>
              <a:buChar char="•"/>
            </a:pPr>
            <a:r>
              <a:rPr lang="en-US" sz="1600" dirty="0"/>
              <a:t>Wireless devices complete the following three stage process, as shown in the figure:</a:t>
            </a:r>
          </a:p>
          <a:p>
            <a:pPr marL="358775">
              <a:buFont typeface="Arial" panose="020B0604020202020204" pitchFamily="34" charset="0"/>
              <a:buChar char="•"/>
            </a:pPr>
            <a:r>
              <a:rPr lang="en-US" sz="1600" dirty="0"/>
              <a:t>Discover a wireless AP</a:t>
            </a:r>
          </a:p>
          <a:p>
            <a:pPr marL="358775">
              <a:buFont typeface="Arial" panose="020B0604020202020204" pitchFamily="34" charset="0"/>
              <a:buChar char="•"/>
            </a:pPr>
            <a:r>
              <a:rPr lang="en-US" sz="1600" dirty="0"/>
              <a:t>Authenticate with AP</a:t>
            </a:r>
          </a:p>
          <a:p>
            <a:pPr marL="358775">
              <a:buFont typeface="Arial" panose="020B0604020202020204" pitchFamily="34" charset="0"/>
              <a:buChar char="•"/>
            </a:pPr>
            <a:r>
              <a:rPr lang="en-US" sz="1600" dirty="0"/>
              <a:t>Associate with AP</a:t>
            </a:r>
          </a:p>
          <a:p>
            <a:pPr marL="0" indent="0">
              <a:buNone/>
            </a:pPr>
            <a:endParaRPr lang="en-US" sz="1600" dirty="0"/>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3938" t="1078" r="5450" b="5298"/>
          <a:stretch/>
        </p:blipFill>
        <p:spPr>
          <a:xfrm>
            <a:off x="3799677" y="1311750"/>
            <a:ext cx="5163453" cy="2772000"/>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3949859312"/>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Wireless Communications</a:t>
            </a:r>
          </a:p>
          <a:p>
            <a:r>
              <a:rPr lang="en-US" dirty="0"/>
              <a:t>Wireless Client and AP Association (Contd.)</a:t>
            </a:r>
            <a:endParaRPr lang="en-IN" dirty="0"/>
          </a:p>
        </p:txBody>
      </p:sp>
      <p:sp>
        <p:nvSpPr>
          <p:cNvPr id="2" name="Content Placeholder 1"/>
          <p:cNvSpPr>
            <a:spLocks noGrp="1"/>
          </p:cNvSpPr>
          <p:nvPr>
            <p:ph idx="1"/>
          </p:nvPr>
        </p:nvSpPr>
        <p:spPr>
          <a:xfrm>
            <a:off x="144065" y="798945"/>
            <a:ext cx="8855870" cy="3139071"/>
          </a:xfrm>
        </p:spPr>
        <p:txBody>
          <a:bodyPr/>
          <a:lstStyle/>
          <a:p>
            <a:pPr marL="0" indent="0">
              <a:buNone/>
            </a:pPr>
            <a:r>
              <a:rPr lang="en-US" sz="1600" dirty="0"/>
              <a:t>In order to have a successful association, a wireless client and an AP must agree on specific parameters. Parameters must then be configured on the AP and subsequently on the client. The configurable wireless parameters include:</a:t>
            </a:r>
          </a:p>
          <a:p>
            <a:pPr>
              <a:buFont typeface="Arial" panose="020B0604020202020204" pitchFamily="34" charset="0"/>
              <a:buChar char="•"/>
            </a:pPr>
            <a:r>
              <a:rPr lang="en-US" sz="1600" b="1" dirty="0"/>
              <a:t>SSID</a:t>
            </a:r>
            <a:r>
              <a:rPr lang="en-US" sz="1600" dirty="0"/>
              <a:t> -The SSID name appears in the list of available wireless networks on a client.</a:t>
            </a:r>
          </a:p>
          <a:p>
            <a:pPr>
              <a:buFont typeface="Arial" panose="020B0604020202020204" pitchFamily="34" charset="0"/>
              <a:buChar char="•"/>
            </a:pPr>
            <a:r>
              <a:rPr lang="en-US" sz="1600" b="1" dirty="0"/>
              <a:t>Password</a:t>
            </a:r>
            <a:r>
              <a:rPr lang="en-US" sz="1600" dirty="0"/>
              <a:t> – This is required from the wireless client to authenticate to the AP.</a:t>
            </a:r>
          </a:p>
          <a:p>
            <a:pPr>
              <a:buFont typeface="Arial" panose="020B0604020202020204" pitchFamily="34" charset="0"/>
              <a:buChar char="•"/>
            </a:pPr>
            <a:r>
              <a:rPr lang="en-US" sz="1600" b="1" dirty="0"/>
              <a:t>Network mode</a:t>
            </a:r>
            <a:r>
              <a:rPr lang="en-US" sz="1600" dirty="0"/>
              <a:t> - This refers to the 802.11a/b/g/n/ac/ad WLAN standards. </a:t>
            </a:r>
          </a:p>
          <a:p>
            <a:pPr>
              <a:buFont typeface="Arial" panose="020B0604020202020204" pitchFamily="34" charset="0"/>
              <a:buChar char="•"/>
            </a:pPr>
            <a:r>
              <a:rPr lang="en-US" sz="1600" b="1" dirty="0"/>
              <a:t>Security mode</a:t>
            </a:r>
            <a:r>
              <a:rPr lang="en-US" sz="1600" dirty="0"/>
              <a:t> - This refers to the security parameter settings, such as WEP, WPA, or WPA2. Always enable the highest security level supported.</a:t>
            </a:r>
          </a:p>
          <a:p>
            <a:pPr>
              <a:buFont typeface="Arial" panose="020B0604020202020204" pitchFamily="34" charset="0"/>
              <a:buChar char="•"/>
            </a:pPr>
            <a:r>
              <a:rPr lang="en-US" sz="1600" b="1" dirty="0"/>
              <a:t>Channel settings</a:t>
            </a:r>
            <a:r>
              <a:rPr lang="en-US" sz="1600" dirty="0"/>
              <a:t> - This refers to the frequency bands used to transmit wireless data. </a:t>
            </a:r>
          </a:p>
        </p:txBody>
      </p:sp>
    </p:spTree>
    <p:custDataLst>
      <p:tags r:id="rId1"/>
    </p:custDataLst>
    <p:extLst>
      <p:ext uri="{BB962C8B-B14F-4D97-AF65-F5344CB8AC3E}">
        <p14:creationId xmlns:p14="http://schemas.microsoft.com/office/powerpoint/2010/main" val="422696914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3"/>
          <p:cNvSpPr>
            <a:spLocks noGrp="1" noChangeArrowheads="1"/>
          </p:cNvSpPr>
          <p:nvPr>
            <p:ph type="title"/>
          </p:nvPr>
        </p:nvSpPr>
        <p:spPr>
          <a:xfrm>
            <a:off x="0" y="0"/>
            <a:ext cx="9144000" cy="568207"/>
          </a:xfrm>
        </p:spPr>
        <p:txBody>
          <a:bodyPr/>
          <a:lstStyle/>
          <a:p>
            <a:pPr eaLnBrk="1" hangingPunct="1"/>
            <a:r>
              <a:rPr lang="en-US" dirty="0"/>
              <a:t>Module 11: Activities</a:t>
            </a:r>
          </a:p>
        </p:txBody>
      </p:sp>
      <p:sp>
        <p:nvSpPr>
          <p:cNvPr id="6147" name="Content Placeholder 4"/>
          <p:cNvSpPr>
            <a:spLocks noGrp="1" noChangeArrowheads="1"/>
          </p:cNvSpPr>
          <p:nvPr>
            <p:ph idx="1"/>
          </p:nvPr>
        </p:nvSpPr>
        <p:spPr>
          <a:xfrm>
            <a:off x="136630" y="568207"/>
            <a:ext cx="8695135" cy="348414"/>
          </a:xfrm>
        </p:spPr>
        <p:txBody>
          <a:bodyPr/>
          <a:lstStyle/>
          <a:p>
            <a:pPr marL="0" indent="0">
              <a:spcBef>
                <a:spcPct val="30000"/>
              </a:spcBef>
              <a:buNone/>
            </a:pPr>
            <a:r>
              <a:rPr lang="en-US" sz="1600" dirty="0"/>
              <a:t>What activities are associated with this module?</a:t>
            </a:r>
            <a:endParaRPr lang="en-US" sz="1600"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Table 1"/>
          <p:cNvGraphicFramePr>
            <a:graphicFrameLocks/>
          </p:cNvGraphicFramePr>
          <p:nvPr>
            <p:extLst>
              <p:ext uri="{D42A27DB-BD31-4B8C-83A1-F6EECF244321}">
                <p14:modId xmlns:p14="http://schemas.microsoft.com/office/powerpoint/2010/main" val="4288275082"/>
              </p:ext>
            </p:extLst>
          </p:nvPr>
        </p:nvGraphicFramePr>
        <p:xfrm>
          <a:off x="369487" y="946983"/>
          <a:ext cx="8462277" cy="2327559"/>
        </p:xfrm>
        <a:graphic>
          <a:graphicData uri="http://schemas.openxmlformats.org/drawingml/2006/table">
            <a:tbl>
              <a:tblPr firstRow="1" bandRow="1">
                <a:tableStyleId>{5C22544A-7EE6-4342-B048-85BDC9FD1C3A}</a:tableStyleId>
              </a:tblPr>
              <a:tblGrid>
                <a:gridCol w="1161700">
                  <a:extLst>
                    <a:ext uri="{9D8B030D-6E8A-4147-A177-3AD203B41FA5}">
                      <a16:colId xmlns:a16="http://schemas.microsoft.com/office/drawing/2014/main" xmlns="" val="20001"/>
                    </a:ext>
                  </a:extLst>
                </a:gridCol>
                <a:gridCol w="2307282">
                  <a:extLst>
                    <a:ext uri="{9D8B030D-6E8A-4147-A177-3AD203B41FA5}">
                      <a16:colId xmlns:a16="http://schemas.microsoft.com/office/drawing/2014/main" xmlns="" val="3156509146"/>
                    </a:ext>
                  </a:extLst>
                </a:gridCol>
                <a:gridCol w="3595064">
                  <a:extLst>
                    <a:ext uri="{9D8B030D-6E8A-4147-A177-3AD203B41FA5}">
                      <a16:colId xmlns:a16="http://schemas.microsoft.com/office/drawing/2014/main" xmlns="" val="20002"/>
                    </a:ext>
                  </a:extLst>
                </a:gridCol>
                <a:gridCol w="1398231">
                  <a:extLst>
                    <a:ext uri="{9D8B030D-6E8A-4147-A177-3AD203B41FA5}">
                      <a16:colId xmlns:a16="http://schemas.microsoft.com/office/drawing/2014/main" xmlns="" val="20003"/>
                    </a:ext>
                  </a:extLst>
                </a:gridCol>
              </a:tblGrid>
              <a:tr h="358830">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100" dirty="0">
                          <a:latin typeface="+mn-lt"/>
                        </a:rPr>
                        <a:t>Page #</a:t>
                      </a:r>
                    </a:p>
                  </a:txBody>
                  <a:tcPr marL="68580" marR="68580" marT="34290" marB="34290" anchor="ct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100" dirty="0">
                          <a:latin typeface="+mn-lt"/>
                        </a:rPr>
                        <a:t>Activity Type</a:t>
                      </a:r>
                    </a:p>
                  </a:txBody>
                  <a:tcPr marL="68580" marR="68580" marT="34290" marB="34290" anchor="ctr"/>
                </a:tc>
                <a:tc>
                  <a:txBody>
                    <a:bodyPr/>
                    <a:lstStyle/>
                    <a:p>
                      <a:pPr algn="ctr"/>
                      <a:r>
                        <a:rPr lang="en-US" sz="1100" dirty="0">
                          <a:latin typeface="+mn-lt"/>
                        </a:rPr>
                        <a:t>Activity Name</a:t>
                      </a:r>
                    </a:p>
                  </a:txBody>
                  <a:tcPr marL="68580" marR="68580" marT="34290" marB="34290" anchor="ctr"/>
                </a:tc>
                <a:tc>
                  <a:txBody>
                    <a:bodyPr/>
                    <a:lstStyle/>
                    <a:p>
                      <a:pPr algn="ctr"/>
                      <a:r>
                        <a:rPr lang="en-US" sz="1100" dirty="0">
                          <a:latin typeface="+mn-lt"/>
                        </a:rPr>
                        <a:t>Optional?</a:t>
                      </a:r>
                    </a:p>
                  </a:txBody>
                  <a:tcPr marL="68580" marR="68580" marT="34290" marB="34290" anchor="ctr"/>
                </a:tc>
                <a:extLst>
                  <a:ext uri="{0D108BD9-81ED-4DB2-BD59-A6C34878D82A}">
                    <a16:rowId xmlns:a16="http://schemas.microsoft.com/office/drawing/2014/main" xmlns="" val="10000"/>
                  </a:ext>
                </a:extLst>
              </a:tr>
              <a:tr h="281247">
                <a:tc>
                  <a:txBody>
                    <a:bodyPr/>
                    <a:lstStyle/>
                    <a:p>
                      <a:pPr algn="l"/>
                      <a:r>
                        <a:rPr lang="en-US" sz="1100" kern="1200" dirty="0">
                          <a:solidFill>
                            <a:schemeClr val="tx1"/>
                          </a:solidFill>
                          <a:latin typeface="+mn-lt"/>
                          <a:ea typeface="ＭＳ Ｐゴシック" pitchFamily="34" charset="-128"/>
                          <a:cs typeface="+mn-cs"/>
                        </a:rPr>
                        <a:t>11.1.2</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ＭＳ Ｐゴシック" pitchFamily="34" charset="-128"/>
                          <a:cs typeface="+mn-cs"/>
                        </a:rPr>
                        <a:t>Video</a:t>
                      </a:r>
                    </a:p>
                  </a:txBody>
                  <a:tcPr marL="68580" marR="68580" marT="34290" marB="34290" anchor="ctr"/>
                </a:tc>
                <a:tc>
                  <a:txBody>
                    <a:bodyPr/>
                    <a:lstStyle/>
                    <a:p>
                      <a:pPr algn="l" fontAlgn="auto">
                        <a:spcBef>
                          <a:spcPts val="0"/>
                        </a:spcBef>
                        <a:spcAft>
                          <a:spcPts val="0"/>
                        </a:spcAft>
                        <a:defRPr/>
                      </a:pPr>
                      <a:r>
                        <a:rPr lang="en-US" sz="1100" b="0" i="0" u="none" strike="noStrike" kern="1200" dirty="0">
                          <a:solidFill>
                            <a:schemeClr val="dk1"/>
                          </a:solidFill>
                          <a:effectLst/>
                          <a:latin typeface="+mn-lt"/>
                          <a:ea typeface="+mn-ea"/>
                          <a:cs typeface="+mn-cs"/>
                        </a:rPr>
                        <a:t>End Devices</a:t>
                      </a:r>
                      <a:endParaRPr lang="en-GB" sz="1100" dirty="0">
                        <a:latin typeface="+mn-lt"/>
                      </a:endParaRPr>
                    </a:p>
                  </a:txBody>
                  <a:tcPr marL="68580" marR="68580" marT="34290" marB="34290" anchor="ctr"/>
                </a:tc>
                <a:tc>
                  <a:txBody>
                    <a:bodyPr/>
                    <a:lstStyle/>
                    <a:p>
                      <a:pPr algn="l"/>
                      <a:r>
                        <a:rPr lang="en-US" sz="110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xmlns="" val="10001"/>
                  </a:ext>
                </a:extLst>
              </a:tr>
              <a:tr h="281247">
                <a:tc>
                  <a:txBody>
                    <a:bodyPr/>
                    <a:lstStyle/>
                    <a:p>
                      <a:pPr algn="l"/>
                      <a:r>
                        <a:rPr lang="en-US" sz="1100" kern="1200" dirty="0">
                          <a:solidFill>
                            <a:schemeClr val="tx1"/>
                          </a:solidFill>
                          <a:latin typeface="+mn-lt"/>
                          <a:ea typeface="ＭＳ Ｐゴシック" pitchFamily="34" charset="-128"/>
                          <a:cs typeface="+mn-cs"/>
                        </a:rPr>
                        <a:t>11.1.4</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dk1"/>
                          </a:solidFill>
                          <a:effectLst/>
                          <a:latin typeface="+mn-lt"/>
                          <a:ea typeface="+mn-ea"/>
                          <a:cs typeface="+mn-cs"/>
                        </a:rPr>
                        <a:t>Check Your Understanding  </a:t>
                      </a:r>
                      <a:endParaRPr lang="en-US" sz="1100" kern="1200" dirty="0">
                        <a:solidFill>
                          <a:schemeClr val="tx1"/>
                        </a:solidFill>
                        <a:latin typeface="+mn-lt"/>
                        <a:ea typeface="ＭＳ Ｐゴシック" pitchFamily="34" charset="-128"/>
                        <a:cs typeface="+mn-cs"/>
                      </a:endParaRPr>
                    </a:p>
                  </a:txBody>
                  <a:tcPr marL="68580" marR="68580" marT="34290" marB="34290" anchor="ctr"/>
                </a:tc>
                <a:tc>
                  <a:txBody>
                    <a:bodyPr/>
                    <a:lstStyle/>
                    <a:p>
                      <a:pPr algn="l" fontAlgn="auto">
                        <a:spcBef>
                          <a:spcPts val="0"/>
                        </a:spcBef>
                        <a:spcAft>
                          <a:spcPts val="0"/>
                        </a:spcAft>
                        <a:defRPr/>
                      </a:pPr>
                      <a:r>
                        <a:rPr lang="en-US" sz="1100" b="0" i="0" u="none" strike="noStrike" kern="1200" dirty="0">
                          <a:solidFill>
                            <a:schemeClr val="dk1"/>
                          </a:solidFill>
                          <a:effectLst/>
                          <a:latin typeface="+mn-lt"/>
                          <a:ea typeface="+mn-ea"/>
                          <a:cs typeface="+mn-cs"/>
                        </a:rPr>
                        <a:t>Match Layer 2 and Layer 3 Addressing</a:t>
                      </a:r>
                      <a:endParaRPr lang="en-GB" sz="1100" dirty="0">
                        <a:latin typeface="+mn-lt"/>
                      </a:endParaRPr>
                    </a:p>
                  </a:txBody>
                  <a:tcPr marL="68580" marR="68580" marT="34290" marB="34290" anchor="ctr"/>
                </a:tc>
                <a:tc>
                  <a:txBody>
                    <a:bodyPr/>
                    <a:lstStyle/>
                    <a:p>
                      <a:pPr algn="l"/>
                      <a:r>
                        <a:rPr lang="en-US" sz="110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xmlns="" val="10002"/>
                  </a:ext>
                </a:extLst>
              </a:tr>
              <a:tr h="281247">
                <a:tc>
                  <a:txBody>
                    <a:bodyPr/>
                    <a:lstStyle/>
                    <a:p>
                      <a:pPr algn="l"/>
                      <a:r>
                        <a:rPr lang="en-US" sz="1100" kern="1200" dirty="0">
                          <a:solidFill>
                            <a:schemeClr val="tx1"/>
                          </a:solidFill>
                          <a:latin typeface="+mn-lt"/>
                          <a:ea typeface="ＭＳ Ｐゴシック" pitchFamily="34" charset="-128"/>
                          <a:cs typeface="+mn-cs"/>
                        </a:rPr>
                        <a:t>11.1.8</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ＭＳ Ｐゴシック" pitchFamily="34" charset="-128"/>
                          <a:cs typeface="+mn-cs"/>
                        </a:rPr>
                        <a:t>Video</a:t>
                      </a:r>
                    </a:p>
                  </a:txBody>
                  <a:tcPr marL="68580" marR="68580" marT="34290" marB="34290" anchor="ctr"/>
                </a:tc>
                <a:tc>
                  <a:txBody>
                    <a:bodyPr/>
                    <a:lstStyle/>
                    <a:p>
                      <a:pPr algn="l" fontAlgn="auto">
                        <a:spcBef>
                          <a:spcPts val="0"/>
                        </a:spcBef>
                        <a:spcAft>
                          <a:spcPts val="0"/>
                        </a:spcAft>
                        <a:defRPr/>
                      </a:pPr>
                      <a:r>
                        <a:rPr lang="en-US" sz="1100" b="0" i="0" u="none" strike="noStrike" kern="1200" dirty="0">
                          <a:solidFill>
                            <a:schemeClr val="dk1"/>
                          </a:solidFill>
                          <a:effectLst/>
                          <a:latin typeface="+mn-lt"/>
                          <a:ea typeface="+mn-ea"/>
                          <a:cs typeface="+mn-cs"/>
                        </a:rPr>
                        <a:t>Static and Dynamic Routing</a:t>
                      </a:r>
                      <a:endParaRPr lang="en-GB" sz="1100" dirty="0">
                        <a:latin typeface="+mn-lt"/>
                      </a:endParaRPr>
                    </a:p>
                  </a:txBody>
                  <a:tcPr marL="68580" marR="68580" marT="34290" marB="34290" anchor="ctr"/>
                </a:tc>
                <a:tc>
                  <a:txBody>
                    <a:bodyPr/>
                    <a:lstStyle/>
                    <a:p>
                      <a:pPr algn="l"/>
                      <a:r>
                        <a:rPr lang="en-US" sz="110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xmlns="" val="10003"/>
                  </a:ext>
                </a:extLst>
              </a:tr>
              <a:tr h="281247">
                <a:tc>
                  <a:txBody>
                    <a:bodyPr/>
                    <a:lstStyle/>
                    <a:p>
                      <a:pPr algn="l"/>
                      <a:r>
                        <a:rPr lang="en-US" sz="1100" kern="1200" dirty="0">
                          <a:solidFill>
                            <a:schemeClr val="tx1"/>
                          </a:solidFill>
                          <a:latin typeface="+mn-lt"/>
                          <a:ea typeface="ＭＳ Ｐゴシック" pitchFamily="34" charset="-128"/>
                          <a:cs typeface="+mn-cs"/>
                        </a:rPr>
                        <a:t>11.1.11</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ＭＳ Ｐゴシック" pitchFamily="34" charset="-128"/>
                          <a:cs typeface="+mn-cs"/>
                        </a:rPr>
                        <a:t>Video</a:t>
                      </a:r>
                    </a:p>
                  </a:txBody>
                  <a:tcPr marL="68580" marR="68580" marT="34290" marB="34290" anchor="ctr"/>
                </a:tc>
                <a:tc>
                  <a:txBody>
                    <a:bodyPr/>
                    <a:lstStyle/>
                    <a:p>
                      <a:pPr algn="l" fontAlgn="auto">
                        <a:spcBef>
                          <a:spcPts val="0"/>
                        </a:spcBef>
                        <a:spcAft>
                          <a:spcPts val="0"/>
                        </a:spcAft>
                        <a:defRPr/>
                      </a:pPr>
                      <a:r>
                        <a:rPr lang="en-US" sz="1100" b="0" i="0" u="none" strike="noStrike" kern="1200" dirty="0">
                          <a:solidFill>
                            <a:schemeClr val="dk1"/>
                          </a:solidFill>
                          <a:effectLst/>
                          <a:latin typeface="+mn-lt"/>
                          <a:ea typeface="+mn-ea"/>
                          <a:cs typeface="+mn-cs"/>
                        </a:rPr>
                        <a:t>MAC Address Tables on Connected Switches</a:t>
                      </a:r>
                      <a:endParaRPr lang="en-GB" sz="1100" dirty="0">
                        <a:latin typeface="+mn-lt"/>
                      </a:endParaRPr>
                    </a:p>
                  </a:txBody>
                  <a:tcPr marL="68580" marR="68580" marT="34290" marB="34290" anchor="ctr"/>
                </a:tc>
                <a:tc>
                  <a:txBody>
                    <a:bodyPr/>
                    <a:lstStyle/>
                    <a:p>
                      <a:pPr algn="l"/>
                      <a:r>
                        <a:rPr lang="en-US" sz="110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xmlns="" val="10004"/>
                  </a:ext>
                </a:extLst>
              </a:tr>
              <a:tr h="281247">
                <a:tc>
                  <a:txBody>
                    <a:bodyPr/>
                    <a:lstStyle/>
                    <a:p>
                      <a:pPr algn="l"/>
                      <a:r>
                        <a:rPr lang="en-US" sz="1100" kern="1200" dirty="0">
                          <a:solidFill>
                            <a:schemeClr val="tx1"/>
                          </a:solidFill>
                          <a:latin typeface="+mn-lt"/>
                          <a:ea typeface="ＭＳ Ｐゴシック" pitchFamily="34" charset="-128"/>
                          <a:cs typeface="+mn-cs"/>
                        </a:rPr>
                        <a:t>11.2.1</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IN" sz="1100" b="0" i="0" u="none" strike="noStrike" kern="1200" dirty="0">
                          <a:solidFill>
                            <a:schemeClr val="dk1"/>
                          </a:solidFill>
                          <a:effectLst/>
                          <a:latin typeface="+mn-lt"/>
                          <a:ea typeface="+mn-ea"/>
                          <a:cs typeface="+mn-cs"/>
                        </a:rPr>
                        <a:t>Video </a:t>
                      </a:r>
                      <a:endParaRPr lang="en-US" sz="1100" kern="1200" dirty="0">
                        <a:solidFill>
                          <a:schemeClr val="tx1"/>
                        </a:solidFill>
                        <a:latin typeface="+mn-lt"/>
                        <a:ea typeface="ＭＳ Ｐゴシック" pitchFamily="34" charset="-128"/>
                        <a:cs typeface="+mn-cs"/>
                      </a:endParaRPr>
                    </a:p>
                  </a:txBody>
                  <a:tcPr marL="68580" marR="68580" marT="34290" marB="34290" anchor="ctr"/>
                </a:tc>
                <a:tc>
                  <a:txBody>
                    <a:bodyPr/>
                    <a:lstStyle/>
                    <a:p>
                      <a:pPr algn="l" fontAlgn="auto">
                        <a:spcBef>
                          <a:spcPts val="0"/>
                        </a:spcBef>
                        <a:spcAft>
                          <a:spcPts val="0"/>
                        </a:spcAft>
                        <a:defRPr/>
                      </a:pPr>
                      <a:r>
                        <a:rPr lang="en-IN" sz="1100" b="0" i="0" u="none" strike="noStrike" kern="1200" dirty="0">
                          <a:solidFill>
                            <a:schemeClr val="dk1"/>
                          </a:solidFill>
                          <a:effectLst/>
                          <a:latin typeface="+mn-lt"/>
                          <a:ea typeface="+mn-ea"/>
                          <a:cs typeface="+mn-cs"/>
                        </a:rPr>
                        <a:t>Wireless Communications</a:t>
                      </a:r>
                      <a:endParaRPr lang="en-GB" sz="1100" dirty="0">
                        <a:latin typeface="+mn-lt"/>
                      </a:endParaRPr>
                    </a:p>
                  </a:txBody>
                  <a:tcPr marL="68580" marR="68580" marT="34290" marB="34290" anchor="ctr"/>
                </a:tc>
                <a:tc>
                  <a:txBody>
                    <a:bodyPr/>
                    <a:lstStyle/>
                    <a:p>
                      <a:pPr algn="l"/>
                      <a:r>
                        <a:rPr lang="en-US" sz="110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xmlns="" val="10005"/>
                  </a:ext>
                </a:extLst>
              </a:tr>
              <a:tr h="281247">
                <a:tc>
                  <a:txBody>
                    <a:bodyPr/>
                    <a:lstStyle/>
                    <a:p>
                      <a:pPr algn="l"/>
                      <a:r>
                        <a:rPr lang="en-US" sz="1100" kern="1200" dirty="0">
                          <a:solidFill>
                            <a:schemeClr val="tx1"/>
                          </a:solidFill>
                          <a:latin typeface="+mn-lt"/>
                          <a:ea typeface="ＭＳ Ｐゴシック" pitchFamily="34" charset="-128"/>
                          <a:cs typeface="+mn-cs"/>
                        </a:rPr>
                        <a:t>11.2.7</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dk1"/>
                          </a:solidFill>
                          <a:effectLst/>
                          <a:latin typeface="+mn-lt"/>
                          <a:ea typeface="+mn-ea"/>
                          <a:cs typeface="+mn-cs"/>
                        </a:rPr>
                        <a:t>Check Your Understanding </a:t>
                      </a:r>
                      <a:endParaRPr lang="en-US" sz="1100" kern="1200" dirty="0">
                        <a:solidFill>
                          <a:schemeClr val="tx1"/>
                        </a:solidFill>
                        <a:latin typeface="+mn-lt"/>
                        <a:ea typeface="ＭＳ Ｐゴシック" pitchFamily="34" charset="-128"/>
                        <a:cs typeface="+mn-cs"/>
                      </a:endParaRPr>
                    </a:p>
                  </a:txBody>
                  <a:tcPr marL="68580" marR="68580" marT="34290" marB="34290" anchor="ctr"/>
                </a:tc>
                <a:tc>
                  <a:txBody>
                    <a:bodyPr/>
                    <a:lstStyle/>
                    <a:p>
                      <a:pPr algn="l" fontAlgn="auto">
                        <a:spcBef>
                          <a:spcPts val="0"/>
                        </a:spcBef>
                        <a:spcAft>
                          <a:spcPts val="0"/>
                        </a:spcAft>
                        <a:defRPr/>
                      </a:pPr>
                      <a:r>
                        <a:rPr lang="en-US" sz="1100" b="0" i="0" u="none" strike="noStrike" kern="1200" dirty="0">
                          <a:solidFill>
                            <a:schemeClr val="dk1"/>
                          </a:solidFill>
                          <a:effectLst/>
                          <a:latin typeface="+mn-lt"/>
                          <a:ea typeface="+mn-ea"/>
                          <a:cs typeface="+mn-cs"/>
                        </a:rPr>
                        <a:t>Steps in the Client and AP Process</a:t>
                      </a:r>
                      <a:endParaRPr lang="en-GB" sz="1100" dirty="0">
                        <a:latin typeface="+mn-lt"/>
                      </a:endParaRPr>
                    </a:p>
                  </a:txBody>
                  <a:tcPr marL="68580" marR="68580" marT="34290" marB="34290" anchor="ctr"/>
                </a:tc>
                <a:tc>
                  <a:txBody>
                    <a:bodyPr/>
                    <a:lstStyle/>
                    <a:p>
                      <a:pPr algn="l"/>
                      <a:r>
                        <a:rPr lang="en-US" sz="110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xmlns="" val="10006"/>
                  </a:ext>
                </a:extLst>
              </a:tr>
              <a:tr h="281247">
                <a:tc>
                  <a:txBody>
                    <a:bodyPr/>
                    <a:lstStyle/>
                    <a:p>
                      <a:pPr algn="l"/>
                      <a:r>
                        <a:rPr lang="en-US" sz="1100" kern="1200" dirty="0">
                          <a:solidFill>
                            <a:schemeClr val="tx1"/>
                          </a:solidFill>
                          <a:latin typeface="+mn-lt"/>
                          <a:ea typeface="ＭＳ Ｐゴシック" pitchFamily="34" charset="-128"/>
                          <a:cs typeface="+mn-cs"/>
                        </a:rPr>
                        <a:t>11.2.9</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dk1"/>
                          </a:solidFill>
                          <a:effectLst/>
                          <a:latin typeface="+mn-lt"/>
                          <a:ea typeface="+mn-ea"/>
                          <a:cs typeface="+mn-cs"/>
                        </a:rPr>
                        <a:t>Check Your Understanding </a:t>
                      </a:r>
                      <a:endParaRPr lang="en-US" sz="1100" kern="1200" dirty="0">
                        <a:solidFill>
                          <a:schemeClr val="tx1"/>
                        </a:solidFill>
                        <a:latin typeface="+mn-lt"/>
                        <a:ea typeface="ＭＳ Ｐゴシック" pitchFamily="34" charset="-128"/>
                        <a:cs typeface="+mn-cs"/>
                      </a:endParaRPr>
                    </a:p>
                  </a:txBody>
                  <a:tcPr marL="68580" marR="68580" marT="34290" marB="34290" anchor="ctr"/>
                </a:tc>
                <a:tc>
                  <a:txBody>
                    <a:bodyPr/>
                    <a:lstStyle/>
                    <a:p>
                      <a:pPr algn="l" fontAlgn="auto">
                        <a:spcBef>
                          <a:spcPts val="0"/>
                        </a:spcBef>
                        <a:spcAft>
                          <a:spcPts val="0"/>
                        </a:spcAft>
                        <a:defRPr/>
                      </a:pPr>
                      <a:r>
                        <a:rPr lang="en-US" sz="1100" b="0" i="0" u="none" strike="noStrike" kern="1200" dirty="0">
                          <a:solidFill>
                            <a:schemeClr val="dk1"/>
                          </a:solidFill>
                          <a:effectLst/>
                          <a:latin typeface="+mn-lt"/>
                          <a:ea typeface="+mn-ea"/>
                          <a:cs typeface="+mn-cs"/>
                        </a:rPr>
                        <a:t>Identify the LAN Device</a:t>
                      </a:r>
                      <a:endParaRPr lang="en-GB" sz="1100" dirty="0">
                        <a:latin typeface="+mn-lt"/>
                      </a:endParaRPr>
                    </a:p>
                  </a:txBody>
                  <a:tcPr marL="68580" marR="68580" marT="34290" marB="34290" anchor="ctr"/>
                </a:tc>
                <a:tc>
                  <a:txBody>
                    <a:bodyPr/>
                    <a:lstStyle/>
                    <a:p>
                      <a:pPr algn="l"/>
                      <a:r>
                        <a:rPr lang="en-US" sz="110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xmlns="" val="10007"/>
                  </a:ext>
                </a:extLst>
              </a:tr>
            </a:tbl>
          </a:graphicData>
        </a:graphic>
      </p:graphicFrame>
    </p:spTree>
    <p:custDataLst>
      <p:tags r:id="rId1"/>
    </p:custDataLst>
    <p:extLst>
      <p:ext uri="{BB962C8B-B14F-4D97-AF65-F5344CB8AC3E}">
        <p14:creationId xmlns:p14="http://schemas.microsoft.com/office/powerpoint/2010/main" val="794653849"/>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Wireless Communications</a:t>
            </a:r>
          </a:p>
          <a:p>
            <a:r>
              <a:rPr lang="en-IN" dirty="0"/>
              <a:t>Passive and Active Discover Mode</a:t>
            </a:r>
          </a:p>
        </p:txBody>
      </p:sp>
      <p:sp>
        <p:nvSpPr>
          <p:cNvPr id="2" name="Content Placeholder 1"/>
          <p:cNvSpPr>
            <a:spLocks noGrp="1"/>
          </p:cNvSpPr>
          <p:nvPr>
            <p:ph idx="1"/>
          </p:nvPr>
        </p:nvSpPr>
        <p:spPr>
          <a:xfrm>
            <a:off x="144065" y="798945"/>
            <a:ext cx="8768287" cy="639711"/>
          </a:xfrm>
        </p:spPr>
        <p:txBody>
          <a:bodyPr/>
          <a:lstStyle/>
          <a:p>
            <a:pPr marL="0" indent="0">
              <a:buNone/>
            </a:pPr>
            <a:r>
              <a:rPr lang="en-US" sz="1600" dirty="0"/>
              <a:t>Wireless devices must discover and connect to an AP or wireless router. Wireless clients connect to the AP using a scanning (probing) process such as passive and active.</a:t>
            </a:r>
          </a:p>
        </p:txBody>
      </p:sp>
      <p:sp>
        <p:nvSpPr>
          <p:cNvPr id="4" name="Content Placeholder 1">
            <a:extLst>
              <a:ext uri="{FF2B5EF4-FFF2-40B4-BE49-F238E27FC236}">
                <a16:creationId xmlns:a16="http://schemas.microsoft.com/office/drawing/2014/main" xmlns="" id="{C81761FB-02B7-42AC-B19F-40670924A019}"/>
              </a:ext>
            </a:extLst>
          </p:cNvPr>
          <p:cNvSpPr/>
          <p:nvPr/>
        </p:nvSpPr>
        <p:spPr>
          <a:xfrm>
            <a:off x="195072" y="1365504"/>
            <a:ext cx="3600000" cy="3539430"/>
          </a:xfrm>
          <a:prstGeom prst="rect">
            <a:avLst/>
          </a:prstGeom>
        </p:spPr>
        <p:txBody>
          <a:bodyPr wrap="square">
            <a:spAutoFit/>
          </a:bodyPr>
          <a:lstStyle/>
          <a:p>
            <a:pPr marL="0" indent="0">
              <a:buNone/>
            </a:pPr>
            <a:r>
              <a:rPr lang="en-US" sz="1600" b="1" dirty="0">
                <a:solidFill>
                  <a:srgbClr val="000000"/>
                </a:solidFill>
              </a:rPr>
              <a:t>Passive Mode</a:t>
            </a:r>
          </a:p>
          <a:p>
            <a:pPr marL="285750" indent="-285750">
              <a:buFont typeface="Arial" panose="020B0604020202020204" pitchFamily="34" charset="0"/>
              <a:buChar char="•"/>
            </a:pPr>
            <a:r>
              <a:rPr lang="en-US" sz="1600" dirty="0">
                <a:solidFill>
                  <a:srgbClr val="000000"/>
                </a:solidFill>
              </a:rPr>
              <a:t>In this mode, the AP openly advertises its service by periodically sending broadcast beacon frames containing the SSID, supported standards, and security settings. </a:t>
            </a:r>
          </a:p>
          <a:p>
            <a:pPr marL="285750" indent="-285750">
              <a:buFont typeface="Arial" panose="020B0604020202020204" pitchFamily="34" charset="0"/>
              <a:buChar char="•"/>
            </a:pPr>
            <a:r>
              <a:rPr lang="en-US" sz="1600" dirty="0">
                <a:solidFill>
                  <a:srgbClr val="000000"/>
                </a:solidFill>
              </a:rPr>
              <a:t>The primary purpose of the beacon is to allow wireless clients to learn which networks and APs are available in a given area.</a:t>
            </a:r>
          </a:p>
          <a:p>
            <a:pPr marL="285750" indent="-285750">
              <a:buFont typeface="Arial" panose="020B0604020202020204" pitchFamily="34" charset="0"/>
              <a:buChar char="•"/>
            </a:pPr>
            <a:r>
              <a:rPr lang="en-US" sz="1600" dirty="0">
                <a:solidFill>
                  <a:srgbClr val="000000"/>
                </a:solidFill>
              </a:rPr>
              <a:t>This allows the wireless clients to choose which network and AP to use. </a:t>
            </a:r>
          </a:p>
        </p:txBody>
      </p:sp>
      <p:pic>
        <p:nvPicPr>
          <p:cNvPr id="5" name="Picture 4">
            <a:extLst>
              <a:ext uri="{FF2B5EF4-FFF2-40B4-BE49-F238E27FC236}">
                <a16:creationId xmlns:a16="http://schemas.microsoft.com/office/drawing/2014/main" xmlns="" id="{66FF10A7-E1B2-4864-A577-396865D1A089}"/>
              </a:ext>
            </a:extLst>
          </p:cNvPr>
          <p:cNvPicPr>
            <a:picLocks noChangeAspect="1"/>
          </p:cNvPicPr>
          <p:nvPr/>
        </p:nvPicPr>
        <p:blipFill>
          <a:blip r:embed="rId4"/>
          <a:stretch>
            <a:fillRect/>
          </a:stretch>
        </p:blipFill>
        <p:spPr>
          <a:xfrm>
            <a:off x="3795072" y="1438656"/>
            <a:ext cx="4696180" cy="3240000"/>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3340766086"/>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Wireless Communications</a:t>
            </a:r>
          </a:p>
          <a:p>
            <a:r>
              <a:rPr lang="en-IN" dirty="0"/>
              <a:t>Passive and Active Discover Mode (Contd.)</a:t>
            </a:r>
          </a:p>
        </p:txBody>
      </p:sp>
      <p:sp>
        <p:nvSpPr>
          <p:cNvPr id="2" name="Content Placeholder 1"/>
          <p:cNvSpPr>
            <a:spLocks noGrp="1"/>
          </p:cNvSpPr>
          <p:nvPr>
            <p:ph idx="1"/>
          </p:nvPr>
        </p:nvSpPr>
        <p:spPr>
          <a:xfrm>
            <a:off x="192833" y="811137"/>
            <a:ext cx="4306015" cy="3142816"/>
          </a:xfrm>
        </p:spPr>
        <p:txBody>
          <a:bodyPr/>
          <a:lstStyle/>
          <a:p>
            <a:pPr marL="0" indent="0">
              <a:buNone/>
            </a:pPr>
            <a:r>
              <a:rPr lang="en-US" b="1" dirty="0"/>
              <a:t>Active Mode</a:t>
            </a:r>
          </a:p>
          <a:p>
            <a:pPr>
              <a:buFont typeface="Arial" panose="020B0604020202020204" pitchFamily="34" charset="0"/>
              <a:buChar char="•"/>
            </a:pPr>
            <a:r>
              <a:rPr lang="en-US" dirty="0"/>
              <a:t>In this mode, wireless clients must know the name of the SSID.</a:t>
            </a:r>
          </a:p>
          <a:p>
            <a:pPr>
              <a:buFont typeface="Arial" panose="020B0604020202020204" pitchFamily="34" charset="0"/>
              <a:buChar char="•"/>
            </a:pPr>
            <a:r>
              <a:rPr lang="en-US" dirty="0"/>
              <a:t>The wireless client initiates the process by broadcasting a probe request frame on multiple channels includes the SSID name and standards supported. </a:t>
            </a:r>
          </a:p>
          <a:p>
            <a:pPr>
              <a:buFont typeface="Arial" panose="020B0604020202020204" pitchFamily="34" charset="0"/>
              <a:buChar char="•"/>
            </a:pPr>
            <a:r>
              <a:rPr lang="en-US" dirty="0"/>
              <a:t>APs configured with the SSID will send a probe response that includes the SSID, supported standards, and security settings.</a:t>
            </a:r>
          </a:p>
        </p:txBody>
      </p:sp>
      <p:sp>
        <p:nvSpPr>
          <p:cNvPr id="5" name="Content Placeholder 1">
            <a:extLst>
              <a:ext uri="{FF2B5EF4-FFF2-40B4-BE49-F238E27FC236}">
                <a16:creationId xmlns:a16="http://schemas.microsoft.com/office/drawing/2014/main" xmlns="" id="{89BCECD8-FFF2-4CBB-9673-941D69D4E481}"/>
              </a:ext>
            </a:extLst>
          </p:cNvPr>
          <p:cNvSpPr/>
          <p:nvPr/>
        </p:nvSpPr>
        <p:spPr>
          <a:xfrm>
            <a:off x="144065" y="3642839"/>
            <a:ext cx="9107424" cy="1107996"/>
          </a:xfrm>
          <a:prstGeom prst="rect">
            <a:avLst/>
          </a:prstGeom>
        </p:spPr>
        <p:txBody>
          <a:bodyPr wrap="square">
            <a:spAutoFit/>
          </a:bodyPr>
          <a:lstStyle/>
          <a:p>
            <a:pPr marL="216000" indent="-216000">
              <a:buClr>
                <a:schemeClr val="tx1"/>
              </a:buClr>
              <a:buFont typeface="Arial" panose="020B0604020202020204" pitchFamily="34" charset="0"/>
              <a:buChar char="•"/>
            </a:pPr>
            <a:r>
              <a:rPr lang="en-US" sz="1600" dirty="0">
                <a:solidFill>
                  <a:srgbClr val="000000"/>
                </a:solidFill>
              </a:rPr>
              <a:t>Active mode may be required if an AP is configured to not broadcast beacon frames.</a:t>
            </a:r>
          </a:p>
          <a:p>
            <a:pPr marL="169200" indent="-169200">
              <a:spcBef>
                <a:spcPts val="600"/>
              </a:spcBef>
              <a:spcAft>
                <a:spcPts val="600"/>
              </a:spcAft>
              <a:buClr>
                <a:schemeClr val="tx1"/>
              </a:buClr>
              <a:buFont typeface="Arial" panose="020B0604020202020204" pitchFamily="34" charset="0"/>
              <a:buChar char="•"/>
            </a:pPr>
            <a:r>
              <a:rPr lang="en-US" sz="1500" dirty="0">
                <a:solidFill>
                  <a:srgbClr val="000000"/>
                </a:solidFill>
              </a:rPr>
              <a:t>A wireless client could also send a probe request without a SSID name to discover nearby WLAN networks. APs configured to broadcast beacon frames would respond to the wireless client with a probe response and provide the SSID name.</a:t>
            </a:r>
          </a:p>
        </p:txBody>
      </p:sp>
      <p:pic>
        <p:nvPicPr>
          <p:cNvPr id="3" name="Picture 2">
            <a:extLst>
              <a:ext uri="{FF2B5EF4-FFF2-40B4-BE49-F238E27FC236}">
                <a16:creationId xmlns:a16="http://schemas.microsoft.com/office/drawing/2014/main" xmlns="" id="{5CB5D183-EABF-4289-914A-45F6F7006364}"/>
              </a:ext>
            </a:extLst>
          </p:cNvPr>
          <p:cNvPicPr>
            <a:picLocks noChangeAspect="1"/>
          </p:cNvPicPr>
          <p:nvPr/>
        </p:nvPicPr>
        <p:blipFill>
          <a:blip r:embed="rId4"/>
          <a:stretch>
            <a:fillRect/>
          </a:stretch>
        </p:blipFill>
        <p:spPr>
          <a:xfrm>
            <a:off x="4230440" y="881878"/>
            <a:ext cx="4803832" cy="2700000"/>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2559738323"/>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Wireless Communications</a:t>
            </a:r>
          </a:p>
          <a:p>
            <a:r>
              <a:rPr lang="en-US" dirty="0"/>
              <a:t>Wireless Devices - AP, LWAP, and WLC</a:t>
            </a:r>
            <a:endParaRPr lang="en-IN" dirty="0"/>
          </a:p>
        </p:txBody>
      </p:sp>
      <p:sp>
        <p:nvSpPr>
          <p:cNvPr id="2" name="Content Placeholder 1"/>
          <p:cNvSpPr>
            <a:spLocks noGrp="1"/>
          </p:cNvSpPr>
          <p:nvPr>
            <p:ph idx="1"/>
          </p:nvPr>
        </p:nvSpPr>
        <p:spPr>
          <a:xfrm>
            <a:off x="144065" y="812778"/>
            <a:ext cx="4891231" cy="3527574"/>
          </a:xfrm>
        </p:spPr>
        <p:txBody>
          <a:bodyPr/>
          <a:lstStyle/>
          <a:p>
            <a:pPr>
              <a:buFont typeface="Arial" panose="020B0604020202020204" pitchFamily="34" charset="0"/>
              <a:buChar char="•"/>
            </a:pPr>
            <a:r>
              <a:rPr lang="en-US" sz="1600" dirty="0"/>
              <a:t>A common wireless data implementation is enabling devices to connect wirelessly via a LAN. </a:t>
            </a:r>
          </a:p>
          <a:p>
            <a:pPr>
              <a:buFont typeface="Arial" panose="020B0604020202020204" pitchFamily="34" charset="0"/>
              <a:buChar char="•"/>
            </a:pPr>
            <a:r>
              <a:rPr lang="en-US" sz="1600" dirty="0"/>
              <a:t>In general, a wireless LAN requires wireless access points and clients that have wireless NICs.</a:t>
            </a:r>
          </a:p>
          <a:p>
            <a:pPr>
              <a:buFont typeface="Arial" panose="020B0604020202020204" pitchFamily="34" charset="0"/>
              <a:buChar char="•"/>
            </a:pPr>
            <a:r>
              <a:rPr lang="en-US" sz="1600" dirty="0"/>
              <a:t>Home and small business wireless routers integrate the functions of a router, switch, and access point into one device as shown in the figure.</a:t>
            </a:r>
          </a:p>
          <a:p>
            <a:pPr>
              <a:buFont typeface="Arial" panose="020B0604020202020204" pitchFamily="34" charset="0"/>
              <a:buChar char="•"/>
            </a:pPr>
            <a:r>
              <a:rPr lang="en-US" sz="1600" dirty="0"/>
              <a:t>In small networks, the wireless router may be the only AP as only a small area requires wireless coverage. </a:t>
            </a:r>
          </a:p>
          <a:p>
            <a:pPr>
              <a:buFont typeface="Arial" panose="020B0604020202020204" pitchFamily="34" charset="0"/>
              <a:buChar char="•"/>
            </a:pPr>
            <a:r>
              <a:rPr lang="en-US" sz="1600" dirty="0"/>
              <a:t>In larger networks, there can be many APs.</a:t>
            </a:r>
          </a:p>
          <a:p>
            <a:pPr>
              <a:buFont typeface="Arial" panose="020B0604020202020204" pitchFamily="34" charset="0"/>
              <a:buChar char="•"/>
            </a:pPr>
            <a:endParaRPr lang="en-US" sz="1600" dirty="0"/>
          </a:p>
          <a:p>
            <a:pPr marL="0" indent="0">
              <a:buNone/>
            </a:pPr>
            <a:endParaRPr lang="en-US" sz="1600" dirty="0"/>
          </a:p>
          <a:p>
            <a:pPr marL="0" indent="0">
              <a:buNone/>
            </a:pPr>
            <a:endParaRPr lang="en-US" sz="1600" dirty="0"/>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4858" t="9249" r="4954" b="10038"/>
          <a:stretch/>
        </p:blipFill>
        <p:spPr>
          <a:xfrm>
            <a:off x="5013495" y="1182624"/>
            <a:ext cx="3986440" cy="2880000"/>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3253478490"/>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Wireless Communications</a:t>
            </a:r>
          </a:p>
          <a:p>
            <a:r>
              <a:rPr lang="en-US" dirty="0"/>
              <a:t>Wireless Devices - AP, LWAP, and WLC (Contd.)</a:t>
            </a:r>
            <a:endParaRPr lang="en-IN" dirty="0"/>
          </a:p>
        </p:txBody>
      </p:sp>
      <p:sp>
        <p:nvSpPr>
          <p:cNvPr id="2" name="Content Placeholder 1"/>
          <p:cNvSpPr>
            <a:spLocks noGrp="1"/>
          </p:cNvSpPr>
          <p:nvPr>
            <p:ph idx="1"/>
          </p:nvPr>
        </p:nvSpPr>
        <p:spPr>
          <a:xfrm>
            <a:off x="144065" y="798945"/>
            <a:ext cx="8719519" cy="3590175"/>
          </a:xfrm>
        </p:spPr>
        <p:txBody>
          <a:bodyPr/>
          <a:lstStyle/>
          <a:p>
            <a:pPr lvl="0" defTabSz="914400" eaLnBrk="0" hangingPunct="0">
              <a:buClrTx/>
              <a:buSzTx/>
              <a:buFont typeface="Arial" panose="020B0604020202020204" pitchFamily="34" charset="0"/>
              <a:buChar char="•"/>
            </a:pPr>
            <a:r>
              <a:rPr lang="en-US" altLang="en-US" sz="1600" dirty="0"/>
              <a:t>All of the control and management functions of the APs on a network can be centralized into a Wireless LAN Controller (WLC). </a:t>
            </a:r>
          </a:p>
          <a:p>
            <a:pPr lvl="0" defTabSz="914400" eaLnBrk="0" hangingPunct="0">
              <a:buClrTx/>
              <a:buSzTx/>
              <a:buFont typeface="Arial" panose="020B0604020202020204" pitchFamily="34" charset="0"/>
              <a:buChar char="•"/>
            </a:pPr>
            <a:r>
              <a:rPr lang="en-US" altLang="en-US" sz="1600" dirty="0"/>
              <a:t>When using a WLC, the APs no longer act autonomously, but instead act as lightweight APs (LWAPs). </a:t>
            </a:r>
          </a:p>
          <a:p>
            <a:pPr lvl="0" defTabSz="914400" eaLnBrk="0" hangingPunct="0">
              <a:buClrTx/>
              <a:buSzTx/>
              <a:buFont typeface="Arial" panose="020B0604020202020204" pitchFamily="34" charset="0"/>
              <a:buChar char="•"/>
            </a:pPr>
            <a:r>
              <a:rPr lang="en-US" altLang="en-US" sz="1600" dirty="0"/>
              <a:t>LWAPs only forward data between the wireless LAN and the WLC.</a:t>
            </a:r>
          </a:p>
          <a:p>
            <a:pPr lvl="0" defTabSz="914400" eaLnBrk="0" hangingPunct="0">
              <a:buClrTx/>
              <a:buSzTx/>
              <a:buFont typeface="Arial" panose="020B0604020202020204" pitchFamily="34" charset="0"/>
              <a:buChar char="•"/>
            </a:pPr>
            <a:r>
              <a:rPr lang="en-US" altLang="en-US" sz="1600" dirty="0"/>
              <a:t>All management functions, such as defining SSIDs and authentication are conducted on the centralized WLC rather than on each individual AP. </a:t>
            </a:r>
          </a:p>
          <a:p>
            <a:pPr lvl="0" defTabSz="914400" eaLnBrk="0" hangingPunct="0">
              <a:buClrTx/>
              <a:buSzTx/>
              <a:buFont typeface="Arial" panose="020B0604020202020204" pitchFamily="34" charset="0"/>
              <a:buChar char="•"/>
            </a:pPr>
            <a:r>
              <a:rPr lang="en-US" altLang="en-US" sz="1600" dirty="0"/>
              <a:t>A major benefit of centralizing the AP management functions in the WLC is simplified configuration and monitoring of numerous access points, among many other benefits.</a:t>
            </a:r>
          </a:p>
        </p:txBody>
      </p:sp>
    </p:spTree>
    <p:custDataLst>
      <p:tags r:id="rId1"/>
    </p:custDataLst>
    <p:extLst>
      <p:ext uri="{BB962C8B-B14F-4D97-AF65-F5344CB8AC3E}">
        <p14:creationId xmlns:p14="http://schemas.microsoft.com/office/powerpoint/2010/main" val="1857684777"/>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4" y="1486909"/>
            <a:ext cx="8556754" cy="1802391"/>
          </a:xfrm>
        </p:spPr>
        <p:txBody>
          <a:bodyPr/>
          <a:lstStyle/>
          <a:p>
            <a:r>
              <a:rPr lang="en-US" dirty="0">
                <a:solidFill>
                  <a:schemeClr val="accent5">
                    <a:lumMod val="40000"/>
                    <a:lumOff val="60000"/>
                  </a:schemeClr>
                </a:solidFill>
              </a:rPr>
              <a:t>11.3 </a:t>
            </a:r>
            <a:r>
              <a:rPr lang="en-IN" dirty="0">
                <a:solidFill>
                  <a:schemeClr val="accent5">
                    <a:lumMod val="40000"/>
                    <a:lumOff val="60000"/>
                  </a:schemeClr>
                </a:solidFill>
              </a:rPr>
              <a:t>Network Communication</a:t>
            </a:r>
            <a:br>
              <a:rPr lang="en-IN" dirty="0">
                <a:solidFill>
                  <a:schemeClr val="accent5">
                    <a:lumMod val="40000"/>
                    <a:lumOff val="60000"/>
                  </a:schemeClr>
                </a:solidFill>
              </a:rPr>
            </a:br>
            <a:r>
              <a:rPr lang="en-IN" dirty="0">
                <a:solidFill>
                  <a:schemeClr val="accent5">
                    <a:lumMod val="40000"/>
                    <a:lumOff val="60000"/>
                  </a:schemeClr>
                </a:solidFill>
              </a:rPr>
              <a:t>Devices Summary</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3501968387"/>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Network Communication Devices Summary</a:t>
            </a:r>
          </a:p>
          <a:p>
            <a:r>
              <a:rPr lang="en-US" dirty="0"/>
              <a:t>What Did I Learn in this Module?</a:t>
            </a:r>
            <a:endParaRPr lang="en-IN" dirty="0"/>
          </a:p>
        </p:txBody>
      </p:sp>
      <p:sp>
        <p:nvSpPr>
          <p:cNvPr id="2" name="Content Placeholder 1"/>
          <p:cNvSpPr>
            <a:spLocks noGrp="1"/>
          </p:cNvSpPr>
          <p:nvPr>
            <p:ph idx="1"/>
          </p:nvPr>
        </p:nvSpPr>
        <p:spPr>
          <a:xfrm>
            <a:off x="144064" y="798944"/>
            <a:ext cx="8865823" cy="4344556"/>
          </a:xfrm>
        </p:spPr>
        <p:txBody>
          <a:bodyPr/>
          <a:lstStyle/>
          <a:p>
            <a:pPr>
              <a:buFont typeface="Arial" panose="020B0604020202020204" pitchFamily="34" charset="0"/>
              <a:buChar char="•"/>
            </a:pPr>
            <a:r>
              <a:rPr lang="en-US" sz="1600" dirty="0"/>
              <a:t>End devices that are connected to a LAN connect to other LANs using an internetwork of intermediary devices such as routers and switches.</a:t>
            </a:r>
          </a:p>
          <a:p>
            <a:pPr>
              <a:buFont typeface="Arial" panose="020B0604020202020204" pitchFamily="34" charset="0"/>
              <a:buChar char="•"/>
            </a:pPr>
            <a:r>
              <a:rPr lang="en-US" sz="1600" dirty="0"/>
              <a:t>Routers are network layer (i.e., Layer 3) devices and use the process of routing to forward data packets between networks or sub networks. </a:t>
            </a:r>
          </a:p>
          <a:p>
            <a:pPr>
              <a:buFont typeface="Arial" panose="020B0604020202020204" pitchFamily="34" charset="0"/>
              <a:buChar char="•"/>
            </a:pPr>
            <a:r>
              <a:rPr lang="en-US" sz="1600" dirty="0"/>
              <a:t>Routers provide Path determination and Packet forwarding services.</a:t>
            </a:r>
          </a:p>
          <a:p>
            <a:pPr>
              <a:buFont typeface="Arial" panose="020B0604020202020204" pitchFamily="34" charset="0"/>
              <a:buChar char="•"/>
            </a:pPr>
            <a:r>
              <a:rPr lang="en-US" sz="1600" dirty="0"/>
              <a:t>Switches segment a LAN into separate collision domains, one for each switch port. </a:t>
            </a:r>
          </a:p>
          <a:p>
            <a:pPr>
              <a:buFont typeface="Arial" panose="020B0604020202020204" pitchFamily="34" charset="0"/>
              <a:buChar char="•"/>
            </a:pPr>
            <a:r>
              <a:rPr lang="en-US" sz="1600" dirty="0"/>
              <a:t>A switch makes forwarding decisions based on Ethernet MAC addresses that are contained in the Ethernet frame.</a:t>
            </a:r>
          </a:p>
          <a:p>
            <a:pPr>
              <a:buFont typeface="Arial" panose="020B0604020202020204" pitchFamily="34" charset="0"/>
              <a:buChar char="•"/>
            </a:pPr>
            <a:r>
              <a:rPr lang="en-US" sz="1600" dirty="0"/>
              <a:t>Switches are configured with the Spanning Tree Protocol (STP) to maintain a loop-free Layer 2 path by intentionally blocking redundant paths that could cause a loop.</a:t>
            </a:r>
          </a:p>
          <a:p>
            <a:pPr>
              <a:buFont typeface="Arial" panose="020B0604020202020204" pitchFamily="34" charset="0"/>
              <a:buChar char="•"/>
            </a:pPr>
            <a:r>
              <a:rPr lang="en-US" sz="1600" dirty="0"/>
              <a:t>Multilayer switches (also known as Layer 3 switches) not only perform Layer 2 switching, but also forward frames based on Layer 3 and 4 information. </a:t>
            </a:r>
          </a:p>
          <a:p>
            <a:pPr marL="0" indent="0">
              <a:buNone/>
            </a:pPr>
            <a:endParaRPr lang="en-US" sz="1600" dirty="0"/>
          </a:p>
          <a:p>
            <a:pPr>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1059266240"/>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Network Communication Devices Summary</a:t>
            </a:r>
          </a:p>
          <a:p>
            <a:r>
              <a:rPr lang="en-US" dirty="0"/>
              <a:t>What Did I Learn in this Module? (Contd.)</a:t>
            </a:r>
            <a:endParaRPr lang="en-IN" dirty="0"/>
          </a:p>
        </p:txBody>
      </p:sp>
      <p:sp>
        <p:nvSpPr>
          <p:cNvPr id="2" name="Content Placeholder 1"/>
          <p:cNvSpPr>
            <a:spLocks noGrp="1"/>
          </p:cNvSpPr>
          <p:nvPr>
            <p:ph idx="1"/>
          </p:nvPr>
        </p:nvSpPr>
        <p:spPr>
          <a:xfrm>
            <a:off x="144065" y="798944"/>
            <a:ext cx="8467372" cy="1470123"/>
          </a:xfrm>
        </p:spPr>
        <p:txBody>
          <a:bodyPr/>
          <a:lstStyle/>
          <a:p>
            <a:pPr>
              <a:buFont typeface="Arial" panose="020B0604020202020204" pitchFamily="34" charset="0"/>
              <a:buChar char="•"/>
            </a:pPr>
            <a:r>
              <a:rPr lang="en-US" sz="1600" dirty="0"/>
              <a:t>A Cisco Catalyst multilayer switch supports routed ports and switch virtual interfaces (SVIs).</a:t>
            </a:r>
          </a:p>
          <a:p>
            <a:pPr>
              <a:buFont typeface="Arial" panose="020B0604020202020204" pitchFamily="34" charset="0"/>
              <a:buChar char="•"/>
            </a:pPr>
            <a:r>
              <a:rPr lang="en-US" sz="1600" dirty="0"/>
              <a:t>Wireless networking devices connect to an Access Point (AP) or Wireless LAN Controller (WLC) suing the 802.11 standard. </a:t>
            </a:r>
          </a:p>
          <a:p>
            <a:pPr>
              <a:buFont typeface="Arial" panose="020B0604020202020204" pitchFamily="34" charset="0"/>
              <a:buChar char="•"/>
            </a:pPr>
            <a:r>
              <a:rPr lang="en-US" sz="1600" dirty="0"/>
              <a:t>The 802.11 frame format is similar to the Ethernet frame format, except that it contains additional fields. </a:t>
            </a:r>
          </a:p>
          <a:p>
            <a:pPr>
              <a:buFont typeface="Arial" panose="020B0604020202020204" pitchFamily="34" charset="0"/>
              <a:buChar char="•"/>
            </a:pPr>
            <a:r>
              <a:rPr lang="en-US" sz="1600" dirty="0"/>
              <a:t>WLAN devices use Carrier Sense Multiple Access with Collision Avoidance (CSMA/CA) as the method to determine how and when to send data on the network.</a:t>
            </a:r>
          </a:p>
          <a:p>
            <a:pPr>
              <a:buFont typeface="Arial" panose="020B0604020202020204" pitchFamily="34" charset="0"/>
              <a:buChar char="•"/>
            </a:pPr>
            <a:r>
              <a:rPr lang="en-US" sz="1600" dirty="0"/>
              <a:t> To connect to the WLAN, wireless devices complete a three-stage process to discover a wireless AP, to authenticate with the AP, and to associate with the AP.</a:t>
            </a:r>
          </a:p>
          <a:p>
            <a:pPr>
              <a:buFont typeface="Arial" panose="020B0604020202020204" pitchFamily="34" charset="0"/>
              <a:buChar char="•"/>
            </a:pPr>
            <a:r>
              <a:rPr lang="en-US" sz="1600" dirty="0"/>
              <a:t>APs can be configured autonomously (individually) or by using a WLC to simplify the configuration and monitoring of numerous access points.</a:t>
            </a:r>
          </a:p>
          <a:p>
            <a:pPr>
              <a:buFont typeface="Arial" panose="020B0604020202020204" pitchFamily="34" charset="0"/>
              <a:buChar char="•"/>
            </a:pPr>
            <a:endParaRPr lang="en-US" sz="1600" dirty="0"/>
          </a:p>
          <a:p>
            <a:pPr>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261958249"/>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Title 2"/>
          <p:cNvSpPr>
            <a:spLocks noGrp="1" noChangeArrowheads="1"/>
          </p:cNvSpPr>
          <p:nvPr>
            <p:ph type="title"/>
          </p:nvPr>
        </p:nvSpPr>
        <p:spPr/>
        <p:txBody>
          <a:bodyPr/>
          <a:lstStyle/>
          <a:p>
            <a:pPr eaLnBrk="1" hangingPunct="1"/>
            <a:r>
              <a:rPr lang="en-US" sz="1400" dirty="0">
                <a:latin typeface="Arial" charset="0"/>
              </a:rPr>
              <a:t>Module 11</a:t>
            </a:r>
            <a:r>
              <a:rPr lang="en-US" dirty="0">
                <a:latin typeface="Arial" charset="0"/>
              </a:rPr>
              <a:t/>
            </a:r>
            <a:br>
              <a:rPr lang="en-US" dirty="0">
                <a:latin typeface="Arial" charset="0"/>
              </a:rPr>
            </a:br>
            <a:r>
              <a:rPr lang="en-US" dirty="0">
                <a:latin typeface="Arial" charset="0"/>
              </a:rPr>
              <a:t>New Terms and Commands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499804508"/>
              </p:ext>
            </p:extLst>
          </p:nvPr>
        </p:nvGraphicFramePr>
        <p:xfrm>
          <a:off x="755904" y="1009529"/>
          <a:ext cx="7333019" cy="2768600"/>
        </p:xfrm>
        <a:graphic>
          <a:graphicData uri="http://schemas.openxmlformats.org/drawingml/2006/table">
            <a:tbl>
              <a:tblPr firstRow="1" bandRow="1">
                <a:tableStyleId>{F5AB1C69-6EDB-4FF4-983F-18BD219EF322}</a:tableStyleId>
              </a:tblPr>
              <a:tblGrid>
                <a:gridCol w="3734034">
                  <a:extLst>
                    <a:ext uri="{9D8B030D-6E8A-4147-A177-3AD203B41FA5}">
                      <a16:colId xmlns:a16="http://schemas.microsoft.com/office/drawing/2014/main" xmlns="" val="2731093094"/>
                    </a:ext>
                  </a:extLst>
                </a:gridCol>
                <a:gridCol w="3598985">
                  <a:extLst>
                    <a:ext uri="{9D8B030D-6E8A-4147-A177-3AD203B41FA5}">
                      <a16:colId xmlns:a16="http://schemas.microsoft.com/office/drawing/2014/main" xmlns="" val="2353496225"/>
                    </a:ext>
                  </a:extLst>
                </a:gridCol>
              </a:tblGrid>
              <a:tr h="2612902">
                <a:tc>
                  <a:txBody>
                    <a:bodyPr/>
                    <a:lstStyle/>
                    <a:p>
                      <a:pPr marL="285750" indent="-285750">
                        <a:buFont typeface="Arial" panose="020B0604020202020204" pitchFamily="34" charset="0"/>
                        <a:buChar char="•"/>
                      </a:pPr>
                      <a:r>
                        <a:rPr lang="en-IN" sz="1600" b="0" dirty="0">
                          <a:solidFill>
                            <a:schemeClr val="tx1"/>
                          </a:solidFill>
                        </a:rPr>
                        <a:t>RIP Protocol</a:t>
                      </a:r>
                    </a:p>
                    <a:p>
                      <a:pPr marL="285750" indent="-285750">
                        <a:buFont typeface="Arial" panose="020B0604020202020204" pitchFamily="34" charset="0"/>
                        <a:buChar char="•"/>
                      </a:pPr>
                      <a:r>
                        <a:rPr lang="en-IN" sz="1600" b="0" dirty="0">
                          <a:solidFill>
                            <a:schemeClr val="tx1"/>
                          </a:solidFill>
                        </a:rPr>
                        <a:t>Open Shortest Path First (OSPF)</a:t>
                      </a:r>
                    </a:p>
                    <a:p>
                      <a:pPr marL="285750" indent="-285750">
                        <a:buFont typeface="Arial" panose="020B0604020202020204" pitchFamily="34" charset="0"/>
                        <a:buChar char="•"/>
                      </a:pPr>
                      <a:r>
                        <a:rPr lang="en-IN" sz="1600" b="0" dirty="0">
                          <a:solidFill>
                            <a:schemeClr val="tx1"/>
                          </a:solidFill>
                        </a:rPr>
                        <a:t>Intermediate System</a:t>
                      </a:r>
                      <a:r>
                        <a:rPr lang="en-IN" sz="1600" b="0" baseline="0" dirty="0">
                          <a:solidFill>
                            <a:schemeClr val="tx1"/>
                          </a:solidFill>
                        </a:rPr>
                        <a:t> to Intermediate System (IS- IS)</a:t>
                      </a:r>
                    </a:p>
                    <a:p>
                      <a:pPr marL="285750" indent="-285750">
                        <a:buFont typeface="Arial" panose="020B0604020202020204" pitchFamily="34" charset="0"/>
                        <a:buChar char="•"/>
                      </a:pPr>
                      <a:r>
                        <a:rPr lang="en-IN" sz="1600" b="0" baseline="0" dirty="0">
                          <a:solidFill>
                            <a:schemeClr val="tx1"/>
                          </a:solidFill>
                        </a:rPr>
                        <a:t>Interior Gateway Routing Protocol (IGRP)</a:t>
                      </a:r>
                    </a:p>
                    <a:p>
                      <a:pPr marL="285750" indent="-285750">
                        <a:buFont typeface="Arial" panose="020B0604020202020204" pitchFamily="34" charset="0"/>
                        <a:buChar char="•"/>
                      </a:pPr>
                      <a:r>
                        <a:rPr lang="en-IN" sz="1600" b="0" baseline="0" dirty="0">
                          <a:solidFill>
                            <a:schemeClr val="tx1"/>
                          </a:solidFill>
                        </a:rPr>
                        <a:t>Enhanced IGRP (EIGRP)</a:t>
                      </a:r>
                    </a:p>
                    <a:p>
                      <a:pPr marL="285750" indent="-285750">
                        <a:buFont typeface="Arial" panose="020B0604020202020204" pitchFamily="34" charset="0"/>
                        <a:buChar char="•"/>
                      </a:pPr>
                      <a:r>
                        <a:rPr lang="en-IN" sz="1600" b="0" baseline="0" dirty="0">
                          <a:solidFill>
                            <a:schemeClr val="tx1"/>
                          </a:solidFill>
                        </a:rPr>
                        <a:t>Border Gateway Protocol (BGP)</a:t>
                      </a:r>
                    </a:p>
                    <a:p>
                      <a:pPr marL="285750" indent="-285750">
                        <a:buFont typeface="Arial" panose="020B0604020202020204" pitchFamily="34" charset="0"/>
                        <a:buChar char="•"/>
                      </a:pPr>
                      <a:r>
                        <a:rPr lang="en-IN" sz="1600" b="0" baseline="0" dirty="0">
                          <a:solidFill>
                            <a:schemeClr val="tx1"/>
                          </a:solidFill>
                        </a:rPr>
                        <a:t>Spanning Tree Protocol (STP)</a:t>
                      </a:r>
                    </a:p>
                    <a:p>
                      <a:pPr marL="285750" indent="-285750">
                        <a:buFont typeface="Arial" panose="020B0604020202020204" pitchFamily="34" charset="0"/>
                        <a:buChar char="•"/>
                      </a:pPr>
                      <a:r>
                        <a:rPr lang="en-IN" sz="1600" b="0" baseline="0" dirty="0">
                          <a:solidFill>
                            <a:schemeClr val="tx1"/>
                          </a:solidFill>
                        </a:rPr>
                        <a:t>Bridge Protocol Data Unit (BPDU)</a:t>
                      </a:r>
                      <a:endParaRPr lang="en-US" b="0" baseline="0" dirty="0">
                        <a:solidFill>
                          <a:srgbClr val="000000"/>
                        </a:solidFill>
                        <a:latin typeface="+mn-lt"/>
                      </a:endParaRPr>
                    </a:p>
                    <a:p>
                      <a:pPr marL="173038" indent="-173038">
                        <a:spcBef>
                          <a:spcPts val="200"/>
                        </a:spcBef>
                        <a:spcAft>
                          <a:spcPts val="200"/>
                        </a:spcAft>
                        <a:buFont typeface="Arial" panose="020B0604020202020204" pitchFamily="34" charset="0"/>
                        <a:buChar char="•"/>
                      </a:pPr>
                      <a:endParaRPr lang="en-US" b="0" dirty="0">
                        <a:solidFill>
                          <a:srgbClr val="FF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600" b="0" dirty="0">
                          <a:solidFill>
                            <a:schemeClr val="tx1"/>
                          </a:solidFill>
                        </a:rPr>
                        <a:t>Switch Virtual Interface (SVI)</a:t>
                      </a:r>
                    </a:p>
                    <a:p>
                      <a:pPr marL="285750" indent="-285750">
                        <a:buFont typeface="Arial" panose="020B0604020202020204" pitchFamily="34" charset="0"/>
                        <a:buChar char="•"/>
                      </a:pPr>
                      <a:r>
                        <a:rPr lang="en-US" sz="1600" b="0" dirty="0">
                          <a:solidFill>
                            <a:schemeClr val="tx1"/>
                          </a:solidFill>
                        </a:rPr>
                        <a:t>Ready To Send (RTS)</a:t>
                      </a:r>
                    </a:p>
                    <a:p>
                      <a:pPr marL="285750" indent="-285750">
                        <a:buFont typeface="Arial" panose="020B0604020202020204" pitchFamily="34" charset="0"/>
                        <a:buChar char="•"/>
                      </a:pPr>
                      <a:r>
                        <a:rPr lang="en-US" sz="1600" b="0" dirty="0">
                          <a:solidFill>
                            <a:schemeClr val="tx1"/>
                          </a:solidFill>
                        </a:rPr>
                        <a:t>Clear To Send (CTS)</a:t>
                      </a:r>
                    </a:p>
                    <a:p>
                      <a:pPr marL="285750" indent="-285750">
                        <a:buFont typeface="Arial" panose="020B0604020202020204" pitchFamily="34" charset="0"/>
                        <a:buChar char="•"/>
                      </a:pPr>
                      <a:r>
                        <a:rPr lang="en-US" sz="1600" b="0" dirty="0">
                          <a:solidFill>
                            <a:schemeClr val="tx1"/>
                          </a:solidFill>
                        </a:rPr>
                        <a:t>Carrier Sense Multiple Access with Collision Avoidance (CSMA/CA)</a:t>
                      </a:r>
                    </a:p>
                    <a:p>
                      <a:pPr marL="285750" indent="-285750">
                        <a:buFont typeface="Arial" panose="020B0604020202020204" pitchFamily="34" charset="0"/>
                        <a:buChar char="•"/>
                      </a:pPr>
                      <a:r>
                        <a:rPr lang="en-US" sz="1600" b="0" dirty="0">
                          <a:solidFill>
                            <a:schemeClr val="tx1"/>
                          </a:solidFill>
                        </a:rPr>
                        <a:t>Passive and Active Discover Mode </a:t>
                      </a:r>
                    </a:p>
                    <a:p>
                      <a:pPr marL="285750" indent="-285750">
                        <a:buFont typeface="Arial" panose="020B0604020202020204" pitchFamily="34" charset="0"/>
                        <a:buChar char="•"/>
                      </a:pPr>
                      <a:r>
                        <a:rPr lang="en-US" sz="1600" b="0" baseline="0" dirty="0">
                          <a:solidFill>
                            <a:schemeClr val="tx1"/>
                          </a:solidFill>
                        </a:rPr>
                        <a:t>Access Point (AP)</a:t>
                      </a:r>
                    </a:p>
                    <a:p>
                      <a:pPr marL="285750" indent="-285750">
                        <a:buFont typeface="Arial" panose="020B0604020202020204" pitchFamily="34" charset="0"/>
                        <a:buChar char="•"/>
                      </a:pPr>
                      <a:r>
                        <a:rPr lang="en-US" sz="1600" b="0" baseline="0" dirty="0">
                          <a:solidFill>
                            <a:schemeClr val="tx1"/>
                          </a:solidFill>
                        </a:rPr>
                        <a:t>Wireless LAN Controller (WLC)</a:t>
                      </a:r>
                    </a:p>
                    <a:p>
                      <a:pPr marL="285750" indent="-285750">
                        <a:buFont typeface="Arial" panose="020B0604020202020204" pitchFamily="34" charset="0"/>
                        <a:buChar char="•"/>
                      </a:pPr>
                      <a:r>
                        <a:rPr lang="en-US" sz="1600" b="0" baseline="0" dirty="0">
                          <a:solidFill>
                            <a:schemeClr val="tx1"/>
                          </a:solidFill>
                        </a:rPr>
                        <a:t>Lightweight Aps (LWAPs)</a:t>
                      </a:r>
                      <a:endParaRPr lang="en-IN" sz="1400" b="0" dirty="0">
                        <a:solidFill>
                          <a:srgbClr val="000000"/>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600795013"/>
                  </a:ext>
                </a:extLst>
              </a:tr>
            </a:tbl>
          </a:graphicData>
        </a:graphic>
      </p:graphicFrame>
    </p:spTree>
    <p:extLst>
      <p:ext uri="{BB962C8B-B14F-4D97-AF65-F5344CB8AC3E}">
        <p14:creationId xmlns:p14="http://schemas.microsoft.com/office/powerpoint/2010/main" val="2689237075"/>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11: Best Practices</a:t>
            </a:r>
          </a:p>
        </p:txBody>
      </p:sp>
      <p:sp>
        <p:nvSpPr>
          <p:cNvPr id="11266" name="Content Placeholder 4"/>
          <p:cNvSpPr>
            <a:spLocks noGrp="1" noChangeArrowheads="1"/>
          </p:cNvSpPr>
          <p:nvPr>
            <p:ph idx="1"/>
          </p:nvPr>
        </p:nvSpPr>
        <p:spPr/>
        <p:txBody>
          <a:bodyPr/>
          <a:lstStyle/>
          <a:p>
            <a:pPr marL="0" indent="0">
              <a:lnSpc>
                <a:spcPct val="85000"/>
              </a:lnSpc>
              <a:spcBef>
                <a:spcPct val="30000"/>
              </a:spcBef>
              <a:buNone/>
            </a:pPr>
            <a:r>
              <a:rPr lang="en-US" sz="1600" dirty="0"/>
              <a:t>Prior to teaching Module 11,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lnSpc>
                <a:spcPct val="85000"/>
              </a:lnSpc>
              <a:spcBef>
                <a:spcPct val="30000"/>
              </a:spcBef>
              <a:buNone/>
            </a:pPr>
            <a:endParaRPr lang="en-US" sz="1600" b="1" dirty="0"/>
          </a:p>
          <a:p>
            <a:pPr marL="0" indent="0">
              <a:lnSpc>
                <a:spcPct val="85000"/>
              </a:lnSpc>
              <a:spcBef>
                <a:spcPct val="30000"/>
              </a:spcBef>
              <a:buNone/>
            </a:pPr>
            <a:r>
              <a:rPr lang="en-US" sz="1600" b="1" dirty="0"/>
              <a:t>Topic 11.1</a:t>
            </a:r>
          </a:p>
          <a:p>
            <a:pPr lvl="1"/>
            <a:r>
              <a:rPr lang="en-US" altLang="ja-JP" sz="1600" dirty="0"/>
              <a:t>Ask the class to name some network devices and then describe the devices to them.</a:t>
            </a:r>
          </a:p>
          <a:p>
            <a:pPr lvl="1"/>
            <a:r>
              <a:rPr lang="en-US" altLang="ja-JP" sz="1600" dirty="0"/>
              <a:t>Explain the packet forwarding decision process to the participants.</a:t>
            </a:r>
          </a:p>
          <a:p>
            <a:pPr lvl="1"/>
            <a:r>
              <a:rPr lang="en-US" altLang="ja-JP" sz="1600" dirty="0"/>
              <a:t>Ask the participants to share their understanding of hubs, bridges and LAN switches.</a:t>
            </a:r>
          </a:p>
          <a:p>
            <a:pPr lvl="1"/>
            <a:r>
              <a:rPr lang="en-US" altLang="ja-JP" sz="1600" dirty="0"/>
              <a:t>Describe the switching operation to the class.</a:t>
            </a:r>
          </a:p>
          <a:p>
            <a:pPr lvl="1"/>
            <a:r>
              <a:rPr lang="en-US" altLang="ja-JP" sz="1600" dirty="0"/>
              <a:t>Brief the class on VLANs and STP.</a:t>
            </a:r>
          </a:p>
          <a:p>
            <a:pPr marL="446088" lvl="1"/>
            <a:endParaRPr lang="en-US" altLang="ja-JP" sz="1600" dirty="0"/>
          </a:p>
          <a:p>
            <a:pPr marL="230188" lvl="1" indent="0">
              <a:buNone/>
            </a:pPr>
            <a:endParaRPr lang="en-US" altLang="ja-JP" sz="1600" dirty="0"/>
          </a:p>
          <a:p>
            <a:pPr lvl="1">
              <a:lnSpc>
                <a:spcPct val="85000"/>
              </a:lnSpc>
              <a:spcBef>
                <a:spcPct val="30000"/>
              </a:spcBef>
            </a:pPr>
            <a:endParaRPr lang="en-US" sz="1600"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112731435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11: Best Practices (Contd.)</a:t>
            </a:r>
          </a:p>
        </p:txBody>
      </p:sp>
      <p:sp>
        <p:nvSpPr>
          <p:cNvPr id="11266" name="Content Placeholder 4"/>
          <p:cNvSpPr>
            <a:spLocks noGrp="1" noChangeArrowheads="1"/>
          </p:cNvSpPr>
          <p:nvPr>
            <p:ph idx="1"/>
          </p:nvPr>
        </p:nvSpPr>
        <p:spPr/>
        <p:txBody>
          <a:bodyPr/>
          <a:lstStyle/>
          <a:p>
            <a:pPr marL="0" indent="0">
              <a:lnSpc>
                <a:spcPct val="85000"/>
              </a:lnSpc>
              <a:spcBef>
                <a:spcPct val="30000"/>
              </a:spcBef>
              <a:buNone/>
            </a:pPr>
            <a:r>
              <a:rPr lang="en-US" sz="1600" b="1" dirty="0"/>
              <a:t>Topic 11.2</a:t>
            </a:r>
          </a:p>
          <a:p>
            <a:pPr lvl="1"/>
            <a:r>
              <a:rPr lang="en-US" altLang="ja-JP" sz="1600" dirty="0"/>
              <a:t>Ask the class to list some </a:t>
            </a:r>
            <a:r>
              <a:rPr lang="en-US" sz="1600" dirty="0"/>
              <a:t>differences between Wireless LAN and Wired LAN.</a:t>
            </a:r>
          </a:p>
          <a:p>
            <a:pPr lvl="1"/>
            <a:r>
              <a:rPr lang="en-US" sz="1600" dirty="0"/>
              <a:t>Explain the fields of </a:t>
            </a:r>
            <a:r>
              <a:rPr lang="en-IN" sz="1600" dirty="0"/>
              <a:t>802.11 frame structure to the class.</a:t>
            </a:r>
          </a:p>
          <a:p>
            <a:pPr lvl="1"/>
            <a:r>
              <a:rPr lang="en-IN" sz="1600" dirty="0"/>
              <a:t>Talk </a:t>
            </a:r>
            <a:r>
              <a:rPr lang="en-US" sz="1600" dirty="0"/>
              <a:t>over CSMA/CA in the class.</a:t>
            </a:r>
          </a:p>
          <a:p>
            <a:pPr lvl="1"/>
            <a:r>
              <a:rPr lang="en-US" sz="1600" dirty="0"/>
              <a:t>Describe the wireless client and AP association.</a:t>
            </a:r>
          </a:p>
          <a:p>
            <a:pPr lvl="1"/>
            <a:r>
              <a:rPr lang="en-US" sz="1600" dirty="0"/>
              <a:t>Discuss the passive and active disorder mode.</a:t>
            </a:r>
          </a:p>
          <a:p>
            <a:pPr lvl="1"/>
            <a:r>
              <a:rPr lang="en-US" sz="1600" dirty="0"/>
              <a:t>Ask the participants to share their knowledge of the AP, LWAP, and WLC.</a:t>
            </a:r>
          </a:p>
          <a:p>
            <a:pPr marL="630238" lvl="2" indent="-214313">
              <a:buFont typeface="Arial" panose="020B0604020202020204" pitchFamily="34" charset="0"/>
              <a:buChar char="•"/>
            </a:pPr>
            <a:endParaRPr lang="en-US" sz="1600" dirty="0"/>
          </a:p>
          <a:p>
            <a:pPr marL="630238" lvl="2" indent="-214313">
              <a:buFont typeface="Arial" panose="020B0604020202020204" pitchFamily="34" charset="0"/>
              <a:buChar char="•"/>
            </a:pPr>
            <a:endParaRPr lang="en-US" sz="1600" dirty="0"/>
          </a:p>
          <a:p>
            <a:pPr eaLnBrk="1" hangingPunct="1">
              <a:lnSpc>
                <a:spcPct val="85000"/>
              </a:lnSpc>
              <a:spcBef>
                <a:spcPct val="30000"/>
              </a:spcBef>
            </a:pPr>
            <a:endParaRPr lang="en-US" sz="1600" b="1" dirty="0">
              <a:solidFill>
                <a:srgbClr val="FF0000"/>
              </a:solidFill>
            </a:endParaRPr>
          </a:p>
          <a:p>
            <a:pPr eaLnBrk="1" hangingPunct="1">
              <a:lnSpc>
                <a:spcPct val="85000"/>
              </a:lnSpc>
              <a:spcBef>
                <a:spcPct val="30000"/>
              </a:spcBef>
            </a:pPr>
            <a:endParaRPr lang="en-US" sz="1600" dirty="0"/>
          </a:p>
        </p:txBody>
      </p:sp>
    </p:spTree>
    <p:custDataLst>
      <p:tags r:id="rId1"/>
    </p:custDataLst>
    <p:extLst>
      <p:ext uri="{BB962C8B-B14F-4D97-AF65-F5344CB8AC3E}">
        <p14:creationId xmlns:p14="http://schemas.microsoft.com/office/powerpoint/2010/main" val="332015750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6">
            <a:extLst>
              <a:ext uri="{FF2B5EF4-FFF2-40B4-BE49-F238E27FC236}">
                <a16:creationId xmlns:a16="http://schemas.microsoft.com/office/drawing/2014/main" xmlns="" id="{6D781240-4B4A-4909-95BE-1BBBED592AB0}"/>
              </a:ext>
            </a:extLst>
          </p:cNvPr>
          <p:cNvSpPr txBox="1">
            <a:spLocks/>
          </p:cNvSpPr>
          <p:nvPr/>
        </p:nvSpPr>
        <p:spPr>
          <a:xfrm>
            <a:off x="469497" y="3723568"/>
            <a:ext cx="2368954" cy="902174"/>
          </a:xfrm>
          <a:prstGeom prst="rect">
            <a:avLst/>
          </a:prstGeom>
        </p:spPr>
        <p:txBody>
          <a:bodyPr lIns="91420" tIns="45710" rIns="91420" bIns="45710" anchor="b" anchorCtr="0">
            <a:noAutofit/>
          </a:bodyPr>
          <a:lstStyle>
            <a:lvl1pPr marL="0" indent="0" algn="l" defTabSz="684213" rtl="0" eaLnBrk="1" fontAlgn="base" hangingPunct="1">
              <a:lnSpc>
                <a:spcPct val="95000"/>
              </a:lnSpc>
              <a:spcBef>
                <a:spcPts val="1075"/>
              </a:spcBef>
              <a:spcAft>
                <a:spcPct val="0"/>
              </a:spcAft>
              <a:buClr>
                <a:schemeClr val="tx2"/>
              </a:buClr>
              <a:buSzPct val="90000"/>
              <a:buFont typeface="Arial" charset="0"/>
              <a:buNone/>
              <a:defRPr lang="en-US" sz="1200" b="0" i="0" kern="1200">
                <a:solidFill>
                  <a:schemeClr val="accent5"/>
                </a:solidFill>
                <a:latin typeface="+mn-lt"/>
                <a:ea typeface="ＭＳ Ｐゴシック" charset="0"/>
                <a:cs typeface="CiscoSans"/>
              </a:defRPr>
            </a:lvl1pPr>
            <a:lvl2pPr marL="342856" indent="0" algn="ctr"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tint val="75000"/>
                  </a:schemeClr>
                </a:solidFill>
                <a:latin typeface="+mn-lt"/>
                <a:ea typeface="ＭＳ Ｐゴシック" charset="0"/>
                <a:cs typeface="CiscoSans"/>
              </a:defRPr>
            </a:lvl2pPr>
            <a:lvl3pPr marL="685720" indent="0" algn="ctr" defTabSz="684213" rtl="0" eaLnBrk="1" fontAlgn="base" hangingPunct="1">
              <a:lnSpc>
                <a:spcPct val="95000"/>
              </a:lnSpc>
              <a:spcBef>
                <a:spcPts val="625"/>
              </a:spcBef>
              <a:spcAft>
                <a:spcPct val="0"/>
              </a:spcAft>
              <a:buFont typeface="Arial" charset="0"/>
              <a:buNone/>
              <a:defRPr lang="en-US" sz="1200" kern="1200">
                <a:solidFill>
                  <a:schemeClr val="tx1">
                    <a:tint val="75000"/>
                  </a:schemeClr>
                </a:solidFill>
                <a:latin typeface="+mn-lt"/>
                <a:ea typeface="ＭＳ Ｐゴシック" charset="0"/>
                <a:cs typeface="CiscoSans"/>
              </a:defRPr>
            </a:lvl3pPr>
            <a:lvl4pPr marL="1028579"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4pPr>
            <a:lvl5pPr marL="1371441"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5pPr>
            <a:lvl6pPr marL="1714297" indent="0" algn="ctr" defTabSz="685777" rtl="0" eaLnBrk="1" latinLnBrk="0" hangingPunct="1">
              <a:spcBef>
                <a:spcPts val="600"/>
              </a:spcBef>
              <a:buFont typeface="Arial" pitchFamily="34" charset="0"/>
              <a:buNone/>
              <a:defRPr sz="900" kern="1200" baseline="0">
                <a:solidFill>
                  <a:schemeClr val="tx1">
                    <a:tint val="75000"/>
                  </a:schemeClr>
                </a:solidFill>
                <a:latin typeface="+mn-lt"/>
                <a:ea typeface="+mn-ea"/>
                <a:cs typeface="+mn-cs"/>
              </a:defRPr>
            </a:lvl6pPr>
            <a:lvl7pPr marL="2057161" indent="0" algn="ctr" defTabSz="685777" rtl="0" eaLnBrk="1" latinLnBrk="0" hangingPunct="1">
              <a:spcBef>
                <a:spcPts val="600"/>
              </a:spcBef>
              <a:buFont typeface="Arial" pitchFamily="34" charset="0"/>
              <a:buNone/>
              <a:defRPr sz="800" kern="1200" baseline="0">
                <a:solidFill>
                  <a:schemeClr val="tx1">
                    <a:tint val="75000"/>
                  </a:schemeClr>
                </a:solidFill>
                <a:latin typeface="+mn-lt"/>
                <a:ea typeface="+mn-ea"/>
                <a:cs typeface="+mn-cs"/>
              </a:defRPr>
            </a:lvl7pPr>
            <a:lvl8pPr marL="2400020"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8pPr>
            <a:lvl9pPr marL="2742882"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9pPr>
          </a:lstStyle>
          <a:p>
            <a:r>
              <a:rPr lang="en-US" dirty="0">
                <a:solidFill>
                  <a:schemeClr val="accent5">
                    <a:lumMod val="40000"/>
                    <a:lumOff val="60000"/>
                  </a:schemeClr>
                </a:solidFill>
              </a:rPr>
              <a:t>CyberOps Associate v1.0</a:t>
            </a:r>
          </a:p>
          <a:p>
            <a:endParaRPr lang="en-US" dirty="0"/>
          </a:p>
        </p:txBody>
      </p:sp>
      <p:sp>
        <p:nvSpPr>
          <p:cNvPr id="5" name="Title 5">
            <a:extLst>
              <a:ext uri="{FF2B5EF4-FFF2-40B4-BE49-F238E27FC236}">
                <a16:creationId xmlns:a16="http://schemas.microsoft.com/office/drawing/2014/main" xmlns="" id="{3FAE6E2E-8878-4021-A866-57E6E54E45EF}"/>
              </a:ext>
            </a:extLst>
          </p:cNvPr>
          <p:cNvSpPr>
            <a:spLocks noGrp="1"/>
          </p:cNvSpPr>
          <p:nvPr>
            <p:ph type="ctrTitle"/>
          </p:nvPr>
        </p:nvSpPr>
        <p:spPr>
          <a:xfrm>
            <a:off x="469497" y="1216985"/>
            <a:ext cx="7830441" cy="1666626"/>
          </a:xfrm>
        </p:spPr>
        <p:txBody>
          <a:bodyPr/>
          <a:lstStyle/>
          <a:p>
            <a:r>
              <a:rPr lang="en-US" dirty="0">
                <a:solidFill>
                  <a:schemeClr val="accent5">
                    <a:lumMod val="40000"/>
                    <a:lumOff val="60000"/>
                  </a:schemeClr>
                </a:solidFill>
              </a:rPr>
              <a:t>Module 11: Network Communication Devices</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Content Placeholder 4"/>
          <p:cNvSpPr>
            <a:spLocks noGrp="1" noChangeArrowheads="1"/>
          </p:cNvSpPr>
          <p:nvPr>
            <p:ph idx="1"/>
          </p:nvPr>
        </p:nvSpPr>
        <p:spPr>
          <a:xfrm>
            <a:off x="99461" y="654206"/>
            <a:ext cx="8731272" cy="827461"/>
          </a:xfrm>
        </p:spPr>
        <p:txBody>
          <a:bodyPr/>
          <a:lstStyle/>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Title: </a:t>
            </a:r>
            <a:r>
              <a:rPr lang="en-US" altLang="en-US" sz="1600" dirty="0">
                <a:solidFill>
                  <a:schemeClr val="tx1"/>
                </a:solidFill>
                <a:ea typeface="Calibri" panose="020F0502020204030204" pitchFamily="34" charset="0"/>
                <a:cs typeface="Calibri" panose="020F0502020204030204" pitchFamily="34" charset="0"/>
              </a:rPr>
              <a:t>Network Communication Devices</a:t>
            </a:r>
          </a:p>
          <a:p>
            <a:pPr marL="0" lvl="0" indent="0" defTabSz="914400" eaLnBrk="0" hangingPunct="0">
              <a:spcBef>
                <a:spcPct val="0"/>
              </a:spcBef>
              <a:spcAft>
                <a:spcPct val="0"/>
              </a:spcAft>
              <a:buClrTx/>
              <a:buSzTx/>
              <a:buNone/>
            </a:pPr>
            <a:endParaRPr lang="en-US" altLang="en-US" sz="1600" dirty="0">
              <a:solidFill>
                <a:schemeClr val="tx1"/>
              </a:solidFill>
            </a:endParaRPr>
          </a:p>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Objective</a:t>
            </a:r>
            <a:r>
              <a:rPr lang="en-US" altLang="en-US" sz="1600" dirty="0">
                <a:solidFill>
                  <a:schemeClr val="tx1"/>
                </a:solidFill>
                <a:ea typeface="Calibri" panose="020F0502020204030204" pitchFamily="34" charset="0"/>
                <a:cs typeface="Calibri" panose="020F0502020204030204" pitchFamily="34" charset="0"/>
              </a:rPr>
              <a:t>: </a:t>
            </a:r>
            <a:r>
              <a:rPr lang="en-US" sz="1600" dirty="0">
                <a:solidFill>
                  <a:schemeClr val="tx1"/>
                </a:solidFill>
                <a:ea typeface="Calibri" panose="020F0502020204030204" pitchFamily="34" charset="0"/>
                <a:cs typeface="Calibri" panose="020F0502020204030204" pitchFamily="34" charset="0"/>
              </a:rPr>
              <a:t>Explain how network devices enable wired and wireless network communication.</a:t>
            </a:r>
          </a:p>
        </p:txBody>
      </p:sp>
      <p:graphicFrame>
        <p:nvGraphicFramePr>
          <p:cNvPr id="2" name="Table 1"/>
          <p:cNvGraphicFramePr>
            <a:graphicFrameLocks noGrp="1"/>
          </p:cNvGraphicFramePr>
          <p:nvPr>
            <p:extLst>
              <p:ext uri="{D42A27DB-BD31-4B8C-83A1-F6EECF244321}">
                <p14:modId xmlns:p14="http://schemas.microsoft.com/office/powerpoint/2010/main" val="3134877937"/>
              </p:ext>
            </p:extLst>
          </p:nvPr>
        </p:nvGraphicFramePr>
        <p:xfrm>
          <a:off x="655233" y="1819868"/>
          <a:ext cx="6731558" cy="1147525"/>
        </p:xfrm>
        <a:graphic>
          <a:graphicData uri="http://schemas.openxmlformats.org/drawingml/2006/table">
            <a:tbl>
              <a:tblPr firstRow="1" firstCol="1" bandRow="1">
                <a:tableStyleId>{5C22544A-7EE6-4342-B048-85BDC9FD1C3A}</a:tableStyleId>
              </a:tblPr>
              <a:tblGrid>
                <a:gridCol w="2190837">
                  <a:extLst>
                    <a:ext uri="{9D8B030D-6E8A-4147-A177-3AD203B41FA5}">
                      <a16:colId xmlns:a16="http://schemas.microsoft.com/office/drawing/2014/main" xmlns="" val="399010295"/>
                    </a:ext>
                  </a:extLst>
                </a:gridCol>
                <a:gridCol w="4540721">
                  <a:extLst>
                    <a:ext uri="{9D8B030D-6E8A-4147-A177-3AD203B41FA5}">
                      <a16:colId xmlns:a16="http://schemas.microsoft.com/office/drawing/2014/main" xmlns="" val="3417728144"/>
                    </a:ext>
                  </a:extLst>
                </a:gridCol>
              </a:tblGrid>
              <a:tr h="270189">
                <a:tc>
                  <a:txBody>
                    <a:bodyPr/>
                    <a:lstStyle/>
                    <a:p>
                      <a:pPr marL="0" marR="0" algn="ctr">
                        <a:lnSpc>
                          <a:spcPct val="107000"/>
                        </a:lnSpc>
                        <a:spcBef>
                          <a:spcPts val="0"/>
                        </a:spcBef>
                        <a:spcAft>
                          <a:spcPts val="0"/>
                        </a:spcAft>
                      </a:pPr>
                      <a:r>
                        <a:rPr lang="en-US" sz="1100" dirty="0">
                          <a:effectLst/>
                        </a:rPr>
                        <a:t>Topic Title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nchor="ctr"/>
                </a:tc>
                <a:tc>
                  <a:txBody>
                    <a:bodyPr/>
                    <a:lstStyle/>
                    <a:p>
                      <a:pPr marL="0" marR="0" algn="ctr">
                        <a:lnSpc>
                          <a:spcPct val="107000"/>
                        </a:lnSpc>
                        <a:spcBef>
                          <a:spcPts val="0"/>
                        </a:spcBef>
                        <a:spcAft>
                          <a:spcPts val="0"/>
                        </a:spcAft>
                      </a:pPr>
                      <a:r>
                        <a:rPr lang="en-US" sz="1100" dirty="0">
                          <a:effectLst/>
                        </a:rPr>
                        <a:t>Topic Objective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nchor="ctr"/>
                </a:tc>
                <a:extLst>
                  <a:ext uri="{0D108BD9-81ED-4DB2-BD59-A6C34878D82A}">
                    <a16:rowId xmlns:a16="http://schemas.microsoft.com/office/drawing/2014/main" xmlns="" val="364302898"/>
                  </a:ext>
                </a:extLst>
              </a:tr>
              <a:tr h="438668">
                <a:tc>
                  <a:txBody>
                    <a:bodyPr/>
                    <a:lstStyle/>
                    <a:p>
                      <a:pPr fontAlgn="ctr"/>
                      <a:r>
                        <a:rPr lang="en-IN" sz="1100" b="1" dirty="0">
                          <a:effectLst/>
                        </a:rPr>
                        <a:t>Network Devices</a:t>
                      </a:r>
                    </a:p>
                  </a:txBody>
                  <a:tcPr marL="47625" marR="47625" marT="47625" marB="47625" anchor="ctr"/>
                </a:tc>
                <a:tc>
                  <a:txBody>
                    <a:bodyPr/>
                    <a:lstStyle/>
                    <a:p>
                      <a:pPr fontAlgn="ctr"/>
                      <a:r>
                        <a:rPr lang="en-US" sz="1100" b="0" dirty="0">
                          <a:effectLst/>
                        </a:rPr>
                        <a:t>Explain how network devices enable network communication.</a:t>
                      </a:r>
                    </a:p>
                  </a:txBody>
                  <a:tcPr marL="47625" marR="47625" marT="47625" marB="47625" anchor="ctr"/>
                </a:tc>
                <a:extLst>
                  <a:ext uri="{0D108BD9-81ED-4DB2-BD59-A6C34878D82A}">
                    <a16:rowId xmlns:a16="http://schemas.microsoft.com/office/drawing/2014/main" xmlns="" val="3530891527"/>
                  </a:ext>
                </a:extLst>
              </a:tr>
              <a:tr h="438668">
                <a:tc>
                  <a:txBody>
                    <a:bodyPr/>
                    <a:lstStyle/>
                    <a:p>
                      <a:pPr fontAlgn="ctr"/>
                      <a:r>
                        <a:rPr lang="en-IN" sz="1100" b="1" dirty="0">
                          <a:effectLst/>
                        </a:rPr>
                        <a:t>Wireless Communications</a:t>
                      </a:r>
                    </a:p>
                  </a:txBody>
                  <a:tcPr marL="47625" marR="47625" marT="47625" marB="47625" anchor="ctr"/>
                </a:tc>
                <a:tc>
                  <a:txBody>
                    <a:bodyPr/>
                    <a:lstStyle/>
                    <a:p>
                      <a:pPr fontAlgn="ctr"/>
                      <a:r>
                        <a:rPr lang="en-US" sz="1100" b="0" dirty="0">
                          <a:effectLst/>
                        </a:rPr>
                        <a:t>Explain how wireless devices enable network communication.</a:t>
                      </a:r>
                    </a:p>
                  </a:txBody>
                  <a:tcPr marL="47625" marR="47625" marT="47625" marB="47625" anchor="ctr"/>
                </a:tc>
                <a:extLst>
                  <a:ext uri="{0D108BD9-81ED-4DB2-BD59-A6C34878D82A}">
                    <a16:rowId xmlns:a16="http://schemas.microsoft.com/office/drawing/2014/main" xmlns="" val="662892947"/>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28588</TotalTime>
  <Words>6375</Words>
  <Application>Microsoft Office PowerPoint</Application>
  <PresentationFormat>On-screen Show (16:9)</PresentationFormat>
  <Paragraphs>700</Paragraphs>
  <Slides>58</Slides>
  <Notes>57</Notes>
  <HiddenSlides>7</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58</vt:i4>
      </vt:variant>
    </vt:vector>
  </HeadingPairs>
  <TitlesOfParts>
    <vt:vector size="67" baseType="lpstr">
      <vt:lpstr>ＭＳ Ｐゴシック</vt:lpstr>
      <vt:lpstr>Arial</vt:lpstr>
      <vt:lpstr>Calibri</vt:lpstr>
      <vt:lpstr>CiscoSans</vt:lpstr>
      <vt:lpstr>CiscoSans ExtraLight</vt:lpstr>
      <vt:lpstr>CiscoSans Thin</vt:lpstr>
      <vt:lpstr>Times New Roman</vt:lpstr>
      <vt:lpstr>Wingdings</vt:lpstr>
      <vt:lpstr>Default Theme</vt:lpstr>
      <vt:lpstr>Module 11: Network Communication Devices</vt:lpstr>
      <vt:lpstr>Instructor Materials – Module 11 Planning Guide</vt:lpstr>
      <vt:lpstr>What to Expect in this Module</vt:lpstr>
      <vt:lpstr>Check Your Understanding</vt:lpstr>
      <vt:lpstr>Module 11: Activities</vt:lpstr>
      <vt:lpstr>Module 11: Best Practices</vt:lpstr>
      <vt:lpstr>Module 11: Best Practices (Contd.)</vt:lpstr>
      <vt:lpstr>Module 11: Network Communication Devices</vt:lpstr>
      <vt:lpstr>Module Objectives</vt:lpstr>
      <vt:lpstr>11.1 Network Devices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11.2 Wireless Communications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11.3 Network Communication Devices Summary</vt:lpstr>
      <vt:lpstr>PowerPoint Presentation</vt:lpstr>
      <vt:lpstr>PowerPoint Presentation</vt:lpstr>
      <vt:lpstr>Module 11 New Terms and Commands</vt:lpstr>
      <vt:lpstr>PowerPoint Presentation</vt:lpstr>
    </vt:vector>
  </TitlesOfParts>
  <Company>Cisco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Sneha Alex</cp:lastModifiedBy>
  <cp:revision>1404</cp:revision>
  <dcterms:created xsi:type="dcterms:W3CDTF">2016-08-22T22:27:36Z</dcterms:created>
  <dcterms:modified xsi:type="dcterms:W3CDTF">2020-08-13T05:24:52Z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