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ppt/notesSlides/notesSlide29.xml" ContentType="application/vnd.openxmlformats-officedocument.presentationml.notesSlide+xml"/>
  <Override PartName="/ppt/tags/tag29.xml" ContentType="application/vnd.openxmlformats-officedocument.presentationml.tags+xml"/>
  <Override PartName="/ppt/notesSlides/notesSlide30.xml" ContentType="application/vnd.openxmlformats-officedocument.presentationml.notesSlide+xml"/>
  <Override PartName="/ppt/tags/tag30.xml" ContentType="application/vnd.openxmlformats-officedocument.presentationml.tags+xml"/>
  <Override PartName="/ppt/notesSlides/notesSlide31.xml" ContentType="application/vnd.openxmlformats-officedocument.presentationml.notesSlide+xml"/>
  <Override PartName="/ppt/tags/tag31.xml" ContentType="application/vnd.openxmlformats-officedocument.presentationml.tags+xml"/>
  <Override PartName="/ppt/notesSlides/notesSlide32.xml" ContentType="application/vnd.openxmlformats-officedocument.presentationml.notesSlide+xml"/>
  <Override PartName="/ppt/tags/tag32.xml" ContentType="application/vnd.openxmlformats-officedocument.presentationml.tags+xml"/>
  <Override PartName="/ppt/notesSlides/notesSlide33.xml" ContentType="application/vnd.openxmlformats-officedocument.presentationml.notesSlide+xml"/>
  <Override PartName="/ppt/tags/tag33.xml" ContentType="application/vnd.openxmlformats-officedocument.presentationml.tags+xml"/>
  <Override PartName="/ppt/notesSlides/notesSlide34.xml" ContentType="application/vnd.openxmlformats-officedocument.presentationml.notesSlide+xml"/>
  <Override PartName="/ppt/tags/tag34.xml" ContentType="application/vnd.openxmlformats-officedocument.presentationml.tags+xml"/>
  <Override PartName="/ppt/notesSlides/notesSlide35.xml" ContentType="application/vnd.openxmlformats-officedocument.presentationml.notesSlide+xml"/>
  <Override PartName="/ppt/tags/tag35.xml" ContentType="application/vnd.openxmlformats-officedocument.presentationml.tags+xml"/>
  <Override PartName="/ppt/notesSlides/notesSlide36.xml" ContentType="application/vnd.openxmlformats-officedocument.presentationml.notesSlide+xml"/>
  <Override PartName="/ppt/tags/tag36.xml" ContentType="application/vnd.openxmlformats-officedocument.presentationml.tags+xml"/>
  <Override PartName="/ppt/notesSlides/notesSlide37.xml" ContentType="application/vnd.openxmlformats-officedocument.presentationml.notesSlide+xml"/>
  <Override PartName="/ppt/tags/tag37.xml" ContentType="application/vnd.openxmlformats-officedocument.presentationml.tags+xml"/>
  <Override PartName="/ppt/notesSlides/notesSlide38.xml" ContentType="application/vnd.openxmlformats-officedocument.presentationml.notesSlide+xml"/>
  <Override PartName="/ppt/tags/tag38.xml" ContentType="application/vnd.openxmlformats-officedocument.presentationml.tags+xml"/>
  <Override PartName="/ppt/notesSlides/notesSlide39.xml" ContentType="application/vnd.openxmlformats-officedocument.presentationml.notesSlide+xml"/>
  <Override PartName="/ppt/tags/tag39.xml" ContentType="application/vnd.openxmlformats-officedocument.presentationml.tags+xml"/>
  <Override PartName="/ppt/notesSlides/notesSlide40.xml" ContentType="application/vnd.openxmlformats-officedocument.presentationml.notesSlide+xml"/>
  <Override PartName="/ppt/tags/tag40.xml" ContentType="application/vnd.openxmlformats-officedocument.presentationml.tags+xml"/>
  <Override PartName="/ppt/notesSlides/notesSlide41.xml" ContentType="application/vnd.openxmlformats-officedocument.presentationml.notesSlide+xml"/>
  <Override PartName="/ppt/tags/tag41.xml" ContentType="application/vnd.openxmlformats-officedocument.presentationml.tags+xml"/>
  <Override PartName="/ppt/notesSlides/notesSlide42.xml" ContentType="application/vnd.openxmlformats-officedocument.presentationml.notesSlide+xml"/>
  <Override PartName="/ppt/tags/tag42.xml" ContentType="application/vnd.openxmlformats-officedocument.presentationml.tags+xml"/>
  <Override PartName="/ppt/notesSlides/notesSlide43.xml" ContentType="application/vnd.openxmlformats-officedocument.presentationml.notesSlide+xml"/>
  <Override PartName="/ppt/tags/tag43.xml" ContentType="application/vnd.openxmlformats-officedocument.presentationml.tags+xml"/>
  <Override PartName="/ppt/notesSlides/notesSlide44.xml" ContentType="application/vnd.openxmlformats-officedocument.presentationml.notesSlide+xml"/>
  <Override PartName="/ppt/tags/tag44.xml" ContentType="application/vnd.openxmlformats-officedocument.presentationml.tags+xml"/>
  <Override PartName="/ppt/notesSlides/notesSlide45.xml" ContentType="application/vnd.openxmlformats-officedocument.presentationml.notesSlide+xml"/>
  <Override PartName="/ppt/tags/tag45.xml" ContentType="application/vnd.openxmlformats-officedocument.presentationml.tags+xml"/>
  <Override PartName="/ppt/notesSlides/notesSlide46.xml" ContentType="application/vnd.openxmlformats-officedocument.presentationml.notesSlide+xml"/>
  <Override PartName="/ppt/tags/tag46.xml" ContentType="application/vnd.openxmlformats-officedocument.presentationml.tags+xml"/>
  <Override PartName="/ppt/notesSlides/notesSlide47.xml" ContentType="application/vnd.openxmlformats-officedocument.presentationml.notesSlide+xml"/>
  <Override PartName="/ppt/tags/tag47.xml" ContentType="application/vnd.openxmlformats-officedocument.presentationml.tags+xml"/>
  <Override PartName="/ppt/notesSlides/notesSlide48.xml" ContentType="application/vnd.openxmlformats-officedocument.presentationml.notesSlide+xml"/>
  <Override PartName="/ppt/tags/tag48.xml" ContentType="application/vnd.openxmlformats-officedocument.presentationml.tags+xml"/>
  <Override PartName="/ppt/notesSlides/notesSlide49.xml" ContentType="application/vnd.openxmlformats-officedocument.presentationml.notesSlide+xml"/>
  <Override PartName="/ppt/tags/tag49.xml" ContentType="application/vnd.openxmlformats-officedocument.presentationml.tags+xml"/>
  <Override PartName="/ppt/notesSlides/notesSlide50.xml" ContentType="application/vnd.openxmlformats-officedocument.presentationml.notesSlide+xml"/>
  <Override PartName="/ppt/tags/tag50.xml" ContentType="application/vnd.openxmlformats-officedocument.presentationml.tags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tags/tag5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58"/>
  </p:notesMasterIdLst>
  <p:sldIdLst>
    <p:sldId id="1176" r:id="rId2"/>
    <p:sldId id="1177" r:id="rId3"/>
    <p:sldId id="1178" r:id="rId4"/>
    <p:sldId id="1179" r:id="rId5"/>
    <p:sldId id="1180" r:id="rId6"/>
    <p:sldId id="1181" r:id="rId7"/>
    <p:sldId id="1182" r:id="rId8"/>
    <p:sldId id="1183" r:id="rId9"/>
    <p:sldId id="1184" r:id="rId10"/>
    <p:sldId id="1185" r:id="rId11"/>
    <p:sldId id="1186" r:id="rId12"/>
    <p:sldId id="1187" r:id="rId13"/>
    <p:sldId id="1188" r:id="rId14"/>
    <p:sldId id="1189" r:id="rId15"/>
    <p:sldId id="1190" r:id="rId16"/>
    <p:sldId id="1191" r:id="rId17"/>
    <p:sldId id="1192" r:id="rId18"/>
    <p:sldId id="1193" r:id="rId19"/>
    <p:sldId id="1194" r:id="rId20"/>
    <p:sldId id="1195" r:id="rId21"/>
    <p:sldId id="1196" r:id="rId22"/>
    <p:sldId id="1197" r:id="rId23"/>
    <p:sldId id="1198" r:id="rId24"/>
    <p:sldId id="1199" r:id="rId25"/>
    <p:sldId id="1200" r:id="rId26"/>
    <p:sldId id="1201" r:id="rId27"/>
    <p:sldId id="1202" r:id="rId28"/>
    <p:sldId id="1203" r:id="rId29"/>
    <p:sldId id="1204" r:id="rId30"/>
    <p:sldId id="1205" r:id="rId31"/>
    <p:sldId id="1206" r:id="rId32"/>
    <p:sldId id="1207" r:id="rId33"/>
    <p:sldId id="1208" r:id="rId34"/>
    <p:sldId id="1209" r:id="rId35"/>
    <p:sldId id="1210" r:id="rId36"/>
    <p:sldId id="1211" r:id="rId37"/>
    <p:sldId id="1212" r:id="rId38"/>
    <p:sldId id="1213" r:id="rId39"/>
    <p:sldId id="1214" r:id="rId40"/>
    <p:sldId id="1215" r:id="rId41"/>
    <p:sldId id="1216" r:id="rId42"/>
    <p:sldId id="1217" r:id="rId43"/>
    <p:sldId id="1218" r:id="rId44"/>
    <p:sldId id="1219" r:id="rId45"/>
    <p:sldId id="1220" r:id="rId46"/>
    <p:sldId id="1221" r:id="rId47"/>
    <p:sldId id="1222" r:id="rId48"/>
    <p:sldId id="1223" r:id="rId49"/>
    <p:sldId id="1224" r:id="rId50"/>
    <p:sldId id="1225" r:id="rId51"/>
    <p:sldId id="1226" r:id="rId52"/>
    <p:sldId id="1227" r:id="rId53"/>
    <p:sldId id="1228" r:id="rId54"/>
    <p:sldId id="1229" r:id="rId55"/>
    <p:sldId id="1230" r:id="rId56"/>
    <p:sldId id="1231" r:id="rId57"/>
  </p:sldIdLst>
  <p:sldSz cx="9144000" cy="5143500" type="screen16x9"/>
  <p:notesSz cx="6858000" cy="9144000"/>
  <p:custDataLst>
    <p:tags r:id="rId59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/>
  <p:cmAuthor id="2" name="Bob Vachon" initials="BV" lastIdx="24" clrIdx="2"/>
  <p:cmAuthor id="3" name="Sue Livingston -X (suliving - UNICON INC at Cisco)" initials="SL-(-UIaC" lastIdx="4" clrIdx="3">
    <p:extLst>
      <p:ext uri="{19B8F6BF-5375-455C-9EA6-DF929625EA0E}">
        <p15:presenceInfo xmlns:p15="http://schemas.microsoft.com/office/powerpoint/2012/main" userId="S::suliving@cisco.com::dc701d48-dd51-411a-9041-b7f1328f1486" providerId="AD"/>
      </p:ext>
    </p:extLst>
  </p:cmAuthor>
  <p:cmAuthor id="4" name="jagibbon" initials="jmg" lastIdx="3" clrIdx="4">
    <p:extLst>
      <p:ext uri="{19B8F6BF-5375-455C-9EA6-DF929625EA0E}">
        <p15:presenceInfo xmlns:p15="http://schemas.microsoft.com/office/powerpoint/2012/main" userId="jagibbon" providerId="None"/>
      </p:ext>
    </p:extLst>
  </p:cmAuthor>
  <p:cmAuthor id="5" name="Sneha Alex" initials="SA" lastIdx="20" clrIdx="5">
    <p:extLst>
      <p:ext uri="{19B8F6BF-5375-455C-9EA6-DF929625EA0E}">
        <p15:presenceInfo xmlns:p15="http://schemas.microsoft.com/office/powerpoint/2012/main" userId="S-1-5-21-1801674531-1177238915-682003330-3294822" providerId="AD"/>
      </p:ext>
    </p:extLst>
  </p:cmAuthor>
  <p:cmAuthor id="6" name="Telethia Willis (twillis)" initials="TW(" lastIdx="2" clrIdx="6">
    <p:extLst>
      <p:ext uri="{19B8F6BF-5375-455C-9EA6-DF929625EA0E}">
        <p15:presenceInfo xmlns:p15="http://schemas.microsoft.com/office/powerpoint/2012/main" userId="S::twillis@cisco.com::b3a0f02c-775d-4737-9fd6-3f4e1d55c5e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8585B"/>
    <a:srgbClr val="AFE8FB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13" autoAdjust="0"/>
    <p:restoredTop sz="83598" autoAdjust="0"/>
  </p:normalViewPr>
  <p:slideViewPr>
    <p:cSldViewPr snapToGrid="0" showGuides="1">
      <p:cViewPr varScale="1">
        <p:scale>
          <a:sx n="79" d="100"/>
          <a:sy n="79" d="100"/>
        </p:scale>
        <p:origin x="1344" y="60"/>
      </p:cViewPr>
      <p:guideLst>
        <p:guide orient="horz" pos="162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CyberOps Associate v1.0</a:t>
            </a:r>
          </a:p>
          <a:p>
            <a:pPr>
              <a:buFontTx/>
              <a:buNone/>
            </a:pPr>
            <a:r>
              <a:rPr lang="en-US" sz="1200" b="0" dirty="0"/>
              <a:t>Module 12: </a:t>
            </a:r>
            <a:r>
              <a:rPr lang="en-US" sz="1200" b="0" dirty="0">
                <a:solidFill>
                  <a:srgbClr val="FF0000"/>
                </a:solidFill>
              </a:rPr>
              <a:t>Network Security Infrastructure</a:t>
            </a:r>
            <a:endParaRPr lang="en-GB" b="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30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10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0" dirty="0"/>
              <a:t>CyberOps Associate v1.0</a:t>
            </a:r>
          </a:p>
          <a:p>
            <a:pPr>
              <a:buFontTx/>
              <a:buNone/>
            </a:pPr>
            <a:r>
              <a:rPr lang="en-US" sz="1200" b="0" dirty="0"/>
              <a:t>12 </a:t>
            </a:r>
            <a:r>
              <a:rPr lang="en-GB" dirty="0"/>
              <a:t>–</a:t>
            </a:r>
            <a:r>
              <a:rPr lang="en-US" sz="1200" b="0" dirty="0"/>
              <a:t> </a:t>
            </a:r>
            <a:r>
              <a:rPr lang="en-IN" sz="1200" b="0" dirty="0">
                <a:solidFill>
                  <a:srgbClr val="FF0000"/>
                </a:solidFill>
              </a:rPr>
              <a:t>Network Security Infrastructure</a:t>
            </a:r>
            <a:endParaRPr lang="en-GB" b="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GB" dirty="0"/>
              <a:t>12.0 –</a:t>
            </a:r>
            <a:r>
              <a:rPr lang="en-US" sz="1200" b="0" dirty="0">
                <a:solidFill>
                  <a:srgbClr val="FF0000"/>
                </a:solidFill>
              </a:rPr>
              <a:t> </a:t>
            </a:r>
            <a:r>
              <a:rPr lang="en-IN" sz="1200" b="0" dirty="0">
                <a:solidFill>
                  <a:srgbClr val="FF0000"/>
                </a:solidFill>
              </a:rPr>
              <a:t>Introduction</a:t>
            </a:r>
            <a:endParaRPr lang="en-GB" b="0" dirty="0">
              <a:solidFill>
                <a:srgbClr val="FF0000"/>
              </a:solidFill>
            </a:endParaRPr>
          </a:p>
          <a:p>
            <a:r>
              <a:rPr lang="en-GB" dirty="0"/>
              <a:t>12.0.2 –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Will I Learn in this Module?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6616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Source:</a:t>
            </a:r>
          </a:p>
          <a:p>
            <a:pPr>
              <a:buFontTx/>
              <a:buNone/>
            </a:pPr>
            <a:r>
              <a:rPr lang="en-US" sz="1200" b="0" dirty="0"/>
              <a:t>12 –</a:t>
            </a:r>
            <a:r>
              <a:rPr lang="en-GB" dirty="0"/>
              <a:t> </a:t>
            </a:r>
            <a:r>
              <a:rPr lang="en-IN" dirty="0"/>
              <a:t>Network Security Infrastructure</a:t>
            </a:r>
            <a:endParaRPr lang="en-US" sz="1200" b="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1200" b="0" dirty="0">
                <a:solidFill>
                  <a:srgbClr val="FF0000"/>
                </a:solidFill>
              </a:rPr>
              <a:t>12.1</a:t>
            </a:r>
            <a:r>
              <a:rPr lang="en-GB" dirty="0"/>
              <a:t>–</a:t>
            </a:r>
            <a:r>
              <a:rPr lang="en-US" sz="1200" b="0" dirty="0">
                <a:solidFill>
                  <a:srgbClr val="FF0000"/>
                </a:solidFill>
              </a:rPr>
              <a:t> </a:t>
            </a:r>
            <a:r>
              <a:rPr lang="en-IN" sz="1200" b="0" dirty="0">
                <a:solidFill>
                  <a:srgbClr val="FF0000"/>
                </a:solidFill>
              </a:rPr>
              <a:t>Network Topologies</a:t>
            </a:r>
            <a:endParaRPr lang="en-GB" b="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US" dirty="0"/>
          </a:p>
          <a:p>
            <a:r>
              <a:rPr lang="en-US" sz="1050" b="1" u="sng" dirty="0"/>
              <a:t>In-Session Activities / Explanations:</a:t>
            </a:r>
            <a:endParaRPr lang="en-US" sz="105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b="1" dirty="0"/>
              <a:t>Time</a:t>
            </a:r>
            <a:r>
              <a:rPr lang="en-US" b="1" dirty="0"/>
              <a:t>: </a:t>
            </a:r>
            <a:r>
              <a:rPr lang="en-US" sz="1000" b="0" dirty="0"/>
              <a:t>20</a:t>
            </a:r>
            <a:r>
              <a:rPr lang="en-US" sz="1000" b="0" baseline="0" dirty="0"/>
              <a:t> min</a:t>
            </a:r>
            <a:endParaRPr lang="en-US" sz="1000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b="1" dirty="0"/>
              <a:t>Instructor Notes: </a:t>
            </a:r>
            <a:endParaRPr lang="en-US" sz="1050" dirty="0"/>
          </a:p>
          <a:p>
            <a:pPr marL="341313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00" baseline="0" dirty="0"/>
              <a:t>Explain the important terms or symbols used to </a:t>
            </a:r>
            <a:r>
              <a:rPr lang="en-US" sz="1000" dirty="0"/>
              <a:t>represent different devices and connections within the network.</a:t>
            </a:r>
            <a:endParaRPr lang="en-US" sz="1000" baseline="0" dirty="0"/>
          </a:p>
          <a:p>
            <a:pPr marL="341313" lvl="1" indent="-171450">
              <a:buFont typeface="Arial" panose="020B0604020202020204" pitchFamily="34" charset="0"/>
              <a:buChar char="•"/>
            </a:pPr>
            <a:r>
              <a:rPr lang="en-US" sz="1000" baseline="0" dirty="0"/>
              <a:t>Describe the different types of topologies with their respective diagrams.</a:t>
            </a:r>
          </a:p>
          <a:p>
            <a:pPr marL="341313" lvl="1" indent="-171450">
              <a:buFont typeface="Arial" panose="020B0604020202020204" pitchFamily="34" charset="0"/>
              <a:buChar char="•"/>
            </a:pPr>
            <a:r>
              <a:rPr lang="en-US" sz="1000" baseline="0" dirty="0"/>
              <a:t>List the different types of networks.</a:t>
            </a:r>
          </a:p>
          <a:p>
            <a:pPr marL="341313" lvl="1" indent="-171450">
              <a:buFont typeface="Arial" panose="020B0604020202020204" pitchFamily="34" charset="0"/>
              <a:buChar char="•"/>
            </a:pPr>
            <a:r>
              <a:rPr lang="en-US" sz="1000" baseline="0" dirty="0"/>
              <a:t>Differentiate between LANs and WANs</a:t>
            </a:r>
          </a:p>
          <a:p>
            <a:pPr marL="341313" lvl="1" indent="-171450">
              <a:buFont typeface="Arial" panose="020B0604020202020204" pitchFamily="34" charset="0"/>
              <a:buChar char="•"/>
            </a:pPr>
            <a:r>
              <a:rPr lang="en-US" sz="1000" baseline="0" dirty="0"/>
              <a:t>Discuss the common security architectures with examples.</a:t>
            </a:r>
          </a:p>
          <a:p>
            <a:pPr marL="341313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Ensure that the</a:t>
            </a:r>
            <a:r>
              <a:rPr lang="en-US" sz="10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learners</a:t>
            </a:r>
            <a:r>
              <a:rPr lang="en-US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complete the “Check Your Understanding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Identify</a:t>
            </a:r>
            <a:r>
              <a:rPr lang="en-US" sz="10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I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Network Topology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in section 12.1.8.</a:t>
            </a:r>
            <a:endParaRPr lang="en-US" sz="1000" baseline="0" dirty="0"/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50" b="1" dirty="0"/>
              <a:t>Key Points:</a:t>
            </a:r>
            <a:r>
              <a:rPr lang="en-US" sz="1100" b="1" dirty="0"/>
              <a:t>  </a:t>
            </a:r>
            <a:r>
              <a:rPr lang="en-US" sz="1100" b="0" dirty="0"/>
              <a:t>Topology</a:t>
            </a:r>
            <a:r>
              <a:rPr lang="en-US" sz="1100" b="0" baseline="0" dirty="0"/>
              <a:t> diagrams, LANs and WANs, </a:t>
            </a:r>
            <a:r>
              <a:rPr lang="en-US" dirty="0"/>
              <a:t>Three-Layer Network Design Model , Common</a:t>
            </a:r>
            <a:r>
              <a:rPr lang="en-US" baseline="0" dirty="0"/>
              <a:t> Security Architectures.</a:t>
            </a:r>
            <a:endParaRPr lang="en-US" altLang="en-US" dirty="0"/>
          </a:p>
          <a:p>
            <a:pPr marL="0" lvl="0" indent="-287337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04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12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12 </a:t>
            </a:r>
            <a:r>
              <a:rPr lang="en-GB" dirty="0"/>
              <a:t>– </a:t>
            </a:r>
            <a:r>
              <a:rPr lang="en-IN" dirty="0"/>
              <a:t>Network Security Infrastructure</a:t>
            </a:r>
            <a:endParaRPr lang="en-US" sz="1200" b="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1200" b="0" dirty="0">
                <a:solidFill>
                  <a:srgbClr val="FF0000"/>
                </a:solidFill>
              </a:rPr>
              <a:t>12.1</a:t>
            </a:r>
            <a:r>
              <a:rPr lang="en-GB" dirty="0"/>
              <a:t>–</a:t>
            </a:r>
            <a:r>
              <a:rPr lang="en-US" sz="1200" b="0" dirty="0">
                <a:solidFill>
                  <a:srgbClr val="FF0000"/>
                </a:solidFill>
              </a:rPr>
              <a:t> </a:t>
            </a:r>
            <a:r>
              <a:rPr lang="en-IN" sz="1200" b="0" dirty="0">
                <a:solidFill>
                  <a:srgbClr val="FF0000"/>
                </a:solidFill>
              </a:rPr>
              <a:t>Network Topologies</a:t>
            </a:r>
            <a:endParaRPr lang="en-GB" b="0" dirty="0">
              <a:solidFill>
                <a:srgbClr val="FF0000"/>
              </a:solidFill>
            </a:endParaRPr>
          </a:p>
          <a:p>
            <a:r>
              <a:rPr lang="en-GB" dirty="0"/>
              <a:t>12.1.1– Network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861581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12 – Network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Security Infrastructure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12.1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Topologies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12.1.2 – Topology Diagrams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8372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14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12 –</a:t>
            </a:r>
            <a:r>
              <a:rPr lang="en-GB" dirty="0"/>
              <a:t> </a:t>
            </a:r>
            <a:r>
              <a:rPr lang="en-IN" dirty="0"/>
              <a:t>Network Security Infrastructure</a:t>
            </a:r>
            <a:endParaRPr lang="en-US" sz="1200" b="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1200" b="0" dirty="0">
                <a:solidFill>
                  <a:srgbClr val="FF0000"/>
                </a:solidFill>
              </a:rPr>
              <a:t>12.1</a:t>
            </a:r>
            <a:r>
              <a:rPr lang="en-GB" dirty="0"/>
              <a:t>–</a:t>
            </a:r>
            <a:r>
              <a:rPr lang="en-US" sz="1200" b="0" dirty="0">
                <a:solidFill>
                  <a:srgbClr val="FF0000"/>
                </a:solidFill>
              </a:rPr>
              <a:t> </a:t>
            </a:r>
            <a:r>
              <a:rPr lang="en-IN" sz="1200" b="0" dirty="0">
                <a:solidFill>
                  <a:srgbClr val="FF0000"/>
                </a:solidFill>
              </a:rPr>
              <a:t>Network Topologies</a:t>
            </a:r>
            <a:endParaRPr lang="en-GB" b="0" dirty="0">
              <a:solidFill>
                <a:srgbClr val="FF0000"/>
              </a:solidFill>
            </a:endParaRPr>
          </a:p>
          <a:p>
            <a:r>
              <a:rPr lang="en-GB" dirty="0"/>
              <a:t>12.1.3</a:t>
            </a:r>
            <a:r>
              <a:rPr lang="en-GB" baseline="0" dirty="0"/>
              <a:t> </a:t>
            </a:r>
            <a:r>
              <a:rPr lang="en-GB" dirty="0"/>
              <a:t>– </a:t>
            </a:r>
            <a:r>
              <a:rPr lang="en-IN" dirty="0"/>
              <a:t>Networks of Many Sizes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474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15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12 –</a:t>
            </a:r>
            <a:r>
              <a:rPr lang="en-GB" dirty="0"/>
              <a:t> </a:t>
            </a:r>
            <a:r>
              <a:rPr lang="en-IN" dirty="0"/>
              <a:t>Network Security Infrastructure</a:t>
            </a:r>
            <a:endParaRPr lang="en-US" sz="1200" b="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1200" b="0" dirty="0">
                <a:solidFill>
                  <a:srgbClr val="FF0000"/>
                </a:solidFill>
              </a:rPr>
              <a:t>12.1 </a:t>
            </a:r>
            <a:r>
              <a:rPr lang="en-GB" dirty="0"/>
              <a:t>–</a:t>
            </a:r>
            <a:r>
              <a:rPr lang="en-US" sz="1200" b="0" dirty="0">
                <a:solidFill>
                  <a:srgbClr val="FF0000"/>
                </a:solidFill>
              </a:rPr>
              <a:t> </a:t>
            </a:r>
            <a:r>
              <a:rPr lang="en-IN" sz="1200" b="0" dirty="0">
                <a:solidFill>
                  <a:srgbClr val="FF0000"/>
                </a:solidFill>
              </a:rPr>
              <a:t>Network Topologies</a:t>
            </a:r>
            <a:endParaRPr lang="en-GB" b="0" dirty="0">
              <a:solidFill>
                <a:srgbClr val="FF0000"/>
              </a:solidFill>
            </a:endParaRPr>
          </a:p>
          <a:p>
            <a:r>
              <a:rPr lang="en-GB" dirty="0"/>
              <a:t>12.1.4 – 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LANs and WANs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6141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12 –</a:t>
            </a:r>
            <a:r>
              <a:rPr lang="en-GB" dirty="0"/>
              <a:t> </a:t>
            </a:r>
            <a:r>
              <a:rPr lang="en-IN" dirty="0"/>
              <a:t>Network Security Infrastructure</a:t>
            </a:r>
            <a:endParaRPr lang="en-US" sz="1200" b="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1200" b="0" dirty="0">
                <a:solidFill>
                  <a:srgbClr val="FF0000"/>
                </a:solidFill>
              </a:rPr>
              <a:t>12.1 </a:t>
            </a:r>
            <a:r>
              <a:rPr lang="en-GB" dirty="0"/>
              <a:t>–</a:t>
            </a:r>
            <a:r>
              <a:rPr lang="en-US" sz="1200" b="0" dirty="0">
                <a:solidFill>
                  <a:srgbClr val="FF0000"/>
                </a:solidFill>
              </a:rPr>
              <a:t> </a:t>
            </a:r>
            <a:r>
              <a:rPr lang="en-IN" sz="1200" b="0" dirty="0">
                <a:solidFill>
                  <a:srgbClr val="FF0000"/>
                </a:solidFill>
              </a:rPr>
              <a:t>Network Topologies</a:t>
            </a:r>
            <a:endParaRPr lang="en-GB" b="0" dirty="0">
              <a:solidFill>
                <a:srgbClr val="FF0000"/>
              </a:solidFill>
            </a:endParaRPr>
          </a:p>
          <a:p>
            <a:r>
              <a:rPr lang="en-GB" dirty="0"/>
              <a:t>12.1.4 – 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LANs and WANs</a:t>
            </a: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3786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17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12 –</a:t>
            </a:r>
            <a:r>
              <a:rPr lang="en-GB" dirty="0"/>
              <a:t> </a:t>
            </a:r>
            <a:r>
              <a:rPr lang="en-IN" dirty="0"/>
              <a:t>Network Security Infrastructure</a:t>
            </a:r>
            <a:endParaRPr lang="en-US" sz="1200" b="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1200" b="0" dirty="0">
                <a:solidFill>
                  <a:srgbClr val="FF0000"/>
                </a:solidFill>
              </a:rPr>
              <a:t>12.1 </a:t>
            </a:r>
            <a:r>
              <a:rPr lang="en-GB" dirty="0"/>
              <a:t>–</a:t>
            </a:r>
            <a:r>
              <a:rPr lang="en-US" sz="1200" b="0" dirty="0">
                <a:solidFill>
                  <a:srgbClr val="FF0000"/>
                </a:solidFill>
              </a:rPr>
              <a:t> </a:t>
            </a:r>
            <a:r>
              <a:rPr lang="en-IN" sz="1200" b="0" dirty="0">
                <a:solidFill>
                  <a:srgbClr val="FF0000"/>
                </a:solidFill>
              </a:rPr>
              <a:t>Network Topologies</a:t>
            </a:r>
            <a:endParaRPr lang="en-GB" b="0" dirty="0">
              <a:solidFill>
                <a:srgbClr val="FF0000"/>
              </a:solidFill>
            </a:endParaRPr>
          </a:p>
          <a:p>
            <a:r>
              <a:rPr lang="en-GB" dirty="0"/>
              <a:t>12.1.5 – </a:t>
            </a:r>
            <a:r>
              <a:rPr lang="en-US" dirty="0"/>
              <a:t>The Three-Layer Network Design Model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18341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18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12 –</a:t>
            </a:r>
            <a:r>
              <a:rPr lang="en-GB" dirty="0"/>
              <a:t> </a:t>
            </a:r>
            <a:r>
              <a:rPr lang="en-IN" dirty="0"/>
              <a:t>Network Security Infrastructure</a:t>
            </a:r>
            <a:endParaRPr lang="en-US" sz="1200" b="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1200" b="0" dirty="0">
                <a:solidFill>
                  <a:srgbClr val="FF0000"/>
                </a:solidFill>
              </a:rPr>
              <a:t>12.1 </a:t>
            </a:r>
            <a:r>
              <a:rPr lang="en-GB" dirty="0"/>
              <a:t>–</a:t>
            </a:r>
            <a:r>
              <a:rPr lang="en-US" sz="1200" b="0" dirty="0">
                <a:solidFill>
                  <a:srgbClr val="FF0000"/>
                </a:solidFill>
              </a:rPr>
              <a:t> </a:t>
            </a:r>
            <a:r>
              <a:rPr lang="en-IN" sz="1200" b="0" dirty="0">
                <a:solidFill>
                  <a:srgbClr val="FF0000"/>
                </a:solidFill>
              </a:rPr>
              <a:t>Network Topologies</a:t>
            </a:r>
            <a:endParaRPr lang="en-GB" b="0" dirty="0">
              <a:solidFill>
                <a:srgbClr val="FF0000"/>
              </a:solidFill>
            </a:endParaRPr>
          </a:p>
          <a:p>
            <a:r>
              <a:rPr lang="en-GB" dirty="0"/>
              <a:t>12.1.5 – </a:t>
            </a:r>
            <a:r>
              <a:rPr lang="en-US" dirty="0"/>
              <a:t>The Three-Layer Network Design Model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631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19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12 –</a:t>
            </a:r>
            <a:r>
              <a:rPr lang="en-GB" dirty="0"/>
              <a:t> </a:t>
            </a:r>
            <a:r>
              <a:rPr lang="en-IN" dirty="0"/>
              <a:t>Network Security Infrastructure</a:t>
            </a:r>
            <a:endParaRPr lang="en-US" sz="1200" b="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1200" b="0" dirty="0">
                <a:solidFill>
                  <a:srgbClr val="FF0000"/>
                </a:solidFill>
              </a:rPr>
              <a:t>12.1 </a:t>
            </a:r>
            <a:r>
              <a:rPr lang="en-GB" dirty="0"/>
              <a:t>–</a:t>
            </a:r>
            <a:r>
              <a:rPr lang="en-US" sz="1200" b="0" dirty="0">
                <a:solidFill>
                  <a:srgbClr val="FF0000"/>
                </a:solidFill>
              </a:rPr>
              <a:t> </a:t>
            </a:r>
            <a:r>
              <a:rPr lang="en-IN" sz="1200" b="0" dirty="0">
                <a:solidFill>
                  <a:srgbClr val="FF0000"/>
                </a:solidFill>
              </a:rPr>
              <a:t>Network Topologies</a:t>
            </a:r>
            <a:endParaRPr lang="en-GB" b="0" dirty="0">
              <a:solidFill>
                <a:srgbClr val="FF0000"/>
              </a:solidFill>
            </a:endParaRPr>
          </a:p>
          <a:p>
            <a:r>
              <a:rPr lang="en-GB" dirty="0"/>
              <a:t>12.1.6 – </a:t>
            </a:r>
            <a:r>
              <a:rPr lang="en-IN" dirty="0"/>
              <a:t>Video - Three-Layer Network Design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35861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30227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20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12 </a:t>
            </a:r>
            <a:r>
              <a:rPr lang="en-GB" dirty="0"/>
              <a:t>– </a:t>
            </a:r>
            <a:r>
              <a:rPr lang="en-IN" dirty="0"/>
              <a:t>Network Security Infrastructure</a:t>
            </a:r>
            <a:endParaRPr lang="en-US" sz="1200" b="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1200" b="0" dirty="0">
                <a:solidFill>
                  <a:srgbClr val="FF0000"/>
                </a:solidFill>
              </a:rPr>
              <a:t>12.1 </a:t>
            </a:r>
            <a:r>
              <a:rPr lang="en-GB" dirty="0"/>
              <a:t>–</a:t>
            </a:r>
            <a:r>
              <a:rPr lang="en-US" sz="1200" b="0" dirty="0">
                <a:solidFill>
                  <a:srgbClr val="FF0000"/>
                </a:solidFill>
              </a:rPr>
              <a:t> </a:t>
            </a:r>
            <a:r>
              <a:rPr lang="en-IN" sz="1200" b="0" dirty="0">
                <a:solidFill>
                  <a:srgbClr val="FF0000"/>
                </a:solidFill>
              </a:rPr>
              <a:t>Network Topologies</a:t>
            </a:r>
            <a:endParaRPr lang="en-GB" b="0" dirty="0">
              <a:solidFill>
                <a:srgbClr val="FF0000"/>
              </a:solidFill>
            </a:endParaRPr>
          </a:p>
          <a:p>
            <a:r>
              <a:rPr lang="en-GB" dirty="0"/>
              <a:t>12.1.7</a:t>
            </a:r>
            <a:r>
              <a:rPr lang="en-GB" baseline="0" dirty="0"/>
              <a:t> </a:t>
            </a:r>
            <a:r>
              <a:rPr lang="en-GB" dirty="0"/>
              <a:t>– 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 Security Architectures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472808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21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12 –</a:t>
            </a:r>
            <a:r>
              <a:rPr lang="en-GB" dirty="0"/>
              <a:t> </a:t>
            </a:r>
            <a:r>
              <a:rPr lang="en-IN" dirty="0"/>
              <a:t>Network Security Infrastructure</a:t>
            </a:r>
            <a:endParaRPr lang="en-US" sz="1200" b="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1200" b="0" dirty="0">
                <a:solidFill>
                  <a:srgbClr val="FF0000"/>
                </a:solidFill>
              </a:rPr>
              <a:t>12.1 </a:t>
            </a:r>
            <a:r>
              <a:rPr lang="en-GB" dirty="0"/>
              <a:t>–</a:t>
            </a:r>
            <a:r>
              <a:rPr lang="en-US" sz="1200" b="0" dirty="0">
                <a:solidFill>
                  <a:srgbClr val="FF0000"/>
                </a:solidFill>
              </a:rPr>
              <a:t> </a:t>
            </a:r>
            <a:r>
              <a:rPr lang="en-IN" sz="1200" b="0" dirty="0">
                <a:solidFill>
                  <a:srgbClr val="FF0000"/>
                </a:solidFill>
              </a:rPr>
              <a:t>Network Topologies</a:t>
            </a:r>
            <a:endParaRPr lang="en-GB" b="0" dirty="0">
              <a:solidFill>
                <a:srgbClr val="FF0000"/>
              </a:solidFill>
            </a:endParaRPr>
          </a:p>
          <a:p>
            <a:r>
              <a:rPr lang="en-GB" dirty="0"/>
              <a:t>12.1.7 – 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 Security Architectures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434720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22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12 –</a:t>
            </a:r>
            <a:r>
              <a:rPr lang="en-GB" dirty="0"/>
              <a:t> </a:t>
            </a:r>
            <a:r>
              <a:rPr lang="en-IN" dirty="0"/>
              <a:t>Network Security Infrastructure</a:t>
            </a:r>
            <a:endParaRPr lang="en-US" sz="1200" b="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1200" b="0" dirty="0">
                <a:solidFill>
                  <a:srgbClr val="FF0000"/>
                </a:solidFill>
              </a:rPr>
              <a:t>12.1 </a:t>
            </a:r>
            <a:r>
              <a:rPr lang="en-GB" dirty="0"/>
              <a:t>–</a:t>
            </a:r>
            <a:r>
              <a:rPr lang="en-US" sz="1200" b="0" dirty="0">
                <a:solidFill>
                  <a:srgbClr val="FF0000"/>
                </a:solidFill>
              </a:rPr>
              <a:t> </a:t>
            </a:r>
            <a:r>
              <a:rPr lang="en-IN" sz="1200" b="0" dirty="0">
                <a:solidFill>
                  <a:srgbClr val="FF0000"/>
                </a:solidFill>
              </a:rPr>
              <a:t>Network Topologies</a:t>
            </a:r>
            <a:endParaRPr lang="en-GB" b="0" dirty="0">
              <a:solidFill>
                <a:srgbClr val="FF0000"/>
              </a:solidFill>
            </a:endParaRPr>
          </a:p>
          <a:p>
            <a:r>
              <a:rPr lang="en-GB" dirty="0"/>
              <a:t>12.1.7 – 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 Security Architectures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12.1.8 –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your Understanding - Identify the Network Topology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213610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23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12 –</a:t>
            </a:r>
            <a:r>
              <a:rPr lang="en-GB" dirty="0"/>
              <a:t> </a:t>
            </a:r>
            <a:r>
              <a:rPr lang="en-IN" dirty="0"/>
              <a:t>Network Security Infrastructure</a:t>
            </a:r>
            <a:endParaRPr lang="en-US" sz="1200" b="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1200" b="0" dirty="0">
                <a:solidFill>
                  <a:srgbClr val="FF0000"/>
                </a:solidFill>
              </a:rPr>
              <a:t>12.1 </a:t>
            </a:r>
            <a:r>
              <a:rPr lang="en-GB" dirty="0"/>
              <a:t>–</a:t>
            </a:r>
            <a:r>
              <a:rPr lang="en-US" sz="1200" b="0" dirty="0">
                <a:solidFill>
                  <a:srgbClr val="FF0000"/>
                </a:solidFill>
              </a:rPr>
              <a:t> </a:t>
            </a:r>
            <a:r>
              <a:rPr lang="en-IN" sz="1200" b="0" dirty="0">
                <a:solidFill>
                  <a:srgbClr val="FF0000"/>
                </a:solidFill>
              </a:rPr>
              <a:t>Network Topologies</a:t>
            </a:r>
            <a:endParaRPr lang="en-GB" b="0" dirty="0">
              <a:solidFill>
                <a:srgbClr val="FF0000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12.1.9 –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Packet Tracer - Identify Packet Flow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656075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Source:</a:t>
            </a:r>
          </a:p>
          <a:p>
            <a:pPr>
              <a:buFontTx/>
              <a:buNone/>
            </a:pPr>
            <a:r>
              <a:rPr lang="en-US" sz="1200" b="0" dirty="0"/>
              <a:t>12 –</a:t>
            </a:r>
            <a:r>
              <a:rPr lang="en-GB" dirty="0"/>
              <a:t> </a:t>
            </a:r>
            <a:r>
              <a:rPr lang="en-IN" dirty="0"/>
              <a:t>Network Security Infrastructure</a:t>
            </a:r>
            <a:endParaRPr lang="en-US" sz="1200" b="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1200" b="0" dirty="0">
                <a:solidFill>
                  <a:srgbClr val="FF0000"/>
                </a:solidFill>
              </a:rPr>
              <a:t>12.2 </a:t>
            </a:r>
            <a:r>
              <a:rPr lang="en-GB" dirty="0"/>
              <a:t>–</a:t>
            </a:r>
            <a:r>
              <a:rPr lang="en-US" sz="1200" b="0" dirty="0">
                <a:solidFill>
                  <a:srgbClr val="FF0000"/>
                </a:solidFill>
              </a:rPr>
              <a:t> </a:t>
            </a:r>
            <a:r>
              <a:rPr lang="en-IN" sz="1200" b="0" dirty="0">
                <a:solidFill>
                  <a:srgbClr val="FF0000"/>
                </a:solidFill>
              </a:rPr>
              <a:t>Security Devices</a:t>
            </a:r>
            <a:endParaRPr lang="en-GB" b="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US" dirty="0"/>
          </a:p>
          <a:p>
            <a:r>
              <a:rPr lang="en-US" sz="1050" b="1" u="sng" dirty="0"/>
              <a:t>In-Session Activities / Explanations:</a:t>
            </a:r>
            <a:endParaRPr lang="en-US" sz="105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b="1" dirty="0"/>
              <a:t>Time</a:t>
            </a:r>
            <a:r>
              <a:rPr lang="en-US" b="1" dirty="0"/>
              <a:t>: </a:t>
            </a:r>
            <a:r>
              <a:rPr lang="en-US" sz="1000" b="0" dirty="0"/>
              <a:t>20 min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b="1" dirty="0"/>
              <a:t>Instructor Notes: </a:t>
            </a:r>
            <a:endParaRPr lang="en-US" sz="1050" dirty="0"/>
          </a:p>
          <a:p>
            <a:pPr marL="341313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In</a:t>
            </a:r>
            <a:r>
              <a:rPr lang="en-US" sz="1000" baseline="0" dirty="0"/>
              <a:t>troduce the topic by demonstrating a video to the learners on security devices.</a:t>
            </a:r>
          </a:p>
          <a:p>
            <a:pPr marL="341313" lvl="1" indent="-171450">
              <a:buFont typeface="Arial" panose="020B0604020202020204" pitchFamily="34" charset="0"/>
              <a:buChar char="•"/>
            </a:pPr>
            <a:r>
              <a:rPr lang="en-US" sz="1000" baseline="0" dirty="0"/>
              <a:t>Explain the different types of firewalls with examples.</a:t>
            </a:r>
          </a:p>
          <a:p>
            <a:pPr marL="341313" lvl="1" indent="-171450">
              <a:buFont typeface="Arial" panose="020B0604020202020204" pitchFamily="34" charset="0"/>
              <a:buChar char="•"/>
            </a:pPr>
            <a:r>
              <a:rPr lang="en-US" sz="1000" baseline="0" dirty="0"/>
              <a:t>Describe the concepts of IPS and IDS.</a:t>
            </a:r>
          </a:p>
          <a:p>
            <a:pPr marL="341313" lvl="1" indent="-171450">
              <a:buFont typeface="Arial" panose="020B0604020202020204" pitchFamily="34" charset="0"/>
              <a:buChar char="•"/>
            </a:pPr>
            <a:r>
              <a:rPr lang="en-US" sz="1000" baseline="0" dirty="0"/>
              <a:t>Discuss examples of specialized security appliances.</a:t>
            </a:r>
          </a:p>
          <a:p>
            <a:pPr marL="341313" lvl="1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Ensure that the</a:t>
            </a:r>
            <a:r>
              <a:rPr lang="en-US" sz="10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learners</a:t>
            </a:r>
            <a:r>
              <a:rPr lang="en-US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complete the “Check Your Understanding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Identify</a:t>
            </a:r>
            <a:r>
              <a:rPr lang="en-US" sz="10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Type</a:t>
            </a:r>
            <a:r>
              <a:rPr lang="en-I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Firewall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in section 12.2.4.</a:t>
            </a:r>
            <a:endParaRPr lang="en-US" sz="1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b="1" dirty="0"/>
              <a:t>Key Points:</a:t>
            </a:r>
            <a:r>
              <a:rPr lang="en-US" sz="1100" b="1" dirty="0"/>
              <a:t>  </a:t>
            </a:r>
            <a:r>
              <a:rPr lang="en-US" sz="1100" b="0" dirty="0"/>
              <a:t>Firewalls, Intrusion Detection and Prevention systems,</a:t>
            </a:r>
            <a:r>
              <a:rPr lang="en-US" sz="1100" b="0" baseline="0" dirty="0"/>
              <a:t> Specialized Security Appliances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8011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25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12 –</a:t>
            </a:r>
            <a:r>
              <a:rPr lang="en-GB" dirty="0"/>
              <a:t> </a:t>
            </a:r>
            <a:r>
              <a:rPr lang="en-IN" dirty="0"/>
              <a:t>Network Security Infrastructure</a:t>
            </a:r>
            <a:endParaRPr lang="en-US" sz="1200" b="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1200" b="0" dirty="0">
                <a:solidFill>
                  <a:srgbClr val="FF0000"/>
                </a:solidFill>
              </a:rPr>
              <a:t>12.2 – </a:t>
            </a:r>
            <a:r>
              <a:rPr lang="en-IN" sz="1200" b="0" dirty="0">
                <a:solidFill>
                  <a:srgbClr val="FF0000"/>
                </a:solidFill>
              </a:rPr>
              <a:t>Security Devices</a:t>
            </a:r>
            <a:endParaRPr lang="en-GB" b="0" dirty="0">
              <a:solidFill>
                <a:srgbClr val="FF0000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12.2.1 – 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Video - Security Devices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492292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26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12 –</a:t>
            </a:r>
            <a:r>
              <a:rPr lang="en-GB" dirty="0"/>
              <a:t> </a:t>
            </a:r>
            <a:r>
              <a:rPr lang="en-IN" dirty="0"/>
              <a:t>Network Security Infrastructure</a:t>
            </a:r>
            <a:endParaRPr lang="en-US" sz="1200" b="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1200" b="0" dirty="0">
                <a:solidFill>
                  <a:srgbClr val="FF0000"/>
                </a:solidFill>
              </a:rPr>
              <a:t>12.2 </a:t>
            </a:r>
            <a:r>
              <a:rPr lang="en-GB" dirty="0"/>
              <a:t>–</a:t>
            </a:r>
            <a:r>
              <a:rPr lang="en-US" sz="1200" b="0" dirty="0">
                <a:solidFill>
                  <a:srgbClr val="FF0000"/>
                </a:solidFill>
              </a:rPr>
              <a:t> </a:t>
            </a:r>
            <a:r>
              <a:rPr lang="en-IN" sz="1200" b="0" dirty="0">
                <a:solidFill>
                  <a:srgbClr val="FF0000"/>
                </a:solidFill>
              </a:rPr>
              <a:t>Security Devices</a:t>
            </a:r>
            <a:endParaRPr lang="en-GB" b="0" dirty="0">
              <a:solidFill>
                <a:srgbClr val="FF0000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12.2.2 – 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Firewalls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858953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27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12 –</a:t>
            </a:r>
            <a:r>
              <a:rPr lang="en-GB" dirty="0"/>
              <a:t> </a:t>
            </a:r>
            <a:r>
              <a:rPr lang="en-IN" dirty="0"/>
              <a:t>Network Security Infrastructure</a:t>
            </a:r>
            <a:endParaRPr lang="en-US" sz="1200" b="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1200" b="0" dirty="0">
                <a:solidFill>
                  <a:srgbClr val="FF0000"/>
                </a:solidFill>
              </a:rPr>
              <a:t>12.2 – </a:t>
            </a:r>
            <a:r>
              <a:rPr lang="en-IN" sz="1200" b="0" dirty="0">
                <a:solidFill>
                  <a:srgbClr val="FF0000"/>
                </a:solidFill>
              </a:rPr>
              <a:t>Security Devices</a:t>
            </a:r>
            <a:endParaRPr lang="en-GB" b="0" dirty="0">
              <a:solidFill>
                <a:srgbClr val="FF0000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12.2.2 – 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Firewalls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06343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28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12 –</a:t>
            </a:r>
            <a:r>
              <a:rPr lang="en-GB" dirty="0"/>
              <a:t> </a:t>
            </a:r>
            <a:r>
              <a:rPr lang="en-IN" dirty="0"/>
              <a:t>Network Security Infrastructure</a:t>
            </a:r>
            <a:endParaRPr lang="en-US" sz="1200" b="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1200" b="0" dirty="0">
                <a:solidFill>
                  <a:srgbClr val="FF0000"/>
                </a:solidFill>
              </a:rPr>
              <a:t>12.2 – </a:t>
            </a:r>
            <a:r>
              <a:rPr lang="en-IN" sz="1200" b="0" dirty="0">
                <a:solidFill>
                  <a:srgbClr val="FF0000"/>
                </a:solidFill>
              </a:rPr>
              <a:t>Security Devices</a:t>
            </a:r>
            <a:endParaRPr lang="en-GB" b="0" dirty="0">
              <a:solidFill>
                <a:srgbClr val="FF0000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12.2.3 – 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Firewall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Type Descriptions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388866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29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12 –</a:t>
            </a:r>
            <a:r>
              <a:rPr lang="en-GB" dirty="0"/>
              <a:t> </a:t>
            </a:r>
            <a:r>
              <a:rPr lang="en-IN" dirty="0"/>
              <a:t>Network Security Infrastructure</a:t>
            </a:r>
            <a:endParaRPr lang="en-US" sz="1200" b="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1200" b="0" dirty="0">
                <a:solidFill>
                  <a:srgbClr val="FF0000"/>
                </a:solidFill>
              </a:rPr>
              <a:t>12.2 – </a:t>
            </a:r>
            <a:r>
              <a:rPr lang="en-IN" sz="1200" b="0" dirty="0">
                <a:solidFill>
                  <a:srgbClr val="FF0000"/>
                </a:solidFill>
              </a:rPr>
              <a:t>Security Devices</a:t>
            </a:r>
            <a:endParaRPr lang="en-GB" b="0" dirty="0">
              <a:solidFill>
                <a:srgbClr val="FF0000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12.2.3 – 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Firewall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Type Descriptions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069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5841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30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12 –</a:t>
            </a:r>
            <a:r>
              <a:rPr lang="en-GB" dirty="0"/>
              <a:t> </a:t>
            </a:r>
            <a:r>
              <a:rPr lang="en-IN" dirty="0"/>
              <a:t>Network Security Infrastructure</a:t>
            </a:r>
            <a:endParaRPr lang="en-US" sz="1200" b="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1200" b="0" dirty="0">
                <a:solidFill>
                  <a:srgbClr val="FF0000"/>
                </a:solidFill>
              </a:rPr>
              <a:t>12.2 – </a:t>
            </a:r>
            <a:r>
              <a:rPr lang="en-IN" sz="1200" b="0" dirty="0">
                <a:solidFill>
                  <a:srgbClr val="FF0000"/>
                </a:solidFill>
              </a:rPr>
              <a:t>Security Devices</a:t>
            </a:r>
            <a:endParaRPr lang="en-GB" b="0" dirty="0">
              <a:solidFill>
                <a:srgbClr val="FF0000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12.2.3 – 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Firewall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Type Descriptions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046197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31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12 –</a:t>
            </a:r>
            <a:r>
              <a:rPr lang="en-GB" dirty="0"/>
              <a:t> </a:t>
            </a:r>
            <a:r>
              <a:rPr lang="en-IN" dirty="0"/>
              <a:t>Network Security Infrastructure</a:t>
            </a:r>
            <a:endParaRPr lang="en-US" sz="1200" b="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1200" b="0" dirty="0">
                <a:solidFill>
                  <a:srgbClr val="FF0000"/>
                </a:solidFill>
              </a:rPr>
              <a:t>12.2 – </a:t>
            </a:r>
            <a:r>
              <a:rPr lang="en-IN" sz="1200" b="0" dirty="0">
                <a:solidFill>
                  <a:srgbClr val="FF0000"/>
                </a:solidFill>
              </a:rPr>
              <a:t>Security Devices</a:t>
            </a:r>
            <a:endParaRPr lang="en-GB" b="0" dirty="0">
              <a:solidFill>
                <a:srgbClr val="FF0000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12.2.3 – 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Firewall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Type Descriptions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22763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32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12 –</a:t>
            </a:r>
            <a:r>
              <a:rPr lang="en-GB" dirty="0"/>
              <a:t> </a:t>
            </a:r>
            <a:r>
              <a:rPr lang="en-IN" dirty="0"/>
              <a:t>Network Security Infrastructure</a:t>
            </a:r>
            <a:endParaRPr lang="en-US" sz="1200" b="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1200" b="0" dirty="0">
                <a:solidFill>
                  <a:srgbClr val="FF0000"/>
                </a:solidFill>
              </a:rPr>
              <a:t>12.2 – </a:t>
            </a:r>
            <a:r>
              <a:rPr lang="en-IN" sz="1200" b="0" dirty="0">
                <a:solidFill>
                  <a:srgbClr val="FF0000"/>
                </a:solidFill>
              </a:rPr>
              <a:t>Security Devices</a:t>
            </a:r>
            <a:endParaRPr lang="en-GB" b="0" dirty="0">
              <a:solidFill>
                <a:srgbClr val="FF0000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12.2.3 – 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Firewall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Type Descriptions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12.2.4 –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Your Understanding - Identify the Type of Firewall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368074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33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12 –</a:t>
            </a:r>
            <a:r>
              <a:rPr lang="en-GB" dirty="0"/>
              <a:t> </a:t>
            </a:r>
            <a:r>
              <a:rPr lang="en-IN" dirty="0"/>
              <a:t>Network Security Infrastructure</a:t>
            </a:r>
            <a:endParaRPr lang="en-US" sz="1200" b="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1200" b="0" dirty="0">
                <a:solidFill>
                  <a:srgbClr val="FF0000"/>
                </a:solidFill>
              </a:rPr>
              <a:t>12.2 – </a:t>
            </a:r>
            <a:r>
              <a:rPr lang="en-IN" sz="1200" b="0" dirty="0">
                <a:solidFill>
                  <a:srgbClr val="FF0000"/>
                </a:solidFill>
              </a:rPr>
              <a:t>Security Devices</a:t>
            </a:r>
            <a:endParaRPr lang="en-GB" b="0" dirty="0">
              <a:solidFill>
                <a:srgbClr val="FF0000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12.2.5 – 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Intrusion Prevention and Detection Devices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567214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34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12 –</a:t>
            </a:r>
            <a:r>
              <a:rPr lang="en-GB" dirty="0"/>
              <a:t> </a:t>
            </a:r>
            <a:r>
              <a:rPr lang="en-IN" dirty="0"/>
              <a:t>Network Security Infrastructure</a:t>
            </a:r>
            <a:endParaRPr lang="en-US" sz="1200" b="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1200" b="0" dirty="0">
                <a:solidFill>
                  <a:srgbClr val="FF0000"/>
                </a:solidFill>
              </a:rPr>
              <a:t>12.2 – </a:t>
            </a:r>
            <a:r>
              <a:rPr lang="en-IN" sz="1200" b="0" dirty="0">
                <a:solidFill>
                  <a:srgbClr val="FF0000"/>
                </a:solidFill>
              </a:rPr>
              <a:t>Security Devices</a:t>
            </a:r>
            <a:endParaRPr lang="en-GB" b="0" dirty="0">
              <a:solidFill>
                <a:srgbClr val="FF0000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12.2.6 –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Advantages and Disadvantages of IDS and IPS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023415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35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12 –</a:t>
            </a:r>
            <a:r>
              <a:rPr lang="en-GB" dirty="0"/>
              <a:t> </a:t>
            </a:r>
            <a:r>
              <a:rPr lang="en-IN" dirty="0"/>
              <a:t>Network Security Infrastructure</a:t>
            </a:r>
            <a:endParaRPr lang="en-US" sz="1200" b="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1200" b="0" dirty="0">
                <a:solidFill>
                  <a:srgbClr val="FF0000"/>
                </a:solidFill>
              </a:rPr>
              <a:t>12.2 – </a:t>
            </a:r>
            <a:r>
              <a:rPr lang="en-IN" sz="1200" b="0" dirty="0">
                <a:solidFill>
                  <a:srgbClr val="FF0000"/>
                </a:solidFill>
              </a:rPr>
              <a:t>Security Devices</a:t>
            </a:r>
            <a:endParaRPr lang="en-GB" b="0" dirty="0">
              <a:solidFill>
                <a:srgbClr val="FF0000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12.2.7 – 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 of IPS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39697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36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12 –</a:t>
            </a:r>
            <a:r>
              <a:rPr lang="en-GB" dirty="0"/>
              <a:t> </a:t>
            </a:r>
            <a:r>
              <a:rPr lang="en-IN" dirty="0"/>
              <a:t>Network Security Infrastructure</a:t>
            </a:r>
            <a:endParaRPr lang="en-US" sz="1200" b="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1200" b="0" dirty="0">
                <a:solidFill>
                  <a:srgbClr val="FF0000"/>
                </a:solidFill>
              </a:rPr>
              <a:t>12.2 – </a:t>
            </a:r>
            <a:r>
              <a:rPr lang="en-IN" sz="1200" b="0" dirty="0">
                <a:solidFill>
                  <a:srgbClr val="FF0000"/>
                </a:solidFill>
              </a:rPr>
              <a:t>Security Devices</a:t>
            </a:r>
            <a:endParaRPr lang="en-GB" b="0" dirty="0">
              <a:solidFill>
                <a:srgbClr val="FF0000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12.2.7 – 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 of IPS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913861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37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12 –</a:t>
            </a:r>
            <a:r>
              <a:rPr lang="en-GB" dirty="0"/>
              <a:t> </a:t>
            </a:r>
            <a:r>
              <a:rPr lang="en-IN" dirty="0"/>
              <a:t>Network Security Infrastructure</a:t>
            </a:r>
            <a:endParaRPr lang="en-US" sz="1200" b="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1200" b="0" dirty="0">
                <a:solidFill>
                  <a:srgbClr val="FF0000"/>
                </a:solidFill>
              </a:rPr>
              <a:t>12.2 – </a:t>
            </a:r>
            <a:r>
              <a:rPr lang="en-IN" sz="1200" b="0" dirty="0">
                <a:solidFill>
                  <a:srgbClr val="FF0000"/>
                </a:solidFill>
              </a:rPr>
              <a:t>Security Devices</a:t>
            </a:r>
            <a:endParaRPr lang="en-GB" b="0" dirty="0">
              <a:solidFill>
                <a:srgbClr val="FF0000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12.2.8 – 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Specialized Security Appliances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12.2.9 – </a:t>
            </a:r>
            <a:r>
              <a:rPr lang="en-US" b="0" i="0" dirty="0">
                <a:solidFill>
                  <a:srgbClr val="056153"/>
                </a:solidFill>
                <a:effectLst/>
                <a:latin typeface="CiscoSans"/>
              </a:rPr>
              <a:t>Check Your Understanding - Compare IDS and IPS Characteristics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679531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55432"/>
            <a:ext cx="5486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Source:</a:t>
            </a:r>
          </a:p>
          <a:p>
            <a:pPr>
              <a:buFontTx/>
              <a:buNone/>
            </a:pPr>
            <a:r>
              <a:rPr lang="en-US" sz="1200" b="0" dirty="0"/>
              <a:t>12 –</a:t>
            </a:r>
            <a:r>
              <a:rPr lang="en-GB" dirty="0"/>
              <a:t> </a:t>
            </a:r>
            <a:r>
              <a:rPr lang="en-IN" dirty="0"/>
              <a:t>Network Security Infrastructure</a:t>
            </a:r>
            <a:endParaRPr lang="en-US" sz="1200" b="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1200" b="0" dirty="0">
                <a:solidFill>
                  <a:srgbClr val="FF0000"/>
                </a:solidFill>
              </a:rPr>
              <a:t>12.3 – </a:t>
            </a:r>
            <a:r>
              <a:rPr lang="en-IN" sz="1200" b="0" dirty="0">
                <a:solidFill>
                  <a:srgbClr val="FF0000"/>
                </a:solidFill>
              </a:rPr>
              <a:t>Security Services</a:t>
            </a:r>
            <a:endParaRPr lang="en-GB" b="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US" dirty="0"/>
          </a:p>
          <a:p>
            <a:r>
              <a:rPr lang="en-US" sz="1050" b="1" u="sng" dirty="0"/>
              <a:t>In-Session Activities / Explanations:</a:t>
            </a:r>
            <a:endParaRPr lang="en-US" sz="105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b="1" dirty="0"/>
              <a:t>Time</a:t>
            </a:r>
            <a:r>
              <a:rPr lang="en-US" b="1" dirty="0"/>
              <a:t>: </a:t>
            </a:r>
            <a:r>
              <a:rPr lang="en-US" sz="1000" b="0" dirty="0"/>
              <a:t>15 min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b="1" dirty="0"/>
              <a:t>Instructor Notes: </a:t>
            </a:r>
            <a:endParaRPr lang="en-US" sz="1050" dirty="0"/>
          </a:p>
          <a:p>
            <a:pPr marL="341313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In this topic, the leaners will get</a:t>
            </a:r>
            <a:r>
              <a:rPr lang="en-US" sz="1000" baseline="0" dirty="0"/>
              <a:t> a knowledge of the different security services available.</a:t>
            </a:r>
          </a:p>
          <a:p>
            <a:pPr marL="341313" lvl="1" indent="-171450">
              <a:buFont typeface="Arial" panose="020B0604020202020204" pitchFamily="34" charset="0"/>
              <a:buChar char="•"/>
            </a:pPr>
            <a:r>
              <a:rPr lang="en-US" sz="1000" baseline="0" dirty="0"/>
              <a:t>List the important features of ACL</a:t>
            </a:r>
          </a:p>
          <a:p>
            <a:pPr marL="341313" lvl="1" indent="-171450">
              <a:buFont typeface="Arial" panose="020B0604020202020204" pitchFamily="34" charset="0"/>
              <a:buChar char="•"/>
            </a:pPr>
            <a:r>
              <a:rPr lang="en-US" sz="1000" baseline="0" dirty="0"/>
              <a:t>Discuss </a:t>
            </a:r>
            <a:r>
              <a:rPr lang="en-US" sz="1000" dirty="0">
                <a:solidFill>
                  <a:srgbClr val="000000"/>
                </a:solidFill>
              </a:rPr>
              <a:t>Simple Network Management Protocol (SNMP) with the help of an example.</a:t>
            </a:r>
          </a:p>
          <a:p>
            <a:pPr marL="341313" lvl="1" indent="-171450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rgbClr val="000000"/>
                </a:solidFill>
              </a:rPr>
              <a:t>Describe NetFlow</a:t>
            </a:r>
          </a:p>
          <a:p>
            <a:pPr marL="341313" lvl="1" indent="-171450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rgbClr val="000000"/>
                </a:solidFill>
              </a:rPr>
              <a:t>Briefly explain port mirroring</a:t>
            </a:r>
          </a:p>
          <a:p>
            <a:pPr marL="341313" lvl="1" indent="-171450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rgbClr val="000000"/>
                </a:solidFill>
              </a:rPr>
              <a:t>Discuss Syslog servers</a:t>
            </a:r>
          </a:p>
          <a:p>
            <a:pPr marL="341313" lvl="1" indent="-171450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rgbClr val="000000"/>
                </a:solidFill>
              </a:rPr>
              <a:t>Explain NTP</a:t>
            </a:r>
          </a:p>
          <a:p>
            <a:pPr marL="341313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Ensure that the</a:t>
            </a:r>
            <a:r>
              <a:rPr lang="en-US" sz="10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learners</a:t>
            </a:r>
            <a:r>
              <a:rPr lang="en-US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complete the “Check Your Understanding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I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dentify the Network Security Device or Service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in section 12.3.12.</a:t>
            </a:r>
            <a:endParaRPr lang="en-US" sz="1000" baseline="0" dirty="0">
              <a:solidFill>
                <a:srgbClr val="000000"/>
              </a:solidFill>
            </a:endParaRPr>
          </a:p>
          <a:p>
            <a:pPr marL="341313" lvl="1" indent="-171450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rgbClr val="000000"/>
                </a:solidFill>
              </a:rPr>
              <a:t>Walk the learners through AAA servers</a:t>
            </a:r>
          </a:p>
          <a:p>
            <a:pPr marL="341313" lvl="1" indent="-171450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rgbClr val="000000"/>
                </a:solidFill>
              </a:rPr>
              <a:t>Describe VPN</a:t>
            </a:r>
            <a:endParaRPr lang="en-US" sz="1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b="1" dirty="0"/>
              <a:t>Key Points:</a:t>
            </a:r>
            <a:r>
              <a:rPr lang="en-US" sz="1100" b="1" dirty="0"/>
              <a:t>  </a:t>
            </a:r>
            <a:r>
              <a:rPr lang="en-US" sz="1100" b="0" dirty="0"/>
              <a:t>ACL, SNMP, NetFlow,</a:t>
            </a:r>
            <a:r>
              <a:rPr lang="en-US" sz="1200" b="0" baseline="0" dirty="0"/>
              <a:t> Port Mirroring, Syslog Server, NTP, AAA, VPN</a:t>
            </a:r>
            <a:endParaRPr lang="en-US" sz="11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0554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39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12 –</a:t>
            </a:r>
            <a:r>
              <a:rPr lang="en-GB" dirty="0"/>
              <a:t> </a:t>
            </a:r>
            <a:r>
              <a:rPr lang="en-IN" dirty="0"/>
              <a:t>Network Security Infrastructure</a:t>
            </a:r>
            <a:endParaRPr lang="en-US" sz="1200" b="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1200" b="0" dirty="0">
                <a:solidFill>
                  <a:srgbClr val="FF0000"/>
                </a:solidFill>
              </a:rPr>
              <a:t>12.3 – </a:t>
            </a:r>
            <a:r>
              <a:rPr lang="en-IN" sz="1200" b="0" dirty="0">
                <a:solidFill>
                  <a:srgbClr val="FF0000"/>
                </a:solidFill>
              </a:rPr>
              <a:t>Security Services</a:t>
            </a:r>
            <a:endParaRPr lang="en-GB" b="0" dirty="0">
              <a:solidFill>
                <a:srgbClr val="FF0000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12.3.1 – 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Video - Security Services</a:t>
            </a:r>
          </a:p>
        </p:txBody>
      </p:sp>
    </p:spTree>
    <p:extLst>
      <p:ext uri="{BB962C8B-B14F-4D97-AF65-F5344CB8AC3E}">
        <p14:creationId xmlns:p14="http://schemas.microsoft.com/office/powerpoint/2010/main" val="2699164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E20BE7-F2F3-4E26-9454-50B18F790A4E}" type="slidenum">
              <a:rPr lang="en-US" sz="800" b="0">
                <a:ea typeface="ＭＳ Ｐゴシック" pitchFamily="34" charset="-128"/>
              </a:rPr>
              <a:pPr algn="r"/>
              <a:t>4</a:t>
            </a:fld>
            <a:endParaRPr lang="en-US" sz="800" b="0" dirty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50041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40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12 –</a:t>
            </a:r>
            <a:r>
              <a:rPr lang="en-GB" dirty="0"/>
              <a:t> </a:t>
            </a:r>
            <a:r>
              <a:rPr lang="en-IN" dirty="0"/>
              <a:t>Network Security Infrastructure</a:t>
            </a:r>
            <a:endParaRPr lang="en-US" sz="1200" b="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1200" b="0" dirty="0">
                <a:solidFill>
                  <a:srgbClr val="FF0000"/>
                </a:solidFill>
              </a:rPr>
              <a:t>12.3 – </a:t>
            </a:r>
            <a:r>
              <a:rPr lang="en-IN" sz="1200" b="0" dirty="0">
                <a:solidFill>
                  <a:srgbClr val="FF0000"/>
                </a:solidFill>
              </a:rPr>
              <a:t>Security Services</a:t>
            </a:r>
            <a:endParaRPr lang="en-GB" b="0" dirty="0">
              <a:solidFill>
                <a:srgbClr val="FF0000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12.3.2 – 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Traffic Control with ACLs</a:t>
            </a:r>
          </a:p>
        </p:txBody>
      </p:sp>
    </p:spTree>
    <p:extLst>
      <p:ext uri="{BB962C8B-B14F-4D97-AF65-F5344CB8AC3E}">
        <p14:creationId xmlns:p14="http://schemas.microsoft.com/office/powerpoint/2010/main" val="35776205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41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12 –</a:t>
            </a:r>
            <a:r>
              <a:rPr lang="en-GB" dirty="0"/>
              <a:t> </a:t>
            </a:r>
            <a:r>
              <a:rPr lang="en-IN" dirty="0"/>
              <a:t>Network Security Infrastructure</a:t>
            </a:r>
            <a:endParaRPr lang="en-US" sz="1200" b="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1200" b="0" dirty="0">
                <a:solidFill>
                  <a:srgbClr val="FF0000"/>
                </a:solidFill>
              </a:rPr>
              <a:t>12.3 – </a:t>
            </a:r>
            <a:r>
              <a:rPr lang="en-IN" sz="1200" b="0" dirty="0">
                <a:solidFill>
                  <a:srgbClr val="FF0000"/>
                </a:solidFill>
              </a:rPr>
              <a:t>Security Services</a:t>
            </a:r>
            <a:endParaRPr lang="en-GB" b="0" dirty="0">
              <a:solidFill>
                <a:srgbClr val="FF0000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12.3.3 – 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ACLs: Important Features</a:t>
            </a:r>
          </a:p>
        </p:txBody>
      </p:sp>
    </p:spTree>
    <p:extLst>
      <p:ext uri="{BB962C8B-B14F-4D97-AF65-F5344CB8AC3E}">
        <p14:creationId xmlns:p14="http://schemas.microsoft.com/office/powerpoint/2010/main" val="38136469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42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12 –</a:t>
            </a:r>
            <a:r>
              <a:rPr lang="en-GB" dirty="0"/>
              <a:t> </a:t>
            </a:r>
            <a:r>
              <a:rPr lang="en-IN" dirty="0"/>
              <a:t>Network Security Infrastructure</a:t>
            </a:r>
            <a:endParaRPr lang="en-US" sz="1200" b="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1200" b="0" dirty="0">
                <a:solidFill>
                  <a:srgbClr val="FF0000"/>
                </a:solidFill>
              </a:rPr>
              <a:t>12.3 – </a:t>
            </a:r>
            <a:r>
              <a:rPr lang="en-IN" sz="1200" b="0" dirty="0">
                <a:solidFill>
                  <a:srgbClr val="FF0000"/>
                </a:solidFill>
              </a:rPr>
              <a:t>Security Services</a:t>
            </a:r>
            <a:endParaRPr lang="en-GB" b="0" dirty="0">
              <a:solidFill>
                <a:srgbClr val="FF0000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12.3.4 – 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Packet Tracer - ACL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2203740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43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12 –</a:t>
            </a:r>
            <a:r>
              <a:rPr lang="en-GB" dirty="0"/>
              <a:t> </a:t>
            </a:r>
            <a:r>
              <a:rPr lang="en-IN" dirty="0"/>
              <a:t>Network Security Infrastructure</a:t>
            </a:r>
            <a:endParaRPr lang="en-US" sz="1200" b="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1200" b="0" dirty="0">
                <a:solidFill>
                  <a:srgbClr val="FF0000"/>
                </a:solidFill>
              </a:rPr>
              <a:t>12.3 – </a:t>
            </a:r>
            <a:r>
              <a:rPr lang="en-IN" sz="1200" b="0" dirty="0">
                <a:solidFill>
                  <a:srgbClr val="FF0000"/>
                </a:solidFill>
              </a:rPr>
              <a:t>Security Services</a:t>
            </a:r>
            <a:endParaRPr lang="en-GB" b="0" dirty="0">
              <a:solidFill>
                <a:srgbClr val="FF0000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12.3.5 – 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SNMP</a:t>
            </a:r>
          </a:p>
        </p:txBody>
      </p:sp>
    </p:spTree>
    <p:extLst>
      <p:ext uri="{BB962C8B-B14F-4D97-AF65-F5344CB8AC3E}">
        <p14:creationId xmlns:p14="http://schemas.microsoft.com/office/powerpoint/2010/main" val="35938170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44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12 –</a:t>
            </a:r>
            <a:r>
              <a:rPr lang="en-GB" dirty="0"/>
              <a:t> </a:t>
            </a:r>
            <a:r>
              <a:rPr lang="en-IN" dirty="0"/>
              <a:t>Network Security Infrastructure</a:t>
            </a:r>
            <a:endParaRPr lang="en-US" sz="1200" b="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1200" b="0" dirty="0">
                <a:solidFill>
                  <a:srgbClr val="FF0000"/>
                </a:solidFill>
              </a:rPr>
              <a:t>12.3 – </a:t>
            </a:r>
            <a:r>
              <a:rPr lang="en-IN" sz="1200" b="0" dirty="0">
                <a:solidFill>
                  <a:srgbClr val="FF0000"/>
                </a:solidFill>
              </a:rPr>
              <a:t>Security Services</a:t>
            </a:r>
            <a:endParaRPr lang="en-GB" b="0" dirty="0">
              <a:solidFill>
                <a:srgbClr val="FF0000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12.3.6 – 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NetFlow</a:t>
            </a:r>
          </a:p>
        </p:txBody>
      </p:sp>
    </p:spTree>
    <p:extLst>
      <p:ext uri="{BB962C8B-B14F-4D97-AF65-F5344CB8AC3E}">
        <p14:creationId xmlns:p14="http://schemas.microsoft.com/office/powerpoint/2010/main" val="17315753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45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12 –</a:t>
            </a:r>
            <a:r>
              <a:rPr lang="en-GB" dirty="0"/>
              <a:t> </a:t>
            </a:r>
            <a:r>
              <a:rPr lang="en-IN" dirty="0"/>
              <a:t>Network Security Infrastructure</a:t>
            </a:r>
            <a:endParaRPr lang="en-US" sz="1200" b="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1200" b="0" dirty="0">
                <a:solidFill>
                  <a:srgbClr val="FF0000"/>
                </a:solidFill>
              </a:rPr>
              <a:t>12.3 – </a:t>
            </a:r>
            <a:r>
              <a:rPr lang="en-IN" sz="1200" b="0" dirty="0">
                <a:solidFill>
                  <a:srgbClr val="FF0000"/>
                </a:solidFill>
              </a:rPr>
              <a:t>Security Services</a:t>
            </a:r>
            <a:endParaRPr lang="en-GB" b="0" dirty="0">
              <a:solidFill>
                <a:srgbClr val="FF0000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12.3.7 – 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 Mirroring</a:t>
            </a:r>
          </a:p>
        </p:txBody>
      </p:sp>
    </p:spTree>
    <p:extLst>
      <p:ext uri="{BB962C8B-B14F-4D97-AF65-F5344CB8AC3E}">
        <p14:creationId xmlns:p14="http://schemas.microsoft.com/office/powerpoint/2010/main" val="6351954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46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12 –</a:t>
            </a:r>
            <a:r>
              <a:rPr lang="en-GB" dirty="0"/>
              <a:t> </a:t>
            </a:r>
            <a:r>
              <a:rPr lang="en-IN" dirty="0"/>
              <a:t>Network Security Infrastructure</a:t>
            </a:r>
            <a:endParaRPr lang="en-US" sz="1200" b="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1200" b="0" dirty="0">
                <a:solidFill>
                  <a:srgbClr val="FF0000"/>
                </a:solidFill>
              </a:rPr>
              <a:t>12.3 – </a:t>
            </a:r>
            <a:r>
              <a:rPr lang="en-IN" sz="1200" b="0" dirty="0">
                <a:solidFill>
                  <a:srgbClr val="FF0000"/>
                </a:solidFill>
              </a:rPr>
              <a:t>Security Services</a:t>
            </a:r>
            <a:endParaRPr lang="en-GB" b="0" dirty="0">
              <a:solidFill>
                <a:srgbClr val="FF0000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12.3.8 – 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Syslog Servers</a:t>
            </a:r>
          </a:p>
        </p:txBody>
      </p:sp>
    </p:spTree>
    <p:extLst>
      <p:ext uri="{BB962C8B-B14F-4D97-AF65-F5344CB8AC3E}">
        <p14:creationId xmlns:p14="http://schemas.microsoft.com/office/powerpoint/2010/main" val="133510759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47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12 –</a:t>
            </a:r>
            <a:r>
              <a:rPr lang="en-GB" dirty="0"/>
              <a:t> </a:t>
            </a:r>
            <a:r>
              <a:rPr lang="en-IN" dirty="0"/>
              <a:t>Network Security Infrastructure</a:t>
            </a:r>
            <a:endParaRPr lang="en-US" sz="1200" b="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1200" b="0" dirty="0">
                <a:solidFill>
                  <a:srgbClr val="FF0000"/>
                </a:solidFill>
              </a:rPr>
              <a:t>12.3 – </a:t>
            </a:r>
            <a:r>
              <a:rPr lang="en-IN" sz="1200" b="0" dirty="0">
                <a:solidFill>
                  <a:srgbClr val="FF0000"/>
                </a:solidFill>
              </a:rPr>
              <a:t>Security Services</a:t>
            </a:r>
            <a:endParaRPr lang="en-GB" b="0" dirty="0">
              <a:solidFill>
                <a:srgbClr val="FF0000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12.3.9 – 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NTP</a:t>
            </a:r>
          </a:p>
        </p:txBody>
      </p:sp>
    </p:spTree>
    <p:extLst>
      <p:ext uri="{BB962C8B-B14F-4D97-AF65-F5344CB8AC3E}">
        <p14:creationId xmlns:p14="http://schemas.microsoft.com/office/powerpoint/2010/main" val="22122470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48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12 –</a:t>
            </a:r>
            <a:r>
              <a:rPr lang="en-GB" dirty="0"/>
              <a:t> </a:t>
            </a:r>
            <a:r>
              <a:rPr lang="en-IN" dirty="0"/>
              <a:t>Network Security Infrastructure</a:t>
            </a:r>
            <a:endParaRPr lang="en-US" sz="1200" b="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1200" b="0" dirty="0">
                <a:solidFill>
                  <a:srgbClr val="FF0000"/>
                </a:solidFill>
              </a:rPr>
              <a:t>12.3 – </a:t>
            </a:r>
            <a:r>
              <a:rPr lang="en-IN" sz="1200" b="0" dirty="0">
                <a:solidFill>
                  <a:srgbClr val="FF0000"/>
                </a:solidFill>
              </a:rPr>
              <a:t>Security Services</a:t>
            </a:r>
            <a:endParaRPr lang="en-GB" b="0" dirty="0">
              <a:solidFill>
                <a:srgbClr val="FF0000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12.3.10 – 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AAA Servers</a:t>
            </a:r>
          </a:p>
        </p:txBody>
      </p:sp>
    </p:spTree>
    <p:extLst>
      <p:ext uri="{BB962C8B-B14F-4D97-AF65-F5344CB8AC3E}">
        <p14:creationId xmlns:p14="http://schemas.microsoft.com/office/powerpoint/2010/main" val="3632659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49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12 –</a:t>
            </a:r>
            <a:r>
              <a:rPr lang="en-GB" dirty="0"/>
              <a:t> </a:t>
            </a:r>
            <a:r>
              <a:rPr lang="en-IN" dirty="0"/>
              <a:t>Network Security Infrastructure</a:t>
            </a:r>
            <a:endParaRPr lang="en-US" sz="1200" b="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1200" b="0" dirty="0">
                <a:solidFill>
                  <a:srgbClr val="FF0000"/>
                </a:solidFill>
              </a:rPr>
              <a:t>12.3 – </a:t>
            </a:r>
            <a:r>
              <a:rPr lang="en-IN" sz="1200" b="0" dirty="0">
                <a:solidFill>
                  <a:srgbClr val="FF0000"/>
                </a:solidFill>
              </a:rPr>
              <a:t>Security Services</a:t>
            </a:r>
            <a:endParaRPr lang="en-GB" b="0" dirty="0">
              <a:solidFill>
                <a:srgbClr val="FF0000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12.3.10 – 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AAA Servers</a:t>
            </a:r>
          </a:p>
        </p:txBody>
      </p:sp>
    </p:spTree>
    <p:extLst>
      <p:ext uri="{BB962C8B-B14F-4D97-AF65-F5344CB8AC3E}">
        <p14:creationId xmlns:p14="http://schemas.microsoft.com/office/powerpoint/2010/main" val="343332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5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5627610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50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12 –</a:t>
            </a:r>
            <a:r>
              <a:rPr lang="en-GB" dirty="0"/>
              <a:t> </a:t>
            </a:r>
            <a:r>
              <a:rPr lang="en-IN" dirty="0"/>
              <a:t>Network Security Infrastructure</a:t>
            </a:r>
            <a:endParaRPr lang="en-US" sz="1200" b="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1200" b="0" dirty="0">
                <a:solidFill>
                  <a:srgbClr val="FF0000"/>
                </a:solidFill>
              </a:rPr>
              <a:t>12.3 – </a:t>
            </a:r>
            <a:r>
              <a:rPr lang="en-IN" sz="1200" b="0" dirty="0">
                <a:solidFill>
                  <a:srgbClr val="FF0000"/>
                </a:solidFill>
              </a:rPr>
              <a:t>Security Services</a:t>
            </a:r>
            <a:endParaRPr lang="en-GB" b="0" dirty="0">
              <a:solidFill>
                <a:srgbClr val="FF0000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12.3.11 – </a:t>
            </a:r>
            <a:r>
              <a:rPr lang="en-I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VPN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12.3.12 –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Your Understanding - Identify the Network Security Device or Service</a:t>
            </a: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137644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Source:</a:t>
            </a:r>
          </a:p>
          <a:p>
            <a:pPr>
              <a:buFontTx/>
              <a:buNone/>
            </a:pPr>
            <a:r>
              <a:rPr lang="en-US" sz="1200" b="0" dirty="0"/>
              <a:t>12 –</a:t>
            </a:r>
            <a:r>
              <a:rPr lang="en-GB" dirty="0"/>
              <a:t> </a:t>
            </a:r>
            <a:r>
              <a:rPr lang="en-IN" dirty="0"/>
              <a:t>Network Security Infrastructure</a:t>
            </a:r>
            <a:endParaRPr lang="en-US" sz="1200" b="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1200" b="0" dirty="0">
                <a:solidFill>
                  <a:srgbClr val="FF0000"/>
                </a:solidFill>
              </a:rPr>
              <a:t>12.4 </a:t>
            </a:r>
            <a:r>
              <a:rPr lang="en-GB" dirty="0"/>
              <a:t>–</a:t>
            </a:r>
            <a:r>
              <a:rPr lang="en-IN" sz="1200" b="0" dirty="0">
                <a:solidFill>
                  <a:srgbClr val="FF0000"/>
                </a:solidFill>
              </a:rPr>
              <a:t> </a:t>
            </a:r>
            <a:r>
              <a:rPr lang="en-IN" dirty="0"/>
              <a:t>Network Security Infrastructure Summary</a:t>
            </a:r>
            <a:endParaRPr lang="en-GB" b="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US" dirty="0"/>
          </a:p>
          <a:p>
            <a:r>
              <a:rPr lang="en-US" sz="1050" b="1" u="sng" dirty="0"/>
              <a:t>In-Session Activities / Explanations:</a:t>
            </a:r>
            <a:endParaRPr lang="en-US" sz="105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b="1" dirty="0"/>
              <a:t>Time</a:t>
            </a:r>
            <a:r>
              <a:rPr lang="en-US" b="1" dirty="0"/>
              <a:t>: </a:t>
            </a:r>
            <a:r>
              <a:rPr lang="en-US" sz="1000" b="0" dirty="0"/>
              <a:t>5 min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b="1" dirty="0"/>
              <a:t>Instructor Notes: </a:t>
            </a:r>
            <a:endParaRPr lang="en-US" sz="1050" dirty="0"/>
          </a:p>
          <a:p>
            <a:pPr marL="341313" lvl="1" indent="-171450" algn="l" defTabSz="457200" rtl="0" eaLnBrk="1" latinLnBrk="0" hangingPunct="1">
              <a:buFont typeface="Arial" panose="020B0604020202020204" pitchFamily="34" charset="0"/>
              <a:buChar char="•"/>
              <a:tabLst>
                <a:tab pos="117475" algn="l"/>
              </a:tabLst>
            </a:pP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 out the summary points mentioned on the slide.</a:t>
            </a:r>
          </a:p>
          <a:p>
            <a:pPr marL="341313" lvl="1" indent="-171450" algn="l" defTabSz="457200" rtl="0" eaLnBrk="1" latinLnBrk="0" hangingPunct="1">
              <a:buFont typeface="Arial" panose="020B0604020202020204" pitchFamily="34" charset="0"/>
              <a:buChar char="•"/>
            </a:pP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Discuss the same with the participants.</a:t>
            </a:r>
          </a:p>
          <a:p>
            <a:pPr marL="341313" lvl="1" indent="-171450" algn="l" defTabSz="457200" rtl="0" eaLnBrk="1" latinLnBrk="0" hangingPunct="1">
              <a:buFont typeface="Arial" panose="020B0604020202020204" pitchFamily="34" charset="0"/>
              <a:buChar char="•"/>
            </a:pP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Ask if they have any questions or doubts. </a:t>
            </a:r>
          </a:p>
          <a:p>
            <a:pPr marL="341313" lvl="1" indent="-171450" algn="l" defTabSz="457200" rtl="0" eaLnBrk="1" latinLnBrk="0" hangingPunct="1">
              <a:buFont typeface="Arial" panose="020B0604020202020204" pitchFamily="34" charset="0"/>
              <a:buChar char="•"/>
            </a:pP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end, ask the students to</a:t>
            </a:r>
            <a:r>
              <a:rPr 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complete 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module quiz.</a:t>
            </a:r>
          </a:p>
          <a:p>
            <a:pPr marL="171450" lvl="0" indent="-171450" algn="l" defTabSz="457200" rtl="0" eaLnBrk="1" latinLnBrk="0" hangingPunct="1">
              <a:buFont typeface="Arial" panose="020B0604020202020204" pitchFamily="34" charset="0"/>
              <a:buChar char="•"/>
            </a:pPr>
            <a:r>
              <a:rPr lang="en-US" sz="1050" b="1" dirty="0"/>
              <a:t>Key Points:</a:t>
            </a:r>
            <a:r>
              <a:rPr lang="en-US" sz="1100" b="1" dirty="0"/>
              <a:t>  </a:t>
            </a:r>
            <a:r>
              <a:rPr lang="en-US" sz="1100" b="0" dirty="0"/>
              <a:t>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21134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12 –</a:t>
            </a:r>
            <a:r>
              <a:rPr lang="en-GB" dirty="0"/>
              <a:t> </a:t>
            </a:r>
            <a:r>
              <a:rPr lang="en-IN" dirty="0"/>
              <a:t>Network Security Infrastructure</a:t>
            </a:r>
            <a:endParaRPr lang="en-US" sz="1200" b="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1200" b="0" dirty="0">
                <a:solidFill>
                  <a:srgbClr val="FF0000"/>
                </a:solidFill>
              </a:rPr>
              <a:t>12.4 </a:t>
            </a:r>
            <a:r>
              <a:rPr lang="en-GB" dirty="0"/>
              <a:t>–</a:t>
            </a:r>
            <a:r>
              <a:rPr lang="en-IN" sz="1200" b="0" dirty="0">
                <a:solidFill>
                  <a:srgbClr val="FF0000"/>
                </a:solidFill>
              </a:rPr>
              <a:t> </a:t>
            </a:r>
            <a:r>
              <a:rPr lang="en-IN" dirty="0"/>
              <a:t>Network Security Infrastructure Summary</a:t>
            </a:r>
            <a:endParaRPr lang="en-GB" b="0" dirty="0">
              <a:solidFill>
                <a:srgbClr val="FF0000"/>
              </a:solidFill>
            </a:endParaRPr>
          </a:p>
          <a:p>
            <a:r>
              <a:rPr lang="en-GB" dirty="0"/>
              <a:t>12.4.1– </a:t>
            </a:r>
            <a:r>
              <a:rPr lang="en-US" dirty="0"/>
              <a:t>What Did I Learn in this Module?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52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0479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12 –</a:t>
            </a:r>
            <a:r>
              <a:rPr lang="en-GB" dirty="0"/>
              <a:t> </a:t>
            </a:r>
            <a:r>
              <a:rPr lang="en-IN" dirty="0"/>
              <a:t>Network Security Infrastructure</a:t>
            </a:r>
            <a:endParaRPr lang="en-US" sz="1200" b="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1200" b="0" dirty="0">
                <a:solidFill>
                  <a:srgbClr val="FF0000"/>
                </a:solidFill>
              </a:rPr>
              <a:t>12.4 </a:t>
            </a:r>
            <a:r>
              <a:rPr lang="en-GB" dirty="0"/>
              <a:t>–</a:t>
            </a:r>
            <a:r>
              <a:rPr lang="en-IN" sz="1200" b="0" dirty="0">
                <a:solidFill>
                  <a:srgbClr val="FF0000"/>
                </a:solidFill>
              </a:rPr>
              <a:t> </a:t>
            </a:r>
            <a:r>
              <a:rPr lang="en-IN" dirty="0"/>
              <a:t>Network Security Infrastructure Summary</a:t>
            </a:r>
            <a:endParaRPr lang="en-GB" b="0" dirty="0">
              <a:solidFill>
                <a:srgbClr val="FF0000"/>
              </a:solidFill>
            </a:endParaRPr>
          </a:p>
          <a:p>
            <a:r>
              <a:rPr lang="en-GB" dirty="0"/>
              <a:t>12.4.1– </a:t>
            </a:r>
            <a:r>
              <a:rPr lang="en-US" dirty="0"/>
              <a:t>What Did I Learn in this Module?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53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4811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12 –</a:t>
            </a:r>
            <a:r>
              <a:rPr lang="en-GB" dirty="0"/>
              <a:t> </a:t>
            </a:r>
            <a:r>
              <a:rPr lang="en-IN" dirty="0"/>
              <a:t>Network Security Infrastructure</a:t>
            </a:r>
            <a:endParaRPr lang="en-US" sz="1200" b="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1200" b="0" dirty="0">
                <a:solidFill>
                  <a:srgbClr val="FF0000"/>
                </a:solidFill>
              </a:rPr>
              <a:t>12.4 </a:t>
            </a:r>
            <a:r>
              <a:rPr lang="en-GB" dirty="0"/>
              <a:t>–</a:t>
            </a:r>
            <a:r>
              <a:rPr lang="en-IN" sz="1200" b="0" dirty="0">
                <a:solidFill>
                  <a:srgbClr val="FF0000"/>
                </a:solidFill>
              </a:rPr>
              <a:t> </a:t>
            </a:r>
            <a:r>
              <a:rPr lang="en-IN" dirty="0"/>
              <a:t>Network Security Infrastructure Summary</a:t>
            </a:r>
            <a:endParaRPr lang="en-GB" b="0" dirty="0">
              <a:solidFill>
                <a:srgbClr val="FF0000"/>
              </a:solidFill>
            </a:endParaRPr>
          </a:p>
          <a:p>
            <a:r>
              <a:rPr lang="en-GB" dirty="0"/>
              <a:t>12.4.1– </a:t>
            </a:r>
            <a:r>
              <a:rPr lang="en-US" dirty="0"/>
              <a:t>What Did I Learn in this Module</a:t>
            </a:r>
            <a:r>
              <a:rPr lang="en-US" dirty="0" smtClean="0"/>
              <a:t>?</a:t>
            </a:r>
          </a:p>
          <a:p>
            <a:r>
              <a:rPr lang="en-GB" dirty="0" smtClean="0"/>
              <a:t>12.4.2</a:t>
            </a:r>
            <a:r>
              <a:rPr lang="en-GB" baseline="0" dirty="0" smtClean="0"/>
              <a:t> </a:t>
            </a:r>
            <a:r>
              <a:rPr lang="en-GB" dirty="0" smtClean="0"/>
              <a:t>–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 12: Network Security Infrastructure Quiz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54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35232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>
                <a:solidFill>
                  <a:prstClr val="black"/>
                </a:solidFill>
              </a:rPr>
              <a:pPr/>
              <a:t>55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12 –</a:t>
            </a:r>
            <a:r>
              <a:rPr lang="en-GB" dirty="0"/>
              <a:t> </a:t>
            </a:r>
            <a:r>
              <a:rPr lang="en-IN" dirty="0"/>
              <a:t>Network Security Infrastructure</a:t>
            </a:r>
            <a:endParaRPr lang="en-US" sz="1200" b="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dirty="0">
                <a:latin typeface="Arial" charset="0"/>
              </a:rPr>
              <a:t>New Terms and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637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6</a:t>
            </a:fld>
            <a:endParaRPr lang="en-US" sz="800" b="0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7540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7</a:t>
            </a:fld>
            <a:endParaRPr lang="en-US" sz="800" b="0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3385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8</a:t>
            </a:fld>
            <a:endParaRPr lang="en-US" sz="800" b="0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1304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CyberOps Associate v1.0</a:t>
            </a:r>
          </a:p>
          <a:p>
            <a:pPr>
              <a:buFontTx/>
              <a:buNone/>
            </a:pPr>
            <a:r>
              <a:rPr lang="en-US" sz="1200" b="0" dirty="0"/>
              <a:t>Module 12: </a:t>
            </a:r>
            <a:r>
              <a:rPr lang="en-IN" sz="1200" b="0" dirty="0">
                <a:solidFill>
                  <a:srgbClr val="FF0000"/>
                </a:solidFill>
              </a:rPr>
              <a:t>Network Security Infrastructure</a:t>
            </a:r>
            <a:endParaRPr lang="en-GB" b="0" dirty="0">
              <a:solidFill>
                <a:srgbClr val="FF0000"/>
              </a:solidFill>
            </a:endParaRPr>
          </a:p>
          <a:p>
            <a:endParaRPr lang="en-US" dirty="0"/>
          </a:p>
          <a:p>
            <a:pPr>
              <a:buFontTx/>
              <a:buNone/>
            </a:pPr>
            <a:endParaRPr lang="en-US" sz="1200" b="0" dirty="0">
              <a:solidFill>
                <a:srgbClr val="FF0000"/>
              </a:solidFill>
            </a:endParaRPr>
          </a:p>
          <a:p>
            <a:r>
              <a:rPr lang="en-US" sz="1050" b="1" u="sng" dirty="0"/>
              <a:t>In-Session Activities / Explanations:</a:t>
            </a:r>
            <a:endParaRPr lang="en-US" sz="105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rgbClr val="FF0000"/>
                </a:solidFill>
              </a:rPr>
              <a:t>Time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sz="1000" b="0" dirty="0">
                <a:solidFill>
                  <a:schemeClr val="tx1"/>
                </a:solidFill>
              </a:rPr>
              <a:t>5</a:t>
            </a:r>
            <a:r>
              <a:rPr lang="en-US" sz="1000" b="0" dirty="0"/>
              <a:t> min</a:t>
            </a:r>
            <a:endParaRPr lang="en-US" sz="1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b="1" dirty="0"/>
              <a:t>Instructor Notes: </a:t>
            </a:r>
            <a:endParaRPr lang="en-US" sz="1050" dirty="0"/>
          </a:p>
          <a:p>
            <a:pPr marL="341313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Welcome the audience in a warm and cordial manner. Ensure that everyone is set up with the required resources.</a:t>
            </a:r>
          </a:p>
          <a:p>
            <a:pPr marL="341313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Introduce the topic and encourage learners to come up with a list of expectations from the session. Collate topics on the white board or Desktop while using learner’s inputs to interpret them in words.</a:t>
            </a:r>
            <a:r>
              <a:rPr lang="en-US" sz="1000" b="1" dirty="0"/>
              <a:t> </a:t>
            </a:r>
          </a:p>
          <a:p>
            <a:pPr marL="341313" lvl="1" indent="-171450">
              <a:buFont typeface="Arial" panose="020B0604020202020204" pitchFamily="34" charset="0"/>
              <a:buChar char="•"/>
            </a:pPr>
            <a:r>
              <a:rPr lang="en-US" sz="1000" b="0" dirty="0">
                <a:solidFill>
                  <a:prstClr val="black"/>
                </a:solidFill>
              </a:rPr>
              <a:t>Interact with the learners to give an overview of network security infrastructure.</a:t>
            </a:r>
            <a:endParaRPr lang="en-US" sz="1050" b="0" dirty="0">
              <a:solidFill>
                <a:prstClr val="black"/>
              </a:solidFill>
            </a:endParaRPr>
          </a:p>
          <a:p>
            <a:pPr marL="341313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Read out the Objectives and briefly describe each.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/>
              <a:t>Key Points: </a:t>
            </a:r>
            <a:r>
              <a:rPr lang="en-US" sz="1200" b="0" i="0" dirty="0"/>
              <a:t>NA</a:t>
            </a:r>
            <a:endParaRPr lang="en-US" sz="1200" i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790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2020 Cisco and/or its affiliates. All rights reserved.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2020 Cisco and/or its affiliates. All rights reserved.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9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1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4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5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7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8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9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0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2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5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8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9.xml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2.xml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3.xml"/><Relationship Id="rId4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4.xml"/><Relationship Id="rId4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5.xml"/><Relationship Id="rId4" Type="http://schemas.openxmlformats.org/officeDocument/2006/relationships/image" Target="../media/image3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6.xml"/><Relationship Id="rId4" Type="http://schemas.openxmlformats.org/officeDocument/2006/relationships/image" Target="../media/image3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9.xml"/><Relationship Id="rId4" Type="http://schemas.openxmlformats.org/officeDocument/2006/relationships/image" Target="../media/image3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1219200"/>
            <a:ext cx="6684929" cy="1666626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12: Network Security Infrastructure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9497" y="3127609"/>
            <a:ext cx="5925246" cy="299001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Instructor Materials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CyberOps Associate v1.0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949372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12812"/>
          </a:xfrm>
        </p:spPr>
        <p:txBody>
          <a:bodyPr/>
          <a:lstStyle/>
          <a:p>
            <a:pPr eaLnBrk="1" hangingPunct="1"/>
            <a:r>
              <a:rPr lang="en-US" sz="2400" dirty="0"/>
              <a:t>Module Objectives</a:t>
            </a:r>
          </a:p>
        </p:txBody>
      </p:sp>
      <p:sp>
        <p:nvSpPr>
          <p:cNvPr id="6147" name="Content Placeholder 1"/>
          <p:cNvSpPr>
            <a:spLocks noGrp="1" noChangeArrowheads="1"/>
          </p:cNvSpPr>
          <p:nvPr>
            <p:ph idx="1"/>
          </p:nvPr>
        </p:nvSpPr>
        <p:spPr>
          <a:xfrm>
            <a:off x="99461" y="654206"/>
            <a:ext cx="8731272" cy="827461"/>
          </a:xfrm>
        </p:spPr>
        <p:txBody>
          <a:bodyPr/>
          <a:lstStyle/>
          <a:p>
            <a:pPr marL="0" lvl="0" indent="0" defTabSz="914400" ea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b="1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Module Title: </a:t>
            </a:r>
            <a:r>
              <a:rPr lang="en-US" altLang="en-US" sz="1600" dirty="0">
                <a:solidFill>
                  <a:schemeClr val="tx1">
                    <a:lumMod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Network Security Infrastructure</a:t>
            </a:r>
          </a:p>
          <a:p>
            <a:pPr marL="0" lvl="0" indent="0" defTabSz="914400" ea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dirty="0">
              <a:solidFill>
                <a:schemeClr val="tx1"/>
              </a:solidFill>
            </a:endParaRPr>
          </a:p>
          <a:p>
            <a:pPr marL="0" lvl="0" indent="0" defTabSz="914400" ea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b="1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Module Objective</a:t>
            </a:r>
            <a:r>
              <a:rPr lang="en-US" altLang="en-US" sz="16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Explain how devices and services are used to enhance network security.</a:t>
            </a:r>
          </a:p>
          <a:p>
            <a:pPr marL="89297" indent="0">
              <a:spcBef>
                <a:spcPct val="30000"/>
              </a:spcBef>
              <a:buNone/>
            </a:pPr>
            <a:endParaRPr lang="en-US" sz="1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452682"/>
              </p:ext>
            </p:extLst>
          </p:nvPr>
        </p:nvGraphicFramePr>
        <p:xfrm>
          <a:off x="232414" y="1741154"/>
          <a:ext cx="8298637" cy="15314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0483">
                  <a:extLst>
                    <a:ext uri="{9D8B030D-6E8A-4147-A177-3AD203B41FA5}">
                      <a16:colId xmlns="" xmlns:a16="http://schemas.microsoft.com/office/drawing/2014/main" val="399010295"/>
                    </a:ext>
                  </a:extLst>
                </a:gridCol>
                <a:gridCol w="6428154">
                  <a:extLst>
                    <a:ext uri="{9D8B030D-6E8A-4147-A177-3AD203B41FA5}">
                      <a16:colId xmlns="" xmlns:a16="http://schemas.microsoft.com/office/drawing/2014/main" val="3417728144"/>
                    </a:ext>
                  </a:extLst>
                </a:gridCol>
              </a:tblGrid>
              <a:tr h="3410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Topic Title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68" marR="60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Topic Objective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68" marR="60168" marT="0" marB="0" anchor="ctr"/>
                </a:tc>
                <a:extLst>
                  <a:ext uri="{0D108BD9-81ED-4DB2-BD59-A6C34878D82A}">
                    <a16:rowId xmlns="" xmlns:a16="http://schemas.microsoft.com/office/drawing/2014/main" val="364302898"/>
                  </a:ext>
                </a:extLst>
              </a:tr>
              <a:tr h="4013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Network Topologies</a:t>
                      </a:r>
                    </a:p>
                  </a:txBody>
                  <a:tcPr marL="60168" marR="601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Explain how network designs influence the flow of traffic through the network.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68" marR="60168" marT="0" marB="0"/>
                </a:tc>
                <a:extLst>
                  <a:ext uri="{0D108BD9-81ED-4DB2-BD59-A6C34878D82A}">
                    <a16:rowId xmlns="" xmlns:a16="http://schemas.microsoft.com/office/drawing/2014/main" val="3530891527"/>
                  </a:ext>
                </a:extLst>
              </a:tr>
              <a:tr h="4013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Security</a:t>
                      </a:r>
                      <a:r>
                        <a:rPr lang="en-US" sz="1100" b="1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Devices</a:t>
                      </a:r>
                      <a:endParaRPr lang="en-US" sz="11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68" marR="601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Explain how specialized devices are used to enhance network security.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68" marR="60168" marT="0" marB="0"/>
                </a:tc>
                <a:extLst>
                  <a:ext uri="{0D108BD9-81ED-4DB2-BD59-A6C34878D82A}">
                    <a16:rowId xmlns="" xmlns:a16="http://schemas.microsoft.com/office/drawing/2014/main" val="662892947"/>
                  </a:ext>
                </a:extLst>
              </a:tr>
              <a:tr h="3875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Security Services</a:t>
                      </a:r>
                    </a:p>
                  </a:txBody>
                  <a:tcPr marL="60168" marR="601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Explain how network services enhance network security.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68" marR="60168" marT="0" marB="0"/>
                </a:tc>
                <a:extLst>
                  <a:ext uri="{0D108BD9-81ED-4DB2-BD59-A6C34878D82A}">
                    <a16:rowId xmlns="" xmlns:a16="http://schemas.microsoft.com/office/drawing/2014/main" val="128368636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554701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12.1 Network Topologies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364293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>
            <a:extLst>
              <a:ext uri="{FF2B5EF4-FFF2-40B4-BE49-F238E27FC236}">
                <a16:creationId xmlns=""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en-US" sz="1600" dirty="0"/>
              <a:t>Network Security Infrastructure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Network Representations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7079" y="762732"/>
            <a:ext cx="4094264" cy="3516657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Network diagrams, often called topology diagrams, use symbols to represent different devices and connections within the network.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The important terminologies to be known include: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dirty="0"/>
              <a:t>Network Interface Card (NIC)</a:t>
            </a: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dirty="0"/>
              <a:t>Physical Port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dirty="0"/>
              <a:t>Interface</a:t>
            </a:r>
            <a:endParaRPr lang="en-IN" sz="1600" dirty="0"/>
          </a:p>
          <a:p>
            <a:pPr marL="0" indent="0">
              <a:lnSpc>
                <a:spcPct val="2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IN" sz="1600" b="1" i="1" dirty="0"/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IN" sz="1600" b="1" i="1" dirty="0"/>
              <a:t>Note</a:t>
            </a:r>
            <a:r>
              <a:rPr lang="en-IN" sz="1600" i="1" dirty="0"/>
              <a:t>: The terms port and interface are often used interchangeably.</a:t>
            </a:r>
            <a:endParaRPr lang="en-US" sz="16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564" y="813684"/>
            <a:ext cx="4876800" cy="342401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4967370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>
            <a:extLst>
              <a:ext uri="{FF2B5EF4-FFF2-40B4-BE49-F238E27FC236}">
                <a16:creationId xmlns=""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en-US" sz="1600" dirty="0"/>
              <a:t>Network Security Infrastructure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Topology Diagrams</a:t>
            </a:r>
          </a:p>
        </p:txBody>
      </p:sp>
      <p:sp>
        <p:nvSpPr>
          <p:cNvPr id="13315" name="Content Placeholder 1"/>
          <p:cNvSpPr>
            <a:spLocks noGrp="1"/>
          </p:cNvSpPr>
          <p:nvPr>
            <p:ph idx="1"/>
          </p:nvPr>
        </p:nvSpPr>
        <p:spPr>
          <a:xfrm>
            <a:off x="211516" y="770550"/>
            <a:ext cx="4062002" cy="740468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Physical topology </a:t>
            </a:r>
            <a:r>
              <a:rPr lang="en-US" sz="1600" dirty="0"/>
              <a:t>diagrams illustrate the physical location of intermediary devices and cable installation.</a:t>
            </a:r>
          </a:p>
          <a:p>
            <a:pPr lvl="1"/>
            <a:endParaRPr lang="en-CA" altLang="en-US" sz="1600" dirty="0"/>
          </a:p>
          <a:p>
            <a:pPr lvl="1"/>
            <a:endParaRPr lang="en-CA" altLang="en-US" sz="1600" dirty="0"/>
          </a:p>
          <a:p>
            <a:pPr lvl="1"/>
            <a:endParaRPr lang="en-CA" altLang="en-US" sz="1600" dirty="0"/>
          </a:p>
          <a:p>
            <a:pPr lvl="1"/>
            <a:endParaRPr lang="en-CA" altLang="en-US" sz="1600" dirty="0"/>
          </a:p>
          <a:p>
            <a:pPr lvl="1"/>
            <a:endParaRPr lang="en-CA" altLang="en-US" sz="1600" dirty="0"/>
          </a:p>
          <a:p>
            <a:pPr lvl="1"/>
            <a:endParaRPr lang="en-CA" altLang="en-US" sz="1600" dirty="0"/>
          </a:p>
        </p:txBody>
      </p:sp>
      <p:pic>
        <p:nvPicPr>
          <p:cNvPr id="819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639" y="1663665"/>
            <a:ext cx="4248000" cy="267846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Content Placeholder 2"/>
          <p:cNvSpPr/>
          <p:nvPr/>
        </p:nvSpPr>
        <p:spPr>
          <a:xfrm>
            <a:off x="4836468" y="756244"/>
            <a:ext cx="44795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Logical topology </a:t>
            </a:r>
            <a:r>
              <a:rPr lang="en-US" sz="1600" dirty="0">
                <a:solidFill>
                  <a:srgbClr val="000000"/>
                </a:solidFill>
              </a:rPr>
              <a:t>diagrams illustrate devices, ports, and the addressing scheme of the network.</a:t>
            </a:r>
            <a:endParaRPr lang="en-CA" altLang="en-US" sz="1600" dirty="0">
              <a:solidFill>
                <a:srgbClr val="000000"/>
              </a:solidFill>
            </a:endParaRP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891" y="1614268"/>
            <a:ext cx="4142640" cy="272818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656966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=""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en-US" sz="1600" dirty="0"/>
              <a:t>Network Security Infrastructure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IN" dirty="0"/>
              <a:t>Networks of Many Sizes</a:t>
            </a:r>
            <a:endParaRPr lang="en-US" altLang="en-US" dirty="0"/>
          </a:p>
        </p:txBody>
      </p:sp>
      <p:sp>
        <p:nvSpPr>
          <p:cNvPr id="14" name="Content Placeholder"/>
          <p:cNvSpPr txBox="1">
            <a:spLocks noChangeArrowheads="1"/>
          </p:cNvSpPr>
          <p:nvPr/>
        </p:nvSpPr>
        <p:spPr bwMode="auto">
          <a:xfrm>
            <a:off x="169841" y="775652"/>
            <a:ext cx="4238970" cy="395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IN" altLang="en-US" sz="1600" dirty="0">
                <a:solidFill>
                  <a:schemeClr val="tx1">
                    <a:lumMod val="50000"/>
                  </a:schemeClr>
                </a:solidFill>
              </a:rPr>
              <a:t>Small Home Networks – connect a few computers to each other and the Internet.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1600" dirty="0">
                <a:solidFill>
                  <a:schemeClr val="tx1">
                    <a:lumMod val="50000"/>
                  </a:schemeClr>
                </a:solidFill>
              </a:rPr>
              <a:t>Small Office and Home Office (SOHO) – enables computer within a home, office or remote office to connect to a corporate network,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or access centralized, shared resources.</a:t>
            </a:r>
            <a:endParaRPr lang="en-IN" altLang="en-US" sz="16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1600" dirty="0">
                <a:solidFill>
                  <a:schemeClr val="tx1">
                    <a:lumMod val="50000"/>
                  </a:schemeClr>
                </a:solidFill>
              </a:rPr>
              <a:t>Medium to Large Networks – can have many locations with hundreds or thousands of interconnected computers.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1600" dirty="0">
                <a:solidFill>
                  <a:schemeClr val="tx1">
                    <a:lumMod val="50000"/>
                  </a:schemeClr>
                </a:solidFill>
              </a:rPr>
              <a:t>World Wide Networks – connects hundreds of millions of computers world-wide – such as the internet.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IN" altLang="en-US" sz="16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7" name="Picture 2" descr="this is the image’s alt tex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848" y="811869"/>
            <a:ext cx="2103105" cy="1534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d1qjbjciwpxftb.cloudfront.net/courses/ccna1/networking-today/5_common-types-of-networks/assets/1_chunk/media--Small-Home-Office-Net--imag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953" y="811869"/>
            <a:ext cx="2090460" cy="1534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15"/>
          <p:cNvSpPr txBox="1"/>
          <p:nvPr/>
        </p:nvSpPr>
        <p:spPr>
          <a:xfrm>
            <a:off x="4408811" y="2319809"/>
            <a:ext cx="4344344" cy="338554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      Small Home                     SOHO</a:t>
            </a:r>
          </a:p>
        </p:txBody>
      </p:sp>
      <p:pic>
        <p:nvPicPr>
          <p:cNvPr id="20" name="Picture 6" descr="this is the image’s alt tex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847" y="2753581"/>
            <a:ext cx="2103105" cy="160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952" y="2734406"/>
            <a:ext cx="2090461" cy="1604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Content Placeholder 18"/>
          <p:cNvSpPr txBox="1"/>
          <p:nvPr/>
        </p:nvSpPr>
        <p:spPr>
          <a:xfrm>
            <a:off x="4458242" y="4321901"/>
            <a:ext cx="4168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     Medium/Large             World Wide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4904114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en-US" sz="1600" dirty="0"/>
              <a:t>Network Topologies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IN" dirty="0"/>
              <a:t>LANs and WANs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5" y="798944"/>
            <a:ext cx="3821353" cy="361021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Network infrastructures vary greatly in terms of: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Size of the area covered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Number of users connected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Number and types of services available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Area of responsibility</a:t>
            </a:r>
            <a:endParaRPr lang="en-US" sz="1600" dirty="0">
              <a:solidFill>
                <a:schemeClr val="tx1">
                  <a:lumMod val="50000"/>
                </a:schemeClr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50000"/>
                  </a:schemeClr>
                </a:solidFill>
                <a:effectLst/>
              </a:rPr>
              <a:t>The two most common types of network infrastructures are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50000"/>
                  </a:schemeClr>
                </a:solidFill>
                <a:effectLst/>
              </a:rPr>
              <a:t>Local Area Networks (LANs)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50000"/>
                  </a:schemeClr>
                </a:solidFill>
                <a:effectLst/>
              </a:rPr>
              <a:t>Wide Area Networks (WANs)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818" y="895514"/>
            <a:ext cx="4804382" cy="356973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Content Placeholder 2"/>
          <p:cNvSpPr txBox="1"/>
          <p:nvPr/>
        </p:nvSpPr>
        <p:spPr>
          <a:xfrm>
            <a:off x="3873138" y="4449587"/>
            <a:ext cx="5127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50000"/>
                  </a:schemeClr>
                </a:solidFill>
              </a:rPr>
              <a:t>LANs connected to a WAN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1023279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=""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en-US" sz="1600" dirty="0"/>
              <a:t>Network Topologies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IN" dirty="0"/>
              <a:t>LANs and WANs (Contd.)</a:t>
            </a:r>
            <a:endParaRPr lang="en-US" altLang="en-US" dirty="0"/>
          </a:p>
        </p:txBody>
      </p:sp>
      <p:sp>
        <p:nvSpPr>
          <p:cNvPr id="13315" name="Content Placeholder 1"/>
          <p:cNvSpPr>
            <a:spLocks noGrp="1"/>
          </p:cNvSpPr>
          <p:nvPr>
            <p:ph idx="1"/>
          </p:nvPr>
        </p:nvSpPr>
        <p:spPr>
          <a:xfrm>
            <a:off x="166250" y="806762"/>
            <a:ext cx="4206579" cy="5596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A LAN is a network infrastructure that spans a small geographical area. </a:t>
            </a:r>
            <a:endParaRPr lang="en-CA" altLang="en-US" sz="1600" dirty="0"/>
          </a:p>
          <a:p>
            <a:pPr lvl="1"/>
            <a:endParaRPr lang="en-CA" altLang="en-US" sz="1600" dirty="0"/>
          </a:p>
          <a:p>
            <a:pPr lvl="1"/>
            <a:endParaRPr lang="en-CA" altLang="en-US" sz="1600" dirty="0"/>
          </a:p>
          <a:p>
            <a:pPr lvl="1"/>
            <a:endParaRPr lang="en-CA" altLang="en-US" sz="1600" dirty="0"/>
          </a:p>
          <a:p>
            <a:pPr lvl="1"/>
            <a:endParaRPr lang="en-CA" altLang="en-US" sz="1600" dirty="0"/>
          </a:p>
        </p:txBody>
      </p:sp>
      <p:pic>
        <p:nvPicPr>
          <p:cNvPr id="10" name="Picture 1">
            <a:extLst>
              <a:ext uri="{FF2B5EF4-FFF2-40B4-BE49-F238E27FC236}">
                <a16:creationId xmlns="" xmlns:a16="http://schemas.microsoft.com/office/drawing/2014/main" id="{721FF8D3-468A-4D55-ADC6-E3E7B72384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73" t="12281" r="17943" b="18133"/>
          <a:stretch/>
        </p:blipFill>
        <p:spPr>
          <a:xfrm>
            <a:off x="568726" y="1356932"/>
            <a:ext cx="2664000" cy="163149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Content Placeholder 2"/>
          <p:cNvSpPr/>
          <p:nvPr/>
        </p:nvSpPr>
        <p:spPr>
          <a:xfrm>
            <a:off x="4779206" y="788133"/>
            <a:ext cx="42322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A WAN is a network infrastructure that spans a wide geographical area.</a:t>
            </a:r>
            <a:endParaRPr lang="en-CA" altLang="en-US" sz="1500" dirty="0">
              <a:solidFill>
                <a:srgbClr val="000000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6"/>
          <a:stretch/>
        </p:blipFill>
        <p:spPr bwMode="auto">
          <a:xfrm>
            <a:off x="4920809" y="1360331"/>
            <a:ext cx="3922901" cy="15840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246869"/>
              </p:ext>
            </p:extLst>
          </p:nvPr>
        </p:nvGraphicFramePr>
        <p:xfrm>
          <a:off x="396580" y="3026638"/>
          <a:ext cx="8512030" cy="1699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11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208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13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1381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Interconnect end devices in a limited area.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Interconnect LANs over wide geographical areas.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1381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Administered by a single organization or individual.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Typically</a:t>
                      </a: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dministered by multiple</a:t>
                      </a: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service 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providers.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1381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 high-speed bandwidth to internal end devices</a:t>
                      </a: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intermediary devices.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Typically provide slower speed links between LANs.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787884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en-US" sz="1600" dirty="0"/>
              <a:t>Network Security Infrastructure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dirty="0"/>
              <a:t>The Three-Layer Network Design Model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639" y="798944"/>
            <a:ext cx="4482254" cy="1061753"/>
          </a:xfrm>
        </p:spPr>
        <p:txBody>
          <a:bodyPr/>
          <a:lstStyle/>
          <a:p>
            <a:pPr marL="361950" indent="-180975"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</a:pPr>
            <a:r>
              <a:rPr lang="en-IN" sz="1600" dirty="0"/>
              <a:t>The campus wired LAN uses a hierarchical design model to separate the network topology into modular groups or layers.</a:t>
            </a:r>
          </a:p>
          <a:p>
            <a:pPr marL="361950" indent="-180975"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The hierarchical LAN design includes three layers:</a:t>
            </a:r>
          </a:p>
          <a:p>
            <a:pPr marL="715963" indent="-273050"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b="1" dirty="0"/>
              <a:t>Access</a:t>
            </a:r>
            <a:r>
              <a:rPr lang="en-US" sz="1600" dirty="0"/>
              <a:t> - Provides endpoints and users direct access to the network.</a:t>
            </a:r>
          </a:p>
          <a:p>
            <a:pPr marL="715963" indent="-273050"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b="1" dirty="0"/>
              <a:t>Distribution</a:t>
            </a:r>
            <a:r>
              <a:rPr lang="en-US" sz="1600" dirty="0"/>
              <a:t> - Aggregates access layers and provides connectivity to services. </a:t>
            </a:r>
          </a:p>
          <a:p>
            <a:pPr marL="715963" indent="-273050"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b="1" dirty="0"/>
              <a:t>Core</a:t>
            </a:r>
            <a:r>
              <a:rPr lang="en-US" sz="1600" dirty="0"/>
              <a:t> - Provides connectivity between distribution layers for large LAN environments.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928" y="910803"/>
            <a:ext cx="4041854" cy="3500824"/>
          </a:xfrm>
          <a:prstGeom prst="rect">
            <a:avLst/>
          </a:prstGeom>
        </p:spPr>
      </p:pic>
      <p:sp>
        <p:nvSpPr>
          <p:cNvPr id="4" name="Content Placeholder 3"/>
          <p:cNvSpPr txBox="1"/>
          <p:nvPr/>
        </p:nvSpPr>
        <p:spPr>
          <a:xfrm>
            <a:off x="4820982" y="4418096"/>
            <a:ext cx="4041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50000"/>
                  </a:schemeClr>
                </a:solidFill>
              </a:rPr>
              <a:t>Hierarchical Design Model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3992579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>
            <a:extLst>
              <a:ext uri="{FF2B5EF4-FFF2-40B4-BE49-F238E27FC236}">
                <a16:creationId xmlns=""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en-US" sz="1600" dirty="0"/>
              <a:t>Network Security Infrastructure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dirty="0"/>
              <a:t>The Three-Layer Network Design Model (Contd.)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745" y="798944"/>
            <a:ext cx="4289713" cy="1061753"/>
          </a:xfrm>
        </p:spPr>
        <p:txBody>
          <a:bodyPr/>
          <a:lstStyle/>
          <a:p>
            <a:pPr marL="466725" indent="-285750">
              <a:buClrTx/>
              <a:buFont typeface="Arial" panose="020B0604020202020204" pitchFamily="34" charset="0"/>
              <a:buChar char="•"/>
            </a:pPr>
            <a:r>
              <a:rPr lang="en-IN" sz="1600" dirty="0"/>
              <a:t>Although the hierarchical model has three layers, some smaller enterprise networks may implement a two-tier hierarchical design.</a:t>
            </a:r>
          </a:p>
          <a:p>
            <a:pPr marL="466725" indent="-285750"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In this </a:t>
            </a:r>
            <a:r>
              <a:rPr lang="en-IN" sz="1600" dirty="0"/>
              <a:t>two-tier hierarchical design</a:t>
            </a:r>
            <a:r>
              <a:rPr lang="en-US" sz="1600" dirty="0"/>
              <a:t>, the core and distribution layers are collapsed into one layer, thus reducing cost and complexity.</a:t>
            </a:r>
          </a:p>
        </p:txBody>
      </p:sp>
      <p:sp>
        <p:nvSpPr>
          <p:cNvPr id="5" name="Content Placeholder 4"/>
          <p:cNvSpPr txBox="1"/>
          <p:nvPr/>
        </p:nvSpPr>
        <p:spPr>
          <a:xfrm>
            <a:off x="4433776" y="4273248"/>
            <a:ext cx="4429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50000"/>
                  </a:schemeClr>
                </a:solidFill>
              </a:rPr>
              <a:t>Collapsed Core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" t="1930" r="1994" b="3636"/>
          <a:stretch/>
        </p:blipFill>
        <p:spPr>
          <a:xfrm>
            <a:off x="4362836" y="849856"/>
            <a:ext cx="4500000" cy="33944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40105650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>
            <a:extLst>
              <a:ext uri="{FF2B5EF4-FFF2-40B4-BE49-F238E27FC236}">
                <a16:creationId xmlns=""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en-US" sz="1600" dirty="0"/>
              <a:t>Network Security Infrastructure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IN" dirty="0"/>
              <a:t>Video - Three-Layer Network Design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9328" y="798944"/>
            <a:ext cx="8521472" cy="519493"/>
          </a:xfrm>
        </p:spPr>
        <p:txBody>
          <a:bodyPr/>
          <a:lstStyle/>
          <a:p>
            <a:pPr marL="0" indent="0">
              <a:buNone/>
            </a:pPr>
            <a:r>
              <a:rPr lang="en-IN" sz="1600" dirty="0"/>
              <a:t>Play the video to view a demonstration of the three-layer network design model.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493" y="1233373"/>
            <a:ext cx="5652000" cy="32843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6018368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"/>
          <p:cNvSpPr>
            <a:spLocks noGrp="1" noChangeArrowheads="1"/>
          </p:cNvSpPr>
          <p:nvPr>
            <p:ph type="title"/>
          </p:nvPr>
        </p:nvSpPr>
        <p:spPr>
          <a:xfrm>
            <a:off x="1" y="50629"/>
            <a:ext cx="9144000" cy="757551"/>
          </a:xfrm>
        </p:spPr>
        <p:txBody>
          <a:bodyPr/>
          <a:lstStyle/>
          <a:p>
            <a:r>
              <a:rPr lang="en-US" sz="2400" dirty="0"/>
              <a:t>Instructor Materials – Module 12 Planning Guide</a:t>
            </a:r>
          </a:p>
        </p:txBody>
      </p:sp>
      <p:sp>
        <p:nvSpPr>
          <p:cNvPr id="4099" name="Content Placeholder 1"/>
          <p:cNvSpPr>
            <a:spLocks noGrp="1" noChangeArrowheads="1"/>
          </p:cNvSpPr>
          <p:nvPr>
            <p:ph idx="1"/>
          </p:nvPr>
        </p:nvSpPr>
        <p:spPr>
          <a:xfrm>
            <a:off x="144065" y="798944"/>
            <a:ext cx="8853286" cy="3747655"/>
          </a:xfrm>
        </p:spPr>
        <p:txBody>
          <a:bodyPr/>
          <a:lstStyle/>
          <a:p>
            <a:pPr marL="0" indent="0">
              <a:buNone/>
            </a:pPr>
            <a:r>
              <a:rPr lang="en-CA" sz="1600" dirty="0"/>
              <a:t>This PowerPoint deck is divided in two parts: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Instructor Planning Guide</a:t>
            </a:r>
            <a:endParaRPr lang="en-CA" sz="1600" dirty="0"/>
          </a:p>
          <a:p>
            <a:pPr lvl="1"/>
            <a:r>
              <a:rPr lang="en-CA" sz="1600" dirty="0"/>
              <a:t>Information to help you become familiar with the module</a:t>
            </a:r>
          </a:p>
          <a:p>
            <a:pPr lvl="1"/>
            <a:r>
              <a:rPr lang="en-CA" sz="1600" dirty="0"/>
              <a:t>Teaching aids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/>
              <a:t>Instructor Class Presentation</a:t>
            </a:r>
          </a:p>
          <a:p>
            <a:pPr lvl="1"/>
            <a:r>
              <a:rPr lang="en-CA" sz="1600" dirty="0"/>
              <a:t>Optional slides that you can use in the classroom</a:t>
            </a:r>
          </a:p>
          <a:p>
            <a:pPr lvl="1"/>
            <a:r>
              <a:rPr lang="en-CA" sz="1600" dirty="0"/>
              <a:t>Begins on slide # 9</a:t>
            </a:r>
          </a:p>
          <a:p>
            <a:pPr marL="142875" lvl="1" indent="0" algn="ctr">
              <a:buNone/>
            </a:pPr>
            <a:r>
              <a:rPr lang="en-CA" sz="1600" b="1" dirty="0"/>
              <a:t>Note</a:t>
            </a:r>
            <a:r>
              <a:rPr lang="en-CA" sz="1600" dirty="0"/>
              <a:t>: Remove the Planning Guide from this presentation before sharing with anyone.</a:t>
            </a:r>
          </a:p>
          <a:p>
            <a:pPr marL="0" indent="0">
              <a:buNone/>
            </a:pPr>
            <a:r>
              <a:rPr lang="en-CA" sz="1600" b="1" dirty="0">
                <a:solidFill>
                  <a:schemeClr val="accent4"/>
                </a:solidFill>
              </a:rPr>
              <a:t>For additional help and resources go to the Instructor Home Page and Course Resources for this course. </a:t>
            </a:r>
            <a:r>
              <a:rPr lang="en-US" sz="1600" b="1" dirty="0">
                <a:solidFill>
                  <a:schemeClr val="accent4"/>
                </a:solidFill>
              </a:rPr>
              <a:t>You also can visit the professional development site on www.netacad.com, the official Cisco Networking Academy Facebook page, or Instructor Only FB group.</a:t>
            </a:r>
            <a:endParaRPr lang="en-CA" sz="1600" b="1" dirty="0">
              <a:solidFill>
                <a:schemeClr val="accent4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2811536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>
            <a:extLst>
              <a:ext uri="{FF2B5EF4-FFF2-40B4-BE49-F238E27FC236}">
                <a16:creationId xmlns=""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en-US" sz="1600" dirty="0"/>
              <a:t>Network Security Infrastructure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IN" dirty="0"/>
              <a:t>Common Security Architectures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69" y="798944"/>
            <a:ext cx="8800753" cy="3284541"/>
          </a:xfrm>
        </p:spPr>
        <p:txBody>
          <a:bodyPr/>
          <a:lstStyle/>
          <a:p>
            <a:pPr marL="180975" indent="0">
              <a:spcBef>
                <a:spcPts val="300"/>
              </a:spcBef>
              <a:spcAft>
                <a:spcPts val="300"/>
              </a:spcAft>
              <a:buClrTx/>
              <a:buNone/>
            </a:pPr>
            <a:r>
              <a:rPr lang="en-US" sz="1600" dirty="0"/>
              <a:t>Firewall design is primarily about device interfaces permitting or denying traffic based on the source, the destination, and the type of traffic. </a:t>
            </a:r>
          </a:p>
          <a:p>
            <a:pPr marL="180975" indent="0">
              <a:spcBef>
                <a:spcPts val="300"/>
              </a:spcBef>
              <a:spcAft>
                <a:spcPts val="300"/>
              </a:spcAft>
              <a:buClrTx/>
              <a:buNone/>
            </a:pPr>
            <a:r>
              <a:rPr lang="en-US" sz="1600" dirty="0"/>
              <a:t>The three firewall designs are:</a:t>
            </a:r>
          </a:p>
          <a:p>
            <a:pPr marL="542925" indent="-285750"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b="1" dirty="0"/>
              <a:t>Public and Private</a:t>
            </a:r>
            <a:endParaRPr lang="en-US" sz="1600" dirty="0"/>
          </a:p>
          <a:p>
            <a:pPr marL="828675" indent="-285750"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The public network (or outside network) is untrusted, and the private network (or inside network) is trusted.</a:t>
            </a:r>
          </a:p>
          <a:p>
            <a:pPr marL="180975" indent="0">
              <a:spcBef>
                <a:spcPts val="300"/>
              </a:spcBef>
              <a:spcAft>
                <a:spcPts val="300"/>
              </a:spcAft>
              <a:buClrTx/>
              <a:buNone/>
            </a:pPr>
            <a:endParaRPr 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0200" y="2670637"/>
            <a:ext cx="5904000" cy="201582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59874150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>
            <a:extLst>
              <a:ext uri="{FF2B5EF4-FFF2-40B4-BE49-F238E27FC236}">
                <a16:creationId xmlns=""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en-US" sz="1600" dirty="0"/>
              <a:t>Network Security Infrastructure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IN" dirty="0"/>
              <a:t>Common Security Architectures (Contd.)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322" y="798944"/>
            <a:ext cx="3659037" cy="2382667"/>
          </a:xfrm>
        </p:spPr>
        <p:txBody>
          <a:bodyPr/>
          <a:lstStyle/>
          <a:p>
            <a:pPr marL="466725" indent="-285750"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b="1" dirty="0"/>
              <a:t>Demilitarized Zone (DMZ)</a:t>
            </a:r>
            <a:endParaRPr lang="en-US" sz="1600" dirty="0"/>
          </a:p>
          <a:p>
            <a:pPr marL="715963" indent="-273050"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A firewall design where there is typically one:</a:t>
            </a:r>
          </a:p>
          <a:p>
            <a:pPr marL="985838" indent="-285750"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Inside interface connected to the private network</a:t>
            </a:r>
          </a:p>
          <a:p>
            <a:pPr marL="985838" indent="-285750"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Outside interface connected to the public network</a:t>
            </a:r>
          </a:p>
          <a:p>
            <a:pPr marL="985838" indent="-285750"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DMZ interface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76359" y="879234"/>
            <a:ext cx="5256000" cy="366054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51714477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>
            <a:extLst>
              <a:ext uri="{FF2B5EF4-FFF2-40B4-BE49-F238E27FC236}">
                <a16:creationId xmlns=""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en-US" sz="1600" dirty="0"/>
              <a:t>Network Security Infrastructure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IN" dirty="0"/>
              <a:t>Common Security Architectures (Contd.)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376" y="798944"/>
            <a:ext cx="4418876" cy="1061753"/>
          </a:xfrm>
        </p:spPr>
        <p:txBody>
          <a:bodyPr/>
          <a:lstStyle/>
          <a:p>
            <a:pPr marL="466725" indent="-285750"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</a:pPr>
            <a:r>
              <a:rPr lang="en-IN" sz="1600" b="1" dirty="0"/>
              <a:t>Zone-based Policy Firewalls (ZPFs)</a:t>
            </a:r>
            <a:endParaRPr lang="en-US" sz="1600" dirty="0"/>
          </a:p>
          <a:p>
            <a:pPr marL="731838" indent="-285750"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ZPFs use the concept of zones to provide additional flexibility. </a:t>
            </a:r>
          </a:p>
          <a:p>
            <a:pPr marL="731838" indent="-285750"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A zone is a group of one or more interfaces that have similar functions or features. </a:t>
            </a:r>
          </a:p>
          <a:p>
            <a:pPr marL="731838" indent="-285750"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Zones help to specify where a Cisco IOS firewall rule or policy should be applied.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3375" y="909676"/>
            <a:ext cx="4644000" cy="338168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55305164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>
            <a:extLst>
              <a:ext uri="{FF2B5EF4-FFF2-40B4-BE49-F238E27FC236}">
                <a16:creationId xmlns=""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en-US" sz="1600" dirty="0"/>
              <a:t>Network Security Infrastructure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dirty="0"/>
              <a:t>Packet Tracer - Identify Packet Flow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3" y="798944"/>
            <a:ext cx="8342711" cy="1061753"/>
          </a:xfrm>
        </p:spPr>
        <p:txBody>
          <a:bodyPr/>
          <a:lstStyle/>
          <a:p>
            <a:pPr marL="180975" indent="0">
              <a:buClrTx/>
              <a:buNone/>
            </a:pPr>
            <a:r>
              <a:rPr lang="en-US" sz="1600" dirty="0"/>
              <a:t>In this Packet Tracer activity, you will observe the following:</a:t>
            </a:r>
          </a:p>
          <a:p>
            <a:pPr marL="466725" indent="-285750"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Packet flow in a LAN and WAN topology. </a:t>
            </a:r>
          </a:p>
          <a:p>
            <a:pPr marL="466725" indent="-285750"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Change in the packet flow path when there is a change in the network topology.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9389073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12.2 Security Devices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3631301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=""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en-US" sz="1600" dirty="0"/>
              <a:t>Security Devices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IN" dirty="0"/>
              <a:t>Video - Security Devices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68" y="798945"/>
            <a:ext cx="8342711" cy="374947"/>
          </a:xfrm>
        </p:spPr>
        <p:txBody>
          <a:bodyPr/>
          <a:lstStyle/>
          <a:p>
            <a:pPr marL="180975" indent="0">
              <a:buClrTx/>
              <a:buNone/>
            </a:pPr>
            <a:r>
              <a:rPr lang="en-US" sz="1600" b="0" i="0" dirty="0">
                <a:effectLst/>
              </a:rPr>
              <a:t>Play the video to learn more on </a:t>
            </a:r>
            <a:r>
              <a:rPr lang="en-US" sz="1600" dirty="0"/>
              <a:t>security </a:t>
            </a:r>
            <a:r>
              <a:rPr lang="en-US" sz="1600" b="0" i="0" dirty="0">
                <a:effectLst/>
              </a:rPr>
              <a:t>services.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" t="2359" r="1176" b="2616"/>
          <a:stretch/>
        </p:blipFill>
        <p:spPr>
          <a:xfrm>
            <a:off x="1696453" y="1173892"/>
            <a:ext cx="5763126" cy="32695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57446238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=""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54313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en-US" sz="1600" dirty="0"/>
              <a:t>Security Devices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IN" dirty="0"/>
              <a:t>Firewalls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8890" y="798945"/>
            <a:ext cx="4237017" cy="1250919"/>
          </a:xfrm>
        </p:spPr>
        <p:txBody>
          <a:bodyPr/>
          <a:lstStyle/>
          <a:p>
            <a:pPr marL="180975" indent="0">
              <a:buClrTx/>
              <a:buNone/>
            </a:pPr>
            <a:r>
              <a:rPr lang="en-US" sz="1600" dirty="0"/>
              <a:t>A firewall is a system, or group of systems, that enforces an access control policy between networks.</a:t>
            </a:r>
          </a:p>
          <a:p>
            <a:pPr marL="180975" indent="0">
              <a:buClrTx/>
              <a:buNone/>
            </a:pPr>
            <a:r>
              <a:rPr lang="en-US" sz="1600" b="1" dirty="0"/>
              <a:t>Common Firewall Properties</a:t>
            </a:r>
            <a:r>
              <a:rPr lang="en-US" sz="1600" dirty="0"/>
              <a:t>:</a:t>
            </a:r>
          </a:p>
          <a:p>
            <a:pPr marL="361950">
              <a:buFont typeface="Arial" panose="020B0604020202020204" pitchFamily="34" charset="0"/>
              <a:buChar char="•"/>
            </a:pPr>
            <a:r>
              <a:rPr lang="en-US" sz="1600" dirty="0"/>
              <a:t>Resistant to network attacks</a:t>
            </a:r>
          </a:p>
          <a:p>
            <a:pPr marL="361950">
              <a:buFont typeface="Arial" panose="020B0604020202020204" pitchFamily="34" charset="0"/>
              <a:buChar char="•"/>
            </a:pPr>
            <a:r>
              <a:rPr lang="en-US" sz="1600" dirty="0"/>
              <a:t>The only transit point between internal corporate networks and external networks because all traffic flows through the firewall</a:t>
            </a:r>
          </a:p>
          <a:p>
            <a:pPr marL="361950">
              <a:buFont typeface="Arial" panose="020B0604020202020204" pitchFamily="34" charset="0"/>
              <a:buChar char="•"/>
            </a:pPr>
            <a:r>
              <a:rPr lang="en-US" sz="1600" dirty="0"/>
              <a:t>Enforce the access control policy</a:t>
            </a:r>
          </a:p>
          <a:p>
            <a:pPr marL="180975" indent="0">
              <a:buClrTx/>
              <a:buNone/>
            </a:pPr>
            <a:endParaRPr lang="en-US" sz="1600" dirty="0"/>
          </a:p>
        </p:txBody>
      </p:sp>
      <p:sp>
        <p:nvSpPr>
          <p:cNvPr id="3" name="Content Placeholder 2"/>
          <p:cNvSpPr txBox="1"/>
          <p:nvPr/>
        </p:nvSpPr>
        <p:spPr>
          <a:xfrm>
            <a:off x="4198193" y="793758"/>
            <a:ext cx="4954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>
                    <a:lumMod val="50000"/>
                  </a:schemeClr>
                </a:solidFill>
              </a:rPr>
              <a:t>Play the animation in the figure to view a firewall in operation.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675" y="1326828"/>
            <a:ext cx="4641726" cy="34210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55805341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>
            <a:extLst>
              <a:ext uri="{FF2B5EF4-FFF2-40B4-BE49-F238E27FC236}">
                <a16:creationId xmlns=""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en-US" sz="1600" dirty="0"/>
              <a:t>Security Devices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IN" dirty="0"/>
              <a:t>Firewalls (Contd.)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65" y="798944"/>
            <a:ext cx="8853286" cy="396113"/>
          </a:xfrm>
        </p:spPr>
        <p:txBody>
          <a:bodyPr/>
          <a:lstStyle/>
          <a:p>
            <a:pPr marL="0" indent="0">
              <a:buNone/>
            </a:pPr>
            <a:r>
              <a:rPr lang="en-IN" sz="1600" dirty="0"/>
              <a:t>Following are the benefits and limitations of firewalls: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16454" y="1273086"/>
          <a:ext cx="8591744" cy="324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748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242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Firewall Benefits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Firewall Limitations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Prevent the exposure of sensitive hosts, resources, and applications to untrusted users.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IN" sz="1400" dirty="0"/>
                        <a:t>A misconfigured firewall can have serious consequences for the network, such as becoming a single point of failure.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Sanitize protocol flow, which prevents the exploitation of protocol flaws.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IN" sz="1400" dirty="0"/>
                        <a:t>The data from many applications cannot be passed over firewalls securely.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Block malicious data from servers and clients.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IN" sz="1400" dirty="0"/>
                        <a:t>Users might proactively search for ways around the firewall to receive blocked material, which exposes the network to potential attack.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Reduce security management complexity.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IN" sz="1400" dirty="0"/>
                        <a:t>Network performance can slow down.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IN" sz="1400" dirty="0"/>
                        <a:t>Unauthorized traffic can be tunnelled or hidden as legitimate traffic through the firewall.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732368712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=""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en-US" sz="1600" dirty="0"/>
              <a:t>Security Devices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IN" dirty="0"/>
              <a:t>Firewall Type Descriptions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5" y="798945"/>
            <a:ext cx="4032831" cy="347243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The different types of firewalls are:</a:t>
            </a:r>
          </a:p>
          <a:p>
            <a:pPr marL="271463">
              <a:buFont typeface="Arial" panose="020B0604020202020204" pitchFamily="34" charset="0"/>
              <a:buChar char="•"/>
            </a:pPr>
            <a:r>
              <a:rPr lang="en-US" sz="1600" b="1" dirty="0"/>
              <a:t>Packet Filtering (Stateless) Firewall</a:t>
            </a:r>
            <a:endParaRPr lang="en-US" sz="1600" dirty="0"/>
          </a:p>
          <a:p>
            <a:pPr marL="452438">
              <a:buFont typeface="Arial" panose="020B0604020202020204" pitchFamily="34" charset="0"/>
              <a:buChar char="•"/>
            </a:pPr>
            <a:r>
              <a:rPr lang="en-US" sz="1600" dirty="0"/>
              <a:t>Packet Filtering firewalls are part of a router firewall, which permits or denies traffic based on Layer 3 and Layer 4 information. </a:t>
            </a:r>
          </a:p>
          <a:p>
            <a:pPr marL="452438">
              <a:buFont typeface="Arial" panose="020B0604020202020204" pitchFamily="34" charset="0"/>
              <a:buChar char="•"/>
            </a:pPr>
            <a:r>
              <a:rPr lang="en-US" sz="1600" dirty="0"/>
              <a:t>They are stateless firewalls that use a simple policy table look-up that filters traffic based on specific criteria.</a:t>
            </a:r>
          </a:p>
          <a:p>
            <a:pPr marL="180975" indent="0">
              <a:buClrTx/>
              <a:buNone/>
            </a:pPr>
            <a:endParaRPr lang="en-US" sz="1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5" t="6502"/>
          <a:stretch/>
        </p:blipFill>
        <p:spPr bwMode="auto">
          <a:xfrm>
            <a:off x="4204164" y="980845"/>
            <a:ext cx="4755308" cy="3339284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71951605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>
            <a:extLst>
              <a:ext uri="{FF2B5EF4-FFF2-40B4-BE49-F238E27FC236}">
                <a16:creationId xmlns=""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en-US" sz="1600" dirty="0"/>
              <a:t>Security Devices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IN" dirty="0"/>
              <a:t>Firewall Type Descriptions (Contd.)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853" y="844210"/>
            <a:ext cx="4658804" cy="3691574"/>
          </a:xfrm>
        </p:spPr>
        <p:txBody>
          <a:bodyPr/>
          <a:lstStyle/>
          <a:p>
            <a:pPr marL="466725" indent="-285750">
              <a:buClrTx/>
              <a:buFont typeface="Arial" panose="020B0604020202020204" pitchFamily="34" charset="0"/>
              <a:buChar char="•"/>
            </a:pPr>
            <a:r>
              <a:rPr lang="en-US" sz="1600" b="1" dirty="0"/>
              <a:t>Stateful Firewalls</a:t>
            </a:r>
          </a:p>
          <a:p>
            <a:pPr marL="806450" indent="-273050"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Stateful firewalls are the most versatile and the most common firewall technologies in use.</a:t>
            </a:r>
          </a:p>
          <a:p>
            <a:pPr marL="806450" indent="-273050"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These firewalls provide stateful packet filtering by using connection information maintained in a state table.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657" y="942624"/>
            <a:ext cx="3811508" cy="369121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6056536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D0DBD329-AB20-664C-9697-486FE5CE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9238"/>
            <a:ext cx="9144000" cy="609708"/>
          </a:xfrm>
        </p:spPr>
        <p:txBody>
          <a:bodyPr/>
          <a:lstStyle/>
          <a:p>
            <a:r>
              <a:rPr lang="en-US" sz="2400" dirty="0"/>
              <a:t>What to Expect in this Module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2EDE137-350D-6D47-BD51-750CD1983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65" y="798945"/>
            <a:ext cx="8853286" cy="34636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To facilitate learning, the following features within the GUI may be included in this module: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24EE699F-A87C-2246-9235-C1DFDF6B2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444522"/>
              </p:ext>
            </p:extLst>
          </p:nvPr>
        </p:nvGraphicFramePr>
        <p:xfrm>
          <a:off x="301658" y="1296035"/>
          <a:ext cx="8557528" cy="2718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558">
                  <a:extLst>
                    <a:ext uri="{9D8B030D-6E8A-4147-A177-3AD203B41FA5}">
                      <a16:colId xmlns="" xmlns:a16="http://schemas.microsoft.com/office/drawing/2014/main" val="200107645"/>
                    </a:ext>
                  </a:extLst>
                </a:gridCol>
                <a:gridCol w="6416970">
                  <a:extLst>
                    <a:ext uri="{9D8B030D-6E8A-4147-A177-3AD203B41FA5}">
                      <a16:colId xmlns="" xmlns:a16="http://schemas.microsoft.com/office/drawing/2014/main" val="2648404099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7710602"/>
                  </a:ext>
                </a:extLst>
              </a:tr>
              <a:tr h="3315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Animations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Expose learners to new skills and concepts.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98835149"/>
                  </a:ext>
                </a:extLst>
              </a:tr>
              <a:tr h="30211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Videos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Expose learners to new skills and concepts.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04576505"/>
                  </a:ext>
                </a:extLst>
              </a:tr>
              <a:tr h="349003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 Your Understanding (CYU)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 topic online quiz to help learners gauge content understanding.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76586054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 Activity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Simulation and modeling activities designed to explore, acquire, reinforce, and expand skills.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78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Module Quizzes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Self-assessments that integrate concepts and skills learned throughout the series of topics presented in the module.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54703549"/>
                  </a:ext>
                </a:extLst>
              </a:tr>
              <a:tr h="2152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Module Summary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Briefly recaps module content.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533165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932807518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>
            <a:extLst>
              <a:ext uri="{FF2B5EF4-FFF2-40B4-BE49-F238E27FC236}">
                <a16:creationId xmlns=""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en-US" sz="1600" dirty="0"/>
              <a:t>Security Devices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IN" dirty="0"/>
              <a:t>Firewall Type Descriptions (Contd.)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5" y="862316"/>
            <a:ext cx="4395876" cy="3707973"/>
          </a:xfrm>
        </p:spPr>
        <p:txBody>
          <a:bodyPr/>
          <a:lstStyle/>
          <a:p>
            <a:pPr marL="466725" indent="-285750">
              <a:buClrTx/>
              <a:buFont typeface="Arial" panose="020B0604020202020204" pitchFamily="34" charset="0"/>
              <a:buChar char="•"/>
            </a:pPr>
            <a:r>
              <a:rPr lang="en-US" sz="1600" b="1" dirty="0"/>
              <a:t>Application gateway firewall (proxy firewall)</a:t>
            </a:r>
          </a:p>
          <a:p>
            <a:pPr marL="712788" indent="-285750"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Application gateway firewall filters information at Layers 3, 4, 5, and 7 of the OSI reference model.</a:t>
            </a:r>
          </a:p>
          <a:p>
            <a:pPr marL="712788" indent="-285750"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Most of the firewall control and filtering is done in the software. 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941" y="1034930"/>
            <a:ext cx="4138094" cy="320039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68232559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=""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en-US" sz="1600" dirty="0"/>
              <a:t>Security Devices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IN" dirty="0"/>
              <a:t>Firewall Type Descriptions (Contd.)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6" y="798945"/>
            <a:ext cx="4197834" cy="351050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Next-generation firewalls (NGFW)</a:t>
            </a:r>
          </a:p>
          <a:p>
            <a:pPr marL="361950">
              <a:buFont typeface="Arial" panose="020B0604020202020204" pitchFamily="34" charset="0"/>
              <a:buChar char="•"/>
            </a:pPr>
            <a:r>
              <a:rPr lang="en-IN" sz="1600" dirty="0"/>
              <a:t>NGFW go beyond stateful firewalls by providing:</a:t>
            </a:r>
          </a:p>
          <a:p>
            <a:pPr marL="622300" indent="-285750">
              <a:buFont typeface="Arial" panose="020B0604020202020204" pitchFamily="34" charset="0"/>
              <a:buChar char="•"/>
            </a:pPr>
            <a:r>
              <a:rPr lang="en-US" sz="1600" dirty="0"/>
              <a:t>Integrated intrusion prevention</a:t>
            </a:r>
          </a:p>
          <a:p>
            <a:pPr marL="622300" indent="-285750">
              <a:buFont typeface="Arial" panose="020B0604020202020204" pitchFamily="34" charset="0"/>
              <a:buChar char="•"/>
            </a:pPr>
            <a:r>
              <a:rPr lang="en-US" sz="1600" dirty="0"/>
              <a:t>Application awareness and control to see and block risky apps</a:t>
            </a:r>
          </a:p>
          <a:p>
            <a:pPr marL="622300" indent="-285750">
              <a:buFont typeface="Arial" panose="020B0604020202020204" pitchFamily="34" charset="0"/>
              <a:buChar char="•"/>
            </a:pPr>
            <a:r>
              <a:rPr lang="en-US" sz="1600" dirty="0"/>
              <a:t>Upgrade paths to include future information feeds</a:t>
            </a:r>
          </a:p>
          <a:p>
            <a:pPr marL="622300" indent="-285750">
              <a:buFont typeface="Arial" panose="020B0604020202020204" pitchFamily="34" charset="0"/>
              <a:buChar char="•"/>
            </a:pPr>
            <a:r>
              <a:rPr lang="en-US" sz="1600" dirty="0"/>
              <a:t>Techniques to address evolving security threats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6332" t="14654" r="5651" b="16630"/>
          <a:stretch/>
        </p:blipFill>
        <p:spPr>
          <a:xfrm>
            <a:off x="4341900" y="1101821"/>
            <a:ext cx="4684804" cy="29398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79176111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=""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en-US" sz="1600" dirty="0"/>
              <a:t>Security Devices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IN" dirty="0"/>
              <a:t>Firewall Type Descriptions (Contd.)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4" y="798945"/>
            <a:ext cx="8759304" cy="1808453"/>
          </a:xfrm>
        </p:spPr>
        <p:txBody>
          <a:bodyPr/>
          <a:lstStyle/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IN" sz="1600" dirty="0"/>
              <a:t>Other methods of implementing firewalls include: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1600" b="1" dirty="0"/>
              <a:t>Host-based (server and personal) firewall</a:t>
            </a:r>
            <a:r>
              <a:rPr lang="en-US" sz="1600" dirty="0"/>
              <a:t> - A PC or server with firewall software running on it.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1600" b="1" dirty="0"/>
              <a:t>Transparent firewall</a:t>
            </a:r>
            <a:r>
              <a:rPr lang="en-US" sz="1600" dirty="0"/>
              <a:t> - Filters IP traffic between a pair of bridged interfaces.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1600" b="1" dirty="0"/>
              <a:t>Hybrid firewall</a:t>
            </a:r>
            <a:r>
              <a:rPr lang="en-US" sz="1600" dirty="0"/>
              <a:t> - A combination of various firewall types.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0573871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=""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en-US" sz="1600" dirty="0"/>
              <a:t>Security Devices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IN" dirty="0"/>
              <a:t>Intrusion Prevention and Detection Devices</a:t>
            </a:r>
            <a:endParaRPr lang="en-US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8"/>
          <a:stretch/>
        </p:blipFill>
        <p:spPr bwMode="auto">
          <a:xfrm>
            <a:off x="3868094" y="904603"/>
            <a:ext cx="5047284" cy="381940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144064" y="767949"/>
            <a:ext cx="3724029" cy="1250919"/>
          </a:xfrm>
        </p:spPr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A networking architecture paradigm shift is required to defend against fast-moving and evolving attacks. This </a:t>
            </a:r>
            <a:r>
              <a:rPr lang="en-US" sz="1600" dirty="0"/>
              <a:t>must include cost effective and prevention systems such as:</a:t>
            </a:r>
          </a:p>
          <a:p>
            <a:pPr marL="452438" indent="-2603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Intrusion Detection Systems (IDS) </a:t>
            </a:r>
          </a:p>
          <a:p>
            <a:pPr marL="452438" indent="-2603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Intrusion Prevention Systems (IPS)</a:t>
            </a:r>
          </a:p>
          <a:p>
            <a:pPr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network architecture integrates these solutions into the entry and exit points of the network.</a:t>
            </a:r>
          </a:p>
          <a:p>
            <a:pPr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The figure shows how an IPS device handles malicious traffic.</a:t>
            </a: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1753551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=""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en-US" sz="1600" dirty="0"/>
              <a:t>Security Devices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dirty="0"/>
              <a:t>Advantages and Disadvantages of IDS and IPS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4" y="771786"/>
            <a:ext cx="7995101" cy="46714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The table lists the advantages and disadvantages of IDS and IPS: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001175"/>
              </p:ext>
            </p:extLst>
          </p:nvPr>
        </p:nvGraphicFramePr>
        <p:xfrm>
          <a:off x="289710" y="1160481"/>
          <a:ext cx="8718487" cy="2264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3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789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3815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03241">
                <a:tc>
                  <a:txBody>
                    <a:bodyPr/>
                    <a:lstStyle/>
                    <a:p>
                      <a:r>
                        <a:rPr lang="en-IN" dirty="0"/>
                        <a:t>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Impact on network (latency, jitter)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Network impact if there is a sensor failure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network impact if there is sensor overload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 action cannot stop trigger packets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Correct tuning required for response actions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vulnerable to network security evasion techniques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effectLst/>
                        </a:rPr>
                        <a:t>Stops trigger packets</a:t>
                      </a:r>
                    </a:p>
                    <a:p>
                      <a:pPr marL="285750" indent="-28575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effectLst/>
                        </a:rPr>
                        <a:t>Can use stream normalization techniques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285750" indent="-28575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effectLst/>
                        </a:rPr>
                        <a:t>Sensor issues might affect network traffic</a:t>
                      </a:r>
                    </a:p>
                    <a:p>
                      <a:pPr marL="285750" indent="-28575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effectLst/>
                        </a:rPr>
                        <a:t>Sensor overloading impacts the network</a:t>
                      </a:r>
                    </a:p>
                    <a:p>
                      <a:pPr marL="285750" indent="-28575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effectLst/>
                        </a:rPr>
                        <a:t>Some impact on network (latency, jitter)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96464" y="3468214"/>
            <a:ext cx="8720787" cy="467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IN" sz="1600" b="1" dirty="0"/>
              <a:t>Deployment Consideration</a:t>
            </a:r>
            <a:r>
              <a:rPr lang="en-IN" sz="1600" dirty="0"/>
              <a:t>:</a:t>
            </a:r>
          </a:p>
          <a:p>
            <a:pPr marL="271463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IPS and IDS technologies can complement each other.</a:t>
            </a:r>
          </a:p>
          <a:p>
            <a:pPr marL="271463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Deciding which implementation to use is based on the security goals of the organization as stated in their network security policy.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221780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=""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en-US" sz="1600" dirty="0"/>
              <a:t>Security Devices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IN" dirty="0"/>
              <a:t>Types of IPS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4" y="798945"/>
            <a:ext cx="8918455" cy="46714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There are two primary kinds of IPS : </a:t>
            </a:r>
          </a:p>
          <a:p>
            <a:pPr lvl="1"/>
            <a:r>
              <a:rPr lang="en-US" sz="1600" dirty="0"/>
              <a:t>Host-based IPS </a:t>
            </a:r>
          </a:p>
          <a:p>
            <a:pPr lvl="1"/>
            <a:r>
              <a:rPr lang="en-US" sz="1600" dirty="0"/>
              <a:t>Network-based IPS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Host-based IPS (HIPS)</a:t>
            </a:r>
          </a:p>
          <a:p>
            <a:pPr marL="180975" indent="0">
              <a:buNone/>
            </a:pPr>
            <a:r>
              <a:rPr lang="en-US" sz="1600" dirty="0"/>
              <a:t>HIPS is a software installed on a host to monitor and analyze suspicious activity.</a:t>
            </a:r>
          </a:p>
          <a:p>
            <a:pPr marL="0" indent="0">
              <a:buNone/>
            </a:pPr>
            <a:r>
              <a:rPr lang="en-US" sz="1600" dirty="0"/>
              <a:t> 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696171"/>
              </p:ext>
            </p:extLst>
          </p:nvPr>
        </p:nvGraphicFramePr>
        <p:xfrm>
          <a:off x="434567" y="2693984"/>
          <a:ext cx="8320134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61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139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Advantages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 protection specific to a host operating system</a:t>
                      </a:r>
                    </a:p>
                    <a:p>
                      <a:pPr marL="285750" indent="-28575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 operating system and application level protection</a:t>
                      </a:r>
                    </a:p>
                    <a:p>
                      <a:pPr marL="285750" indent="-28575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Protects the host after the message is decrypted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Operating system dependent</a:t>
                      </a:r>
                    </a:p>
                    <a:p>
                      <a:pPr marL="285750" indent="-285750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installed on all hosts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02123884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=""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en-US" sz="1600" dirty="0"/>
              <a:t>Security Devices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IN" dirty="0"/>
              <a:t>Types of IPS (Contd.)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5" y="798945"/>
            <a:ext cx="3757979" cy="298992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Network-based IPS</a:t>
            </a:r>
            <a:r>
              <a:rPr lang="en-US" sz="1600" dirty="0"/>
              <a:t> </a:t>
            </a:r>
          </a:p>
          <a:p>
            <a:pPr marL="557213" indent="-285750">
              <a:buFont typeface="Arial" panose="020B0604020202020204" pitchFamily="34" charset="0"/>
              <a:buChar char="•"/>
            </a:pPr>
            <a:r>
              <a:rPr lang="en-US" sz="1600" dirty="0"/>
              <a:t>Network-based IPS are Implemented using a dedicated or non-dedicated IPS device. </a:t>
            </a:r>
          </a:p>
          <a:p>
            <a:pPr marL="557213" indent="-285750">
              <a:buFont typeface="Arial" panose="020B0604020202020204" pitchFamily="34" charset="0"/>
              <a:buChar char="•"/>
            </a:pPr>
            <a:r>
              <a:rPr lang="en-IN" sz="1600" dirty="0"/>
              <a:t>Host-based IDS/IPS solutions are integrated with a network-based IPS implementation to ensure a robust security architecture.</a:t>
            </a:r>
            <a:endParaRPr lang="en-US" sz="1600" dirty="0"/>
          </a:p>
          <a:p>
            <a:pPr marL="557213" indent="-285750">
              <a:buFont typeface="Arial" panose="020B0604020202020204" pitchFamily="34" charset="0"/>
              <a:buChar char="•"/>
            </a:pPr>
            <a:r>
              <a:rPr lang="en-US" sz="1600" dirty="0"/>
              <a:t>Sensors detect malicious and unauthorized activity in real time and can take action when required.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" t="3249" r="5002" b="4573"/>
          <a:stretch/>
        </p:blipFill>
        <p:spPr>
          <a:xfrm>
            <a:off x="3828422" y="1125416"/>
            <a:ext cx="5112000" cy="294474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15066676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=""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en-US" sz="1600" dirty="0"/>
              <a:t>Security Devices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IN" dirty="0"/>
              <a:t>Specialized Security Appliances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2170" y="798945"/>
            <a:ext cx="8186020" cy="138154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Few examples of specialized security appliances.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683853"/>
              </p:ext>
            </p:extLst>
          </p:nvPr>
        </p:nvGraphicFramePr>
        <p:xfrm>
          <a:off x="235394" y="1182555"/>
          <a:ext cx="8772803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4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061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4222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/>
                        <a:t>Cisco Advanced Malware Protection (</a:t>
                      </a:r>
                      <a:r>
                        <a:rPr lang="en-US" sz="1400" b="1" dirty="0"/>
                        <a:t>AMP)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Cisco Web Security Appliance (WSA)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Cisco Email Security Appliance (ESA)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rgbClr val="58585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enterprise-class advanced malware analysis and protection solution</a:t>
                      </a:r>
                      <a:endParaRPr lang="en-IN" dirty="0">
                        <a:solidFill>
                          <a:srgbClr val="58585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rgbClr val="58585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secure web gateway that combines leading protections to help organizations address the growing challenges of securing and controlling web traffic</a:t>
                      </a:r>
                      <a:endParaRPr lang="en-IN" dirty="0">
                        <a:solidFill>
                          <a:srgbClr val="58585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58585B"/>
                          </a:solidFill>
                        </a:rPr>
                        <a:t>ESA/</a:t>
                      </a:r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Cisco Cloud Email Security </a:t>
                      </a:r>
                      <a:r>
                        <a:rPr lang="en-IN" sz="1400" b="0" i="0" kern="1200" dirty="0">
                          <a:solidFill>
                            <a:srgbClr val="58585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IN" dirty="0">
                          <a:solidFill>
                            <a:srgbClr val="58585B"/>
                          </a:solidFill>
                        </a:rPr>
                        <a:t>elps to mitigate</a:t>
                      </a:r>
                      <a:r>
                        <a:rPr lang="en-IN" baseline="0" dirty="0">
                          <a:solidFill>
                            <a:srgbClr val="58585B"/>
                          </a:solidFill>
                        </a:rPr>
                        <a:t> </a:t>
                      </a:r>
                      <a:r>
                        <a:rPr lang="en-IN" sz="1400" b="0" i="0" kern="1200" dirty="0">
                          <a:solidFill>
                            <a:srgbClr val="58585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email-based threats</a:t>
                      </a:r>
                      <a:r>
                        <a:rPr lang="en-IN" sz="1400" b="0" i="0" kern="1200" baseline="0" dirty="0">
                          <a:solidFill>
                            <a:srgbClr val="58585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the ESA defends </a:t>
                      </a:r>
                      <a:r>
                        <a:rPr lang="en-IN" sz="1400" b="0" i="0" kern="1200" dirty="0">
                          <a:solidFill>
                            <a:srgbClr val="58585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mission-critical email systems</a:t>
                      </a:r>
                      <a:endParaRPr lang="en-IN" dirty="0">
                        <a:solidFill>
                          <a:srgbClr val="58585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rgbClr val="58585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provides comprehensive malware protection for organizations before, during, and after an 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rgbClr val="58585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Protects the network by automatically blocking risky sites and testing unknown sites before allowing users to access them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rgbClr val="58585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Constantly updated by real-time feeds from Cisco Talos, which detects and correlates threats using a worldwide database monitoring system</a:t>
                      </a:r>
                      <a:endParaRPr lang="en-IN" dirty="0">
                        <a:solidFill>
                          <a:srgbClr val="58585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58585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rgbClr val="58585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58585B"/>
                          </a:solidFill>
                        </a:rPr>
                        <a:t>Features</a:t>
                      </a:r>
                      <a:r>
                        <a:rPr lang="en-IN" dirty="0">
                          <a:solidFill>
                            <a:srgbClr val="58585B"/>
                          </a:solidFill>
                        </a:rPr>
                        <a:t>:</a:t>
                      </a:r>
                      <a:r>
                        <a:rPr lang="en-IN" baseline="0" dirty="0">
                          <a:solidFill>
                            <a:srgbClr val="58585B"/>
                          </a:solidFill>
                        </a:rPr>
                        <a:t> </a:t>
                      </a:r>
                      <a:r>
                        <a:rPr lang="en-IN" dirty="0">
                          <a:solidFill>
                            <a:srgbClr val="58585B"/>
                          </a:solidFill>
                        </a:rPr>
                        <a:t>Global threat intelligence, Spam blocking, Advanced Malware Protection, Outbound Message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875162684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12.3 Security Services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4964842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en-US" sz="1600" dirty="0"/>
              <a:t>Security Services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IN" dirty="0"/>
              <a:t>Video - Security Services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5" y="798946"/>
            <a:ext cx="8005148" cy="658066"/>
          </a:xfrm>
        </p:spPr>
        <p:txBody>
          <a:bodyPr/>
          <a:lstStyle/>
          <a:p>
            <a:pPr marL="101600" indent="0">
              <a:buNone/>
            </a:pPr>
            <a:r>
              <a:rPr lang="en-IN" sz="1600" dirty="0"/>
              <a:t>Watch the video to learn more on different security services.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597" y="1250769"/>
            <a:ext cx="5772292" cy="335122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2559437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9144000" cy="757551"/>
          </a:xfrm>
        </p:spPr>
        <p:txBody>
          <a:bodyPr/>
          <a:lstStyle/>
          <a:p>
            <a:pPr eaLnBrk="1" hangingPunct="1"/>
            <a:r>
              <a:rPr lang="en-US" sz="2400" dirty="0"/>
              <a:t>Check Your Understanding</a:t>
            </a:r>
          </a:p>
        </p:txBody>
      </p:sp>
      <p:sp>
        <p:nvSpPr>
          <p:cNvPr id="7171" name="Content Placeholder 1"/>
          <p:cNvSpPr>
            <a:spLocks noGrp="1" noChangeArrowheads="1"/>
          </p:cNvSpPr>
          <p:nvPr>
            <p:ph idx="1"/>
          </p:nvPr>
        </p:nvSpPr>
        <p:spPr>
          <a:xfrm>
            <a:off x="145357" y="748630"/>
            <a:ext cx="8878570" cy="3643747"/>
          </a:xfrm>
        </p:spPr>
        <p:txBody>
          <a:bodyPr/>
          <a:lstStyle/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Check Your Understanding activities are designed to let students quickly determine if they understand the content and can proceed, or if they need to review. 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Check Your Understanding activities </a:t>
            </a:r>
            <a:r>
              <a:rPr lang="en-US" sz="1800" b="1" i="1" dirty="0"/>
              <a:t>do not </a:t>
            </a:r>
            <a:r>
              <a:rPr lang="en-US" sz="1800" dirty="0"/>
              <a:t>affect student grades.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There are no separate slides for these activities in the PPT. They are listed in the notes area of the slide that appears before these activities.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1600" dirty="0"/>
          </a:p>
          <a:p>
            <a:pPr eaLnBrk="1" hangingPunct="1">
              <a:spcBef>
                <a:spcPct val="30000"/>
              </a:spcBef>
            </a:pP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5681090"/>
      </p:ext>
    </p:extLst>
  </p:cSld>
  <p:clrMapOvr>
    <a:masterClrMapping/>
  </p:clrMapOvr>
  <p:transition spd="slow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=""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en-US" sz="1600" dirty="0"/>
              <a:t>Security Services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IN" dirty="0"/>
              <a:t>Traffic Control with ACLs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641" y="798946"/>
            <a:ext cx="8918454" cy="658066"/>
          </a:xfrm>
        </p:spPr>
        <p:txBody>
          <a:bodyPr/>
          <a:lstStyle/>
          <a:p>
            <a:pPr marL="271463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An Access Control List (ACL) is a series of commands that control whether a device forwards or drops packets based on information found in the packet header. </a:t>
            </a:r>
          </a:p>
        </p:txBody>
      </p:sp>
      <p:sp>
        <p:nvSpPr>
          <p:cNvPr id="3" name="Content Placeholder 2"/>
          <p:cNvSpPr txBox="1"/>
          <p:nvPr/>
        </p:nvSpPr>
        <p:spPr>
          <a:xfrm>
            <a:off x="72439" y="1367091"/>
            <a:ext cx="4390919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169863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When configured, ACLs perform the following tasks:</a:t>
            </a:r>
          </a:p>
          <a:p>
            <a:pPr marL="533400" indent="-261938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Limit network traffic to increase network performance.</a:t>
            </a:r>
          </a:p>
          <a:p>
            <a:pPr marL="533400" indent="-261938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Provide traffic flow control. </a:t>
            </a:r>
          </a:p>
          <a:p>
            <a:pPr marL="533400" indent="-261938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Provide basic level of security for network access. </a:t>
            </a:r>
          </a:p>
          <a:p>
            <a:pPr marL="533400" indent="-261938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Filter traffic based on traffic type.</a:t>
            </a:r>
          </a:p>
          <a:p>
            <a:pPr marL="533400" indent="-261938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Screen hosts to permit or deny access to network services.</a:t>
            </a:r>
          </a:p>
          <a:p>
            <a:endParaRPr lang="en-IN" sz="1600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" t="4209" r="6142" b="5270"/>
          <a:stretch/>
        </p:blipFill>
        <p:spPr>
          <a:xfrm>
            <a:off x="4805973" y="1437219"/>
            <a:ext cx="4076170" cy="2809424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  <p:sp>
        <p:nvSpPr>
          <p:cNvPr id="7" name="Content Placeholder 1"/>
          <p:cNvSpPr/>
          <p:nvPr/>
        </p:nvSpPr>
        <p:spPr>
          <a:xfrm>
            <a:off x="4805973" y="4329799"/>
            <a:ext cx="4076170" cy="35308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Sample Topology with ACLs applied to routers R1, R2, and R3.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7824096"/>
      </p:ext>
    </p:extLst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=""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en-US" sz="1600" dirty="0"/>
              <a:t>Security Services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IN" dirty="0"/>
              <a:t>ACLs: Important Features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4" y="798946"/>
            <a:ext cx="8927508" cy="3664412"/>
          </a:xfrm>
        </p:spPr>
        <p:txBody>
          <a:bodyPr/>
          <a:lstStyle/>
          <a:p>
            <a:pPr marL="10160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dirty="0"/>
              <a:t>The two types of Cisco IPv4 ACLs are:</a:t>
            </a:r>
          </a:p>
          <a:p>
            <a:pPr marL="4508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Standard ACL </a:t>
            </a:r>
            <a:r>
              <a:rPr lang="en-US" sz="1600" dirty="0"/>
              <a:t>- Used to permit or deny traffic only from source IPv4 addresses. </a:t>
            </a:r>
          </a:p>
          <a:p>
            <a:pPr marL="4508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Extended ACL </a:t>
            </a:r>
            <a:r>
              <a:rPr lang="en-US" sz="1600" dirty="0"/>
              <a:t>- </a:t>
            </a:r>
            <a:r>
              <a:rPr lang="en-IN" sz="1600" dirty="0"/>
              <a:t>Filters IPv4 packets based on several attributes that include:</a:t>
            </a:r>
          </a:p>
          <a:p>
            <a:pPr marL="714375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Protocol type</a:t>
            </a:r>
          </a:p>
          <a:p>
            <a:pPr marL="714375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Source IPv4 address</a:t>
            </a:r>
          </a:p>
          <a:p>
            <a:pPr marL="714375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Destination IPv4 address</a:t>
            </a:r>
          </a:p>
          <a:p>
            <a:pPr marL="714375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Source TCP or UDP ports</a:t>
            </a:r>
          </a:p>
          <a:p>
            <a:pPr marL="714375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Destination TCP or UDP ports</a:t>
            </a:r>
          </a:p>
          <a:p>
            <a:pPr marL="714375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Optional protocol type information for finer control</a:t>
            </a:r>
          </a:p>
          <a:p>
            <a:pPr marL="3873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Standard and extended ACLs can be created using either a number or a name to identify the ACL and its list of statements.</a:t>
            </a:r>
          </a:p>
          <a:p>
            <a:pPr marL="3873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3386288"/>
      </p:ext>
    </p:extLst>
  </p:cSld>
  <p:clrMapOvr>
    <a:masterClrMapping/>
  </p:clrMapOvr>
  <p:transition spd="slow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=""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en-US" sz="1600" dirty="0"/>
              <a:t>Security Services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IN" dirty="0"/>
              <a:t>Packet Tracer - ACL Demonstration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3" y="798946"/>
            <a:ext cx="8855871" cy="2690212"/>
          </a:xfrm>
        </p:spPr>
        <p:txBody>
          <a:bodyPr/>
          <a:lstStyle/>
          <a:p>
            <a:pPr marL="101600" indent="0">
              <a:buNone/>
            </a:pPr>
            <a:r>
              <a:rPr lang="en-US" sz="1800" dirty="0"/>
              <a:t>In this activity, you will observe the following:</a:t>
            </a:r>
          </a:p>
          <a:p>
            <a:pPr marL="625475" indent="-198438">
              <a:buFont typeface="Arial" panose="020B0604020202020204" pitchFamily="34" charset="0"/>
              <a:buChar char="•"/>
            </a:pPr>
            <a:r>
              <a:rPr lang="en-US" sz="1800" dirty="0"/>
              <a:t>How an ACL can be used to prevent a ping from reaching hosts on remote networks. </a:t>
            </a:r>
          </a:p>
          <a:p>
            <a:pPr marL="625475" indent="-198438">
              <a:buFont typeface="Arial" panose="020B0604020202020204" pitchFamily="34" charset="0"/>
              <a:buChar char="•"/>
            </a:pPr>
            <a:r>
              <a:rPr lang="en-US" sz="1800" dirty="0"/>
              <a:t>After removing the ACL from the configuration, the pings will be successful.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1035422"/>
      </p:ext>
    </p:extLst>
  </p:cSld>
  <p:clrMapOvr>
    <a:masterClrMapping/>
  </p:clrMapOvr>
  <p:transition spd="slow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=""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en-US" sz="1600" dirty="0"/>
              <a:t>Security Services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IN" dirty="0"/>
              <a:t>SNMP</a:t>
            </a:r>
            <a:endParaRPr lang="en-US" altLang="en-US" dirty="0"/>
          </a:p>
        </p:txBody>
      </p:sp>
      <p:sp>
        <p:nvSpPr>
          <p:cNvPr id="4" name="Content Placeholder 1"/>
          <p:cNvSpPr/>
          <p:nvPr/>
        </p:nvSpPr>
        <p:spPr>
          <a:xfrm>
            <a:off x="226340" y="751437"/>
            <a:ext cx="8857502" cy="69711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Simple Network Management Protocol (SNMP) is an application layer protocol that provides a message format for communication between managers and agents.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135010" y="1394235"/>
            <a:ext cx="5659207" cy="1792585"/>
          </a:xfrm>
        </p:spPr>
        <p:txBody>
          <a:bodyPr/>
          <a:lstStyle/>
          <a:p>
            <a:pPr marL="271463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It allows network administrators to perform the following:</a:t>
            </a:r>
          </a:p>
          <a:p>
            <a:pPr marL="533400" indent="-1714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Manage end devices such as servers, workstations, routers, switches, and security appliances, on an IP network.</a:t>
            </a:r>
          </a:p>
          <a:p>
            <a:pPr marL="533400" indent="-1714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Monitor and manage network performance.</a:t>
            </a:r>
          </a:p>
          <a:p>
            <a:pPr marL="533400" indent="-1714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Find and solve network problems.</a:t>
            </a:r>
          </a:p>
          <a:p>
            <a:pPr marL="533400" indent="-1714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Plan for network growth.</a:t>
            </a:r>
          </a:p>
          <a:p>
            <a:pPr marL="271463" indent="-180975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SNMP system consists of two elements:</a:t>
            </a:r>
          </a:p>
          <a:p>
            <a:pPr marL="533400" indent="-1714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SNMP manager</a:t>
            </a:r>
            <a:r>
              <a:rPr lang="en-US" sz="1600" dirty="0"/>
              <a:t>: Runs SNMP management software.</a:t>
            </a:r>
          </a:p>
          <a:p>
            <a:pPr marL="533400" indent="-1714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SNMP agents</a:t>
            </a:r>
            <a:r>
              <a:rPr lang="en-US" sz="1600" dirty="0"/>
              <a:t>: Nodes being monitored and managed.</a:t>
            </a:r>
          </a:p>
          <a:p>
            <a:pPr marL="90488" indent="3365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9" t="3000" r="22699" b="4246"/>
          <a:stretch/>
        </p:blipFill>
        <p:spPr>
          <a:xfrm>
            <a:off x="5600172" y="1516278"/>
            <a:ext cx="3455158" cy="2767744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01805028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>
            <a:extLst>
              <a:ext uri="{FF2B5EF4-FFF2-40B4-BE49-F238E27FC236}">
                <a16:creationId xmlns=""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en-US" sz="1600" dirty="0"/>
              <a:t>Security Services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IN" dirty="0"/>
              <a:t>NetFlow</a:t>
            </a:r>
            <a:endParaRPr lang="en-US" altLang="en-US" dirty="0"/>
          </a:p>
        </p:txBody>
      </p:sp>
      <p:sp>
        <p:nvSpPr>
          <p:cNvPr id="5" name="Content Placeholder 1"/>
          <p:cNvSpPr txBox="1"/>
          <p:nvPr/>
        </p:nvSpPr>
        <p:spPr>
          <a:xfrm>
            <a:off x="171224" y="739444"/>
            <a:ext cx="8710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NetFlow is a Cisco IOS technology that provides statistics on packets flowing through a Cisco router or multilayer switch.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189325" y="1330859"/>
            <a:ext cx="4235324" cy="3250194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NetFlow provides data to enable: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/>
              <a:t>network and security monitoring,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/>
              <a:t>network planning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/>
              <a:t>traffic analysis to include identification of network bottlenecks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/>
              <a:t>IP accounting for billing purposes. 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NetFlow can monitor application connection, tracking byte and packet counts for that individual application flow. 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It then pushes the statistics over to an external server called a NetFlow collector.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5" t="11569" r="7461" b="8162"/>
          <a:stretch/>
        </p:blipFill>
        <p:spPr>
          <a:xfrm>
            <a:off x="4379385" y="1524121"/>
            <a:ext cx="4674689" cy="2242159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  <p:sp>
        <p:nvSpPr>
          <p:cNvPr id="4" name="Content Placeholder 3"/>
          <p:cNvSpPr/>
          <p:nvPr/>
        </p:nvSpPr>
        <p:spPr>
          <a:xfrm>
            <a:off x="4424649" y="3702909"/>
            <a:ext cx="4674689" cy="57036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PC 1 connects to PC 2 using HTTPS</a:t>
            </a:r>
            <a:endParaRPr lang="en-IN" sz="16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2777780"/>
      </p:ext>
    </p:extLst>
  </p:cSld>
  <p:clrMapOvr>
    <a:masterClrMapping/>
  </p:clrMapOvr>
  <p:transition spd="slow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=""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en-US" sz="1600" dirty="0"/>
              <a:t>Security Services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IN" dirty="0"/>
              <a:t>Port Mirroring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4" y="798946"/>
            <a:ext cx="8592530" cy="55002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Port mirroring is a feature that allows a switch to make duplicate copies of traffic passing through a switch, and then sending it out a port with a network monitor attached.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5438" y="1442233"/>
            <a:ext cx="6696000" cy="299171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Content Placeholder 3"/>
          <p:cNvSpPr txBox="1"/>
          <p:nvPr/>
        </p:nvSpPr>
        <p:spPr>
          <a:xfrm>
            <a:off x="1202599" y="4407191"/>
            <a:ext cx="6774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50000"/>
                  </a:schemeClr>
                </a:solidFill>
              </a:rPr>
              <a:t>Traffic Sniffing Using a Switch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7539910"/>
      </p:ext>
    </p:extLst>
  </p:cSld>
  <p:clrMapOvr>
    <a:masterClrMapping/>
  </p:clrMapOvr>
  <p:transition spd="slow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=""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en-US" sz="1600" dirty="0"/>
              <a:t>Security Services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IN" dirty="0"/>
              <a:t>Syslog Servers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0276" y="780839"/>
            <a:ext cx="4210655" cy="3791161"/>
          </a:xfrm>
        </p:spPr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The most common method of accessing system messages is to use a protocol called syslog.</a:t>
            </a:r>
            <a:endParaRPr lang="en-US" sz="1600" dirty="0"/>
          </a:p>
          <a:p>
            <a:pPr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Syslog protocol allows networking devices to send their system messages across the network to syslog servers.</a:t>
            </a:r>
          </a:p>
          <a:p>
            <a:pPr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It provides three primary functions:</a:t>
            </a:r>
          </a:p>
          <a:p>
            <a:pPr marL="3619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ability to gather logging information for monitoring and troubleshooting</a:t>
            </a:r>
          </a:p>
          <a:p>
            <a:pPr marL="3619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ability to select the type of logging information that is captured</a:t>
            </a:r>
          </a:p>
          <a:p>
            <a:pPr marL="3619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ability to specify the destination of captured syslog messages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9" t="7409" r="13903" b="4009"/>
          <a:stretch/>
        </p:blipFill>
        <p:spPr>
          <a:xfrm>
            <a:off x="4384964" y="1143000"/>
            <a:ext cx="4536000" cy="302707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Content Placeholder 4"/>
          <p:cNvSpPr txBox="1"/>
          <p:nvPr/>
        </p:nvSpPr>
        <p:spPr>
          <a:xfrm>
            <a:off x="4405443" y="4165490"/>
            <a:ext cx="4506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50000"/>
                  </a:schemeClr>
                </a:solidFill>
              </a:rPr>
              <a:t>Syslog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2767628"/>
      </p:ext>
    </p:extLst>
  </p:cSld>
  <p:clrMapOvr>
    <a:masterClrMapping/>
  </p:clrMapOvr>
  <p:transition spd="slow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=""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en-US" sz="1600" dirty="0"/>
              <a:t>Security Services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IN" dirty="0"/>
              <a:t>NTP</a:t>
            </a:r>
            <a:endParaRPr lang="en-US" altLang="en-US" dirty="0"/>
          </a:p>
        </p:txBody>
      </p:sp>
      <p:sp>
        <p:nvSpPr>
          <p:cNvPr id="4" name="Content Placeholder 1"/>
          <p:cNvSpPr txBox="1"/>
          <p:nvPr/>
        </p:nvSpPr>
        <p:spPr>
          <a:xfrm>
            <a:off x="181072" y="695889"/>
            <a:ext cx="8890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It is important to synchronize the time across all devices on the network. The date and time settings on a network device can be set using one of two methods: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71645" y="1218803"/>
            <a:ext cx="5383758" cy="613395"/>
          </a:xfrm>
        </p:spPr>
        <p:txBody>
          <a:bodyPr/>
          <a:lstStyle/>
          <a:p>
            <a:pPr marL="460375" lvl="1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Manual configuration of the date and time</a:t>
            </a:r>
          </a:p>
          <a:p>
            <a:pPr marL="460375" lvl="1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Configuring the Network Time Protocol (NTP)</a:t>
            </a:r>
          </a:p>
          <a:p>
            <a:pPr marL="271463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NTP networks use a hierarchical system of time sources, where each level in this system is called a stratum. </a:t>
            </a:r>
            <a:r>
              <a:rPr lang="en-IN" sz="1600" dirty="0"/>
              <a:t>NTP servers are arranged in three levels known as strata:</a:t>
            </a:r>
          </a:p>
          <a:p>
            <a:pPr marL="460375" lvl="1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IN" sz="1600" b="1" dirty="0"/>
              <a:t>Stratum 0</a:t>
            </a:r>
            <a:r>
              <a:rPr lang="en-IN" sz="1600" dirty="0"/>
              <a:t>: An NTP network gets the time from authoritative time sources.</a:t>
            </a:r>
          </a:p>
          <a:p>
            <a:pPr marL="460375" lvl="1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IN" sz="1600" b="1" dirty="0"/>
              <a:t>Stratum 1</a:t>
            </a:r>
            <a:r>
              <a:rPr lang="en-IN" sz="1600" dirty="0"/>
              <a:t>: Devices are directly connected to the authoritative time sources. </a:t>
            </a:r>
            <a:r>
              <a:rPr lang="en-US" sz="1600" dirty="0"/>
              <a:t> </a:t>
            </a:r>
          </a:p>
          <a:p>
            <a:pPr marL="460375" lvl="1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Stratum 2 and lower strata</a:t>
            </a:r>
            <a:r>
              <a:rPr lang="en-US" sz="1600" dirty="0"/>
              <a:t>: </a:t>
            </a:r>
            <a:r>
              <a:rPr lang="en-IN" sz="1600" dirty="0"/>
              <a:t>Stratum 2 devices, such as NTP clients, synchronize their time using the NTP packets from stratum 1 servers. </a:t>
            </a:r>
            <a:endParaRPr lang="en-US" sz="1600" dirty="0"/>
          </a:p>
          <a:p>
            <a:pPr marL="271463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5" t="2823" r="10800" b="4878"/>
          <a:stretch/>
        </p:blipFill>
        <p:spPr>
          <a:xfrm>
            <a:off x="5122718" y="1280664"/>
            <a:ext cx="3780000" cy="29972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Content Placeholder 6"/>
          <p:cNvSpPr txBox="1"/>
          <p:nvPr/>
        </p:nvSpPr>
        <p:spPr>
          <a:xfrm>
            <a:off x="5351085" y="4299517"/>
            <a:ext cx="3644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50000"/>
                  </a:schemeClr>
                </a:solidFill>
              </a:rPr>
              <a:t>NTP Stratum Levels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3625084"/>
      </p:ext>
    </p:extLst>
  </p:cSld>
  <p:clrMapOvr>
    <a:masterClrMapping/>
  </p:clrMapOvr>
  <p:transition spd="slow"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=""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en-US" sz="1600" dirty="0"/>
              <a:t>Security Services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IN" dirty="0"/>
              <a:t>AAA Servers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3" y="798946"/>
            <a:ext cx="8422993" cy="65806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The below table lists the three independent security functions provided by the AAA architectural framework.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723644"/>
              </p:ext>
            </p:extLst>
          </p:nvPr>
        </p:nvGraphicFramePr>
        <p:xfrm>
          <a:off x="224724" y="1444453"/>
          <a:ext cx="8826285" cy="2937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3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3149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460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IN" b="0" dirty="0">
                          <a:effectLst/>
                        </a:rPr>
                        <a:t>Authentication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285750" indent="-28575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effectLst/>
                        </a:rPr>
                        <a:t>Users and administrators must prove that they are who they say they are. </a:t>
                      </a:r>
                    </a:p>
                    <a:p>
                      <a:pPr marL="285750" indent="-285750" fontAlgn="ctr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Authentication can be 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b="0" dirty="0">
                          <a:effectLst/>
                        </a:rPr>
                        <a:t>stablished using username and password combinations, challenge and response questions, token cards, and other methods. </a:t>
                      </a:r>
                    </a:p>
                    <a:p>
                      <a:pPr marL="285750" indent="-28575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effectLst/>
                        </a:rPr>
                        <a:t>AAA authentication provides a centralized way to control access to the network.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IN" b="0" dirty="0">
                          <a:effectLst/>
                        </a:rPr>
                        <a:t>Authorization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285750" indent="-285750" fontAlgn="ctr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 the user is authenticated, authorization services determine which resources the user can access and which operations the user is allowed to perform.</a:t>
                      </a:r>
                    </a:p>
                    <a:p>
                      <a:pPr marL="285750" indent="-285750" fontAlgn="ctr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example is “User ‘student’ can access host serverXYZ using SSH only.”</a:t>
                      </a:r>
                      <a:endParaRPr lang="en-US" b="0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IN" b="0" dirty="0">
                          <a:effectLst/>
                        </a:rPr>
                        <a:t>Accounting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285750" indent="-28575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effectLst/>
                        </a:rPr>
                        <a:t>Accounting records what the user does, including what is accessed, the amount of time the resource is accessed, and any changes that were made. </a:t>
                      </a:r>
                    </a:p>
                    <a:p>
                      <a:pPr marL="285750" indent="-28575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effectLst/>
                        </a:rPr>
                        <a:t>Accounting keeps track of how network resources are used. </a:t>
                      </a:r>
                    </a:p>
                    <a:p>
                      <a:pPr marL="285750" indent="-285750" fontAlgn="ctr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example is "User ‘student’ accessed host serverXYZ using SSH for 15 minutes."</a:t>
                      </a:r>
                      <a:endParaRPr lang="en-US" b="0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5567776"/>
      </p:ext>
    </p:extLst>
  </p:cSld>
  <p:clrMapOvr>
    <a:masterClrMapping/>
  </p:clrMapOvr>
  <p:transition spd="slow"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=""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en-US" sz="1600" dirty="0"/>
              <a:t>Security Services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IN" dirty="0"/>
              <a:t>AAA Servers (Contd.)</a:t>
            </a:r>
            <a:endParaRPr lang="en-US" alt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167314" y="729236"/>
            <a:ext cx="9178168" cy="65806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The below table lists the difference between Terminal Access Controller Access-Control System Plus (TACACS+) and Remote Authentication Dial-In User Service (RADIUS) protocols.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436062"/>
              </p:ext>
            </p:extLst>
          </p:nvPr>
        </p:nvGraphicFramePr>
        <p:xfrm>
          <a:off x="224725" y="1345766"/>
          <a:ext cx="886503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9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683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7837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008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TACACS+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RADIUS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0705">
                <a:tc>
                  <a:txBody>
                    <a:bodyPr/>
                    <a:lstStyle/>
                    <a:p>
                      <a:r>
                        <a:rPr lang="en-IN" b="0" dirty="0">
                          <a:effectLst/>
                        </a:rPr>
                        <a:t>Functionality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Separates AAA according to the AAA architecture,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Combines authentication and authorization but separates accounting,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0630">
                <a:tc>
                  <a:txBody>
                    <a:bodyPr/>
                    <a:lstStyle/>
                    <a:p>
                      <a:r>
                        <a:rPr lang="en-IN" b="0" dirty="0">
                          <a:effectLst/>
                        </a:rPr>
                        <a:t>Standard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Mostly Cisco supported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Open/RFC standard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796">
                <a:tc>
                  <a:txBody>
                    <a:bodyPr/>
                    <a:lstStyle/>
                    <a:p>
                      <a:r>
                        <a:rPr lang="en-IN" b="0" dirty="0">
                          <a:effectLst/>
                        </a:rPr>
                        <a:t>Transport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TCP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UDP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20200">
                <a:tc>
                  <a:txBody>
                    <a:bodyPr/>
                    <a:lstStyle/>
                    <a:p>
                      <a:r>
                        <a:rPr lang="en-IN" b="0" dirty="0">
                          <a:effectLst/>
                        </a:rPr>
                        <a:t>Protocol CHAP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Bidirectional challenge and response as used in Challenge Handshake Authentication Protocol (CHAP)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Unidirectional challenge and response from the RADIUS security server to the RADIUS client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0083">
                <a:tc>
                  <a:txBody>
                    <a:bodyPr/>
                    <a:lstStyle/>
                    <a:p>
                      <a:r>
                        <a:rPr lang="en-IN" b="0" dirty="0">
                          <a:effectLst/>
                        </a:rPr>
                        <a:t>Confidentiality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Entire packet encrypted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Password encrypted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27754">
                <a:tc>
                  <a:txBody>
                    <a:bodyPr/>
                    <a:lstStyle/>
                    <a:p>
                      <a:r>
                        <a:rPr lang="en-IN" b="0" dirty="0">
                          <a:effectLst/>
                        </a:rPr>
                        <a:t>Customization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Provides authorization of router commands on per-user or per-group basis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No option to authorize router commands on a per-user or per-group basis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0083">
                <a:tc>
                  <a:txBody>
                    <a:bodyPr/>
                    <a:lstStyle/>
                    <a:p>
                      <a:r>
                        <a:rPr lang="en-IN" b="0" dirty="0">
                          <a:effectLst/>
                        </a:rPr>
                        <a:t>Accounting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Limited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Extensive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05957850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9144000" cy="568207"/>
          </a:xfrm>
        </p:spPr>
        <p:txBody>
          <a:bodyPr/>
          <a:lstStyle/>
          <a:p>
            <a:pPr eaLnBrk="1" hangingPunct="1"/>
            <a:r>
              <a:rPr lang="en-US" sz="2400" dirty="0"/>
              <a:t>Module 12: Activities</a:t>
            </a:r>
          </a:p>
        </p:txBody>
      </p:sp>
      <p:sp>
        <p:nvSpPr>
          <p:cNvPr id="6147" name="Content Placeholder 1"/>
          <p:cNvSpPr>
            <a:spLocks noGrp="1" noChangeArrowheads="1"/>
          </p:cNvSpPr>
          <p:nvPr>
            <p:ph idx="1"/>
          </p:nvPr>
        </p:nvSpPr>
        <p:spPr>
          <a:xfrm>
            <a:off x="136631" y="609600"/>
            <a:ext cx="8695135" cy="348414"/>
          </a:xfrm>
        </p:spPr>
        <p:txBody>
          <a:bodyPr/>
          <a:lstStyle/>
          <a:p>
            <a:pPr marL="0" indent="0">
              <a:spcBef>
                <a:spcPct val="30000"/>
              </a:spcBef>
              <a:buNone/>
            </a:pPr>
            <a:r>
              <a:rPr lang="en-US" sz="1600" dirty="0"/>
              <a:t>What activities are associated with this module?</a:t>
            </a:r>
            <a:endParaRPr lang="en-US" sz="1600" dirty="0">
              <a:solidFill>
                <a:srgbClr val="00B0F0"/>
              </a:solidFill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</p:txBody>
      </p:sp>
      <p:graphicFrame>
        <p:nvGraphicFramePr>
          <p:cNvPr id="7" name="Table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6152904"/>
              </p:ext>
            </p:extLst>
          </p:nvPr>
        </p:nvGraphicFramePr>
        <p:xfrm>
          <a:off x="290361" y="1111464"/>
          <a:ext cx="8034774" cy="2427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9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17214">
                  <a:extLst>
                    <a:ext uri="{9D8B030D-6E8A-4147-A177-3AD203B41FA5}">
                      <a16:colId xmlns="" xmlns:a16="http://schemas.microsoft.com/office/drawing/2014/main" val="3156509146"/>
                    </a:ext>
                  </a:extLst>
                </a:gridCol>
                <a:gridCol w="30511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635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382"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Page #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Activity Type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Activity Name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Optional?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6179"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12.1.6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Video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Three-Layer Network Design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Recommended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6179"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12.1.8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Your Understanding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Identify the Network Topology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Recommended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3039725069"/>
                  </a:ext>
                </a:extLst>
              </a:tr>
              <a:tr h="236179">
                <a:tc>
                  <a:txBody>
                    <a:bodyPr/>
                    <a:lstStyle/>
                    <a:p>
                      <a:pPr marL="0" algn="l" defTabSz="685777" rtl="0" eaLnBrk="1" latinLnBrk="0" hangingPunct="1"/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12.1.9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Packet Tracer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Identify Packet Flow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Recommended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747084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685777" rtl="0" eaLnBrk="1" latinLnBrk="0" hangingPunct="1"/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12.2.1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Video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 Devices</a:t>
                      </a:r>
                      <a:endParaRPr lang="en-US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Recommended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3001172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685777" rtl="0" eaLnBrk="1" latinLnBrk="0" hangingPunct="1"/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12.2.4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Your Understanding 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Identify the Type of Firewall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Recommended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685777" rtl="0" eaLnBrk="1" latinLnBrk="0" hangingPunct="1"/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12.2.9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Your Understanding 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Compare IDS and IPS Characteristics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Recommended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685777" rtl="0" eaLnBrk="1" latinLnBrk="0" hangingPunct="1"/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12.3.1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Video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 Services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Recommended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685777" rtl="0" eaLnBrk="1" latinLnBrk="0" hangingPunct="1"/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12.3.4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Packet Tracker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ACL Demonstration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Recommended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685777" rtl="0" eaLnBrk="1" latinLnBrk="0" hangingPunct="1"/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12.3.12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Your Understanding 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Identify the Network Security Device or Service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Recommended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714462654"/>
      </p:ext>
    </p:extLst>
  </p:cSld>
  <p:clrMapOvr>
    <a:masterClrMapping/>
  </p:clrMapOvr>
  <p:transition spd="slow"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=""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en-US" sz="1600" dirty="0"/>
              <a:t>Security Services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IN" dirty="0"/>
              <a:t>VPN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4" y="798946"/>
            <a:ext cx="4572660" cy="4137264"/>
          </a:xfrm>
        </p:spPr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 VPN is a private network that is created over a public network (usually the internet).</a:t>
            </a:r>
          </a:p>
          <a:p>
            <a:pPr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 VPN uses virtual connections routed through the Internet from the organization to the remote site.</a:t>
            </a:r>
          </a:p>
          <a:p>
            <a:pPr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A VPN is a communications environment in which access is strictly controlled to permit peer connections within a defined community of interest.</a:t>
            </a:r>
          </a:p>
          <a:p>
            <a:pPr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Confidentiality is achieved by encrypting the traffic within the VPN.</a:t>
            </a:r>
          </a:p>
          <a:p>
            <a:pPr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short, VPN connects two endpoints over a public network, to form a logical connection which can be made at Layer 2 or Layer 3. 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510733" y="946241"/>
            <a:ext cx="4500000" cy="313543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Content Placeholder 8"/>
          <p:cNvSpPr txBox="1"/>
          <p:nvPr/>
        </p:nvSpPr>
        <p:spPr>
          <a:xfrm>
            <a:off x="4644032" y="4122491"/>
            <a:ext cx="4300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50000"/>
                  </a:schemeClr>
                </a:solidFill>
              </a:rPr>
              <a:t>Virtual Private Network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1123870"/>
      </p:ext>
    </p:extLst>
  </p:cSld>
  <p:clrMapOvr>
    <a:masterClrMapping/>
  </p:clrMapOvr>
  <p:transition spd="slow">
    <p:wip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4" y="915409"/>
            <a:ext cx="8599985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12.4 Network Security 	Infrastructure Summary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4130291"/>
      </p:ext>
    </p:extLst>
  </p:cSld>
  <p:clrMapOvr>
    <a:masterClrMapping/>
  </p:clrMapOvr>
  <p:transition spd="slow">
    <p:wip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=""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en-US" sz="1600" dirty="0"/>
              <a:t>Network Security Infrastructure Summary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IN" altLang="en-US" dirty="0"/>
              <a:t>What Did I Learn in this Module?</a:t>
            </a:r>
            <a:endParaRPr lang="en-US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70120" y="801475"/>
            <a:ext cx="8782493" cy="3887483"/>
          </a:xfrm>
        </p:spPr>
        <p:txBody>
          <a:bodyPr/>
          <a:lstStyle/>
          <a:p>
            <a:pPr marL="285750" lvl="2" indent="-28575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/>
              <a:t>Networks are typically represented as physical and logical topologies.</a:t>
            </a:r>
          </a:p>
          <a:p>
            <a:pPr marL="285750" lvl="2" indent="-28575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/>
              <a:t>A physical topology represents physical connections and how end devices are connected whereas a logical topology refers to the standards and protocols that devices use to communicate.</a:t>
            </a:r>
          </a:p>
          <a:p>
            <a:pPr marL="285750" lvl="2" indent="-28575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/>
              <a:t>The two most common types of network infrastructures are LANs and WANs.</a:t>
            </a:r>
          </a:p>
          <a:p>
            <a:pPr marL="285750" lvl="2" indent="-28575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/>
              <a:t>The campus wired LAN design consists of hierarchical layers (access, distribution, core) with each layer assigned specific functions. </a:t>
            </a:r>
          </a:p>
          <a:p>
            <a:pPr marL="285750" lvl="2" indent="-28575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/>
              <a:t>Common security architectures define the boundaries of traffic entering and leaving the network.</a:t>
            </a:r>
          </a:p>
          <a:p>
            <a:pPr marL="285750" lvl="2" indent="-28575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/>
              <a:t>The different types of firewalls are Packet filtering firewalls, stateful inspection firewall, Application gateway firewalls, Next-generation firewalls.</a:t>
            </a:r>
          </a:p>
          <a:p>
            <a:pPr marL="285750" lvl="2" indent="-28575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2" indent="-28575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30101980"/>
      </p:ext>
    </p:extLst>
  </p:cSld>
  <p:clrMapOvr>
    <a:masterClrMapping/>
  </p:clrMapOvr>
  <p:transition spd="slow">
    <p:wip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=""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en-US" sz="1600" dirty="0"/>
              <a:t>Network Security Infrastructure Summary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IN" altLang="en-US" dirty="0"/>
              <a:t>What Did I Learn in this Module? (Contd.)</a:t>
            </a:r>
            <a:endParaRPr lang="en-US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70120" y="801475"/>
            <a:ext cx="8904138" cy="3887483"/>
          </a:xfrm>
        </p:spPr>
        <p:txBody>
          <a:bodyPr/>
          <a:lstStyle/>
          <a:p>
            <a:pPr marL="285750" lvl="2" indent="-28575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/>
              <a:t>Intrusion prevention systems (IPS) and intrusion detection systems (IDS) are used to detect potential security risks and alert/stop unsafe traffic.</a:t>
            </a:r>
          </a:p>
          <a:p>
            <a:pPr marL="285750" lvl="2" indent="-28575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/>
              <a:t>Specialized security appliances are available including Cisco Advanced Malware Protection (AMP), Cisco Web Security Appliance (WSA), and Cisco Email Security Appliance (WSA).</a:t>
            </a:r>
          </a:p>
          <a:p>
            <a:pPr marL="285750" lvl="2" indent="-28575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/>
              <a:t>ACLs are a series of statements that control whether a device forwards or drops packets based on information found in the packet header.</a:t>
            </a:r>
          </a:p>
          <a:p>
            <a:pPr marL="285750" lvl="2" indent="-28575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/>
              <a:t>SNMP enables network administrators to monitor and manage network performance, find and solve network problems, and plan for network growth.</a:t>
            </a:r>
          </a:p>
          <a:p>
            <a:pPr marL="285750" lvl="2" indent="-28575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/>
              <a:t>NetFlow provides statistics on packets that are flowing through a Cisco router or multilayer switch. </a:t>
            </a:r>
          </a:p>
          <a:p>
            <a:pPr marL="285750" lvl="2" indent="-28575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/>
              <a:t>Port mirroring is a feature that allows a switch to make duplicate copies of traffic that is passing through the switch, and then send it out a port that has a network monitor attached. </a:t>
            </a:r>
          </a:p>
          <a:p>
            <a:pPr marL="285750" lvl="2" indent="-28575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2" indent="-28575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2" indent="-28575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76469698"/>
      </p:ext>
    </p:extLst>
  </p:cSld>
  <p:clrMapOvr>
    <a:masterClrMapping/>
  </p:clrMapOvr>
  <p:transition spd="slow">
    <p:wip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=""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en-US" sz="1600" dirty="0"/>
              <a:t>Network Security Infrastructure Summary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IN" altLang="en-US" dirty="0"/>
              <a:t>What Did I Learn in this Module? (Contd.)</a:t>
            </a:r>
            <a:endParaRPr lang="en-US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70120" y="801475"/>
            <a:ext cx="8888820" cy="3887483"/>
          </a:xfrm>
        </p:spPr>
        <p:txBody>
          <a:bodyPr/>
          <a:lstStyle/>
          <a:p>
            <a:pPr marL="285750" lvl="2" indent="-28575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/>
              <a:t>Syslog servers compile and provide access to the system messages generated by networking devices. </a:t>
            </a:r>
          </a:p>
          <a:p>
            <a:pPr marL="285750" lvl="2" indent="-28575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/>
              <a:t>NTP synchronizes the system time across all devices on the network to ensure accurate and consistent timestamping of system messages. </a:t>
            </a:r>
          </a:p>
          <a:p>
            <a:pPr marL="285750" lvl="2" indent="-28575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/>
              <a:t>AAA is a framework for configuring user authentication, authorization, and accounting services. It typically uses a TACACS+ or RADIUS server for this purpose. </a:t>
            </a:r>
          </a:p>
          <a:p>
            <a:pPr marL="285750" lvl="2" indent="-28575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/>
              <a:t>VPNs are private networks that are created between two endpoints across a public network.</a:t>
            </a:r>
          </a:p>
        </p:txBody>
      </p:sp>
    </p:spTree>
    <p:extLst>
      <p:ext uri="{BB962C8B-B14F-4D97-AF65-F5344CB8AC3E}">
        <p14:creationId xmlns:p14="http://schemas.microsoft.com/office/powerpoint/2010/main" val="4051801284"/>
      </p:ext>
    </p:extLst>
  </p:cSld>
  <p:clrMapOvr>
    <a:masterClrMapping/>
  </p:clrMapOvr>
  <p:transition spd="slow">
    <p:wip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9144000" cy="757551"/>
          </a:xfrm>
        </p:spPr>
        <p:txBody>
          <a:bodyPr/>
          <a:lstStyle/>
          <a:p>
            <a:pPr eaLnBrk="1" hangingPunct="1"/>
            <a:r>
              <a:rPr lang="en-US" sz="1400" dirty="0">
                <a:latin typeface="Arial" charset="0"/>
              </a:rPr>
              <a:t>Module 12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144463" y="798513"/>
          <a:ext cx="8853486" cy="3718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1162">
                  <a:extLst>
                    <a:ext uri="{9D8B030D-6E8A-4147-A177-3AD203B41FA5}">
                      <a16:colId xmlns="" xmlns:a16="http://schemas.microsoft.com/office/drawing/2014/main" val="2731093094"/>
                    </a:ext>
                  </a:extLst>
                </a:gridCol>
                <a:gridCol w="2863048">
                  <a:extLst>
                    <a:ext uri="{9D8B030D-6E8A-4147-A177-3AD203B41FA5}">
                      <a16:colId xmlns="" xmlns:a16="http://schemas.microsoft.com/office/drawing/2014/main" val="2353496225"/>
                    </a:ext>
                  </a:extLst>
                </a:gridCol>
                <a:gridCol w="3039276">
                  <a:extLst>
                    <a:ext uri="{9D8B030D-6E8A-4147-A177-3AD203B41FA5}">
                      <a16:colId xmlns="" xmlns:a16="http://schemas.microsoft.com/office/drawing/2014/main" val="281959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73038" indent="-173038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Topology Diagram</a:t>
                      </a:r>
                    </a:p>
                    <a:p>
                      <a:pPr marL="173038" indent="-173038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Demilitarized Zone (DMZ)</a:t>
                      </a:r>
                    </a:p>
                    <a:p>
                      <a:pPr marL="173038" indent="-173038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Zone-based Policy Firewalls</a:t>
                      </a:r>
                      <a:r>
                        <a:rPr lang="en-US" sz="1600" b="0" baseline="0" dirty="0">
                          <a:solidFill>
                            <a:srgbClr val="000000"/>
                          </a:solidFill>
                          <a:latin typeface="+mn-lt"/>
                        </a:rPr>
                        <a:t> (ZPF)</a:t>
                      </a:r>
                    </a:p>
                    <a:p>
                      <a:pPr marL="173038" indent="-173038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baseline="0" dirty="0">
                          <a:solidFill>
                            <a:srgbClr val="000000"/>
                          </a:solidFill>
                          <a:latin typeface="+mn-lt"/>
                        </a:rPr>
                        <a:t>Packet Filtering Firewall</a:t>
                      </a:r>
                    </a:p>
                    <a:p>
                      <a:pPr marL="173038" indent="-173038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baseline="0" dirty="0">
                          <a:solidFill>
                            <a:srgbClr val="000000"/>
                          </a:solidFill>
                          <a:latin typeface="+mn-lt"/>
                        </a:rPr>
                        <a:t>Stateful Firewall</a:t>
                      </a:r>
                    </a:p>
                    <a:p>
                      <a:pPr marL="173038" indent="-173038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baseline="0" dirty="0">
                          <a:solidFill>
                            <a:srgbClr val="000000"/>
                          </a:solidFill>
                          <a:latin typeface="+mn-lt"/>
                        </a:rPr>
                        <a:t>Application gateway Firewall (Proxy Firewall)</a:t>
                      </a:r>
                    </a:p>
                    <a:p>
                      <a:pPr marL="173038" indent="-173038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baseline="0" dirty="0">
                          <a:solidFill>
                            <a:srgbClr val="000000"/>
                          </a:solidFill>
                          <a:latin typeface="+mn-lt"/>
                        </a:rPr>
                        <a:t>Next- Generation Firewall(NGFW)</a:t>
                      </a:r>
                    </a:p>
                    <a:p>
                      <a:pPr marL="173038" indent="-173038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baseline="0" dirty="0">
                          <a:solidFill>
                            <a:srgbClr val="000000"/>
                          </a:solidFill>
                          <a:latin typeface="+mn-lt"/>
                        </a:rPr>
                        <a:t>Host based Firewall</a:t>
                      </a:r>
                    </a:p>
                    <a:p>
                      <a:pPr marL="173038" indent="-173038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baseline="0" dirty="0">
                          <a:solidFill>
                            <a:srgbClr val="000000"/>
                          </a:solidFill>
                          <a:latin typeface="+mn-lt"/>
                        </a:rPr>
                        <a:t>Transparent Firewall</a:t>
                      </a:r>
                    </a:p>
                    <a:p>
                      <a:pPr marL="173038" indent="-173038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baseline="0" dirty="0">
                          <a:solidFill>
                            <a:srgbClr val="000000"/>
                          </a:solidFill>
                          <a:latin typeface="+mn-lt"/>
                        </a:rPr>
                        <a:t>Hybrid Firewall</a:t>
                      </a:r>
                      <a:endParaRPr 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Intrusion Detection Systems(IDS)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Intrusion</a:t>
                      </a:r>
                      <a:r>
                        <a:rPr lang="en-US" sz="16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Prevention Systems(IPS)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Cisco Advanced Malware Protection(AMP)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Cisco Web Security Appliance (WSA)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Cisco Cloud Web Security (CWS)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Cisco Email Security Appliance (ESA) </a:t>
                      </a:r>
                    </a:p>
                    <a:p>
                      <a:pPr marL="173038" marR="0" indent="-173038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Access Control List (ACL)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Standard ACL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Extended ACL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Simple Network</a:t>
                      </a:r>
                      <a:r>
                        <a:rPr lang="en-US" sz="1600" b="0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Management</a:t>
                      </a:r>
                      <a:r>
                        <a:rPr lang="en-US" sz="1600" b="0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Protocol (SNMP)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NetFlow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Port</a:t>
                      </a:r>
                      <a:r>
                        <a:rPr lang="en-US" sz="1600" b="0" baseline="0" dirty="0">
                          <a:solidFill>
                            <a:srgbClr val="000000"/>
                          </a:solidFill>
                        </a:rPr>
                        <a:t> Mirroring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baseline="0" dirty="0">
                          <a:solidFill>
                            <a:srgbClr val="000000"/>
                          </a:solidFill>
                        </a:rPr>
                        <a:t>Syslog Server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baseline="0" dirty="0">
                          <a:solidFill>
                            <a:srgbClr val="000000"/>
                          </a:solidFill>
                        </a:rPr>
                        <a:t>Network Time Protocol (NTP)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baseline="0" dirty="0">
                          <a:solidFill>
                            <a:srgbClr val="000000"/>
                          </a:solidFill>
                        </a:rPr>
                        <a:t>Stratum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TACACS+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baseline="0" dirty="0">
                          <a:solidFill>
                            <a:srgbClr val="000000"/>
                          </a:solidFill>
                        </a:rPr>
                        <a:t>RADIUS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baseline="0" dirty="0">
                          <a:solidFill>
                            <a:srgbClr val="000000"/>
                          </a:solidFill>
                        </a:rPr>
                        <a:t>VPN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00795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970014"/>
      </p:ext>
    </p:extLst>
  </p:cSld>
  <p:clrMapOvr>
    <a:masterClrMapping/>
  </p:clrMapOvr>
  <p:transition spd="slow">
    <p:wip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41309774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9144000" cy="757551"/>
          </a:xfrm>
        </p:spPr>
        <p:txBody>
          <a:bodyPr/>
          <a:lstStyle/>
          <a:p>
            <a:r>
              <a:rPr lang="en-US" sz="2400" dirty="0"/>
              <a:t>Module 12: Best Practices</a:t>
            </a:r>
          </a:p>
        </p:txBody>
      </p:sp>
      <p:sp>
        <p:nvSpPr>
          <p:cNvPr id="11266" name="Content Placeholder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600" dirty="0"/>
              <a:t>Prior to teaching Module 12, the instructor should: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Review the activities and assessments for this module.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Try to include as many questions as possible to keep students engaged during classroom presentation.</a:t>
            </a:r>
          </a:p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endParaRPr lang="en-US" sz="1600" dirty="0"/>
          </a:p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600" b="1" dirty="0"/>
              <a:t>Topic 12.1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Familiarize the learners with the important terms in network topology.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Demonstrate a basic topology with some of the key icons.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Reinforce the differences between the physical and logical topologies.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Ask the class to </a:t>
            </a:r>
            <a:r>
              <a:rPr lang="en-IN" sz="1600" dirty="0"/>
              <a:t>search the internet for “network topology diagrams” to see some more complex examples.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IN" sz="1600" dirty="0"/>
              <a:t>Explain the three-layer network design model via a video.</a:t>
            </a:r>
            <a:endParaRPr lang="en-US" sz="1600" dirty="0"/>
          </a:p>
          <a:p>
            <a:pPr marL="0" indent="0" eaLnBrk="1" hangingPunct="1">
              <a:lnSpc>
                <a:spcPct val="85000"/>
              </a:lnSpc>
              <a:spcBef>
                <a:spcPct val="30000"/>
              </a:spcBef>
              <a:buNone/>
            </a:pPr>
            <a:endParaRPr lang="en-US" sz="16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6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16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043081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9144000" cy="757551"/>
          </a:xfrm>
        </p:spPr>
        <p:txBody>
          <a:bodyPr/>
          <a:lstStyle/>
          <a:p>
            <a:r>
              <a:rPr lang="en-US" sz="2400" dirty="0"/>
              <a:t>Module 12: Best Practices (Contd.)</a:t>
            </a:r>
          </a:p>
        </p:txBody>
      </p:sp>
      <p:sp>
        <p:nvSpPr>
          <p:cNvPr id="11266" name="Content Placeholder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600" b="1" dirty="0"/>
              <a:t>Topic 12.2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ja-JP" sz="1600" dirty="0"/>
              <a:t>Ask the class what is the importance of a firewall and define its purpose.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ja-JP" sz="1600" dirty="0"/>
              <a:t>Play an animation to demonstrate the operation of a firewall.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ja-JP" sz="1600" dirty="0"/>
              <a:t>Explain firewalls and later ask the learners’ to list the benefits and limitations as per their understanding.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ja-JP" sz="1600" dirty="0"/>
              <a:t>List the advantages and disadvantages of IPS and IDS.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ja-JP" sz="1600" dirty="0"/>
              <a:t>Discuss the types of IPS.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lvl="1" indent="0">
              <a:buNone/>
            </a:pPr>
            <a:endParaRPr lang="en-US" altLang="ja-JP" sz="1600" dirty="0"/>
          </a:p>
          <a:p>
            <a:pPr marL="327025" lvl="1" indent="0">
              <a:buNone/>
            </a:pPr>
            <a:endParaRPr lang="en-US" altLang="ja-JP" sz="1600" dirty="0"/>
          </a:p>
          <a:p>
            <a:pPr marL="542925" lvl="1"/>
            <a:endParaRPr lang="en-US" altLang="ja-JP" sz="1600" dirty="0"/>
          </a:p>
          <a:p>
            <a:pPr marL="542925" lvl="1"/>
            <a:endParaRPr lang="en-US" sz="16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5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673598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9144000" cy="757551"/>
          </a:xfrm>
        </p:spPr>
        <p:txBody>
          <a:bodyPr/>
          <a:lstStyle/>
          <a:p>
            <a:r>
              <a:rPr lang="en-US" sz="2400" dirty="0"/>
              <a:t>Module 12: Best Practices (Contd.)</a:t>
            </a:r>
          </a:p>
        </p:txBody>
      </p:sp>
      <p:sp>
        <p:nvSpPr>
          <p:cNvPr id="11266" name="Content Placeholder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600" b="1" dirty="0"/>
              <a:t>Topic 12.3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ja-JP" sz="1600" dirty="0"/>
              <a:t>Demonstrate a video to the learners to walk them through security services.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Reinforce the difference between Standard ACL and Extended ACL.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ja-JP" sz="1600" dirty="0"/>
              <a:t>Create a Packet Tracer demonstration and refer it while explaining concepts related to ACL.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ja-JP" sz="1600" dirty="0"/>
              <a:t>List the differences between </a:t>
            </a:r>
            <a:r>
              <a:rPr lang="en-US" sz="1600" dirty="0"/>
              <a:t>TACACS and RADIUS protocols on the whiteboard (if, available) and explain them one by one.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ja-JP" sz="1600" dirty="0"/>
              <a:t>Explain the concept of SNMP by illustrating its diagram on the whiteboard.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ja-JP" sz="1600" dirty="0"/>
              <a:t>Ask the class if they are familiar with VPN.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lvl="1" indent="0">
              <a:buNone/>
            </a:pPr>
            <a:endParaRPr lang="en-US" altLang="ja-JP" sz="1600" dirty="0"/>
          </a:p>
          <a:p>
            <a:pPr marL="327025" lvl="1" indent="0">
              <a:buNone/>
            </a:pPr>
            <a:endParaRPr lang="en-US" altLang="ja-JP" sz="1600" dirty="0"/>
          </a:p>
          <a:p>
            <a:pPr marL="542925" lvl="1"/>
            <a:endParaRPr lang="en-US" altLang="ja-JP" sz="1600" dirty="0"/>
          </a:p>
          <a:p>
            <a:pPr marL="542925" lvl="1"/>
            <a:endParaRPr lang="en-US" sz="16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5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466693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2751893"/>
            <a:ext cx="6672708" cy="64473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12: Network Security Infrastructure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Subtitle 6">
            <a:extLst>
              <a:ext uri="{FF2B5EF4-FFF2-40B4-BE49-F238E27FC236}">
                <a16:creationId xmlns="" xmlns:a16="http://schemas.microsoft.com/office/drawing/2014/main" id="{6D781240-4B4A-4909-95BE-1BBBED592AB0}"/>
              </a:ext>
            </a:extLst>
          </p:cNvPr>
          <p:cNvSpPr txBox="1">
            <a:spLocks/>
          </p:cNvSpPr>
          <p:nvPr/>
        </p:nvSpPr>
        <p:spPr>
          <a:xfrm>
            <a:off x="469496" y="3502504"/>
            <a:ext cx="2368954" cy="902174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1200" b="0" i="0" kern="1200">
                <a:solidFill>
                  <a:schemeClr val="accent5"/>
                </a:solidFill>
                <a:latin typeface="+mn-lt"/>
                <a:ea typeface="ＭＳ Ｐゴシック" charset="0"/>
                <a:cs typeface="CiscoSans"/>
              </a:defRPr>
            </a:lvl1pPr>
            <a:lvl2pPr marL="342856" indent="0" algn="ctr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defRPr lang="en-US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2pPr>
            <a:lvl3pPr marL="685720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3pPr>
            <a:lvl4pPr marL="1028579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4pPr>
            <a:lvl5pPr marL="1371441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5pPr>
            <a:lvl6pPr marL="1714297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161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020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2882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CyberOps Associate v1.0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4169440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7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A3178FD6-045E-43BB-9FF9-79BDC55288A1}" vid="{B3635A64-254C-4D4D-B1C2-619752527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30028</TotalTime>
  <Words>4958</Words>
  <Application>Microsoft Office PowerPoint</Application>
  <PresentationFormat>On-screen Show (16:9)</PresentationFormat>
  <Paragraphs>748</Paragraphs>
  <Slides>56</Slides>
  <Notes>55</Notes>
  <HiddenSlides>8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ＭＳ Ｐゴシック</vt:lpstr>
      <vt:lpstr>Arial</vt:lpstr>
      <vt:lpstr>Calibri</vt:lpstr>
      <vt:lpstr>CiscoSans</vt:lpstr>
      <vt:lpstr>CiscoSans ExtraLight</vt:lpstr>
      <vt:lpstr>CiscoSans Thin</vt:lpstr>
      <vt:lpstr>Times New Roman</vt:lpstr>
      <vt:lpstr>Wingdings</vt:lpstr>
      <vt:lpstr>Default Theme</vt:lpstr>
      <vt:lpstr>Module 12: Network Security Infrastructure</vt:lpstr>
      <vt:lpstr>Instructor Materials – Module 12 Planning Guide</vt:lpstr>
      <vt:lpstr>What to Expect in this Module</vt:lpstr>
      <vt:lpstr>Check Your Understanding</vt:lpstr>
      <vt:lpstr>Module 12: Activities</vt:lpstr>
      <vt:lpstr>Module 12: Best Practices</vt:lpstr>
      <vt:lpstr>Module 12: Best Practices (Contd.)</vt:lpstr>
      <vt:lpstr>Module 12: Best Practices (Contd.)</vt:lpstr>
      <vt:lpstr>Module 12: Network Security Infrastructure</vt:lpstr>
      <vt:lpstr>Module Objectives</vt:lpstr>
      <vt:lpstr>12.1 Network Topologies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12.2 Security Devices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12.3 Security 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12.4 Network Security  Infrastructure Summary</vt:lpstr>
      <vt:lpstr>PowerPoint Presentation</vt:lpstr>
      <vt:lpstr>PowerPoint Presentation</vt:lpstr>
      <vt:lpstr>PowerPoint Presentation</vt:lpstr>
      <vt:lpstr>Module 12 New Terms and Commands</vt:lpstr>
      <vt:lpstr>PowerPoint Presentation</vt:lpstr>
    </vt:vector>
  </TitlesOfParts>
  <Company>Cisco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bvachon@cisco.com</dc:creator>
  <cp:lastModifiedBy>Sneha Alex</cp:lastModifiedBy>
  <cp:revision>1372</cp:revision>
  <dcterms:created xsi:type="dcterms:W3CDTF">2016-08-22T22:27:36Z</dcterms:created>
  <dcterms:modified xsi:type="dcterms:W3CDTF">2020-08-12T13:14:28Z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