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comments/comment1.xml" ContentType="application/vnd.openxmlformats-officedocument.presentationml.comments+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8"/>
  </p:notesMasterIdLst>
  <p:sldIdLst>
    <p:sldId id="513" r:id="rId2"/>
    <p:sldId id="730" r:id="rId3"/>
    <p:sldId id="1070" r:id="rId4"/>
    <p:sldId id="880" r:id="rId5"/>
    <p:sldId id="924" r:id="rId6"/>
    <p:sldId id="1052" r:id="rId7"/>
    <p:sldId id="1054" r:id="rId8"/>
    <p:sldId id="876" r:id="rId9"/>
    <p:sldId id="925" r:id="rId10"/>
    <p:sldId id="759" r:id="rId11"/>
    <p:sldId id="628" r:id="rId12"/>
    <p:sldId id="1144" r:id="rId13"/>
    <p:sldId id="1124" r:id="rId14"/>
    <p:sldId id="1145" r:id="rId15"/>
    <p:sldId id="1125" r:id="rId16"/>
    <p:sldId id="1126" r:id="rId17"/>
    <p:sldId id="1146" r:id="rId18"/>
    <p:sldId id="1127" r:id="rId19"/>
    <p:sldId id="1128" r:id="rId20"/>
    <p:sldId id="1161" r:id="rId21"/>
    <p:sldId id="1162" r:id="rId22"/>
    <p:sldId id="1164" r:id="rId23"/>
    <p:sldId id="1147" r:id="rId24"/>
    <p:sldId id="1148" r:id="rId25"/>
    <p:sldId id="1149" r:id="rId26"/>
    <p:sldId id="1150" r:id="rId27"/>
    <p:sldId id="1151" r:id="rId28"/>
    <p:sldId id="1152" r:id="rId29"/>
    <p:sldId id="1153" r:id="rId30"/>
    <p:sldId id="1154" r:id="rId31"/>
    <p:sldId id="1155" r:id="rId32"/>
    <p:sldId id="1156" r:id="rId33"/>
    <p:sldId id="1157" r:id="rId34"/>
    <p:sldId id="1158" r:id="rId35"/>
    <p:sldId id="1159" r:id="rId36"/>
    <p:sldId id="1160"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admin" initials="a" lastIdx="1" clrIdx="5"/>
  <p:cmAuthor id="6" name="ANNANYA SOOD" initials="AS" lastIdx="2" clrIdx="6">
    <p:extLst>
      <p:ext uri="{19B8F6BF-5375-455C-9EA6-DF929625EA0E}">
        <p15:presenceInfo xmlns:p15="http://schemas.microsoft.com/office/powerpoint/2012/main" userId="S-1-5-21-1801674531-1177238915-682003330-1514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5159" autoAdjust="0"/>
  </p:normalViewPr>
  <p:slideViewPr>
    <p:cSldViewPr snapToGrid="0" showGuides="1">
      <p:cViewPr varScale="1">
        <p:scale>
          <a:sx n="81" d="100"/>
          <a:sy n="81" d="100"/>
        </p:scale>
        <p:origin x="1398" y="90"/>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6" dt="2020-07-16T19:31:53.135" idx="1">
    <p:pos x="3337" y="2448"/>
    <p:text>Query to Telethia: It says NCASM what does S stand for?</p:text>
    <p:extLst>
      <p:ext uri="{C676402C-5697-4E1C-873F-D02D1690AC5C}">
        <p15:threadingInfo xmlns:p15="http://schemas.microsoft.com/office/powerpoint/2012/main" timeZoneBias="-330"/>
      </p:ext>
    </p:extLst>
  </p:cm>
  <p:cm authorId="6" dt="2020-07-16T19:47:27.543" idx="2">
    <p:pos x="3337" y="2544"/>
    <p:text>Query: how does ENISA fit the Acronym?</p:text>
    <p:extLst>
      <p:ext uri="{C676402C-5697-4E1C-873F-D02D1690AC5C}">
        <p15:threadingInfo xmlns:p15="http://schemas.microsoft.com/office/powerpoint/2012/main" timeZoneBias="-330">
          <p15:parentCm authorId="6"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err="1">
                <a:solidFill>
                  <a:srgbClr val="FF0000"/>
                </a:solidFill>
              </a:rPr>
              <a:t>CyberOps</a:t>
            </a:r>
            <a:r>
              <a:rPr lang="en-US" b="0" dirty="0">
                <a:solidFill>
                  <a:srgbClr val="FF0000"/>
                </a:solidFill>
              </a:rPr>
              <a:t> Associate v1.0</a:t>
            </a:r>
          </a:p>
          <a:p>
            <a:pPr>
              <a:buFontTx/>
              <a:buNone/>
            </a:pPr>
            <a:r>
              <a:rPr lang="en-US" sz="1200" b="0" dirty="0">
                <a:solidFill>
                  <a:srgbClr val="FF0000"/>
                </a:solidFill>
              </a:rPr>
              <a:t>Module 13: </a:t>
            </a:r>
            <a:r>
              <a:rPr lang="en-US" dirty="0">
                <a:solidFill>
                  <a:schemeClr val="accent5">
                    <a:lumMod val="40000"/>
                    <a:lumOff val="60000"/>
                  </a:schemeClr>
                </a:solidFill>
              </a:rPr>
              <a:t>Attackers and Their Tools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
            </a:r>
            <a:r>
              <a:rPr lang="en-US" dirty="0">
                <a:solidFill>
                  <a:schemeClr val="accent5">
                    <a:lumMod val="40000"/>
                    <a:lumOff val="60000"/>
                  </a:schemeClr>
                </a:solidFill>
              </a:rPr>
              <a:t>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a:t>
            </a:r>
            <a:r>
              <a:rPr lang="en-US" dirty="0">
                <a:solidFill>
                  <a:schemeClr val="accent5">
                    <a:lumMod val="40000"/>
                    <a:lumOff val="60000"/>
                  </a:schemeClr>
                </a:solidFill>
              </a:rPr>
              <a:t>Who is Attacking Our Network?</a:t>
            </a:r>
            <a:endParaRPr lang="en-US" sz="1200" kern="1200" dirty="0">
              <a:solidFill>
                <a:schemeClr val="tx1"/>
              </a:solidFill>
              <a:latin typeface="Arial" charset="0"/>
              <a:ea typeface="ＭＳ Ｐゴシック" charset="0"/>
              <a:cs typeface="ＭＳ Ｐゴシック" charset="0"/>
            </a:endParaRPr>
          </a:p>
          <a:p>
            <a:endParaRPr lang="en-US" sz="1050" b="1" u="sng"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This topic describes about network attackers and their attacking tools.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Ask the students the importance of cybersecurity.</a:t>
            </a:r>
          </a:p>
          <a:p>
            <a:pPr marL="341313" lvl="1" indent="-171450">
              <a:buFont typeface="Arial" panose="020B0604020202020204" pitchFamily="34" charset="0"/>
              <a:buChar char="•"/>
            </a:pPr>
            <a:r>
              <a:rPr lang="en-US" sz="1000" dirty="0"/>
              <a:t>Discuss</a:t>
            </a:r>
            <a:r>
              <a:rPr lang="en-US" sz="1000" baseline="0" dirty="0"/>
              <a:t> </a:t>
            </a:r>
            <a:r>
              <a:rPr lang="en-US" sz="1000" dirty="0"/>
              <a:t>Threat, Vulnerability and Risks with</a:t>
            </a:r>
            <a:r>
              <a:rPr lang="en-US" sz="1000" baseline="0" dirty="0"/>
              <a:t> examples.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aseline="0" dirty="0"/>
              <a:t>Briefly explain hacking and its types.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aseline="0" dirty="0"/>
              <a:t>Explain the key performance of IOC and IOA</a:t>
            </a:r>
          </a:p>
          <a:p>
            <a:pPr marL="169863" lvl="1" indent="0">
              <a:buFont typeface="Arial" panose="020B0604020202020204" pitchFamily="34" charset="0"/>
              <a:buNone/>
            </a:pPr>
            <a:endParaRPr lang="en-US" sz="1050" dirty="0"/>
          </a:p>
          <a:p>
            <a:pPr marL="171450" lvl="0" indent="-171450">
              <a:buFont typeface="Arial" panose="020B0604020202020204" pitchFamily="34" charset="0"/>
              <a:buChar char="•"/>
            </a:pPr>
            <a:r>
              <a:rPr lang="en-US" sz="1050" b="1" dirty="0"/>
              <a:t>Key Points:</a:t>
            </a:r>
            <a:r>
              <a:rPr lang="en-US" sz="1100" b="1" dirty="0"/>
              <a:t>  </a:t>
            </a:r>
            <a:r>
              <a:rPr lang="en-US" sz="1000" i="1" dirty="0"/>
              <a:t>Attack in network, Cybersecurity, Hackers, Threat Actors , Cybersecurity</a:t>
            </a:r>
            <a:r>
              <a:rPr lang="en-US" sz="1000" i="1" baseline="0" dirty="0"/>
              <a:t> awareness, IOC, IOA</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13.1.1 – </a:t>
            </a:r>
            <a:r>
              <a:rPr lang="en-US" sz="1200" b="0" i="0" kern="1200" dirty="0">
                <a:solidFill>
                  <a:schemeClr val="tx1"/>
                </a:solidFill>
                <a:effectLst/>
                <a:latin typeface="+mn-lt"/>
                <a:ea typeface="+mn-ea"/>
                <a:cs typeface="+mn-cs"/>
              </a:rPr>
              <a:t>Threat, Vulnerability, and Risk</a:t>
            </a: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13.1.1 – </a:t>
            </a:r>
            <a:r>
              <a:rPr lang="en-US" sz="1200" b="0" i="0" kern="1200" dirty="0">
                <a:solidFill>
                  <a:schemeClr val="tx1"/>
                </a:solidFill>
                <a:effectLst/>
                <a:latin typeface="+mn-lt"/>
                <a:ea typeface="+mn-ea"/>
                <a:cs typeface="+mn-cs"/>
              </a:rPr>
              <a:t>Threat, Vulnerability, and Risk</a:t>
            </a:r>
          </a:p>
        </p:txBody>
      </p:sp>
    </p:spTree>
    <p:extLst>
      <p:ext uri="{BB962C8B-B14F-4D97-AF65-F5344CB8AC3E}">
        <p14:creationId xmlns:p14="http://schemas.microsoft.com/office/powerpoint/2010/main" val="2851055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13.1.1 – </a:t>
            </a:r>
            <a:r>
              <a:rPr lang="en-US" sz="1200" b="0" i="0" kern="1200" dirty="0">
                <a:solidFill>
                  <a:schemeClr val="tx1"/>
                </a:solidFill>
                <a:effectLst/>
                <a:latin typeface="+mn-lt"/>
                <a:ea typeface="+mn-ea"/>
                <a:cs typeface="+mn-cs"/>
              </a:rPr>
              <a:t>Threat, Vulnerability, and Risk</a:t>
            </a: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13.1.1 – </a:t>
            </a:r>
            <a:r>
              <a:rPr lang="en-US" sz="1200" b="0" i="0" kern="1200" dirty="0">
                <a:solidFill>
                  <a:schemeClr val="tx1"/>
                </a:solidFill>
                <a:effectLst/>
                <a:latin typeface="+mn-lt"/>
                <a:ea typeface="+mn-ea"/>
                <a:cs typeface="+mn-cs"/>
              </a:rPr>
              <a:t>Threat, Vulnerability, and Risk</a:t>
            </a:r>
          </a:p>
        </p:txBody>
      </p:sp>
    </p:spTree>
    <p:extLst>
      <p:ext uri="{BB962C8B-B14F-4D97-AF65-F5344CB8AC3E}">
        <p14:creationId xmlns:p14="http://schemas.microsoft.com/office/powerpoint/2010/main" val="4267088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13.1.2 – </a:t>
            </a:r>
            <a:r>
              <a:rPr lang="en-US" sz="1200" b="0" i="0" kern="1200" dirty="0">
                <a:solidFill>
                  <a:schemeClr val="tx1"/>
                </a:solidFill>
                <a:effectLst/>
                <a:latin typeface="+mn-lt"/>
                <a:ea typeface="+mn-ea"/>
                <a:cs typeface="+mn-cs"/>
              </a:rPr>
              <a:t>Hacker vs. Threat Actor</a:t>
            </a: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13.1.2 – </a:t>
            </a:r>
            <a:r>
              <a:rPr lang="en-US" sz="1200" b="0" i="0" kern="1200" dirty="0">
                <a:solidFill>
                  <a:schemeClr val="tx1"/>
                </a:solidFill>
                <a:effectLst/>
                <a:latin typeface="+mn-lt"/>
                <a:ea typeface="+mn-ea"/>
                <a:cs typeface="+mn-cs"/>
              </a:rPr>
              <a:t>Hacker vs. </a:t>
            </a:r>
            <a:r>
              <a:rPr lang="en-US" sz="1200" b="0" i="0" kern="1200">
                <a:solidFill>
                  <a:schemeClr val="tx1"/>
                </a:solidFill>
                <a:effectLst/>
                <a:latin typeface="+mn-lt"/>
                <a:ea typeface="+mn-ea"/>
                <a:cs typeface="+mn-cs"/>
              </a:rPr>
              <a:t>Threat Actor</a:t>
            </a:r>
          </a:p>
        </p:txBody>
      </p:sp>
    </p:spTree>
    <p:extLst>
      <p:ext uri="{BB962C8B-B14F-4D97-AF65-F5344CB8AC3E}">
        <p14:creationId xmlns:p14="http://schemas.microsoft.com/office/powerpoint/2010/main" val="35251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13.1.3 – </a:t>
            </a:r>
            <a:r>
              <a:rPr lang="en-US" sz="1200" b="0" i="0" kern="1200" dirty="0">
                <a:solidFill>
                  <a:schemeClr val="tx1"/>
                </a:solidFill>
                <a:effectLst/>
                <a:latin typeface="+mn-lt"/>
                <a:ea typeface="+mn-ea"/>
                <a:cs typeface="+mn-cs"/>
              </a:rPr>
              <a:t>Evolution</a:t>
            </a:r>
            <a:r>
              <a:rPr lang="en-US" sz="1200" b="0" i="0" kern="1200" baseline="0" dirty="0">
                <a:solidFill>
                  <a:schemeClr val="tx1"/>
                </a:solidFill>
                <a:effectLst/>
                <a:latin typeface="+mn-lt"/>
                <a:ea typeface="+mn-ea"/>
                <a:cs typeface="+mn-cs"/>
              </a:rPr>
              <a:t> of Threat Actors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39459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13.1.3 – </a:t>
            </a:r>
            <a:r>
              <a:rPr lang="en-US" sz="1200" b="0" i="0" kern="1200" dirty="0">
                <a:solidFill>
                  <a:schemeClr val="tx1"/>
                </a:solidFill>
                <a:effectLst/>
                <a:latin typeface="+mn-lt"/>
                <a:ea typeface="+mn-ea"/>
                <a:cs typeface="+mn-cs"/>
              </a:rPr>
              <a:t>Evolution</a:t>
            </a:r>
            <a:r>
              <a:rPr lang="en-US" sz="1200" b="0" i="0" kern="1200" baseline="0" dirty="0">
                <a:solidFill>
                  <a:schemeClr val="tx1"/>
                </a:solidFill>
                <a:effectLst/>
                <a:latin typeface="+mn-lt"/>
                <a:ea typeface="+mn-ea"/>
                <a:cs typeface="+mn-cs"/>
              </a:rPr>
              <a:t> of Threat Actors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13.1.4 – </a:t>
            </a:r>
            <a:r>
              <a:rPr lang="en-US" sz="1200" b="0" i="0" kern="1200" dirty="0">
                <a:solidFill>
                  <a:schemeClr val="tx1"/>
                </a:solidFill>
                <a:effectLst/>
                <a:latin typeface="+mn-lt"/>
                <a:ea typeface="+mn-ea"/>
                <a:cs typeface="+mn-cs"/>
              </a:rPr>
              <a:t>Cybercriminals</a:t>
            </a:r>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13.1.5 – </a:t>
            </a:r>
            <a:r>
              <a:rPr lang="en-US" sz="1200" b="0" i="0" kern="1200" dirty="0">
                <a:solidFill>
                  <a:schemeClr val="tx1"/>
                </a:solidFill>
                <a:effectLst/>
                <a:latin typeface="+mn-lt"/>
                <a:ea typeface="+mn-ea"/>
                <a:cs typeface="+mn-cs"/>
              </a:rPr>
              <a:t>Cybersecurity Tasks</a:t>
            </a:r>
          </a:p>
        </p:txBody>
      </p:sp>
    </p:spTree>
    <p:extLst>
      <p:ext uri="{BB962C8B-B14F-4D97-AF65-F5344CB8AC3E}">
        <p14:creationId xmlns:p14="http://schemas.microsoft.com/office/powerpoint/2010/main" val="1952299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13.1.6 – </a:t>
            </a:r>
            <a:r>
              <a:rPr lang="en-US" sz="1200" b="0" i="0" kern="1200" dirty="0">
                <a:solidFill>
                  <a:schemeClr val="tx1"/>
                </a:solidFill>
                <a:effectLst/>
                <a:latin typeface="+mn-lt"/>
                <a:ea typeface="+mn-ea"/>
                <a:cs typeface="+mn-cs"/>
              </a:rPr>
              <a:t>Cyber </a:t>
            </a:r>
            <a:r>
              <a:rPr lang="en-US" sz="1200" b="0" i="0" kern="1200">
                <a:solidFill>
                  <a:schemeClr val="tx1"/>
                </a:solidFill>
                <a:effectLst/>
                <a:latin typeface="+mn-lt"/>
                <a:ea typeface="+mn-ea"/>
                <a:cs typeface="+mn-cs"/>
              </a:rPr>
              <a:t>Threat Indicators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69335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13.1.6 – </a:t>
            </a:r>
            <a:r>
              <a:rPr lang="en-US" sz="1200" b="0" i="0" kern="1200" dirty="0">
                <a:solidFill>
                  <a:schemeClr val="tx1"/>
                </a:solidFill>
                <a:effectLst/>
                <a:latin typeface="+mn-lt"/>
                <a:ea typeface="+mn-ea"/>
                <a:cs typeface="+mn-cs"/>
              </a:rPr>
              <a:t>Cyber </a:t>
            </a:r>
            <a:r>
              <a:rPr lang="en-US" sz="1200" b="0" i="0" kern="1200">
                <a:solidFill>
                  <a:schemeClr val="tx1"/>
                </a:solidFill>
                <a:effectLst/>
                <a:latin typeface="+mn-lt"/>
                <a:ea typeface="+mn-ea"/>
                <a:cs typeface="+mn-cs"/>
              </a:rPr>
              <a:t>Threat Indicators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28827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Threat Sharing and Building Cybersecurity Awareness</a:t>
            </a:r>
          </a:p>
        </p:txBody>
      </p:sp>
    </p:spTree>
    <p:extLst>
      <p:ext uri="{BB962C8B-B14F-4D97-AF65-F5344CB8AC3E}">
        <p14:creationId xmlns:p14="http://schemas.microsoft.com/office/powerpoint/2010/main" val="42451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13.1 – Who is Attacking</a:t>
            </a:r>
            <a:r>
              <a:rPr lang="en-US" sz="1200" kern="1200" baseline="0" dirty="0">
                <a:solidFill>
                  <a:schemeClr val="tx1"/>
                </a:solidFill>
                <a:latin typeface="Arial" charset="0"/>
                <a:ea typeface="ＭＳ Ｐゴシック" charset="0"/>
                <a:cs typeface="ＭＳ Ｐゴシック" charset="0"/>
              </a:rPr>
              <a:t> Our Network?</a:t>
            </a:r>
            <a:endParaRPr lang="en-US" sz="1200" kern="1200" dirty="0">
              <a:solidFill>
                <a:schemeClr val="tx1"/>
              </a:solidFill>
              <a:latin typeface="Arial" charset="0"/>
              <a:ea typeface="ＭＳ Ｐゴシック" charset="0"/>
              <a:cs typeface="ＭＳ Ｐゴシック" charset="0"/>
            </a:endParaRPr>
          </a:p>
          <a:p>
            <a:r>
              <a:rPr lang="en-US" sz="1200" kern="1200" dirty="0">
                <a:solidFill>
                  <a:schemeClr val="tx1"/>
                </a:solidFill>
                <a:latin typeface="Arial" charset="0"/>
                <a:ea typeface="ＭＳ Ｐゴシック" charset="0"/>
                <a:cs typeface="ＭＳ Ｐゴシック" charset="0"/>
              </a:rPr>
              <a:t>13.1.7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Threat Sharing and Building Cybersecurity Awareness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13.1.8 - Check Your Understanding – What Color is my Hat?</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49109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
            </a:r>
            <a:r>
              <a:rPr lang="en-US" dirty="0">
                <a:solidFill>
                  <a:schemeClr val="accent5">
                    <a:lumMod val="40000"/>
                    <a:lumOff val="60000"/>
                  </a:schemeClr>
                </a:solidFill>
              </a:rPr>
              <a:t>Attackers and Their Tools</a:t>
            </a:r>
          </a:p>
          <a:p>
            <a:r>
              <a:rPr lang="en-US" sz="1200" kern="1200" dirty="0">
                <a:solidFill>
                  <a:schemeClr val="tx1"/>
                </a:solidFill>
                <a:latin typeface="Arial" charset="0"/>
                <a:ea typeface="ＭＳ Ｐゴシック" charset="0"/>
                <a:cs typeface="ＭＳ Ｐゴシック" charset="0"/>
              </a:rPr>
              <a:t>13.2 – </a:t>
            </a:r>
            <a:r>
              <a:rPr lang="en-US" sz="1200" b="0" i="0" kern="1200" dirty="0">
                <a:solidFill>
                  <a:schemeClr val="tx1"/>
                </a:solidFill>
                <a:effectLst/>
                <a:latin typeface="+mn-lt"/>
                <a:ea typeface="+mn-ea"/>
                <a:cs typeface="+mn-cs"/>
              </a:rPr>
              <a:t>Threat Actor Tools</a:t>
            </a:r>
          </a:p>
          <a:p>
            <a:endParaRPr lang="en-US" sz="1200" b="0" i="0" kern="1200" dirty="0">
              <a:solidFill>
                <a:schemeClr val="tx1"/>
              </a:solidFill>
              <a:effectLst/>
              <a:latin typeface="+mn-lt"/>
              <a:ea typeface="+mn-ea"/>
              <a:cs typeface="+mn-cs"/>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baseline="0" dirty="0"/>
              <a:t>Introduce the topic and discuss various security tools and categories of attacks.</a:t>
            </a:r>
            <a:endParaRPr lang="en-US" sz="1050" dirty="0"/>
          </a:p>
          <a:p>
            <a:pPr marL="341313" lvl="1" indent="-171450">
              <a:buFont typeface="Arial" panose="020B0604020202020204" pitchFamily="34" charset="0"/>
              <a:buChar char="•"/>
            </a:pPr>
            <a:r>
              <a:rPr lang="en-US" sz="1000" dirty="0"/>
              <a:t>While discussing Introduction of</a:t>
            </a:r>
            <a:r>
              <a:rPr lang="en-US" sz="1000" baseline="0" dirty="0"/>
              <a:t> Attack tools, please refer 13.2.1 on online course to view the bar graph.</a:t>
            </a:r>
          </a:p>
          <a:p>
            <a:pPr marL="341313" lvl="1" indent="-171450">
              <a:buFont typeface="Arial" panose="020B0604020202020204" pitchFamily="34" charset="0"/>
              <a:buChar char="•"/>
            </a:pPr>
            <a:r>
              <a:rPr lang="en-US" sz="1000" baseline="0" dirty="0"/>
              <a:t>Explain the evolution of security tools.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latin typeface="+mn-lt"/>
                <a:ea typeface="+mn-ea"/>
                <a:cs typeface="+mn-cs"/>
              </a:rPr>
              <a:t>Ensure that the learners complete the “Check Your Understanding – </a:t>
            </a:r>
            <a:r>
              <a:rPr lang="en-US" sz="1000" b="0" i="0" kern="1200" dirty="0">
                <a:solidFill>
                  <a:schemeClr val="tx1"/>
                </a:solidFill>
                <a:effectLst/>
                <a:latin typeface="+mn-lt"/>
                <a:ea typeface="+mn-ea"/>
                <a:cs typeface="+mn-cs"/>
              </a:rPr>
              <a:t>Classify Cyber Attacks</a:t>
            </a:r>
            <a:r>
              <a:rPr lang="en-US" sz="1000" b="0" i="0" kern="1200" dirty="0">
                <a:solidFill>
                  <a:schemeClr val="tx1"/>
                </a:solidFill>
                <a:latin typeface="+mn-lt"/>
                <a:ea typeface="+mn-ea"/>
                <a:cs typeface="+mn-cs"/>
              </a:rPr>
              <a:t>” in section 13.2.4.</a:t>
            </a:r>
            <a:endParaRPr lang="en-US" sz="1000" baseline="0" dirty="0"/>
          </a:p>
          <a:p>
            <a:pPr marL="171450" lvl="0" indent="-171450">
              <a:buFont typeface="Arial" panose="020B0604020202020204" pitchFamily="34" charset="0"/>
              <a:buChar char="•"/>
            </a:pPr>
            <a:r>
              <a:rPr lang="en-US" sz="1050" b="1" dirty="0"/>
              <a:t>Key Points:</a:t>
            </a:r>
            <a:r>
              <a:rPr lang="en-US" sz="1100" b="1" dirty="0"/>
              <a:t>  </a:t>
            </a:r>
            <a:r>
              <a:rPr lang="en-US" sz="1100" b="0" i="0" dirty="0"/>
              <a:t>Attack tools, </a:t>
            </a:r>
            <a:r>
              <a:rPr lang="en-US" sz="1000" b="0" i="0" dirty="0"/>
              <a:t>Introduction of security tools, Categories of</a:t>
            </a:r>
            <a:r>
              <a:rPr lang="en-US" sz="1000" b="0" i="0" baseline="0" dirty="0"/>
              <a:t> attack</a:t>
            </a:r>
            <a:endParaRPr lang="en-US" b="0" i="0"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630957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r>
              <a:rPr lang="en-US" sz="1200" b="0" i="0" kern="1200" dirty="0">
                <a:solidFill>
                  <a:schemeClr val="tx1"/>
                </a:solidFill>
                <a:effectLst/>
                <a:latin typeface="+mn-lt"/>
                <a:ea typeface="+mn-ea"/>
                <a:cs typeface="+mn-cs"/>
              </a:rPr>
              <a:t>13.2 - Threat Actor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13.2.1</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Introduction of Attack Tools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89201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r>
              <a:rPr lang="en-US" sz="1200" b="0" i="0" kern="1200" dirty="0">
                <a:solidFill>
                  <a:schemeClr val="tx1"/>
                </a:solidFill>
                <a:effectLst/>
                <a:latin typeface="+mn-lt"/>
                <a:ea typeface="+mn-ea"/>
                <a:cs typeface="+mn-cs"/>
              </a:rPr>
              <a:t>13.2 - Threat Actor Tools</a:t>
            </a:r>
          </a:p>
          <a:p>
            <a:r>
              <a:rPr lang="en-US" sz="1200" b="0" i="0" kern="1200" dirty="0">
                <a:solidFill>
                  <a:schemeClr val="tx1"/>
                </a:solidFill>
                <a:effectLst/>
                <a:latin typeface="+mn-lt"/>
                <a:ea typeface="+mn-ea"/>
                <a:cs typeface="+mn-cs"/>
              </a:rPr>
              <a:t>13.2.2</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Evolution of Security Tools</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63146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r>
              <a:rPr lang="en-US" sz="1200" b="0" i="0" kern="1200" dirty="0">
                <a:solidFill>
                  <a:schemeClr val="tx1"/>
                </a:solidFill>
                <a:effectLst/>
                <a:latin typeface="+mn-lt"/>
                <a:ea typeface="+mn-ea"/>
                <a:cs typeface="+mn-cs"/>
              </a:rPr>
              <a:t>13.2 - Threat Actor Tools</a:t>
            </a:r>
          </a:p>
          <a:p>
            <a:r>
              <a:rPr lang="en-US" sz="1200" b="0" i="0" kern="1200" dirty="0">
                <a:solidFill>
                  <a:schemeClr val="tx1"/>
                </a:solidFill>
                <a:effectLst/>
                <a:latin typeface="+mn-lt"/>
                <a:ea typeface="+mn-ea"/>
                <a:cs typeface="+mn-cs"/>
              </a:rPr>
              <a:t>13.2.2</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Evolution of Security Tools</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81631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r>
              <a:rPr lang="en-US" sz="1200" b="0" i="0" kern="1200" dirty="0">
                <a:solidFill>
                  <a:schemeClr val="tx1"/>
                </a:solidFill>
                <a:effectLst/>
                <a:latin typeface="+mn-lt"/>
                <a:ea typeface="+mn-ea"/>
                <a:cs typeface="+mn-cs"/>
              </a:rPr>
              <a:t>13.2 - Threat Actor Tools</a:t>
            </a:r>
          </a:p>
          <a:p>
            <a:r>
              <a:rPr lang="en-US" sz="1200" b="0" i="0" kern="1200" dirty="0">
                <a:solidFill>
                  <a:schemeClr val="tx1"/>
                </a:solidFill>
                <a:effectLst/>
                <a:latin typeface="+mn-lt"/>
                <a:ea typeface="+mn-ea"/>
                <a:cs typeface="+mn-cs"/>
              </a:rPr>
              <a:t>13.2.2</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Evolution of Security Tools</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874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117504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r>
              <a:rPr lang="en-US" sz="1200" b="0" i="0" kern="1200" dirty="0">
                <a:solidFill>
                  <a:schemeClr val="tx1"/>
                </a:solidFill>
                <a:effectLst/>
                <a:latin typeface="+mn-lt"/>
                <a:ea typeface="+mn-ea"/>
                <a:cs typeface="+mn-cs"/>
              </a:rPr>
              <a:t>13.2 - Threat Actor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13.2.3</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Categories of Attacks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75961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r>
              <a:rPr lang="en-US" sz="1200" b="0" i="0" kern="1200" dirty="0">
                <a:solidFill>
                  <a:schemeClr val="tx1"/>
                </a:solidFill>
                <a:effectLst/>
                <a:latin typeface="+mn-lt"/>
                <a:ea typeface="+mn-ea"/>
                <a:cs typeface="+mn-cs"/>
              </a:rPr>
              <a:t>13.2 - Threat Actor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13.2.3</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Categories of Attacks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13.2.4</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Check Your Understanding - Classify Cyber Attacks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69900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13.3</a:t>
            </a:r>
            <a:r>
              <a:rPr lang="en-US" sz="1200" kern="1200" baseline="0" dirty="0">
                <a:solidFill>
                  <a:schemeClr val="tx1"/>
                </a:solidFill>
                <a:latin typeface="Arial" charset="0"/>
                <a:ea typeface="ＭＳ Ｐゴシック" charset="0"/>
                <a:cs typeface="ＭＳ Ｐゴシック" charset="0"/>
              </a:rPr>
              <a:t> – </a:t>
            </a:r>
            <a:r>
              <a:rPr lang="en-US" sz="1200" b="0" i="0" kern="1200" dirty="0">
                <a:solidFill>
                  <a:schemeClr val="tx1"/>
                </a:solidFill>
                <a:effectLst/>
                <a:latin typeface="+mn-lt"/>
                <a:ea typeface="+mn-ea"/>
                <a:cs typeface="+mn-cs"/>
              </a:rPr>
              <a:t>Attackers and Their Tools Summary</a:t>
            </a:r>
          </a:p>
          <a:p>
            <a:pPr>
              <a:lnSpc>
                <a:spcPct val="80000"/>
              </a:lnSpc>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At the end, ask the students to complete the module quiz.</a:t>
            </a:r>
            <a:endParaRPr lang="en-US" sz="1050" dirty="0"/>
          </a:p>
          <a:p>
            <a:pPr>
              <a:lnSpc>
                <a:spcPct val="80000"/>
              </a:lnSpc>
              <a:buFontTx/>
              <a:buNone/>
            </a:pPr>
            <a:r>
              <a:rPr lang="en-US" sz="1050" b="1" dirty="0"/>
              <a:t>Key Points:</a:t>
            </a:r>
            <a:r>
              <a:rPr lang="en-US" sz="1100" b="1" baseline="0" dirty="0"/>
              <a:t> </a:t>
            </a:r>
            <a:r>
              <a:rPr lang="en-US" sz="1100" b="0" baseline="0" dirty="0"/>
              <a:t>NA</a:t>
            </a:r>
            <a:endParaRPr lang="en-US" sz="1000" b="0" kern="1200" dirty="0">
              <a:solidFill>
                <a:schemeClr val="tx1"/>
              </a:solidFill>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78957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13.3 – </a:t>
            </a:r>
            <a:r>
              <a:rPr lang="en-US" sz="1200" dirty="0"/>
              <a:t>Attackers and Their Tools Summary</a:t>
            </a:r>
            <a:br>
              <a:rPr lang="en-US" altLang="en-US" dirty="0"/>
            </a:br>
            <a:r>
              <a:rPr lang="en-US" sz="1200" b="0" dirty="0">
                <a:solidFill>
                  <a:schemeClr val="accent5">
                    <a:lumMod val="40000"/>
                    <a:lumOff val="60000"/>
                  </a:schemeClr>
                </a:solidFill>
              </a:rPr>
              <a:t>13.3.1 – </a:t>
            </a:r>
            <a:r>
              <a:rPr lang="en-US" sz="1200" dirty="0">
                <a:solidFill>
                  <a:schemeClr val="accent5">
                    <a:lumMod val="40000"/>
                    <a:lumOff val="60000"/>
                  </a:schemeClr>
                </a:solidFill>
              </a:rPr>
              <a:t>What Did I Learn In this Module?</a:t>
            </a:r>
          </a:p>
          <a:p>
            <a:pPr>
              <a:lnSpc>
                <a:spcPct val="80000"/>
              </a:lnSpc>
              <a:buFontTx/>
              <a:buNone/>
            </a:pP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328441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13 – Attackers and Their Tools</a:t>
            </a:r>
          </a:p>
          <a:p>
            <a:pPr>
              <a:lnSpc>
                <a:spcPct val="80000"/>
              </a:lnSpc>
              <a:buFontTx/>
              <a:buNone/>
            </a:pPr>
            <a:r>
              <a:rPr lang="en-US" sz="1200" kern="1200" dirty="0">
                <a:solidFill>
                  <a:schemeClr val="tx1"/>
                </a:solidFill>
                <a:latin typeface="Arial" charset="0"/>
                <a:ea typeface="ＭＳ Ｐゴシック" charset="0"/>
                <a:cs typeface="ＭＳ Ｐゴシック" charset="0"/>
              </a:rPr>
              <a:t>13.3 – </a:t>
            </a:r>
            <a:r>
              <a:rPr lang="en-US" sz="1200" dirty="0"/>
              <a:t>Attackers and Their Tools Summary</a:t>
            </a:r>
            <a:br>
              <a:rPr lang="en-US" altLang="en-US" dirty="0"/>
            </a:br>
            <a:r>
              <a:rPr lang="en-US" sz="1200" b="0" dirty="0">
                <a:solidFill>
                  <a:schemeClr val="accent5">
                    <a:lumMod val="40000"/>
                    <a:lumOff val="60000"/>
                  </a:schemeClr>
                </a:solidFill>
              </a:rPr>
              <a:t>13.3.1 – </a:t>
            </a:r>
            <a:r>
              <a:rPr lang="en-US" sz="1200" dirty="0">
                <a:solidFill>
                  <a:schemeClr val="accent5">
                    <a:lumMod val="40000"/>
                    <a:lumOff val="60000"/>
                  </a:schemeClr>
                </a:solidFill>
              </a:rPr>
              <a:t>What Did I Learn In this Module?</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dirty="0">
                <a:solidFill>
                  <a:schemeClr val="accent5">
                    <a:lumMod val="40000"/>
                    <a:lumOff val="60000"/>
                  </a:schemeClr>
                </a:solidFill>
              </a:rPr>
              <a:t>13.3.2 – Quiz – </a:t>
            </a:r>
            <a:r>
              <a:rPr lang="en-US" b="0" i="0" dirty="0">
                <a:solidFill>
                  <a:srgbClr val="056153"/>
                </a:solidFill>
                <a:effectLst/>
                <a:latin typeface="CiscoSans"/>
              </a:rPr>
              <a:t>Attackers and Their Tools Quiz</a:t>
            </a:r>
          </a:p>
          <a:p>
            <a:pPr>
              <a:lnSpc>
                <a:spcPct val="80000"/>
              </a:lnSpc>
              <a:buFontTx/>
              <a:buNone/>
            </a:pPr>
            <a:endParaRPr lang="en-US" sz="1200" dirty="0">
              <a:solidFill>
                <a:schemeClr val="accent5">
                  <a:lumMod val="40000"/>
                  <a:lumOff val="60000"/>
                </a:schemeClr>
              </a:solidFill>
            </a:endParaRPr>
          </a:p>
          <a:p>
            <a:pPr>
              <a:lnSpc>
                <a:spcPct val="80000"/>
              </a:lnSpc>
              <a:buFontTx/>
              <a:buNone/>
            </a:pP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838367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latin typeface="Arial" charset="0"/>
                <a:ea typeface="ＭＳ Ｐゴシック" charset="0"/>
                <a:cs typeface="ＭＳ Ｐゴシック" charset="0"/>
              </a:rPr>
              <a:t>13 – </a:t>
            </a:r>
            <a:r>
              <a:rPr lang="en-US" sz="1200" b="0" i="0" kern="1200" dirty="0">
                <a:solidFill>
                  <a:schemeClr val="tx1"/>
                </a:solidFill>
                <a:effectLst/>
                <a:latin typeface="+mn-lt"/>
                <a:ea typeface="+mn-ea"/>
                <a:cs typeface="+mn-cs"/>
              </a:rPr>
              <a:t>Attackers and Their Tools</a:t>
            </a:r>
          </a:p>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3116847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75532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err="1">
                <a:solidFill>
                  <a:srgbClr val="FF0000"/>
                </a:solidFill>
              </a:rPr>
              <a:t>CyberOps</a:t>
            </a:r>
            <a:r>
              <a:rPr lang="en-US" b="0" dirty="0">
                <a:solidFill>
                  <a:srgbClr val="FF0000"/>
                </a:solidFill>
              </a:rPr>
              <a:t> Associate v1.0</a:t>
            </a:r>
          </a:p>
          <a:p>
            <a:pPr>
              <a:buFontTx/>
              <a:buNone/>
            </a:pPr>
            <a:r>
              <a:rPr lang="en-US" sz="1200" b="0" dirty="0">
                <a:solidFill>
                  <a:srgbClr val="FF0000"/>
                </a:solidFill>
              </a:rPr>
              <a:t>Module 13: Attackers and Their Tools</a:t>
            </a:r>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yourself briefly and invite participants to introduce</a:t>
            </a:r>
            <a:r>
              <a:rPr lang="en-US" sz="1000" baseline="0" dirty="0"/>
              <a:t> themselves</a:t>
            </a:r>
            <a:r>
              <a:rPr lang="en-US" sz="1000" dirty="0"/>
              <a:t> with name, dept. and role, if deemed all right. </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pPr marL="341313" lvl="1" indent="-171450">
              <a:buFont typeface="Courier New" panose="02070309020205020404" pitchFamily="49" charset="0"/>
              <a:buChar char="o"/>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13 – </a:t>
            </a:r>
            <a:r>
              <a:rPr lang="en-US" sz="1200" kern="1200" dirty="0">
                <a:solidFill>
                  <a:schemeClr val="tx1"/>
                </a:solidFill>
                <a:latin typeface="Arial" charset="0"/>
                <a:ea typeface="ＭＳ Ｐゴシック" charset="0"/>
                <a:cs typeface="ＭＳ Ｐゴシック" charset="0"/>
              </a:rPr>
              <a:t>Attackers and Their</a:t>
            </a:r>
            <a:r>
              <a:rPr lang="en-US" sz="1200" kern="1200" baseline="0" dirty="0">
                <a:solidFill>
                  <a:schemeClr val="tx1"/>
                </a:solidFill>
                <a:latin typeface="Arial" charset="0"/>
                <a:ea typeface="ＭＳ Ｐゴシック" charset="0"/>
                <a:cs typeface="ＭＳ Ｐゴシック" charset="0"/>
              </a:rPr>
              <a:t> Tools</a:t>
            </a:r>
            <a:endParaRPr lang="en-US" sz="1200" kern="1200" dirty="0">
              <a:solidFill>
                <a:schemeClr val="tx1"/>
              </a:solidFill>
              <a:latin typeface="Arial" charset="0"/>
              <a:ea typeface="ＭＳ Ｐゴシック" charset="0"/>
              <a:cs typeface="ＭＳ Ｐゴシック" charset="0"/>
            </a:endParaRPr>
          </a:p>
          <a:p>
            <a:r>
              <a:rPr lang="en-GB" dirty="0">
                <a:solidFill>
                  <a:srgbClr val="FF0000"/>
                </a:solidFill>
              </a:rPr>
              <a:t>13.0.2 – What will I learn to do in this module?</a:t>
            </a:r>
          </a:p>
          <a:p>
            <a:endParaRPr lang="en-GB" dirty="0">
              <a:solidFill>
                <a:srgbClr val="FF0000"/>
              </a:solidFill>
            </a:endParaRPr>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13: Attackers and Their 			  Tools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10" name="Subtitle 6">
            <a:extLst>
              <a:ext uri="{FF2B5EF4-FFF2-40B4-BE49-F238E27FC236}">
                <a16:creationId xmlns:a16="http://schemas.microsoft.com/office/drawing/2014/main" id="{04FD2489-00FA-4598-BB9B-1B5ABC733DAB}"/>
              </a:ext>
            </a:extLst>
          </p:cNvPr>
          <p:cNvSpPr txBox="1">
            <a:spLocks/>
          </p:cNvSpPr>
          <p:nvPr/>
        </p:nvSpPr>
        <p:spPr>
          <a:xfrm>
            <a:off x="469497" y="3809526"/>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err="1">
                <a:solidFill>
                  <a:schemeClr val="accent5">
                    <a:lumMod val="40000"/>
                    <a:lumOff val="60000"/>
                  </a:schemeClr>
                </a:solidFill>
              </a:rPr>
              <a:t>CyberOps</a:t>
            </a:r>
            <a:r>
              <a:rPr lang="en-US" dirty="0">
                <a:solidFill>
                  <a:schemeClr val="accent5">
                    <a:lumMod val="40000"/>
                    <a:lumOff val="60000"/>
                  </a:schemeClr>
                </a:solidFill>
              </a:rPr>
              <a:t>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4461" y="1074436"/>
            <a:ext cx="7156174" cy="1802391"/>
          </a:xfrm>
        </p:spPr>
        <p:txBody>
          <a:bodyPr/>
          <a:lstStyle/>
          <a:p>
            <a:r>
              <a:rPr lang="en-US" dirty="0">
                <a:solidFill>
                  <a:schemeClr val="accent5">
                    <a:lumMod val="40000"/>
                    <a:lumOff val="60000"/>
                  </a:schemeClr>
                </a:solidFill>
              </a:rPr>
              <a:t>13.1 Who is Attacking Our 		Network?</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a:t>
            </a:r>
          </a:p>
          <a:p>
            <a:r>
              <a:rPr lang="en-US" dirty="0"/>
              <a:t>Threat, Vulnerability, and Risk</a:t>
            </a:r>
          </a:p>
        </p:txBody>
      </p:sp>
      <p:sp>
        <p:nvSpPr>
          <p:cNvPr id="2" name="Content Placeholder 1"/>
          <p:cNvSpPr>
            <a:spLocks noGrp="1"/>
          </p:cNvSpPr>
          <p:nvPr>
            <p:ph idx="1"/>
          </p:nvPr>
        </p:nvSpPr>
        <p:spPr>
          <a:xfrm>
            <a:off x="144065" y="798944"/>
            <a:ext cx="8891078" cy="616199"/>
          </a:xfrm>
        </p:spPr>
        <p:txBody>
          <a:bodyPr/>
          <a:lstStyle/>
          <a:p>
            <a:pPr>
              <a:buFont typeface="Arial" pitchFamily="34" charset="0"/>
              <a:buChar char="•"/>
            </a:pPr>
            <a:r>
              <a:rPr lang="en-US" sz="1600" dirty="0"/>
              <a:t>Attackers wants to access our assets such as data and other intellectual property, servers, computers, smart phones, tablets, and so on.</a:t>
            </a:r>
            <a:br>
              <a:rPr lang="en-US" sz="1600" dirty="0"/>
            </a:br>
            <a:endParaRPr lang="en-US" sz="1600" dirty="0">
              <a:solidFill>
                <a:srgbClr val="000000"/>
              </a:solidFill>
            </a:endParaRP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0186" t="6580" r="6357"/>
          <a:stretch/>
        </p:blipFill>
        <p:spPr bwMode="auto">
          <a:xfrm>
            <a:off x="2590035" y="1481496"/>
            <a:ext cx="3549508" cy="3084548"/>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a:t>
            </a:r>
          </a:p>
          <a:p>
            <a:r>
              <a:rPr lang="en-US" dirty="0"/>
              <a:t>Threat, Vulnerability, and Risk (Contd.)</a:t>
            </a:r>
          </a:p>
        </p:txBody>
      </p:sp>
      <p:sp>
        <p:nvSpPr>
          <p:cNvPr id="2" name="Content Placeholder 1"/>
          <p:cNvSpPr>
            <a:spLocks noGrp="1"/>
          </p:cNvSpPr>
          <p:nvPr>
            <p:ph idx="1"/>
          </p:nvPr>
        </p:nvSpPr>
        <p:spPr>
          <a:xfrm>
            <a:off x="144064" y="798943"/>
            <a:ext cx="8835343" cy="316625"/>
          </a:xfrm>
        </p:spPr>
        <p:txBody>
          <a:bodyPr/>
          <a:lstStyle/>
          <a:p>
            <a:pPr>
              <a:buFont typeface="Arial" pitchFamily="34" charset="0"/>
              <a:buChar char="•"/>
            </a:pPr>
            <a:r>
              <a:rPr lang="en-US" sz="1600" dirty="0"/>
              <a:t>To understand network security, it is important to know the following terms:</a:t>
            </a:r>
          </a:p>
          <a:p>
            <a:pPr marL="0" indent="0">
              <a:buNone/>
            </a:pPr>
            <a:br>
              <a:rPr lang="en-US" sz="1600" dirty="0"/>
            </a:br>
            <a:endParaRPr lang="en-US" sz="1600"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94184022"/>
              </p:ext>
            </p:extLst>
          </p:nvPr>
        </p:nvGraphicFramePr>
        <p:xfrm>
          <a:off x="355437" y="1247323"/>
          <a:ext cx="8623969" cy="3285308"/>
        </p:xfrm>
        <a:graphic>
          <a:graphicData uri="http://schemas.openxmlformats.org/drawingml/2006/table">
            <a:tbl>
              <a:tblPr firstRow="1" bandRow="1">
                <a:tableStyleId>{5C22544A-7EE6-4342-B048-85BDC9FD1C3A}</a:tableStyleId>
              </a:tblPr>
              <a:tblGrid>
                <a:gridCol w="1271862">
                  <a:extLst>
                    <a:ext uri="{9D8B030D-6E8A-4147-A177-3AD203B41FA5}">
                      <a16:colId xmlns:a16="http://schemas.microsoft.com/office/drawing/2014/main" val="20000"/>
                    </a:ext>
                  </a:extLst>
                </a:gridCol>
                <a:gridCol w="7352107">
                  <a:extLst>
                    <a:ext uri="{9D8B030D-6E8A-4147-A177-3AD203B41FA5}">
                      <a16:colId xmlns:a16="http://schemas.microsoft.com/office/drawing/2014/main" val="20001"/>
                    </a:ext>
                  </a:extLst>
                </a:gridCol>
              </a:tblGrid>
              <a:tr h="282357">
                <a:tc>
                  <a:txBody>
                    <a:bodyPr/>
                    <a:lstStyle/>
                    <a:p>
                      <a:pPr algn="ctr"/>
                      <a:r>
                        <a:rPr lang="en-US" dirty="0"/>
                        <a:t>TERM</a:t>
                      </a:r>
                    </a:p>
                  </a:txBody>
                  <a:tcPr/>
                </a:tc>
                <a:tc>
                  <a:txBody>
                    <a:bodyPr/>
                    <a:lstStyle/>
                    <a:p>
                      <a:pPr algn="ctr"/>
                      <a:r>
                        <a:rPr lang="en-US" dirty="0"/>
                        <a:t>EXPLANATION</a:t>
                      </a:r>
                    </a:p>
                  </a:txBody>
                  <a:tcPr/>
                </a:tc>
                <a:extLst>
                  <a:ext uri="{0D108BD9-81ED-4DB2-BD59-A6C34878D82A}">
                    <a16:rowId xmlns:a16="http://schemas.microsoft.com/office/drawing/2014/main" val="10000"/>
                  </a:ext>
                </a:extLst>
              </a:tr>
              <a:tr h="233137">
                <a:tc>
                  <a:txBody>
                    <a:bodyPr/>
                    <a:lstStyle/>
                    <a:p>
                      <a:r>
                        <a:rPr lang="en-US" sz="1400" dirty="0"/>
                        <a:t>Threat</a:t>
                      </a:r>
                    </a:p>
                  </a:txBody>
                  <a:tcPr/>
                </a:tc>
                <a:tc>
                  <a:txBody>
                    <a:bodyPr/>
                    <a:lstStyle/>
                    <a:p>
                      <a:r>
                        <a:rPr lang="en-US" sz="1400" b="0" i="0" kern="1200" dirty="0">
                          <a:solidFill>
                            <a:schemeClr val="dk1"/>
                          </a:solidFill>
                          <a:effectLst/>
                          <a:latin typeface="+mn-lt"/>
                          <a:ea typeface="+mn-ea"/>
                          <a:cs typeface="+mn-cs"/>
                        </a:rPr>
                        <a:t>A potential danger to an asset such as data or the network itself.</a:t>
                      </a:r>
                      <a:endParaRPr lang="en-US" sz="1400" dirty="0"/>
                    </a:p>
                  </a:txBody>
                  <a:tcPr/>
                </a:tc>
                <a:extLst>
                  <a:ext uri="{0D108BD9-81ED-4DB2-BD59-A6C34878D82A}">
                    <a16:rowId xmlns:a16="http://schemas.microsoft.com/office/drawing/2014/main" val="10001"/>
                  </a:ext>
                </a:extLst>
              </a:tr>
              <a:tr h="276680">
                <a:tc>
                  <a:txBody>
                    <a:bodyPr/>
                    <a:lstStyle/>
                    <a:p>
                      <a:r>
                        <a:rPr lang="en-US" sz="1400" dirty="0"/>
                        <a:t>Vulnerability</a:t>
                      </a:r>
                    </a:p>
                  </a:txBody>
                  <a:tcPr/>
                </a:tc>
                <a:tc>
                  <a:txBody>
                    <a:bodyPr/>
                    <a:lstStyle/>
                    <a:p>
                      <a:r>
                        <a:rPr lang="en-US" sz="1400" b="0" i="0" kern="1200" dirty="0">
                          <a:solidFill>
                            <a:schemeClr val="dk1"/>
                          </a:solidFill>
                          <a:effectLst/>
                          <a:latin typeface="+mn-lt"/>
                          <a:ea typeface="+mn-ea"/>
                          <a:cs typeface="+mn-cs"/>
                        </a:rPr>
                        <a:t>A weakness in a system or its design that could be exploited by a threat.</a:t>
                      </a:r>
                      <a:endParaRPr lang="en-US" sz="1400" dirty="0"/>
                    </a:p>
                  </a:txBody>
                  <a:tcPr/>
                </a:tc>
                <a:extLst>
                  <a:ext uri="{0D108BD9-81ED-4DB2-BD59-A6C34878D82A}">
                    <a16:rowId xmlns:a16="http://schemas.microsoft.com/office/drawing/2014/main" val="10002"/>
                  </a:ext>
                </a:extLst>
              </a:tr>
              <a:tr h="646794">
                <a:tc>
                  <a:txBody>
                    <a:bodyPr/>
                    <a:lstStyle/>
                    <a:p>
                      <a:r>
                        <a:rPr lang="en-US" sz="1400" dirty="0"/>
                        <a:t>Attack Surface</a:t>
                      </a:r>
                    </a:p>
                  </a:txBody>
                  <a:tcPr/>
                </a:tc>
                <a:tc>
                  <a:txBody>
                    <a:bodyPr/>
                    <a:lstStyle/>
                    <a:p>
                      <a:pPr fontAlgn="ctr"/>
                      <a:r>
                        <a:rPr lang="en-US" b="0" dirty="0">
                          <a:effectLst/>
                        </a:rPr>
                        <a:t>An attack surface is the total sum of the vulnerabilities in a given system that are accessible to an attacker. The attack surface describes different points where an attacker could get into a system, and where they could get data out of the system.</a:t>
                      </a:r>
                    </a:p>
                  </a:txBody>
                  <a:tcPr marL="27214" marR="27214" marT="27214" marB="27214" anchor="ctr"/>
                </a:tc>
                <a:extLst>
                  <a:ext uri="{0D108BD9-81ED-4DB2-BD59-A6C34878D82A}">
                    <a16:rowId xmlns:a16="http://schemas.microsoft.com/office/drawing/2014/main" val="10003"/>
                  </a:ext>
                </a:extLst>
              </a:tr>
              <a:tr h="1062629">
                <a:tc>
                  <a:txBody>
                    <a:bodyPr/>
                    <a:lstStyle/>
                    <a:p>
                      <a:r>
                        <a:rPr lang="en-US" sz="1400" dirty="0"/>
                        <a:t>Exploit</a:t>
                      </a:r>
                    </a:p>
                  </a:txBody>
                  <a:tcPr/>
                </a:tc>
                <a:tc>
                  <a:txBody>
                    <a:bodyPr/>
                    <a:lstStyle/>
                    <a:p>
                      <a:r>
                        <a:rPr lang="en-US" sz="1400" b="0" i="0" kern="1200" dirty="0">
                          <a:solidFill>
                            <a:schemeClr val="dk1"/>
                          </a:solidFill>
                          <a:effectLst/>
                          <a:latin typeface="+mn-lt"/>
                          <a:ea typeface="+mn-ea"/>
                          <a:cs typeface="+mn-cs"/>
                        </a:rPr>
                        <a:t>The mechanism that is used to leverage a vulnerability to compromise an asset. Exploits may be remote or local. A remote exploit is one that works over the network without any prior access to the target system. In a local exploit, the threat actor has some type of user or administrative access to the end system.</a:t>
                      </a:r>
                      <a:r>
                        <a:rPr lang="en-US" sz="1400" b="0" i="0" kern="1200" baseline="0" dirty="0">
                          <a:solidFill>
                            <a:schemeClr val="dk1"/>
                          </a:solidFill>
                          <a:effectLst/>
                          <a:latin typeface="+mn-lt"/>
                          <a:ea typeface="+mn-ea"/>
                          <a:cs typeface="+mn-cs"/>
                        </a:rPr>
                        <a:t> It does not </a:t>
                      </a:r>
                      <a:r>
                        <a:rPr lang="en-US" sz="1400" b="0" i="0" kern="1200" dirty="0">
                          <a:solidFill>
                            <a:schemeClr val="dk1"/>
                          </a:solidFill>
                          <a:effectLst/>
                          <a:latin typeface="+mn-lt"/>
                          <a:ea typeface="+mn-ea"/>
                          <a:cs typeface="+mn-cs"/>
                        </a:rPr>
                        <a:t>necessarily mean that the attacker has physical access to the end system.</a:t>
                      </a:r>
                      <a:endParaRPr lang="en-US" sz="1400" dirty="0"/>
                    </a:p>
                  </a:txBody>
                  <a:tcPr/>
                </a:tc>
                <a:extLst>
                  <a:ext uri="{0D108BD9-81ED-4DB2-BD59-A6C34878D82A}">
                    <a16:rowId xmlns:a16="http://schemas.microsoft.com/office/drawing/2014/main" val="10004"/>
                  </a:ext>
                </a:extLst>
              </a:tr>
              <a:tr h="322438">
                <a:tc>
                  <a:txBody>
                    <a:bodyPr/>
                    <a:lstStyle/>
                    <a:p>
                      <a:r>
                        <a:rPr lang="en-US" sz="1400" dirty="0"/>
                        <a:t>Risk</a:t>
                      </a:r>
                    </a:p>
                  </a:txBody>
                  <a:tcPr/>
                </a:tc>
                <a:tc>
                  <a:txBody>
                    <a:bodyPr/>
                    <a:lstStyle/>
                    <a:p>
                      <a:r>
                        <a:rPr lang="en-US" sz="1400" b="0" i="0" kern="1200" dirty="0">
                          <a:solidFill>
                            <a:schemeClr val="dk1"/>
                          </a:solidFill>
                          <a:effectLst/>
                          <a:latin typeface="+mn-lt"/>
                          <a:ea typeface="+mn-ea"/>
                          <a:cs typeface="+mn-cs"/>
                        </a:rPr>
                        <a:t>The likelihood that a particular threat will exploit a particular vulnerability of an asset and result in an undesirable consequence.</a:t>
                      </a:r>
                      <a:endParaRPr lang="en-US" sz="1400"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94674939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Threat, Vulnerability, and Risk (Contd.)</a:t>
            </a:r>
          </a:p>
        </p:txBody>
      </p:sp>
      <p:sp>
        <p:nvSpPr>
          <p:cNvPr id="2" name="Content Placeholder 1"/>
          <p:cNvSpPr>
            <a:spLocks noGrp="1"/>
          </p:cNvSpPr>
          <p:nvPr>
            <p:ph idx="1"/>
          </p:nvPr>
        </p:nvSpPr>
        <p:spPr>
          <a:xfrm>
            <a:off x="144064" y="798944"/>
            <a:ext cx="8999935" cy="1019918"/>
          </a:xfrm>
        </p:spPr>
        <p:txBody>
          <a:bodyPr/>
          <a:lstStyle/>
          <a:p>
            <a:pPr>
              <a:buFont typeface="Arial" pitchFamily="34" charset="0"/>
              <a:buChar char="•"/>
            </a:pPr>
            <a:r>
              <a:rPr lang="en-US" sz="1600" dirty="0"/>
              <a:t>Risk management is the process that balances the operational costs of providing protective measures with the gains achieved by protecting the asset. </a:t>
            </a:r>
          </a:p>
          <a:p>
            <a:pPr marL="174625" indent="-55563">
              <a:buNone/>
            </a:pPr>
            <a:r>
              <a:rPr lang="en-US" sz="1600" b="1" dirty="0"/>
              <a:t>Four ways to manage risk:</a:t>
            </a:r>
            <a:endParaRPr lang="en-US" sz="1600" b="1"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89704680"/>
              </p:ext>
            </p:extLst>
          </p:nvPr>
        </p:nvGraphicFramePr>
        <p:xfrm>
          <a:off x="337457" y="1778628"/>
          <a:ext cx="8610600" cy="2827351"/>
        </p:xfrm>
        <a:graphic>
          <a:graphicData uri="http://schemas.openxmlformats.org/drawingml/2006/table">
            <a:tbl>
              <a:tblPr firstRow="1" bandRow="1">
                <a:tableStyleId>{5C22544A-7EE6-4342-B048-85BDC9FD1C3A}</a:tableStyleId>
              </a:tblPr>
              <a:tblGrid>
                <a:gridCol w="2415300">
                  <a:extLst>
                    <a:ext uri="{9D8B030D-6E8A-4147-A177-3AD203B41FA5}">
                      <a16:colId xmlns:a16="http://schemas.microsoft.com/office/drawing/2014/main" val="20000"/>
                    </a:ext>
                  </a:extLst>
                </a:gridCol>
                <a:gridCol w="6195300">
                  <a:extLst>
                    <a:ext uri="{9D8B030D-6E8A-4147-A177-3AD203B41FA5}">
                      <a16:colId xmlns:a16="http://schemas.microsoft.com/office/drawing/2014/main" val="20001"/>
                    </a:ext>
                  </a:extLst>
                </a:gridCol>
              </a:tblGrid>
              <a:tr h="327991">
                <a:tc>
                  <a:txBody>
                    <a:bodyPr/>
                    <a:lstStyle/>
                    <a:p>
                      <a:pPr algn="ctr" fontAlgn="ctr"/>
                      <a:r>
                        <a:rPr lang="en-US" sz="1400" b="1" dirty="0">
                          <a:effectLst/>
                        </a:rPr>
                        <a:t>Risk Management Strategy</a:t>
                      </a:r>
                      <a:endParaRPr lang="en-US" sz="1400" dirty="0">
                        <a:effectLst/>
                      </a:endParaRPr>
                    </a:p>
                  </a:txBody>
                  <a:tcPr marL="47625" marR="47625" marT="47625" marB="47625" anchor="ctr"/>
                </a:tc>
                <a:tc>
                  <a:txBody>
                    <a:bodyPr/>
                    <a:lstStyle/>
                    <a:p>
                      <a:pPr algn="ctr" fontAlgn="ctr"/>
                      <a:r>
                        <a:rPr lang="en-US" sz="1400" b="1" dirty="0">
                          <a:effectLst/>
                        </a:rPr>
                        <a:t>Explanation</a:t>
                      </a:r>
                      <a:endParaRPr lang="en-US" sz="1400" dirty="0">
                        <a:effectLst/>
                      </a:endParaRPr>
                    </a:p>
                  </a:txBody>
                  <a:tcPr marL="47625" marR="47625" marT="47625" marB="47625" anchor="ctr"/>
                </a:tc>
                <a:extLst>
                  <a:ext uri="{0D108BD9-81ED-4DB2-BD59-A6C34878D82A}">
                    <a16:rowId xmlns:a16="http://schemas.microsoft.com/office/drawing/2014/main" val="10000"/>
                  </a:ext>
                </a:extLst>
              </a:tr>
              <a:tr h="334755">
                <a:tc>
                  <a:txBody>
                    <a:bodyPr/>
                    <a:lstStyle/>
                    <a:p>
                      <a:r>
                        <a:rPr lang="en-US" sz="1400" dirty="0"/>
                        <a:t>Risk acceptance</a:t>
                      </a:r>
                    </a:p>
                  </a:txBody>
                  <a:tcPr/>
                </a:tc>
                <a:tc>
                  <a:txBody>
                    <a:bodyPr/>
                    <a:lstStyle/>
                    <a:p>
                      <a:r>
                        <a:rPr lang="en-US" sz="1400" b="0" i="0" kern="1200" dirty="0">
                          <a:solidFill>
                            <a:schemeClr val="dk1"/>
                          </a:solidFill>
                          <a:effectLst/>
                          <a:latin typeface="+mn-lt"/>
                          <a:ea typeface="+mn-ea"/>
                          <a:cs typeface="+mn-cs"/>
                        </a:rPr>
                        <a:t>When the cost of risk management options outweighs the cost of risk, the risk is accepted, and no action is taken.</a:t>
                      </a:r>
                      <a:endParaRPr lang="en-US" sz="1400" dirty="0"/>
                    </a:p>
                  </a:txBody>
                  <a:tcPr/>
                </a:tc>
                <a:extLst>
                  <a:ext uri="{0D108BD9-81ED-4DB2-BD59-A6C34878D82A}">
                    <a16:rowId xmlns:a16="http://schemas.microsoft.com/office/drawing/2014/main" val="10001"/>
                  </a:ext>
                </a:extLst>
              </a:tr>
              <a:tr h="327466">
                <a:tc>
                  <a:txBody>
                    <a:bodyPr/>
                    <a:lstStyle/>
                    <a:p>
                      <a:r>
                        <a:rPr lang="en-US" sz="1400" dirty="0"/>
                        <a:t>Risk avoidance</a:t>
                      </a:r>
                    </a:p>
                  </a:txBody>
                  <a:tcPr/>
                </a:tc>
                <a:tc>
                  <a:txBody>
                    <a:bodyPr/>
                    <a:lstStyle/>
                    <a:p>
                      <a:r>
                        <a:rPr lang="en-US" sz="1400" b="0" i="0" kern="1200" dirty="0">
                          <a:solidFill>
                            <a:schemeClr val="dk1"/>
                          </a:solidFill>
                          <a:effectLst/>
                          <a:latin typeface="+mn-lt"/>
                          <a:ea typeface="+mn-ea"/>
                          <a:cs typeface="+mn-cs"/>
                        </a:rPr>
                        <a:t>This means avoiding any exposure to risk by eliminating the activity,</a:t>
                      </a:r>
                      <a:r>
                        <a:rPr lang="en-US" sz="1400" b="0" i="0" kern="1200" baseline="0" dirty="0">
                          <a:solidFill>
                            <a:schemeClr val="dk1"/>
                          </a:solidFill>
                          <a:effectLst/>
                          <a:latin typeface="+mn-lt"/>
                          <a:ea typeface="+mn-ea"/>
                          <a:cs typeface="+mn-cs"/>
                        </a:rPr>
                        <a:t> thus resulting in losing any benefits from the activity.</a:t>
                      </a:r>
                      <a:endParaRPr lang="en-US" sz="1400" dirty="0"/>
                    </a:p>
                  </a:txBody>
                  <a:tcPr/>
                </a:tc>
                <a:extLst>
                  <a:ext uri="{0D108BD9-81ED-4DB2-BD59-A6C34878D82A}">
                    <a16:rowId xmlns:a16="http://schemas.microsoft.com/office/drawing/2014/main" val="10002"/>
                  </a:ext>
                </a:extLst>
              </a:tr>
              <a:tr h="270482">
                <a:tc>
                  <a:txBody>
                    <a:bodyPr/>
                    <a:lstStyle/>
                    <a:p>
                      <a:r>
                        <a:rPr lang="en-US" sz="1400" dirty="0"/>
                        <a:t>Risk reduction </a:t>
                      </a:r>
                    </a:p>
                  </a:txBody>
                  <a:tcPr/>
                </a:tc>
                <a:tc>
                  <a:txBody>
                    <a:bodyPr/>
                    <a:lstStyle/>
                    <a:p>
                      <a:r>
                        <a:rPr lang="en-US" sz="1400" b="0" i="0" kern="1200" dirty="0">
                          <a:solidFill>
                            <a:schemeClr val="dk1"/>
                          </a:solidFill>
                          <a:effectLst/>
                          <a:latin typeface="+mn-lt"/>
                          <a:ea typeface="+mn-ea"/>
                          <a:cs typeface="+mn-cs"/>
                        </a:rPr>
                        <a:t>This</a:t>
                      </a:r>
                      <a:r>
                        <a:rPr lang="en-US" sz="1400" b="0" i="0" kern="1200" baseline="0" dirty="0">
                          <a:solidFill>
                            <a:schemeClr val="dk1"/>
                          </a:solidFill>
                          <a:effectLst/>
                          <a:latin typeface="+mn-lt"/>
                          <a:ea typeface="+mn-ea"/>
                          <a:cs typeface="+mn-cs"/>
                        </a:rPr>
                        <a:t> reduces the exposure to risk. It is the most commonly used risk mitigation strategy. This strategy requires careful evaluation of the costs of loss, the mitigation strategy, and the benefits gained from the operation or activity that is at risk.</a:t>
                      </a:r>
                      <a:endParaRPr lang="en-US" sz="1400" dirty="0"/>
                    </a:p>
                  </a:txBody>
                  <a:tcPr/>
                </a:tc>
                <a:extLst>
                  <a:ext uri="{0D108BD9-81ED-4DB2-BD59-A6C34878D82A}">
                    <a16:rowId xmlns:a16="http://schemas.microsoft.com/office/drawing/2014/main" val="10003"/>
                  </a:ext>
                </a:extLst>
              </a:tr>
              <a:tr h="338878">
                <a:tc>
                  <a:txBody>
                    <a:bodyPr/>
                    <a:lstStyle/>
                    <a:p>
                      <a:r>
                        <a:rPr lang="en-US" sz="1400" dirty="0"/>
                        <a:t>Risk transfer</a:t>
                      </a:r>
                    </a:p>
                  </a:txBody>
                  <a:tcPr/>
                </a:tc>
                <a:tc>
                  <a:txBody>
                    <a:bodyPr/>
                    <a:lstStyle/>
                    <a:p>
                      <a:r>
                        <a:rPr lang="en-US" sz="1400" b="0" i="0" kern="1200" dirty="0">
                          <a:solidFill>
                            <a:schemeClr val="dk1"/>
                          </a:solidFill>
                          <a:effectLst/>
                          <a:latin typeface="+mn-lt"/>
                          <a:ea typeface="+mn-ea"/>
                          <a:cs typeface="+mn-cs"/>
                        </a:rPr>
                        <a:t>Some</a:t>
                      </a:r>
                      <a:r>
                        <a:rPr lang="en-US" sz="1400" b="0" i="0" kern="1200" baseline="0" dirty="0">
                          <a:solidFill>
                            <a:schemeClr val="dk1"/>
                          </a:solidFill>
                          <a:effectLst/>
                          <a:latin typeface="+mn-lt"/>
                          <a:ea typeface="+mn-ea"/>
                          <a:cs typeface="+mn-cs"/>
                        </a:rPr>
                        <a:t> or all of the </a:t>
                      </a:r>
                      <a:r>
                        <a:rPr lang="en-US" sz="1400" b="0" i="0" kern="1200" dirty="0">
                          <a:solidFill>
                            <a:schemeClr val="dk1"/>
                          </a:solidFill>
                          <a:effectLst/>
                          <a:latin typeface="+mn-lt"/>
                          <a:ea typeface="+mn-ea"/>
                          <a:cs typeface="+mn-cs"/>
                        </a:rPr>
                        <a:t>risk is transferred to a willing third party</a:t>
                      </a:r>
                      <a:r>
                        <a:rPr lang="en-US" sz="1400" b="0" i="0" kern="1200" baseline="0" dirty="0">
                          <a:solidFill>
                            <a:schemeClr val="dk1"/>
                          </a:solidFill>
                          <a:effectLst/>
                          <a:latin typeface="+mn-lt"/>
                          <a:ea typeface="+mn-ea"/>
                          <a:cs typeface="+mn-cs"/>
                        </a:rPr>
                        <a:t> such as insurance company.</a:t>
                      </a:r>
                      <a:endParaRPr lang="en-US" sz="1400" dirty="0"/>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5699162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Threat, Vulnerability, and Risk (Contd.)</a:t>
            </a:r>
          </a:p>
        </p:txBody>
      </p:sp>
      <p:sp>
        <p:nvSpPr>
          <p:cNvPr id="8" name="Content Placeholder 1"/>
          <p:cNvSpPr>
            <a:spLocks noGrp="1"/>
          </p:cNvSpPr>
          <p:nvPr>
            <p:ph idx="1"/>
          </p:nvPr>
        </p:nvSpPr>
        <p:spPr>
          <a:xfrm>
            <a:off x="144064" y="798944"/>
            <a:ext cx="8999935" cy="1019918"/>
          </a:xfrm>
        </p:spPr>
        <p:txBody>
          <a:bodyPr/>
          <a:lstStyle/>
          <a:p>
            <a:pPr>
              <a:buFont typeface="Arial" panose="020B0604020202020204" pitchFamily="34" charset="0"/>
              <a:buChar char="•"/>
            </a:pPr>
            <a:r>
              <a:rPr lang="en-US" sz="1600" b="1" dirty="0"/>
              <a:t>Common network security terms:</a:t>
            </a:r>
          </a:p>
          <a:p>
            <a:pPr lvl="2">
              <a:spcBef>
                <a:spcPts val="600"/>
              </a:spcBef>
              <a:spcAft>
                <a:spcPts val="600"/>
              </a:spcAft>
              <a:buFont typeface="Arial" pitchFamily="34" charset="0"/>
              <a:buChar char="•"/>
            </a:pPr>
            <a:r>
              <a:rPr lang="en-US" sz="1600" dirty="0"/>
              <a:t>Countermeasure – Actions taken to protect assets by mitigating a threat or reducing risk.</a:t>
            </a:r>
          </a:p>
          <a:p>
            <a:pPr lvl="2">
              <a:spcBef>
                <a:spcPts val="600"/>
              </a:spcBef>
              <a:spcAft>
                <a:spcPts val="600"/>
              </a:spcAft>
              <a:buFont typeface="Arial" pitchFamily="34" charset="0"/>
              <a:buChar char="•"/>
            </a:pPr>
            <a:r>
              <a:rPr lang="en-US" sz="1600" dirty="0"/>
              <a:t>Impact - The potential damage to the organization that is caused by the threat</a:t>
            </a:r>
          </a:p>
          <a:p>
            <a:pPr>
              <a:lnSpc>
                <a:spcPct val="110000"/>
              </a:lnSpc>
              <a:buFont typeface="Arial" pitchFamily="34" charset="0"/>
              <a:buChar char="•"/>
            </a:pPr>
            <a:r>
              <a:rPr lang="en-US" sz="1600" b="1" dirty="0"/>
              <a:t>Note: </a:t>
            </a:r>
            <a:r>
              <a:rPr lang="en-US" sz="1600" dirty="0"/>
              <a:t>A local exploit requires inside network access such as a user with an account on the network. It does not require an account on the network to exploit that network’s vulnerability.</a:t>
            </a:r>
          </a:p>
        </p:txBody>
      </p:sp>
    </p:spTree>
    <p:custDataLst>
      <p:tags r:id="rId1"/>
    </p:custDataLst>
    <p:extLst>
      <p:ext uri="{BB962C8B-B14F-4D97-AF65-F5344CB8AC3E}">
        <p14:creationId xmlns:p14="http://schemas.microsoft.com/office/powerpoint/2010/main" val="315791938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Hacker vs. Threat Actor</a:t>
            </a:r>
          </a:p>
        </p:txBody>
      </p:sp>
      <p:sp>
        <p:nvSpPr>
          <p:cNvPr id="2" name="Content Placeholder 1"/>
          <p:cNvSpPr>
            <a:spLocks noGrp="1"/>
          </p:cNvSpPr>
          <p:nvPr>
            <p:ph idx="1"/>
          </p:nvPr>
        </p:nvSpPr>
        <p:spPr>
          <a:xfrm>
            <a:off x="144064" y="798943"/>
            <a:ext cx="8691823" cy="3673665"/>
          </a:xfrm>
        </p:spPr>
        <p:txBody>
          <a:bodyPr/>
          <a:lstStyle/>
          <a:p>
            <a:pPr marL="0" indent="0">
              <a:buNone/>
            </a:pPr>
            <a:r>
              <a:rPr lang="en-US" sz="1600" dirty="0"/>
              <a:t>‘Hacker’ is a common term used to describe a threat actor. Hacker has a variety of meanings that are as follows:</a:t>
            </a:r>
          </a:p>
          <a:p>
            <a:pPr lvl="2">
              <a:buFont typeface="Arial" pitchFamily="34" charset="0"/>
              <a:buChar char="•"/>
            </a:pPr>
            <a:r>
              <a:rPr lang="en-US" sz="1600" dirty="0"/>
              <a:t>A clever programmer capable of developing new programs and making coding changes to existing programs to make them more efficient.</a:t>
            </a:r>
          </a:p>
          <a:p>
            <a:pPr lvl="2">
              <a:buFont typeface="Arial" pitchFamily="34" charset="0"/>
              <a:buChar char="•"/>
            </a:pPr>
            <a:r>
              <a:rPr lang="en-US" sz="1600" dirty="0"/>
              <a:t>A network professional that uses sophisticated programming skills to ensure that networks are not vulnerable to attack.</a:t>
            </a:r>
          </a:p>
          <a:p>
            <a:pPr lvl="2">
              <a:buFont typeface="Arial" pitchFamily="34" charset="0"/>
              <a:buChar char="•"/>
            </a:pPr>
            <a:r>
              <a:rPr lang="en-US" sz="1600" dirty="0"/>
              <a:t>An individual who run programs to prevent or corrupt data on servers.</a:t>
            </a:r>
          </a:p>
          <a:p>
            <a:pPr marL="0" indent="0">
              <a:buNone/>
            </a:pPr>
            <a:r>
              <a:rPr lang="en-US" sz="1600" b="1" dirty="0"/>
              <a:t>Types of hackers:</a:t>
            </a:r>
          </a:p>
          <a:p>
            <a:pPr lvl="2">
              <a:buFont typeface="Arial" pitchFamily="34" charset="0"/>
              <a:buChar char="•"/>
            </a:pPr>
            <a:r>
              <a:rPr lang="en-US" sz="1600" dirty="0"/>
              <a:t>White Hat hackers</a:t>
            </a:r>
          </a:p>
          <a:p>
            <a:pPr lvl="2">
              <a:buFont typeface="Arial" pitchFamily="34" charset="0"/>
              <a:buChar char="•"/>
            </a:pPr>
            <a:r>
              <a:rPr lang="en-US" sz="1600" dirty="0"/>
              <a:t>Gray Hat hackers</a:t>
            </a:r>
          </a:p>
          <a:p>
            <a:pPr lvl="2">
              <a:buFont typeface="Arial" pitchFamily="34" charset="0"/>
              <a:buChar char="•"/>
            </a:pPr>
            <a:r>
              <a:rPr lang="en-US" sz="1600" dirty="0"/>
              <a:t>Black Hat hackers</a:t>
            </a:r>
          </a:p>
        </p:txBody>
      </p:sp>
    </p:spTree>
    <p:custDataLst>
      <p:tags r:id="rId1"/>
    </p:custDataLst>
    <p:extLst>
      <p:ext uri="{BB962C8B-B14F-4D97-AF65-F5344CB8AC3E}">
        <p14:creationId xmlns:p14="http://schemas.microsoft.com/office/powerpoint/2010/main" val="42650164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Hacker vs. Threat Actor (Contd.)</a:t>
            </a:r>
          </a:p>
        </p:txBody>
      </p:sp>
      <p:sp>
        <p:nvSpPr>
          <p:cNvPr id="2" name="Content Placeholder 1"/>
          <p:cNvSpPr>
            <a:spLocks noGrp="1"/>
          </p:cNvSpPr>
          <p:nvPr>
            <p:ph idx="1"/>
          </p:nvPr>
        </p:nvSpPr>
        <p:spPr>
          <a:xfrm>
            <a:off x="144064" y="798944"/>
            <a:ext cx="5570935" cy="3405308"/>
          </a:xfrm>
        </p:spPr>
        <p:txBody>
          <a:bodyPr/>
          <a:lstStyle/>
          <a:p>
            <a:pPr marL="0" indent="0">
              <a:spcBef>
                <a:spcPts val="300"/>
              </a:spcBef>
              <a:spcAft>
                <a:spcPts val="300"/>
              </a:spcAft>
              <a:buNone/>
            </a:pPr>
            <a:r>
              <a:rPr lang="en-US" sz="1600" b="1" dirty="0"/>
              <a:t>White Hat Hackers:</a:t>
            </a:r>
          </a:p>
          <a:p>
            <a:pPr>
              <a:spcBef>
                <a:spcPts val="300"/>
              </a:spcBef>
              <a:spcAft>
                <a:spcPts val="300"/>
              </a:spcAft>
              <a:buFont typeface="Arial" pitchFamily="34" charset="0"/>
              <a:buChar char="•"/>
            </a:pPr>
            <a:r>
              <a:rPr lang="en-US" sz="1600" dirty="0"/>
              <a:t>White hat hackers are ethical hackers who use their programming skills for good, ethical, and legal purposes.</a:t>
            </a:r>
          </a:p>
          <a:p>
            <a:pPr marL="0" indent="0">
              <a:spcBef>
                <a:spcPts val="300"/>
              </a:spcBef>
              <a:spcAft>
                <a:spcPts val="300"/>
              </a:spcAft>
              <a:buNone/>
            </a:pPr>
            <a:r>
              <a:rPr lang="en-US" sz="1600" b="1" dirty="0"/>
              <a:t>Gray Hat Hackers:</a:t>
            </a:r>
          </a:p>
          <a:p>
            <a:pPr>
              <a:spcBef>
                <a:spcPts val="300"/>
              </a:spcBef>
              <a:spcAft>
                <a:spcPts val="300"/>
              </a:spcAft>
              <a:buFont typeface="Arial" pitchFamily="34" charset="0"/>
              <a:buChar char="•"/>
            </a:pPr>
            <a:r>
              <a:rPr lang="en-US" sz="1600" dirty="0"/>
              <a:t>Grey hat hackers are individuals who commit crimes and unethical things, but not for personal gain or to cause damage. </a:t>
            </a:r>
            <a:endParaRPr lang="en-US" sz="1600" b="1" dirty="0"/>
          </a:p>
          <a:p>
            <a:pPr marL="0" indent="0">
              <a:buNone/>
            </a:pPr>
            <a:r>
              <a:rPr lang="en-US" sz="1600" b="1" dirty="0"/>
              <a:t>Black Hat Hackers:</a:t>
            </a:r>
          </a:p>
          <a:p>
            <a:pPr>
              <a:buFont typeface="Arial" pitchFamily="34" charset="0"/>
              <a:buChar char="•"/>
            </a:pPr>
            <a:r>
              <a:rPr lang="en-US" sz="1600" dirty="0"/>
              <a:t>Black hat hackers are unethical criminals who violate computer and network security for personal gain.</a:t>
            </a:r>
          </a:p>
          <a:p>
            <a:pPr marL="0" indent="0">
              <a:buNone/>
            </a:pPr>
            <a:r>
              <a:rPr lang="en-US" sz="1600" b="1" dirty="0"/>
              <a:t>Note: </a:t>
            </a:r>
            <a:r>
              <a:rPr lang="en-US" sz="1600" dirty="0"/>
              <a:t>The term ‘threat actor’ is used when referring to individuals or groups that could be classified as gray or black hat hackers.</a:t>
            </a:r>
            <a:endParaRPr lang="en-US" sz="1600" b="1" dirty="0"/>
          </a:p>
          <a:p>
            <a:pPr>
              <a:buFont typeface="Arial" pitchFamily="34" charset="0"/>
              <a:buChar char="•"/>
            </a:pPr>
            <a:endParaRPr lang="en-US" dirty="0"/>
          </a:p>
          <a:p>
            <a:pPr marL="188912" lvl="1" indent="0">
              <a:buNone/>
            </a:pPr>
            <a:r>
              <a:rPr lang="en-US" dirty="0"/>
              <a:t> </a:t>
            </a:r>
            <a:endParaRPr lang="en-US" b="1" dirty="0"/>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966" t="4218" r="8490" b="5096"/>
          <a:stretch/>
        </p:blipFill>
        <p:spPr bwMode="auto">
          <a:xfrm>
            <a:off x="5476463" y="1063134"/>
            <a:ext cx="3058868" cy="340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60262329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Evolution of Threat Actors</a:t>
            </a:r>
          </a:p>
        </p:txBody>
      </p:sp>
      <p:sp>
        <p:nvSpPr>
          <p:cNvPr id="2" name="Content Placeholder 1"/>
          <p:cNvSpPr>
            <a:spLocks noGrp="1"/>
          </p:cNvSpPr>
          <p:nvPr>
            <p:ph idx="1"/>
          </p:nvPr>
        </p:nvSpPr>
        <p:spPr>
          <a:xfrm>
            <a:off x="144064" y="798943"/>
            <a:ext cx="8811093" cy="3922143"/>
          </a:xfrm>
        </p:spPr>
        <p:txBody>
          <a:bodyPr/>
          <a:lstStyle/>
          <a:p>
            <a:pPr>
              <a:buFont typeface="Arial" panose="020B0604020202020204" pitchFamily="34" charset="0"/>
              <a:buChar char="•"/>
            </a:pPr>
            <a:r>
              <a:rPr lang="en-US" sz="1600" dirty="0"/>
              <a:t>Hacking started in the 1960s with phone freaking, which refers to using various audio frequencies to manipulate phone systems. </a:t>
            </a:r>
          </a:p>
          <a:p>
            <a:pPr>
              <a:buFont typeface="Arial" panose="020B0604020202020204" pitchFamily="34" charset="0"/>
              <a:buChar char="•"/>
            </a:pPr>
            <a:r>
              <a:rPr lang="en-US" sz="1600" dirty="0"/>
              <a:t>In the early 1960’s, threat actors realized that by mimicking a tone using a whistle, they could exploit the phone switches to make free long-distance calls.</a:t>
            </a:r>
          </a:p>
          <a:p>
            <a:pPr>
              <a:buFont typeface="Arial" panose="020B0604020202020204" pitchFamily="34" charset="0"/>
              <a:buChar char="•"/>
            </a:pPr>
            <a:r>
              <a:rPr lang="en-US" sz="1600" dirty="0"/>
              <a:t>In the mid-1980’s, threat actors wrote ‘war dialing’ programs which dialed each telephone number in a given area in search of computers, bulletin board systems, and fax machines.</a:t>
            </a:r>
          </a:p>
          <a:p>
            <a:pPr>
              <a:buFont typeface="Arial" panose="020B0604020202020204" pitchFamily="34" charset="0"/>
              <a:buChar char="•"/>
            </a:pPr>
            <a:r>
              <a:rPr lang="en-US" sz="1600" dirty="0"/>
              <a:t>When a phone number was found, password-cracking programs were used to gain access. </a:t>
            </a:r>
          </a:p>
        </p:txBody>
      </p:sp>
    </p:spTree>
    <p:custDataLst>
      <p:tags r:id="rId1"/>
    </p:custDataLst>
    <p:extLst>
      <p:ext uri="{BB962C8B-B14F-4D97-AF65-F5344CB8AC3E}">
        <p14:creationId xmlns:p14="http://schemas.microsoft.com/office/powerpoint/2010/main" val="42588565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Evolution of Threat Actors (Contd.)</a:t>
            </a:r>
          </a:p>
        </p:txBody>
      </p:sp>
      <p:sp>
        <p:nvSpPr>
          <p:cNvPr id="2" name="Content Placeholder 1"/>
          <p:cNvSpPr>
            <a:spLocks noGrp="1"/>
          </p:cNvSpPr>
          <p:nvPr>
            <p:ph idx="1"/>
          </p:nvPr>
        </p:nvSpPr>
        <p:spPr>
          <a:xfrm>
            <a:off x="144064" y="798943"/>
            <a:ext cx="8811093" cy="3922143"/>
          </a:xfrm>
        </p:spPr>
        <p:txBody>
          <a:bodyPr/>
          <a:lstStyle/>
          <a:p>
            <a:pPr marL="0" indent="0">
              <a:buNone/>
            </a:pPr>
            <a:r>
              <a:rPr lang="en-US" sz="1600" b="1" dirty="0"/>
              <a:t>Types of Threat Actors:</a:t>
            </a:r>
          </a:p>
          <a:p>
            <a:pPr>
              <a:buFont typeface="Arial" pitchFamily="34" charset="0"/>
              <a:buChar char="•"/>
            </a:pPr>
            <a:r>
              <a:rPr lang="en-US" sz="1600" b="1" dirty="0"/>
              <a:t>Script kiddies </a:t>
            </a:r>
            <a:r>
              <a:rPr lang="en-US" sz="1600" dirty="0"/>
              <a:t>- It refers to teenagers or inexperienced threat actors running existing scripts, tools, and exploits, to cause harm, but typically not for profit.</a:t>
            </a:r>
          </a:p>
          <a:p>
            <a:pPr>
              <a:buFont typeface="Arial" pitchFamily="34" charset="0"/>
              <a:buChar char="•"/>
            </a:pPr>
            <a:r>
              <a:rPr lang="en-US" sz="1600" b="1" dirty="0"/>
              <a:t>Vulnerability brokers </a:t>
            </a:r>
            <a:r>
              <a:rPr lang="en-US" sz="1600" dirty="0"/>
              <a:t>- It refers to grey hat hackers who attempt to discover exploits and report them to vendors, for prizes or rewards.</a:t>
            </a:r>
          </a:p>
          <a:p>
            <a:pPr>
              <a:buFont typeface="Arial" pitchFamily="34" charset="0"/>
              <a:buChar char="•"/>
            </a:pPr>
            <a:r>
              <a:rPr lang="en-US" sz="1600" b="1" dirty="0"/>
              <a:t>Hacktivists</a:t>
            </a:r>
            <a:r>
              <a:rPr lang="en-US" sz="1600" dirty="0"/>
              <a:t> - It refers to grey hat hackers who rally and protest against different political and social ideas. </a:t>
            </a:r>
          </a:p>
          <a:p>
            <a:pPr>
              <a:buFont typeface="Arial" pitchFamily="34" charset="0"/>
              <a:buChar char="•"/>
            </a:pPr>
            <a:r>
              <a:rPr lang="en-US" sz="1600" b="1" dirty="0"/>
              <a:t>Cybercriminals</a:t>
            </a:r>
            <a:r>
              <a:rPr lang="en-US" sz="1600" dirty="0"/>
              <a:t> -  It refers to black hat hackers who are either self-employed or working for large cybercrime organizations. </a:t>
            </a:r>
          </a:p>
          <a:p>
            <a:pPr>
              <a:buFont typeface="Arial" pitchFamily="34" charset="0"/>
              <a:buChar char="•"/>
            </a:pPr>
            <a:r>
              <a:rPr lang="en-US" sz="1600" b="1" dirty="0"/>
              <a:t>State-sponsored</a:t>
            </a:r>
            <a:r>
              <a:rPr lang="en-US" sz="1600" dirty="0"/>
              <a:t> - State-Sponsored hackers are threat actors who steal government secrets, gather intelligence, and sabotage networks of foreign governments, terrorist groups, and corporations. </a:t>
            </a:r>
            <a:br>
              <a:rPr lang="en-US" sz="1600" dirty="0"/>
            </a:br>
            <a:endParaRPr lang="en-US" sz="1600" dirty="0"/>
          </a:p>
        </p:txBody>
      </p:sp>
    </p:spTree>
    <p:custDataLst>
      <p:tags r:id="rId1"/>
    </p:custDataLst>
    <p:extLst>
      <p:ext uri="{BB962C8B-B14F-4D97-AF65-F5344CB8AC3E}">
        <p14:creationId xmlns:p14="http://schemas.microsoft.com/office/powerpoint/2010/main" val="166987525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Cybercriminals</a:t>
            </a:r>
          </a:p>
        </p:txBody>
      </p:sp>
      <p:sp>
        <p:nvSpPr>
          <p:cNvPr id="2" name="Content Placeholder 1"/>
          <p:cNvSpPr>
            <a:spLocks noGrp="1"/>
          </p:cNvSpPr>
          <p:nvPr>
            <p:ph idx="1"/>
          </p:nvPr>
        </p:nvSpPr>
        <p:spPr>
          <a:xfrm>
            <a:off x="144064" y="798943"/>
            <a:ext cx="4944771" cy="3922143"/>
          </a:xfrm>
        </p:spPr>
        <p:txBody>
          <a:bodyPr/>
          <a:lstStyle/>
          <a:p>
            <a:pPr>
              <a:buFont typeface="Arial" pitchFamily="34" charset="0"/>
              <a:buChar char="•"/>
            </a:pPr>
            <a:r>
              <a:rPr lang="en-US" sz="1600" dirty="0"/>
              <a:t>Cybercriminals are threat actors who are motivated to make money using any necessary means. </a:t>
            </a:r>
          </a:p>
          <a:p>
            <a:pPr>
              <a:buFont typeface="Arial" pitchFamily="34" charset="0"/>
              <a:buChar char="•"/>
            </a:pPr>
            <a:r>
              <a:rPr lang="en-US" sz="1600" dirty="0"/>
              <a:t>At times, cybercriminals work independently or they are financed and sponsored by criminal organizations. </a:t>
            </a:r>
          </a:p>
          <a:p>
            <a:pPr>
              <a:buFont typeface="Arial" pitchFamily="34" charset="0"/>
              <a:buChar char="•"/>
            </a:pPr>
            <a:r>
              <a:rPr lang="en-US" sz="1600" dirty="0"/>
              <a:t>They steal billions of dollars from consumers and businesses every year.</a:t>
            </a:r>
          </a:p>
          <a:p>
            <a:pPr>
              <a:buFont typeface="Arial" pitchFamily="34" charset="0"/>
              <a:buChar char="•"/>
            </a:pPr>
            <a:r>
              <a:rPr lang="en-US" sz="1600" dirty="0"/>
              <a:t>They operate in underground economy and buy and sell personal information and intellectual property that they steal from victims. </a:t>
            </a:r>
          </a:p>
          <a:p>
            <a:pPr>
              <a:buFont typeface="Arial" pitchFamily="34" charset="0"/>
              <a:buChar char="•"/>
            </a:pPr>
            <a:r>
              <a:rPr lang="en-US" sz="1600" dirty="0"/>
              <a:t>They target small businesses and consumers, as well as large enterprises and industries.</a:t>
            </a:r>
          </a:p>
          <a:p>
            <a:pPr marL="0" indent="0">
              <a:buNone/>
            </a:pPr>
            <a:endParaRPr lang="en-US" sz="16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256" y="1185869"/>
            <a:ext cx="3566160" cy="2361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1881578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13 Planning Guide</a:t>
            </a:r>
          </a:p>
        </p:txBody>
      </p:sp>
      <p:sp>
        <p:nvSpPr>
          <p:cNvPr id="4099" name="Rectangle 34"/>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solidFill>
                <a:srgbClr val="FF0000"/>
              </a:solidFill>
            </a:endParaRPr>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r>
              <a:rPr lang="en-CA" dirty="0"/>
              <a:t>Begins on slide # 8</a:t>
            </a:r>
          </a:p>
          <a:p>
            <a:pPr marL="142875" lvl="1" indent="0">
              <a:buNone/>
            </a:pPr>
            <a:r>
              <a:rPr lang="en-CA" sz="1600" b="1" dirty="0"/>
              <a:t>Note</a:t>
            </a:r>
            <a:r>
              <a:rPr lang="en-CA" sz="1600" dirty="0"/>
              <a:t>: Please remove the Planning Guide from this presentation before sharing with anyone.</a:t>
            </a:r>
          </a:p>
          <a:p>
            <a:pPr marL="0" indent="0">
              <a:buNone/>
            </a:pPr>
            <a:r>
              <a:rPr lang="en-CA" sz="1600" b="1" dirty="0">
                <a:solidFill>
                  <a:schemeClr val="accent4"/>
                </a:solidFill>
              </a:rPr>
              <a:t>For additional help and resources</a:t>
            </a:r>
            <a:r>
              <a:rPr lang="en-CA" sz="1600" b="1" dirty="0">
                <a:solidFill>
                  <a:srgbClr val="FF0000"/>
                </a:solidFill>
              </a:rPr>
              <a:t>, </a:t>
            </a:r>
            <a:r>
              <a:rPr lang="en-CA" sz="1600" b="1" dirty="0">
                <a:solidFill>
                  <a:schemeClr val="accent4"/>
                </a:solidFill>
              </a:rPr>
              <a:t>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Cybersecurity Tasks</a:t>
            </a:r>
          </a:p>
        </p:txBody>
      </p:sp>
      <p:sp>
        <p:nvSpPr>
          <p:cNvPr id="2" name="Content Placeholder 1"/>
          <p:cNvSpPr>
            <a:spLocks noGrp="1"/>
          </p:cNvSpPr>
          <p:nvPr>
            <p:ph idx="1"/>
          </p:nvPr>
        </p:nvSpPr>
        <p:spPr>
          <a:xfrm>
            <a:off x="144064" y="798943"/>
            <a:ext cx="4358362" cy="3922143"/>
          </a:xfrm>
        </p:spPr>
        <p:txBody>
          <a:bodyPr/>
          <a:lstStyle/>
          <a:p>
            <a:pPr>
              <a:buFont typeface="Arial" pitchFamily="34" charset="0"/>
              <a:buChar char="•"/>
            </a:pPr>
            <a:r>
              <a:rPr lang="en-US" sz="1600" dirty="0"/>
              <a:t>Threat actors target the home users, small-to-medium sized businesses, as well as large public and private organizations.</a:t>
            </a:r>
          </a:p>
          <a:p>
            <a:pPr>
              <a:buFont typeface="Arial" pitchFamily="34" charset="0"/>
              <a:buChar char="•"/>
            </a:pPr>
            <a:r>
              <a:rPr lang="en-US" sz="1600" dirty="0"/>
              <a:t>Hence, Cybersecurity is a shared responsibility which all users must practice to make the internet and networks safer and more secure.</a:t>
            </a:r>
          </a:p>
          <a:p>
            <a:pPr>
              <a:buFont typeface="Arial" pitchFamily="34" charset="0"/>
              <a:buChar char="•"/>
            </a:pPr>
            <a:r>
              <a:rPr lang="en-US" sz="1600" dirty="0"/>
              <a:t>Organizations must take action and protect their assets, users, and customers. They must develop and practice cybersecurity tasks such as those mentioned in the figure.</a:t>
            </a:r>
          </a:p>
          <a:p>
            <a:pPr>
              <a:buFont typeface="Arial" pitchFamily="34" charset="0"/>
              <a:buChar char="•"/>
            </a:pPr>
            <a:endParaRPr lang="en-US" sz="16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266" y="894689"/>
            <a:ext cx="4301734" cy="3110782"/>
          </a:xfrm>
          <a:prstGeom prst="rect">
            <a:avLst/>
          </a:prstGeom>
          <a:noFill/>
          <a:ln w="3175">
            <a:solidFill>
              <a:schemeClr val="bg1">
                <a:lumMod val="9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2833389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Cyber Threat Indicators</a:t>
            </a:r>
          </a:p>
        </p:txBody>
      </p:sp>
      <p:sp>
        <p:nvSpPr>
          <p:cNvPr id="2" name="Content Placeholder 1"/>
          <p:cNvSpPr>
            <a:spLocks noGrp="1"/>
          </p:cNvSpPr>
          <p:nvPr>
            <p:ph idx="1"/>
          </p:nvPr>
        </p:nvSpPr>
        <p:spPr>
          <a:xfrm>
            <a:off x="144065" y="798943"/>
            <a:ext cx="4499968" cy="3922143"/>
          </a:xfrm>
        </p:spPr>
        <p:txBody>
          <a:bodyPr/>
          <a:lstStyle/>
          <a:p>
            <a:pPr marL="0" indent="0">
              <a:buNone/>
            </a:pPr>
            <a:r>
              <a:rPr lang="en-US" sz="1600" b="1" dirty="0"/>
              <a:t>Indicators Of Compromise (IOC)</a:t>
            </a:r>
          </a:p>
          <a:p>
            <a:pPr>
              <a:spcBef>
                <a:spcPts val="300"/>
              </a:spcBef>
              <a:spcAft>
                <a:spcPts val="300"/>
              </a:spcAft>
              <a:buFont typeface="Arial" panose="020B0604020202020204" pitchFamily="34" charset="0"/>
              <a:buChar char="•"/>
            </a:pPr>
            <a:r>
              <a:rPr lang="en-US" sz="1600" dirty="0"/>
              <a:t>IOCs are the evidence that an attack has occurred and each attack has unique identifiable attributes. </a:t>
            </a:r>
          </a:p>
          <a:p>
            <a:pPr>
              <a:spcBef>
                <a:spcPts val="300"/>
              </a:spcBef>
              <a:spcAft>
                <a:spcPts val="300"/>
              </a:spcAft>
              <a:buFont typeface="Arial" panose="020B0604020202020204" pitchFamily="34" charset="0"/>
              <a:buChar char="•"/>
            </a:pPr>
            <a:r>
              <a:rPr lang="en-US" sz="1600" dirty="0"/>
              <a:t>IOCs can be features that identify malware files, IP addresses of servers that are used in attacks, filenames, and characteristic changes made to end system software, among others. </a:t>
            </a:r>
          </a:p>
          <a:p>
            <a:pPr>
              <a:spcBef>
                <a:spcPts val="300"/>
              </a:spcBef>
              <a:spcAft>
                <a:spcPts val="300"/>
              </a:spcAft>
              <a:buFont typeface="Arial" panose="020B0604020202020204" pitchFamily="34" charset="0"/>
              <a:buChar char="•"/>
            </a:pPr>
            <a:r>
              <a:rPr lang="en-US" sz="1600" dirty="0"/>
              <a:t>IOCs help cybersecurity personnel identify what has happened in an attack and develop defenses against the attack. </a:t>
            </a:r>
          </a:p>
          <a:p>
            <a:pPr>
              <a:buFont typeface="Arial" panose="020B0604020202020204" pitchFamily="34" charset="0"/>
              <a:buChar char="•"/>
            </a:pPr>
            <a:endParaRPr lang="en-US" sz="1600" dirty="0"/>
          </a:p>
          <a:p>
            <a:pPr marL="0" indent="0">
              <a:buNone/>
            </a:pPr>
            <a:endParaRPr lang="en-US" sz="1600" dirty="0"/>
          </a:p>
          <a:p>
            <a:pPr marL="0" indent="0">
              <a:buNone/>
            </a:pPr>
            <a:endParaRPr lang="en-US" sz="1600" b="1" dirty="0"/>
          </a:p>
          <a:p>
            <a:pPr marL="0" indent="0">
              <a:buNone/>
            </a:pPr>
            <a:endParaRPr lang="en-US" sz="1600" b="1" dirty="0"/>
          </a:p>
          <a:p>
            <a:pPr marL="0" indent="0">
              <a:buNone/>
            </a:pPr>
            <a:endParaRPr lang="en-US" sz="1600" b="1" dirty="0"/>
          </a:p>
        </p:txBody>
      </p:sp>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1558"/>
          <a:stretch/>
        </p:blipFill>
        <p:spPr bwMode="auto">
          <a:xfrm>
            <a:off x="4432852" y="1349607"/>
            <a:ext cx="4631632" cy="182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11756" y="3220281"/>
            <a:ext cx="4512362" cy="338554"/>
          </a:xfrm>
          <a:prstGeom prst="rect">
            <a:avLst/>
          </a:prstGeom>
          <a:noFill/>
        </p:spPr>
        <p:txBody>
          <a:bodyPr wrap="square" rtlCol="0">
            <a:spAutoFit/>
          </a:bodyPr>
          <a:lstStyle/>
          <a:p>
            <a:r>
              <a:rPr lang="en-US" sz="1600" dirty="0">
                <a:solidFill>
                  <a:srgbClr val="000000"/>
                </a:solidFill>
              </a:rPr>
              <a:t>Summary of the IOC for a piece of malware </a:t>
            </a:r>
          </a:p>
        </p:txBody>
      </p:sp>
    </p:spTree>
    <p:custDataLst>
      <p:tags r:id="rId1"/>
    </p:custDataLst>
    <p:extLst>
      <p:ext uri="{BB962C8B-B14F-4D97-AF65-F5344CB8AC3E}">
        <p14:creationId xmlns:p14="http://schemas.microsoft.com/office/powerpoint/2010/main" val="213128882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Cyber Threat Indicators (Contd.)</a:t>
            </a:r>
          </a:p>
        </p:txBody>
      </p:sp>
      <p:sp>
        <p:nvSpPr>
          <p:cNvPr id="2" name="Content Placeholder 1"/>
          <p:cNvSpPr>
            <a:spLocks noGrp="1"/>
          </p:cNvSpPr>
          <p:nvPr>
            <p:ph idx="1"/>
          </p:nvPr>
        </p:nvSpPr>
        <p:spPr>
          <a:xfrm>
            <a:off x="144064" y="798943"/>
            <a:ext cx="8761397" cy="3922143"/>
          </a:xfrm>
        </p:spPr>
        <p:txBody>
          <a:bodyPr/>
          <a:lstStyle/>
          <a:p>
            <a:pPr marL="0" indent="0">
              <a:buNone/>
            </a:pPr>
            <a:r>
              <a:rPr lang="en-US" sz="1600" b="1" dirty="0"/>
              <a:t>Indicators of Attack</a:t>
            </a:r>
            <a:r>
              <a:rPr lang="en-US" sz="1600" dirty="0"/>
              <a:t> </a:t>
            </a:r>
            <a:r>
              <a:rPr lang="en-US" sz="1600" b="1" dirty="0"/>
              <a:t>(IOA) </a:t>
            </a:r>
          </a:p>
          <a:p>
            <a:pPr>
              <a:buFont typeface="Arial" pitchFamily="34" charset="0"/>
              <a:buChar char="•"/>
            </a:pPr>
            <a:r>
              <a:rPr lang="en-US" sz="1600" dirty="0"/>
              <a:t>IOA</a:t>
            </a:r>
            <a:r>
              <a:rPr lang="en-US" sz="1600" b="1" dirty="0"/>
              <a:t> </a:t>
            </a:r>
            <a:r>
              <a:rPr lang="en-US" sz="1600" dirty="0"/>
              <a:t>focus more on the motivation and strategies behind an attack and the attackers to gain access to assets. </a:t>
            </a:r>
          </a:p>
          <a:p>
            <a:pPr>
              <a:buFont typeface="Arial" pitchFamily="34" charset="0"/>
              <a:buChar char="•"/>
            </a:pPr>
            <a:r>
              <a:rPr lang="en-US" sz="1600" dirty="0"/>
              <a:t>IOAs helps to generate a proactive security approach that can be reused in multiple contexts and multiple attacks. Defending against a strategy can therefore prevent future attacks.</a:t>
            </a:r>
            <a:endParaRPr lang="en-US" sz="1600" b="1" dirty="0"/>
          </a:p>
          <a:p>
            <a:pPr marL="0" indent="0">
              <a:buNone/>
            </a:pPr>
            <a:endParaRPr lang="en-US" sz="1600" b="1" dirty="0"/>
          </a:p>
          <a:p>
            <a:pPr>
              <a:buFont typeface="Arial" pitchFamily="34" charset="0"/>
              <a:buChar char="•"/>
            </a:pPr>
            <a:endParaRPr lang="en-US" sz="1600" dirty="0"/>
          </a:p>
          <a:p>
            <a:pPr marL="0" indent="0">
              <a:buNone/>
            </a:pPr>
            <a:endParaRPr lang="en-US" sz="1600" dirty="0"/>
          </a:p>
          <a:p>
            <a:pPr marL="0" indent="0">
              <a:buNone/>
            </a:pPr>
            <a:endParaRPr lang="en-US" sz="1600" b="1" dirty="0"/>
          </a:p>
          <a:p>
            <a:pPr marL="0" indent="0">
              <a:buNone/>
            </a:pPr>
            <a:endParaRPr lang="en-US" sz="1600" b="1" dirty="0"/>
          </a:p>
          <a:p>
            <a:pPr marL="0" indent="0">
              <a:buNone/>
            </a:pPr>
            <a:endParaRPr lang="en-US" sz="1600" b="1" dirty="0"/>
          </a:p>
        </p:txBody>
      </p:sp>
    </p:spTree>
    <p:custDataLst>
      <p:tags r:id="rId1"/>
    </p:custDataLst>
    <p:extLst>
      <p:ext uri="{BB962C8B-B14F-4D97-AF65-F5344CB8AC3E}">
        <p14:creationId xmlns:p14="http://schemas.microsoft.com/office/powerpoint/2010/main" val="297788577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Threat Sharing and Building Cybersecurity Awareness</a:t>
            </a:r>
          </a:p>
        </p:txBody>
      </p:sp>
      <p:sp>
        <p:nvSpPr>
          <p:cNvPr id="2" name="Content Placeholder 1"/>
          <p:cNvSpPr>
            <a:spLocks noGrp="1"/>
          </p:cNvSpPr>
          <p:nvPr>
            <p:ph idx="1"/>
          </p:nvPr>
        </p:nvSpPr>
        <p:spPr>
          <a:xfrm>
            <a:off x="144065" y="798943"/>
            <a:ext cx="8855869" cy="3922143"/>
          </a:xfrm>
        </p:spPr>
        <p:txBody>
          <a:bodyPr/>
          <a:lstStyle/>
          <a:p>
            <a:pPr>
              <a:buFont typeface="Arial" pitchFamily="34" charset="0"/>
              <a:buChar char="•"/>
            </a:pPr>
            <a:r>
              <a:rPr lang="en-US" sz="1600" dirty="0"/>
              <a:t>Governments are now actively promoting cybersecurity. </a:t>
            </a:r>
          </a:p>
          <a:p>
            <a:pPr>
              <a:buFont typeface="Arial" pitchFamily="34" charset="0"/>
              <a:buChar char="•"/>
            </a:pPr>
            <a:r>
              <a:rPr lang="en-US" sz="1600" dirty="0"/>
              <a:t>The US Cybersecurity Infrastructure and Security Agency (CISA) is leading efforts to automate the sharing of cybersecurity information with public and private organizations at no cost.</a:t>
            </a:r>
          </a:p>
          <a:p>
            <a:pPr>
              <a:buFont typeface="Arial" pitchFamily="34" charset="0"/>
              <a:buChar char="•"/>
            </a:pPr>
            <a:r>
              <a:rPr lang="en-US" sz="1600" dirty="0"/>
              <a:t>CISA use a system called Automated Indicator Sharing (AIS) which enables the sharing of attack indicators between the US government and the private sector as soon as threats are verified. </a:t>
            </a:r>
          </a:p>
          <a:p>
            <a:pPr>
              <a:buFont typeface="Arial" pitchFamily="34" charset="0"/>
              <a:buChar char="•"/>
            </a:pPr>
            <a:r>
              <a:rPr lang="en-US" sz="1600" dirty="0"/>
              <a:t>The European Union Agency for Cybersecurity (ENISA) delivers advice and solutions for the cybersecurity challenges of the EU member states.</a:t>
            </a:r>
          </a:p>
          <a:p>
            <a:pPr>
              <a:buFont typeface="Arial" pitchFamily="34" charset="0"/>
              <a:buChar char="•"/>
            </a:pPr>
            <a:r>
              <a:rPr lang="en-US" sz="1600" dirty="0"/>
              <a:t>The CISA and the National Cyber Security Alliance (NCSA) have an annual campaign in every October called National Cybersecurity Awareness Month (NCASM) to raise awareness about cybersecurity.</a:t>
            </a:r>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253473609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Attackers and Their Tools </a:t>
            </a:r>
          </a:p>
          <a:p>
            <a:r>
              <a:rPr lang="en-US" dirty="0"/>
              <a:t>Threat Sharing and Building Cybersecurity Awareness (Contd.)</a:t>
            </a:r>
          </a:p>
        </p:txBody>
      </p:sp>
      <p:sp>
        <p:nvSpPr>
          <p:cNvPr id="2" name="Content Placeholder 1"/>
          <p:cNvSpPr>
            <a:spLocks noGrp="1"/>
          </p:cNvSpPr>
          <p:nvPr>
            <p:ph idx="1"/>
          </p:nvPr>
        </p:nvSpPr>
        <p:spPr>
          <a:xfrm>
            <a:off x="144065" y="798943"/>
            <a:ext cx="4406971" cy="3922143"/>
          </a:xfrm>
        </p:spPr>
        <p:txBody>
          <a:bodyPr/>
          <a:lstStyle/>
          <a:p>
            <a:pPr>
              <a:buFont typeface="Arial" panose="020B0604020202020204" pitchFamily="34" charset="0"/>
              <a:buChar char="•"/>
            </a:pPr>
            <a:r>
              <a:rPr lang="en-US" sz="1600" dirty="0"/>
              <a:t>The theme for the NCASM for 2019 was </a:t>
            </a:r>
            <a:r>
              <a:rPr lang="en-US" sz="1600" b="1" dirty="0"/>
              <a:t>Own IT. Secure IT. Protect IT.</a:t>
            </a:r>
          </a:p>
          <a:p>
            <a:pPr>
              <a:buFont typeface="Arial" panose="020B0604020202020204" pitchFamily="34" charset="0"/>
              <a:buChar char="•"/>
            </a:pPr>
            <a:r>
              <a:rPr lang="en-US" sz="1600" dirty="0"/>
              <a:t>Security topics provided through campaign:</a:t>
            </a:r>
          </a:p>
          <a:p>
            <a:pPr marL="632081" lvl="5" indent="-342900">
              <a:spcAft>
                <a:spcPts val="600"/>
              </a:spcAft>
              <a:buClr>
                <a:schemeClr val="tx2"/>
              </a:buClr>
              <a:buSzPct val="90000"/>
            </a:pPr>
            <a:r>
              <a:rPr lang="en-US" sz="1600" dirty="0">
                <a:solidFill>
                  <a:srgbClr val="000000"/>
                </a:solidFill>
              </a:rPr>
              <a:t>Social media safety</a:t>
            </a:r>
          </a:p>
          <a:p>
            <a:pPr marL="632081" lvl="5" indent="-342900">
              <a:spcAft>
                <a:spcPts val="600"/>
              </a:spcAft>
              <a:buClr>
                <a:schemeClr val="tx2"/>
              </a:buClr>
              <a:buSzPct val="90000"/>
            </a:pPr>
            <a:r>
              <a:rPr lang="en-US" sz="1600" dirty="0">
                <a:solidFill>
                  <a:srgbClr val="000000"/>
                </a:solidFill>
              </a:rPr>
              <a:t>Updating privacy settings</a:t>
            </a:r>
          </a:p>
          <a:p>
            <a:pPr marL="632081" lvl="5" indent="-342900">
              <a:spcAft>
                <a:spcPts val="600"/>
              </a:spcAft>
              <a:buClr>
                <a:schemeClr val="tx2"/>
              </a:buClr>
              <a:buSzPct val="90000"/>
            </a:pPr>
            <a:r>
              <a:rPr lang="en-US" sz="1600" dirty="0">
                <a:solidFill>
                  <a:srgbClr val="000000"/>
                </a:solidFill>
              </a:rPr>
              <a:t>Awareness of device app security</a:t>
            </a:r>
          </a:p>
          <a:p>
            <a:pPr marL="632081" lvl="5" indent="-342900">
              <a:spcAft>
                <a:spcPts val="600"/>
              </a:spcAft>
              <a:buClr>
                <a:schemeClr val="tx2"/>
              </a:buClr>
              <a:buSzPct val="90000"/>
            </a:pPr>
            <a:r>
              <a:rPr lang="en-US" sz="1600" dirty="0">
                <a:solidFill>
                  <a:srgbClr val="000000"/>
                </a:solidFill>
              </a:rPr>
              <a:t>Keeping software up-to-date</a:t>
            </a:r>
          </a:p>
          <a:p>
            <a:pPr marL="632081" lvl="5" indent="-342900">
              <a:spcAft>
                <a:spcPts val="600"/>
              </a:spcAft>
              <a:buClr>
                <a:schemeClr val="tx2"/>
              </a:buClr>
              <a:buSzPct val="90000"/>
            </a:pPr>
            <a:r>
              <a:rPr lang="en-US" sz="1600" dirty="0">
                <a:solidFill>
                  <a:srgbClr val="000000"/>
                </a:solidFill>
              </a:rPr>
              <a:t>Safe online shopping</a:t>
            </a:r>
          </a:p>
          <a:p>
            <a:pPr marL="632081" lvl="5" indent="-342900">
              <a:spcAft>
                <a:spcPts val="600"/>
              </a:spcAft>
              <a:buClr>
                <a:schemeClr val="tx2"/>
              </a:buClr>
              <a:buSzPct val="90000"/>
            </a:pPr>
            <a:r>
              <a:rPr lang="en-US" sz="1600" dirty="0">
                <a:solidFill>
                  <a:srgbClr val="000000"/>
                </a:solidFill>
              </a:rPr>
              <a:t>Wi-Fi safety</a:t>
            </a:r>
          </a:p>
          <a:p>
            <a:pPr marL="632081" lvl="5" indent="-342900">
              <a:spcAft>
                <a:spcPts val="600"/>
              </a:spcAft>
              <a:buClr>
                <a:schemeClr val="tx2"/>
              </a:buClr>
              <a:buSzPct val="90000"/>
            </a:pPr>
            <a:r>
              <a:rPr lang="en-US" sz="1600" dirty="0">
                <a:solidFill>
                  <a:srgbClr val="000000"/>
                </a:solidFill>
              </a:rPr>
              <a:t>Protecting customer data</a:t>
            </a:r>
          </a:p>
        </p:txBody>
      </p:sp>
      <p:pic>
        <p:nvPicPr>
          <p:cNvPr id="4" name="Picture 2">
            <a:extLst>
              <a:ext uri="{FF2B5EF4-FFF2-40B4-BE49-F238E27FC236}">
                <a16:creationId xmlns:a16="http://schemas.microsoft.com/office/drawing/2014/main" id="{EA1C63FB-027F-40E0-9071-25CBFA3A7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70" y="2011488"/>
            <a:ext cx="4406971" cy="162000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8023013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4644" y="1650906"/>
            <a:ext cx="7156174" cy="1802391"/>
          </a:xfrm>
        </p:spPr>
        <p:txBody>
          <a:bodyPr/>
          <a:lstStyle/>
          <a:p>
            <a:r>
              <a:rPr lang="en-US" dirty="0">
                <a:solidFill>
                  <a:schemeClr val="accent5">
                    <a:lumMod val="40000"/>
                    <a:lumOff val="60000"/>
                  </a:schemeClr>
                </a:solidFill>
              </a:rPr>
              <a:t>13.2 Threat Actor Tools</a:t>
            </a:r>
            <a:br>
              <a:rPr lang="en-US"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03423007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430866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Threat Actor Tools </a:t>
            </a:r>
          </a:p>
          <a:p>
            <a:r>
              <a:rPr lang="en-US" dirty="0"/>
              <a:t>Introduction of Attack Tools</a:t>
            </a:r>
          </a:p>
        </p:txBody>
      </p:sp>
      <p:sp>
        <p:nvSpPr>
          <p:cNvPr id="2" name="Content Placeholder 1"/>
          <p:cNvSpPr>
            <a:spLocks noGrp="1"/>
          </p:cNvSpPr>
          <p:nvPr>
            <p:ph idx="1"/>
          </p:nvPr>
        </p:nvSpPr>
        <p:spPr>
          <a:xfrm>
            <a:off x="144065" y="798943"/>
            <a:ext cx="4283765" cy="3922143"/>
          </a:xfrm>
        </p:spPr>
        <p:txBody>
          <a:bodyPr/>
          <a:lstStyle/>
          <a:p>
            <a:pPr>
              <a:buFont typeface="Arial" pitchFamily="34" charset="0"/>
              <a:buChar char="•"/>
            </a:pPr>
            <a:r>
              <a:rPr lang="en-US" sz="1600" dirty="0"/>
              <a:t>To exploit vulnerability, a threat actor must have a technique or tool. </a:t>
            </a:r>
          </a:p>
          <a:p>
            <a:pPr>
              <a:buFont typeface="Arial" pitchFamily="34" charset="0"/>
              <a:buChar char="•"/>
            </a:pPr>
            <a:r>
              <a:rPr lang="en-US" sz="1600" dirty="0"/>
              <a:t>Over the years, attack tools have become more sophisticated, and highly automated. </a:t>
            </a:r>
          </a:p>
          <a:p>
            <a:pPr>
              <a:buFont typeface="Arial" pitchFamily="34" charset="0"/>
              <a:buChar char="•"/>
            </a:pPr>
            <a:r>
              <a:rPr lang="en-US" sz="1600" dirty="0"/>
              <a:t>These new tools require less technical knowledge to implement.</a:t>
            </a:r>
          </a:p>
          <a:p>
            <a:pPr>
              <a:buFont typeface="Arial" pitchFamily="34" charset="0"/>
              <a:buChar char="•"/>
            </a:pPr>
            <a:r>
              <a:rPr lang="en-US" sz="1600" dirty="0"/>
              <a:t>In the figure, drag the white circle across the timeline to view the relationship between the sophistication of attack tools versus the technical knowledge required to use them.</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736" y="901673"/>
            <a:ext cx="4389120" cy="3586942"/>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8943567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Threat Actor Tools </a:t>
            </a:r>
          </a:p>
          <a:p>
            <a:r>
              <a:rPr lang="en-US" dirty="0"/>
              <a:t>Evolution of Security Tools</a:t>
            </a:r>
            <a:r>
              <a:rPr lang="en-US" dirty="0">
                <a:solidFill>
                  <a:schemeClr val="tx1"/>
                </a:solidFill>
              </a:rPr>
              <a:t>     </a:t>
            </a:r>
          </a:p>
        </p:txBody>
      </p:sp>
      <p:sp>
        <p:nvSpPr>
          <p:cNvPr id="2" name="Content Placeholder 1"/>
          <p:cNvSpPr>
            <a:spLocks noGrp="1"/>
          </p:cNvSpPr>
          <p:nvPr>
            <p:ph idx="1"/>
          </p:nvPr>
        </p:nvSpPr>
        <p:spPr>
          <a:xfrm>
            <a:off x="144065" y="820918"/>
            <a:ext cx="8741518" cy="2211649"/>
          </a:xfrm>
        </p:spPr>
        <p:txBody>
          <a:bodyPr/>
          <a:lstStyle/>
          <a:p>
            <a:pPr>
              <a:buFont typeface="Arial" pitchFamily="34" charset="0"/>
              <a:buChar char="•"/>
            </a:pPr>
            <a:r>
              <a:rPr lang="en-US" sz="1600" dirty="0"/>
              <a:t>Ethical hacking involves using many different types of tools to test the network and end devices.</a:t>
            </a:r>
          </a:p>
          <a:p>
            <a:pPr>
              <a:buFont typeface="Arial" pitchFamily="34" charset="0"/>
              <a:buChar char="•"/>
            </a:pPr>
            <a:r>
              <a:rPr lang="en-US" sz="1600" dirty="0"/>
              <a:t>To validate the security of a network and its systems, many network penetration testing tools have been developed and many of these tools can also be used by threat actors for exploitation.</a:t>
            </a:r>
          </a:p>
          <a:p>
            <a:pPr>
              <a:buFont typeface="Arial" pitchFamily="34" charset="0"/>
              <a:buChar char="•"/>
            </a:pPr>
            <a:r>
              <a:rPr lang="en-US" sz="1600" dirty="0"/>
              <a:t>Threat actors have also created various hacking tools. Cybersecurity personnel must also know how to use these tools when performing network penetration tests.</a:t>
            </a:r>
          </a:p>
          <a:p>
            <a:pPr marL="0" indent="0">
              <a:buNone/>
            </a:pPr>
            <a:endParaRPr lang="en-US" sz="1600" dirty="0"/>
          </a:p>
          <a:p>
            <a:pPr marL="0" indent="0">
              <a:buNone/>
            </a:pPr>
            <a:br>
              <a:rPr lang="en-US" sz="1600" dirty="0"/>
            </a:br>
            <a:endParaRPr lang="en-US" sz="1600" dirty="0"/>
          </a:p>
        </p:txBody>
      </p:sp>
      <p:sp>
        <p:nvSpPr>
          <p:cNvPr id="3" name="Rectangle 2">
            <a:extLst>
              <a:ext uri="{FF2B5EF4-FFF2-40B4-BE49-F238E27FC236}">
                <a16:creationId xmlns:a16="http://schemas.microsoft.com/office/drawing/2014/main" id="{09C3717F-26D8-451E-865A-CA4B04D76858}"/>
              </a:ext>
            </a:extLst>
          </p:cNvPr>
          <p:cNvSpPr/>
          <p:nvPr/>
        </p:nvSpPr>
        <p:spPr>
          <a:xfrm>
            <a:off x="341453" y="3177688"/>
            <a:ext cx="8281685" cy="584775"/>
          </a:xfrm>
          <a:prstGeom prst="rect">
            <a:avLst/>
          </a:prstGeom>
        </p:spPr>
        <p:txBody>
          <a:bodyPr wrap="square">
            <a:spAutoFit/>
          </a:bodyPr>
          <a:lstStyle/>
          <a:p>
            <a:pPr marL="0" indent="0">
              <a:buNone/>
            </a:pPr>
            <a:r>
              <a:rPr lang="en-US" sz="1600" b="1" dirty="0">
                <a:solidFill>
                  <a:srgbClr val="000000"/>
                </a:solidFill>
                <a:latin typeface="+mn-lt"/>
              </a:rPr>
              <a:t>Note: </a:t>
            </a:r>
            <a:r>
              <a:rPr lang="en-US" sz="1600" i="1" dirty="0">
                <a:solidFill>
                  <a:srgbClr val="000000"/>
                </a:solidFill>
                <a:latin typeface="+mn-lt"/>
              </a:rPr>
              <a:t>Most of these tools are UNIX or Linux based; therefore, a security professional should have a strong UNIX and Linux background.</a:t>
            </a:r>
          </a:p>
        </p:txBody>
      </p:sp>
    </p:spTree>
    <p:custDataLst>
      <p:tags r:id="rId1"/>
    </p:custDataLst>
    <p:extLst>
      <p:ext uri="{BB962C8B-B14F-4D97-AF65-F5344CB8AC3E}">
        <p14:creationId xmlns:p14="http://schemas.microsoft.com/office/powerpoint/2010/main" val="349788269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Threat Actor Tools </a:t>
            </a:r>
          </a:p>
          <a:p>
            <a:r>
              <a:rPr lang="en-US" dirty="0"/>
              <a:t>Evolution of Security Tools</a:t>
            </a:r>
            <a:r>
              <a:rPr lang="en-US" dirty="0">
                <a:solidFill>
                  <a:schemeClr val="tx1"/>
                </a:solidFill>
              </a:rPr>
              <a:t> </a:t>
            </a:r>
            <a:r>
              <a:rPr lang="en-US" dirty="0"/>
              <a:t>(Contd.)    </a:t>
            </a:r>
          </a:p>
        </p:txBody>
      </p:sp>
      <p:graphicFrame>
        <p:nvGraphicFramePr>
          <p:cNvPr id="3" name="Table 2"/>
          <p:cNvGraphicFramePr>
            <a:graphicFrameLocks noGrp="1"/>
          </p:cNvGraphicFramePr>
          <p:nvPr>
            <p:extLst>
              <p:ext uri="{D42A27DB-BD31-4B8C-83A1-F6EECF244321}">
                <p14:modId xmlns:p14="http://schemas.microsoft.com/office/powerpoint/2010/main" val="3755760027"/>
              </p:ext>
            </p:extLst>
          </p:nvPr>
        </p:nvGraphicFramePr>
        <p:xfrm>
          <a:off x="386771" y="1188045"/>
          <a:ext cx="8514522" cy="3516630"/>
        </p:xfrm>
        <a:graphic>
          <a:graphicData uri="http://schemas.openxmlformats.org/drawingml/2006/table">
            <a:tbl>
              <a:tblPr firstRow="1" bandRow="1">
                <a:tableStyleId>{5C22544A-7EE6-4342-B048-85BDC9FD1C3A}</a:tableStyleId>
              </a:tblPr>
              <a:tblGrid>
                <a:gridCol w="2090211">
                  <a:extLst>
                    <a:ext uri="{9D8B030D-6E8A-4147-A177-3AD203B41FA5}">
                      <a16:colId xmlns:a16="http://schemas.microsoft.com/office/drawing/2014/main" val="20000"/>
                    </a:ext>
                  </a:extLst>
                </a:gridCol>
                <a:gridCol w="6424311">
                  <a:extLst>
                    <a:ext uri="{9D8B030D-6E8A-4147-A177-3AD203B41FA5}">
                      <a16:colId xmlns:a16="http://schemas.microsoft.com/office/drawing/2014/main" val="20001"/>
                    </a:ext>
                  </a:extLst>
                </a:gridCol>
              </a:tblGrid>
              <a:tr h="269025">
                <a:tc>
                  <a:txBody>
                    <a:bodyPr/>
                    <a:lstStyle/>
                    <a:p>
                      <a:pPr algn="ctr" fontAlgn="ctr"/>
                      <a:r>
                        <a:rPr lang="en-US" dirty="0">
                          <a:effectLst/>
                        </a:rPr>
                        <a:t>Categories of Tools</a:t>
                      </a:r>
                    </a:p>
                  </a:txBody>
                  <a:tcPr marL="47625" marR="47625" marT="47625" marB="47625" anchor="ctr"/>
                </a:tc>
                <a:tc>
                  <a:txBody>
                    <a:bodyPr/>
                    <a:lstStyle/>
                    <a:p>
                      <a:pPr algn="ctr" fontAlgn="ctr"/>
                      <a:r>
                        <a:rPr lang="en-US" dirty="0">
                          <a:effectLst/>
                        </a:rPr>
                        <a:t>Description</a:t>
                      </a:r>
                    </a:p>
                  </a:txBody>
                  <a:tcPr marL="47625" marR="47625" marT="47625" marB="47625" anchor="ctr"/>
                </a:tc>
                <a:extLst>
                  <a:ext uri="{0D108BD9-81ED-4DB2-BD59-A6C34878D82A}">
                    <a16:rowId xmlns:a16="http://schemas.microsoft.com/office/drawing/2014/main" val="10000"/>
                  </a:ext>
                </a:extLst>
              </a:tr>
              <a:tr h="269025">
                <a:tc>
                  <a:txBody>
                    <a:bodyPr/>
                    <a:lstStyle/>
                    <a:p>
                      <a:r>
                        <a:rPr lang="en-US" sz="1400" b="0" i="0" kern="1200" dirty="0">
                          <a:solidFill>
                            <a:schemeClr val="dk1"/>
                          </a:solidFill>
                          <a:effectLst/>
                          <a:latin typeface="+mn-lt"/>
                          <a:ea typeface="+mn-ea"/>
                          <a:cs typeface="+mn-cs"/>
                        </a:rPr>
                        <a:t>Password crackers</a:t>
                      </a:r>
                      <a:endParaRPr lang="en-US" dirty="0"/>
                    </a:p>
                  </a:txBody>
                  <a:tcPr/>
                </a:tc>
                <a:tc>
                  <a:txBody>
                    <a:bodyPr/>
                    <a:lstStyle/>
                    <a:p>
                      <a:r>
                        <a:rPr lang="en-US" sz="1400" b="0" i="0" kern="1200" dirty="0">
                          <a:solidFill>
                            <a:schemeClr val="dk1"/>
                          </a:solidFill>
                          <a:effectLst/>
                          <a:latin typeface="+mn-lt"/>
                          <a:ea typeface="+mn-ea"/>
                          <a:cs typeface="+mn-cs"/>
                        </a:rPr>
                        <a:t>Used to crack or recover the password. Eg:John the Ripper, Ophcrack</a:t>
                      </a:r>
                      <a:endParaRPr lang="en-US" dirty="0"/>
                    </a:p>
                  </a:txBody>
                  <a:tcPr/>
                </a:tc>
                <a:extLst>
                  <a:ext uri="{0D108BD9-81ED-4DB2-BD59-A6C34878D82A}">
                    <a16:rowId xmlns:a16="http://schemas.microsoft.com/office/drawing/2014/main" val="10001"/>
                  </a:ext>
                </a:extLst>
              </a:tr>
              <a:tr h="450757">
                <a:tc>
                  <a:txBody>
                    <a:bodyPr/>
                    <a:lstStyle/>
                    <a:p>
                      <a:r>
                        <a:rPr lang="en-US" sz="1400" b="0" i="0" kern="1200" dirty="0">
                          <a:solidFill>
                            <a:schemeClr val="dk1"/>
                          </a:solidFill>
                          <a:effectLst/>
                          <a:latin typeface="+mn-lt"/>
                          <a:ea typeface="+mn-ea"/>
                          <a:cs typeface="+mn-cs"/>
                        </a:rPr>
                        <a:t>Wireless hacking tools</a:t>
                      </a:r>
                      <a:endParaRPr lang="en-US" dirty="0"/>
                    </a:p>
                  </a:txBody>
                  <a:tcPr/>
                </a:tc>
                <a:tc>
                  <a:txBody>
                    <a:bodyPr/>
                    <a:lstStyle/>
                    <a:p>
                      <a:r>
                        <a:rPr lang="en-US" sz="1400" b="0" i="0" kern="1200" dirty="0">
                          <a:solidFill>
                            <a:schemeClr val="dk1"/>
                          </a:solidFill>
                          <a:effectLst/>
                          <a:latin typeface="+mn-lt"/>
                          <a:ea typeface="+mn-ea"/>
                          <a:cs typeface="+mn-cs"/>
                        </a:rPr>
                        <a:t>Used to intentionally hack into a wireless network to detect security vulnerabilities. Eg:Aircrack-ng, Kismet</a:t>
                      </a:r>
                      <a:endParaRPr lang="en-US" dirty="0"/>
                    </a:p>
                  </a:txBody>
                  <a:tcPr/>
                </a:tc>
                <a:extLst>
                  <a:ext uri="{0D108BD9-81ED-4DB2-BD59-A6C34878D82A}">
                    <a16:rowId xmlns:a16="http://schemas.microsoft.com/office/drawing/2014/main" val="10002"/>
                  </a:ext>
                </a:extLst>
              </a:tr>
              <a:tr h="450757">
                <a:tc>
                  <a:txBody>
                    <a:bodyPr/>
                    <a:lstStyle/>
                    <a:p>
                      <a:r>
                        <a:rPr lang="en-US" sz="1400" b="0" i="0" kern="1200" dirty="0">
                          <a:solidFill>
                            <a:schemeClr val="dk1"/>
                          </a:solidFill>
                          <a:effectLst/>
                          <a:latin typeface="+mn-lt"/>
                          <a:ea typeface="+mn-ea"/>
                          <a:cs typeface="+mn-cs"/>
                        </a:rPr>
                        <a:t>Network scanning and hacking tools</a:t>
                      </a:r>
                      <a:endParaRPr lang="en-US" dirty="0"/>
                    </a:p>
                  </a:txBody>
                  <a:tcPr/>
                </a:tc>
                <a:tc>
                  <a:txBody>
                    <a:bodyPr/>
                    <a:lstStyle/>
                    <a:p>
                      <a:r>
                        <a:rPr lang="en-US" sz="1400" b="0" i="0" kern="1200" dirty="0">
                          <a:solidFill>
                            <a:schemeClr val="dk1"/>
                          </a:solidFill>
                          <a:effectLst/>
                          <a:latin typeface="+mn-lt"/>
                          <a:ea typeface="+mn-ea"/>
                          <a:cs typeface="+mn-cs"/>
                        </a:rPr>
                        <a:t>Used to probe network devices, servers, and hosts for open TCP or UDP ports. Eg: Nmap, SuperScan</a:t>
                      </a:r>
                      <a:endParaRPr lang="en-US" dirty="0"/>
                    </a:p>
                  </a:txBody>
                  <a:tcPr/>
                </a:tc>
                <a:extLst>
                  <a:ext uri="{0D108BD9-81ED-4DB2-BD59-A6C34878D82A}">
                    <a16:rowId xmlns:a16="http://schemas.microsoft.com/office/drawing/2014/main" val="10003"/>
                  </a:ext>
                </a:extLst>
              </a:tr>
              <a:tr h="269025">
                <a:tc>
                  <a:txBody>
                    <a:bodyPr/>
                    <a:lstStyle/>
                    <a:p>
                      <a:r>
                        <a:rPr lang="en-US" sz="1400" b="0" i="0" kern="1200" dirty="0">
                          <a:solidFill>
                            <a:schemeClr val="dk1"/>
                          </a:solidFill>
                          <a:effectLst/>
                          <a:latin typeface="+mn-lt"/>
                          <a:ea typeface="+mn-ea"/>
                          <a:cs typeface="+mn-cs"/>
                        </a:rPr>
                        <a:t>Packet crafting tools</a:t>
                      </a:r>
                      <a:endParaRPr lang="en-US" dirty="0"/>
                    </a:p>
                  </a:txBody>
                  <a:tcPr/>
                </a:tc>
                <a:tc>
                  <a:txBody>
                    <a:bodyPr/>
                    <a:lstStyle/>
                    <a:p>
                      <a:r>
                        <a:rPr lang="en-US" sz="1400" b="0" i="0" kern="1200" dirty="0">
                          <a:solidFill>
                            <a:schemeClr val="dk1"/>
                          </a:solidFill>
                          <a:effectLst/>
                          <a:latin typeface="+mn-lt"/>
                          <a:ea typeface="+mn-ea"/>
                          <a:cs typeface="+mn-cs"/>
                        </a:rPr>
                        <a:t>Used to probe and test a firewall’s robustness. Eg: Hping, Scapy</a:t>
                      </a:r>
                      <a:endParaRPr lang="en-US" dirty="0"/>
                    </a:p>
                  </a:txBody>
                  <a:tcPr/>
                </a:tc>
                <a:extLst>
                  <a:ext uri="{0D108BD9-81ED-4DB2-BD59-A6C34878D82A}">
                    <a16:rowId xmlns:a16="http://schemas.microsoft.com/office/drawing/2014/main" val="10004"/>
                  </a:ext>
                </a:extLst>
              </a:tr>
              <a:tr h="454071">
                <a:tc>
                  <a:txBody>
                    <a:bodyPr/>
                    <a:lstStyle/>
                    <a:p>
                      <a:pPr fontAlgn="ctr"/>
                      <a:r>
                        <a:rPr lang="en-US" b="0" dirty="0">
                          <a:effectLst/>
                        </a:rPr>
                        <a:t>Packet sniffers</a:t>
                      </a:r>
                    </a:p>
                  </a:txBody>
                  <a:tcPr marL="47625" marR="47625" marT="47625" marB="47625" anchor="ctr"/>
                </a:tc>
                <a:tc>
                  <a:txBody>
                    <a:bodyPr/>
                    <a:lstStyle/>
                    <a:p>
                      <a:pPr marL="0" marR="0" lvl="0" indent="0" algn="l" defTabSz="685777" rtl="0" eaLnBrk="1" fontAlgn="ctr"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Used to capture and analyze packets within traditional Ethernet LANs or WLANs. </a:t>
                      </a:r>
                      <a:r>
                        <a:rPr lang="en-US" sz="1400" b="0" i="0" kern="1200" dirty="0" err="1">
                          <a:solidFill>
                            <a:schemeClr val="dk1"/>
                          </a:solidFill>
                          <a:effectLst/>
                          <a:latin typeface="+mn-lt"/>
                          <a:ea typeface="+mn-ea"/>
                          <a:cs typeface="+mn-cs"/>
                        </a:rPr>
                        <a:t>Eg</a:t>
                      </a:r>
                      <a:r>
                        <a:rPr lang="en-US" sz="1400" b="0" i="0" kern="1200" dirty="0">
                          <a:solidFill>
                            <a:schemeClr val="dk1"/>
                          </a:solidFill>
                          <a:effectLst/>
                          <a:latin typeface="+mn-lt"/>
                          <a:ea typeface="+mn-ea"/>
                          <a:cs typeface="+mn-cs"/>
                        </a:rPr>
                        <a:t>: Wireshark, </a:t>
                      </a:r>
                      <a:r>
                        <a:rPr lang="en-US" sz="1400" b="0" i="0" kern="1200" dirty="0" err="1">
                          <a:solidFill>
                            <a:schemeClr val="dk1"/>
                          </a:solidFill>
                          <a:effectLst/>
                          <a:latin typeface="+mn-lt"/>
                          <a:ea typeface="+mn-ea"/>
                          <a:cs typeface="+mn-cs"/>
                        </a:rPr>
                        <a:t>Tcpdump</a:t>
                      </a:r>
                      <a:endParaRPr lang="en-US" b="0" dirty="0">
                        <a:effectLst/>
                      </a:endParaRPr>
                    </a:p>
                  </a:txBody>
                  <a:tcPr marL="47625" marR="47625" marT="47625" marB="47625" anchor="ctr"/>
                </a:tc>
                <a:extLst>
                  <a:ext uri="{0D108BD9-81ED-4DB2-BD59-A6C34878D82A}">
                    <a16:rowId xmlns:a16="http://schemas.microsoft.com/office/drawing/2014/main" val="10005"/>
                  </a:ext>
                </a:extLst>
              </a:tr>
              <a:tr h="454071">
                <a:tc>
                  <a:txBody>
                    <a:bodyPr/>
                    <a:lstStyle/>
                    <a:p>
                      <a:pPr fontAlgn="ctr"/>
                      <a:r>
                        <a:rPr lang="en-US" b="0" dirty="0">
                          <a:effectLst/>
                        </a:rPr>
                        <a:t>Rootkit detectors</a:t>
                      </a:r>
                    </a:p>
                  </a:txBody>
                  <a:tcPr marL="47625" marR="47625" marT="47625" marB="47625" anchor="ctr"/>
                </a:tc>
                <a:tc>
                  <a:txBody>
                    <a:bodyPr/>
                    <a:lstStyle/>
                    <a:p>
                      <a:pPr fontAlgn="ctr"/>
                      <a:r>
                        <a:rPr lang="en-US" sz="1400" b="0" i="0" kern="1200" dirty="0">
                          <a:solidFill>
                            <a:schemeClr val="dk1"/>
                          </a:solidFill>
                          <a:effectLst/>
                          <a:latin typeface="+mn-lt"/>
                          <a:ea typeface="+mn-ea"/>
                          <a:cs typeface="+mn-cs"/>
                        </a:rPr>
                        <a:t>It</a:t>
                      </a:r>
                      <a:r>
                        <a:rPr lang="en-US" sz="1400" b="0" i="0" kern="1200" baseline="0" dirty="0">
                          <a:solidFill>
                            <a:schemeClr val="dk1"/>
                          </a:solidFill>
                          <a:effectLst/>
                          <a:latin typeface="+mn-lt"/>
                          <a:ea typeface="+mn-ea"/>
                          <a:cs typeface="+mn-cs"/>
                        </a:rPr>
                        <a:t> is </a:t>
                      </a:r>
                      <a:r>
                        <a:rPr lang="en-US" sz="1400" b="0" i="0" kern="1200" dirty="0">
                          <a:solidFill>
                            <a:schemeClr val="dk1"/>
                          </a:solidFill>
                          <a:effectLst/>
                          <a:latin typeface="+mn-lt"/>
                          <a:ea typeface="+mn-ea"/>
                          <a:cs typeface="+mn-cs"/>
                        </a:rPr>
                        <a:t>a directory and file integrity checker used by white hats to detect installed root kits. Eg: AIDE, Netfilter</a:t>
                      </a:r>
                      <a:endParaRPr lang="en-US" b="0" dirty="0">
                        <a:effectLst/>
                      </a:endParaRPr>
                    </a:p>
                  </a:txBody>
                  <a:tcPr marL="47625" marR="47625" marT="47625" marB="47625" anchor="ctr"/>
                </a:tc>
                <a:extLst>
                  <a:ext uri="{0D108BD9-81ED-4DB2-BD59-A6C34878D82A}">
                    <a16:rowId xmlns:a16="http://schemas.microsoft.com/office/drawing/2014/main" val="10006"/>
                  </a:ext>
                </a:extLst>
              </a:tr>
              <a:tr h="450757">
                <a:tc>
                  <a:txBody>
                    <a:bodyPr/>
                    <a:lstStyle/>
                    <a:p>
                      <a:r>
                        <a:rPr lang="en-US" sz="1400" b="0" i="0" kern="1200" dirty="0">
                          <a:solidFill>
                            <a:schemeClr val="dk1"/>
                          </a:solidFill>
                          <a:effectLst/>
                          <a:latin typeface="+mn-lt"/>
                          <a:ea typeface="+mn-ea"/>
                          <a:cs typeface="+mn-cs"/>
                        </a:rPr>
                        <a:t>Fuzzers to search vulnerabilities</a:t>
                      </a:r>
                      <a:endParaRPr lang="en-US" dirty="0"/>
                    </a:p>
                  </a:txBody>
                  <a:tcPr/>
                </a:tc>
                <a:tc>
                  <a:txBody>
                    <a:bodyPr/>
                    <a:lstStyle/>
                    <a:p>
                      <a:r>
                        <a:rPr lang="en-US" sz="1400" b="0" i="0" kern="1200" dirty="0">
                          <a:solidFill>
                            <a:schemeClr val="dk1"/>
                          </a:solidFill>
                          <a:effectLst/>
                          <a:latin typeface="+mn-lt"/>
                          <a:ea typeface="+mn-ea"/>
                          <a:cs typeface="+mn-cs"/>
                        </a:rPr>
                        <a:t>Used by threat actors when attempting to discover a computer system’s security vulnerabilities. Eg: Skipfish, Wapiti</a:t>
                      </a:r>
                      <a:endParaRPr lang="en-US" dirty="0"/>
                    </a:p>
                  </a:txBody>
                  <a:tcPr/>
                </a:tc>
                <a:extLst>
                  <a:ext uri="{0D108BD9-81ED-4DB2-BD59-A6C34878D82A}">
                    <a16:rowId xmlns:a16="http://schemas.microsoft.com/office/drawing/2014/main" val="10007"/>
                  </a:ext>
                </a:extLst>
              </a:tr>
            </a:tbl>
          </a:graphicData>
        </a:graphic>
      </p:graphicFrame>
      <p:sp>
        <p:nvSpPr>
          <p:cNvPr id="2" name="Rectangle 1">
            <a:extLst>
              <a:ext uri="{FF2B5EF4-FFF2-40B4-BE49-F238E27FC236}">
                <a16:creationId xmlns:a16="http://schemas.microsoft.com/office/drawing/2014/main" id="{74C21CB0-85AA-43B0-A9B2-F52F01EDAE15}"/>
              </a:ext>
            </a:extLst>
          </p:cNvPr>
          <p:cNvSpPr/>
          <p:nvPr/>
        </p:nvSpPr>
        <p:spPr>
          <a:xfrm>
            <a:off x="242707" y="820917"/>
            <a:ext cx="8658586" cy="338554"/>
          </a:xfrm>
          <a:prstGeom prst="rect">
            <a:avLst/>
          </a:prstGeom>
        </p:spPr>
        <p:txBody>
          <a:bodyPr wrap="square">
            <a:spAutoFit/>
          </a:bodyPr>
          <a:lstStyle/>
          <a:p>
            <a:r>
              <a:rPr lang="en-US" sz="1600" dirty="0">
                <a:solidFill>
                  <a:srgbClr val="000000"/>
                </a:solidFill>
                <a:latin typeface="+mn-lt"/>
              </a:rPr>
              <a:t>The following table lists some of the categories of common network penetration testing tools. </a:t>
            </a:r>
          </a:p>
        </p:txBody>
      </p:sp>
    </p:spTree>
    <p:custDataLst>
      <p:tags r:id="rId1"/>
    </p:custDataLst>
    <p:extLst>
      <p:ext uri="{BB962C8B-B14F-4D97-AF65-F5344CB8AC3E}">
        <p14:creationId xmlns:p14="http://schemas.microsoft.com/office/powerpoint/2010/main" val="282777344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Threat Actor Tools </a:t>
            </a:r>
          </a:p>
          <a:p>
            <a:r>
              <a:rPr lang="en-US" dirty="0"/>
              <a:t>Evolution of Security Tools (Contd.)    </a:t>
            </a:r>
          </a:p>
        </p:txBody>
      </p:sp>
      <p:graphicFrame>
        <p:nvGraphicFramePr>
          <p:cNvPr id="3" name="Table 2"/>
          <p:cNvGraphicFramePr>
            <a:graphicFrameLocks noGrp="1"/>
          </p:cNvGraphicFramePr>
          <p:nvPr>
            <p:extLst>
              <p:ext uri="{D42A27DB-BD31-4B8C-83A1-F6EECF244321}">
                <p14:modId xmlns:p14="http://schemas.microsoft.com/office/powerpoint/2010/main" val="3152162833"/>
              </p:ext>
            </p:extLst>
          </p:nvPr>
        </p:nvGraphicFramePr>
        <p:xfrm>
          <a:off x="281608" y="870255"/>
          <a:ext cx="8514522" cy="3653790"/>
        </p:xfrm>
        <a:graphic>
          <a:graphicData uri="http://schemas.openxmlformats.org/drawingml/2006/table">
            <a:tbl>
              <a:tblPr firstRow="1" bandRow="1">
                <a:tableStyleId>{5C22544A-7EE6-4342-B048-85BDC9FD1C3A}</a:tableStyleId>
              </a:tblPr>
              <a:tblGrid>
                <a:gridCol w="2242931">
                  <a:extLst>
                    <a:ext uri="{9D8B030D-6E8A-4147-A177-3AD203B41FA5}">
                      <a16:colId xmlns:a16="http://schemas.microsoft.com/office/drawing/2014/main" val="20000"/>
                    </a:ext>
                  </a:extLst>
                </a:gridCol>
                <a:gridCol w="6271591">
                  <a:extLst>
                    <a:ext uri="{9D8B030D-6E8A-4147-A177-3AD203B41FA5}">
                      <a16:colId xmlns:a16="http://schemas.microsoft.com/office/drawing/2014/main" val="20001"/>
                    </a:ext>
                  </a:extLst>
                </a:gridCol>
              </a:tblGrid>
              <a:tr h="269025">
                <a:tc>
                  <a:txBody>
                    <a:bodyPr/>
                    <a:lstStyle/>
                    <a:p>
                      <a:pPr algn="ctr" fontAlgn="ctr"/>
                      <a:r>
                        <a:rPr lang="en-US" dirty="0">
                          <a:effectLst/>
                        </a:rPr>
                        <a:t>Categories of Tools</a:t>
                      </a:r>
                    </a:p>
                  </a:txBody>
                  <a:tcPr marL="47625" marR="47625" marT="47625" marB="47625" anchor="ctr"/>
                </a:tc>
                <a:tc>
                  <a:txBody>
                    <a:bodyPr/>
                    <a:lstStyle/>
                    <a:p>
                      <a:pPr algn="ctr" fontAlgn="ctr"/>
                      <a:r>
                        <a:rPr lang="en-US" dirty="0">
                          <a:effectLst/>
                        </a:rPr>
                        <a:t>Description</a:t>
                      </a:r>
                    </a:p>
                  </a:txBody>
                  <a:tcPr marL="47625" marR="47625" marT="47625" marB="47625" anchor="ctr"/>
                </a:tc>
                <a:extLst>
                  <a:ext uri="{0D108BD9-81ED-4DB2-BD59-A6C34878D82A}">
                    <a16:rowId xmlns:a16="http://schemas.microsoft.com/office/drawing/2014/main" val="10000"/>
                  </a:ext>
                </a:extLst>
              </a:tr>
              <a:tr h="269025">
                <a:tc>
                  <a:txBody>
                    <a:bodyPr/>
                    <a:lstStyle/>
                    <a:p>
                      <a:pPr fontAlgn="ctr"/>
                      <a:r>
                        <a:rPr lang="en-US" b="0" dirty="0">
                          <a:effectLst/>
                        </a:rPr>
                        <a:t>Forensic tools</a:t>
                      </a:r>
                    </a:p>
                  </a:txBody>
                  <a:tcPr marL="47625" marR="47625" marT="47625" marB="47625" anchor="ctr"/>
                </a:tc>
                <a:tc>
                  <a:txBody>
                    <a:bodyPr/>
                    <a:lstStyle/>
                    <a:p>
                      <a:pPr fontAlgn="ctr"/>
                      <a:r>
                        <a:rPr lang="en-US" b="0" dirty="0">
                          <a:effectLst/>
                        </a:rPr>
                        <a:t>White hat hackers use these tools to sniff out any trace of evidence existing in a particular computer system. Eg: Sleuth Kit, Helix</a:t>
                      </a:r>
                    </a:p>
                  </a:txBody>
                  <a:tcPr marL="47625" marR="47625" marT="47625" marB="47625" anchor="ctr"/>
                </a:tc>
                <a:extLst>
                  <a:ext uri="{0D108BD9-81ED-4DB2-BD59-A6C34878D82A}">
                    <a16:rowId xmlns:a16="http://schemas.microsoft.com/office/drawing/2014/main" val="10001"/>
                  </a:ext>
                </a:extLst>
              </a:tr>
              <a:tr h="450757">
                <a:tc>
                  <a:txBody>
                    <a:bodyPr/>
                    <a:lstStyle/>
                    <a:p>
                      <a:pPr fontAlgn="ctr"/>
                      <a:r>
                        <a:rPr lang="en-US" b="0" dirty="0">
                          <a:effectLst/>
                        </a:rPr>
                        <a:t>Debuggers</a:t>
                      </a:r>
                    </a:p>
                  </a:txBody>
                  <a:tcPr marL="47625" marR="47625" marT="47625" marB="47625" anchor="ctr"/>
                </a:tc>
                <a:tc>
                  <a:txBody>
                    <a:bodyPr/>
                    <a:lstStyle/>
                    <a:p>
                      <a:pPr fontAlgn="ctr"/>
                      <a:r>
                        <a:rPr lang="en-US" b="0" dirty="0">
                          <a:effectLst/>
                        </a:rPr>
                        <a:t>Used by black hats to reverse engineer binary files when writing exploits</a:t>
                      </a:r>
                      <a:r>
                        <a:rPr lang="en-US" b="0" baseline="0" dirty="0">
                          <a:effectLst/>
                        </a:rPr>
                        <a:t> and u</a:t>
                      </a:r>
                      <a:r>
                        <a:rPr lang="en-US" b="0" dirty="0">
                          <a:effectLst/>
                        </a:rPr>
                        <a:t>sed by white hats when analyzing malware. Eg:GDB, WinDbg</a:t>
                      </a:r>
                    </a:p>
                  </a:txBody>
                  <a:tcPr marL="47625" marR="47625" marT="47625" marB="47625" anchor="ctr"/>
                </a:tc>
                <a:extLst>
                  <a:ext uri="{0D108BD9-81ED-4DB2-BD59-A6C34878D82A}">
                    <a16:rowId xmlns:a16="http://schemas.microsoft.com/office/drawing/2014/main" val="10002"/>
                  </a:ext>
                </a:extLst>
              </a:tr>
              <a:tr h="450757">
                <a:tc>
                  <a:txBody>
                    <a:bodyPr/>
                    <a:lstStyle/>
                    <a:p>
                      <a:pPr fontAlgn="ctr"/>
                      <a:r>
                        <a:rPr lang="en-US" b="0" dirty="0">
                          <a:effectLst/>
                        </a:rPr>
                        <a:t>Hacking operating systems</a:t>
                      </a:r>
                    </a:p>
                  </a:txBody>
                  <a:tcPr marL="47625" marR="47625" marT="47625" marB="47625" anchor="ctr"/>
                </a:tc>
                <a:tc>
                  <a:txBody>
                    <a:bodyPr/>
                    <a:lstStyle/>
                    <a:p>
                      <a:pPr fontAlgn="ctr"/>
                      <a:r>
                        <a:rPr lang="en-US" b="0" baseline="0" dirty="0">
                          <a:effectLst/>
                        </a:rPr>
                        <a:t>These are </a:t>
                      </a:r>
                      <a:r>
                        <a:rPr lang="en-US" b="0" dirty="0">
                          <a:effectLst/>
                        </a:rPr>
                        <a:t>preloaded with tools and technologies optimized for hacking. Eg: Kali Linux, SELinux</a:t>
                      </a:r>
                    </a:p>
                  </a:txBody>
                  <a:tcPr marL="47625" marR="47625" marT="47625" marB="47625" anchor="ctr"/>
                </a:tc>
                <a:extLst>
                  <a:ext uri="{0D108BD9-81ED-4DB2-BD59-A6C34878D82A}">
                    <a16:rowId xmlns:a16="http://schemas.microsoft.com/office/drawing/2014/main" val="10003"/>
                  </a:ext>
                </a:extLst>
              </a:tr>
              <a:tr h="269025">
                <a:tc>
                  <a:txBody>
                    <a:bodyPr/>
                    <a:lstStyle/>
                    <a:p>
                      <a:pPr fontAlgn="ctr"/>
                      <a:r>
                        <a:rPr lang="en-US" b="0" dirty="0">
                          <a:effectLst/>
                        </a:rPr>
                        <a:t>Encryption tools</a:t>
                      </a:r>
                    </a:p>
                  </a:txBody>
                  <a:tcPr marL="47625" marR="47625" marT="47625" marB="47625" anchor="ctr"/>
                </a:tc>
                <a:tc>
                  <a:txBody>
                    <a:bodyPr/>
                    <a:lstStyle/>
                    <a:p>
                      <a:pPr fontAlgn="ctr"/>
                      <a:r>
                        <a:rPr lang="en-US" b="0" baseline="0" dirty="0">
                          <a:effectLst/>
                        </a:rPr>
                        <a:t>These tools </a:t>
                      </a:r>
                      <a:r>
                        <a:rPr lang="en-US" b="0" dirty="0">
                          <a:effectLst/>
                        </a:rPr>
                        <a:t>use algorithm schemes to encode the data to prevent unauthorized access to the data. Eg: VeraCrypt, CipherShed</a:t>
                      </a:r>
                    </a:p>
                  </a:txBody>
                  <a:tcPr marL="47625" marR="47625" marT="47625" marB="47625" anchor="ctr"/>
                </a:tc>
                <a:extLst>
                  <a:ext uri="{0D108BD9-81ED-4DB2-BD59-A6C34878D82A}">
                    <a16:rowId xmlns:a16="http://schemas.microsoft.com/office/drawing/2014/main" val="10004"/>
                  </a:ext>
                </a:extLst>
              </a:tr>
              <a:tr h="454071">
                <a:tc>
                  <a:txBody>
                    <a:bodyPr/>
                    <a:lstStyle/>
                    <a:p>
                      <a:pPr fontAlgn="ctr"/>
                      <a:r>
                        <a:rPr lang="en-US" b="0" dirty="0">
                          <a:effectLst/>
                        </a:rPr>
                        <a:t>Vulnerability exploitation tools</a:t>
                      </a:r>
                    </a:p>
                  </a:txBody>
                  <a:tcPr marL="47625" marR="47625" marT="47625" marB="47625" anchor="ctr"/>
                </a:tc>
                <a:tc>
                  <a:txBody>
                    <a:bodyPr/>
                    <a:lstStyle/>
                    <a:p>
                      <a:pPr fontAlgn="ctr"/>
                      <a:r>
                        <a:rPr lang="en-US" b="0" dirty="0">
                          <a:effectLst/>
                        </a:rPr>
                        <a:t>These tools identify whether a remote host is vulnerable to a security attack.</a:t>
                      </a:r>
                    </a:p>
                    <a:p>
                      <a:pPr fontAlgn="ctr"/>
                      <a:r>
                        <a:rPr lang="en-US" b="0" dirty="0">
                          <a:effectLst/>
                        </a:rPr>
                        <a:t> Eg: Metasploit, Core Impact</a:t>
                      </a:r>
                    </a:p>
                  </a:txBody>
                  <a:tcPr marL="47625" marR="47625" marT="47625" marB="47625" anchor="ctr"/>
                </a:tc>
                <a:extLst>
                  <a:ext uri="{0D108BD9-81ED-4DB2-BD59-A6C34878D82A}">
                    <a16:rowId xmlns:a16="http://schemas.microsoft.com/office/drawing/2014/main" val="10005"/>
                  </a:ext>
                </a:extLst>
              </a:tr>
              <a:tr h="454071">
                <a:tc>
                  <a:txBody>
                    <a:bodyPr/>
                    <a:lstStyle/>
                    <a:p>
                      <a:pPr fontAlgn="ctr"/>
                      <a:r>
                        <a:rPr lang="en-US" b="0" dirty="0">
                          <a:effectLst/>
                        </a:rPr>
                        <a:t>Vulnerability scanners</a:t>
                      </a:r>
                    </a:p>
                  </a:txBody>
                  <a:tcPr marL="47625" marR="47625" marT="47625" marB="47625" anchor="ctr"/>
                </a:tc>
                <a:tc>
                  <a:txBody>
                    <a:bodyPr/>
                    <a:lstStyle/>
                    <a:p>
                      <a:pPr fontAlgn="ctr"/>
                      <a:r>
                        <a:rPr lang="en-US" b="0" dirty="0">
                          <a:effectLst/>
                        </a:rPr>
                        <a:t>These tools scan a network or system to identify open ports. They can also be used to scan for known vulnerabilities and scan VMs, BYOD devices, and client databases. Eg:Nipper, Securia PSI</a:t>
                      </a:r>
                    </a:p>
                  </a:txBody>
                  <a:tcPr marL="47625" marR="47625" marT="47625" marB="47625"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57779006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2457268006"/>
              </p:ext>
            </p:extLst>
          </p:nvPr>
        </p:nvGraphicFramePr>
        <p:xfrm>
          <a:off x="301658" y="1145310"/>
          <a:ext cx="8557528" cy="1764116"/>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nchor="ctr"/>
                </a:tc>
                <a:extLst>
                  <a:ext uri="{0D108BD9-81ED-4DB2-BD59-A6C34878D82A}">
                    <a16:rowId xmlns:a16="http://schemas.microsoft.com/office/drawing/2014/main" val="698835149"/>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ctr"/>
                </a:tc>
                <a:tc>
                  <a:txBody>
                    <a:bodyPr/>
                    <a:lstStyle/>
                    <a:p>
                      <a:r>
                        <a:rPr lang="en-US" dirty="0"/>
                        <a:t>A variety of formats to help learners gauge content understanding.</a:t>
                      </a:r>
                    </a:p>
                  </a:txBody>
                  <a:tcPr anchor="ctr"/>
                </a:tc>
                <a:extLst>
                  <a:ext uri="{0D108BD9-81ED-4DB2-BD59-A6C34878D82A}">
                    <a16:rowId xmlns:a16="http://schemas.microsoft.com/office/drawing/2014/main" val="3454703549"/>
                  </a:ext>
                </a:extLst>
              </a:tr>
              <a:tr h="178145">
                <a:tc>
                  <a:txBody>
                    <a:bodyPr/>
                    <a:lstStyle/>
                    <a:p>
                      <a:pPr algn="l" fontAlgn="b"/>
                      <a:r>
                        <a:rPr lang="en-US" sz="1400" b="0" i="0" u="none" strike="noStrike" dirty="0">
                          <a:solidFill>
                            <a:srgbClr val="000000"/>
                          </a:solidFill>
                          <a:effectLst/>
                          <a:latin typeface="+mn-lt"/>
                        </a:rPr>
                        <a:t>Module Quizzes</a:t>
                      </a:r>
                    </a:p>
                  </a:txBody>
                  <a:tcPr marL="9525" marR="9525" marT="9525" marB="0" anchor="ctr"/>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10003"/>
                  </a:ext>
                </a:extLst>
              </a:tr>
              <a:tr h="178145">
                <a:tc>
                  <a:txBody>
                    <a:bodyPr/>
                    <a:lstStyle/>
                    <a:p>
                      <a:pPr algn="l" fontAlgn="b"/>
                      <a:r>
                        <a:rPr lang="en-US" sz="1400" b="0" i="0" u="none" strike="noStrike" dirty="0">
                          <a:solidFill>
                            <a:srgbClr val="000000"/>
                          </a:solidFill>
                          <a:effectLst/>
                          <a:latin typeface="+mn-lt"/>
                        </a:rPr>
                        <a:t>Module Summary</a:t>
                      </a:r>
                    </a:p>
                  </a:txBody>
                  <a:tcPr marL="9525" marR="9525" marT="9525" marB="0" anchor="ctr"/>
                </a:tc>
                <a:tc>
                  <a:txBody>
                    <a:bodyPr/>
                    <a:lstStyle/>
                    <a:p>
                      <a:r>
                        <a:rPr lang="en-US" dirty="0"/>
                        <a:t>Briefly recaps module content.</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Threat Actor Tools </a:t>
            </a:r>
          </a:p>
          <a:p>
            <a:r>
              <a:rPr lang="en-US" dirty="0"/>
              <a:t>Categories of Attacks</a:t>
            </a:r>
          </a:p>
        </p:txBody>
      </p:sp>
      <p:sp>
        <p:nvSpPr>
          <p:cNvPr id="2" name="Rectangle 1"/>
          <p:cNvSpPr/>
          <p:nvPr/>
        </p:nvSpPr>
        <p:spPr>
          <a:xfrm>
            <a:off x="258417" y="861576"/>
            <a:ext cx="8627165" cy="2031325"/>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Threat actors use the </a:t>
            </a:r>
            <a:r>
              <a:rPr lang="en-US" sz="1600" dirty="0">
                <a:solidFill>
                  <a:srgbClr val="000000"/>
                </a:solidFill>
                <a:latin typeface="+mn-lt"/>
              </a:rPr>
              <a:t>previously mentioned tools or a combination of tools </a:t>
            </a:r>
            <a:r>
              <a:rPr lang="en-US" sz="1600" dirty="0">
                <a:solidFill>
                  <a:srgbClr val="000000"/>
                </a:solidFill>
                <a:latin typeface="+mn-lt"/>
                <a:ea typeface="ＭＳ Ｐゴシック" charset="0"/>
                <a:cs typeface="CiscoSans"/>
              </a:rPr>
              <a:t>to create various attacks.</a:t>
            </a:r>
          </a:p>
          <a:p>
            <a:pPr marL="169863" indent="-169863" defTabSz="684213">
              <a:spcBef>
                <a:spcPts val="60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It is important to understand that threat actors use a variety of security tools to carry out these attacks.</a:t>
            </a:r>
          </a:p>
          <a:p>
            <a:pPr marL="169863" indent="-169863" defTabSz="684213">
              <a:spcBef>
                <a:spcPts val="600"/>
              </a:spcBef>
              <a:spcAft>
                <a:spcPts val="600"/>
              </a:spcAft>
              <a:buClr>
                <a:schemeClr val="tx2"/>
              </a:buClr>
              <a:buSzPct val="90000"/>
              <a:buFont typeface="Arial" pitchFamily="34" charset="0"/>
              <a:buChar char="•"/>
            </a:pPr>
            <a:r>
              <a:rPr lang="en-US" sz="1600" dirty="0">
                <a:solidFill>
                  <a:srgbClr val="000000"/>
                </a:solidFill>
                <a:ea typeface="ＭＳ Ｐゴシック" charset="0"/>
                <a:cs typeface="CiscoSans"/>
              </a:rPr>
              <a:t>The following table displays common types of attacks.</a:t>
            </a:r>
          </a:p>
          <a:p>
            <a:pPr marL="169863" indent="-169863" defTabSz="684213">
              <a:spcBef>
                <a:spcPts val="600"/>
              </a:spcBef>
              <a:spcAft>
                <a:spcPts val="600"/>
              </a:spcAft>
              <a:buClr>
                <a:schemeClr val="tx2"/>
              </a:buClr>
              <a:buSzPct val="90000"/>
              <a:buFont typeface="Arial" pitchFamily="34" charset="0"/>
              <a:buChar char="•"/>
            </a:pPr>
            <a:endParaRPr lang="en-US" sz="1600" dirty="0">
              <a:solidFill>
                <a:srgbClr val="000000"/>
              </a:solidFill>
              <a:latin typeface="+mn-lt"/>
              <a:ea typeface="ＭＳ Ｐゴシック" charset="0"/>
              <a:cs typeface="CiscoSans"/>
            </a:endParaRPr>
          </a:p>
        </p:txBody>
      </p:sp>
      <p:graphicFrame>
        <p:nvGraphicFramePr>
          <p:cNvPr id="4" name="Table 3"/>
          <p:cNvGraphicFramePr>
            <a:graphicFrameLocks noGrp="1"/>
          </p:cNvGraphicFramePr>
          <p:nvPr>
            <p:extLst>
              <p:ext uri="{D42A27DB-BD31-4B8C-83A1-F6EECF244321}">
                <p14:modId xmlns:p14="http://schemas.microsoft.com/office/powerpoint/2010/main" val="1249715812"/>
              </p:ext>
            </p:extLst>
          </p:nvPr>
        </p:nvGraphicFramePr>
        <p:xfrm>
          <a:off x="525919" y="2495244"/>
          <a:ext cx="8236226" cy="2171701"/>
        </p:xfrm>
        <a:graphic>
          <a:graphicData uri="http://schemas.openxmlformats.org/drawingml/2006/table">
            <a:tbl>
              <a:tblPr firstRow="1" bandRow="1">
                <a:tableStyleId>{5C22544A-7EE6-4342-B048-85BDC9FD1C3A}</a:tableStyleId>
              </a:tblPr>
              <a:tblGrid>
                <a:gridCol w="2054088">
                  <a:extLst>
                    <a:ext uri="{9D8B030D-6E8A-4147-A177-3AD203B41FA5}">
                      <a16:colId xmlns:a16="http://schemas.microsoft.com/office/drawing/2014/main" val="20000"/>
                    </a:ext>
                  </a:extLst>
                </a:gridCol>
                <a:gridCol w="6182138">
                  <a:extLst>
                    <a:ext uri="{9D8B030D-6E8A-4147-A177-3AD203B41FA5}">
                      <a16:colId xmlns:a16="http://schemas.microsoft.com/office/drawing/2014/main" val="20001"/>
                    </a:ext>
                  </a:extLst>
                </a:gridCol>
              </a:tblGrid>
              <a:tr h="352481">
                <a:tc>
                  <a:txBody>
                    <a:bodyPr/>
                    <a:lstStyle/>
                    <a:p>
                      <a:pPr algn="ctr" fontAlgn="ctr"/>
                      <a:r>
                        <a:rPr lang="en-US" b="1" dirty="0">
                          <a:effectLst/>
                        </a:rPr>
                        <a:t>Category of Attack</a:t>
                      </a:r>
                      <a:endParaRPr lang="en-US" dirty="0">
                        <a:effectLst/>
                      </a:endParaRPr>
                    </a:p>
                  </a:txBody>
                  <a:tcPr marL="47625" marR="47625" marT="47625" marB="47625" anchor="ctr"/>
                </a:tc>
                <a:tc>
                  <a:txBody>
                    <a:bodyPr/>
                    <a:lstStyle/>
                    <a:p>
                      <a:pPr algn="ctr"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10000"/>
                  </a:ext>
                </a:extLst>
              </a:tr>
              <a:tr h="533546">
                <a:tc>
                  <a:txBody>
                    <a:bodyPr/>
                    <a:lstStyle/>
                    <a:p>
                      <a:pPr fontAlgn="ctr"/>
                      <a:r>
                        <a:rPr lang="en-US" b="0" dirty="0">
                          <a:effectLst/>
                        </a:rPr>
                        <a:t>Eavesdropping attack</a:t>
                      </a:r>
                    </a:p>
                  </a:txBody>
                  <a:tcPr marL="47625" marR="47625" marT="47625" marB="47625" anchor="ctr"/>
                </a:tc>
                <a:tc>
                  <a:txBody>
                    <a:bodyPr/>
                    <a:lstStyle/>
                    <a:p>
                      <a:pPr fontAlgn="ctr"/>
                      <a:r>
                        <a:rPr lang="en-IN" sz="1400" b="0" i="0" kern="1200" dirty="0">
                          <a:solidFill>
                            <a:schemeClr val="dk1"/>
                          </a:solidFill>
                          <a:effectLst/>
                          <a:latin typeface="+mn-lt"/>
                          <a:ea typeface="+mn-ea"/>
                          <a:cs typeface="+mn-cs"/>
                        </a:rPr>
                        <a:t>An eavesdropping attack is w</a:t>
                      </a:r>
                      <a:r>
                        <a:rPr lang="en-US" b="0" dirty="0">
                          <a:effectLst/>
                        </a:rPr>
                        <a:t>hen a threat actor captures and listens to network traffic. This is also called as sniffing or snooping.</a:t>
                      </a:r>
                    </a:p>
                  </a:txBody>
                  <a:tcPr marL="47625" marR="47625" marT="47625" marB="47625" anchor="ctr"/>
                </a:tc>
                <a:extLst>
                  <a:ext uri="{0D108BD9-81ED-4DB2-BD59-A6C34878D82A}">
                    <a16:rowId xmlns:a16="http://schemas.microsoft.com/office/drawing/2014/main" val="10001"/>
                  </a:ext>
                </a:extLst>
              </a:tr>
              <a:tr h="751638">
                <a:tc>
                  <a:txBody>
                    <a:bodyPr/>
                    <a:lstStyle/>
                    <a:p>
                      <a:pPr fontAlgn="ctr"/>
                      <a:r>
                        <a:rPr lang="en-US" b="0" dirty="0">
                          <a:effectLst/>
                        </a:rPr>
                        <a:t>Data modification attack</a:t>
                      </a:r>
                    </a:p>
                  </a:txBody>
                  <a:tcPr marL="47625" marR="47625" marT="47625" marB="47625" anchor="ctr"/>
                </a:tc>
                <a:tc>
                  <a:txBody>
                    <a:bodyPr/>
                    <a:lstStyle/>
                    <a:p>
                      <a:pPr fontAlgn="ctr"/>
                      <a:r>
                        <a:rPr lang="en-IN" sz="1400" b="0" i="0" kern="1200" dirty="0">
                          <a:solidFill>
                            <a:schemeClr val="dk1"/>
                          </a:solidFill>
                          <a:effectLst/>
                          <a:latin typeface="+mn-lt"/>
                          <a:ea typeface="+mn-ea"/>
                          <a:cs typeface="+mn-cs"/>
                        </a:rPr>
                        <a:t>Data modification attacks occur w</a:t>
                      </a:r>
                      <a:r>
                        <a:rPr lang="en-US" b="0" dirty="0">
                          <a:effectLst/>
                        </a:rPr>
                        <a:t>hen a threat actor has captured enterprise traffic and has altered the data in the packets without the knowledge of the sender or receiver.</a:t>
                      </a:r>
                    </a:p>
                  </a:txBody>
                  <a:tcPr marL="47625" marR="47625" marT="47625" marB="47625" anchor="ctr"/>
                </a:tc>
                <a:extLst>
                  <a:ext uri="{0D108BD9-81ED-4DB2-BD59-A6C34878D82A}">
                    <a16:rowId xmlns:a16="http://schemas.microsoft.com/office/drawing/2014/main" val="10002"/>
                  </a:ext>
                </a:extLst>
              </a:tr>
              <a:tr h="534036">
                <a:tc>
                  <a:txBody>
                    <a:bodyPr/>
                    <a:lstStyle/>
                    <a:p>
                      <a:pPr fontAlgn="ctr"/>
                      <a:r>
                        <a:rPr lang="en-US" b="0" dirty="0">
                          <a:effectLst/>
                        </a:rPr>
                        <a:t>IP address spoofing attack</a:t>
                      </a:r>
                    </a:p>
                  </a:txBody>
                  <a:tcPr marL="47625" marR="47625" marT="47625" marB="47625" anchor="ctr"/>
                </a:tc>
                <a:tc>
                  <a:txBody>
                    <a:bodyPr/>
                    <a:lstStyle/>
                    <a:p>
                      <a:pPr fontAlgn="ctr"/>
                      <a:r>
                        <a:rPr lang="en-US" sz="1400" b="0" i="0" kern="1200" dirty="0">
                          <a:solidFill>
                            <a:schemeClr val="dk1"/>
                          </a:solidFill>
                          <a:effectLst/>
                          <a:latin typeface="+mn-lt"/>
                          <a:ea typeface="+mn-ea"/>
                          <a:cs typeface="+mn-cs"/>
                        </a:rPr>
                        <a:t>An IP address spoofing attack is w</a:t>
                      </a:r>
                      <a:r>
                        <a:rPr lang="en-US" b="0" dirty="0">
                          <a:effectLst/>
                        </a:rPr>
                        <a:t>hen a threat actor constructs an IP packet that appears to originate from a valid address inside the corporate intranet.</a:t>
                      </a:r>
                    </a:p>
                  </a:txBody>
                  <a:tcPr marL="47625" marR="47625" marT="47625" marB="47625" anchor="ctr"/>
                </a:tc>
                <a:extLst>
                  <a:ext uri="{0D108BD9-81ED-4DB2-BD59-A6C34878D82A}">
                    <a16:rowId xmlns:a16="http://schemas.microsoft.com/office/drawing/2014/main" val="3637749343"/>
                  </a:ext>
                </a:extLst>
              </a:tr>
            </a:tbl>
          </a:graphicData>
        </a:graphic>
      </p:graphicFrame>
    </p:spTree>
    <p:custDataLst>
      <p:tags r:id="rId1"/>
    </p:custDataLst>
    <p:extLst>
      <p:ext uri="{BB962C8B-B14F-4D97-AF65-F5344CB8AC3E}">
        <p14:creationId xmlns:p14="http://schemas.microsoft.com/office/powerpoint/2010/main" val="291442625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Threat Actor Tools </a:t>
            </a:r>
          </a:p>
          <a:p>
            <a:r>
              <a:rPr lang="en-US" dirty="0"/>
              <a:t>Categories of Attacks (Contd.)</a:t>
            </a:r>
          </a:p>
        </p:txBody>
      </p:sp>
      <p:graphicFrame>
        <p:nvGraphicFramePr>
          <p:cNvPr id="4" name="Table 3"/>
          <p:cNvGraphicFramePr>
            <a:graphicFrameLocks noGrp="1"/>
          </p:cNvGraphicFramePr>
          <p:nvPr>
            <p:extLst>
              <p:ext uri="{D42A27DB-BD31-4B8C-83A1-F6EECF244321}">
                <p14:modId xmlns:p14="http://schemas.microsoft.com/office/powerpoint/2010/main" val="3936940377"/>
              </p:ext>
            </p:extLst>
          </p:nvPr>
        </p:nvGraphicFramePr>
        <p:xfrm>
          <a:off x="332370" y="970127"/>
          <a:ext cx="8479260" cy="3586109"/>
        </p:xfrm>
        <a:graphic>
          <a:graphicData uri="http://schemas.openxmlformats.org/drawingml/2006/table">
            <a:tbl>
              <a:tblPr firstRow="1" bandRow="1">
                <a:tableStyleId>{5C22544A-7EE6-4342-B048-85BDC9FD1C3A}</a:tableStyleId>
              </a:tblPr>
              <a:tblGrid>
                <a:gridCol w="2114700">
                  <a:extLst>
                    <a:ext uri="{9D8B030D-6E8A-4147-A177-3AD203B41FA5}">
                      <a16:colId xmlns:a16="http://schemas.microsoft.com/office/drawing/2014/main" val="20000"/>
                    </a:ext>
                  </a:extLst>
                </a:gridCol>
                <a:gridCol w="6364560">
                  <a:extLst>
                    <a:ext uri="{9D8B030D-6E8A-4147-A177-3AD203B41FA5}">
                      <a16:colId xmlns:a16="http://schemas.microsoft.com/office/drawing/2014/main" val="20001"/>
                    </a:ext>
                  </a:extLst>
                </a:gridCol>
              </a:tblGrid>
              <a:tr h="305159">
                <a:tc>
                  <a:txBody>
                    <a:bodyPr/>
                    <a:lstStyle/>
                    <a:p>
                      <a:pPr algn="ctr" fontAlgn="ctr"/>
                      <a:r>
                        <a:rPr lang="en-US" b="1" dirty="0">
                          <a:effectLst/>
                        </a:rPr>
                        <a:t>Category of Attack</a:t>
                      </a:r>
                      <a:endParaRPr lang="en-US" dirty="0">
                        <a:effectLst/>
                      </a:endParaRPr>
                    </a:p>
                  </a:txBody>
                  <a:tcPr marL="47625" marR="47625" marT="47625" marB="47625" anchor="ctr"/>
                </a:tc>
                <a:tc>
                  <a:txBody>
                    <a:bodyPr/>
                    <a:lstStyle/>
                    <a:p>
                      <a:pPr algn="ctr"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10000"/>
                  </a:ext>
                </a:extLst>
              </a:tr>
              <a:tr h="651763">
                <a:tc>
                  <a:txBody>
                    <a:bodyPr/>
                    <a:lstStyle/>
                    <a:p>
                      <a:pPr fontAlgn="ctr"/>
                      <a:r>
                        <a:rPr lang="en-US" b="0" dirty="0">
                          <a:effectLst/>
                        </a:rPr>
                        <a:t>Password-based attacks</a:t>
                      </a:r>
                    </a:p>
                  </a:txBody>
                  <a:tcPr marL="47625" marR="47625" marT="47625" marB="47625" anchor="ctr"/>
                </a:tc>
                <a:tc>
                  <a:txBody>
                    <a:bodyPr/>
                    <a:lstStyle/>
                    <a:p>
                      <a:pPr fontAlgn="ctr"/>
                      <a:r>
                        <a:rPr lang="en-IN" sz="1400" b="0" i="0" kern="1200" dirty="0">
                          <a:solidFill>
                            <a:schemeClr val="dk1"/>
                          </a:solidFill>
                          <a:effectLst/>
                          <a:latin typeface="+mn-lt"/>
                          <a:ea typeface="+mn-ea"/>
                          <a:cs typeface="+mn-cs"/>
                        </a:rPr>
                        <a:t>Password-based attacks occur w</a:t>
                      </a:r>
                      <a:r>
                        <a:rPr lang="en-US" b="0" dirty="0">
                          <a:effectLst/>
                        </a:rPr>
                        <a:t>hen a threat actor obtains the credentials for a valid user account. </a:t>
                      </a:r>
                    </a:p>
                  </a:txBody>
                  <a:tcPr marL="47625" marR="47625" marT="47625" marB="47625" anchor="ctr"/>
                </a:tc>
                <a:extLst>
                  <a:ext uri="{0D108BD9-81ED-4DB2-BD59-A6C34878D82A}">
                    <a16:rowId xmlns:a16="http://schemas.microsoft.com/office/drawing/2014/main" val="10002"/>
                  </a:ext>
                </a:extLst>
              </a:tr>
              <a:tr h="579265">
                <a:tc>
                  <a:txBody>
                    <a:bodyPr/>
                    <a:lstStyle/>
                    <a:p>
                      <a:pPr fontAlgn="ctr"/>
                      <a:r>
                        <a:rPr lang="en-US" b="0" dirty="0">
                          <a:effectLst/>
                        </a:rPr>
                        <a:t>Denial-of-service (DoS) attack</a:t>
                      </a:r>
                    </a:p>
                  </a:txBody>
                  <a:tcPr marL="47625" marR="47625" marT="47625" marB="47625" anchor="ctr"/>
                </a:tc>
                <a:tc>
                  <a:txBody>
                    <a:bodyPr/>
                    <a:lstStyle/>
                    <a:p>
                      <a:pPr fontAlgn="ctr"/>
                      <a:r>
                        <a:rPr lang="en-US" b="0" dirty="0">
                          <a:effectLst/>
                        </a:rPr>
                        <a:t>A DoS attack prevents normal use of a computer or network by valid users. This attack can block traffic, which results in a loss of access to network resources.</a:t>
                      </a:r>
                    </a:p>
                  </a:txBody>
                  <a:tcPr marL="47625" marR="47625" marT="47625" marB="47625" anchor="ctr"/>
                </a:tc>
                <a:extLst>
                  <a:ext uri="{0D108BD9-81ED-4DB2-BD59-A6C34878D82A}">
                    <a16:rowId xmlns:a16="http://schemas.microsoft.com/office/drawing/2014/main" val="10003"/>
                  </a:ext>
                </a:extLst>
              </a:tr>
              <a:tr h="516132">
                <a:tc>
                  <a:txBody>
                    <a:bodyPr/>
                    <a:lstStyle/>
                    <a:p>
                      <a:pPr fontAlgn="ctr"/>
                      <a:r>
                        <a:rPr lang="en-US" b="0" dirty="0">
                          <a:effectLst/>
                        </a:rPr>
                        <a:t>Man-in-the-middle attack (</a:t>
                      </a:r>
                      <a:r>
                        <a:rPr lang="en-US" b="0" dirty="0" err="1">
                          <a:effectLst/>
                        </a:rPr>
                        <a:t>MiTM</a:t>
                      </a:r>
                      <a:r>
                        <a:rPr lang="en-US" b="0" dirty="0">
                          <a:effectLst/>
                        </a:rPr>
                        <a:t>)</a:t>
                      </a:r>
                    </a:p>
                  </a:txBody>
                  <a:tcPr marL="47625" marR="47625" marT="47625" marB="47625" anchor="ctr"/>
                </a:tc>
                <a:tc>
                  <a:txBody>
                    <a:bodyPr/>
                    <a:lstStyle/>
                    <a:p>
                      <a:pPr fontAlgn="ctr"/>
                      <a:r>
                        <a:rPr lang="en-IN" sz="1400" b="0" i="0" kern="1200" dirty="0">
                          <a:solidFill>
                            <a:schemeClr val="dk1"/>
                          </a:solidFill>
                          <a:effectLst/>
                          <a:latin typeface="+mn-lt"/>
                          <a:ea typeface="+mn-ea"/>
                          <a:cs typeface="+mn-cs"/>
                        </a:rPr>
                        <a:t>A </a:t>
                      </a:r>
                      <a:r>
                        <a:rPr lang="en-IN" sz="1400" b="0" i="0" kern="1200" dirty="0" err="1">
                          <a:solidFill>
                            <a:schemeClr val="dk1"/>
                          </a:solidFill>
                          <a:effectLst/>
                          <a:latin typeface="+mn-lt"/>
                          <a:ea typeface="+mn-ea"/>
                          <a:cs typeface="+mn-cs"/>
                        </a:rPr>
                        <a:t>MiTM</a:t>
                      </a:r>
                      <a:r>
                        <a:rPr lang="en-IN" sz="1400" b="0" i="0" kern="1200" dirty="0">
                          <a:solidFill>
                            <a:schemeClr val="dk1"/>
                          </a:solidFill>
                          <a:effectLst/>
                          <a:latin typeface="+mn-lt"/>
                          <a:ea typeface="+mn-ea"/>
                          <a:cs typeface="+mn-cs"/>
                        </a:rPr>
                        <a:t> attack occurs w</a:t>
                      </a:r>
                      <a:r>
                        <a:rPr lang="en-US" b="0" dirty="0">
                          <a:effectLst/>
                        </a:rPr>
                        <a:t>hen threat actors have positioned themselves between a source and destination. </a:t>
                      </a:r>
                    </a:p>
                  </a:txBody>
                  <a:tcPr marL="47625" marR="47625" marT="47625" marB="47625" anchor="ctr"/>
                </a:tc>
                <a:extLst>
                  <a:ext uri="{0D108BD9-81ED-4DB2-BD59-A6C34878D82A}">
                    <a16:rowId xmlns:a16="http://schemas.microsoft.com/office/drawing/2014/main" val="10004"/>
                  </a:ext>
                </a:extLst>
              </a:tr>
              <a:tr h="764690">
                <a:tc>
                  <a:txBody>
                    <a:bodyPr/>
                    <a:lstStyle/>
                    <a:p>
                      <a:pPr fontAlgn="ctr"/>
                      <a:r>
                        <a:rPr lang="en-US" b="0" dirty="0">
                          <a:effectLst/>
                        </a:rPr>
                        <a:t>Compromised key attack</a:t>
                      </a:r>
                    </a:p>
                  </a:txBody>
                  <a:tcPr marL="47625" marR="47625" marT="47625" marB="47625" anchor="ctr"/>
                </a:tc>
                <a:tc>
                  <a:txBody>
                    <a:bodyPr/>
                    <a:lstStyle/>
                    <a:p>
                      <a:pPr fontAlgn="ctr"/>
                      <a:r>
                        <a:rPr lang="en-IN" sz="1400" b="0" i="0" kern="1200" dirty="0">
                          <a:solidFill>
                            <a:schemeClr val="dk1"/>
                          </a:solidFill>
                          <a:effectLst/>
                          <a:latin typeface="+mn-lt"/>
                          <a:ea typeface="+mn-ea"/>
                          <a:cs typeface="+mn-cs"/>
                        </a:rPr>
                        <a:t>A compromised-key attack occurs w</a:t>
                      </a:r>
                      <a:r>
                        <a:rPr lang="en-US" b="0" dirty="0">
                          <a:effectLst/>
                        </a:rPr>
                        <a:t>hen a threat actor obtains a secret key. A compromised key can be used to gain access to a secured communication without the sender or receiver.</a:t>
                      </a:r>
                    </a:p>
                  </a:txBody>
                  <a:tcPr marL="47625" marR="47625" marT="47625" marB="47625" anchor="ctr"/>
                </a:tc>
                <a:extLst>
                  <a:ext uri="{0D108BD9-81ED-4DB2-BD59-A6C34878D82A}">
                    <a16:rowId xmlns:a16="http://schemas.microsoft.com/office/drawing/2014/main" val="10005"/>
                  </a:ext>
                </a:extLst>
              </a:tr>
              <a:tr h="759811">
                <a:tc>
                  <a:txBody>
                    <a:bodyPr/>
                    <a:lstStyle/>
                    <a:p>
                      <a:pPr fontAlgn="ctr"/>
                      <a:r>
                        <a:rPr lang="en-US" b="0" dirty="0">
                          <a:effectLst/>
                        </a:rPr>
                        <a:t>Sniffer attack</a:t>
                      </a:r>
                    </a:p>
                  </a:txBody>
                  <a:tcPr marL="47625" marR="47625" marT="47625" marB="47625" anchor="ctr"/>
                </a:tc>
                <a:tc>
                  <a:txBody>
                    <a:bodyPr/>
                    <a:lstStyle/>
                    <a:p>
                      <a:pPr fontAlgn="ctr"/>
                      <a:r>
                        <a:rPr lang="en-US" sz="1400" b="0" i="0" kern="1200" dirty="0">
                          <a:solidFill>
                            <a:schemeClr val="dk1"/>
                          </a:solidFill>
                          <a:effectLst/>
                          <a:latin typeface="+mn-lt"/>
                          <a:ea typeface="+mn-ea"/>
                          <a:cs typeface="+mn-cs"/>
                        </a:rPr>
                        <a:t>A sniffer is an application or device that can read, monitor, and capture network data exchanges and read network packets. If the packets are not encrypted, a sniffer provides a full view of the data inside the packet.</a:t>
                      </a:r>
                      <a:endParaRPr lang="en-US" b="0" dirty="0">
                        <a:effectLst/>
                      </a:endParaRPr>
                    </a:p>
                  </a:txBody>
                  <a:tcPr marL="47625" marR="47625" marT="47625" marB="47625"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13510188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870" y="1292086"/>
            <a:ext cx="8348870" cy="2856949"/>
          </a:xfrm>
        </p:spPr>
        <p:txBody>
          <a:bodyPr/>
          <a:lstStyle/>
          <a:p>
            <a:r>
              <a:rPr lang="en-US" dirty="0">
                <a:solidFill>
                  <a:schemeClr val="accent5">
                    <a:lumMod val="40000"/>
                    <a:lumOff val="60000"/>
                  </a:schemeClr>
                </a:solidFill>
              </a:rPr>
              <a:t>13.3 Attackers and Their Tools 	   Summary</a:t>
            </a:r>
            <a:br>
              <a:rPr lang="en-US" dirty="0">
                <a:solidFill>
                  <a:schemeClr val="accent5">
                    <a:lumMod val="40000"/>
                    <a:lumOff val="60000"/>
                  </a:schemeClr>
                </a:solidFill>
              </a:rPr>
            </a:b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15913835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5294942" cy="757551"/>
          </a:xfrm>
        </p:spPr>
        <p:txBody>
          <a:bodyPr/>
          <a:lstStyle/>
          <a:p>
            <a:r>
              <a:rPr lang="en-US" sz="1600" dirty="0"/>
              <a:t>Attackers and Their Tools Summary</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151929" y="735497"/>
            <a:ext cx="8840141" cy="3794790"/>
          </a:xfrm>
        </p:spPr>
        <p:txBody>
          <a:bodyPr/>
          <a:lstStyle/>
          <a:p>
            <a:pPr marL="169863" lvl="2">
              <a:spcBef>
                <a:spcPts val="600"/>
              </a:spcBef>
              <a:spcAft>
                <a:spcPts val="600"/>
              </a:spcAft>
              <a:buClr>
                <a:schemeClr val="tx2"/>
              </a:buClr>
              <a:buSzPct val="90000"/>
              <a:buFont typeface="Arial" pitchFamily="34" charset="0"/>
              <a:buChar char="•"/>
            </a:pPr>
            <a:r>
              <a:rPr lang="en-US" sz="1600" dirty="0"/>
              <a:t>To understand network security, it is important to understand the terms such as threat, vulnerability, attack surface, exploit, and risk.</a:t>
            </a:r>
          </a:p>
          <a:p>
            <a:pPr marL="169863" lvl="2">
              <a:spcBef>
                <a:spcPts val="600"/>
              </a:spcBef>
              <a:spcAft>
                <a:spcPts val="600"/>
              </a:spcAft>
              <a:buClr>
                <a:schemeClr val="tx2"/>
              </a:buClr>
              <a:buSzPct val="90000"/>
              <a:buFont typeface="Arial" pitchFamily="34" charset="0"/>
              <a:buChar char="•"/>
            </a:pPr>
            <a:r>
              <a:rPr lang="en-US" sz="1600" dirty="0"/>
              <a:t>Risk management is the process of providing protective measures by protecting the asset.</a:t>
            </a:r>
          </a:p>
          <a:p>
            <a:pPr marL="169863" lvl="2">
              <a:spcBef>
                <a:spcPts val="600"/>
              </a:spcBef>
              <a:spcAft>
                <a:spcPts val="600"/>
              </a:spcAft>
              <a:buClr>
                <a:schemeClr val="tx2"/>
              </a:buClr>
              <a:buSzPct val="90000"/>
              <a:buFont typeface="Arial" pitchFamily="34" charset="0"/>
              <a:buChar char="•"/>
            </a:pPr>
            <a:r>
              <a:rPr lang="en-US" sz="1600" dirty="0"/>
              <a:t>Four common ways to manage risk are risk acceptance, risk avoidance, risk reduction, and risk transfer.</a:t>
            </a:r>
          </a:p>
          <a:p>
            <a:pPr marL="169863" lvl="2">
              <a:spcBef>
                <a:spcPts val="600"/>
              </a:spcBef>
              <a:spcAft>
                <a:spcPts val="600"/>
              </a:spcAft>
              <a:buClr>
                <a:schemeClr val="tx2"/>
              </a:buClr>
              <a:buSzPct val="90000"/>
              <a:buFont typeface="Arial" pitchFamily="34" charset="0"/>
              <a:buChar char="•"/>
            </a:pPr>
            <a:r>
              <a:rPr lang="en-US" sz="1600" dirty="0"/>
              <a:t>Hacker is a term used to describe a threat actor. White hat hackers are ethical hackers that use their skills for good, ethical, and legal purposes. </a:t>
            </a:r>
          </a:p>
          <a:p>
            <a:pPr marL="169863" lvl="2">
              <a:spcBef>
                <a:spcPts val="600"/>
              </a:spcBef>
              <a:spcAft>
                <a:spcPts val="600"/>
              </a:spcAft>
              <a:buClr>
                <a:schemeClr val="tx2"/>
              </a:buClr>
              <a:buSzPct val="90000"/>
              <a:buFont typeface="Arial" pitchFamily="34" charset="0"/>
              <a:buChar char="•"/>
            </a:pPr>
            <a:r>
              <a:rPr lang="en-US" sz="1600" dirty="0"/>
              <a:t>Grey hat hackers are individuals who commit crimes and do unethical things, but not for personal gain.</a:t>
            </a:r>
          </a:p>
          <a:p>
            <a:pPr marL="169863" lvl="2">
              <a:spcBef>
                <a:spcPts val="600"/>
              </a:spcBef>
              <a:spcAft>
                <a:spcPts val="600"/>
              </a:spcAft>
              <a:buClr>
                <a:schemeClr val="tx2"/>
              </a:buClr>
              <a:buSzPct val="90000"/>
              <a:buFont typeface="Arial" pitchFamily="34" charset="0"/>
              <a:buChar char="•"/>
            </a:pPr>
            <a:r>
              <a:rPr lang="en-US" sz="1600" dirty="0"/>
              <a:t>Black hat hackers are criminals who violate computer and network security for personal gain, or for malicious reasons, such as attacking networks.</a:t>
            </a:r>
          </a:p>
          <a:p>
            <a:pPr marL="169863" lvl="2">
              <a:spcBef>
                <a:spcPts val="600"/>
              </a:spcBef>
              <a:spcAft>
                <a:spcPts val="600"/>
              </a:spcAft>
              <a:buClr>
                <a:schemeClr val="tx2"/>
              </a:buClr>
              <a:buSzPct val="90000"/>
              <a:buFont typeface="Arial" pitchFamily="34" charset="0"/>
              <a:buChar char="•"/>
            </a:pPr>
            <a:endParaRPr lang="en-US" sz="1600" dirty="0"/>
          </a:p>
          <a:p>
            <a:pPr marL="169863" lvl="2">
              <a:spcBef>
                <a:spcPts val="600"/>
              </a:spcBef>
              <a:spcAft>
                <a:spcPts val="600"/>
              </a:spcAft>
              <a:buClr>
                <a:schemeClr val="tx2"/>
              </a:buClr>
              <a:buSzPct val="90000"/>
              <a:buFont typeface="Arial" pitchFamily="34" charset="0"/>
              <a:buChar char="•"/>
            </a:pPr>
            <a:endParaRPr lang="en-US" sz="1600" dirty="0"/>
          </a:p>
        </p:txBody>
      </p:sp>
    </p:spTree>
    <p:extLst>
      <p:ext uri="{BB962C8B-B14F-4D97-AF65-F5344CB8AC3E}">
        <p14:creationId xmlns:p14="http://schemas.microsoft.com/office/powerpoint/2010/main" val="196752687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830086" cy="757551"/>
          </a:xfrm>
        </p:spPr>
        <p:txBody>
          <a:bodyPr/>
          <a:lstStyle/>
          <a:p>
            <a:r>
              <a:rPr lang="en-US" sz="1600" dirty="0"/>
              <a:t>Attackers and Their Tools Summary</a:t>
            </a:r>
            <a:br>
              <a:rPr lang="en-US" altLang="en-US" dirty="0"/>
            </a:br>
            <a:r>
              <a:rPr lang="en-US" altLang="en-US" dirty="0"/>
              <a:t>What Did I Learn in this Module? (Contd.)</a:t>
            </a:r>
            <a:endParaRPr lang="en-CA" altLang="en-US" dirty="0"/>
          </a:p>
        </p:txBody>
      </p:sp>
      <p:sp>
        <p:nvSpPr>
          <p:cNvPr id="13315" name="Content Placeholder 2"/>
          <p:cNvSpPr>
            <a:spLocks noGrp="1"/>
          </p:cNvSpPr>
          <p:nvPr>
            <p:ph idx="1"/>
          </p:nvPr>
        </p:nvSpPr>
        <p:spPr>
          <a:xfrm>
            <a:off x="151929" y="758943"/>
            <a:ext cx="8840141" cy="3794790"/>
          </a:xfrm>
        </p:spPr>
        <p:txBody>
          <a:bodyPr/>
          <a:lstStyle/>
          <a:p>
            <a:pPr marL="169863" lvl="2">
              <a:spcBef>
                <a:spcPts val="600"/>
              </a:spcBef>
              <a:spcAft>
                <a:spcPts val="600"/>
              </a:spcAft>
              <a:buClr>
                <a:schemeClr val="tx2"/>
              </a:buClr>
              <a:buSzPct val="90000"/>
              <a:buFont typeface="Arial" pitchFamily="34" charset="0"/>
              <a:buChar char="•"/>
            </a:pPr>
            <a:r>
              <a:rPr lang="en-US" sz="1600" dirty="0"/>
              <a:t>Many network attacks can be prevented by sharing information about Indicators of Compromise (IOC). CISA and NCSA are examples of cybersecurity promoting organizations.</a:t>
            </a:r>
          </a:p>
          <a:p>
            <a:pPr marL="169863" lvl="2">
              <a:spcBef>
                <a:spcPts val="600"/>
              </a:spcBef>
              <a:spcAft>
                <a:spcPts val="600"/>
              </a:spcAft>
              <a:buClr>
                <a:schemeClr val="tx2"/>
              </a:buClr>
              <a:buSzPct val="90000"/>
              <a:buFont typeface="Arial" pitchFamily="34" charset="0"/>
              <a:buChar char="•"/>
            </a:pPr>
            <a:r>
              <a:rPr lang="en-US" sz="1600" dirty="0"/>
              <a:t>Attack tools have become more sophisticated, and highly automated. </a:t>
            </a:r>
          </a:p>
          <a:p>
            <a:pPr marL="169863" lvl="2">
              <a:spcBef>
                <a:spcPts val="600"/>
              </a:spcBef>
              <a:spcAft>
                <a:spcPts val="600"/>
              </a:spcAft>
              <a:buClr>
                <a:schemeClr val="tx2"/>
              </a:buClr>
              <a:buSzPct val="90000"/>
              <a:buFont typeface="Arial" pitchFamily="34" charset="0"/>
              <a:buChar char="•"/>
            </a:pPr>
            <a:r>
              <a:rPr lang="en-US" sz="1600" dirty="0"/>
              <a:t>Many of the tools are Linux or UNIX based and knowledge of these are useful to a cybersecurity professional. </a:t>
            </a:r>
          </a:p>
          <a:p>
            <a:pPr marL="169863" lvl="2">
              <a:spcBef>
                <a:spcPts val="600"/>
              </a:spcBef>
              <a:spcAft>
                <a:spcPts val="600"/>
              </a:spcAft>
              <a:buClr>
                <a:schemeClr val="tx2"/>
              </a:buClr>
              <a:buSzPct val="90000"/>
              <a:buFont typeface="Arial" pitchFamily="34" charset="0"/>
              <a:buChar char="•"/>
            </a:pPr>
            <a:r>
              <a:rPr lang="en-US" sz="1600" dirty="0"/>
              <a:t>Tools include password crackers, wireless hacking tools, network security scanning and hacking tools, packet crafting tools, packet crafting tools, packet sniffers, rootkit detectors, fuzzers to search vulnerabilities, forensic tools, debuggers, hacking operating systems, encryption tools, vulnerability exploitation tools, and vulnerability scanners. </a:t>
            </a:r>
          </a:p>
          <a:p>
            <a:pPr marL="169863" lvl="2">
              <a:spcBef>
                <a:spcPts val="600"/>
              </a:spcBef>
              <a:spcAft>
                <a:spcPts val="600"/>
              </a:spcAft>
              <a:buClr>
                <a:schemeClr val="tx2"/>
              </a:buClr>
              <a:buSzPct val="90000"/>
              <a:buFont typeface="Arial" pitchFamily="34" charset="0"/>
              <a:buChar char="•"/>
            </a:pPr>
            <a:r>
              <a:rPr lang="en-US" sz="1600" dirty="0"/>
              <a:t>Categories of attacks include eavesdropping attacks, data modification attacks, IP address spoofing attacks, password-based attacks, denial-of-service attacks, man-in the-middle attacks, compromised key attacks, and sniffer attacks.</a:t>
            </a:r>
          </a:p>
          <a:p>
            <a:pPr marL="169863" lvl="2">
              <a:spcBef>
                <a:spcPts val="600"/>
              </a:spcBef>
              <a:spcAft>
                <a:spcPts val="600"/>
              </a:spcAft>
              <a:buClr>
                <a:schemeClr val="tx2"/>
              </a:buClr>
              <a:buSzPct val="90000"/>
              <a:buFont typeface="Arial" pitchFamily="34" charset="0"/>
              <a:buChar char="•"/>
            </a:pPr>
            <a:endParaRPr lang="en-US" sz="1600" dirty="0"/>
          </a:p>
          <a:p>
            <a:pPr marL="169863" lvl="2">
              <a:spcBef>
                <a:spcPts val="600"/>
              </a:spcBef>
              <a:spcAft>
                <a:spcPts val="600"/>
              </a:spcAft>
              <a:buClr>
                <a:schemeClr val="tx2"/>
              </a:buClr>
              <a:buSzPct val="90000"/>
              <a:buFont typeface="Arial" pitchFamily="34" charset="0"/>
              <a:buChar char="•"/>
            </a:pPr>
            <a:endParaRPr lang="en-US" sz="1600" dirty="0"/>
          </a:p>
          <a:p>
            <a:pPr marL="169863" lvl="2">
              <a:spcBef>
                <a:spcPts val="600"/>
              </a:spcBef>
              <a:spcAft>
                <a:spcPts val="600"/>
              </a:spcAft>
              <a:buClr>
                <a:schemeClr val="tx2"/>
              </a:buClr>
              <a:buSzPct val="90000"/>
              <a:buFont typeface="Arial" pitchFamily="34" charset="0"/>
              <a:buChar char="•"/>
            </a:pPr>
            <a:endParaRPr lang="en-US" sz="1600" dirty="0"/>
          </a:p>
        </p:txBody>
      </p:sp>
    </p:spTree>
    <p:extLst>
      <p:ext uri="{BB962C8B-B14F-4D97-AF65-F5344CB8AC3E}">
        <p14:creationId xmlns:p14="http://schemas.microsoft.com/office/powerpoint/2010/main" val="20614070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400" dirty="0">
                <a:latin typeface="Arial" charset="0"/>
              </a:rPr>
              <a:t>Module 13</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56894841"/>
              </p:ext>
            </p:extLst>
          </p:nvPr>
        </p:nvGraphicFramePr>
        <p:xfrm>
          <a:off x="416688" y="838270"/>
          <a:ext cx="8310626" cy="2275320"/>
        </p:xfrm>
        <a:graphic>
          <a:graphicData uri="http://schemas.openxmlformats.org/drawingml/2006/table">
            <a:tbl>
              <a:tblPr firstRow="1" bandRow="1">
                <a:tableStyleId>{F5AB1C69-6EDB-4FF4-983F-18BD219EF322}</a:tableStyleId>
              </a:tblPr>
              <a:tblGrid>
                <a:gridCol w="4155313">
                  <a:extLst>
                    <a:ext uri="{9D8B030D-6E8A-4147-A177-3AD203B41FA5}">
                      <a16:colId xmlns:a16="http://schemas.microsoft.com/office/drawing/2014/main" val="2731093094"/>
                    </a:ext>
                  </a:extLst>
                </a:gridCol>
                <a:gridCol w="4155313">
                  <a:extLst>
                    <a:ext uri="{9D8B030D-6E8A-4147-A177-3AD203B41FA5}">
                      <a16:colId xmlns:a16="http://schemas.microsoft.com/office/drawing/2014/main" val="2353496225"/>
                    </a:ext>
                  </a:extLst>
                </a:gridCol>
              </a:tblGrid>
              <a:tr h="227532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Indicators of Compromise (IOC)</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Indicators of Attack (IOA)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Automated Indicator Sharing (AIS)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Cybersecurity Infrastructure and Security Agency (CISA)</a:t>
                      </a:r>
                    </a:p>
                    <a:p>
                      <a:pPr marL="0" indent="0">
                        <a:spcBef>
                          <a:spcPts val="200"/>
                        </a:spcBef>
                        <a:spcAft>
                          <a:spcPts val="200"/>
                        </a:spcAft>
                        <a:buFont typeface="Arial" panose="020B0604020202020204" pitchFamily="34" charset="0"/>
                        <a:buNone/>
                      </a:pPr>
                      <a:endParaRPr lang="en-US" sz="1600" b="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National Cyber Security Alliance (NCSA)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National Cybersecurity Awareness Month (NCASM)</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European Union Agency for Cybersecurity (ENISA)</a:t>
                      </a:r>
                      <a:endParaRPr lang="en-US" sz="1600" b="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17515272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4787156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13: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5" name="Content Placeholder 3">
            <a:extLst>
              <a:ext uri="{FF2B5EF4-FFF2-40B4-BE49-F238E27FC236}">
                <a16:creationId xmlns:a16="http://schemas.microsoft.com/office/drawing/2014/main" id="{8E0D7341-0652-46A5-A6D2-B3043B81A147}"/>
              </a:ext>
            </a:extLst>
          </p:cNvPr>
          <p:cNvGraphicFramePr>
            <a:graphicFrameLocks/>
          </p:cNvGraphicFramePr>
          <p:nvPr>
            <p:extLst>
              <p:ext uri="{D42A27DB-BD31-4B8C-83A1-F6EECF244321}">
                <p14:modId xmlns:p14="http://schemas.microsoft.com/office/powerpoint/2010/main" val="4127715048"/>
              </p:ext>
            </p:extLst>
          </p:nvPr>
        </p:nvGraphicFramePr>
        <p:xfrm>
          <a:off x="369489" y="1177220"/>
          <a:ext cx="8229418" cy="48768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246255">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pPr algn="ctr"/>
                      <a:r>
                        <a:rPr lang="en-US" sz="1200" dirty="0"/>
                        <a:t>Activity Name</a:t>
                      </a:r>
                    </a:p>
                  </a:txBody>
                  <a:tcPr marL="68580" marR="68580" marT="34290" marB="34290" anchor="ctr"/>
                </a:tc>
                <a:tc>
                  <a:txBody>
                    <a:bodyPr/>
                    <a:lstStyle/>
                    <a:p>
                      <a:pPr algn="ctr"/>
                      <a:r>
                        <a:rPr lang="en-US" sz="1200" dirty="0"/>
                        <a:t>Optional?</a:t>
                      </a:r>
                    </a:p>
                  </a:txBody>
                  <a:tcPr marL="68580" marR="68580" marT="34290" marB="34290" anchor="ctr"/>
                </a:tc>
                <a:extLst>
                  <a:ext uri="{0D108BD9-81ED-4DB2-BD59-A6C34878D82A}">
                    <a16:rowId xmlns:a16="http://schemas.microsoft.com/office/drawing/2014/main" val="10000"/>
                  </a:ext>
                </a:extLst>
              </a:tr>
              <a:tr h="205007">
                <a:tc>
                  <a:txBody>
                    <a:bodyPr/>
                    <a:lstStyle/>
                    <a:p>
                      <a:pPr algn="ctr"/>
                      <a:r>
                        <a:rPr lang="en-US" sz="1100" kern="1200" dirty="0">
                          <a:solidFill>
                            <a:schemeClr val="dk1"/>
                          </a:solidFill>
                          <a:latin typeface="+mn-lt"/>
                          <a:ea typeface="+mn-ea"/>
                          <a:cs typeface="+mn-cs"/>
                        </a:rPr>
                        <a:t>13.2.4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Classify Cyber Attacks</a:t>
                      </a:r>
                      <a:endParaRPr lang="en-US" sz="1100" dirty="0">
                        <a:solidFill>
                          <a:srgbClr val="FF0000"/>
                        </a:solidFill>
                      </a:endParaRP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13: Best Practices</a:t>
            </a:r>
          </a:p>
        </p:txBody>
      </p:sp>
      <p:sp>
        <p:nvSpPr>
          <p:cNvPr id="11266" name="Rectangle 34"/>
          <p:cNvSpPr>
            <a:spLocks noGrp="1" noChangeArrowheads="1"/>
          </p:cNvSpPr>
          <p:nvPr>
            <p:ph idx="1"/>
          </p:nvPr>
        </p:nvSpPr>
        <p:spPr>
          <a:xfrm>
            <a:off x="144065" y="798945"/>
            <a:ext cx="8853286" cy="4021534"/>
          </a:xfrm>
        </p:spPr>
        <p:txBody>
          <a:bodyPr/>
          <a:lstStyle/>
          <a:p>
            <a:pPr marL="0" indent="0">
              <a:lnSpc>
                <a:spcPct val="85000"/>
              </a:lnSpc>
              <a:spcBef>
                <a:spcPct val="30000"/>
              </a:spcBef>
              <a:buNone/>
            </a:pPr>
            <a:r>
              <a:rPr lang="en-US" sz="1600" dirty="0"/>
              <a:t>Prior to teaching Module 13,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50000"/>
              </a:lnSpc>
              <a:spcBef>
                <a:spcPct val="30000"/>
              </a:spcBef>
              <a:buNone/>
            </a:pPr>
            <a:endParaRPr lang="en-US" sz="1600" dirty="0"/>
          </a:p>
          <a:p>
            <a:pPr marL="0" indent="0">
              <a:lnSpc>
                <a:spcPct val="85000"/>
              </a:lnSpc>
              <a:spcBef>
                <a:spcPct val="30000"/>
              </a:spcBef>
              <a:buNone/>
            </a:pPr>
            <a:r>
              <a:rPr lang="en-US" sz="1600" dirty="0"/>
              <a:t>Topic 13.1</a:t>
            </a:r>
          </a:p>
          <a:p>
            <a:pPr lvl="1"/>
            <a:r>
              <a:rPr lang="en-US" altLang="ja-JP" sz="1600" dirty="0"/>
              <a:t>Ask the class:</a:t>
            </a:r>
          </a:p>
          <a:p>
            <a:pPr marL="733425" lvl="1" indent="-285750">
              <a:lnSpc>
                <a:spcPct val="85000"/>
              </a:lnSpc>
              <a:spcBef>
                <a:spcPct val="30000"/>
              </a:spcBef>
            </a:pPr>
            <a:r>
              <a:rPr lang="en-US" sz="1600" dirty="0"/>
              <a:t>What is network attack?</a:t>
            </a:r>
          </a:p>
          <a:p>
            <a:pPr marL="733425" lvl="1" indent="-285750">
              <a:lnSpc>
                <a:spcPct val="85000"/>
              </a:lnSpc>
              <a:spcBef>
                <a:spcPct val="30000"/>
              </a:spcBef>
            </a:pPr>
            <a:r>
              <a:rPr lang="en-US" sz="1600" dirty="0"/>
              <a:t>Discuss the importance of cybersecurity in an organization.</a:t>
            </a:r>
          </a:p>
          <a:p>
            <a:pPr marL="733425" lvl="1" indent="-285750">
              <a:lnSpc>
                <a:spcPct val="85000"/>
              </a:lnSpc>
              <a:spcBef>
                <a:spcPct val="30000"/>
              </a:spcBef>
            </a:pPr>
            <a:r>
              <a:rPr lang="en-US" sz="1600" dirty="0"/>
              <a:t>Discuss the term threat,vulnerability,risk.</a:t>
            </a:r>
          </a:p>
          <a:p>
            <a:pPr marL="733425" lvl="1" indent="-285750">
              <a:lnSpc>
                <a:spcPct val="85000"/>
              </a:lnSpc>
              <a:spcBef>
                <a:spcPct val="30000"/>
              </a:spcBef>
            </a:pPr>
            <a:r>
              <a:rPr lang="en-US" sz="1600" dirty="0"/>
              <a:t>Briefly explain four ways to manage risk.</a:t>
            </a:r>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997661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13: Best Practices (Contd.)</a:t>
            </a:r>
          </a:p>
        </p:txBody>
      </p:sp>
      <p:sp>
        <p:nvSpPr>
          <p:cNvPr id="11266" name="Rectangle 34"/>
          <p:cNvSpPr>
            <a:spLocks noGrp="1" noChangeArrowheads="1"/>
          </p:cNvSpPr>
          <p:nvPr>
            <p:ph idx="1"/>
          </p:nvPr>
        </p:nvSpPr>
        <p:spPr>
          <a:xfrm>
            <a:off x="145358" y="798944"/>
            <a:ext cx="8853286" cy="3832691"/>
          </a:xfrm>
        </p:spPr>
        <p:txBody>
          <a:bodyPr/>
          <a:lstStyle/>
          <a:p>
            <a:pPr marL="0" indent="0">
              <a:lnSpc>
                <a:spcPct val="85000"/>
              </a:lnSpc>
              <a:spcBef>
                <a:spcPct val="30000"/>
              </a:spcBef>
              <a:buNone/>
            </a:pPr>
            <a:r>
              <a:rPr lang="en-US" altLang="ja-JP" sz="1600" dirty="0"/>
              <a:t>Topic 13.1 (Contd.)</a:t>
            </a:r>
          </a:p>
          <a:p>
            <a:pPr marL="285750" lvl="1" indent="-285750">
              <a:lnSpc>
                <a:spcPct val="85000"/>
              </a:lnSpc>
              <a:spcBef>
                <a:spcPct val="30000"/>
              </a:spcBef>
              <a:spcAft>
                <a:spcPts val="600"/>
              </a:spcAft>
              <a:buSzPct val="100000"/>
            </a:pPr>
            <a:r>
              <a:rPr lang="en-US" sz="1600" dirty="0"/>
              <a:t>Ask the learners if any one of them have experienced bankruptcy or money deduction by an unknown source. If so, ask them the following questions:</a:t>
            </a:r>
          </a:p>
          <a:p>
            <a:pPr marL="628650" lvl="1" indent="-285750">
              <a:lnSpc>
                <a:spcPct val="85000"/>
              </a:lnSpc>
              <a:spcBef>
                <a:spcPct val="30000"/>
              </a:spcBef>
              <a:spcAft>
                <a:spcPts val="600"/>
              </a:spcAft>
              <a:buSzPct val="100000"/>
            </a:pPr>
            <a:r>
              <a:rPr lang="en-US" sz="1600" dirty="0"/>
              <a:t>How did the money deduction take place? What could be the reason?</a:t>
            </a:r>
          </a:p>
          <a:p>
            <a:pPr marL="628650" lvl="1" indent="-285750">
              <a:lnSpc>
                <a:spcPct val="85000"/>
              </a:lnSpc>
              <a:spcBef>
                <a:spcPct val="30000"/>
              </a:spcBef>
              <a:spcAft>
                <a:spcPts val="600"/>
              </a:spcAft>
              <a:buSzPct val="100000"/>
            </a:pPr>
            <a:r>
              <a:rPr lang="en-US" sz="1600" dirty="0"/>
              <a:t>Did you try tracking your information?</a:t>
            </a:r>
          </a:p>
          <a:p>
            <a:pPr marL="342900" lvl="1" indent="0">
              <a:lnSpc>
                <a:spcPct val="85000"/>
              </a:lnSpc>
              <a:spcBef>
                <a:spcPct val="30000"/>
              </a:spcBef>
              <a:spcAft>
                <a:spcPts val="600"/>
              </a:spcAft>
              <a:buSzPct val="100000"/>
              <a:buNone/>
            </a:pPr>
            <a:r>
              <a:rPr lang="en-US" sz="1600" dirty="0"/>
              <a:t>After asking these questions, explain to the learners the concept of cybercriminals.</a:t>
            </a:r>
          </a:p>
          <a:p>
            <a:pPr marL="285750" lvl="1" indent="-285750">
              <a:lnSpc>
                <a:spcPct val="85000"/>
              </a:lnSpc>
              <a:spcBef>
                <a:spcPct val="30000"/>
              </a:spcBef>
              <a:spcAft>
                <a:spcPts val="600"/>
              </a:spcAft>
              <a:buSzPct val="100000"/>
            </a:pPr>
            <a:r>
              <a:rPr lang="en-US" sz="1600" dirty="0"/>
              <a:t>Differentiate between IOC and IOA.</a:t>
            </a:r>
          </a:p>
          <a:p>
            <a:pPr marL="0" indent="0">
              <a:lnSpc>
                <a:spcPct val="85000"/>
              </a:lnSpc>
              <a:spcBef>
                <a:spcPct val="30000"/>
              </a:spcBef>
              <a:buNone/>
            </a:pPr>
            <a:endParaRPr lang="en-US" sz="1600" dirty="0"/>
          </a:p>
          <a:p>
            <a:pPr marL="0" indent="0">
              <a:lnSpc>
                <a:spcPct val="85000"/>
              </a:lnSpc>
              <a:spcBef>
                <a:spcPct val="30000"/>
              </a:spcBef>
              <a:buNone/>
            </a:pPr>
            <a:r>
              <a:rPr lang="en-US" sz="1600" dirty="0"/>
              <a:t>Topic 13.2</a:t>
            </a:r>
          </a:p>
          <a:p>
            <a:pPr marL="285750" lvl="1" indent="-285750">
              <a:lnSpc>
                <a:spcPct val="85000"/>
              </a:lnSpc>
              <a:spcBef>
                <a:spcPct val="30000"/>
              </a:spcBef>
              <a:spcAft>
                <a:spcPts val="600"/>
              </a:spcAft>
              <a:buSzPct val="100000"/>
            </a:pPr>
            <a:r>
              <a:rPr lang="en-US" sz="1600" dirty="0"/>
              <a:t>Ask students about various security tools and briefly explain each one of them</a:t>
            </a:r>
          </a:p>
          <a:p>
            <a:pPr marL="285750" lvl="1" indent="-285750">
              <a:lnSpc>
                <a:spcPct val="85000"/>
              </a:lnSpc>
              <a:spcBef>
                <a:spcPct val="30000"/>
              </a:spcBef>
              <a:spcAft>
                <a:spcPts val="600"/>
              </a:spcAft>
              <a:buSzPct val="100000"/>
            </a:pPr>
            <a:r>
              <a:rPr lang="en-US" sz="1600" dirty="0"/>
              <a:t>Ask students about various security attacks and briefly explain each one of them</a:t>
            </a:r>
          </a:p>
          <a:p>
            <a:pPr marL="285750" lvl="1" indent="-285750">
              <a:lnSpc>
                <a:spcPct val="85000"/>
              </a:lnSpc>
              <a:spcBef>
                <a:spcPct val="30000"/>
              </a:spcBef>
              <a:spcAft>
                <a:spcPts val="600"/>
              </a:spcAft>
              <a:buSzPct val="100000"/>
            </a:pPr>
            <a:endParaRPr lang="en-US" sz="1600" dirty="0"/>
          </a:p>
          <a:p>
            <a:pPr marL="285750" lvl="1" indent="-285750">
              <a:lnSpc>
                <a:spcPct val="85000"/>
              </a:lnSpc>
              <a:spcBef>
                <a:spcPct val="30000"/>
              </a:spcBef>
              <a:spcAft>
                <a:spcPts val="600"/>
              </a:spcAft>
              <a:buSzPct val="100000"/>
            </a:pPr>
            <a:endParaRPr lang="en-US" sz="1600" dirty="0"/>
          </a:p>
          <a:p>
            <a:pPr marL="0" indent="0">
              <a:lnSpc>
                <a:spcPct val="85000"/>
              </a:lnSpc>
              <a:spcBef>
                <a:spcPct val="30000"/>
              </a:spcBef>
              <a:buNone/>
            </a:pPr>
            <a:endParaRPr lang="en-US" sz="1600" dirty="0"/>
          </a:p>
          <a:p>
            <a:pPr>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341783"/>
            <a:ext cx="6672708" cy="2054840"/>
          </a:xfrm>
        </p:spPr>
        <p:txBody>
          <a:bodyPr/>
          <a:lstStyle/>
          <a:p>
            <a:r>
              <a:rPr lang="en-US" dirty="0">
                <a:solidFill>
                  <a:schemeClr val="accent5">
                    <a:lumMod val="40000"/>
                    <a:lumOff val="60000"/>
                  </a:schemeClr>
                </a:solidFill>
              </a:rPr>
              <a:t>Module 13:Attackers and Their 			  Tools</a:t>
            </a:r>
            <a:endParaRPr lang="en-US" dirty="0">
              <a:solidFill>
                <a:srgbClr val="FF0000"/>
              </a:solidFill>
            </a:endParaRPr>
          </a:p>
        </p:txBody>
      </p:sp>
      <p:sp>
        <p:nvSpPr>
          <p:cNvPr id="7" name="Subtitle 6"/>
          <p:cNvSpPr>
            <a:spLocks noGrp="1"/>
          </p:cNvSpPr>
          <p:nvPr>
            <p:ph type="subTitle" idx="1"/>
          </p:nvPr>
        </p:nvSpPr>
        <p:spPr>
          <a:xfrm>
            <a:off x="469497" y="3809526"/>
            <a:ext cx="2368954" cy="902174"/>
          </a:xfrm>
        </p:spPr>
        <p:txBody>
          <a:bodyPr/>
          <a:lstStyle/>
          <a:p>
            <a:r>
              <a:rPr lang="en-US" dirty="0" err="1">
                <a:solidFill>
                  <a:schemeClr val="accent5">
                    <a:lumMod val="40000"/>
                    <a:lumOff val="60000"/>
                  </a:schemeClr>
                </a:solidFill>
              </a:rPr>
              <a:t>CyberOps</a:t>
            </a:r>
            <a:r>
              <a:rPr lang="en-US" dirty="0">
                <a:solidFill>
                  <a:schemeClr val="accent5">
                    <a:lumMod val="40000"/>
                    <a:lumOff val="60000"/>
                  </a:schemeClr>
                </a:solidFill>
              </a:rPr>
              <a:t>  Associate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a:buFont typeface="Arial" pitchFamily="34" charset="0"/>
              <a:buChar char="•"/>
            </a:pPr>
            <a:r>
              <a:rPr lang="en-US" sz="1400" b="1" dirty="0"/>
              <a:t>Module Title:</a:t>
            </a:r>
            <a:r>
              <a:rPr lang="en-US" sz="1400" dirty="0"/>
              <a:t> Attackers and Their Tools</a:t>
            </a:r>
          </a:p>
          <a:p>
            <a:pPr>
              <a:buFont typeface="Arial" pitchFamily="34" charset="0"/>
              <a:buChar char="•"/>
            </a:pPr>
            <a:r>
              <a:rPr lang="en-US" sz="1400" b="1" dirty="0"/>
              <a:t>Module Objective:</a:t>
            </a:r>
            <a:r>
              <a:rPr lang="en-US" sz="1400" dirty="0"/>
              <a:t> Explain how networks are attacked.</a:t>
            </a:r>
          </a:p>
          <a:p>
            <a:pPr>
              <a:lnSpc>
                <a:spcPct val="85000"/>
              </a:lnSpc>
              <a:spcBef>
                <a:spcPct val="30000"/>
              </a:spcBef>
              <a:buFont typeface="Arial" pitchFamily="34" charset="0"/>
              <a:buChar char="•"/>
            </a:pPr>
            <a:endParaRPr lang="en-US" sz="1600" dirty="0"/>
          </a:p>
          <a:p>
            <a:pPr marL="375047" indent="-285750">
              <a:spcBef>
                <a:spcPct val="30000"/>
              </a:spcBef>
              <a:buFont typeface="Arial" pitchFamily="34" charset="0"/>
              <a:buChar char="•"/>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39210408"/>
              </p:ext>
            </p:extLst>
          </p:nvPr>
        </p:nvGraphicFramePr>
        <p:xfrm>
          <a:off x="423333" y="1625600"/>
          <a:ext cx="8263467" cy="925830"/>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algn="ctr" fontAlgn="ctr"/>
                      <a:r>
                        <a:rPr lang="en-US" b="1" dirty="0">
                          <a:effectLst/>
                        </a:rPr>
                        <a:t>Topic Title</a:t>
                      </a:r>
                      <a:endParaRPr lang="en-US" dirty="0">
                        <a:effectLst/>
                      </a:endParaRPr>
                    </a:p>
                  </a:txBody>
                  <a:tcPr marL="47625" marR="47625" marT="47625" marB="47625" anchor="ctr"/>
                </a:tc>
                <a:tc>
                  <a:txBody>
                    <a:bodyPr/>
                    <a:lstStyle/>
                    <a:p>
                      <a:pPr algn="ctr"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364302898"/>
                  </a:ext>
                </a:extLst>
              </a:tr>
              <a:tr h="263724">
                <a:tc>
                  <a:txBody>
                    <a:bodyPr/>
                    <a:lstStyle/>
                    <a:p>
                      <a:pPr fontAlgn="ctr"/>
                      <a:r>
                        <a:rPr lang="en-US" b="0" dirty="0">
                          <a:effectLst/>
                        </a:rPr>
                        <a:t>Who is Attacking our Network</a:t>
                      </a:r>
                    </a:p>
                  </a:txBody>
                  <a:tcPr marL="47625" marR="47625" marT="47625" marB="47625" anchor="ctr"/>
                </a:tc>
                <a:tc>
                  <a:txBody>
                    <a:bodyPr/>
                    <a:lstStyle/>
                    <a:p>
                      <a:pPr fontAlgn="ctr"/>
                      <a:r>
                        <a:rPr lang="en-US" b="0" dirty="0">
                          <a:effectLst/>
                        </a:rPr>
                        <a:t>Explain how network threats have evolved.</a:t>
                      </a:r>
                    </a:p>
                  </a:txBody>
                  <a:tcPr marL="47625" marR="47625" marT="47625" marB="47625" anchor="ctr"/>
                </a:tc>
                <a:extLst>
                  <a:ext uri="{0D108BD9-81ED-4DB2-BD59-A6C34878D82A}">
                    <a16:rowId xmlns:a16="http://schemas.microsoft.com/office/drawing/2014/main" val="3530891527"/>
                  </a:ext>
                </a:extLst>
              </a:tr>
              <a:tr h="263724">
                <a:tc>
                  <a:txBody>
                    <a:bodyPr/>
                    <a:lstStyle/>
                    <a:p>
                      <a:pPr fontAlgn="ctr"/>
                      <a:r>
                        <a:rPr lang="en-US" b="0">
                          <a:effectLst/>
                        </a:rPr>
                        <a:t>Threat Actor Tools</a:t>
                      </a:r>
                    </a:p>
                  </a:txBody>
                  <a:tcPr marL="47625" marR="47625" marT="47625" marB="47625" anchor="ctr"/>
                </a:tc>
                <a:tc>
                  <a:txBody>
                    <a:bodyPr/>
                    <a:lstStyle/>
                    <a:p>
                      <a:pPr fontAlgn="ctr"/>
                      <a:r>
                        <a:rPr lang="en-US" b="0" dirty="0">
                          <a:effectLst/>
                        </a:rPr>
                        <a:t>Describe the various types of attack tools used by Threat Actors.</a:t>
                      </a:r>
                    </a:p>
                  </a:txBody>
                  <a:tcPr marL="47625" marR="47625" marT="47625" marB="47625" anchor="ctr"/>
                </a:tc>
                <a:extLst>
                  <a:ext uri="{0D108BD9-81ED-4DB2-BD59-A6C34878D82A}">
                    <a16:rowId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28834</TotalTime>
  <Words>4172</Words>
  <Application>Microsoft Office PowerPoint</Application>
  <PresentationFormat>On-screen Show (16:9)</PresentationFormat>
  <Paragraphs>476</Paragraphs>
  <Slides>36</Slides>
  <Notes>36</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CiscoSans</vt:lpstr>
      <vt:lpstr>CiscoSans ExtraLight</vt:lpstr>
      <vt:lpstr>Courier New</vt:lpstr>
      <vt:lpstr>Wingdings</vt:lpstr>
      <vt:lpstr>Default Theme</vt:lpstr>
      <vt:lpstr>Module 13: Attackers and Their      Tools</vt:lpstr>
      <vt:lpstr>Instructor Materials – Module 13 Planning Guide</vt:lpstr>
      <vt:lpstr>What to Expect in this Module</vt:lpstr>
      <vt:lpstr>Check Your Understanding</vt:lpstr>
      <vt:lpstr>Module 13: Activities</vt:lpstr>
      <vt:lpstr>Module 13: Best Practices</vt:lpstr>
      <vt:lpstr>Module 13: Best Practices (Contd.)</vt:lpstr>
      <vt:lpstr>Module 13:Attackers and Their      Tools</vt:lpstr>
      <vt:lpstr>Module Objectives</vt:lpstr>
      <vt:lpstr>13.1 Who is Attacking Our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13.2 Threat Actor Tools </vt:lpstr>
      <vt:lpstr>PowerPoint Presentation</vt:lpstr>
      <vt:lpstr>PowerPoint Presentation</vt:lpstr>
      <vt:lpstr>PowerPoint Presentation</vt:lpstr>
      <vt:lpstr>PowerPoint Presentation</vt:lpstr>
      <vt:lpstr>PowerPoint Presentation</vt:lpstr>
      <vt:lpstr>PowerPoint Presentation</vt:lpstr>
      <vt:lpstr>13.3 Attackers and Their Tools     Summary  </vt:lpstr>
      <vt:lpstr>Attackers and Their Tools Summary What Did I Learn in this Module?</vt:lpstr>
      <vt:lpstr>Attackers and Their Tools Summary What Did I Learn in this Module? (Contd.)</vt:lpstr>
      <vt:lpstr>Module 13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Ravi Shankar</cp:lastModifiedBy>
  <cp:revision>1133</cp:revision>
  <dcterms:created xsi:type="dcterms:W3CDTF">2016-08-22T22:27:36Z</dcterms:created>
  <dcterms:modified xsi:type="dcterms:W3CDTF">2020-08-12T07:49:06Z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