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3"/>
  </p:notesMasterIdLst>
  <p:sldIdLst>
    <p:sldId id="513" r:id="rId2"/>
    <p:sldId id="730" r:id="rId3"/>
    <p:sldId id="1070" r:id="rId4"/>
    <p:sldId id="880" r:id="rId5"/>
    <p:sldId id="924" r:id="rId6"/>
    <p:sldId id="1074" r:id="rId7"/>
    <p:sldId id="1075" r:id="rId8"/>
    <p:sldId id="876" r:id="rId9"/>
    <p:sldId id="925" r:id="rId10"/>
    <p:sldId id="759" r:id="rId11"/>
    <p:sldId id="628" r:id="rId12"/>
    <p:sldId id="1090" r:id="rId13"/>
    <p:sldId id="1077" r:id="rId14"/>
    <p:sldId id="1078" r:id="rId15"/>
    <p:sldId id="1091" r:id="rId16"/>
    <p:sldId id="1092" r:id="rId17"/>
    <p:sldId id="1093" r:id="rId18"/>
    <p:sldId id="1079" r:id="rId19"/>
    <p:sldId id="1094" r:id="rId20"/>
    <p:sldId id="1095" r:id="rId21"/>
    <p:sldId id="1096" r:id="rId22"/>
    <p:sldId id="1097" r:id="rId23"/>
    <p:sldId id="1098" r:id="rId24"/>
    <p:sldId id="1099" r:id="rId25"/>
    <p:sldId id="1100" r:id="rId26"/>
    <p:sldId id="1101" r:id="rId27"/>
    <p:sldId id="1103" r:id="rId28"/>
    <p:sldId id="1102" r:id="rId29"/>
    <p:sldId id="1104" r:id="rId30"/>
    <p:sldId id="1076" r:id="rId31"/>
    <p:sldId id="291" r:id="rId32"/>
  </p:sldIdLst>
  <p:sldSz cx="9144000" cy="5143500" type="screen16x9"/>
  <p:notesSz cx="6858000" cy="9144000"/>
  <p:custDataLst>
    <p:tags r:id="rId3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extLst>
      <p:ext uri="{19B8F6BF-5375-455C-9EA6-DF929625EA0E}">
        <p15:presenceInfo xmlns:p15="http://schemas.microsoft.com/office/powerpoint/2012/main" userId="S::suliving@cisco.com::dc701d48-dd51-411a-9041-b7f1328f1486" providerId="AD"/>
      </p:ext>
    </p:extLst>
  </p:cmAuthor>
  <p:cmAuthor id="4" name="jagibbon" initials="jmg" lastIdx="3"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3" autoAdjust="0"/>
    <p:restoredTop sz="82247" autoAdjust="0"/>
  </p:normalViewPr>
  <p:slideViewPr>
    <p:cSldViewPr snapToGrid="0" showGuides="1">
      <p:cViewPr varScale="1">
        <p:scale>
          <a:sx n="79" d="100"/>
          <a:sy n="79" d="100"/>
        </p:scale>
        <p:origin x="1458" y="7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err="1">
                <a:solidFill>
                  <a:srgbClr val="AFE8FB"/>
                </a:solidFill>
              </a:rPr>
              <a:t>CyberOps</a:t>
            </a:r>
            <a:r>
              <a:rPr lang="en-US" dirty="0">
                <a:solidFill>
                  <a:srgbClr val="AFE8FB"/>
                </a:solidFill>
              </a:rPr>
              <a:t> Associate v1.0</a:t>
            </a:r>
            <a:endParaRPr lang="en-US" dirty="0">
              <a:solidFill>
                <a:srgbClr val="FF0000"/>
              </a:solidFill>
            </a:endParaRPr>
          </a:p>
          <a:p>
            <a:pPr>
              <a:buFontTx/>
              <a:buNone/>
            </a:pPr>
            <a:r>
              <a:rPr lang="en-US" sz="1200" b="0" dirty="0"/>
              <a:t>Module 15: </a:t>
            </a:r>
            <a:r>
              <a:rPr lang="en-US" dirty="0">
                <a:solidFill>
                  <a:schemeClr val="accent5">
                    <a:lumMod val="40000"/>
                    <a:lumOff val="60000"/>
                  </a:schemeClr>
                </a:solidFill>
              </a:rPr>
              <a:t>Network Monitoring and Tools</a:t>
            </a:r>
            <a:endParaRPr lang="en-GB" b="0"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15</a:t>
            </a:r>
            <a:r>
              <a:rPr lang="en-US" sz="1200" b="0" baseline="0" dirty="0"/>
              <a:t> </a:t>
            </a:r>
            <a:r>
              <a:rPr lang="en-GB"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15.1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a:t>
            </a:r>
            <a:endParaRPr lang="en-GB" b="0" dirty="0">
              <a:solidFill>
                <a:srgbClr val="FF0000"/>
              </a:solidFill>
            </a:endParaRP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8</a:t>
            </a:r>
            <a:r>
              <a:rPr lang="en-US" sz="1000" b="0" baseline="0" dirty="0"/>
              <a:t> </a:t>
            </a:r>
            <a:r>
              <a:rPr lang="en-US" sz="1000" b="0" dirty="0"/>
              <a:t>min</a:t>
            </a:r>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Describe Network Security Topology</a:t>
            </a:r>
          </a:p>
          <a:p>
            <a:pPr marL="341313" lvl="1" indent="-171450">
              <a:buFont typeface="Arial" panose="020B0604020202020204" pitchFamily="34" charset="0"/>
              <a:buChar char="•"/>
            </a:pPr>
            <a:r>
              <a:rPr lang="en-US" sz="1000" dirty="0"/>
              <a:t>Explain</a:t>
            </a:r>
            <a:r>
              <a:rPr lang="en-US" sz="1000" baseline="0" dirty="0"/>
              <a:t> the different tools and </a:t>
            </a:r>
            <a:r>
              <a:rPr lang="en-US" sz="1000" dirty="0"/>
              <a:t>methods used for monitoring network traffic.</a:t>
            </a:r>
          </a:p>
          <a:p>
            <a:pPr marL="341313" lvl="1" indent="-171450">
              <a:buFont typeface="Arial" panose="020B0604020202020204" pitchFamily="34" charset="0"/>
              <a:buChar char="•"/>
            </a:pPr>
            <a:r>
              <a:rPr lang="en-US" sz="1000" dirty="0"/>
              <a:t>Describe the concept of Network Taps</a:t>
            </a:r>
          </a:p>
          <a:p>
            <a:pPr marL="341313" lvl="1" indent="-171450">
              <a:buFont typeface="Arial" panose="020B0604020202020204" pitchFamily="34" charset="0"/>
              <a:buChar char="•"/>
            </a:pPr>
            <a:r>
              <a:rPr lang="en-US" sz="1000" baseline="0" dirty="0"/>
              <a:t>Identify the different SPAN terms in the image on slide 15 and explain to the learners with their respective description.</a:t>
            </a:r>
          </a:p>
          <a:p>
            <a:pPr marL="341313" lvl="1" indent="-171450">
              <a:buFont typeface="Arial" panose="020B0604020202020204" pitchFamily="34" charset="0"/>
              <a:buChar char="•"/>
            </a:pPr>
            <a:endParaRPr lang="en-US" sz="1000" dirty="0"/>
          </a:p>
          <a:p>
            <a:pPr marL="341313" lvl="1" indent="-171450">
              <a:buFont typeface="Arial" panose="020B0604020202020204" pitchFamily="34" charset="0"/>
              <a:buChar char="•"/>
            </a:pPr>
            <a:endParaRPr lang="en-US" sz="1000" dirty="0"/>
          </a:p>
          <a:p>
            <a:pPr marL="0" marR="0" lvl="0" indent="-287337"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dirty="0"/>
              <a:t>Key Points:</a:t>
            </a:r>
            <a:r>
              <a:rPr lang="en-US" sz="1100" b="1" dirty="0"/>
              <a:t> </a:t>
            </a:r>
            <a:r>
              <a:rPr lang="en-US" sz="1200" b="0" i="0" kern="1200" dirty="0">
                <a:solidFill>
                  <a:schemeClr val="tx1"/>
                </a:solidFill>
                <a:effectLst/>
                <a:latin typeface="+mn-lt"/>
                <a:ea typeface="+mn-ea"/>
                <a:cs typeface="+mn-cs"/>
              </a:rPr>
              <a:t>Network Security Topology, Network Monitoring Methods, Network Taps,</a:t>
            </a:r>
            <a:r>
              <a:rPr lang="en-US" sz="1200" b="0" i="0" kern="1200" baseline="0" dirty="0">
                <a:solidFill>
                  <a:schemeClr val="tx1"/>
                </a:solidFill>
                <a:effectLst/>
                <a:latin typeface="+mn-lt"/>
                <a:ea typeface="+mn-ea"/>
                <a:cs typeface="+mn-cs"/>
              </a:rPr>
              <a:t> Traffic Mirroring,   </a:t>
            </a:r>
            <a:r>
              <a:rPr lang="en-US" sz="1200" b="0" i="0" kern="1200" dirty="0">
                <a:solidFill>
                  <a:schemeClr val="tx1"/>
                </a:solidFill>
                <a:effectLst/>
                <a:latin typeface="+mn-lt"/>
                <a:ea typeface="+mn-ea"/>
                <a:cs typeface="+mn-cs"/>
              </a:rPr>
              <a:t>SPAN.</a:t>
            </a:r>
          </a:p>
          <a:p>
            <a:pPr marL="0" lvl="0" indent="-287337">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15.1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15.1.1</a:t>
            </a:r>
            <a:r>
              <a:rPr lang="en-GB" dirty="0"/>
              <a:t> – </a:t>
            </a:r>
            <a:r>
              <a:rPr lang="en-US" dirty="0"/>
              <a:t>Network Security Topology</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a:t>
            </a:r>
            <a:r>
              <a:rPr lang="en-US" sz="1200" b="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15.1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15.1.2</a:t>
            </a:r>
            <a:r>
              <a:rPr lang="en-GB" dirty="0"/>
              <a:t> – </a:t>
            </a:r>
            <a:r>
              <a:rPr lang="en-US" dirty="0"/>
              <a:t>Network Monitoring Methods</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38062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 </a:t>
            </a:r>
            <a:r>
              <a:rPr lang="en-GB" dirty="0"/>
              <a:t>–</a:t>
            </a:r>
            <a:r>
              <a:rPr lang="en-US" sz="1200" b="0" baseline="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15.1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15.1.3</a:t>
            </a:r>
            <a:r>
              <a:rPr lang="en-GB" dirty="0"/>
              <a:t> – </a:t>
            </a:r>
            <a:r>
              <a:rPr lang="en-US" dirty="0"/>
              <a:t>Network Taps</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95941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a:t>
            </a:r>
            <a:r>
              <a:rPr lang="en-US" sz="1200" b="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15.1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a:t>
            </a:r>
            <a:endParaRPr lang="en-GB" b="0" dirty="0">
              <a:solidFill>
                <a:srgbClr val="FF0000"/>
              </a:solidFill>
            </a:endParaRPr>
          </a:p>
          <a:p>
            <a:r>
              <a:rPr lang="en-US" sz="1200" b="0" i="0" kern="1200" dirty="0">
                <a:solidFill>
                  <a:schemeClr val="tx1"/>
                </a:solidFill>
                <a:effectLst/>
                <a:latin typeface="+mn-lt"/>
                <a:ea typeface="+mn-ea"/>
                <a:cs typeface="+mn-cs"/>
              </a:rPr>
              <a:t>15.1.4</a:t>
            </a:r>
            <a:r>
              <a:rPr lang="en-GB" dirty="0"/>
              <a:t> – </a:t>
            </a:r>
            <a:r>
              <a:rPr lang="en-US" sz="1200" b="0" i="0" kern="1200" dirty="0">
                <a:solidFill>
                  <a:schemeClr val="tx1"/>
                </a:solidFill>
                <a:latin typeface="+mn-lt"/>
                <a:ea typeface="+mn-ea"/>
                <a:cs typeface="+mn-cs"/>
              </a:rPr>
              <a:t>Traffic Mirroring and SPAN</a:t>
            </a:r>
          </a:p>
        </p:txBody>
      </p:sp>
    </p:spTree>
    <p:extLst>
      <p:ext uri="{BB962C8B-B14F-4D97-AF65-F5344CB8AC3E}">
        <p14:creationId xmlns:p14="http://schemas.microsoft.com/office/powerpoint/2010/main" val="1740808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a:t>
            </a:r>
            <a:r>
              <a:rPr lang="en-US" sz="1200" b="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15.1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a:t>
            </a:r>
            <a:endParaRPr lang="en-GB" b="0" dirty="0">
              <a:solidFill>
                <a:srgbClr val="FF0000"/>
              </a:solidFill>
            </a:endParaRPr>
          </a:p>
          <a:p>
            <a:r>
              <a:rPr lang="en-US" sz="1200" b="0" i="0" kern="1200" dirty="0">
                <a:solidFill>
                  <a:schemeClr val="tx1"/>
                </a:solidFill>
                <a:effectLst/>
                <a:latin typeface="+mn-lt"/>
                <a:ea typeface="+mn-ea"/>
                <a:cs typeface="+mn-cs"/>
              </a:rPr>
              <a:t>15.1.4</a:t>
            </a:r>
            <a:r>
              <a:rPr lang="en-GB" dirty="0"/>
              <a:t> – </a:t>
            </a:r>
            <a:r>
              <a:rPr lang="en-US" sz="1200" b="0" i="0" kern="1200" dirty="0">
                <a:solidFill>
                  <a:schemeClr val="tx1"/>
                </a:solidFill>
                <a:latin typeface="+mn-lt"/>
                <a:ea typeface="+mn-ea"/>
                <a:cs typeface="+mn-cs"/>
              </a:rPr>
              <a:t>Traffic Mirroring and SPAN</a:t>
            </a:r>
          </a:p>
        </p:txBody>
      </p:sp>
    </p:spTree>
    <p:extLst>
      <p:ext uri="{BB962C8B-B14F-4D97-AF65-F5344CB8AC3E}">
        <p14:creationId xmlns:p14="http://schemas.microsoft.com/office/powerpoint/2010/main" val="2331124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15 </a:t>
            </a:r>
            <a:r>
              <a:rPr lang="en-GB" dirty="0"/>
              <a:t>–</a:t>
            </a:r>
            <a:r>
              <a:rPr lang="en-US" sz="1200" b="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 Tools</a:t>
            </a:r>
            <a:endParaRPr lang="en-GB" b="0" dirty="0">
              <a:solidFill>
                <a:srgbClr val="FF0000"/>
              </a:solidFill>
            </a:endParaRP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b="0" dirty="0"/>
              <a:t>1</a:t>
            </a:r>
            <a:r>
              <a:rPr lang="en-US" sz="1000" b="0" dirty="0"/>
              <a:t>2 min</a:t>
            </a:r>
          </a:p>
          <a:p>
            <a:pPr marL="171450" lvl="0" indent="-171450">
              <a:buFont typeface="Arial" panose="020B0604020202020204" pitchFamily="34" charset="0"/>
              <a:buChar char="•"/>
            </a:pPr>
            <a:r>
              <a:rPr lang="en-US" sz="1050" b="1" dirty="0"/>
              <a:t>Instructor Notes: </a:t>
            </a:r>
            <a:endParaRPr lang="en-US" sz="105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This topic describes the different network monitoring</a:t>
            </a:r>
            <a:r>
              <a:rPr lang="en-US" sz="1200" b="0" i="0" kern="1200" baseline="0" dirty="0">
                <a:solidFill>
                  <a:schemeClr val="tx1"/>
                </a:solidFill>
                <a:effectLst/>
                <a:latin typeface="+mn-lt"/>
                <a:ea typeface="+mn-ea"/>
                <a:cs typeface="+mn-cs"/>
              </a:rPr>
              <a:t> tools.</a:t>
            </a:r>
            <a:endParaRPr lang="en-US" sz="1200" b="0" i="0" kern="1200" dirty="0">
              <a:solidFill>
                <a:schemeClr val="tx1"/>
              </a:solidFill>
              <a:effectLst/>
              <a:latin typeface="+mn-lt"/>
              <a:ea typeface="+mn-ea"/>
              <a:cs typeface="+mn-cs"/>
            </a:endParaRP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List</a:t>
            </a:r>
            <a:r>
              <a:rPr lang="en-US" sz="1200" b="0" i="0" kern="1200" baseline="0" dirty="0">
                <a:solidFill>
                  <a:schemeClr val="tx1"/>
                </a:solidFill>
                <a:effectLst/>
                <a:latin typeface="+mn-lt"/>
                <a:ea typeface="+mn-ea"/>
                <a:cs typeface="+mn-cs"/>
              </a:rPr>
              <a:t> the t</a:t>
            </a:r>
            <a:r>
              <a:rPr lang="en-US" sz="1200" b="0" i="0" kern="1200" dirty="0">
                <a:solidFill>
                  <a:schemeClr val="tx1"/>
                </a:solidFill>
                <a:effectLst/>
                <a:latin typeface="+mn-lt"/>
                <a:ea typeface="+mn-ea"/>
                <a:cs typeface="+mn-cs"/>
              </a:rPr>
              <a:t>ools used for monitoring Network Security.</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List</a:t>
            </a:r>
            <a:r>
              <a:rPr lang="en-US" sz="1200" b="0" i="0" kern="1200" baseline="0" dirty="0">
                <a:solidFill>
                  <a:schemeClr val="tx1"/>
                </a:solidFill>
                <a:effectLst/>
                <a:latin typeface="+mn-lt"/>
                <a:ea typeface="+mn-ea"/>
                <a:cs typeface="+mn-cs"/>
              </a:rPr>
              <a:t> the essential functions and solutions of SIEM and SOAR respectively.</a:t>
            </a:r>
            <a:endParaRPr lang="en-US" sz="1200" b="0" i="0" kern="1200" dirty="0">
              <a:solidFill>
                <a:schemeClr val="tx1"/>
              </a:solidFill>
              <a:effectLst/>
              <a:latin typeface="+mn-lt"/>
              <a:ea typeface="+mn-ea"/>
              <a:cs typeface="+mn-cs"/>
            </a:endParaRP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Ensure the</a:t>
            </a:r>
            <a:r>
              <a:rPr lang="en-US" sz="1200" b="0" i="0" kern="1200" baseline="0" dirty="0">
                <a:solidFill>
                  <a:schemeClr val="tx1"/>
                </a:solidFill>
                <a:effectLst/>
                <a:latin typeface="+mn-lt"/>
                <a:ea typeface="+mn-ea"/>
                <a:cs typeface="+mn-cs"/>
              </a:rPr>
              <a:t> learners</a:t>
            </a:r>
            <a:r>
              <a:rPr lang="en-US" sz="1200" b="0" i="0" kern="1200" dirty="0">
                <a:solidFill>
                  <a:schemeClr val="tx1"/>
                </a:solidFill>
                <a:effectLst/>
                <a:latin typeface="+mn-lt"/>
                <a:ea typeface="+mn-ea"/>
                <a:cs typeface="+mn-cs"/>
              </a:rPr>
              <a:t> complete the ‘Check Your Understanding – Identify the Network Monitoring Tool’ in section 15.2.6.</a:t>
            </a:r>
          </a:p>
          <a:p>
            <a:pPr marL="171450" indent="-171450">
              <a:buFont typeface="Arial" panose="020B0604020202020204" pitchFamily="34" charset="0"/>
              <a:buChar char="•"/>
            </a:pPr>
            <a:r>
              <a:rPr lang="en-US" sz="1050" b="1" dirty="0"/>
              <a:t>Key Points:</a:t>
            </a:r>
            <a:r>
              <a:rPr lang="en-US" sz="1100" b="1" dirty="0"/>
              <a:t>  </a:t>
            </a:r>
            <a:r>
              <a:rPr lang="en-US" sz="1200" b="0" i="0" kern="1200" dirty="0">
                <a:solidFill>
                  <a:schemeClr val="tx1"/>
                </a:solidFill>
                <a:effectLst/>
                <a:latin typeface="+mn-lt"/>
                <a:ea typeface="+mn-ea"/>
                <a:cs typeface="+mn-cs"/>
              </a:rPr>
              <a:t>Wireshark, </a:t>
            </a:r>
            <a:r>
              <a:rPr lang="en-US" sz="1200" b="0" i="0" kern="1200" dirty="0" err="1">
                <a:solidFill>
                  <a:schemeClr val="tx1"/>
                </a:solidFill>
                <a:effectLst/>
                <a:latin typeface="+mn-lt"/>
                <a:ea typeface="+mn-ea"/>
                <a:cs typeface="+mn-cs"/>
              </a:rPr>
              <a:t>Tcpdump</a:t>
            </a:r>
            <a:r>
              <a:rPr lang="en-US" sz="1200" b="0" i="0" kern="1200" dirty="0">
                <a:solidFill>
                  <a:schemeClr val="tx1"/>
                </a:solidFill>
                <a:effectLst/>
                <a:latin typeface="+mn-lt"/>
                <a:ea typeface="+mn-ea"/>
                <a:cs typeface="+mn-cs"/>
              </a:rPr>
              <a:t>, NetFlow, Security Information and Event Management Systems.</a:t>
            </a:r>
          </a:p>
          <a:p>
            <a:pPr marL="0" lvl="0" indent="-287337">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790312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a:t>
            </a:r>
            <a:r>
              <a:rPr lang="en-US" sz="1200" b="0" dirty="0"/>
              <a:t> </a:t>
            </a:r>
            <a:r>
              <a:rPr lang="en-US" dirty="0"/>
              <a:t>Network Monitoring and Tools</a:t>
            </a:r>
          </a:p>
          <a:p>
            <a:pPr marL="0" lvl="0" indent="0" defTabSz="914400" eaLnBrk="0" hangingPunct="0">
              <a:spcBef>
                <a:spcPct val="0"/>
              </a:spcBef>
              <a:spcAft>
                <a:spcPct val="0"/>
              </a:spcAft>
              <a:buClrTx/>
              <a:buSzTx/>
              <a:buNone/>
            </a:pPr>
            <a:r>
              <a:rPr lang="en-US" sz="1200" b="0" dirty="0">
                <a:solidFill>
                  <a:srgbClr val="FF0000"/>
                </a:solidFill>
              </a:rPr>
              <a:t>15.2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 Tools</a:t>
            </a:r>
            <a:endParaRPr lang="en-GB" b="0" dirty="0">
              <a:solidFill>
                <a:srgbClr val="FF0000"/>
              </a:solidFill>
            </a:endParaRPr>
          </a:p>
          <a:p>
            <a:pPr marL="0" lvl="0" indent="0" defTabSz="914400" eaLnBrk="0" hangingPunct="0">
              <a:spcBef>
                <a:spcPct val="0"/>
              </a:spcBef>
              <a:spcAft>
                <a:spcPct val="0"/>
              </a:spcAft>
              <a:buClrTx/>
              <a:buSzTx/>
              <a:buNone/>
            </a:pPr>
            <a:r>
              <a:rPr lang="en-US" sz="1200" b="0" i="0" kern="1200" dirty="0">
                <a:solidFill>
                  <a:schemeClr val="tx1"/>
                </a:solidFill>
                <a:effectLst/>
                <a:latin typeface="+mn-lt"/>
                <a:ea typeface="+mn-ea"/>
                <a:cs typeface="+mn-cs"/>
              </a:rPr>
              <a:t>15.2.1</a:t>
            </a:r>
            <a:r>
              <a:rPr lang="en-GB" dirty="0"/>
              <a:t> – </a:t>
            </a:r>
            <a:r>
              <a:rPr lang="en-US" dirty="0"/>
              <a:t>Network Security Monitoring Tools</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33026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a:t>
            </a:r>
            <a:r>
              <a:rPr lang="en-US" sz="1200" b="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 Tools</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15.2.2</a:t>
            </a:r>
            <a:r>
              <a:rPr lang="en-GB" dirty="0"/>
              <a:t> – </a:t>
            </a:r>
            <a:r>
              <a:rPr lang="en-US" sz="1200" b="0" i="0" kern="1200" dirty="0">
                <a:solidFill>
                  <a:schemeClr val="tx1"/>
                </a:solidFill>
                <a:effectLst/>
                <a:latin typeface="+mn-lt"/>
                <a:ea typeface="+mn-ea"/>
                <a:cs typeface="+mn-cs"/>
              </a:rPr>
              <a:t>Network Protocol Analyzers</a:t>
            </a:r>
          </a:p>
        </p:txBody>
      </p:sp>
    </p:spTree>
    <p:extLst>
      <p:ext uri="{BB962C8B-B14F-4D97-AF65-F5344CB8AC3E}">
        <p14:creationId xmlns:p14="http://schemas.microsoft.com/office/powerpoint/2010/main" val="2932028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a:t>
            </a:r>
            <a:r>
              <a:rPr lang="en-US" sz="1200" b="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 Tools</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15.2.2</a:t>
            </a:r>
            <a:r>
              <a:rPr lang="en-GB" dirty="0"/>
              <a:t> – </a:t>
            </a:r>
            <a:r>
              <a:rPr lang="en-US" sz="1200" b="0" i="0" kern="1200" dirty="0">
                <a:solidFill>
                  <a:schemeClr val="tx1"/>
                </a:solidFill>
                <a:effectLst/>
                <a:latin typeface="+mn-lt"/>
                <a:ea typeface="+mn-ea"/>
                <a:cs typeface="+mn-cs"/>
              </a:rPr>
              <a:t>Network Protocol Analyzers</a:t>
            </a:r>
          </a:p>
        </p:txBody>
      </p:sp>
    </p:spTree>
    <p:extLst>
      <p:ext uri="{BB962C8B-B14F-4D97-AF65-F5344CB8AC3E}">
        <p14:creationId xmlns:p14="http://schemas.microsoft.com/office/powerpoint/2010/main" val="393719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a:t>
            </a:r>
            <a:r>
              <a:rPr lang="en-US" sz="1200" b="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 Tools</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15.2.3</a:t>
            </a:r>
            <a:r>
              <a:rPr lang="en-GB" dirty="0"/>
              <a:t> – </a:t>
            </a:r>
            <a:r>
              <a:rPr lang="en-US" sz="1200" b="0" i="0" kern="1200" dirty="0">
                <a:solidFill>
                  <a:schemeClr val="tx1"/>
                </a:solidFill>
                <a:effectLst/>
                <a:latin typeface="+mn-lt"/>
                <a:ea typeface="+mn-ea"/>
                <a:cs typeface="+mn-cs"/>
              </a:rPr>
              <a:t>NetFlow</a:t>
            </a:r>
          </a:p>
        </p:txBody>
      </p:sp>
    </p:spTree>
    <p:extLst>
      <p:ext uri="{BB962C8B-B14F-4D97-AF65-F5344CB8AC3E}">
        <p14:creationId xmlns:p14="http://schemas.microsoft.com/office/powerpoint/2010/main" val="1438966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a:t>
            </a:r>
            <a:r>
              <a:rPr lang="en-US" sz="1200" b="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 Tools</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15.2.3</a:t>
            </a:r>
            <a:r>
              <a:rPr lang="en-GB" dirty="0"/>
              <a:t> – </a:t>
            </a:r>
            <a:r>
              <a:rPr lang="en-US" sz="1200" b="0" i="0" kern="1200" dirty="0">
                <a:solidFill>
                  <a:schemeClr val="tx1"/>
                </a:solidFill>
                <a:effectLst/>
                <a:latin typeface="+mn-lt"/>
                <a:ea typeface="+mn-ea"/>
                <a:cs typeface="+mn-cs"/>
              </a:rPr>
              <a:t>NetFlow</a:t>
            </a:r>
          </a:p>
        </p:txBody>
      </p:sp>
    </p:spTree>
    <p:extLst>
      <p:ext uri="{BB962C8B-B14F-4D97-AF65-F5344CB8AC3E}">
        <p14:creationId xmlns:p14="http://schemas.microsoft.com/office/powerpoint/2010/main" val="2792502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a:t>
            </a:r>
            <a:r>
              <a:rPr lang="en-US" sz="1200" b="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 Tools</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15.2.4</a:t>
            </a:r>
            <a:r>
              <a:rPr lang="en-GB" dirty="0"/>
              <a:t> – </a:t>
            </a:r>
            <a:r>
              <a:rPr lang="en-US" dirty="0"/>
              <a:t>SIEM and SOAR</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76939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a:t>
            </a:r>
            <a:r>
              <a:rPr lang="en-US" sz="1200" b="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 Tools</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15.2.4</a:t>
            </a:r>
            <a:r>
              <a:rPr lang="en-GB" dirty="0"/>
              <a:t> – </a:t>
            </a:r>
            <a:r>
              <a:rPr lang="en-US" dirty="0"/>
              <a:t>SIEM and SOAR</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723460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a:t>
            </a:r>
            <a:r>
              <a:rPr lang="en-US" sz="1200" b="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 Tools</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15.2.4</a:t>
            </a:r>
            <a:r>
              <a:rPr lang="en-GB" dirty="0"/>
              <a:t> – </a:t>
            </a:r>
            <a:r>
              <a:rPr lang="en-US" dirty="0"/>
              <a:t>SIEM and SOAR</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927399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a:t>
            </a:r>
            <a:r>
              <a:rPr lang="en-US" sz="1200" b="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 Tools</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15.2.5</a:t>
            </a:r>
            <a:r>
              <a:rPr lang="en-GB" dirty="0"/>
              <a:t> – </a:t>
            </a:r>
            <a:r>
              <a:rPr lang="en-US" dirty="0"/>
              <a:t>SIEM Systems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15.2.6</a:t>
            </a:r>
            <a:r>
              <a:rPr lang="en-GB" dirty="0"/>
              <a:t> – </a:t>
            </a:r>
            <a:r>
              <a:rPr lang="en-US" sz="1200" b="0" i="0" kern="1200" dirty="0">
                <a:solidFill>
                  <a:schemeClr val="tx1"/>
                </a:solidFill>
                <a:effectLst/>
                <a:latin typeface="+mn-lt"/>
                <a:ea typeface="+mn-ea"/>
                <a:cs typeface="+mn-cs"/>
              </a:rPr>
              <a:t>Check Your Understanding - Identify the Network Monitoring Too</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44200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a:t>
            </a:r>
            <a:r>
              <a:rPr lang="en-US" sz="1200" b="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15.2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 </a:t>
            </a:r>
            <a:r>
              <a:rPr lang="en-US" dirty="0">
                <a:solidFill>
                  <a:schemeClr val="accent5">
                    <a:lumMod val="40000"/>
                    <a:lumOff val="60000"/>
                  </a:schemeClr>
                </a:solidFill>
              </a:rPr>
              <a:t>to Network Monitoring Tools</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15.2.7</a:t>
            </a:r>
            <a:r>
              <a:rPr lang="en-GB" dirty="0"/>
              <a:t> – </a:t>
            </a:r>
            <a:r>
              <a:rPr lang="en-US" dirty="0"/>
              <a:t>Packet Tracer - Logging Network Activity</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93949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marL="0" lvl="0" indent="0" defTabSz="914400" eaLnBrk="0" hangingPunct="0">
              <a:spcBef>
                <a:spcPct val="0"/>
              </a:spcBef>
              <a:spcAft>
                <a:spcPct val="0"/>
              </a:spcAft>
              <a:buClrTx/>
              <a:buSzTx/>
              <a:buNone/>
            </a:pPr>
            <a:r>
              <a:rPr lang="en-US" sz="1200" b="0" dirty="0"/>
              <a:t>15 </a:t>
            </a:r>
            <a:r>
              <a:rPr lang="en-GB" dirty="0"/>
              <a:t>–</a:t>
            </a:r>
            <a:r>
              <a:rPr lang="en-US" sz="1200" b="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15.3 </a:t>
            </a:r>
            <a:r>
              <a:rPr lang="en-GB" dirty="0"/>
              <a:t>–</a:t>
            </a:r>
            <a:r>
              <a:rPr lang="en-US" sz="1200" b="0" dirty="0">
                <a:solidFill>
                  <a:srgbClr val="FF0000"/>
                </a:solidFill>
              </a:rPr>
              <a:t> </a:t>
            </a:r>
            <a:r>
              <a:rPr lang="en-US" dirty="0">
                <a:solidFill>
                  <a:schemeClr val="accent5">
                    <a:lumMod val="40000"/>
                    <a:lumOff val="60000"/>
                  </a:schemeClr>
                </a:solidFill>
              </a:rPr>
              <a:t>Network Monitoring and Tools Summary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b="0" dirty="0"/>
              <a:t>3 min</a:t>
            </a:r>
            <a:endParaRPr lang="en-US" sz="1000" b="0" dirty="0"/>
          </a:p>
          <a:p>
            <a:pPr marL="171450" lvl="0" indent="-171450">
              <a:buFont typeface="Arial" panose="020B0604020202020204" pitchFamily="34" charset="0"/>
              <a:buChar char="•"/>
            </a:pPr>
            <a:r>
              <a:rPr lang="en-US" sz="1050" b="1" dirty="0"/>
              <a:t>Instructor Notes: </a:t>
            </a:r>
            <a:endParaRPr lang="en-US" sz="1000" dirty="0"/>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altLang="en-US" sz="1000" dirty="0">
                <a:latin typeface="Arial"/>
                <a:ea typeface="ＭＳ Ｐゴシック"/>
                <a:cs typeface="Arial"/>
              </a:rPr>
              <a:t>Summarise the main points of the module and take the learners through the new terms that they have learned in this module.</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altLang="en-US" sz="1000" dirty="0">
                <a:latin typeface="Arial"/>
                <a:ea typeface="ＭＳ Ｐゴシック"/>
                <a:cs typeface="Arial"/>
              </a:rPr>
              <a:t>Ask them to complete the module quiz</a:t>
            </a:r>
            <a:r>
              <a:rPr lang="en-IN" altLang="en-US" sz="1000" baseline="0" dirty="0">
                <a:latin typeface="Arial"/>
                <a:ea typeface="ＭＳ Ｐゴシック"/>
                <a:cs typeface="Arial"/>
              </a:rPr>
              <a:t> present in section 14.4.2.</a:t>
            </a:r>
            <a:endParaRPr lang="en-IN" altLang="en-US" sz="1000" dirty="0">
              <a:latin typeface="Arial" panose="020B0604020202020204" pitchFamily="34" charset="0"/>
              <a:ea typeface="ＭＳ Ｐゴシック" panose="020B0600070205080204" pitchFamily="34" charset="-128"/>
              <a:cs typeface="Arial"/>
            </a:endParaRPr>
          </a:p>
          <a:p>
            <a:pPr marL="341313" lvl="1" indent="-171450">
              <a:buFont typeface="Arial" panose="020B0604020202020204" pitchFamily="34" charset="0"/>
              <a:buChar char="•"/>
            </a:pPr>
            <a:endParaRPr lang="en-US" sz="1000" dirty="0"/>
          </a:p>
          <a:p>
            <a:pPr marL="0" lvl="0" indent="-287337">
              <a:buFont typeface="Arial" panose="020B0604020202020204" pitchFamily="34" charset="0"/>
              <a:buChar char="•"/>
            </a:pPr>
            <a:r>
              <a:rPr lang="en-US" sz="1050" b="1" dirty="0"/>
              <a:t>Key Points: </a:t>
            </a:r>
            <a:r>
              <a:rPr lang="en-US" sz="1050" b="0" dirty="0"/>
              <a:t>NA</a:t>
            </a:r>
            <a:endParaRPr lang="en-US" b="0"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324718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a:t>
            </a:r>
            <a:r>
              <a:rPr lang="en-US" sz="1200" b="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15.3 </a:t>
            </a:r>
            <a:r>
              <a:rPr lang="en-GB" dirty="0"/>
              <a:t>–</a:t>
            </a:r>
            <a:r>
              <a:rPr lang="en-US" sz="1200" b="0" dirty="0">
                <a:solidFill>
                  <a:srgbClr val="FF0000"/>
                </a:solidFill>
              </a:rPr>
              <a:t> </a:t>
            </a:r>
            <a:r>
              <a:rPr lang="en-US" dirty="0">
                <a:solidFill>
                  <a:schemeClr val="accent5">
                    <a:lumMod val="40000"/>
                    <a:lumOff val="60000"/>
                  </a:schemeClr>
                </a:solidFill>
              </a:rPr>
              <a:t>Network Monitoring and Tools Summary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15.3.1</a:t>
            </a:r>
            <a:r>
              <a:rPr lang="en-GB" dirty="0"/>
              <a:t> – </a:t>
            </a:r>
            <a:r>
              <a:rPr lang="en-US" dirty="0"/>
              <a:t>What Did I Learn in this Module?</a:t>
            </a: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501432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a:t>
            </a:r>
            <a:r>
              <a:rPr lang="en-US" sz="1200" b="0"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15.3 </a:t>
            </a:r>
            <a:r>
              <a:rPr lang="en-GB" dirty="0"/>
              <a:t>–</a:t>
            </a:r>
            <a:r>
              <a:rPr lang="en-US" sz="1200" b="0" dirty="0">
                <a:solidFill>
                  <a:srgbClr val="FF0000"/>
                </a:solidFill>
              </a:rPr>
              <a:t> </a:t>
            </a:r>
            <a:r>
              <a:rPr lang="en-US" dirty="0">
                <a:solidFill>
                  <a:schemeClr val="accent5">
                    <a:lumMod val="40000"/>
                    <a:lumOff val="60000"/>
                  </a:schemeClr>
                </a:solidFill>
              </a:rPr>
              <a:t>Network Monitoring and Tools Summary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15.3.1</a:t>
            </a:r>
            <a:r>
              <a:rPr lang="en-GB" dirty="0"/>
              <a:t> – </a:t>
            </a:r>
            <a:r>
              <a:rPr lang="en-US" dirty="0"/>
              <a:t>What Did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15.3.2</a:t>
            </a:r>
            <a:r>
              <a:rPr lang="en-GB" dirty="0"/>
              <a:t> – Quiz – </a:t>
            </a:r>
            <a:r>
              <a:rPr lang="en-US" b="0" i="0" dirty="0">
                <a:solidFill>
                  <a:srgbClr val="056153"/>
                </a:solidFill>
                <a:effectLst/>
                <a:latin typeface="CiscoSans"/>
              </a:rPr>
              <a:t>Network Monitoring and Tools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 </a:t>
            </a:r>
            <a:endParaRPr lang="en-US" dirty="0"/>
          </a:p>
        </p:txBody>
      </p:sp>
    </p:spTree>
    <p:extLst>
      <p:ext uri="{BB962C8B-B14F-4D97-AF65-F5344CB8AC3E}">
        <p14:creationId xmlns:p14="http://schemas.microsoft.com/office/powerpoint/2010/main" val="1299568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3660052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Module 15: </a:t>
            </a:r>
            <a:r>
              <a:rPr lang="en-US" sz="1200" b="0" i="0" kern="1200" dirty="0">
                <a:solidFill>
                  <a:schemeClr val="tx1"/>
                </a:solidFill>
                <a:effectLst/>
                <a:latin typeface="+mn-lt"/>
                <a:ea typeface="+mn-ea"/>
                <a:cs typeface="+mn-cs"/>
              </a:rPr>
              <a:t>Network Monitoring and Tools</a:t>
            </a:r>
          </a:p>
          <a:p>
            <a:r>
              <a:rPr lang="en-US" sz="1200" b="0" i="0" kern="1200" dirty="0">
                <a:solidFill>
                  <a:schemeClr val="tx1"/>
                </a:solidFill>
                <a:effectLst/>
                <a:latin typeface="+mn-lt"/>
                <a:ea typeface="+mn-ea"/>
                <a:cs typeface="+mn-cs"/>
              </a:rPr>
              <a:t>New Terms and Commands</a:t>
            </a:r>
            <a:endParaRPr lang="en-US" dirty="0"/>
          </a:p>
          <a:p>
            <a:pPr>
              <a:buFontTx/>
              <a:buNone/>
            </a:pPr>
            <a:endParaRPr lang="en-US" dirty="0"/>
          </a:p>
        </p:txBody>
      </p:sp>
    </p:spTree>
    <p:extLst>
      <p:ext uri="{BB962C8B-B14F-4D97-AF65-F5344CB8AC3E}">
        <p14:creationId xmlns:p14="http://schemas.microsoft.com/office/powerpoint/2010/main" val="415609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i="1" dirty="0"/>
          </a:p>
        </p:txBody>
      </p:sp>
    </p:spTree>
    <p:extLst>
      <p:ext uri="{BB962C8B-B14F-4D97-AF65-F5344CB8AC3E}">
        <p14:creationId xmlns:p14="http://schemas.microsoft.com/office/powerpoint/2010/main" val="168745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err="1">
                <a:solidFill>
                  <a:srgbClr val="AFE8FB"/>
                </a:solidFill>
              </a:rPr>
              <a:t>CyberOps</a:t>
            </a:r>
            <a:r>
              <a:rPr lang="en-US" dirty="0">
                <a:solidFill>
                  <a:srgbClr val="AFE8FB"/>
                </a:solidFill>
              </a:rPr>
              <a:t> Associate v1.0</a:t>
            </a:r>
            <a:endParaRPr lang="en-US" dirty="0">
              <a:solidFill>
                <a:srgbClr val="FF0000"/>
              </a:solidFill>
            </a:endParaRPr>
          </a:p>
          <a:p>
            <a:r>
              <a:rPr lang="en-US" sz="1200" b="0" dirty="0"/>
              <a:t>Module 15: </a:t>
            </a:r>
            <a:r>
              <a:rPr lang="en-US" sz="1200" b="0" i="0" kern="1200" dirty="0">
                <a:solidFill>
                  <a:schemeClr val="tx1"/>
                </a:solidFill>
                <a:effectLst/>
                <a:latin typeface="+mn-lt"/>
                <a:ea typeface="+mn-ea"/>
                <a:cs typeface="+mn-cs"/>
              </a:rPr>
              <a:t>Network Monitoring and Tools</a:t>
            </a:r>
            <a:endParaRPr lang="en-US" dirty="0"/>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b="0" dirty="0">
                <a:solidFill>
                  <a:srgbClr val="FF0000"/>
                </a:solidFill>
              </a:rPr>
              <a:t>10</a:t>
            </a:r>
            <a:r>
              <a:rPr lang="en-US" b="0" baseline="0" dirty="0">
                <a:solidFill>
                  <a:srgbClr val="FF0000"/>
                </a:solidFill>
              </a:rPr>
              <a:t> </a:t>
            </a:r>
            <a:r>
              <a:rPr lang="en-US" b="0" dirty="0">
                <a:solidFill>
                  <a:srgbClr val="FF0000"/>
                </a:solidFill>
              </a:rPr>
              <a:t>min</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a:t>Introduce yourself briefly and invite participants to introduce self with name, dept. and role, if deemed all right. </a:t>
            </a:r>
          </a:p>
          <a:p>
            <a:pPr marL="341313" lvl="1" indent="-171450">
              <a:buFont typeface="Arial" panose="020B0604020202020204" pitchFamily="34" charset="0"/>
              <a:buChar char="•"/>
            </a:pPr>
            <a:r>
              <a:rPr lang="en-US" sz="1000" dirty="0"/>
              <a:t>Introduce the topic and encourage learners to come up with a list of expectations from the session. Collate topics on the white board or Desktop while using learner’s inputs to interpret them in words.</a:t>
            </a:r>
            <a:r>
              <a:rPr lang="en-US" sz="1000" b="1" dirty="0"/>
              <a:t> </a:t>
            </a:r>
            <a:endParaRPr lang="en-US" sz="1050" b="1" dirty="0">
              <a:solidFill>
                <a:prstClr val="black"/>
              </a:solidFill>
            </a:endParaRP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9</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15</a:t>
            </a:r>
            <a:r>
              <a:rPr lang="en-US" sz="1200" b="0" baseline="0" dirty="0"/>
              <a:t> </a:t>
            </a:r>
            <a:r>
              <a:rPr lang="en-GB" dirty="0"/>
              <a:t>– </a:t>
            </a:r>
            <a:r>
              <a:rPr lang="en-US" dirty="0"/>
              <a:t>Network Monitoring and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15.0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15.0.2</a:t>
            </a:r>
            <a:r>
              <a:rPr lang="en-GB" dirty="0"/>
              <a:t> – </a:t>
            </a:r>
            <a:r>
              <a:rPr lang="en-US" sz="1200" b="0" i="0" kern="1200" dirty="0">
                <a:solidFill>
                  <a:schemeClr val="tx1"/>
                </a:solidFill>
                <a:effectLst/>
                <a:latin typeface="+mn-lt"/>
                <a:ea typeface="+mn-ea"/>
                <a:cs typeface="+mn-cs"/>
              </a:rPr>
              <a:t>What Will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15.0.3</a:t>
            </a:r>
            <a:r>
              <a:rPr lang="en-US" sz="1200" b="0" i="0" kern="1200" baseline="0" dirty="0">
                <a:solidFill>
                  <a:schemeClr val="tx1"/>
                </a:solidFill>
                <a:effectLst/>
                <a:latin typeface="+mn-lt"/>
                <a:ea typeface="+mn-ea"/>
                <a:cs typeface="+mn-cs"/>
              </a:rPr>
              <a:t> </a:t>
            </a:r>
            <a:r>
              <a:rPr lang="en-GB" dirty="0"/>
              <a:t>– Class Activity – What’s Going On?</a:t>
            </a:r>
            <a:endParaRPr lang="en-US" sz="1200" b="0" i="0" kern="1200" dirty="0">
              <a:solidFill>
                <a:schemeClr val="tx1"/>
              </a:solidFill>
              <a:effectLst/>
              <a:latin typeface="+mn-lt"/>
              <a:ea typeface="+mn-ea"/>
              <a:cs typeface="+mn-cs"/>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15: Network Monitoring and Tools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err="1">
                <a:solidFill>
                  <a:srgbClr val="AFE8FB"/>
                </a:solidFill>
              </a:rPr>
              <a:t>CyberOps</a:t>
            </a:r>
            <a:r>
              <a:rPr lang="en-US" dirty="0">
                <a:solidFill>
                  <a:srgbClr val="AFE8FB"/>
                </a:solidFill>
              </a:rPr>
              <a:t> Associate v1.0</a:t>
            </a:r>
            <a:endParaRPr lang="en-US" dirty="0">
              <a:solidFill>
                <a:srgbClr val="FF0000"/>
              </a:solidFill>
            </a:endParaRP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979" y="1670554"/>
            <a:ext cx="7598042" cy="1802391"/>
          </a:xfrm>
        </p:spPr>
        <p:txBody>
          <a:bodyPr/>
          <a:lstStyle/>
          <a:p>
            <a:r>
              <a:rPr lang="en-US" dirty="0">
                <a:solidFill>
                  <a:schemeClr val="accent5">
                    <a:lumMod val="40000"/>
                    <a:lumOff val="60000"/>
                  </a:schemeClr>
                </a:solidFill>
              </a:rPr>
              <a:t>15.1 Introduction to Network Monitoring</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Monitoring and Tools</a:t>
            </a:r>
            <a:br>
              <a:rPr lang="en-US" altLang="en-US" dirty="0"/>
            </a:br>
            <a:r>
              <a:rPr lang="en-US" dirty="0"/>
              <a:t>Network Security Topology</a:t>
            </a:r>
          </a:p>
        </p:txBody>
      </p:sp>
      <p:sp>
        <p:nvSpPr>
          <p:cNvPr id="2" name="Content Placeholder 1"/>
          <p:cNvSpPr>
            <a:spLocks noGrp="1"/>
          </p:cNvSpPr>
          <p:nvPr>
            <p:ph idx="1"/>
          </p:nvPr>
        </p:nvSpPr>
        <p:spPr>
          <a:xfrm>
            <a:off x="144065" y="798944"/>
            <a:ext cx="8853286" cy="3853066"/>
          </a:xfrm>
        </p:spPr>
        <p:txBody>
          <a:bodyPr/>
          <a:lstStyle/>
          <a:p>
            <a:pPr>
              <a:buFont typeface="Arial" panose="020B0604020202020204" pitchFamily="34" charset="0"/>
              <a:buChar char="•"/>
            </a:pPr>
            <a:r>
              <a:rPr lang="en-US" sz="1600" dirty="0"/>
              <a:t>To mitigate threats, all networks must be secured and protected.</a:t>
            </a:r>
          </a:p>
          <a:p>
            <a:pPr>
              <a:buFont typeface="Arial" panose="020B0604020202020204" pitchFamily="34" charset="0"/>
              <a:buChar char="•"/>
            </a:pPr>
            <a:r>
              <a:rPr lang="en-US" sz="1600" dirty="0"/>
              <a:t>Network requires a security infrastructure consisting of firewalls, Intrusion Detection Systems (IDS), Intrusion Prevention Systems (IPS), and endpoint security software to protect.</a:t>
            </a:r>
          </a:p>
          <a:p>
            <a:pPr>
              <a:buFont typeface="Arial" panose="020B0604020202020204" pitchFamily="34" charset="0"/>
              <a:buChar char="•"/>
            </a:pPr>
            <a:r>
              <a:rPr lang="en-US" sz="1600" dirty="0"/>
              <a:t>These methods and technologies are used to introduce automated monitoring, creating security alerts, or automatically blocking offensive devices.</a:t>
            </a:r>
          </a:p>
          <a:p>
            <a:pPr>
              <a:buFont typeface="Arial" panose="020B0604020202020204" pitchFamily="34" charset="0"/>
              <a:buChar char="•"/>
            </a:pPr>
            <a:r>
              <a:rPr lang="en-US" sz="1600" dirty="0"/>
              <a:t>For large networks, an extra layer of protection is added.</a:t>
            </a:r>
          </a:p>
          <a:p>
            <a:pPr>
              <a:buFont typeface="Arial" panose="020B0604020202020204" pitchFamily="34" charset="0"/>
              <a:buChar char="•"/>
            </a:pPr>
            <a:r>
              <a:rPr lang="en-US" sz="1600" dirty="0"/>
              <a:t>Devices such as firewalls and IPS operate based on pre-configured rules and monitor traffic and compare it against the configured rules. </a:t>
            </a:r>
            <a:r>
              <a:rPr lang="en-US" dirty="0"/>
              <a:t>If there is a match, the traffic is handled according to the rule. </a:t>
            </a:r>
            <a:endParaRPr lang="en-US" sz="1600" dirty="0"/>
          </a:p>
          <a:p>
            <a:pPr>
              <a:buFont typeface="Arial" panose="020B0604020202020204" pitchFamily="34" charset="0"/>
              <a:buChar char="•"/>
            </a:pPr>
            <a:r>
              <a:rPr lang="en-US" sz="1600" dirty="0"/>
              <a:t>An important part of the cybersecurity analyst is to review all alerts generated by network devices and determine the validity of the alerts.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Monitoring and Tools</a:t>
            </a:r>
            <a:br>
              <a:rPr lang="en-US" altLang="en-US" dirty="0"/>
            </a:br>
            <a:r>
              <a:rPr lang="en-US" dirty="0"/>
              <a:t>Network Monitoring Methods</a:t>
            </a:r>
          </a:p>
        </p:txBody>
      </p:sp>
      <p:sp>
        <p:nvSpPr>
          <p:cNvPr id="2" name="Content Placeholder 1"/>
          <p:cNvSpPr>
            <a:spLocks noGrp="1"/>
          </p:cNvSpPr>
          <p:nvPr>
            <p:ph idx="1"/>
          </p:nvPr>
        </p:nvSpPr>
        <p:spPr>
          <a:xfrm>
            <a:off x="144065" y="798944"/>
            <a:ext cx="8853286" cy="3853066"/>
          </a:xfrm>
        </p:spPr>
        <p:txBody>
          <a:bodyPr/>
          <a:lstStyle/>
          <a:p>
            <a:pPr>
              <a:buFont typeface="Arial" panose="020B0604020202020204" pitchFamily="34" charset="0"/>
              <a:buChar char="•"/>
            </a:pPr>
            <a:r>
              <a:rPr lang="en-US" sz="1600" dirty="0"/>
              <a:t>The day-to-day operations of a network consists of traffic flow, bandwidth usage, and resource access. These patterns identify normal network behavior.</a:t>
            </a:r>
          </a:p>
          <a:p>
            <a:pPr>
              <a:buFont typeface="Arial" panose="020B0604020202020204" pitchFamily="34" charset="0"/>
              <a:buChar char="•"/>
            </a:pPr>
            <a:r>
              <a:rPr lang="en-US" sz="1600" dirty="0"/>
              <a:t>To determine normal network behavior, network monitoring must be implemented.</a:t>
            </a:r>
          </a:p>
          <a:p>
            <a:pPr>
              <a:buFont typeface="Arial" panose="020B0604020202020204" pitchFamily="34" charset="0"/>
              <a:buChar char="•"/>
            </a:pPr>
            <a:r>
              <a:rPr lang="en-US" sz="1600" dirty="0"/>
              <a:t>The tools such as IDS, packet analyzers, SNMP, NetFlow, and others are used for network monitoring .</a:t>
            </a:r>
          </a:p>
          <a:p>
            <a:pPr>
              <a:buFont typeface="Arial" panose="020B0604020202020204" pitchFamily="34" charset="0"/>
              <a:buChar char="•"/>
            </a:pPr>
            <a:r>
              <a:rPr lang="en-US" sz="1600" dirty="0"/>
              <a:t>There are two common methods used to capture traffic and send it to network monitoring devices:</a:t>
            </a:r>
          </a:p>
          <a:p>
            <a:pPr marL="582612" indent="-285750">
              <a:spcBef>
                <a:spcPts val="300"/>
              </a:spcBef>
              <a:spcAft>
                <a:spcPts val="300"/>
              </a:spcAft>
              <a:buFont typeface="Arial" pitchFamily="34" charset="0"/>
              <a:buChar char="•"/>
            </a:pPr>
            <a:r>
              <a:rPr lang="en-US" sz="1600" dirty="0"/>
              <a:t>Network taps, sometimes known as Test Access Points (TAPs)</a:t>
            </a:r>
          </a:p>
          <a:p>
            <a:pPr marL="582612" indent="-285750">
              <a:spcBef>
                <a:spcPts val="300"/>
              </a:spcBef>
              <a:spcAft>
                <a:spcPts val="300"/>
              </a:spcAft>
              <a:buFont typeface="Arial" pitchFamily="34" charset="0"/>
              <a:buChar char="•"/>
            </a:pPr>
            <a:r>
              <a:rPr lang="en-US" sz="1600" dirty="0"/>
              <a:t>Traffic mirroring using Switch Port Analyzer (SPAN) or other port mirroring.</a:t>
            </a:r>
          </a:p>
        </p:txBody>
      </p:sp>
    </p:spTree>
    <p:custDataLst>
      <p:tags r:id="rId1"/>
    </p:custDataLst>
    <p:extLst>
      <p:ext uri="{BB962C8B-B14F-4D97-AF65-F5344CB8AC3E}">
        <p14:creationId xmlns:p14="http://schemas.microsoft.com/office/powerpoint/2010/main" val="18653094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Monitoring and Tools</a:t>
            </a:r>
            <a:br>
              <a:rPr lang="en-US" altLang="en-US" dirty="0"/>
            </a:br>
            <a:r>
              <a:rPr lang="en-US" dirty="0"/>
              <a:t>Network Taps</a:t>
            </a:r>
          </a:p>
        </p:txBody>
      </p:sp>
      <p:sp>
        <p:nvSpPr>
          <p:cNvPr id="2" name="Content Placeholder 1"/>
          <p:cNvSpPr>
            <a:spLocks noGrp="1"/>
          </p:cNvSpPr>
          <p:nvPr>
            <p:ph idx="1"/>
          </p:nvPr>
        </p:nvSpPr>
        <p:spPr>
          <a:xfrm>
            <a:off x="144066" y="798944"/>
            <a:ext cx="5397198" cy="3806510"/>
          </a:xfrm>
        </p:spPr>
        <p:txBody>
          <a:bodyPr/>
          <a:lstStyle/>
          <a:p>
            <a:pPr>
              <a:spcBef>
                <a:spcPts val="400"/>
              </a:spcBef>
              <a:spcAft>
                <a:spcPts val="400"/>
              </a:spcAft>
              <a:buFont typeface="Arial" panose="020B0604020202020204" pitchFamily="34" charset="0"/>
              <a:buChar char="•"/>
            </a:pPr>
            <a:r>
              <a:rPr lang="en-US" sz="1600" dirty="0"/>
              <a:t>A network tap is a passive splitting device implemented inline between a device of interest and the network. </a:t>
            </a:r>
          </a:p>
          <a:p>
            <a:pPr>
              <a:spcBef>
                <a:spcPts val="400"/>
              </a:spcBef>
              <a:spcAft>
                <a:spcPts val="400"/>
              </a:spcAft>
              <a:buFont typeface="Arial" panose="020B0604020202020204" pitchFamily="34" charset="0"/>
              <a:buChar char="•"/>
            </a:pPr>
            <a:r>
              <a:rPr lang="en-US" sz="1600" dirty="0"/>
              <a:t>A tap forwards all traffic, including physical layer errors, to an analysis device while allowing the traffic to reach its intended destination.</a:t>
            </a:r>
          </a:p>
          <a:p>
            <a:pPr>
              <a:spcBef>
                <a:spcPts val="400"/>
              </a:spcBef>
              <a:spcAft>
                <a:spcPts val="400"/>
              </a:spcAft>
              <a:buFont typeface="Arial" panose="020B0604020202020204" pitchFamily="34" charset="0"/>
              <a:buChar char="•"/>
            </a:pPr>
            <a:r>
              <a:rPr lang="en-US" sz="1600" dirty="0"/>
              <a:t>Here, the tap simultaneously sends both the transmit (TX) data stream from the internal router and the receive (RX) data stream to the internal router on separate, dedicated channels.</a:t>
            </a:r>
          </a:p>
          <a:p>
            <a:pPr>
              <a:spcBef>
                <a:spcPts val="400"/>
              </a:spcBef>
              <a:spcAft>
                <a:spcPts val="400"/>
              </a:spcAft>
              <a:buFont typeface="Arial" panose="020B0604020202020204" pitchFamily="34" charset="0"/>
              <a:buChar char="•"/>
            </a:pPr>
            <a:r>
              <a:rPr lang="en-US" sz="1600" dirty="0"/>
              <a:t>This ensures that all data arrives at the monitoring device in real time.</a:t>
            </a:r>
          </a:p>
          <a:p>
            <a:pPr>
              <a:spcBef>
                <a:spcPts val="400"/>
              </a:spcBef>
              <a:spcAft>
                <a:spcPts val="400"/>
              </a:spcAft>
              <a:buFont typeface="Arial" panose="020B0604020202020204" pitchFamily="34" charset="0"/>
              <a:buChar char="•"/>
            </a:pPr>
            <a:r>
              <a:rPr lang="en-US" sz="1600" dirty="0"/>
              <a:t>Taps are fail-safe, which means that the traffic between the firewall and internal router is not affected</a:t>
            </a:r>
            <a:r>
              <a:rPr lang="en-US" dirty="0"/>
              <a:t>.</a:t>
            </a:r>
            <a:endParaRPr lang="en-US" sz="1600" dirty="0"/>
          </a:p>
        </p:txBody>
      </p:sp>
      <p:pic>
        <p:nvPicPr>
          <p:cNvPr id="3" name="Picture 2"/>
          <p:cNvPicPr>
            <a:picLocks noChangeAspect="1"/>
          </p:cNvPicPr>
          <p:nvPr/>
        </p:nvPicPr>
        <p:blipFill>
          <a:blip r:embed="rId4"/>
          <a:stretch>
            <a:fillRect/>
          </a:stretch>
        </p:blipFill>
        <p:spPr>
          <a:xfrm>
            <a:off x="5228289" y="1167225"/>
            <a:ext cx="3771645" cy="2353215"/>
          </a:xfrm>
          <a:prstGeom prst="rect">
            <a:avLst/>
          </a:prstGeom>
          <a:ln>
            <a:solidFill>
              <a:schemeClr val="bg1">
                <a:lumMod val="85000"/>
              </a:schemeClr>
            </a:solidFill>
          </a:ln>
        </p:spPr>
      </p:pic>
      <p:sp>
        <p:nvSpPr>
          <p:cNvPr id="5" name="Rectangle 4">
            <a:extLst>
              <a:ext uri="{FF2B5EF4-FFF2-40B4-BE49-F238E27FC236}">
                <a16:creationId xmlns:a16="http://schemas.microsoft.com/office/drawing/2014/main" id="{42A276D2-DF1C-4B82-9967-9BB082681DD9}"/>
              </a:ext>
            </a:extLst>
          </p:cNvPr>
          <p:cNvSpPr/>
          <p:nvPr/>
        </p:nvSpPr>
        <p:spPr>
          <a:xfrm>
            <a:off x="5333410" y="3571017"/>
            <a:ext cx="3575085" cy="584775"/>
          </a:xfrm>
          <a:prstGeom prst="rect">
            <a:avLst/>
          </a:prstGeom>
        </p:spPr>
        <p:txBody>
          <a:bodyPr wrap="square">
            <a:spAutoFit/>
          </a:bodyPr>
          <a:lstStyle/>
          <a:p>
            <a:pPr algn="ctr"/>
            <a:r>
              <a:rPr lang="en-US" sz="1600" dirty="0">
                <a:solidFill>
                  <a:srgbClr val="000000"/>
                </a:solidFill>
                <a:latin typeface="+mn-lt"/>
                <a:cs typeface="Arial" panose="020B0604020202020204" pitchFamily="34" charset="0"/>
              </a:rPr>
              <a:t>Implementing a TAP in a Sample Network</a:t>
            </a:r>
          </a:p>
        </p:txBody>
      </p:sp>
    </p:spTree>
    <p:custDataLst>
      <p:tags r:id="rId1"/>
    </p:custDataLst>
    <p:extLst>
      <p:ext uri="{BB962C8B-B14F-4D97-AF65-F5344CB8AC3E}">
        <p14:creationId xmlns:p14="http://schemas.microsoft.com/office/powerpoint/2010/main" val="309875025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Monitoring and Tools</a:t>
            </a:r>
            <a:br>
              <a:rPr lang="en-US" altLang="en-US" dirty="0"/>
            </a:br>
            <a:r>
              <a:rPr lang="en-US" dirty="0"/>
              <a:t>Traffic Mirroring and SPAN</a:t>
            </a:r>
          </a:p>
        </p:txBody>
      </p:sp>
      <p:sp>
        <p:nvSpPr>
          <p:cNvPr id="2" name="Content Placeholder 1"/>
          <p:cNvSpPr>
            <a:spLocks noGrp="1"/>
          </p:cNvSpPr>
          <p:nvPr>
            <p:ph idx="1"/>
          </p:nvPr>
        </p:nvSpPr>
        <p:spPr>
          <a:xfrm>
            <a:off x="144065" y="798944"/>
            <a:ext cx="4135327" cy="4152197"/>
          </a:xfrm>
        </p:spPr>
        <p:txBody>
          <a:bodyPr/>
          <a:lstStyle/>
          <a:p>
            <a:pPr>
              <a:buFont typeface="Arial" panose="020B0604020202020204" pitchFamily="34" charset="0"/>
              <a:buChar char="•"/>
            </a:pPr>
            <a:r>
              <a:rPr lang="en-US" sz="1600" dirty="0"/>
              <a:t>Capturing data for network monitoring requires all traffic to be captured.</a:t>
            </a:r>
          </a:p>
          <a:p>
            <a:pPr>
              <a:buFont typeface="Arial" panose="020B0604020202020204" pitchFamily="34" charset="0"/>
              <a:buChar char="•"/>
            </a:pPr>
            <a:r>
              <a:rPr lang="en-US" sz="1600" dirty="0"/>
              <a:t>Special techniques such as port mirroring must be employed to bypass network segmentation imposed by network switches. </a:t>
            </a:r>
          </a:p>
          <a:p>
            <a:pPr>
              <a:buFont typeface="Arial" panose="020B0604020202020204" pitchFamily="34" charset="0"/>
              <a:buChar char="•"/>
            </a:pPr>
            <a:r>
              <a:rPr lang="en-US" sz="1600" dirty="0"/>
              <a:t>Port mirroring enables the switch to copy frames that are received on one or more ports to a Switch Port Analyzer (SPAN) port that is connected to an analysis device.</a:t>
            </a:r>
          </a:p>
          <a:p>
            <a:pPr>
              <a:buFont typeface="Arial" panose="020B0604020202020204" pitchFamily="34" charset="0"/>
              <a:buChar char="•"/>
            </a:pPr>
            <a:r>
              <a:rPr lang="en-US" sz="1600" dirty="0"/>
              <a:t>The table identifies and describes the SPAN terms.</a:t>
            </a:r>
          </a:p>
          <a:p>
            <a:pPr>
              <a:buNone/>
            </a:pPr>
            <a:endParaRPr lang="en-US" sz="1600" dirty="0"/>
          </a:p>
          <a:p>
            <a:pPr>
              <a:buNone/>
            </a:pPr>
            <a:endParaRPr lang="en-US" sz="1600" dirty="0"/>
          </a:p>
          <a:p>
            <a:pPr>
              <a:buNone/>
            </a:pPr>
            <a:endParaRPr lang="en-US" sz="1600" dirty="0"/>
          </a:p>
        </p:txBody>
      </p:sp>
      <p:graphicFrame>
        <p:nvGraphicFramePr>
          <p:cNvPr id="4" name="Content Placeholder 3">
            <a:extLst>
              <a:ext uri="{FF2B5EF4-FFF2-40B4-BE49-F238E27FC236}">
                <a16:creationId xmlns:a16="http://schemas.microsoft.com/office/drawing/2014/main" id="{1C0402EF-DC60-4A7F-8F75-F6A17DCA8A95}"/>
              </a:ext>
            </a:extLst>
          </p:cNvPr>
          <p:cNvGraphicFramePr>
            <a:graphicFrameLocks/>
          </p:cNvGraphicFramePr>
          <p:nvPr>
            <p:extLst>
              <p:ext uri="{D42A27DB-BD31-4B8C-83A1-F6EECF244321}">
                <p14:modId xmlns:p14="http://schemas.microsoft.com/office/powerpoint/2010/main" val="1024358703"/>
              </p:ext>
            </p:extLst>
          </p:nvPr>
        </p:nvGraphicFramePr>
        <p:xfrm>
          <a:off x="4535424" y="912300"/>
          <a:ext cx="4427935" cy="3136020"/>
        </p:xfrm>
        <a:graphic>
          <a:graphicData uri="http://schemas.openxmlformats.org/drawingml/2006/table">
            <a:tbl>
              <a:tblPr firstRow="1" bandRow="1">
                <a:tableStyleId>{5C22544A-7EE6-4342-B048-85BDC9FD1C3A}</a:tableStyleId>
              </a:tblPr>
              <a:tblGrid>
                <a:gridCol w="1319384">
                  <a:extLst>
                    <a:ext uri="{9D8B030D-6E8A-4147-A177-3AD203B41FA5}">
                      <a16:colId xmlns:a16="http://schemas.microsoft.com/office/drawing/2014/main" val="3215831619"/>
                    </a:ext>
                  </a:extLst>
                </a:gridCol>
                <a:gridCol w="3108551">
                  <a:extLst>
                    <a:ext uri="{9D8B030D-6E8A-4147-A177-3AD203B41FA5}">
                      <a16:colId xmlns:a16="http://schemas.microsoft.com/office/drawing/2014/main" val="276475465"/>
                    </a:ext>
                  </a:extLst>
                </a:gridCol>
              </a:tblGrid>
              <a:tr h="405927">
                <a:tc>
                  <a:txBody>
                    <a:bodyPr/>
                    <a:lstStyle/>
                    <a:p>
                      <a:pPr algn="ctr" fontAlgn="ctr"/>
                      <a:r>
                        <a:rPr lang="en-US" sz="1400" b="1" kern="1200" dirty="0">
                          <a:solidFill>
                            <a:schemeClr val="lt1"/>
                          </a:solidFill>
                          <a:latin typeface="+mn-lt"/>
                          <a:ea typeface="+mn-ea"/>
                          <a:cs typeface="+mn-cs"/>
                        </a:rPr>
                        <a:t>SPAN</a:t>
                      </a:r>
                      <a:r>
                        <a:rPr lang="en-US" sz="1400" b="1" dirty="0"/>
                        <a:t> </a:t>
                      </a:r>
                      <a:r>
                        <a:rPr lang="en-US" sz="1400" b="1" kern="1200" dirty="0">
                          <a:solidFill>
                            <a:schemeClr val="lt1"/>
                          </a:solidFill>
                          <a:latin typeface="+mn-lt"/>
                          <a:ea typeface="+mn-ea"/>
                          <a:cs typeface="+mn-cs"/>
                        </a:rPr>
                        <a:t>Term</a:t>
                      </a:r>
                    </a:p>
                  </a:txBody>
                  <a:tcPr marL="47625" marR="47625" marT="47625" marB="47625" anchor="ctr"/>
                </a:tc>
                <a:tc>
                  <a:txBody>
                    <a:bodyPr/>
                    <a:lstStyle/>
                    <a:p>
                      <a:pPr algn="ctr"/>
                      <a:r>
                        <a:rPr lang="en-US" sz="1400" dirty="0"/>
                        <a:t>Description</a:t>
                      </a:r>
                    </a:p>
                  </a:txBody>
                  <a:tcPr anchor="ctr"/>
                </a:tc>
                <a:extLst>
                  <a:ext uri="{0D108BD9-81ED-4DB2-BD59-A6C34878D82A}">
                    <a16:rowId xmlns:a16="http://schemas.microsoft.com/office/drawing/2014/main" val="3768427975"/>
                  </a:ext>
                </a:extLst>
              </a:tr>
              <a:tr h="520626">
                <a:tc>
                  <a:txBody>
                    <a:bodyPr/>
                    <a:lstStyle/>
                    <a:p>
                      <a:pPr algn="l" fontAlgn="b"/>
                      <a:r>
                        <a:rPr lang="en-US" sz="1400" b="0" i="0" kern="1200" dirty="0">
                          <a:solidFill>
                            <a:schemeClr val="dk1"/>
                          </a:solidFill>
                          <a:effectLst/>
                          <a:latin typeface="+mn-lt"/>
                          <a:ea typeface="+mn-ea"/>
                          <a:cs typeface="+mn-cs"/>
                        </a:rPr>
                        <a:t>Ingress traffic</a:t>
                      </a:r>
                    </a:p>
                  </a:txBody>
                  <a:tcPr marL="9525" marR="9525" marT="9525" marB="0" anchor="ctr"/>
                </a:tc>
                <a:tc>
                  <a:txBody>
                    <a:bodyPr/>
                    <a:lstStyle/>
                    <a:p>
                      <a:pPr fontAlgn="ctr"/>
                      <a:r>
                        <a:rPr lang="en-US" sz="1400" b="0" i="0" kern="1200" dirty="0">
                          <a:solidFill>
                            <a:schemeClr val="dk1"/>
                          </a:solidFill>
                          <a:effectLst/>
                          <a:latin typeface="+mn-lt"/>
                          <a:ea typeface="+mn-ea"/>
                          <a:cs typeface="+mn-cs"/>
                        </a:rPr>
                        <a:t>Traffic that enters the switch</a:t>
                      </a:r>
                    </a:p>
                  </a:txBody>
                  <a:tcPr marL="47625" marR="47625" marT="47625" marB="47625" anchor="ctr"/>
                </a:tc>
                <a:extLst>
                  <a:ext uri="{0D108BD9-81ED-4DB2-BD59-A6C34878D82A}">
                    <a16:rowId xmlns:a16="http://schemas.microsoft.com/office/drawing/2014/main" val="2258594367"/>
                  </a:ext>
                </a:extLst>
              </a:tr>
              <a:tr h="525447">
                <a:tc>
                  <a:txBody>
                    <a:bodyPr/>
                    <a:lstStyle/>
                    <a:p>
                      <a:pPr fontAlgn="ctr"/>
                      <a:r>
                        <a:rPr lang="en-US" sz="1400" b="0" i="0" kern="1200" dirty="0">
                          <a:solidFill>
                            <a:schemeClr val="dk1"/>
                          </a:solidFill>
                          <a:effectLst/>
                          <a:latin typeface="+mn-lt"/>
                          <a:ea typeface="+mn-ea"/>
                          <a:cs typeface="+mn-cs"/>
                        </a:rPr>
                        <a:t>Egress traffic</a:t>
                      </a:r>
                    </a:p>
                  </a:txBody>
                  <a:tcPr marL="47625" marR="47625" marT="47625" marB="47625" anchor="ctr"/>
                </a:tc>
                <a:tc>
                  <a:txBody>
                    <a:bodyPr/>
                    <a:lstStyle/>
                    <a:p>
                      <a:pPr fontAlgn="ctr"/>
                      <a:r>
                        <a:rPr lang="en-US" sz="1400" b="0" i="0" kern="1200" dirty="0">
                          <a:solidFill>
                            <a:schemeClr val="dk1"/>
                          </a:solidFill>
                          <a:effectLst/>
                          <a:latin typeface="+mn-lt"/>
                          <a:ea typeface="+mn-ea"/>
                          <a:cs typeface="+mn-cs"/>
                        </a:rPr>
                        <a:t>Traffic that leaves the switch.</a:t>
                      </a:r>
                    </a:p>
                  </a:txBody>
                  <a:tcPr marL="47625" marR="47625" marT="47625" marB="47625" anchor="ctr"/>
                </a:tc>
                <a:extLst>
                  <a:ext uri="{0D108BD9-81ED-4DB2-BD59-A6C34878D82A}">
                    <a16:rowId xmlns:a16="http://schemas.microsoft.com/office/drawing/2014/main" val="1125566603"/>
                  </a:ext>
                </a:extLst>
              </a:tr>
              <a:tr h="546248">
                <a:tc>
                  <a:txBody>
                    <a:bodyPr/>
                    <a:lstStyle/>
                    <a:p>
                      <a:pPr marL="0" algn="l" defTabSz="685777" rtl="0" eaLnBrk="1" fontAlgn="ctr" latinLnBrk="0" hangingPunct="1"/>
                      <a:r>
                        <a:rPr lang="en-US" sz="1400" b="0" i="0" kern="1200" dirty="0">
                          <a:solidFill>
                            <a:schemeClr val="dk1"/>
                          </a:solidFill>
                          <a:effectLst/>
                          <a:latin typeface="+mn-lt"/>
                          <a:ea typeface="+mn-ea"/>
                          <a:cs typeface="+mn-cs"/>
                        </a:rPr>
                        <a:t>Source (SPAN) port</a:t>
                      </a:r>
                    </a:p>
                  </a:txBody>
                  <a:tcPr marL="9525" marR="9525" marT="9525" marB="0" anchor="ctr"/>
                </a:tc>
                <a:tc>
                  <a:txBody>
                    <a:bodyPr/>
                    <a:lstStyle/>
                    <a:p>
                      <a:pPr marL="0" algn="l" defTabSz="685777" rtl="0" eaLnBrk="1" fontAlgn="ctr" latinLnBrk="0" hangingPunct="1"/>
                      <a:r>
                        <a:rPr lang="en-US" sz="1400" b="0" i="0" kern="1200" dirty="0">
                          <a:solidFill>
                            <a:schemeClr val="dk1"/>
                          </a:solidFill>
                          <a:effectLst/>
                          <a:latin typeface="+mn-lt"/>
                          <a:ea typeface="+mn-ea"/>
                          <a:cs typeface="+mn-cs"/>
                        </a:rPr>
                        <a:t>Source ports are monitored as traffic entering them is replicated (mirrored) to the destination ports.</a:t>
                      </a:r>
                    </a:p>
                  </a:txBody>
                  <a:tcPr marL="47625" marR="47625" marT="47625" marB="47625" anchor="ctr"/>
                </a:tc>
                <a:extLst>
                  <a:ext uri="{0D108BD9-81ED-4DB2-BD59-A6C34878D82A}">
                    <a16:rowId xmlns:a16="http://schemas.microsoft.com/office/drawing/2014/main" val="831502776"/>
                  </a:ext>
                </a:extLst>
              </a:tr>
              <a:tr h="756727">
                <a:tc>
                  <a:txBody>
                    <a:bodyPr/>
                    <a:lstStyle/>
                    <a:p>
                      <a:pPr algn="l" fontAlgn="b"/>
                      <a:r>
                        <a:rPr lang="en-US" sz="1400" b="0" i="0" kern="1200" dirty="0">
                          <a:solidFill>
                            <a:schemeClr val="dk1"/>
                          </a:solidFill>
                          <a:effectLst/>
                          <a:latin typeface="+mn-lt"/>
                          <a:ea typeface="+mn-ea"/>
                          <a:cs typeface="+mn-cs"/>
                        </a:rPr>
                        <a:t>Destination (SPAN) port</a:t>
                      </a:r>
                    </a:p>
                  </a:txBody>
                  <a:tcPr marL="9525" marR="9525" marT="9525" marB="0" anchor="ctr"/>
                </a:tc>
                <a:tc>
                  <a:txBody>
                    <a:bodyPr/>
                    <a:lstStyle/>
                    <a:p>
                      <a:pPr fontAlgn="ctr"/>
                      <a:r>
                        <a:rPr lang="en-US" sz="1400" b="0" i="0" kern="1200" dirty="0">
                          <a:solidFill>
                            <a:schemeClr val="dk1"/>
                          </a:solidFill>
                          <a:effectLst/>
                          <a:latin typeface="+mn-lt"/>
                          <a:ea typeface="+mn-ea"/>
                          <a:cs typeface="+mn-cs"/>
                        </a:rPr>
                        <a:t>A port that mirrors source ports. Destination SPAN ports often connect to analysis devices such as a packet analyzer or an IDS.</a:t>
                      </a:r>
                    </a:p>
                  </a:txBody>
                  <a:tcPr marL="47625" marR="47625" marT="47625" marB="47625" anchor="ct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311353899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Monitoring and Tools</a:t>
            </a:r>
            <a:br>
              <a:rPr lang="en-US" altLang="en-US" dirty="0"/>
            </a:br>
            <a:r>
              <a:rPr lang="en-US" dirty="0"/>
              <a:t>Traffic Mirroring and SPAN (Contd.)</a:t>
            </a:r>
          </a:p>
        </p:txBody>
      </p:sp>
      <p:sp>
        <p:nvSpPr>
          <p:cNvPr id="2" name="Content Placeholder 1"/>
          <p:cNvSpPr>
            <a:spLocks noGrp="1"/>
          </p:cNvSpPr>
          <p:nvPr>
            <p:ph idx="1"/>
          </p:nvPr>
        </p:nvSpPr>
        <p:spPr>
          <a:xfrm>
            <a:off x="144065" y="798944"/>
            <a:ext cx="4427935" cy="4152197"/>
          </a:xfrm>
        </p:spPr>
        <p:txBody>
          <a:bodyPr/>
          <a:lstStyle/>
          <a:p>
            <a:pPr>
              <a:buFont typeface="Arial" panose="020B0604020202020204" pitchFamily="34" charset="0"/>
              <a:buChar char="•"/>
            </a:pPr>
            <a:r>
              <a:rPr lang="en-US" sz="1600" dirty="0"/>
              <a:t>The association between source ports and a destination port is called a SPAN session.</a:t>
            </a:r>
          </a:p>
          <a:p>
            <a:pPr>
              <a:buFont typeface="Arial" panose="020B0604020202020204" pitchFamily="34" charset="0"/>
              <a:buChar char="•"/>
            </a:pPr>
            <a:r>
              <a:rPr lang="en-US" sz="1600" dirty="0"/>
              <a:t>In a single session, one or multiple ports can be monitored.</a:t>
            </a:r>
          </a:p>
          <a:p>
            <a:pPr>
              <a:buFont typeface="Arial" panose="020B0604020202020204" pitchFamily="34" charset="0"/>
              <a:buChar char="•"/>
            </a:pPr>
            <a:r>
              <a:rPr lang="en-US" sz="1600" dirty="0"/>
              <a:t>In few Cisco switches, session traffic can be copied to more than one destination port.</a:t>
            </a:r>
          </a:p>
          <a:p>
            <a:pPr>
              <a:buFont typeface="Arial" panose="020B0604020202020204" pitchFamily="34" charset="0"/>
              <a:buChar char="•"/>
            </a:pPr>
            <a:r>
              <a:rPr lang="en-US" sz="1600" dirty="0"/>
              <a:t>A source VLAN can be specified in which all ports in the source VLAN become sources of SPAN traffic.</a:t>
            </a:r>
          </a:p>
          <a:p>
            <a:pPr>
              <a:buFont typeface="Arial" panose="020B0604020202020204" pitchFamily="34" charset="0"/>
              <a:buChar char="•"/>
            </a:pPr>
            <a:r>
              <a:rPr lang="en-US" sz="1600" b="1" i="0" dirty="0">
                <a:effectLst/>
              </a:rPr>
              <a:t>Note</a:t>
            </a:r>
            <a:r>
              <a:rPr lang="en-US" sz="1600" b="0" i="0" dirty="0">
                <a:effectLst/>
              </a:rPr>
              <a:t>: A variation of SPAN called Remote SPAN (RSPAN) enables a network administrator to use the flexibility of VLANs to monitor traffic on remote switches.</a:t>
            </a:r>
            <a:endParaRPr lang="en-US" sz="1600" dirty="0"/>
          </a:p>
        </p:txBody>
      </p:sp>
      <p:pic>
        <p:nvPicPr>
          <p:cNvPr id="5" name="Picture 2">
            <a:extLst>
              <a:ext uri="{FF2B5EF4-FFF2-40B4-BE49-F238E27FC236}">
                <a16:creationId xmlns:a16="http://schemas.microsoft.com/office/drawing/2014/main" id="{1EA24FB1-48C6-4E35-B362-4AF0D479FA45}"/>
              </a:ext>
            </a:extLst>
          </p:cNvPr>
          <p:cNvPicPr>
            <a:picLocks noChangeAspect="1" noChangeArrowheads="1"/>
          </p:cNvPicPr>
          <p:nvPr/>
        </p:nvPicPr>
        <p:blipFill rotWithShape="1">
          <a:blip r:embed="rId4"/>
          <a:srcRect l="26175" t="18597" r="27351" b="9006"/>
          <a:stretch/>
        </p:blipFill>
        <p:spPr bwMode="auto">
          <a:xfrm>
            <a:off x="5196708" y="820917"/>
            <a:ext cx="3554100" cy="3112742"/>
          </a:xfrm>
          <a:prstGeom prst="rect">
            <a:avLst/>
          </a:prstGeom>
          <a:noFill/>
          <a:ln w="9525">
            <a:solidFill>
              <a:schemeClr val="tx1">
                <a:lumMod val="60000"/>
                <a:lumOff val="40000"/>
              </a:schemeClr>
            </a:solidFill>
            <a:miter lim="800000"/>
            <a:headEnd/>
            <a:tailEnd/>
          </a:ln>
        </p:spPr>
      </p:pic>
      <p:sp>
        <p:nvSpPr>
          <p:cNvPr id="3" name="TextBox 2"/>
          <p:cNvSpPr txBox="1"/>
          <p:nvPr/>
        </p:nvSpPr>
        <p:spPr>
          <a:xfrm>
            <a:off x="5102352" y="3970235"/>
            <a:ext cx="4041648" cy="830997"/>
          </a:xfrm>
          <a:prstGeom prst="rect">
            <a:avLst/>
          </a:prstGeom>
          <a:noFill/>
        </p:spPr>
        <p:txBody>
          <a:bodyPr wrap="square" rtlCol="0">
            <a:spAutoFit/>
          </a:bodyPr>
          <a:lstStyle/>
          <a:p>
            <a:r>
              <a:rPr lang="en-US" sz="1600" dirty="0">
                <a:solidFill>
                  <a:srgbClr val="000000"/>
                </a:solidFill>
              </a:rPr>
              <a:t>Switch interconnecting two hosts and mirroring traffic to an IDS and Network Management Server</a:t>
            </a:r>
          </a:p>
        </p:txBody>
      </p:sp>
    </p:spTree>
    <p:custDataLst>
      <p:tags r:id="rId1"/>
    </p:custDataLst>
    <p:extLst>
      <p:ext uri="{BB962C8B-B14F-4D97-AF65-F5344CB8AC3E}">
        <p14:creationId xmlns:p14="http://schemas.microsoft.com/office/powerpoint/2010/main" val="21751211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15.2 Introduction to Network Monitoring Tools</a:t>
            </a:r>
          </a:p>
        </p:txBody>
      </p:sp>
    </p:spTree>
    <p:custDataLst>
      <p:tags r:id="rId1"/>
    </p:custDataLst>
    <p:extLst>
      <p:ext uri="{BB962C8B-B14F-4D97-AF65-F5344CB8AC3E}">
        <p14:creationId xmlns:p14="http://schemas.microsoft.com/office/powerpoint/2010/main" val="124608792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Introduction to Network Monitoring and Tools</a:t>
            </a:r>
            <a:br>
              <a:rPr lang="en-US" altLang="en-US" dirty="0"/>
            </a:br>
            <a:r>
              <a:rPr lang="en-US" dirty="0"/>
              <a:t>Network Security Monitoring Tools</a:t>
            </a:r>
          </a:p>
        </p:txBody>
      </p:sp>
      <p:sp>
        <p:nvSpPr>
          <p:cNvPr id="2" name="Content Placeholder 1"/>
          <p:cNvSpPr>
            <a:spLocks noGrp="1"/>
          </p:cNvSpPr>
          <p:nvPr>
            <p:ph idx="1"/>
          </p:nvPr>
        </p:nvSpPr>
        <p:spPr>
          <a:xfrm>
            <a:off x="144066" y="798944"/>
            <a:ext cx="4638246" cy="3785413"/>
          </a:xfrm>
        </p:spPr>
        <p:txBody>
          <a:bodyPr/>
          <a:lstStyle/>
          <a:p>
            <a:pPr>
              <a:buFont typeface="Arial" panose="020B0604020202020204" pitchFamily="34" charset="0"/>
              <a:buChar char="•"/>
            </a:pPr>
            <a:r>
              <a:rPr lang="en-US" sz="1600" dirty="0"/>
              <a:t>Common tools that are used for network security monitoring include:</a:t>
            </a:r>
          </a:p>
          <a:p>
            <a:pPr marL="512763" indent="-228600">
              <a:buFont typeface="Arial" pitchFamily="34" charset="0"/>
              <a:buChar char="•"/>
            </a:pPr>
            <a:r>
              <a:rPr lang="en-US" sz="1600" dirty="0"/>
              <a:t>Network protocol analyzers such as Wireshark and </a:t>
            </a:r>
            <a:r>
              <a:rPr lang="en-US" sz="1600" dirty="0" err="1"/>
              <a:t>Tcpdump</a:t>
            </a:r>
            <a:endParaRPr lang="en-US" sz="1600" dirty="0"/>
          </a:p>
          <a:p>
            <a:pPr marL="512763" indent="-228600">
              <a:buFont typeface="Arial" pitchFamily="34" charset="0"/>
              <a:buChar char="•"/>
            </a:pPr>
            <a:r>
              <a:rPr lang="en-US" sz="1600" dirty="0"/>
              <a:t>NetFlow</a:t>
            </a:r>
          </a:p>
          <a:p>
            <a:pPr marL="512763" indent="-228600">
              <a:buFont typeface="Arial" pitchFamily="34" charset="0"/>
              <a:buChar char="•"/>
            </a:pPr>
            <a:r>
              <a:rPr lang="en-US" sz="1600" dirty="0"/>
              <a:t>Security Information and Event Management Systems (SIEM)</a:t>
            </a:r>
          </a:p>
          <a:p>
            <a:pPr>
              <a:buFont typeface="Arial" panose="020B0604020202020204" pitchFamily="34" charset="0"/>
              <a:buChar char="•"/>
            </a:pPr>
            <a:r>
              <a:rPr lang="en-US" sz="1600" dirty="0"/>
              <a:t>It is common for security analysts to rely on log files and Simple Network Management Protocol (SNMP) for network behavior discovery.</a:t>
            </a:r>
          </a:p>
        </p:txBody>
      </p:sp>
      <p:pic>
        <p:nvPicPr>
          <p:cNvPr id="7" name="Picture 3">
            <a:extLst>
              <a:ext uri="{FF2B5EF4-FFF2-40B4-BE49-F238E27FC236}">
                <a16:creationId xmlns:a16="http://schemas.microsoft.com/office/drawing/2014/main" id="{71BCAA28-F303-4126-B3C6-822C85BEBFCB}"/>
              </a:ext>
            </a:extLst>
          </p:cNvPr>
          <p:cNvPicPr>
            <a:picLocks noChangeAspect="1" noChangeArrowheads="1"/>
          </p:cNvPicPr>
          <p:nvPr/>
        </p:nvPicPr>
        <p:blipFill rotWithShape="1">
          <a:blip r:embed="rId4"/>
          <a:srcRect l="18847" t="352" r="21412" b="3980"/>
          <a:stretch/>
        </p:blipFill>
        <p:spPr bwMode="auto">
          <a:xfrm>
            <a:off x="5024857" y="955547"/>
            <a:ext cx="3965814" cy="3726182"/>
          </a:xfrm>
          <a:prstGeom prst="rect">
            <a:avLst/>
          </a:prstGeom>
          <a:noFill/>
          <a:ln w="9525">
            <a:solidFill>
              <a:schemeClr val="tx1">
                <a:lumMod val="60000"/>
                <a:lumOff val="40000"/>
              </a:schemeClr>
            </a:solidFill>
            <a:miter lim="800000"/>
            <a:headEnd/>
            <a:tailEnd/>
          </a:ln>
        </p:spPr>
      </p:pic>
    </p:spTree>
    <p:custDataLst>
      <p:tags r:id="rId1"/>
    </p:custDataLst>
    <p:extLst>
      <p:ext uri="{BB962C8B-B14F-4D97-AF65-F5344CB8AC3E}">
        <p14:creationId xmlns:p14="http://schemas.microsoft.com/office/powerpoint/2010/main" val="237807798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Introduction to Network Monitoring and Tools</a:t>
            </a:r>
            <a:br>
              <a:rPr lang="en-US" altLang="en-US" dirty="0"/>
            </a:br>
            <a:r>
              <a:rPr lang="en-US" dirty="0"/>
              <a:t>Network Protocol Analyzers</a:t>
            </a:r>
          </a:p>
        </p:txBody>
      </p:sp>
      <p:sp>
        <p:nvSpPr>
          <p:cNvPr id="2" name="Content Placeholder 1"/>
          <p:cNvSpPr>
            <a:spLocks noGrp="1"/>
          </p:cNvSpPr>
          <p:nvPr>
            <p:ph idx="1"/>
          </p:nvPr>
        </p:nvSpPr>
        <p:spPr>
          <a:xfrm>
            <a:off x="144066" y="798944"/>
            <a:ext cx="4793694" cy="3494617"/>
          </a:xfrm>
        </p:spPr>
        <p:txBody>
          <a:bodyPr/>
          <a:lstStyle/>
          <a:p>
            <a:pPr>
              <a:buFont typeface="Arial" panose="020B0604020202020204" pitchFamily="34" charset="0"/>
              <a:buChar char="•"/>
            </a:pPr>
            <a:r>
              <a:rPr lang="en-US" sz="1600" dirty="0"/>
              <a:t>Network protocol analyzers (or ‘packet sniffer’ applications) are programs used to capture traffic. </a:t>
            </a:r>
          </a:p>
          <a:p>
            <a:pPr>
              <a:buFont typeface="Arial" panose="020B0604020202020204" pitchFamily="34" charset="0"/>
              <a:buChar char="•"/>
            </a:pPr>
            <a:r>
              <a:rPr lang="en-US" sz="1600" dirty="0"/>
              <a:t>Protocol analyzers display what is happening on the network through a graphical user interface.</a:t>
            </a:r>
          </a:p>
          <a:p>
            <a:pPr>
              <a:buFont typeface="Arial" panose="020B0604020202020204" pitchFamily="34" charset="0"/>
              <a:buChar char="•"/>
            </a:pPr>
            <a:r>
              <a:rPr lang="en-US" sz="1600" dirty="0"/>
              <a:t>Network protocol analyzers are not only used for security analysis but also used for network troubleshooting, software and protocol development, and education.</a:t>
            </a:r>
          </a:p>
          <a:p>
            <a:pPr>
              <a:buFont typeface="Arial" panose="020B0604020202020204" pitchFamily="34" charset="0"/>
              <a:buChar char="•"/>
            </a:pPr>
            <a:r>
              <a:rPr lang="en-US" sz="1600" dirty="0"/>
              <a:t>As shown in the figure, Wireshark is used in Windows, Linux, and Mac OS environments. It is a very useful tool for learning network protocol communications.</a:t>
            </a:r>
          </a:p>
          <a:p>
            <a:pPr>
              <a:buFont typeface="Arial" panose="020B0604020202020204" pitchFamily="34" charset="0"/>
              <a:buChar char="•"/>
            </a:pPr>
            <a:endParaRPr lang="en-US" sz="1600" dirty="0"/>
          </a:p>
        </p:txBody>
      </p:sp>
      <p:pic>
        <p:nvPicPr>
          <p:cNvPr id="5" name="Picture 4">
            <a:extLst>
              <a:ext uri="{FF2B5EF4-FFF2-40B4-BE49-F238E27FC236}">
                <a16:creationId xmlns:a16="http://schemas.microsoft.com/office/drawing/2014/main" id="{087C1A3D-91CE-478E-AD7A-E41BFC9E7BBA}"/>
              </a:ext>
            </a:extLst>
          </p:cNvPr>
          <p:cNvPicPr>
            <a:picLocks noChangeAspect="1"/>
          </p:cNvPicPr>
          <p:nvPr/>
        </p:nvPicPr>
        <p:blipFill rotWithShape="1">
          <a:blip r:embed="rId4"/>
          <a:srcRect l="30925" t="26227" r="8079" b="12458"/>
          <a:stretch/>
        </p:blipFill>
        <p:spPr>
          <a:xfrm>
            <a:off x="4814642" y="987027"/>
            <a:ext cx="4192198" cy="3216110"/>
          </a:xfrm>
          <a:prstGeom prst="rect">
            <a:avLst/>
          </a:prstGeom>
          <a:ln>
            <a:solidFill>
              <a:schemeClr val="tx1">
                <a:lumMod val="60000"/>
                <a:lumOff val="40000"/>
              </a:schemeClr>
            </a:solidFill>
          </a:ln>
        </p:spPr>
      </p:pic>
    </p:spTree>
    <p:custDataLst>
      <p:tags r:id="rId1"/>
    </p:custDataLst>
    <p:extLst>
      <p:ext uri="{BB962C8B-B14F-4D97-AF65-F5344CB8AC3E}">
        <p14:creationId xmlns:p14="http://schemas.microsoft.com/office/powerpoint/2010/main" val="405029594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Introduction to Network Monitoring and Tools</a:t>
            </a:r>
            <a:br>
              <a:rPr lang="en-US" altLang="en-US" dirty="0"/>
            </a:br>
            <a:r>
              <a:rPr lang="en-US" dirty="0"/>
              <a:t>Network Protocol Analyzers (Contd.)</a:t>
            </a:r>
          </a:p>
        </p:txBody>
      </p:sp>
      <p:sp>
        <p:nvSpPr>
          <p:cNvPr id="2" name="Content Placeholder 1"/>
          <p:cNvSpPr>
            <a:spLocks noGrp="1"/>
          </p:cNvSpPr>
          <p:nvPr>
            <p:ph idx="1"/>
          </p:nvPr>
        </p:nvSpPr>
        <p:spPr>
          <a:xfrm>
            <a:off x="144065" y="798945"/>
            <a:ext cx="8999935" cy="1678400"/>
          </a:xfrm>
        </p:spPr>
        <p:txBody>
          <a:bodyPr/>
          <a:lstStyle/>
          <a:p>
            <a:pPr>
              <a:spcBef>
                <a:spcPts val="400"/>
              </a:spcBef>
              <a:spcAft>
                <a:spcPts val="400"/>
              </a:spcAft>
              <a:buFont typeface="Arial" panose="020B0604020202020204" pitchFamily="34" charset="0"/>
              <a:buChar char="•"/>
            </a:pPr>
            <a:r>
              <a:rPr lang="en-US" sz="1600" dirty="0"/>
              <a:t>Frames captured by Wireshark are saved in a PCAP file that contains information regarding the frame, interface, packet length, time stamps, and all binary files sent across the network.</a:t>
            </a:r>
          </a:p>
          <a:p>
            <a:pPr>
              <a:spcBef>
                <a:spcPts val="400"/>
              </a:spcBef>
              <a:spcAft>
                <a:spcPts val="400"/>
              </a:spcAft>
              <a:buFont typeface="Arial" panose="020B0604020202020204" pitchFamily="34" charset="0"/>
              <a:buChar char="•"/>
            </a:pPr>
            <a:r>
              <a:rPr lang="en-US" sz="1600" dirty="0"/>
              <a:t>Wireshark can open files containing captured traffic from other software such as the </a:t>
            </a:r>
            <a:r>
              <a:rPr lang="en-US" sz="1600" b="1" dirty="0" err="1"/>
              <a:t>tcpdump</a:t>
            </a:r>
            <a:r>
              <a:rPr lang="en-US" sz="1600" dirty="0"/>
              <a:t> utility. </a:t>
            </a:r>
          </a:p>
          <a:p>
            <a:pPr>
              <a:spcBef>
                <a:spcPts val="400"/>
              </a:spcBef>
              <a:spcAft>
                <a:spcPts val="400"/>
              </a:spcAft>
              <a:buFont typeface="Arial" panose="020B0604020202020204" pitchFamily="34" charset="0"/>
              <a:buChar char="•"/>
            </a:pPr>
            <a:r>
              <a:rPr lang="en-US" sz="1600" dirty="0"/>
              <a:t>The example in the command output displays a sample </a:t>
            </a:r>
            <a:r>
              <a:rPr lang="en-US" sz="1600" b="1" dirty="0" err="1"/>
              <a:t>tcpdump</a:t>
            </a:r>
            <a:r>
              <a:rPr lang="en-US" sz="1600" dirty="0"/>
              <a:t> capture of </a:t>
            </a:r>
            <a:r>
              <a:rPr lang="en-US" sz="1600" b="1" dirty="0"/>
              <a:t>ping</a:t>
            </a:r>
            <a:r>
              <a:rPr lang="en-US" sz="1600" dirty="0"/>
              <a:t> packets.</a:t>
            </a:r>
          </a:p>
          <a:p>
            <a:pPr>
              <a:spcBef>
                <a:spcPts val="400"/>
              </a:spcBef>
              <a:spcAft>
                <a:spcPts val="400"/>
              </a:spcAft>
              <a:buFont typeface="Arial" panose="020B0604020202020204" pitchFamily="34" charset="0"/>
              <a:buChar char="•"/>
            </a:pPr>
            <a:endParaRPr lang="en-US" sz="1600" dirty="0"/>
          </a:p>
        </p:txBody>
      </p:sp>
      <p:pic>
        <p:nvPicPr>
          <p:cNvPr id="7" name="Picture 6"/>
          <p:cNvPicPr>
            <a:picLocks noChangeAspect="1"/>
          </p:cNvPicPr>
          <p:nvPr/>
        </p:nvPicPr>
        <p:blipFill rotWithShape="1">
          <a:blip r:embed="rId4"/>
          <a:srcRect l="894" t="2586" r="894" b="3236"/>
          <a:stretch/>
        </p:blipFill>
        <p:spPr>
          <a:xfrm>
            <a:off x="1771696" y="2266483"/>
            <a:ext cx="5452064" cy="1931162"/>
          </a:xfrm>
          <a:prstGeom prst="rect">
            <a:avLst/>
          </a:prstGeom>
        </p:spPr>
      </p:pic>
      <p:sp>
        <p:nvSpPr>
          <p:cNvPr id="10" name="TextBox 9"/>
          <p:cNvSpPr txBox="1"/>
          <p:nvPr/>
        </p:nvSpPr>
        <p:spPr>
          <a:xfrm>
            <a:off x="64008" y="4151925"/>
            <a:ext cx="9006840" cy="830997"/>
          </a:xfrm>
          <a:prstGeom prst="rect">
            <a:avLst/>
          </a:prstGeom>
          <a:noFill/>
        </p:spPr>
        <p:txBody>
          <a:bodyPr wrap="square" rtlCol="0">
            <a:spAutoFit/>
          </a:bodyPr>
          <a:lstStyle/>
          <a:p>
            <a:pPr marL="228600" lvl="1" indent="-173038">
              <a:buFont typeface="Arial" panose="020B0604020202020204" pitchFamily="34" charset="0"/>
              <a:buChar char="•"/>
            </a:pPr>
            <a:r>
              <a:rPr lang="en-US" sz="1600" b="1" dirty="0">
                <a:solidFill>
                  <a:srgbClr val="000000"/>
                </a:solidFill>
                <a:cs typeface="Arial" panose="020B0604020202020204" pitchFamily="34" charset="0"/>
              </a:rPr>
              <a:t>Note</a:t>
            </a:r>
            <a:r>
              <a:rPr lang="en-US" sz="1600" dirty="0">
                <a:solidFill>
                  <a:srgbClr val="000000"/>
                </a:solidFill>
                <a:cs typeface="Arial" panose="020B0604020202020204" pitchFamily="34" charset="0"/>
              </a:rPr>
              <a:t>: </a:t>
            </a:r>
            <a:r>
              <a:rPr lang="en-US" sz="1600" b="1" dirty="0" err="1">
                <a:solidFill>
                  <a:srgbClr val="000000"/>
                </a:solidFill>
                <a:cs typeface="Arial" panose="020B0604020202020204" pitchFamily="34" charset="0"/>
              </a:rPr>
              <a:t>windump</a:t>
            </a:r>
            <a:r>
              <a:rPr lang="en-US" sz="1600" dirty="0">
                <a:solidFill>
                  <a:srgbClr val="000000"/>
                </a:solidFill>
                <a:cs typeface="Arial" panose="020B0604020202020204" pitchFamily="34" charset="0"/>
              </a:rPr>
              <a:t> is a Microsoft Windows variant of </a:t>
            </a:r>
            <a:r>
              <a:rPr lang="en-US" sz="1600" b="1" dirty="0" err="1">
                <a:solidFill>
                  <a:srgbClr val="000000"/>
                </a:solidFill>
                <a:cs typeface="Arial" panose="020B0604020202020204" pitchFamily="34" charset="0"/>
              </a:rPr>
              <a:t>tcpdump</a:t>
            </a:r>
            <a:r>
              <a:rPr lang="en-US" sz="1600" dirty="0">
                <a:solidFill>
                  <a:srgbClr val="000000"/>
                </a:solidFill>
                <a:cs typeface="Arial" panose="020B0604020202020204" pitchFamily="34" charset="0"/>
              </a:rPr>
              <a:t>. </a:t>
            </a:r>
            <a:r>
              <a:rPr lang="en-US" sz="1600" b="1" dirty="0" err="1">
                <a:solidFill>
                  <a:srgbClr val="000000"/>
                </a:solidFill>
                <a:cs typeface="Arial" panose="020B0604020202020204" pitchFamily="34" charset="0"/>
              </a:rPr>
              <a:t>tshark</a:t>
            </a:r>
            <a:r>
              <a:rPr lang="en-US" sz="1600" dirty="0">
                <a:solidFill>
                  <a:srgbClr val="000000"/>
                </a:solidFill>
                <a:cs typeface="Arial" panose="020B0604020202020204" pitchFamily="34" charset="0"/>
              </a:rPr>
              <a:t> is a Wireshark command line tool that is similar to </a:t>
            </a:r>
            <a:r>
              <a:rPr lang="en-US" sz="1600" b="1" dirty="0" err="1">
                <a:solidFill>
                  <a:srgbClr val="000000"/>
                </a:solidFill>
                <a:cs typeface="Arial" panose="020B0604020202020204" pitchFamily="34" charset="0"/>
              </a:rPr>
              <a:t>tcpdump</a:t>
            </a:r>
            <a:r>
              <a:rPr lang="en-US" sz="1600" dirty="0">
                <a:solidFill>
                  <a:srgbClr val="000000"/>
                </a:solidFill>
                <a:cs typeface="Arial" panose="020B0604020202020204" pitchFamily="34" charset="0"/>
              </a:rPr>
              <a:t>.</a:t>
            </a:r>
          </a:p>
          <a:p>
            <a:endParaRPr lang="en-US" sz="1600" dirty="0"/>
          </a:p>
        </p:txBody>
      </p:sp>
    </p:spTree>
    <p:custDataLst>
      <p:tags r:id="rId1"/>
    </p:custDataLst>
    <p:extLst>
      <p:ext uri="{BB962C8B-B14F-4D97-AF65-F5344CB8AC3E}">
        <p14:creationId xmlns:p14="http://schemas.microsoft.com/office/powerpoint/2010/main" val="238379358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15 Planning Guide</a:t>
            </a:r>
          </a:p>
        </p:txBody>
      </p:sp>
      <p:sp>
        <p:nvSpPr>
          <p:cNvPr id="4099" name="Rectangle 34"/>
          <p:cNvSpPr>
            <a:spLocks noGrp="1" noChangeArrowheads="1"/>
          </p:cNvSpPr>
          <p:nvPr>
            <p:ph idx="1"/>
          </p:nvPr>
        </p:nvSpPr>
        <p:spPr>
          <a:xfrm>
            <a:off x="144065" y="798944"/>
            <a:ext cx="8853286" cy="374765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8</a:t>
            </a:r>
          </a:p>
          <a:p>
            <a:pPr lvl="1"/>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Introduction to Network Monitoring and Tools</a:t>
            </a:r>
            <a:br>
              <a:rPr lang="en-US" altLang="en-US" dirty="0"/>
            </a:br>
            <a:r>
              <a:rPr lang="en-US" dirty="0"/>
              <a:t>NetFlow</a:t>
            </a:r>
          </a:p>
        </p:txBody>
      </p:sp>
      <p:sp>
        <p:nvSpPr>
          <p:cNvPr id="2" name="Content Placeholder 1"/>
          <p:cNvSpPr>
            <a:spLocks noGrp="1"/>
          </p:cNvSpPr>
          <p:nvPr>
            <p:ph idx="1"/>
          </p:nvPr>
        </p:nvSpPr>
        <p:spPr>
          <a:xfrm>
            <a:off x="144065" y="798944"/>
            <a:ext cx="8855869" cy="4152197"/>
          </a:xfrm>
        </p:spPr>
        <p:txBody>
          <a:bodyPr/>
          <a:lstStyle/>
          <a:p>
            <a:pPr>
              <a:buFont typeface="Arial" panose="020B0604020202020204" pitchFamily="34" charset="0"/>
              <a:buChar char="•"/>
            </a:pPr>
            <a:r>
              <a:rPr lang="en-US" sz="1600" dirty="0"/>
              <a:t>NetFlow is a Cisco IOS technology that provides 24x7 statistics on packets that flow through a Cisco router or multilayer switch.</a:t>
            </a:r>
          </a:p>
          <a:p>
            <a:pPr>
              <a:buFont typeface="Arial" panose="020B0604020202020204" pitchFamily="34" charset="0"/>
              <a:buChar char="•"/>
            </a:pPr>
            <a:r>
              <a:rPr lang="en-US" sz="1600" dirty="0"/>
              <a:t>NetFlow is the standard for collecting IP operational data in IP networks.</a:t>
            </a:r>
          </a:p>
          <a:p>
            <a:pPr>
              <a:buFont typeface="Arial" panose="020B0604020202020204" pitchFamily="34" charset="0"/>
              <a:buChar char="•"/>
            </a:pPr>
            <a:r>
              <a:rPr lang="en-US" sz="1600" dirty="0"/>
              <a:t>NetFlow can be used for network and security monitoring, network planning, and traffic analysis. It provides a complete audit trail of basic information about every IP flow forwarded on a device. </a:t>
            </a:r>
          </a:p>
          <a:p>
            <a:pPr>
              <a:buFont typeface="Arial" panose="020B0604020202020204" pitchFamily="34" charset="0"/>
              <a:buChar char="•"/>
            </a:pPr>
            <a:r>
              <a:rPr lang="en-US" sz="1600" dirty="0"/>
              <a:t>Although NetFlow stores flow information in a local cache on the device, it should always be configured to forward data to a NetFlow collector which stores the NetFlow data.</a:t>
            </a:r>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327547813"/>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Introduction to Network Monitoring and Tools</a:t>
            </a:r>
            <a:br>
              <a:rPr lang="en-US" altLang="en-US" dirty="0"/>
            </a:br>
            <a:r>
              <a:rPr lang="en-US" dirty="0"/>
              <a:t>NetFlow (Contd.)</a:t>
            </a:r>
          </a:p>
        </p:txBody>
      </p:sp>
      <p:sp>
        <p:nvSpPr>
          <p:cNvPr id="2" name="Content Placeholder 1"/>
          <p:cNvSpPr>
            <a:spLocks noGrp="1"/>
          </p:cNvSpPr>
          <p:nvPr>
            <p:ph idx="1"/>
          </p:nvPr>
        </p:nvSpPr>
        <p:spPr>
          <a:xfrm>
            <a:off x="144066" y="798944"/>
            <a:ext cx="4860420" cy="4152197"/>
          </a:xfrm>
        </p:spPr>
        <p:txBody>
          <a:bodyPr/>
          <a:lstStyle/>
          <a:p>
            <a:pPr>
              <a:buFont typeface="Arial" panose="020B0604020202020204" pitchFamily="34" charset="0"/>
              <a:buChar char="•"/>
            </a:pPr>
            <a:r>
              <a:rPr lang="en-US" sz="1600" dirty="0"/>
              <a:t>NetFlow can monitor application connection by tracking byte and packet counts for that individual application flow. </a:t>
            </a:r>
          </a:p>
          <a:p>
            <a:pPr>
              <a:buFont typeface="Arial" panose="020B0604020202020204" pitchFamily="34" charset="0"/>
              <a:buChar char="•"/>
            </a:pPr>
            <a:r>
              <a:rPr lang="en-US" sz="1600" dirty="0"/>
              <a:t>It pushes the statistics over to an external server called a NetFlow collector.</a:t>
            </a:r>
          </a:p>
          <a:p>
            <a:pPr>
              <a:buFont typeface="Arial" panose="020B0604020202020204" pitchFamily="34" charset="0"/>
              <a:buChar char="•"/>
            </a:pPr>
            <a:r>
              <a:rPr lang="en-US" sz="1600" dirty="0"/>
              <a:t>Cisco </a:t>
            </a:r>
            <a:r>
              <a:rPr lang="en-US" sz="1600" dirty="0" err="1"/>
              <a:t>Stealthwatch</a:t>
            </a:r>
            <a:r>
              <a:rPr lang="en-US" sz="1600" dirty="0"/>
              <a:t> collects NetFlow statistics to perform advanced functions including:</a:t>
            </a:r>
          </a:p>
          <a:p>
            <a:pPr lvl="1">
              <a:buFont typeface="Arial" panose="020B0604020202020204" pitchFamily="34" charset="0"/>
              <a:buChar char="•"/>
            </a:pPr>
            <a:r>
              <a:rPr lang="en-US" sz="1600" b="1" dirty="0"/>
              <a:t>Flow stitching -</a:t>
            </a:r>
            <a:r>
              <a:rPr lang="en-US" sz="1600" dirty="0"/>
              <a:t> It groups individual entries into flows.</a:t>
            </a:r>
          </a:p>
          <a:p>
            <a:pPr lvl="1">
              <a:buFont typeface="Arial" panose="020B0604020202020204" pitchFamily="34" charset="0"/>
              <a:buChar char="•"/>
            </a:pPr>
            <a:r>
              <a:rPr lang="en-US" sz="1600" b="1" dirty="0"/>
              <a:t>Flow deduplication</a:t>
            </a:r>
            <a:r>
              <a:rPr lang="en-US" sz="1600" dirty="0"/>
              <a:t> - It filters duplicate incoming entries from multiple NetFlow clients.</a:t>
            </a:r>
          </a:p>
          <a:p>
            <a:pPr lvl="1">
              <a:buFont typeface="Arial" panose="020B0604020202020204" pitchFamily="34" charset="0"/>
              <a:buChar char="•"/>
            </a:pPr>
            <a:r>
              <a:rPr lang="en-US" sz="1600" b="1" dirty="0"/>
              <a:t>NAT stitching</a:t>
            </a:r>
            <a:r>
              <a:rPr lang="en-US" sz="1600" dirty="0"/>
              <a:t> - It simplifies flows with NAT entries.</a:t>
            </a:r>
          </a:p>
        </p:txBody>
      </p:sp>
      <p:pic>
        <p:nvPicPr>
          <p:cNvPr id="3" name="Picture 2"/>
          <p:cNvPicPr>
            <a:picLocks noChangeAspect="1"/>
          </p:cNvPicPr>
          <p:nvPr/>
        </p:nvPicPr>
        <p:blipFill>
          <a:blip r:embed="rId4"/>
          <a:stretch>
            <a:fillRect/>
          </a:stretch>
        </p:blipFill>
        <p:spPr>
          <a:xfrm>
            <a:off x="5004486" y="1399742"/>
            <a:ext cx="4005072" cy="2106272"/>
          </a:xfrm>
          <a:prstGeom prst="rect">
            <a:avLst/>
          </a:prstGeom>
          <a:ln>
            <a:solidFill>
              <a:schemeClr val="bg1">
                <a:lumMod val="85000"/>
              </a:schemeClr>
            </a:solidFill>
          </a:ln>
        </p:spPr>
      </p:pic>
      <p:sp>
        <p:nvSpPr>
          <p:cNvPr id="5" name="TextBox 4"/>
          <p:cNvSpPr txBox="1"/>
          <p:nvPr/>
        </p:nvSpPr>
        <p:spPr>
          <a:xfrm>
            <a:off x="5004486" y="3630168"/>
            <a:ext cx="4005072" cy="338554"/>
          </a:xfrm>
          <a:prstGeom prst="rect">
            <a:avLst/>
          </a:prstGeom>
          <a:noFill/>
        </p:spPr>
        <p:txBody>
          <a:bodyPr wrap="square" rtlCol="0">
            <a:spAutoFit/>
          </a:bodyPr>
          <a:lstStyle/>
          <a:p>
            <a:pPr algn="ctr"/>
            <a:r>
              <a:rPr lang="en-US" sz="1600" dirty="0">
                <a:solidFill>
                  <a:srgbClr val="000000"/>
                </a:solidFill>
              </a:rPr>
              <a:t>PC1 connected to PC2 using HTTPS</a:t>
            </a:r>
          </a:p>
        </p:txBody>
      </p:sp>
    </p:spTree>
    <p:custDataLst>
      <p:tags r:id="rId1"/>
    </p:custDataLst>
    <p:extLst>
      <p:ext uri="{BB962C8B-B14F-4D97-AF65-F5344CB8AC3E}">
        <p14:creationId xmlns:p14="http://schemas.microsoft.com/office/powerpoint/2010/main" val="132889930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Introduction to Network Monitoring and Tools</a:t>
            </a:r>
            <a:br>
              <a:rPr lang="en-US" altLang="en-US" dirty="0"/>
            </a:br>
            <a:r>
              <a:rPr lang="en-US" dirty="0"/>
              <a:t>SIEM and SOAR</a:t>
            </a:r>
          </a:p>
        </p:txBody>
      </p:sp>
      <p:sp>
        <p:nvSpPr>
          <p:cNvPr id="2" name="Content Placeholder 1"/>
          <p:cNvSpPr>
            <a:spLocks noGrp="1"/>
          </p:cNvSpPr>
          <p:nvPr>
            <p:ph idx="1"/>
          </p:nvPr>
        </p:nvSpPr>
        <p:spPr>
          <a:xfrm>
            <a:off x="144065" y="798944"/>
            <a:ext cx="8855869" cy="3859553"/>
          </a:xfrm>
        </p:spPr>
        <p:txBody>
          <a:bodyPr/>
          <a:lstStyle/>
          <a:p>
            <a:pPr marL="0" indent="0">
              <a:spcBef>
                <a:spcPts val="300"/>
              </a:spcBef>
              <a:spcAft>
                <a:spcPts val="300"/>
              </a:spcAft>
              <a:buNone/>
            </a:pPr>
            <a:r>
              <a:rPr lang="en-US" sz="1600" b="1" dirty="0"/>
              <a:t>SIEM</a:t>
            </a:r>
          </a:p>
          <a:p>
            <a:pPr>
              <a:spcBef>
                <a:spcPts val="300"/>
              </a:spcBef>
              <a:spcAft>
                <a:spcPts val="300"/>
              </a:spcAft>
              <a:buFont typeface="Arial" panose="020B0604020202020204" pitchFamily="34" charset="0"/>
              <a:buChar char="•"/>
            </a:pPr>
            <a:r>
              <a:rPr lang="en-US" sz="1600" dirty="0"/>
              <a:t>Security Information Event Management (SIEM) is a technology used in enterprise organizations to provide real time reporting and long-term analysis of security events.</a:t>
            </a:r>
          </a:p>
          <a:p>
            <a:pPr>
              <a:spcBef>
                <a:spcPts val="300"/>
              </a:spcBef>
              <a:spcAft>
                <a:spcPts val="300"/>
              </a:spcAft>
              <a:buFont typeface="Arial" panose="020B0604020202020204" pitchFamily="34" charset="0"/>
              <a:buChar char="•"/>
            </a:pPr>
            <a:r>
              <a:rPr lang="en-US" sz="1600" dirty="0"/>
              <a:t>SIEM systems include the following essential functions:</a:t>
            </a:r>
          </a:p>
          <a:p>
            <a:pPr lvl="1"/>
            <a:r>
              <a:rPr lang="en-US" sz="1600" b="1" dirty="0"/>
              <a:t>Forensic analysis</a:t>
            </a:r>
            <a:r>
              <a:rPr lang="en-US" sz="1600" dirty="0"/>
              <a:t> – The ability to search logs and event records from sources and provide complete information for forensic analysis.</a:t>
            </a:r>
          </a:p>
          <a:p>
            <a:pPr lvl="1"/>
            <a:r>
              <a:rPr lang="en-US" sz="1600" b="1" dirty="0"/>
              <a:t>Correlation</a:t>
            </a:r>
            <a:r>
              <a:rPr lang="en-US" sz="1600" dirty="0"/>
              <a:t> – Examines logs and events from different systems or applications, speeding detection of and reaction to security threats.</a:t>
            </a:r>
          </a:p>
          <a:p>
            <a:pPr lvl="1"/>
            <a:r>
              <a:rPr lang="en-US" sz="1600" b="1" dirty="0"/>
              <a:t>Aggregation</a:t>
            </a:r>
            <a:r>
              <a:rPr lang="en-US" sz="1600" dirty="0"/>
              <a:t> - Reduces the volume of event data by consolidating duplicate event records.</a:t>
            </a:r>
          </a:p>
          <a:p>
            <a:pPr lvl="1"/>
            <a:r>
              <a:rPr lang="en-US" sz="1600" b="1" dirty="0"/>
              <a:t>Reporting</a:t>
            </a:r>
            <a:r>
              <a:rPr lang="en-US" sz="1600" dirty="0"/>
              <a:t> - Presents the correlated and aggregated event data in real-time monitoring and long-term summaries.</a:t>
            </a:r>
          </a:p>
        </p:txBody>
      </p:sp>
    </p:spTree>
    <p:custDataLst>
      <p:tags r:id="rId1"/>
    </p:custDataLst>
    <p:extLst>
      <p:ext uri="{BB962C8B-B14F-4D97-AF65-F5344CB8AC3E}">
        <p14:creationId xmlns:p14="http://schemas.microsoft.com/office/powerpoint/2010/main" val="4275179201"/>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Introduction to Network Monitoring and Tools</a:t>
            </a:r>
            <a:br>
              <a:rPr lang="en-US" altLang="en-US" dirty="0"/>
            </a:br>
            <a:r>
              <a:rPr lang="en-US" dirty="0"/>
              <a:t>SIEM and SOAR (Contd.)</a:t>
            </a:r>
          </a:p>
        </p:txBody>
      </p:sp>
      <p:sp>
        <p:nvSpPr>
          <p:cNvPr id="2" name="Content Placeholder 1"/>
          <p:cNvSpPr>
            <a:spLocks noGrp="1"/>
          </p:cNvSpPr>
          <p:nvPr>
            <p:ph idx="1"/>
          </p:nvPr>
        </p:nvSpPr>
        <p:spPr>
          <a:xfrm>
            <a:off x="144065" y="798944"/>
            <a:ext cx="8855869" cy="4152197"/>
          </a:xfrm>
        </p:spPr>
        <p:txBody>
          <a:bodyPr/>
          <a:lstStyle/>
          <a:p>
            <a:pPr>
              <a:buFont typeface="Arial" panose="020B0604020202020204" pitchFamily="34" charset="0"/>
              <a:buChar char="•"/>
            </a:pPr>
            <a:r>
              <a:rPr lang="en-US" sz="1600" dirty="0"/>
              <a:t>SIEM provides details on the source of suspicious activity:</a:t>
            </a:r>
          </a:p>
          <a:p>
            <a:pPr lvl="1"/>
            <a:r>
              <a:rPr lang="en-US" sz="1600" dirty="0"/>
              <a:t>User information such as username, authentication status, location.</a:t>
            </a:r>
          </a:p>
          <a:p>
            <a:pPr lvl="1"/>
            <a:r>
              <a:rPr lang="en-US" sz="1600" dirty="0"/>
              <a:t>Device information such as manufacturer, model, OS version, MAC address, network connection method, and location.</a:t>
            </a:r>
          </a:p>
          <a:p>
            <a:pPr lvl="1"/>
            <a:r>
              <a:rPr lang="en-US" sz="1600" dirty="0"/>
              <a:t>Posture information such as compliance of the device with the security policy and updated antivirus files and OS patches.</a:t>
            </a:r>
          </a:p>
          <a:p>
            <a:pPr marL="0" indent="0">
              <a:buNone/>
            </a:pPr>
            <a:r>
              <a:rPr lang="en-US" sz="1600" b="1" dirty="0"/>
              <a:t>SOAR </a:t>
            </a:r>
          </a:p>
          <a:p>
            <a:pPr>
              <a:buFont typeface="Arial" panose="020B0604020202020204" pitchFamily="34" charset="0"/>
              <a:buChar char="•"/>
            </a:pPr>
            <a:r>
              <a:rPr lang="en-US" sz="1600" dirty="0"/>
              <a:t>Security Orchestration, Automation, and Response (SOAR) enhances SIEM.</a:t>
            </a:r>
          </a:p>
          <a:p>
            <a:pPr>
              <a:buFont typeface="Arial" panose="020B0604020202020204" pitchFamily="34" charset="0"/>
              <a:buChar char="•"/>
            </a:pPr>
            <a:r>
              <a:rPr lang="en-US" sz="1600" dirty="0"/>
              <a:t>SOAR helps security teams investigate security incidents and add enhanced data gathering and a number of functionalities that aid in security incident response.</a:t>
            </a:r>
          </a:p>
        </p:txBody>
      </p:sp>
    </p:spTree>
    <p:custDataLst>
      <p:tags r:id="rId1"/>
    </p:custDataLst>
    <p:extLst>
      <p:ext uri="{BB962C8B-B14F-4D97-AF65-F5344CB8AC3E}">
        <p14:creationId xmlns:p14="http://schemas.microsoft.com/office/powerpoint/2010/main" val="123712296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Introduction to Network Monitoring and Tools</a:t>
            </a:r>
            <a:br>
              <a:rPr lang="en-US" altLang="en-US" dirty="0"/>
            </a:br>
            <a:r>
              <a:rPr lang="en-US" dirty="0"/>
              <a:t>SIEM and SOAR (Contd.)</a:t>
            </a:r>
          </a:p>
        </p:txBody>
      </p:sp>
      <p:sp>
        <p:nvSpPr>
          <p:cNvPr id="2" name="Content Placeholder 1"/>
          <p:cNvSpPr>
            <a:spLocks noGrp="1"/>
          </p:cNvSpPr>
          <p:nvPr>
            <p:ph idx="1"/>
          </p:nvPr>
        </p:nvSpPr>
        <p:spPr>
          <a:xfrm>
            <a:off x="144065" y="798944"/>
            <a:ext cx="8855869" cy="3884267"/>
          </a:xfrm>
        </p:spPr>
        <p:txBody>
          <a:bodyPr/>
          <a:lstStyle/>
          <a:p>
            <a:pPr>
              <a:spcBef>
                <a:spcPts val="300"/>
              </a:spcBef>
              <a:spcAft>
                <a:spcPts val="300"/>
              </a:spcAft>
              <a:buFont typeface="Arial" panose="020B0604020202020204" pitchFamily="34" charset="0"/>
              <a:buChar char="•"/>
            </a:pPr>
            <a:r>
              <a:rPr lang="en-US" sz="1600" dirty="0"/>
              <a:t>SOAR solutions:</a:t>
            </a:r>
          </a:p>
          <a:p>
            <a:pPr lvl="1">
              <a:buFont typeface="Arial" panose="020B0604020202020204" pitchFamily="34" charset="0"/>
              <a:buChar char="•"/>
            </a:pPr>
            <a:r>
              <a:rPr lang="en-US" sz="1600" dirty="0"/>
              <a:t>Provides case management tools that allow cybersecurity personnel to research and investigate incidents, frequently by integrating threat intelligence into the network security platform.</a:t>
            </a:r>
          </a:p>
          <a:p>
            <a:pPr lvl="1">
              <a:buFont typeface="Arial" panose="020B0604020202020204" pitchFamily="34" charset="0"/>
              <a:buChar char="•"/>
            </a:pPr>
            <a:r>
              <a:rPr lang="en-US" sz="1600" dirty="0"/>
              <a:t>Use artificial intelligence to detect incidents that aid in incident analysis and response.</a:t>
            </a:r>
          </a:p>
          <a:p>
            <a:pPr lvl="1">
              <a:buFont typeface="Arial" panose="020B0604020202020204" pitchFamily="34" charset="0"/>
              <a:buChar char="•"/>
            </a:pPr>
            <a:r>
              <a:rPr lang="en-US" sz="1600" dirty="0"/>
              <a:t>Automate complex incident response procedures and investigations, which are potentially labor intensive tasks performed by Security Operations Center (SOC) staff by executing run books.</a:t>
            </a:r>
          </a:p>
          <a:p>
            <a:pPr lvl="1">
              <a:buFont typeface="Arial" panose="020B0604020202020204" pitchFamily="34" charset="0"/>
              <a:buChar char="•"/>
            </a:pPr>
            <a:r>
              <a:rPr lang="en-US" sz="1600" dirty="0"/>
              <a:t>Offers dashboards and reports to document incident response to improve SOC key performance indicators and can enhance network security for organizations.</a:t>
            </a:r>
          </a:p>
          <a:p>
            <a:pPr>
              <a:spcBef>
                <a:spcPts val="300"/>
              </a:spcBef>
              <a:spcAft>
                <a:spcPts val="300"/>
              </a:spcAft>
              <a:buFont typeface="Arial" panose="020B0604020202020204" pitchFamily="34" charset="0"/>
              <a:buChar char="•"/>
            </a:pPr>
            <a:r>
              <a:rPr lang="en-US" sz="1600" dirty="0"/>
              <a:t>SOAR helps analysts respond to the threat.</a:t>
            </a:r>
          </a:p>
        </p:txBody>
      </p:sp>
    </p:spTree>
    <p:custDataLst>
      <p:tags r:id="rId1"/>
    </p:custDataLst>
    <p:extLst>
      <p:ext uri="{BB962C8B-B14F-4D97-AF65-F5344CB8AC3E}">
        <p14:creationId xmlns:p14="http://schemas.microsoft.com/office/powerpoint/2010/main" val="320140038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Introduction to Network Monitoring and Tools</a:t>
            </a:r>
            <a:br>
              <a:rPr lang="en-US" altLang="en-US" dirty="0"/>
            </a:br>
            <a:r>
              <a:rPr lang="en-US" dirty="0"/>
              <a:t>SIEM Systems</a:t>
            </a:r>
          </a:p>
        </p:txBody>
      </p:sp>
      <p:sp>
        <p:nvSpPr>
          <p:cNvPr id="2" name="Content Placeholder 1"/>
          <p:cNvSpPr>
            <a:spLocks noGrp="1"/>
          </p:cNvSpPr>
          <p:nvPr>
            <p:ph idx="1"/>
          </p:nvPr>
        </p:nvSpPr>
        <p:spPr>
          <a:xfrm>
            <a:off x="144065" y="798944"/>
            <a:ext cx="8855869" cy="4152197"/>
          </a:xfrm>
        </p:spPr>
        <p:txBody>
          <a:bodyPr/>
          <a:lstStyle/>
          <a:p>
            <a:pPr>
              <a:buFont typeface="Arial" panose="020B0604020202020204" pitchFamily="34" charset="0"/>
              <a:buChar char="•"/>
            </a:pPr>
            <a:r>
              <a:rPr lang="en-US" sz="1600" dirty="0"/>
              <a:t>An open source product called Security Onion includes the ELK suite for SIEM functionality. </a:t>
            </a:r>
          </a:p>
          <a:p>
            <a:pPr>
              <a:buFont typeface="Arial" panose="020B0604020202020204" pitchFamily="34" charset="0"/>
              <a:buChar char="•"/>
            </a:pPr>
            <a:r>
              <a:rPr lang="en-US" sz="1600" dirty="0"/>
              <a:t>ELK is an acronym for three products from Elastic:</a:t>
            </a:r>
          </a:p>
          <a:p>
            <a:pPr lvl="1">
              <a:buFont typeface="Arial" panose="020B0604020202020204" pitchFamily="34" charset="0"/>
              <a:buChar char="•"/>
            </a:pPr>
            <a:r>
              <a:rPr lang="en-US" sz="1600" b="1" dirty="0"/>
              <a:t>Elasticsearch</a:t>
            </a:r>
            <a:r>
              <a:rPr lang="en-US" sz="1600" dirty="0"/>
              <a:t> - Document oriented full text search engine.</a:t>
            </a:r>
          </a:p>
          <a:p>
            <a:pPr lvl="1">
              <a:buFont typeface="Arial" panose="020B0604020202020204" pitchFamily="34" charset="0"/>
              <a:buChar char="•"/>
            </a:pPr>
            <a:r>
              <a:rPr lang="en-US" sz="1600" b="1" dirty="0"/>
              <a:t>Logstash</a:t>
            </a:r>
            <a:r>
              <a:rPr lang="en-US" sz="1600" dirty="0"/>
              <a:t> - Pipeline processing system that connects ‘inputs’ to ‘outputs’ with optional ‘filters’ in between.</a:t>
            </a:r>
          </a:p>
          <a:p>
            <a:pPr lvl="1">
              <a:buFont typeface="Arial" panose="020B0604020202020204" pitchFamily="34" charset="0"/>
              <a:buChar char="•"/>
            </a:pPr>
            <a:r>
              <a:rPr lang="en-US" sz="1600" b="1" dirty="0"/>
              <a:t>Kibana</a:t>
            </a:r>
            <a:r>
              <a:rPr lang="en-US" sz="1600" dirty="0"/>
              <a:t> - Browser based analytics and search dashboard for Elasticsearch.</a:t>
            </a:r>
          </a:p>
          <a:p>
            <a:pPr>
              <a:buFont typeface="Arial" panose="020B0604020202020204" pitchFamily="34" charset="0"/>
              <a:buChar char="•"/>
            </a:pPr>
            <a:r>
              <a:rPr lang="en-US" sz="1600" b="1" dirty="0"/>
              <a:t>Note</a:t>
            </a:r>
            <a:r>
              <a:rPr lang="en-US" sz="1600" dirty="0"/>
              <a:t>: SolarWinds Security Event Manager and Splunk Enterprise Security are two popular proprietary SIEM systems used by SOCs.</a:t>
            </a:r>
            <a:endParaRPr lang="en-US" sz="1600" b="1" dirty="0"/>
          </a:p>
        </p:txBody>
      </p:sp>
    </p:spTree>
    <p:custDataLst>
      <p:tags r:id="rId1"/>
    </p:custDataLst>
    <p:extLst>
      <p:ext uri="{BB962C8B-B14F-4D97-AF65-F5344CB8AC3E}">
        <p14:creationId xmlns:p14="http://schemas.microsoft.com/office/powerpoint/2010/main" val="299467298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Introduction to Network Monitoring and Tools</a:t>
            </a:r>
            <a:br>
              <a:rPr lang="en-US" altLang="en-US" dirty="0"/>
            </a:br>
            <a:r>
              <a:rPr lang="en-US" dirty="0"/>
              <a:t>Packet Tracer - Logging Network Activity</a:t>
            </a:r>
          </a:p>
        </p:txBody>
      </p:sp>
      <p:sp>
        <p:nvSpPr>
          <p:cNvPr id="2" name="Content Placeholder 1"/>
          <p:cNvSpPr>
            <a:spLocks noGrp="1"/>
          </p:cNvSpPr>
          <p:nvPr>
            <p:ph idx="1"/>
          </p:nvPr>
        </p:nvSpPr>
        <p:spPr>
          <a:xfrm>
            <a:off x="144065" y="798944"/>
            <a:ext cx="8855869" cy="4152197"/>
          </a:xfrm>
        </p:spPr>
        <p:txBody>
          <a:bodyPr/>
          <a:lstStyle/>
          <a:p>
            <a:pPr marL="142875" lvl="1" indent="0">
              <a:buNone/>
            </a:pPr>
            <a:r>
              <a:rPr lang="en-US" sz="1600" dirty="0"/>
              <a:t>In this Packet tracer, you will do the following: </a:t>
            </a:r>
          </a:p>
          <a:p>
            <a:pPr lvl="1"/>
            <a:r>
              <a:rPr lang="en-US" sz="1600" dirty="0"/>
              <a:t>Intercept credentials using a sniffer device, while observing an FTP session.  An exchange of Syslog messages will also be intercepted by a sniffer device.</a:t>
            </a:r>
            <a:r>
              <a:rPr lang="en-US" sz="1600" dirty="0">
                <a:solidFill>
                  <a:srgbClr val="FF0000"/>
                </a:solidFill>
              </a:rPr>
              <a:t> </a:t>
            </a:r>
          </a:p>
        </p:txBody>
      </p:sp>
    </p:spTree>
    <p:custDataLst>
      <p:tags r:id="rId1"/>
    </p:custDataLst>
    <p:extLst>
      <p:ext uri="{BB962C8B-B14F-4D97-AF65-F5344CB8AC3E}">
        <p14:creationId xmlns:p14="http://schemas.microsoft.com/office/powerpoint/2010/main" val="107124495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15.3 Network Monitoring and Tools Summary</a:t>
            </a:r>
          </a:p>
        </p:txBody>
      </p:sp>
    </p:spTree>
    <p:custDataLst>
      <p:tags r:id="rId1"/>
    </p:custDataLst>
    <p:extLst>
      <p:ext uri="{BB962C8B-B14F-4D97-AF65-F5344CB8AC3E}">
        <p14:creationId xmlns:p14="http://schemas.microsoft.com/office/powerpoint/2010/main" val="2562645461"/>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Monitoring and Tools Summary</a:t>
            </a:r>
            <a:br>
              <a:rPr lang="en-US" altLang="en-US" dirty="0"/>
            </a:br>
            <a:r>
              <a:rPr lang="en-US" dirty="0"/>
              <a:t>What Did I Learn in this Module?</a:t>
            </a:r>
          </a:p>
        </p:txBody>
      </p:sp>
      <p:sp>
        <p:nvSpPr>
          <p:cNvPr id="2" name="Content Placeholder 1"/>
          <p:cNvSpPr>
            <a:spLocks noGrp="1"/>
          </p:cNvSpPr>
          <p:nvPr>
            <p:ph idx="1"/>
          </p:nvPr>
        </p:nvSpPr>
        <p:spPr>
          <a:xfrm>
            <a:off x="144065" y="798945"/>
            <a:ext cx="8855869" cy="3773056"/>
          </a:xfrm>
        </p:spPr>
        <p:txBody>
          <a:bodyPr/>
          <a:lstStyle/>
          <a:p>
            <a:pPr>
              <a:buFont typeface="Arial" panose="020B0604020202020204" pitchFamily="34" charset="0"/>
              <a:buChar char="•"/>
            </a:pPr>
            <a:r>
              <a:rPr lang="en-US" sz="1600" dirty="0"/>
              <a:t>To mitigate threats, all networks should be secured and protected using a defense-in-depth approach.</a:t>
            </a:r>
          </a:p>
          <a:p>
            <a:pPr>
              <a:buFont typeface="Arial" panose="020B0604020202020204" pitchFamily="34" charset="0"/>
              <a:buChar char="•"/>
            </a:pPr>
            <a:r>
              <a:rPr lang="en-US" sz="1600" dirty="0"/>
              <a:t>This requires a security infrastructure that consists of firewalls, IDS, IPS, and endpoint security software. </a:t>
            </a:r>
          </a:p>
          <a:p>
            <a:pPr>
              <a:buFont typeface="Arial" panose="020B0604020202020204" pitchFamily="34" charset="0"/>
              <a:buChar char="•"/>
            </a:pPr>
            <a:r>
              <a:rPr lang="en-US" sz="1600" dirty="0"/>
              <a:t>A cybersecurity analyst needs to review all alerts that are generated by network devices and validate them. </a:t>
            </a:r>
          </a:p>
          <a:p>
            <a:pPr>
              <a:buFont typeface="Arial" panose="020B0604020202020204" pitchFamily="34" charset="0"/>
              <a:buChar char="•"/>
            </a:pPr>
            <a:r>
              <a:rPr lang="en-US" sz="1600" dirty="0"/>
              <a:t>Tools such as IDS, packet analyzers, SNMP, NetFlow, and others are used to determine normal network behavior.</a:t>
            </a:r>
          </a:p>
          <a:p>
            <a:pPr>
              <a:buFont typeface="Arial" panose="020B0604020202020204" pitchFamily="34" charset="0"/>
              <a:buChar char="•"/>
            </a:pPr>
            <a:r>
              <a:rPr lang="en-US" sz="1600" dirty="0"/>
              <a:t>Two common methods that are used to capture traffic and send it to network monitoring devices are network taps and traffic mirroring using Switch Port Analyzer (SPAN) or other port mirroring. </a:t>
            </a:r>
            <a:endParaRPr lang="en-US" sz="1600" b="1" dirty="0"/>
          </a:p>
        </p:txBody>
      </p:sp>
    </p:spTree>
    <p:custDataLst>
      <p:tags r:id="rId1"/>
    </p:custDataLst>
    <p:extLst>
      <p:ext uri="{BB962C8B-B14F-4D97-AF65-F5344CB8AC3E}">
        <p14:creationId xmlns:p14="http://schemas.microsoft.com/office/powerpoint/2010/main" val="271937761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Network Monitoring and Tools Summary</a:t>
            </a:r>
            <a:br>
              <a:rPr lang="en-US" altLang="en-US" dirty="0"/>
            </a:br>
            <a:r>
              <a:rPr lang="en-US" dirty="0"/>
              <a:t>What Did I Learn in this Module? (Contd.)</a:t>
            </a:r>
          </a:p>
        </p:txBody>
      </p:sp>
      <p:sp>
        <p:nvSpPr>
          <p:cNvPr id="2" name="Content Placeholder 1"/>
          <p:cNvSpPr>
            <a:spLocks noGrp="1"/>
          </p:cNvSpPr>
          <p:nvPr>
            <p:ph idx="1"/>
          </p:nvPr>
        </p:nvSpPr>
        <p:spPr>
          <a:xfrm>
            <a:off x="144065" y="798944"/>
            <a:ext cx="8855869" cy="4152197"/>
          </a:xfrm>
        </p:spPr>
        <p:txBody>
          <a:bodyPr/>
          <a:lstStyle/>
          <a:p>
            <a:pPr>
              <a:buFont typeface="Arial" panose="020B0604020202020204" pitchFamily="34" charset="0"/>
              <a:buChar char="•"/>
            </a:pPr>
            <a:r>
              <a:rPr lang="en-US" sz="1600" dirty="0"/>
              <a:t>Common tools that are used for network security monitoring include network protocol analyzers (Wireshark and </a:t>
            </a:r>
            <a:r>
              <a:rPr lang="en-US" sz="1600" dirty="0" err="1"/>
              <a:t>Tcpdump</a:t>
            </a:r>
            <a:r>
              <a:rPr lang="en-US" sz="1600" dirty="0"/>
              <a:t>), NetFlow, and SIEM.</a:t>
            </a:r>
          </a:p>
          <a:p>
            <a:pPr>
              <a:buFont typeface="Arial" panose="020B0604020202020204" pitchFamily="34" charset="0"/>
              <a:buChar char="•"/>
            </a:pPr>
            <a:r>
              <a:rPr lang="en-US" sz="1600" dirty="0"/>
              <a:t>Network protocol analyzers are programs that are used to capture traffic.</a:t>
            </a:r>
          </a:p>
          <a:p>
            <a:pPr>
              <a:buFont typeface="Arial" panose="020B0604020202020204" pitchFamily="34" charset="0"/>
              <a:buChar char="•"/>
            </a:pPr>
            <a:r>
              <a:rPr lang="en-US" sz="1600" dirty="0" err="1"/>
              <a:t>Netflow</a:t>
            </a:r>
            <a:r>
              <a:rPr lang="en-US" sz="1600" dirty="0"/>
              <a:t> is a Cisco IOS feature that provides 24x7 statistics on packets that flow through a Cisco router or multilayer switch. It can be used for network and security monitoring, network planning, and traffic analysis. </a:t>
            </a:r>
          </a:p>
          <a:p>
            <a:pPr>
              <a:buFont typeface="Arial" panose="020B0604020202020204" pitchFamily="34" charset="0"/>
              <a:buChar char="•"/>
            </a:pPr>
            <a:r>
              <a:rPr lang="en-US" sz="1600" dirty="0"/>
              <a:t>SIEM is a technology that is used to provide real time reporting and long-term analysis of security events. </a:t>
            </a:r>
          </a:p>
        </p:txBody>
      </p:sp>
    </p:spTree>
    <p:custDataLst>
      <p:tags r:id="rId1"/>
    </p:custDataLst>
    <p:extLst>
      <p:ext uri="{BB962C8B-B14F-4D97-AF65-F5344CB8AC3E}">
        <p14:creationId xmlns:p14="http://schemas.microsoft.com/office/powerpoint/2010/main" val="175124507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1071835779"/>
              </p:ext>
            </p:extLst>
          </p:nvPr>
        </p:nvGraphicFramePr>
        <p:xfrm>
          <a:off x="243292" y="1242587"/>
          <a:ext cx="8557528" cy="2422796"/>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425024">
                <a:tc>
                  <a:txBody>
                    <a:bodyPr/>
                    <a:lstStyle/>
                    <a:p>
                      <a:pPr algn="ctr"/>
                      <a:r>
                        <a:rPr lang="en-US" sz="1400" dirty="0"/>
                        <a:t>Feature</a:t>
                      </a:r>
                    </a:p>
                  </a:txBody>
                  <a:tcPr/>
                </a:tc>
                <a:tc>
                  <a:txBody>
                    <a:bodyPr/>
                    <a:lstStyle/>
                    <a:p>
                      <a:pPr algn="ctr"/>
                      <a:r>
                        <a:rPr lang="en-US" sz="1400" dirty="0"/>
                        <a:t>Description</a:t>
                      </a:r>
                    </a:p>
                  </a:txBody>
                  <a:tcPr/>
                </a:tc>
                <a:extLst>
                  <a:ext uri="{0D108BD9-81ED-4DB2-BD59-A6C34878D82A}">
                    <a16:rowId xmlns:a16="http://schemas.microsoft.com/office/drawing/2014/main" val="367710602"/>
                  </a:ext>
                </a:extLst>
              </a:tr>
              <a:tr h="443292">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txBody>
                  <a:tcPr marL="9525" marR="9525" marT="9525" marB="0" anchor="b"/>
                </a:tc>
                <a:tc>
                  <a:txBody>
                    <a:bodyPr/>
                    <a:lstStyle/>
                    <a:p>
                      <a:r>
                        <a:rPr lang="en-US" sz="1400" dirty="0"/>
                        <a:t>Per topic online quiz to help learners gauge content understanding. </a:t>
                      </a:r>
                    </a:p>
                  </a:txBody>
                  <a:tcPr/>
                </a:tc>
                <a:extLst>
                  <a:ext uri="{0D108BD9-81ED-4DB2-BD59-A6C34878D82A}">
                    <a16:rowId xmlns:a16="http://schemas.microsoft.com/office/drawing/2014/main" val="2876586054"/>
                  </a:ext>
                </a:extLst>
              </a:tr>
              <a:tr h="486383">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sz="1400" dirty="0"/>
                        <a:t>Simulation and modeling activities designed to explore, acquire, reinforce, and expand skills.</a:t>
                      </a:r>
                    </a:p>
                  </a:txBody>
                  <a:tcPr/>
                </a:tc>
                <a:extLst>
                  <a:ext uri="{0D108BD9-81ED-4DB2-BD59-A6C34878D82A}">
                    <a16:rowId xmlns:a16="http://schemas.microsoft.com/office/drawing/2014/main" val="3727131555"/>
                  </a:ext>
                </a:extLst>
              </a:tr>
              <a:tr h="425024">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mn-lt"/>
                          <a:ea typeface="+mn-ea"/>
                          <a:cs typeface="+mn-cs"/>
                        </a:rPr>
                        <a:t>Class Activities</a:t>
                      </a:r>
                    </a:p>
                  </a:txBody>
                  <a:tcPr marL="9525" marR="9525" marT="9525" marB="0" anchor="ctr"/>
                </a:tc>
                <a:tc>
                  <a:txBody>
                    <a:bodyPr/>
                    <a:lstStyle/>
                    <a:p>
                      <a:r>
                        <a:rPr lang="en-US" dirty="0">
                          <a:solidFill>
                            <a:srgbClr val="58585B"/>
                          </a:solidFill>
                        </a:rPr>
                        <a:t>These are found on the Instructor Resources page. Class Activities are designed to facilitate learning, class discussion, and collaboration.</a:t>
                      </a:r>
                    </a:p>
                  </a:txBody>
                  <a:tcPr anchor="ctr"/>
                </a:tc>
                <a:extLst>
                  <a:ext uri="{0D108BD9-81ED-4DB2-BD59-A6C34878D82A}">
                    <a16:rowId xmlns:a16="http://schemas.microsoft.com/office/drawing/2014/main" val="3977118594"/>
                  </a:ext>
                </a:extLst>
              </a:tr>
              <a:tr h="425024">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sz="1400" dirty="0"/>
                        <a:t>Self-assessments that integrate concepts and skills learned throughout the series of topics presented in the module.</a:t>
                      </a:r>
                    </a:p>
                  </a:txBody>
                  <a:tcPr/>
                </a:tc>
                <a:extLst>
                  <a:ext uri="{0D108BD9-81ED-4DB2-BD59-A6C34878D82A}">
                    <a16:rowId xmlns:a16="http://schemas.microsoft.com/office/drawing/2014/main" val="1397696024"/>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400" dirty="0">
                <a:latin typeface="Arial" charset="0"/>
              </a:rPr>
              <a:t>Module 15</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687064611"/>
              </p:ext>
            </p:extLst>
          </p:nvPr>
        </p:nvGraphicFramePr>
        <p:xfrm>
          <a:off x="144463" y="798513"/>
          <a:ext cx="8853486" cy="2895600"/>
        </p:xfrm>
        <a:graphic>
          <a:graphicData uri="http://schemas.openxmlformats.org/drawingml/2006/table">
            <a:tbl>
              <a:tblPr firstRow="1" bandRow="1">
                <a:tableStyleId>{F5AB1C69-6EDB-4FF4-983F-18BD219EF322}</a:tableStyleId>
              </a:tblPr>
              <a:tblGrid>
                <a:gridCol w="2951162">
                  <a:extLst>
                    <a:ext uri="{9D8B030D-6E8A-4147-A177-3AD203B41FA5}">
                      <a16:colId xmlns:a16="http://schemas.microsoft.com/office/drawing/2014/main" val="2731093094"/>
                    </a:ext>
                  </a:extLst>
                </a:gridCol>
                <a:gridCol w="2951162">
                  <a:extLst>
                    <a:ext uri="{9D8B030D-6E8A-4147-A177-3AD203B41FA5}">
                      <a16:colId xmlns:a16="http://schemas.microsoft.com/office/drawing/2014/main" val="2353496225"/>
                    </a:ext>
                  </a:extLst>
                </a:gridCol>
                <a:gridCol w="2951162">
                  <a:extLst>
                    <a:ext uri="{9D8B030D-6E8A-4147-A177-3AD203B41FA5}">
                      <a16:colId xmlns:a16="http://schemas.microsoft.com/office/drawing/2014/main" val="281959122"/>
                    </a:ext>
                  </a:extLst>
                </a:gridCol>
              </a:tblGrid>
              <a:tr h="2101098">
                <a:tc>
                  <a:txBody>
                    <a:bodyPr/>
                    <a:lstStyle/>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i="0" dirty="0">
                          <a:solidFill>
                            <a:srgbClr val="000000"/>
                          </a:solidFill>
                          <a:effectLst/>
                          <a:latin typeface="+mn-lt"/>
                        </a:rPr>
                        <a:t>Wireshark</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i="0" dirty="0" err="1">
                          <a:solidFill>
                            <a:srgbClr val="000000"/>
                          </a:solidFill>
                          <a:effectLst/>
                          <a:latin typeface="+mn-lt"/>
                        </a:rPr>
                        <a:t>tcpdump</a:t>
                      </a:r>
                      <a:endParaRPr lang="en-US" sz="1400" b="0" i="0" dirty="0">
                        <a:solidFill>
                          <a:srgbClr val="000000"/>
                        </a:solidFill>
                        <a:effectLst/>
                        <a:latin typeface="+mn-lt"/>
                      </a:endParaRP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i="0" dirty="0" err="1">
                          <a:solidFill>
                            <a:srgbClr val="000000"/>
                          </a:solidFill>
                          <a:effectLst/>
                          <a:latin typeface="+mn-lt"/>
                        </a:rPr>
                        <a:t>tshark</a:t>
                      </a:r>
                      <a:endParaRPr lang="en-US" sz="1400" b="0" i="0" dirty="0">
                        <a:solidFill>
                          <a:srgbClr val="000000"/>
                        </a:solidFill>
                        <a:effectLst/>
                        <a:latin typeface="+mn-lt"/>
                      </a:endParaRP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i="0" dirty="0" err="1">
                          <a:solidFill>
                            <a:srgbClr val="000000"/>
                          </a:solidFill>
                          <a:effectLst/>
                          <a:latin typeface="+mn-lt"/>
                        </a:rPr>
                        <a:t>windump</a:t>
                      </a:r>
                      <a:endParaRPr lang="en-US" sz="1400" b="0" i="0" dirty="0">
                        <a:solidFill>
                          <a:srgbClr val="000000"/>
                        </a:solidFill>
                        <a:effectLst/>
                        <a:latin typeface="+mn-lt"/>
                      </a:endParaRP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rgbClr val="000000"/>
                          </a:solidFill>
                          <a:latin typeface="+mn-lt"/>
                          <a:ea typeface="+mn-ea"/>
                          <a:cs typeface="+mn-cs"/>
                        </a:rPr>
                        <a:t>Simple Network Management Protocol (SNMP)</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rgbClr val="000000"/>
                          </a:solidFill>
                          <a:latin typeface="+mn-lt"/>
                          <a:ea typeface="+mn-ea"/>
                          <a:cs typeface="+mn-cs"/>
                        </a:rPr>
                        <a:t>Security Information and Event Management Systems (SIEM)</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i="0" kern="1200" dirty="0" err="1">
                          <a:solidFill>
                            <a:srgbClr val="000000"/>
                          </a:solidFill>
                          <a:effectLst/>
                          <a:latin typeface="+mn-lt"/>
                          <a:ea typeface="+mn-ea"/>
                          <a:cs typeface="+mn-cs"/>
                        </a:rPr>
                        <a:t>NATstitching</a:t>
                      </a:r>
                      <a:endParaRPr lang="en-US" sz="1400" b="0" i="0" kern="1200" dirty="0">
                        <a:solidFill>
                          <a:srgbClr val="000000"/>
                        </a:solidFill>
                        <a:effectLst/>
                        <a:latin typeface="+mn-lt"/>
                        <a:ea typeface="+mn-ea"/>
                        <a:cs typeface="+mn-cs"/>
                      </a:endParaRPr>
                    </a:p>
                    <a:p>
                      <a:br>
                        <a:rPr lang="en-US" sz="1400" b="0" i="0" dirty="0">
                          <a:solidFill>
                            <a:srgbClr val="000000"/>
                          </a:solidFill>
                          <a:effectLst/>
                          <a:latin typeface="+mn-lt"/>
                        </a:rPr>
                      </a:br>
                      <a:endParaRPr lang="en-US" sz="1400" b="0" dirty="0">
                        <a:solidFill>
                          <a:srgbClr val="0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rgbClr val="000000"/>
                          </a:solidFill>
                          <a:latin typeface="+mn-lt"/>
                          <a:ea typeface="+mn-ea"/>
                          <a:cs typeface="+mn-cs"/>
                        </a:rPr>
                        <a:t>Intrusion Prevention Systems (IPS)</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rgbClr val="000000"/>
                          </a:solidFill>
                          <a:latin typeface="+mn-lt"/>
                          <a:ea typeface="+mn-ea"/>
                          <a:cs typeface="+mn-cs"/>
                        </a:rPr>
                        <a:t>Switch Port Analyzer (SPAN)</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rgbClr val="000000"/>
                          </a:solidFill>
                          <a:latin typeface="+mn-lt"/>
                          <a:ea typeface="+mn-ea"/>
                          <a:cs typeface="+mn-cs"/>
                        </a:rPr>
                        <a:t>NetScout Taps</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rgbClr val="000000"/>
                          </a:solidFill>
                          <a:latin typeface="+mn-lt"/>
                          <a:ea typeface="+mn-ea"/>
                          <a:cs typeface="+mn-cs"/>
                        </a:rPr>
                        <a:t>Egress traffic</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rgbClr val="000000"/>
                          </a:solidFill>
                          <a:latin typeface="+mn-lt"/>
                          <a:ea typeface="+mn-ea"/>
                          <a:cs typeface="+mn-cs"/>
                        </a:rPr>
                        <a:t>Ingress Traffic</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rgbClr val="000000"/>
                          </a:solidFill>
                          <a:latin typeface="+mn-lt"/>
                          <a:ea typeface="+mn-ea"/>
                          <a:cs typeface="+mn-cs"/>
                        </a:rPr>
                        <a:t>Intrusion Detection Device (IDS)</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rgbClr val="000000"/>
                          </a:solidFill>
                          <a:latin typeface="+mn-lt"/>
                          <a:ea typeface="+mn-ea"/>
                          <a:cs typeface="+mn-cs"/>
                        </a:rPr>
                        <a:t>Test Access Points (TAPs)</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i="0" dirty="0">
                          <a:solidFill>
                            <a:srgbClr val="000000"/>
                          </a:solidFill>
                          <a:effectLst/>
                          <a:latin typeface="+mn-lt"/>
                        </a:rPr>
                        <a:t>Network Tap</a:t>
                      </a:r>
                    </a:p>
                    <a:p>
                      <a:pPr marL="0" indent="0" algn="l" defTabSz="685777" rtl="0" eaLnBrk="1" latinLnBrk="0" hangingPunct="1">
                        <a:spcBef>
                          <a:spcPts val="200"/>
                        </a:spcBef>
                        <a:spcAft>
                          <a:spcPts val="200"/>
                        </a:spcAft>
                        <a:buFont typeface="Arial" panose="020B0604020202020204" pitchFamily="34" charset="0"/>
                        <a:buNone/>
                      </a:pPr>
                      <a:endParaRPr lang="en-US" sz="1400" b="0" kern="1200" dirty="0">
                        <a:solidFill>
                          <a:srgbClr val="000000"/>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400" b="0" kern="1200" dirty="0">
                        <a:solidFill>
                          <a:srgbClr val="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rgbClr val="000000"/>
                          </a:solidFill>
                          <a:latin typeface="+mn-lt"/>
                          <a:ea typeface="+mn-ea"/>
                          <a:cs typeface="+mn-cs"/>
                        </a:rPr>
                        <a:t>Remote SPAN (RSPAN)</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rgbClr val="000000"/>
                          </a:solidFill>
                          <a:latin typeface="+mn-lt"/>
                          <a:ea typeface="+mn-ea"/>
                          <a:cs typeface="+mn-cs"/>
                        </a:rPr>
                        <a:t>Security Orchestration, Automation, and Response (SOAR)  </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rgbClr val="000000"/>
                          </a:solidFill>
                          <a:latin typeface="+mn-lt"/>
                          <a:ea typeface="+mn-ea"/>
                          <a:cs typeface="+mn-cs"/>
                        </a:rPr>
                        <a:t>Security Operations Center (SOC)</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rgbClr val="000000"/>
                          </a:solidFill>
                          <a:latin typeface="+mn-lt"/>
                          <a:ea typeface="+mn-ea"/>
                          <a:cs typeface="+mn-cs"/>
                        </a:rPr>
                        <a:t>Security Onion</a:t>
                      </a:r>
                    </a:p>
                    <a:p>
                      <a:pPr marL="173038" indent="-173038" algn="l" defTabSz="685777" rtl="0" eaLnBrk="1" latinLnBrk="0" hangingPunct="1">
                        <a:spcBef>
                          <a:spcPts val="200"/>
                        </a:spcBef>
                        <a:spcAft>
                          <a:spcPts val="200"/>
                        </a:spcAft>
                        <a:buFont typeface="Arial" panose="020B0604020202020204" pitchFamily="34" charset="0"/>
                        <a:buChar char="•"/>
                      </a:pPr>
                      <a:r>
                        <a:rPr lang="en-US" sz="1400" b="0" kern="1200" dirty="0">
                          <a:solidFill>
                            <a:srgbClr val="000000"/>
                          </a:solidFill>
                          <a:latin typeface="+mn-lt"/>
                          <a:ea typeface="+mn-ea"/>
                          <a:cs typeface="+mn-cs"/>
                        </a:rPr>
                        <a:t>Elastic Search </a:t>
                      </a:r>
                      <a:r>
                        <a:rPr lang="en-US" sz="1400" b="0" kern="1200" dirty="0" err="1">
                          <a:solidFill>
                            <a:srgbClr val="000000"/>
                          </a:solidFill>
                          <a:latin typeface="+mn-lt"/>
                          <a:ea typeface="+mn-ea"/>
                          <a:cs typeface="+mn-cs"/>
                        </a:rPr>
                        <a:t>Logstash</a:t>
                      </a:r>
                      <a:r>
                        <a:rPr lang="en-US" sz="1400" b="0" kern="1200" dirty="0">
                          <a:solidFill>
                            <a:srgbClr val="000000"/>
                          </a:solidFill>
                          <a:latin typeface="+mn-lt"/>
                          <a:ea typeface="+mn-ea"/>
                          <a:cs typeface="+mn-cs"/>
                        </a:rPr>
                        <a:t> </a:t>
                      </a:r>
                      <a:r>
                        <a:rPr lang="en-US" sz="1400" b="0" kern="1200" dirty="0" err="1">
                          <a:solidFill>
                            <a:srgbClr val="000000"/>
                          </a:solidFill>
                          <a:latin typeface="+mn-lt"/>
                          <a:ea typeface="+mn-ea"/>
                          <a:cs typeface="+mn-cs"/>
                        </a:rPr>
                        <a:t>Kibana</a:t>
                      </a:r>
                      <a:r>
                        <a:rPr lang="en-US" sz="1400" b="0" kern="1200" dirty="0">
                          <a:solidFill>
                            <a:srgbClr val="000000"/>
                          </a:solidFill>
                          <a:latin typeface="+mn-lt"/>
                          <a:ea typeface="+mn-ea"/>
                          <a:cs typeface="+mn-cs"/>
                        </a:rPr>
                        <a:t> (ELK)</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400" b="0" i="0" dirty="0" err="1">
                          <a:solidFill>
                            <a:srgbClr val="000000"/>
                          </a:solidFill>
                          <a:effectLst/>
                          <a:latin typeface="+mn-lt"/>
                        </a:rPr>
                        <a:t>NetFlow</a:t>
                      </a:r>
                      <a:endParaRPr lang="en-US" sz="1400" b="0" i="0" dirty="0">
                        <a:solidFill>
                          <a:srgbClr val="000000"/>
                        </a:solidFill>
                        <a:effectLst/>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268923707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eaLnBrk="1" hangingPunct="1"/>
            <a:r>
              <a:rPr lang="en-US" dirty="0"/>
              <a:t>Module 15: Activities</a:t>
            </a:r>
          </a:p>
        </p:txBody>
      </p:sp>
      <p:sp>
        <p:nvSpPr>
          <p:cNvPr id="6147" name="Rectangle 34"/>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134235888"/>
              </p:ext>
            </p:extLst>
          </p:nvPr>
        </p:nvGraphicFramePr>
        <p:xfrm>
          <a:off x="136631" y="1137200"/>
          <a:ext cx="8695136" cy="1127760"/>
        </p:xfrm>
        <a:graphic>
          <a:graphicData uri="http://schemas.openxmlformats.org/drawingml/2006/table">
            <a:tbl>
              <a:tblPr firstRow="1" bandRow="1">
                <a:tableStyleId>{5C22544A-7EE6-4342-B048-85BDC9FD1C3A}</a:tableStyleId>
              </a:tblPr>
              <a:tblGrid>
                <a:gridCol w="1193667">
                  <a:extLst>
                    <a:ext uri="{9D8B030D-6E8A-4147-A177-3AD203B41FA5}">
                      <a16:colId xmlns:a16="http://schemas.microsoft.com/office/drawing/2014/main" val="20001"/>
                    </a:ext>
                  </a:extLst>
                </a:gridCol>
                <a:gridCol w="3049198">
                  <a:extLst>
                    <a:ext uri="{9D8B030D-6E8A-4147-A177-3AD203B41FA5}">
                      <a16:colId xmlns:a16="http://schemas.microsoft.com/office/drawing/2014/main" val="3156509146"/>
                    </a:ext>
                  </a:extLst>
                </a:gridCol>
                <a:gridCol w="2911642">
                  <a:extLst>
                    <a:ext uri="{9D8B030D-6E8A-4147-A177-3AD203B41FA5}">
                      <a16:colId xmlns:a16="http://schemas.microsoft.com/office/drawing/2014/main" val="20002"/>
                    </a:ext>
                  </a:extLst>
                </a:gridCol>
                <a:gridCol w="1540629">
                  <a:extLst>
                    <a:ext uri="{9D8B030D-6E8A-4147-A177-3AD203B41FA5}">
                      <a16:colId xmlns:a16="http://schemas.microsoft.com/office/drawing/2014/main" val="20003"/>
                    </a:ext>
                  </a:extLst>
                </a:gridCol>
              </a:tblGrid>
              <a:tr h="301382">
                <a:tc>
                  <a:txBody>
                    <a:bodyPr/>
                    <a:lstStyle/>
                    <a:p>
                      <a:pPr algn="ctr"/>
                      <a:r>
                        <a:rPr lang="en-US" sz="1400" dirty="0"/>
                        <a:t>Page</a:t>
                      </a:r>
                    </a:p>
                  </a:txBody>
                  <a:tcPr/>
                </a:tc>
                <a:tc>
                  <a:txBody>
                    <a:bodyPr/>
                    <a:lstStyle/>
                    <a:p>
                      <a:pPr algn="ctr"/>
                      <a:r>
                        <a:rPr lang="en-US" sz="1400" dirty="0"/>
                        <a:t>Activity</a:t>
                      </a:r>
                      <a:r>
                        <a:rPr lang="en-US" sz="1400" baseline="0" dirty="0"/>
                        <a:t> Type</a:t>
                      </a:r>
                      <a:endParaRPr lang="en-US" sz="1400" dirty="0"/>
                    </a:p>
                  </a:txBody>
                  <a:tcPr/>
                </a:tc>
                <a:tc>
                  <a:txBody>
                    <a:bodyPr/>
                    <a:lstStyle/>
                    <a:p>
                      <a:pPr algn="ctr"/>
                      <a:r>
                        <a:rPr lang="en-US" sz="1400" dirty="0"/>
                        <a:t>Activity Name</a:t>
                      </a:r>
                    </a:p>
                  </a:txBody>
                  <a:tcPr marL="68580" marR="68580" marT="34290" marB="34290" anchor="ctr"/>
                </a:tc>
                <a:tc>
                  <a:txBody>
                    <a:bodyPr/>
                    <a:lstStyle/>
                    <a:p>
                      <a:pPr algn="ctr"/>
                      <a:r>
                        <a:rPr lang="en-US" sz="1400" dirty="0"/>
                        <a:t>Optional?</a:t>
                      </a:r>
                    </a:p>
                  </a:txBody>
                  <a:tcPr marL="68580" marR="68580" marT="34290" marB="34290" anchor="ctr"/>
                </a:tc>
                <a:extLst>
                  <a:ext uri="{0D108BD9-81ED-4DB2-BD59-A6C34878D82A}">
                    <a16:rowId xmlns:a16="http://schemas.microsoft.com/office/drawing/2014/main" val="10000"/>
                  </a:ext>
                </a:extLst>
              </a:tr>
              <a:tr h="23617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15.0.3</a:t>
                      </a:r>
                    </a:p>
                  </a:txBody>
                  <a:tcPr marL="9525" marR="9525" marT="9525" marB="0" anchor="ctr"/>
                </a:tc>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Class</a:t>
                      </a:r>
                      <a:r>
                        <a:rPr lang="en-US" sz="1200" kern="1200" baseline="0" dirty="0">
                          <a:solidFill>
                            <a:schemeClr val="dk1"/>
                          </a:solidFill>
                          <a:latin typeface="+mn-lt"/>
                          <a:ea typeface="+mn-ea"/>
                          <a:cs typeface="+mn-cs"/>
                        </a:rPr>
                        <a:t> Activity </a:t>
                      </a:r>
                      <a:endParaRPr lang="en-US" sz="1200" kern="1200" dirty="0">
                        <a:solidFill>
                          <a:schemeClr val="dk1"/>
                        </a:solidFill>
                        <a:latin typeface="+mn-lt"/>
                        <a:ea typeface="+mn-ea"/>
                        <a:cs typeface="+mn-cs"/>
                      </a:endParaRP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What’s Going On?</a:t>
                      </a:r>
                    </a:p>
                  </a:txBody>
                  <a:tcPr marL="68580" marR="68580" marT="34290" marB="34290" anchor="ctr"/>
                </a:tc>
                <a:tc>
                  <a:txBody>
                    <a:bodyPr/>
                    <a:lstStyle/>
                    <a:p>
                      <a:r>
                        <a:rPr lang="en-US" sz="12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039725069"/>
                  </a:ext>
                </a:extLst>
              </a:tr>
              <a:tr h="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15.2.6</a:t>
                      </a:r>
                    </a:p>
                  </a:txBody>
                  <a:tcPr marL="9525" marR="9525" marT="9525" marB="0" anchor="ctr"/>
                </a:tc>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Check Your Understanding </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Identify the Network Monitoring Tool</a:t>
                      </a:r>
                    </a:p>
                  </a:txBody>
                  <a:tcPr marL="68580" marR="68580" marT="34290" marB="34290" anchor="ctr"/>
                </a:tc>
                <a:tc>
                  <a:txBody>
                    <a:bodyPr/>
                    <a:lstStyle/>
                    <a:p>
                      <a:r>
                        <a:rPr lang="en-US" sz="1200" kern="120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2376725861"/>
                  </a:ext>
                </a:extLst>
              </a:tr>
              <a:tr h="0">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15.2.7</a:t>
                      </a:r>
                    </a:p>
                  </a:txBody>
                  <a:tcPr marL="9525" marR="9525" marT="9525" marB="0" anchor="ct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PT Activity</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Logging Network Activity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kern="1200" noProof="0" dirty="0">
                          <a:solidFill>
                            <a:schemeClr val="dk1"/>
                          </a:solidFill>
                          <a:latin typeface="+mn-lt"/>
                          <a:ea typeface="+mn-ea"/>
                          <a:cs typeface="+mn-cs"/>
                        </a:rPr>
                        <a:t>Recommended</a:t>
                      </a:r>
                    </a:p>
                  </a:txBody>
                  <a:tcPr marL="68580" marR="68580" marT="34290" marB="34290" anchor="ctr"/>
                </a:tc>
                <a:extLst>
                  <a:ext uri="{0D108BD9-81ED-4DB2-BD59-A6C34878D82A}">
                    <a16:rowId xmlns:a16="http://schemas.microsoft.com/office/drawing/2014/main" val="3363346743"/>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15: Best Practices</a:t>
            </a:r>
          </a:p>
        </p:txBody>
      </p:sp>
      <p:sp>
        <p:nvSpPr>
          <p:cNvPr id="11266" name="Rectangle 34"/>
          <p:cNvSpPr>
            <a:spLocks noGrp="1" noChangeArrowheads="1"/>
          </p:cNvSpPr>
          <p:nvPr>
            <p:ph idx="1"/>
          </p:nvPr>
        </p:nvSpPr>
        <p:spPr/>
        <p:txBody>
          <a:bodyPr/>
          <a:lstStyle/>
          <a:p>
            <a:pPr marL="0" indent="0">
              <a:lnSpc>
                <a:spcPct val="85000"/>
              </a:lnSpc>
              <a:spcBef>
                <a:spcPct val="30000"/>
              </a:spcBef>
              <a:buNone/>
            </a:pPr>
            <a:r>
              <a:rPr lang="en-US" sz="1600" dirty="0"/>
              <a:t>Prior to teaching Module 15,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endParaRPr lang="en-US" sz="1600" dirty="0"/>
          </a:p>
          <a:p>
            <a:pPr marL="0" indent="0">
              <a:lnSpc>
                <a:spcPct val="85000"/>
              </a:lnSpc>
              <a:spcBef>
                <a:spcPct val="30000"/>
              </a:spcBef>
              <a:buNone/>
            </a:pPr>
            <a:r>
              <a:rPr lang="en-US" sz="1600" dirty="0"/>
              <a:t>Topic 15.1</a:t>
            </a:r>
            <a:endParaRPr lang="en-US" altLang="ja-JP" sz="1600" dirty="0"/>
          </a:p>
          <a:p>
            <a:pPr lvl="1"/>
            <a:r>
              <a:rPr lang="en-US" altLang="ja-JP" sz="1600" dirty="0"/>
              <a:t>Throw open ended questions to the learners:</a:t>
            </a:r>
          </a:p>
          <a:p>
            <a:pPr lvl="4">
              <a:spcBef>
                <a:spcPts val="300"/>
              </a:spcBef>
              <a:spcAft>
                <a:spcPts val="300"/>
              </a:spcAft>
            </a:pPr>
            <a:r>
              <a:rPr lang="en-US" altLang="ja-JP" sz="1600" dirty="0">
                <a:solidFill>
                  <a:srgbClr val="000000"/>
                </a:solidFill>
              </a:rPr>
              <a:t>What is the importance of keeping networks secured and protected?</a:t>
            </a:r>
          </a:p>
          <a:p>
            <a:pPr lvl="4">
              <a:spcBef>
                <a:spcPts val="300"/>
              </a:spcBef>
              <a:spcAft>
                <a:spcPts val="300"/>
              </a:spcAft>
            </a:pPr>
            <a:r>
              <a:rPr lang="en-US" altLang="ja-JP" sz="1600" dirty="0">
                <a:solidFill>
                  <a:srgbClr val="000000"/>
                </a:solidFill>
              </a:rPr>
              <a:t>What are the different tools or devices used for network protection?</a:t>
            </a:r>
          </a:p>
          <a:p>
            <a:pPr lvl="1"/>
            <a:r>
              <a:rPr lang="en-US" sz="1600" dirty="0"/>
              <a:t>Sketch a sample network with a TAP on the whiteboard to demonstrate to the learners an example of Network Tap.</a:t>
            </a:r>
          </a:p>
          <a:p>
            <a:pPr lvl="1"/>
            <a:r>
              <a:rPr lang="en-US" sz="1600" dirty="0"/>
              <a:t>Discuss about the importance of port mirroring technique.</a:t>
            </a:r>
          </a:p>
          <a:p>
            <a:pPr lvl="1"/>
            <a:endParaRPr lang="en-US" sz="1600" dirty="0"/>
          </a:p>
          <a:p>
            <a:pPr lvl="1"/>
            <a:endParaRPr lang="en-US" altLang="ja-JP" sz="1600" dirty="0">
              <a:solidFill>
                <a:srgbClr val="000000"/>
              </a:solidFill>
            </a:endParaRPr>
          </a:p>
          <a:p>
            <a:pPr marL="142875" lvl="1" indent="0">
              <a:buNone/>
            </a:pPr>
            <a:r>
              <a:rPr lang="en-US" altLang="ja-JP" sz="1600" dirty="0"/>
              <a:t>	</a:t>
            </a:r>
          </a:p>
          <a:p>
            <a:pPr lvl="1"/>
            <a:endParaRPr lang="en-US" altLang="ja-JP" sz="1600" dirty="0"/>
          </a:p>
          <a:p>
            <a:pPr lvl="1"/>
            <a:endParaRPr lang="en-US" altLang="ja-JP" sz="1600" dirty="0"/>
          </a:p>
          <a:p>
            <a:pPr lvl="1">
              <a:lnSpc>
                <a:spcPct val="85000"/>
              </a:lnSpc>
              <a:spcBef>
                <a:spcPct val="30000"/>
              </a:spcBef>
            </a:pPr>
            <a:endParaRPr lang="en-US" sz="1600"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15: Best Practices (Contd.)</a:t>
            </a:r>
          </a:p>
        </p:txBody>
      </p:sp>
      <p:sp>
        <p:nvSpPr>
          <p:cNvPr id="11266" name="Rectangle 34"/>
          <p:cNvSpPr>
            <a:spLocks noGrp="1" noChangeArrowheads="1"/>
          </p:cNvSpPr>
          <p:nvPr>
            <p:ph idx="1"/>
          </p:nvPr>
        </p:nvSpPr>
        <p:spPr>
          <a:xfrm>
            <a:off x="145358" y="798944"/>
            <a:ext cx="8853286" cy="3993954"/>
          </a:xfrm>
        </p:spPr>
        <p:txBody>
          <a:bodyPr/>
          <a:lstStyle/>
          <a:p>
            <a:pPr marL="0" indent="0">
              <a:buNone/>
            </a:pPr>
            <a:r>
              <a:rPr lang="en-US" altLang="ja-JP" sz="1600" dirty="0"/>
              <a:t>Topic 15.2</a:t>
            </a:r>
          </a:p>
          <a:p>
            <a:pPr>
              <a:buFont typeface="Arial" panose="020B0604020202020204" pitchFamily="34" charset="0"/>
              <a:buChar char="•"/>
            </a:pPr>
            <a:r>
              <a:rPr lang="en-US" sz="1600" dirty="0"/>
              <a:t>List the tools used for Monitoring Network Security. </a:t>
            </a:r>
          </a:p>
          <a:p>
            <a:pPr>
              <a:buFont typeface="Arial" panose="020B0604020202020204" pitchFamily="34" charset="0"/>
              <a:buChar char="•"/>
            </a:pPr>
            <a:r>
              <a:rPr lang="en-US" altLang="ja-JP" sz="1600" dirty="0"/>
              <a:t>Differentiate between </a:t>
            </a:r>
            <a:r>
              <a:rPr lang="en-US" sz="1600" dirty="0"/>
              <a:t>SIEM and SOAR. </a:t>
            </a:r>
          </a:p>
          <a:p>
            <a:pPr>
              <a:buFont typeface="Arial" panose="020B0604020202020204" pitchFamily="34" charset="0"/>
              <a:buChar char="•"/>
            </a:pPr>
            <a:r>
              <a:rPr lang="en-US" sz="1600" dirty="0"/>
              <a:t>Discuss SIEM Systems with the learners in class.</a:t>
            </a:r>
          </a:p>
          <a:p>
            <a:pPr>
              <a:buFont typeface="Arial" panose="020B0604020202020204" pitchFamily="34" charset="0"/>
              <a:buChar char="•"/>
            </a:pPr>
            <a:r>
              <a:rPr lang="en-US" altLang="ja-JP" sz="1600" dirty="0"/>
              <a:t>Define </a:t>
            </a:r>
            <a:r>
              <a:rPr lang="en-US" altLang="ja-JP" sz="1600" dirty="0" err="1"/>
              <a:t>Netflow</a:t>
            </a:r>
            <a:r>
              <a:rPr lang="en-US" altLang="ja-JP" sz="1600" dirty="0"/>
              <a:t>.</a:t>
            </a:r>
          </a:p>
          <a:p>
            <a:pPr>
              <a:buFont typeface="Arial" panose="020B0604020202020204" pitchFamily="34" charset="0"/>
              <a:buChar char="•"/>
            </a:pPr>
            <a:r>
              <a:rPr lang="en-US" altLang="ja-JP" sz="1600" dirty="0"/>
              <a:t>Assist the learners in the Packet Tracer activity in case they get stuck somewhere and give them the reasoning or explanation of the same.</a:t>
            </a:r>
          </a:p>
          <a:p>
            <a:pPr>
              <a:buFont typeface="Arial" panose="020B0604020202020204" pitchFamily="34" charset="0"/>
              <a:buChar char="•"/>
            </a:pPr>
            <a:endParaRPr lang="en-US" altLang="ja-JP" sz="1600" dirty="0"/>
          </a:p>
          <a:p>
            <a:pPr marL="0" indent="0">
              <a:lnSpc>
                <a:spcPct val="85000"/>
              </a:lnSpc>
              <a:spcBef>
                <a:spcPct val="30000"/>
              </a:spcBef>
              <a:buNone/>
            </a:pPr>
            <a:endParaRPr lang="en-US" dirty="0"/>
          </a:p>
        </p:txBody>
      </p:sp>
    </p:spTree>
    <p:custDataLst>
      <p:tags r:id="rId1"/>
    </p:custDataLst>
    <p:extLst>
      <p:ext uri="{BB962C8B-B14F-4D97-AF65-F5344CB8AC3E}">
        <p14:creationId xmlns:p14="http://schemas.microsoft.com/office/powerpoint/2010/main" val="206966005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751893"/>
            <a:ext cx="6672708" cy="644730"/>
          </a:xfrm>
        </p:spPr>
        <p:txBody>
          <a:bodyPr/>
          <a:lstStyle/>
          <a:p>
            <a:r>
              <a:rPr lang="en-US" dirty="0">
                <a:solidFill>
                  <a:schemeClr val="accent5">
                    <a:lumMod val="40000"/>
                    <a:lumOff val="60000"/>
                  </a:schemeClr>
                </a:solidFill>
              </a:rPr>
              <a:t>Module 15: Network Monitoring and Tools</a:t>
            </a:r>
          </a:p>
        </p:txBody>
      </p:sp>
      <p:sp>
        <p:nvSpPr>
          <p:cNvPr id="8" name="Subtitle 6">
            <a:extLst>
              <a:ext uri="{FF2B5EF4-FFF2-40B4-BE49-F238E27FC236}">
                <a16:creationId xmlns:a16="http://schemas.microsoft.com/office/drawing/2014/main" id="{6D781240-4B4A-4909-95BE-1BBBED592AB0}"/>
              </a:ext>
            </a:extLst>
          </p:cNvPr>
          <p:cNvSpPr txBox="1">
            <a:spLocks/>
          </p:cNvSpPr>
          <p:nvPr/>
        </p:nvSpPr>
        <p:spPr>
          <a:xfrm>
            <a:off x="469496" y="3502504"/>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lang="en-US" dirty="0" err="1">
                <a:solidFill>
                  <a:srgbClr val="AFE8FB"/>
                </a:solidFill>
              </a:rPr>
              <a:t>CyberOps</a:t>
            </a:r>
            <a:r>
              <a:rPr lang="en-US" dirty="0">
                <a:solidFill>
                  <a:srgbClr val="AFE8FB"/>
                </a:solidFill>
              </a:rPr>
              <a:t> Associate v1.0</a:t>
            </a:r>
            <a:endParaRPr lang="en-US" dirty="0">
              <a:solidFill>
                <a:srgbClr val="FF0000"/>
              </a:solidFill>
            </a:endParaRP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dirty="0"/>
              <a:t>Network Monitoring and Tools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600" dirty="0"/>
              <a:t>Explain network traffic monitoring.</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779689653"/>
              </p:ext>
            </p:extLst>
          </p:nvPr>
        </p:nvGraphicFramePr>
        <p:xfrm>
          <a:off x="423333" y="1625601"/>
          <a:ext cx="8308072" cy="1317561"/>
        </p:xfrm>
        <a:graphic>
          <a:graphicData uri="http://schemas.openxmlformats.org/drawingml/2006/table">
            <a:tbl>
              <a:tblPr firstRow="1" firstCol="1" bandRow="1">
                <a:tableStyleId>{5C22544A-7EE6-4342-B048-85BDC9FD1C3A}</a:tableStyleId>
              </a:tblPr>
              <a:tblGrid>
                <a:gridCol w="2933297">
                  <a:extLst>
                    <a:ext uri="{9D8B030D-6E8A-4147-A177-3AD203B41FA5}">
                      <a16:colId xmlns:a16="http://schemas.microsoft.com/office/drawing/2014/main" val="399010295"/>
                    </a:ext>
                  </a:extLst>
                </a:gridCol>
                <a:gridCol w="5374775">
                  <a:extLst>
                    <a:ext uri="{9D8B030D-6E8A-4147-A177-3AD203B41FA5}">
                      <a16:colId xmlns:a16="http://schemas.microsoft.com/office/drawing/2014/main" val="3417728144"/>
                    </a:ext>
                  </a:extLst>
                </a:gridCol>
              </a:tblGrid>
              <a:tr h="345526">
                <a:tc>
                  <a:txBody>
                    <a:bodyPr/>
                    <a:lstStyle/>
                    <a:p>
                      <a:pPr marL="0" marR="0" algn="ctr">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gn="ctr">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extLst>
                  <a:ext uri="{0D108BD9-81ED-4DB2-BD59-A6C34878D82A}">
                    <a16:rowId xmlns:a16="http://schemas.microsoft.com/office/drawing/2014/main" val="364302898"/>
                  </a:ext>
                </a:extLst>
              </a:tr>
              <a:tr h="532043">
                <a:tc>
                  <a:txBody>
                    <a:bodyPr/>
                    <a:lstStyle/>
                    <a:p>
                      <a:pPr marL="0" marR="0" lvl="0" indent="0" algn="l" defTabSz="685777" rtl="0" eaLnBrk="1" fontAlgn="auto" latinLnBrk="0" hangingPunct="1">
                        <a:lnSpc>
                          <a:spcPct val="107000"/>
                        </a:lnSpc>
                        <a:spcBef>
                          <a:spcPts val="0"/>
                        </a:spcBef>
                        <a:spcAft>
                          <a:spcPts val="0"/>
                        </a:spcAft>
                        <a:buClrTx/>
                        <a:buSzTx/>
                        <a:buFontTx/>
                        <a:buNone/>
                        <a:tabLst/>
                        <a:defRPr/>
                      </a:pPr>
                      <a:r>
                        <a:rPr lang="en-US" sz="1400" b="1" kern="1200" dirty="0">
                          <a:solidFill>
                            <a:schemeClr val="lt1"/>
                          </a:solidFill>
                          <a:effectLst/>
                          <a:latin typeface="+mn-lt"/>
                          <a:ea typeface="+mn-ea"/>
                          <a:cs typeface="+mn-cs"/>
                        </a:rPr>
                        <a:t>Introduction to Network Monitoring</a:t>
                      </a:r>
                    </a:p>
                  </a:txBody>
                  <a:tcPr marL="60168" marR="60168" marT="0" marB="0" anchor="ctr"/>
                </a:tc>
                <a:tc>
                  <a:txBody>
                    <a:bodyPr/>
                    <a:lstStyle/>
                    <a:p>
                      <a:pPr marL="0" marR="0" lvl="0" indent="0" algn="l" defTabSz="685777" rtl="0" eaLnBrk="1" fontAlgn="auto" latinLnBrk="0" hangingPunct="1">
                        <a:lnSpc>
                          <a:spcPct val="107000"/>
                        </a:lnSpc>
                        <a:spcBef>
                          <a:spcPts val="0"/>
                        </a:spcBef>
                        <a:spcAft>
                          <a:spcPts val="0"/>
                        </a:spcAft>
                        <a:buClrTx/>
                        <a:buSzTx/>
                        <a:buFontTx/>
                        <a:buNone/>
                        <a:tabLst/>
                        <a:defRPr/>
                      </a:pPr>
                      <a:r>
                        <a:rPr lang="en-US" sz="1400" kern="1200" dirty="0">
                          <a:solidFill>
                            <a:schemeClr val="dk1"/>
                          </a:solidFill>
                          <a:effectLst/>
                          <a:latin typeface="+mn-lt"/>
                          <a:ea typeface="+mn-ea"/>
                          <a:cs typeface="+mn-cs"/>
                        </a:rPr>
                        <a:t>Explain the importance of network monitoring.</a:t>
                      </a:r>
                    </a:p>
                  </a:txBody>
                  <a:tcPr marL="60168" marR="60168" marT="0" marB="0" anchor="ctr"/>
                </a:tc>
                <a:extLst>
                  <a:ext uri="{0D108BD9-81ED-4DB2-BD59-A6C34878D82A}">
                    <a16:rowId xmlns:a16="http://schemas.microsoft.com/office/drawing/2014/main" val="3530891527"/>
                  </a:ext>
                </a:extLst>
              </a:tr>
              <a:tr h="411480">
                <a:tc>
                  <a:txBody>
                    <a:bodyPr/>
                    <a:lstStyle/>
                    <a:p>
                      <a:pPr marL="0" marR="0" lvl="0" indent="0" algn="l" defTabSz="685777" rtl="0" eaLnBrk="1" fontAlgn="auto" latinLnBrk="0" hangingPunct="1">
                        <a:lnSpc>
                          <a:spcPct val="107000"/>
                        </a:lnSpc>
                        <a:spcBef>
                          <a:spcPts val="0"/>
                        </a:spcBef>
                        <a:spcAft>
                          <a:spcPts val="0"/>
                        </a:spcAft>
                        <a:buClrTx/>
                        <a:buSzTx/>
                        <a:buFontTx/>
                        <a:buNone/>
                        <a:tabLst/>
                        <a:defRPr/>
                      </a:pPr>
                      <a:r>
                        <a:rPr lang="en-US" sz="1400" b="1" kern="1200" dirty="0">
                          <a:solidFill>
                            <a:schemeClr val="lt1"/>
                          </a:solidFill>
                          <a:effectLst/>
                          <a:latin typeface="+mn-lt"/>
                          <a:ea typeface="+mn-ea"/>
                          <a:cs typeface="+mn-cs"/>
                        </a:rPr>
                        <a:t>Introduction to Network Monitoring Tools</a:t>
                      </a:r>
                    </a:p>
                  </a:txBody>
                  <a:tcPr marL="60168" marR="60168" marT="0" marB="0" anchor="ctr"/>
                </a:tc>
                <a:tc>
                  <a:txBody>
                    <a:bodyPr/>
                    <a:lstStyle/>
                    <a:p>
                      <a:pPr marL="0" marR="0" lvl="0" indent="0" algn="l" defTabSz="685777" rtl="0" eaLnBrk="1" fontAlgn="auto" latinLnBrk="0" hangingPunct="1">
                        <a:lnSpc>
                          <a:spcPct val="107000"/>
                        </a:lnSpc>
                        <a:spcBef>
                          <a:spcPts val="0"/>
                        </a:spcBef>
                        <a:spcAft>
                          <a:spcPts val="0"/>
                        </a:spcAft>
                        <a:buClrTx/>
                        <a:buSzTx/>
                        <a:buFontTx/>
                        <a:buNone/>
                        <a:tabLst/>
                        <a:defRPr/>
                      </a:pPr>
                      <a:r>
                        <a:rPr lang="en-US" sz="1400" kern="1200" dirty="0">
                          <a:solidFill>
                            <a:schemeClr val="dk1"/>
                          </a:solidFill>
                          <a:effectLst/>
                          <a:latin typeface="+mn-lt"/>
                          <a:ea typeface="+mn-ea"/>
                          <a:cs typeface="+mn-cs"/>
                        </a:rPr>
                        <a:t>Explain how network monitoring is conducted.</a:t>
                      </a:r>
                    </a:p>
                  </a:txBody>
                  <a:tcPr marL="60168" marR="60168" marT="0" marB="0" anchor="ctr"/>
                </a:tc>
                <a:extLst>
                  <a:ext uri="{0D108BD9-81ED-4DB2-BD59-A6C34878D82A}">
                    <a16:rowId xmlns:a16="http://schemas.microsoft.com/office/drawing/2014/main" val="66289294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28584</TotalTime>
  <Words>3283</Words>
  <Application>Microsoft Office PowerPoint</Application>
  <PresentationFormat>On-screen Show (16:9)</PresentationFormat>
  <Paragraphs>374</Paragraphs>
  <Slides>31</Slides>
  <Notes>30</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CiscoSans</vt:lpstr>
      <vt:lpstr>CiscoSans ExtraLight</vt:lpstr>
      <vt:lpstr>Wingdings</vt:lpstr>
      <vt:lpstr>Default Theme</vt:lpstr>
      <vt:lpstr>Module 15: Network Monitoring and Tools</vt:lpstr>
      <vt:lpstr>Instructor Materials – Module 15 Planning Guide</vt:lpstr>
      <vt:lpstr>What to Expect in this Module</vt:lpstr>
      <vt:lpstr>Check Your Understanding</vt:lpstr>
      <vt:lpstr>Module 15: Activities</vt:lpstr>
      <vt:lpstr>Module 15: Best Practices</vt:lpstr>
      <vt:lpstr>Module 15: Best Practices (Contd.)</vt:lpstr>
      <vt:lpstr>Module 15: Network Monitoring and Tools</vt:lpstr>
      <vt:lpstr>Module Objectives</vt:lpstr>
      <vt:lpstr>15.1 Introduction to Network Monitoring</vt:lpstr>
      <vt:lpstr>PowerPoint Presentation</vt:lpstr>
      <vt:lpstr>PowerPoint Presentation</vt:lpstr>
      <vt:lpstr>PowerPoint Presentation</vt:lpstr>
      <vt:lpstr>PowerPoint Presentation</vt:lpstr>
      <vt:lpstr>PowerPoint Presentation</vt:lpstr>
      <vt:lpstr>15.2 Introduction to Network Monitoring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15.3 Network Monitoring and Tools Summary</vt:lpstr>
      <vt:lpstr>PowerPoint Presentation</vt:lpstr>
      <vt:lpstr>PowerPoint Presentation</vt:lpstr>
      <vt:lpstr>Module 15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Ravi Shankar</cp:lastModifiedBy>
  <cp:revision>963</cp:revision>
  <dcterms:created xsi:type="dcterms:W3CDTF">2016-08-22T22:27:36Z</dcterms:created>
  <dcterms:modified xsi:type="dcterms:W3CDTF">2020-08-12T09:09:50Z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