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880" r:id="rId5"/>
    <p:sldId id="924" r:id="rId6"/>
    <p:sldId id="1074" r:id="rId7"/>
    <p:sldId id="1075" r:id="rId8"/>
    <p:sldId id="876" r:id="rId9"/>
    <p:sldId id="1079" r:id="rId10"/>
    <p:sldId id="759" r:id="rId11"/>
    <p:sldId id="628" r:id="rId12"/>
    <p:sldId id="1080" r:id="rId13"/>
    <p:sldId id="1081" r:id="rId14"/>
    <p:sldId id="1082" r:id="rId15"/>
    <p:sldId id="1083" r:id="rId16"/>
    <p:sldId id="1084" r:id="rId17"/>
    <p:sldId id="1085" r:id="rId18"/>
    <p:sldId id="1086" r:id="rId19"/>
    <p:sldId id="1087" r:id="rId20"/>
    <p:sldId id="1088" r:id="rId21"/>
    <p:sldId id="1089" r:id="rId22"/>
    <p:sldId id="1090" r:id="rId23"/>
    <p:sldId id="1092" r:id="rId24"/>
    <p:sldId id="1093" r:id="rId25"/>
    <p:sldId id="1094" r:id="rId26"/>
    <p:sldId id="1095" r:id="rId27"/>
    <p:sldId id="1096" r:id="rId28"/>
    <p:sldId id="1097" r:id="rId29"/>
    <p:sldId id="1098" r:id="rId30"/>
    <p:sldId id="1099" r:id="rId31"/>
    <p:sldId id="1100" r:id="rId32"/>
    <p:sldId id="1101" r:id="rId33"/>
    <p:sldId id="1102" r:id="rId34"/>
    <p:sldId id="1103" r:id="rId35"/>
    <p:sldId id="1104" r:id="rId36"/>
    <p:sldId id="1150" r:id="rId37"/>
    <p:sldId id="1105" r:id="rId38"/>
    <p:sldId id="1106" r:id="rId39"/>
    <p:sldId id="1107" r:id="rId40"/>
    <p:sldId id="1108" r:id="rId41"/>
    <p:sldId id="1109" r:id="rId42"/>
    <p:sldId id="1149"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Sneha Alex" initials="SA" lastIdx="1" clrIdx="5">
    <p:extLst>
      <p:ext uri="{19B8F6BF-5375-455C-9EA6-DF929625EA0E}">
        <p15:presenceInfo xmlns:p15="http://schemas.microsoft.com/office/powerpoint/2012/main" userId="S-1-5-21-1801674531-1177238915-682003330-3294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3" autoAdjust="0"/>
    <p:restoredTop sz="85267" autoAdjust="0"/>
  </p:normalViewPr>
  <p:slideViewPr>
    <p:cSldViewPr snapToGrid="0" showGuides="1">
      <p:cViewPr varScale="1">
        <p:scale>
          <a:sx n="82" d="100"/>
          <a:sy n="82" d="100"/>
        </p:scale>
        <p:origin x="1182" y="7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16: </a:t>
            </a:r>
            <a:r>
              <a:rPr lang="en-US" sz="1200" b="0" dirty="0">
                <a:solidFill>
                  <a:srgbClr val="FF0000"/>
                </a:solidFill>
              </a:rPr>
              <a:t>Attacking the Foundation</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a:t>
            </a:r>
            <a:r>
              <a:rPr lang="en-GB" dirty="0"/>
              <a:t>–</a:t>
            </a:r>
            <a:r>
              <a:rPr lang="en-US" sz="1200" b="0" dirty="0">
                <a:solidFill>
                  <a:srgbClr val="FF0000"/>
                </a:solidFill>
              </a:rPr>
              <a:t> </a:t>
            </a:r>
            <a:r>
              <a:rPr lang="en-US" dirty="0">
                <a:solidFill>
                  <a:schemeClr val="accent5">
                    <a:lumMod val="40000"/>
                    <a:lumOff val="60000"/>
                  </a:schemeClr>
                </a:solidFill>
              </a:rPr>
              <a:t>IP PDU Details</a:t>
            </a:r>
          </a:p>
          <a:p>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15 min</a:t>
            </a:r>
            <a:endParaRPr lang="en-US" sz="1000" b="0" dirty="0"/>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50" b="0" dirty="0"/>
              <a:t>Introduce the topic and discuss the importance of </a:t>
            </a:r>
            <a:r>
              <a:rPr lang="en-US" sz="1050" dirty="0"/>
              <a:t>IPv4 and IPv6</a:t>
            </a:r>
            <a:r>
              <a:rPr lang="en-US" sz="1050" b="0" dirty="0"/>
              <a:t>.</a:t>
            </a:r>
          </a:p>
          <a:p>
            <a:pPr marL="628650" lvl="1" indent="-171450">
              <a:buFont typeface="Arial" panose="020B0604020202020204" pitchFamily="34" charset="0"/>
              <a:buChar char="•"/>
            </a:pPr>
            <a:r>
              <a:rPr lang="en-US" sz="1050" b="0" dirty="0"/>
              <a:t>Explain the different fields in IPv4</a:t>
            </a:r>
            <a:r>
              <a:rPr lang="en-US" sz="1050" b="0" baseline="0" dirty="0"/>
              <a:t> and IPv6 packet headers.</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dirty="0"/>
              <a:t>Key Points:</a:t>
            </a:r>
            <a:r>
              <a:rPr lang="en-US" sz="1050" b="1" baseline="0" dirty="0"/>
              <a:t> </a:t>
            </a:r>
            <a:r>
              <a:rPr lang="en-US" sz="1050" b="0" baseline="0" dirty="0"/>
              <a:t>IPv4, IPv6</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16.1.1 </a:t>
            </a:r>
            <a:r>
              <a:rPr lang="en-GB" dirty="0"/>
              <a:t>– </a:t>
            </a:r>
            <a:r>
              <a:rPr lang="en-US" sz="1200" b="0" i="0" kern="1200" dirty="0">
                <a:solidFill>
                  <a:schemeClr val="tx1"/>
                </a:solidFill>
                <a:latin typeface="+mn-lt"/>
                <a:ea typeface="+mn-ea"/>
                <a:cs typeface="+mn-cs"/>
              </a:rPr>
              <a:t>IPv4 and IPv6</a:t>
            </a: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16.1.2 </a:t>
            </a:r>
            <a:r>
              <a:rPr lang="en-GB" dirty="0"/>
              <a:t>– </a:t>
            </a:r>
            <a:r>
              <a:rPr lang="en-US" sz="1200" b="0" i="0" kern="1200" dirty="0">
                <a:solidFill>
                  <a:schemeClr val="tx1"/>
                </a:solidFill>
                <a:latin typeface="+mn-lt"/>
                <a:ea typeface="+mn-ea"/>
                <a:cs typeface="+mn-cs"/>
              </a:rPr>
              <a:t>The IPv4 Packet Header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16.1.2 </a:t>
            </a:r>
            <a:r>
              <a:rPr lang="en-GB" dirty="0"/>
              <a:t>– </a:t>
            </a:r>
            <a:r>
              <a:rPr lang="en-US" sz="1200" b="0" i="0" kern="1200" dirty="0">
                <a:solidFill>
                  <a:schemeClr val="tx1"/>
                </a:solidFill>
                <a:latin typeface="+mn-lt"/>
                <a:ea typeface="+mn-ea"/>
                <a:cs typeface="+mn-cs"/>
              </a:rPr>
              <a:t>The IPv4 Packet Header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16.1.2 </a:t>
            </a:r>
            <a:r>
              <a:rPr lang="en-GB" dirty="0"/>
              <a:t>– </a:t>
            </a:r>
            <a:r>
              <a:rPr lang="en-US" sz="1200" b="0" i="0" kern="1200" dirty="0">
                <a:solidFill>
                  <a:schemeClr val="tx1"/>
                </a:solidFill>
                <a:latin typeface="+mn-lt"/>
                <a:ea typeface="+mn-ea"/>
                <a:cs typeface="+mn-cs"/>
              </a:rPr>
              <a:t>The IPv4 Packet Header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16.1.2 </a:t>
            </a:r>
            <a:r>
              <a:rPr lang="en-GB" dirty="0"/>
              <a:t>– </a:t>
            </a:r>
            <a:r>
              <a:rPr lang="en-US" sz="1200" b="0" i="0" kern="1200" dirty="0">
                <a:solidFill>
                  <a:schemeClr val="tx1"/>
                </a:solidFill>
                <a:latin typeface="+mn-lt"/>
                <a:ea typeface="+mn-ea"/>
                <a:cs typeface="+mn-cs"/>
              </a:rPr>
              <a:t>The IPv4 Packet Header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r>
              <a:rPr lang="en-US" dirty="0"/>
              <a:t>16.1.3 </a:t>
            </a:r>
            <a:r>
              <a:rPr lang="en-GB" dirty="0"/>
              <a:t>– </a:t>
            </a:r>
            <a:r>
              <a:rPr lang="en-US" sz="1200" b="0" i="0" kern="1200" dirty="0">
                <a:solidFill>
                  <a:schemeClr val="tx1"/>
                </a:solidFill>
                <a:latin typeface="+mn-lt"/>
                <a:ea typeface="+mn-ea"/>
                <a:cs typeface="+mn-cs"/>
              </a:rPr>
              <a:t>Video - Sample IPv4 Headers in Wireshark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16.1.4 </a:t>
            </a:r>
            <a:r>
              <a:rPr lang="en-GB" dirty="0"/>
              <a:t>– </a:t>
            </a:r>
            <a:r>
              <a:rPr lang="en-US" sz="1200" b="0" i="0" kern="1200" dirty="0">
                <a:solidFill>
                  <a:schemeClr val="tx1"/>
                </a:solidFill>
                <a:latin typeface="+mn-lt"/>
                <a:ea typeface="+mn-ea"/>
                <a:cs typeface="+mn-cs"/>
              </a:rPr>
              <a:t>The IPv6 Packet Header</a:t>
            </a:r>
          </a:p>
          <a:p>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16.1.4 </a:t>
            </a:r>
            <a:r>
              <a:rPr lang="en-GB" dirty="0"/>
              <a:t>– </a:t>
            </a:r>
            <a:r>
              <a:rPr lang="en-US" sz="1200" b="0" i="0" kern="1200" dirty="0">
                <a:solidFill>
                  <a:schemeClr val="tx1"/>
                </a:solidFill>
                <a:latin typeface="+mn-lt"/>
                <a:ea typeface="+mn-ea"/>
                <a:cs typeface="+mn-cs"/>
              </a:rPr>
              <a:t>The IPv6 Packet Header</a:t>
            </a:r>
          </a:p>
          <a:p>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16.1.4 </a:t>
            </a:r>
            <a:r>
              <a:rPr lang="en-GB" dirty="0"/>
              <a:t>– </a:t>
            </a:r>
            <a:r>
              <a:rPr lang="en-US" sz="1200" b="0" i="0" kern="1200" dirty="0">
                <a:solidFill>
                  <a:schemeClr val="tx1"/>
                </a:solidFill>
                <a:latin typeface="+mn-lt"/>
                <a:ea typeface="+mn-ea"/>
                <a:cs typeface="+mn-cs"/>
              </a:rPr>
              <a:t>The IPv6 Packet Header</a:t>
            </a:r>
          </a:p>
          <a:p>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16.1 – IP PDU Details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16.1.5 </a:t>
            </a:r>
            <a:r>
              <a:rPr lang="en-GB" dirty="0"/>
              <a:t>– </a:t>
            </a:r>
            <a:r>
              <a:rPr lang="en-US" sz="1200" b="0" i="0" kern="1200" dirty="0">
                <a:solidFill>
                  <a:schemeClr val="tx1"/>
                </a:solidFill>
                <a:latin typeface="+mn-lt"/>
                <a:ea typeface="+mn-ea"/>
                <a:cs typeface="+mn-cs"/>
              </a:rPr>
              <a:t>Video - Sample IPv6 Headers in Wireshark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15</a:t>
            </a:r>
            <a:r>
              <a:rPr lang="en-US" dirty="0"/>
              <a:t> min</a:t>
            </a:r>
            <a:endParaRPr lang="en-US" sz="1000" b="0" dirty="0"/>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50" b="0" baseline="0" dirty="0"/>
              <a:t>Give a brief introduction and discuss the IP vulnerabilities.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baseline="0" dirty="0"/>
              <a:t>Explain </a:t>
            </a:r>
            <a:r>
              <a:rPr lang="en-US" sz="1050" dirty="0"/>
              <a:t>the ICMP attacks to the learners.</a:t>
            </a:r>
          </a:p>
          <a:p>
            <a:pPr marL="628650" lvl="1" indent="-171450">
              <a:buFont typeface="Arial" panose="020B0604020202020204" pitchFamily="34" charset="0"/>
              <a:buChar char="•"/>
            </a:pPr>
            <a:r>
              <a:rPr lang="en-US" sz="1050" b="0" i="0" kern="1200" dirty="0">
                <a:solidFill>
                  <a:schemeClr val="tx1"/>
                </a:solidFill>
                <a:latin typeface="+mn-lt"/>
                <a:ea typeface="+mn-ea"/>
                <a:cs typeface="+mn-cs"/>
              </a:rPr>
              <a:t>Discuss the amplification, reflection and address spoofing attacks.</a:t>
            </a:r>
          </a:p>
          <a:p>
            <a:pPr marL="628650" lvl="1" indent="-171450">
              <a:buFont typeface="Arial" panose="020B0604020202020204" pitchFamily="34" charset="0"/>
              <a:buChar char="•"/>
            </a:pPr>
            <a:r>
              <a:rPr lang="en-US" sz="1050" b="0" i="0" kern="1200" dirty="0">
                <a:solidFill>
                  <a:schemeClr val="tx1"/>
                </a:solidFill>
                <a:latin typeface="+mn-lt"/>
                <a:ea typeface="+mn-ea"/>
                <a:cs typeface="+mn-cs"/>
              </a:rPr>
              <a:t>By the end of the topic, encourage the learners to perform the activity at section 16.2.6.</a:t>
            </a:r>
            <a:endParaRPr lang="en-US" sz="1050" b="0" dirty="0"/>
          </a:p>
          <a:p>
            <a:pPr marL="171450" lvl="0" indent="-171450">
              <a:buFont typeface="Arial" panose="020B0604020202020204" pitchFamily="34" charset="0"/>
              <a:buChar char="•"/>
            </a:pPr>
            <a:r>
              <a:rPr lang="en-US" sz="1050" b="1" dirty="0"/>
              <a:t>Key Points:</a:t>
            </a:r>
            <a:r>
              <a:rPr lang="en-US" sz="1050" b="1" baseline="0" dirty="0"/>
              <a:t> </a:t>
            </a:r>
            <a:r>
              <a:rPr lang="en-US" sz="1050" b="0" baseline="0" dirty="0"/>
              <a:t>ICMP attacks, IP Vulnerabilities, address spoofing attacks, </a:t>
            </a:r>
            <a:r>
              <a:rPr lang="en-US" sz="1200" b="0" i="0" kern="1200" dirty="0">
                <a:solidFill>
                  <a:schemeClr val="tx1"/>
                </a:solidFill>
                <a:latin typeface="+mn-lt"/>
                <a:ea typeface="+mn-ea"/>
                <a:cs typeface="+mn-cs"/>
              </a:rPr>
              <a:t>amplification attacks, reflection attacks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16.2.1 </a:t>
            </a:r>
            <a:r>
              <a:rPr lang="en-GB" dirty="0"/>
              <a:t>– </a:t>
            </a:r>
            <a:r>
              <a:rPr lang="en-US" sz="1200" b="0" i="0" kern="1200" dirty="0">
                <a:solidFill>
                  <a:schemeClr val="tx1"/>
                </a:solidFill>
                <a:latin typeface="+mn-lt"/>
                <a:ea typeface="+mn-ea"/>
                <a:cs typeface="+mn-cs"/>
              </a:rPr>
              <a:t>IP Vulnerabilities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16.2.2 </a:t>
            </a:r>
            <a:r>
              <a:rPr lang="en-GB" dirty="0"/>
              <a:t>– </a:t>
            </a:r>
            <a:r>
              <a:rPr lang="en-US" sz="1200" b="0" i="0" kern="1200" dirty="0">
                <a:solidFill>
                  <a:schemeClr val="tx1"/>
                </a:solidFill>
                <a:latin typeface="+mn-lt"/>
                <a:ea typeface="+mn-ea"/>
                <a:cs typeface="+mn-cs"/>
              </a:rPr>
              <a:t>ICMP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16.2.2 </a:t>
            </a:r>
            <a:r>
              <a:rPr lang="en-GB" dirty="0"/>
              <a:t>– </a:t>
            </a:r>
            <a:r>
              <a:rPr lang="en-US" sz="1200" b="0" i="0" kern="1200" dirty="0">
                <a:solidFill>
                  <a:schemeClr val="tx1"/>
                </a:solidFill>
                <a:latin typeface="+mn-lt"/>
                <a:ea typeface="+mn-ea"/>
                <a:cs typeface="+mn-cs"/>
              </a:rPr>
              <a:t>ICMP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16.2.3 </a:t>
            </a:r>
            <a:r>
              <a:rPr lang="en-GB" dirty="0"/>
              <a:t>– </a:t>
            </a:r>
            <a:r>
              <a:rPr lang="en-US" sz="1200" b="0" i="0" kern="1200" dirty="0">
                <a:solidFill>
                  <a:schemeClr val="tx1"/>
                </a:solidFill>
                <a:latin typeface="+mn-lt"/>
                <a:ea typeface="+mn-ea"/>
                <a:cs typeface="+mn-cs"/>
              </a:rPr>
              <a:t>Video - Amplification, Reflection, and Spoofing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16.2.4 </a:t>
            </a:r>
            <a:r>
              <a:rPr lang="en-GB" dirty="0"/>
              <a:t>– </a:t>
            </a:r>
            <a:r>
              <a:rPr lang="en-US" sz="1200" b="0" i="0" kern="1200" dirty="0">
                <a:solidFill>
                  <a:schemeClr val="tx1"/>
                </a:solidFill>
                <a:latin typeface="+mn-lt"/>
                <a:ea typeface="+mn-ea"/>
                <a:cs typeface="+mn-cs"/>
              </a:rPr>
              <a:t>Amplification and Reflection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16.2.5 </a:t>
            </a:r>
            <a:r>
              <a:rPr lang="en-GB" dirty="0"/>
              <a:t>– </a:t>
            </a:r>
            <a:r>
              <a:rPr lang="en-US" sz="1200" b="0" i="0" kern="1200" dirty="0">
                <a:solidFill>
                  <a:schemeClr val="tx1"/>
                </a:solidFill>
                <a:latin typeface="+mn-lt"/>
                <a:ea typeface="+mn-ea"/>
                <a:cs typeface="+mn-cs"/>
              </a:rPr>
              <a:t>Address Spoofing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16.2.5 </a:t>
            </a:r>
            <a:r>
              <a:rPr lang="en-GB" dirty="0"/>
              <a:t>– </a:t>
            </a:r>
            <a:r>
              <a:rPr lang="en-US" sz="1200" b="0" i="0" kern="1200" dirty="0">
                <a:solidFill>
                  <a:schemeClr val="tx1"/>
                </a:solidFill>
                <a:latin typeface="+mn-lt"/>
                <a:ea typeface="+mn-ea"/>
                <a:cs typeface="+mn-cs"/>
              </a:rPr>
              <a:t>Address Spoofing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16.2 </a:t>
            </a:r>
            <a:r>
              <a:rPr lang="en-GB" dirty="0"/>
              <a:t>–</a:t>
            </a:r>
            <a:r>
              <a:rPr lang="en-US" sz="1200" b="0" dirty="0">
                <a:solidFill>
                  <a:srgbClr val="FF0000"/>
                </a:solidFill>
              </a:rPr>
              <a:t> </a:t>
            </a:r>
            <a:r>
              <a:rPr lang="en-US" dirty="0"/>
              <a:t>IP Vulnerabilities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16.2.5 </a:t>
            </a:r>
            <a:r>
              <a:rPr lang="en-GB" dirty="0"/>
              <a:t>– </a:t>
            </a:r>
            <a:r>
              <a:rPr lang="en-US" sz="1200" b="0" i="0" kern="1200" dirty="0">
                <a:solidFill>
                  <a:schemeClr val="tx1"/>
                </a:solidFill>
                <a:latin typeface="+mn-lt"/>
                <a:ea typeface="+mn-ea"/>
                <a:cs typeface="+mn-cs"/>
              </a:rPr>
              <a:t>Address Spoofing Attacks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16.2.6 </a:t>
            </a:r>
            <a:r>
              <a:rPr lang="en-GB" dirty="0"/>
              <a:t>– </a:t>
            </a:r>
            <a:r>
              <a:rPr lang="en-US" b="0" i="0" dirty="0">
                <a:solidFill>
                  <a:srgbClr val="056153"/>
                </a:solidFill>
                <a:effectLst/>
                <a:latin typeface="CiscoSans"/>
              </a:rPr>
              <a:t>Check Your Understanding - IP Vulnerabilities and Threats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TCP and UDP Vulnerabilities</a:t>
            </a:r>
            <a:endParaRPr lang="en-US" dirty="0"/>
          </a:p>
          <a:p>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10</a:t>
            </a:r>
            <a:r>
              <a:rPr lang="en-US" dirty="0"/>
              <a:t> min</a:t>
            </a:r>
            <a:endParaRPr lang="en-US" sz="1000" b="0" dirty="0"/>
          </a:p>
          <a:p>
            <a:pPr marL="171450" lvl="0" indent="-171450">
              <a:buFont typeface="Arial" panose="020B0604020202020204" pitchFamily="34" charset="0"/>
              <a:buChar char="•"/>
            </a:pPr>
            <a:r>
              <a:rPr lang="en-US" sz="1050" b="1" dirty="0"/>
              <a:t>Instructor Notes:</a:t>
            </a:r>
          </a:p>
          <a:p>
            <a:pPr marL="628650" lvl="1" indent="-171450">
              <a:buFont typeface="Arial" panose="020B0604020202020204" pitchFamily="34" charset="0"/>
              <a:buChar char="•"/>
            </a:pPr>
            <a:r>
              <a:rPr lang="en-US" sz="1050" b="0" dirty="0"/>
              <a:t>Introduce the topic and discuss the TCP and UDP vulnerabilities.</a:t>
            </a:r>
          </a:p>
          <a:p>
            <a:pPr marL="628650" lvl="1" indent="-171450">
              <a:buFont typeface="Arial" panose="020B0604020202020204" pitchFamily="34" charset="0"/>
              <a:buChar char="•"/>
            </a:pPr>
            <a:r>
              <a:rPr lang="en-US" sz="1050" dirty="0"/>
              <a:t>Explain the segment header, services and attacks of the TCP and UDP protocols.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a:t>At the end of the topic, encourage the learners to perform the activity at section 16.3.6.</a:t>
            </a: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050" b="1" dirty="0"/>
              <a:t>Key Points:</a:t>
            </a:r>
            <a:r>
              <a:rPr lang="en-US" sz="1050" b="1" baseline="0" dirty="0"/>
              <a:t> </a:t>
            </a:r>
            <a:r>
              <a:rPr lang="en-US" sz="1050" b="0" baseline="0" dirty="0"/>
              <a:t>TCP, UDP </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30</a:t>
            </a:fld>
            <a:endParaRPr lang="en-US" dirty="0"/>
          </a:p>
        </p:txBody>
      </p:sp>
    </p:spTree>
    <p:extLst>
      <p:ext uri="{BB962C8B-B14F-4D97-AF65-F5344CB8AC3E}">
        <p14:creationId xmlns:p14="http://schemas.microsoft.com/office/powerpoint/2010/main" val="2479106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r>
              <a:rPr lang="en-US" sz="1200" b="0" i="0" kern="1200" dirty="0">
                <a:solidFill>
                  <a:schemeClr val="tx1"/>
                </a:solidFill>
                <a:effectLst/>
                <a:latin typeface="+mn-lt"/>
                <a:ea typeface="+mn-ea"/>
                <a:cs typeface="+mn-cs"/>
              </a:rPr>
              <a:t>1</a:t>
            </a:r>
            <a:r>
              <a:rPr lang="en-US" dirty="0"/>
              <a:t>6.3.1 </a:t>
            </a:r>
            <a:r>
              <a:rPr lang="en-GB" dirty="0"/>
              <a:t>– </a:t>
            </a:r>
            <a:r>
              <a:rPr lang="en-US" sz="1200" b="0" i="0" kern="1200" dirty="0">
                <a:solidFill>
                  <a:schemeClr val="tx1"/>
                </a:solidFill>
                <a:latin typeface="+mn-lt"/>
                <a:ea typeface="+mn-ea"/>
                <a:cs typeface="+mn-cs"/>
              </a:rPr>
              <a:t>TCP Segment Header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599598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6.3.2 </a:t>
            </a:r>
            <a:r>
              <a:rPr lang="en-GB" dirty="0"/>
              <a:t>– </a:t>
            </a:r>
            <a:r>
              <a:rPr lang="en-US" sz="1200" b="0" i="0" kern="1200" dirty="0">
                <a:solidFill>
                  <a:schemeClr val="tx1"/>
                </a:solidFill>
                <a:effectLst/>
                <a:latin typeface="+mn-lt"/>
                <a:ea typeface="+mn-ea"/>
                <a:cs typeface="+mn-cs"/>
              </a:rPr>
              <a:t>TCP Services</a:t>
            </a: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444328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6.3.2 </a:t>
            </a:r>
            <a:r>
              <a:rPr lang="en-GB" dirty="0"/>
              <a:t>– </a:t>
            </a:r>
            <a:r>
              <a:rPr lang="en-US" sz="1200" b="0" i="0" kern="1200" dirty="0">
                <a:solidFill>
                  <a:schemeClr val="tx1"/>
                </a:solidFill>
                <a:effectLst/>
                <a:latin typeface="+mn-lt"/>
                <a:ea typeface="+mn-ea"/>
                <a:cs typeface="+mn-cs"/>
              </a:rPr>
              <a:t>TCP Services</a:t>
            </a: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1377354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6.3.3 </a:t>
            </a:r>
            <a:r>
              <a:rPr lang="en-GB" dirty="0"/>
              <a:t>– </a:t>
            </a:r>
            <a:r>
              <a:rPr lang="en-US" sz="1200" b="0" i="0" kern="1200" dirty="0">
                <a:solidFill>
                  <a:schemeClr val="tx1"/>
                </a:solidFill>
                <a:effectLst/>
                <a:latin typeface="+mn-lt"/>
                <a:ea typeface="+mn-ea"/>
                <a:cs typeface="+mn-cs"/>
              </a:rPr>
              <a:t>TCP Attacks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174341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6.3.3 </a:t>
            </a:r>
            <a:r>
              <a:rPr lang="en-GB" dirty="0"/>
              <a:t>– </a:t>
            </a:r>
            <a:r>
              <a:rPr lang="en-US" sz="1200" b="0" i="0" kern="1200" dirty="0">
                <a:solidFill>
                  <a:schemeClr val="tx1"/>
                </a:solidFill>
                <a:effectLst/>
                <a:latin typeface="+mn-lt"/>
                <a:ea typeface="+mn-ea"/>
                <a:cs typeface="+mn-cs"/>
              </a:rPr>
              <a:t>TCP Attacks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2166448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6.3.3 </a:t>
            </a:r>
            <a:r>
              <a:rPr lang="en-GB" dirty="0"/>
              <a:t>– </a:t>
            </a:r>
            <a:r>
              <a:rPr lang="en-US" sz="1200" b="0" i="0" kern="1200" dirty="0">
                <a:solidFill>
                  <a:schemeClr val="tx1"/>
                </a:solidFill>
                <a:effectLst/>
                <a:latin typeface="+mn-lt"/>
                <a:ea typeface="+mn-ea"/>
                <a:cs typeface="+mn-cs"/>
              </a:rPr>
              <a:t>TCP Attacks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1813564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6.3.4 </a:t>
            </a:r>
            <a:r>
              <a:rPr lang="en-GB" dirty="0"/>
              <a:t>– </a:t>
            </a:r>
            <a:r>
              <a:rPr lang="en-US" sz="1200" b="0" i="0" kern="1200" dirty="0">
                <a:solidFill>
                  <a:schemeClr val="tx1"/>
                </a:solidFill>
                <a:effectLst/>
                <a:latin typeface="+mn-lt"/>
                <a:ea typeface="+mn-ea"/>
                <a:cs typeface="+mn-cs"/>
              </a:rPr>
              <a:t>UDP Segment Header and Operation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1014717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16.3 </a:t>
            </a:r>
            <a:r>
              <a:rPr lang="en-GB" dirty="0"/>
              <a:t>–</a:t>
            </a:r>
            <a:r>
              <a:rPr lang="en-US" sz="1200" b="0" dirty="0">
                <a:solidFill>
                  <a:srgbClr val="FF0000"/>
                </a:solidFill>
              </a:rPr>
              <a:t> </a:t>
            </a:r>
            <a:r>
              <a:rPr lang="en-US" dirty="0">
                <a:effectLst/>
              </a:rPr>
              <a:t>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6.3.5 </a:t>
            </a:r>
            <a:r>
              <a:rPr lang="en-GB" dirty="0"/>
              <a:t>– </a:t>
            </a:r>
            <a:r>
              <a:rPr lang="en-US" sz="1200" b="0" i="0" kern="1200" dirty="0">
                <a:solidFill>
                  <a:schemeClr val="tx1"/>
                </a:solidFill>
                <a:effectLst/>
                <a:latin typeface="+mn-lt"/>
                <a:ea typeface="+mn-ea"/>
                <a:cs typeface="+mn-cs"/>
              </a:rPr>
              <a:t>UDP Attacks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6.3.6 </a:t>
            </a:r>
            <a:r>
              <a:rPr lang="en-GB" dirty="0"/>
              <a:t>– </a:t>
            </a:r>
            <a:r>
              <a:rPr lang="en-US" b="0" i="0" dirty="0">
                <a:solidFill>
                  <a:srgbClr val="056153"/>
                </a:solidFill>
                <a:effectLst/>
                <a:latin typeface="CiscoSans"/>
              </a:rPr>
              <a:t>Check Your Understanding - TCP and UDP Vulnerabilities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2463259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Source:</a:t>
            </a:r>
          </a:p>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16.4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Attacking the Foundation Summary</a:t>
            </a:r>
            <a:endParaRPr lang="en-US" dirty="0"/>
          </a:p>
          <a:p>
            <a:pPr>
              <a:buFontTx/>
              <a:buNone/>
            </a:pPr>
            <a:br>
              <a:rPr lang="en-US" sz="1200" b="0" i="0" kern="1200" dirty="0">
                <a:solidFill>
                  <a:schemeClr val="tx1"/>
                </a:solidFill>
                <a:latin typeface="+mn-lt"/>
                <a:ea typeface="+mn-ea"/>
                <a:cs typeface="+mn-cs"/>
              </a:rPr>
            </a:br>
            <a:r>
              <a:rPr lang="en-US" sz="1100" b="1" u="sng" dirty="0">
                <a:solidFill>
                  <a:prstClr val="black"/>
                </a:solidFill>
              </a:rPr>
              <a:t>In-Session Activities / Explanations:</a:t>
            </a:r>
            <a:endParaRPr lang="en-US" sz="1200" dirty="0">
              <a:solidFill>
                <a:prstClr val="black"/>
              </a:solidFill>
            </a:endParaRPr>
          </a:p>
          <a:p>
            <a:pPr marL="171450" lvl="0" indent="-171450">
              <a:buFont typeface="Arial" panose="020B0604020202020204" pitchFamily="34" charset="0"/>
              <a:buChar char="•"/>
            </a:pPr>
            <a:r>
              <a:rPr lang="en-US" sz="1100" b="1" dirty="0">
                <a:solidFill>
                  <a:prstClr val="black"/>
                </a:solidFill>
              </a:rPr>
              <a:t>Time:</a:t>
            </a:r>
            <a:r>
              <a:rPr lang="en-US" sz="2000" b="1" dirty="0">
                <a:solidFill>
                  <a:prstClr val="black"/>
                </a:solidFill>
              </a:rPr>
              <a:t> </a:t>
            </a:r>
            <a:r>
              <a:rPr lang="en-US" sz="1050" b="0" dirty="0">
                <a:solidFill>
                  <a:prstClr val="black"/>
                </a:solidFill>
              </a:rPr>
              <a:t>5</a:t>
            </a:r>
            <a:r>
              <a:rPr lang="en-US" sz="1050" dirty="0">
                <a:solidFill>
                  <a:prstClr val="black"/>
                </a:solidFill>
              </a:rPr>
              <a:t> min</a:t>
            </a:r>
          </a:p>
          <a:p>
            <a:pPr marL="171450" lvl="0" indent="-171450">
              <a:buFont typeface="Arial" panose="020B0604020202020204" pitchFamily="34" charset="0"/>
              <a:buChar char="•"/>
              <a:tabLst>
                <a:tab pos="117475" algn="l"/>
              </a:tabLst>
            </a:pPr>
            <a:r>
              <a:rPr lang="en-US" sz="1100" b="1" dirty="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Help them finish the module quiz.</a:t>
            </a:r>
          </a:p>
          <a:p>
            <a:pPr marL="171450" lvl="0" indent="-171450" algn="l" defTabSz="457200" rtl="0" eaLnBrk="1" latinLnBrk="0" hangingPunct="1">
              <a:buFont typeface="Arial" panose="020B0604020202020204" pitchFamily="34" charset="0"/>
              <a:buChar char="•"/>
              <a:tabLst>
                <a:tab pos="117475" algn="l"/>
              </a:tabLst>
            </a:pPr>
            <a:r>
              <a:rPr lang="en-US" sz="1100" b="1" kern="1200" dirty="0">
                <a:solidFill>
                  <a:prstClr val="black"/>
                </a:solidFill>
                <a:latin typeface="+mn-lt"/>
                <a:ea typeface="+mn-ea"/>
                <a:cs typeface="+mn-cs"/>
              </a:rPr>
              <a:t>Key Points</a:t>
            </a:r>
            <a:r>
              <a:rPr lang="en-US" sz="1100" b="1" i="0" kern="1200" dirty="0">
                <a:solidFill>
                  <a:prstClr val="black"/>
                </a:solidFill>
                <a:latin typeface="+mn-lt"/>
                <a:ea typeface="+mn-ea"/>
                <a:cs typeface="+mn-cs"/>
              </a:rPr>
              <a:t>:</a:t>
            </a:r>
            <a:r>
              <a:rPr lang="en-US" sz="1100" b="0" i="1" kern="1200" baseline="0" dirty="0">
                <a:solidFill>
                  <a:prstClr val="black"/>
                </a:solidFill>
                <a:latin typeface="+mn-lt"/>
                <a:ea typeface="+mn-ea"/>
                <a:cs typeface="+mn-cs"/>
              </a:rPr>
              <a:t> NA</a:t>
            </a:r>
            <a:endParaRPr lang="en-US" dirty="0">
              <a:solidFill>
                <a:schemeClr val="accent5">
                  <a:lumMod val="40000"/>
                  <a:lumOff val="60000"/>
                </a:schemeClr>
              </a:solidFill>
            </a:endParaRPr>
          </a:p>
          <a:p>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39</a:t>
            </a:fld>
            <a:endParaRPr lang="en-US" dirty="0"/>
          </a:p>
        </p:txBody>
      </p:sp>
    </p:spTree>
    <p:extLst>
      <p:ext uri="{BB962C8B-B14F-4D97-AF65-F5344CB8AC3E}">
        <p14:creationId xmlns:p14="http://schemas.microsoft.com/office/powerpoint/2010/main" val="7360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16.4 </a:t>
            </a:r>
            <a:r>
              <a:rPr lang="en-GB" dirty="0"/>
              <a:t>–</a:t>
            </a:r>
            <a:r>
              <a:rPr lang="en-US" sz="1200" b="0" dirty="0">
                <a:solidFill>
                  <a:srgbClr val="FF0000"/>
                </a:solidFill>
              </a:rPr>
              <a:t> </a:t>
            </a:r>
            <a:r>
              <a:rPr lang="en-US" dirty="0">
                <a:effectLst/>
              </a:rPr>
              <a:t>Attacking the Foundation Summary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6.4.1 </a:t>
            </a:r>
            <a:r>
              <a:rPr lang="en-GB" dirty="0"/>
              <a:t>– </a:t>
            </a:r>
            <a:r>
              <a:rPr lang="en-US" sz="1200" b="0" i="0" kern="1200" dirty="0">
                <a:solidFill>
                  <a:schemeClr val="tx1"/>
                </a:solidFill>
                <a:effectLst/>
                <a:latin typeface="+mn-lt"/>
                <a:ea typeface="+mn-ea"/>
                <a:cs typeface="+mn-cs"/>
              </a:rPr>
              <a:t>What Did I Learn in this Module?</a:t>
            </a:r>
          </a:p>
          <a:p>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691203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r>
              <a:rPr lang="en-US" sz="1200" b="0" dirty="0">
                <a:solidFill>
                  <a:srgbClr val="FF0000"/>
                </a:solidFill>
              </a:rPr>
              <a:t>16.4 </a:t>
            </a:r>
            <a:r>
              <a:rPr lang="en-GB" dirty="0"/>
              <a:t>–</a:t>
            </a:r>
            <a:r>
              <a:rPr lang="en-US" sz="1200" b="0" dirty="0">
                <a:solidFill>
                  <a:srgbClr val="FF0000"/>
                </a:solidFill>
              </a:rPr>
              <a:t> </a:t>
            </a:r>
            <a:r>
              <a:rPr lang="en-US" dirty="0">
                <a:effectLst/>
              </a:rPr>
              <a:t>Attacking the Foundation Summary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6.4.1 </a:t>
            </a:r>
            <a:r>
              <a:rPr lang="en-GB" dirty="0"/>
              <a:t>– </a:t>
            </a:r>
            <a:r>
              <a:rPr lang="en-US" sz="1200" b="0" i="0" kern="1200" dirty="0">
                <a:solidFill>
                  <a:schemeClr val="tx1"/>
                </a:solidFill>
                <a:effectLst/>
                <a:latin typeface="+mn-lt"/>
                <a:ea typeface="+mn-ea"/>
                <a:cs typeface="+mn-cs"/>
              </a:rPr>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a:t>
            </a:r>
            <a:r>
              <a:rPr lang="en-US" dirty="0"/>
              <a:t>6.4.2 </a:t>
            </a:r>
            <a:r>
              <a:rPr lang="en-GB" dirty="0"/>
              <a:t>– Quiz – </a:t>
            </a:r>
            <a:r>
              <a:rPr lang="en-US" b="0" i="0" dirty="0">
                <a:solidFill>
                  <a:srgbClr val="056153"/>
                </a:solidFill>
                <a:effectLst/>
                <a:latin typeface="CiscoSans"/>
              </a:rPr>
              <a:t>Attacking the Foundation Quiz</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dirty="0"/>
              <a:t> </a:t>
            </a:r>
            <a:endParaRPr lang="en-GB" dirty="0"/>
          </a:p>
        </p:txBody>
      </p:sp>
    </p:spTree>
    <p:extLst>
      <p:ext uri="{BB962C8B-B14F-4D97-AF65-F5344CB8AC3E}">
        <p14:creationId xmlns:p14="http://schemas.microsoft.com/office/powerpoint/2010/main" val="3633928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16</a:t>
            </a:r>
            <a:r>
              <a:rPr lang="en-US" sz="1200" b="0" dirty="0"/>
              <a:t> </a:t>
            </a:r>
            <a:r>
              <a:rPr lang="en-GB" dirty="0"/>
              <a:t>– </a:t>
            </a:r>
            <a:r>
              <a:rPr lang="en-US" sz="1200" b="0" i="0" kern="1200" dirty="0">
                <a:solidFill>
                  <a:schemeClr val="tx1"/>
                </a:solidFill>
                <a:latin typeface="+mn-lt"/>
                <a:ea typeface="+mn-ea"/>
                <a:cs typeface="+mn-cs"/>
              </a:rPr>
              <a:t>Attacking the Foundation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charset="0"/>
              </a:rPr>
              <a:t>New Terms and Commands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42</a:t>
            </a:fld>
            <a:endParaRPr lang="en-US" dirty="0"/>
          </a:p>
        </p:txBody>
      </p:sp>
    </p:spTree>
    <p:extLst>
      <p:ext uri="{BB962C8B-B14F-4D97-AF65-F5344CB8AC3E}">
        <p14:creationId xmlns:p14="http://schemas.microsoft.com/office/powerpoint/2010/main" val="3409919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43</a:t>
            </a:fld>
            <a:endParaRPr lang="en-US" dirty="0"/>
          </a:p>
        </p:txBody>
      </p:sp>
    </p:spTree>
    <p:extLst>
      <p:ext uri="{BB962C8B-B14F-4D97-AF65-F5344CB8AC3E}">
        <p14:creationId xmlns:p14="http://schemas.microsoft.com/office/powerpoint/2010/main" val="81070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16: </a:t>
            </a:r>
            <a:r>
              <a:rPr lang="en-US" sz="1200" b="0" dirty="0">
                <a:solidFill>
                  <a:srgbClr val="FF0000"/>
                </a:solidFill>
              </a:rPr>
              <a:t>Attacking the Foundation</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a:t>
            </a:r>
            <a:r>
              <a:rPr lang="en-US" b="1" baseline="0" dirty="0">
                <a:solidFill>
                  <a:srgbClr val="FF0000"/>
                </a:solidFill>
              </a:rPr>
              <a:t> </a:t>
            </a:r>
            <a:r>
              <a:rPr lang="en-US" b="0" baseline="0" dirty="0">
                <a:solidFill>
                  <a:srgbClr val="FF0000"/>
                </a:solidFill>
              </a:rPr>
              <a:t>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00" b="0" dirty="0">
                <a:solidFill>
                  <a:prstClr val="black"/>
                </a:solidFill>
              </a:rPr>
              <a:t>Interact with the audience to provide an </a:t>
            </a:r>
            <a:r>
              <a:rPr lang="en-US" sz="1400" b="0" i="0" dirty="0">
                <a:solidFill>
                  <a:srgbClr val="58585B"/>
                </a:solidFill>
                <a:effectLst/>
                <a:latin typeface="CiscoSans"/>
              </a:rPr>
              <a:t>overview of the Layer 3 IP packet fields and the Layer 4 TCP and UDP segment fields, and discuss vulnerabilities of each.</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US" sz="1200" b="0" dirty="0"/>
              <a:t>16 </a:t>
            </a:r>
            <a:r>
              <a:rPr lang="en-GB" dirty="0"/>
              <a:t>– </a:t>
            </a:r>
            <a:r>
              <a:rPr lang="en-US" sz="1200" b="0" i="0" kern="1200" dirty="0">
                <a:solidFill>
                  <a:schemeClr val="tx1"/>
                </a:solidFill>
                <a:latin typeface="+mn-lt"/>
                <a:ea typeface="+mn-ea"/>
                <a:cs typeface="+mn-cs"/>
              </a:rPr>
              <a:t>Attacking the Foundation</a:t>
            </a:r>
            <a:endParaRPr lang="en-US" sz="1200" b="0" dirty="0">
              <a:solidFill>
                <a:srgbClr val="FF0000"/>
              </a:solidFill>
            </a:endParaRPr>
          </a:p>
          <a:p>
            <a:pPr>
              <a:buFontTx/>
              <a:buNone/>
            </a:pPr>
            <a:r>
              <a:rPr lang="en-US" sz="1200" b="0" dirty="0">
                <a:solidFill>
                  <a:srgbClr val="FF0000"/>
                </a:solidFill>
              </a:rPr>
              <a:t>16.0 </a:t>
            </a:r>
            <a:r>
              <a:rPr lang="en-GB" dirty="0"/>
              <a:t>–</a:t>
            </a:r>
            <a:r>
              <a:rPr lang="en-GB" baseline="0" dirty="0"/>
              <a:t> Introduction</a:t>
            </a:r>
            <a:endParaRPr lang="en-GB" b="0" dirty="0">
              <a:solidFill>
                <a:srgbClr val="FF0000"/>
              </a:solidFill>
            </a:endParaRPr>
          </a:p>
          <a:p>
            <a:r>
              <a:rPr lang="en-GB" baseline="0" dirty="0"/>
              <a:t>16.0.2 </a:t>
            </a:r>
            <a:r>
              <a:rPr lang="en-GB" dirty="0"/>
              <a:t>– </a:t>
            </a:r>
            <a:r>
              <a:rPr lang="en-US" dirty="0"/>
              <a:t>What Will I Learn in this Module?</a:t>
            </a:r>
          </a:p>
          <a:p>
            <a:endParaRPr lang="en-US"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1"/>
            <a:ext cx="7819480" cy="1215242"/>
          </a:xfrm>
        </p:spPr>
        <p:txBody>
          <a:bodyPr/>
          <a:lstStyle/>
          <a:p>
            <a:r>
              <a:rPr lang="en-US" dirty="0">
                <a:solidFill>
                  <a:srgbClr val="AFE8FB"/>
                </a:solidFill>
              </a:rPr>
              <a:t>Module 16</a:t>
            </a:r>
            <a:r>
              <a:rPr dirty="0">
                <a:solidFill>
                  <a:srgbClr val="AFE8FB"/>
                </a:solidFill>
              </a:rPr>
              <a:t>: </a:t>
            </a:r>
            <a:r>
              <a:rPr lang="en-US" dirty="0">
                <a:solidFill>
                  <a:srgbClr val="AFE8FB"/>
                </a:solidFill>
              </a:rPr>
              <a:t>Attacking the Foundation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184" y="1384267"/>
            <a:ext cx="8858992" cy="1364012"/>
          </a:xfrm>
        </p:spPr>
        <p:txBody>
          <a:bodyPr/>
          <a:lstStyle/>
          <a:p>
            <a:r>
              <a:rPr lang="en-US" dirty="0">
                <a:solidFill>
                  <a:schemeClr val="accent5">
                    <a:lumMod val="40000"/>
                    <a:lumOff val="60000"/>
                  </a:schemeClr>
                </a:solidFill>
              </a:rPr>
              <a:t>16.1 IP PDU Details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a:t>
            </a:r>
            <a:br>
              <a:rPr altLang="en-US" dirty="0"/>
            </a:br>
            <a:r>
              <a:rPr lang="en-US" dirty="0"/>
              <a:t>IPv4 and IPv6</a:t>
            </a:r>
          </a:p>
        </p:txBody>
      </p:sp>
      <p:sp>
        <p:nvSpPr>
          <p:cNvPr id="2" name="Content Placeholder 1"/>
          <p:cNvSpPr>
            <a:spLocks noGrp="1"/>
          </p:cNvSpPr>
          <p:nvPr>
            <p:ph idx="1"/>
          </p:nvPr>
        </p:nvSpPr>
        <p:spPr>
          <a:xfrm>
            <a:off x="144065" y="798944"/>
            <a:ext cx="8853286" cy="3829327"/>
          </a:xfrm>
        </p:spPr>
        <p:txBody>
          <a:bodyPr/>
          <a:lstStyle/>
          <a:p>
            <a:pPr marL="166688" indent="-166688">
              <a:buClrTx/>
              <a:buSzPct val="100000"/>
              <a:buFont typeface="Arial" pitchFamily="34" charset="0"/>
              <a:buChar char="•"/>
            </a:pPr>
            <a:r>
              <a:rPr lang="en-US" sz="1600" dirty="0"/>
              <a:t>I</a:t>
            </a:r>
            <a:r>
              <a:rPr lang="en-US" sz="1600" b="0" i="0" dirty="0">
                <a:effectLst/>
              </a:rPr>
              <a:t>P was designed as a Layer 3 connectionless protocol. It </a:t>
            </a:r>
            <a:r>
              <a:rPr lang="en-US" sz="1600" dirty="0"/>
              <a:t>provides the necessary functions to deliver a packet from a source host to a destination host over an interconnected system of networks.</a:t>
            </a:r>
          </a:p>
          <a:p>
            <a:pPr marL="166688" indent="-166688">
              <a:buClrTx/>
              <a:buSzPct val="100000"/>
              <a:buFont typeface="Arial" pitchFamily="34" charset="0"/>
              <a:buChar char="•"/>
            </a:pPr>
            <a:r>
              <a:rPr lang="en-US" sz="1600" dirty="0"/>
              <a:t>IP makes no effort to validate whether the source IP address contained in a packet actually came from that source. For this reason, threat actors can send packets using a spoofed source IP address.</a:t>
            </a:r>
          </a:p>
          <a:p>
            <a:pPr marL="166688" indent="-166688">
              <a:buClrTx/>
              <a:buSzPct val="100000"/>
              <a:buFont typeface="Arial" pitchFamily="34" charset="0"/>
              <a:buChar char="•"/>
            </a:pPr>
            <a:r>
              <a:rPr lang="en-US" sz="1600" dirty="0"/>
              <a:t>Also, threat actors can tamper with the other fields in the IP header to carry out their attacks. So, it is important for security analysts to understand the different fields in both the IPv4 and IPv6 headers.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a:t>
            </a:r>
            <a:br>
              <a:rPr altLang="en-US" dirty="0"/>
            </a:br>
            <a:r>
              <a:rPr altLang="en-US" dirty="0"/>
              <a:t>T</a:t>
            </a:r>
            <a:r>
              <a:rPr lang="en-US" dirty="0"/>
              <a:t>he IPv4 Packet Header</a:t>
            </a:r>
          </a:p>
        </p:txBody>
      </p:sp>
      <p:sp>
        <p:nvSpPr>
          <p:cNvPr id="2" name="Content Placeholder 1"/>
          <p:cNvSpPr>
            <a:spLocks noGrp="1"/>
          </p:cNvSpPr>
          <p:nvPr>
            <p:ph idx="1"/>
          </p:nvPr>
        </p:nvSpPr>
        <p:spPr>
          <a:xfrm>
            <a:off x="119352" y="773596"/>
            <a:ext cx="3087102" cy="3829327"/>
          </a:xfrm>
        </p:spPr>
        <p:txBody>
          <a:bodyPr/>
          <a:lstStyle/>
          <a:p>
            <a:pPr marL="0" indent="0">
              <a:buClrTx/>
              <a:buSzPct val="100000"/>
              <a:buNone/>
            </a:pPr>
            <a:r>
              <a:rPr lang="en-US" sz="1800" b="0" i="0" dirty="0">
                <a:effectLst/>
              </a:rPr>
              <a:t>The fields in the IPv4 packet header are shown in the figure. </a:t>
            </a:r>
            <a:r>
              <a:rPr lang="en-US" sz="1800" dirty="0"/>
              <a:t>There are 10 fields in the IPv4 packet header.</a:t>
            </a:r>
          </a:p>
        </p:txBody>
      </p:sp>
      <p:pic>
        <p:nvPicPr>
          <p:cNvPr id="3" name="Picture 1">
            <a:extLst>
              <a:ext uri="{FF2B5EF4-FFF2-40B4-BE49-F238E27FC236}">
                <a16:creationId xmlns:a16="http://schemas.microsoft.com/office/drawing/2014/main" id="{23A2835B-31C6-4F68-BC5E-ED95E3C03840}"/>
              </a:ext>
            </a:extLst>
          </p:cNvPr>
          <p:cNvPicPr>
            <a:picLocks noChangeAspect="1"/>
          </p:cNvPicPr>
          <p:nvPr/>
        </p:nvPicPr>
        <p:blipFill>
          <a:blip r:embed="rId4"/>
          <a:stretch>
            <a:fillRect/>
          </a:stretch>
        </p:blipFill>
        <p:spPr>
          <a:xfrm>
            <a:off x="3206454" y="811430"/>
            <a:ext cx="5835330" cy="39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a:t>
            </a:r>
            <a:br>
              <a:rPr altLang="en-US" dirty="0"/>
            </a:br>
            <a:r>
              <a:rPr altLang="en-US" dirty="0"/>
              <a:t>T</a:t>
            </a:r>
            <a:r>
              <a:rPr lang="en-US" dirty="0"/>
              <a:t>he IPv4 Packet Header (Contd.)</a:t>
            </a:r>
          </a:p>
        </p:txBody>
      </p:sp>
      <p:sp>
        <p:nvSpPr>
          <p:cNvPr id="2" name="Content Placeholder 1"/>
          <p:cNvSpPr>
            <a:spLocks noGrp="1"/>
          </p:cNvSpPr>
          <p:nvPr>
            <p:ph idx="1"/>
          </p:nvPr>
        </p:nvSpPr>
        <p:spPr>
          <a:xfrm>
            <a:off x="144065" y="752467"/>
            <a:ext cx="8853286" cy="334928"/>
          </a:xfrm>
        </p:spPr>
        <p:txBody>
          <a:bodyPr/>
          <a:lstStyle/>
          <a:p>
            <a:pPr marL="0" indent="0">
              <a:buClrTx/>
              <a:buSzPct val="100000"/>
              <a:buNone/>
            </a:pPr>
            <a:r>
              <a:rPr lang="en-US" sz="1600" dirty="0"/>
              <a:t>The following table describes the IPv4 header fields:</a:t>
            </a:r>
          </a:p>
        </p:txBody>
      </p:sp>
      <p:graphicFrame>
        <p:nvGraphicFramePr>
          <p:cNvPr id="5" name="Table 1"/>
          <p:cNvGraphicFramePr>
            <a:graphicFrameLocks noGrp="1"/>
          </p:cNvGraphicFramePr>
          <p:nvPr>
            <p:extLst>
              <p:ext uri="{D42A27DB-BD31-4B8C-83A1-F6EECF244321}">
                <p14:modId xmlns:p14="http://schemas.microsoft.com/office/powerpoint/2010/main" val="3001647716"/>
              </p:ext>
            </p:extLst>
          </p:nvPr>
        </p:nvGraphicFramePr>
        <p:xfrm>
          <a:off x="296563" y="1115905"/>
          <a:ext cx="8513806" cy="3275128"/>
        </p:xfrm>
        <a:graphic>
          <a:graphicData uri="http://schemas.openxmlformats.org/drawingml/2006/table">
            <a:tbl>
              <a:tblPr firstRow="1" bandRow="1">
                <a:tableStyleId>{5C22544A-7EE6-4342-B048-85BDC9FD1C3A}</a:tableStyleId>
              </a:tblPr>
              <a:tblGrid>
                <a:gridCol w="1594021">
                  <a:extLst>
                    <a:ext uri="{9D8B030D-6E8A-4147-A177-3AD203B41FA5}">
                      <a16:colId xmlns:a16="http://schemas.microsoft.com/office/drawing/2014/main" val="20000"/>
                    </a:ext>
                  </a:extLst>
                </a:gridCol>
                <a:gridCol w="6919785">
                  <a:extLst>
                    <a:ext uri="{9D8B030D-6E8A-4147-A177-3AD203B41FA5}">
                      <a16:colId xmlns:a16="http://schemas.microsoft.com/office/drawing/2014/main" val="20001"/>
                    </a:ext>
                  </a:extLst>
                </a:gridCol>
              </a:tblGrid>
              <a:tr h="562977">
                <a:tc>
                  <a:txBody>
                    <a:bodyPr/>
                    <a:lstStyle/>
                    <a:p>
                      <a:pPr algn="ctr" fontAlgn="ctr"/>
                      <a:r>
                        <a:rPr lang="en-US" b="1" dirty="0"/>
                        <a:t>IPv4 Header Field</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332855">
                <a:tc>
                  <a:txBody>
                    <a:bodyPr/>
                    <a:lstStyle/>
                    <a:p>
                      <a:pPr fontAlgn="ctr"/>
                      <a:r>
                        <a:rPr lang="en-US" b="0" dirty="0"/>
                        <a:t>Version</a:t>
                      </a:r>
                    </a:p>
                  </a:txBody>
                  <a:tcPr marL="47625" marR="47625" marT="47625" marB="47625" anchor="ctr"/>
                </a:tc>
                <a:tc>
                  <a:txBody>
                    <a:bodyPr/>
                    <a:lstStyle/>
                    <a:p>
                      <a:pPr marL="108000" indent="-108000" fontAlgn="ctr">
                        <a:buFont typeface="Arial" panose="020B0604020202020204" pitchFamily="34" charset="0"/>
                        <a:buChar char="•"/>
                      </a:pPr>
                      <a:r>
                        <a:rPr lang="en-US" b="0" dirty="0"/>
                        <a:t>Contains a 4-bit binary value set to 0100 that identifies this as an IPv4 packet.</a:t>
                      </a:r>
                    </a:p>
                  </a:txBody>
                  <a:tcPr marL="47625" marR="47625" marT="47625" marB="47625" anchor="ctr"/>
                </a:tc>
                <a:extLst>
                  <a:ext uri="{0D108BD9-81ED-4DB2-BD59-A6C34878D82A}">
                    <a16:rowId xmlns:a16="http://schemas.microsoft.com/office/drawing/2014/main" val="10001"/>
                  </a:ext>
                </a:extLst>
              </a:tr>
              <a:tr h="562977">
                <a:tc>
                  <a:txBody>
                    <a:bodyPr/>
                    <a:lstStyle/>
                    <a:p>
                      <a:pPr fontAlgn="ctr"/>
                      <a:r>
                        <a:rPr lang="en-US" b="0" dirty="0"/>
                        <a:t>Internet Header length</a:t>
                      </a:r>
                    </a:p>
                  </a:txBody>
                  <a:tcPr marL="47625" marR="47625" marT="47625" marB="47625" anchor="ctr"/>
                </a:tc>
                <a:tc>
                  <a:txBody>
                    <a:bodyPr/>
                    <a:lstStyle/>
                    <a:p>
                      <a:pPr marL="108000" indent="-108000" fontAlgn="ctr">
                        <a:buFont typeface="Arial" panose="020B0604020202020204" pitchFamily="34" charset="0"/>
                        <a:buChar char="•"/>
                      </a:pPr>
                      <a:r>
                        <a:rPr lang="en-US" b="0" dirty="0"/>
                        <a:t>A 4-bit field containing the length of the IP header. </a:t>
                      </a:r>
                    </a:p>
                    <a:p>
                      <a:pPr marL="108000" indent="-108000" fontAlgn="ctr">
                        <a:buFont typeface="Arial" panose="020B0604020202020204" pitchFamily="34" charset="0"/>
                        <a:buChar char="•"/>
                      </a:pPr>
                      <a:r>
                        <a:rPr lang="en-US" b="0" dirty="0"/>
                        <a:t>The minimum length of an IP header is 20 bytes.</a:t>
                      </a:r>
                    </a:p>
                  </a:txBody>
                  <a:tcPr marL="47625" marR="47625" marT="47625" marB="47625" anchor="ctr"/>
                </a:tc>
                <a:extLst>
                  <a:ext uri="{0D108BD9-81ED-4DB2-BD59-A6C34878D82A}">
                    <a16:rowId xmlns:a16="http://schemas.microsoft.com/office/drawing/2014/main" val="10002"/>
                  </a:ext>
                </a:extLst>
              </a:tr>
              <a:tr h="1253342">
                <a:tc>
                  <a:txBody>
                    <a:bodyPr/>
                    <a:lstStyle/>
                    <a:p>
                      <a:pPr fontAlgn="ctr"/>
                      <a:r>
                        <a:rPr lang="en-US" b="0" dirty="0"/>
                        <a:t>Differentiated Services or DiffServ (DS)</a:t>
                      </a:r>
                    </a:p>
                  </a:txBody>
                  <a:tcPr marL="47625" marR="47625" marT="47625" marB="47625" anchor="ctr"/>
                </a:tc>
                <a:tc>
                  <a:txBody>
                    <a:bodyPr/>
                    <a:lstStyle/>
                    <a:p>
                      <a:pPr marL="108000" indent="-108000" fontAlgn="ctr">
                        <a:buFont typeface="Arial" panose="020B0604020202020204" pitchFamily="34" charset="0"/>
                        <a:buChar char="•"/>
                      </a:pPr>
                      <a:r>
                        <a:rPr lang="en-US" b="0" dirty="0"/>
                        <a:t>Formerly called the Type of Service (ToS) field, the DS field is an 8-bit field used to determine the priority of each packet.</a:t>
                      </a:r>
                    </a:p>
                    <a:p>
                      <a:pPr marL="108000" indent="-108000" fontAlgn="ctr">
                        <a:buFont typeface="Arial" panose="020B0604020202020204" pitchFamily="34" charset="0"/>
                        <a:buChar char="•"/>
                      </a:pPr>
                      <a:r>
                        <a:rPr lang="en-US" b="0" dirty="0"/>
                        <a:t>The six most significant bits of the DiffServ field are the Differentiated Services Code Point (DSCP).</a:t>
                      </a:r>
                    </a:p>
                    <a:p>
                      <a:pPr marL="108000" indent="-108000" fontAlgn="ctr">
                        <a:buFont typeface="Arial" panose="020B0604020202020204" pitchFamily="34" charset="0"/>
                        <a:buChar char="•"/>
                      </a:pPr>
                      <a:r>
                        <a:rPr lang="en-US" b="0" dirty="0"/>
                        <a:t>The last two bits are the Explicit Congestion Notification (ECN) bits.</a:t>
                      </a:r>
                    </a:p>
                  </a:txBody>
                  <a:tcPr marL="47625" marR="47625" marT="47625" marB="47625" anchor="ctr"/>
                </a:tc>
                <a:extLst>
                  <a:ext uri="{0D108BD9-81ED-4DB2-BD59-A6C34878D82A}">
                    <a16:rowId xmlns:a16="http://schemas.microsoft.com/office/drawing/2014/main" val="10003"/>
                  </a:ext>
                </a:extLst>
              </a:tr>
              <a:tr h="562977">
                <a:tc>
                  <a:txBody>
                    <a:bodyPr/>
                    <a:lstStyle/>
                    <a:p>
                      <a:pPr fontAlgn="ctr"/>
                      <a:r>
                        <a:rPr lang="en-US" b="0" dirty="0"/>
                        <a:t>Total length</a:t>
                      </a:r>
                    </a:p>
                  </a:txBody>
                  <a:tcPr marL="47625" marR="47625" marT="47625" marB="47625" anchor="ctr"/>
                </a:tc>
                <a:tc>
                  <a:txBody>
                    <a:bodyPr/>
                    <a:lstStyle/>
                    <a:p>
                      <a:pPr marL="108000" indent="-108000" fontAlgn="ctr">
                        <a:buFont typeface="Arial" panose="020B0604020202020204" pitchFamily="34" charset="0"/>
                        <a:buChar char="•"/>
                      </a:pPr>
                      <a:r>
                        <a:rPr lang="en-US" b="0" dirty="0"/>
                        <a:t>Specifies the length of the IP packet including the IP header and the user data.</a:t>
                      </a:r>
                    </a:p>
                    <a:p>
                      <a:pPr marL="108000" indent="-108000" fontAlgn="ctr">
                        <a:buFont typeface="Arial" panose="020B0604020202020204" pitchFamily="34" charset="0"/>
                        <a:buChar char="•"/>
                      </a:pPr>
                      <a:r>
                        <a:rPr lang="en-US" b="0" dirty="0"/>
                        <a:t>The total length field is 2 bytes, so the maximum size of an IP packet is 65,535 bytes.</a:t>
                      </a:r>
                    </a:p>
                  </a:txBody>
                  <a:tcPr marL="47625" marR="47625" marT="47625" marB="47625" anchor="ctr"/>
                </a:tc>
                <a:extLst>
                  <a:ext uri="{0D108BD9-81ED-4DB2-BD59-A6C34878D82A}">
                    <a16:rowId xmlns:a16="http://schemas.microsoft.com/office/drawing/2014/main" val="3870012683"/>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a:t>
            </a:r>
            <a:br>
              <a:rPr altLang="en-US" dirty="0"/>
            </a:br>
            <a:r>
              <a:rPr altLang="en-US" dirty="0"/>
              <a:t>T</a:t>
            </a:r>
            <a:r>
              <a:rPr lang="en-US" dirty="0"/>
              <a:t>he IPv4 Packet Header (Contd.)</a:t>
            </a:r>
          </a:p>
        </p:txBody>
      </p:sp>
      <p:graphicFrame>
        <p:nvGraphicFramePr>
          <p:cNvPr id="5" name="Table 2"/>
          <p:cNvGraphicFramePr>
            <a:graphicFrameLocks noGrp="1"/>
          </p:cNvGraphicFramePr>
          <p:nvPr>
            <p:extLst>
              <p:ext uri="{D42A27DB-BD31-4B8C-83A1-F6EECF244321}">
                <p14:modId xmlns:p14="http://schemas.microsoft.com/office/powerpoint/2010/main" val="1388737039"/>
              </p:ext>
            </p:extLst>
          </p:nvPr>
        </p:nvGraphicFramePr>
        <p:xfrm>
          <a:off x="272953" y="872042"/>
          <a:ext cx="8693626" cy="3795006"/>
        </p:xfrm>
        <a:graphic>
          <a:graphicData uri="http://schemas.openxmlformats.org/drawingml/2006/table">
            <a:tbl>
              <a:tblPr firstRow="1" bandRow="1">
                <a:tableStyleId>{5C22544A-7EE6-4342-B048-85BDC9FD1C3A}</a:tableStyleId>
              </a:tblPr>
              <a:tblGrid>
                <a:gridCol w="1815339">
                  <a:extLst>
                    <a:ext uri="{9D8B030D-6E8A-4147-A177-3AD203B41FA5}">
                      <a16:colId xmlns:a16="http://schemas.microsoft.com/office/drawing/2014/main" val="20000"/>
                    </a:ext>
                  </a:extLst>
                </a:gridCol>
                <a:gridCol w="6878287">
                  <a:extLst>
                    <a:ext uri="{9D8B030D-6E8A-4147-A177-3AD203B41FA5}">
                      <a16:colId xmlns:a16="http://schemas.microsoft.com/office/drawing/2014/main" val="20001"/>
                    </a:ext>
                  </a:extLst>
                </a:gridCol>
              </a:tblGrid>
              <a:tr h="308856">
                <a:tc>
                  <a:txBody>
                    <a:bodyPr/>
                    <a:lstStyle/>
                    <a:p>
                      <a:pPr algn="ctr" fontAlgn="ctr"/>
                      <a:r>
                        <a:rPr lang="en-US" b="1" dirty="0"/>
                        <a:t>IPv4 Header Field</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912737">
                <a:tc>
                  <a:txBody>
                    <a:bodyPr/>
                    <a:lstStyle/>
                    <a:p>
                      <a:pPr fontAlgn="ctr"/>
                      <a:r>
                        <a:rPr lang="en-US" b="0" dirty="0"/>
                        <a:t>Identification, Flag, and Fragment offset</a:t>
                      </a:r>
                    </a:p>
                  </a:txBody>
                  <a:tcPr marL="47625" marR="47625" marT="47625" marB="47625" anchor="ctr"/>
                </a:tc>
                <a:tc>
                  <a:txBody>
                    <a:bodyPr/>
                    <a:lstStyle/>
                    <a:p>
                      <a:pPr marL="108000" indent="-108000" fontAlgn="ctr">
                        <a:buFont typeface="Arial" panose="020B0604020202020204" pitchFamily="34" charset="0"/>
                        <a:buChar char="•"/>
                      </a:pPr>
                      <a:r>
                        <a:rPr lang="en-US" b="0" dirty="0"/>
                        <a:t>As an IP packet moves, it might need to cross a route that cannot handle the size of the packet. The packet will be divided, or fragmented, into smaller packets and reassembled later.</a:t>
                      </a:r>
                    </a:p>
                    <a:p>
                      <a:pPr marL="108000" indent="-108000" fontAlgn="ctr">
                        <a:buFont typeface="Arial" panose="020B0604020202020204" pitchFamily="34" charset="0"/>
                        <a:buChar char="•"/>
                      </a:pPr>
                      <a:r>
                        <a:rPr lang="en-US" b="0" dirty="0"/>
                        <a:t>These fields are used to fragment and reassemble packets.</a:t>
                      </a:r>
                    </a:p>
                  </a:txBody>
                  <a:tcPr marL="47625" marR="47625" marT="47625" marB="47625" anchor="ctr"/>
                </a:tc>
                <a:extLst>
                  <a:ext uri="{0D108BD9-81ED-4DB2-BD59-A6C34878D82A}">
                    <a16:rowId xmlns:a16="http://schemas.microsoft.com/office/drawing/2014/main" val="10001"/>
                  </a:ext>
                </a:extLst>
              </a:tr>
              <a:tr h="1323285">
                <a:tc>
                  <a:txBody>
                    <a:bodyPr/>
                    <a:lstStyle/>
                    <a:p>
                      <a:pPr fontAlgn="ctr"/>
                      <a:r>
                        <a:rPr lang="en-US" b="0" dirty="0"/>
                        <a:t>Time-to-Live (TTL)</a:t>
                      </a:r>
                    </a:p>
                  </a:txBody>
                  <a:tcPr marL="47625" marR="47625" marT="47625" marB="47625" anchor="ctr"/>
                </a:tc>
                <a:tc>
                  <a:txBody>
                    <a:bodyPr/>
                    <a:lstStyle/>
                    <a:p>
                      <a:pPr marL="108000" indent="-108000" fontAlgn="ctr">
                        <a:buFont typeface="Arial" panose="020B0604020202020204" pitchFamily="34" charset="0"/>
                        <a:buChar char="•"/>
                      </a:pPr>
                      <a:r>
                        <a:rPr lang="en-US" b="0" dirty="0"/>
                        <a:t>Contains an 8-bit binary value that is used to limit the lifetime of a packet.</a:t>
                      </a:r>
                    </a:p>
                    <a:p>
                      <a:pPr marL="108000" indent="-108000" fontAlgn="ctr">
                        <a:buFont typeface="Arial" panose="020B0604020202020204" pitchFamily="34" charset="0"/>
                        <a:buChar char="•"/>
                      </a:pPr>
                      <a:r>
                        <a:rPr lang="en-US" b="0" dirty="0"/>
                        <a:t>The packet sender sets the initial TTL value, and it is decreased by one each time the packet is processed by a router.</a:t>
                      </a:r>
                    </a:p>
                    <a:p>
                      <a:pPr marL="108000" indent="-108000" fontAlgn="ctr">
                        <a:buFont typeface="Arial" panose="020B0604020202020204" pitchFamily="34" charset="0"/>
                        <a:buChar char="•"/>
                      </a:pPr>
                      <a:r>
                        <a:rPr lang="en-US" b="0" dirty="0"/>
                        <a:t>If the TTL field decrements to zero, the router discards the packet and sends an Internet Control Message Protocol (ICMP) Time Exceeded message to the source IP address.</a:t>
                      </a:r>
                    </a:p>
                  </a:txBody>
                  <a:tcPr marL="47625" marR="47625" marT="47625" marB="47625" anchor="ctr"/>
                </a:tc>
                <a:extLst>
                  <a:ext uri="{0D108BD9-81ED-4DB2-BD59-A6C34878D82A}">
                    <a16:rowId xmlns:a16="http://schemas.microsoft.com/office/drawing/2014/main" val="3064651605"/>
                  </a:ext>
                </a:extLst>
              </a:tr>
              <a:tr h="1118011">
                <a:tc>
                  <a:txBody>
                    <a:bodyPr/>
                    <a:lstStyle/>
                    <a:p>
                      <a:pPr fontAlgn="ctr"/>
                      <a:r>
                        <a:rPr lang="en-US" b="0" dirty="0"/>
                        <a:t>Protocol</a:t>
                      </a:r>
                    </a:p>
                  </a:txBody>
                  <a:tcPr marL="47625" marR="47625" marT="47625" marB="47625" anchor="ctr"/>
                </a:tc>
                <a:tc>
                  <a:txBody>
                    <a:bodyPr/>
                    <a:lstStyle/>
                    <a:p>
                      <a:pPr marL="108000" indent="-108000" fontAlgn="ctr">
                        <a:buFont typeface="Arial" panose="020B0604020202020204" pitchFamily="34" charset="0"/>
                        <a:buChar char="•"/>
                      </a:pPr>
                      <a:r>
                        <a:rPr lang="en-US" b="0" dirty="0"/>
                        <a:t>Field is used to identify the next level protocol.</a:t>
                      </a:r>
                    </a:p>
                    <a:p>
                      <a:pPr marL="108000" indent="-108000" fontAlgn="ctr">
                        <a:buFont typeface="Arial" panose="020B0604020202020204" pitchFamily="34" charset="0"/>
                        <a:buChar char="•"/>
                      </a:pPr>
                      <a:r>
                        <a:rPr lang="en-US" b="0" dirty="0"/>
                        <a:t>This 8-bit binary value indicates the data payload type that the packet is carrying, which enables the network layer to pass the data to the appropriate upper-layer protocol.</a:t>
                      </a:r>
                    </a:p>
                    <a:p>
                      <a:pPr marL="108000" indent="-108000" fontAlgn="ctr">
                        <a:buFont typeface="Arial" panose="020B0604020202020204" pitchFamily="34" charset="0"/>
                        <a:buChar char="•"/>
                      </a:pPr>
                      <a:r>
                        <a:rPr lang="en-US" b="0" dirty="0"/>
                        <a:t>Common values include ICMP (1), TCP (6), and UDP (17).</a:t>
                      </a:r>
                    </a:p>
                  </a:txBody>
                  <a:tcPr marL="47625" marR="47625" marT="47625" marB="47625" anchor="ctr"/>
                </a:tc>
                <a:extLst>
                  <a:ext uri="{0D108BD9-81ED-4DB2-BD59-A6C34878D82A}">
                    <a16:rowId xmlns:a16="http://schemas.microsoft.com/office/drawing/2014/main" val="3895758411"/>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a:t>
            </a:r>
            <a:br>
              <a:rPr altLang="en-US" dirty="0"/>
            </a:br>
            <a:r>
              <a:rPr altLang="en-US" dirty="0"/>
              <a:t>T</a:t>
            </a:r>
            <a:r>
              <a:rPr lang="en-US" dirty="0"/>
              <a:t>he IPv4 Packet Header (Contd.)</a:t>
            </a:r>
          </a:p>
        </p:txBody>
      </p:sp>
      <p:graphicFrame>
        <p:nvGraphicFramePr>
          <p:cNvPr id="5" name="Table 4"/>
          <p:cNvGraphicFramePr>
            <a:graphicFrameLocks noGrp="1"/>
          </p:cNvGraphicFramePr>
          <p:nvPr>
            <p:extLst>
              <p:ext uri="{D42A27DB-BD31-4B8C-83A1-F6EECF244321}">
                <p14:modId xmlns:p14="http://schemas.microsoft.com/office/powerpoint/2010/main" val="1276441438"/>
              </p:ext>
            </p:extLst>
          </p:nvPr>
        </p:nvGraphicFramePr>
        <p:xfrm>
          <a:off x="296561" y="805220"/>
          <a:ext cx="8489093" cy="3593786"/>
        </p:xfrm>
        <a:graphic>
          <a:graphicData uri="http://schemas.openxmlformats.org/drawingml/2006/table">
            <a:tbl>
              <a:tblPr firstRow="1" bandRow="1">
                <a:tableStyleId>{5C22544A-7EE6-4342-B048-85BDC9FD1C3A}</a:tableStyleId>
              </a:tblPr>
              <a:tblGrid>
                <a:gridCol w="1615487">
                  <a:extLst>
                    <a:ext uri="{9D8B030D-6E8A-4147-A177-3AD203B41FA5}">
                      <a16:colId xmlns:a16="http://schemas.microsoft.com/office/drawing/2014/main" val="20000"/>
                    </a:ext>
                  </a:extLst>
                </a:gridCol>
                <a:gridCol w="6873606">
                  <a:extLst>
                    <a:ext uri="{9D8B030D-6E8A-4147-A177-3AD203B41FA5}">
                      <a16:colId xmlns:a16="http://schemas.microsoft.com/office/drawing/2014/main" val="20001"/>
                    </a:ext>
                  </a:extLst>
                </a:gridCol>
              </a:tblGrid>
              <a:tr h="398586">
                <a:tc>
                  <a:txBody>
                    <a:bodyPr/>
                    <a:lstStyle/>
                    <a:p>
                      <a:pPr algn="ctr" fontAlgn="ctr"/>
                      <a:r>
                        <a:rPr lang="en-US" b="1" dirty="0"/>
                        <a:t>IPv4 Header Field</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661860">
                <a:tc>
                  <a:txBody>
                    <a:bodyPr/>
                    <a:lstStyle/>
                    <a:p>
                      <a:pPr fontAlgn="ctr"/>
                      <a:r>
                        <a:rPr lang="en-US" b="0" dirty="0"/>
                        <a:t>Header checksum</a:t>
                      </a:r>
                    </a:p>
                  </a:txBody>
                  <a:tcPr marL="47625" marR="47625" marT="47625" marB="47625" anchor="ctr"/>
                </a:tc>
                <a:tc>
                  <a:txBody>
                    <a:bodyPr/>
                    <a:lstStyle/>
                    <a:p>
                      <a:pPr marL="108000" indent="-108000" fontAlgn="ctr">
                        <a:buFont typeface="Arial" panose="020B0604020202020204" pitchFamily="34" charset="0"/>
                        <a:buChar char="•"/>
                      </a:pPr>
                      <a:r>
                        <a:rPr lang="en-US" b="0" dirty="0"/>
                        <a:t>A value that is calculated based on the contents of the IP header.</a:t>
                      </a:r>
                    </a:p>
                    <a:p>
                      <a:pPr marL="108000" indent="-108000" fontAlgn="ctr">
                        <a:buFont typeface="Arial" panose="020B0604020202020204" pitchFamily="34" charset="0"/>
                        <a:buChar char="•"/>
                      </a:pPr>
                      <a:r>
                        <a:rPr lang="en-US" b="0" dirty="0"/>
                        <a:t>Used to determine if any errors have been introduced during transmission.</a:t>
                      </a:r>
                    </a:p>
                  </a:txBody>
                  <a:tcPr marL="47625" marR="47625" marT="47625" marB="47625" anchor="ctr"/>
                </a:tc>
                <a:extLst>
                  <a:ext uri="{0D108BD9-81ED-4DB2-BD59-A6C34878D82A}">
                    <a16:rowId xmlns:a16="http://schemas.microsoft.com/office/drawing/2014/main" val="10002"/>
                  </a:ext>
                </a:extLst>
              </a:tr>
              <a:tr h="926179">
                <a:tc>
                  <a:txBody>
                    <a:bodyPr/>
                    <a:lstStyle/>
                    <a:p>
                      <a:pPr fontAlgn="ctr"/>
                      <a:r>
                        <a:rPr lang="en-US" b="0" dirty="0"/>
                        <a:t>Source IPv4 Address</a:t>
                      </a:r>
                    </a:p>
                  </a:txBody>
                  <a:tcPr marL="47625" marR="47625" marT="47625" marB="47625" anchor="ctr"/>
                </a:tc>
                <a:tc>
                  <a:txBody>
                    <a:bodyPr/>
                    <a:lstStyle/>
                    <a:p>
                      <a:pPr marL="108000" indent="-108000" fontAlgn="ctr">
                        <a:buFont typeface="Arial" panose="020B0604020202020204" pitchFamily="34" charset="0"/>
                        <a:buChar char="•"/>
                      </a:pPr>
                      <a:r>
                        <a:rPr lang="en-US" b="0" dirty="0"/>
                        <a:t>Contains a 32-bit binary value that represents the source IPv4 address of the packet.</a:t>
                      </a:r>
                    </a:p>
                    <a:p>
                      <a:pPr marL="108000" indent="-108000" fontAlgn="ctr">
                        <a:buFont typeface="Arial" panose="020B0604020202020204" pitchFamily="34" charset="0"/>
                        <a:buChar char="•"/>
                      </a:pPr>
                      <a:r>
                        <a:rPr lang="en-US" b="0" dirty="0"/>
                        <a:t>The source IPv4 address is always a unicast address.</a:t>
                      </a:r>
                    </a:p>
                  </a:txBody>
                  <a:tcPr marL="47625" marR="47625" marT="47625" marB="47625" anchor="ctr"/>
                </a:tc>
                <a:extLst>
                  <a:ext uri="{0D108BD9-81ED-4DB2-BD59-A6C34878D82A}">
                    <a16:rowId xmlns:a16="http://schemas.microsoft.com/office/drawing/2014/main" val="10003"/>
                  </a:ext>
                </a:extLst>
              </a:tr>
              <a:tr h="657443">
                <a:tc>
                  <a:txBody>
                    <a:bodyPr/>
                    <a:lstStyle/>
                    <a:p>
                      <a:pPr fontAlgn="ctr"/>
                      <a:r>
                        <a:rPr lang="en-US" b="0" dirty="0"/>
                        <a:t>Destination IPv4 Address</a:t>
                      </a:r>
                    </a:p>
                  </a:txBody>
                  <a:tcPr marL="47625" marR="47625" marT="47625" marB="47625" anchor="ctr"/>
                </a:tc>
                <a:tc>
                  <a:txBody>
                    <a:bodyPr/>
                    <a:lstStyle/>
                    <a:p>
                      <a:pPr marL="108000" indent="-108000" fontAlgn="ctr">
                        <a:buFont typeface="Arial" panose="020B0604020202020204" pitchFamily="34" charset="0"/>
                        <a:buChar char="•"/>
                      </a:pPr>
                      <a:r>
                        <a:rPr lang="en-US" b="0" dirty="0"/>
                        <a:t>Contains a 32-bit binary value that represents the destination IPv4 address of the packet.</a:t>
                      </a:r>
                    </a:p>
                  </a:txBody>
                  <a:tcPr marL="47625" marR="47625" marT="47625" marB="47625" anchor="ctr"/>
                </a:tc>
                <a:extLst>
                  <a:ext uri="{0D108BD9-81ED-4DB2-BD59-A6C34878D82A}">
                    <a16:rowId xmlns:a16="http://schemas.microsoft.com/office/drawing/2014/main" val="10004"/>
                  </a:ext>
                </a:extLst>
              </a:tr>
              <a:tr h="949718">
                <a:tc>
                  <a:txBody>
                    <a:bodyPr/>
                    <a:lstStyle/>
                    <a:p>
                      <a:pPr fontAlgn="ctr"/>
                      <a:r>
                        <a:rPr lang="en-US" b="0" dirty="0"/>
                        <a:t>Options and Padding</a:t>
                      </a:r>
                    </a:p>
                  </a:txBody>
                  <a:tcPr marL="47625" marR="47625" marT="47625" marB="47625" anchor="ctr"/>
                </a:tc>
                <a:tc>
                  <a:txBody>
                    <a:bodyPr/>
                    <a:lstStyle/>
                    <a:p>
                      <a:pPr marL="108000" indent="-108000" fontAlgn="ctr">
                        <a:buFont typeface="Arial" panose="020B0604020202020204" pitchFamily="34" charset="0"/>
                        <a:buChar char="•"/>
                      </a:pPr>
                      <a:r>
                        <a:rPr lang="en-US" b="0" dirty="0"/>
                        <a:t>This is a field that varies in length from 0 to a multiple of 32 bits.</a:t>
                      </a:r>
                    </a:p>
                    <a:p>
                      <a:pPr marL="108000" indent="-108000" fontAlgn="ctr">
                        <a:buFont typeface="Arial" panose="020B0604020202020204" pitchFamily="34" charset="0"/>
                        <a:buChar char="•"/>
                      </a:pPr>
                      <a:r>
                        <a:rPr lang="en-US" b="0" dirty="0"/>
                        <a:t>If the option values are not a multiple of 32 bits, 0s are added or padded to ensure that this field contains a multiple of 32 bits.</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422" y="41393"/>
            <a:ext cx="8789158" cy="757551"/>
          </a:xfrm>
        </p:spPr>
        <p:txBody>
          <a:bodyPr/>
          <a:lstStyle/>
          <a:p>
            <a:r>
              <a:rPr lang="en-US" sz="1600" dirty="0"/>
              <a:t>Attacking the Foundation</a:t>
            </a:r>
            <a:br>
              <a:rPr lang="en-US" altLang="en-US" dirty="0"/>
            </a:br>
            <a:r>
              <a:rPr lang="en-US" dirty="0"/>
              <a:t>Video - Sample IPv4 Headers in Wireshark</a:t>
            </a:r>
          </a:p>
        </p:txBody>
      </p:sp>
      <p:sp>
        <p:nvSpPr>
          <p:cNvPr id="7" name="Content Placeholder 6"/>
          <p:cNvSpPr>
            <a:spLocks noGrp="1"/>
          </p:cNvSpPr>
          <p:nvPr>
            <p:ph idx="1"/>
          </p:nvPr>
        </p:nvSpPr>
        <p:spPr>
          <a:xfrm>
            <a:off x="145357" y="925489"/>
            <a:ext cx="8853286" cy="3971624"/>
          </a:xfrm>
        </p:spPr>
        <p:txBody>
          <a:bodyPr/>
          <a:lstStyle/>
          <a:p>
            <a:pPr marL="0" indent="0">
              <a:buNone/>
            </a:pPr>
            <a:r>
              <a:rPr lang="en-US" sz="1600" b="0" i="0" dirty="0">
                <a:effectLst/>
              </a:rPr>
              <a:t>Click Play in the figure to view a demonstration of examining IPv4 headers in a Wireshark capture.</a:t>
            </a:r>
            <a:endParaRPr lang="en-US" sz="1600" dirty="0"/>
          </a:p>
        </p:txBody>
      </p:sp>
      <p:pic>
        <p:nvPicPr>
          <p:cNvPr id="2" name="Picture 1">
            <a:extLst>
              <a:ext uri="{FF2B5EF4-FFF2-40B4-BE49-F238E27FC236}">
                <a16:creationId xmlns:a16="http://schemas.microsoft.com/office/drawing/2014/main" id="{FAD9EBD4-8837-4432-8F08-0B2119BFAA32}"/>
              </a:ext>
            </a:extLst>
          </p:cNvPr>
          <p:cNvPicPr>
            <a:picLocks noChangeAspect="1"/>
          </p:cNvPicPr>
          <p:nvPr/>
        </p:nvPicPr>
        <p:blipFill>
          <a:blip r:embed="rId4"/>
          <a:stretch>
            <a:fillRect/>
          </a:stretch>
        </p:blipFill>
        <p:spPr>
          <a:xfrm>
            <a:off x="1800226" y="1422451"/>
            <a:ext cx="5543548" cy="3171581"/>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422" y="41393"/>
            <a:ext cx="8789158" cy="757551"/>
          </a:xfrm>
        </p:spPr>
        <p:txBody>
          <a:bodyPr/>
          <a:lstStyle/>
          <a:p>
            <a:r>
              <a:rPr lang="en-US" sz="1600" dirty="0"/>
              <a:t>Attacking the Foundation</a:t>
            </a:r>
            <a:br>
              <a:rPr lang="en-US" altLang="en-US" dirty="0"/>
            </a:br>
            <a:r>
              <a:rPr lang="en-US" dirty="0"/>
              <a:t>The IPv6 Packet Header</a:t>
            </a:r>
          </a:p>
        </p:txBody>
      </p:sp>
      <p:sp>
        <p:nvSpPr>
          <p:cNvPr id="7" name="Content Placeholder 6"/>
          <p:cNvSpPr>
            <a:spLocks noGrp="1"/>
          </p:cNvSpPr>
          <p:nvPr>
            <p:ph idx="1"/>
          </p:nvPr>
        </p:nvSpPr>
        <p:spPr>
          <a:xfrm>
            <a:off x="144066" y="769961"/>
            <a:ext cx="2859330" cy="3835021"/>
          </a:xfrm>
        </p:spPr>
        <p:txBody>
          <a:bodyPr/>
          <a:lstStyle/>
          <a:p>
            <a:pPr marL="0" indent="0">
              <a:buClrTx/>
              <a:buSzPct val="100000"/>
              <a:buNone/>
            </a:pPr>
            <a:r>
              <a:rPr lang="en-US" sz="1800" b="0" i="0" dirty="0">
                <a:effectLst/>
              </a:rPr>
              <a:t>There are eight fields in the IPv6 packet header, as shown in the figure. </a:t>
            </a:r>
            <a:endParaRPr lang="en-US" sz="1800" dirty="0"/>
          </a:p>
        </p:txBody>
      </p:sp>
      <p:pic>
        <p:nvPicPr>
          <p:cNvPr id="2" name="Picture 1">
            <a:extLst>
              <a:ext uri="{FF2B5EF4-FFF2-40B4-BE49-F238E27FC236}">
                <a16:creationId xmlns:a16="http://schemas.microsoft.com/office/drawing/2014/main" id="{8BDE13C3-4F05-4D32-9AF0-E24AF13FF591}"/>
              </a:ext>
            </a:extLst>
          </p:cNvPr>
          <p:cNvPicPr>
            <a:picLocks noChangeAspect="1"/>
          </p:cNvPicPr>
          <p:nvPr/>
        </p:nvPicPr>
        <p:blipFill>
          <a:blip r:embed="rId4"/>
          <a:stretch>
            <a:fillRect/>
          </a:stretch>
        </p:blipFill>
        <p:spPr>
          <a:xfrm>
            <a:off x="3003395" y="806599"/>
            <a:ext cx="6017377" cy="39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422" y="41393"/>
            <a:ext cx="8789158" cy="757551"/>
          </a:xfrm>
        </p:spPr>
        <p:txBody>
          <a:bodyPr/>
          <a:lstStyle/>
          <a:p>
            <a:r>
              <a:rPr lang="en-US" sz="1600" dirty="0"/>
              <a:t>Attacking the Foundation</a:t>
            </a:r>
            <a:br>
              <a:rPr lang="en-US" altLang="en-US" dirty="0"/>
            </a:br>
            <a:r>
              <a:rPr lang="en-US" dirty="0"/>
              <a:t>The IPv6 Packet Header (Contd.)</a:t>
            </a:r>
          </a:p>
        </p:txBody>
      </p:sp>
      <p:sp>
        <p:nvSpPr>
          <p:cNvPr id="7" name="Content Placeholder 6"/>
          <p:cNvSpPr>
            <a:spLocks noGrp="1"/>
          </p:cNvSpPr>
          <p:nvPr>
            <p:ph idx="1"/>
          </p:nvPr>
        </p:nvSpPr>
        <p:spPr>
          <a:xfrm>
            <a:off x="283765" y="757262"/>
            <a:ext cx="8853286" cy="368490"/>
          </a:xfrm>
        </p:spPr>
        <p:txBody>
          <a:bodyPr/>
          <a:lstStyle/>
          <a:p>
            <a:pPr marL="0" indent="0">
              <a:buClrTx/>
              <a:buSzPct val="100000"/>
              <a:buNone/>
            </a:pPr>
            <a:r>
              <a:rPr lang="en-US" sz="1600" dirty="0"/>
              <a:t>The following table describes the IPv6 header fields:</a:t>
            </a:r>
          </a:p>
        </p:txBody>
      </p:sp>
      <p:graphicFrame>
        <p:nvGraphicFramePr>
          <p:cNvPr id="5" name="Table 4"/>
          <p:cNvGraphicFramePr>
            <a:graphicFrameLocks noGrp="1"/>
          </p:cNvGraphicFramePr>
          <p:nvPr>
            <p:extLst>
              <p:ext uri="{D42A27DB-BD31-4B8C-83A1-F6EECF244321}">
                <p14:modId xmlns:p14="http://schemas.microsoft.com/office/powerpoint/2010/main" val="2870850253"/>
              </p:ext>
            </p:extLst>
          </p:nvPr>
        </p:nvGraphicFramePr>
        <p:xfrm>
          <a:off x="379294" y="1123475"/>
          <a:ext cx="8352430" cy="3435824"/>
        </p:xfrm>
        <a:graphic>
          <a:graphicData uri="http://schemas.openxmlformats.org/drawingml/2006/table">
            <a:tbl>
              <a:tblPr firstRow="1" bandRow="1">
                <a:tableStyleId>{5C22544A-7EE6-4342-B048-85BDC9FD1C3A}</a:tableStyleId>
              </a:tblPr>
              <a:tblGrid>
                <a:gridCol w="1596788">
                  <a:extLst>
                    <a:ext uri="{9D8B030D-6E8A-4147-A177-3AD203B41FA5}">
                      <a16:colId xmlns:a16="http://schemas.microsoft.com/office/drawing/2014/main" val="20000"/>
                    </a:ext>
                  </a:extLst>
                </a:gridCol>
                <a:gridCol w="6755642">
                  <a:extLst>
                    <a:ext uri="{9D8B030D-6E8A-4147-A177-3AD203B41FA5}">
                      <a16:colId xmlns:a16="http://schemas.microsoft.com/office/drawing/2014/main" val="20001"/>
                    </a:ext>
                  </a:extLst>
                </a:gridCol>
              </a:tblGrid>
              <a:tr h="404387">
                <a:tc>
                  <a:txBody>
                    <a:bodyPr/>
                    <a:lstStyle/>
                    <a:p>
                      <a:pPr algn="ctr" fontAlgn="ctr"/>
                      <a:r>
                        <a:rPr lang="en-US" b="1" dirty="0"/>
                        <a:t>IPv6 Header Field</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569188">
                <a:tc>
                  <a:txBody>
                    <a:bodyPr/>
                    <a:lstStyle/>
                    <a:p>
                      <a:pPr fontAlgn="ctr"/>
                      <a:r>
                        <a:rPr lang="en-US" b="0" dirty="0"/>
                        <a:t>Version</a:t>
                      </a:r>
                    </a:p>
                  </a:txBody>
                  <a:tcPr marL="47625" marR="47625" marT="47625" marB="47625" anchor="ctr"/>
                </a:tc>
                <a:tc>
                  <a:txBody>
                    <a:bodyPr/>
                    <a:lstStyle/>
                    <a:p>
                      <a:pPr marL="108000" indent="-108000" fontAlgn="ctr">
                        <a:buFont typeface="Arial" panose="020B0604020202020204" pitchFamily="34" charset="0"/>
                        <a:buChar char="•"/>
                      </a:pPr>
                      <a:r>
                        <a:rPr lang="en-US" b="0" dirty="0"/>
                        <a:t>This field contains a 4-bit binary value set to 0110 that identifies this as an IPv6 packet.</a:t>
                      </a:r>
                    </a:p>
                  </a:txBody>
                  <a:tcPr marL="47625" marR="47625" marT="47625" marB="47625" anchor="ctr"/>
                </a:tc>
                <a:extLst>
                  <a:ext uri="{0D108BD9-81ED-4DB2-BD59-A6C34878D82A}">
                    <a16:rowId xmlns:a16="http://schemas.microsoft.com/office/drawing/2014/main" val="10001"/>
                  </a:ext>
                </a:extLst>
              </a:tr>
              <a:tr h="459645">
                <a:tc>
                  <a:txBody>
                    <a:bodyPr/>
                    <a:lstStyle/>
                    <a:p>
                      <a:pPr fontAlgn="ctr"/>
                      <a:r>
                        <a:rPr lang="en-US" b="0" dirty="0"/>
                        <a:t>Traffic Class</a:t>
                      </a:r>
                    </a:p>
                  </a:txBody>
                  <a:tcPr marL="47625" marR="47625" marT="47625" marB="47625" anchor="ctr"/>
                </a:tc>
                <a:tc>
                  <a:txBody>
                    <a:bodyPr/>
                    <a:lstStyle/>
                    <a:p>
                      <a:pPr marL="108000" indent="-108000" fontAlgn="ctr">
                        <a:buFont typeface="Arial" panose="020B0604020202020204" pitchFamily="34" charset="0"/>
                        <a:buChar char="•"/>
                      </a:pPr>
                      <a:r>
                        <a:rPr lang="en-US" b="0" dirty="0"/>
                        <a:t>This 8-bit field is equivalent to the IPv4 Differentiated Services (DS) field.</a:t>
                      </a:r>
                    </a:p>
                  </a:txBody>
                  <a:tcPr marL="47625" marR="47625" marT="47625" marB="47625" anchor="ctr"/>
                </a:tc>
                <a:extLst>
                  <a:ext uri="{0D108BD9-81ED-4DB2-BD59-A6C34878D82A}">
                    <a16:rowId xmlns:a16="http://schemas.microsoft.com/office/drawing/2014/main" val="10002"/>
                  </a:ext>
                </a:extLst>
              </a:tr>
              <a:tr h="695324">
                <a:tc>
                  <a:txBody>
                    <a:bodyPr/>
                    <a:lstStyle/>
                    <a:p>
                      <a:pPr fontAlgn="ctr"/>
                      <a:r>
                        <a:rPr lang="en-US" b="0" dirty="0"/>
                        <a:t>Flow Label</a:t>
                      </a:r>
                    </a:p>
                  </a:txBody>
                  <a:tcPr marL="47625" marR="47625" marT="47625" marB="47625" anchor="ctr"/>
                </a:tc>
                <a:tc>
                  <a:txBody>
                    <a:bodyPr/>
                    <a:lstStyle/>
                    <a:p>
                      <a:pPr marL="108000" indent="-108000" fontAlgn="ctr">
                        <a:buFont typeface="Arial" panose="020B0604020202020204" pitchFamily="34" charset="0"/>
                        <a:buChar char="•"/>
                      </a:pPr>
                      <a:r>
                        <a:rPr lang="en-US" b="0" dirty="0"/>
                        <a:t>This 20-bit field suggests that all packets with the same flow label receive the same type of handling by routers.</a:t>
                      </a:r>
                    </a:p>
                  </a:txBody>
                  <a:tcPr marL="47625" marR="47625" marT="47625" marB="47625" anchor="ctr"/>
                </a:tc>
                <a:extLst>
                  <a:ext uri="{0D108BD9-81ED-4DB2-BD59-A6C34878D82A}">
                    <a16:rowId xmlns:a16="http://schemas.microsoft.com/office/drawing/2014/main" val="10003"/>
                  </a:ext>
                </a:extLst>
              </a:tr>
              <a:tr h="542719">
                <a:tc>
                  <a:txBody>
                    <a:bodyPr/>
                    <a:lstStyle/>
                    <a:p>
                      <a:pPr fontAlgn="ctr"/>
                      <a:r>
                        <a:rPr lang="en-US" b="0" dirty="0"/>
                        <a:t>Payload Length</a:t>
                      </a:r>
                    </a:p>
                  </a:txBody>
                  <a:tcPr marL="47625" marR="47625" marT="47625" marB="47625" anchor="ctr"/>
                </a:tc>
                <a:tc>
                  <a:txBody>
                    <a:bodyPr/>
                    <a:lstStyle/>
                    <a:p>
                      <a:pPr marL="108000" indent="-108000" fontAlgn="ctr">
                        <a:buFont typeface="Arial" panose="020B0604020202020204" pitchFamily="34" charset="0"/>
                        <a:buChar char="•"/>
                      </a:pPr>
                      <a:r>
                        <a:rPr lang="en-US" b="0" dirty="0"/>
                        <a:t>This 16-bit field indicates the length of the data portion or payload of the IPv6 packet.</a:t>
                      </a:r>
                    </a:p>
                  </a:txBody>
                  <a:tcPr marL="47625" marR="47625" marT="47625" marB="47625" anchor="ctr"/>
                </a:tc>
                <a:extLst>
                  <a:ext uri="{0D108BD9-81ED-4DB2-BD59-A6C34878D82A}">
                    <a16:rowId xmlns:a16="http://schemas.microsoft.com/office/drawing/2014/main" val="10004"/>
                  </a:ext>
                </a:extLst>
              </a:tr>
              <a:tr h="764561">
                <a:tc>
                  <a:txBody>
                    <a:bodyPr/>
                    <a:lstStyle/>
                    <a:p>
                      <a:pPr fontAlgn="ctr"/>
                      <a:r>
                        <a:rPr lang="en-US" b="0" dirty="0"/>
                        <a:t>Next Header</a:t>
                      </a:r>
                    </a:p>
                  </a:txBody>
                  <a:tcPr marL="47625" marR="47625" marT="47625" marB="47625" anchor="ctr"/>
                </a:tc>
                <a:tc>
                  <a:txBody>
                    <a:bodyPr/>
                    <a:lstStyle/>
                    <a:p>
                      <a:pPr marL="108000" indent="-108000" fontAlgn="ctr">
                        <a:buFont typeface="Arial" panose="020B0604020202020204" pitchFamily="34" charset="0"/>
                        <a:buChar char="•"/>
                      </a:pPr>
                      <a:r>
                        <a:rPr lang="en-US" b="0" dirty="0"/>
                        <a:t>This 8-bit field is equivalent to the IPv4 Protocol field.</a:t>
                      </a:r>
                    </a:p>
                    <a:p>
                      <a:pPr marL="108000" indent="-108000" fontAlgn="ctr">
                        <a:buFont typeface="Arial" panose="020B0604020202020204" pitchFamily="34" charset="0"/>
                        <a:buChar char="•"/>
                      </a:pPr>
                      <a:r>
                        <a:rPr lang="en-US" b="0" dirty="0"/>
                        <a:t>It indicates the data payload type that the packet is carrying, enabling the network layer to pass the data to the appropriate upper-layer protocol.</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600" dirty="0"/>
              <a:t>Attacking the Foundation</a:t>
            </a:r>
            <a:br>
              <a:rPr lang="en-US" altLang="en-US" dirty="0"/>
            </a:br>
            <a:r>
              <a:rPr lang="en-US" dirty="0"/>
              <a:t>The IPv6 Packet Header (Contd.)</a:t>
            </a:r>
          </a:p>
        </p:txBody>
      </p:sp>
      <p:graphicFrame>
        <p:nvGraphicFramePr>
          <p:cNvPr id="5" name="Table 4"/>
          <p:cNvGraphicFramePr>
            <a:graphicFrameLocks noGrp="1"/>
          </p:cNvGraphicFramePr>
          <p:nvPr>
            <p:extLst>
              <p:ext uri="{D42A27DB-BD31-4B8C-83A1-F6EECF244321}">
                <p14:modId xmlns:p14="http://schemas.microsoft.com/office/powerpoint/2010/main" val="252066494"/>
              </p:ext>
            </p:extLst>
          </p:nvPr>
        </p:nvGraphicFramePr>
        <p:xfrm>
          <a:off x="370764" y="844088"/>
          <a:ext cx="8352430" cy="2572213"/>
        </p:xfrm>
        <a:graphic>
          <a:graphicData uri="http://schemas.openxmlformats.org/drawingml/2006/table">
            <a:tbl>
              <a:tblPr firstRow="1" bandRow="1">
                <a:tableStyleId>{5C22544A-7EE6-4342-B048-85BDC9FD1C3A}</a:tableStyleId>
              </a:tblPr>
              <a:tblGrid>
                <a:gridCol w="1596788">
                  <a:extLst>
                    <a:ext uri="{9D8B030D-6E8A-4147-A177-3AD203B41FA5}">
                      <a16:colId xmlns:a16="http://schemas.microsoft.com/office/drawing/2014/main" val="20000"/>
                    </a:ext>
                  </a:extLst>
                </a:gridCol>
                <a:gridCol w="6755642">
                  <a:extLst>
                    <a:ext uri="{9D8B030D-6E8A-4147-A177-3AD203B41FA5}">
                      <a16:colId xmlns:a16="http://schemas.microsoft.com/office/drawing/2014/main" val="20001"/>
                    </a:ext>
                  </a:extLst>
                </a:gridCol>
              </a:tblGrid>
              <a:tr h="315681">
                <a:tc>
                  <a:txBody>
                    <a:bodyPr/>
                    <a:lstStyle/>
                    <a:p>
                      <a:pPr algn="ctr" fontAlgn="ctr"/>
                      <a:r>
                        <a:rPr lang="en-US" b="1" dirty="0"/>
                        <a:t>IPv6 Header Field</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1188674">
                <a:tc>
                  <a:txBody>
                    <a:bodyPr/>
                    <a:lstStyle/>
                    <a:p>
                      <a:pPr fontAlgn="ctr"/>
                      <a:r>
                        <a:rPr lang="en-US" b="0" dirty="0"/>
                        <a:t>Hop Limit</a:t>
                      </a:r>
                    </a:p>
                  </a:txBody>
                  <a:tcPr marL="47625" marR="47625" marT="47625" marB="47625" anchor="ctr"/>
                </a:tc>
                <a:tc>
                  <a:txBody>
                    <a:bodyPr/>
                    <a:lstStyle/>
                    <a:p>
                      <a:pPr marL="108000" indent="-108000" fontAlgn="ctr">
                        <a:buFont typeface="Arial" panose="020B0604020202020204" pitchFamily="34" charset="0"/>
                        <a:buChar char="•"/>
                      </a:pPr>
                      <a:r>
                        <a:rPr lang="en-US" b="0" dirty="0"/>
                        <a:t>This 8-bit field replaces the IPv4 TTL field.</a:t>
                      </a:r>
                    </a:p>
                    <a:p>
                      <a:pPr marL="108000" indent="-108000" fontAlgn="ctr">
                        <a:buFont typeface="Arial" panose="020B0604020202020204" pitchFamily="34" charset="0"/>
                        <a:buChar char="•"/>
                      </a:pPr>
                      <a:r>
                        <a:rPr lang="en-US" b="0" dirty="0"/>
                        <a:t>This value is decremented by a value of 1 by each router that forwards the packet.</a:t>
                      </a:r>
                    </a:p>
                    <a:p>
                      <a:pPr marL="108000" indent="-108000" fontAlgn="ctr">
                        <a:buFont typeface="Arial" panose="020B0604020202020204" pitchFamily="34" charset="0"/>
                        <a:buChar char="•"/>
                      </a:pPr>
                      <a:r>
                        <a:rPr lang="en-US" b="0" dirty="0"/>
                        <a:t>When the counter reaches 0, the packet is discarded, and an ICMPv6 Time Exceeded message is forwarded to the sending host, indicating that the packet did not reach its destination because the hop limit was exceeded.</a:t>
                      </a:r>
                    </a:p>
                  </a:txBody>
                  <a:tcPr marL="47625" marR="47625" marT="47625" marB="47625" anchor="ctr"/>
                </a:tc>
                <a:extLst>
                  <a:ext uri="{0D108BD9-81ED-4DB2-BD59-A6C34878D82A}">
                    <a16:rowId xmlns:a16="http://schemas.microsoft.com/office/drawing/2014/main" val="10001"/>
                  </a:ext>
                </a:extLst>
              </a:tr>
              <a:tr h="533929">
                <a:tc>
                  <a:txBody>
                    <a:bodyPr/>
                    <a:lstStyle/>
                    <a:p>
                      <a:pPr fontAlgn="ctr"/>
                      <a:r>
                        <a:rPr lang="en-US" b="0" dirty="0"/>
                        <a:t>Source IPv6 Address</a:t>
                      </a:r>
                    </a:p>
                  </a:txBody>
                  <a:tcPr marL="47625" marR="47625" marT="47625" marB="47625" anchor="ctr"/>
                </a:tc>
                <a:tc>
                  <a:txBody>
                    <a:bodyPr/>
                    <a:lstStyle/>
                    <a:p>
                      <a:pPr marL="108000" indent="-108000" fontAlgn="ctr">
                        <a:buFont typeface="Arial" panose="020B0604020202020204" pitchFamily="34" charset="0"/>
                        <a:buChar char="•"/>
                      </a:pPr>
                      <a:r>
                        <a:rPr lang="en-US" b="0" dirty="0"/>
                        <a:t>This 128-bit field identifies the IPv6 address of the sending host.</a:t>
                      </a:r>
                    </a:p>
                  </a:txBody>
                  <a:tcPr marL="47625" marR="47625" marT="47625" marB="47625" anchor="ctr"/>
                </a:tc>
                <a:extLst>
                  <a:ext uri="{0D108BD9-81ED-4DB2-BD59-A6C34878D82A}">
                    <a16:rowId xmlns:a16="http://schemas.microsoft.com/office/drawing/2014/main" val="10002"/>
                  </a:ext>
                </a:extLst>
              </a:tr>
              <a:tr h="533929">
                <a:tc>
                  <a:txBody>
                    <a:bodyPr/>
                    <a:lstStyle/>
                    <a:p>
                      <a:pPr fontAlgn="ctr"/>
                      <a:r>
                        <a:rPr lang="en-US" b="0" dirty="0"/>
                        <a:t>Destination IPv6 Address</a:t>
                      </a:r>
                    </a:p>
                  </a:txBody>
                  <a:tcPr marL="47625" marR="47625" marT="47625" marB="47625" anchor="ctr"/>
                </a:tc>
                <a:tc>
                  <a:txBody>
                    <a:bodyPr/>
                    <a:lstStyle/>
                    <a:p>
                      <a:pPr marL="108000" indent="-108000" fontAlgn="ctr">
                        <a:buFont typeface="Arial" panose="020B0604020202020204" pitchFamily="34" charset="0"/>
                        <a:buChar char="•"/>
                      </a:pPr>
                      <a:r>
                        <a:rPr lang="en-US" b="0" dirty="0"/>
                        <a:t>This 128-bit field identifies the IPv6 address of the receiving host.</a:t>
                      </a:r>
                    </a:p>
                  </a:txBody>
                  <a:tcPr marL="47625" marR="47625" marT="47625" marB="47625" anchor="ctr"/>
                </a:tc>
                <a:extLst>
                  <a:ext uri="{0D108BD9-81ED-4DB2-BD59-A6C34878D82A}">
                    <a16:rowId xmlns:a16="http://schemas.microsoft.com/office/drawing/2014/main" val="10003"/>
                  </a:ext>
                </a:extLst>
              </a:tr>
            </a:tbl>
          </a:graphicData>
        </a:graphic>
      </p:graphicFrame>
      <p:sp>
        <p:nvSpPr>
          <p:cNvPr id="8" name="Content Placeholder 7"/>
          <p:cNvSpPr>
            <a:spLocks noGrp="1"/>
          </p:cNvSpPr>
          <p:nvPr>
            <p:ph idx="1"/>
          </p:nvPr>
        </p:nvSpPr>
        <p:spPr>
          <a:xfrm>
            <a:off x="252614" y="3485278"/>
            <a:ext cx="8611986" cy="1239121"/>
          </a:xfrm>
        </p:spPr>
        <p:txBody>
          <a:bodyPr/>
          <a:lstStyle/>
          <a:p>
            <a:pPr>
              <a:buClrTx/>
              <a:buSzPct val="100000"/>
              <a:buFont typeface="Arial" pitchFamily="34" charset="0"/>
              <a:buChar char="•"/>
            </a:pPr>
            <a:r>
              <a:rPr lang="en-US" sz="1600" dirty="0"/>
              <a:t>An IPv6 packet also contain extension headers (EH) that provide optional network layer information.</a:t>
            </a:r>
          </a:p>
          <a:p>
            <a:pPr>
              <a:buClrTx/>
              <a:buSzPct val="100000"/>
              <a:buFont typeface="Arial" pitchFamily="34" charset="0"/>
              <a:buChar char="•"/>
            </a:pPr>
            <a:r>
              <a:rPr lang="en-US" sz="1600" b="0" i="0" dirty="0">
                <a:effectLst/>
              </a:rPr>
              <a:t>Extension headers are optional and are placed between the IPv6 header and the payload. </a:t>
            </a:r>
            <a:r>
              <a:rPr lang="en-US" sz="1600" dirty="0"/>
              <a:t>EHs are used for fragmentation, security, to support mobility, and more.</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Content Placeholder 3"/>
          <p:cNvSpPr>
            <a:spLocks noGrp="1" noChangeArrowheads="1"/>
          </p:cNvSpPr>
          <p:nvPr>
            <p:ph idx="1"/>
          </p:nvPr>
        </p:nvSpPr>
        <p:spPr>
          <a:xfrm>
            <a:off x="144065" y="798944"/>
            <a:ext cx="8853286" cy="379995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marL="285750" lvl="1" indent="-142875"/>
            <a:r>
              <a:rPr lang="en-CA" sz="1600" dirty="0"/>
              <a:t>Information to help you become familiar with the module</a:t>
            </a:r>
          </a:p>
          <a:p>
            <a:pPr marL="285750" lvl="1" indent="-142875"/>
            <a:r>
              <a:rPr lang="en-CA" sz="1600" dirty="0"/>
              <a:t>Teaching aids</a:t>
            </a:r>
          </a:p>
          <a:p>
            <a:pPr>
              <a:buFont typeface="Arial" panose="020B0604020202020204" pitchFamily="34" charset="0"/>
              <a:buChar char="•"/>
            </a:pPr>
            <a:r>
              <a:rPr lang="en-CA" sz="1600" dirty="0"/>
              <a:t>Instructor Class Presentation</a:t>
            </a:r>
          </a:p>
          <a:p>
            <a:pPr marL="285750" lvl="1" indent="-142875"/>
            <a:r>
              <a:rPr lang="en-CA" sz="1600" dirty="0"/>
              <a:t>Optional slides that you can use in the classroom</a:t>
            </a:r>
          </a:p>
          <a:p>
            <a:pPr marL="285750" lvl="1" indent="-142875"/>
            <a:r>
              <a:rPr lang="en-CA" sz="1600" dirty="0"/>
              <a:t>Begins on slide # 8</a:t>
            </a:r>
            <a:endParaRPr lang="en-CA" sz="1600" dirty="0">
              <a:solidFill>
                <a:srgbClr val="FF0000"/>
              </a:solidFill>
            </a:endParaRPr>
          </a:p>
          <a:p>
            <a:pPr marL="285750" lvl="1" indent="-142875">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600" dirty="0"/>
              <a:t>Attacking the Foundation</a:t>
            </a:r>
            <a:br>
              <a:rPr lang="en-US" altLang="en-US" dirty="0"/>
            </a:br>
            <a:r>
              <a:rPr lang="en-US" dirty="0"/>
              <a:t>Video - Sample IPv6 Headers in Wireshark</a:t>
            </a:r>
          </a:p>
        </p:txBody>
      </p:sp>
      <p:sp>
        <p:nvSpPr>
          <p:cNvPr id="8" name="Content Placeholder 7"/>
          <p:cNvSpPr>
            <a:spLocks noGrp="1"/>
          </p:cNvSpPr>
          <p:nvPr>
            <p:ph idx="1"/>
          </p:nvPr>
        </p:nvSpPr>
        <p:spPr>
          <a:xfrm>
            <a:off x="201814" y="809869"/>
            <a:ext cx="8621274" cy="3717966"/>
          </a:xfrm>
        </p:spPr>
        <p:txBody>
          <a:bodyPr/>
          <a:lstStyle/>
          <a:p>
            <a:pPr marL="0" indent="0">
              <a:buClrTx/>
              <a:buSzPct val="100000"/>
              <a:buNone/>
            </a:pPr>
            <a:r>
              <a:rPr lang="en-US" sz="1600" b="0" i="0" dirty="0">
                <a:effectLst/>
              </a:rPr>
              <a:t>Click Play in the figure to view a demonstration of examining IPv6 headers in a Wireshark capture.</a:t>
            </a:r>
            <a:endParaRPr lang="en-US" sz="1600" dirty="0"/>
          </a:p>
        </p:txBody>
      </p:sp>
      <p:pic>
        <p:nvPicPr>
          <p:cNvPr id="2" name="Picture 1">
            <a:extLst>
              <a:ext uri="{FF2B5EF4-FFF2-40B4-BE49-F238E27FC236}">
                <a16:creationId xmlns:a16="http://schemas.microsoft.com/office/drawing/2014/main" id="{D0F1BCAC-C2BB-4B05-95CD-CF64E057BDAA}"/>
              </a:ext>
            </a:extLst>
          </p:cNvPr>
          <p:cNvPicPr>
            <a:picLocks noChangeAspect="1"/>
          </p:cNvPicPr>
          <p:nvPr/>
        </p:nvPicPr>
        <p:blipFill>
          <a:blip r:embed="rId4"/>
          <a:stretch>
            <a:fillRect/>
          </a:stretch>
        </p:blipFill>
        <p:spPr>
          <a:xfrm>
            <a:off x="1868982" y="1413517"/>
            <a:ext cx="5464738" cy="3071422"/>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504" y="1394427"/>
            <a:ext cx="8858992" cy="1364012"/>
          </a:xfrm>
        </p:spPr>
        <p:txBody>
          <a:bodyPr/>
          <a:lstStyle/>
          <a:p>
            <a:r>
              <a:rPr lang="en-US" dirty="0">
                <a:solidFill>
                  <a:schemeClr val="accent5">
                    <a:lumMod val="40000"/>
                    <a:lumOff val="60000"/>
                  </a:schemeClr>
                </a:solidFill>
              </a:rPr>
              <a:t>16.2 IP Vulnerabilities </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IP Vulnerabilities</a:t>
            </a:r>
          </a:p>
        </p:txBody>
      </p:sp>
      <p:sp>
        <p:nvSpPr>
          <p:cNvPr id="2" name="Content Placeholder 1"/>
          <p:cNvSpPr>
            <a:spLocks noGrp="1"/>
          </p:cNvSpPr>
          <p:nvPr>
            <p:ph idx="1"/>
          </p:nvPr>
        </p:nvSpPr>
        <p:spPr>
          <a:xfrm>
            <a:off x="110701" y="682060"/>
            <a:ext cx="8999934" cy="384863"/>
          </a:xfrm>
        </p:spPr>
        <p:txBody>
          <a:bodyPr/>
          <a:lstStyle/>
          <a:p>
            <a:pPr marL="0" indent="0">
              <a:buClrTx/>
              <a:buSzPct val="100000"/>
              <a:buNone/>
            </a:pPr>
            <a:r>
              <a:rPr lang="en-US" sz="1600" b="0" i="0" dirty="0">
                <a:effectLst/>
              </a:rPr>
              <a:t>The following table lists some of the common IP-related attacks: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945781541"/>
              </p:ext>
            </p:extLst>
          </p:nvPr>
        </p:nvGraphicFramePr>
        <p:xfrm>
          <a:off x="190957" y="1043302"/>
          <a:ext cx="8836161" cy="3653790"/>
        </p:xfrm>
        <a:graphic>
          <a:graphicData uri="http://schemas.openxmlformats.org/drawingml/2006/table">
            <a:tbl>
              <a:tblPr firstRow="1" bandRow="1">
                <a:tableStyleId>{5C22544A-7EE6-4342-B048-85BDC9FD1C3A}</a:tableStyleId>
              </a:tblPr>
              <a:tblGrid>
                <a:gridCol w="1590164">
                  <a:extLst>
                    <a:ext uri="{9D8B030D-6E8A-4147-A177-3AD203B41FA5}">
                      <a16:colId xmlns:a16="http://schemas.microsoft.com/office/drawing/2014/main" val="20000"/>
                    </a:ext>
                  </a:extLst>
                </a:gridCol>
                <a:gridCol w="7245997">
                  <a:extLst>
                    <a:ext uri="{9D8B030D-6E8A-4147-A177-3AD203B41FA5}">
                      <a16:colId xmlns:a16="http://schemas.microsoft.com/office/drawing/2014/main" val="20001"/>
                    </a:ext>
                  </a:extLst>
                </a:gridCol>
              </a:tblGrid>
              <a:tr h="291113">
                <a:tc>
                  <a:txBody>
                    <a:bodyPr/>
                    <a:lstStyle/>
                    <a:p>
                      <a:pPr algn="ctr" fontAlgn="ctr"/>
                      <a:r>
                        <a:rPr lang="en-US" b="1" dirty="0"/>
                        <a:t>IP Attacks</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693640">
                <a:tc>
                  <a:txBody>
                    <a:bodyPr/>
                    <a:lstStyle/>
                    <a:p>
                      <a:pPr fontAlgn="ctr"/>
                      <a:r>
                        <a:rPr lang="en-US" b="0" dirty="0"/>
                        <a:t>ICMP attacks</a:t>
                      </a:r>
                    </a:p>
                  </a:txBody>
                  <a:tcPr marL="47625" marR="47625" marT="47625" marB="47625" anchor="ctr"/>
                </a:tc>
                <a:tc>
                  <a:txBody>
                    <a:bodyPr/>
                    <a:lstStyle/>
                    <a:p>
                      <a:pPr fontAlgn="ctr"/>
                      <a:r>
                        <a:rPr lang="en-US" b="0" dirty="0"/>
                        <a:t>Threat actors use Internet Control Message Protocol (ICMP) echo packets (pings) to discover subnets and hosts on a protected network, to generate DoS flood attacks, and to alter host routing tables.</a:t>
                      </a:r>
                    </a:p>
                  </a:txBody>
                  <a:tcPr marL="47625" marR="47625" marT="47625" marB="47625" anchor="ctr"/>
                </a:tc>
                <a:extLst>
                  <a:ext uri="{0D108BD9-81ED-4DB2-BD59-A6C34878D82A}">
                    <a16:rowId xmlns:a16="http://schemas.microsoft.com/office/drawing/2014/main" val="10001"/>
                  </a:ext>
                </a:extLst>
              </a:tr>
              <a:tr h="291113">
                <a:tc>
                  <a:txBody>
                    <a:bodyPr/>
                    <a:lstStyle/>
                    <a:p>
                      <a:pPr fontAlgn="ctr"/>
                      <a:r>
                        <a:rPr lang="en-US" b="0" dirty="0"/>
                        <a:t>DoS attacks</a:t>
                      </a:r>
                    </a:p>
                  </a:txBody>
                  <a:tcPr marL="47625" marR="47625" marT="47625" marB="47625" anchor="ctr"/>
                </a:tc>
                <a:tc>
                  <a:txBody>
                    <a:bodyPr/>
                    <a:lstStyle/>
                    <a:p>
                      <a:pPr fontAlgn="ctr"/>
                      <a:r>
                        <a:rPr lang="en-US" b="0" dirty="0"/>
                        <a:t>Threat actors attempt to prevent legitimate users from accessing information or services.</a:t>
                      </a:r>
                    </a:p>
                  </a:txBody>
                  <a:tcPr marL="47625" marR="47625" marT="47625" marB="47625" anchor="ctr"/>
                </a:tc>
                <a:extLst>
                  <a:ext uri="{0D108BD9-81ED-4DB2-BD59-A6C34878D82A}">
                    <a16:rowId xmlns:a16="http://schemas.microsoft.com/office/drawing/2014/main" val="10002"/>
                  </a:ext>
                </a:extLst>
              </a:tr>
              <a:tr h="492377">
                <a:tc>
                  <a:txBody>
                    <a:bodyPr/>
                    <a:lstStyle/>
                    <a:p>
                      <a:pPr fontAlgn="ctr"/>
                      <a:r>
                        <a:rPr lang="en-US" b="0" dirty="0"/>
                        <a:t>DDoS attacks</a:t>
                      </a:r>
                    </a:p>
                  </a:txBody>
                  <a:tcPr marL="47625" marR="47625" marT="47625" marB="47625" anchor="ctr"/>
                </a:tc>
                <a:tc>
                  <a:txBody>
                    <a:bodyPr/>
                    <a:lstStyle/>
                    <a:p>
                      <a:pPr fontAlgn="ctr"/>
                      <a:r>
                        <a:rPr lang="en-US" b="0" dirty="0"/>
                        <a:t>Similar to a DoS attack, but features a simultaneous, coordinated attack from multiple source machines.</a:t>
                      </a:r>
                    </a:p>
                  </a:txBody>
                  <a:tcPr marL="47625" marR="47625" marT="47625" marB="47625" anchor="ctr"/>
                </a:tc>
                <a:extLst>
                  <a:ext uri="{0D108BD9-81ED-4DB2-BD59-A6C34878D82A}">
                    <a16:rowId xmlns:a16="http://schemas.microsoft.com/office/drawing/2014/main" val="10003"/>
                  </a:ext>
                </a:extLst>
              </a:tr>
              <a:tr h="492377">
                <a:tc>
                  <a:txBody>
                    <a:bodyPr/>
                    <a:lstStyle/>
                    <a:p>
                      <a:pPr fontAlgn="ctr"/>
                      <a:r>
                        <a:rPr lang="en-US" b="0" dirty="0"/>
                        <a:t>Address spoofing attacks</a:t>
                      </a:r>
                    </a:p>
                  </a:txBody>
                  <a:tcPr marL="47625" marR="47625" marT="47625" marB="47625" anchor="ctr"/>
                </a:tc>
                <a:tc>
                  <a:txBody>
                    <a:bodyPr/>
                    <a:lstStyle/>
                    <a:p>
                      <a:pPr fontAlgn="ctr"/>
                      <a:r>
                        <a:rPr lang="en-US" b="0" dirty="0"/>
                        <a:t>Threat actors spoof the source IP address in an attempt to perform blind spoofing or non-blind spoofing.</a:t>
                      </a:r>
                    </a:p>
                  </a:txBody>
                  <a:tcPr marL="47625" marR="47625" marT="47625" marB="47625" anchor="ctr"/>
                </a:tc>
                <a:extLst>
                  <a:ext uri="{0D108BD9-81ED-4DB2-BD59-A6C34878D82A}">
                    <a16:rowId xmlns:a16="http://schemas.microsoft.com/office/drawing/2014/main" val="10004"/>
                  </a:ext>
                </a:extLst>
              </a:tr>
              <a:tr h="693640">
                <a:tc>
                  <a:txBody>
                    <a:bodyPr/>
                    <a:lstStyle/>
                    <a:p>
                      <a:pPr fontAlgn="ctr"/>
                      <a:r>
                        <a:rPr lang="en-US" b="0" dirty="0"/>
                        <a:t>Man-in-the-middle attack (MiTM)</a:t>
                      </a:r>
                    </a:p>
                  </a:txBody>
                  <a:tcPr marL="47625" marR="47625" marT="47625" marB="47625" anchor="ctr"/>
                </a:tc>
                <a:tc>
                  <a:txBody>
                    <a:bodyPr/>
                    <a:lstStyle/>
                    <a:p>
                      <a:pPr fontAlgn="ctr"/>
                      <a:r>
                        <a:rPr lang="en-US" b="0" dirty="0"/>
                        <a:t>Threat actors position themselves between a source and destination to transparently monitor, capture, and control the communication. They could simply eavesdrop by inspecting captured packets or alter packets and forward them to their original destination.</a:t>
                      </a:r>
                    </a:p>
                  </a:txBody>
                  <a:tcPr marL="47625" marR="47625" marT="47625" marB="47625" anchor="ctr"/>
                </a:tc>
                <a:extLst>
                  <a:ext uri="{0D108BD9-81ED-4DB2-BD59-A6C34878D82A}">
                    <a16:rowId xmlns:a16="http://schemas.microsoft.com/office/drawing/2014/main" val="1668554408"/>
                  </a:ext>
                </a:extLst>
              </a:tr>
              <a:tr h="492377">
                <a:tc>
                  <a:txBody>
                    <a:bodyPr/>
                    <a:lstStyle/>
                    <a:p>
                      <a:pPr fontAlgn="ctr"/>
                      <a:r>
                        <a:rPr lang="en-US" b="0" dirty="0"/>
                        <a:t>Session hijacking</a:t>
                      </a:r>
                    </a:p>
                  </a:txBody>
                  <a:tcPr marL="47625" marR="47625" marT="47625" marB="47625" anchor="ctr"/>
                </a:tc>
                <a:tc>
                  <a:txBody>
                    <a:bodyPr/>
                    <a:lstStyle/>
                    <a:p>
                      <a:pPr fontAlgn="ctr"/>
                      <a:r>
                        <a:rPr lang="en-US" b="0" dirty="0"/>
                        <a:t>Threat actors gain access to the physical network, and then use an MiTM attack to hijack a session.</a:t>
                      </a:r>
                    </a:p>
                  </a:txBody>
                  <a:tcPr marL="47625" marR="47625" marT="47625" marB="47625" anchor="ctr"/>
                </a:tc>
                <a:extLst>
                  <a:ext uri="{0D108BD9-81ED-4DB2-BD59-A6C34878D82A}">
                    <a16:rowId xmlns:a16="http://schemas.microsoft.com/office/drawing/2014/main" val="938457154"/>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ICMP Attacks</a:t>
            </a:r>
          </a:p>
        </p:txBody>
      </p:sp>
      <p:sp>
        <p:nvSpPr>
          <p:cNvPr id="2" name="Content Placeholder 1"/>
          <p:cNvSpPr>
            <a:spLocks noGrp="1"/>
          </p:cNvSpPr>
          <p:nvPr>
            <p:ph idx="1"/>
          </p:nvPr>
        </p:nvSpPr>
        <p:spPr>
          <a:xfrm>
            <a:off x="83637" y="712684"/>
            <a:ext cx="8822514" cy="1022331"/>
          </a:xfrm>
        </p:spPr>
        <p:txBody>
          <a:bodyPr/>
          <a:lstStyle/>
          <a:p>
            <a:pPr marL="166688" indent="-166688">
              <a:buClrTx/>
              <a:buSzPct val="100000"/>
              <a:buFont typeface="Arial" pitchFamily="34" charset="0"/>
              <a:buChar char="•"/>
            </a:pPr>
            <a:r>
              <a:rPr lang="en-US" sz="1600" dirty="0"/>
              <a:t>ICMP was developed to carry diagnostic messages and to report error conditions when routes, hosts, and ports are unavailable. </a:t>
            </a:r>
            <a:r>
              <a:rPr lang="en-US" sz="1600" b="0" i="0" dirty="0">
                <a:effectLst/>
              </a:rPr>
              <a:t>ICMP messages are generated by devices when a network error or outage occurs. </a:t>
            </a:r>
            <a:endParaRPr lang="en-US" sz="1600" dirty="0"/>
          </a:p>
        </p:txBody>
      </p:sp>
      <p:sp>
        <p:nvSpPr>
          <p:cNvPr id="7" name="Content Placeholder 1">
            <a:extLst>
              <a:ext uri="{FF2B5EF4-FFF2-40B4-BE49-F238E27FC236}">
                <a16:creationId xmlns:a16="http://schemas.microsoft.com/office/drawing/2014/main" id="{AB2BD4CA-89CD-4EF1-91DD-4D6081E749DB}"/>
              </a:ext>
            </a:extLst>
          </p:cNvPr>
          <p:cNvSpPr txBox="1"/>
          <p:nvPr/>
        </p:nvSpPr>
        <p:spPr>
          <a:xfrm>
            <a:off x="83637" y="1545674"/>
            <a:ext cx="4057491" cy="2616101"/>
          </a:xfrm>
          <a:prstGeom prst="rect">
            <a:avLst/>
          </a:prstGeom>
          <a:noFill/>
        </p:spPr>
        <p:txBody>
          <a:bodyPr wrap="square">
            <a:spAutoFit/>
          </a:bodyPr>
          <a:lstStyle/>
          <a:p>
            <a:pPr marL="166688" indent="-166688">
              <a:spcBef>
                <a:spcPts val="600"/>
              </a:spcBef>
              <a:spcAft>
                <a:spcPts val="600"/>
              </a:spcAft>
              <a:buClrTx/>
              <a:buSzPct val="100000"/>
              <a:buFont typeface="Arial" pitchFamily="34" charset="0"/>
              <a:buChar char="•"/>
            </a:pPr>
            <a:r>
              <a:rPr lang="en-US" sz="1600" dirty="0">
                <a:solidFill>
                  <a:srgbClr val="000000"/>
                </a:solidFill>
                <a:latin typeface="+mn-lt"/>
              </a:rPr>
              <a:t>The ping command is a user-generated ICMP message, called an echo request, that is used to verify connectivity to a destination.</a:t>
            </a:r>
          </a:p>
          <a:p>
            <a:pPr marL="166688" indent="-166688">
              <a:spcBef>
                <a:spcPts val="600"/>
              </a:spcBef>
              <a:spcAft>
                <a:spcPts val="600"/>
              </a:spcAft>
              <a:buClrTx/>
              <a:buSzPct val="100000"/>
              <a:buFont typeface="Arial" pitchFamily="34" charset="0"/>
              <a:buChar char="•"/>
            </a:pPr>
            <a:r>
              <a:rPr lang="en-US" sz="1600" dirty="0">
                <a:solidFill>
                  <a:srgbClr val="000000"/>
                </a:solidFill>
                <a:latin typeface="+mn-lt"/>
              </a:rPr>
              <a:t>Threat actors use ICMP for reconnaissance and scanning attacks.</a:t>
            </a:r>
          </a:p>
          <a:p>
            <a:pPr marL="166688" indent="-166688">
              <a:spcBef>
                <a:spcPts val="600"/>
              </a:spcBef>
              <a:spcAft>
                <a:spcPts val="600"/>
              </a:spcAft>
              <a:buClrTx/>
              <a:buSzPct val="100000"/>
              <a:buFont typeface="Arial" pitchFamily="34" charset="0"/>
              <a:buChar char="•"/>
            </a:pPr>
            <a:r>
              <a:rPr lang="en-US" sz="1600" dirty="0">
                <a:solidFill>
                  <a:srgbClr val="000000"/>
                </a:solidFill>
                <a:latin typeface="+mn-lt"/>
              </a:rPr>
              <a:t>Threat actors also use ICMP for DoS and DDoS attacks, as shown in the ICMP flood attack in the figure.</a:t>
            </a:r>
          </a:p>
        </p:txBody>
      </p:sp>
      <p:pic>
        <p:nvPicPr>
          <p:cNvPr id="3" name="Picture 2">
            <a:extLst>
              <a:ext uri="{FF2B5EF4-FFF2-40B4-BE49-F238E27FC236}">
                <a16:creationId xmlns:a16="http://schemas.microsoft.com/office/drawing/2014/main" id="{BA147552-386A-4D71-B99B-1ADCF4CB72D8}"/>
              </a:ext>
            </a:extLst>
          </p:cNvPr>
          <p:cNvPicPr>
            <a:picLocks noChangeAspect="1"/>
          </p:cNvPicPr>
          <p:nvPr/>
        </p:nvPicPr>
        <p:blipFill rotWithShape="1">
          <a:blip r:embed="rId4"/>
          <a:srcRect l="1047" t="8779"/>
          <a:stretch/>
        </p:blipFill>
        <p:spPr>
          <a:xfrm>
            <a:off x="4141130" y="1299181"/>
            <a:ext cx="4459287" cy="3168000"/>
          </a:xfrm>
          <a:prstGeom prst="rect">
            <a:avLst/>
          </a:prstGeom>
          <a:ln w="3175">
            <a:solidFill>
              <a:schemeClr val="bg1">
                <a:lumMod val="75000"/>
              </a:schemeClr>
            </a:solidFill>
          </a:ln>
        </p:spPr>
      </p:pic>
      <p:sp>
        <p:nvSpPr>
          <p:cNvPr id="4" name="Content Placeholder 3">
            <a:extLst>
              <a:ext uri="{FF2B5EF4-FFF2-40B4-BE49-F238E27FC236}">
                <a16:creationId xmlns:a16="http://schemas.microsoft.com/office/drawing/2014/main" id="{132EF1CB-AC40-4D85-9D73-4E3ACD896884}"/>
              </a:ext>
            </a:extLst>
          </p:cNvPr>
          <p:cNvSpPr/>
          <p:nvPr/>
        </p:nvSpPr>
        <p:spPr>
          <a:xfrm>
            <a:off x="120193" y="4500110"/>
            <a:ext cx="8999934" cy="307777"/>
          </a:xfrm>
          <a:prstGeom prst="rect">
            <a:avLst/>
          </a:prstGeom>
        </p:spPr>
        <p:txBody>
          <a:bodyPr wrap="square">
            <a:spAutoFit/>
          </a:bodyPr>
          <a:lstStyle/>
          <a:p>
            <a:r>
              <a:rPr lang="en-US" sz="1400" b="1" i="1" dirty="0">
                <a:solidFill>
                  <a:srgbClr val="000000"/>
                </a:solidFill>
                <a:latin typeface="+mn-lt"/>
              </a:rPr>
              <a:t>Note</a:t>
            </a:r>
            <a:r>
              <a:rPr lang="en-US" sz="1400" i="1" dirty="0">
                <a:solidFill>
                  <a:srgbClr val="000000"/>
                </a:solidFill>
                <a:latin typeface="+mn-lt"/>
              </a:rPr>
              <a:t>: ICMP for IPv4 (ICMPv4) and ICMP for IPv6 (ICMPv6) are susceptible to similar types of attacks.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ICMP Attacks (Contd.)</a:t>
            </a:r>
          </a:p>
        </p:txBody>
      </p:sp>
      <p:sp>
        <p:nvSpPr>
          <p:cNvPr id="2" name="Content Placeholder 1"/>
          <p:cNvSpPr>
            <a:spLocks noGrp="1"/>
          </p:cNvSpPr>
          <p:nvPr>
            <p:ph idx="1"/>
          </p:nvPr>
        </p:nvSpPr>
        <p:spPr>
          <a:xfrm>
            <a:off x="177422" y="736130"/>
            <a:ext cx="8693624" cy="1016209"/>
          </a:xfrm>
        </p:spPr>
        <p:txBody>
          <a:bodyPr/>
          <a:lstStyle/>
          <a:p>
            <a:pPr marL="166688" indent="-166688">
              <a:buClrTx/>
              <a:buSzPct val="100000"/>
              <a:buFont typeface="Arial" pitchFamily="34" charset="0"/>
              <a:buChar char="•"/>
            </a:pPr>
            <a:r>
              <a:rPr lang="en-US" sz="1600" dirty="0"/>
              <a:t>Networks should have strict ICMP access control list (ACL) filtering on the network edge to avoid ICMP probing from the internet.</a:t>
            </a:r>
          </a:p>
          <a:p>
            <a:pPr marL="166688" indent="-166688">
              <a:buClrTx/>
              <a:buSzPct val="100000"/>
              <a:buFont typeface="Arial" pitchFamily="34" charset="0"/>
              <a:buChar char="•"/>
            </a:pPr>
            <a:r>
              <a:rPr lang="en-US" sz="1600" dirty="0"/>
              <a:t>The following table lists the common ICMP messages of interest to threat actors.</a:t>
            </a:r>
          </a:p>
        </p:txBody>
      </p:sp>
      <p:graphicFrame>
        <p:nvGraphicFramePr>
          <p:cNvPr id="5" name="Table 4"/>
          <p:cNvGraphicFramePr>
            <a:graphicFrameLocks noGrp="1"/>
          </p:cNvGraphicFramePr>
          <p:nvPr>
            <p:extLst>
              <p:ext uri="{D42A27DB-BD31-4B8C-83A1-F6EECF244321}">
                <p14:modId xmlns:p14="http://schemas.microsoft.com/office/powerpoint/2010/main" val="2470231265"/>
              </p:ext>
            </p:extLst>
          </p:nvPr>
        </p:nvGraphicFramePr>
        <p:xfrm>
          <a:off x="324515" y="1793109"/>
          <a:ext cx="8639034" cy="2678430"/>
        </p:xfrm>
        <a:graphic>
          <a:graphicData uri="http://schemas.openxmlformats.org/drawingml/2006/table">
            <a:tbl>
              <a:tblPr firstRow="1" bandRow="1">
                <a:tableStyleId>{5C22544A-7EE6-4342-B048-85BDC9FD1C3A}</a:tableStyleId>
              </a:tblPr>
              <a:tblGrid>
                <a:gridCol w="3043452">
                  <a:extLst>
                    <a:ext uri="{9D8B030D-6E8A-4147-A177-3AD203B41FA5}">
                      <a16:colId xmlns:a16="http://schemas.microsoft.com/office/drawing/2014/main" val="20000"/>
                    </a:ext>
                  </a:extLst>
                </a:gridCol>
                <a:gridCol w="5595582">
                  <a:extLst>
                    <a:ext uri="{9D8B030D-6E8A-4147-A177-3AD203B41FA5}">
                      <a16:colId xmlns:a16="http://schemas.microsoft.com/office/drawing/2014/main" val="20001"/>
                    </a:ext>
                  </a:extLst>
                </a:gridCol>
              </a:tblGrid>
              <a:tr h="370840">
                <a:tc>
                  <a:txBody>
                    <a:bodyPr/>
                    <a:lstStyle/>
                    <a:p>
                      <a:pPr algn="ctr" fontAlgn="ctr"/>
                      <a:r>
                        <a:rPr lang="en-US" b="1" dirty="0"/>
                        <a:t>ICMP Message</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370840">
                <a:tc>
                  <a:txBody>
                    <a:bodyPr/>
                    <a:lstStyle/>
                    <a:p>
                      <a:pPr fontAlgn="ctr"/>
                      <a:r>
                        <a:rPr lang="en-US" b="0" dirty="0"/>
                        <a:t>ICMP echo request and echo reply</a:t>
                      </a:r>
                    </a:p>
                  </a:txBody>
                  <a:tcPr marL="47625" marR="47625" marT="47625" marB="47625" anchor="ctr"/>
                </a:tc>
                <a:tc>
                  <a:txBody>
                    <a:bodyPr/>
                    <a:lstStyle/>
                    <a:p>
                      <a:pPr fontAlgn="ctr"/>
                      <a:r>
                        <a:rPr lang="en-US" b="0" dirty="0"/>
                        <a:t>This is used to perform host verification and DoS attacks.</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US" b="0" dirty="0"/>
                        <a:t>ICMP unreachable</a:t>
                      </a:r>
                    </a:p>
                  </a:txBody>
                  <a:tcPr marL="47625" marR="47625" marT="47625" marB="47625" anchor="ctr"/>
                </a:tc>
                <a:tc>
                  <a:txBody>
                    <a:bodyPr/>
                    <a:lstStyle/>
                    <a:p>
                      <a:pPr fontAlgn="ctr"/>
                      <a:r>
                        <a:rPr lang="en-US" b="0" dirty="0"/>
                        <a:t>This is used to perform network reconnaissance and scanning attacks.</a:t>
                      </a: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US" b="0" dirty="0"/>
                        <a:t>ICMP mask reply</a:t>
                      </a:r>
                    </a:p>
                  </a:txBody>
                  <a:tcPr marL="47625" marR="47625" marT="47625" marB="47625" anchor="ctr"/>
                </a:tc>
                <a:tc>
                  <a:txBody>
                    <a:bodyPr/>
                    <a:lstStyle/>
                    <a:p>
                      <a:pPr fontAlgn="ctr"/>
                      <a:r>
                        <a:rPr lang="en-US" b="0" dirty="0"/>
                        <a:t>This is used to map an internal IP network.</a:t>
                      </a:r>
                    </a:p>
                  </a:txBody>
                  <a:tcPr marL="47625" marR="47625" marT="47625" marB="47625" anchor="ctr"/>
                </a:tc>
                <a:extLst>
                  <a:ext uri="{0D108BD9-81ED-4DB2-BD59-A6C34878D82A}">
                    <a16:rowId xmlns:a16="http://schemas.microsoft.com/office/drawing/2014/main" val="10003"/>
                  </a:ext>
                </a:extLst>
              </a:tr>
              <a:tr h="370840">
                <a:tc>
                  <a:txBody>
                    <a:bodyPr/>
                    <a:lstStyle/>
                    <a:p>
                      <a:pPr fontAlgn="ctr"/>
                      <a:r>
                        <a:rPr lang="en-US" b="0" dirty="0"/>
                        <a:t>ICMP redirects</a:t>
                      </a:r>
                    </a:p>
                  </a:txBody>
                  <a:tcPr marL="47625" marR="47625" marT="47625" marB="47625" anchor="ctr"/>
                </a:tc>
                <a:tc>
                  <a:txBody>
                    <a:bodyPr/>
                    <a:lstStyle/>
                    <a:p>
                      <a:pPr fontAlgn="ctr"/>
                      <a:r>
                        <a:rPr lang="en-US" b="0" dirty="0"/>
                        <a:t>This is used to lure a target host into sending all traffic through a compromised device and create a MITM attack.</a:t>
                      </a:r>
                    </a:p>
                  </a:txBody>
                  <a:tcPr marL="47625" marR="47625" marT="47625" marB="47625" anchor="ctr"/>
                </a:tc>
                <a:extLst>
                  <a:ext uri="{0D108BD9-81ED-4DB2-BD59-A6C34878D82A}">
                    <a16:rowId xmlns:a16="http://schemas.microsoft.com/office/drawing/2014/main" val="10004"/>
                  </a:ext>
                </a:extLst>
              </a:tr>
              <a:tr h="370840">
                <a:tc>
                  <a:txBody>
                    <a:bodyPr/>
                    <a:lstStyle/>
                    <a:p>
                      <a:pPr fontAlgn="ctr"/>
                      <a:r>
                        <a:rPr lang="en-US" b="0" dirty="0"/>
                        <a:t>ICMP router discovery</a:t>
                      </a:r>
                    </a:p>
                  </a:txBody>
                  <a:tcPr marL="47625" marR="47625" marT="47625" marB="47625" anchor="ctr"/>
                </a:tc>
                <a:tc>
                  <a:txBody>
                    <a:bodyPr/>
                    <a:lstStyle/>
                    <a:p>
                      <a:pPr fontAlgn="ctr"/>
                      <a:r>
                        <a:rPr lang="en-US" b="0" dirty="0"/>
                        <a:t>This is used to inject bogus route entries into the routing table of a target host.</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Video - Amplification, Reflection, and Spoofing Attacks</a:t>
            </a:r>
          </a:p>
        </p:txBody>
      </p:sp>
      <p:sp>
        <p:nvSpPr>
          <p:cNvPr id="2" name="Content Placeholder 1"/>
          <p:cNvSpPr>
            <a:spLocks noGrp="1"/>
          </p:cNvSpPr>
          <p:nvPr>
            <p:ph idx="1"/>
          </p:nvPr>
        </p:nvSpPr>
        <p:spPr>
          <a:xfrm>
            <a:off x="177422" y="935421"/>
            <a:ext cx="8693624" cy="3636579"/>
          </a:xfrm>
        </p:spPr>
        <p:txBody>
          <a:bodyPr/>
          <a:lstStyle/>
          <a:p>
            <a:pPr marL="0" indent="0">
              <a:buClrTx/>
              <a:buSzPct val="100000"/>
              <a:buNone/>
            </a:pPr>
            <a:r>
              <a:rPr lang="en-US" sz="1600" b="0" i="0" dirty="0">
                <a:effectLst/>
              </a:rPr>
              <a:t>Click Play in the figure to view a video </a:t>
            </a:r>
            <a:r>
              <a:rPr lang="en-US" sz="1600" dirty="0"/>
              <a:t>of</a:t>
            </a:r>
            <a:r>
              <a:rPr lang="en-US" sz="1600" b="0" i="0" dirty="0">
                <a:effectLst/>
              </a:rPr>
              <a:t> amplification, reflection, and spoofing attacks.</a:t>
            </a:r>
            <a:endParaRPr lang="en-US" sz="1600" dirty="0"/>
          </a:p>
        </p:txBody>
      </p:sp>
      <p:pic>
        <p:nvPicPr>
          <p:cNvPr id="3" name="Picture 2">
            <a:extLst>
              <a:ext uri="{FF2B5EF4-FFF2-40B4-BE49-F238E27FC236}">
                <a16:creationId xmlns:a16="http://schemas.microsoft.com/office/drawing/2014/main" id="{161B7B59-2F7E-4A45-874D-89F131C3E640}"/>
              </a:ext>
            </a:extLst>
          </p:cNvPr>
          <p:cNvPicPr>
            <a:picLocks noChangeAspect="1"/>
          </p:cNvPicPr>
          <p:nvPr/>
        </p:nvPicPr>
        <p:blipFill>
          <a:blip r:embed="rId4"/>
          <a:stretch>
            <a:fillRect/>
          </a:stretch>
        </p:blipFill>
        <p:spPr>
          <a:xfrm>
            <a:off x="1358900" y="1330150"/>
            <a:ext cx="5845174" cy="3356353"/>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Amplification and Reflection Attacks</a:t>
            </a:r>
          </a:p>
        </p:txBody>
      </p:sp>
      <p:sp>
        <p:nvSpPr>
          <p:cNvPr id="2" name="Content Placeholder 1"/>
          <p:cNvSpPr>
            <a:spLocks noGrp="1"/>
          </p:cNvSpPr>
          <p:nvPr>
            <p:ph idx="1"/>
          </p:nvPr>
        </p:nvSpPr>
        <p:spPr>
          <a:xfrm>
            <a:off x="107083" y="747853"/>
            <a:ext cx="5004179" cy="3439816"/>
          </a:xfrm>
        </p:spPr>
        <p:txBody>
          <a:bodyPr/>
          <a:lstStyle/>
          <a:p>
            <a:pPr>
              <a:spcBef>
                <a:spcPts val="300"/>
              </a:spcBef>
              <a:spcAft>
                <a:spcPts val="300"/>
              </a:spcAft>
              <a:buClrTx/>
              <a:buSzPct val="100000"/>
              <a:buFont typeface="Arial" pitchFamily="34" charset="0"/>
              <a:buChar char="•"/>
            </a:pPr>
            <a:r>
              <a:rPr lang="en-US" sz="1600" dirty="0"/>
              <a:t>Threat actors often use amplification and reflection techniques to create DoS attacks.</a:t>
            </a:r>
          </a:p>
          <a:p>
            <a:pPr>
              <a:spcBef>
                <a:spcPts val="300"/>
              </a:spcBef>
              <a:spcAft>
                <a:spcPts val="300"/>
              </a:spcAft>
              <a:buClrTx/>
              <a:buFont typeface="Arial" pitchFamily="34" charset="0"/>
              <a:buChar char="•"/>
            </a:pPr>
            <a:r>
              <a:rPr lang="en-US" sz="1600" dirty="0"/>
              <a:t>The figure shows how an amplification and reflection technique called a Smurf attack is used to overwhelm a target host.</a:t>
            </a:r>
          </a:p>
          <a:p>
            <a:pPr lvl="1">
              <a:buClrTx/>
              <a:buFont typeface="Arial" pitchFamily="34" charset="0"/>
              <a:buChar char="•"/>
            </a:pPr>
            <a:r>
              <a:rPr lang="en-US" sz="1600" b="1" dirty="0"/>
              <a:t>Amplification</a:t>
            </a:r>
            <a:r>
              <a:rPr lang="en-US" sz="1600" dirty="0"/>
              <a:t> - The threat actor forwards ICMP echo request messages to many hosts. These messages contain the source IP address of the victim.</a:t>
            </a:r>
          </a:p>
          <a:p>
            <a:pPr lvl="1">
              <a:buClrTx/>
              <a:buFont typeface="Arial" pitchFamily="34" charset="0"/>
              <a:buChar char="•"/>
            </a:pPr>
            <a:r>
              <a:rPr lang="en-US" sz="1600" b="1" dirty="0"/>
              <a:t>Reflection</a:t>
            </a:r>
            <a:r>
              <a:rPr lang="en-US" sz="1600" dirty="0"/>
              <a:t> - These hosts all reply to the spoofed IP address of the victim to overwhelm it.</a:t>
            </a:r>
          </a:p>
          <a:p>
            <a:pPr>
              <a:spcBef>
                <a:spcPts val="300"/>
              </a:spcBef>
              <a:spcAft>
                <a:spcPts val="300"/>
              </a:spcAft>
              <a:buClrTx/>
              <a:buFont typeface="Arial" pitchFamily="34" charset="0"/>
              <a:buChar char="•"/>
            </a:pPr>
            <a:r>
              <a:rPr lang="en-US" sz="1600" dirty="0"/>
              <a:t>Threat actors also use resource exhaustion attacks.</a:t>
            </a:r>
            <a:br>
              <a:rPr lang="en-US" sz="1600" dirty="0"/>
            </a:br>
            <a:r>
              <a:rPr lang="en-US" sz="1600" dirty="0"/>
              <a:t> </a:t>
            </a:r>
          </a:p>
        </p:txBody>
      </p:sp>
      <p:pic>
        <p:nvPicPr>
          <p:cNvPr id="5" name="Picture 4">
            <a:extLst>
              <a:ext uri="{FF2B5EF4-FFF2-40B4-BE49-F238E27FC236}">
                <a16:creationId xmlns:a16="http://schemas.microsoft.com/office/drawing/2014/main" id="{A9740F4C-FEF1-477F-85E1-8C290D500FDE}"/>
              </a:ext>
            </a:extLst>
          </p:cNvPr>
          <p:cNvPicPr>
            <a:picLocks noChangeAspect="1"/>
          </p:cNvPicPr>
          <p:nvPr/>
        </p:nvPicPr>
        <p:blipFill>
          <a:blip r:embed="rId4"/>
          <a:stretch>
            <a:fillRect/>
          </a:stretch>
        </p:blipFill>
        <p:spPr>
          <a:xfrm>
            <a:off x="5092040" y="917386"/>
            <a:ext cx="3787255" cy="3240000"/>
          </a:xfrm>
          <a:prstGeom prst="rect">
            <a:avLst/>
          </a:prstGeom>
          <a:ln w="3175">
            <a:solidFill>
              <a:schemeClr val="bg1">
                <a:lumMod val="75000"/>
              </a:schemeClr>
            </a:solidFill>
          </a:ln>
        </p:spPr>
      </p:pic>
      <p:sp>
        <p:nvSpPr>
          <p:cNvPr id="4" name="Content Placeholder 3">
            <a:extLst>
              <a:ext uri="{FF2B5EF4-FFF2-40B4-BE49-F238E27FC236}">
                <a16:creationId xmlns:a16="http://schemas.microsoft.com/office/drawing/2014/main" id="{AE257530-DD18-4C98-988E-17844CF5964A}"/>
              </a:ext>
            </a:extLst>
          </p:cNvPr>
          <p:cNvSpPr/>
          <p:nvPr/>
        </p:nvSpPr>
        <p:spPr>
          <a:xfrm>
            <a:off x="160743" y="4222838"/>
            <a:ext cx="8983257" cy="584775"/>
          </a:xfrm>
          <a:prstGeom prst="rect">
            <a:avLst/>
          </a:prstGeom>
        </p:spPr>
        <p:txBody>
          <a:bodyPr wrap="square">
            <a:spAutoFit/>
          </a:bodyPr>
          <a:lstStyle/>
          <a:p>
            <a:pPr>
              <a:buClrTx/>
            </a:pPr>
            <a:r>
              <a:rPr lang="en-US" sz="1600" b="1" i="1" dirty="0">
                <a:solidFill>
                  <a:srgbClr val="000000"/>
                </a:solidFill>
                <a:latin typeface="+mn-lt"/>
              </a:rPr>
              <a:t>Note</a:t>
            </a:r>
            <a:r>
              <a:rPr lang="en-US" sz="1600" i="1" dirty="0">
                <a:solidFill>
                  <a:srgbClr val="000000"/>
                </a:solidFill>
                <a:latin typeface="+mn-lt"/>
              </a:rPr>
              <a:t>: Newer forms of amplification and reflection attacks such as DNS-based reflection and amplification attacks and Network Time Protocol (NTP) amplification attacks are now being used.</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Address Spoofing Attacks</a:t>
            </a:r>
          </a:p>
        </p:txBody>
      </p:sp>
      <p:sp>
        <p:nvSpPr>
          <p:cNvPr id="2" name="Content Placeholder 1"/>
          <p:cNvSpPr>
            <a:spLocks noGrp="1"/>
          </p:cNvSpPr>
          <p:nvPr>
            <p:ph idx="1"/>
          </p:nvPr>
        </p:nvSpPr>
        <p:spPr>
          <a:xfrm>
            <a:off x="177421" y="759575"/>
            <a:ext cx="8822513" cy="4152393"/>
          </a:xfrm>
        </p:spPr>
        <p:txBody>
          <a:bodyPr/>
          <a:lstStyle/>
          <a:p>
            <a:pPr>
              <a:buClrTx/>
              <a:buSzPct val="100000"/>
              <a:buFont typeface="Arial" pitchFamily="34" charset="0"/>
              <a:buChar char="•"/>
            </a:pPr>
            <a:r>
              <a:rPr lang="en-US" sz="1600" dirty="0"/>
              <a:t>IP address spoofing attacks occur when a threat actor creates packets with false source IP address information to either hide the identity of the sender, or to pose as another legitimate user. </a:t>
            </a:r>
          </a:p>
          <a:p>
            <a:pPr>
              <a:buClrTx/>
              <a:buSzPct val="100000"/>
              <a:buFont typeface="Arial" pitchFamily="34" charset="0"/>
              <a:buChar char="•"/>
            </a:pPr>
            <a:r>
              <a:rPr lang="en-US" sz="1600" b="0" i="0" dirty="0">
                <a:effectLst/>
              </a:rPr>
              <a:t>The threat actor can then gain access to otherwise inaccessible data or circumvent security configurations. </a:t>
            </a:r>
            <a:endParaRPr lang="en-US" sz="1600" dirty="0"/>
          </a:p>
          <a:p>
            <a:pPr>
              <a:buClrTx/>
              <a:buFont typeface="Arial" pitchFamily="34" charset="0"/>
              <a:buChar char="•"/>
            </a:pPr>
            <a:r>
              <a:rPr lang="en-US" sz="1600" dirty="0"/>
              <a:t>Spoofing is usually incorporated into another attack such as a Smurf attack.</a:t>
            </a:r>
          </a:p>
          <a:p>
            <a:pPr>
              <a:buClrTx/>
              <a:buFont typeface="Arial" pitchFamily="34" charset="0"/>
              <a:buChar char="•"/>
            </a:pPr>
            <a:r>
              <a:rPr lang="en-US" sz="1600" dirty="0"/>
              <a:t>Spoofing attacks can be non-blind or blind:</a:t>
            </a:r>
          </a:p>
          <a:p>
            <a:pPr lvl="2">
              <a:buFont typeface="Arial" pitchFamily="34" charset="0"/>
              <a:buChar char="•"/>
            </a:pPr>
            <a:r>
              <a:rPr lang="en-US" sz="1600" b="1" dirty="0"/>
              <a:t>Non-blind spoofing</a:t>
            </a:r>
            <a:r>
              <a:rPr lang="en-US" sz="1600" dirty="0"/>
              <a:t> - The threat actor can see the traffic that is being sent between the host and the target. </a:t>
            </a:r>
            <a:r>
              <a:rPr lang="en-US" sz="1600" b="0" i="0" dirty="0">
                <a:effectLst/>
              </a:rPr>
              <a:t>The threat actor uses non-blind spoofing to inspect the reply packet from the target victim. Non-blind spoofing determines the state of a firewall and sequence-number prediction. It can also hijack an authorized session.</a:t>
            </a:r>
            <a:endParaRPr lang="en-US" sz="1600" dirty="0"/>
          </a:p>
          <a:p>
            <a:pPr lvl="2">
              <a:buFont typeface="Arial" pitchFamily="34" charset="0"/>
              <a:buChar char="•"/>
            </a:pPr>
            <a:r>
              <a:rPr lang="en-US" sz="1600" b="1" dirty="0"/>
              <a:t>Blind spoofing</a:t>
            </a:r>
            <a:r>
              <a:rPr lang="en-US" sz="1600" dirty="0"/>
              <a:t> - The threat actor cannot see the traffic that is being sent between the host and the target. Blind spoofing is used in DoS attacks.</a:t>
            </a:r>
          </a:p>
          <a:p>
            <a:pPr>
              <a:buClrTx/>
              <a:buSzPct val="100000"/>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Address Spoofing Attacks (Contd.)</a:t>
            </a:r>
          </a:p>
        </p:txBody>
      </p:sp>
      <p:sp>
        <p:nvSpPr>
          <p:cNvPr id="2" name="Content Placeholder 1"/>
          <p:cNvSpPr>
            <a:spLocks noGrp="1"/>
          </p:cNvSpPr>
          <p:nvPr>
            <p:ph idx="1"/>
          </p:nvPr>
        </p:nvSpPr>
        <p:spPr>
          <a:xfrm>
            <a:off x="83637" y="829914"/>
            <a:ext cx="9212763" cy="594513"/>
          </a:xfrm>
        </p:spPr>
        <p:txBody>
          <a:bodyPr/>
          <a:lstStyle/>
          <a:p>
            <a:pPr>
              <a:buClrTx/>
              <a:buSzPct val="100000"/>
              <a:buFont typeface="Arial" pitchFamily="34" charset="0"/>
              <a:buChar char="•"/>
            </a:pPr>
            <a:r>
              <a:rPr lang="en-US" sz="1600" dirty="0"/>
              <a:t>MAC address spoofing attacks are used when threat actors have access to the internal network. </a:t>
            </a:r>
          </a:p>
          <a:p>
            <a:pPr>
              <a:buClrTx/>
              <a:buSzPct val="100000"/>
              <a:buFont typeface="Arial" pitchFamily="34" charset="0"/>
              <a:buChar char="•"/>
            </a:pPr>
            <a:endParaRPr lang="en-US" sz="1600" dirty="0"/>
          </a:p>
        </p:txBody>
      </p:sp>
      <p:sp>
        <p:nvSpPr>
          <p:cNvPr id="4" name="Content Placeholder 3"/>
          <p:cNvSpPr txBox="1"/>
          <p:nvPr/>
        </p:nvSpPr>
        <p:spPr>
          <a:xfrm>
            <a:off x="83637" y="1239865"/>
            <a:ext cx="3749808" cy="2616101"/>
          </a:xfrm>
          <a:prstGeom prst="rect">
            <a:avLst/>
          </a:prstGeom>
          <a:noFill/>
        </p:spPr>
        <p:txBody>
          <a:bodyPr wrap="square" rtlCol="0">
            <a:spAutoFit/>
          </a:bodyPr>
          <a:lstStyle/>
          <a:p>
            <a:pPr marL="169200" indent="-169200">
              <a:spcBef>
                <a:spcPts val="600"/>
              </a:spcBef>
              <a:spcAft>
                <a:spcPts val="600"/>
              </a:spcAft>
              <a:buClrTx/>
              <a:buSzPct val="100000"/>
              <a:buFont typeface="Arial" panose="020B0604020202020204" pitchFamily="34" charset="0"/>
              <a:buChar char="•"/>
            </a:pPr>
            <a:r>
              <a:rPr lang="en-US" sz="1600" b="0" i="0" dirty="0">
                <a:solidFill>
                  <a:srgbClr val="000000"/>
                </a:solidFill>
                <a:effectLst/>
              </a:rPr>
              <a:t>Threat actors alter the MAC address of their host to match another known MAC address of a target host, as shown in the figure. </a:t>
            </a:r>
          </a:p>
          <a:p>
            <a:pPr marL="169200" indent="-169200">
              <a:spcBef>
                <a:spcPts val="600"/>
              </a:spcBef>
              <a:spcAft>
                <a:spcPts val="600"/>
              </a:spcAft>
              <a:buClrTx/>
              <a:buSzPct val="100000"/>
              <a:buFont typeface="Arial" panose="020B0604020202020204" pitchFamily="34" charset="0"/>
              <a:buChar char="•"/>
            </a:pPr>
            <a:r>
              <a:rPr lang="en-US" sz="1600" b="0" i="0" dirty="0">
                <a:solidFill>
                  <a:srgbClr val="000000"/>
                </a:solidFill>
                <a:effectLst/>
              </a:rPr>
              <a:t>The attacking host then sends a frame throughout the network with the newly-configured MAC address.</a:t>
            </a:r>
          </a:p>
          <a:p>
            <a:pPr marL="169200" indent="-169200">
              <a:spcBef>
                <a:spcPts val="600"/>
              </a:spcBef>
              <a:spcAft>
                <a:spcPts val="600"/>
              </a:spcAft>
              <a:buClrTx/>
              <a:buSzPct val="100000"/>
              <a:buFont typeface="Arial" panose="020B0604020202020204" pitchFamily="34" charset="0"/>
              <a:buChar char="•"/>
            </a:pPr>
            <a:r>
              <a:rPr lang="en-US" sz="1600" b="0" i="0" dirty="0">
                <a:solidFill>
                  <a:srgbClr val="000000"/>
                </a:solidFill>
                <a:effectLst/>
              </a:rPr>
              <a:t>When the switch receives the frame, it examines the source MAC address.</a:t>
            </a:r>
            <a:endParaRPr lang="en-US" sz="1600" dirty="0">
              <a:solidFill>
                <a:srgbClr val="000000"/>
              </a:solidFill>
            </a:endParaRPr>
          </a:p>
        </p:txBody>
      </p:sp>
      <p:pic>
        <p:nvPicPr>
          <p:cNvPr id="3" name="Picture 2">
            <a:extLst>
              <a:ext uri="{FF2B5EF4-FFF2-40B4-BE49-F238E27FC236}">
                <a16:creationId xmlns:a16="http://schemas.microsoft.com/office/drawing/2014/main" id="{FADC96DD-F89B-479A-9A92-C0A6F75ED351}"/>
              </a:ext>
            </a:extLst>
          </p:cNvPr>
          <p:cNvPicPr>
            <a:picLocks noChangeAspect="1"/>
          </p:cNvPicPr>
          <p:nvPr/>
        </p:nvPicPr>
        <p:blipFill rotWithShape="1">
          <a:blip r:embed="rId4"/>
          <a:srcRect l="9770" t="5427" r="2858" b="5984"/>
          <a:stretch/>
        </p:blipFill>
        <p:spPr>
          <a:xfrm>
            <a:off x="3833445" y="1345372"/>
            <a:ext cx="5197365" cy="2988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Vulnerabilities</a:t>
            </a:r>
            <a:br>
              <a:rPr altLang="en-US" dirty="0"/>
            </a:br>
            <a:r>
              <a:rPr lang="en-US" dirty="0"/>
              <a:t>Address Spoofing Attacks (Contd.)</a:t>
            </a:r>
          </a:p>
        </p:txBody>
      </p:sp>
      <p:sp>
        <p:nvSpPr>
          <p:cNvPr id="2" name="Content Placeholder 1"/>
          <p:cNvSpPr>
            <a:spLocks noGrp="1"/>
          </p:cNvSpPr>
          <p:nvPr>
            <p:ph idx="1"/>
          </p:nvPr>
        </p:nvSpPr>
        <p:spPr>
          <a:xfrm>
            <a:off x="177422" y="935421"/>
            <a:ext cx="4218734" cy="3636579"/>
          </a:xfrm>
        </p:spPr>
        <p:txBody>
          <a:bodyPr/>
          <a:lstStyle/>
          <a:p>
            <a:pPr>
              <a:buClrTx/>
              <a:buSzPct val="100000"/>
              <a:buFont typeface="Arial" pitchFamily="34" charset="0"/>
              <a:buChar char="•"/>
            </a:pPr>
            <a:r>
              <a:rPr lang="en-US" sz="1600" dirty="0"/>
              <a:t>The switch overwrites the current CAM table entry and assigns the MAC address to the new port, as shown in the figure.</a:t>
            </a:r>
          </a:p>
          <a:p>
            <a:pPr>
              <a:buClrTx/>
              <a:buSzPct val="100000"/>
              <a:buFont typeface="Arial" pitchFamily="34" charset="0"/>
              <a:buChar char="•"/>
            </a:pPr>
            <a:r>
              <a:rPr lang="en-US" sz="1600" b="0" i="0" dirty="0">
                <a:effectLst/>
              </a:rPr>
              <a:t>It then forwards frames destined for the target host to the attacking host.</a:t>
            </a:r>
          </a:p>
          <a:p>
            <a:pPr>
              <a:buClrTx/>
              <a:buSzPct val="100000"/>
              <a:buFont typeface="Arial" pitchFamily="34" charset="0"/>
              <a:buChar char="•"/>
            </a:pPr>
            <a:r>
              <a:rPr lang="en-US" sz="1600" dirty="0"/>
              <a:t>Application or service spoofing is another spoofing example. </a:t>
            </a:r>
            <a:r>
              <a:rPr lang="en-US" sz="1600" b="0" i="0" dirty="0">
                <a:effectLst/>
              </a:rPr>
              <a:t>A threat actor can connect a rogue DHCP server to create an MiTM condition.</a:t>
            </a:r>
            <a:endParaRPr lang="en-US" sz="1600" dirty="0"/>
          </a:p>
          <a:p>
            <a:pPr>
              <a:buClrTx/>
              <a:buSzPct val="100000"/>
              <a:buFont typeface="Arial" pitchFamily="34" charset="0"/>
              <a:buChar char="•"/>
            </a:pPr>
            <a:endParaRPr lang="en-US" sz="1600" dirty="0"/>
          </a:p>
        </p:txBody>
      </p:sp>
      <p:pic>
        <p:nvPicPr>
          <p:cNvPr id="3" name="Picture 2">
            <a:extLst>
              <a:ext uri="{FF2B5EF4-FFF2-40B4-BE49-F238E27FC236}">
                <a16:creationId xmlns:a16="http://schemas.microsoft.com/office/drawing/2014/main" id="{07321977-C5FB-41DA-A482-D67CE98D445C}"/>
              </a:ext>
            </a:extLst>
          </p:cNvPr>
          <p:cNvPicPr>
            <a:picLocks noChangeAspect="1"/>
          </p:cNvPicPr>
          <p:nvPr/>
        </p:nvPicPr>
        <p:blipFill rotWithShape="1">
          <a:blip r:embed="rId4"/>
          <a:srcRect l="15391" t="2586" r="12214" b="2279"/>
          <a:stretch/>
        </p:blipFill>
        <p:spPr>
          <a:xfrm>
            <a:off x="4396156" y="937848"/>
            <a:ext cx="3980297" cy="378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marL="176213" indent="-79375"/>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ClrTx/>
              <a:buSzPct val="100000"/>
              <a:buNone/>
            </a:pPr>
            <a:r>
              <a:rPr lang="en-US" dirty="0"/>
              <a:t>To </a:t>
            </a:r>
            <a:r>
              <a:rPr lang="en-US" sz="1600" dirty="0"/>
              <a:t>facilitate</a:t>
            </a:r>
            <a:r>
              <a:rPr lang="en-US" dirty="0"/>
              <a:t>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110553536"/>
              </p:ext>
            </p:extLst>
          </p:nvPr>
        </p:nvGraphicFramePr>
        <p:xfrm>
          <a:off x="341999" y="1399049"/>
          <a:ext cx="8557528" cy="1892791"/>
        </p:xfrm>
        <a:graphic>
          <a:graphicData uri="http://schemas.openxmlformats.org/drawingml/2006/table">
            <a:tbl>
              <a:tblPr firstRow="1" bandRow="1">
                <a:tableStyleId>{5C22544A-7EE6-4342-B048-85BDC9FD1C3A}</a:tableStyleId>
              </a:tblPr>
              <a:tblGrid>
                <a:gridCol w="2645041">
                  <a:extLst>
                    <a:ext uri="{9D8B030D-6E8A-4147-A177-3AD203B41FA5}">
                      <a16:colId xmlns:a16="http://schemas.microsoft.com/office/drawing/2014/main" val="200107645"/>
                    </a:ext>
                  </a:extLst>
                </a:gridCol>
                <a:gridCol w="5912487">
                  <a:extLst>
                    <a:ext uri="{9D8B030D-6E8A-4147-A177-3AD203B41FA5}">
                      <a16:colId xmlns:a16="http://schemas.microsoft.com/office/drawing/2014/main" val="2648404099"/>
                    </a:ext>
                  </a:extLst>
                </a:gridCol>
              </a:tblGrid>
              <a:tr h="360225">
                <a:tc>
                  <a:txBody>
                    <a:bodyPr/>
                    <a:lstStyle/>
                    <a:p>
                      <a:pPr algn="ctr"/>
                      <a:r>
                        <a:rPr lang="en-US" dirty="0">
                          <a:solidFill>
                            <a:schemeClr val="bg1"/>
                          </a:solidFill>
                        </a:rPr>
                        <a:t>Feature</a:t>
                      </a:r>
                    </a:p>
                  </a:txBody>
                  <a:tcPr anchor="ctr"/>
                </a:tc>
                <a:tc>
                  <a:txBody>
                    <a:bodyPr/>
                    <a:lstStyle/>
                    <a:p>
                      <a:pPr algn="ctr"/>
                      <a:r>
                        <a:rPr lang="en-US" dirty="0">
                          <a:solidFill>
                            <a:schemeClr val="bg1"/>
                          </a:solidFill>
                        </a:rPr>
                        <a:t>Description</a:t>
                      </a:r>
                    </a:p>
                  </a:txBody>
                  <a:tcPr anchor="ctr"/>
                </a:tc>
                <a:extLst>
                  <a:ext uri="{0D108BD9-81ED-4DB2-BD59-A6C34878D82A}">
                    <a16:rowId xmlns:a16="http://schemas.microsoft.com/office/drawing/2014/main" val="367710602"/>
                  </a:ext>
                </a:extLst>
              </a:tr>
              <a:tr h="24224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58585B"/>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58585B"/>
                          </a:solidFill>
                        </a:rPr>
                        <a:t>Expose learners to new skills and concepts.</a:t>
                      </a:r>
                    </a:p>
                  </a:txBody>
                  <a:tcPr anchor="ctr"/>
                </a:tc>
                <a:extLst>
                  <a:ext uri="{0D108BD9-81ED-4DB2-BD59-A6C34878D82A}">
                    <a16:rowId xmlns:a16="http://schemas.microsoft.com/office/drawing/2014/main" val="10001"/>
                  </a:ext>
                </a:extLst>
              </a:tr>
              <a:tr h="31336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58585B"/>
                          </a:solidFill>
                          <a:effectLst/>
                          <a:latin typeface="+mn-lt"/>
                        </a:rPr>
                        <a:t>Check Your Understanding(CYU)</a:t>
                      </a:r>
                    </a:p>
                  </a:txBody>
                  <a:tcPr marL="9525" marR="9525" marT="9525" marB="0" anchor="ctr"/>
                </a:tc>
                <a:tc>
                  <a:txBody>
                    <a:bodyPr/>
                    <a:lstStyle/>
                    <a:p>
                      <a:r>
                        <a:rPr lang="en-US" dirty="0">
                          <a:solidFill>
                            <a:srgbClr val="58585B"/>
                          </a:solidFill>
                        </a:rPr>
                        <a:t>Per topic online quiz to help learners gauge content understanding. </a:t>
                      </a:r>
                    </a:p>
                  </a:txBody>
                  <a:tcPr anchor="ctr"/>
                </a:tc>
                <a:extLst>
                  <a:ext uri="{0D108BD9-81ED-4DB2-BD59-A6C34878D82A}">
                    <a16:rowId xmlns:a16="http://schemas.microsoft.com/office/drawing/2014/main" val="10002"/>
                  </a:ext>
                </a:extLst>
              </a:tr>
              <a:tr h="426720">
                <a:tc>
                  <a:txBody>
                    <a:bodyPr/>
                    <a:lstStyle/>
                    <a:p>
                      <a:pPr algn="l" fontAlgn="b"/>
                      <a:r>
                        <a:rPr lang="en-US" sz="1400" b="0" i="0" u="none" strike="noStrike" dirty="0">
                          <a:solidFill>
                            <a:srgbClr val="58585B"/>
                          </a:solidFill>
                          <a:effectLst/>
                          <a:latin typeface="+mn-lt"/>
                        </a:rPr>
                        <a:t>Module Quizzes</a:t>
                      </a:r>
                    </a:p>
                  </a:txBody>
                  <a:tcPr marL="9525" marR="9525" marT="9525" marB="0" anchor="ctr"/>
                </a:tc>
                <a:tc>
                  <a:txBody>
                    <a:bodyPr/>
                    <a:lstStyle/>
                    <a:p>
                      <a:pPr algn="l"/>
                      <a:r>
                        <a:rPr lang="en-US" dirty="0">
                          <a:solidFill>
                            <a:srgbClr val="58585B"/>
                          </a:solidFill>
                        </a:rPr>
                        <a:t>Self-assessments that integrate concepts and skills learned throughout the series of topics presented in the module.</a:t>
                      </a:r>
                    </a:p>
                  </a:txBody>
                  <a:tcPr anchor="ctr"/>
                </a:tc>
                <a:extLst>
                  <a:ext uri="{0D108BD9-81ED-4DB2-BD59-A6C34878D82A}">
                    <a16:rowId xmlns:a16="http://schemas.microsoft.com/office/drawing/2014/main" val="10003"/>
                  </a:ext>
                </a:extLst>
              </a:tr>
              <a:tr h="396240">
                <a:tc>
                  <a:txBody>
                    <a:bodyPr/>
                    <a:lstStyle/>
                    <a:p>
                      <a:pPr algn="l" fontAlgn="b"/>
                      <a:r>
                        <a:rPr lang="en-US" sz="1400" b="0" i="0" u="none" strike="noStrike" dirty="0">
                          <a:solidFill>
                            <a:srgbClr val="58585B"/>
                          </a:solidFill>
                          <a:effectLst/>
                          <a:latin typeface="+mn-lt"/>
                        </a:rPr>
                        <a:t>Module Summary</a:t>
                      </a:r>
                    </a:p>
                  </a:txBody>
                  <a:tcPr marL="9525" marR="9525" marT="9525" marB="0" anchor="ctr"/>
                </a:tc>
                <a:tc>
                  <a:txBody>
                    <a:bodyPr/>
                    <a:lstStyle/>
                    <a:p>
                      <a:pPr algn="l"/>
                      <a:r>
                        <a:rPr lang="en-US" dirty="0">
                          <a:solidFill>
                            <a:srgbClr val="58585B"/>
                          </a:solidFill>
                        </a:rPr>
                        <a:t>Briefly recaps module content.</a:t>
                      </a:r>
                    </a:p>
                  </a:txBody>
                  <a:tcPr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353787"/>
            <a:ext cx="9144000" cy="1364012"/>
          </a:xfrm>
        </p:spPr>
        <p:txBody>
          <a:bodyPr/>
          <a:lstStyle/>
          <a:p>
            <a:r>
              <a:rPr lang="en-US" dirty="0">
                <a:solidFill>
                  <a:schemeClr val="accent5">
                    <a:lumMod val="40000"/>
                    <a:lumOff val="60000"/>
                  </a:schemeClr>
                </a:solidFill>
              </a:rPr>
              <a:t>16.3 TCP and UDP Vulnerabilities </a:t>
            </a:r>
          </a:p>
        </p:txBody>
      </p:sp>
    </p:spTree>
    <p:custDataLst>
      <p:tags r:id="rId1"/>
    </p:custDataLst>
    <p:extLst>
      <p:ext uri="{BB962C8B-B14F-4D97-AF65-F5344CB8AC3E}">
        <p14:creationId xmlns:p14="http://schemas.microsoft.com/office/powerpoint/2010/main" val="305483471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Segment Header</a:t>
            </a:r>
          </a:p>
        </p:txBody>
      </p:sp>
      <p:sp>
        <p:nvSpPr>
          <p:cNvPr id="2" name="Content Placeholder 1"/>
          <p:cNvSpPr>
            <a:spLocks noGrp="1"/>
          </p:cNvSpPr>
          <p:nvPr>
            <p:ph idx="1"/>
          </p:nvPr>
        </p:nvSpPr>
        <p:spPr>
          <a:xfrm>
            <a:off x="105230" y="742914"/>
            <a:ext cx="9183146" cy="592592"/>
          </a:xfrm>
        </p:spPr>
        <p:txBody>
          <a:bodyPr/>
          <a:lstStyle/>
          <a:p>
            <a:pPr>
              <a:buClrTx/>
              <a:buSzPct val="100000"/>
              <a:buFont typeface="Arial" panose="020B0604020202020204" pitchFamily="34" charset="0"/>
              <a:buChar char="•"/>
            </a:pPr>
            <a:r>
              <a:rPr lang="en-US" sz="1600" dirty="0"/>
              <a:t>TCP segment information appears immediately after the IP header. </a:t>
            </a:r>
            <a:r>
              <a:rPr lang="en-US" sz="1600" b="0" i="0" dirty="0">
                <a:effectLst/>
              </a:rPr>
              <a:t>The fields of the TCP segment and the flags for the Control Bits field are displayed in the figure.</a:t>
            </a:r>
          </a:p>
          <a:p>
            <a:pPr>
              <a:buClrTx/>
              <a:buSzPct val="100000"/>
              <a:buFont typeface="Arial" panose="020B0604020202020204" pitchFamily="34" charset="0"/>
              <a:buChar char="•"/>
            </a:pPr>
            <a:r>
              <a:rPr lang="en-US" sz="1600" dirty="0">
                <a:solidFill>
                  <a:srgbClr val="000000"/>
                </a:solidFill>
              </a:rPr>
              <a:t>The following are the six control bits of the TCP segment:</a:t>
            </a:r>
          </a:p>
          <a:p>
            <a:pPr>
              <a:buClrTx/>
              <a:buSzPct val="100000"/>
              <a:buFont typeface="Arial" panose="020B0604020202020204" pitchFamily="34" charset="0"/>
              <a:buChar char="•"/>
            </a:pPr>
            <a:endParaRPr lang="en-US" sz="1600" dirty="0"/>
          </a:p>
          <a:p>
            <a:pPr>
              <a:buClrTx/>
              <a:buSzPct val="100000"/>
              <a:buFont typeface="Arial" panose="020B0604020202020204" pitchFamily="34" charset="0"/>
              <a:buChar char="•"/>
            </a:pPr>
            <a:endParaRPr lang="en-US" sz="1600" dirty="0"/>
          </a:p>
        </p:txBody>
      </p:sp>
      <p:sp>
        <p:nvSpPr>
          <p:cNvPr id="7" name="Content Placeholder 1">
            <a:extLst>
              <a:ext uri="{FF2B5EF4-FFF2-40B4-BE49-F238E27FC236}">
                <a16:creationId xmlns:a16="http://schemas.microsoft.com/office/drawing/2014/main" id="{8BA515BD-8BA6-4C00-94E5-A93FF95F2773}"/>
              </a:ext>
            </a:extLst>
          </p:cNvPr>
          <p:cNvSpPr txBox="1"/>
          <p:nvPr/>
        </p:nvSpPr>
        <p:spPr>
          <a:xfrm>
            <a:off x="237579" y="1765602"/>
            <a:ext cx="3311033" cy="3077766"/>
          </a:xfrm>
          <a:prstGeom prst="rect">
            <a:avLst/>
          </a:prstGeom>
          <a:noFill/>
        </p:spPr>
        <p:txBody>
          <a:bodyPr wrap="square">
            <a:spAutoFit/>
          </a:bodyPr>
          <a:lstStyle/>
          <a:p>
            <a:pPr marL="169200" indent="-169200">
              <a:spcBef>
                <a:spcPts val="600"/>
              </a:spcBef>
              <a:spcAft>
                <a:spcPts val="600"/>
              </a:spcAft>
              <a:buClrTx/>
              <a:buFont typeface="Arial" panose="020B0604020202020204" pitchFamily="34" charset="0"/>
              <a:buChar char="•"/>
            </a:pPr>
            <a:r>
              <a:rPr lang="en-US" sz="1600" b="1" dirty="0">
                <a:solidFill>
                  <a:srgbClr val="000000"/>
                </a:solidFill>
              </a:rPr>
              <a:t>URG</a:t>
            </a:r>
            <a:r>
              <a:rPr lang="en-US" sz="1600" dirty="0">
                <a:solidFill>
                  <a:srgbClr val="000000"/>
                </a:solidFill>
              </a:rPr>
              <a:t> - Urgent pointer field significant</a:t>
            </a:r>
          </a:p>
          <a:p>
            <a:pPr marL="169200" indent="-169200">
              <a:spcBef>
                <a:spcPts val="600"/>
              </a:spcBef>
              <a:spcAft>
                <a:spcPts val="600"/>
              </a:spcAft>
              <a:buClrTx/>
              <a:buFont typeface="Arial" panose="020B0604020202020204" pitchFamily="34" charset="0"/>
              <a:buChar char="•"/>
            </a:pPr>
            <a:r>
              <a:rPr lang="en-US" sz="1600" b="1" dirty="0">
                <a:solidFill>
                  <a:srgbClr val="000000"/>
                </a:solidFill>
              </a:rPr>
              <a:t>ACK</a:t>
            </a:r>
            <a:r>
              <a:rPr lang="en-US" sz="1600" dirty="0">
                <a:solidFill>
                  <a:srgbClr val="000000"/>
                </a:solidFill>
              </a:rPr>
              <a:t> - Acknowledgment field </a:t>
            </a:r>
            <a:br>
              <a:rPr lang="en-US" sz="1600" dirty="0">
                <a:solidFill>
                  <a:srgbClr val="000000"/>
                </a:solidFill>
              </a:rPr>
            </a:br>
            <a:r>
              <a:rPr lang="en-US" sz="1600" dirty="0">
                <a:solidFill>
                  <a:srgbClr val="000000"/>
                </a:solidFill>
              </a:rPr>
              <a:t>significant</a:t>
            </a:r>
          </a:p>
          <a:p>
            <a:pPr marL="169200" indent="-169200">
              <a:spcBef>
                <a:spcPts val="600"/>
              </a:spcBef>
              <a:spcAft>
                <a:spcPts val="600"/>
              </a:spcAft>
              <a:buClrTx/>
              <a:buFont typeface="Arial" panose="020B0604020202020204" pitchFamily="34" charset="0"/>
              <a:buChar char="•"/>
            </a:pPr>
            <a:r>
              <a:rPr lang="en-US" sz="1600" b="1" dirty="0">
                <a:solidFill>
                  <a:srgbClr val="000000"/>
                </a:solidFill>
              </a:rPr>
              <a:t>PSH</a:t>
            </a:r>
            <a:r>
              <a:rPr lang="en-US" sz="1600" dirty="0">
                <a:solidFill>
                  <a:srgbClr val="000000"/>
                </a:solidFill>
              </a:rPr>
              <a:t> - Push function</a:t>
            </a:r>
          </a:p>
          <a:p>
            <a:pPr marL="169200" indent="-169200">
              <a:spcBef>
                <a:spcPts val="600"/>
              </a:spcBef>
              <a:spcAft>
                <a:spcPts val="600"/>
              </a:spcAft>
              <a:buClrTx/>
              <a:buFont typeface="Arial" panose="020B0604020202020204" pitchFamily="34" charset="0"/>
              <a:buChar char="•"/>
            </a:pPr>
            <a:r>
              <a:rPr lang="en-US" sz="1600" b="1" dirty="0">
                <a:solidFill>
                  <a:srgbClr val="000000"/>
                </a:solidFill>
              </a:rPr>
              <a:t>RST</a:t>
            </a:r>
            <a:r>
              <a:rPr lang="en-US" sz="1600" dirty="0">
                <a:solidFill>
                  <a:srgbClr val="000000"/>
                </a:solidFill>
              </a:rPr>
              <a:t>- Reset the connection</a:t>
            </a:r>
          </a:p>
          <a:p>
            <a:pPr marL="169200" indent="-169200">
              <a:spcBef>
                <a:spcPts val="600"/>
              </a:spcBef>
              <a:spcAft>
                <a:spcPts val="600"/>
              </a:spcAft>
              <a:buClrTx/>
              <a:buFont typeface="Arial" panose="020B0604020202020204" pitchFamily="34" charset="0"/>
              <a:buChar char="•"/>
            </a:pPr>
            <a:r>
              <a:rPr lang="en-US" sz="1600" b="1" dirty="0">
                <a:solidFill>
                  <a:srgbClr val="000000"/>
                </a:solidFill>
              </a:rPr>
              <a:t>SYN</a:t>
            </a:r>
            <a:r>
              <a:rPr lang="en-US" sz="1600" dirty="0">
                <a:solidFill>
                  <a:srgbClr val="000000"/>
                </a:solidFill>
              </a:rPr>
              <a:t> - Synchronize sequence numbers</a:t>
            </a:r>
          </a:p>
          <a:p>
            <a:pPr marL="169200" indent="-169200">
              <a:spcBef>
                <a:spcPts val="600"/>
              </a:spcBef>
              <a:spcAft>
                <a:spcPts val="600"/>
              </a:spcAft>
              <a:buClrTx/>
              <a:buFont typeface="Arial" panose="020B0604020202020204" pitchFamily="34" charset="0"/>
              <a:buChar char="•"/>
            </a:pPr>
            <a:r>
              <a:rPr lang="en-US" sz="1600" b="1" dirty="0">
                <a:solidFill>
                  <a:srgbClr val="000000"/>
                </a:solidFill>
              </a:rPr>
              <a:t>FIN</a:t>
            </a:r>
            <a:r>
              <a:rPr lang="en-US" sz="1600" dirty="0">
                <a:solidFill>
                  <a:srgbClr val="000000"/>
                </a:solidFill>
              </a:rPr>
              <a:t> - No more data from sender</a:t>
            </a:r>
          </a:p>
        </p:txBody>
      </p:sp>
      <p:pic>
        <p:nvPicPr>
          <p:cNvPr id="4" name="Picture 3">
            <a:extLst>
              <a:ext uri="{FF2B5EF4-FFF2-40B4-BE49-F238E27FC236}">
                <a16:creationId xmlns:a16="http://schemas.microsoft.com/office/drawing/2014/main" id="{E0919069-5D43-4EA0-86C9-D5DC1D423518}"/>
              </a:ext>
            </a:extLst>
          </p:cNvPr>
          <p:cNvPicPr>
            <a:picLocks noChangeAspect="1"/>
          </p:cNvPicPr>
          <p:nvPr/>
        </p:nvPicPr>
        <p:blipFill>
          <a:blip r:embed="rId4"/>
          <a:stretch>
            <a:fillRect/>
          </a:stretch>
        </p:blipFill>
        <p:spPr>
          <a:xfrm>
            <a:off x="3476425" y="1682174"/>
            <a:ext cx="5548800" cy="306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423755008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Services</a:t>
            </a:r>
          </a:p>
        </p:txBody>
      </p:sp>
      <p:sp>
        <p:nvSpPr>
          <p:cNvPr id="2" name="Content Placeholder 1"/>
          <p:cNvSpPr>
            <a:spLocks noGrp="1"/>
          </p:cNvSpPr>
          <p:nvPr>
            <p:ph idx="1"/>
          </p:nvPr>
        </p:nvSpPr>
        <p:spPr>
          <a:xfrm>
            <a:off x="177421" y="754945"/>
            <a:ext cx="8822513" cy="3684704"/>
          </a:xfrm>
        </p:spPr>
        <p:txBody>
          <a:bodyPr/>
          <a:lstStyle/>
          <a:p>
            <a:pPr marL="0" indent="0">
              <a:buNone/>
            </a:pPr>
            <a:r>
              <a:rPr lang="en-US" sz="1600" dirty="0"/>
              <a:t>TCP provides these services:</a:t>
            </a:r>
          </a:p>
          <a:p>
            <a:pPr>
              <a:buClrTx/>
              <a:buSzPct val="100000"/>
              <a:buFont typeface="Arial" panose="020B0604020202020204" pitchFamily="34" charset="0"/>
              <a:buChar char="•"/>
            </a:pPr>
            <a:r>
              <a:rPr lang="en-US" sz="1600" b="1" dirty="0"/>
              <a:t>Reliable delivery</a:t>
            </a:r>
            <a:r>
              <a:rPr lang="en-US" sz="1600" dirty="0"/>
              <a:t> - TCP incorporates acknowledgments to guarantee delivery, instead of relying on upper-layer protocols to detect and resolve errors. </a:t>
            </a:r>
            <a:r>
              <a:rPr lang="en-US" sz="1600" b="0" i="0" dirty="0">
                <a:effectLst/>
              </a:rPr>
              <a:t>If a timely acknowledgment is not received, the sender retransmits the data. Requiring acknowledgments of received data can cause substantial delays. Examples of application layer protocols that make use of TCP reliability include HTTP, SSL/TLS, FTP, DNS zone transfers, and others.</a:t>
            </a:r>
            <a:endParaRPr lang="en-US" sz="1600" dirty="0"/>
          </a:p>
          <a:p>
            <a:pPr>
              <a:buClrTx/>
              <a:buSzPct val="100000"/>
              <a:buFont typeface="Arial" panose="020B0604020202020204" pitchFamily="34" charset="0"/>
              <a:buChar char="•"/>
            </a:pPr>
            <a:r>
              <a:rPr lang="en-US" sz="1600" b="1" dirty="0"/>
              <a:t>Flow control</a:t>
            </a:r>
            <a:r>
              <a:rPr lang="en-US" sz="1600" dirty="0"/>
              <a:t> - TCP implements flow control to address this issue. Rather than acknowledge one segment at a time, multiple segments can be acknowledged with a single acknowledgment segment.</a:t>
            </a:r>
          </a:p>
          <a:p>
            <a:pPr>
              <a:buClrTx/>
              <a:buSzPct val="100000"/>
              <a:buFont typeface="Arial" panose="020B0604020202020204" pitchFamily="34" charset="0"/>
              <a:buChar char="•"/>
            </a:pPr>
            <a:r>
              <a:rPr lang="en-US" sz="1600" b="1" dirty="0"/>
              <a:t>Stateful communication</a:t>
            </a:r>
            <a:r>
              <a:rPr lang="en-US" sz="1600" dirty="0"/>
              <a:t> - TCP stateful communication between two parties occurs during the TCP three-way handshake. Before data can be transferred using TCP, a three-way handshake opens the TCP connection. </a:t>
            </a:r>
            <a:r>
              <a:rPr lang="en-US" sz="1600" b="0" i="0" dirty="0">
                <a:effectLst/>
              </a:rPr>
              <a:t>If both sides agree to the TCP connection, data can be sent and received by both parties using TCP.</a:t>
            </a:r>
            <a:endParaRPr lang="en-US" sz="1600" dirty="0"/>
          </a:p>
          <a:p>
            <a:pPr marL="0" indent="0">
              <a:buClrTx/>
              <a:buSzPct val="100000"/>
              <a:buNone/>
            </a:pPr>
            <a:endParaRPr lang="en-US" sz="1600" dirty="0"/>
          </a:p>
        </p:txBody>
      </p:sp>
    </p:spTree>
    <p:custDataLst>
      <p:tags r:id="rId1"/>
    </p:custDataLst>
    <p:extLst>
      <p:ext uri="{BB962C8B-B14F-4D97-AF65-F5344CB8AC3E}">
        <p14:creationId xmlns:p14="http://schemas.microsoft.com/office/powerpoint/2010/main" val="40788091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Services (Contd.)</a:t>
            </a:r>
          </a:p>
        </p:txBody>
      </p:sp>
      <p:sp>
        <p:nvSpPr>
          <p:cNvPr id="3" name="Content Placeholder 2"/>
          <p:cNvSpPr txBox="1"/>
          <p:nvPr/>
        </p:nvSpPr>
        <p:spPr>
          <a:xfrm>
            <a:off x="168129" y="772789"/>
            <a:ext cx="4776850" cy="861774"/>
          </a:xfrm>
          <a:prstGeom prst="rect">
            <a:avLst/>
          </a:prstGeom>
          <a:noFill/>
        </p:spPr>
        <p:txBody>
          <a:bodyPr wrap="square" rtlCol="0">
            <a:spAutoFit/>
          </a:bodyPr>
          <a:lstStyle/>
          <a:p>
            <a:pPr>
              <a:buSzPct val="100000"/>
            </a:pPr>
            <a:r>
              <a:rPr lang="en-US" sz="1600" b="1" dirty="0">
                <a:solidFill>
                  <a:srgbClr val="000000"/>
                </a:solidFill>
              </a:rPr>
              <a:t>TCP Three-Way Handshake</a:t>
            </a:r>
            <a:endParaRPr lang="en-US" sz="1600" dirty="0">
              <a:solidFill>
                <a:srgbClr val="000000"/>
              </a:solidFill>
            </a:endParaRPr>
          </a:p>
          <a:p>
            <a:pPr>
              <a:buClrTx/>
              <a:buSzPct val="100000"/>
            </a:pPr>
            <a:r>
              <a:rPr lang="en-US" sz="1600" dirty="0">
                <a:solidFill>
                  <a:srgbClr val="000000"/>
                </a:solidFill>
                <a:latin typeface="+mn-lt"/>
              </a:rPr>
              <a:t>A TCP connection is established in three steps:</a:t>
            </a:r>
          </a:p>
          <a:p>
            <a:pPr marL="252413">
              <a:buClrTx/>
              <a:buSzPct val="100000"/>
            </a:pPr>
            <a:endParaRPr lang="en-US" dirty="0">
              <a:solidFill>
                <a:srgbClr val="000000"/>
              </a:solidFill>
            </a:endParaRPr>
          </a:p>
        </p:txBody>
      </p:sp>
      <p:sp>
        <p:nvSpPr>
          <p:cNvPr id="8" name="Content Placeholder 2">
            <a:extLst>
              <a:ext uri="{FF2B5EF4-FFF2-40B4-BE49-F238E27FC236}">
                <a16:creationId xmlns:a16="http://schemas.microsoft.com/office/drawing/2014/main" id="{2E4F7A24-555A-4B15-BC85-7474C7D37493}"/>
              </a:ext>
            </a:extLst>
          </p:cNvPr>
          <p:cNvSpPr txBox="1"/>
          <p:nvPr/>
        </p:nvSpPr>
        <p:spPr>
          <a:xfrm>
            <a:off x="144224" y="1354281"/>
            <a:ext cx="3233779" cy="3046988"/>
          </a:xfrm>
          <a:prstGeom prst="rect">
            <a:avLst/>
          </a:prstGeom>
          <a:noFill/>
        </p:spPr>
        <p:txBody>
          <a:bodyPr wrap="square">
            <a:spAutoFit/>
          </a:bodyPr>
          <a:lstStyle/>
          <a:p>
            <a:pPr marL="285750" indent="-285750">
              <a:buClrTx/>
              <a:buSzPct val="100000"/>
              <a:buFont typeface="Arial" panose="020B0604020202020204" pitchFamily="34" charset="0"/>
              <a:buChar char="•"/>
            </a:pPr>
            <a:r>
              <a:rPr lang="en-US" sz="1600" dirty="0">
                <a:solidFill>
                  <a:srgbClr val="000000"/>
                </a:solidFill>
                <a:latin typeface="+mn-lt"/>
              </a:rPr>
              <a:t>The initiating client requests a client-to-server communication session with the server.</a:t>
            </a:r>
          </a:p>
          <a:p>
            <a:pPr marL="285750" indent="-285750">
              <a:buClrTx/>
              <a:buSzPct val="100000"/>
              <a:buFont typeface="Arial" panose="020B0604020202020204" pitchFamily="34" charset="0"/>
              <a:buChar char="•"/>
            </a:pPr>
            <a:r>
              <a:rPr lang="en-US" sz="1600" dirty="0">
                <a:solidFill>
                  <a:srgbClr val="000000"/>
                </a:solidFill>
                <a:latin typeface="+mn-lt"/>
              </a:rPr>
              <a:t>The server acknowledges the client-to-server communication session and requests a server-to-client communication session.</a:t>
            </a:r>
          </a:p>
          <a:p>
            <a:pPr marL="285750" indent="-285750">
              <a:buClrTx/>
              <a:buSzPct val="100000"/>
              <a:buFont typeface="Arial" panose="020B0604020202020204" pitchFamily="34" charset="0"/>
              <a:buChar char="•"/>
            </a:pPr>
            <a:r>
              <a:rPr lang="en-US" sz="1600" dirty="0">
                <a:solidFill>
                  <a:srgbClr val="000000"/>
                </a:solidFill>
                <a:latin typeface="+mn-lt"/>
              </a:rPr>
              <a:t>The initiating client acknowledges the server-to-client communication session.</a:t>
            </a:r>
          </a:p>
        </p:txBody>
      </p:sp>
      <p:pic>
        <p:nvPicPr>
          <p:cNvPr id="5" name="Picture 4">
            <a:extLst>
              <a:ext uri="{FF2B5EF4-FFF2-40B4-BE49-F238E27FC236}">
                <a16:creationId xmlns:a16="http://schemas.microsoft.com/office/drawing/2014/main" id="{83179076-77DA-48E9-9338-40A4ED03CA83}"/>
              </a:ext>
            </a:extLst>
          </p:cNvPr>
          <p:cNvPicPr>
            <a:picLocks noChangeAspect="1"/>
          </p:cNvPicPr>
          <p:nvPr/>
        </p:nvPicPr>
        <p:blipFill>
          <a:blip r:embed="rId4"/>
          <a:stretch>
            <a:fillRect/>
          </a:stretch>
        </p:blipFill>
        <p:spPr>
          <a:xfrm>
            <a:off x="3293779" y="1468726"/>
            <a:ext cx="5738756" cy="2916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5190788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Attacks</a:t>
            </a:r>
          </a:p>
        </p:txBody>
      </p:sp>
      <p:sp>
        <p:nvSpPr>
          <p:cNvPr id="2" name="Content Placeholder 1"/>
          <p:cNvSpPr>
            <a:spLocks noGrp="1"/>
          </p:cNvSpPr>
          <p:nvPr>
            <p:ph idx="1"/>
          </p:nvPr>
        </p:nvSpPr>
        <p:spPr>
          <a:xfrm>
            <a:off x="141325" y="685799"/>
            <a:ext cx="8858609" cy="591904"/>
          </a:xfrm>
        </p:spPr>
        <p:txBody>
          <a:bodyPr/>
          <a:lstStyle/>
          <a:p>
            <a:pPr marL="0" indent="0">
              <a:buClrTx/>
              <a:buSzPct val="100000"/>
              <a:buNone/>
            </a:pPr>
            <a:r>
              <a:rPr lang="en-US" sz="1600" dirty="0"/>
              <a:t>Network applications use TCP or UDP ports. </a:t>
            </a:r>
            <a:r>
              <a:rPr lang="en-US" sz="1600" dirty="0">
                <a:latin typeface="+mn-lt"/>
              </a:rPr>
              <a:t>Threat actors conduct port scans of target devices to discover which services they offer.</a:t>
            </a:r>
          </a:p>
        </p:txBody>
      </p:sp>
      <p:sp>
        <p:nvSpPr>
          <p:cNvPr id="4" name="Content Placeholder 3"/>
          <p:cNvSpPr txBox="1"/>
          <p:nvPr/>
        </p:nvSpPr>
        <p:spPr>
          <a:xfrm>
            <a:off x="93198" y="1205510"/>
            <a:ext cx="3998156" cy="3539430"/>
          </a:xfrm>
          <a:prstGeom prst="rect">
            <a:avLst/>
          </a:prstGeom>
          <a:noFill/>
        </p:spPr>
        <p:txBody>
          <a:bodyPr wrap="square" rtlCol="0">
            <a:spAutoFit/>
          </a:bodyPr>
          <a:lstStyle/>
          <a:p>
            <a:pPr>
              <a:buClrTx/>
              <a:buSzPct val="100000"/>
            </a:pPr>
            <a:r>
              <a:rPr lang="en-US" sz="1600" b="1" dirty="0">
                <a:solidFill>
                  <a:srgbClr val="000000"/>
                </a:solidFill>
                <a:latin typeface="+mn-lt"/>
              </a:rPr>
              <a:t>TCP SYN Flood Attack</a:t>
            </a:r>
          </a:p>
          <a:p>
            <a:pPr marL="285750" indent="-285750">
              <a:buClrTx/>
              <a:buSzPct val="100000"/>
              <a:buFont typeface="Arial" panose="020B0604020202020204" pitchFamily="34" charset="0"/>
              <a:buChar char="•"/>
            </a:pPr>
            <a:r>
              <a:rPr lang="en-US" sz="1600" dirty="0">
                <a:solidFill>
                  <a:srgbClr val="000000"/>
                </a:solidFill>
                <a:latin typeface="+mn-lt"/>
              </a:rPr>
              <a:t>The TCP SYN Flood attack exploits the TCP three-way handshake.</a:t>
            </a:r>
          </a:p>
          <a:p>
            <a:pPr marL="285750" indent="-285750">
              <a:buClrTx/>
              <a:buSzPct val="100000"/>
              <a:buFont typeface="Arial" panose="020B0604020202020204" pitchFamily="34" charset="0"/>
              <a:buChar char="•"/>
            </a:pPr>
            <a:r>
              <a:rPr lang="en-US" sz="1600" b="0" i="0" dirty="0">
                <a:solidFill>
                  <a:srgbClr val="000000"/>
                </a:solidFill>
                <a:effectLst/>
                <a:latin typeface="+mn-lt"/>
              </a:rPr>
              <a:t>The figure shows a threat actor continually sending TCP SYN session request packets with a randomly spoofed source IP address to a target.</a:t>
            </a:r>
          </a:p>
          <a:p>
            <a:pPr marL="285750" indent="-285750">
              <a:buClrTx/>
              <a:buSzPct val="100000"/>
              <a:buFont typeface="Arial" panose="020B0604020202020204" pitchFamily="34" charset="0"/>
              <a:buChar char="•"/>
            </a:pPr>
            <a:r>
              <a:rPr lang="en-US" sz="1600" b="0" i="0" dirty="0">
                <a:solidFill>
                  <a:srgbClr val="000000"/>
                </a:solidFill>
                <a:effectLst/>
                <a:latin typeface="+mn-lt"/>
              </a:rPr>
              <a:t>The target replies with a TCP SYN-ACK packet to the spoofed IP address and waits for a TCP ACK packet. Those responses never arrive.</a:t>
            </a:r>
          </a:p>
          <a:p>
            <a:pPr marL="285750" indent="-285750">
              <a:buClrTx/>
              <a:buSzPct val="100000"/>
              <a:buFont typeface="Arial" panose="020B0604020202020204" pitchFamily="34" charset="0"/>
              <a:buChar char="•"/>
            </a:pPr>
            <a:r>
              <a:rPr lang="en-US" sz="1600" dirty="0">
                <a:solidFill>
                  <a:srgbClr val="000000"/>
                </a:solidFill>
                <a:latin typeface="+mn-lt"/>
              </a:rPr>
              <a:t>T</a:t>
            </a:r>
            <a:r>
              <a:rPr lang="en-US" sz="1600" b="0" i="0" dirty="0">
                <a:solidFill>
                  <a:srgbClr val="000000"/>
                </a:solidFill>
                <a:effectLst/>
                <a:latin typeface="+mn-lt"/>
              </a:rPr>
              <a:t>he target host </a:t>
            </a:r>
            <a:r>
              <a:rPr lang="en-US" sz="1600" dirty="0">
                <a:solidFill>
                  <a:srgbClr val="000000"/>
                </a:solidFill>
                <a:latin typeface="+mn-lt"/>
              </a:rPr>
              <a:t>has too many</a:t>
            </a:r>
            <a:r>
              <a:rPr lang="en-US" sz="1600" b="0" i="0" dirty="0">
                <a:solidFill>
                  <a:srgbClr val="000000"/>
                </a:solidFill>
                <a:effectLst/>
                <a:latin typeface="+mn-lt"/>
              </a:rPr>
              <a:t> half-open TCP connections, and TCP services are denied to legitimate users.</a:t>
            </a:r>
            <a:endParaRPr lang="en-US" sz="1600" dirty="0">
              <a:solidFill>
                <a:srgbClr val="000000"/>
              </a:solidFill>
              <a:latin typeface="+mn-lt"/>
            </a:endParaRPr>
          </a:p>
        </p:txBody>
      </p:sp>
      <p:pic>
        <p:nvPicPr>
          <p:cNvPr id="3" name="Picture 2">
            <a:extLst>
              <a:ext uri="{FF2B5EF4-FFF2-40B4-BE49-F238E27FC236}">
                <a16:creationId xmlns:a16="http://schemas.microsoft.com/office/drawing/2014/main" id="{F4024320-A88A-4142-B707-3BDA3E2B84E5}"/>
              </a:ext>
            </a:extLst>
          </p:cNvPr>
          <p:cNvPicPr>
            <a:picLocks noChangeAspect="1"/>
          </p:cNvPicPr>
          <p:nvPr/>
        </p:nvPicPr>
        <p:blipFill>
          <a:blip r:embed="rId4"/>
          <a:stretch>
            <a:fillRect/>
          </a:stretch>
        </p:blipFill>
        <p:spPr>
          <a:xfrm>
            <a:off x="4061304" y="1121494"/>
            <a:ext cx="4973799" cy="360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413824501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Attacks (Contd.)</a:t>
            </a:r>
          </a:p>
        </p:txBody>
      </p:sp>
      <p:sp>
        <p:nvSpPr>
          <p:cNvPr id="2" name="Content Placeholder 1"/>
          <p:cNvSpPr>
            <a:spLocks noGrp="1"/>
          </p:cNvSpPr>
          <p:nvPr>
            <p:ph idx="1"/>
          </p:nvPr>
        </p:nvSpPr>
        <p:spPr>
          <a:xfrm>
            <a:off x="177423" y="700597"/>
            <a:ext cx="8822512" cy="1211622"/>
          </a:xfrm>
        </p:spPr>
        <p:txBody>
          <a:bodyPr/>
          <a:lstStyle/>
          <a:p>
            <a:pPr marL="0" indent="0">
              <a:spcBef>
                <a:spcPts val="300"/>
              </a:spcBef>
              <a:spcAft>
                <a:spcPts val="300"/>
              </a:spcAft>
              <a:buClrTx/>
              <a:buSzPct val="100000"/>
              <a:buNone/>
            </a:pPr>
            <a:r>
              <a:rPr lang="en-US" sz="1600" b="1" dirty="0"/>
              <a:t>TCP Reset Attack</a:t>
            </a:r>
          </a:p>
          <a:p>
            <a:pPr>
              <a:spcBef>
                <a:spcPts val="300"/>
              </a:spcBef>
              <a:spcAft>
                <a:spcPts val="300"/>
              </a:spcAft>
              <a:buClrTx/>
              <a:buSzPct val="100000"/>
              <a:buFont typeface="Arial" panose="020B0604020202020204" pitchFamily="34" charset="0"/>
              <a:buChar char="•"/>
            </a:pPr>
            <a:r>
              <a:rPr lang="en-US" sz="1600" dirty="0"/>
              <a:t>A TCP reset attack can be used to terminate TCP communications between two hosts.</a:t>
            </a:r>
          </a:p>
          <a:p>
            <a:pPr>
              <a:spcBef>
                <a:spcPts val="300"/>
              </a:spcBef>
              <a:spcAft>
                <a:spcPts val="300"/>
              </a:spcAft>
              <a:buClrTx/>
              <a:buSzPct val="100000"/>
              <a:buFont typeface="Arial" panose="020B0604020202020204" pitchFamily="34" charset="0"/>
              <a:buChar char="•"/>
            </a:pPr>
            <a:r>
              <a:rPr lang="en-US" sz="1600" dirty="0"/>
              <a:t>A threat actor could do a TCP reset attack and send a spoofed packet containing a TCP RST to one or both endpoints.</a:t>
            </a:r>
          </a:p>
          <a:p>
            <a:pPr>
              <a:spcBef>
                <a:spcPts val="300"/>
              </a:spcBef>
              <a:spcAft>
                <a:spcPts val="300"/>
              </a:spcAft>
              <a:buClrTx/>
              <a:buSzPct val="100000"/>
              <a:buFont typeface="Arial" panose="020B0604020202020204" pitchFamily="34" charset="0"/>
              <a:buChar char="•"/>
            </a:pPr>
            <a:endParaRPr lang="en-US" sz="1600" dirty="0"/>
          </a:p>
          <a:p>
            <a:pPr marL="0" indent="0">
              <a:spcBef>
                <a:spcPts val="300"/>
              </a:spcBef>
              <a:spcAft>
                <a:spcPts val="300"/>
              </a:spcAft>
              <a:buClrTx/>
              <a:buSzPct val="100000"/>
              <a:buNone/>
            </a:pPr>
            <a:endParaRPr lang="en-US" sz="1600" b="1" dirty="0"/>
          </a:p>
        </p:txBody>
      </p:sp>
      <p:sp>
        <p:nvSpPr>
          <p:cNvPr id="3" name="Content Placeholder 2"/>
          <p:cNvSpPr txBox="1"/>
          <p:nvPr/>
        </p:nvSpPr>
        <p:spPr>
          <a:xfrm>
            <a:off x="141327" y="1852060"/>
            <a:ext cx="5566571" cy="2862322"/>
          </a:xfrm>
          <a:prstGeom prst="rect">
            <a:avLst/>
          </a:prstGeom>
          <a:noFill/>
        </p:spPr>
        <p:txBody>
          <a:bodyPr wrap="square" rtlCol="0">
            <a:spAutoFit/>
          </a:bodyPr>
          <a:lstStyle/>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latin typeface="+mn-lt"/>
              </a:rPr>
              <a:t>Terminating a TCP session uses the following four-way exchange process:</a:t>
            </a:r>
          </a:p>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latin typeface="+mn-lt"/>
              </a:rPr>
              <a:t>When the client has no more data to send in the stream, it sends a segment with the FIN flag set.</a:t>
            </a:r>
          </a:p>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latin typeface="+mn-lt"/>
              </a:rPr>
              <a:t>The server sends an ACK to acknowledge the receipt of the FIN to terminate the session from client to server.</a:t>
            </a:r>
          </a:p>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latin typeface="+mn-lt"/>
              </a:rPr>
              <a:t>The server sends a FIN to the client to terminate the server-to-client session.</a:t>
            </a:r>
          </a:p>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latin typeface="+mn-lt"/>
              </a:rPr>
              <a:t>The client responds with an ACK to acknowledge the FIN from the server.</a:t>
            </a:r>
          </a:p>
        </p:txBody>
      </p:sp>
      <p:pic>
        <p:nvPicPr>
          <p:cNvPr id="4" name="Picture 3">
            <a:extLst>
              <a:ext uri="{FF2B5EF4-FFF2-40B4-BE49-F238E27FC236}">
                <a16:creationId xmlns:a16="http://schemas.microsoft.com/office/drawing/2014/main" id="{FD0C39F4-6326-4F45-9362-950F5077F136}"/>
              </a:ext>
            </a:extLst>
          </p:cNvPr>
          <p:cNvPicPr>
            <a:picLocks noChangeAspect="1"/>
          </p:cNvPicPr>
          <p:nvPr/>
        </p:nvPicPr>
        <p:blipFill>
          <a:blip r:embed="rId4"/>
          <a:stretch>
            <a:fillRect/>
          </a:stretch>
        </p:blipFill>
        <p:spPr>
          <a:xfrm>
            <a:off x="5707899" y="1668022"/>
            <a:ext cx="2957563" cy="30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106435624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TCP Attacks (Contd.)</a:t>
            </a:r>
          </a:p>
        </p:txBody>
      </p:sp>
      <p:sp>
        <p:nvSpPr>
          <p:cNvPr id="2" name="Content Placeholder 1"/>
          <p:cNvSpPr>
            <a:spLocks noGrp="1"/>
          </p:cNvSpPr>
          <p:nvPr>
            <p:ph idx="1"/>
          </p:nvPr>
        </p:nvSpPr>
        <p:spPr>
          <a:xfrm>
            <a:off x="177423" y="820917"/>
            <a:ext cx="8693624" cy="3913714"/>
          </a:xfrm>
        </p:spPr>
        <p:txBody>
          <a:bodyPr/>
          <a:lstStyle/>
          <a:p>
            <a:pPr marL="0" indent="0">
              <a:buClrTx/>
              <a:buSzPct val="100000"/>
              <a:buNone/>
            </a:pPr>
            <a:r>
              <a:rPr lang="en-US" sz="1600" b="1" dirty="0"/>
              <a:t>TCP Session Hijacking</a:t>
            </a:r>
          </a:p>
          <a:p>
            <a:pPr>
              <a:buClrTx/>
              <a:buSzPct val="100000"/>
              <a:buFont typeface="Arial" panose="020B0604020202020204" pitchFamily="34" charset="0"/>
              <a:buChar char="•"/>
            </a:pPr>
            <a:r>
              <a:rPr lang="en-US" sz="1600" dirty="0"/>
              <a:t>TCP session hijacking is another TCP vulnerability.</a:t>
            </a:r>
          </a:p>
          <a:p>
            <a:pPr>
              <a:buClrTx/>
              <a:buSzPct val="100000"/>
              <a:buFont typeface="Arial" panose="020B0604020202020204" pitchFamily="34" charset="0"/>
              <a:buChar char="•"/>
            </a:pPr>
            <a:r>
              <a:rPr lang="en-US" sz="1600" dirty="0"/>
              <a:t>A threat actor takes over an already-authenticated host as it communicates with the target.</a:t>
            </a:r>
          </a:p>
          <a:p>
            <a:pPr>
              <a:buClrTx/>
              <a:buSzPct val="100000"/>
              <a:buFont typeface="Arial" panose="020B0604020202020204" pitchFamily="34" charset="0"/>
              <a:buChar char="•"/>
            </a:pPr>
            <a:r>
              <a:rPr lang="en-US" sz="1600" dirty="0"/>
              <a:t>The threat actor must spoof the IP address of one host, predict the next sequence number, and send an ACK to the other host.</a:t>
            </a:r>
          </a:p>
          <a:p>
            <a:pPr>
              <a:buClrTx/>
              <a:buSzPct val="100000"/>
              <a:buFont typeface="Arial" panose="020B0604020202020204" pitchFamily="34" charset="0"/>
              <a:buChar char="•"/>
            </a:pPr>
            <a:r>
              <a:rPr lang="en-US" sz="1600" dirty="0"/>
              <a:t>If successful, the threat actor could send, but not receive, data from the target device.</a:t>
            </a:r>
          </a:p>
        </p:txBody>
      </p:sp>
    </p:spTree>
    <p:custDataLst>
      <p:tags r:id="rId1"/>
    </p:custDataLst>
    <p:extLst>
      <p:ext uri="{BB962C8B-B14F-4D97-AF65-F5344CB8AC3E}">
        <p14:creationId xmlns:p14="http://schemas.microsoft.com/office/powerpoint/2010/main" val="252826582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UDP Segment Header and Operation</a:t>
            </a:r>
          </a:p>
        </p:txBody>
      </p:sp>
      <p:sp>
        <p:nvSpPr>
          <p:cNvPr id="2" name="Content Placeholder 1"/>
          <p:cNvSpPr>
            <a:spLocks noGrp="1"/>
          </p:cNvSpPr>
          <p:nvPr>
            <p:ph idx="1"/>
          </p:nvPr>
        </p:nvSpPr>
        <p:spPr>
          <a:xfrm>
            <a:off x="129294" y="736694"/>
            <a:ext cx="8880593" cy="1188360"/>
          </a:xfrm>
        </p:spPr>
        <p:txBody>
          <a:bodyPr/>
          <a:lstStyle/>
          <a:p>
            <a:pPr>
              <a:spcBef>
                <a:spcPts val="300"/>
              </a:spcBef>
              <a:spcAft>
                <a:spcPts val="300"/>
              </a:spcAft>
              <a:buClrTx/>
              <a:buSzPct val="100000"/>
              <a:buFont typeface="Arial" panose="020B0604020202020204" pitchFamily="34" charset="0"/>
              <a:buChar char="•"/>
            </a:pPr>
            <a:r>
              <a:rPr lang="en-US" sz="1600" dirty="0"/>
              <a:t>UDP is commonly used by DNS, DHCP, TFTP, NFS, and SNMP. </a:t>
            </a:r>
          </a:p>
          <a:p>
            <a:pPr>
              <a:spcBef>
                <a:spcPts val="300"/>
              </a:spcBef>
              <a:spcAft>
                <a:spcPts val="300"/>
              </a:spcAft>
              <a:buClrTx/>
              <a:buSzPct val="100000"/>
              <a:buFont typeface="Arial" panose="020B0604020202020204" pitchFamily="34" charset="0"/>
              <a:buChar char="•"/>
            </a:pPr>
            <a:r>
              <a:rPr lang="en-US" sz="1600" dirty="0"/>
              <a:t>It is also used with real-time applications such as media streaming or VoIP. UDP is a connectionless transport layer protocol.</a:t>
            </a:r>
          </a:p>
          <a:p>
            <a:pPr>
              <a:spcBef>
                <a:spcPts val="300"/>
              </a:spcBef>
              <a:spcAft>
                <a:spcPts val="300"/>
              </a:spcAft>
              <a:buClrTx/>
              <a:buSzPct val="100000"/>
              <a:buFont typeface="Arial" panose="020B0604020202020204" pitchFamily="34" charset="0"/>
              <a:buChar char="•"/>
            </a:pPr>
            <a:r>
              <a:rPr lang="en-US" sz="1600" b="0" i="0" dirty="0">
                <a:effectLst/>
              </a:rPr>
              <a:t>The UDP segment structure, shown in the figure, is much smaller than TCP.</a:t>
            </a:r>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r>
              <a:rPr lang="en-US" sz="1600" dirty="0">
                <a:solidFill>
                  <a:srgbClr val="000000"/>
                </a:solidFill>
              </a:rPr>
              <a:t>The low overhead of UDP makes it very desirable for protocols that make simple request and reply transactions.</a:t>
            </a:r>
          </a:p>
          <a:p>
            <a:pPr>
              <a:spcBef>
                <a:spcPts val="300"/>
              </a:spcBef>
              <a:spcAft>
                <a:spcPts val="300"/>
              </a:spcAft>
              <a:buClrTx/>
              <a:buSzPct val="100000"/>
              <a:buFont typeface="Arial" panose="020B0604020202020204" pitchFamily="34" charset="0"/>
              <a:buChar char="•"/>
            </a:pPr>
            <a:endParaRPr lang="en-US" sz="1600" dirty="0"/>
          </a:p>
          <a:p>
            <a:pPr marL="0" indent="0">
              <a:spcBef>
                <a:spcPts val="300"/>
              </a:spcBef>
              <a:spcAft>
                <a:spcPts val="300"/>
              </a:spcAft>
              <a:buClrTx/>
              <a:buSzPct val="100000"/>
              <a:buNone/>
            </a:pPr>
            <a:endParaRPr lang="en-US" sz="1600" dirty="0"/>
          </a:p>
        </p:txBody>
      </p:sp>
      <p:sp>
        <p:nvSpPr>
          <p:cNvPr id="8" name="Content Placeholder 1">
            <a:extLst>
              <a:ext uri="{FF2B5EF4-FFF2-40B4-BE49-F238E27FC236}">
                <a16:creationId xmlns:a16="http://schemas.microsoft.com/office/drawing/2014/main" id="{E9C58A0B-14D2-4974-8FFC-01AF236F5A67}"/>
              </a:ext>
            </a:extLst>
          </p:cNvPr>
          <p:cNvSpPr txBox="1"/>
          <p:nvPr/>
        </p:nvSpPr>
        <p:spPr>
          <a:xfrm>
            <a:off x="129294" y="1927562"/>
            <a:ext cx="3136252" cy="2308324"/>
          </a:xfrm>
          <a:prstGeom prst="rect">
            <a:avLst/>
          </a:prstGeom>
          <a:noFill/>
        </p:spPr>
        <p:txBody>
          <a:bodyPr wrap="square">
            <a:spAutoFit/>
          </a:bodyPr>
          <a:lstStyle/>
          <a:p>
            <a:pPr marL="169200" indent="-169200">
              <a:spcBef>
                <a:spcPts val="300"/>
              </a:spcBef>
              <a:spcAft>
                <a:spcPts val="300"/>
              </a:spcAft>
              <a:buClrTx/>
              <a:buSzPct val="100000"/>
              <a:buFont typeface="Arial" panose="020B0604020202020204" pitchFamily="34" charset="0"/>
              <a:buChar char="•"/>
            </a:pPr>
            <a:r>
              <a:rPr lang="en-US" sz="1600" dirty="0">
                <a:solidFill>
                  <a:srgbClr val="000000"/>
                </a:solidFill>
              </a:rPr>
              <a:t>Although UDP is normally called unreliable, this does not mean that applications that use UDP are always unreliable. </a:t>
            </a:r>
            <a:r>
              <a:rPr lang="en-US" sz="1600" b="0" i="0" dirty="0">
                <a:solidFill>
                  <a:srgbClr val="000000"/>
                </a:solidFill>
                <a:effectLst/>
              </a:rPr>
              <a:t>It means that these functions are not provided by the transport layer protocol and must be implemented elsewhere if required.</a:t>
            </a:r>
            <a:endParaRPr lang="en-US" sz="1600" dirty="0">
              <a:solidFill>
                <a:srgbClr val="000000"/>
              </a:solidFill>
            </a:endParaRPr>
          </a:p>
        </p:txBody>
      </p:sp>
      <p:pic>
        <p:nvPicPr>
          <p:cNvPr id="7" name="Picture 6">
            <a:extLst>
              <a:ext uri="{FF2B5EF4-FFF2-40B4-BE49-F238E27FC236}">
                <a16:creationId xmlns:a16="http://schemas.microsoft.com/office/drawing/2014/main" id="{7369DBF3-5945-4E59-B71A-4E72CEFA834D}"/>
              </a:ext>
            </a:extLst>
          </p:cNvPr>
          <p:cNvPicPr>
            <a:picLocks noChangeAspect="1"/>
          </p:cNvPicPr>
          <p:nvPr/>
        </p:nvPicPr>
        <p:blipFill>
          <a:blip r:embed="rId4"/>
          <a:stretch>
            <a:fillRect/>
          </a:stretch>
        </p:blipFill>
        <p:spPr>
          <a:xfrm>
            <a:off x="3219183" y="2039356"/>
            <a:ext cx="5748262" cy="1872000"/>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124001813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TCP and UDP Vulnerabilities</a:t>
            </a:r>
            <a:br>
              <a:rPr altLang="en-US" dirty="0"/>
            </a:br>
            <a:r>
              <a:rPr lang="en-US" dirty="0"/>
              <a:t>UDP Attacks</a:t>
            </a:r>
          </a:p>
        </p:txBody>
      </p:sp>
      <p:sp>
        <p:nvSpPr>
          <p:cNvPr id="2" name="Content Placeholder 1"/>
          <p:cNvSpPr>
            <a:spLocks noGrp="1"/>
          </p:cNvSpPr>
          <p:nvPr>
            <p:ph idx="1"/>
          </p:nvPr>
        </p:nvSpPr>
        <p:spPr>
          <a:xfrm>
            <a:off x="177423" y="700597"/>
            <a:ext cx="8822512" cy="3913714"/>
          </a:xfrm>
        </p:spPr>
        <p:txBody>
          <a:bodyPr/>
          <a:lstStyle/>
          <a:p>
            <a:pPr>
              <a:buClrTx/>
              <a:buSzPct val="100000"/>
              <a:buFont typeface="Arial" panose="020B0604020202020204" pitchFamily="34" charset="0"/>
              <a:buChar char="•"/>
            </a:pPr>
            <a:r>
              <a:rPr lang="en-US" sz="1600" dirty="0"/>
              <a:t>UDP is not protected by any encryption. E</a:t>
            </a:r>
            <a:r>
              <a:rPr lang="en-US" sz="1600" b="0" i="0" dirty="0">
                <a:effectLst/>
              </a:rPr>
              <a:t>ncryption can be added to UDP, but it is not available by default.</a:t>
            </a:r>
            <a:endParaRPr lang="en-US" sz="1600" dirty="0"/>
          </a:p>
          <a:p>
            <a:pPr>
              <a:buClrTx/>
              <a:buSzPct val="100000"/>
              <a:buFont typeface="Arial" panose="020B0604020202020204" pitchFamily="34" charset="0"/>
              <a:buChar char="•"/>
            </a:pPr>
            <a:r>
              <a:rPr lang="en-US" sz="1600" dirty="0"/>
              <a:t>The lack of encryption means that anyone can see the traffic, change it, and send it on to its destination.</a:t>
            </a:r>
          </a:p>
          <a:p>
            <a:pPr marL="0" indent="0">
              <a:buClrTx/>
              <a:buSzPct val="100000"/>
              <a:buNone/>
            </a:pPr>
            <a:r>
              <a:rPr lang="en-US" sz="1600" b="1" dirty="0"/>
              <a:t>UDP Flood Attacks</a:t>
            </a:r>
          </a:p>
          <a:p>
            <a:pPr>
              <a:buClrTx/>
              <a:buSzPct val="100000"/>
              <a:buFont typeface="Arial" panose="020B0604020202020204" pitchFamily="34" charset="0"/>
              <a:buChar char="•"/>
            </a:pPr>
            <a:r>
              <a:rPr lang="en-US" sz="1600" dirty="0"/>
              <a:t>In a UDP flood attack, all the resources on a network are consumed. </a:t>
            </a:r>
          </a:p>
          <a:p>
            <a:pPr>
              <a:buClrTx/>
              <a:buSzPct val="100000"/>
              <a:buFont typeface="Arial" panose="020B0604020202020204" pitchFamily="34" charset="0"/>
              <a:buChar char="•"/>
            </a:pPr>
            <a:r>
              <a:rPr lang="en-US" sz="1600" dirty="0"/>
              <a:t>The threat actor must use a tool like UDP Unicorn or Low Orbit Ion Cannon. </a:t>
            </a:r>
            <a:r>
              <a:rPr lang="en-US" sz="1600" b="0" i="0" dirty="0">
                <a:effectLst/>
              </a:rPr>
              <a:t>These tools send a flood of UDP packets, often from a spoofed host, to a server on the subnet. </a:t>
            </a:r>
          </a:p>
          <a:p>
            <a:pPr>
              <a:buClrTx/>
              <a:buSzPct val="100000"/>
              <a:buFont typeface="Arial" panose="020B0604020202020204" pitchFamily="34" charset="0"/>
              <a:buChar char="•"/>
            </a:pPr>
            <a:r>
              <a:rPr lang="en-US" sz="1600" b="0" i="0" dirty="0">
                <a:effectLst/>
              </a:rPr>
              <a:t>The program will sweep through all the known ports trying to find closed ports. This will cause the server to reply with an ICMP port unreachable message. </a:t>
            </a:r>
          </a:p>
          <a:p>
            <a:pPr>
              <a:buClrTx/>
              <a:buSzPct val="100000"/>
              <a:buFont typeface="Arial" panose="020B0604020202020204" pitchFamily="34" charset="0"/>
              <a:buChar char="•"/>
            </a:pPr>
            <a:r>
              <a:rPr lang="en-US" sz="1600" dirty="0"/>
              <a:t>As</a:t>
            </a:r>
            <a:r>
              <a:rPr lang="en-US" sz="1600" b="0" i="0" dirty="0">
                <a:effectLst/>
              </a:rPr>
              <a:t> there are many closed ports on the server, this creates a lot of traffic on the segment, which uses up most of the bandwidth. The result is very similar to a DoS attack</a:t>
            </a:r>
            <a:r>
              <a:rPr lang="en-US" sz="1600" dirty="0"/>
              <a:t>.</a:t>
            </a:r>
          </a:p>
          <a:p>
            <a:pPr>
              <a:buClrTx/>
              <a:buSzPct val="10000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02298595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081" y="1697033"/>
            <a:ext cx="8571242" cy="1364012"/>
          </a:xfrm>
        </p:spPr>
        <p:txBody>
          <a:bodyPr/>
          <a:lstStyle/>
          <a:p>
            <a:r>
              <a:rPr lang="en-US" dirty="0">
                <a:solidFill>
                  <a:schemeClr val="accent5">
                    <a:lumMod val="40000"/>
                    <a:lumOff val="60000"/>
                  </a:schemeClr>
                </a:solidFill>
              </a:rPr>
              <a:t>16.4 Attacking the Foundation Summary</a:t>
            </a:r>
          </a:p>
        </p:txBody>
      </p:sp>
    </p:spTree>
    <p:custDataLst>
      <p:tags r:id="rId1"/>
    </p:custDataLst>
    <p:extLst>
      <p:ext uri="{BB962C8B-B14F-4D97-AF65-F5344CB8AC3E}">
        <p14:creationId xmlns:p14="http://schemas.microsoft.com/office/powerpoint/2010/main" val="430199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712531"/>
            <a:ext cx="8878570" cy="3643747"/>
          </a:xfrm>
        </p:spPr>
        <p:txBody>
          <a:bodyPr/>
          <a:lstStyle/>
          <a:p>
            <a:pPr marL="166688" indent="-166688">
              <a:spcBef>
                <a:spcPct val="30000"/>
              </a:spcBef>
              <a:buClrTx/>
              <a:buSzPct val="100000"/>
              <a:buFont typeface="Arial" pitchFamily="34" charset="0"/>
              <a:buChar char="•"/>
            </a:pPr>
            <a:r>
              <a:rPr lang="en-US" sz="1800" dirty="0"/>
              <a:t>Check Your Understanding activities are designed to let students quickly determine if they understand the content and can proceed, or if they need to review. </a:t>
            </a:r>
          </a:p>
          <a:p>
            <a:pPr marL="166688" indent="-166688">
              <a:spcBef>
                <a:spcPct val="30000"/>
              </a:spcBef>
              <a:buClrTx/>
              <a:buSzPct val="100000"/>
              <a:buFont typeface="Arial" pitchFamily="34" charset="0"/>
              <a:buChar char="•"/>
            </a:pPr>
            <a:r>
              <a:rPr lang="en-US" sz="1800" dirty="0"/>
              <a:t>Check Your Understanding activities </a:t>
            </a:r>
            <a:r>
              <a:rPr lang="en-US" sz="1800" b="1" i="1" dirty="0"/>
              <a:t>do not </a:t>
            </a:r>
            <a:r>
              <a:rPr lang="en-US" sz="1800" dirty="0"/>
              <a:t>affect student grades.</a:t>
            </a:r>
          </a:p>
          <a:p>
            <a:pPr marL="166688" indent="-166688">
              <a:spcBef>
                <a:spcPct val="30000"/>
              </a:spcBef>
              <a:buClrTx/>
              <a:buSzPct val="100000"/>
              <a:buFont typeface="Arial" pitchFamily="34" charset="0"/>
              <a:buChar char="•"/>
            </a:pPr>
            <a:r>
              <a:rPr lang="en-US" sz="1800" dirty="0"/>
              <a:t>There are no separate slides for these activities in the PPT. They are listed in the notes area of the slide that appears before these activities.</a:t>
            </a:r>
          </a:p>
          <a:p>
            <a:pPr marL="166688" indent="-166688" eaLnBrk="1" hangingPunct="1">
              <a:spcBef>
                <a:spcPct val="30000"/>
              </a:spcBef>
              <a:buClrTx/>
              <a:buSzPct val="100000"/>
              <a:buFont typeface="Arial" pitchFamily="34" charset="0"/>
              <a:buChar char="•"/>
            </a:pPr>
            <a:endParaRPr lang="en-US" sz="1800" dirty="0"/>
          </a:p>
          <a:p>
            <a:pPr marL="166688" indent="-166688" eaLnBrk="1" hangingPunct="1">
              <a:spcBef>
                <a:spcPct val="30000"/>
              </a:spcBef>
              <a:buClrTx/>
              <a:buSzPct val="100000"/>
              <a:buNone/>
            </a:pPr>
            <a:endParaRPr lang="en-US" sz="18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 Summary</a:t>
            </a:r>
            <a:br>
              <a:rPr altLang="en-US" dirty="0"/>
            </a:br>
            <a:r>
              <a:rPr lang="en-US" dirty="0"/>
              <a:t>What Did I Learn in this Module?</a:t>
            </a:r>
          </a:p>
        </p:txBody>
      </p:sp>
      <p:sp>
        <p:nvSpPr>
          <p:cNvPr id="2" name="Content Placeholder 1"/>
          <p:cNvSpPr>
            <a:spLocks noGrp="1"/>
          </p:cNvSpPr>
          <p:nvPr>
            <p:ph idx="1"/>
          </p:nvPr>
        </p:nvSpPr>
        <p:spPr>
          <a:xfrm>
            <a:off x="144065" y="747854"/>
            <a:ext cx="8855870" cy="3684704"/>
          </a:xfrm>
        </p:spPr>
        <p:txBody>
          <a:bodyPr/>
          <a:lstStyle/>
          <a:p>
            <a:pPr>
              <a:buClrTx/>
              <a:buSzPct val="100000"/>
              <a:buFont typeface="Arial" panose="020B0604020202020204" pitchFamily="34" charset="0"/>
              <a:buChar char="•"/>
            </a:pPr>
            <a:r>
              <a:rPr lang="en-US" sz="1600" dirty="0"/>
              <a:t>IP was designed as a Layer 3 connectionless protocol. </a:t>
            </a:r>
          </a:p>
          <a:p>
            <a:pPr>
              <a:buClrTx/>
              <a:buSzPct val="100000"/>
              <a:buFont typeface="Arial" panose="020B0604020202020204" pitchFamily="34" charset="0"/>
              <a:buChar char="•"/>
            </a:pPr>
            <a:r>
              <a:rPr lang="en-US" sz="1600" dirty="0"/>
              <a:t>The IPv4 header consists of several fields while the IPv6 header contains fewer fields. It is important for security analysts to understand the different fields in both the IPv4 and IPv6 headers.</a:t>
            </a:r>
          </a:p>
          <a:p>
            <a:pPr>
              <a:buClrTx/>
              <a:buFont typeface="Arial" panose="020B0604020202020204" pitchFamily="34" charset="0"/>
              <a:buChar char="•"/>
            </a:pPr>
            <a:r>
              <a:rPr lang="en-US" sz="1600" dirty="0"/>
              <a:t>There are different types of attacks that target IP. Common IP-related attacks include:</a:t>
            </a:r>
          </a:p>
          <a:p>
            <a:pPr marL="542925" indent="-185738">
              <a:spcBef>
                <a:spcPts val="300"/>
              </a:spcBef>
              <a:spcAft>
                <a:spcPts val="300"/>
              </a:spcAft>
              <a:buClrTx/>
              <a:buFont typeface="Arial" panose="020B0604020202020204" pitchFamily="34" charset="0"/>
              <a:buChar char="•"/>
            </a:pPr>
            <a:r>
              <a:rPr lang="en-US" sz="1600" dirty="0"/>
              <a:t>ICMP attacks</a:t>
            </a:r>
          </a:p>
          <a:p>
            <a:pPr marL="542925" indent="-185738">
              <a:spcBef>
                <a:spcPts val="300"/>
              </a:spcBef>
              <a:spcAft>
                <a:spcPts val="300"/>
              </a:spcAft>
              <a:buClrTx/>
              <a:buFont typeface="Arial" panose="020B0604020202020204" pitchFamily="34" charset="0"/>
              <a:buChar char="•"/>
            </a:pPr>
            <a:r>
              <a:rPr lang="en-US" sz="1600" dirty="0"/>
              <a:t>Denial-of-Service (DoS) attacks</a:t>
            </a:r>
          </a:p>
          <a:p>
            <a:pPr marL="542925" indent="-185738">
              <a:spcBef>
                <a:spcPts val="300"/>
              </a:spcBef>
              <a:spcAft>
                <a:spcPts val="300"/>
              </a:spcAft>
              <a:buClrTx/>
              <a:buFont typeface="Arial" panose="020B0604020202020204" pitchFamily="34" charset="0"/>
              <a:buChar char="•"/>
            </a:pPr>
            <a:r>
              <a:rPr lang="en-US" sz="1600" dirty="0"/>
              <a:t>Distributed Denial-of-Service (DoS) attacks</a:t>
            </a:r>
          </a:p>
          <a:p>
            <a:pPr marL="542925" indent="-185738">
              <a:spcBef>
                <a:spcPts val="300"/>
              </a:spcBef>
              <a:spcAft>
                <a:spcPts val="300"/>
              </a:spcAft>
              <a:buClrTx/>
              <a:buFont typeface="Arial" panose="020B0604020202020204" pitchFamily="34" charset="0"/>
              <a:buChar char="•"/>
            </a:pPr>
            <a:r>
              <a:rPr lang="en-US" sz="1600" dirty="0"/>
              <a:t>Address spoofing attacks</a:t>
            </a:r>
          </a:p>
          <a:p>
            <a:pPr marL="542925" indent="-185738">
              <a:spcBef>
                <a:spcPts val="300"/>
              </a:spcBef>
              <a:spcAft>
                <a:spcPts val="300"/>
              </a:spcAft>
              <a:buClrTx/>
              <a:buFont typeface="Arial" panose="020B0604020202020204" pitchFamily="34" charset="0"/>
              <a:buChar char="•"/>
            </a:pPr>
            <a:r>
              <a:rPr lang="en-US" sz="1600" dirty="0"/>
              <a:t>Man-in-the-middle attack (MiTM)</a:t>
            </a:r>
          </a:p>
          <a:p>
            <a:pPr marL="542925" indent="-185738">
              <a:spcBef>
                <a:spcPts val="300"/>
              </a:spcBef>
              <a:spcAft>
                <a:spcPts val="300"/>
              </a:spcAft>
              <a:buClrTx/>
              <a:buFont typeface="Arial" panose="020B0604020202020204" pitchFamily="34" charset="0"/>
              <a:buChar char="•"/>
            </a:pPr>
            <a:r>
              <a:rPr lang="en-US" sz="1600" dirty="0"/>
              <a:t>Session hijacking</a:t>
            </a:r>
          </a:p>
          <a:p>
            <a:pPr marL="0" indent="0">
              <a:buClrTx/>
              <a:buSzPct val="100000"/>
              <a:buNone/>
            </a:pPr>
            <a:endParaRPr lang="en-US" sz="1600" dirty="0"/>
          </a:p>
        </p:txBody>
      </p:sp>
    </p:spTree>
    <p:custDataLst>
      <p:tags r:id="rId1"/>
    </p:custDataLst>
    <p:extLst>
      <p:ext uri="{BB962C8B-B14F-4D97-AF65-F5344CB8AC3E}">
        <p14:creationId xmlns:p14="http://schemas.microsoft.com/office/powerpoint/2010/main" val="124100490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Attacking the Foundation Summary</a:t>
            </a:r>
            <a:br>
              <a:rPr altLang="en-US" dirty="0"/>
            </a:br>
            <a:r>
              <a:rPr lang="en-US" dirty="0"/>
              <a:t>What Did I Learn in this Module? (Contd.)</a:t>
            </a:r>
          </a:p>
        </p:txBody>
      </p:sp>
      <p:sp>
        <p:nvSpPr>
          <p:cNvPr id="2" name="Content Placeholder 1"/>
          <p:cNvSpPr>
            <a:spLocks noGrp="1"/>
          </p:cNvSpPr>
          <p:nvPr>
            <p:ph idx="1"/>
          </p:nvPr>
        </p:nvSpPr>
        <p:spPr>
          <a:xfrm>
            <a:off x="177421" y="759577"/>
            <a:ext cx="8822513" cy="3684704"/>
          </a:xfrm>
        </p:spPr>
        <p:txBody>
          <a:bodyPr/>
          <a:lstStyle/>
          <a:p>
            <a:pPr>
              <a:spcBef>
                <a:spcPts val="300"/>
              </a:spcBef>
              <a:spcAft>
                <a:spcPts val="300"/>
              </a:spcAft>
              <a:buClrTx/>
              <a:buSzPct val="100000"/>
              <a:buFont typeface="Arial" panose="020B0604020202020204" pitchFamily="34" charset="0"/>
              <a:buChar char="•"/>
            </a:pPr>
            <a:r>
              <a:rPr lang="en-US" sz="1600" dirty="0"/>
              <a:t>ICMP was developed to carry diagnostic messages and to report error conditions when routes, hosts, and ports are unavailable.</a:t>
            </a:r>
          </a:p>
          <a:p>
            <a:pPr>
              <a:spcBef>
                <a:spcPts val="300"/>
              </a:spcBef>
              <a:spcAft>
                <a:spcPts val="300"/>
              </a:spcAft>
              <a:buClrTx/>
              <a:buSzPct val="100000"/>
              <a:buFont typeface="Arial" panose="020B0604020202020204" pitchFamily="34" charset="0"/>
              <a:buChar char="•"/>
            </a:pPr>
            <a:r>
              <a:rPr lang="en-US" sz="1600" dirty="0"/>
              <a:t>TCP segment and UDP datagram information appear immediately after the IP header. It is important to understand Layer 4 headers and their functions in data communication.</a:t>
            </a:r>
          </a:p>
          <a:p>
            <a:pPr>
              <a:spcBef>
                <a:spcPts val="300"/>
              </a:spcBef>
              <a:spcAft>
                <a:spcPts val="300"/>
              </a:spcAft>
              <a:buFont typeface="Arial" panose="020B0604020202020204" pitchFamily="34" charset="0"/>
              <a:buChar char="•"/>
            </a:pPr>
            <a:r>
              <a:rPr lang="en-US" sz="1600" dirty="0"/>
              <a:t>Threat actors can conduct a variety of TCP related attacks:</a:t>
            </a:r>
          </a:p>
          <a:p>
            <a:pPr marL="542925" indent="-185738">
              <a:spcBef>
                <a:spcPts val="300"/>
              </a:spcBef>
              <a:spcAft>
                <a:spcPts val="300"/>
              </a:spcAft>
              <a:buFont typeface="Arial" panose="020B0604020202020204" pitchFamily="34" charset="0"/>
              <a:buChar char="•"/>
            </a:pPr>
            <a:r>
              <a:rPr lang="en-US" sz="1600" dirty="0"/>
              <a:t>TCP port scans</a:t>
            </a:r>
          </a:p>
          <a:p>
            <a:pPr marL="542925" indent="-185738">
              <a:spcBef>
                <a:spcPts val="300"/>
              </a:spcBef>
              <a:spcAft>
                <a:spcPts val="300"/>
              </a:spcAft>
              <a:buFont typeface="Arial" panose="020B0604020202020204" pitchFamily="34" charset="0"/>
              <a:buChar char="•"/>
            </a:pPr>
            <a:r>
              <a:rPr lang="en-US" sz="1600" dirty="0"/>
              <a:t>TCP SYN Flood attack</a:t>
            </a:r>
          </a:p>
          <a:p>
            <a:pPr marL="542925" indent="-185738">
              <a:spcBef>
                <a:spcPts val="300"/>
              </a:spcBef>
              <a:spcAft>
                <a:spcPts val="300"/>
              </a:spcAft>
              <a:buFont typeface="Arial" panose="020B0604020202020204" pitchFamily="34" charset="0"/>
              <a:buChar char="•"/>
            </a:pPr>
            <a:r>
              <a:rPr lang="en-US" sz="1600" dirty="0"/>
              <a:t>TCP Reset Attack</a:t>
            </a:r>
          </a:p>
          <a:p>
            <a:pPr marL="542925" indent="-185738">
              <a:spcBef>
                <a:spcPts val="300"/>
              </a:spcBef>
              <a:spcAft>
                <a:spcPts val="300"/>
              </a:spcAft>
              <a:buFont typeface="Arial" panose="020B0604020202020204" pitchFamily="34" charset="0"/>
              <a:buChar char="•"/>
            </a:pPr>
            <a:r>
              <a:rPr lang="en-US" sz="1600" dirty="0"/>
              <a:t>TCP Session Hijacking attack</a:t>
            </a:r>
          </a:p>
          <a:p>
            <a:pPr>
              <a:spcBef>
                <a:spcPts val="300"/>
              </a:spcBef>
              <a:spcAft>
                <a:spcPts val="300"/>
              </a:spcAft>
              <a:buClrTx/>
              <a:buSzPct val="100000"/>
              <a:buFont typeface="Arial" panose="020B0604020202020204" pitchFamily="34" charset="0"/>
              <a:buChar char="•"/>
            </a:pPr>
            <a:r>
              <a:rPr lang="en-US" sz="1600" dirty="0"/>
              <a:t>The UDP segment (i.e., datagram) is much smaller than the TCP segment, which makes it very desirable for use by protocols that make simple request and reply transactions such as DNS, DHCP, SNMP, and others. </a:t>
            </a:r>
          </a:p>
          <a:p>
            <a:pPr>
              <a:spcBef>
                <a:spcPts val="300"/>
              </a:spcBef>
              <a:spcAft>
                <a:spcPts val="300"/>
              </a:spcAft>
              <a:buClrTx/>
              <a:buSzPct val="10000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92367167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0E6F39-0F2C-4B59-9668-10C5C0CA8643}"/>
              </a:ext>
            </a:extLst>
          </p:cNvPr>
          <p:cNvSpPr>
            <a:spLocks noGrp="1"/>
          </p:cNvSpPr>
          <p:nvPr>
            <p:ph type="title"/>
          </p:nvPr>
        </p:nvSpPr>
        <p:spPr>
          <a:xfrm>
            <a:off x="1" y="41393"/>
            <a:ext cx="9144000" cy="627347"/>
          </a:xfrm>
        </p:spPr>
        <p:txBody>
          <a:bodyPr/>
          <a:lstStyle/>
          <a:p>
            <a:pPr marL="95250"/>
            <a:r>
              <a:rPr lang="en-US" altLang="en-US" sz="1600" dirty="0"/>
              <a:t>Module 16</a:t>
            </a:r>
            <a:br>
              <a:rPr lang="en-US" altLang="en-US" dirty="0"/>
            </a:br>
            <a:r>
              <a:rPr lang="en-US" altLang="en-US" dirty="0"/>
              <a:t>New Terms and Commands</a:t>
            </a:r>
            <a:endParaRPr lang="en-US" dirty="0"/>
          </a:p>
        </p:txBody>
      </p:sp>
      <p:graphicFrame>
        <p:nvGraphicFramePr>
          <p:cNvPr id="4" name="Content Placeholder 2">
            <a:extLst>
              <a:ext uri="{FF2B5EF4-FFF2-40B4-BE49-F238E27FC236}">
                <a16:creationId xmlns:a16="http://schemas.microsoft.com/office/drawing/2014/main" id="{616AC491-310B-4986-B1AE-E89441096C1C}"/>
              </a:ext>
            </a:extLst>
          </p:cNvPr>
          <p:cNvGraphicFramePr>
            <a:graphicFrameLocks/>
          </p:cNvGraphicFramePr>
          <p:nvPr>
            <p:extLst>
              <p:ext uri="{D42A27DB-BD31-4B8C-83A1-F6EECF244321}">
                <p14:modId xmlns:p14="http://schemas.microsoft.com/office/powerpoint/2010/main" val="1708586630"/>
              </p:ext>
            </p:extLst>
          </p:nvPr>
        </p:nvGraphicFramePr>
        <p:xfrm>
          <a:off x="290514" y="797593"/>
          <a:ext cx="8525241" cy="2250407"/>
        </p:xfrm>
        <a:graphic>
          <a:graphicData uri="http://schemas.openxmlformats.org/drawingml/2006/table">
            <a:tbl>
              <a:tblPr firstRow="1" bandRow="1">
                <a:tableStyleId>{F5AB1C69-6EDB-4FF4-983F-18BD219EF322}</a:tableStyleId>
              </a:tblPr>
              <a:tblGrid>
                <a:gridCol w="2841747">
                  <a:extLst>
                    <a:ext uri="{9D8B030D-6E8A-4147-A177-3AD203B41FA5}">
                      <a16:colId xmlns:a16="http://schemas.microsoft.com/office/drawing/2014/main" val="2731093094"/>
                    </a:ext>
                  </a:extLst>
                </a:gridCol>
                <a:gridCol w="2756900">
                  <a:extLst>
                    <a:ext uri="{9D8B030D-6E8A-4147-A177-3AD203B41FA5}">
                      <a16:colId xmlns:a16="http://schemas.microsoft.com/office/drawing/2014/main" val="2353496225"/>
                    </a:ext>
                  </a:extLst>
                </a:gridCol>
                <a:gridCol w="2926594">
                  <a:extLst>
                    <a:ext uri="{9D8B030D-6E8A-4147-A177-3AD203B41FA5}">
                      <a16:colId xmlns:a16="http://schemas.microsoft.com/office/drawing/2014/main" val="281959122"/>
                    </a:ext>
                  </a:extLst>
                </a:gridCol>
              </a:tblGrid>
              <a:tr h="2250407">
                <a:tc>
                  <a:txBody>
                    <a:bodyPr/>
                    <a:lstStyle/>
                    <a:p>
                      <a:pPr marL="285750" indent="-285750">
                        <a:lnSpc>
                          <a:spcPct val="120000"/>
                        </a:lnSpc>
                        <a:spcBef>
                          <a:spcPts val="0"/>
                        </a:spcBef>
                        <a:spcAft>
                          <a:spcPts val="0"/>
                        </a:spcAft>
                        <a:buClrTx/>
                        <a:buSzPct val="100000"/>
                        <a:buFont typeface="Arial" panose="020B0604020202020204" pitchFamily="34" charset="0"/>
                        <a:buChar char="•"/>
                      </a:pPr>
                      <a:r>
                        <a:rPr lang="en-US" sz="1600" b="0" dirty="0">
                          <a:solidFill>
                            <a:srgbClr val="000000"/>
                          </a:solidFill>
                          <a:latin typeface="+mn-lt"/>
                        </a:rPr>
                        <a:t>Differentiated Services or DiffServ (DS)</a:t>
                      </a:r>
                    </a:p>
                    <a:p>
                      <a:pPr marL="285750" indent="-285750">
                        <a:lnSpc>
                          <a:spcPct val="120000"/>
                        </a:lnSpc>
                        <a:spcBef>
                          <a:spcPts val="0"/>
                        </a:spcBef>
                        <a:spcAft>
                          <a:spcPts val="0"/>
                        </a:spcAft>
                        <a:buClrTx/>
                        <a:buSzPct val="100000"/>
                        <a:buFont typeface="Arial" panose="020B0604020202020204" pitchFamily="34" charset="0"/>
                        <a:buChar char="•"/>
                      </a:pPr>
                      <a:r>
                        <a:rPr lang="en-US" sz="1600" b="0" dirty="0">
                          <a:solidFill>
                            <a:srgbClr val="000000"/>
                          </a:solidFill>
                          <a:latin typeface="+mn-lt"/>
                        </a:rPr>
                        <a:t>Differentiated Services Code Point (DSCP)</a:t>
                      </a:r>
                    </a:p>
                    <a:p>
                      <a:pPr marL="285750" indent="-285750">
                        <a:lnSpc>
                          <a:spcPct val="120000"/>
                        </a:lnSpc>
                        <a:spcBef>
                          <a:spcPts val="0"/>
                        </a:spcBef>
                        <a:spcAft>
                          <a:spcPts val="0"/>
                        </a:spcAft>
                        <a:buClrTx/>
                        <a:buSzPct val="100000"/>
                        <a:buFont typeface="Arial" panose="020B0604020202020204" pitchFamily="34" charset="0"/>
                        <a:buChar char="•"/>
                      </a:pPr>
                      <a:r>
                        <a:rPr lang="en-US" sz="1600" b="0" dirty="0">
                          <a:solidFill>
                            <a:srgbClr val="000000"/>
                          </a:solidFill>
                          <a:latin typeface="+mn-lt"/>
                        </a:rPr>
                        <a:t>Denial-of-Service (DoS)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US" sz="1600" b="0" dirty="0">
                          <a:solidFill>
                            <a:srgbClr val="000000"/>
                          </a:solidFill>
                          <a:latin typeface="+mn-lt"/>
                        </a:rPr>
                        <a:t>Internet Control Message Protocol (ICMP)</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Man-in-the-middle attack (MiTM)</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TCP SYN Flood attack</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TCP Reset attack</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TCP Session Hijacking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UDP Flood attacks</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Amplification and Reflection attacks</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Address Spoofing attacks</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Time-to-Live (TTL)</a:t>
                      </a:r>
                    </a:p>
                    <a:p>
                      <a:pPr marL="285750" marR="0" lvl="0" indent="-285750" algn="l" defTabSz="685777" rtl="0" eaLnBrk="1" fontAlgn="auto" latinLnBrk="0" hangingPunct="1">
                        <a:lnSpc>
                          <a:spcPct val="120000"/>
                        </a:lnSpc>
                        <a:spcBef>
                          <a:spcPts val="0"/>
                        </a:spcBef>
                        <a:spcAft>
                          <a:spcPts val="0"/>
                        </a:spcAft>
                        <a:buClrTx/>
                        <a:buSzPct val="100000"/>
                        <a:buFont typeface="Arial" panose="020B0604020202020204" pitchFamily="34" charset="0"/>
                        <a:buChar char="•"/>
                        <a:tabLst/>
                        <a:defRPr/>
                      </a:pPr>
                      <a:r>
                        <a:rPr lang="en-IN" sz="1600" b="0" i="0" kern="1200" dirty="0">
                          <a:solidFill>
                            <a:srgbClr val="000000"/>
                          </a:solidFill>
                          <a:effectLst/>
                          <a:latin typeface="+mn-lt"/>
                          <a:ea typeface="+mn-ea"/>
                          <a:cs typeface="+mn-cs"/>
                        </a:rPr>
                        <a:t>Distributed Denial-of-Service (DDoS) attacks</a:t>
                      </a:r>
                      <a:endParaRPr lang="en-US" sz="1600"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83866890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16: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dirty="0"/>
              <a:t>What </a:t>
            </a:r>
            <a:r>
              <a:rPr lang="en-US" sz="1600" dirty="0"/>
              <a:t>activities</a:t>
            </a:r>
            <a:r>
              <a:rPr lang="en-US" dirty="0"/>
              <a:t>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1"/>
          <p:cNvGraphicFramePr>
            <a:graphicFrameLocks/>
          </p:cNvGraphicFramePr>
          <p:nvPr>
            <p:extLst>
              <p:ext uri="{D42A27DB-BD31-4B8C-83A1-F6EECF244321}">
                <p14:modId xmlns:p14="http://schemas.microsoft.com/office/powerpoint/2010/main" val="3160086248"/>
              </p:ext>
            </p:extLst>
          </p:nvPr>
        </p:nvGraphicFramePr>
        <p:xfrm>
          <a:off x="472962" y="1057300"/>
          <a:ext cx="8272453" cy="1691640"/>
        </p:xfrm>
        <a:graphic>
          <a:graphicData uri="http://schemas.openxmlformats.org/drawingml/2006/table">
            <a:tbl>
              <a:tblPr firstRow="1" bandRow="1">
                <a:tableStyleId>{5C22544A-7EE6-4342-B048-85BDC9FD1C3A}</a:tableStyleId>
              </a:tblPr>
              <a:tblGrid>
                <a:gridCol w="767773">
                  <a:extLst>
                    <a:ext uri="{9D8B030D-6E8A-4147-A177-3AD203B41FA5}">
                      <a16:colId xmlns:a16="http://schemas.microsoft.com/office/drawing/2014/main" val="20001"/>
                    </a:ext>
                  </a:extLst>
                </a:gridCol>
                <a:gridCol w="2307750">
                  <a:extLst>
                    <a:ext uri="{9D8B030D-6E8A-4147-A177-3AD203B41FA5}">
                      <a16:colId xmlns:a16="http://schemas.microsoft.com/office/drawing/2014/main" val="3156509146"/>
                    </a:ext>
                  </a:extLst>
                </a:gridCol>
                <a:gridCol w="3813607">
                  <a:extLst>
                    <a:ext uri="{9D8B030D-6E8A-4147-A177-3AD203B41FA5}">
                      <a16:colId xmlns:a16="http://schemas.microsoft.com/office/drawing/2014/main" val="20002"/>
                    </a:ext>
                  </a:extLst>
                </a:gridCol>
                <a:gridCol w="1383323">
                  <a:extLst>
                    <a:ext uri="{9D8B030D-6E8A-4147-A177-3AD203B41FA5}">
                      <a16:colId xmlns:a16="http://schemas.microsoft.com/office/drawing/2014/main" val="20003"/>
                    </a:ext>
                  </a:extLst>
                </a:gridCol>
              </a:tblGrid>
              <a:tr h="240685">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t>Activity Type</a:t>
                      </a:r>
                    </a:p>
                  </a:txBody>
                  <a:tcPr marL="68580" marR="68580" marT="34290" marB="34290" anchor="ctr"/>
                </a:tc>
                <a:tc>
                  <a:txBody>
                    <a:bodyPr/>
                    <a:lstStyle/>
                    <a:p>
                      <a:pPr algn="ctr"/>
                      <a:r>
                        <a:rPr lang="en-US" sz="1400" dirty="0"/>
                        <a:t>Activity Name</a:t>
                      </a:r>
                    </a:p>
                  </a:txBody>
                  <a:tcPr marL="68580" marR="68580" marT="34290" marB="34290" anchor="ctr"/>
                </a:tc>
                <a:tc>
                  <a:txBody>
                    <a:bodyPr/>
                    <a:lstStyle/>
                    <a:p>
                      <a:pPr algn="ctr"/>
                      <a:r>
                        <a:rPr lang="en-US" sz="1400" dirty="0"/>
                        <a:t>Optional?</a:t>
                      </a:r>
                    </a:p>
                  </a:txBody>
                  <a:tcPr marL="68580" marR="68580" marT="34290" marB="34290" anchor="ctr"/>
                </a:tc>
                <a:extLst>
                  <a:ext uri="{0D108BD9-81ED-4DB2-BD59-A6C34878D82A}">
                    <a16:rowId xmlns:a16="http://schemas.microsoft.com/office/drawing/2014/main" val="10000"/>
                  </a:ext>
                </a:extLst>
              </a:tr>
              <a:tr h="240685">
                <a:tc>
                  <a:txBody>
                    <a:bodyPr/>
                    <a:lstStyle/>
                    <a:p>
                      <a:pPr algn="l"/>
                      <a:r>
                        <a:rPr lang="en-US" sz="1400" dirty="0"/>
                        <a:t>16.1.3</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58585B"/>
                          </a:solidFill>
                        </a:rPr>
                        <a:t>Video</a:t>
                      </a:r>
                    </a:p>
                  </a:txBody>
                  <a:tcPr marL="68580" marR="68580" marT="34290" marB="34290"/>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Sample IPv4 Headers in Wireshark</a:t>
                      </a:r>
                    </a:p>
                  </a:txBody>
                  <a:tcPr marL="68580" marR="68580" marT="34290" marB="34290"/>
                </a:tc>
                <a:tc>
                  <a:txBody>
                    <a:bodyPr/>
                    <a:lstStyle/>
                    <a:p>
                      <a:pPr algn="l"/>
                      <a:r>
                        <a:rPr lang="en-US" sz="1400" dirty="0"/>
                        <a:t>Recommended</a:t>
                      </a:r>
                    </a:p>
                  </a:txBody>
                  <a:tcPr marL="68580" marR="68580" marT="34290" marB="34290"/>
                </a:tc>
                <a:extLst>
                  <a:ext uri="{0D108BD9-81ED-4DB2-BD59-A6C34878D82A}">
                    <a16:rowId xmlns:a16="http://schemas.microsoft.com/office/drawing/2014/main" val="10001"/>
                  </a:ext>
                </a:extLst>
              </a:tr>
              <a:tr h="240685">
                <a:tc>
                  <a:txBody>
                    <a:bodyPr/>
                    <a:lstStyle/>
                    <a:p>
                      <a:pPr algn="l"/>
                      <a:r>
                        <a:rPr lang="en-US" sz="1400" dirty="0"/>
                        <a:t>16.1.5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Video</a:t>
                      </a:r>
                    </a:p>
                  </a:txBody>
                  <a:tcPr marL="68580" marR="68580" marT="34290" marB="34290"/>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Sample IPv6 Headers in Wireshark</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dirty="0"/>
                        <a:t>Recommended</a:t>
                      </a:r>
                    </a:p>
                  </a:txBody>
                  <a:tcPr marL="68580" marR="68580" marT="34290" marB="34290"/>
                </a:tc>
                <a:extLst>
                  <a:ext uri="{0D108BD9-81ED-4DB2-BD59-A6C34878D82A}">
                    <a16:rowId xmlns:a16="http://schemas.microsoft.com/office/drawing/2014/main" val="10002"/>
                  </a:ext>
                </a:extLst>
              </a:tr>
              <a:tr h="240685">
                <a:tc>
                  <a:txBody>
                    <a:bodyPr/>
                    <a:lstStyle/>
                    <a:p>
                      <a:pPr algn="l"/>
                      <a:r>
                        <a:rPr lang="en-US" sz="1400" dirty="0">
                          <a:solidFill>
                            <a:srgbClr val="58585B"/>
                          </a:solidFill>
                        </a:rPr>
                        <a:t>16.2.3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58585B"/>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Amplification, Reflection, and Spoofing Attacks</a:t>
                      </a:r>
                    </a:p>
                  </a:txBody>
                  <a:tcPr marL="68580" marR="68580" marT="34290" marB="34290" anchor="ctr"/>
                </a:tc>
                <a:tc>
                  <a:txBody>
                    <a:bodyPr/>
                    <a:lstStyle/>
                    <a:p>
                      <a:pPr algn="l"/>
                      <a:r>
                        <a:rPr lang="en-US" sz="1400" dirty="0"/>
                        <a:t>Recommended</a:t>
                      </a:r>
                    </a:p>
                  </a:txBody>
                  <a:tcPr marL="68580" marR="68580" marT="34290" marB="34290" anchor="ctr"/>
                </a:tc>
                <a:extLst>
                  <a:ext uri="{0D108BD9-81ED-4DB2-BD59-A6C34878D82A}">
                    <a16:rowId xmlns:a16="http://schemas.microsoft.com/office/drawing/2014/main" val="3039725069"/>
                  </a:ext>
                </a:extLst>
              </a:tr>
              <a:tr h="240685">
                <a:tc>
                  <a:txBody>
                    <a:bodyPr/>
                    <a:lstStyle/>
                    <a:p>
                      <a:pPr algn="l"/>
                      <a:r>
                        <a:rPr lang="en-US" sz="1400" dirty="0"/>
                        <a:t>16.2.6</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Check Your</a:t>
                      </a:r>
                      <a:r>
                        <a:rPr lang="en-US" sz="1400" b="0" i="0" kern="1200" baseline="0" dirty="0">
                          <a:solidFill>
                            <a:schemeClr val="dk1"/>
                          </a:solidFill>
                          <a:latin typeface="+mn-lt"/>
                          <a:ea typeface="+mn-ea"/>
                          <a:cs typeface="+mn-cs"/>
                        </a:rPr>
                        <a:t> </a:t>
                      </a:r>
                      <a:r>
                        <a:rPr lang="en-US" sz="1400" b="0" i="0" kern="1200" dirty="0">
                          <a:solidFill>
                            <a:schemeClr val="dk1"/>
                          </a:solidFill>
                          <a:latin typeface="+mn-lt"/>
                          <a:ea typeface="+mn-ea"/>
                          <a:cs typeface="+mn-cs"/>
                        </a:rPr>
                        <a:t>Understanding</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IP Vulnerabilities and Threats</a:t>
                      </a:r>
                      <a:r>
                        <a:rPr lang="en-US" sz="1400" b="0" i="0" kern="1200" baseline="0" dirty="0">
                          <a:solidFill>
                            <a:schemeClr val="dk1"/>
                          </a:solidFill>
                          <a:latin typeface="+mn-lt"/>
                          <a:ea typeface="+mn-ea"/>
                          <a:cs typeface="+mn-cs"/>
                        </a:rPr>
                        <a:t>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noProof="0" dirty="0"/>
                        <a:t>Recommended</a:t>
                      </a:r>
                    </a:p>
                  </a:txBody>
                  <a:tcPr marL="68580" marR="68580" marT="34290" marB="34290"/>
                </a:tc>
                <a:extLst>
                  <a:ext uri="{0D108BD9-81ED-4DB2-BD59-A6C34878D82A}">
                    <a16:rowId xmlns:a16="http://schemas.microsoft.com/office/drawing/2014/main" val="1814984366"/>
                  </a:ext>
                </a:extLst>
              </a:tr>
              <a:tr h="240685">
                <a:tc>
                  <a:txBody>
                    <a:bodyPr/>
                    <a:lstStyle/>
                    <a:p>
                      <a:pPr algn="l"/>
                      <a:r>
                        <a:rPr lang="en-US" sz="1400" dirty="0"/>
                        <a:t>16.3.6</a:t>
                      </a:r>
                    </a:p>
                  </a:txBody>
                  <a:tcPr marL="68580" marR="68580" marT="34290" marB="34290"/>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Check Your Understanding</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TCP and UDP Vulnerabilities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noProof="0" dirty="0"/>
                        <a:t>Recommended</a:t>
                      </a:r>
                    </a:p>
                  </a:txBody>
                  <a:tcPr marL="68580" marR="68580" marT="34290" marB="34290"/>
                </a:tc>
                <a:extLst>
                  <a:ext uri="{0D108BD9-81ED-4DB2-BD59-A6C34878D82A}">
                    <a16:rowId xmlns:a16="http://schemas.microsoft.com/office/drawing/2014/main" val="1074708435"/>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Content Placeholder 1"/>
          <p:cNvSpPr>
            <a:spLocks noGrp="1" noChangeArrowheads="1"/>
          </p:cNvSpPr>
          <p:nvPr>
            <p:ph idx="1"/>
          </p:nvPr>
        </p:nvSpPr>
        <p:spPr/>
        <p:txBody>
          <a:bodyPr/>
          <a:lstStyle/>
          <a:p>
            <a:pPr>
              <a:lnSpc>
                <a:spcPct val="85000"/>
              </a:lnSpc>
              <a:spcBef>
                <a:spcPct val="30000"/>
              </a:spcBef>
              <a:buNone/>
            </a:pPr>
            <a:r>
              <a:rPr lang="en-US" sz="1600" dirty="0"/>
              <a:t>Prior to teaching Module 16, the instructor should:</a:t>
            </a:r>
          </a:p>
          <a:p>
            <a:pPr>
              <a:lnSpc>
                <a:spcPct val="85000"/>
              </a:lnSpc>
              <a:spcBef>
                <a:spcPct val="30000"/>
              </a:spcBef>
              <a:buClrTx/>
              <a:buSzPct val="100000"/>
              <a:buFont typeface="Arial" panose="020B0604020202020204" pitchFamily="34" charset="0"/>
              <a:buChar char="•"/>
            </a:pPr>
            <a:r>
              <a:rPr lang="en-US" sz="1600" dirty="0"/>
              <a:t>Review the activities and assessments for this module.</a:t>
            </a:r>
          </a:p>
          <a:p>
            <a:pPr>
              <a:lnSpc>
                <a:spcPct val="85000"/>
              </a:lnSpc>
              <a:spcBef>
                <a:spcPct val="30000"/>
              </a:spcBef>
              <a:buClrTx/>
              <a:buSzPct val="100000"/>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None/>
            </a:pPr>
            <a:endParaRPr lang="en-US" sz="1600" dirty="0"/>
          </a:p>
          <a:p>
            <a:pPr>
              <a:lnSpc>
                <a:spcPct val="85000"/>
              </a:lnSpc>
              <a:spcBef>
                <a:spcPct val="30000"/>
              </a:spcBef>
              <a:buNone/>
            </a:pPr>
            <a:r>
              <a:rPr lang="en-US" sz="1600" b="1" dirty="0"/>
              <a:t>Topic 16.1</a:t>
            </a:r>
          </a:p>
          <a:p>
            <a:pPr>
              <a:lnSpc>
                <a:spcPct val="85000"/>
              </a:lnSpc>
              <a:spcBef>
                <a:spcPct val="30000"/>
              </a:spcBef>
              <a:buClrTx/>
              <a:buSzPct val="100000"/>
              <a:buFont typeface="Arial" pitchFamily="34" charset="0"/>
              <a:buChar char="•"/>
            </a:pPr>
            <a:r>
              <a:rPr lang="en-US" sz="1600" dirty="0"/>
              <a:t>Ask the class what do they know of IPv4 and IPv6.</a:t>
            </a:r>
          </a:p>
          <a:p>
            <a:pPr>
              <a:lnSpc>
                <a:spcPct val="85000"/>
              </a:lnSpc>
              <a:spcBef>
                <a:spcPct val="30000"/>
              </a:spcBef>
              <a:buClrTx/>
              <a:buSzPct val="100000"/>
              <a:buFont typeface="Arial" pitchFamily="34" charset="0"/>
              <a:buChar char="•"/>
            </a:pPr>
            <a:r>
              <a:rPr lang="en-US" sz="1600" dirty="0"/>
              <a:t>Explain the IPv4 packet header and the IPv6 packet header.</a:t>
            </a:r>
          </a:p>
          <a:p>
            <a:pPr>
              <a:lnSpc>
                <a:spcPct val="85000"/>
              </a:lnSpc>
              <a:spcBef>
                <a:spcPct val="30000"/>
              </a:spcBef>
              <a:buClrTx/>
              <a:buSzPct val="100000"/>
              <a:buNone/>
            </a:pPr>
            <a:endParaRPr lang="en-US" sz="1600" dirty="0"/>
          </a:p>
          <a:p>
            <a:pPr marL="169863" lvl="1" indent="-169863">
              <a:buNone/>
            </a:pPr>
            <a:endParaRPr lang="en-US" altLang="ja-JP" sz="1600" dirty="0"/>
          </a:p>
          <a:p>
            <a:pPr marL="169863" lvl="1" indent="-169863">
              <a:lnSpc>
                <a:spcPct val="85000"/>
              </a:lnSpc>
              <a:spcBef>
                <a:spcPct val="30000"/>
              </a:spcBef>
            </a:pPr>
            <a:endParaRPr lang="en-US" sz="1600" dirty="0"/>
          </a:p>
          <a:p>
            <a:pPr marL="169863" lvl="1" indent="-169863">
              <a:lnSpc>
                <a:spcPct val="85000"/>
              </a:lnSpc>
              <a:spcBef>
                <a:spcPct val="30000"/>
              </a:spcBef>
            </a:pPr>
            <a:endParaRPr lang="en-US" sz="1600" dirty="0"/>
          </a:p>
          <a:p>
            <a:pPr eaLnBrk="1" hangingPunct="1">
              <a:lnSpc>
                <a:spcPct val="85000"/>
              </a:lnSpc>
              <a:spcBef>
                <a:spcPct val="30000"/>
              </a:spcBef>
            </a:pPr>
            <a:endParaRPr lang="en-US" sz="1600" dirty="0"/>
          </a:p>
          <a:p>
            <a:pPr marL="169863" lvl="2">
              <a:buFont typeface="Arial" panose="020B0604020202020204" pitchFamily="34" charset="0"/>
              <a:buChar char="•"/>
            </a:pPr>
            <a:endParaRPr lang="en-US" sz="1600" dirty="0"/>
          </a:p>
          <a:p>
            <a:pPr marL="169863" lvl="2">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(Contd.)</a:t>
            </a:r>
          </a:p>
        </p:txBody>
      </p:sp>
      <p:sp>
        <p:nvSpPr>
          <p:cNvPr id="11266" name="Content Placeholder 1"/>
          <p:cNvSpPr>
            <a:spLocks noGrp="1" noChangeArrowheads="1"/>
          </p:cNvSpPr>
          <p:nvPr>
            <p:ph idx="1"/>
          </p:nvPr>
        </p:nvSpPr>
        <p:spPr>
          <a:xfrm>
            <a:off x="145358" y="798944"/>
            <a:ext cx="8853286" cy="3878159"/>
          </a:xfrm>
        </p:spPr>
        <p:txBody>
          <a:bodyPr/>
          <a:lstStyle/>
          <a:p>
            <a:pPr marL="0" indent="0">
              <a:buNone/>
            </a:pPr>
            <a:r>
              <a:rPr lang="en-US" altLang="ja-JP" sz="1600" b="1" dirty="0"/>
              <a:t>Topic 16.2</a:t>
            </a:r>
          </a:p>
          <a:p>
            <a:pPr marL="166688" indent="-166688">
              <a:lnSpc>
                <a:spcPct val="85000"/>
              </a:lnSpc>
              <a:spcBef>
                <a:spcPct val="30000"/>
              </a:spcBef>
              <a:buClrTx/>
              <a:buSzPct val="100000"/>
              <a:buFont typeface="Arial" pitchFamily="34" charset="0"/>
              <a:buChar char="•"/>
            </a:pPr>
            <a:r>
              <a:rPr lang="en-US" sz="1600" dirty="0"/>
              <a:t>Ask the participants to name some IP-related attacks and then discuss these attacks with them.</a:t>
            </a:r>
          </a:p>
          <a:p>
            <a:pPr marL="166688" indent="-166688">
              <a:lnSpc>
                <a:spcPct val="85000"/>
              </a:lnSpc>
              <a:spcBef>
                <a:spcPct val="30000"/>
              </a:spcBef>
              <a:buClrTx/>
              <a:buSzPct val="100000"/>
              <a:buFont typeface="Arial" pitchFamily="34" charset="0"/>
              <a:buChar char="•"/>
            </a:pPr>
            <a:r>
              <a:rPr lang="en-US" sz="1600" dirty="0"/>
              <a:t>Discuss the ICMP attacks with the class.</a:t>
            </a:r>
          </a:p>
          <a:p>
            <a:pPr marL="166688" indent="-166688">
              <a:lnSpc>
                <a:spcPct val="85000"/>
              </a:lnSpc>
              <a:spcBef>
                <a:spcPct val="30000"/>
              </a:spcBef>
              <a:buClrTx/>
              <a:buSzPct val="100000"/>
              <a:buFont typeface="Arial" pitchFamily="34" charset="0"/>
              <a:buChar char="•"/>
            </a:pPr>
            <a:r>
              <a:rPr lang="en-US" sz="1600" dirty="0"/>
              <a:t>Brief the class on amplification and reflection attacks.</a:t>
            </a:r>
          </a:p>
          <a:p>
            <a:pPr marL="166688" indent="-166688">
              <a:lnSpc>
                <a:spcPct val="85000"/>
              </a:lnSpc>
              <a:spcBef>
                <a:spcPct val="30000"/>
              </a:spcBef>
              <a:buClrTx/>
              <a:buSzPct val="100000"/>
              <a:buFont typeface="Arial" pitchFamily="34" charset="0"/>
              <a:buChar char="•"/>
            </a:pPr>
            <a:r>
              <a:rPr lang="en-US" sz="1600" dirty="0"/>
              <a:t>Explain the address spoofing attacks to the students.</a:t>
            </a:r>
          </a:p>
          <a:p>
            <a:pPr marL="0" indent="0">
              <a:lnSpc>
                <a:spcPct val="85000"/>
              </a:lnSpc>
              <a:spcBef>
                <a:spcPct val="30000"/>
              </a:spcBef>
              <a:buNone/>
            </a:pPr>
            <a:r>
              <a:rPr lang="en-US" sz="1600" b="1" dirty="0"/>
              <a:t> </a:t>
            </a:r>
          </a:p>
          <a:p>
            <a:pPr marL="0" indent="0">
              <a:lnSpc>
                <a:spcPct val="85000"/>
              </a:lnSpc>
              <a:spcBef>
                <a:spcPct val="30000"/>
              </a:spcBef>
              <a:buNone/>
            </a:pPr>
            <a:r>
              <a:rPr lang="en-US" sz="1600" b="1" dirty="0"/>
              <a:t>Topic 16.3</a:t>
            </a:r>
          </a:p>
          <a:p>
            <a:pPr>
              <a:buFont typeface="Arial" panose="020B0604020202020204" pitchFamily="34" charset="0"/>
              <a:buChar char="•"/>
            </a:pPr>
            <a:r>
              <a:rPr lang="en-US" sz="1600" dirty="0"/>
              <a:t>Ask the class to share their understanding of TCP and UDP.</a:t>
            </a:r>
          </a:p>
          <a:p>
            <a:pPr>
              <a:buFont typeface="Arial" panose="020B0604020202020204" pitchFamily="34" charset="0"/>
              <a:buChar char="•"/>
            </a:pPr>
            <a:r>
              <a:rPr lang="en-US" sz="1600" dirty="0"/>
              <a:t>Explain the segment header, services and attacks of the TCP and UDP protocols.</a:t>
            </a:r>
          </a:p>
          <a:p>
            <a:pPr>
              <a:buFont typeface="Arial" panose="020B0604020202020204" pitchFamily="34" charset="0"/>
              <a:buChar char="•"/>
            </a:pPr>
            <a:endParaRPr lang="en-US" sz="1600" dirty="0"/>
          </a:p>
          <a:p>
            <a:pPr>
              <a:lnSpc>
                <a:spcPct val="85000"/>
              </a:lnSpc>
              <a:spcBef>
                <a:spcPct val="30000"/>
              </a:spcBef>
              <a:buFont typeface="Arial" panose="020B0604020202020204" pitchFamily="34" charset="0"/>
              <a:buChar char="•"/>
            </a:pPr>
            <a:endParaRPr lang="en-US" sz="1600" dirty="0"/>
          </a:p>
          <a:p>
            <a:pPr marL="630238" lvl="2" indent="-214313">
              <a:buNone/>
            </a:pPr>
            <a:endParaRPr lang="en-US" sz="1600" dirty="0"/>
          </a:p>
          <a:p>
            <a:pPr marL="415925" lvl="2" indent="0">
              <a:buNone/>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8BE39A50-8902-4BCF-83A1-A9C94F5EA9E3}"/>
              </a:ext>
            </a:extLst>
          </p:cNvPr>
          <p:cNvSpPr>
            <a:spLocks noGrp="1"/>
          </p:cNvSpPr>
          <p:nvPr>
            <p:ph type="ctrTitle"/>
          </p:nvPr>
        </p:nvSpPr>
        <p:spPr>
          <a:xfrm>
            <a:off x="469497" y="1219201"/>
            <a:ext cx="7819480" cy="1215242"/>
          </a:xfrm>
        </p:spPr>
        <p:txBody>
          <a:bodyPr/>
          <a:lstStyle/>
          <a:p>
            <a:r>
              <a:rPr lang="en-US" dirty="0">
                <a:solidFill>
                  <a:srgbClr val="AFE8FB"/>
                </a:solidFill>
              </a:rPr>
              <a:t>Module 16</a:t>
            </a:r>
            <a:r>
              <a:rPr dirty="0">
                <a:solidFill>
                  <a:srgbClr val="AFE8FB"/>
                </a:solidFill>
              </a:rPr>
              <a:t>: </a:t>
            </a:r>
            <a:r>
              <a:rPr lang="en-US" dirty="0">
                <a:solidFill>
                  <a:srgbClr val="AFE8FB"/>
                </a:solidFill>
              </a:rPr>
              <a:t>Attacking the Foundation</a:t>
            </a:r>
          </a:p>
        </p:txBody>
      </p:sp>
      <p:sp>
        <p:nvSpPr>
          <p:cNvPr id="7" name="Subtitle 6">
            <a:extLst>
              <a:ext uri="{FF2B5EF4-FFF2-40B4-BE49-F238E27FC236}">
                <a16:creationId xmlns:a16="http://schemas.microsoft.com/office/drawing/2014/main" id="{741595AB-D54C-4002-B430-CA4462E0D8B9}"/>
              </a:ext>
            </a:extLst>
          </p:cNvPr>
          <p:cNvSpPr>
            <a:spLocks noGrp="1"/>
          </p:cNvSpPr>
          <p:nvPr>
            <p:ph type="subTitle" idx="1"/>
          </p:nvPr>
        </p:nvSpPr>
        <p:spPr>
          <a:xfrm>
            <a:off x="469497" y="3809526"/>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Title: </a:t>
            </a:r>
            <a:r>
              <a:rPr lang="en-US" sz="1600" dirty="0"/>
              <a:t>Attacking the Foundation</a:t>
            </a:r>
            <a:endParaRPr lang="en-US" altLang="en-US" sz="16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600" dirty="0"/>
          </a:p>
          <a:p>
            <a:pPr mar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Objective</a:t>
            </a:r>
            <a:r>
              <a:rPr lang="en-US" altLang="en-US" sz="1600" dirty="0">
                <a:ea typeface="Calibri" panose="020F0502020204030204" pitchFamily="34" charset="0"/>
                <a:cs typeface="Calibri" panose="020F0502020204030204" pitchFamily="34" charset="0"/>
              </a:rPr>
              <a:t>: </a:t>
            </a:r>
            <a:r>
              <a:rPr lang="en-US" sz="1600" dirty="0"/>
              <a:t>Explain how TCP/IP vulnerabilities enable network attacks.</a:t>
            </a:r>
            <a:endParaRPr lang="en-US" altLang="en-US" sz="1600" dirty="0">
              <a:latin typeface="Arial" panose="020B0604020202020204" pitchFamily="34" charset="0"/>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3" name="Table 2">
            <a:extLst>
              <a:ext uri="{FF2B5EF4-FFF2-40B4-BE49-F238E27FC236}">
                <a16:creationId xmlns:a16="http://schemas.microsoft.com/office/drawing/2014/main" id="{844D0339-3D64-4278-8667-C90253765D7F}"/>
              </a:ext>
            </a:extLst>
          </p:cNvPr>
          <p:cNvGraphicFramePr>
            <a:graphicFrameLocks noGrp="1"/>
          </p:cNvGraphicFramePr>
          <p:nvPr>
            <p:extLst>
              <p:ext uri="{D42A27DB-BD31-4B8C-83A1-F6EECF244321}">
                <p14:modId xmlns:p14="http://schemas.microsoft.com/office/powerpoint/2010/main" val="1905051869"/>
              </p:ext>
            </p:extLst>
          </p:nvPr>
        </p:nvGraphicFramePr>
        <p:xfrm>
          <a:off x="333363" y="1733305"/>
          <a:ext cx="8263467" cy="1149946"/>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gn="ctr">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fontAlgn="ctr"/>
                      <a:r>
                        <a:rPr lang="en-US" sz="1400" b="1" dirty="0">
                          <a:effectLst/>
                        </a:rPr>
                        <a:t>IP PDU Details</a:t>
                      </a:r>
                    </a:p>
                  </a:txBody>
                  <a:tcPr marL="47625" marR="47625" marT="47625" marB="47625" anchor="ctr"/>
                </a:tc>
                <a:tc>
                  <a:txBody>
                    <a:bodyPr/>
                    <a:lstStyle/>
                    <a:p>
                      <a:pPr fontAlgn="ctr"/>
                      <a:r>
                        <a:rPr lang="en-US" sz="1400" b="0" dirty="0">
                          <a:effectLst/>
                        </a:rPr>
                        <a:t>Explain the IPv4 and IPv6 header structure.</a:t>
                      </a:r>
                    </a:p>
                  </a:txBody>
                  <a:tcPr marL="47625" marR="47625" marT="47625" marB="47625" anchor="ctr"/>
                </a:tc>
                <a:extLst>
                  <a:ext uri="{0D108BD9-81ED-4DB2-BD59-A6C34878D82A}">
                    <a16:rowId xmlns:a16="http://schemas.microsoft.com/office/drawing/2014/main" val="3530891527"/>
                  </a:ext>
                </a:extLst>
              </a:tr>
              <a:tr h="263724">
                <a:tc>
                  <a:txBody>
                    <a:bodyPr/>
                    <a:lstStyle/>
                    <a:p>
                      <a:pPr fontAlgn="ctr"/>
                      <a:r>
                        <a:rPr lang="en-US" sz="1400" b="1" dirty="0">
                          <a:effectLst/>
                        </a:rPr>
                        <a:t>IP Vulnerabilities</a:t>
                      </a:r>
                    </a:p>
                  </a:txBody>
                  <a:tcPr marL="47625" marR="47625" marT="47625" marB="47625" anchor="ctr"/>
                </a:tc>
                <a:tc>
                  <a:txBody>
                    <a:bodyPr/>
                    <a:lstStyle/>
                    <a:p>
                      <a:pPr fontAlgn="ctr"/>
                      <a:r>
                        <a:rPr lang="en-US" sz="1400" b="0" dirty="0">
                          <a:effectLst/>
                        </a:rPr>
                        <a:t>Explain how IP vulnerabilities enable network attacks.</a:t>
                      </a:r>
                    </a:p>
                  </a:txBody>
                  <a:tcPr marL="47625" marR="47625" marT="47625" marB="47625" anchor="ctr"/>
                </a:tc>
                <a:extLst>
                  <a:ext uri="{0D108BD9-81ED-4DB2-BD59-A6C34878D82A}">
                    <a16:rowId xmlns:a16="http://schemas.microsoft.com/office/drawing/2014/main" val="662892947"/>
                  </a:ext>
                </a:extLst>
              </a:tr>
              <a:tr h="254659">
                <a:tc>
                  <a:txBody>
                    <a:bodyPr/>
                    <a:lstStyle/>
                    <a:p>
                      <a:pPr fontAlgn="ctr"/>
                      <a:r>
                        <a:rPr lang="en-US" sz="1400" b="1" dirty="0">
                          <a:effectLst/>
                        </a:rPr>
                        <a:t>TCP and UDP Vulnerabilities</a:t>
                      </a:r>
                    </a:p>
                  </a:txBody>
                  <a:tcPr marL="47625" marR="47625" marT="47625" marB="47625" anchor="ctr"/>
                </a:tc>
                <a:tc>
                  <a:txBody>
                    <a:bodyPr/>
                    <a:lstStyle/>
                    <a:p>
                      <a:pPr fontAlgn="ctr"/>
                      <a:r>
                        <a:rPr lang="en-US" sz="1400" b="0" dirty="0">
                          <a:effectLst/>
                        </a:rPr>
                        <a:t>Explain how TCP and UDP vulnerabilities enable network attacks.</a:t>
                      </a:r>
                    </a:p>
                  </a:txBody>
                  <a:tcPr marL="47625" marR="47625" marT="47625" marB="47625" anchor="ctr"/>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30598</TotalTime>
  <Words>4751</Words>
  <Application>Microsoft Office PowerPoint</Application>
  <PresentationFormat>On-screen Show (16:9)</PresentationFormat>
  <Paragraphs>627</Paragraphs>
  <Slides>43</Slides>
  <Notes>43</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CiscoSans</vt:lpstr>
      <vt:lpstr>CiscoSans ExtraLight</vt:lpstr>
      <vt:lpstr>Wingdings</vt:lpstr>
      <vt:lpstr>Default Theme</vt:lpstr>
      <vt:lpstr>Module 16: Attacking the Foundation</vt:lpstr>
      <vt:lpstr>Instructor Materials – Module 16 Planning Guide</vt:lpstr>
      <vt:lpstr>What to Expect in this Module</vt:lpstr>
      <vt:lpstr>Check Your Understanding</vt:lpstr>
      <vt:lpstr>Module 16: Activities</vt:lpstr>
      <vt:lpstr>Module 16: Best Practices</vt:lpstr>
      <vt:lpstr>Module 16: Best Practices (Contd.)</vt:lpstr>
      <vt:lpstr>Module 16: Attacking the Foundation</vt:lpstr>
      <vt:lpstr>Module Objectives</vt:lpstr>
      <vt:lpstr>16.1 IP PDU Details</vt:lpstr>
      <vt:lpstr>PowerPoint Presentation</vt:lpstr>
      <vt:lpstr>PowerPoint Presentation</vt:lpstr>
      <vt:lpstr>PowerPoint Presentation</vt:lpstr>
      <vt:lpstr>PowerPoint Presentation</vt:lpstr>
      <vt:lpstr>PowerPoint Presentation</vt:lpstr>
      <vt:lpstr>Attacking the Foundation Video - Sample IPv4 Headers in Wireshark</vt:lpstr>
      <vt:lpstr>Attacking the Foundation The IPv6 Packet Header</vt:lpstr>
      <vt:lpstr>Attacking the Foundation The IPv6 Packet Header (Contd.)</vt:lpstr>
      <vt:lpstr>Attacking the Foundation The IPv6 Packet Header (Contd.)</vt:lpstr>
      <vt:lpstr>Attacking the Foundation Video - Sample IPv6 Headers in Wireshark</vt:lpstr>
      <vt:lpstr>16.2 IP Vulnerabilities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16.3 TCP and UDP Vulnerabilities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16.4 Attacking the Foundation Summary</vt:lpstr>
      <vt:lpstr>PowerPoint Presentation</vt:lpstr>
      <vt:lpstr>PowerPoint Presentation</vt:lpstr>
      <vt:lpstr>Module 16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Ravi Shankar</cp:lastModifiedBy>
  <cp:revision>1453</cp:revision>
  <dcterms:created xsi:type="dcterms:W3CDTF">2016-08-22T22:27:36Z</dcterms:created>
  <dcterms:modified xsi:type="dcterms:W3CDTF">2020-08-12T09:38:49Z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