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33.xml" ContentType="application/vnd.openxmlformats-officedocument.presentationml.tags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7"/>
  </p:notesMasterIdLst>
  <p:sldIdLst>
    <p:sldId id="513" r:id="rId2"/>
    <p:sldId id="730" r:id="rId3"/>
    <p:sldId id="1070" r:id="rId4"/>
    <p:sldId id="880" r:id="rId5"/>
    <p:sldId id="924" r:id="rId6"/>
    <p:sldId id="1052" r:id="rId7"/>
    <p:sldId id="1054" r:id="rId8"/>
    <p:sldId id="876" r:id="rId9"/>
    <p:sldId id="925" r:id="rId10"/>
    <p:sldId id="759" r:id="rId11"/>
    <p:sldId id="1124" r:id="rId12"/>
    <p:sldId id="1178" r:id="rId13"/>
    <p:sldId id="1182" r:id="rId14"/>
    <p:sldId id="1183" r:id="rId15"/>
    <p:sldId id="1184" r:id="rId16"/>
    <p:sldId id="1185" r:id="rId17"/>
    <p:sldId id="1188" r:id="rId18"/>
    <p:sldId id="1189" r:id="rId19"/>
    <p:sldId id="1194" r:id="rId20"/>
    <p:sldId id="1195" r:id="rId21"/>
    <p:sldId id="1196" r:id="rId22"/>
    <p:sldId id="1197" r:id="rId23"/>
    <p:sldId id="1199" r:id="rId24"/>
    <p:sldId id="1201" r:id="rId25"/>
    <p:sldId id="1203" r:id="rId26"/>
    <p:sldId id="1205" r:id="rId27"/>
    <p:sldId id="1208" r:id="rId28"/>
    <p:sldId id="1210" r:id="rId29"/>
    <p:sldId id="1212" r:id="rId30"/>
    <p:sldId id="1213" r:id="rId31"/>
    <p:sldId id="1121" r:id="rId32"/>
    <p:sldId id="1044" r:id="rId33"/>
    <p:sldId id="1177" r:id="rId34"/>
    <p:sldId id="1050" r:id="rId35"/>
    <p:sldId id="291" r:id="rId36"/>
  </p:sldIdLst>
  <p:sldSz cx="9144000" cy="5143500" type="screen16x9"/>
  <p:notesSz cx="6858000" cy="9144000"/>
  <p:custDataLst>
    <p:tags r:id="rId3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  <p:cmAuthor id="3" name="Sue Livingston -X (suliving - UNICON INC at Cisco)" initials="SL-(-UIaC" lastIdx="4" clrIdx="3"/>
  <p:cmAuthor id="4" name="jagibbon" initials="jmg" lastIdx="3" clrIdx="4"/>
  <p:cmAuthor id="5" name="admin" initials="a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13" autoAdjust="0"/>
    <p:restoredTop sz="83813" autoAdjust="0"/>
  </p:normalViewPr>
  <p:slideViewPr>
    <p:cSldViewPr snapToGrid="0" showGuides="1">
      <p:cViewPr>
        <p:scale>
          <a:sx n="60" d="100"/>
          <a:sy n="60" d="100"/>
        </p:scale>
        <p:origin x="-569" y="-41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8/12/2020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>
                <a:solidFill>
                  <a:srgbClr val="FF0000"/>
                </a:solidFill>
              </a:rPr>
              <a:t>Cisco Networking Academy Program</a:t>
            </a:r>
          </a:p>
          <a:p>
            <a:pPr>
              <a:buFontTx/>
              <a:buNone/>
            </a:pPr>
            <a:r>
              <a:rPr lang="en-US" b="0" dirty="0" err="1" smtClean="0">
                <a:solidFill>
                  <a:srgbClr val="FF0000"/>
                </a:solidFill>
              </a:rPr>
              <a:t>CyberOps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smtClean="0">
                <a:solidFill>
                  <a:srgbClr val="FF0000"/>
                </a:solidFill>
              </a:rPr>
              <a:t>Associate </a:t>
            </a:r>
            <a:r>
              <a:rPr lang="en-US" b="0" dirty="0">
                <a:solidFill>
                  <a:srgbClr val="FF0000"/>
                </a:solidFill>
              </a:rPr>
              <a:t>v1.0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17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: Attacking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What We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Source:</a:t>
            </a:r>
            <a:endParaRPr lang="en-US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17</a:t>
            </a:r>
            <a:r>
              <a:rPr lang="en-US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-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Attacking What We 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17.1 - IP Services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050" b="1" u="sng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050" b="1" u="sng" dirty="0" smtClean="0"/>
              <a:t>In-Session </a:t>
            </a:r>
            <a:r>
              <a:rPr lang="en-US" sz="1050" b="1" u="sng" dirty="0" smtClean="0"/>
              <a:t>Activities / Explanations:</a:t>
            </a:r>
            <a:endParaRPr lang="en-US" sz="105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 smtClean="0">
                <a:solidFill>
                  <a:srgbClr val="FF0000"/>
                </a:solidFill>
              </a:rPr>
              <a:t>Time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sz="1000" b="0" dirty="0" smtClean="0">
                <a:solidFill>
                  <a:srgbClr val="FF0000"/>
                </a:solidFill>
              </a:rPr>
              <a:t>10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>
                <a:solidFill>
                  <a:srgbClr val="FF0000"/>
                </a:solidFill>
              </a:rPr>
              <a:t>mi</a:t>
            </a:r>
            <a:r>
              <a:rPr lang="en-US" sz="1000" dirty="0"/>
              <a:t>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Instructor Notes: </a:t>
            </a:r>
            <a:endParaRPr lang="en-US" sz="1050" dirty="0"/>
          </a:p>
          <a:p>
            <a:pPr marL="341313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50" baseline="0" dirty="0" smtClean="0"/>
              <a:t>Discuss </a:t>
            </a:r>
            <a:r>
              <a:rPr lang="en-US" sz="1050" baseline="0" dirty="0" smtClean="0"/>
              <a:t>ARP Vulnerabilities</a:t>
            </a:r>
          </a:p>
          <a:p>
            <a:pPr marL="341313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50" baseline="0" dirty="0" smtClean="0"/>
              <a:t>Describe the DNS </a:t>
            </a:r>
            <a:r>
              <a:rPr lang="en-US" sz="1050" baseline="0" dirty="0" smtClean="0"/>
              <a:t>attacks along with its malicious activities</a:t>
            </a:r>
            <a:r>
              <a:rPr lang="en-US" sz="1050" baseline="0" dirty="0" smtClean="0"/>
              <a:t>.</a:t>
            </a:r>
          </a:p>
          <a:p>
            <a:pPr marL="341313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50" baseline="0" dirty="0" smtClean="0"/>
              <a:t>Define the ARP Cache Poisoning process</a:t>
            </a:r>
            <a:endParaRPr lang="en-US" sz="1050" baseline="0" dirty="0" smtClean="0"/>
          </a:p>
          <a:p>
            <a:pPr marL="341313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50" baseline="0" dirty="0" smtClean="0"/>
              <a:t>Explain </a:t>
            </a:r>
            <a:r>
              <a:rPr lang="en-US" sz="1050" baseline="0" dirty="0" smtClean="0"/>
              <a:t>DHCP</a:t>
            </a:r>
          </a:p>
          <a:p>
            <a:pPr marL="341313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50" baseline="0" dirty="0" smtClean="0"/>
              <a:t>Walk the learners through the DHCP </a:t>
            </a:r>
            <a:r>
              <a:rPr lang="en-US" sz="1050" baseline="0" dirty="0" smtClean="0"/>
              <a:t>spoofing </a:t>
            </a:r>
            <a:r>
              <a:rPr lang="en-US" sz="1050" baseline="0" dirty="0" smtClean="0"/>
              <a:t>attack.</a:t>
            </a:r>
          </a:p>
          <a:p>
            <a:pPr marL="341313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50" baseline="0" dirty="0" smtClean="0"/>
              <a:t>At</a:t>
            </a:r>
            <a:r>
              <a:rPr lang="en-US" sz="800" dirty="0" smtClean="0"/>
              <a:t> the end of the topic, enquire ho</a:t>
            </a:r>
            <a:r>
              <a:rPr lang="en-US" sz="105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the learners have performed during the </a:t>
            </a:r>
            <a:r>
              <a:rPr lang="en-US" sz="1050" dirty="0" smtClean="0"/>
              <a:t>Exploring DNS Traffic Lab.</a:t>
            </a:r>
            <a:endParaRPr lang="en-US" sz="1050" dirty="0" smtClean="0"/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50" b="1" dirty="0" smtClean="0"/>
              <a:t>Key Points: </a:t>
            </a:r>
            <a:r>
              <a:rPr lang="en-US" sz="1050" b="0" dirty="0" smtClean="0"/>
              <a:t>ARP Vulnerabilities , ARP </a:t>
            </a:r>
            <a:r>
              <a:rPr lang="en-US" sz="1050" b="0" dirty="0" smtClean="0"/>
              <a:t>Cache Poisoning, </a:t>
            </a:r>
            <a:r>
              <a:rPr lang="en-US" sz="1050" b="0" dirty="0" smtClean="0"/>
              <a:t>ARP</a:t>
            </a:r>
            <a:r>
              <a:rPr lang="en-US" sz="1050" b="0" baseline="0" dirty="0" smtClean="0"/>
              <a:t> Request , ARP </a:t>
            </a:r>
            <a:r>
              <a:rPr lang="en-US" sz="1050" b="0" baseline="0" dirty="0" smtClean="0"/>
              <a:t>Reply, </a:t>
            </a:r>
            <a:r>
              <a:rPr lang="en-US" sz="1050" b="0" baseline="0" dirty="0" smtClean="0"/>
              <a:t>DNS Attacks , DHCP , DHCP spoofing attacks.</a:t>
            </a:r>
            <a:endParaRPr lang="en-US" sz="1050" b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11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17 -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Attacking What We 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17.1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IP Services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.1.1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ARP Vulnerabilities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12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17 -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Attacking What We 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17.1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IP Services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.1.2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ARP Cache Poisoning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17 -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Attacking What We 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17.1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IP Services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.1.3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 Attacks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17 -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Attacking What We 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17.1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IP Services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.1.3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 Attacks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15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17 -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Attacking What We 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17.1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IP Services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.1.3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 Attacks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16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17 -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Attacking What We 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17.1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IP Services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.1.4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 Tunneling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17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17 -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Attacking What We 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17.1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IP Services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.1.5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DHCP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18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17 -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Attacking What We 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17.1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IP Services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.1.6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DHCP Attacks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19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17 -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Attacking What We 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17.1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IP Services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.1.7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Lab –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Exploring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 Traffic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Source:</a:t>
            </a:r>
            <a:endParaRPr lang="en-US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17</a:t>
            </a:r>
            <a:r>
              <a:rPr lang="en-US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-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Attacking What We Do</a:t>
            </a:r>
          </a:p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17.2 -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and HTTPS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50" b="1" u="sng" dirty="0" smtClean="0"/>
              <a:t>In-Session Activities / Explanations:</a:t>
            </a:r>
            <a:endParaRPr lang="en-US" sz="105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 smtClean="0">
                <a:solidFill>
                  <a:srgbClr val="FF0000"/>
                </a:solidFill>
              </a:rPr>
              <a:t>Time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 smtClean="0"/>
              <a:t>Instructor </a:t>
            </a:r>
            <a:r>
              <a:rPr lang="en-US" sz="1050" b="1" dirty="0"/>
              <a:t>Notes: </a:t>
            </a:r>
            <a:endParaRPr lang="en-US" sz="1050" dirty="0"/>
          </a:p>
          <a:p>
            <a:pPr marL="341313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50" baseline="0" dirty="0" smtClean="0"/>
              <a:t>List the </a:t>
            </a:r>
            <a:r>
              <a:rPr lang="en-US" sz="1050" baseline="0" dirty="0" smtClean="0"/>
              <a:t>stages </a:t>
            </a:r>
            <a:r>
              <a:rPr lang="en-US" sz="1050" baseline="0" dirty="0" smtClean="0"/>
              <a:t>of a web attack.</a:t>
            </a:r>
            <a:endParaRPr lang="en-US" sz="1050" baseline="0" dirty="0" smtClean="0"/>
          </a:p>
          <a:p>
            <a:pPr marL="341313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50" baseline="0" dirty="0" smtClean="0"/>
              <a:t>Explain </a:t>
            </a:r>
            <a:r>
              <a:rPr lang="en-US" sz="1050" baseline="0" dirty="0" smtClean="0"/>
              <a:t>the common HTTP exploits and the prevention mechanism.</a:t>
            </a:r>
          </a:p>
          <a:p>
            <a:pPr marL="341313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50" baseline="0" dirty="0" smtClean="0"/>
              <a:t>Discuss email </a:t>
            </a:r>
            <a:r>
              <a:rPr lang="en-US" sz="1050" baseline="0" dirty="0" smtClean="0"/>
              <a:t>threats.</a:t>
            </a:r>
          </a:p>
          <a:p>
            <a:pPr marL="341313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50" baseline="0" dirty="0" smtClean="0"/>
              <a:t>Describe </a:t>
            </a:r>
            <a:r>
              <a:rPr lang="en-US" sz="1050" baseline="0" dirty="0" smtClean="0"/>
              <a:t>code Injection and SQL Injection.</a:t>
            </a:r>
          </a:p>
          <a:p>
            <a:pPr marL="341313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50" baseline="0" dirty="0" smtClean="0"/>
              <a:t>Explain cross-site scripting (XSS) and </a:t>
            </a:r>
            <a:r>
              <a:rPr lang="en-US" sz="1050" baseline="0" dirty="0" smtClean="0"/>
              <a:t>ways to reduce XSS attacks.</a:t>
            </a:r>
            <a:endParaRPr lang="en-US" sz="1050" baseline="0" dirty="0" smtClean="0"/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50" b="1" dirty="0" smtClean="0"/>
              <a:t>Key Points: </a:t>
            </a:r>
            <a:r>
              <a:rPr lang="en-US" sz="1050" b="0" dirty="0" smtClean="0"/>
              <a:t>Web </a:t>
            </a:r>
            <a:r>
              <a:rPr lang="en-US" sz="1050" b="0" dirty="0" smtClean="0"/>
              <a:t>attacks , connection status</a:t>
            </a:r>
            <a:r>
              <a:rPr lang="en-US" sz="1050" b="0" baseline="0" dirty="0" smtClean="0"/>
              <a:t> codes, email </a:t>
            </a:r>
            <a:r>
              <a:rPr lang="en-US" sz="1050" b="0" baseline="0" dirty="0" smtClean="0"/>
              <a:t>threats, malicious </a:t>
            </a:r>
            <a:r>
              <a:rPr lang="en-US" sz="1050" b="0" baseline="0" dirty="0" err="1" smtClean="0"/>
              <a:t>iFrame</a:t>
            </a:r>
            <a:r>
              <a:rPr lang="en-US" sz="1050" b="0" baseline="0" dirty="0" smtClean="0"/>
              <a:t>, code injection, </a:t>
            </a:r>
            <a:r>
              <a:rPr lang="en-US" sz="1050" b="0" baseline="0" dirty="0" smtClean="0"/>
              <a:t>SQL </a:t>
            </a:r>
            <a:r>
              <a:rPr lang="en-US" sz="1050" b="0" baseline="0" dirty="0" smtClean="0"/>
              <a:t>injection, </a:t>
            </a:r>
            <a:r>
              <a:rPr lang="en-US" sz="1050" b="0" baseline="0" dirty="0" smtClean="0"/>
              <a:t>cross- site scripting.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21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17 -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Attacking What We Do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17.2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sz="1200" dirty="0" smtClean="0"/>
              <a:t>Enterprise Services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17.2.1 - </a:t>
            </a:r>
            <a:r>
              <a:rPr lang="en-US" dirty="0" smtClean="0"/>
              <a:t>HTTP and HTTPS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22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17 -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Attacking What We Do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17.2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sz="1200" dirty="0" smtClean="0"/>
              <a:t>Enterprise Services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17.2.1 - </a:t>
            </a:r>
            <a:r>
              <a:rPr lang="en-US" smtClean="0"/>
              <a:t>HTTP and HTTPS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17 -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Attacking What We Do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17.2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sz="1200" dirty="0" smtClean="0"/>
              <a:t>Enterprise Services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17.2.2 -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HTTP Exploits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17 -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Attacking What We Do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17.2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sz="1200" dirty="0" smtClean="0"/>
              <a:t>Enterprise Services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17.2.2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HTTP Exploits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25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17 -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Attacking What We Do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17.2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sz="1200" dirty="0" smtClean="0"/>
              <a:t>Enterprise Services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17.2.2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HTTP Exploits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26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17 -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Attacking What We Do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17.2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sz="1200" dirty="0" smtClean="0"/>
              <a:t>Enterprise Services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17.2.3 -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27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17 -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Attacking What We Do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17.2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sz="1200" dirty="0" smtClean="0"/>
              <a:t>Enterprise Services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17.2.4 -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Web-Exposed Databases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28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17 -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Attacking What We Do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17.2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sz="1200" dirty="0" smtClean="0"/>
              <a:t>Enterprise Services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17.2.5 - </a:t>
            </a:r>
            <a:r>
              <a:rPr lang="en-US" sz="1200" dirty="0" smtClean="0"/>
              <a:t>Client-side Scripting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29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17 -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Attacking What We Do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17.2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sz="1200" dirty="0" smtClean="0"/>
              <a:t>Enterprise Services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17.2.6 – Lab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Attacking a MySQL Database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046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30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17 -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Attacking What We Do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17.2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sz="1200" dirty="0" smtClean="0"/>
              <a:t>Enterprise Services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17.2.7 – Lab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Reading Server Logs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17.2.8 - Check Your Understanding – Network Services Attacks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17 -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Attacking What We Do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 Practice and Quiz</a:t>
            </a:r>
          </a:p>
          <a:p>
            <a:r>
              <a:rPr lang="en-US" sz="1050" b="1" u="sng" dirty="0" smtClean="0"/>
              <a:t>In-Session </a:t>
            </a:r>
            <a:r>
              <a:rPr lang="en-US" sz="1050" b="1" u="sng" dirty="0"/>
              <a:t>Activities / Explanations:</a:t>
            </a:r>
            <a:endParaRPr lang="en-US" sz="105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FF0000"/>
                </a:solidFill>
              </a:rPr>
              <a:t>Time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sz="1000" b="0" dirty="0">
                <a:solidFill>
                  <a:srgbClr val="FF0000"/>
                </a:solidFill>
              </a:rPr>
              <a:t>5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>
                <a:solidFill>
                  <a:srgbClr val="FF0000"/>
                </a:solidFill>
              </a:rPr>
              <a:t>mi</a:t>
            </a:r>
            <a:r>
              <a:rPr lang="en-US" sz="1000" dirty="0"/>
              <a:t>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Instructor Notes: </a:t>
            </a:r>
            <a:endParaRPr lang="en-US" sz="1050" dirty="0"/>
          </a:p>
          <a:p>
            <a:pPr marL="341313" lvl="1" indent="-171450" algn="l" defTabSz="457200" rtl="0" eaLnBrk="1" latinLnBrk="0" hangingPunct="1">
              <a:buFont typeface="Arial" panose="020B0604020202020204" pitchFamily="34" charset="0"/>
              <a:buChar char="•"/>
              <a:tabLst>
                <a:tab pos="117475" algn="l"/>
              </a:tabLst>
            </a:pP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out the summary points mentioned on the slide.</a:t>
            </a:r>
          </a:p>
          <a:p>
            <a:pPr marL="341313" lvl="1" indent="-171450" algn="l" defTabSz="457200" rtl="0" eaLnBrk="1" latinLnBrk="0" hangingPunct="1">
              <a:buFont typeface="Arial" panose="020B0604020202020204" pitchFamily="34" charset="0"/>
              <a:buChar char="•"/>
            </a:pP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 the same with the participants.</a:t>
            </a:r>
          </a:p>
          <a:p>
            <a:pPr marL="341313" lvl="1" indent="-171450" algn="l" defTabSz="457200" rtl="0" eaLnBrk="1" latinLnBrk="0" hangingPunct="1">
              <a:buFont typeface="Arial" panose="020B0604020202020204" pitchFamily="34" charset="0"/>
              <a:buChar char="•"/>
            </a:pP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Ask if they have any questions or doubts. </a:t>
            </a:r>
          </a:p>
          <a:p>
            <a:pPr marL="341313" lvl="1" indent="-171450" algn="l" defTabSz="457200" rtl="0" eaLnBrk="1" latinLnBrk="0" hangingPunct="1">
              <a:buFont typeface="Arial" panose="020B0604020202020204" pitchFamily="34" charset="0"/>
              <a:buChar char="•"/>
            </a:pP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end,ask the students how they done in the quiz.</a:t>
            </a:r>
            <a:endParaRPr lang="en-US" sz="105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050" b="1" dirty="0" smtClean="0"/>
              <a:t>Key </a:t>
            </a:r>
            <a:r>
              <a:rPr lang="en-US" sz="1050" b="1" dirty="0"/>
              <a:t>Points:</a:t>
            </a:r>
            <a:r>
              <a:rPr lang="en-US" sz="1100" b="1" dirty="0"/>
              <a:t>  </a:t>
            </a:r>
            <a:r>
              <a:rPr lang="en-US" sz="1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Protocols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 –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Attacking What We 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17.3 – Attacking What We Do Summary</a:t>
            </a: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17.3.1</a:t>
            </a:r>
            <a:r>
              <a:rPr lang="en-US" baseline="0" dirty="0" smtClean="0"/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did I learn in this module?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941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 –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Attacking What We 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17.3 – Attacking What We Do Summary</a:t>
            </a: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17.3.1</a:t>
            </a:r>
            <a:r>
              <a:rPr lang="en-US" baseline="0" dirty="0" smtClean="0"/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did I learn in this module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17.3.2 -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 17: Attacking What We Do Quiz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941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34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17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Attacking What We 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</a:t>
            </a:r>
            <a:r>
              <a:rPr lang="en-US" dirty="0">
                <a:latin typeface="Arial" charset="0"/>
              </a:rPr>
              <a:t>Terms and </a:t>
            </a:r>
            <a:r>
              <a:rPr lang="en-US" dirty="0" smtClean="0">
                <a:latin typeface="Arial" charset="0"/>
              </a:rPr>
              <a:t>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90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93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4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5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969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>
                <a:solidFill>
                  <a:prstClr val="black"/>
                </a:solidFill>
              </a:rPr>
              <a:pPr algn="r"/>
              <a:t>7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196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>
                <a:solidFill>
                  <a:srgbClr val="FF0000"/>
                </a:solidFill>
              </a:rPr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>
                <a:solidFill>
                  <a:srgbClr val="FF0000"/>
                </a:solidFill>
              </a:rPr>
              <a:t>CyberOps Associates </a:t>
            </a:r>
            <a:r>
              <a:rPr lang="en-US" b="0" dirty="0">
                <a:solidFill>
                  <a:srgbClr val="FF0000"/>
                </a:solidFill>
              </a:rPr>
              <a:t>v1.0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17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: Attacking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What We Do</a:t>
            </a:r>
          </a:p>
          <a:p>
            <a:pPr>
              <a:buFontTx/>
              <a:buNone/>
            </a:pPr>
            <a:r>
              <a:rPr lang="en-US" sz="1050" b="1" u="sng" dirty="0" smtClean="0"/>
              <a:t> In-Session </a:t>
            </a:r>
            <a:r>
              <a:rPr lang="en-US" sz="1050" b="1" u="sng" dirty="0"/>
              <a:t>Activities / Explanations:</a:t>
            </a:r>
            <a:endParaRPr lang="en-US" sz="105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FF0000"/>
                </a:solidFill>
              </a:rPr>
              <a:t>Time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sz="1000" dirty="0">
                <a:solidFill>
                  <a:srgbClr val="FF0000"/>
                </a:solidFill>
              </a:rPr>
              <a:t>5 mi</a:t>
            </a:r>
            <a:r>
              <a:rPr lang="en-US" sz="1000" dirty="0"/>
              <a:t>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Instructor Notes: </a:t>
            </a:r>
            <a:endParaRPr lang="en-US" sz="1050" dirty="0"/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Welcome the audience in a warm and cordial manner. Ensure that everyone is set up with the required resources.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Introduce </a:t>
            </a:r>
            <a:r>
              <a:rPr lang="en-US" sz="1000" dirty="0"/>
              <a:t>the topic and encourage learners to come up with a list of expectations from the session. Collate topics on the white board or Desktop while using learner’s inputs to interpret them in words.</a:t>
            </a:r>
            <a:r>
              <a:rPr lang="en-US" sz="1000" b="1" dirty="0"/>
              <a:t> </a:t>
            </a:r>
            <a:endParaRPr lang="en-US" sz="1050" b="1" dirty="0">
              <a:solidFill>
                <a:prstClr val="black"/>
              </a:solidFill>
            </a:endParaRP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Read out the Objectives and briefly describe each.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/>
              <a:t>Key Points: </a:t>
            </a:r>
            <a:r>
              <a:rPr lang="en-US" sz="1200" b="0" i="0" dirty="0"/>
              <a:t>NA</a:t>
            </a:r>
            <a:endParaRPr lang="en-US" sz="1200" i="0" dirty="0"/>
          </a:p>
          <a:p>
            <a:pPr marL="341313" lvl="1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9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17</a:t>
            </a:r>
            <a:r>
              <a:rPr lang="en-US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–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Attacking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What We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17.0</a:t>
            </a:r>
            <a:r>
              <a:rPr lang="en-US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– Introduction</a:t>
            </a:r>
            <a:endParaRPr lang="en-US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0000"/>
                </a:solidFill>
              </a:rPr>
              <a:t>17.0.2 </a:t>
            </a:r>
            <a:r>
              <a:rPr lang="en-GB" dirty="0">
                <a:solidFill>
                  <a:srgbClr val="FF0000"/>
                </a:solidFill>
              </a:rPr>
              <a:t>– What will I learn to do in this module</a:t>
            </a:r>
            <a:r>
              <a:rPr lang="en-GB" dirty="0" smtClean="0">
                <a:solidFill>
                  <a:srgbClr val="FF0000"/>
                </a:solidFill>
              </a:rPr>
              <a:t>?</a:t>
            </a: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92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053829"/>
            <a:ext cx="7507184" cy="166662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17:Attacking What We Do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10" name="Subtitle 6">
            <a:extLst>
              <a:ext uri="{FF2B5EF4-FFF2-40B4-BE49-F238E27FC236}">
                <a16:creationId xmlns:a16="http://schemas.microsoft.com/office/drawing/2014/main" xmlns="" id="{04FD2489-00FA-4598-BB9B-1B5ABC733DAB}"/>
              </a:ext>
            </a:extLst>
          </p:cNvPr>
          <p:cNvSpPr txBox="1">
            <a:spLocks/>
          </p:cNvSpPr>
          <p:nvPr/>
        </p:nvSpPr>
        <p:spPr>
          <a:xfrm>
            <a:off x="469497" y="3809526"/>
            <a:ext cx="2368954" cy="902174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200" b="0" i="0" kern="1200">
                <a:solidFill>
                  <a:schemeClr val="accent5"/>
                </a:solidFill>
                <a:latin typeface="+mn-lt"/>
                <a:ea typeface="ＭＳ Ｐゴシック" charset="0"/>
                <a:cs typeface="CiscoSans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CyberOps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Associate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v1.0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7992" y="1104253"/>
            <a:ext cx="7156174" cy="1802391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17.1 IP Services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Attacking What We </a:t>
            </a:r>
            <a:r>
              <a:rPr lang="en-US" sz="1600" dirty="0" smtClean="0"/>
              <a:t>Do</a:t>
            </a:r>
            <a:endParaRPr lang="en-US" sz="1600" dirty="0"/>
          </a:p>
          <a:p>
            <a:r>
              <a:rPr lang="en-US" dirty="0" smtClean="0"/>
              <a:t>ARP Vulnerabilities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6" y="780837"/>
            <a:ext cx="4102010" cy="388006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1600" dirty="0"/>
              <a:t>Hosts broadcast an ARP Request to other hosts on the network segment to determine the MAC address of a host with a particular IP address</a:t>
            </a:r>
            <a:r>
              <a:rPr lang="en-IN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host with the matching IP address in the ARP Request sends an ARP </a:t>
            </a:r>
            <a:r>
              <a:rPr lang="en-US" sz="1600" dirty="0" smtClean="0"/>
              <a:t>Reply</a:t>
            </a:r>
            <a:r>
              <a:rPr lang="en-US" sz="1600" dirty="0"/>
              <a:t> </a:t>
            </a:r>
            <a:r>
              <a:rPr lang="en-US" sz="1600" dirty="0" smtClean="0"/>
              <a:t>called </a:t>
            </a:r>
            <a:r>
              <a:rPr lang="en-US" sz="1600" dirty="0" smtClean="0"/>
              <a:t>“gratuitous </a:t>
            </a:r>
            <a:r>
              <a:rPr lang="en-US" sz="1600" dirty="0"/>
              <a:t>ARP</a:t>
            </a:r>
            <a:r>
              <a:rPr lang="en-US" sz="1600" dirty="0" smtClean="0"/>
              <a:t>.”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A </a:t>
            </a:r>
            <a:r>
              <a:rPr lang="en-IN" sz="1600" dirty="0"/>
              <a:t>threat actor can poison the ARP cache of devices on the local </a:t>
            </a:r>
            <a:r>
              <a:rPr lang="en-IN" sz="1600" dirty="0" smtClean="0"/>
              <a:t>network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/>
              <a:t>The goal is to associate the threat actor’s MAC address with the IP address of the default gateway in the ARP caches of hosts on the LAN segment. </a:t>
            </a:r>
            <a:br>
              <a:rPr lang="en-IN" sz="1600" dirty="0"/>
            </a:br>
            <a:endParaRPr lang="en-US" sz="1600" dirty="0"/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555" y="1514386"/>
            <a:ext cx="4805363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05555" y="1164931"/>
            <a:ext cx="49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</a:rPr>
              <a:t>Play the </a:t>
            </a:r>
            <a:r>
              <a:rPr lang="en-IN" sz="1600" dirty="0">
                <a:solidFill>
                  <a:srgbClr val="000000"/>
                </a:solidFill>
              </a:rPr>
              <a:t>animation to see the ARP process at work</a:t>
            </a:r>
            <a:r>
              <a:rPr lang="en-IN" sz="1600" dirty="0" smtClean="0">
                <a:solidFill>
                  <a:srgbClr val="000000"/>
                </a:solidFill>
              </a:rPr>
              <a:t>.</a:t>
            </a:r>
            <a:endParaRPr lang="en-IN" sz="1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9162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Attacking What We Do</a:t>
            </a:r>
          </a:p>
          <a:p>
            <a:r>
              <a:rPr lang="en-US" dirty="0" smtClean="0"/>
              <a:t>ARP </a:t>
            </a:r>
            <a:r>
              <a:rPr lang="en-US" dirty="0"/>
              <a:t>Cache Poisoning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4" y="853262"/>
            <a:ext cx="8494097" cy="68582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600" dirty="0"/>
              <a:t>ARP cache poisoning can be used to launch </a:t>
            </a:r>
            <a:r>
              <a:rPr lang="en-US" sz="1600" dirty="0" smtClean="0"/>
              <a:t>various </a:t>
            </a:r>
            <a:r>
              <a:rPr lang="en-US" sz="1600" dirty="0"/>
              <a:t>man-in-the-middle attacks</a:t>
            </a:r>
            <a:r>
              <a:rPr lang="en-US" sz="1600" dirty="0" smtClean="0"/>
              <a:t>.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ARP </a:t>
            </a:r>
            <a:r>
              <a:rPr lang="en-US" sz="1600" b="1" dirty="0"/>
              <a:t>cache </a:t>
            </a:r>
            <a:r>
              <a:rPr lang="en-US" sz="1600" b="1" dirty="0" smtClean="0"/>
              <a:t>poisoning </a:t>
            </a:r>
            <a:r>
              <a:rPr lang="en-US" sz="1600" b="1" dirty="0" smtClean="0"/>
              <a:t>process</a:t>
            </a:r>
            <a:endParaRPr lang="en-US" sz="1600" b="1" dirty="0" smtClean="0"/>
          </a:p>
        </p:txBody>
      </p:sp>
      <p:sp>
        <p:nvSpPr>
          <p:cNvPr id="4" name="TextBox 1"/>
          <p:cNvSpPr txBox="1"/>
          <p:nvPr/>
        </p:nvSpPr>
        <p:spPr>
          <a:xfrm>
            <a:off x="282202" y="1611519"/>
            <a:ext cx="2599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solidFill>
                  <a:schemeClr val="tx1">
                    <a:lumMod val="50000"/>
                  </a:schemeClr>
                </a:solidFill>
              </a:rPr>
              <a:t>ARP Request</a:t>
            </a:r>
            <a:endParaRPr lang="en-IN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02" y="1977433"/>
            <a:ext cx="2599068" cy="187710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Box 2"/>
          <p:cNvSpPr txBox="1"/>
          <p:nvPr/>
        </p:nvSpPr>
        <p:spPr>
          <a:xfrm>
            <a:off x="3000345" y="1636142"/>
            <a:ext cx="307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solidFill>
                  <a:schemeClr val="tx1">
                    <a:lumMod val="50000"/>
                  </a:schemeClr>
                </a:solidFill>
              </a:rPr>
              <a:t>ARP Reply</a:t>
            </a:r>
            <a:endParaRPr lang="en-IN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45" y="1993354"/>
            <a:ext cx="3076536" cy="185569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TextBox 3"/>
          <p:cNvSpPr txBox="1"/>
          <p:nvPr/>
        </p:nvSpPr>
        <p:spPr>
          <a:xfrm>
            <a:off x="5993394" y="1625588"/>
            <a:ext cx="3159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solidFill>
                  <a:schemeClr val="tx1">
                    <a:lumMod val="50000"/>
                  </a:schemeClr>
                </a:solidFill>
              </a:rPr>
              <a:t>Spoofed Gratuitous ARP replies</a:t>
            </a:r>
            <a:endParaRPr lang="en-IN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"/>
          <a:stretch/>
        </p:blipFill>
        <p:spPr bwMode="auto">
          <a:xfrm>
            <a:off x="6195955" y="2031729"/>
            <a:ext cx="2830356" cy="180826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Content Placeholder 2"/>
          <p:cNvSpPr txBox="1"/>
          <p:nvPr/>
        </p:nvSpPr>
        <p:spPr>
          <a:xfrm>
            <a:off x="244443" y="3965410"/>
            <a:ext cx="8781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0000"/>
                </a:solidFill>
              </a:rPr>
              <a:t>Note</a:t>
            </a:r>
            <a:r>
              <a:rPr lang="en-US" sz="1600" i="1" dirty="0" smtClean="0">
                <a:solidFill>
                  <a:srgbClr val="000000"/>
                </a:solidFill>
              </a:rPr>
              <a:t>: There </a:t>
            </a:r>
            <a:r>
              <a:rPr lang="en-US" sz="1600" i="1" dirty="0">
                <a:solidFill>
                  <a:srgbClr val="000000"/>
                </a:solidFill>
              </a:rPr>
              <a:t>are many tools available on the internet to create ARP MITM attacks including </a:t>
            </a:r>
            <a:r>
              <a:rPr lang="en-US" sz="1600" i="1" dirty="0" err="1">
                <a:solidFill>
                  <a:srgbClr val="000000"/>
                </a:solidFill>
              </a:rPr>
              <a:t>dsniff</a:t>
            </a:r>
            <a:r>
              <a:rPr lang="en-US" sz="1600" i="1" dirty="0">
                <a:solidFill>
                  <a:srgbClr val="000000"/>
                </a:solidFill>
              </a:rPr>
              <a:t>, Cain &amp; Abel, </a:t>
            </a:r>
            <a:r>
              <a:rPr lang="en-US" sz="1600" i="1" dirty="0" err="1">
                <a:solidFill>
                  <a:srgbClr val="000000"/>
                </a:solidFill>
              </a:rPr>
              <a:t>ettercap</a:t>
            </a:r>
            <a:r>
              <a:rPr lang="en-US" sz="1600" i="1" dirty="0">
                <a:solidFill>
                  <a:srgbClr val="000000"/>
                </a:solidFill>
              </a:rPr>
              <a:t>, Yersinia, and others</a:t>
            </a:r>
            <a:r>
              <a:rPr lang="en-US" sz="1600" i="1" dirty="0" smtClean="0">
                <a:solidFill>
                  <a:srgbClr val="000000"/>
                </a:solidFill>
              </a:rPr>
              <a:t>.</a:t>
            </a:r>
            <a:endParaRPr lang="en-US" sz="1600" i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75373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Attacking What We Do</a:t>
            </a:r>
          </a:p>
          <a:p>
            <a:r>
              <a:rPr lang="en-US" dirty="0" smtClean="0"/>
              <a:t>DNS </a:t>
            </a:r>
            <a:r>
              <a:rPr lang="en-US" dirty="0"/>
              <a:t>Attacks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798944"/>
            <a:ext cx="8863748" cy="1341142"/>
          </a:xfrm>
        </p:spPr>
        <p:txBody>
          <a:bodyPr/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dirty="0"/>
              <a:t>DNS attacks include the following: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 smtClean="0"/>
              <a:t>DNS </a:t>
            </a:r>
            <a:r>
              <a:rPr lang="en-US" sz="1600" b="1" dirty="0"/>
              <a:t>open resolver </a:t>
            </a:r>
            <a:r>
              <a:rPr lang="en-US" sz="1600" b="1" dirty="0" smtClean="0"/>
              <a:t>attacks: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DNS open resolver </a:t>
            </a:r>
            <a:r>
              <a:rPr lang="en-US" sz="1600" dirty="0" smtClean="0"/>
              <a:t>is a </a:t>
            </a:r>
            <a:r>
              <a:rPr lang="en-IN" sz="1600" dirty="0"/>
              <a:t>publicly open DNS </a:t>
            </a:r>
            <a:r>
              <a:rPr lang="en-IN" sz="1600" dirty="0" smtClean="0"/>
              <a:t>server </a:t>
            </a:r>
            <a:r>
              <a:rPr lang="en-IN" sz="1600" dirty="0"/>
              <a:t>such as </a:t>
            </a:r>
            <a:r>
              <a:rPr lang="en-IN" sz="1600" dirty="0" smtClean="0"/>
              <a:t>Google DNS </a:t>
            </a:r>
            <a:r>
              <a:rPr lang="en-IN" sz="1600" dirty="0"/>
              <a:t>(8.8.8.8) </a:t>
            </a:r>
            <a:r>
              <a:rPr lang="en-IN" sz="1600" dirty="0" smtClean="0"/>
              <a:t>that </a:t>
            </a:r>
            <a:r>
              <a:rPr lang="en-US" sz="1600" dirty="0" smtClean="0"/>
              <a:t>answers client’s queries outside </a:t>
            </a:r>
            <a:r>
              <a:rPr lang="en-US" sz="1600" dirty="0"/>
              <a:t>its administrative </a:t>
            </a:r>
            <a:r>
              <a:rPr lang="en-US" sz="1600" dirty="0" smtClean="0"/>
              <a:t>domain</a:t>
            </a:r>
            <a:r>
              <a:rPr lang="en-US" sz="1600" dirty="0" smtClean="0"/>
              <a:t>. DNS </a:t>
            </a:r>
            <a:r>
              <a:rPr lang="en-US" sz="1600" dirty="0"/>
              <a:t>open resolvers are vulnerable to multiple malicious activities described in the table.</a:t>
            </a:r>
            <a:endParaRPr lang="en-US" sz="1600" b="1" dirty="0"/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None/>
            </a:pPr>
            <a:endParaRPr lang="en-US" sz="1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372876"/>
              </p:ext>
            </p:extLst>
          </p:nvPr>
        </p:nvGraphicFramePr>
        <p:xfrm>
          <a:off x="366407" y="2334657"/>
          <a:ext cx="8330120" cy="2256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712"/>
                <a:gridCol w="5120408"/>
              </a:tblGrid>
              <a:tr h="47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DNS Resolver Vulnerabilities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727463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DNS cache poisoning attacks</a:t>
                      </a:r>
                      <a:endParaRPr lang="en-US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Threat actors send spoofed, falsified </a:t>
                      </a:r>
                      <a:r>
                        <a:rPr lang="en-US" b="0" dirty="0" smtClean="0">
                          <a:effectLst/>
                        </a:rPr>
                        <a:t>Record </a:t>
                      </a:r>
                      <a:r>
                        <a:rPr lang="en-US" b="0" dirty="0">
                          <a:effectLst/>
                        </a:rPr>
                        <a:t>R</a:t>
                      </a:r>
                      <a:r>
                        <a:rPr lang="en-US" b="0" dirty="0" smtClean="0">
                          <a:effectLst/>
                        </a:rPr>
                        <a:t>esource </a:t>
                      </a:r>
                      <a:r>
                        <a:rPr lang="en-US" b="0" dirty="0">
                          <a:effectLst/>
                        </a:rPr>
                        <a:t>(RR) information to a DNS resolver to redirect users from legitimate sites to malicious sites. </a:t>
                      </a:r>
                    </a:p>
                  </a:txBody>
                  <a:tcPr marL="47625" marR="47625" marT="47625" marB="47625" anchor="ctr"/>
                </a:tc>
              </a:tr>
              <a:tr h="516386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DNS amplification and reflection attacks</a:t>
                      </a:r>
                      <a:endParaRPr lang="en-US" b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 smtClean="0">
                          <a:effectLst/>
                        </a:rPr>
                        <a:t>Threat </a:t>
                      </a:r>
                      <a:r>
                        <a:rPr lang="en-US" b="0" dirty="0">
                          <a:effectLst/>
                        </a:rPr>
                        <a:t>actors send DNS messages to the open resolvers using the IP address of a target host. </a:t>
                      </a:r>
                    </a:p>
                  </a:txBody>
                  <a:tcPr marL="47625" marR="47625" marT="47625" marB="47625" anchor="ctr"/>
                </a:tc>
              </a:tr>
              <a:tr h="516386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DNS resource utilization attacks</a:t>
                      </a:r>
                      <a:endParaRPr lang="en-US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 smtClean="0">
                          <a:effectLst/>
                        </a:rPr>
                        <a:t>This </a:t>
                      </a:r>
                      <a:r>
                        <a:rPr lang="en-US" b="0" dirty="0">
                          <a:effectLst/>
                        </a:rPr>
                        <a:t>DoS attack consumes all the available resources to negatively affect the operations of the DNS open resolver. </a:t>
                      </a: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134440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Attacking What We Do</a:t>
            </a:r>
          </a:p>
          <a:p>
            <a:r>
              <a:rPr lang="en-US" dirty="0" smtClean="0"/>
              <a:t>DNS Attacks (Contd.)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798944"/>
            <a:ext cx="8863748" cy="134114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DNS </a:t>
            </a:r>
            <a:r>
              <a:rPr lang="en-US" b="1" dirty="0"/>
              <a:t>Stealth </a:t>
            </a:r>
            <a:r>
              <a:rPr lang="en-US" b="1" dirty="0" smtClean="0"/>
              <a:t>Attacks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To hide their identity, threat actors also use the DNS stealth techniques described in the table to carry out their attacks.</a:t>
            </a:r>
            <a:endParaRPr lang="en-US" sz="1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21204"/>
              </p:ext>
            </p:extLst>
          </p:nvPr>
        </p:nvGraphicFramePr>
        <p:xfrm>
          <a:off x="376135" y="1921079"/>
          <a:ext cx="8330120" cy="2610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533"/>
                <a:gridCol w="5622587"/>
              </a:tblGrid>
              <a:tr h="384017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DNS Stealth Techniques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585515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Fast Flux</a:t>
                      </a:r>
                      <a:endParaRPr lang="en-US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Threat actors use this technique to hide their phishing and malware delivery </a:t>
                      </a:r>
                      <a:r>
                        <a:rPr lang="en-US" b="0" dirty="0" smtClean="0">
                          <a:effectLst/>
                        </a:rPr>
                        <a:t>sites. </a:t>
                      </a:r>
                      <a:r>
                        <a:rPr lang="en-US" b="0" dirty="0">
                          <a:effectLst/>
                        </a:rPr>
                        <a:t>The DNS IP addresses are continuously changed within minutes. </a:t>
                      </a:r>
                    </a:p>
                  </a:txBody>
                  <a:tcPr marL="47625" marR="47625" marT="47625" marB="47625" anchor="ctr"/>
                </a:tc>
              </a:tr>
              <a:tr h="585515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Double IP Flux</a:t>
                      </a:r>
                      <a:endParaRPr lang="en-US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Threat actors use this technique to rapidly change the hostname to IP address mappings and to also change the authoritative name server. </a:t>
                      </a:r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increases the difficulty of identifying the source of the attack.</a:t>
                      </a:r>
                      <a:endParaRPr lang="en-US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755406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Domain Generation Algorithms</a:t>
                      </a:r>
                      <a:endParaRPr lang="en-US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Threat actors use this technique in malware to randomly generate domain names that can then be used as rendezvous points to their command and control (C&amp;C) servers.</a:t>
                      </a: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90599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Attacking What We Do</a:t>
            </a:r>
          </a:p>
          <a:p>
            <a:r>
              <a:rPr lang="en-US" dirty="0" smtClean="0"/>
              <a:t>DNS Attacks (Contd.)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798944"/>
            <a:ext cx="8863748" cy="234309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DNS Domain Shadowing </a:t>
            </a:r>
            <a:r>
              <a:rPr lang="en-US" sz="1600" b="1" dirty="0" smtClean="0"/>
              <a:t>Attacks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 Domain Shadowing, threat </a:t>
            </a:r>
            <a:r>
              <a:rPr lang="en-US" sz="1600" dirty="0"/>
              <a:t>actor </a:t>
            </a:r>
            <a:r>
              <a:rPr lang="en-US" sz="1600" dirty="0" smtClean="0"/>
              <a:t>gather </a:t>
            </a:r>
            <a:r>
              <a:rPr lang="en-US" sz="1600" dirty="0"/>
              <a:t>domain account credentials in order to </a:t>
            </a:r>
            <a:r>
              <a:rPr lang="en-US" sz="1600" dirty="0" smtClean="0"/>
              <a:t>create </a:t>
            </a:r>
            <a:r>
              <a:rPr lang="en-US" sz="1600" dirty="0"/>
              <a:t>multiple sub-domains </a:t>
            </a:r>
            <a:r>
              <a:rPr lang="en-US" sz="1600" dirty="0" smtClean="0"/>
              <a:t>which will be used during </a:t>
            </a:r>
            <a:r>
              <a:rPr lang="en-US" sz="1600" dirty="0"/>
              <a:t>the attacks. 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These </a:t>
            </a:r>
            <a:r>
              <a:rPr lang="en-US" sz="1600" dirty="0"/>
              <a:t>subdomains typically point to malicious servers without alerting the actual owner of the parent domain.</a:t>
            </a:r>
            <a:endParaRPr lang="en-US" sz="1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78234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Attacking What We Do</a:t>
            </a:r>
          </a:p>
          <a:p>
            <a:r>
              <a:rPr lang="en-US" dirty="0" smtClean="0"/>
              <a:t>DNS </a:t>
            </a:r>
            <a:r>
              <a:rPr lang="en-US" dirty="0"/>
              <a:t>Tunneling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798943"/>
            <a:ext cx="8583476" cy="340340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It </a:t>
            </a:r>
            <a:r>
              <a:rPr lang="en-US" sz="1600" dirty="0"/>
              <a:t>is necessary for the cybersecurity analyst to be able to detect when an attacker is using DNS tunneling to steal data, and prevent and contain the attack. 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To </a:t>
            </a:r>
            <a:r>
              <a:rPr lang="en-US" sz="1600" dirty="0"/>
              <a:t>accomplish this, the security analyst must implement a solution that can block the outbound communications from the infected hosts.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Threat actors who use DNS tunneling place non-DNS traffic within DNS traffic. </a:t>
            </a:r>
            <a:r>
              <a:rPr lang="en-US" sz="1600" dirty="0" smtClean="0"/>
              <a:t>This </a:t>
            </a:r>
            <a:r>
              <a:rPr lang="en-US" sz="1600" dirty="0"/>
              <a:t>method often circumvents security solutions</a:t>
            </a:r>
            <a:r>
              <a:rPr lang="en-US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/>
              <a:t>For the threat actor to use DNS tunneling, the different types of DNS records such as TXT, MX, SRV, NULL, A, or CNAME are altered. </a:t>
            </a:r>
            <a:r>
              <a:rPr lang="en-IN" sz="1600" dirty="0"/>
              <a:t>For example, a TXT record can store the commands that are sent to the infected host bots as DNS replies. 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IN" sz="1600" dirty="0"/>
              <a:t>To </a:t>
            </a:r>
            <a:r>
              <a:rPr lang="en-IN" sz="1600" dirty="0" smtClean="0"/>
              <a:t>stop </a:t>
            </a:r>
            <a:r>
              <a:rPr lang="en-IN" sz="1600" dirty="0"/>
              <a:t>DNS </a:t>
            </a:r>
            <a:r>
              <a:rPr lang="en-IN" sz="1600" dirty="0" err="1"/>
              <a:t>tunneling</a:t>
            </a:r>
            <a:r>
              <a:rPr lang="en-IN" sz="1600" dirty="0"/>
              <a:t>, a filter that inspects DNS traffic must be </a:t>
            </a:r>
            <a:r>
              <a:rPr lang="en-IN" sz="1600" dirty="0" smtClean="0"/>
              <a:t>used.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06995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Attacking What We Do</a:t>
            </a:r>
          </a:p>
          <a:p>
            <a:r>
              <a:rPr lang="en-US" dirty="0" smtClean="0"/>
              <a:t>DHCP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4" y="798943"/>
            <a:ext cx="3866622" cy="426916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600" dirty="0"/>
              <a:t>DHCP servers dynamically provide IP configuration information to clients</a:t>
            </a:r>
            <a:r>
              <a:rPr lang="en-US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 </a:t>
            </a:r>
            <a:r>
              <a:rPr lang="en-US" sz="1600" dirty="0"/>
              <a:t>the figure, a client broadcasts a DHCP discover message. 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DHCP server responds with a unicast offer that includes addressing information the client can use</a:t>
            </a:r>
            <a:r>
              <a:rPr lang="en-US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/>
              <a:t>The client broadcasts a DHCP request to tell the server that the client accepts the offer. 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server responds with a unicast acknowledgment accepting the request.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1"/>
          <a:stretch/>
        </p:blipFill>
        <p:spPr bwMode="auto">
          <a:xfrm>
            <a:off x="3969696" y="948514"/>
            <a:ext cx="4945704" cy="336571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/>
          <p:nvPr/>
        </p:nvSpPr>
        <p:spPr>
          <a:xfrm>
            <a:off x="3969696" y="4354721"/>
            <a:ext cx="4812165" cy="19917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rgbClr val="000000"/>
                </a:solidFill>
              </a:rPr>
              <a:t>Normal DHCP Operation</a:t>
            </a:r>
            <a:endParaRPr lang="en-IN" sz="1600" dirty="0" smtClean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7307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Attacking What We Do</a:t>
            </a:r>
          </a:p>
          <a:p>
            <a:r>
              <a:rPr lang="en-US" dirty="0" smtClean="0"/>
              <a:t>DHCP </a:t>
            </a:r>
            <a:r>
              <a:rPr lang="en-US" dirty="0"/>
              <a:t>Attacks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3" y="798943"/>
            <a:ext cx="8844294" cy="4269168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DHCP Spoofing Attack</a:t>
            </a:r>
            <a:endParaRPr lang="en-US" sz="1600" dirty="0"/>
          </a:p>
          <a:p>
            <a:pPr>
              <a:buFont typeface="Arial" pitchFamily="34" charset="0"/>
              <a:buChar char="•"/>
            </a:pPr>
            <a:r>
              <a:rPr lang="en-IN" sz="1600" dirty="0"/>
              <a:t>A DHCP spoofing </a:t>
            </a:r>
            <a:r>
              <a:rPr lang="en-IN" sz="1600" dirty="0" smtClean="0"/>
              <a:t>attack </a:t>
            </a:r>
            <a:r>
              <a:rPr lang="en-US" sz="1600" dirty="0" smtClean="0"/>
              <a:t>occurs </a:t>
            </a:r>
            <a:r>
              <a:rPr lang="en-US" sz="1600" dirty="0"/>
              <a:t>when a rogue DHCP server is connected to the network and provides false IP configuration parameters to legitimate clients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A rogue server can provide a variety of misleading </a:t>
            </a:r>
            <a:r>
              <a:rPr lang="en-US" sz="1600" dirty="0" smtClean="0"/>
              <a:t>information such as:</a:t>
            </a:r>
            <a:endParaRPr lang="en-US" sz="1600" dirty="0"/>
          </a:p>
          <a:p>
            <a:pPr lvl="2">
              <a:buFont typeface="Arial" pitchFamily="34" charset="0"/>
              <a:buChar char="•"/>
            </a:pPr>
            <a:r>
              <a:rPr lang="en-US" sz="1600" b="1" dirty="0"/>
              <a:t>Wrong default gateway</a:t>
            </a:r>
            <a:r>
              <a:rPr lang="en-US" sz="1600" dirty="0"/>
              <a:t> - Threat actor provides an invalid gateway, or the IP address of its host to create a MITM </a:t>
            </a:r>
            <a:r>
              <a:rPr lang="en-US" sz="1600" dirty="0" smtClean="0"/>
              <a:t>(Man In The Middle) attack</a:t>
            </a:r>
            <a:r>
              <a:rPr lang="en-US" sz="1600" dirty="0" smtClean="0"/>
              <a:t>.</a:t>
            </a:r>
            <a:endParaRPr lang="en-US" sz="1600" dirty="0"/>
          </a:p>
          <a:p>
            <a:pPr lvl="2">
              <a:buFont typeface="Arial" pitchFamily="34" charset="0"/>
              <a:buChar char="•"/>
            </a:pPr>
            <a:r>
              <a:rPr lang="en-US" sz="1600" b="1" dirty="0"/>
              <a:t>Wrong DNS server</a:t>
            </a:r>
            <a:r>
              <a:rPr lang="en-US" sz="1600" dirty="0"/>
              <a:t> - Threat actor provides an incorrect DNS server address pointing the user to a malicious website.</a:t>
            </a:r>
          </a:p>
          <a:p>
            <a:pPr lvl="2">
              <a:buFont typeface="Arial" pitchFamily="34" charset="0"/>
              <a:buChar char="•"/>
            </a:pPr>
            <a:r>
              <a:rPr lang="en-US" sz="1600" b="1" dirty="0"/>
              <a:t>Wrong IP address</a:t>
            </a:r>
            <a:r>
              <a:rPr lang="en-US" sz="1600" dirty="0"/>
              <a:t> - Threat actor provides an invalid IP address, invalid default gateway IP </a:t>
            </a:r>
            <a:r>
              <a:rPr lang="en-US" sz="1600" dirty="0" smtClean="0"/>
              <a:t>address, or both. </a:t>
            </a:r>
            <a:r>
              <a:rPr lang="en-US" sz="1600" dirty="0" smtClean="0"/>
              <a:t>The </a:t>
            </a:r>
            <a:r>
              <a:rPr lang="en-US" sz="1600" dirty="0"/>
              <a:t>threat actor then creates a DoS attack on the DHCP client.</a:t>
            </a:r>
          </a:p>
          <a:p>
            <a:pPr marL="261937" lvl="2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03610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Attacking What We Do</a:t>
            </a:r>
          </a:p>
          <a:p>
            <a:r>
              <a:rPr lang="en-US" dirty="0" smtClean="0"/>
              <a:t>Exploring </a:t>
            </a:r>
            <a:r>
              <a:rPr lang="en-US" dirty="0"/>
              <a:t>DNS Traffic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3" y="798943"/>
            <a:ext cx="8698380" cy="372441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In this lab, you will complete the following objectives:</a:t>
            </a:r>
          </a:p>
          <a:p>
            <a:pPr>
              <a:buFont typeface="Arial" pitchFamily="34" charset="0"/>
              <a:buChar char="•"/>
            </a:pPr>
            <a:r>
              <a:rPr lang="fr-FR" sz="1600" dirty="0"/>
              <a:t>Capture DNS Traffic</a:t>
            </a:r>
          </a:p>
          <a:p>
            <a:pPr>
              <a:buFont typeface="Arial" pitchFamily="34" charset="0"/>
              <a:buChar char="•"/>
            </a:pPr>
            <a:r>
              <a:rPr lang="fr-FR" sz="1600" dirty="0"/>
              <a:t>Explore DNS Query Traffic</a:t>
            </a:r>
          </a:p>
          <a:p>
            <a:pPr>
              <a:buFont typeface="Arial" pitchFamily="34" charset="0"/>
              <a:buChar char="•"/>
            </a:pPr>
            <a:r>
              <a:rPr lang="fr-FR" sz="1600" dirty="0"/>
              <a:t>Explore DNS Response Traffic</a:t>
            </a:r>
          </a:p>
          <a:p>
            <a:pPr marL="0" indent="0">
              <a:buNone/>
            </a:pPr>
            <a:r>
              <a:rPr lang="fr-FR" sz="1600" dirty="0"/>
              <a:t/>
            </a:r>
            <a:br>
              <a:rPr lang="fr-FR" sz="1600" dirty="0"/>
            </a:b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60214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 dirty="0"/>
              <a:t>Instructor Materials – Module </a:t>
            </a:r>
            <a:r>
              <a:rPr lang="en-US" dirty="0" smtClean="0"/>
              <a:t>17 </a:t>
            </a:r>
            <a:r>
              <a:rPr lang="en-US" dirty="0"/>
              <a:t>Planning Guide</a:t>
            </a:r>
          </a:p>
        </p:txBody>
      </p:sp>
      <p:sp>
        <p:nvSpPr>
          <p:cNvPr id="4099" name="Content Placeholder"/>
          <p:cNvSpPr>
            <a:spLocks noGrp="1" noChangeArrowheads="1"/>
          </p:cNvSpPr>
          <p:nvPr>
            <p:ph idx="1"/>
          </p:nvPr>
        </p:nvSpPr>
        <p:spPr>
          <a:xfrm>
            <a:off x="144065" y="798944"/>
            <a:ext cx="8853286" cy="374765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Instructor Planning Guide</a:t>
            </a:r>
            <a:endParaRPr lang="en-CA" dirty="0">
              <a:solidFill>
                <a:srgbClr val="FF0000"/>
              </a:solidFill>
            </a:endParaRPr>
          </a:p>
          <a:p>
            <a:pPr lvl="1"/>
            <a:r>
              <a:rPr lang="en-CA" dirty="0"/>
              <a:t>Information to help you become familiar with the module</a:t>
            </a:r>
          </a:p>
          <a:p>
            <a:pPr lvl="1"/>
            <a:r>
              <a:rPr lang="en-CA" dirty="0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Instructor Class Presentation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Optional slides that you can use in the classroom</a:t>
            </a:r>
          </a:p>
          <a:p>
            <a:pPr lvl="1"/>
            <a:r>
              <a:rPr lang="en-CA" dirty="0"/>
              <a:t>Begins on slide # </a:t>
            </a:r>
            <a:r>
              <a:rPr lang="en-CA" dirty="0" smtClean="0"/>
              <a:t>8</a:t>
            </a:r>
            <a:endParaRPr lang="en-CA" dirty="0"/>
          </a:p>
          <a:p>
            <a:pPr marL="142875" lvl="1" indent="0">
              <a:buNone/>
            </a:pPr>
            <a:r>
              <a:rPr lang="en-CA" sz="1600" b="1" dirty="0"/>
              <a:t>Note</a:t>
            </a:r>
            <a:r>
              <a:rPr lang="en-CA" sz="1600" dirty="0"/>
              <a:t>: Please remove the Planning Guide from this presentation before sharing with anyone.</a:t>
            </a:r>
          </a:p>
          <a:p>
            <a:pPr marL="0" indent="0">
              <a:buNone/>
            </a:pPr>
            <a:r>
              <a:rPr lang="en-CA" sz="1600" b="1" dirty="0">
                <a:solidFill>
                  <a:schemeClr val="accent4"/>
                </a:solidFill>
              </a:rPr>
              <a:t>For additional help and resources</a:t>
            </a:r>
            <a:r>
              <a:rPr lang="en-CA" sz="1600" b="1" dirty="0">
                <a:solidFill>
                  <a:srgbClr val="FF0000"/>
                </a:solidFill>
              </a:rPr>
              <a:t>, </a:t>
            </a:r>
            <a:r>
              <a:rPr lang="en-CA" sz="1600" b="1" dirty="0">
                <a:solidFill>
                  <a:schemeClr val="accent4"/>
                </a:solidFill>
              </a:rPr>
              <a:t>go to the Instructor Home Page and Course Resources for this course. </a:t>
            </a:r>
            <a:r>
              <a:rPr lang="en-US" sz="1600" b="1" dirty="0">
                <a:solidFill>
                  <a:schemeClr val="accent4"/>
                </a:solidFill>
              </a:rPr>
              <a:t>You also can visit the professional development site on www.netacad.com, the official Cisco Networking Academy Facebook page, or Instructor Only FB group.</a:t>
            </a:r>
            <a:endParaRPr lang="en-CA" sz="1600" b="1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5819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941" y="1104253"/>
            <a:ext cx="8306225" cy="1802391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17.2 Enterprise Services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00070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 smtClean="0"/>
              <a:t>Enterprise Services</a:t>
            </a:r>
            <a:endParaRPr lang="en-US" sz="1600" dirty="0"/>
          </a:p>
          <a:p>
            <a:r>
              <a:rPr lang="en-US" dirty="0"/>
              <a:t>HTTP and </a:t>
            </a:r>
            <a:r>
              <a:rPr lang="en-US" dirty="0" smtClean="0"/>
              <a:t>HTTPS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3" y="798943"/>
            <a:ext cx="8698380" cy="3928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To investigate web-based attacks, security analysts must have a good understanding of how a standard web-based attack works. 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Common </a:t>
            </a:r>
            <a:r>
              <a:rPr lang="en-US" sz="1600" b="1" dirty="0"/>
              <a:t>stages of a typical web attack:</a:t>
            </a:r>
          </a:p>
          <a:p>
            <a:pPr lvl="2"/>
            <a:r>
              <a:rPr lang="en-US" sz="1600" dirty="0"/>
              <a:t>The victim unknowingly visits a web page that has been compromised by malware.</a:t>
            </a:r>
          </a:p>
          <a:p>
            <a:pPr lvl="2"/>
            <a:r>
              <a:rPr lang="en-US" sz="1600" dirty="0"/>
              <a:t>The compromised web page redirects the </a:t>
            </a:r>
            <a:r>
              <a:rPr lang="en-US" sz="1600" dirty="0" smtClean="0"/>
              <a:t>user to </a:t>
            </a:r>
            <a:r>
              <a:rPr lang="en-US" sz="1600" dirty="0"/>
              <a:t>a site containing malicious code.</a:t>
            </a:r>
          </a:p>
          <a:p>
            <a:pPr lvl="2"/>
            <a:r>
              <a:rPr lang="en-US" sz="1600" dirty="0"/>
              <a:t>The user visits this site with malicious code and their computer becomes infected. </a:t>
            </a:r>
            <a:endParaRPr lang="en-US" sz="1600" dirty="0" smtClean="0"/>
          </a:p>
          <a:p>
            <a:pPr lvl="2"/>
            <a:r>
              <a:rPr lang="en-US" sz="1600" dirty="0" smtClean="0"/>
              <a:t>After </a:t>
            </a:r>
            <a:r>
              <a:rPr lang="en-US" sz="1600" dirty="0"/>
              <a:t>identifying a vulnerable software package running on the victim’s computer, the exploit kit contacts the exploit kit server to download </a:t>
            </a:r>
            <a:r>
              <a:rPr lang="en-US" sz="1600" dirty="0" smtClean="0"/>
              <a:t>the malicious code.</a:t>
            </a:r>
            <a:endParaRPr lang="en-US" sz="1600" dirty="0"/>
          </a:p>
          <a:p>
            <a:pPr lvl="2"/>
            <a:r>
              <a:rPr lang="en-US" sz="1600" dirty="0"/>
              <a:t>After the victim’s computer has been compromised, it connects to the malware server and downloads a payload. </a:t>
            </a:r>
          </a:p>
          <a:p>
            <a:pPr lvl="2"/>
            <a:r>
              <a:rPr lang="en-US" sz="1600" dirty="0"/>
              <a:t>The final malware package is run on the victim’s computer.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8276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 smtClean="0"/>
              <a:t>Enterprise Services</a:t>
            </a:r>
            <a:endParaRPr lang="en-US" sz="1600" dirty="0"/>
          </a:p>
          <a:p>
            <a:r>
              <a:rPr lang="en-US" dirty="0"/>
              <a:t>HTTP and </a:t>
            </a:r>
            <a:r>
              <a:rPr lang="en-US" dirty="0" smtClean="0"/>
              <a:t>HTTPS (Contd.)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381" y="762731"/>
            <a:ext cx="8698380" cy="39287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Server </a:t>
            </a:r>
            <a:r>
              <a:rPr lang="en-US" sz="1600" dirty="0"/>
              <a:t>connection logs can often reveal information about the type of scan or </a:t>
            </a:r>
            <a:r>
              <a:rPr lang="en-US" sz="1600" dirty="0" smtClean="0"/>
              <a:t>attack.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/>
              <a:t>The different types of connection status codes </a:t>
            </a:r>
            <a:r>
              <a:rPr lang="en-IN" sz="1600" dirty="0" smtClean="0"/>
              <a:t>are: 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 smtClean="0"/>
              <a:t>Informational </a:t>
            </a:r>
            <a:r>
              <a:rPr lang="en-US" sz="1600" b="1" dirty="0"/>
              <a:t>1xx</a:t>
            </a:r>
            <a:r>
              <a:rPr lang="en-US" sz="1600" dirty="0"/>
              <a:t> </a:t>
            </a: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b="1" dirty="0" smtClean="0"/>
              <a:t>Successful </a:t>
            </a:r>
            <a:r>
              <a:rPr lang="en-US" sz="1600" b="1" dirty="0"/>
              <a:t>2xx</a:t>
            </a:r>
            <a:r>
              <a:rPr lang="en-US" sz="1600" dirty="0"/>
              <a:t> 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b="1" dirty="0" smtClean="0"/>
              <a:t>Redirection </a:t>
            </a:r>
            <a:r>
              <a:rPr lang="en-US" sz="1600" b="1" dirty="0"/>
              <a:t>3xx</a:t>
            </a:r>
            <a:r>
              <a:rPr lang="en-US" sz="1600" dirty="0"/>
              <a:t> 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b="1" dirty="0" smtClean="0"/>
              <a:t>Client </a:t>
            </a:r>
            <a:r>
              <a:rPr lang="en-US" sz="1600" b="1" dirty="0"/>
              <a:t>Error 4xx</a:t>
            </a:r>
            <a:r>
              <a:rPr lang="en-US" sz="1600" dirty="0"/>
              <a:t> 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To defend against web-based attacks:</a:t>
            </a:r>
          </a:p>
          <a:p>
            <a:pPr lvl="1"/>
            <a:r>
              <a:rPr lang="en-US" sz="1600" dirty="0"/>
              <a:t>Always update the OS and browsers with current patches and updates.</a:t>
            </a:r>
          </a:p>
          <a:p>
            <a:pPr lvl="1"/>
            <a:r>
              <a:rPr lang="en-US" sz="1600" dirty="0"/>
              <a:t>Use a web proxy to block malicious sites.</a:t>
            </a:r>
          </a:p>
          <a:p>
            <a:pPr lvl="1"/>
            <a:r>
              <a:rPr lang="en-US" sz="1600" dirty="0"/>
              <a:t>Use the best security practices from the Open Web Application Security Project (OWASP) when developing web applications.</a:t>
            </a:r>
          </a:p>
          <a:p>
            <a:pPr lvl="1"/>
            <a:r>
              <a:rPr lang="en-US" sz="1600" dirty="0"/>
              <a:t>Educate end users by showing them how to avoid web-based attacks.</a:t>
            </a:r>
          </a:p>
          <a:p>
            <a:pPr marL="142875" lvl="1" indent="0">
              <a:buNone/>
            </a:pP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92810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 smtClean="0"/>
              <a:t>Enterprise Services</a:t>
            </a:r>
            <a:endParaRPr lang="en-US" sz="1600" dirty="0"/>
          </a:p>
          <a:p>
            <a:r>
              <a:rPr lang="en-US" dirty="0"/>
              <a:t>Common HTTP Exploits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9327" y="744625"/>
            <a:ext cx="9099528" cy="3928700"/>
          </a:xfrm>
        </p:spPr>
        <p:txBody>
          <a:bodyPr/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Malicious iFrames</a:t>
            </a:r>
            <a:endParaRPr lang="en-US" sz="1600" dirty="0"/>
          </a:p>
          <a:p>
            <a:pPr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smtClean="0"/>
              <a:t>An </a:t>
            </a:r>
            <a:r>
              <a:rPr lang="en-US" sz="1600" dirty="0"/>
              <a:t>iFrame is an HTML element that allows the browser to load another web page from another source</a:t>
            </a:r>
            <a:r>
              <a:rPr lang="en-US" sz="1600" dirty="0" smtClean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smtClean="0"/>
              <a:t>In </a:t>
            </a:r>
            <a:r>
              <a:rPr lang="en-US" sz="1600" dirty="0" err="1" smtClean="0"/>
              <a:t>iFrame</a:t>
            </a:r>
            <a:r>
              <a:rPr lang="en-US" sz="1600" dirty="0" smtClean="0"/>
              <a:t> </a:t>
            </a:r>
            <a:r>
              <a:rPr lang="en-US" sz="1600" dirty="0" smtClean="0"/>
              <a:t>attacks, </a:t>
            </a:r>
            <a:r>
              <a:rPr lang="en-US" sz="1600" dirty="0" smtClean="0"/>
              <a:t>the threat actors insert </a:t>
            </a:r>
            <a:r>
              <a:rPr lang="en-US" sz="1600" dirty="0"/>
              <a:t>advertisements from other sources into the page. </a:t>
            </a:r>
            <a:endParaRPr lang="en-US" sz="1600" dirty="0" smtClean="0"/>
          </a:p>
          <a:p>
            <a:pPr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IN" sz="1600" dirty="0" smtClean="0"/>
              <a:t>Threat </a:t>
            </a:r>
            <a:r>
              <a:rPr lang="en-IN" sz="1600" dirty="0"/>
              <a:t>actors compromise a webserver and modify web pages by adding HTML for the malicious </a:t>
            </a:r>
            <a:r>
              <a:rPr lang="en-IN" sz="1600" dirty="0" err="1" smtClean="0"/>
              <a:t>iFrame</a:t>
            </a:r>
            <a:r>
              <a:rPr lang="en-IN" sz="1600" dirty="0" smtClean="0"/>
              <a:t>.</a:t>
            </a:r>
            <a:endParaRPr lang="en-US" sz="1600" dirty="0" smtClean="0"/>
          </a:p>
          <a:p>
            <a:pPr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smtClean="0"/>
              <a:t>As </a:t>
            </a:r>
            <a:r>
              <a:rPr lang="en-US" sz="1600" dirty="0" smtClean="0"/>
              <a:t>the iFrame </a:t>
            </a:r>
            <a:r>
              <a:rPr lang="en-US" sz="1600" dirty="0"/>
              <a:t>is </a:t>
            </a:r>
            <a:r>
              <a:rPr lang="en-US" sz="1600" dirty="0" smtClean="0"/>
              <a:t>running </a:t>
            </a:r>
            <a:r>
              <a:rPr lang="en-US" sz="1600" dirty="0"/>
              <a:t>in the page, it can be used to deliver a malicious exploit. such as spam advertising, exploit kits, and other malware</a:t>
            </a:r>
            <a:r>
              <a:rPr lang="en-US" sz="1600" dirty="0" smtClean="0"/>
              <a:t>.</a:t>
            </a:r>
          </a:p>
          <a:p>
            <a:pPr marL="188912" lvl="1" indent="0">
              <a:buNone/>
            </a:pPr>
            <a:r>
              <a:rPr lang="en-US" sz="1600" b="1" dirty="0"/>
              <a:t>Steps to prevent or reduce malicious </a:t>
            </a:r>
            <a:r>
              <a:rPr lang="en-US" sz="1600" b="1" dirty="0" err="1"/>
              <a:t>iFrames</a:t>
            </a:r>
            <a:r>
              <a:rPr lang="en-US" sz="1600" b="1" dirty="0"/>
              <a:t>:</a:t>
            </a:r>
          </a:p>
          <a:p>
            <a:pPr lvl="1" indent="-177800">
              <a:buFont typeface="Arial" pitchFamily="34" charset="0"/>
              <a:buChar char="•"/>
            </a:pPr>
            <a:r>
              <a:rPr lang="en-US" sz="1600" dirty="0"/>
              <a:t>Use a web proxy like to block malicious </a:t>
            </a:r>
            <a:r>
              <a:rPr lang="en-US" sz="1600" dirty="0" smtClean="0"/>
              <a:t>sites. </a:t>
            </a:r>
          </a:p>
          <a:p>
            <a:pPr lvl="1" indent="-177800">
              <a:buFont typeface="Arial" pitchFamily="34" charset="0"/>
              <a:buChar char="•"/>
            </a:pPr>
            <a:r>
              <a:rPr lang="en-IN" sz="1600" dirty="0" smtClean="0"/>
              <a:t>Ensure web </a:t>
            </a:r>
            <a:r>
              <a:rPr lang="en-IN" sz="1600" dirty="0"/>
              <a:t>developers do not use </a:t>
            </a:r>
            <a:r>
              <a:rPr lang="en-IN" sz="1600" dirty="0" err="1"/>
              <a:t>iFrames</a:t>
            </a:r>
            <a:r>
              <a:rPr lang="en-IN" sz="1600" dirty="0"/>
              <a:t>. </a:t>
            </a:r>
            <a:endParaRPr lang="en-US" sz="1600" dirty="0" smtClean="0"/>
          </a:p>
          <a:p>
            <a:pPr lvl="1" indent="-177800">
              <a:buFont typeface="Arial" pitchFamily="34" charset="0"/>
              <a:buChar char="•"/>
            </a:pPr>
            <a:r>
              <a:rPr lang="en-US" sz="1600" dirty="0" smtClean="0"/>
              <a:t>Use </a:t>
            </a:r>
            <a:r>
              <a:rPr lang="en-US" sz="1600" dirty="0"/>
              <a:t>a service such as Cisco Umbrella to prevent users from navigating to </a:t>
            </a:r>
            <a:r>
              <a:rPr lang="en-US" sz="1600" dirty="0" smtClean="0"/>
              <a:t>malicious websites.</a:t>
            </a:r>
            <a:endParaRPr lang="en-US" sz="1600" dirty="0"/>
          </a:p>
          <a:p>
            <a:pPr lvl="1" indent="-177800">
              <a:buFont typeface="Arial" pitchFamily="34" charset="0"/>
              <a:buChar char="•"/>
            </a:pPr>
            <a:r>
              <a:rPr lang="en-US" sz="1600" dirty="0" smtClean="0"/>
              <a:t>Ensure the </a:t>
            </a:r>
            <a:r>
              <a:rPr lang="en-US" sz="1600" dirty="0"/>
              <a:t>end user understands what an Iframe </a:t>
            </a:r>
            <a:r>
              <a:rPr lang="en-US" sz="1600" dirty="0" smtClean="0"/>
              <a:t>is.</a:t>
            </a:r>
            <a:endParaRPr lang="en-US" sz="1600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70317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 smtClean="0"/>
              <a:t>Enterprise Services</a:t>
            </a:r>
            <a:endParaRPr lang="en-US" sz="1600" dirty="0"/>
          </a:p>
          <a:p>
            <a:r>
              <a:rPr lang="en-US" dirty="0"/>
              <a:t>Common HTTP </a:t>
            </a:r>
            <a:r>
              <a:rPr lang="en-US" dirty="0" smtClean="0"/>
              <a:t>Exploits (Contd.)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9328" y="798943"/>
            <a:ext cx="8698380" cy="3928700"/>
          </a:xfrm>
        </p:spPr>
        <p:txBody>
          <a:bodyPr/>
          <a:lstStyle/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/>
              <a:t>HTTP 302 Cushioning</a:t>
            </a:r>
            <a:endParaRPr lang="en-US" sz="1600" dirty="0"/>
          </a:p>
          <a:p>
            <a:pPr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en-US" sz="1600" dirty="0" smtClean="0"/>
              <a:t>Threat </a:t>
            </a:r>
            <a:r>
              <a:rPr lang="en-US" sz="1600" dirty="0"/>
              <a:t>actors use the 302 Found HTTP response status code to direct the user’s web browser to a new location. </a:t>
            </a:r>
            <a:endParaRPr lang="en-US" sz="1600" dirty="0" smtClean="0"/>
          </a:p>
          <a:p>
            <a:pPr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browser believes that the new location is the URL provided in the </a:t>
            </a:r>
            <a:r>
              <a:rPr lang="en-US" sz="1600" dirty="0" smtClean="0"/>
              <a:t>header. </a:t>
            </a:r>
            <a:r>
              <a:rPr lang="en-IN" sz="1600" dirty="0"/>
              <a:t>The browser is invited to request this new URL. </a:t>
            </a:r>
            <a:r>
              <a:rPr lang="en-US" sz="1600" dirty="0" smtClean="0"/>
              <a:t>This </a:t>
            </a:r>
            <a:r>
              <a:rPr lang="en-US" sz="1600" dirty="0"/>
              <a:t>redirect function can be used multiple times until the browser finally lands on the page that contains the exploit. </a:t>
            </a:r>
            <a:endParaRPr lang="en-US" sz="1600" dirty="0" smtClean="0"/>
          </a:p>
          <a:p>
            <a:pPr indent="11113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smtClean="0"/>
              <a:t>Steps </a:t>
            </a:r>
            <a:r>
              <a:rPr lang="en-US" sz="1600" b="1" dirty="0"/>
              <a:t>to prevent or reduce HTTP 302 cushioning attacks:</a:t>
            </a:r>
          </a:p>
          <a:p>
            <a:pPr lvl="2"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en-US" sz="1600" dirty="0"/>
              <a:t>Use a web proxy to block malicious sites.</a:t>
            </a:r>
          </a:p>
          <a:p>
            <a:pPr lvl="2"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en-US" sz="1600" dirty="0"/>
              <a:t>Use a service such as Cisco Umbrella to prevent users from navigating to malicious websites.</a:t>
            </a:r>
          </a:p>
          <a:p>
            <a:pPr lvl="2"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en-US" sz="1600" dirty="0"/>
              <a:t>Ensure the end user understands how the browser is redirected through a series of HTTP 302 redirections.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US" sz="1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28107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 smtClean="0"/>
              <a:t>Enterprise Services</a:t>
            </a:r>
            <a:endParaRPr lang="en-US" sz="1600" dirty="0"/>
          </a:p>
          <a:p>
            <a:r>
              <a:rPr lang="en-US" dirty="0"/>
              <a:t>Common HTTP </a:t>
            </a:r>
            <a:r>
              <a:rPr lang="en-US" dirty="0" smtClean="0"/>
              <a:t>Exploits (Contd.)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381" y="798942"/>
            <a:ext cx="8698380" cy="4239985"/>
          </a:xfrm>
        </p:spPr>
        <p:txBody>
          <a:bodyPr/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Domain Shadowing</a:t>
            </a:r>
            <a:endParaRPr lang="en-US" sz="1600" dirty="0"/>
          </a:p>
          <a:p>
            <a:pPr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/>
              <a:t>When a threat actor </a:t>
            </a:r>
            <a:r>
              <a:rPr lang="en-US" sz="1600" dirty="0" smtClean="0"/>
              <a:t>create </a:t>
            </a:r>
            <a:r>
              <a:rPr lang="en-US" sz="1600" dirty="0"/>
              <a:t>a domain shadowing attack, </a:t>
            </a:r>
            <a:r>
              <a:rPr lang="en-US" sz="1600" dirty="0" smtClean="0"/>
              <a:t>first they compromise </a:t>
            </a:r>
            <a:r>
              <a:rPr lang="en-US" sz="1600" dirty="0"/>
              <a:t>a domain. Then they must create multiple subdomains of that domain to be used for the </a:t>
            </a:r>
            <a:r>
              <a:rPr lang="en-US" sz="1600" dirty="0" smtClean="0"/>
              <a:t>attacks using </a:t>
            </a:r>
            <a:r>
              <a:rPr lang="en-US" sz="1600" dirty="0"/>
              <a:t>Hijacked domain registration logins</a:t>
            </a:r>
            <a:r>
              <a:rPr lang="en-US" sz="1600" dirty="0" smtClean="0"/>
              <a:t>. 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IN" sz="1600" dirty="0" smtClean="0"/>
              <a:t>After </a:t>
            </a:r>
            <a:r>
              <a:rPr lang="en-IN" sz="1600" dirty="0"/>
              <a:t>these subdomains have been created, attackers can use </a:t>
            </a:r>
            <a:r>
              <a:rPr lang="en-IN" sz="1600" dirty="0" smtClean="0"/>
              <a:t>them even </a:t>
            </a:r>
            <a:r>
              <a:rPr lang="en-IN" sz="1600" dirty="0"/>
              <a:t>if they are found out to be malicious domains. They can simply make more from the parent domain</a:t>
            </a:r>
            <a:r>
              <a:rPr lang="en-IN" sz="1600" dirty="0" smtClean="0"/>
              <a:t>.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Steps to prevent or reduce Domain shadowing attacks: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/>
              <a:t>Secure all domain owner accounts. 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/>
              <a:t>Use a web proxy to block malicious sites.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/>
              <a:t>Use a service such as Cisco Umbrella to prevent users from navigating to web sites that are known to be malicious.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/>
              <a:t>Make sure that domain owners validate their registration accounts and look for any subdomains that they have not authorized.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15197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 smtClean="0"/>
              <a:t>Enterprise Services</a:t>
            </a:r>
            <a:endParaRPr lang="en-US" sz="1600" dirty="0"/>
          </a:p>
          <a:p>
            <a:r>
              <a:rPr lang="en-US" dirty="0"/>
              <a:t>Email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3" y="798942"/>
            <a:ext cx="8698380" cy="42399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As </a:t>
            </a:r>
            <a:r>
              <a:rPr lang="en-US" sz="1600" dirty="0" smtClean="0"/>
              <a:t>the level of use of email </a:t>
            </a:r>
            <a:r>
              <a:rPr lang="en-US" sz="1600" dirty="0" smtClean="0"/>
              <a:t>rises, </a:t>
            </a:r>
            <a:r>
              <a:rPr lang="en-US" sz="1600" dirty="0" smtClean="0"/>
              <a:t>security </a:t>
            </a:r>
            <a:r>
              <a:rPr lang="en-US" sz="1600" dirty="0"/>
              <a:t>becomes a greater priority.</a:t>
            </a:r>
            <a:r>
              <a:rPr lang="en-US" sz="1600" b="1" dirty="0"/>
              <a:t> </a:t>
            </a:r>
            <a:endParaRPr lang="en-US" sz="16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 smtClean="0"/>
              <a:t>The </a:t>
            </a:r>
            <a:r>
              <a:rPr lang="en-IN" sz="1600" dirty="0"/>
              <a:t>way </a:t>
            </a:r>
            <a:r>
              <a:rPr lang="en-IN" sz="1600" dirty="0" smtClean="0"/>
              <a:t>users access </a:t>
            </a:r>
            <a:r>
              <a:rPr lang="en-IN" sz="1600" dirty="0"/>
              <a:t>email today also increases the opportunity for the threat of malware to be introduced.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Examples of email threats: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Attachment-based </a:t>
            </a:r>
            <a:r>
              <a:rPr lang="en-US" sz="1600" b="1" dirty="0" smtClean="0"/>
              <a:t>attacks</a:t>
            </a:r>
            <a:r>
              <a:rPr lang="en-US" sz="1600" dirty="0"/>
              <a:t> </a:t>
            </a:r>
            <a:r>
              <a:rPr lang="en-US" sz="1600" dirty="0" smtClean="0"/>
              <a:t>- </a:t>
            </a:r>
            <a:r>
              <a:rPr lang="en-US" sz="1600" dirty="0" smtClean="0"/>
              <a:t>Threat </a:t>
            </a:r>
            <a:r>
              <a:rPr lang="en-US" sz="1600" dirty="0"/>
              <a:t>actors embed malicious content in business files such as an email from the IT department. 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Email spoofing</a:t>
            </a:r>
            <a:r>
              <a:rPr lang="en-US" sz="1600" dirty="0"/>
              <a:t> </a:t>
            </a:r>
            <a:r>
              <a:rPr lang="en-US" sz="1600" dirty="0" smtClean="0"/>
              <a:t>- </a:t>
            </a:r>
            <a:r>
              <a:rPr lang="en-US" sz="1600" dirty="0" smtClean="0"/>
              <a:t>Threat </a:t>
            </a:r>
            <a:r>
              <a:rPr lang="en-US" sz="1600" dirty="0"/>
              <a:t>actors create email messages with a forged sender address that is meant to fool the recipient into providing money or sensitive information. 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Spam </a:t>
            </a:r>
            <a:r>
              <a:rPr lang="en-US" sz="1600" b="1" dirty="0" smtClean="0"/>
              <a:t>email</a:t>
            </a:r>
            <a:r>
              <a:rPr lang="en-US" sz="1600" dirty="0" smtClean="0"/>
              <a:t> - Threat </a:t>
            </a:r>
            <a:r>
              <a:rPr lang="en-US" sz="1600" dirty="0"/>
              <a:t>actors send unsolicited email containing advertisements or malicious files. 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Open mail relay </a:t>
            </a:r>
            <a:r>
              <a:rPr lang="en-US" sz="1600" b="1" dirty="0" smtClean="0"/>
              <a:t>server - </a:t>
            </a:r>
            <a:r>
              <a:rPr lang="en-US" sz="1600" dirty="0" smtClean="0"/>
              <a:t>This </a:t>
            </a:r>
            <a:r>
              <a:rPr lang="en-US" sz="1600" dirty="0"/>
              <a:t>is an SMTP server that allows anybody on the internet to send mail.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79596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 smtClean="0"/>
              <a:t>Enterprise Services</a:t>
            </a:r>
            <a:endParaRPr lang="en-US" sz="1600" dirty="0"/>
          </a:p>
          <a:p>
            <a:r>
              <a:rPr lang="en-US" dirty="0"/>
              <a:t>Web-Exposed Databases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5540" y="835155"/>
            <a:ext cx="8698380" cy="3948156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Web applications commonly connect to a relational database to access data.</a:t>
            </a:r>
            <a:endParaRPr lang="en-US" sz="1600" dirty="0" smtClean="0"/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As </a:t>
            </a:r>
            <a:r>
              <a:rPr lang="en-US" sz="1600" dirty="0" smtClean="0"/>
              <a:t>relational </a:t>
            </a:r>
            <a:r>
              <a:rPr lang="en-US" sz="1600" dirty="0"/>
              <a:t>databases often contain sensitive data, databases are a frequent target for attacks</a:t>
            </a:r>
            <a:r>
              <a:rPr lang="en-US" sz="1600" dirty="0" smtClean="0"/>
              <a:t>.</a:t>
            </a:r>
            <a:endParaRPr lang="en-US" sz="1600" b="1" dirty="0" smtClean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 smtClean="0"/>
              <a:t>Code Injection</a:t>
            </a:r>
            <a:endParaRPr lang="en-US" sz="1600" dirty="0" smtClean="0"/>
          </a:p>
          <a:p>
            <a:pPr lvl="2"/>
            <a:r>
              <a:rPr lang="en-US" sz="1600" dirty="0" smtClean="0"/>
              <a:t>The </a:t>
            </a:r>
            <a:r>
              <a:rPr lang="en-US" sz="1600" dirty="0"/>
              <a:t>attacker’s commands </a:t>
            </a:r>
            <a:r>
              <a:rPr lang="en-US" sz="1600" dirty="0" smtClean="0"/>
              <a:t>are </a:t>
            </a:r>
            <a:r>
              <a:rPr lang="en-US" sz="1600" dirty="0"/>
              <a:t>executed through the web application and has the same permissions as the web application</a:t>
            </a:r>
            <a:r>
              <a:rPr lang="en-US" sz="1600" dirty="0" smtClean="0"/>
              <a:t>.</a:t>
            </a:r>
          </a:p>
          <a:p>
            <a:pPr lvl="2"/>
            <a:r>
              <a:rPr lang="en-IN" sz="1600" dirty="0"/>
              <a:t>This type of attack is used because often there is insufficient validation of input</a:t>
            </a:r>
            <a:r>
              <a:rPr lang="en-IN" sz="1600" dirty="0" smtClean="0"/>
              <a:t>.</a:t>
            </a:r>
            <a:endParaRPr lang="en-US" sz="1600" dirty="0"/>
          </a:p>
          <a:p>
            <a:pPr marL="0" lvl="2" indent="0">
              <a:buNone/>
            </a:pPr>
            <a:r>
              <a:rPr lang="en-US" sz="1600" b="1" dirty="0" smtClean="0"/>
              <a:t>SQL Injection</a:t>
            </a:r>
          </a:p>
          <a:p>
            <a:pPr marL="442913" lvl="2" indent="-171450"/>
            <a:r>
              <a:rPr lang="en-IN" sz="1600" dirty="0"/>
              <a:t>Threat actors use SQL injections to breach the relational database, create malicious SQL queries, and obtain sensitive data from the relational </a:t>
            </a:r>
            <a:r>
              <a:rPr lang="en-IN" sz="1600" dirty="0" smtClean="0"/>
              <a:t>database.</a:t>
            </a:r>
            <a:endParaRPr lang="en-US" sz="1600" dirty="0" smtClean="0"/>
          </a:p>
          <a:p>
            <a:pPr marL="442913" lvl="2" indent="-171450"/>
            <a:r>
              <a:rPr lang="en-IN" sz="1600" dirty="0" smtClean="0"/>
              <a:t>A </a:t>
            </a:r>
            <a:r>
              <a:rPr lang="en-IN" sz="1600" dirty="0"/>
              <a:t>successful SQL injection exploit can read sensitive data from the database, modify database data, execute administration operations on the database, and sometimes, issue commands to the operating system.</a:t>
            </a:r>
            <a:endParaRPr lang="en-IN" sz="1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04115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 smtClean="0"/>
              <a:t>Enterprise Services</a:t>
            </a:r>
            <a:endParaRPr lang="en-US" sz="1600" dirty="0"/>
          </a:p>
          <a:p>
            <a:r>
              <a:rPr lang="en-US" dirty="0"/>
              <a:t>Client-side Scripting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1222" y="798943"/>
            <a:ext cx="8698380" cy="3948156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Cross-Site Scripting</a:t>
            </a:r>
            <a:endParaRPr lang="en-US" sz="1600" dirty="0"/>
          </a:p>
          <a:p>
            <a:pPr marL="271463" lvl="2" indent="-180975"/>
            <a:r>
              <a:rPr lang="en-US" sz="1600" dirty="0"/>
              <a:t>Cross-Site Scripting (XSS) is where web pages that are executed on the client-side, within their own web browser, are injected with malicious scripts. </a:t>
            </a:r>
            <a:endParaRPr lang="en-US" sz="1600" dirty="0" smtClean="0"/>
          </a:p>
          <a:p>
            <a:pPr marL="271463" lvl="2" indent="-180975"/>
            <a:r>
              <a:rPr lang="en-US" sz="1600" dirty="0" smtClean="0"/>
              <a:t>These </a:t>
            </a:r>
            <a:r>
              <a:rPr lang="en-US" sz="1600" dirty="0"/>
              <a:t>scripts can be used by Visual Basic, JavaScript, and others to access a computer, collect sensitive information, or deploy more attacks and spread </a:t>
            </a:r>
            <a:r>
              <a:rPr lang="en-US" sz="1600" dirty="0" smtClean="0"/>
              <a:t>malware. </a:t>
            </a:r>
          </a:p>
          <a:p>
            <a:pPr marL="271463" lvl="2" indent="-180975"/>
            <a:r>
              <a:rPr lang="en-US" sz="1600" dirty="0" smtClean="0"/>
              <a:t>The </a:t>
            </a:r>
            <a:r>
              <a:rPr lang="en-US" sz="1600" dirty="0"/>
              <a:t>t</a:t>
            </a:r>
            <a:r>
              <a:rPr lang="en-US" sz="1600" dirty="0" smtClean="0"/>
              <a:t>wo </a:t>
            </a:r>
            <a:r>
              <a:rPr lang="en-US" sz="1600" dirty="0" smtClean="0"/>
              <a:t>main </a:t>
            </a:r>
            <a:r>
              <a:rPr lang="en-US" sz="1600" dirty="0"/>
              <a:t>types of </a:t>
            </a:r>
            <a:r>
              <a:rPr lang="en-US" sz="1600" dirty="0" smtClean="0"/>
              <a:t>XSS are </a:t>
            </a:r>
            <a:r>
              <a:rPr lang="en-US" sz="1600" b="1" dirty="0" smtClean="0"/>
              <a:t>Stored </a:t>
            </a:r>
            <a:r>
              <a:rPr lang="en-US" sz="1600" b="1" dirty="0"/>
              <a:t>(</a:t>
            </a:r>
            <a:r>
              <a:rPr lang="en-US" sz="1600" b="1" dirty="0" smtClean="0"/>
              <a:t>persistent)</a:t>
            </a:r>
            <a:r>
              <a:rPr lang="en-US" sz="1600" dirty="0"/>
              <a:t> </a:t>
            </a:r>
            <a:r>
              <a:rPr lang="en-US" sz="1600" dirty="0" smtClean="0"/>
              <a:t>and </a:t>
            </a:r>
            <a:r>
              <a:rPr lang="en-US" sz="1600" b="1" dirty="0" smtClean="0"/>
              <a:t>Reflected </a:t>
            </a:r>
            <a:r>
              <a:rPr lang="en-US" sz="1600" b="1" dirty="0"/>
              <a:t>(non-persistent</a:t>
            </a:r>
            <a:r>
              <a:rPr lang="en-US" sz="1600" b="1" dirty="0" smtClean="0"/>
              <a:t>)</a:t>
            </a:r>
            <a:r>
              <a:rPr lang="en-US" sz="1600" b="1" dirty="0" smtClean="0"/>
              <a:t>.</a:t>
            </a:r>
          </a:p>
          <a:p>
            <a:pPr marL="271463" indent="-180975">
              <a:buFont typeface="Arial" panose="020B0604020202020204" pitchFamily="34" charset="0"/>
              <a:buChar char="•"/>
            </a:pPr>
            <a:r>
              <a:rPr lang="en-IN" sz="1600" b="1" dirty="0"/>
              <a:t>W</a:t>
            </a:r>
            <a:r>
              <a:rPr lang="en-IN" sz="1600" b="1" dirty="0" smtClean="0"/>
              <a:t>ays </a:t>
            </a:r>
            <a:r>
              <a:rPr lang="en-IN" sz="1600" b="1" dirty="0"/>
              <a:t>to prevent or reduce XSS attacks</a:t>
            </a:r>
            <a:r>
              <a:rPr lang="en-IN" sz="1600" dirty="0"/>
              <a:t>:</a:t>
            </a:r>
          </a:p>
          <a:p>
            <a:pPr marL="625475" lvl="1" indent="-180975">
              <a:buFont typeface="Arial" panose="020B0604020202020204" pitchFamily="34" charset="0"/>
              <a:buChar char="•"/>
            </a:pPr>
            <a:r>
              <a:rPr lang="en-IN" sz="1600" dirty="0" smtClean="0"/>
              <a:t>Ensure </a:t>
            </a:r>
            <a:r>
              <a:rPr lang="en-IN" sz="1600" dirty="0"/>
              <a:t>that web application developers are aware of XSS vulnerabilities and how to avoid them.</a:t>
            </a:r>
          </a:p>
          <a:p>
            <a:pPr marL="625475" lvl="1" indent="-180975">
              <a:buFont typeface="Arial" panose="020B0604020202020204" pitchFamily="34" charset="0"/>
              <a:buChar char="•"/>
            </a:pPr>
            <a:r>
              <a:rPr lang="en-IN" sz="1600" dirty="0"/>
              <a:t>Use an IPS implementation to detect and prevent malicious scripts.</a:t>
            </a:r>
          </a:p>
          <a:p>
            <a:pPr marL="625475" lvl="1" indent="-180975">
              <a:buFont typeface="Arial" panose="020B0604020202020204" pitchFamily="34" charset="0"/>
              <a:buChar char="•"/>
            </a:pPr>
            <a:r>
              <a:rPr lang="en-IN" sz="1600" dirty="0"/>
              <a:t>Use a web proxy to block malicious sites.</a:t>
            </a:r>
          </a:p>
          <a:p>
            <a:pPr marL="625475" lvl="1" indent="-180975">
              <a:buFont typeface="Arial" panose="020B0604020202020204" pitchFamily="34" charset="0"/>
              <a:buChar char="•"/>
            </a:pPr>
            <a:r>
              <a:rPr lang="en-IN" sz="1600" dirty="0"/>
              <a:t>Use a service such as Cisco Umbrella to prevent users from navigating to </a:t>
            </a:r>
            <a:r>
              <a:rPr lang="en-IN" sz="1600" dirty="0" smtClean="0"/>
              <a:t>malicious websites.</a:t>
            </a:r>
            <a:endParaRPr lang="en-IN" sz="1600" dirty="0"/>
          </a:p>
          <a:p>
            <a:pPr lvl="2"/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82236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 smtClean="0"/>
              <a:t>Enterprise Services</a:t>
            </a:r>
            <a:endParaRPr lang="en-US" sz="1600" dirty="0"/>
          </a:p>
          <a:p>
            <a:r>
              <a:rPr lang="en-US" dirty="0"/>
              <a:t>Attacking a MySQL Database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3" y="798943"/>
            <a:ext cx="8698380" cy="394815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In this lab, you will </a:t>
            </a:r>
            <a:r>
              <a:rPr lang="en-US" sz="1600" dirty="0" smtClean="0"/>
              <a:t>complete the following objective</a:t>
            </a:r>
            <a:r>
              <a:rPr lang="en-US" sz="1600" dirty="0" smtClean="0"/>
              <a:t> </a:t>
            </a:r>
            <a:r>
              <a:rPr lang="en-US" sz="1600" dirty="0" smtClean="0"/>
              <a:t>:</a:t>
            </a:r>
            <a:endParaRPr lang="en-US" sz="1600" dirty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View a </a:t>
            </a:r>
            <a:r>
              <a:rPr lang="en-US" sz="1600" dirty="0" smtClean="0"/>
              <a:t>PCAP </a:t>
            </a:r>
            <a:r>
              <a:rPr lang="en-US" sz="1600" dirty="0"/>
              <a:t>file from a previous attack against a SQL database.</a:t>
            </a:r>
            <a:endParaRPr lang="fr-FR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33074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n-US" dirty="0"/>
              <a:t>What to Expect in this Module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facilitate learning, the following features within the GUI may be included in this module: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4EE699F-A87C-2246-9235-C1DFDF6B2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621581"/>
              </p:ext>
            </p:extLst>
          </p:nvPr>
        </p:nvGraphicFramePr>
        <p:xfrm>
          <a:off x="301658" y="1145310"/>
          <a:ext cx="8557528" cy="2227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xmlns="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xmlns="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Hands-On Labs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Labs designed for working with physical equipment.</a:t>
                      </a:r>
                    </a:p>
                  </a:txBody>
                  <a:tcPr anchor="ctr"/>
                </a:tc>
              </a:tr>
              <a:tr h="331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98835149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algn="l" defTabSz="685777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Your Understanding (CYU)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topic online quiz to help learners gauge content understanding. </a:t>
                      </a:r>
                    </a:p>
                  </a:txBody>
                  <a:tcPr/>
                </a:tc>
              </a:tr>
              <a:tr h="178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Quizzes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Self-assessments that integrate concepts and skills learned throughout the series of topics presented in the module.</a:t>
                      </a:r>
                    </a:p>
                  </a:txBody>
                  <a:tcPr/>
                </a:tc>
              </a:tr>
              <a:tr h="178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Summary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Briefly recaps module content.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 smtClean="0"/>
              <a:t>Enterprise Services</a:t>
            </a:r>
            <a:endParaRPr lang="en-US" sz="1600" dirty="0"/>
          </a:p>
          <a:p>
            <a:r>
              <a:rPr lang="en-US" dirty="0"/>
              <a:t>Reading Server Logs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3" y="798943"/>
            <a:ext cx="8698380" cy="394815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In this lab, you will complete the following objectives</a:t>
            </a:r>
            <a:r>
              <a:rPr lang="en-US" sz="16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Reading Log Files with </a:t>
            </a:r>
            <a:r>
              <a:rPr lang="en-US" sz="1600" b="1" dirty="0" smtClean="0"/>
              <a:t>cat</a:t>
            </a:r>
            <a:r>
              <a:rPr lang="en-US" sz="1600" dirty="0"/>
              <a:t>, </a:t>
            </a:r>
            <a:r>
              <a:rPr lang="en-US" sz="1600" b="1" dirty="0" smtClean="0"/>
              <a:t>more</a:t>
            </a:r>
            <a:r>
              <a:rPr lang="en-US" sz="1600" dirty="0"/>
              <a:t>, and </a:t>
            </a:r>
            <a:r>
              <a:rPr lang="en-US" sz="1600" b="1" dirty="0" smtClean="0"/>
              <a:t>less</a:t>
            </a:r>
            <a:endParaRPr lang="en-US" sz="1600" b="1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Log Files and Syslog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Log Files and </a:t>
            </a:r>
            <a:r>
              <a:rPr lang="en-US" sz="1600" b="1" dirty="0" err="1" smtClean="0"/>
              <a:t>journalctl</a:t>
            </a:r>
            <a:endParaRPr lang="en-US" sz="1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69463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326" y="1702341"/>
            <a:ext cx="8348870" cy="1610116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17.3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Attacking What We Do Summary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75384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7549" y="41393"/>
            <a:ext cx="5100087" cy="757551"/>
          </a:xfrm>
        </p:spPr>
        <p:txBody>
          <a:bodyPr/>
          <a:lstStyle/>
          <a:p>
            <a:r>
              <a:rPr lang="en-US" altLang="en-US" sz="1600" dirty="0" smtClean="0"/>
              <a:t>Attacking What We Do Summary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What </a:t>
            </a:r>
            <a:r>
              <a:rPr lang="en-US" altLang="en-US" dirty="0" smtClean="0"/>
              <a:t>Did </a:t>
            </a:r>
            <a:r>
              <a:rPr lang="en-US" altLang="en-US" dirty="0" smtClean="0"/>
              <a:t>I </a:t>
            </a:r>
            <a:r>
              <a:rPr lang="en-US" altLang="en-US" dirty="0" smtClean="0"/>
              <a:t>Learn </a:t>
            </a:r>
            <a:r>
              <a:rPr lang="en-US" altLang="en-US" dirty="0" smtClean="0"/>
              <a:t>in this </a:t>
            </a:r>
            <a:r>
              <a:rPr lang="en-US" altLang="en-US" dirty="0" smtClean="0"/>
              <a:t>Module</a:t>
            </a:r>
            <a:r>
              <a:rPr lang="en-US" altLang="en-US" dirty="0" smtClean="0"/>
              <a:t>?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9088" y="744550"/>
            <a:ext cx="8840141" cy="4274248"/>
          </a:xfrm>
        </p:spPr>
        <p:txBody>
          <a:bodyPr/>
          <a:lstStyle/>
          <a:p>
            <a:pPr marL="285750" lvl="2" indent="-285750"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Any </a:t>
            </a:r>
            <a:r>
              <a:rPr lang="en-US" sz="1600" dirty="0"/>
              <a:t>client can send an unsolicited ARP Reply called a “gratuitous ARP.” </a:t>
            </a:r>
            <a:endParaRPr lang="en-US" sz="1600" dirty="0" smtClean="0"/>
          </a:p>
          <a:p>
            <a:pPr marL="285750" lvl="2" indent="-285750"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threat actor can poison the ARP cache of devices on the local network, creating an MiTM attack to redirect traffic</a:t>
            </a:r>
            <a:r>
              <a:rPr lang="en-US" sz="1600" dirty="0" smtClean="0"/>
              <a:t>.</a:t>
            </a:r>
          </a:p>
          <a:p>
            <a:pPr marL="285750" lvl="2" indent="-285750"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itchFamily="34" charset="0"/>
              <a:buChar char="•"/>
            </a:pPr>
            <a:r>
              <a:rPr lang="en-US" sz="1600" dirty="0"/>
              <a:t>The Domain Name Service (DNS) protocol </a:t>
            </a:r>
            <a:r>
              <a:rPr lang="en-US" sz="1600" dirty="0" smtClean="0"/>
              <a:t>uses </a:t>
            </a:r>
            <a:r>
              <a:rPr lang="en-US" sz="1600" dirty="0" smtClean="0"/>
              <a:t>Resource </a:t>
            </a:r>
            <a:r>
              <a:rPr lang="en-US" sz="1600" dirty="0"/>
              <a:t>R</a:t>
            </a:r>
            <a:r>
              <a:rPr lang="en-US" sz="1600" dirty="0" smtClean="0"/>
              <a:t>ecords </a:t>
            </a:r>
            <a:r>
              <a:rPr lang="en-US" sz="1600" dirty="0"/>
              <a:t>(RR) to identify the type of DNS </a:t>
            </a:r>
            <a:r>
              <a:rPr lang="en-US" sz="1600" dirty="0" smtClean="0"/>
              <a:t>response.</a:t>
            </a:r>
          </a:p>
          <a:p>
            <a:pPr marL="285750" lvl="2" indent="-285750"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DNS </a:t>
            </a:r>
            <a:r>
              <a:rPr lang="en-US" sz="1600" dirty="0"/>
              <a:t>open resolvers are vulnerable to multiple malicious activities, including DNS cache poisoning, in which falsified records are provided to the open resolver. </a:t>
            </a:r>
            <a:endParaRPr lang="en-US" sz="1600" dirty="0" smtClean="0"/>
          </a:p>
          <a:p>
            <a:pPr marL="285750" lvl="2" indent="-285750"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In DNS </a:t>
            </a:r>
            <a:r>
              <a:rPr lang="en-US" sz="1600" dirty="0"/>
              <a:t>amplification and reflection </a:t>
            </a:r>
            <a:r>
              <a:rPr lang="en-US" sz="1600" dirty="0" smtClean="0"/>
              <a:t>attacks, </a:t>
            </a:r>
            <a:r>
              <a:rPr lang="en-US" sz="1600" dirty="0" smtClean="0"/>
              <a:t>the </a:t>
            </a:r>
            <a:r>
              <a:rPr lang="en-US" sz="1600" dirty="0"/>
              <a:t>benign nature of the DNS protocol is exploited to cause DoS</a:t>
            </a:r>
            <a:r>
              <a:rPr lang="en-US" sz="1600" dirty="0" smtClean="0"/>
              <a:t>/ DDoS </a:t>
            </a:r>
            <a:r>
              <a:rPr lang="en-US" sz="1600" dirty="0"/>
              <a:t>attacks. </a:t>
            </a:r>
            <a:endParaRPr lang="en-US" sz="1600" dirty="0" smtClean="0"/>
          </a:p>
          <a:p>
            <a:pPr marL="285750" lvl="2" indent="-285750"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In </a:t>
            </a:r>
            <a:r>
              <a:rPr lang="en-US" sz="1600" dirty="0"/>
              <a:t>DNS resource utilization attacks, a DoS attack is launched against the DNS server itself. </a:t>
            </a:r>
            <a:endParaRPr lang="en-US" sz="1600" dirty="0" smtClean="0"/>
          </a:p>
          <a:p>
            <a:pPr marL="285750" lvl="2" indent="-285750"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Threat </a:t>
            </a:r>
            <a:r>
              <a:rPr lang="en-US" sz="1600" dirty="0" smtClean="0"/>
              <a:t>actors </a:t>
            </a:r>
            <a:r>
              <a:rPr lang="en-US" sz="1600" dirty="0" smtClean="0"/>
              <a:t>use Fast </a:t>
            </a:r>
            <a:r>
              <a:rPr lang="en-US" sz="1600" dirty="0"/>
              <a:t>Flux, in which malicious servers will rapidly change their IP address. </a:t>
            </a:r>
            <a:endParaRPr lang="en-US" sz="1600" dirty="0" smtClean="0"/>
          </a:p>
          <a:p>
            <a:pPr marL="285750" lvl="2" indent="-285750"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itchFamily="34" charset="0"/>
              <a:buChar char="•"/>
            </a:pPr>
            <a:r>
              <a:rPr lang="en-US" sz="1600" dirty="0"/>
              <a:t>To </a:t>
            </a:r>
            <a:r>
              <a:rPr lang="en-US" sz="1600" dirty="0" smtClean="0"/>
              <a:t>stop </a:t>
            </a:r>
            <a:r>
              <a:rPr lang="en-US" sz="1600" dirty="0"/>
              <a:t>DNS tunneling, a filter that inspects DNS traffic must be used.</a:t>
            </a:r>
          </a:p>
        </p:txBody>
      </p:sp>
    </p:spTree>
    <p:extLst>
      <p:ext uri="{BB962C8B-B14F-4D97-AF65-F5344CB8AC3E}">
        <p14:creationId xmlns:p14="http://schemas.microsoft.com/office/powerpoint/2010/main" val="37929511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7549" y="41393"/>
            <a:ext cx="5181568" cy="757551"/>
          </a:xfrm>
        </p:spPr>
        <p:txBody>
          <a:bodyPr/>
          <a:lstStyle/>
          <a:p>
            <a:r>
              <a:rPr lang="en-US" altLang="en-US" sz="1600" dirty="0" smtClean="0"/>
              <a:t>Attacking What We do Summary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What </a:t>
            </a:r>
            <a:r>
              <a:rPr lang="en-US" altLang="en-US" dirty="0" smtClean="0"/>
              <a:t>Did </a:t>
            </a:r>
            <a:r>
              <a:rPr lang="en-US" altLang="en-US" dirty="0" smtClean="0"/>
              <a:t>I </a:t>
            </a:r>
            <a:r>
              <a:rPr lang="en-US" altLang="en-US" dirty="0" smtClean="0"/>
              <a:t>Learn </a:t>
            </a:r>
            <a:r>
              <a:rPr lang="en-US" altLang="en-US" dirty="0" smtClean="0"/>
              <a:t>in this </a:t>
            </a:r>
            <a:r>
              <a:rPr lang="en-US" altLang="en-US" dirty="0" smtClean="0"/>
              <a:t>Module</a:t>
            </a:r>
            <a:r>
              <a:rPr lang="en-US" altLang="en-US" dirty="0" smtClean="0"/>
              <a:t>?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88141" y="789815"/>
            <a:ext cx="8840141" cy="379479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DHCP spoofing attack occurs when a rogue DHCP server is connected to the network and provides false IP configuration parameters to legitimate clients. 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compromised web page redirects the user to a site that hosts malicious </a:t>
            </a:r>
            <a:r>
              <a:rPr lang="en-US" sz="1600" dirty="0" smtClean="0"/>
              <a:t>code which is known </a:t>
            </a:r>
            <a:r>
              <a:rPr lang="en-US" sz="1600" dirty="0"/>
              <a:t>as a drive-by download. 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Cross-Site </a:t>
            </a:r>
            <a:r>
              <a:rPr lang="en-US" sz="1600" dirty="0"/>
              <a:t>Scripting (XSS) attacks occur when browsers execute malicious scripts on the client and provide threat actors with access to sensitive information on the local host.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The OWASP Top 10 Web Application Security Risks is designed to help organizations create secure web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2892445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</a:t>
            </a:r>
            <a:r>
              <a:rPr lang="en-US" sz="1400" dirty="0" smtClean="0">
                <a:latin typeface="Arial" charset="0"/>
              </a:rPr>
              <a:t>17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356224"/>
              </p:ext>
            </p:extLst>
          </p:nvPr>
        </p:nvGraphicFramePr>
        <p:xfrm>
          <a:off x="1403287" y="1120374"/>
          <a:ext cx="6400800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0352">
                  <a:extLst>
                    <a:ext uri="{9D8B030D-6E8A-4147-A177-3AD203B41FA5}">
                      <a16:colId xmlns:a16="http://schemas.microsoft.com/office/drawing/2014/main" xmlns="" val="2731093094"/>
                    </a:ext>
                  </a:extLst>
                </a:gridCol>
                <a:gridCol w="3780448"/>
              </a:tblGrid>
              <a:tr h="1034352">
                <a:tc>
                  <a:txBody>
                    <a:bodyPr/>
                    <a:lstStyle/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Record resource (RR)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Command and Control (C&amp;C) 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iFrame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Open Web Application Security Project (OWASP) 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Cross-Site Scripting (XSS) 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 Shadowing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0079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4978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Check Your Understanding</a:t>
            </a:r>
          </a:p>
        </p:txBody>
      </p:sp>
      <p:sp>
        <p:nvSpPr>
          <p:cNvPr id="7171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are designed to let students quickly determine if they understand the content and can proceed, or if they need to review.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</a:t>
            </a:r>
            <a:r>
              <a:rPr lang="en-US" sz="1600" b="1" i="1" dirty="0"/>
              <a:t>do not </a:t>
            </a:r>
            <a:r>
              <a:rPr lang="en-US" sz="1600" dirty="0"/>
              <a:t>affect student grades.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There are no separate slides for these activities in the PPT. They are listed in the notes area of the slide that appears before these activities.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1600" dirty="0"/>
          </a:p>
          <a:p>
            <a:pPr eaLnBrk="1" hangingPunct="1">
              <a:spcBef>
                <a:spcPct val="30000"/>
              </a:spcBef>
            </a:pP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33575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568207"/>
          </a:xfrm>
        </p:spPr>
        <p:txBody>
          <a:bodyPr/>
          <a:lstStyle/>
          <a:p>
            <a:pPr eaLnBrk="1" hangingPunct="1"/>
            <a:r>
              <a:rPr lang="en-US" dirty="0"/>
              <a:t>Module </a:t>
            </a:r>
            <a:r>
              <a:rPr lang="en-US" dirty="0" smtClean="0"/>
              <a:t>17: </a:t>
            </a:r>
            <a:r>
              <a:rPr lang="en-US" dirty="0"/>
              <a:t>Activities</a:t>
            </a:r>
          </a:p>
        </p:txBody>
      </p:sp>
      <p:sp>
        <p:nvSpPr>
          <p:cNvPr id="6147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136631" y="609600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activities are associated with this module?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xmlns="" id="{8E0D7341-0652-46A5-A6D2-B3043B81A1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0532763"/>
              </p:ext>
            </p:extLst>
          </p:nvPr>
        </p:nvGraphicFramePr>
        <p:xfrm>
          <a:off x="260853" y="1096817"/>
          <a:ext cx="8229418" cy="1433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40480">
                  <a:extLst>
                    <a:ext uri="{9D8B030D-6E8A-4147-A177-3AD203B41FA5}">
                      <a16:colId xmlns:a16="http://schemas.microsoft.com/office/drawing/2014/main" xmlns="" val="3156509146"/>
                    </a:ext>
                  </a:extLst>
                </a:gridCol>
                <a:gridCol w="34973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18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2149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1070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17.1.1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Animation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ARP Vulnerabilities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</a:tr>
              <a:tr h="159139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17.1.7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Exploring DNS Traffic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2630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17.2.6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Attacking a MySQL </a:t>
                      </a:r>
                      <a:r>
                        <a:rPr lang="en-US" sz="1100" dirty="0" smtClean="0"/>
                        <a:t>Database</a:t>
                      </a:r>
                      <a:endParaRPr lang="en-US" sz="1100" dirty="0" smtClean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</a:tr>
              <a:tr h="157479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17.2.7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Reading Server </a:t>
                      </a:r>
                      <a:r>
                        <a:rPr lang="en-US" sz="1100" dirty="0" smtClean="0"/>
                        <a:t>Logs</a:t>
                      </a:r>
                      <a:endParaRPr lang="en-US" sz="1100" dirty="0" smtClean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</a:tr>
              <a:tr h="147596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17.2.8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Your Understanding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Services </a:t>
                      </a: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Attacks</a:t>
                      </a:r>
                      <a:endParaRPr lang="en-US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946538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17: </a:t>
            </a:r>
            <a:r>
              <a:rPr lang="en-US" dirty="0"/>
              <a:t>Best Practices</a:t>
            </a:r>
          </a:p>
        </p:txBody>
      </p:sp>
      <p:sp>
        <p:nvSpPr>
          <p:cNvPr id="1126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44065" y="798945"/>
            <a:ext cx="8853286" cy="3909242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Prior to teaching Module </a:t>
            </a:r>
            <a:r>
              <a:rPr lang="en-US" sz="1600" dirty="0" smtClean="0"/>
              <a:t>17, </a:t>
            </a:r>
            <a:r>
              <a:rPr lang="en-US" sz="1600" dirty="0"/>
              <a:t>the instructor should: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Review the activities and assessments for this module.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Try to include as many questions as possible to keep students engaged during classroom presentation.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endParaRPr lang="en-US" sz="1600" dirty="0"/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Topic </a:t>
            </a:r>
            <a:r>
              <a:rPr lang="en-US" sz="1600" dirty="0" smtClean="0"/>
              <a:t>17.1</a:t>
            </a:r>
            <a:endParaRPr lang="en-US" sz="1600" dirty="0"/>
          </a:p>
          <a:p>
            <a:pPr marL="557213" lvl="4" indent="-171450" defTabSz="457200" fontAlgn="auto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Provide an overview of ARP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557213" lvl="4" indent="-171450" defTabSz="457200" fontAlgn="auto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Play an animation to demonstrate the ARP process</a:t>
            </a:r>
            <a:endParaRPr lang="en-US" sz="1600" dirty="0">
              <a:solidFill>
                <a:srgbClr val="000000"/>
              </a:solidFill>
            </a:endParaRPr>
          </a:p>
          <a:p>
            <a:pPr marL="557213" lvl="4" indent="-171450" defTabSz="457200" fontAlgn="auto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Explain ARP </a:t>
            </a:r>
            <a:r>
              <a:rPr lang="en-US" sz="1600" dirty="0">
                <a:solidFill>
                  <a:srgbClr val="000000"/>
                </a:solidFill>
              </a:rPr>
              <a:t>Cache </a:t>
            </a:r>
            <a:r>
              <a:rPr lang="en-US" sz="1600" dirty="0" smtClean="0">
                <a:solidFill>
                  <a:srgbClr val="000000"/>
                </a:solidFill>
              </a:rPr>
              <a:t>Poisoning with example</a:t>
            </a:r>
            <a:endParaRPr lang="en-US" sz="1600" dirty="0"/>
          </a:p>
          <a:p>
            <a:pPr marL="557213" lvl="4" indent="-171450" defTabSz="457200" fontAlgn="auto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Ask the learners if they are aware of DNS attacks.</a:t>
            </a:r>
          </a:p>
          <a:p>
            <a:pPr marL="385763" lvl="4" indent="0" defTabSz="45720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97661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17: </a:t>
            </a:r>
            <a:r>
              <a:rPr lang="en-US" dirty="0"/>
              <a:t>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1126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45358" y="798944"/>
            <a:ext cx="8853286" cy="3832691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altLang="ja-JP" sz="1600" dirty="0"/>
              <a:t>Topic </a:t>
            </a:r>
            <a:r>
              <a:rPr lang="en-US" altLang="ja-JP" sz="1600" dirty="0" smtClean="0"/>
              <a:t>17.2</a:t>
            </a:r>
            <a:endParaRPr lang="en-US" altLang="ja-JP" sz="1600" dirty="0"/>
          </a:p>
          <a:p>
            <a:pPr marL="285750" lvl="1" indent="-285750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SzPct val="100000"/>
            </a:pPr>
            <a:r>
              <a:rPr lang="en-US" sz="1600" dirty="0" smtClean="0"/>
              <a:t>Demonstrate a short video to the learners on web attack and then explain the concept.</a:t>
            </a:r>
            <a:endParaRPr lang="en-US" sz="1600" dirty="0"/>
          </a:p>
          <a:p>
            <a:pPr marL="285750" lvl="1" indent="-285750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SzPct val="100000"/>
            </a:pPr>
            <a:r>
              <a:rPr lang="en-US" sz="1600" dirty="0" smtClean="0"/>
              <a:t>Discuss </a:t>
            </a:r>
            <a:r>
              <a:rPr lang="en-US" sz="1600" dirty="0" smtClean="0"/>
              <a:t>Malicious </a:t>
            </a:r>
            <a:r>
              <a:rPr lang="en-US" sz="1600" dirty="0" err="1" smtClean="0"/>
              <a:t>iFrames</a:t>
            </a:r>
            <a:r>
              <a:rPr lang="en-US" sz="1600" dirty="0"/>
              <a:t> </a:t>
            </a:r>
            <a:r>
              <a:rPr lang="en-US" sz="1600" dirty="0" smtClean="0"/>
              <a:t>and its prevention.</a:t>
            </a:r>
            <a:endParaRPr lang="en-US" sz="1600" dirty="0"/>
          </a:p>
          <a:p>
            <a:pPr marL="285750" lvl="1" indent="-285750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SzPct val="100000"/>
            </a:pPr>
            <a:r>
              <a:rPr lang="en-US" sz="1600" dirty="0" smtClean="0"/>
              <a:t>Explain HTTP </a:t>
            </a:r>
            <a:r>
              <a:rPr lang="en-US" sz="1600" dirty="0"/>
              <a:t>302 </a:t>
            </a:r>
            <a:r>
              <a:rPr lang="en-US" sz="1600" dirty="0" smtClean="0"/>
              <a:t>Cushioning and then ask the class to brainstorm on the preventive measures that can be taken to avoid these malicious attacks.</a:t>
            </a:r>
            <a:endParaRPr lang="en-US" sz="1600" dirty="0"/>
          </a:p>
          <a:p>
            <a:pPr marL="285750" lvl="1" indent="-285750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SzPct val="100000"/>
            </a:pPr>
            <a:r>
              <a:rPr lang="en-US" sz="1600" dirty="0" smtClean="0"/>
              <a:t>Define </a:t>
            </a:r>
            <a:r>
              <a:rPr lang="en-US" sz="1600" dirty="0" smtClean="0"/>
              <a:t>Domain Shadowing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marL="285750" lvl="1" indent="-285750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SzPct val="100000"/>
            </a:pPr>
            <a:r>
              <a:rPr lang="en-US" sz="1600" dirty="0" smtClean="0"/>
              <a:t>Explain how</a:t>
            </a:r>
            <a:r>
              <a:rPr lang="en-US" sz="1600" dirty="0" smtClean="0"/>
              <a:t> </a:t>
            </a:r>
            <a:r>
              <a:rPr lang="en-US" sz="1600" dirty="0" smtClean="0"/>
              <a:t>threat actors </a:t>
            </a:r>
            <a:r>
              <a:rPr lang="en-US" sz="1600" dirty="0" smtClean="0"/>
              <a:t>use code </a:t>
            </a:r>
            <a:r>
              <a:rPr lang="en-US" sz="1600" dirty="0" smtClean="0"/>
              <a:t>injection and SQL </a:t>
            </a:r>
            <a:r>
              <a:rPr lang="en-US" sz="1600" dirty="0" smtClean="0"/>
              <a:t>injection attacks</a:t>
            </a:r>
            <a:r>
              <a:rPr lang="en-US" sz="1600" dirty="0" smtClean="0"/>
              <a:t>.</a:t>
            </a:r>
          </a:p>
          <a:p>
            <a:pPr marL="285750" lvl="1" indent="-285750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SzPct val="100000"/>
            </a:pP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19868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79224" y="1252120"/>
            <a:ext cx="7254265" cy="150818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17:Attacking What We Do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CyberOps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Associates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v1.0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614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99461" y="654206"/>
            <a:ext cx="8731272" cy="827461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Module Title: </a:t>
            </a:r>
            <a:r>
              <a:rPr lang="en-US" sz="1600" dirty="0"/>
              <a:t>Attacking What We Do</a:t>
            </a:r>
          </a:p>
          <a:p>
            <a:pPr marL="0" indent="0">
              <a:buNone/>
            </a:pPr>
            <a:r>
              <a:rPr lang="en-US" sz="1600" b="1" dirty="0"/>
              <a:t>Module Objective</a:t>
            </a:r>
            <a:r>
              <a:rPr lang="en-US" sz="1600" dirty="0"/>
              <a:t>: Explain how common network applications and services are vulnerable to attack.</a:t>
            </a:r>
          </a:p>
          <a:p>
            <a:pPr marL="375047" indent="-285750">
              <a:spcBef>
                <a:spcPct val="30000"/>
              </a:spcBef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390913"/>
              </p:ext>
            </p:extLst>
          </p:nvPr>
        </p:nvGraphicFramePr>
        <p:xfrm>
          <a:off x="374695" y="1916950"/>
          <a:ext cx="8263467" cy="9258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9322">
                  <a:extLst>
                    <a:ext uri="{9D8B030D-6E8A-4147-A177-3AD203B41FA5}">
                      <a16:colId xmlns="" xmlns:a16="http://schemas.microsoft.com/office/drawing/2014/main" val="399010295"/>
                    </a:ext>
                  </a:extLst>
                </a:gridCol>
                <a:gridCol w="5924145">
                  <a:extLst>
                    <a:ext uri="{9D8B030D-6E8A-4147-A177-3AD203B41FA5}">
                      <a16:colId xmlns="" xmlns:a16="http://schemas.microsoft.com/office/drawing/2014/main" val="3417728144"/>
                    </a:ext>
                  </a:extLst>
                </a:gridCol>
              </a:tblGrid>
              <a:tr h="27350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Topic Title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Topic Objective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="" xmlns:a16="http://schemas.microsoft.com/office/drawing/2014/main" val="364302898"/>
                  </a:ext>
                </a:extLst>
              </a:tr>
              <a:tr h="290823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IP Services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>
                          <a:effectLst/>
                        </a:rPr>
                        <a:t>Explain IP service vulnerabilities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="" xmlns:a16="http://schemas.microsoft.com/office/drawing/2014/main" val="3530891527"/>
                  </a:ext>
                </a:extLst>
              </a:tr>
              <a:tr h="154701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Enterprise 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Explain how network application vulnerabilities enable network attacks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="" xmlns:a16="http://schemas.microsoft.com/office/drawing/2014/main" val="66289294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18946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7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30611</TotalTime>
  <Words>3087</Words>
  <Application>Microsoft Office PowerPoint</Application>
  <PresentationFormat>On-screen Show (16:9)</PresentationFormat>
  <Paragraphs>437</Paragraphs>
  <Slides>35</Slides>
  <Notes>35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Default Theme</vt:lpstr>
      <vt:lpstr>Module 17:Attacking What We Do</vt:lpstr>
      <vt:lpstr>Instructor Materials – Module 17 Planning Guide</vt:lpstr>
      <vt:lpstr>What to Expect in this Module</vt:lpstr>
      <vt:lpstr>Check Your Understanding</vt:lpstr>
      <vt:lpstr>Module 17: Activities</vt:lpstr>
      <vt:lpstr>Module 17: Best Practices</vt:lpstr>
      <vt:lpstr>Module 17: Best Practices</vt:lpstr>
      <vt:lpstr>Module 17:Attacking What We Do</vt:lpstr>
      <vt:lpstr>Module Objectives</vt:lpstr>
      <vt:lpstr>17.1 IP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17.2 Enterprise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17.3 Attacking What We Do Summary </vt:lpstr>
      <vt:lpstr>Attacking What We Do Summary What Did I Learn in this Module?</vt:lpstr>
      <vt:lpstr>Attacking What We do Summary What Did I Learn in this Module?</vt:lpstr>
      <vt:lpstr>Module 17 New Terms and Commands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admin</cp:lastModifiedBy>
  <cp:revision>1326</cp:revision>
  <dcterms:created xsi:type="dcterms:W3CDTF">2016-08-22T22:27:36Z</dcterms:created>
  <dcterms:modified xsi:type="dcterms:W3CDTF">2020-08-12T16:36:34Z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