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3"/>
  </p:notesMasterIdLst>
  <p:sldIdLst>
    <p:sldId id="513" r:id="rId2"/>
    <p:sldId id="730" r:id="rId3"/>
    <p:sldId id="1070" r:id="rId4"/>
    <p:sldId id="880" r:id="rId5"/>
    <p:sldId id="1074" r:id="rId6"/>
    <p:sldId id="1075" r:id="rId7"/>
    <p:sldId id="876" r:id="rId8"/>
    <p:sldId id="925" r:id="rId9"/>
    <p:sldId id="759" r:id="rId10"/>
    <p:sldId id="1093" r:id="rId11"/>
    <p:sldId id="1115" r:id="rId12"/>
    <p:sldId id="1110" r:id="rId13"/>
    <p:sldId id="1143" r:id="rId14"/>
    <p:sldId id="1144" r:id="rId15"/>
    <p:sldId id="1116" r:id="rId16"/>
    <p:sldId id="1117" r:id="rId17"/>
    <p:sldId id="1112" r:id="rId18"/>
    <p:sldId id="1113" r:id="rId19"/>
    <p:sldId id="1105" r:id="rId20"/>
    <p:sldId id="1079" r:id="rId21"/>
    <p:sldId id="1106" r:id="rId22"/>
    <p:sldId id="1107" r:id="rId23"/>
    <p:sldId id="1108" r:id="rId24"/>
    <p:sldId id="1099" r:id="rId25"/>
    <p:sldId id="1120" r:id="rId26"/>
    <p:sldId id="1142" r:id="rId27"/>
    <p:sldId id="1122" r:id="rId28"/>
    <p:sldId id="1123" r:id="rId29"/>
    <p:sldId id="1145" r:id="rId30"/>
    <p:sldId id="1076" r:id="rId31"/>
    <p:sldId id="291" r:id="rId32"/>
  </p:sldIdLst>
  <p:sldSz cx="9144000" cy="5143500" type="screen16x9"/>
  <p:notesSz cx="6858000" cy="9144000"/>
  <p:custDataLst>
    <p:tags r:id="rId3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 id="5" name="Telethia Willis (twillis)" initials="TW(" lastIdx="3" clrIdx="5">
    <p:extLst>
      <p:ext uri="{19B8F6BF-5375-455C-9EA6-DF929625EA0E}">
        <p15:presenceInfo xmlns:p15="http://schemas.microsoft.com/office/powerpoint/2012/main" userId="S::twillis@cisco.com::b3a0f02c-775d-4737-9fd6-3f4e1d55c5e6" providerId="AD"/>
      </p:ext>
    </p:extLst>
  </p:cmAuthor>
  <p:cmAuthor id="6" name="Sneha Alex" initials="SA" lastIdx="2" clrIdx="6">
    <p:extLst>
      <p:ext uri="{19B8F6BF-5375-455C-9EA6-DF929625EA0E}">
        <p15:presenceInfo xmlns:p15="http://schemas.microsoft.com/office/powerpoint/2012/main" userId="S-1-5-21-1801674531-1177238915-682003330-32948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3" autoAdjust="0"/>
    <p:restoredTop sz="57827" autoAdjust="0"/>
  </p:normalViewPr>
  <p:slideViewPr>
    <p:cSldViewPr snapToGrid="0" showGuides="1">
      <p:cViewPr varScale="1">
        <p:scale>
          <a:sx n="55" d="100"/>
          <a:sy n="55" d="100"/>
        </p:scale>
        <p:origin x="1932" y="66"/>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8/12/2020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rgbClr val="AFE8FB"/>
                </a:solidFill>
              </a:rPr>
              <a:t>CyberOps Associate v1.0</a:t>
            </a:r>
            <a:endParaRPr lang="en-US" dirty="0">
              <a:solidFill>
                <a:srgbClr val="FF0000"/>
              </a:solidFill>
            </a:endParaRPr>
          </a:p>
          <a:p>
            <a:pPr algn="l">
              <a:buFont typeface="+mj-lt"/>
              <a:buNone/>
            </a:pPr>
            <a:r>
              <a:rPr lang="en-US" sz="1200" b="0" dirty="0"/>
              <a:t>Module 18: </a:t>
            </a:r>
            <a:r>
              <a:rPr lang="en-US" b="0" i="0" dirty="0">
                <a:solidFill>
                  <a:srgbClr val="58585B"/>
                </a:solidFill>
                <a:effectLst/>
                <a:latin typeface="CiscoSans"/>
              </a:rPr>
              <a:t>Understanding Defense</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18 –  </a:t>
            </a:r>
            <a:r>
              <a:rPr lang="en-US" b="0" i="0" dirty="0">
                <a:solidFill>
                  <a:srgbClr val="58585B"/>
                </a:solidFill>
                <a:effectLst/>
                <a:latin typeface="CiscoSans"/>
              </a:rPr>
              <a:t>Understanding Defense</a:t>
            </a:r>
            <a:endParaRPr lang="en-US" dirty="0"/>
          </a:p>
          <a:p>
            <a:pPr marL="0" lvl="0" indent="0" defTabSz="914400" eaLnBrk="0" hangingPunct="0">
              <a:spcBef>
                <a:spcPct val="0"/>
              </a:spcBef>
              <a:spcAft>
                <a:spcPct val="0"/>
              </a:spcAft>
              <a:buClrTx/>
              <a:buSzTx/>
              <a:buNone/>
            </a:pPr>
            <a:r>
              <a:rPr lang="en-US" sz="1200" b="0" dirty="0">
                <a:solidFill>
                  <a:srgbClr val="FF0000"/>
                </a:solidFill>
              </a:rPr>
              <a:t>18.1 </a:t>
            </a:r>
            <a:r>
              <a:rPr lang="en-GB" dirty="0"/>
              <a:t>– Defense-in-Depth</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18.1.1</a:t>
            </a:r>
            <a:r>
              <a:rPr lang="en-GB" dirty="0"/>
              <a:t> – </a:t>
            </a:r>
            <a:r>
              <a:rPr lang="en-US" b="0" i="0" dirty="0">
                <a:solidFill>
                  <a:srgbClr val="056153"/>
                </a:solidFill>
                <a:effectLst/>
                <a:latin typeface="CiscoSans"/>
              </a:rPr>
              <a:t>Assets, Vulnerabilities, Threats</a:t>
            </a:r>
          </a:p>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330267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18 –  </a:t>
            </a:r>
            <a:r>
              <a:rPr lang="en-US" b="0" i="0" dirty="0">
                <a:solidFill>
                  <a:srgbClr val="58585B"/>
                </a:solidFill>
                <a:effectLst/>
                <a:latin typeface="CiscoSans"/>
              </a:rPr>
              <a:t>Understanding Defense</a:t>
            </a:r>
            <a:endParaRPr lang="en-US" dirty="0"/>
          </a:p>
          <a:p>
            <a:pPr marL="0" lvl="0" indent="0" defTabSz="914400" eaLnBrk="0" hangingPunct="0">
              <a:spcBef>
                <a:spcPct val="0"/>
              </a:spcBef>
              <a:spcAft>
                <a:spcPct val="0"/>
              </a:spcAft>
              <a:buClrTx/>
              <a:buSzTx/>
              <a:buNone/>
            </a:pPr>
            <a:r>
              <a:rPr lang="en-US" sz="1200" b="0" dirty="0">
                <a:solidFill>
                  <a:srgbClr val="FF0000"/>
                </a:solidFill>
              </a:rPr>
              <a:t>18.1 </a:t>
            </a:r>
            <a:r>
              <a:rPr lang="en-GB" dirty="0"/>
              <a:t>– Defense-in-Depth</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18.1.2</a:t>
            </a:r>
            <a:r>
              <a:rPr lang="en-GB" dirty="0"/>
              <a:t> – Identify </a:t>
            </a:r>
            <a:r>
              <a:rPr lang="en-US" b="0" i="0" dirty="0">
                <a:solidFill>
                  <a:srgbClr val="056153"/>
                </a:solidFill>
                <a:effectLst/>
                <a:latin typeface="CiscoSans"/>
              </a:rPr>
              <a:t>Assets</a:t>
            </a:r>
          </a:p>
          <a:p>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01659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18 –  </a:t>
            </a:r>
            <a:r>
              <a:rPr lang="en-US" b="0" i="0" dirty="0">
                <a:solidFill>
                  <a:srgbClr val="58585B"/>
                </a:solidFill>
                <a:effectLst/>
                <a:latin typeface="CiscoSans"/>
              </a:rPr>
              <a:t>Understanding Defense</a:t>
            </a:r>
            <a:endParaRPr lang="en-US" dirty="0"/>
          </a:p>
          <a:p>
            <a:pPr marL="0" lvl="0" indent="0" defTabSz="914400" eaLnBrk="0" hangingPunct="0">
              <a:spcBef>
                <a:spcPct val="0"/>
              </a:spcBef>
              <a:spcAft>
                <a:spcPct val="0"/>
              </a:spcAft>
              <a:buClrTx/>
              <a:buSzTx/>
              <a:buNone/>
            </a:pPr>
            <a:r>
              <a:rPr lang="en-US" sz="1200" b="0" dirty="0">
                <a:solidFill>
                  <a:srgbClr val="FF0000"/>
                </a:solidFill>
              </a:rPr>
              <a:t>18.1 </a:t>
            </a:r>
            <a:r>
              <a:rPr lang="en-GB" dirty="0"/>
              <a:t>– Defense-in-Depth</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18.1.3 </a:t>
            </a:r>
            <a:r>
              <a:rPr lang="en-GB" dirty="0"/>
              <a:t>– </a:t>
            </a:r>
            <a:r>
              <a:rPr lang="en-US" b="0" i="0" dirty="0">
                <a:solidFill>
                  <a:srgbClr val="056153"/>
                </a:solidFill>
                <a:effectLst/>
                <a:latin typeface="CiscoSans"/>
              </a:rPr>
              <a:t>Identify Vulnerabilities</a:t>
            </a:r>
          </a:p>
        </p:txBody>
      </p:sp>
    </p:spTree>
    <p:extLst>
      <p:ext uri="{BB962C8B-B14F-4D97-AF65-F5344CB8AC3E}">
        <p14:creationId xmlns:p14="http://schemas.microsoft.com/office/powerpoint/2010/main" val="3691981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18 –  </a:t>
            </a:r>
            <a:r>
              <a:rPr lang="en-US" b="0" i="0" dirty="0">
                <a:solidFill>
                  <a:srgbClr val="58585B"/>
                </a:solidFill>
                <a:effectLst/>
                <a:latin typeface="CiscoSans"/>
              </a:rPr>
              <a:t>Understanding Defense</a:t>
            </a:r>
            <a:endParaRPr lang="en-US" dirty="0"/>
          </a:p>
          <a:p>
            <a:pPr marL="0" lvl="0" indent="0" defTabSz="914400" eaLnBrk="0" hangingPunct="0">
              <a:spcBef>
                <a:spcPct val="0"/>
              </a:spcBef>
              <a:spcAft>
                <a:spcPct val="0"/>
              </a:spcAft>
              <a:buClrTx/>
              <a:buSzTx/>
              <a:buNone/>
            </a:pPr>
            <a:r>
              <a:rPr lang="en-US" sz="1200" b="0" dirty="0">
                <a:solidFill>
                  <a:srgbClr val="FF0000"/>
                </a:solidFill>
              </a:rPr>
              <a:t>18.1 </a:t>
            </a:r>
            <a:r>
              <a:rPr lang="en-GB" dirty="0"/>
              <a:t>– Defense-in-Depth</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18.1.3 </a:t>
            </a:r>
            <a:r>
              <a:rPr lang="en-GB" dirty="0"/>
              <a:t>– </a:t>
            </a:r>
            <a:r>
              <a:rPr lang="en-US" b="0" i="0" dirty="0">
                <a:solidFill>
                  <a:srgbClr val="056153"/>
                </a:solidFill>
                <a:effectLst/>
                <a:latin typeface="CiscoSans"/>
              </a:rPr>
              <a:t>Identify Vulnerabilities</a:t>
            </a:r>
          </a:p>
        </p:txBody>
      </p:sp>
    </p:spTree>
    <p:extLst>
      <p:ext uri="{BB962C8B-B14F-4D97-AF65-F5344CB8AC3E}">
        <p14:creationId xmlns:p14="http://schemas.microsoft.com/office/powerpoint/2010/main" val="1604326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18 –  </a:t>
            </a:r>
            <a:r>
              <a:rPr lang="en-US" b="0" i="0" dirty="0">
                <a:solidFill>
                  <a:srgbClr val="58585B"/>
                </a:solidFill>
                <a:effectLst/>
                <a:latin typeface="CiscoSans"/>
              </a:rPr>
              <a:t>Understanding Defense</a:t>
            </a:r>
            <a:endParaRPr lang="en-US" dirty="0"/>
          </a:p>
          <a:p>
            <a:pPr marL="0" lvl="0" indent="0" defTabSz="914400" eaLnBrk="0" hangingPunct="0">
              <a:spcBef>
                <a:spcPct val="0"/>
              </a:spcBef>
              <a:spcAft>
                <a:spcPct val="0"/>
              </a:spcAft>
              <a:buClrTx/>
              <a:buSzTx/>
              <a:buNone/>
            </a:pPr>
            <a:r>
              <a:rPr lang="en-US" sz="1200" b="0" dirty="0">
                <a:solidFill>
                  <a:srgbClr val="FF0000"/>
                </a:solidFill>
              </a:rPr>
              <a:t>18.1 </a:t>
            </a:r>
            <a:r>
              <a:rPr lang="en-GB" dirty="0"/>
              <a:t>– Defense-in-Depth</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18.1.3 </a:t>
            </a:r>
            <a:r>
              <a:rPr lang="en-GB" dirty="0"/>
              <a:t>– </a:t>
            </a:r>
            <a:r>
              <a:rPr lang="en-US" b="0" i="0" dirty="0">
                <a:solidFill>
                  <a:srgbClr val="056153"/>
                </a:solidFill>
                <a:effectLst/>
                <a:latin typeface="CiscoSans"/>
              </a:rPr>
              <a:t>Identify Vulnerabilities</a:t>
            </a:r>
          </a:p>
        </p:txBody>
      </p:sp>
    </p:spTree>
    <p:extLst>
      <p:ext uri="{BB962C8B-B14F-4D97-AF65-F5344CB8AC3E}">
        <p14:creationId xmlns:p14="http://schemas.microsoft.com/office/powerpoint/2010/main" val="2138965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18 –  </a:t>
            </a:r>
            <a:r>
              <a:rPr lang="en-US" b="0" i="0" dirty="0">
                <a:solidFill>
                  <a:srgbClr val="58585B"/>
                </a:solidFill>
                <a:effectLst/>
                <a:latin typeface="CiscoSans"/>
              </a:rPr>
              <a:t>Understanding Defense</a:t>
            </a:r>
            <a:endParaRPr lang="en-US" dirty="0"/>
          </a:p>
          <a:p>
            <a:pPr marL="0" lvl="0" indent="0" defTabSz="914400" eaLnBrk="0" hangingPunct="0">
              <a:spcBef>
                <a:spcPct val="0"/>
              </a:spcBef>
              <a:spcAft>
                <a:spcPct val="0"/>
              </a:spcAft>
              <a:buClrTx/>
              <a:buSzTx/>
              <a:buNone/>
            </a:pPr>
            <a:r>
              <a:rPr lang="en-US" sz="1200" b="0" dirty="0">
                <a:solidFill>
                  <a:srgbClr val="FF0000"/>
                </a:solidFill>
              </a:rPr>
              <a:t>18.1 </a:t>
            </a:r>
            <a:r>
              <a:rPr lang="en-GB" dirty="0"/>
              <a:t>– Defense-in-Depth</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18.1.4 </a:t>
            </a:r>
            <a:r>
              <a:rPr lang="en-GB" dirty="0"/>
              <a:t>– </a:t>
            </a:r>
            <a:r>
              <a:rPr lang="en-US" b="0" i="0" dirty="0">
                <a:solidFill>
                  <a:srgbClr val="056153"/>
                </a:solidFill>
                <a:effectLst/>
                <a:latin typeface="CiscoSans"/>
              </a:rPr>
              <a:t>Identify Threats</a:t>
            </a:r>
          </a:p>
        </p:txBody>
      </p:sp>
    </p:spTree>
    <p:extLst>
      <p:ext uri="{BB962C8B-B14F-4D97-AF65-F5344CB8AC3E}">
        <p14:creationId xmlns:p14="http://schemas.microsoft.com/office/powerpoint/2010/main" val="1500776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18 –  </a:t>
            </a:r>
            <a:r>
              <a:rPr lang="en-US" b="0" i="0" dirty="0">
                <a:solidFill>
                  <a:srgbClr val="58585B"/>
                </a:solidFill>
                <a:effectLst/>
                <a:latin typeface="CiscoSans"/>
              </a:rPr>
              <a:t>Understanding Defense</a:t>
            </a:r>
            <a:endParaRPr lang="en-US" dirty="0"/>
          </a:p>
          <a:p>
            <a:pPr marL="0" lvl="0" indent="0" defTabSz="914400" eaLnBrk="0" hangingPunct="0">
              <a:spcBef>
                <a:spcPct val="0"/>
              </a:spcBef>
              <a:spcAft>
                <a:spcPct val="0"/>
              </a:spcAft>
              <a:buClrTx/>
              <a:buSzTx/>
              <a:buNone/>
            </a:pPr>
            <a:r>
              <a:rPr lang="en-US" sz="1200" b="0" dirty="0">
                <a:solidFill>
                  <a:srgbClr val="FF0000"/>
                </a:solidFill>
              </a:rPr>
              <a:t>18.1 </a:t>
            </a:r>
            <a:r>
              <a:rPr lang="en-GB" dirty="0"/>
              <a:t>– Defense-in-Depth</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18.1.4 </a:t>
            </a:r>
            <a:r>
              <a:rPr lang="en-GB" dirty="0"/>
              <a:t>– </a:t>
            </a:r>
            <a:r>
              <a:rPr lang="en-US" b="0" i="0" dirty="0">
                <a:solidFill>
                  <a:srgbClr val="056153"/>
                </a:solidFill>
                <a:effectLst/>
                <a:latin typeface="CiscoSans"/>
              </a:rPr>
              <a:t>Identify Threats</a:t>
            </a:r>
          </a:p>
        </p:txBody>
      </p:sp>
    </p:spTree>
    <p:extLst>
      <p:ext uri="{BB962C8B-B14F-4D97-AF65-F5344CB8AC3E}">
        <p14:creationId xmlns:p14="http://schemas.microsoft.com/office/powerpoint/2010/main" val="260060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17</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18 –  </a:t>
            </a:r>
            <a:r>
              <a:rPr lang="en-US" b="0" i="0" dirty="0">
                <a:solidFill>
                  <a:srgbClr val="58585B"/>
                </a:solidFill>
                <a:effectLst/>
                <a:latin typeface="CiscoSans"/>
              </a:rPr>
              <a:t>Understanding Defense</a:t>
            </a:r>
            <a:endParaRPr lang="en-US" dirty="0"/>
          </a:p>
          <a:p>
            <a:pPr marL="0" lvl="0" indent="0" defTabSz="914400" eaLnBrk="0" hangingPunct="0">
              <a:spcBef>
                <a:spcPct val="0"/>
              </a:spcBef>
              <a:spcAft>
                <a:spcPct val="0"/>
              </a:spcAft>
              <a:buClrTx/>
              <a:buSzTx/>
              <a:buNone/>
            </a:pPr>
            <a:r>
              <a:rPr lang="en-US" sz="1200" b="0" dirty="0">
                <a:solidFill>
                  <a:srgbClr val="FF0000"/>
                </a:solidFill>
              </a:rPr>
              <a:t>18.1 </a:t>
            </a:r>
            <a:r>
              <a:rPr lang="en-GB" dirty="0"/>
              <a:t>– Defense-in-Depth</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18.1.5 </a:t>
            </a:r>
            <a:r>
              <a:rPr lang="en-GB" dirty="0"/>
              <a:t>– </a:t>
            </a:r>
            <a:r>
              <a:rPr lang="en-US" b="0" i="0" dirty="0">
                <a:solidFill>
                  <a:srgbClr val="056153"/>
                </a:solidFill>
                <a:effectLst/>
                <a:latin typeface="CiscoSans"/>
              </a:rPr>
              <a:t>The Security Onion and The Security Artichoke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solidFill>
                <a:srgbClr val="056153"/>
              </a:solidFill>
              <a:effectLst/>
              <a:latin typeface="CiscoSans"/>
            </a:endParaRPr>
          </a:p>
        </p:txBody>
      </p:sp>
    </p:spTree>
    <p:extLst>
      <p:ext uri="{BB962C8B-B14F-4D97-AF65-F5344CB8AC3E}">
        <p14:creationId xmlns:p14="http://schemas.microsoft.com/office/powerpoint/2010/main" val="1221367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eaLnBrk="0" hangingPunct="0">
              <a:spcBef>
                <a:spcPct val="0"/>
              </a:spcBef>
              <a:spcAft>
                <a:spcPct val="0"/>
              </a:spcAft>
              <a:buClrTx/>
              <a:buSzTx/>
              <a:buNone/>
            </a:pPr>
            <a:r>
              <a:rPr lang="en-US" sz="1200" b="0" dirty="0"/>
              <a:t>18 –  </a:t>
            </a:r>
            <a:r>
              <a:rPr lang="en-US" b="0" i="0" dirty="0">
                <a:solidFill>
                  <a:srgbClr val="58585B"/>
                </a:solidFill>
                <a:effectLst/>
                <a:latin typeface="CiscoSans"/>
              </a:rPr>
              <a:t>Understanding Defense</a:t>
            </a:r>
            <a:endParaRPr lang="en-US" dirty="0"/>
          </a:p>
          <a:p>
            <a:pPr marL="0" lvl="0" indent="0" defTabSz="914400" eaLnBrk="0" hangingPunct="0">
              <a:spcBef>
                <a:spcPct val="0"/>
              </a:spcBef>
              <a:spcAft>
                <a:spcPct val="0"/>
              </a:spcAft>
              <a:buClrTx/>
              <a:buSzTx/>
              <a:buNone/>
            </a:pPr>
            <a:r>
              <a:rPr lang="en-US" sz="1200" b="0" dirty="0">
                <a:solidFill>
                  <a:srgbClr val="FF0000"/>
                </a:solidFill>
              </a:rPr>
              <a:t>18.1 </a:t>
            </a:r>
            <a:r>
              <a:rPr lang="en-GB" dirty="0"/>
              <a:t>– Defense-in-Depth</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18.1.5 </a:t>
            </a:r>
            <a:r>
              <a:rPr lang="en-GB" dirty="0"/>
              <a:t>– </a:t>
            </a:r>
            <a:r>
              <a:rPr lang="en-US" b="0" i="0" dirty="0">
                <a:solidFill>
                  <a:srgbClr val="056153"/>
                </a:solidFill>
                <a:effectLst/>
                <a:latin typeface="CiscoSans"/>
              </a:rPr>
              <a:t>The Security Onion and The Security Artichoke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solidFill>
                <a:srgbClr val="056153"/>
              </a:solidFill>
              <a:effectLst/>
              <a:latin typeface="CiscoSans"/>
            </a:endParaRPr>
          </a:p>
        </p:txBody>
      </p:sp>
    </p:spTree>
    <p:extLst>
      <p:ext uri="{BB962C8B-B14F-4D97-AF65-F5344CB8AC3E}">
        <p14:creationId xmlns:p14="http://schemas.microsoft.com/office/powerpoint/2010/main" val="3986781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buFontTx/>
              <a:buNone/>
            </a:pPr>
            <a:r>
              <a:rPr lang="en-US" sz="1200" b="0" dirty="0"/>
              <a:t>18 –  </a:t>
            </a:r>
            <a:r>
              <a:rPr lang="en-US" b="0" i="0" dirty="0">
                <a:solidFill>
                  <a:srgbClr val="58585B"/>
                </a:solidFill>
                <a:effectLst/>
                <a:latin typeface="CiscoSans"/>
              </a:rPr>
              <a:t>Understanding Defense</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18.2 </a:t>
            </a:r>
            <a:r>
              <a:rPr lang="en-GB" dirty="0"/>
              <a:t>– </a:t>
            </a:r>
            <a:r>
              <a:rPr lang="en-US" dirty="0">
                <a:solidFill>
                  <a:schemeClr val="accent5">
                    <a:lumMod val="40000"/>
                    <a:lumOff val="60000"/>
                  </a:schemeClr>
                </a:solidFill>
              </a:rPr>
              <a:t>Security Policies, Regulations, and Standards</a:t>
            </a:r>
            <a:endParaRPr lang="en-GB" b="0" dirty="0">
              <a:solidFill>
                <a:srgbClr val="FF0000"/>
              </a:solidFill>
            </a:endParaRP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10 min</a:t>
            </a:r>
          </a:p>
          <a:p>
            <a:pPr marL="171450" lvl="0" indent="-171450">
              <a:buFont typeface="Arial" panose="020B0604020202020204" pitchFamily="34" charset="0"/>
              <a:buChar char="•"/>
            </a:pPr>
            <a:r>
              <a:rPr lang="en-US" sz="1050" b="1" dirty="0"/>
              <a:t>Instructor Notes: </a:t>
            </a:r>
            <a:endParaRPr lang="en-US" sz="1050" b="0" i="0" dirty="0">
              <a:solidFill>
                <a:schemeClr val="tx1"/>
              </a:solidFill>
              <a:effectLst/>
              <a:latin typeface="+mn-lt"/>
            </a:endParaRPr>
          </a:p>
          <a:p>
            <a:pPr marL="628650" lvl="1" indent="-171450">
              <a:buFont typeface="Arial" panose="020B0604020202020204" pitchFamily="34" charset="0"/>
              <a:buChar char="•"/>
            </a:pPr>
            <a:r>
              <a:rPr lang="en-US" sz="1200" b="0" i="0" dirty="0">
                <a:solidFill>
                  <a:srgbClr val="58585B"/>
                </a:solidFill>
                <a:effectLst/>
                <a:latin typeface="CiscoSans"/>
              </a:rPr>
              <a:t>Give a brief introduction of the topic to the learners.</a:t>
            </a:r>
          </a:p>
          <a:p>
            <a:pPr marL="628650" lvl="1" indent="-171450">
              <a:buFont typeface="Arial" panose="020B0604020202020204" pitchFamily="34" charset="0"/>
              <a:buChar char="•"/>
            </a:pPr>
            <a:r>
              <a:rPr lang="en-US" sz="1200" b="0" i="0" dirty="0">
                <a:solidFill>
                  <a:srgbClr val="58585B"/>
                </a:solidFill>
                <a:effectLst/>
                <a:latin typeface="CiscoSans"/>
              </a:rPr>
              <a:t>Ensure the learners have knowledge regarding</a:t>
            </a:r>
            <a:r>
              <a:rPr lang="en-US" sz="1200" b="0" i="0" baseline="0" dirty="0">
                <a:solidFill>
                  <a:srgbClr val="58585B"/>
                </a:solidFill>
                <a:effectLst/>
                <a:latin typeface="CiscoSans"/>
              </a:rPr>
              <a:t> </a:t>
            </a:r>
            <a:r>
              <a:rPr lang="en-US" sz="1200" b="0" i="0" dirty="0">
                <a:solidFill>
                  <a:srgbClr val="58585B"/>
                </a:solidFill>
                <a:effectLst/>
                <a:latin typeface="CiscoSans"/>
              </a:rPr>
              <a:t>the business policies and security policies.</a:t>
            </a:r>
          </a:p>
          <a:p>
            <a:pPr marL="628650" lvl="1" indent="-171450">
              <a:buFont typeface="Arial" panose="020B0604020202020204" pitchFamily="34" charset="0"/>
              <a:buChar char="•"/>
            </a:pPr>
            <a:r>
              <a:rPr lang="en-US" sz="1200" b="0" i="0" dirty="0">
                <a:solidFill>
                  <a:srgbClr val="58585B"/>
                </a:solidFill>
                <a:effectLst/>
                <a:latin typeface="CiscoSans"/>
              </a:rPr>
              <a:t>Discuss the</a:t>
            </a:r>
            <a:r>
              <a:rPr lang="en-US" altLang="ja-JP" sz="1200" dirty="0"/>
              <a:t> BYOD policies and its benefits with the learners.</a:t>
            </a:r>
          </a:p>
          <a:p>
            <a:pPr marL="628650" lvl="1" indent="-171450">
              <a:buFont typeface="Arial" panose="020B0604020202020204" pitchFamily="34" charset="0"/>
              <a:buChar char="•"/>
            </a:pPr>
            <a:r>
              <a:rPr lang="en-US" altLang="ja-JP" sz="1000" dirty="0"/>
              <a:t>By the end of the topic, discuss</a:t>
            </a:r>
            <a:r>
              <a:rPr lang="en-US" altLang="ja-JP" sz="1000" baseline="0" dirty="0"/>
              <a:t> </a:t>
            </a:r>
            <a:r>
              <a:rPr lang="en-US" altLang="ja-JP" sz="1000" dirty="0"/>
              <a:t>the regulatory and standards compliance with the learners.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t>Key Points:</a:t>
            </a:r>
            <a:r>
              <a:rPr lang="en-US" sz="1100" b="1" dirty="0"/>
              <a:t>  </a:t>
            </a:r>
            <a:r>
              <a:rPr lang="en-US" b="0" i="0" dirty="0">
                <a:solidFill>
                  <a:srgbClr val="056153"/>
                </a:solidFill>
                <a:effectLst/>
                <a:latin typeface="CiscoSans"/>
              </a:rPr>
              <a:t>BYOD policies, business policies, security policies</a:t>
            </a:r>
            <a:endParaRPr lang="en-US" sz="1200" b="0" i="0" kern="1200" dirty="0">
              <a:solidFill>
                <a:schemeClr val="tx1"/>
              </a:solidFill>
              <a:effectLst/>
              <a:latin typeface="+mn-lt"/>
              <a:ea typeface="+mn-ea"/>
              <a:cs typeface="+mn-cs"/>
            </a:endParaRPr>
          </a:p>
          <a:p>
            <a:pPr marL="0" lvl="0" indent="-287337">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12851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20</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18 –  Understanding Defense</a:t>
            </a:r>
          </a:p>
          <a:p>
            <a:r>
              <a:rPr lang="en-US" sz="1200" b="0" dirty="0">
                <a:solidFill>
                  <a:srgbClr val="FF0000"/>
                </a:solidFill>
              </a:rPr>
              <a:t>18.2 – Security Policies, Regulations, and Standards</a:t>
            </a:r>
            <a:endParaRPr lang="en-US" sz="1200" b="0" i="0" kern="120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18.2.1</a:t>
            </a:r>
            <a:r>
              <a:rPr lang="en-GB" dirty="0"/>
              <a:t> – </a:t>
            </a:r>
            <a:r>
              <a:rPr lang="en-US" dirty="0"/>
              <a:t>Business Policies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2932028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18 –  Understanding Defense</a:t>
            </a:r>
          </a:p>
          <a:p>
            <a:r>
              <a:rPr lang="en-US" sz="1200" b="0" dirty="0">
                <a:solidFill>
                  <a:srgbClr val="FF0000"/>
                </a:solidFill>
              </a:rPr>
              <a:t>18.2 – Security Policies, Regulations, and Standards</a:t>
            </a:r>
            <a:endParaRPr lang="en-US" sz="1200" b="0" i="0" kern="120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18.2.1</a:t>
            </a:r>
            <a:r>
              <a:rPr lang="en-GB" dirty="0"/>
              <a:t> – </a:t>
            </a:r>
            <a:r>
              <a:rPr lang="en-US" dirty="0"/>
              <a:t>Business Policies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1655151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18 –  Understanding Defense</a:t>
            </a:r>
          </a:p>
          <a:p>
            <a:r>
              <a:rPr lang="en-US" sz="1200" b="0" dirty="0">
                <a:solidFill>
                  <a:srgbClr val="FF0000"/>
                </a:solidFill>
              </a:rPr>
              <a:t>18.2 – Security Policies, Regulations, and Standards</a:t>
            </a:r>
            <a:endParaRPr lang="en-US" sz="1200" b="0" i="0" kern="120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18.2.2</a:t>
            </a:r>
            <a:r>
              <a:rPr lang="en-GB" dirty="0"/>
              <a:t> – </a:t>
            </a:r>
            <a:r>
              <a:rPr lang="en-US" dirty="0"/>
              <a:t>Security Policy</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650442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18 –  Understanding Defense</a:t>
            </a:r>
          </a:p>
          <a:p>
            <a:r>
              <a:rPr lang="en-US" sz="1200" b="0" dirty="0">
                <a:solidFill>
                  <a:srgbClr val="FF0000"/>
                </a:solidFill>
              </a:rPr>
              <a:t>18.2 – Security Policies, Regulations, and Standards</a:t>
            </a:r>
            <a:endParaRPr lang="en-US" sz="1200" b="0" i="0" kern="120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18.2.2</a:t>
            </a:r>
            <a:r>
              <a:rPr lang="en-GB" dirty="0"/>
              <a:t> – </a:t>
            </a:r>
            <a:r>
              <a:rPr lang="en-US" dirty="0"/>
              <a:t>Security Policy</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675987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18 –  Understanding Defense</a:t>
            </a:r>
          </a:p>
          <a:p>
            <a:r>
              <a:rPr lang="en-US" sz="1200" b="0" dirty="0">
                <a:solidFill>
                  <a:srgbClr val="FF0000"/>
                </a:solidFill>
              </a:rPr>
              <a:t>18.2 – Security Policies, Regulations, and Standards</a:t>
            </a:r>
            <a:endParaRPr lang="en-US" sz="1200" b="0" i="0" kern="120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18.2.3</a:t>
            </a:r>
            <a:r>
              <a:rPr lang="en-GB" dirty="0"/>
              <a:t> – </a:t>
            </a:r>
            <a:r>
              <a:rPr lang="en-US" dirty="0"/>
              <a:t>BYOD Policies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3927399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18 –  Understanding Defense</a:t>
            </a:r>
          </a:p>
          <a:p>
            <a:r>
              <a:rPr lang="en-US" sz="1200" b="0" dirty="0">
                <a:solidFill>
                  <a:srgbClr val="FF0000"/>
                </a:solidFill>
              </a:rPr>
              <a:t>18.2 – Security Policies, Regulations, and Standards</a:t>
            </a:r>
            <a:endParaRPr lang="en-US" sz="1200" b="0" i="0" kern="120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18.2.3</a:t>
            </a:r>
            <a:r>
              <a:rPr lang="en-GB" dirty="0"/>
              <a:t> – </a:t>
            </a:r>
            <a:r>
              <a:rPr lang="en-US" dirty="0"/>
              <a:t>BYOD Policies</a:t>
            </a: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1523857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dirty="0"/>
              <a:t>18 –  Understanding Defense</a:t>
            </a:r>
          </a:p>
          <a:p>
            <a:r>
              <a:rPr lang="en-US" sz="1200" b="0" dirty="0">
                <a:solidFill>
                  <a:srgbClr val="FF0000"/>
                </a:solidFill>
              </a:rPr>
              <a:t>18.2 – Security Policies, Regulations, and Standards</a:t>
            </a:r>
            <a:endParaRPr lang="en-US" sz="1200" b="0" i="0" kern="1200" dirty="0">
              <a:solidFill>
                <a:schemeClr val="tx1"/>
              </a:solidFill>
              <a:latin typeface="+mn-lt"/>
              <a:ea typeface="+mn-ea"/>
              <a:cs typeface="+mn-cs"/>
            </a:endParaRPr>
          </a:p>
          <a:p>
            <a:r>
              <a:rPr lang="en-US" sz="1200" b="0" i="0" kern="1200" dirty="0">
                <a:solidFill>
                  <a:schemeClr val="tx1"/>
                </a:solidFill>
                <a:effectLst/>
                <a:latin typeface="+mn-lt"/>
                <a:ea typeface="+mn-ea"/>
                <a:cs typeface="+mn-cs"/>
              </a:rPr>
              <a:t>18.2.4</a:t>
            </a:r>
            <a:r>
              <a:rPr lang="en-GB" dirty="0"/>
              <a:t> – </a:t>
            </a:r>
            <a:r>
              <a:rPr lang="en-US" sz="1200" b="0" i="0" kern="1200" dirty="0">
                <a:solidFill>
                  <a:schemeClr val="tx1"/>
                </a:solidFill>
                <a:latin typeface="+mn-lt"/>
                <a:ea typeface="+mn-ea"/>
                <a:cs typeface="+mn-cs"/>
              </a:rPr>
              <a:t>Regulatory and Standards Compliance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14943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lgn="l">
              <a:buFont typeface="+mj-lt"/>
              <a:buNone/>
            </a:pPr>
            <a:r>
              <a:rPr lang="en-US" sz="1200" b="0" dirty="0"/>
              <a:t>18 –  </a:t>
            </a:r>
            <a:r>
              <a:rPr lang="en-US" b="0" i="0" dirty="0">
                <a:solidFill>
                  <a:srgbClr val="58585B"/>
                </a:solidFill>
                <a:effectLst/>
                <a:latin typeface="CiscoSans"/>
              </a:rPr>
              <a:t>Understanding Defense</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18.3 </a:t>
            </a:r>
            <a:r>
              <a:rPr lang="en-GB" dirty="0"/>
              <a:t>– </a:t>
            </a:r>
            <a:r>
              <a:rPr lang="en-US" b="0" i="0" dirty="0">
                <a:solidFill>
                  <a:srgbClr val="FFFFFF"/>
                </a:solidFill>
                <a:effectLst/>
                <a:latin typeface="CiscoSans"/>
              </a:rPr>
              <a:t>Understanding Defense Summary</a:t>
            </a:r>
            <a:endParaRPr lang="en-GB" b="0" dirty="0">
              <a:solidFill>
                <a:srgbClr val="FF0000"/>
              </a:solidFill>
            </a:endParaRP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5 min</a:t>
            </a:r>
          </a:p>
          <a:p>
            <a:pPr marL="171450" lvl="0" indent="-171450">
              <a:buFont typeface="Arial" panose="020B0604020202020204" pitchFamily="34" charset="0"/>
              <a:buChar char="•"/>
            </a:pPr>
            <a:r>
              <a:rPr lang="en-US" sz="1050" b="1" dirty="0"/>
              <a:t>Instructor Notes: </a:t>
            </a:r>
            <a:endParaRPr lang="en-US" sz="1050" dirty="0"/>
          </a:p>
          <a:p>
            <a:pPr marL="341313" lvl="1" indent="-171450" algn="l" defTabSz="457200" rtl="0" eaLnBrk="1" latinLnBrk="0" hangingPunct="1">
              <a:buFont typeface="Arial" panose="020B0604020202020204" pitchFamily="34" charset="0"/>
              <a:buChar char="•"/>
              <a:tabLst>
                <a:tab pos="117475" algn="l"/>
              </a:tabLst>
            </a:pPr>
            <a:r>
              <a:rPr lang="en-US" sz="1000" kern="1200" dirty="0">
                <a:solidFill>
                  <a:schemeClr val="tx1"/>
                </a:solidFill>
                <a:latin typeface="+mn-lt"/>
                <a:ea typeface="+mn-ea"/>
                <a:cs typeface="+mn-cs"/>
              </a:rPr>
              <a:t>Read out the summary points mentioned on the slide.</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Discuss the same with the participants.</a:t>
            </a:r>
          </a:p>
          <a:p>
            <a:pPr marL="341313" lvl="1" indent="-171450" algn="l" defTabSz="457200" rtl="0" eaLnBrk="1" latinLnBrk="0" hangingPunct="1">
              <a:buFont typeface="Arial" panose="020B0604020202020204" pitchFamily="34" charset="0"/>
              <a:buChar char="•"/>
            </a:pPr>
            <a:r>
              <a:rPr lang="en-US" sz="1000" kern="1200" dirty="0">
                <a:solidFill>
                  <a:schemeClr val="tx1"/>
                </a:solidFill>
                <a:latin typeface="+mn-lt"/>
                <a:ea typeface="+mn-ea"/>
                <a:cs typeface="+mn-cs"/>
              </a:rPr>
              <a:t>Ask if they have any questions or doubts.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en-US" sz="1000" kern="1200" dirty="0">
                <a:solidFill>
                  <a:schemeClr val="tx1"/>
                </a:solidFill>
                <a:latin typeface="+mn-lt"/>
                <a:ea typeface="+mn-ea"/>
                <a:cs typeface="+mn-cs"/>
              </a:rPr>
              <a:t>Encourage</a:t>
            </a:r>
            <a:r>
              <a:rPr lang="en-IN" altLang="en-US" sz="1000" dirty="0">
                <a:latin typeface="Arial"/>
                <a:ea typeface="ＭＳ Ｐゴシック"/>
                <a:cs typeface="Arial"/>
              </a:rPr>
              <a:t> them to complete the module quiz</a:t>
            </a:r>
            <a:r>
              <a:rPr lang="en-IN" altLang="en-US" sz="1000" baseline="0" dirty="0">
                <a:latin typeface="Arial"/>
                <a:ea typeface="ＭＳ Ｐゴシック"/>
                <a:cs typeface="Arial"/>
              </a:rPr>
              <a:t> at section 18.3.2.</a:t>
            </a:r>
            <a:endParaRPr lang="en-IN" altLang="en-US" sz="1000" dirty="0">
              <a:latin typeface="Arial" panose="020B0604020202020204" pitchFamily="34" charset="0"/>
              <a:ea typeface="ＭＳ Ｐゴシック" panose="020B0600070205080204" pitchFamily="34" charset="-128"/>
              <a:cs typeface="Arial"/>
            </a:endParaRPr>
          </a:p>
          <a:p>
            <a:pPr marL="0" marR="0" lvl="0" indent="-287337"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t>Key Points: </a:t>
            </a:r>
            <a:r>
              <a:rPr lang="en-US" sz="1050" b="0" dirty="0"/>
              <a:t>NA</a:t>
            </a:r>
            <a:endParaRPr lang="en-US" sz="1200" b="0" i="0" kern="1200" dirty="0">
              <a:solidFill>
                <a:schemeClr val="tx1"/>
              </a:solidFill>
              <a:effectLst/>
              <a:latin typeface="+mn-lt"/>
              <a:ea typeface="+mn-ea"/>
              <a:cs typeface="+mn-cs"/>
            </a:endParaRPr>
          </a:p>
          <a:p>
            <a:pPr marL="0" lvl="0" indent="-287337">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374067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28</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None/>
            </a:pPr>
            <a:r>
              <a:rPr lang="en-US" sz="1200" b="0" dirty="0"/>
              <a:t>18 –  </a:t>
            </a:r>
            <a:r>
              <a:rPr lang="en-US" b="0" i="0" dirty="0">
                <a:solidFill>
                  <a:srgbClr val="58585B"/>
                </a:solidFill>
                <a:effectLst/>
                <a:latin typeface="CiscoSans"/>
              </a:rPr>
              <a:t>Understanding Defense</a:t>
            </a:r>
          </a:p>
          <a:p>
            <a:pPr algn="l">
              <a:buFont typeface="+mj-lt"/>
              <a:buNone/>
            </a:pPr>
            <a:r>
              <a:rPr lang="en-US" sz="1200" b="0" dirty="0">
                <a:solidFill>
                  <a:srgbClr val="FF0000"/>
                </a:solidFill>
              </a:rPr>
              <a:t>18.3 </a:t>
            </a:r>
            <a:r>
              <a:rPr lang="en-GB" dirty="0"/>
              <a:t>– </a:t>
            </a:r>
            <a:r>
              <a:rPr lang="en-US" b="0" i="0" dirty="0">
                <a:solidFill>
                  <a:srgbClr val="FFFFFF"/>
                </a:solidFill>
                <a:effectLst/>
                <a:latin typeface="CiscoSans"/>
              </a:rPr>
              <a:t>Understanding Defense Summary</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18.3.1</a:t>
            </a:r>
            <a:r>
              <a:rPr lang="en-GB" dirty="0"/>
              <a:t> – </a:t>
            </a:r>
            <a:r>
              <a:rPr lang="en-US" dirty="0"/>
              <a:t>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p:txBody>
      </p:sp>
    </p:spTree>
    <p:extLst>
      <p:ext uri="{BB962C8B-B14F-4D97-AF65-F5344CB8AC3E}">
        <p14:creationId xmlns:p14="http://schemas.microsoft.com/office/powerpoint/2010/main" val="2211968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29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None/>
            </a:pPr>
            <a:r>
              <a:rPr lang="en-US" sz="1200" b="0" dirty="0"/>
              <a:t>18 –  </a:t>
            </a:r>
            <a:r>
              <a:rPr lang="en-US" b="0" i="0" dirty="0">
                <a:solidFill>
                  <a:srgbClr val="58585B"/>
                </a:solidFill>
                <a:effectLst/>
                <a:latin typeface="CiscoSans"/>
              </a:rPr>
              <a:t>Understanding Defense</a:t>
            </a:r>
          </a:p>
          <a:p>
            <a:pPr algn="l">
              <a:buFont typeface="+mj-lt"/>
              <a:buNone/>
            </a:pPr>
            <a:r>
              <a:rPr lang="en-US" sz="1200" b="0" dirty="0">
                <a:solidFill>
                  <a:srgbClr val="FF0000"/>
                </a:solidFill>
              </a:rPr>
              <a:t>18.3 </a:t>
            </a:r>
            <a:r>
              <a:rPr lang="en-GB" dirty="0"/>
              <a:t>– </a:t>
            </a:r>
            <a:r>
              <a:rPr lang="en-US" b="0" i="0" dirty="0">
                <a:solidFill>
                  <a:srgbClr val="FFFFFF"/>
                </a:solidFill>
                <a:effectLst/>
                <a:latin typeface="CiscoSans"/>
              </a:rPr>
              <a:t>Understanding Defense Summary</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18.3.1</a:t>
            </a:r>
            <a:r>
              <a:rPr lang="en-GB" dirty="0"/>
              <a:t> – </a:t>
            </a:r>
            <a:r>
              <a:rPr lang="en-US" dirty="0"/>
              <a:t>What Did I Learn in this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18.3.2 – Quiz – </a:t>
            </a:r>
            <a:r>
              <a:rPr lang="en-US" b="0" i="0" dirty="0">
                <a:solidFill>
                  <a:srgbClr val="056153"/>
                </a:solidFill>
                <a:effectLst/>
                <a:latin typeface="CiscoSans"/>
              </a:rPr>
              <a:t>Understanding Defense Quiz</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45303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660052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t>18 –  </a:t>
            </a:r>
            <a:r>
              <a:rPr lang="en-US" b="0" i="0" dirty="0">
                <a:solidFill>
                  <a:srgbClr val="58585B"/>
                </a:solidFill>
                <a:effectLst/>
                <a:latin typeface="CiscoSans"/>
              </a:rPr>
              <a:t>Understanding Defense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58585B"/>
                </a:solidFill>
                <a:effectLst/>
                <a:latin typeface="CiscoSans"/>
              </a:rPr>
              <a:t>New Terms and Commands </a:t>
            </a:r>
            <a:endParaRPr lang="en-US" dirty="0"/>
          </a:p>
        </p:txBody>
      </p:sp>
    </p:spTree>
    <p:extLst>
      <p:ext uri="{BB962C8B-B14F-4D97-AF65-F5344CB8AC3E}">
        <p14:creationId xmlns:p14="http://schemas.microsoft.com/office/powerpoint/2010/main" val="415609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4</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5</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6</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rgbClr val="AFE8FB"/>
                </a:solidFill>
              </a:rPr>
              <a:t>CyberOps Associate v1.0</a:t>
            </a:r>
            <a:endParaRPr lang="en-US" dirty="0">
              <a:solidFill>
                <a:srgbClr val="FF0000"/>
              </a:solidFill>
            </a:endParaRPr>
          </a:p>
          <a:p>
            <a:pPr algn="l">
              <a:buFont typeface="+mj-lt"/>
              <a:buNone/>
            </a:pPr>
            <a:r>
              <a:rPr lang="en-US" sz="1200" b="0" dirty="0"/>
              <a:t>Module 18: </a:t>
            </a:r>
            <a:r>
              <a:rPr lang="en-US" b="0" i="0" dirty="0">
                <a:solidFill>
                  <a:srgbClr val="58585B"/>
                </a:solidFill>
                <a:effectLst/>
                <a:latin typeface="CiscoSans"/>
              </a:rPr>
              <a:t>Understanding Defense</a:t>
            </a:r>
            <a:endParaRPr lang="en-US" dirty="0"/>
          </a:p>
          <a:p>
            <a:pPr>
              <a:buFontTx/>
              <a:buNone/>
            </a:pPr>
            <a:endParaRPr lang="en-US" sz="1200" b="0" dirty="0">
              <a:solidFill>
                <a:srgbClr val="FF0000"/>
              </a:solidFill>
            </a:endParaRPr>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solidFill>
                  <a:srgbClr val="FF0000"/>
                </a:solidFill>
              </a:rPr>
              <a:t>Time</a:t>
            </a:r>
            <a:r>
              <a:rPr lang="en-US" b="1" dirty="0">
                <a:solidFill>
                  <a:srgbClr val="FF0000"/>
                </a:solidFill>
              </a:rPr>
              <a:t>: </a:t>
            </a:r>
            <a:r>
              <a:rPr lang="en-US" b="0" dirty="0">
                <a:solidFill>
                  <a:srgbClr val="FF0000"/>
                </a:solidFill>
              </a:rPr>
              <a:t>5 min</a:t>
            </a:r>
            <a:endParaRPr lang="en-US" sz="1000" b="0" dirty="0"/>
          </a:p>
          <a:p>
            <a:pPr marL="171450" lvl="0" indent="-171450">
              <a:buFont typeface="Arial" panose="020B0604020202020204" pitchFamily="34" charset="0"/>
              <a:buChar char="•"/>
            </a:pPr>
            <a:r>
              <a:rPr lang="en-US" sz="1050" b="1" dirty="0"/>
              <a:t>Instructor Notes: </a:t>
            </a:r>
            <a:endParaRPr lang="en-US" sz="1050" dirty="0"/>
          </a:p>
          <a:p>
            <a:pPr marL="341313" lvl="1" indent="-171450">
              <a:buFont typeface="Arial" panose="020B0604020202020204" pitchFamily="34" charset="0"/>
              <a:buChar char="•"/>
            </a:pPr>
            <a:r>
              <a:rPr lang="en-US" sz="1000" dirty="0"/>
              <a:t>Welcome the audience in a warm and cordial manner. Ensure that everyone is set up with the required resources.</a:t>
            </a:r>
          </a:p>
          <a:p>
            <a:pPr marL="341313" lvl="1" indent="-171450">
              <a:buFont typeface="Arial" panose="020B0604020202020204" pitchFamily="34" charset="0"/>
              <a:buChar char="•"/>
            </a:pPr>
            <a:r>
              <a:rPr lang="en-US" sz="1000" dirty="0"/>
              <a:t>Introduce the topic and encourage learners to come up with a list of expectations from the session. Collate topics on the white board or Desktop while using learner’s inputs to interpret them in words.</a:t>
            </a:r>
            <a:r>
              <a:rPr lang="en-US" sz="1000" b="1" dirty="0"/>
              <a:t> </a:t>
            </a:r>
            <a:endParaRPr lang="en-US" sz="1000" b="0" dirty="0"/>
          </a:p>
          <a:p>
            <a:pPr marL="341313" lvl="1" indent="-171450">
              <a:buFont typeface="Arial" panose="020B0604020202020204" pitchFamily="34" charset="0"/>
              <a:buChar char="•"/>
            </a:pPr>
            <a:r>
              <a:rPr lang="en-US" sz="1000" b="0" dirty="0">
                <a:solidFill>
                  <a:prstClr val="black"/>
                </a:solidFill>
              </a:rPr>
              <a:t>Interact with the audience to provide an overview of network security defense and security policies.</a:t>
            </a:r>
            <a:endParaRPr lang="en-US" sz="1050" b="0" dirty="0">
              <a:solidFill>
                <a:prstClr val="black"/>
              </a:solidFill>
            </a:endParaRPr>
          </a:p>
          <a:p>
            <a:pPr marL="341313" lvl="1" indent="-171450">
              <a:buFont typeface="Arial" panose="020B0604020202020204" pitchFamily="34" charset="0"/>
              <a:buChar char="•"/>
            </a:pPr>
            <a:r>
              <a:rPr lang="en-US" sz="1000" dirty="0"/>
              <a:t>Read out the Objectives and briefly describe each.</a:t>
            </a:r>
            <a:r>
              <a:rPr lang="en-US" sz="1000" dirty="0">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Key Points: </a:t>
            </a:r>
            <a:r>
              <a:rPr lang="en-US" sz="1200" b="0" i="1" dirty="0"/>
              <a:t>NA</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8</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None/>
            </a:pPr>
            <a:r>
              <a:rPr lang="en-US" sz="1200" b="0" dirty="0"/>
              <a:t>18 </a:t>
            </a:r>
            <a:r>
              <a:rPr lang="en-GB" dirty="0"/>
              <a:t>–</a:t>
            </a:r>
            <a:r>
              <a:rPr lang="en-US" sz="1200" b="0" dirty="0"/>
              <a:t> Understanding Defense</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18.0 </a:t>
            </a:r>
            <a:r>
              <a:rPr lang="en-GB" dirty="0"/>
              <a:t>–</a:t>
            </a:r>
            <a:r>
              <a:rPr lang="en-US" sz="1200" b="0" dirty="0">
                <a:solidFill>
                  <a:srgbClr val="FF0000"/>
                </a:solidFill>
              </a:rPr>
              <a:t> </a:t>
            </a:r>
            <a:r>
              <a:rPr lang="en-US" sz="1200" b="0" i="0" kern="1200" dirty="0">
                <a:solidFill>
                  <a:schemeClr val="tx1"/>
                </a:solidFill>
                <a:effectLst/>
                <a:latin typeface="+mn-lt"/>
                <a:ea typeface="+mn-ea"/>
                <a:cs typeface="+mn-cs"/>
              </a:rPr>
              <a:t>Introduction</a:t>
            </a:r>
            <a:endParaRPr lang="en-GB" b="0" dirty="0">
              <a:solidFill>
                <a:srgbClr val="FF0000"/>
              </a:solidFil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18.0.2</a:t>
            </a:r>
            <a:r>
              <a:rPr lang="en-GB" dirty="0"/>
              <a:t> – </a:t>
            </a:r>
            <a:r>
              <a:rPr lang="en-US" sz="1200" b="0" i="0" kern="1200" dirty="0">
                <a:solidFill>
                  <a:schemeClr val="tx1"/>
                </a:solidFill>
                <a:effectLst/>
                <a:latin typeface="+mn-lt"/>
                <a:ea typeface="+mn-ea"/>
                <a:cs typeface="+mn-cs"/>
              </a:rPr>
              <a:t>What Will I Learn in this Module?</a:t>
            </a:r>
          </a:p>
        </p:txBody>
      </p:sp>
    </p:spTree>
    <p:extLst>
      <p:ext uri="{BB962C8B-B14F-4D97-AF65-F5344CB8AC3E}">
        <p14:creationId xmlns:p14="http://schemas.microsoft.com/office/powerpoint/2010/main" val="1587924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Source:</a:t>
            </a:r>
          </a:p>
          <a:p>
            <a:pPr algn="l">
              <a:buFont typeface="+mj-lt"/>
              <a:buNone/>
            </a:pPr>
            <a:r>
              <a:rPr lang="en-US" sz="1200" b="0" dirty="0"/>
              <a:t>18 –  </a:t>
            </a:r>
            <a:r>
              <a:rPr lang="en-US" b="0" i="0" dirty="0">
                <a:solidFill>
                  <a:srgbClr val="58585B"/>
                </a:solidFill>
                <a:effectLst/>
                <a:latin typeface="CiscoSans"/>
              </a:rPr>
              <a:t>Understanding Defense</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dirty="0">
                <a:solidFill>
                  <a:srgbClr val="FF0000"/>
                </a:solidFill>
              </a:rPr>
              <a:t>18.1 </a:t>
            </a:r>
            <a:r>
              <a:rPr lang="en-GB" dirty="0"/>
              <a:t>–</a:t>
            </a:r>
            <a:r>
              <a:rPr lang="en-US" sz="1200" b="0" dirty="0">
                <a:solidFill>
                  <a:srgbClr val="FF0000"/>
                </a:solidFill>
              </a:rPr>
              <a:t> Defense-in-Depth</a:t>
            </a:r>
            <a:endParaRPr lang="en-GB" b="0" dirty="0">
              <a:solidFill>
                <a:srgbClr val="FF0000"/>
              </a:solidFill>
            </a:endParaRPr>
          </a:p>
          <a:p>
            <a:pPr>
              <a:buFontTx/>
              <a:buNone/>
            </a:pPr>
            <a:endParaRPr lang="en-US" dirty="0"/>
          </a:p>
          <a:p>
            <a:r>
              <a:rPr lang="en-US" sz="1050" b="1" u="sng" dirty="0"/>
              <a:t>In-Session Activities / Explanations:</a:t>
            </a:r>
            <a:endParaRPr lang="en-US" sz="1050" dirty="0"/>
          </a:p>
          <a:p>
            <a:pPr marL="171450" lvl="0" indent="-171450">
              <a:buFont typeface="Arial" panose="020B0604020202020204" pitchFamily="34" charset="0"/>
              <a:buChar char="•"/>
            </a:pPr>
            <a:r>
              <a:rPr lang="en-US" sz="1050" b="1" dirty="0"/>
              <a:t>Time</a:t>
            </a:r>
            <a:r>
              <a:rPr lang="en-US" b="1" dirty="0"/>
              <a:t>: </a:t>
            </a:r>
            <a:r>
              <a:rPr lang="en-US" sz="1000" b="0" dirty="0"/>
              <a:t>10 min</a:t>
            </a:r>
          </a:p>
          <a:p>
            <a:pPr marL="171450" lvl="0" indent="-171450">
              <a:buFont typeface="Arial" panose="020B0604020202020204" pitchFamily="34" charset="0"/>
              <a:buChar char="•"/>
            </a:pPr>
            <a:r>
              <a:rPr lang="en-US" sz="1050" b="1" dirty="0"/>
              <a:t>Instructor Notes:</a:t>
            </a:r>
            <a:endParaRPr lang="en-US" sz="1050" b="0" i="0" dirty="0">
              <a:solidFill>
                <a:schemeClr val="tx1"/>
              </a:solidFill>
              <a:effectLst/>
              <a:latin typeface="+mn-lt"/>
            </a:endParaRPr>
          </a:p>
          <a:p>
            <a:pPr marL="628650" lvl="1" indent="-171450">
              <a:buFont typeface="Arial" panose="020B0604020202020204" pitchFamily="34" charset="0"/>
              <a:buChar char="•"/>
            </a:pPr>
            <a:r>
              <a:rPr lang="en-US" sz="1200" b="0" i="0" dirty="0">
                <a:solidFill>
                  <a:srgbClr val="58585B"/>
                </a:solidFill>
                <a:effectLst/>
                <a:latin typeface="CiscoSans"/>
              </a:rPr>
              <a:t>Introduce the topic and explain how the defense-in-depth strategy is used to protect networks.</a:t>
            </a:r>
          </a:p>
          <a:p>
            <a:pPr marL="628650" lvl="1" indent="-171450">
              <a:buFont typeface="Arial" panose="020B0604020202020204" pitchFamily="34" charset="0"/>
              <a:buChar char="•"/>
            </a:pPr>
            <a:r>
              <a:rPr lang="en-US" sz="1200" dirty="0"/>
              <a:t>Ensure the learners understand the analogies to describe a defense-in-depth approach.</a:t>
            </a:r>
            <a:endParaRPr lang="en-US" sz="1200" b="0" i="0" dirty="0">
              <a:solidFill>
                <a:srgbClr val="58585B"/>
              </a:solidFill>
              <a:effectLst/>
              <a:latin typeface="CiscoSan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t>Key Points: </a:t>
            </a:r>
            <a:r>
              <a:rPr lang="en-US" sz="1400" b="0" i="0" dirty="0">
                <a:solidFill>
                  <a:srgbClr val="056153"/>
                </a:solidFill>
                <a:effectLst/>
                <a:latin typeface="CiscoSans"/>
              </a:rPr>
              <a:t>Assets, Vulnerabilities, Threats</a:t>
            </a:r>
            <a:r>
              <a:rPr lang="en-US" sz="1200" b="0" i="0" kern="1200" dirty="0">
                <a:solidFill>
                  <a:schemeClr val="tx1"/>
                </a:solidFill>
                <a:effectLst/>
                <a:latin typeface="+mn-lt"/>
                <a:ea typeface="+mn-ea"/>
                <a:cs typeface="+mn-cs"/>
              </a:rPr>
              <a:t>, Security Onion, Security Artichoke</a:t>
            </a:r>
          </a:p>
          <a:p>
            <a:pPr marL="0" lvl="0" indent="-287337">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2020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2020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410753"/>
            <a:ext cx="8010624" cy="1141247"/>
          </a:xfrm>
        </p:spPr>
        <p:txBody>
          <a:bodyPr/>
          <a:lstStyle/>
          <a:p>
            <a:pPr algn="l"/>
            <a:r>
              <a:rPr lang="en-US" dirty="0">
                <a:solidFill>
                  <a:schemeClr val="accent5">
                    <a:lumMod val="40000"/>
                    <a:lumOff val="60000"/>
                  </a:schemeClr>
                </a:solidFill>
              </a:rPr>
              <a:t>Module 18: Understanding Defense</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rgbClr val="AFE8FB"/>
                </a:solidFill>
              </a:rPr>
              <a:t>CyberOps Associate v1.0</a:t>
            </a:r>
            <a:endParaRPr lang="en-US" dirty="0">
              <a:solidFill>
                <a:srgbClr val="FF0000"/>
              </a:solidFill>
            </a:endParaRP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5869"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Defense</a:t>
            </a:r>
            <a:br>
              <a:rPr lang="en-US" altLang="en-US" dirty="0"/>
            </a:br>
            <a:r>
              <a:rPr lang="en-US" dirty="0"/>
              <a:t>Assets, Vulnerabilities, Threats</a:t>
            </a:r>
          </a:p>
        </p:txBody>
      </p:sp>
      <p:sp>
        <p:nvSpPr>
          <p:cNvPr id="2" name="Content Placeholder 1"/>
          <p:cNvSpPr>
            <a:spLocks noGrp="1"/>
          </p:cNvSpPr>
          <p:nvPr>
            <p:ph idx="1"/>
          </p:nvPr>
        </p:nvSpPr>
        <p:spPr>
          <a:xfrm>
            <a:off x="144065" y="798944"/>
            <a:ext cx="8855869" cy="2894751"/>
          </a:xfrm>
        </p:spPr>
        <p:txBody>
          <a:bodyPr/>
          <a:lstStyle/>
          <a:p>
            <a:pPr>
              <a:buFont typeface="Arial" panose="020B0604020202020204" pitchFamily="34" charset="0"/>
              <a:buChar char="•"/>
            </a:pPr>
            <a:r>
              <a:rPr lang="en-US" sz="1600" dirty="0"/>
              <a:t>Cybersecurity analysts must prepare for any type of attack. It is their job to secure the assets of the organization’s network.</a:t>
            </a:r>
          </a:p>
          <a:p>
            <a:pPr>
              <a:buFont typeface="Arial" panose="020B0604020202020204" pitchFamily="34" charset="0"/>
              <a:buChar char="•"/>
            </a:pPr>
            <a:r>
              <a:rPr lang="en-US" sz="1600" dirty="0"/>
              <a:t>To do this, cybersecurity analysts must first identify:</a:t>
            </a:r>
          </a:p>
          <a:p>
            <a:pPr lvl="1">
              <a:buFont typeface="Arial" panose="020B0604020202020204" pitchFamily="34" charset="0"/>
              <a:buChar char="•"/>
            </a:pPr>
            <a:r>
              <a:rPr lang="en-US" sz="1600" b="1" dirty="0"/>
              <a:t>Assets</a:t>
            </a:r>
            <a:r>
              <a:rPr lang="en-US" sz="1600" dirty="0"/>
              <a:t> - Anything of value to an organization that must be protected including servers, infrastructure devices, end devices, and the greatest asset, data.</a:t>
            </a:r>
          </a:p>
          <a:p>
            <a:pPr lvl="1">
              <a:buFont typeface="Arial" panose="020B0604020202020204" pitchFamily="34" charset="0"/>
              <a:buChar char="•"/>
            </a:pPr>
            <a:r>
              <a:rPr lang="en-US" sz="1600" b="1" dirty="0"/>
              <a:t>Vulnerabilities</a:t>
            </a:r>
            <a:r>
              <a:rPr lang="en-US" sz="1600" dirty="0"/>
              <a:t> - A weakness in a system or its design that could be exploited by a threat actor.</a:t>
            </a:r>
          </a:p>
          <a:p>
            <a:pPr lvl="1">
              <a:buFont typeface="Arial" panose="020B0604020202020204" pitchFamily="34" charset="0"/>
              <a:buChar char="•"/>
            </a:pPr>
            <a:r>
              <a:rPr lang="en-US" sz="1600" b="1" dirty="0"/>
              <a:t>Threats</a:t>
            </a:r>
            <a:r>
              <a:rPr lang="en-US" sz="1600" dirty="0"/>
              <a:t> - Any potential danger to an asset.</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37807798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5869"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Defense</a:t>
            </a:r>
            <a:br>
              <a:rPr lang="en-US" altLang="en-US" dirty="0"/>
            </a:br>
            <a:r>
              <a:rPr lang="en-US" dirty="0"/>
              <a:t>Identify Assets</a:t>
            </a:r>
          </a:p>
        </p:txBody>
      </p:sp>
      <p:sp>
        <p:nvSpPr>
          <p:cNvPr id="2" name="Content Placeholder 1"/>
          <p:cNvSpPr>
            <a:spLocks noGrp="1"/>
          </p:cNvSpPr>
          <p:nvPr>
            <p:ph idx="1"/>
          </p:nvPr>
        </p:nvSpPr>
        <p:spPr>
          <a:xfrm>
            <a:off x="144065" y="844363"/>
            <a:ext cx="8855869" cy="3885945"/>
          </a:xfrm>
        </p:spPr>
        <p:txBody>
          <a:bodyPr/>
          <a:lstStyle/>
          <a:p>
            <a:pPr>
              <a:buFont typeface="Arial" panose="020B0604020202020204" pitchFamily="34" charset="0"/>
              <a:buChar char="•"/>
            </a:pPr>
            <a:r>
              <a:rPr lang="en-US" sz="1600" dirty="0"/>
              <a:t>The collection of all the devices and information owned or managed by the organization are the assets.</a:t>
            </a:r>
          </a:p>
          <a:p>
            <a:pPr>
              <a:buFont typeface="Arial" panose="020B0604020202020204" pitchFamily="34" charset="0"/>
              <a:buChar char="•"/>
            </a:pPr>
            <a:r>
              <a:rPr lang="en-US" sz="1600" dirty="0"/>
              <a:t>These assets must be inventoried and assessed for the level of protection needed to thwart potential attacks.</a:t>
            </a:r>
          </a:p>
          <a:p>
            <a:pPr>
              <a:buFont typeface="Arial" panose="020B0604020202020204" pitchFamily="34" charset="0"/>
              <a:buChar char="•"/>
            </a:pPr>
            <a:r>
              <a:rPr lang="en-US" sz="1600" dirty="0"/>
              <a:t>Asset management consists of inventorying all assets, and then developing and implementing policies and procedures to protect them.</a:t>
            </a:r>
          </a:p>
          <a:p>
            <a:pPr>
              <a:buFont typeface="Arial" panose="020B0604020202020204" pitchFamily="34" charset="0"/>
              <a:buChar char="•"/>
            </a:pPr>
            <a:r>
              <a:rPr lang="en-US" sz="1600" dirty="0"/>
              <a:t>This task can be daunting considering many organizations must protect internal users and resources, mobile workers, and cloud-based and virtual services.</a:t>
            </a:r>
          </a:p>
          <a:p>
            <a:pPr>
              <a:buFont typeface="Arial" panose="020B0604020202020204" pitchFamily="34" charset="0"/>
              <a:buChar char="•"/>
            </a:pPr>
            <a:r>
              <a:rPr lang="en-US" sz="1600" b="0" i="0" dirty="0">
                <a:effectLst/>
              </a:rPr>
              <a:t>Further, organizations need to identify where critical information assets are stored, and how access is gained to that information. </a:t>
            </a:r>
          </a:p>
          <a:p>
            <a:pPr>
              <a:buFont typeface="Arial" panose="020B0604020202020204" pitchFamily="34" charset="0"/>
              <a:buChar char="•"/>
            </a:pPr>
            <a:r>
              <a:rPr lang="en-US" sz="1600" b="0" i="0" dirty="0">
                <a:effectLst/>
              </a:rPr>
              <a:t>Information assets vary, as do the threats against them. </a:t>
            </a:r>
            <a:r>
              <a:rPr lang="en-US" sz="1600" dirty="0"/>
              <a:t>Each of these assets can attract different threat actors who have different skill levels and motivations.</a:t>
            </a:r>
          </a:p>
        </p:txBody>
      </p:sp>
    </p:spTree>
    <p:custDataLst>
      <p:tags r:id="rId1"/>
    </p:custDataLst>
    <p:extLst>
      <p:ext uri="{BB962C8B-B14F-4D97-AF65-F5344CB8AC3E}">
        <p14:creationId xmlns:p14="http://schemas.microsoft.com/office/powerpoint/2010/main" val="379427961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5869"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Defense</a:t>
            </a:r>
            <a:br>
              <a:rPr lang="en-US" altLang="en-US" dirty="0"/>
            </a:br>
            <a:r>
              <a:rPr lang="en-US" dirty="0"/>
              <a:t>Identify Vulnerabilities</a:t>
            </a:r>
          </a:p>
        </p:txBody>
      </p:sp>
      <p:sp>
        <p:nvSpPr>
          <p:cNvPr id="2" name="Content Placeholder 1"/>
          <p:cNvSpPr>
            <a:spLocks noGrp="1"/>
          </p:cNvSpPr>
          <p:nvPr>
            <p:ph idx="1"/>
          </p:nvPr>
        </p:nvSpPr>
        <p:spPr>
          <a:xfrm>
            <a:off x="144065" y="798944"/>
            <a:ext cx="8855869" cy="3652740"/>
          </a:xfrm>
        </p:spPr>
        <p:txBody>
          <a:bodyPr/>
          <a:lstStyle/>
          <a:p>
            <a:pPr>
              <a:buFont typeface="Arial" panose="020B0604020202020204" pitchFamily="34" charset="0"/>
              <a:buChar char="•"/>
            </a:pPr>
            <a:r>
              <a:rPr lang="en-US" sz="1600" b="0" i="0" dirty="0">
                <a:effectLst/>
              </a:rPr>
              <a:t>Threat identification provides an organization with a list of likely threats for a particular environment. </a:t>
            </a:r>
            <a:endParaRPr lang="en-US" sz="1600" dirty="0"/>
          </a:p>
          <a:p>
            <a:pPr>
              <a:buFont typeface="Arial" panose="020B0604020202020204" pitchFamily="34" charset="0"/>
              <a:buChar char="•"/>
            </a:pPr>
            <a:r>
              <a:rPr lang="en-US" sz="1600" dirty="0"/>
              <a:t>When identifying threats, it is important to ask several questions:</a:t>
            </a:r>
          </a:p>
          <a:p>
            <a:pPr lvl="1"/>
            <a:r>
              <a:rPr lang="en-US" sz="1600" dirty="0"/>
              <a:t>What are the possible vulnerabilities of a system?</a:t>
            </a:r>
          </a:p>
          <a:p>
            <a:pPr lvl="1"/>
            <a:r>
              <a:rPr lang="en-US" sz="1600" dirty="0"/>
              <a:t>Who may want to exploit those vulnerabilities to access specific information assets?</a:t>
            </a:r>
          </a:p>
          <a:p>
            <a:pPr lvl="1"/>
            <a:r>
              <a:rPr lang="en-US" sz="1600" dirty="0"/>
              <a:t>What are the consequences if system vulnerabilities are exploited and assets are lost?</a:t>
            </a:r>
          </a:p>
          <a:p>
            <a:pPr>
              <a:buFont typeface="Arial" panose="020B0604020202020204" pitchFamily="34" charset="0"/>
              <a:buChar char="•"/>
            </a:pPr>
            <a:endParaRPr lang="en-US" sz="1600" b="1" i="0" dirty="0">
              <a:effectLst/>
            </a:endParaRPr>
          </a:p>
        </p:txBody>
      </p:sp>
    </p:spTree>
    <p:custDataLst>
      <p:tags r:id="rId1"/>
    </p:custDataLst>
    <p:extLst>
      <p:ext uri="{BB962C8B-B14F-4D97-AF65-F5344CB8AC3E}">
        <p14:creationId xmlns:p14="http://schemas.microsoft.com/office/powerpoint/2010/main" val="159058409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5869"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Defense</a:t>
            </a:r>
            <a:br>
              <a:rPr lang="en-US" altLang="en-US" dirty="0"/>
            </a:br>
            <a:r>
              <a:rPr lang="en-US" dirty="0"/>
              <a:t>Identify Vulnerabilities (Contd.)</a:t>
            </a:r>
          </a:p>
        </p:txBody>
      </p:sp>
      <p:sp>
        <p:nvSpPr>
          <p:cNvPr id="3" name="Content Placeholder 3">
            <a:extLst>
              <a:ext uri="{FF2B5EF4-FFF2-40B4-BE49-F238E27FC236}">
                <a16:creationId xmlns:a16="http://schemas.microsoft.com/office/drawing/2014/main" id="{4CE7C2DE-66BA-4FBA-BDC2-CDAA28BCEFBB}"/>
              </a:ext>
            </a:extLst>
          </p:cNvPr>
          <p:cNvSpPr/>
          <p:nvPr/>
        </p:nvSpPr>
        <p:spPr>
          <a:xfrm>
            <a:off x="144066" y="726659"/>
            <a:ext cx="4032742" cy="4114972"/>
          </a:xfrm>
          <a:prstGeom prst="rect">
            <a:avLst/>
          </a:prstGeom>
        </p:spPr>
        <p:txBody>
          <a:bodyPr wrap="square">
            <a:spAutoFit/>
          </a:bodyPr>
          <a:lstStyle/>
          <a:p>
            <a:r>
              <a:rPr lang="en-US" sz="1600" dirty="0">
                <a:solidFill>
                  <a:srgbClr val="000000"/>
                </a:solidFill>
                <a:latin typeface="+mn-lt"/>
              </a:rPr>
              <a:t>The threat identification for an e-banking system would include:</a:t>
            </a:r>
          </a:p>
          <a:p>
            <a:pPr marL="216000" indent="-216000">
              <a:buClr>
                <a:schemeClr val="tx2"/>
              </a:buClr>
              <a:buFont typeface="Arial" panose="020B0604020202020204" pitchFamily="34" charset="0"/>
              <a:buChar char="•"/>
            </a:pPr>
            <a:r>
              <a:rPr lang="en-US" sz="1600" b="1" dirty="0">
                <a:solidFill>
                  <a:srgbClr val="000000"/>
                </a:solidFill>
                <a:latin typeface="+mn-lt"/>
              </a:rPr>
              <a:t>Internal system compromise</a:t>
            </a:r>
            <a:r>
              <a:rPr lang="en-US" sz="1600" dirty="0">
                <a:solidFill>
                  <a:srgbClr val="000000"/>
                </a:solidFill>
                <a:latin typeface="+mn-lt"/>
              </a:rPr>
              <a:t> - The attacker uses the exposed e-banking servers to break into an internal bank system.</a:t>
            </a:r>
          </a:p>
          <a:p>
            <a:pPr marL="216000" indent="-216000">
              <a:buClr>
                <a:schemeClr val="tx2"/>
              </a:buClr>
              <a:buFont typeface="Arial" panose="020B0604020202020204" pitchFamily="34" charset="0"/>
              <a:buChar char="•"/>
            </a:pPr>
            <a:r>
              <a:rPr lang="en-US" sz="1600" b="1" dirty="0">
                <a:solidFill>
                  <a:srgbClr val="000000"/>
                </a:solidFill>
                <a:latin typeface="+mn-lt"/>
              </a:rPr>
              <a:t>Stolen customer data</a:t>
            </a:r>
            <a:r>
              <a:rPr lang="en-US" sz="1600" dirty="0">
                <a:solidFill>
                  <a:srgbClr val="000000"/>
                </a:solidFill>
                <a:latin typeface="+mn-lt"/>
              </a:rPr>
              <a:t> - An attacker steals the personal and financial data of bank customers from the customer database.</a:t>
            </a:r>
          </a:p>
          <a:p>
            <a:pPr marL="216000" indent="-216000">
              <a:spcBef>
                <a:spcPts val="300"/>
              </a:spcBef>
              <a:spcAft>
                <a:spcPts val="300"/>
              </a:spcAft>
              <a:buClr>
                <a:schemeClr val="tx2"/>
              </a:buClr>
              <a:buFont typeface="Arial" panose="020B0604020202020204" pitchFamily="34" charset="0"/>
              <a:buChar char="•"/>
            </a:pPr>
            <a:r>
              <a:rPr lang="en-US" sz="1600" b="1" dirty="0">
                <a:solidFill>
                  <a:srgbClr val="000000"/>
                </a:solidFill>
                <a:latin typeface="+mn-lt"/>
              </a:rPr>
              <a:t>Phony transactions from an external server</a:t>
            </a:r>
            <a:r>
              <a:rPr lang="en-US" sz="1600" dirty="0">
                <a:solidFill>
                  <a:srgbClr val="000000"/>
                </a:solidFill>
                <a:latin typeface="+mn-lt"/>
              </a:rPr>
              <a:t> - An attacker alters the code of the e-banking application and makes transactions by impersonating a legitimate user.</a:t>
            </a:r>
          </a:p>
          <a:p>
            <a:endParaRPr lang="en-US" sz="1600" dirty="0">
              <a:solidFill>
                <a:srgbClr val="000000"/>
              </a:solidFill>
            </a:endParaRPr>
          </a:p>
        </p:txBody>
      </p:sp>
      <p:pic>
        <p:nvPicPr>
          <p:cNvPr id="7" name="Picture 1">
            <a:extLst>
              <a:ext uri="{FF2B5EF4-FFF2-40B4-BE49-F238E27FC236}">
                <a16:creationId xmlns:a16="http://schemas.microsoft.com/office/drawing/2014/main" id="{75A1E459-4F69-4FDB-A26E-886C90274AF3}"/>
              </a:ext>
            </a:extLst>
          </p:cNvPr>
          <p:cNvPicPr>
            <a:picLocks noChangeAspect="1"/>
          </p:cNvPicPr>
          <p:nvPr/>
        </p:nvPicPr>
        <p:blipFill rotWithShape="1">
          <a:blip r:embed="rId4"/>
          <a:srcRect l="25275" t="22317" r="24996" b="18577"/>
          <a:stretch/>
        </p:blipFill>
        <p:spPr bwMode="auto">
          <a:xfrm>
            <a:off x="4176807" y="1256549"/>
            <a:ext cx="4686969" cy="3132000"/>
          </a:xfrm>
          <a:prstGeom prst="rect">
            <a:avLst/>
          </a:prstGeom>
          <a:noFill/>
          <a:ln>
            <a:solidFill>
              <a:schemeClr val="tx1">
                <a:lumMod val="60000"/>
                <a:lumOff val="40000"/>
              </a:schemeClr>
            </a:solidFill>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5480099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5869"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Defense</a:t>
            </a:r>
            <a:br>
              <a:rPr lang="en-US" altLang="en-US" dirty="0"/>
            </a:br>
            <a:r>
              <a:rPr lang="en-US" dirty="0"/>
              <a:t>Identify Vulnerabilities (Contd.)</a:t>
            </a:r>
          </a:p>
        </p:txBody>
      </p:sp>
      <p:sp>
        <p:nvSpPr>
          <p:cNvPr id="3" name="Content Placeholder 1">
            <a:extLst>
              <a:ext uri="{FF2B5EF4-FFF2-40B4-BE49-F238E27FC236}">
                <a16:creationId xmlns:a16="http://schemas.microsoft.com/office/drawing/2014/main" id="{4CE7C2DE-66BA-4FBA-BDC2-CDAA28BCEFBB}"/>
              </a:ext>
            </a:extLst>
          </p:cNvPr>
          <p:cNvSpPr/>
          <p:nvPr/>
        </p:nvSpPr>
        <p:spPr>
          <a:xfrm>
            <a:off x="118076" y="796787"/>
            <a:ext cx="4090509" cy="3200876"/>
          </a:xfrm>
          <a:prstGeom prst="rect">
            <a:avLst/>
          </a:prstGeom>
        </p:spPr>
        <p:txBody>
          <a:bodyPr wrap="square">
            <a:spAutoFit/>
          </a:bodyPr>
          <a:lstStyle/>
          <a:p>
            <a:pPr marL="285750" indent="-285750">
              <a:spcBef>
                <a:spcPts val="300"/>
              </a:spcBef>
              <a:spcAft>
                <a:spcPts val="300"/>
              </a:spcAft>
              <a:buClr>
                <a:schemeClr val="tx2"/>
              </a:buClr>
              <a:buFont typeface="Arial" panose="020B0604020202020204" pitchFamily="34" charset="0"/>
              <a:buChar char="•"/>
            </a:pPr>
            <a:r>
              <a:rPr lang="en-US" sz="1600" b="1" dirty="0">
                <a:solidFill>
                  <a:srgbClr val="000000"/>
                </a:solidFill>
                <a:latin typeface="+mn-lt"/>
              </a:rPr>
              <a:t>Phony transactions using a stolen customer PIN or smart card</a:t>
            </a:r>
            <a:r>
              <a:rPr lang="en-US" sz="1600" dirty="0">
                <a:solidFill>
                  <a:srgbClr val="000000"/>
                </a:solidFill>
                <a:latin typeface="+mn-lt"/>
              </a:rPr>
              <a:t> - An attacker steals the identity of a customer and completes malicious transactions from the compromised account.</a:t>
            </a:r>
          </a:p>
          <a:p>
            <a:pPr marL="285750" indent="-285750">
              <a:spcBef>
                <a:spcPts val="300"/>
              </a:spcBef>
              <a:spcAft>
                <a:spcPts val="300"/>
              </a:spcAft>
              <a:buClr>
                <a:schemeClr val="tx2"/>
              </a:buClr>
              <a:buFont typeface="Arial" panose="020B0604020202020204" pitchFamily="34" charset="0"/>
              <a:buChar char="•"/>
            </a:pPr>
            <a:r>
              <a:rPr lang="en-US" sz="1600" b="1" dirty="0">
                <a:solidFill>
                  <a:srgbClr val="000000"/>
                </a:solidFill>
                <a:latin typeface="+mn-lt"/>
              </a:rPr>
              <a:t>Data input errors</a:t>
            </a:r>
            <a:r>
              <a:rPr lang="en-US" sz="1600" dirty="0">
                <a:solidFill>
                  <a:srgbClr val="000000"/>
                </a:solidFill>
                <a:latin typeface="+mn-lt"/>
              </a:rPr>
              <a:t> - A user inputs incorrect data or makes incorrect transaction requests.</a:t>
            </a:r>
          </a:p>
          <a:p>
            <a:pPr marL="285750" indent="-285750">
              <a:spcBef>
                <a:spcPts val="300"/>
              </a:spcBef>
              <a:spcAft>
                <a:spcPts val="300"/>
              </a:spcAft>
              <a:buClr>
                <a:schemeClr val="tx2"/>
              </a:buClr>
              <a:buFont typeface="Arial" panose="020B0604020202020204" pitchFamily="34" charset="0"/>
              <a:buChar char="•"/>
            </a:pPr>
            <a:r>
              <a:rPr lang="en-US" sz="1600" b="1" dirty="0">
                <a:solidFill>
                  <a:srgbClr val="000000"/>
                </a:solidFill>
                <a:latin typeface="+mn-lt"/>
              </a:rPr>
              <a:t>Data center destruction</a:t>
            </a:r>
            <a:r>
              <a:rPr lang="en-US" sz="1600" dirty="0">
                <a:solidFill>
                  <a:srgbClr val="000000"/>
                </a:solidFill>
                <a:latin typeface="+mn-lt"/>
              </a:rPr>
              <a:t> - A cataclysmic event severely damages or destroys the data center.</a:t>
            </a:r>
          </a:p>
        </p:txBody>
      </p:sp>
      <p:pic>
        <p:nvPicPr>
          <p:cNvPr id="4" name="Content Placeholder 3">
            <a:extLst>
              <a:ext uri="{FF2B5EF4-FFF2-40B4-BE49-F238E27FC236}">
                <a16:creationId xmlns:a16="http://schemas.microsoft.com/office/drawing/2014/main" id="{734DABA6-8BB5-41C0-B53A-8E8371F37103}"/>
              </a:ext>
            </a:extLst>
          </p:cNvPr>
          <p:cNvPicPr>
            <a:picLocks noGrp="1" noChangeAspect="1"/>
          </p:cNvPicPr>
          <p:nvPr>
            <p:ph idx="1"/>
          </p:nvPr>
        </p:nvPicPr>
        <p:blipFill rotWithShape="1">
          <a:blip r:embed="rId4"/>
          <a:srcRect l="25275" t="22317" r="24996" b="18577"/>
          <a:stretch/>
        </p:blipFill>
        <p:spPr>
          <a:xfrm>
            <a:off x="4165084" y="869690"/>
            <a:ext cx="4686969" cy="3100224"/>
          </a:xfrm>
          <a:prstGeom prst="rect">
            <a:avLst/>
          </a:prstGeom>
          <a:ln>
            <a:solidFill>
              <a:schemeClr val="tx1">
                <a:lumMod val="60000"/>
                <a:lumOff val="40000"/>
              </a:schemeClr>
            </a:solidFill>
          </a:ln>
        </p:spPr>
      </p:pic>
      <p:sp>
        <p:nvSpPr>
          <p:cNvPr id="5" name="Content Placeholder 1">
            <a:extLst>
              <a:ext uri="{FF2B5EF4-FFF2-40B4-BE49-F238E27FC236}">
                <a16:creationId xmlns:a16="http://schemas.microsoft.com/office/drawing/2014/main" id="{057E3730-E32A-4599-99CA-6180758FD424}"/>
              </a:ext>
            </a:extLst>
          </p:cNvPr>
          <p:cNvSpPr/>
          <p:nvPr/>
        </p:nvSpPr>
        <p:spPr>
          <a:xfrm>
            <a:off x="118076" y="3900087"/>
            <a:ext cx="8855868" cy="830997"/>
          </a:xfrm>
          <a:prstGeom prst="rect">
            <a:avLst/>
          </a:prstGeom>
        </p:spPr>
        <p:txBody>
          <a:bodyPr wrap="square">
            <a:spAutoFit/>
          </a:bodyPr>
          <a:lstStyle/>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latin typeface="+mn-lt"/>
              </a:rPr>
              <a:t>Identifying vulnerabilities on a network requires an understanding of the important applications used as well as the different vulnerabilities of that application and hardware. This requires a significant </a:t>
            </a:r>
            <a:r>
              <a:rPr lang="en-US" sz="1600" dirty="0">
                <a:solidFill>
                  <a:srgbClr val="000000"/>
                </a:solidFill>
              </a:rPr>
              <a:t>amount of research on the part of the network administrator.</a:t>
            </a:r>
          </a:p>
        </p:txBody>
      </p:sp>
    </p:spTree>
    <p:custDataLst>
      <p:tags r:id="rId1"/>
    </p:custDataLst>
    <p:extLst>
      <p:ext uri="{BB962C8B-B14F-4D97-AF65-F5344CB8AC3E}">
        <p14:creationId xmlns:p14="http://schemas.microsoft.com/office/powerpoint/2010/main" val="99789879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5869"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Defense</a:t>
            </a:r>
            <a:br>
              <a:rPr lang="en-US" altLang="en-US" dirty="0"/>
            </a:br>
            <a:r>
              <a:rPr lang="en-US" dirty="0"/>
              <a:t>Identify Threats</a:t>
            </a:r>
          </a:p>
        </p:txBody>
      </p:sp>
      <p:sp>
        <p:nvSpPr>
          <p:cNvPr id="2" name="Content Placeholder 1"/>
          <p:cNvSpPr>
            <a:spLocks noGrp="1"/>
          </p:cNvSpPr>
          <p:nvPr>
            <p:ph idx="1"/>
          </p:nvPr>
        </p:nvSpPr>
        <p:spPr>
          <a:xfrm>
            <a:off x="144064" y="744308"/>
            <a:ext cx="8855869" cy="4259217"/>
          </a:xfrm>
        </p:spPr>
        <p:txBody>
          <a:bodyPr/>
          <a:lstStyle/>
          <a:p>
            <a:pPr>
              <a:buFont typeface="Arial" panose="020B0604020202020204" pitchFamily="34" charset="0"/>
              <a:buChar char="•"/>
            </a:pPr>
            <a:r>
              <a:rPr lang="en-US" sz="1600" dirty="0"/>
              <a:t>Organizations must use a defense-in-depth approach to identify threats and secure vulnerable assets.</a:t>
            </a:r>
          </a:p>
          <a:p>
            <a:pPr>
              <a:buFont typeface="Arial" panose="020B0604020202020204" pitchFamily="34" charset="0"/>
              <a:buChar char="•"/>
            </a:pPr>
            <a:r>
              <a:rPr lang="en-US" sz="1600" dirty="0"/>
              <a:t>This approach uses multiple layers of security at the network edge, within the network, and on network endpoints.</a:t>
            </a:r>
          </a:p>
          <a:p>
            <a:pPr>
              <a:buFont typeface="Arial" panose="020B0604020202020204" pitchFamily="34" charset="0"/>
              <a:buChar char="•"/>
            </a:pPr>
            <a:r>
              <a:rPr lang="en-US" sz="1600" dirty="0"/>
              <a:t>In this approach, a router first screens the traffic before forwarding it to a dedicated firewall appliance, for example, the Cisco ASA.</a:t>
            </a:r>
          </a:p>
          <a:p>
            <a:pPr>
              <a:buFont typeface="Arial" panose="020B0604020202020204" pitchFamily="34" charset="0"/>
              <a:buChar char="•"/>
            </a:pPr>
            <a:r>
              <a:rPr lang="en-US" sz="1600" dirty="0">
                <a:cs typeface="Arial" panose="020B0604020202020204" pitchFamily="34" charset="0"/>
              </a:rPr>
              <a:t>Routers and firewalls are not the only devices that are used in a defense-in-depth approach.</a:t>
            </a:r>
          </a:p>
          <a:p>
            <a:pPr>
              <a:buFont typeface="Arial" panose="020B0604020202020204" pitchFamily="34" charset="0"/>
              <a:buChar char="•"/>
            </a:pPr>
            <a:r>
              <a:rPr lang="en-US" sz="1600" dirty="0">
                <a:cs typeface="Arial" panose="020B0604020202020204" pitchFamily="34" charset="0"/>
              </a:rPr>
              <a:t>Other security devices include Intrusion Prevention Systems (IPS), advanced malware protection (AMP), web and email content security systems, identity services, network access controls and more.</a:t>
            </a:r>
          </a:p>
          <a:p>
            <a:pPr>
              <a:buFont typeface="Arial" panose="020B0604020202020204" pitchFamily="34" charset="0"/>
              <a:buChar char="•"/>
            </a:pPr>
            <a:r>
              <a:rPr lang="en-US" sz="1600" dirty="0">
                <a:cs typeface="Arial" panose="020B0604020202020204" pitchFamily="34" charset="0"/>
              </a:rPr>
              <a:t>In the layered defense-in-depth security approach, the different layers work together to create a security architecture in which the failure of one safeguard does not affect the effectiveness of the other safeguards.</a:t>
            </a:r>
          </a:p>
        </p:txBody>
      </p:sp>
    </p:spTree>
    <p:custDataLst>
      <p:tags r:id="rId1"/>
    </p:custDataLst>
    <p:extLst>
      <p:ext uri="{BB962C8B-B14F-4D97-AF65-F5344CB8AC3E}">
        <p14:creationId xmlns:p14="http://schemas.microsoft.com/office/powerpoint/2010/main" val="149632727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5869"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Defense</a:t>
            </a:r>
            <a:br>
              <a:rPr lang="en-US" altLang="en-US" dirty="0"/>
            </a:br>
            <a:r>
              <a:rPr lang="en-US" dirty="0"/>
              <a:t>Identify Threats (Contd.)</a:t>
            </a:r>
          </a:p>
        </p:txBody>
      </p:sp>
      <p:sp>
        <p:nvSpPr>
          <p:cNvPr id="2" name="Content Placeholder 1"/>
          <p:cNvSpPr>
            <a:spLocks noGrp="1"/>
          </p:cNvSpPr>
          <p:nvPr>
            <p:ph idx="1"/>
          </p:nvPr>
        </p:nvSpPr>
        <p:spPr>
          <a:xfrm>
            <a:off x="144066" y="745380"/>
            <a:ext cx="8855868" cy="3652740"/>
          </a:xfrm>
        </p:spPr>
        <p:txBody>
          <a:bodyPr/>
          <a:lstStyle/>
          <a:p>
            <a:pPr>
              <a:buFont typeface="Arial" panose="020B0604020202020204" pitchFamily="34" charset="0"/>
              <a:buChar char="•"/>
            </a:pPr>
            <a:r>
              <a:rPr lang="en-IN" sz="1600" dirty="0"/>
              <a:t>The figure displays a</a:t>
            </a:r>
            <a:r>
              <a:rPr lang="en-US" sz="1600" dirty="0"/>
              <a:t> simple topology of a defense-in-depth approach:</a:t>
            </a:r>
          </a:p>
          <a:p>
            <a:pPr lvl="1">
              <a:buFont typeface="Arial" panose="020B0604020202020204" pitchFamily="34" charset="0"/>
              <a:buChar char="•"/>
            </a:pPr>
            <a:r>
              <a:rPr lang="en-US" sz="1600" b="1" dirty="0"/>
              <a:t>Edge router - </a:t>
            </a:r>
            <a:r>
              <a:rPr lang="en-US" sz="1600" dirty="0"/>
              <a:t>The first line of defense is known as an edge router (R1 in the figure). The edge router has a set of rules specifying which traffic it allows or denies. It passes all connections that are intended for the internal LAN to the firewall.</a:t>
            </a:r>
          </a:p>
          <a:p>
            <a:pPr lvl="1">
              <a:buFont typeface="Arial" panose="020B0604020202020204" pitchFamily="34" charset="0"/>
              <a:buChar char="•"/>
            </a:pPr>
            <a:r>
              <a:rPr lang="en-US" sz="1600" b="1" dirty="0"/>
              <a:t>Firewall -</a:t>
            </a:r>
            <a:r>
              <a:rPr lang="en-US" sz="1600" dirty="0"/>
              <a:t> A second line of defense is the firewall. The firewall is a checkpoint device that performs additional filtering and tracks the state of the connections. It denies the initiation of connections from the untrusted networks to the trusted network while enabling internal users to establish two-way connections to the untrusted networks.</a:t>
            </a:r>
          </a:p>
          <a:p>
            <a:pPr lvl="1">
              <a:buFont typeface="Arial" panose="020B0604020202020204" pitchFamily="34" charset="0"/>
              <a:buChar char="•"/>
            </a:pPr>
            <a:r>
              <a:rPr lang="en-US" sz="1600" b="1" i="0" dirty="0">
                <a:effectLst/>
              </a:rPr>
              <a:t>Internal router - </a:t>
            </a:r>
            <a:r>
              <a:rPr lang="en-US" sz="1600" b="0" i="0" dirty="0">
                <a:effectLst/>
              </a:rPr>
              <a:t>Another line of defense is the internal router (R2 in the figure). It can apply final filtering rules on the traffic before it is forwarded to its destination.</a:t>
            </a:r>
          </a:p>
        </p:txBody>
      </p:sp>
      <p:pic>
        <p:nvPicPr>
          <p:cNvPr id="4" name="Picture 3">
            <a:extLst>
              <a:ext uri="{FF2B5EF4-FFF2-40B4-BE49-F238E27FC236}">
                <a16:creationId xmlns:a16="http://schemas.microsoft.com/office/drawing/2014/main" id="{5C86ACB2-A91E-4499-9A69-5337A952C56C}"/>
              </a:ext>
            </a:extLst>
          </p:cNvPr>
          <p:cNvPicPr>
            <a:picLocks noChangeAspect="1" noChangeArrowheads="1"/>
          </p:cNvPicPr>
          <p:nvPr/>
        </p:nvPicPr>
        <p:blipFill rotWithShape="1">
          <a:blip r:embed="rId4"/>
          <a:srcRect l="4040" t="10542" r="3667" b="41063"/>
          <a:stretch/>
        </p:blipFill>
        <p:spPr bwMode="auto">
          <a:xfrm>
            <a:off x="1406570" y="3592105"/>
            <a:ext cx="5983058" cy="1124372"/>
          </a:xfrm>
          <a:prstGeom prst="rect">
            <a:avLst/>
          </a:prstGeom>
          <a:noFill/>
          <a:ln w="9525">
            <a:solidFill>
              <a:schemeClr val="tx1">
                <a:lumMod val="60000"/>
                <a:lumOff val="40000"/>
              </a:schemeClr>
            </a:solidFill>
            <a:miter lim="800000"/>
            <a:headEnd/>
            <a:tailEnd/>
          </a:ln>
        </p:spPr>
      </p:pic>
    </p:spTree>
    <p:custDataLst>
      <p:tags r:id="rId1"/>
    </p:custDataLst>
    <p:extLst>
      <p:ext uri="{BB962C8B-B14F-4D97-AF65-F5344CB8AC3E}">
        <p14:creationId xmlns:p14="http://schemas.microsoft.com/office/powerpoint/2010/main" val="102094812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5869"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Defense</a:t>
            </a:r>
            <a:br>
              <a:rPr lang="en-US" altLang="en-US" dirty="0"/>
            </a:br>
            <a:r>
              <a:rPr lang="en-US" dirty="0"/>
              <a:t>The Security Onion and The Security Artichoke</a:t>
            </a:r>
          </a:p>
        </p:txBody>
      </p:sp>
      <p:sp>
        <p:nvSpPr>
          <p:cNvPr id="2" name="Content Placeholder 1"/>
          <p:cNvSpPr>
            <a:spLocks noGrp="1"/>
          </p:cNvSpPr>
          <p:nvPr>
            <p:ph idx="1"/>
          </p:nvPr>
        </p:nvSpPr>
        <p:spPr>
          <a:xfrm>
            <a:off x="144065" y="752052"/>
            <a:ext cx="8683411" cy="388596"/>
          </a:xfrm>
        </p:spPr>
        <p:txBody>
          <a:bodyPr/>
          <a:lstStyle/>
          <a:p>
            <a:pPr marL="0" indent="0" algn="l">
              <a:spcBef>
                <a:spcPts val="300"/>
              </a:spcBef>
              <a:spcAft>
                <a:spcPts val="300"/>
              </a:spcAft>
              <a:buNone/>
            </a:pPr>
            <a:r>
              <a:rPr lang="en-US" sz="1600" b="0" i="0" dirty="0">
                <a:effectLst/>
              </a:rPr>
              <a:t>There are two common analogies that are used to describe a defense-in-depth approach.</a:t>
            </a:r>
          </a:p>
        </p:txBody>
      </p:sp>
      <p:sp>
        <p:nvSpPr>
          <p:cNvPr id="4" name="Content Placeholder 1">
            <a:extLst>
              <a:ext uri="{FF2B5EF4-FFF2-40B4-BE49-F238E27FC236}">
                <a16:creationId xmlns:a16="http://schemas.microsoft.com/office/drawing/2014/main" id="{9A5EFFA2-159D-4735-99DC-EAEA13F46770}"/>
              </a:ext>
            </a:extLst>
          </p:cNvPr>
          <p:cNvSpPr/>
          <p:nvPr/>
        </p:nvSpPr>
        <p:spPr>
          <a:xfrm>
            <a:off x="155788" y="1031930"/>
            <a:ext cx="3783170" cy="3277820"/>
          </a:xfrm>
          <a:prstGeom prst="rect">
            <a:avLst/>
          </a:prstGeom>
        </p:spPr>
        <p:txBody>
          <a:bodyPr wrap="square">
            <a:spAutoFit/>
          </a:bodyPr>
          <a:lstStyle/>
          <a:p>
            <a:pPr>
              <a:spcBef>
                <a:spcPts val="300"/>
              </a:spcBef>
              <a:spcAft>
                <a:spcPts val="300"/>
              </a:spcAft>
            </a:pPr>
            <a:r>
              <a:rPr lang="en-US" sz="1600" b="1" dirty="0">
                <a:solidFill>
                  <a:srgbClr val="000000"/>
                </a:solidFill>
              </a:rPr>
              <a:t>Security Onion</a:t>
            </a: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A common analogy used to describe a defense-in-depth approach is called "the security onion."</a:t>
            </a: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 As illustrated in figure, a threat actor would have to peel away at a network’s defenses layer by layer in a manner similar to peeling an onion.</a:t>
            </a:r>
          </a:p>
          <a:p>
            <a:pPr marL="285750" indent="-285750">
              <a:spcBef>
                <a:spcPts val="300"/>
              </a:spcBef>
              <a:spcAft>
                <a:spcPts val="300"/>
              </a:spcAft>
              <a:buClr>
                <a:schemeClr val="tx2"/>
              </a:buClr>
              <a:buFont typeface="Arial" panose="020B0604020202020204" pitchFamily="34" charset="0"/>
              <a:buChar char="•"/>
            </a:pPr>
            <a:r>
              <a:rPr lang="en-US" sz="1600" dirty="0">
                <a:solidFill>
                  <a:srgbClr val="000000"/>
                </a:solidFill>
              </a:rPr>
              <a:t>Only after penetrating each layer would the threat actor reach the target data or system.</a:t>
            </a:r>
          </a:p>
        </p:txBody>
      </p:sp>
      <p:pic>
        <p:nvPicPr>
          <p:cNvPr id="5" name="Picture 3">
            <a:extLst>
              <a:ext uri="{FF2B5EF4-FFF2-40B4-BE49-F238E27FC236}">
                <a16:creationId xmlns:a16="http://schemas.microsoft.com/office/drawing/2014/main" id="{F7ACC241-A67D-487F-A5BE-3ACA6712B36B}"/>
              </a:ext>
            </a:extLst>
          </p:cNvPr>
          <p:cNvPicPr>
            <a:picLocks noChangeAspect="1"/>
          </p:cNvPicPr>
          <p:nvPr/>
        </p:nvPicPr>
        <p:blipFill>
          <a:blip r:embed="rId4"/>
          <a:stretch>
            <a:fillRect/>
          </a:stretch>
        </p:blipFill>
        <p:spPr>
          <a:xfrm>
            <a:off x="3962404" y="1351661"/>
            <a:ext cx="5014849" cy="2592000"/>
          </a:xfrm>
          <a:prstGeom prst="rect">
            <a:avLst/>
          </a:prstGeom>
          <a:ln>
            <a:solidFill>
              <a:schemeClr val="tx1">
                <a:lumMod val="60000"/>
                <a:lumOff val="40000"/>
              </a:schemeClr>
            </a:solidFill>
          </a:ln>
        </p:spPr>
      </p:pic>
      <p:sp>
        <p:nvSpPr>
          <p:cNvPr id="7" name="Content Placeholder 1">
            <a:extLst>
              <a:ext uri="{FF2B5EF4-FFF2-40B4-BE49-F238E27FC236}">
                <a16:creationId xmlns:a16="http://schemas.microsoft.com/office/drawing/2014/main" id="{F36BD7EC-ECD9-47DE-B8D3-5D7141020298}"/>
              </a:ext>
            </a:extLst>
          </p:cNvPr>
          <p:cNvSpPr/>
          <p:nvPr/>
        </p:nvSpPr>
        <p:spPr>
          <a:xfrm>
            <a:off x="155788" y="4182017"/>
            <a:ext cx="8671688" cy="584775"/>
          </a:xfrm>
          <a:prstGeom prst="rect">
            <a:avLst/>
          </a:prstGeom>
        </p:spPr>
        <p:txBody>
          <a:bodyPr wrap="square">
            <a:spAutoFit/>
          </a:bodyPr>
          <a:lstStyle/>
          <a:p>
            <a:pPr>
              <a:spcBef>
                <a:spcPts val="300"/>
              </a:spcBef>
              <a:spcAft>
                <a:spcPts val="300"/>
              </a:spcAft>
            </a:pPr>
            <a:r>
              <a:rPr lang="en-US" sz="1600" b="1" dirty="0">
                <a:solidFill>
                  <a:srgbClr val="000000"/>
                </a:solidFill>
              </a:rPr>
              <a:t>Note</a:t>
            </a:r>
            <a:r>
              <a:rPr lang="en-US" sz="1600" dirty="0">
                <a:solidFill>
                  <a:srgbClr val="000000"/>
                </a:solidFill>
              </a:rPr>
              <a:t>:</a:t>
            </a:r>
            <a:r>
              <a:rPr lang="en-US" sz="1600" i="1" dirty="0">
                <a:solidFill>
                  <a:srgbClr val="000000"/>
                </a:solidFill>
              </a:rPr>
              <a:t> The security onion described on this page is a way of visualizing defense-in-depth. This is not to be confused with the Security Onion suite of network security tools.</a:t>
            </a:r>
          </a:p>
        </p:txBody>
      </p:sp>
    </p:spTree>
    <p:custDataLst>
      <p:tags r:id="rId1"/>
    </p:custDataLst>
    <p:extLst>
      <p:ext uri="{BB962C8B-B14F-4D97-AF65-F5344CB8AC3E}">
        <p14:creationId xmlns:p14="http://schemas.microsoft.com/office/powerpoint/2010/main" val="351721276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5869"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Defense</a:t>
            </a:r>
            <a:br>
              <a:rPr lang="en-US" altLang="en-US" dirty="0"/>
            </a:br>
            <a:r>
              <a:rPr lang="en-US" dirty="0"/>
              <a:t>The Security Onion and The Security Artichoke (Contd.)</a:t>
            </a:r>
          </a:p>
        </p:txBody>
      </p:sp>
      <p:sp>
        <p:nvSpPr>
          <p:cNvPr id="2" name="Content Placeholder 1"/>
          <p:cNvSpPr>
            <a:spLocks noGrp="1"/>
          </p:cNvSpPr>
          <p:nvPr>
            <p:ph idx="1"/>
          </p:nvPr>
        </p:nvSpPr>
        <p:spPr>
          <a:xfrm>
            <a:off x="144065" y="798943"/>
            <a:ext cx="5331702" cy="4159919"/>
          </a:xfrm>
        </p:spPr>
        <p:txBody>
          <a:bodyPr/>
          <a:lstStyle/>
          <a:p>
            <a:pPr marL="0" indent="0">
              <a:spcBef>
                <a:spcPts val="300"/>
              </a:spcBef>
              <a:spcAft>
                <a:spcPts val="300"/>
              </a:spcAft>
              <a:buNone/>
            </a:pPr>
            <a:r>
              <a:rPr lang="en-US" sz="1600" b="1" dirty="0"/>
              <a:t>Security Artichoke</a:t>
            </a:r>
            <a:endParaRPr lang="en-US" sz="1600" b="0" i="0" dirty="0">
              <a:effectLst/>
            </a:endParaRPr>
          </a:p>
          <a:p>
            <a:pPr>
              <a:spcBef>
                <a:spcPts val="300"/>
              </a:spcBef>
              <a:spcAft>
                <a:spcPts val="300"/>
              </a:spcAft>
              <a:buFont typeface="Arial" panose="020B0604020202020204" pitchFamily="34" charset="0"/>
              <a:buChar char="•"/>
            </a:pPr>
            <a:r>
              <a:rPr lang="en-US" sz="1600" dirty="0"/>
              <a:t>The evolution of borderless networks has changed the analogy to the "security artichoke", which benefits the threat actor.</a:t>
            </a:r>
          </a:p>
          <a:p>
            <a:pPr>
              <a:spcBef>
                <a:spcPts val="300"/>
              </a:spcBef>
              <a:spcAft>
                <a:spcPts val="300"/>
              </a:spcAft>
              <a:buFont typeface="Arial" panose="020B0604020202020204" pitchFamily="34" charset="0"/>
              <a:buChar char="•"/>
            </a:pPr>
            <a:r>
              <a:rPr lang="en-US" sz="1600" dirty="0"/>
              <a:t>As illustrated in the figure, threat actors no longer have to peel away each layer. They only need to remove certain "artichoke leaves."</a:t>
            </a:r>
          </a:p>
          <a:p>
            <a:pPr>
              <a:spcBef>
                <a:spcPts val="300"/>
              </a:spcBef>
              <a:spcAft>
                <a:spcPts val="300"/>
              </a:spcAft>
              <a:buFont typeface="Arial" panose="020B0604020202020204" pitchFamily="34" charset="0"/>
              <a:buChar char="•"/>
            </a:pPr>
            <a:r>
              <a:rPr lang="en-US" sz="1600" dirty="0"/>
              <a:t>The bonus is that each "leaf" of the network may reveal sensitive data that is not well secured.</a:t>
            </a:r>
          </a:p>
          <a:p>
            <a:pPr>
              <a:spcBef>
                <a:spcPts val="300"/>
              </a:spcBef>
              <a:spcAft>
                <a:spcPts val="300"/>
              </a:spcAft>
              <a:buFont typeface="Arial" panose="020B0604020202020204" pitchFamily="34" charset="0"/>
              <a:buChar char="•"/>
            </a:pPr>
            <a:r>
              <a:rPr lang="en-US" sz="1600" dirty="0"/>
              <a:t>In order to get at the heart of the artichoke, the hacker chips away at the security armor along the perimeter.</a:t>
            </a:r>
          </a:p>
          <a:p>
            <a:pPr>
              <a:spcBef>
                <a:spcPts val="300"/>
              </a:spcBef>
              <a:spcAft>
                <a:spcPts val="300"/>
              </a:spcAft>
              <a:buFont typeface="Arial" panose="020B0604020202020204" pitchFamily="34" charset="0"/>
              <a:buChar char="•"/>
            </a:pPr>
            <a:r>
              <a:rPr lang="en-US" sz="1600" dirty="0"/>
              <a:t>While internet-facing systems are very well protected, persistent hackers do find a gap in that hard-core exterior through which they can enter.</a:t>
            </a:r>
          </a:p>
          <a:p>
            <a:pPr>
              <a:spcBef>
                <a:spcPts val="300"/>
              </a:spcBef>
              <a:spcAft>
                <a:spcPts val="300"/>
              </a:spcAft>
              <a:buFont typeface="Arial" panose="020B0604020202020204" pitchFamily="34" charset="0"/>
              <a:buChar char="•"/>
            </a:pPr>
            <a:endParaRPr lang="en-US" sz="1600" dirty="0"/>
          </a:p>
        </p:txBody>
      </p:sp>
      <p:pic>
        <p:nvPicPr>
          <p:cNvPr id="4" name="Picture 3">
            <a:extLst>
              <a:ext uri="{FF2B5EF4-FFF2-40B4-BE49-F238E27FC236}">
                <a16:creationId xmlns:a16="http://schemas.microsoft.com/office/drawing/2014/main" id="{2CA0805C-9F32-4A4B-917D-629C0759065C}"/>
              </a:ext>
            </a:extLst>
          </p:cNvPr>
          <p:cNvPicPr>
            <a:picLocks noChangeAspect="1"/>
          </p:cNvPicPr>
          <p:nvPr/>
        </p:nvPicPr>
        <p:blipFill rotWithShape="1">
          <a:blip r:embed="rId4"/>
          <a:srcRect l="2095"/>
          <a:stretch/>
        </p:blipFill>
        <p:spPr>
          <a:xfrm>
            <a:off x="5347713" y="1089889"/>
            <a:ext cx="3652221" cy="3600000"/>
          </a:xfrm>
          <a:prstGeom prst="rect">
            <a:avLst/>
          </a:prstGeom>
          <a:ln>
            <a:solidFill>
              <a:schemeClr val="tx1">
                <a:lumMod val="60000"/>
                <a:lumOff val="40000"/>
              </a:schemeClr>
            </a:solidFill>
          </a:ln>
        </p:spPr>
      </p:pic>
    </p:spTree>
    <p:custDataLst>
      <p:tags r:id="rId1"/>
    </p:custDataLst>
    <p:extLst>
      <p:ext uri="{BB962C8B-B14F-4D97-AF65-F5344CB8AC3E}">
        <p14:creationId xmlns:p14="http://schemas.microsoft.com/office/powerpoint/2010/main" val="172631063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6582" y="1489166"/>
            <a:ext cx="8275532" cy="1698171"/>
          </a:xfrm>
        </p:spPr>
        <p:txBody>
          <a:bodyPr/>
          <a:lstStyle/>
          <a:p>
            <a:r>
              <a:rPr lang="en-US" dirty="0">
                <a:solidFill>
                  <a:schemeClr val="accent5">
                    <a:lumMod val="40000"/>
                    <a:lumOff val="60000"/>
                  </a:schemeClr>
                </a:solidFill>
              </a:rPr>
              <a:t>18.2 Security Policies, Regulations, and Standards</a:t>
            </a:r>
          </a:p>
        </p:txBody>
      </p:sp>
    </p:spTree>
    <p:custDataLst>
      <p:tags r:id="rId1"/>
    </p:custDataLst>
    <p:extLst>
      <p:ext uri="{BB962C8B-B14F-4D97-AF65-F5344CB8AC3E}">
        <p14:creationId xmlns:p14="http://schemas.microsoft.com/office/powerpoint/2010/main" val="19612967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3"/>
          <p:cNvSpPr>
            <a:spLocks noGrp="1" noChangeArrowheads="1"/>
          </p:cNvSpPr>
          <p:nvPr>
            <p:ph type="title"/>
          </p:nvPr>
        </p:nvSpPr>
        <p:spPr>
          <a:xfrm>
            <a:off x="1" y="50629"/>
            <a:ext cx="9144000" cy="757551"/>
          </a:xfrm>
        </p:spPr>
        <p:txBody>
          <a:bodyPr/>
          <a:lstStyle/>
          <a:p>
            <a:r>
              <a:rPr lang="en-US" dirty="0"/>
              <a:t>Instructor Materials – Module 18 Planning Guide</a:t>
            </a:r>
          </a:p>
        </p:txBody>
      </p:sp>
      <p:sp>
        <p:nvSpPr>
          <p:cNvPr id="4099" name="Content Placeholder 1"/>
          <p:cNvSpPr>
            <a:spLocks noGrp="1" noChangeArrowheads="1"/>
          </p:cNvSpPr>
          <p:nvPr>
            <p:ph idx="1"/>
          </p:nvPr>
        </p:nvSpPr>
        <p:spPr>
          <a:xfrm>
            <a:off x="144065" y="798944"/>
            <a:ext cx="8853286" cy="374765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7</a:t>
            </a:r>
          </a:p>
          <a:p>
            <a:pPr lvl="1"/>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www.netacad.com,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Policies, Regulations, and Standards</a:t>
            </a:r>
            <a:br>
              <a:rPr lang="en-US" altLang="en-US" dirty="0"/>
            </a:br>
            <a:r>
              <a:rPr lang="en-US" dirty="0"/>
              <a:t>Business Policies</a:t>
            </a:r>
          </a:p>
        </p:txBody>
      </p:sp>
      <p:sp>
        <p:nvSpPr>
          <p:cNvPr id="2" name="Content Placeholder 1"/>
          <p:cNvSpPr>
            <a:spLocks noGrp="1"/>
          </p:cNvSpPr>
          <p:nvPr>
            <p:ph idx="1"/>
          </p:nvPr>
        </p:nvSpPr>
        <p:spPr>
          <a:xfrm>
            <a:off x="144065" y="798945"/>
            <a:ext cx="8855870" cy="2382520"/>
          </a:xfrm>
        </p:spPr>
        <p:txBody>
          <a:bodyPr/>
          <a:lstStyle/>
          <a:p>
            <a:pPr>
              <a:buFont typeface="Arial" panose="020B0604020202020204" pitchFamily="34" charset="0"/>
              <a:buChar char="•"/>
            </a:pPr>
            <a:r>
              <a:rPr lang="en-US" sz="1600" dirty="0"/>
              <a:t>Business policies are the guidelines that are developed by an organization to govern its actions. </a:t>
            </a:r>
          </a:p>
          <a:p>
            <a:pPr>
              <a:buFont typeface="Arial" panose="020B0604020202020204" pitchFamily="34" charset="0"/>
              <a:buChar char="•"/>
            </a:pPr>
            <a:r>
              <a:rPr lang="en-US" sz="1600" dirty="0"/>
              <a:t>The policies define standards of correct behavior for the business and its employees. </a:t>
            </a:r>
          </a:p>
          <a:p>
            <a:pPr>
              <a:buFont typeface="Arial" panose="020B0604020202020204" pitchFamily="34" charset="0"/>
              <a:buChar char="•"/>
            </a:pPr>
            <a:r>
              <a:rPr lang="en-US" sz="1600" dirty="0"/>
              <a:t>In networking, policies define the activities that are allowed on the network.</a:t>
            </a:r>
          </a:p>
          <a:p>
            <a:pPr>
              <a:buFont typeface="Arial" panose="020B0604020202020204" pitchFamily="34" charset="0"/>
              <a:buChar char="•"/>
            </a:pPr>
            <a:r>
              <a:rPr lang="en-US" sz="1600" dirty="0"/>
              <a:t>This sets a baseline of acceptable use. If behavior that violates business policy is detected on the network, it is possible that a security breach has occurred.</a:t>
            </a:r>
          </a:p>
          <a:p>
            <a:pPr marL="0" indent="0">
              <a:buNone/>
            </a:pPr>
            <a:endParaRPr lang="en-US" sz="1600" dirty="0"/>
          </a:p>
        </p:txBody>
      </p:sp>
    </p:spTree>
    <p:custDataLst>
      <p:tags r:id="rId1"/>
    </p:custDataLst>
    <p:extLst>
      <p:ext uri="{BB962C8B-B14F-4D97-AF65-F5344CB8AC3E}">
        <p14:creationId xmlns:p14="http://schemas.microsoft.com/office/powerpoint/2010/main" val="405029594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Policies, Regulations, and Standards</a:t>
            </a:r>
            <a:br>
              <a:rPr lang="en-US" altLang="en-US" dirty="0"/>
            </a:br>
            <a:r>
              <a:rPr lang="en-US" dirty="0"/>
              <a:t>Business Policies (Contd.)</a:t>
            </a:r>
          </a:p>
        </p:txBody>
      </p:sp>
      <p:sp>
        <p:nvSpPr>
          <p:cNvPr id="2" name="Content Placeholder 1">
            <a:extLst>
              <a:ext uri="{FF2B5EF4-FFF2-40B4-BE49-F238E27FC236}">
                <a16:creationId xmlns:a16="http://schemas.microsoft.com/office/drawing/2014/main" id="{1A9A4937-A932-4948-90B6-7398922BFF01}"/>
              </a:ext>
            </a:extLst>
          </p:cNvPr>
          <p:cNvSpPr/>
          <p:nvPr/>
        </p:nvSpPr>
        <p:spPr>
          <a:xfrm>
            <a:off x="300446" y="708140"/>
            <a:ext cx="7511144" cy="338554"/>
          </a:xfrm>
          <a:prstGeom prst="rect">
            <a:avLst/>
          </a:prstGeom>
        </p:spPr>
        <p:txBody>
          <a:bodyPr wrap="square">
            <a:spAutoFit/>
          </a:bodyPr>
          <a:lstStyle/>
          <a:p>
            <a:r>
              <a:rPr lang="en-US" sz="1600" dirty="0">
                <a:solidFill>
                  <a:srgbClr val="000000"/>
                </a:solidFill>
                <a:latin typeface="+mn-lt"/>
              </a:rPr>
              <a:t>An organization may have several guiding policies, as listed in the table.</a:t>
            </a:r>
            <a:endParaRPr lang="en-IN" sz="1600" dirty="0">
              <a:solidFill>
                <a:srgbClr val="000000"/>
              </a:solidFill>
              <a:latin typeface="+mn-lt"/>
            </a:endParaRPr>
          </a:p>
        </p:txBody>
      </p:sp>
      <p:graphicFrame>
        <p:nvGraphicFramePr>
          <p:cNvPr id="3" name="Table 3">
            <a:extLst>
              <a:ext uri="{FF2B5EF4-FFF2-40B4-BE49-F238E27FC236}">
                <a16:creationId xmlns:a16="http://schemas.microsoft.com/office/drawing/2014/main" id="{AC5C3327-7E02-4E1D-9836-896FD1235410}"/>
              </a:ext>
            </a:extLst>
          </p:cNvPr>
          <p:cNvGraphicFramePr>
            <a:graphicFrameLocks noGrp="1"/>
          </p:cNvGraphicFramePr>
          <p:nvPr>
            <p:ph idx="1"/>
            <p:extLst>
              <p:ext uri="{D42A27DB-BD31-4B8C-83A1-F6EECF244321}">
                <p14:modId xmlns:p14="http://schemas.microsoft.com/office/powerpoint/2010/main" val="4143080427"/>
              </p:ext>
            </p:extLst>
          </p:nvPr>
        </p:nvGraphicFramePr>
        <p:xfrm>
          <a:off x="300446" y="1098947"/>
          <a:ext cx="8621485" cy="3598606"/>
        </p:xfrm>
        <a:graphic>
          <a:graphicData uri="http://schemas.openxmlformats.org/drawingml/2006/table">
            <a:tbl>
              <a:tblPr firstRow="1" bandRow="1">
                <a:tableStyleId>{5C22544A-7EE6-4342-B048-85BDC9FD1C3A}</a:tableStyleId>
              </a:tblPr>
              <a:tblGrid>
                <a:gridCol w="1058091">
                  <a:extLst>
                    <a:ext uri="{9D8B030D-6E8A-4147-A177-3AD203B41FA5}">
                      <a16:colId xmlns:a16="http://schemas.microsoft.com/office/drawing/2014/main" val="2613727917"/>
                    </a:ext>
                  </a:extLst>
                </a:gridCol>
                <a:gridCol w="7563394">
                  <a:extLst>
                    <a:ext uri="{9D8B030D-6E8A-4147-A177-3AD203B41FA5}">
                      <a16:colId xmlns:a16="http://schemas.microsoft.com/office/drawing/2014/main" val="1763016582"/>
                    </a:ext>
                  </a:extLst>
                </a:gridCol>
              </a:tblGrid>
              <a:tr h="292214">
                <a:tc>
                  <a:txBody>
                    <a:bodyPr/>
                    <a:lstStyle/>
                    <a:p>
                      <a:pPr algn="ctr"/>
                      <a:r>
                        <a:rPr lang="en-US" sz="1400" b="1" i="0" kern="1200" dirty="0">
                          <a:solidFill>
                            <a:schemeClr val="lt1"/>
                          </a:solidFill>
                          <a:latin typeface="+mn-lt"/>
                          <a:ea typeface="+mn-ea"/>
                          <a:cs typeface="+mn-cs"/>
                        </a:rPr>
                        <a:t>Policy</a:t>
                      </a:r>
                      <a:endParaRPr lang="en-US" sz="1400" dirty="0"/>
                    </a:p>
                  </a:txBody>
                  <a:tcPr/>
                </a:tc>
                <a:tc>
                  <a:txBody>
                    <a:bodyPr/>
                    <a:lstStyle/>
                    <a:p>
                      <a:pPr algn="ctr"/>
                      <a:r>
                        <a:rPr lang="en-US" sz="1400" dirty="0"/>
                        <a:t>Description</a:t>
                      </a:r>
                    </a:p>
                  </a:txBody>
                  <a:tcPr/>
                </a:tc>
                <a:extLst>
                  <a:ext uri="{0D108BD9-81ED-4DB2-BD59-A6C34878D82A}">
                    <a16:rowId xmlns:a16="http://schemas.microsoft.com/office/drawing/2014/main" val="2897481931"/>
                  </a:ext>
                </a:extLst>
              </a:tr>
              <a:tr h="1190686">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Company</a:t>
                      </a:r>
                      <a:r>
                        <a:rPr lang="en-US" sz="1400" b="0" i="0" kern="1200" dirty="0">
                          <a:solidFill>
                            <a:schemeClr val="tx1"/>
                          </a:solidFill>
                          <a:latin typeface="+mn-lt"/>
                          <a:ea typeface="+mn-ea"/>
                          <a:cs typeface="+mn-cs"/>
                        </a:rPr>
                        <a:t> </a:t>
                      </a:r>
                      <a:r>
                        <a:rPr lang="en-US" sz="1400" b="0" i="0" kern="1200" dirty="0">
                          <a:solidFill>
                            <a:schemeClr val="tx1"/>
                          </a:solidFill>
                          <a:effectLst/>
                          <a:latin typeface="+mn-lt"/>
                          <a:ea typeface="+mn-ea"/>
                          <a:cs typeface="+mn-cs"/>
                        </a:rPr>
                        <a:t>policies</a:t>
                      </a:r>
                      <a:r>
                        <a:rPr lang="en-US" sz="1400" b="0" i="0" kern="1200" dirty="0">
                          <a:solidFill>
                            <a:schemeClr val="tx1"/>
                          </a:solidFill>
                          <a:latin typeface="+mn-lt"/>
                          <a:ea typeface="+mn-ea"/>
                          <a:cs typeface="+mn-cs"/>
                        </a:rPr>
                        <a:t>  </a:t>
                      </a:r>
                    </a:p>
                  </a:txBody>
                  <a:tcPr/>
                </a:tc>
                <a:tc>
                  <a:txBody>
                    <a:bodyPr/>
                    <a:lstStyle/>
                    <a:p>
                      <a:pPr marL="108000" indent="-108000">
                        <a:buFont typeface="Arial" panose="020B0604020202020204" pitchFamily="34" charset="0"/>
                        <a:buChar char="•"/>
                      </a:pPr>
                      <a:r>
                        <a:rPr lang="en-US" sz="1400" b="0" i="0" kern="1200" dirty="0">
                          <a:solidFill>
                            <a:schemeClr val="dk1"/>
                          </a:solidFill>
                          <a:latin typeface="+mn-lt"/>
                          <a:ea typeface="+mn-ea"/>
                          <a:cs typeface="+mn-cs"/>
                        </a:rPr>
                        <a:t>It establishes the rules of conduct and the responsibilities of both employees and employers.</a:t>
                      </a:r>
                    </a:p>
                    <a:p>
                      <a:pPr marL="108000" indent="-108000">
                        <a:buFont typeface="Arial" panose="020B0604020202020204" pitchFamily="34" charset="0"/>
                        <a:buChar char="•"/>
                      </a:pPr>
                      <a:r>
                        <a:rPr lang="en-US" sz="1400" b="0" i="0" kern="1200" dirty="0">
                          <a:solidFill>
                            <a:schemeClr val="dk1"/>
                          </a:solidFill>
                          <a:latin typeface="+mn-lt"/>
                          <a:ea typeface="+mn-ea"/>
                          <a:cs typeface="+mn-cs"/>
                        </a:rPr>
                        <a:t>It protect the rights of workers as well as the business interests of employers.</a:t>
                      </a:r>
                    </a:p>
                    <a:p>
                      <a:pPr marL="108000" indent="-108000">
                        <a:buFont typeface="Arial" panose="020B0604020202020204" pitchFamily="34" charset="0"/>
                        <a:buChar char="•"/>
                      </a:pPr>
                      <a:r>
                        <a:rPr lang="en-US" sz="1400" b="0" i="0" kern="1200" dirty="0">
                          <a:solidFill>
                            <a:schemeClr val="dk1"/>
                          </a:solidFill>
                          <a:latin typeface="+mn-lt"/>
                          <a:ea typeface="+mn-ea"/>
                          <a:cs typeface="+mn-cs"/>
                        </a:rPr>
                        <a:t>Depending on the needs of the organization, various policies and procedures establish rules regarding employee conduct, attendance, dress code, privacy and other areas related to the terms and conditions of employment.</a:t>
                      </a:r>
                    </a:p>
                  </a:txBody>
                  <a:tcPr/>
                </a:tc>
                <a:extLst>
                  <a:ext uri="{0D108BD9-81ED-4DB2-BD59-A6C34878D82A}">
                    <a16:rowId xmlns:a16="http://schemas.microsoft.com/office/drawing/2014/main" val="3325520177"/>
                  </a:ext>
                </a:extLst>
              </a:tr>
              <a:tr h="701315">
                <a:tc>
                  <a:txBody>
                    <a:bodyPr/>
                    <a:lstStyle/>
                    <a:p>
                      <a:r>
                        <a:rPr lang="en-US" sz="1400" b="0" i="0" kern="1200" dirty="0">
                          <a:solidFill>
                            <a:schemeClr val="dk1"/>
                          </a:solidFill>
                          <a:effectLst/>
                          <a:latin typeface="+mn-lt"/>
                          <a:ea typeface="+mn-ea"/>
                          <a:cs typeface="+mn-cs"/>
                        </a:rPr>
                        <a:t>Employee</a:t>
                      </a:r>
                      <a:r>
                        <a:rPr lang="en-US" sz="1400" b="0" i="0" kern="1200" dirty="0">
                          <a:solidFill>
                            <a:schemeClr val="dk1"/>
                          </a:solidFill>
                          <a:latin typeface="+mn-lt"/>
                          <a:ea typeface="+mn-ea"/>
                          <a:cs typeface="+mn-cs"/>
                        </a:rPr>
                        <a:t> </a:t>
                      </a:r>
                      <a:r>
                        <a:rPr lang="en-US" sz="1400" b="0" i="0" kern="1200" dirty="0">
                          <a:solidFill>
                            <a:schemeClr val="dk1"/>
                          </a:solidFill>
                          <a:effectLst/>
                          <a:latin typeface="+mn-lt"/>
                          <a:ea typeface="+mn-ea"/>
                          <a:cs typeface="+mn-cs"/>
                        </a:rPr>
                        <a:t>policies</a:t>
                      </a:r>
                    </a:p>
                  </a:txBody>
                  <a:tcPr/>
                </a:tc>
                <a:tc>
                  <a:txBody>
                    <a:bodyPr/>
                    <a:lstStyle/>
                    <a:p>
                      <a:pPr marL="108000" indent="-108000">
                        <a:buFont typeface="Arial" panose="020B0604020202020204" pitchFamily="34" charset="0"/>
                        <a:buChar char="•"/>
                      </a:pPr>
                      <a:r>
                        <a:rPr lang="en-US" sz="1400" b="0" i="0" kern="1200" dirty="0">
                          <a:solidFill>
                            <a:schemeClr val="dk1"/>
                          </a:solidFill>
                          <a:latin typeface="+mn-lt"/>
                          <a:ea typeface="+mn-ea"/>
                          <a:cs typeface="+mn-cs"/>
                        </a:rPr>
                        <a:t>These policies are created and maintained by human resources staff to identify employee salary, pay schedule, employee benefits, work schedule, vacations, and more.</a:t>
                      </a:r>
                    </a:p>
                    <a:p>
                      <a:pPr marL="108000" indent="-108000">
                        <a:buFont typeface="Arial" panose="020B0604020202020204" pitchFamily="34" charset="0"/>
                        <a:buChar char="•"/>
                      </a:pPr>
                      <a:r>
                        <a:rPr lang="en-US" sz="1400" b="0" i="0" kern="1200" dirty="0">
                          <a:solidFill>
                            <a:schemeClr val="dk1"/>
                          </a:solidFill>
                          <a:latin typeface="+mn-lt"/>
                          <a:ea typeface="+mn-ea"/>
                          <a:cs typeface="+mn-cs"/>
                        </a:rPr>
                        <a:t>They are often provided to new employees to review and sign.</a:t>
                      </a:r>
                    </a:p>
                  </a:txBody>
                  <a:tcPr/>
                </a:tc>
                <a:extLst>
                  <a:ext uri="{0D108BD9-81ED-4DB2-BD59-A6C34878D82A}">
                    <a16:rowId xmlns:a16="http://schemas.microsoft.com/office/drawing/2014/main" val="4259328940"/>
                  </a:ext>
                </a:extLst>
              </a:tr>
              <a:tr h="1314965">
                <a:tc>
                  <a:txBody>
                    <a:bodyPr/>
                    <a:lstStyle/>
                    <a:p>
                      <a:r>
                        <a:rPr lang="en-US" sz="1400" b="0" i="0" kern="1200" dirty="0">
                          <a:solidFill>
                            <a:schemeClr val="dk1"/>
                          </a:solidFill>
                          <a:effectLst/>
                          <a:latin typeface="+mn-lt"/>
                          <a:ea typeface="+mn-ea"/>
                          <a:cs typeface="+mn-cs"/>
                        </a:rPr>
                        <a:t>Security</a:t>
                      </a:r>
                      <a:r>
                        <a:rPr lang="en-US" sz="1400" b="0" i="0" kern="1200" dirty="0">
                          <a:solidFill>
                            <a:schemeClr val="dk1"/>
                          </a:solidFill>
                          <a:latin typeface="+mn-lt"/>
                          <a:ea typeface="+mn-ea"/>
                          <a:cs typeface="+mn-cs"/>
                        </a:rPr>
                        <a:t> </a:t>
                      </a:r>
                      <a:r>
                        <a:rPr lang="en-US" sz="1400" b="0" i="0" kern="1200" dirty="0">
                          <a:solidFill>
                            <a:schemeClr val="dk1"/>
                          </a:solidFill>
                          <a:effectLst/>
                          <a:latin typeface="+mn-lt"/>
                          <a:ea typeface="+mn-ea"/>
                          <a:cs typeface="+mn-cs"/>
                        </a:rPr>
                        <a:t>policies</a:t>
                      </a:r>
                    </a:p>
                  </a:txBody>
                  <a:tcPr/>
                </a:tc>
                <a:tc>
                  <a:txBody>
                    <a:bodyPr/>
                    <a:lstStyle/>
                    <a:p>
                      <a:pPr marL="108000" indent="-108000">
                        <a:buFont typeface="Arial" panose="020B0604020202020204" pitchFamily="34" charset="0"/>
                        <a:buChar char="•"/>
                      </a:pPr>
                      <a:r>
                        <a:rPr lang="en-US" sz="1400" b="0" i="0" kern="1200" dirty="0">
                          <a:solidFill>
                            <a:schemeClr val="dk1"/>
                          </a:solidFill>
                          <a:latin typeface="+mn-lt"/>
                          <a:ea typeface="+mn-ea"/>
                          <a:cs typeface="+mn-cs"/>
                        </a:rPr>
                        <a:t>These policies identify a set of security objectives for a company, define the rules of behavior for users and administrators, and specify system requirements.</a:t>
                      </a:r>
                    </a:p>
                    <a:p>
                      <a:pPr marL="108000" indent="-108000">
                        <a:buFont typeface="Arial" panose="020B0604020202020204" pitchFamily="34" charset="0"/>
                        <a:buChar char="•"/>
                      </a:pPr>
                      <a:r>
                        <a:rPr lang="en-US" sz="1400" b="0" i="0" kern="1200" dirty="0">
                          <a:solidFill>
                            <a:schemeClr val="dk1"/>
                          </a:solidFill>
                          <a:latin typeface="+mn-lt"/>
                          <a:ea typeface="+mn-ea"/>
                          <a:cs typeface="+mn-cs"/>
                        </a:rPr>
                        <a:t>These objectives, rules, and requirements collectively ensure the security of a network and the computer systems in an organization.</a:t>
                      </a:r>
                    </a:p>
                    <a:p>
                      <a:pPr marL="108000" indent="-108000">
                        <a:buFont typeface="Arial" panose="020B0604020202020204" pitchFamily="34" charset="0"/>
                        <a:buChar char="•"/>
                      </a:pPr>
                      <a:r>
                        <a:rPr lang="en-US" sz="1400" b="0" i="0" kern="1200" dirty="0">
                          <a:solidFill>
                            <a:schemeClr val="dk1"/>
                          </a:solidFill>
                          <a:latin typeface="+mn-lt"/>
                          <a:ea typeface="+mn-ea"/>
                          <a:cs typeface="+mn-cs"/>
                        </a:rPr>
                        <a:t>It is a constantly evolving document based on changes in the threat landscape, vulnerabilities, and business and employee requirements.</a:t>
                      </a:r>
                    </a:p>
                  </a:txBody>
                  <a:tcPr/>
                </a:tc>
                <a:extLst>
                  <a:ext uri="{0D108BD9-81ED-4DB2-BD59-A6C34878D82A}">
                    <a16:rowId xmlns:a16="http://schemas.microsoft.com/office/drawing/2014/main" val="862817331"/>
                  </a:ext>
                </a:extLst>
              </a:tr>
            </a:tbl>
          </a:graphicData>
        </a:graphic>
      </p:graphicFrame>
    </p:spTree>
    <p:custDataLst>
      <p:tags r:id="rId1"/>
    </p:custDataLst>
    <p:extLst>
      <p:ext uri="{BB962C8B-B14F-4D97-AF65-F5344CB8AC3E}">
        <p14:creationId xmlns:p14="http://schemas.microsoft.com/office/powerpoint/2010/main" val="104500190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Policies, Regulations, and Standards</a:t>
            </a:r>
          </a:p>
          <a:p>
            <a:r>
              <a:rPr lang="en-US" dirty="0"/>
              <a:t>Security Policy</a:t>
            </a:r>
          </a:p>
        </p:txBody>
      </p:sp>
      <p:sp>
        <p:nvSpPr>
          <p:cNvPr id="2" name="Content Placeholder 1"/>
          <p:cNvSpPr>
            <a:spLocks noGrp="1"/>
          </p:cNvSpPr>
          <p:nvPr>
            <p:ph idx="1"/>
          </p:nvPr>
        </p:nvSpPr>
        <p:spPr>
          <a:xfrm>
            <a:off x="144065" y="798944"/>
            <a:ext cx="8855870" cy="4170097"/>
          </a:xfrm>
        </p:spPr>
        <p:txBody>
          <a:bodyPr/>
          <a:lstStyle/>
          <a:p>
            <a:pPr>
              <a:buFont typeface="Arial" panose="020B0604020202020204" pitchFamily="34" charset="0"/>
              <a:buChar char="•"/>
            </a:pPr>
            <a:r>
              <a:rPr lang="en-US" sz="1600" dirty="0"/>
              <a:t>Security policies are used to inform users, staff, and managers of an organization’s requirements for protecting technology and information assets. </a:t>
            </a:r>
          </a:p>
          <a:p>
            <a:pPr>
              <a:buFont typeface="Arial" panose="020B0604020202020204" pitchFamily="34" charset="0"/>
              <a:buChar char="•"/>
            </a:pPr>
            <a:r>
              <a:rPr lang="en-US" sz="1600" dirty="0"/>
              <a:t>A comprehensive security policy has a number of benefits, including the following:</a:t>
            </a:r>
          </a:p>
          <a:p>
            <a:pPr lvl="1">
              <a:buFont typeface="Arial" panose="020B0604020202020204" pitchFamily="34" charset="0"/>
              <a:buChar char="•"/>
            </a:pPr>
            <a:r>
              <a:rPr lang="en-US" sz="1600" dirty="0"/>
              <a:t>Demonstrates an organization’s commitment to security</a:t>
            </a:r>
          </a:p>
          <a:p>
            <a:pPr lvl="1">
              <a:buFont typeface="Arial" panose="020B0604020202020204" pitchFamily="34" charset="0"/>
              <a:buChar char="•"/>
            </a:pPr>
            <a:r>
              <a:rPr lang="en-US" sz="1600" dirty="0"/>
              <a:t>Sets the rules for expected behavior</a:t>
            </a:r>
          </a:p>
          <a:p>
            <a:pPr lvl="1">
              <a:buFont typeface="Arial" panose="020B0604020202020204" pitchFamily="34" charset="0"/>
              <a:buChar char="•"/>
            </a:pPr>
            <a:r>
              <a:rPr lang="en-US" sz="1600" dirty="0"/>
              <a:t>Ensures consistency in system operations, software and hardware acquisition and use, and maintenance</a:t>
            </a:r>
          </a:p>
          <a:p>
            <a:pPr lvl="1">
              <a:buFont typeface="Arial" panose="020B0604020202020204" pitchFamily="34" charset="0"/>
              <a:buChar char="•"/>
            </a:pPr>
            <a:r>
              <a:rPr lang="en-US" sz="1600" dirty="0"/>
              <a:t>Defines the legal consequences of violations</a:t>
            </a:r>
          </a:p>
          <a:p>
            <a:pPr lvl="1">
              <a:buFont typeface="Arial" panose="020B0604020202020204" pitchFamily="34" charset="0"/>
              <a:buChar char="•"/>
            </a:pPr>
            <a:r>
              <a:rPr lang="en-US" sz="1600" dirty="0"/>
              <a:t>Gives security staff the backing of management</a:t>
            </a:r>
          </a:p>
          <a:p>
            <a:pPr>
              <a:buFont typeface="Arial" panose="020B0604020202020204" pitchFamily="34" charset="0"/>
              <a:buChar char="•"/>
            </a:pPr>
            <a:r>
              <a:rPr lang="en-US" sz="1600" dirty="0"/>
              <a:t>A security policy also specifies the mechanisms that are needed to meet security requirements and provides a baseline from which to acquire, configure, and audit computer systems and networks for compliance.</a:t>
            </a:r>
          </a:p>
        </p:txBody>
      </p:sp>
    </p:spTree>
    <p:custDataLst>
      <p:tags r:id="rId1"/>
    </p:custDataLst>
    <p:extLst>
      <p:ext uri="{BB962C8B-B14F-4D97-AF65-F5344CB8AC3E}">
        <p14:creationId xmlns:p14="http://schemas.microsoft.com/office/powerpoint/2010/main" val="356373921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Policies, Regulations, and Standards</a:t>
            </a:r>
          </a:p>
          <a:p>
            <a:r>
              <a:rPr lang="en-US" dirty="0"/>
              <a:t>Security Policy (Contd.)</a:t>
            </a:r>
          </a:p>
        </p:txBody>
      </p:sp>
      <p:sp>
        <p:nvSpPr>
          <p:cNvPr id="2" name="Content Placeholder 1"/>
          <p:cNvSpPr>
            <a:spLocks noGrp="1"/>
          </p:cNvSpPr>
          <p:nvPr>
            <p:ph idx="1"/>
          </p:nvPr>
        </p:nvSpPr>
        <p:spPr>
          <a:xfrm>
            <a:off x="144065" y="833980"/>
            <a:ext cx="8855870" cy="476700"/>
          </a:xfrm>
        </p:spPr>
        <p:txBody>
          <a:bodyPr/>
          <a:lstStyle/>
          <a:p>
            <a:pPr marL="0" indent="0">
              <a:buNone/>
            </a:pPr>
            <a:r>
              <a:rPr lang="en-US" sz="1600" dirty="0"/>
              <a:t>The following table lists the policies that may be included in a security policy:</a:t>
            </a:r>
          </a:p>
          <a:p>
            <a:pPr marL="0" indent="0">
              <a:buNone/>
            </a:pPr>
            <a:endParaRPr lang="en-US" sz="1600" dirty="0"/>
          </a:p>
        </p:txBody>
      </p:sp>
      <p:graphicFrame>
        <p:nvGraphicFramePr>
          <p:cNvPr id="4" name="Table 3">
            <a:extLst>
              <a:ext uri="{FF2B5EF4-FFF2-40B4-BE49-F238E27FC236}">
                <a16:creationId xmlns:a16="http://schemas.microsoft.com/office/drawing/2014/main" id="{7DD4508D-11A2-43C2-B8DB-E913681DEA13}"/>
              </a:ext>
            </a:extLst>
          </p:cNvPr>
          <p:cNvGraphicFramePr>
            <a:graphicFrameLocks noGrp="1"/>
          </p:cNvGraphicFramePr>
          <p:nvPr>
            <p:extLst>
              <p:ext uri="{D42A27DB-BD31-4B8C-83A1-F6EECF244321}">
                <p14:modId xmlns:p14="http://schemas.microsoft.com/office/powerpoint/2010/main" val="3188271087"/>
              </p:ext>
            </p:extLst>
          </p:nvPr>
        </p:nvGraphicFramePr>
        <p:xfrm>
          <a:off x="261632" y="1205495"/>
          <a:ext cx="8594986" cy="3219450"/>
        </p:xfrm>
        <a:graphic>
          <a:graphicData uri="http://schemas.openxmlformats.org/drawingml/2006/table">
            <a:tbl>
              <a:tblPr firstRow="1" bandRow="1">
                <a:tableStyleId>{5C22544A-7EE6-4342-B048-85BDC9FD1C3A}</a:tableStyleId>
              </a:tblPr>
              <a:tblGrid>
                <a:gridCol w="1989187">
                  <a:extLst>
                    <a:ext uri="{9D8B030D-6E8A-4147-A177-3AD203B41FA5}">
                      <a16:colId xmlns:a16="http://schemas.microsoft.com/office/drawing/2014/main" val="20000"/>
                    </a:ext>
                  </a:extLst>
                </a:gridCol>
                <a:gridCol w="6605799">
                  <a:extLst>
                    <a:ext uri="{9D8B030D-6E8A-4147-A177-3AD203B41FA5}">
                      <a16:colId xmlns:a16="http://schemas.microsoft.com/office/drawing/2014/main" val="20001"/>
                    </a:ext>
                  </a:extLst>
                </a:gridCol>
              </a:tblGrid>
              <a:tr h="237099">
                <a:tc>
                  <a:txBody>
                    <a:bodyPr/>
                    <a:lstStyle/>
                    <a:p>
                      <a:pPr algn="ctr"/>
                      <a:r>
                        <a:rPr lang="en-US" sz="1400" b="1" i="0" kern="1200" dirty="0">
                          <a:solidFill>
                            <a:schemeClr val="lt1"/>
                          </a:solidFill>
                          <a:latin typeface="+mn-lt"/>
                          <a:ea typeface="+mn-ea"/>
                          <a:cs typeface="+mn-cs"/>
                        </a:rPr>
                        <a:t>Policy</a:t>
                      </a:r>
                      <a:endParaRPr lang="en-US" sz="1400" dirty="0"/>
                    </a:p>
                  </a:txBody>
                  <a:tcPr/>
                </a:tc>
                <a:tc>
                  <a:txBody>
                    <a:bodyPr/>
                    <a:lstStyle/>
                    <a:p>
                      <a:pPr algn="ctr"/>
                      <a:r>
                        <a:rPr lang="en-US" sz="1400" dirty="0"/>
                        <a:t>Description</a:t>
                      </a:r>
                    </a:p>
                  </a:txBody>
                  <a:tcPr/>
                </a:tc>
                <a:extLst>
                  <a:ext uri="{0D108BD9-81ED-4DB2-BD59-A6C34878D82A}">
                    <a16:rowId xmlns:a16="http://schemas.microsoft.com/office/drawing/2014/main" val="10000"/>
                  </a:ext>
                </a:extLst>
              </a:tr>
              <a:tr h="403068">
                <a:tc>
                  <a:txBody>
                    <a:bodyPr/>
                    <a:lstStyle/>
                    <a:p>
                      <a:r>
                        <a:rPr lang="en-US" sz="1400" b="0" i="0" kern="1200" dirty="0">
                          <a:solidFill>
                            <a:schemeClr val="dk1"/>
                          </a:solidFill>
                          <a:effectLst/>
                          <a:latin typeface="+mn-lt"/>
                          <a:ea typeface="+mn-ea"/>
                          <a:cs typeface="+mn-cs"/>
                        </a:rPr>
                        <a:t>Identification and authentication policy</a:t>
                      </a:r>
                    </a:p>
                  </a:txBody>
                  <a:tcPr/>
                </a:tc>
                <a:tc>
                  <a:txBody>
                    <a:bodyPr/>
                    <a:lstStyle/>
                    <a:p>
                      <a:pPr>
                        <a:buFont typeface="Arial" pitchFamily="34" charset="0"/>
                        <a:buNone/>
                      </a:pPr>
                      <a:r>
                        <a:rPr lang="en-US" sz="1400" b="0" i="0" kern="1200" dirty="0">
                          <a:solidFill>
                            <a:schemeClr val="dk1"/>
                          </a:solidFill>
                          <a:latin typeface="+mn-lt"/>
                          <a:ea typeface="+mn-ea"/>
                          <a:cs typeface="+mn-cs"/>
                        </a:rPr>
                        <a:t>It specifies authorized persons that can have access to network resources and identity verification procedures.</a:t>
                      </a:r>
                    </a:p>
                  </a:txBody>
                  <a:tcPr/>
                </a:tc>
                <a:extLst>
                  <a:ext uri="{0D108BD9-81ED-4DB2-BD59-A6C34878D82A}">
                    <a16:rowId xmlns:a16="http://schemas.microsoft.com/office/drawing/2014/main" val="10002"/>
                  </a:ext>
                </a:extLst>
              </a:tr>
              <a:tr h="240063">
                <a:tc>
                  <a:txBody>
                    <a:bodyPr/>
                    <a:lstStyle/>
                    <a:p>
                      <a:pPr fontAlgn="ctr"/>
                      <a:r>
                        <a:rPr lang="en-US" sz="1400" b="0" i="0" kern="1200" dirty="0">
                          <a:solidFill>
                            <a:schemeClr val="dk1"/>
                          </a:solidFill>
                          <a:effectLst/>
                          <a:latin typeface="+mn-lt"/>
                          <a:ea typeface="+mn-ea"/>
                          <a:cs typeface="+mn-cs"/>
                        </a:rPr>
                        <a:t>Password policies</a:t>
                      </a:r>
                    </a:p>
                  </a:txBody>
                  <a:tcPr marL="47625" marR="47625" marT="47625" marB="47625" anchor="ctr"/>
                </a:tc>
                <a:tc>
                  <a:txBody>
                    <a:bodyPr/>
                    <a:lstStyle/>
                    <a:p>
                      <a:pPr fontAlgn="ctr"/>
                      <a:r>
                        <a:rPr lang="en-US" sz="1400" b="0" i="0" kern="1200" dirty="0">
                          <a:solidFill>
                            <a:schemeClr val="dk1"/>
                          </a:solidFill>
                          <a:latin typeface="+mn-lt"/>
                          <a:ea typeface="+mn-ea"/>
                          <a:cs typeface="+mn-cs"/>
                        </a:rPr>
                        <a:t>These ensure passwords meet minimum requirements and are changed regularly.</a:t>
                      </a:r>
                    </a:p>
                  </a:txBody>
                  <a:tcPr marL="47625" marR="47625" marT="47625" marB="47625" anchor="ctr"/>
                </a:tc>
                <a:extLst>
                  <a:ext uri="{0D108BD9-81ED-4DB2-BD59-A6C34878D82A}">
                    <a16:rowId xmlns:a16="http://schemas.microsoft.com/office/drawing/2014/main" val="10004"/>
                  </a:ext>
                </a:extLst>
              </a:tr>
              <a:tr h="406032">
                <a:tc>
                  <a:txBody>
                    <a:bodyPr/>
                    <a:lstStyle/>
                    <a:p>
                      <a:pPr fontAlgn="ctr"/>
                      <a:r>
                        <a:rPr lang="en-US" sz="1400" b="0" i="0" kern="1200" dirty="0">
                          <a:solidFill>
                            <a:schemeClr val="dk1"/>
                          </a:solidFill>
                          <a:effectLst/>
                          <a:latin typeface="+mn-lt"/>
                          <a:ea typeface="+mn-ea"/>
                          <a:cs typeface="+mn-cs"/>
                        </a:rPr>
                        <a:t>Acceptable use policy (AUP)</a:t>
                      </a:r>
                    </a:p>
                  </a:txBody>
                  <a:tcPr marL="47625" marR="47625" marT="47625" marB="47625" anchor="ctr"/>
                </a:tc>
                <a:tc>
                  <a:txBody>
                    <a:bodyPr/>
                    <a:lstStyle/>
                    <a:p>
                      <a:pPr fontAlgn="ctr"/>
                      <a:r>
                        <a:rPr lang="en-US" sz="1400" b="0" i="0" kern="1200" dirty="0">
                          <a:solidFill>
                            <a:schemeClr val="dk1"/>
                          </a:solidFill>
                          <a:latin typeface="+mn-lt"/>
                          <a:ea typeface="+mn-ea"/>
                          <a:cs typeface="+mn-cs"/>
                        </a:rPr>
                        <a:t>It identifies network applications and uses that are acceptable to the organization. It may also identify ramifications if this policy is violated.</a:t>
                      </a:r>
                    </a:p>
                  </a:txBody>
                  <a:tcPr marL="47625" marR="47625" marT="47625" marB="47625" anchor="ctr"/>
                </a:tc>
                <a:extLst>
                  <a:ext uri="{0D108BD9-81ED-4DB2-BD59-A6C34878D82A}">
                    <a16:rowId xmlns:a16="http://schemas.microsoft.com/office/drawing/2014/main" val="10003"/>
                  </a:ext>
                </a:extLst>
              </a:tr>
              <a:tr h="406032">
                <a:tc>
                  <a:txBody>
                    <a:bodyPr/>
                    <a:lstStyle/>
                    <a:p>
                      <a:pPr fontAlgn="ctr"/>
                      <a:r>
                        <a:rPr lang="en-US" sz="1400" b="0" i="0" kern="1200" dirty="0">
                          <a:solidFill>
                            <a:schemeClr val="dk1"/>
                          </a:solidFill>
                          <a:effectLst/>
                          <a:latin typeface="+mn-lt"/>
                          <a:ea typeface="+mn-ea"/>
                          <a:cs typeface="+mn-cs"/>
                        </a:rPr>
                        <a:t>Remote access policy</a:t>
                      </a:r>
                    </a:p>
                  </a:txBody>
                  <a:tcPr marL="47625" marR="47625" marT="47625" marB="47625" anchor="ctr"/>
                </a:tc>
                <a:tc>
                  <a:txBody>
                    <a:bodyPr/>
                    <a:lstStyle/>
                    <a:p>
                      <a:pPr fontAlgn="ctr"/>
                      <a:r>
                        <a:rPr lang="en-US" sz="1400" b="0" i="0" kern="1200" dirty="0">
                          <a:solidFill>
                            <a:schemeClr val="dk1"/>
                          </a:solidFill>
                          <a:latin typeface="+mn-lt"/>
                          <a:ea typeface="+mn-ea"/>
                          <a:cs typeface="+mn-cs"/>
                        </a:rPr>
                        <a:t>It identifies how remote users can access a network and what is accessible via remote connectivity.</a:t>
                      </a:r>
                    </a:p>
                  </a:txBody>
                  <a:tcPr marL="47625" marR="47625" marT="47625" marB="47625" anchor="ctr"/>
                </a:tc>
                <a:extLst>
                  <a:ext uri="{0D108BD9-81ED-4DB2-BD59-A6C34878D82A}">
                    <a16:rowId xmlns:a16="http://schemas.microsoft.com/office/drawing/2014/main" val="10005"/>
                  </a:ext>
                </a:extLst>
              </a:tr>
              <a:tr h="406032">
                <a:tc>
                  <a:txBody>
                    <a:bodyPr/>
                    <a:lstStyle/>
                    <a:p>
                      <a:pPr fontAlgn="ctr"/>
                      <a:r>
                        <a:rPr lang="en-US" sz="1400" b="0" i="0" kern="1200" dirty="0">
                          <a:solidFill>
                            <a:schemeClr val="dk1"/>
                          </a:solidFill>
                          <a:effectLst/>
                          <a:latin typeface="+mn-lt"/>
                          <a:ea typeface="+mn-ea"/>
                          <a:cs typeface="+mn-cs"/>
                        </a:rPr>
                        <a:t>Network maintenance policy</a:t>
                      </a:r>
                    </a:p>
                  </a:txBody>
                  <a:tcPr marL="47625" marR="47625" marT="47625" marB="47625" anchor="ctr"/>
                </a:tc>
                <a:tc>
                  <a:txBody>
                    <a:bodyPr/>
                    <a:lstStyle/>
                    <a:p>
                      <a:pPr fontAlgn="ctr"/>
                      <a:r>
                        <a:rPr lang="en-US" sz="1400" b="0" i="0" kern="1200" dirty="0">
                          <a:solidFill>
                            <a:schemeClr val="dk1"/>
                          </a:solidFill>
                          <a:latin typeface="+mn-lt"/>
                          <a:ea typeface="+mn-ea"/>
                          <a:cs typeface="+mn-cs"/>
                        </a:rPr>
                        <a:t>It specifies network device operating systems and end user application update procedures.</a:t>
                      </a:r>
                    </a:p>
                  </a:txBody>
                  <a:tcPr marL="47625" marR="47625" marT="47625" marB="47625" anchor="ctr"/>
                </a:tc>
                <a:extLst>
                  <a:ext uri="{0D108BD9-81ED-4DB2-BD59-A6C34878D82A}">
                    <a16:rowId xmlns:a16="http://schemas.microsoft.com/office/drawing/2014/main" val="10006"/>
                  </a:ext>
                </a:extLst>
              </a:tr>
              <a:tr h="406032">
                <a:tc>
                  <a:txBody>
                    <a:bodyPr/>
                    <a:lstStyle/>
                    <a:p>
                      <a:pPr fontAlgn="ctr"/>
                      <a:r>
                        <a:rPr lang="en-US" sz="1400" b="0" i="0" kern="1200" dirty="0">
                          <a:solidFill>
                            <a:schemeClr val="dk1"/>
                          </a:solidFill>
                          <a:effectLst/>
                          <a:latin typeface="+mn-lt"/>
                          <a:ea typeface="+mn-ea"/>
                          <a:cs typeface="+mn-cs"/>
                        </a:rPr>
                        <a:t>Incident handling procedures</a:t>
                      </a:r>
                    </a:p>
                  </a:txBody>
                  <a:tcPr marL="47625" marR="47625" marT="47625" marB="47625" anchor="ctr"/>
                </a:tc>
                <a:tc>
                  <a:txBody>
                    <a:bodyPr/>
                    <a:lstStyle/>
                    <a:p>
                      <a:pPr fontAlgn="ctr"/>
                      <a:r>
                        <a:rPr lang="en-US" sz="1400" b="0" i="0" kern="1200" dirty="0">
                          <a:solidFill>
                            <a:schemeClr val="dk1"/>
                          </a:solidFill>
                          <a:latin typeface="+mn-lt"/>
                          <a:ea typeface="+mn-ea"/>
                          <a:cs typeface="+mn-cs"/>
                        </a:rPr>
                        <a:t>These describe how security incidents are handled.</a:t>
                      </a:r>
                      <a:endParaRPr lang="en-US" sz="1400" b="0" dirty="0"/>
                    </a:p>
                  </a:txBody>
                  <a:tcPr marL="47625" marR="47625" marT="47625" marB="47625" anchor="ct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228344107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855869"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Policies, Regulations, and Standards</a:t>
            </a:r>
            <a:br>
              <a:rPr lang="en-US" altLang="en-US" dirty="0"/>
            </a:br>
            <a:r>
              <a:rPr lang="en-US" dirty="0"/>
              <a:t>BYOD Policies </a:t>
            </a:r>
          </a:p>
        </p:txBody>
      </p:sp>
      <p:sp>
        <p:nvSpPr>
          <p:cNvPr id="2" name="Content Placeholder 1"/>
          <p:cNvSpPr>
            <a:spLocks noGrp="1"/>
          </p:cNvSpPr>
          <p:nvPr>
            <p:ph idx="1"/>
          </p:nvPr>
        </p:nvSpPr>
        <p:spPr>
          <a:xfrm>
            <a:off x="144064" y="668111"/>
            <a:ext cx="8855870" cy="4152197"/>
          </a:xfrm>
        </p:spPr>
        <p:txBody>
          <a:bodyPr/>
          <a:lstStyle/>
          <a:p>
            <a:pPr>
              <a:buFont typeface="Arial" panose="020B0604020202020204" pitchFamily="34" charset="0"/>
              <a:buChar char="•"/>
            </a:pPr>
            <a:r>
              <a:rPr lang="en-US" sz="1600" dirty="0"/>
              <a:t>Bring Your Own Device (BYOD) enables employees to use their own mobile devices to access company systems, software, networks, or information. </a:t>
            </a:r>
          </a:p>
          <a:p>
            <a:pPr>
              <a:buFont typeface="Arial" panose="020B0604020202020204" pitchFamily="34" charset="0"/>
              <a:buChar char="•"/>
            </a:pPr>
            <a:r>
              <a:rPr lang="en-US" sz="1600" dirty="0"/>
              <a:t>It provides key benefits to enterprises, including increased productivity, reduced costs, better mobility for employees, and so on. These benefits also bring an increased security risk as BYOD can lead to data breaches and greater liability for the organization. </a:t>
            </a:r>
          </a:p>
          <a:p>
            <a:pPr>
              <a:buFont typeface="Arial" panose="020B0604020202020204" pitchFamily="34" charset="0"/>
              <a:buChar char="•"/>
            </a:pPr>
            <a:r>
              <a:rPr lang="en-US" sz="1600" dirty="0"/>
              <a:t>Therefore, a BYOD security policy should be developed to accomplish the following:</a:t>
            </a:r>
          </a:p>
          <a:p>
            <a:pPr lvl="1">
              <a:buFont typeface="Arial" panose="020B0604020202020204" pitchFamily="34" charset="0"/>
              <a:buChar char="•"/>
            </a:pPr>
            <a:r>
              <a:rPr lang="en-US" sz="1600" dirty="0"/>
              <a:t>Specify the goals of the BYOD program</a:t>
            </a:r>
          </a:p>
          <a:p>
            <a:pPr lvl="1">
              <a:buFont typeface="Arial" panose="020B0604020202020204" pitchFamily="34" charset="0"/>
              <a:buChar char="•"/>
            </a:pPr>
            <a:r>
              <a:rPr lang="en-US" sz="1600" dirty="0"/>
              <a:t>Identify which employees can bring their own devices</a:t>
            </a:r>
          </a:p>
          <a:p>
            <a:pPr lvl="1">
              <a:buFont typeface="Arial" panose="020B0604020202020204" pitchFamily="34" charset="0"/>
              <a:buChar char="•"/>
            </a:pPr>
            <a:r>
              <a:rPr lang="en-US" sz="1600" dirty="0"/>
              <a:t>Identify which devices will be supported</a:t>
            </a:r>
          </a:p>
          <a:p>
            <a:pPr lvl="1">
              <a:buFont typeface="Arial" panose="020B0604020202020204" pitchFamily="34" charset="0"/>
              <a:buChar char="•"/>
            </a:pPr>
            <a:r>
              <a:rPr lang="en-US" sz="1600" dirty="0"/>
              <a:t>Identify the level of access employees are granted when using personal devices</a:t>
            </a:r>
          </a:p>
          <a:p>
            <a:pPr lvl="1">
              <a:buFont typeface="Arial" panose="020B0604020202020204" pitchFamily="34" charset="0"/>
              <a:buChar char="•"/>
            </a:pPr>
            <a:r>
              <a:rPr lang="en-US" sz="1600" dirty="0"/>
              <a:t>Describe the rights to access and activities permitted to security personnel on the device</a:t>
            </a:r>
          </a:p>
          <a:p>
            <a:pPr lvl="1">
              <a:buFont typeface="Arial" panose="020B0604020202020204" pitchFamily="34" charset="0"/>
              <a:buChar char="•"/>
            </a:pPr>
            <a:r>
              <a:rPr lang="en-US" sz="1600" dirty="0"/>
              <a:t>Identify which regulations must be adhered to when using employee devices</a:t>
            </a:r>
          </a:p>
          <a:p>
            <a:pPr lvl="1">
              <a:buFont typeface="Arial" panose="020B0604020202020204" pitchFamily="34" charset="0"/>
              <a:buChar char="•"/>
            </a:pPr>
            <a:r>
              <a:rPr lang="en-US" sz="1600" dirty="0"/>
              <a:t>Identify safeguards to put in place if a device is compromised</a:t>
            </a:r>
          </a:p>
          <a:p>
            <a:pPr lvl="1">
              <a:buFont typeface="Arial" panose="020B0604020202020204" pitchFamily="34" charset="0"/>
              <a:buChar char="•"/>
            </a:pPr>
            <a:endParaRPr lang="en-US" sz="1600" dirty="0"/>
          </a:p>
          <a:p>
            <a:pPr lvl="1">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201400384"/>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Policies, Regulations, and Standards</a:t>
            </a:r>
            <a:br>
              <a:rPr lang="en-US" altLang="en-US" dirty="0"/>
            </a:br>
            <a:r>
              <a:rPr lang="en-US" dirty="0"/>
              <a:t>BYOD Policies (Contd.)</a:t>
            </a:r>
          </a:p>
        </p:txBody>
      </p:sp>
      <p:sp>
        <p:nvSpPr>
          <p:cNvPr id="2" name="Content Placeholder 1"/>
          <p:cNvSpPr>
            <a:spLocks noGrp="1"/>
          </p:cNvSpPr>
          <p:nvPr>
            <p:ph idx="1"/>
          </p:nvPr>
        </p:nvSpPr>
        <p:spPr>
          <a:xfrm>
            <a:off x="144065" y="798945"/>
            <a:ext cx="8855869" cy="408804"/>
          </a:xfrm>
        </p:spPr>
        <p:txBody>
          <a:bodyPr/>
          <a:lstStyle/>
          <a:p>
            <a:pPr marL="0" indent="0">
              <a:buNone/>
            </a:pPr>
            <a:r>
              <a:rPr lang="en-US" sz="1600" dirty="0"/>
              <a:t>The following table lists the BYOD security best practices to help mitigate BYOD vulnerabilities:</a:t>
            </a:r>
          </a:p>
          <a:p>
            <a:pPr lvl="1">
              <a:buFont typeface="Arial" panose="020B0604020202020204" pitchFamily="34" charset="0"/>
              <a:buChar char="•"/>
            </a:pPr>
            <a:endParaRPr lang="en-US" sz="1600" dirty="0"/>
          </a:p>
          <a:p>
            <a:pPr lvl="1">
              <a:buFont typeface="Arial" panose="020B0604020202020204" pitchFamily="34" charset="0"/>
              <a:buChar char="•"/>
            </a:pPr>
            <a:endParaRPr lang="en-US" sz="1600" dirty="0"/>
          </a:p>
        </p:txBody>
      </p:sp>
      <p:graphicFrame>
        <p:nvGraphicFramePr>
          <p:cNvPr id="7" name="Table 6">
            <a:extLst>
              <a:ext uri="{FF2B5EF4-FFF2-40B4-BE49-F238E27FC236}">
                <a16:creationId xmlns:a16="http://schemas.microsoft.com/office/drawing/2014/main" id="{1906080C-A54C-4562-B5BC-717313EF6BA8}"/>
              </a:ext>
            </a:extLst>
          </p:cNvPr>
          <p:cNvGraphicFramePr>
            <a:graphicFrameLocks noGrp="1"/>
          </p:cNvGraphicFramePr>
          <p:nvPr>
            <p:extLst>
              <p:ext uri="{D42A27DB-BD31-4B8C-83A1-F6EECF244321}">
                <p14:modId xmlns:p14="http://schemas.microsoft.com/office/powerpoint/2010/main" val="1081272237"/>
              </p:ext>
            </p:extLst>
          </p:nvPr>
        </p:nvGraphicFramePr>
        <p:xfrm>
          <a:off x="352696" y="1133320"/>
          <a:ext cx="8647237" cy="3441161"/>
        </p:xfrm>
        <a:graphic>
          <a:graphicData uri="http://schemas.openxmlformats.org/drawingml/2006/table">
            <a:tbl>
              <a:tblPr firstRow="1" bandRow="1">
                <a:tableStyleId>{5C22544A-7EE6-4342-B048-85BDC9FD1C3A}</a:tableStyleId>
              </a:tblPr>
              <a:tblGrid>
                <a:gridCol w="2306712">
                  <a:extLst>
                    <a:ext uri="{9D8B030D-6E8A-4147-A177-3AD203B41FA5}">
                      <a16:colId xmlns:a16="http://schemas.microsoft.com/office/drawing/2014/main" val="20000"/>
                    </a:ext>
                  </a:extLst>
                </a:gridCol>
                <a:gridCol w="6340525">
                  <a:extLst>
                    <a:ext uri="{9D8B030D-6E8A-4147-A177-3AD203B41FA5}">
                      <a16:colId xmlns:a16="http://schemas.microsoft.com/office/drawing/2014/main" val="20001"/>
                    </a:ext>
                  </a:extLst>
                </a:gridCol>
              </a:tblGrid>
              <a:tr h="298548">
                <a:tc>
                  <a:txBody>
                    <a:bodyPr/>
                    <a:lstStyle/>
                    <a:p>
                      <a:pPr algn="ctr"/>
                      <a:r>
                        <a:rPr lang="en-US" sz="1400" b="1" i="0" kern="1200" dirty="0">
                          <a:solidFill>
                            <a:schemeClr val="lt1"/>
                          </a:solidFill>
                          <a:latin typeface="+mn-lt"/>
                          <a:ea typeface="+mn-ea"/>
                          <a:cs typeface="+mn-cs"/>
                        </a:rPr>
                        <a:t>Best Practice</a:t>
                      </a:r>
                      <a:endParaRPr lang="en-US" sz="1400" dirty="0"/>
                    </a:p>
                  </a:txBody>
                  <a:tcPr/>
                </a:tc>
                <a:tc>
                  <a:txBody>
                    <a:bodyPr/>
                    <a:lstStyle/>
                    <a:p>
                      <a:pPr algn="ctr"/>
                      <a:r>
                        <a:rPr lang="en-US" sz="1400" dirty="0"/>
                        <a:t>Description</a:t>
                      </a:r>
                    </a:p>
                  </a:txBody>
                  <a:tcPr/>
                </a:tc>
                <a:extLst>
                  <a:ext uri="{0D108BD9-81ED-4DB2-BD59-A6C34878D82A}">
                    <a16:rowId xmlns:a16="http://schemas.microsoft.com/office/drawing/2014/main" val="10000"/>
                  </a:ext>
                </a:extLst>
              </a:tr>
              <a:tr h="298548">
                <a:tc>
                  <a:txBody>
                    <a:bodyPr/>
                    <a:lstStyle/>
                    <a:p>
                      <a:r>
                        <a:rPr lang="en-US" sz="1400" b="0" i="0" kern="1200" dirty="0">
                          <a:solidFill>
                            <a:schemeClr val="dk1"/>
                          </a:solidFill>
                          <a:latin typeface="+mn-lt"/>
                          <a:ea typeface="+mn-ea"/>
                          <a:cs typeface="+mn-cs"/>
                        </a:rPr>
                        <a:t>Password protect access</a:t>
                      </a:r>
                      <a:endParaRPr lang="en-US" sz="1400" b="0" i="0" kern="1200" dirty="0">
                        <a:solidFill>
                          <a:schemeClr val="dk1"/>
                        </a:solidFill>
                        <a:effectLst/>
                        <a:latin typeface="+mn-lt"/>
                        <a:ea typeface="+mn-ea"/>
                        <a:cs typeface="+mn-cs"/>
                      </a:endParaRPr>
                    </a:p>
                  </a:txBody>
                  <a:tcPr/>
                </a:tc>
                <a:tc>
                  <a:txBody>
                    <a:bodyPr/>
                    <a:lstStyle/>
                    <a:p>
                      <a:pPr fontAlgn="ctr"/>
                      <a:r>
                        <a:rPr lang="en-US" sz="1400" b="0" dirty="0"/>
                        <a:t>Use unique passwords for each device and account.</a:t>
                      </a:r>
                    </a:p>
                  </a:txBody>
                  <a:tcPr/>
                </a:tc>
                <a:extLst>
                  <a:ext uri="{0D108BD9-81ED-4DB2-BD59-A6C34878D82A}">
                    <a16:rowId xmlns:a16="http://schemas.microsoft.com/office/drawing/2014/main" val="10002"/>
                  </a:ext>
                </a:extLst>
              </a:tr>
              <a:tr h="511262">
                <a:tc>
                  <a:txBody>
                    <a:bodyPr/>
                    <a:lstStyle/>
                    <a:p>
                      <a:pPr fontAlgn="ctr"/>
                      <a:r>
                        <a:rPr lang="en-US" sz="1400" b="0" i="0" kern="1200" dirty="0">
                          <a:solidFill>
                            <a:schemeClr val="dk1"/>
                          </a:solidFill>
                          <a:latin typeface="+mn-lt"/>
                          <a:ea typeface="+mn-ea"/>
                          <a:cs typeface="+mn-cs"/>
                        </a:rPr>
                        <a:t>Manually control wireless connectivity</a:t>
                      </a:r>
                      <a:endParaRPr lang="en-US" sz="1400" b="0" i="0" kern="1200" dirty="0">
                        <a:solidFill>
                          <a:schemeClr val="dk1"/>
                        </a:solidFill>
                        <a:effectLst/>
                        <a:latin typeface="+mn-lt"/>
                        <a:ea typeface="+mn-ea"/>
                        <a:cs typeface="+mn-cs"/>
                      </a:endParaRPr>
                    </a:p>
                  </a:txBody>
                  <a:tcPr marL="47625" marR="47625" marT="47625" marB="47625" anchor="ctr"/>
                </a:tc>
                <a:tc>
                  <a:txBody>
                    <a:bodyPr/>
                    <a:lstStyle/>
                    <a:p>
                      <a:pPr fontAlgn="ctr"/>
                      <a:r>
                        <a:rPr lang="en-US" sz="1400" b="0" dirty="0"/>
                        <a:t>Turn off Wi-Fi and Bluetooth connectivity when not in use. Connect only to trusted networks.</a:t>
                      </a:r>
                      <a:endParaRPr lang="en-US" sz="1400" b="0" i="0" kern="1200" dirty="0">
                        <a:solidFill>
                          <a:schemeClr val="dk1"/>
                        </a:solidFill>
                        <a:latin typeface="+mn-lt"/>
                        <a:ea typeface="+mn-ea"/>
                        <a:cs typeface="+mn-cs"/>
                      </a:endParaRPr>
                    </a:p>
                  </a:txBody>
                  <a:tcPr marL="47625" marR="47625" marT="47625" marB="47625" anchor="ctr"/>
                </a:tc>
                <a:extLst>
                  <a:ext uri="{0D108BD9-81ED-4DB2-BD59-A6C34878D82A}">
                    <a16:rowId xmlns:a16="http://schemas.microsoft.com/office/drawing/2014/main" val="10004"/>
                  </a:ext>
                </a:extLst>
              </a:tr>
              <a:tr h="648431">
                <a:tc>
                  <a:txBody>
                    <a:bodyPr/>
                    <a:lstStyle/>
                    <a:p>
                      <a:pPr fontAlgn="ctr"/>
                      <a:r>
                        <a:rPr lang="en-IN" b="0" dirty="0">
                          <a:effectLst/>
                        </a:rPr>
                        <a:t>Keep updated</a:t>
                      </a:r>
                    </a:p>
                  </a:txBody>
                  <a:tcPr marL="47625" marR="47625" marT="47625" marB="47625" anchor="ctr"/>
                </a:tc>
                <a:tc>
                  <a:txBody>
                    <a:bodyPr/>
                    <a:lstStyle/>
                    <a:p>
                      <a:pPr fontAlgn="ctr"/>
                      <a:r>
                        <a:rPr lang="en-US" b="0" dirty="0">
                          <a:effectLst/>
                        </a:rPr>
                        <a:t>Always keep the device OS and other software updated. Updated software often contains security patches to mitigate against the latest threats or exploits.</a:t>
                      </a:r>
                    </a:p>
                  </a:txBody>
                  <a:tcPr marL="47625" marR="47625" marT="47625" marB="47625" anchor="ctr"/>
                </a:tc>
                <a:extLst>
                  <a:ext uri="{0D108BD9-81ED-4DB2-BD59-A6C34878D82A}">
                    <a16:rowId xmlns:a16="http://schemas.microsoft.com/office/drawing/2014/main" val="479894365"/>
                  </a:ext>
                </a:extLst>
              </a:tr>
              <a:tr h="297712">
                <a:tc>
                  <a:txBody>
                    <a:bodyPr/>
                    <a:lstStyle/>
                    <a:p>
                      <a:pPr fontAlgn="ctr"/>
                      <a:r>
                        <a:rPr lang="en-US" sz="1400" b="0" dirty="0"/>
                        <a:t>Back up data</a:t>
                      </a:r>
                    </a:p>
                  </a:txBody>
                  <a:tcPr marL="47625" marR="47625" marT="47625" marB="47625" anchor="ctr"/>
                </a:tc>
                <a:tc>
                  <a:txBody>
                    <a:bodyPr/>
                    <a:lstStyle/>
                    <a:p>
                      <a:pPr fontAlgn="ctr"/>
                      <a:r>
                        <a:rPr lang="en-US" sz="1400" b="0" dirty="0"/>
                        <a:t>Enable backup of the device in case it is lost or stolen.</a:t>
                      </a:r>
                    </a:p>
                  </a:txBody>
                  <a:tcPr marL="47625" marR="47625" marT="47625" marB="47625" anchor="ctr"/>
                </a:tc>
                <a:extLst>
                  <a:ext uri="{0D108BD9-81ED-4DB2-BD59-A6C34878D82A}">
                    <a16:rowId xmlns:a16="http://schemas.microsoft.com/office/drawing/2014/main" val="1586388351"/>
                  </a:ext>
                </a:extLst>
              </a:tr>
              <a:tr h="302279">
                <a:tc>
                  <a:txBody>
                    <a:bodyPr/>
                    <a:lstStyle/>
                    <a:p>
                      <a:pPr fontAlgn="ctr"/>
                      <a:r>
                        <a:rPr lang="en-US" sz="1400" b="0" dirty="0"/>
                        <a:t>Enable "Find my Device"</a:t>
                      </a:r>
                    </a:p>
                  </a:txBody>
                  <a:tcPr marL="47625" marR="47625" marT="47625" marB="47625" anchor="ctr"/>
                </a:tc>
                <a:tc>
                  <a:txBody>
                    <a:bodyPr/>
                    <a:lstStyle/>
                    <a:p>
                      <a:pPr fontAlgn="ctr"/>
                      <a:r>
                        <a:rPr lang="en-US" sz="1400" b="0" dirty="0"/>
                        <a:t>Subscribe to a device locator service with remote wipe feature.</a:t>
                      </a:r>
                    </a:p>
                  </a:txBody>
                  <a:tcPr marL="47625" marR="47625" marT="47625" marB="47625" anchor="ctr"/>
                </a:tc>
                <a:extLst>
                  <a:ext uri="{0D108BD9-81ED-4DB2-BD59-A6C34878D82A}">
                    <a16:rowId xmlns:a16="http://schemas.microsoft.com/office/drawing/2014/main" val="1173653768"/>
                  </a:ext>
                </a:extLst>
              </a:tr>
              <a:tr h="302279">
                <a:tc>
                  <a:txBody>
                    <a:bodyPr/>
                    <a:lstStyle/>
                    <a:p>
                      <a:pPr fontAlgn="ctr"/>
                      <a:r>
                        <a:rPr lang="en-US" sz="1400" b="0" dirty="0"/>
                        <a:t>Provide antivirus software</a:t>
                      </a:r>
                    </a:p>
                  </a:txBody>
                  <a:tcPr marL="47625" marR="47625" marT="47625" marB="47625" anchor="ctr"/>
                </a:tc>
                <a:tc>
                  <a:txBody>
                    <a:bodyPr/>
                    <a:lstStyle/>
                    <a:p>
                      <a:pPr fontAlgn="ctr"/>
                      <a:r>
                        <a:rPr lang="en-US" sz="1400" b="0" dirty="0"/>
                        <a:t>Provide antivirus software for approved BYOD devices.</a:t>
                      </a:r>
                    </a:p>
                  </a:txBody>
                  <a:tcPr marL="47625" marR="47625" marT="47625" marB="47625" anchor="ctr"/>
                </a:tc>
                <a:extLst>
                  <a:ext uri="{0D108BD9-81ED-4DB2-BD59-A6C34878D82A}">
                    <a16:rowId xmlns:a16="http://schemas.microsoft.com/office/drawing/2014/main" val="2553513347"/>
                  </a:ext>
                </a:extLst>
              </a:tr>
              <a:tr h="720247">
                <a:tc>
                  <a:txBody>
                    <a:bodyPr/>
                    <a:lstStyle/>
                    <a:p>
                      <a:pPr marL="0" marR="0" indent="0" algn="l" defTabSz="685777" rtl="0" eaLnBrk="1" fontAlgn="ctr" latinLnBrk="0" hangingPunct="1">
                        <a:lnSpc>
                          <a:spcPct val="100000"/>
                        </a:lnSpc>
                        <a:spcBef>
                          <a:spcPts val="0"/>
                        </a:spcBef>
                        <a:spcAft>
                          <a:spcPts val="0"/>
                        </a:spcAft>
                        <a:buClrTx/>
                        <a:buSzTx/>
                        <a:buFontTx/>
                        <a:buNone/>
                        <a:tabLst/>
                        <a:defRPr/>
                      </a:pPr>
                      <a:r>
                        <a:rPr lang="en-US" sz="1400" b="0" dirty="0"/>
                        <a:t>Use Mobile Device Management (MDM) software</a:t>
                      </a:r>
                    </a:p>
                  </a:txBody>
                  <a:tcPr marL="47625" marR="47625" marT="47625" marB="47625" anchor="ctr"/>
                </a:tc>
                <a:tc>
                  <a:txBody>
                    <a:bodyPr/>
                    <a:lstStyle/>
                    <a:p>
                      <a:pPr marL="0" marR="0" indent="0" algn="l" defTabSz="685777" rtl="0" eaLnBrk="1" fontAlgn="ctr" latinLnBrk="0" hangingPunct="1">
                        <a:lnSpc>
                          <a:spcPct val="100000"/>
                        </a:lnSpc>
                        <a:spcBef>
                          <a:spcPts val="0"/>
                        </a:spcBef>
                        <a:spcAft>
                          <a:spcPts val="0"/>
                        </a:spcAft>
                        <a:buClrTx/>
                        <a:buSzTx/>
                        <a:buFontTx/>
                        <a:buNone/>
                        <a:tabLst/>
                        <a:defRPr/>
                      </a:pPr>
                      <a:r>
                        <a:rPr lang="en-US" sz="1400" b="0" dirty="0"/>
                        <a:t>MDM software enables IT teams to implement security settings and software configurations on all devices that connect to company networks.</a:t>
                      </a:r>
                    </a:p>
                  </a:txBody>
                  <a:tcPr marL="47625" marR="47625" marT="47625" marB="47625" anchor="ctr"/>
                </a:tc>
                <a:extLst>
                  <a:ext uri="{0D108BD9-81ED-4DB2-BD59-A6C34878D82A}">
                    <a16:rowId xmlns:a16="http://schemas.microsoft.com/office/drawing/2014/main" val="1146081588"/>
                  </a:ext>
                </a:extLst>
              </a:tr>
            </a:tbl>
          </a:graphicData>
        </a:graphic>
      </p:graphicFrame>
    </p:spTree>
    <p:custDataLst>
      <p:tags r:id="rId1"/>
    </p:custDataLst>
    <p:extLst>
      <p:ext uri="{BB962C8B-B14F-4D97-AF65-F5344CB8AC3E}">
        <p14:creationId xmlns:p14="http://schemas.microsoft.com/office/powerpoint/2010/main" val="309111789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6FE620E0-E6A3-4F2A-B7D3-7F91498EC884}"/>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Security Policies, Regulations, and Standards</a:t>
            </a:r>
            <a:br>
              <a:rPr lang="en-US" altLang="en-US" dirty="0"/>
            </a:br>
            <a:r>
              <a:rPr lang="en-US" dirty="0"/>
              <a:t>Regulatory and Standards Compliance</a:t>
            </a:r>
          </a:p>
        </p:txBody>
      </p:sp>
      <p:sp>
        <p:nvSpPr>
          <p:cNvPr id="2" name="Content Placeholder 1"/>
          <p:cNvSpPr>
            <a:spLocks noGrp="1"/>
          </p:cNvSpPr>
          <p:nvPr>
            <p:ph idx="1"/>
          </p:nvPr>
        </p:nvSpPr>
        <p:spPr>
          <a:xfrm>
            <a:off x="144065" y="820916"/>
            <a:ext cx="8855870" cy="2954249"/>
          </a:xfrm>
        </p:spPr>
        <p:txBody>
          <a:bodyPr/>
          <a:lstStyle/>
          <a:p>
            <a:pPr>
              <a:buFont typeface="Arial" panose="020B0604020202020204" pitchFamily="34" charset="0"/>
              <a:buChar char="•"/>
            </a:pPr>
            <a:r>
              <a:rPr lang="en-US" sz="1600" dirty="0"/>
              <a:t>There are also external regulations regarding network security.</a:t>
            </a:r>
          </a:p>
          <a:p>
            <a:pPr>
              <a:buFont typeface="Arial" panose="020B0604020202020204" pitchFamily="34" charset="0"/>
              <a:buChar char="•"/>
            </a:pPr>
            <a:r>
              <a:rPr lang="en-US" sz="1600" dirty="0"/>
              <a:t>Network security professionals must be familiar with the laws and codes of ethics that are binding on Information Systems Security (INFOSEC) professionals.</a:t>
            </a:r>
          </a:p>
          <a:p>
            <a:pPr>
              <a:buFont typeface="Arial" panose="020B0604020202020204" pitchFamily="34" charset="0"/>
              <a:buChar char="•"/>
            </a:pPr>
            <a:r>
              <a:rPr lang="en-US" sz="1600" dirty="0"/>
              <a:t>Many organizations are mandated to develop and implement security policies.</a:t>
            </a:r>
          </a:p>
          <a:p>
            <a:pPr>
              <a:buFont typeface="Arial" panose="020B0604020202020204" pitchFamily="34" charset="0"/>
              <a:buChar char="•"/>
            </a:pPr>
            <a:r>
              <a:rPr lang="en-US" sz="1600" dirty="0"/>
              <a:t>Compliance regulations define what organizations are responsible for providing and the liability if they fail to comply. </a:t>
            </a:r>
          </a:p>
          <a:p>
            <a:pPr>
              <a:buFont typeface="Arial" panose="020B0604020202020204" pitchFamily="34" charset="0"/>
              <a:buChar char="•"/>
            </a:pPr>
            <a:r>
              <a:rPr lang="en-US" sz="1600" dirty="0"/>
              <a:t>The compliance regulations that an organization is obligated to follow depend on the type of organization and the data that the organization handles. </a:t>
            </a:r>
          </a:p>
          <a:p>
            <a:pPr>
              <a:buNone/>
            </a:pPr>
            <a:endParaRPr lang="en-US" sz="1600" dirty="0"/>
          </a:p>
        </p:txBody>
      </p:sp>
    </p:spTree>
    <p:custDataLst>
      <p:tags r:id="rId1"/>
    </p:custDataLst>
    <p:extLst>
      <p:ext uri="{BB962C8B-B14F-4D97-AF65-F5344CB8AC3E}">
        <p14:creationId xmlns:p14="http://schemas.microsoft.com/office/powerpoint/2010/main" val="789935204"/>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157" y="1835020"/>
            <a:ext cx="8091685" cy="1473460"/>
          </a:xfrm>
        </p:spPr>
        <p:txBody>
          <a:bodyPr/>
          <a:lstStyle/>
          <a:p>
            <a:r>
              <a:rPr lang="en-US" dirty="0">
                <a:solidFill>
                  <a:schemeClr val="accent5">
                    <a:lumMod val="40000"/>
                    <a:lumOff val="60000"/>
                  </a:schemeClr>
                </a:solidFill>
              </a:rPr>
              <a:t>18.3 Understanding Defense Summary</a:t>
            </a:r>
          </a:p>
        </p:txBody>
      </p:sp>
    </p:spTree>
    <p:custDataLst>
      <p:tags r:id="rId1"/>
    </p:custDataLst>
    <p:extLst>
      <p:ext uri="{BB962C8B-B14F-4D97-AF65-F5344CB8AC3E}">
        <p14:creationId xmlns:p14="http://schemas.microsoft.com/office/powerpoint/2010/main" val="3435981298"/>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0"/>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Defense Summary</a:t>
            </a:r>
            <a:br>
              <a:rPr lang="en-US" altLang="en-US" dirty="0"/>
            </a:br>
            <a:r>
              <a:rPr lang="en-US" dirty="0"/>
              <a:t>What Did I Learn in this Module?</a:t>
            </a:r>
          </a:p>
        </p:txBody>
      </p:sp>
      <p:sp>
        <p:nvSpPr>
          <p:cNvPr id="2" name="Content Placeholder 1"/>
          <p:cNvSpPr>
            <a:spLocks noGrp="1"/>
          </p:cNvSpPr>
          <p:nvPr>
            <p:ph idx="1"/>
          </p:nvPr>
        </p:nvSpPr>
        <p:spPr>
          <a:xfrm>
            <a:off x="144065" y="798944"/>
            <a:ext cx="8855869" cy="4125753"/>
          </a:xfrm>
        </p:spPr>
        <p:txBody>
          <a:bodyPr/>
          <a:lstStyle/>
          <a:p>
            <a:pPr marL="285750" lvl="2" indent="-285750">
              <a:buClr>
                <a:schemeClr val="tx2"/>
              </a:buClr>
              <a:buSzPct val="90000"/>
              <a:buFont typeface="Arial" panose="020B0604020202020204" pitchFamily="34" charset="0"/>
              <a:buChar char="•"/>
            </a:pPr>
            <a:r>
              <a:rPr lang="en-US" sz="1600" dirty="0"/>
              <a:t>The starting point for network defense is the identification of assets, vulnerabilities, and threats. </a:t>
            </a:r>
          </a:p>
          <a:p>
            <a:pPr marL="285750" lvl="2" indent="-285750">
              <a:buClr>
                <a:schemeClr val="tx2"/>
              </a:buClr>
              <a:buSzPct val="90000"/>
              <a:buFont typeface="Arial" panose="020B0604020202020204" pitchFamily="34" charset="0"/>
              <a:buChar char="•"/>
            </a:pPr>
            <a:r>
              <a:rPr lang="en-US" sz="1600" dirty="0"/>
              <a:t>Assets are anything of value to an organization that must be protected including servers, infrastructure devices, end devices, and the greatest asset, data.</a:t>
            </a:r>
          </a:p>
          <a:p>
            <a:pPr marL="285750" lvl="2" indent="-285750">
              <a:buClr>
                <a:schemeClr val="tx2"/>
              </a:buClr>
              <a:buSzPct val="90000"/>
              <a:buFont typeface="Arial" panose="020B0604020202020204" pitchFamily="34" charset="0"/>
              <a:buChar char="•"/>
            </a:pPr>
            <a:r>
              <a:rPr lang="en-US" sz="1600" dirty="0"/>
              <a:t>Vulnerabilities are weaknesses in a system or its design that could be exploited by a threat actor. </a:t>
            </a:r>
          </a:p>
          <a:p>
            <a:pPr marL="285750" lvl="2" indent="-285750">
              <a:buClr>
                <a:schemeClr val="tx2"/>
              </a:buClr>
              <a:buSzPct val="90000"/>
              <a:buFont typeface="Arial" panose="020B0604020202020204" pitchFamily="34" charset="0"/>
              <a:buChar char="•"/>
            </a:pPr>
            <a:r>
              <a:rPr lang="en-US" sz="1600" dirty="0"/>
              <a:t>Threats are any potential danger to an asset. </a:t>
            </a:r>
          </a:p>
          <a:p>
            <a:pPr marL="285750" lvl="2" indent="-285750">
              <a:buClr>
                <a:schemeClr val="tx2"/>
              </a:buClr>
              <a:buSzPct val="90000"/>
              <a:buFont typeface="Arial" panose="020B0604020202020204" pitchFamily="34" charset="0"/>
              <a:buChar char="•"/>
            </a:pPr>
            <a:r>
              <a:rPr lang="en-US" sz="1600" dirty="0"/>
              <a:t>Organizations must use a defense-in-depth approach to identify threats and secure vulnerable assets. </a:t>
            </a:r>
          </a:p>
          <a:p>
            <a:pPr marL="285750" lvl="2" indent="-285750">
              <a:buClr>
                <a:schemeClr val="tx2"/>
              </a:buClr>
              <a:buSzPct val="90000"/>
              <a:buFont typeface="Arial" panose="020B0604020202020204" pitchFamily="34" charset="0"/>
              <a:buChar char="•"/>
            </a:pPr>
            <a:r>
              <a:rPr lang="en-US" sz="1600" dirty="0"/>
              <a:t>Organizations must have a set of policies that define the activities that are allowed on the network. </a:t>
            </a:r>
          </a:p>
          <a:p>
            <a:pPr marL="285750" lvl="2" indent="-285750">
              <a:buClr>
                <a:schemeClr val="tx2"/>
              </a:buClr>
              <a:buSzPct val="90000"/>
              <a:buFont typeface="Arial" panose="020B0604020202020204" pitchFamily="34" charset="0"/>
              <a:buChar char="•"/>
            </a:pPr>
            <a:r>
              <a:rPr lang="en-US" sz="1600" dirty="0"/>
              <a:t>Business policies define standards of correct behavior for the business and its employees.</a:t>
            </a:r>
          </a:p>
        </p:txBody>
      </p:sp>
    </p:spTree>
    <p:custDataLst>
      <p:tags r:id="rId1"/>
    </p:custDataLst>
    <p:extLst>
      <p:ext uri="{BB962C8B-B14F-4D97-AF65-F5344CB8AC3E}">
        <p14:creationId xmlns:p14="http://schemas.microsoft.com/office/powerpoint/2010/main" val="273019862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0"/>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Understanding Defense Summary</a:t>
            </a:r>
            <a:br>
              <a:rPr lang="en-US" altLang="en-US" dirty="0"/>
            </a:br>
            <a:r>
              <a:rPr lang="en-US" dirty="0"/>
              <a:t>What Did I Learn in this Module? (Contd.)</a:t>
            </a:r>
          </a:p>
        </p:txBody>
      </p:sp>
      <p:sp>
        <p:nvSpPr>
          <p:cNvPr id="2" name="Content Placeholder 1"/>
          <p:cNvSpPr>
            <a:spLocks noGrp="1"/>
          </p:cNvSpPr>
          <p:nvPr>
            <p:ph idx="1"/>
          </p:nvPr>
        </p:nvSpPr>
        <p:spPr>
          <a:xfrm>
            <a:off x="144065" y="798944"/>
            <a:ext cx="8855869" cy="3682745"/>
          </a:xfrm>
        </p:spPr>
        <p:txBody>
          <a:bodyPr/>
          <a:lstStyle/>
          <a:p>
            <a:pPr marL="285750" lvl="2" indent="-285750">
              <a:spcBef>
                <a:spcPts val="500"/>
              </a:spcBef>
              <a:spcAft>
                <a:spcPts val="500"/>
              </a:spcAft>
              <a:buClr>
                <a:schemeClr val="tx2"/>
              </a:buClr>
              <a:buSzPct val="90000"/>
              <a:buFont typeface="Arial" panose="020B0604020202020204" pitchFamily="34" charset="0"/>
              <a:buChar char="•"/>
            </a:pPr>
            <a:r>
              <a:rPr lang="en-US" sz="1600" dirty="0"/>
              <a:t>Security policies are used to inform users, staff, and managers of an organization’s requirements for protecting technology and information assets.</a:t>
            </a:r>
          </a:p>
          <a:p>
            <a:pPr marL="285750" lvl="2" indent="-285750">
              <a:buClr>
                <a:schemeClr val="tx2"/>
              </a:buClr>
              <a:buSzPct val="90000"/>
              <a:buFont typeface="Arial" panose="020B0604020202020204" pitchFamily="34" charset="0"/>
              <a:buChar char="•"/>
            </a:pPr>
            <a:r>
              <a:rPr lang="en-US" sz="1600" dirty="0"/>
              <a:t>The purpose of a BYOD (Bring Your Own Device) policy is to enable employees to use their own mobile devices to access company systems, software, networks, or information. </a:t>
            </a:r>
          </a:p>
          <a:p>
            <a:pPr marL="285750" lvl="2" indent="-285750">
              <a:buClr>
                <a:schemeClr val="tx2"/>
              </a:buClr>
              <a:buSzPct val="90000"/>
              <a:buFont typeface="Arial" panose="020B0604020202020204" pitchFamily="34" charset="0"/>
              <a:buChar char="•"/>
            </a:pPr>
            <a:r>
              <a:rPr lang="en-US" sz="1600" dirty="0"/>
              <a:t>The compliance regulations that an organization is obligated to follow depend on the type of organization and the data that the organization handles.</a:t>
            </a:r>
          </a:p>
        </p:txBody>
      </p:sp>
    </p:spTree>
    <p:custDataLst>
      <p:tags r:id="rId1"/>
    </p:custDataLst>
    <p:extLst>
      <p:ext uri="{BB962C8B-B14F-4D97-AF65-F5344CB8AC3E}">
        <p14:creationId xmlns:p14="http://schemas.microsoft.com/office/powerpoint/2010/main" val="11954499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97797"/>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DA8E3265-D699-4B6A-9447-9FF540F5314C}"/>
              </a:ext>
            </a:extLst>
          </p:cNvPr>
          <p:cNvGraphicFramePr>
            <a:graphicFrameLocks noGrp="1"/>
          </p:cNvGraphicFramePr>
          <p:nvPr>
            <p:extLst>
              <p:ext uri="{D42A27DB-BD31-4B8C-83A1-F6EECF244321}">
                <p14:modId xmlns:p14="http://schemas.microsoft.com/office/powerpoint/2010/main" val="2337330368"/>
              </p:ext>
            </p:extLst>
          </p:nvPr>
        </p:nvGraphicFramePr>
        <p:xfrm>
          <a:off x="630102" y="1258200"/>
          <a:ext cx="7881212" cy="1646365"/>
        </p:xfrm>
        <a:graphic>
          <a:graphicData uri="http://schemas.openxmlformats.org/drawingml/2006/table">
            <a:tbl>
              <a:tblPr firstRow="1" bandRow="1">
                <a:tableStyleId>{5C22544A-7EE6-4342-B048-85BDC9FD1C3A}</a:tableStyleId>
              </a:tblPr>
              <a:tblGrid>
                <a:gridCol w="1560205">
                  <a:extLst>
                    <a:ext uri="{9D8B030D-6E8A-4147-A177-3AD203B41FA5}">
                      <a16:colId xmlns:a16="http://schemas.microsoft.com/office/drawing/2014/main" val="200107645"/>
                    </a:ext>
                  </a:extLst>
                </a:gridCol>
                <a:gridCol w="6321007">
                  <a:extLst>
                    <a:ext uri="{9D8B030D-6E8A-4147-A177-3AD203B41FA5}">
                      <a16:colId xmlns:a16="http://schemas.microsoft.com/office/drawing/2014/main" val="2648404099"/>
                    </a:ext>
                  </a:extLst>
                </a:gridCol>
              </a:tblGrid>
              <a:tr h="490382">
                <a:tc>
                  <a:txBody>
                    <a:bodyPr/>
                    <a:lstStyle/>
                    <a:p>
                      <a:pPr algn="ctr"/>
                      <a:r>
                        <a:rPr lang="en-US" dirty="0"/>
                        <a:t>Feature</a:t>
                      </a:r>
                    </a:p>
                  </a:txBody>
                  <a:tcPr anchor="ctr"/>
                </a:tc>
                <a:tc>
                  <a:txBody>
                    <a:bodyPr/>
                    <a:lstStyle/>
                    <a:p>
                      <a:pPr algn="ctr"/>
                      <a:r>
                        <a:rPr lang="en-US" dirty="0"/>
                        <a:t>Description</a:t>
                      </a:r>
                    </a:p>
                  </a:txBody>
                  <a:tcPr anchor="ctr"/>
                </a:tc>
                <a:extLst>
                  <a:ext uri="{0D108BD9-81ED-4DB2-BD59-A6C34878D82A}">
                    <a16:rowId xmlns:a16="http://schemas.microsoft.com/office/drawing/2014/main" val="367710602"/>
                  </a:ext>
                </a:extLst>
              </a:tr>
              <a:tr h="726953">
                <a:tc>
                  <a:txBody>
                    <a:bodyPr/>
                    <a:lstStyle/>
                    <a:p>
                      <a:pPr algn="l" fontAlgn="b"/>
                      <a:r>
                        <a:rPr lang="en-US" sz="1400" b="0" i="0" u="none" strike="noStrike" dirty="0">
                          <a:solidFill>
                            <a:schemeClr val="tx1"/>
                          </a:solidFill>
                          <a:effectLst/>
                          <a:latin typeface="+mn-lt"/>
                        </a:rPr>
                        <a:t>Module Quizzes</a:t>
                      </a:r>
                    </a:p>
                  </a:txBody>
                  <a:tcPr marL="9525" marR="9525" marT="9525" marB="0" anchor="ctr"/>
                </a:tc>
                <a:tc>
                  <a:txBody>
                    <a:bodyPr/>
                    <a:lstStyle/>
                    <a:p>
                      <a:r>
                        <a:rPr lang="en-US" dirty="0"/>
                        <a:t>Self-assessments that integrate concepts and skills learned throughout the series of topics presented in the module.</a:t>
                      </a:r>
                    </a:p>
                  </a:txBody>
                  <a:tcPr anchor="ctr"/>
                </a:tc>
                <a:extLst>
                  <a:ext uri="{0D108BD9-81ED-4DB2-BD59-A6C34878D82A}">
                    <a16:rowId xmlns:a16="http://schemas.microsoft.com/office/drawing/2014/main" val="2195331658"/>
                  </a:ext>
                </a:extLst>
              </a:tr>
              <a:tr h="429030">
                <a:tc>
                  <a:txBody>
                    <a:bodyPr/>
                    <a:lstStyle/>
                    <a:p>
                      <a:pPr algn="l" fontAlgn="b"/>
                      <a:r>
                        <a:rPr lang="en-US" sz="1400" b="0" i="0" u="none" strike="noStrike" dirty="0">
                          <a:solidFill>
                            <a:schemeClr val="tx1"/>
                          </a:solidFill>
                          <a:effectLst/>
                          <a:latin typeface="+mn-lt"/>
                        </a:rPr>
                        <a:t>Module Summary</a:t>
                      </a:r>
                    </a:p>
                  </a:txBody>
                  <a:tcPr marL="9525" marR="9525" marT="9525" marB="0" anchor="ctr"/>
                </a:tc>
                <a:tc>
                  <a:txBody>
                    <a:bodyPr/>
                    <a:lstStyle/>
                    <a:p>
                      <a:r>
                        <a:rPr lang="en-US" dirty="0"/>
                        <a:t>Briefly recaps module content.</a:t>
                      </a:r>
                    </a:p>
                  </a:txBody>
                  <a:tcPr anchor="ctr"/>
                </a:tc>
                <a:extLst>
                  <a:ext uri="{0D108BD9-81ED-4DB2-BD59-A6C34878D82A}">
                    <a16:rowId xmlns:a16="http://schemas.microsoft.com/office/drawing/2014/main" val="2292001119"/>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a:xfrm>
            <a:off x="0" y="40962"/>
            <a:ext cx="9144000" cy="757551"/>
          </a:xfrm>
        </p:spPr>
        <p:txBody>
          <a:bodyPr/>
          <a:lstStyle/>
          <a:p>
            <a:pPr eaLnBrk="1" hangingPunct="1"/>
            <a:r>
              <a:rPr lang="en-US" sz="1400" dirty="0">
                <a:latin typeface="Arial" charset="0"/>
              </a:rPr>
              <a:t>Module 18</a:t>
            </a:r>
            <a:br>
              <a:rPr lang="en-US" dirty="0">
                <a:latin typeface="Arial" charset="0"/>
              </a:rPr>
            </a:br>
            <a:r>
              <a:rPr lang="en-US" dirty="0">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855830181"/>
              </p:ext>
            </p:extLst>
          </p:nvPr>
        </p:nvGraphicFramePr>
        <p:xfrm>
          <a:off x="1149534" y="942204"/>
          <a:ext cx="6348550" cy="2103120"/>
        </p:xfrm>
        <a:graphic>
          <a:graphicData uri="http://schemas.openxmlformats.org/drawingml/2006/table">
            <a:tbl>
              <a:tblPr firstRow="1" bandRow="1">
                <a:tableStyleId>{F5AB1C69-6EDB-4FF4-983F-18BD219EF322}</a:tableStyleId>
              </a:tblPr>
              <a:tblGrid>
                <a:gridCol w="3174275">
                  <a:extLst>
                    <a:ext uri="{9D8B030D-6E8A-4147-A177-3AD203B41FA5}">
                      <a16:colId xmlns:a16="http://schemas.microsoft.com/office/drawing/2014/main" val="2731093094"/>
                    </a:ext>
                  </a:extLst>
                </a:gridCol>
                <a:gridCol w="3174275">
                  <a:extLst>
                    <a:ext uri="{9D8B030D-6E8A-4147-A177-3AD203B41FA5}">
                      <a16:colId xmlns:a16="http://schemas.microsoft.com/office/drawing/2014/main" val="2353496225"/>
                    </a:ext>
                  </a:extLst>
                </a:gridCol>
              </a:tblGrid>
              <a:tr h="370840">
                <a:tc>
                  <a:txBody>
                    <a:bodyPr/>
                    <a:lstStyle/>
                    <a:p>
                      <a:pPr marL="173038" indent="-173038">
                        <a:spcBef>
                          <a:spcPts val="200"/>
                        </a:spcBef>
                        <a:spcAft>
                          <a:spcPts val="200"/>
                        </a:spcAft>
                        <a:buFont typeface="Arial" panose="020B0604020202020204" pitchFamily="34" charset="0"/>
                        <a:buChar char="•"/>
                      </a:pPr>
                      <a:r>
                        <a:rPr lang="en-US" sz="1600" b="0" i="0" kern="1200" dirty="0">
                          <a:solidFill>
                            <a:srgbClr val="000000"/>
                          </a:solidFill>
                          <a:effectLst/>
                          <a:latin typeface="+mn-lt"/>
                          <a:ea typeface="+mn-ea"/>
                          <a:cs typeface="+mn-cs"/>
                        </a:rPr>
                        <a:t>Assets</a:t>
                      </a:r>
                    </a:p>
                    <a:p>
                      <a:pPr marL="173038" indent="-173038">
                        <a:spcBef>
                          <a:spcPts val="200"/>
                        </a:spcBef>
                        <a:spcAft>
                          <a:spcPts val="200"/>
                        </a:spcAft>
                        <a:buFont typeface="Arial" panose="020B0604020202020204" pitchFamily="34" charset="0"/>
                        <a:buChar char="•"/>
                      </a:pPr>
                      <a:r>
                        <a:rPr lang="en-US" sz="1600" b="0" i="0" kern="1200" dirty="0">
                          <a:solidFill>
                            <a:srgbClr val="000000"/>
                          </a:solidFill>
                          <a:effectLst/>
                          <a:latin typeface="+mn-lt"/>
                          <a:ea typeface="+mn-ea"/>
                          <a:cs typeface="+mn-cs"/>
                        </a:rPr>
                        <a:t>Vulnerabilities</a:t>
                      </a:r>
                    </a:p>
                    <a:p>
                      <a:pPr marL="173038" indent="-173038">
                        <a:spcBef>
                          <a:spcPts val="200"/>
                        </a:spcBef>
                        <a:spcAft>
                          <a:spcPts val="200"/>
                        </a:spcAft>
                        <a:buFont typeface="Arial" panose="020B0604020202020204" pitchFamily="34" charset="0"/>
                        <a:buChar char="•"/>
                      </a:pPr>
                      <a:r>
                        <a:rPr lang="en-US" sz="1600" b="0" i="0" kern="1200" dirty="0">
                          <a:solidFill>
                            <a:srgbClr val="000000"/>
                          </a:solidFill>
                          <a:effectLst/>
                          <a:latin typeface="+mn-lt"/>
                          <a:ea typeface="+mn-ea"/>
                          <a:cs typeface="+mn-cs"/>
                        </a:rPr>
                        <a:t>Threats </a:t>
                      </a:r>
                    </a:p>
                    <a:p>
                      <a:pPr marL="173038" indent="-173038">
                        <a:spcBef>
                          <a:spcPts val="200"/>
                        </a:spcBef>
                        <a:spcAft>
                          <a:spcPts val="200"/>
                        </a:spcAft>
                        <a:buFont typeface="Arial" panose="020B0604020202020204" pitchFamily="34" charset="0"/>
                        <a:buChar char="•"/>
                      </a:pPr>
                      <a:r>
                        <a:rPr lang="en-US" sz="1600" b="0" i="0" kern="1200" dirty="0">
                          <a:solidFill>
                            <a:srgbClr val="000000"/>
                          </a:solidFill>
                          <a:effectLst/>
                          <a:latin typeface="+mn-lt"/>
                          <a:ea typeface="+mn-ea"/>
                          <a:cs typeface="+mn-cs"/>
                        </a:rPr>
                        <a:t>Edge router</a:t>
                      </a:r>
                    </a:p>
                    <a:p>
                      <a:pPr marL="173038" indent="-173038">
                        <a:spcBef>
                          <a:spcPts val="200"/>
                        </a:spcBef>
                        <a:spcAft>
                          <a:spcPts val="200"/>
                        </a:spcAft>
                        <a:buFont typeface="Arial" panose="020B0604020202020204" pitchFamily="34" charset="0"/>
                        <a:buChar char="•"/>
                      </a:pPr>
                      <a:r>
                        <a:rPr lang="en-US" sz="1600" b="0" i="0" kern="1200" dirty="0">
                          <a:solidFill>
                            <a:srgbClr val="000000"/>
                          </a:solidFill>
                          <a:effectLst/>
                          <a:latin typeface="+mn-lt"/>
                          <a:ea typeface="+mn-ea"/>
                          <a:cs typeface="+mn-cs"/>
                        </a:rPr>
                        <a:t>Internal router</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0" i="0" kern="1200" dirty="0">
                          <a:solidFill>
                            <a:srgbClr val="000000"/>
                          </a:solidFill>
                          <a:effectLst/>
                          <a:latin typeface="+mn-lt"/>
                          <a:ea typeface="+mn-ea"/>
                          <a:cs typeface="+mn-cs"/>
                        </a:rPr>
                        <a:t>Security Onion</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0" i="0" kern="1200" dirty="0">
                          <a:solidFill>
                            <a:srgbClr val="000000"/>
                          </a:solidFill>
                          <a:effectLst/>
                          <a:latin typeface="+mn-lt"/>
                          <a:ea typeface="+mn-ea"/>
                          <a:cs typeface="+mn-cs"/>
                        </a:rPr>
                        <a:t>Security Artichoke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rgbClr val="000000"/>
                          </a:solidFill>
                          <a:latin typeface="+mn-lt"/>
                          <a:ea typeface="+mn-ea"/>
                          <a:cs typeface="+mn-cs"/>
                        </a:rPr>
                        <a:t>Defense-in-Depth</a:t>
                      </a:r>
                    </a:p>
                    <a:p>
                      <a:pPr marL="173038" indent="-173038" algn="l" defTabSz="685777" rtl="0" eaLnBrk="1" latinLnBrk="0" hangingPunct="1">
                        <a:spcBef>
                          <a:spcPts val="200"/>
                        </a:spcBef>
                        <a:spcAft>
                          <a:spcPts val="200"/>
                        </a:spcAft>
                        <a:buFont typeface="Arial" panose="020B0604020202020204" pitchFamily="34" charset="0"/>
                        <a:buChar char="•"/>
                      </a:pPr>
                      <a:r>
                        <a:rPr lang="en-IN" sz="1600" b="0" i="0" kern="1200" dirty="0">
                          <a:solidFill>
                            <a:srgbClr val="000000"/>
                          </a:solidFill>
                          <a:effectLst/>
                          <a:latin typeface="+mn-lt"/>
                          <a:ea typeface="+mn-ea"/>
                          <a:cs typeface="+mn-cs"/>
                        </a:rPr>
                        <a:t>Acceptable Use Policy (AUP)</a:t>
                      </a:r>
                    </a:p>
                    <a:p>
                      <a:pPr marL="173038" indent="-173038" algn="l" defTabSz="685777" rtl="0" eaLnBrk="1" latinLnBrk="0" hangingPunct="1">
                        <a:spcBef>
                          <a:spcPts val="200"/>
                        </a:spcBef>
                        <a:spcAft>
                          <a:spcPts val="200"/>
                        </a:spcAft>
                        <a:buFont typeface="Arial" panose="020B0604020202020204" pitchFamily="34" charset="0"/>
                        <a:buChar char="•"/>
                      </a:pPr>
                      <a:r>
                        <a:rPr lang="en-IN" sz="1600" b="0" i="0" kern="1200" dirty="0">
                          <a:solidFill>
                            <a:srgbClr val="000000"/>
                          </a:solidFill>
                          <a:effectLst/>
                          <a:latin typeface="+mn-lt"/>
                          <a:ea typeface="+mn-ea"/>
                          <a:cs typeface="+mn-cs"/>
                        </a:rPr>
                        <a:t>Mobile Device Management (MDM)</a:t>
                      </a:r>
                    </a:p>
                    <a:p>
                      <a:pPr marL="173038" indent="-173038" algn="l" defTabSz="685777" rtl="0" eaLnBrk="1" latinLnBrk="0" hangingPunct="1">
                        <a:spcBef>
                          <a:spcPts val="200"/>
                        </a:spcBef>
                        <a:spcAft>
                          <a:spcPts val="200"/>
                        </a:spcAft>
                        <a:buFont typeface="Arial" panose="020B0604020202020204" pitchFamily="34" charset="0"/>
                        <a:buChar char="•"/>
                      </a:pPr>
                      <a:r>
                        <a:rPr lang="en-IN" sz="1600" b="0" i="0" kern="1200" dirty="0">
                          <a:solidFill>
                            <a:srgbClr val="000000"/>
                          </a:solidFill>
                          <a:effectLst/>
                          <a:latin typeface="+mn-lt"/>
                          <a:ea typeface="+mn-ea"/>
                          <a:cs typeface="+mn-cs"/>
                        </a:rPr>
                        <a:t> Information Systems Security (INFOSEC) </a:t>
                      </a:r>
                      <a:endParaRPr lang="en-US" sz="1600" b="0" kern="1200" dirty="0">
                        <a:solidFill>
                          <a:srgbClr val="000000"/>
                        </a:solidFill>
                        <a:latin typeface="+mn-lt"/>
                        <a:ea typeface="+mn-ea"/>
                        <a:cs typeface="+mn-cs"/>
                      </a:endParaRP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US" sz="1600" b="0" i="0" kern="1200" dirty="0">
                          <a:solidFill>
                            <a:srgbClr val="000000"/>
                          </a:solidFill>
                          <a:effectLst/>
                          <a:latin typeface="+mn-lt"/>
                          <a:ea typeface="+mn-ea"/>
                          <a:cs typeface="+mn-cs"/>
                        </a:rPr>
                        <a:t>BYOD</a:t>
                      </a:r>
                      <a:endParaRPr lang="en-US" sz="1600" b="0" kern="1200" dirty="0">
                        <a:solidFill>
                          <a:srgbClr val="00000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68923707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3"/>
          <p:cNvSpPr>
            <a:spLocks noGrp="1" noChangeArrowheads="1"/>
          </p:cNvSpPr>
          <p:nvPr>
            <p:ph type="title"/>
          </p:nvPr>
        </p:nvSpPr>
        <p:spPr/>
        <p:txBody>
          <a:bodyPr/>
          <a:lstStyle/>
          <a:p>
            <a:pPr eaLnBrk="1" hangingPunct="1"/>
            <a:r>
              <a:rPr lang="en-US" dirty="0"/>
              <a:t>Check Your Understanding</a:t>
            </a:r>
          </a:p>
        </p:txBody>
      </p:sp>
      <p:sp>
        <p:nvSpPr>
          <p:cNvPr id="7171" name="Content Placeholder 1"/>
          <p:cNvSpPr>
            <a:spLocks noGrp="1" noChangeArrowheads="1"/>
          </p:cNvSpPr>
          <p:nvPr>
            <p:ph idx="1"/>
          </p:nvPr>
        </p:nvSpPr>
        <p:spPr>
          <a:xfrm>
            <a:off x="132715" y="852311"/>
            <a:ext cx="8878570" cy="3643747"/>
          </a:xfrm>
        </p:spPr>
        <p:txBody>
          <a:bodyPr/>
          <a:lstStyle/>
          <a:p>
            <a:pPr>
              <a:spcBef>
                <a:spcPct val="30000"/>
              </a:spcBef>
              <a:buFont typeface="Arial" panose="020B0604020202020204" pitchFamily="34" charset="0"/>
              <a:buChar char="•"/>
            </a:pPr>
            <a:r>
              <a:rPr lang="en-US" sz="18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800" dirty="0"/>
              <a:t>Check Your Understanding activities </a:t>
            </a:r>
            <a:r>
              <a:rPr lang="en-US" sz="1800" b="1" i="1" dirty="0"/>
              <a:t>do not </a:t>
            </a:r>
            <a:r>
              <a:rPr lang="en-US" sz="1800" dirty="0"/>
              <a:t>affect student grades.</a:t>
            </a:r>
          </a:p>
          <a:p>
            <a:pPr>
              <a:spcBef>
                <a:spcPct val="30000"/>
              </a:spcBef>
              <a:buFont typeface="Arial" panose="020B0604020202020204" pitchFamily="34" charset="0"/>
              <a:buChar char="•"/>
            </a:pPr>
            <a:r>
              <a:rPr lang="en-US" sz="18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18: Best Practices</a:t>
            </a:r>
          </a:p>
        </p:txBody>
      </p:sp>
      <p:sp>
        <p:nvSpPr>
          <p:cNvPr id="11266" name="Content Placeholder 1"/>
          <p:cNvSpPr>
            <a:spLocks noGrp="1" noChangeArrowheads="1"/>
          </p:cNvSpPr>
          <p:nvPr>
            <p:ph idx="1"/>
          </p:nvPr>
        </p:nvSpPr>
        <p:spPr/>
        <p:txBody>
          <a:bodyPr/>
          <a:lstStyle/>
          <a:p>
            <a:pPr marL="0" indent="0">
              <a:lnSpc>
                <a:spcPct val="85000"/>
              </a:lnSpc>
              <a:spcBef>
                <a:spcPct val="30000"/>
              </a:spcBef>
              <a:buNone/>
            </a:pPr>
            <a:r>
              <a:rPr lang="en-US" sz="1600" dirty="0"/>
              <a:t>Prior to teaching Module 18,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endParaRPr lang="en-US" sz="1600" dirty="0"/>
          </a:p>
          <a:p>
            <a:pPr marL="0" indent="0">
              <a:lnSpc>
                <a:spcPct val="85000"/>
              </a:lnSpc>
              <a:spcBef>
                <a:spcPct val="30000"/>
              </a:spcBef>
              <a:buNone/>
            </a:pPr>
            <a:r>
              <a:rPr lang="en-US" sz="1600" b="1" dirty="0"/>
              <a:t>Topic 18.1</a:t>
            </a:r>
          </a:p>
          <a:p>
            <a:pPr lvl="1"/>
            <a:r>
              <a:rPr lang="en-US" altLang="ja-JP" sz="1600" dirty="0"/>
              <a:t>Explain the </a:t>
            </a:r>
            <a:r>
              <a:rPr lang="en-US" sz="1600" dirty="0"/>
              <a:t>concept of Defense-in-Depth.</a:t>
            </a:r>
            <a:endParaRPr lang="en-US" altLang="ja-JP" sz="1600" dirty="0"/>
          </a:p>
          <a:p>
            <a:pPr lvl="1">
              <a:buFont typeface="Arial" panose="020B0604020202020204" pitchFamily="34" charset="0"/>
              <a:buChar char="•"/>
            </a:pPr>
            <a:r>
              <a:rPr lang="en-US" sz="1600" b="0" i="0" dirty="0">
                <a:effectLst/>
              </a:rPr>
              <a:t>Explain the ways used by cybersecurity analysts to identify the assets, vulnerabilities and threats.</a:t>
            </a:r>
          </a:p>
          <a:p>
            <a:pPr lvl="1">
              <a:buFont typeface="Arial" panose="020B0604020202020204" pitchFamily="34" charset="0"/>
              <a:buChar char="•"/>
            </a:pPr>
            <a:r>
              <a:rPr lang="en-US" sz="1600" dirty="0"/>
              <a:t>Explain the Security Onion and the Security Artichoke analogies of defense-in-depth approach.</a:t>
            </a:r>
            <a:endParaRPr lang="en-US" sz="1600" b="0" i="0" dirty="0">
              <a:effectLst/>
            </a:endParaRPr>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18: Best Practices (Contd.)</a:t>
            </a:r>
          </a:p>
        </p:txBody>
      </p:sp>
      <p:sp>
        <p:nvSpPr>
          <p:cNvPr id="11266" name="Content Placeholder 1"/>
          <p:cNvSpPr>
            <a:spLocks noGrp="1" noChangeArrowheads="1"/>
          </p:cNvSpPr>
          <p:nvPr>
            <p:ph idx="1"/>
          </p:nvPr>
        </p:nvSpPr>
        <p:spPr>
          <a:xfrm>
            <a:off x="145358" y="798944"/>
            <a:ext cx="8766994" cy="2249056"/>
          </a:xfrm>
        </p:spPr>
        <p:txBody>
          <a:bodyPr/>
          <a:lstStyle/>
          <a:p>
            <a:pPr marL="0" indent="0">
              <a:buNone/>
            </a:pPr>
            <a:r>
              <a:rPr lang="en-US" altLang="ja-JP" sz="1600" b="1" dirty="0"/>
              <a:t>Topic 18.2</a:t>
            </a:r>
          </a:p>
          <a:p>
            <a:pPr lvl="1"/>
            <a:r>
              <a:rPr lang="en-US" altLang="ja-JP" sz="1600" dirty="0"/>
              <a:t>Ask the class if they are familiar with the security policies and standards. If so, ask them to share their knowledge on the same.</a:t>
            </a:r>
          </a:p>
          <a:p>
            <a:pPr lvl="1"/>
            <a:r>
              <a:rPr lang="en-US" altLang="ja-JP" sz="1600" dirty="0"/>
              <a:t>Discuss the business policy and security policy with the class and ask them to find the basic difference between them.</a:t>
            </a:r>
          </a:p>
          <a:p>
            <a:pPr lvl="1"/>
            <a:r>
              <a:rPr lang="en-US" altLang="ja-JP" sz="1600" dirty="0"/>
              <a:t>Explain the BYOD Policies and its benefits to the class.</a:t>
            </a:r>
          </a:p>
          <a:p>
            <a:pPr lvl="1"/>
            <a:r>
              <a:rPr lang="en-US" altLang="ja-JP" sz="1600" dirty="0"/>
              <a:t>Brief the regulatory and standards compliance to the participants.</a:t>
            </a:r>
          </a:p>
          <a:p>
            <a:pPr lvl="1"/>
            <a:endParaRPr lang="en-US" altLang="ja-JP" sz="1600" dirty="0"/>
          </a:p>
          <a:p>
            <a:pPr marL="0" indent="0">
              <a:lnSpc>
                <a:spcPct val="85000"/>
              </a:lnSpc>
              <a:spcBef>
                <a:spcPct val="30000"/>
              </a:spcBef>
              <a:buNone/>
            </a:pPr>
            <a:endParaRPr lang="en-US" sz="1600" dirty="0"/>
          </a:p>
        </p:txBody>
      </p:sp>
    </p:spTree>
    <p:custDataLst>
      <p:tags r:id="rId1"/>
    </p:custDataLst>
    <p:extLst>
      <p:ext uri="{BB962C8B-B14F-4D97-AF65-F5344CB8AC3E}">
        <p14:creationId xmlns:p14="http://schemas.microsoft.com/office/powerpoint/2010/main" val="206966005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6">
            <a:extLst>
              <a:ext uri="{FF2B5EF4-FFF2-40B4-BE49-F238E27FC236}">
                <a16:creationId xmlns:a16="http://schemas.microsoft.com/office/drawing/2014/main" id="{6D781240-4B4A-4909-95BE-1BBBED592AB0}"/>
              </a:ext>
            </a:extLst>
          </p:cNvPr>
          <p:cNvSpPr txBox="1">
            <a:spLocks/>
          </p:cNvSpPr>
          <p:nvPr/>
        </p:nvSpPr>
        <p:spPr>
          <a:xfrm>
            <a:off x="469496" y="3502504"/>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r>
              <a:rPr lang="en-US" dirty="0">
                <a:solidFill>
                  <a:srgbClr val="AFE8FB"/>
                </a:solidFill>
              </a:rPr>
              <a:t>CyberOps Associate v1.0</a:t>
            </a:r>
            <a:endParaRPr lang="en-US" dirty="0">
              <a:solidFill>
                <a:srgbClr val="FF0000"/>
              </a:solidFill>
            </a:endParaRPr>
          </a:p>
          <a:p>
            <a:endParaRPr lang="en-US" dirty="0"/>
          </a:p>
        </p:txBody>
      </p:sp>
      <p:sp>
        <p:nvSpPr>
          <p:cNvPr id="7" name="Title 5">
            <a:extLst>
              <a:ext uri="{FF2B5EF4-FFF2-40B4-BE49-F238E27FC236}">
                <a16:creationId xmlns:a16="http://schemas.microsoft.com/office/drawing/2014/main" id="{3D758107-00AE-4AF8-96C1-0C09A72FC468}"/>
              </a:ext>
            </a:extLst>
          </p:cNvPr>
          <p:cNvSpPr>
            <a:spLocks noGrp="1"/>
          </p:cNvSpPr>
          <p:nvPr>
            <p:ph type="ctrTitle"/>
          </p:nvPr>
        </p:nvSpPr>
        <p:spPr>
          <a:xfrm>
            <a:off x="469497" y="1410753"/>
            <a:ext cx="8010624" cy="1141247"/>
          </a:xfrm>
        </p:spPr>
        <p:txBody>
          <a:bodyPr/>
          <a:lstStyle/>
          <a:p>
            <a:pPr algn="l"/>
            <a:r>
              <a:rPr lang="en-US" dirty="0">
                <a:solidFill>
                  <a:schemeClr val="accent5">
                    <a:lumMod val="40000"/>
                    <a:lumOff val="60000"/>
                  </a:schemeClr>
                </a:solidFill>
              </a:rPr>
              <a:t>Module 18: Understanding Defense</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Content Placeholder 1"/>
          <p:cNvSpPr>
            <a:spLocks noGrp="1" noChangeArrowheads="1"/>
          </p:cNvSpPr>
          <p:nvPr>
            <p:ph idx="1"/>
          </p:nvPr>
        </p:nvSpPr>
        <p:spPr>
          <a:xfrm>
            <a:off x="99461" y="654206"/>
            <a:ext cx="8731272" cy="82746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sz="1600" dirty="0"/>
              <a:t>Understanding Defense</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Explain approaches to network security defense.</a:t>
            </a:r>
          </a:p>
        </p:txBody>
      </p:sp>
      <p:graphicFrame>
        <p:nvGraphicFramePr>
          <p:cNvPr id="2" name="Table 1"/>
          <p:cNvGraphicFramePr>
            <a:graphicFrameLocks noGrp="1"/>
          </p:cNvGraphicFramePr>
          <p:nvPr>
            <p:extLst>
              <p:ext uri="{D42A27DB-BD31-4B8C-83A1-F6EECF244321}">
                <p14:modId xmlns:p14="http://schemas.microsoft.com/office/powerpoint/2010/main" val="1671697549"/>
              </p:ext>
            </p:extLst>
          </p:nvPr>
        </p:nvGraphicFramePr>
        <p:xfrm>
          <a:off x="423333" y="1625601"/>
          <a:ext cx="8308072" cy="1379105"/>
        </p:xfrm>
        <a:graphic>
          <a:graphicData uri="http://schemas.openxmlformats.org/drawingml/2006/table">
            <a:tbl>
              <a:tblPr firstRow="1" firstCol="1" bandRow="1">
                <a:tableStyleId>{5C22544A-7EE6-4342-B048-85BDC9FD1C3A}</a:tableStyleId>
              </a:tblPr>
              <a:tblGrid>
                <a:gridCol w="3246299">
                  <a:extLst>
                    <a:ext uri="{9D8B030D-6E8A-4147-A177-3AD203B41FA5}">
                      <a16:colId xmlns:a16="http://schemas.microsoft.com/office/drawing/2014/main" val="399010295"/>
                    </a:ext>
                  </a:extLst>
                </a:gridCol>
                <a:gridCol w="5061773">
                  <a:extLst>
                    <a:ext uri="{9D8B030D-6E8A-4147-A177-3AD203B41FA5}">
                      <a16:colId xmlns:a16="http://schemas.microsoft.com/office/drawing/2014/main" val="3417728144"/>
                    </a:ext>
                  </a:extLst>
                </a:gridCol>
              </a:tblGrid>
              <a:tr h="303683">
                <a:tc>
                  <a:txBody>
                    <a:bodyPr/>
                    <a:lstStyle/>
                    <a:p>
                      <a:pPr marL="0" marR="0" algn="ctr">
                        <a:lnSpc>
                          <a:spcPct val="107000"/>
                        </a:lnSpc>
                        <a:spcBef>
                          <a:spcPts val="0"/>
                        </a:spcBef>
                        <a:spcAft>
                          <a:spcPts val="0"/>
                        </a:spcAft>
                      </a:pPr>
                      <a:r>
                        <a:rPr lang="en-US" sz="11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tc>
                  <a:txBody>
                    <a:bodyPr/>
                    <a:lstStyle/>
                    <a:p>
                      <a:pPr marL="0" marR="0" algn="ctr">
                        <a:lnSpc>
                          <a:spcPct val="107000"/>
                        </a:lnSpc>
                        <a:spcBef>
                          <a:spcPts val="0"/>
                        </a:spcBef>
                        <a:spcAft>
                          <a:spcPts val="0"/>
                        </a:spcAft>
                      </a:pPr>
                      <a:r>
                        <a:rPr lang="en-US" sz="11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0168" marR="60168" marT="0" marB="0" anchor="ctr"/>
                </a:tc>
                <a:extLst>
                  <a:ext uri="{0D108BD9-81ED-4DB2-BD59-A6C34878D82A}">
                    <a16:rowId xmlns:a16="http://schemas.microsoft.com/office/drawing/2014/main" val="364302898"/>
                  </a:ext>
                </a:extLst>
              </a:tr>
              <a:tr h="532562">
                <a:tc>
                  <a:txBody>
                    <a:bodyPr/>
                    <a:lstStyle/>
                    <a:p>
                      <a:pPr marL="0" marR="0" lvl="0" indent="0" algn="l" defTabSz="685777" rtl="0" eaLnBrk="1" fontAlgn="auto" latinLnBrk="0" hangingPunct="1">
                        <a:lnSpc>
                          <a:spcPct val="107000"/>
                        </a:lnSpc>
                        <a:spcBef>
                          <a:spcPts val="0"/>
                        </a:spcBef>
                        <a:spcAft>
                          <a:spcPts val="0"/>
                        </a:spcAft>
                        <a:buClrTx/>
                        <a:buSzTx/>
                        <a:buFontTx/>
                        <a:buNone/>
                        <a:tabLst/>
                        <a:defRPr/>
                      </a:pPr>
                      <a:r>
                        <a:rPr lang="en-US" sz="1100" b="1" kern="1200" dirty="0">
                          <a:solidFill>
                            <a:schemeClr val="lt1"/>
                          </a:solidFill>
                          <a:effectLst/>
                          <a:latin typeface="+mn-lt"/>
                          <a:ea typeface="+mn-ea"/>
                          <a:cs typeface="+mn-cs"/>
                        </a:rPr>
                        <a:t>Defense-in-Depth</a:t>
                      </a:r>
                    </a:p>
                  </a:txBody>
                  <a:tcPr marL="60168" marR="60168" marT="0" marB="0" anchor="ctr"/>
                </a:tc>
                <a:tc>
                  <a:txBody>
                    <a:bodyPr/>
                    <a:lstStyle/>
                    <a:p>
                      <a:pPr marL="0" marR="0" lvl="0" indent="0" algn="l" defTabSz="685777"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Explain how the defense-in-depth strategy is used to protect networks.</a:t>
                      </a:r>
                    </a:p>
                  </a:txBody>
                  <a:tcPr marL="60168" marR="60168" marT="0" marB="0" anchor="ctr"/>
                </a:tc>
                <a:extLst>
                  <a:ext uri="{0D108BD9-81ED-4DB2-BD59-A6C34878D82A}">
                    <a16:rowId xmlns:a16="http://schemas.microsoft.com/office/drawing/2014/main" val="3530891527"/>
                  </a:ext>
                </a:extLst>
              </a:tr>
              <a:tr h="542860">
                <a:tc>
                  <a:txBody>
                    <a:bodyPr/>
                    <a:lstStyle/>
                    <a:p>
                      <a:pPr marL="0" marR="0" lvl="0" indent="0" algn="l" defTabSz="685777" rtl="0" eaLnBrk="1" fontAlgn="auto" latinLnBrk="0" hangingPunct="1">
                        <a:lnSpc>
                          <a:spcPct val="107000"/>
                        </a:lnSpc>
                        <a:spcBef>
                          <a:spcPts val="0"/>
                        </a:spcBef>
                        <a:spcAft>
                          <a:spcPts val="0"/>
                        </a:spcAft>
                        <a:buClrTx/>
                        <a:buSzTx/>
                        <a:buFontTx/>
                        <a:buNone/>
                        <a:tabLst/>
                        <a:defRPr/>
                      </a:pPr>
                      <a:r>
                        <a:rPr lang="en-US" sz="1100" b="1" kern="1200" dirty="0">
                          <a:solidFill>
                            <a:schemeClr val="lt1"/>
                          </a:solidFill>
                          <a:effectLst/>
                          <a:latin typeface="+mn-lt"/>
                          <a:ea typeface="+mn-ea"/>
                          <a:cs typeface="+mn-cs"/>
                        </a:rPr>
                        <a:t>Security Policies, Regulations, and Standards</a:t>
                      </a:r>
                    </a:p>
                  </a:txBody>
                  <a:tcPr marL="60168" marR="60168" marT="0" marB="0" anchor="ctr"/>
                </a:tc>
                <a:tc>
                  <a:txBody>
                    <a:bodyPr/>
                    <a:lstStyle/>
                    <a:p>
                      <a:pPr marL="0" marR="0" lvl="0" indent="0" algn="l" defTabSz="685777" rtl="0" eaLnBrk="1" fontAlgn="auto" latinLnBrk="0" hangingPunct="1">
                        <a:lnSpc>
                          <a:spcPct val="107000"/>
                        </a:lnSpc>
                        <a:spcBef>
                          <a:spcPts val="0"/>
                        </a:spcBef>
                        <a:spcAft>
                          <a:spcPts val="0"/>
                        </a:spcAft>
                        <a:buClrTx/>
                        <a:buSzTx/>
                        <a:buFontTx/>
                        <a:buNone/>
                        <a:tabLst/>
                        <a:defRPr/>
                      </a:pPr>
                      <a:r>
                        <a:rPr lang="en-US" sz="1100" kern="1200" dirty="0">
                          <a:solidFill>
                            <a:schemeClr val="dk1"/>
                          </a:solidFill>
                          <a:effectLst/>
                          <a:latin typeface="+mn-lt"/>
                          <a:ea typeface="+mn-ea"/>
                          <a:cs typeface="+mn-cs"/>
                        </a:rPr>
                        <a:t>Explain security policies, regulations, and standards.</a:t>
                      </a:r>
                    </a:p>
                  </a:txBody>
                  <a:tcPr marL="60168" marR="60168" marT="0" marB="0" anchor="ctr"/>
                </a:tc>
                <a:extLst>
                  <a:ext uri="{0D108BD9-81ED-4DB2-BD59-A6C34878D82A}">
                    <a16:rowId xmlns:a16="http://schemas.microsoft.com/office/drawing/2014/main" val="66289294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098" y="1886024"/>
            <a:ext cx="6261102" cy="828842"/>
          </a:xfrm>
        </p:spPr>
        <p:txBody>
          <a:bodyPr/>
          <a:lstStyle/>
          <a:p>
            <a:r>
              <a:rPr lang="en-US" dirty="0">
                <a:solidFill>
                  <a:schemeClr val="accent5">
                    <a:lumMod val="40000"/>
                    <a:lumOff val="60000"/>
                  </a:schemeClr>
                </a:solidFill>
              </a:rPr>
              <a:t>18.1 Defense-in-Depth</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31559</TotalTime>
  <Words>3432</Words>
  <Application>Microsoft Office PowerPoint</Application>
  <PresentationFormat>On-screen Show (16:9)</PresentationFormat>
  <Paragraphs>358</Paragraphs>
  <Slides>31</Slides>
  <Notes>30</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CiscoSans</vt:lpstr>
      <vt:lpstr>CiscoSans ExtraLight</vt:lpstr>
      <vt:lpstr>Wingdings</vt:lpstr>
      <vt:lpstr>Default Theme</vt:lpstr>
      <vt:lpstr>Module 18: Understanding Defense</vt:lpstr>
      <vt:lpstr>Instructor Materials – Module 18 Planning Guide</vt:lpstr>
      <vt:lpstr>What to Expect in this Module</vt:lpstr>
      <vt:lpstr>Check Your Understanding</vt:lpstr>
      <vt:lpstr>Module 18: Best Practices</vt:lpstr>
      <vt:lpstr>Module 18: Best Practices (Contd.)</vt:lpstr>
      <vt:lpstr>Module 18: Understanding Defense</vt:lpstr>
      <vt:lpstr>Module Objectives</vt:lpstr>
      <vt:lpstr>18.1 Defense-in-Depth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18.2 Security Policies, Regulations, and Standards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18.3 Understanding Defense Summary</vt:lpstr>
      <vt:lpstr>PowerPoint Presentation</vt:lpstr>
      <vt:lpstr>PowerPoint Presentation</vt:lpstr>
      <vt:lpstr>Module 18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Ravi Shankar</cp:lastModifiedBy>
  <cp:revision>1073</cp:revision>
  <dcterms:created xsi:type="dcterms:W3CDTF">2016-08-22T22:27:36Z</dcterms:created>
  <dcterms:modified xsi:type="dcterms:W3CDTF">2020-08-12T09:45:01Z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