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730" r:id="rId3"/>
    <p:sldId id="1070" r:id="rId4"/>
    <p:sldId id="880" r:id="rId5"/>
    <p:sldId id="924" r:id="rId6"/>
    <p:sldId id="1074" r:id="rId7"/>
    <p:sldId id="1075" r:id="rId8"/>
    <p:sldId id="876" r:id="rId9"/>
    <p:sldId id="925" r:id="rId10"/>
    <p:sldId id="759" r:id="rId11"/>
    <p:sldId id="628" r:id="rId12"/>
    <p:sldId id="1077" r:id="rId13"/>
    <p:sldId id="1089" r:id="rId14"/>
    <p:sldId id="1078" r:id="rId15"/>
    <p:sldId id="1079" r:id="rId16"/>
    <p:sldId id="1080" r:id="rId17"/>
    <p:sldId id="1081" r:id="rId18"/>
    <p:sldId id="1090" r:id="rId19"/>
    <p:sldId id="1094" r:id="rId20"/>
    <p:sldId id="1082" r:id="rId21"/>
    <p:sldId id="1095" r:id="rId22"/>
    <p:sldId id="1091" r:id="rId23"/>
    <p:sldId id="1083" r:id="rId24"/>
    <p:sldId id="1084" r:id="rId25"/>
    <p:sldId id="1085" r:id="rId26"/>
    <p:sldId id="1086" r:id="rId27"/>
    <p:sldId id="1096" r:id="rId28"/>
    <p:sldId id="1087" r:id="rId29"/>
    <p:sldId id="1042" r:id="rId30"/>
    <p:sldId id="1044" r:id="rId31"/>
    <p:sldId id="1088" r:id="rId32"/>
    <p:sldId id="1076"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77901" autoAdjust="0"/>
  </p:normalViewPr>
  <p:slideViewPr>
    <p:cSldViewPr snapToGrid="0" showGuides="1">
      <p:cViewPr varScale="1">
        <p:scale>
          <a:sx n="75" d="100"/>
          <a:sy n="75" d="100"/>
        </p:scale>
        <p:origin x="1548" y="5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US" sz="1200" b="0" dirty="0"/>
              <a:t>Module 19: </a:t>
            </a:r>
            <a:r>
              <a:rPr lang="en-IN" sz="1200" b="0" dirty="0">
                <a:solidFill>
                  <a:srgbClr val="FF0000"/>
                </a:solidFill>
              </a:rPr>
              <a:t>Access Control</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US" sz="1200"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5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Give a brief introduction of the access</a:t>
            </a:r>
            <a:r>
              <a:rPr lang="en-US" sz="1000" baseline="0" dirty="0"/>
              <a:t> control concepts to the learners.</a:t>
            </a:r>
          </a:p>
          <a:p>
            <a:pPr marL="628650" lvl="1" indent="-171450">
              <a:buFont typeface="Arial" panose="020B0604020202020204" pitchFamily="34" charset="0"/>
              <a:buChar char="•"/>
            </a:pPr>
            <a:r>
              <a:rPr lang="en-US" sz="1000" baseline="0" dirty="0"/>
              <a:t>Discuss with the learners abou</a:t>
            </a:r>
            <a:r>
              <a:rPr lang="en-US" altLang="ja-JP" sz="1600" dirty="0"/>
              <a:t>t communications security and CIA.</a:t>
            </a:r>
          </a:p>
          <a:p>
            <a:pPr marL="628650" lvl="1" indent="-171450">
              <a:buFont typeface="Arial" panose="020B0604020202020204" pitchFamily="34" charset="0"/>
              <a:buChar char="•"/>
            </a:pPr>
            <a:r>
              <a:rPr lang="en-US" altLang="ja-JP" sz="1600" dirty="0"/>
              <a:t>Ensure the learners know about Zero Trust security.</a:t>
            </a:r>
          </a:p>
          <a:p>
            <a:pPr marL="628650" lvl="1" indent="-171450">
              <a:buFont typeface="Arial" panose="020B0604020202020204" pitchFamily="34" charset="0"/>
              <a:buChar char="•"/>
            </a:pPr>
            <a:r>
              <a:rPr lang="en-US" altLang="ja-JP" sz="1600" dirty="0"/>
              <a:t>By the end of the topic, ensure the learners have understanding of different access control models.</a:t>
            </a:r>
            <a:endParaRPr lang="en-US" sz="1000" dirty="0"/>
          </a:p>
          <a:p>
            <a:pPr marL="171450" lvl="0" indent="-171450">
              <a:buFont typeface="Arial" panose="020B0604020202020204" pitchFamily="34" charset="0"/>
              <a:buChar char="•"/>
            </a:pPr>
            <a:r>
              <a:rPr lang="en-US" sz="1050" b="1" dirty="0"/>
              <a:t>Key Points:</a:t>
            </a:r>
            <a:r>
              <a:rPr lang="en-US" sz="1100" b="1" dirty="0"/>
              <a:t>  </a:t>
            </a:r>
            <a:r>
              <a:rPr lang="en-US" sz="1100" b="0" dirty="0"/>
              <a:t>CIA</a:t>
            </a:r>
            <a:r>
              <a:rPr lang="en-US" sz="1100" b="0" baseline="0" dirty="0"/>
              <a:t> Triad, Zero Trust Security, Access Control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US" sz="1200" b="0" dirty="0">
              <a:solidFill>
                <a:srgbClr val="FF0000"/>
              </a:solidFill>
            </a:endParaRPr>
          </a:p>
          <a:p>
            <a:r>
              <a:rPr lang="en-GB" dirty="0"/>
              <a:t>19.1.1 – Communications Security: CIA</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US" sz="1200" b="0" dirty="0">
              <a:solidFill>
                <a:srgbClr val="FF0000"/>
              </a:solidFill>
            </a:endParaRPr>
          </a:p>
          <a:p>
            <a:r>
              <a:rPr lang="en-GB" dirty="0"/>
              <a:t>19.1.2 – Zero Trust Security</a:t>
            </a:r>
          </a:p>
          <a:p>
            <a:endParaRPr lang="en-GB" dirty="0"/>
          </a:p>
        </p:txBody>
      </p:sp>
    </p:spTree>
    <p:extLst>
      <p:ext uri="{BB962C8B-B14F-4D97-AF65-F5344CB8AC3E}">
        <p14:creationId xmlns:p14="http://schemas.microsoft.com/office/powerpoint/2010/main" val="45161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US" sz="1200" b="0" dirty="0">
              <a:solidFill>
                <a:srgbClr val="FF0000"/>
              </a:solidFill>
            </a:endParaRPr>
          </a:p>
          <a:p>
            <a:r>
              <a:rPr lang="en-GB" dirty="0"/>
              <a:t>19.1.2 – Zero Trust Security</a:t>
            </a:r>
          </a:p>
          <a:p>
            <a:endParaRPr lang="en-GB" dirty="0"/>
          </a:p>
        </p:txBody>
      </p:sp>
    </p:spTree>
    <p:extLst>
      <p:ext uri="{BB962C8B-B14F-4D97-AF65-F5344CB8AC3E}">
        <p14:creationId xmlns:p14="http://schemas.microsoft.com/office/powerpoint/2010/main" val="252572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19.1.3 – Access Control Models</a:t>
            </a:r>
          </a:p>
          <a:p>
            <a:endParaRPr lang="en-GB" dirty="0"/>
          </a:p>
          <a:p>
            <a:endParaRPr lang="en-GB" dirty="0"/>
          </a:p>
        </p:txBody>
      </p:sp>
    </p:spTree>
    <p:extLst>
      <p:ext uri="{BB962C8B-B14F-4D97-AF65-F5344CB8AC3E}">
        <p14:creationId xmlns:p14="http://schemas.microsoft.com/office/powerpoint/2010/main" val="1160806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19.1 </a:t>
            </a:r>
            <a:r>
              <a:rPr lang="en-GB" dirty="0"/>
              <a:t>–</a:t>
            </a:r>
            <a:r>
              <a:rPr lang="en-US" sz="1200" b="0" dirty="0">
                <a:solidFill>
                  <a:srgbClr val="FF0000"/>
                </a:solidFill>
              </a:rPr>
              <a:t> Access Control</a:t>
            </a:r>
            <a:r>
              <a:rPr lang="en-US" sz="1200" b="0" baseline="0" dirty="0">
                <a:solidFill>
                  <a:srgbClr val="FF0000"/>
                </a:solidFill>
              </a:rPr>
              <a:t> Concepts</a:t>
            </a:r>
            <a:endParaRPr lang="en-GB" dirty="0"/>
          </a:p>
          <a:p>
            <a:pPr marL="0" marR="0" indent="0" algn="l" defTabSz="457200" rtl="0" eaLnBrk="1" fontAlgn="auto" latinLnBrk="0" hangingPunct="1">
              <a:lnSpc>
                <a:spcPct val="100000"/>
              </a:lnSpc>
              <a:spcBef>
                <a:spcPts val="0"/>
              </a:spcBef>
              <a:spcAft>
                <a:spcPts val="0"/>
              </a:spcAft>
              <a:buClrTx/>
              <a:buSzTx/>
              <a:buFontTx/>
              <a:buNone/>
              <a:tabLst/>
              <a:defRPr/>
            </a:pPr>
            <a:r>
              <a:rPr lang="en-GB" dirty="0"/>
              <a:t>19.1.3 – Access Control Models</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19.1.4 – </a:t>
            </a:r>
            <a:r>
              <a:rPr lang="en-US" sz="1200" b="0" i="0" u="none" strike="noStrike" kern="1200" dirty="0">
                <a:solidFill>
                  <a:schemeClr val="tx1"/>
                </a:solidFill>
                <a:effectLst/>
                <a:latin typeface="+mn-lt"/>
                <a:ea typeface="+mn-ea"/>
                <a:cs typeface="+mn-cs"/>
              </a:rPr>
              <a:t>Check Your Understanding - Identify the Access Control Model</a:t>
            </a:r>
            <a:endParaRPr lang="en-GB" dirty="0"/>
          </a:p>
          <a:p>
            <a:endParaRPr lang="en-GB" dirty="0"/>
          </a:p>
          <a:p>
            <a:endParaRPr lang="en-GB" dirty="0"/>
          </a:p>
        </p:txBody>
      </p:sp>
    </p:spTree>
    <p:extLst>
      <p:ext uri="{BB962C8B-B14F-4D97-AF65-F5344CB8AC3E}">
        <p14:creationId xmlns:p14="http://schemas.microsoft.com/office/powerpoint/2010/main" val="83867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15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Introduce the topic and discuss the </a:t>
            </a:r>
            <a:r>
              <a:rPr lang="en-US" sz="1600" dirty="0"/>
              <a:t>network security policy and AAA protocol.</a:t>
            </a:r>
          </a:p>
          <a:p>
            <a:pPr marL="628650" lvl="1" indent="-171450">
              <a:buFont typeface="Arial" panose="020B0604020202020204" pitchFamily="34" charset="0"/>
              <a:buChar char="•"/>
            </a:pPr>
            <a:r>
              <a:rPr lang="en-US" sz="1600" dirty="0"/>
              <a:t>Ensure the learners have knowledge about AAA operation, AAA authentication and AAA accounting logs.</a:t>
            </a:r>
            <a:endParaRPr lang="en-US" sz="1000" dirty="0"/>
          </a:p>
          <a:p>
            <a:pPr marL="171450" lvl="0" indent="-171450">
              <a:buFont typeface="Arial" panose="020B0604020202020204" pitchFamily="34" charset="0"/>
              <a:buChar char="•"/>
            </a:pPr>
            <a:r>
              <a:rPr lang="en-US" sz="1050" b="1" dirty="0"/>
              <a:t>Key Points:</a:t>
            </a:r>
            <a:r>
              <a:rPr lang="en-US" sz="1100" b="1" dirty="0"/>
              <a:t>  </a:t>
            </a:r>
            <a:r>
              <a:rPr lang="en-US" sz="1100" b="0" dirty="0"/>
              <a:t>AAA operation, AAA Authentication,</a:t>
            </a:r>
            <a:r>
              <a:rPr lang="en-US" sz="1100" b="0" baseline="0" dirty="0"/>
              <a:t> AAA Accounting logs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678322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a:buFontTx/>
              <a:buNone/>
            </a:pPr>
            <a:r>
              <a:rPr lang="en-US" sz="1200" b="0" dirty="0"/>
              <a:t>19.2.1 </a:t>
            </a:r>
            <a:r>
              <a:rPr lang="en-GB" dirty="0"/>
              <a:t>– </a:t>
            </a:r>
            <a:r>
              <a:rPr lang="en-IN" dirty="0"/>
              <a:t>AAA Operation</a:t>
            </a:r>
            <a:endParaRPr lang="en-US" sz="1200" b="0" dirty="0">
              <a:solidFill>
                <a:srgbClr val="FF0000"/>
              </a:solidFill>
            </a:endParaRPr>
          </a:p>
          <a:p>
            <a:endParaRPr lang="en-GB" dirty="0"/>
          </a:p>
        </p:txBody>
      </p:sp>
    </p:spTree>
    <p:extLst>
      <p:ext uri="{BB962C8B-B14F-4D97-AF65-F5344CB8AC3E}">
        <p14:creationId xmlns:p14="http://schemas.microsoft.com/office/powerpoint/2010/main" val="221257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a:buFontTx/>
              <a:buNone/>
            </a:pPr>
            <a:r>
              <a:rPr lang="en-US" sz="1200" b="0" dirty="0"/>
              <a:t>19.2.1 </a:t>
            </a:r>
            <a:r>
              <a:rPr lang="en-GB" dirty="0"/>
              <a:t>– </a:t>
            </a:r>
            <a:r>
              <a:rPr lang="en-IN" dirty="0"/>
              <a:t>AAA Operation</a:t>
            </a:r>
            <a:endParaRPr lang="en-US" sz="1200" b="0" dirty="0">
              <a:solidFill>
                <a:srgbClr val="FF0000"/>
              </a:solidFill>
            </a:endParaRPr>
          </a:p>
          <a:p>
            <a:endParaRPr lang="en-GB" dirty="0"/>
          </a:p>
        </p:txBody>
      </p:sp>
    </p:spTree>
    <p:extLst>
      <p:ext uri="{BB962C8B-B14F-4D97-AF65-F5344CB8AC3E}">
        <p14:creationId xmlns:p14="http://schemas.microsoft.com/office/powerpoint/2010/main" val="2396869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a:buFontTx/>
              <a:buNone/>
            </a:pPr>
            <a:r>
              <a:rPr lang="en-US" sz="1200" b="0" dirty="0"/>
              <a:t>19.2.1 </a:t>
            </a:r>
            <a:r>
              <a:rPr lang="en-GB" dirty="0"/>
              <a:t>– </a:t>
            </a:r>
            <a:r>
              <a:rPr lang="en-IN" dirty="0"/>
              <a:t>AAA Operation</a:t>
            </a:r>
            <a:endParaRPr lang="en-US" sz="1200" b="0" dirty="0">
              <a:solidFill>
                <a:srgbClr val="FF0000"/>
              </a:solidFill>
            </a:endParaRPr>
          </a:p>
          <a:p>
            <a:endParaRPr lang="en-GB" dirty="0"/>
          </a:p>
        </p:txBody>
      </p:sp>
    </p:spTree>
    <p:extLst>
      <p:ext uri="{BB962C8B-B14F-4D97-AF65-F5344CB8AC3E}">
        <p14:creationId xmlns:p14="http://schemas.microsoft.com/office/powerpoint/2010/main" val="239686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162042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1620428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382127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210186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4268392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19.2.2 </a:t>
            </a:r>
            <a:r>
              <a:rPr lang="en-GB" dirty="0"/>
              <a:t>– </a:t>
            </a:r>
            <a:r>
              <a:rPr lang="en-IN" dirty="0"/>
              <a:t>AAA Authentication</a:t>
            </a: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1937236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19.2.3 </a:t>
            </a:r>
            <a:r>
              <a:rPr lang="en-GB" dirty="0"/>
              <a:t>– </a:t>
            </a:r>
            <a:r>
              <a:rPr lang="en-IN" sz="1200" b="0" i="0" u="none" strike="noStrike" kern="1200" dirty="0">
                <a:solidFill>
                  <a:schemeClr val="tx1"/>
                </a:solidFill>
                <a:effectLst/>
                <a:latin typeface="+mn-lt"/>
                <a:ea typeface="+mn-ea"/>
                <a:cs typeface="+mn-cs"/>
              </a:rPr>
              <a:t>AAA Accounting Logs</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4113710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19.2.3 </a:t>
            </a:r>
            <a:r>
              <a:rPr lang="en-GB" dirty="0"/>
              <a:t>– </a:t>
            </a:r>
            <a:r>
              <a:rPr lang="en-IN" sz="1200" b="0" i="0" u="none" strike="noStrike" kern="1200" dirty="0">
                <a:solidFill>
                  <a:schemeClr val="tx1"/>
                </a:solidFill>
                <a:effectLst/>
                <a:latin typeface="+mn-lt"/>
                <a:ea typeface="+mn-ea"/>
                <a:cs typeface="+mn-cs"/>
              </a:rPr>
              <a:t>AAA Accounting Logs</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4113710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19.2 </a:t>
            </a:r>
            <a:r>
              <a:rPr lang="en-GB" dirty="0"/>
              <a:t>–</a:t>
            </a:r>
            <a:r>
              <a:rPr lang="en-US" sz="1200" b="0" dirty="0">
                <a:solidFill>
                  <a:srgbClr val="FF0000"/>
                </a:solidFill>
              </a:rPr>
              <a:t> </a:t>
            </a:r>
            <a:r>
              <a:rPr lang="en-US" sz="1200" dirty="0">
                <a:solidFill>
                  <a:schemeClr val="accent5">
                    <a:lumMod val="40000"/>
                    <a:lumOff val="60000"/>
                  </a:schemeClr>
                </a:solidFill>
              </a:rPr>
              <a:t>AAA Usage and Operation</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19.2.3 </a:t>
            </a:r>
            <a:r>
              <a:rPr lang="en-GB" dirty="0"/>
              <a:t>– </a:t>
            </a:r>
            <a:r>
              <a:rPr lang="en-IN" sz="1200" b="0" i="0" u="none" strike="noStrike" kern="1200" dirty="0">
                <a:solidFill>
                  <a:schemeClr val="tx1"/>
                </a:solidFill>
                <a:effectLst/>
                <a:latin typeface="+mn-lt"/>
                <a:ea typeface="+mn-ea"/>
                <a:cs typeface="+mn-cs"/>
              </a:rPr>
              <a:t>AAA Accounting Logs</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19.2.4 </a:t>
            </a:r>
            <a:r>
              <a:rPr lang="en-GB" dirty="0"/>
              <a:t>– </a:t>
            </a:r>
            <a:r>
              <a:rPr lang="en-US" sz="1200" b="0" i="0" u="none" strike="noStrike" kern="1200" dirty="0">
                <a:solidFill>
                  <a:schemeClr val="tx1"/>
                </a:solidFill>
                <a:effectLst/>
                <a:latin typeface="+mn-lt"/>
                <a:ea typeface="+mn-ea"/>
                <a:cs typeface="+mn-cs"/>
              </a:rPr>
              <a:t>Check Your Understanding - Identify the Characteristic of AAA</a:t>
            </a:r>
            <a:endParaRPr lang="en-US" sz="1200"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solidFill>
                <a:srgbClr val="FF0000"/>
              </a:solidFill>
            </a:endParaRPr>
          </a:p>
          <a:p>
            <a:pPr>
              <a:buFontTx/>
              <a:buNone/>
            </a:pPr>
            <a:endParaRPr lang="en-US" sz="1200" b="0" dirty="0">
              <a:solidFill>
                <a:srgbClr val="FF0000"/>
              </a:solidFill>
            </a:endParaRPr>
          </a:p>
          <a:p>
            <a:endParaRPr lang="en-GB" dirty="0"/>
          </a:p>
        </p:txBody>
      </p:sp>
    </p:spTree>
    <p:extLst>
      <p:ext uri="{BB962C8B-B14F-4D97-AF65-F5344CB8AC3E}">
        <p14:creationId xmlns:p14="http://schemas.microsoft.com/office/powerpoint/2010/main" val="264741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19.3 </a:t>
            </a:r>
            <a:r>
              <a:rPr lang="en-GB" dirty="0"/>
              <a:t>–</a:t>
            </a:r>
            <a:r>
              <a:rPr lang="en-US" sz="1200" b="0" dirty="0">
                <a:solidFill>
                  <a:srgbClr val="FF0000"/>
                </a:solidFill>
              </a:rPr>
              <a:t> </a:t>
            </a:r>
            <a:r>
              <a:rPr lang="en-IN" sz="1200" dirty="0">
                <a:solidFill>
                  <a:schemeClr val="accent5">
                    <a:lumMod val="40000"/>
                    <a:lumOff val="60000"/>
                  </a:schemeClr>
                </a:solidFill>
              </a:rPr>
              <a:t>Access Control Summary</a:t>
            </a:r>
            <a:endParaRPr lang="en-US" sz="1200" dirty="0">
              <a:solidFill>
                <a:schemeClr val="tx1"/>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5 min</a:t>
            </a:r>
          </a:p>
          <a:p>
            <a:pPr marL="171450" lvl="0" indent="-171450">
              <a:buFont typeface="Arial" panose="020B0604020202020204" pitchFamily="34" charset="0"/>
              <a:buChar char="•"/>
            </a:pPr>
            <a:r>
              <a:rPr lang="en-US" sz="1050" b="1" dirty="0"/>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take the quiz.</a:t>
            </a: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100" b="0" dirty="0"/>
              <a:t>NA</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19.3 </a:t>
            </a:r>
            <a:r>
              <a:rPr lang="en-GB" dirty="0"/>
              <a:t>–</a:t>
            </a:r>
            <a:r>
              <a:rPr lang="en-US" sz="1200" b="0" dirty="0">
                <a:solidFill>
                  <a:srgbClr val="FF0000"/>
                </a:solidFill>
              </a:rPr>
              <a:t> </a:t>
            </a:r>
            <a:r>
              <a:rPr lang="en-IN" sz="1200" dirty="0">
                <a:solidFill>
                  <a:schemeClr val="accent5">
                    <a:lumMod val="40000"/>
                    <a:lumOff val="60000"/>
                  </a:schemeClr>
                </a:solidFill>
              </a:rPr>
              <a:t>Access Control Summary</a:t>
            </a:r>
            <a:endParaRPr lang="en-US" sz="1200" dirty="0">
              <a:solidFill>
                <a:schemeClr val="tx1"/>
              </a:solidFill>
            </a:endParaRPr>
          </a:p>
          <a:p>
            <a:r>
              <a:rPr lang="en-GB" dirty="0"/>
              <a:t>19.3.1 – </a:t>
            </a:r>
            <a:r>
              <a:rPr lang="en-US" altLang="en-US" dirty="0"/>
              <a:t>What Did I Learn in this Module?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sz="1200" b="0" dirty="0">
                <a:solidFill>
                  <a:srgbClr val="FF0000"/>
                </a:solidFill>
              </a:rPr>
              <a:t>19.3 </a:t>
            </a:r>
            <a:r>
              <a:rPr lang="en-GB" dirty="0"/>
              <a:t>–</a:t>
            </a:r>
            <a:r>
              <a:rPr lang="en-US" sz="1200" b="0" dirty="0">
                <a:solidFill>
                  <a:srgbClr val="FF0000"/>
                </a:solidFill>
              </a:rPr>
              <a:t> </a:t>
            </a:r>
            <a:r>
              <a:rPr lang="en-IN" sz="1200" dirty="0">
                <a:solidFill>
                  <a:schemeClr val="accent5">
                    <a:lumMod val="40000"/>
                    <a:lumOff val="60000"/>
                  </a:schemeClr>
                </a:solidFill>
              </a:rPr>
              <a:t>Access Control Summary</a:t>
            </a:r>
            <a:endParaRPr lang="en-US" sz="1200" dirty="0">
              <a:solidFill>
                <a:schemeClr val="tx1"/>
              </a:solidFill>
            </a:endParaRPr>
          </a:p>
          <a:p>
            <a:r>
              <a:rPr lang="en-GB" dirty="0"/>
              <a:t>19.3.1 – </a:t>
            </a:r>
            <a:r>
              <a:rPr lang="en-US" altLang="en-US" dirty="0"/>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19.3.2 – Quiz – </a:t>
            </a:r>
            <a:r>
              <a:rPr lang="en-US" b="0" i="0" dirty="0">
                <a:solidFill>
                  <a:srgbClr val="056153"/>
                </a:solidFill>
                <a:effectLst/>
                <a:latin typeface="CiscoSans"/>
              </a:rPr>
              <a:t>Access Control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621941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19 </a:t>
            </a:r>
            <a:r>
              <a:rPr lang="en-GB" dirty="0"/>
              <a:t>– </a:t>
            </a:r>
            <a:r>
              <a:rPr lang="en-IN" dirty="0"/>
              <a:t>Access Control</a:t>
            </a:r>
            <a:endParaRPr lang="en-US" sz="1200" b="0" dirty="0">
              <a:solidFill>
                <a:srgbClr val="FF0000"/>
              </a:solidFill>
            </a:endParaRPr>
          </a:p>
          <a:p>
            <a:pPr>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US" sz="1200" b="0" dirty="0"/>
              <a:t>Module 19: </a:t>
            </a:r>
            <a:r>
              <a:rPr lang="en-IN" sz="1200" b="0" dirty="0">
                <a:solidFill>
                  <a:srgbClr val="FF0000"/>
                </a:solidFill>
              </a:rPr>
              <a:t>Access Control</a:t>
            </a:r>
            <a:endParaRPr lang="en-GB" b="0" dirty="0">
              <a:solidFill>
                <a:srgbClr val="FF0000"/>
              </a:solidFill>
            </a:endParaRPr>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5min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 self with name, dept. and role, if deemed all right. </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00" b="1" dirty="0">
              <a:solidFill>
                <a:schemeClr val="tx1"/>
              </a:solidFill>
            </a:endParaRPr>
          </a:p>
          <a:p>
            <a:pPr marL="341313" lvl="1" indent="-171450">
              <a:buFont typeface="Arial" panose="020B0604020202020204" pitchFamily="34" charset="0"/>
              <a:buChar char="•"/>
            </a:pPr>
            <a:r>
              <a:rPr lang="en-US" sz="1000" b="0" dirty="0">
                <a:solidFill>
                  <a:schemeClr val="tx1"/>
                </a:solidFill>
              </a:rPr>
              <a:t>Interact with the learners to give an overview of access control concepts.</a:t>
            </a:r>
            <a:endParaRPr lang="en-US" sz="1050" b="0"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IN" sz="1200" b="0" dirty="0"/>
              <a:t>19 </a:t>
            </a:r>
            <a:r>
              <a:rPr lang="en-GB" dirty="0"/>
              <a:t>– Access Control</a:t>
            </a:r>
            <a:r>
              <a:rPr lang="en-IN" sz="1200" b="0" dirty="0"/>
              <a:t> </a:t>
            </a:r>
            <a:endParaRPr lang="en-US" sz="1200" b="0" dirty="0">
              <a:solidFill>
                <a:srgbClr val="FF0000"/>
              </a:solidFill>
            </a:endParaRPr>
          </a:p>
          <a:p>
            <a:pPr>
              <a:buFontTx/>
              <a:buNone/>
            </a:pPr>
            <a:r>
              <a:rPr lang="en-US" sz="1200" b="0" dirty="0">
                <a:solidFill>
                  <a:srgbClr val="FF0000"/>
                </a:solidFill>
              </a:rPr>
              <a:t>19.0 </a:t>
            </a:r>
            <a:r>
              <a:rPr lang="en-GB" dirty="0"/>
              <a:t>–</a:t>
            </a:r>
            <a:r>
              <a:rPr lang="en-US" sz="1200" b="0" dirty="0">
                <a:solidFill>
                  <a:srgbClr val="FF0000"/>
                </a:solidFill>
              </a:rPr>
              <a:t> </a:t>
            </a:r>
            <a:r>
              <a:rPr lang="en-IN" sz="1200" b="0" dirty="0">
                <a:solidFill>
                  <a:srgbClr val="FF0000"/>
                </a:solidFill>
              </a:rPr>
              <a:t>Introduction</a:t>
            </a:r>
          </a:p>
          <a:p>
            <a:pPr>
              <a:buFontTx/>
              <a:buNone/>
            </a:pPr>
            <a:r>
              <a:rPr lang="en-GB" dirty="0"/>
              <a:t>19.0.2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in this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19: Access Control</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06512" cy="1802391"/>
          </a:xfrm>
        </p:spPr>
        <p:txBody>
          <a:bodyPr/>
          <a:lstStyle/>
          <a:p>
            <a:r>
              <a:rPr lang="en-US" dirty="0">
                <a:solidFill>
                  <a:schemeClr val="accent5">
                    <a:lumMod val="40000"/>
                    <a:lumOff val="60000"/>
                  </a:schemeClr>
                </a:solidFill>
              </a:rPr>
              <a:t>19.1 Access Control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Access Control</a:t>
            </a:r>
            <a:br>
              <a:rPr lang="en-US" altLang="en-US" dirty="0"/>
            </a:br>
            <a:r>
              <a:rPr lang="en-IN" dirty="0"/>
              <a:t>Communications Security: CIA</a:t>
            </a:r>
          </a:p>
        </p:txBody>
      </p:sp>
      <p:sp>
        <p:nvSpPr>
          <p:cNvPr id="2" name="Content Placeholder 1"/>
          <p:cNvSpPr>
            <a:spLocks noGrp="1"/>
          </p:cNvSpPr>
          <p:nvPr>
            <p:ph idx="1"/>
          </p:nvPr>
        </p:nvSpPr>
        <p:spPr>
          <a:xfrm>
            <a:off x="144065" y="798944"/>
            <a:ext cx="5511668" cy="3838353"/>
          </a:xfrm>
        </p:spPr>
        <p:txBody>
          <a:bodyPr/>
          <a:lstStyle/>
          <a:p>
            <a:pPr marL="0" indent="0">
              <a:buNone/>
            </a:pPr>
            <a:r>
              <a:rPr lang="en-US" sz="1600" dirty="0"/>
              <a:t>Information security deals with protecting information and information systems from unauthorized access, use, disclosure, disruption, modification, or destruction.</a:t>
            </a:r>
          </a:p>
          <a:p>
            <a:pPr marL="0" indent="0">
              <a:buNone/>
            </a:pPr>
            <a:r>
              <a:rPr lang="en-US" sz="1600" b="1" dirty="0"/>
              <a:t>CIA Triad</a:t>
            </a:r>
          </a:p>
          <a:p>
            <a:pPr marL="0" indent="0">
              <a:buNone/>
            </a:pPr>
            <a:r>
              <a:rPr lang="en-US" sz="1600" dirty="0"/>
              <a:t>The CIA triad consists of three components of information security:</a:t>
            </a:r>
            <a:endParaRPr lang="en-US" sz="1600" b="1" dirty="0"/>
          </a:p>
          <a:p>
            <a:pPr>
              <a:buFont typeface="Arial" panose="020B0604020202020204" pitchFamily="34" charset="0"/>
              <a:buChar char="•"/>
            </a:pPr>
            <a:r>
              <a:rPr lang="en-US" sz="1600" b="1" dirty="0"/>
              <a:t>Confidentiality - </a:t>
            </a:r>
            <a:r>
              <a:rPr lang="en-US" sz="1600" dirty="0"/>
              <a:t>Only authorized individuals, entities, or processes can access sensitive information.</a:t>
            </a:r>
          </a:p>
          <a:p>
            <a:pPr>
              <a:buFont typeface="Arial" panose="020B0604020202020204" pitchFamily="34" charset="0"/>
              <a:buChar char="•"/>
            </a:pPr>
            <a:r>
              <a:rPr lang="en-US" sz="1600" b="1" dirty="0"/>
              <a:t>Integrity -</a:t>
            </a:r>
            <a:r>
              <a:rPr lang="en-US" sz="1600" dirty="0"/>
              <a:t> This refers to the protection of data from unauthorized alteration.</a:t>
            </a:r>
          </a:p>
          <a:p>
            <a:pPr>
              <a:buFont typeface="Arial" panose="020B0604020202020204" pitchFamily="34" charset="0"/>
              <a:buChar char="•"/>
            </a:pPr>
            <a:r>
              <a:rPr lang="en-US" sz="1600" b="1" dirty="0"/>
              <a:t>Availability - </a:t>
            </a:r>
            <a:r>
              <a:rPr lang="en-US" sz="1600" dirty="0"/>
              <a:t>Authorized users must have uninterrupted access to the network resources and data that they require.</a:t>
            </a:r>
          </a:p>
          <a:p>
            <a:pPr marL="0" indent="0">
              <a:buNone/>
            </a:pPr>
            <a:endParaRPr lang="en-US" sz="16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6892" r="14368"/>
          <a:stretch/>
        </p:blipFill>
        <p:spPr>
          <a:xfrm>
            <a:off x="5607580" y="1030773"/>
            <a:ext cx="3392355" cy="3240000"/>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Access Control</a:t>
            </a:r>
            <a:br>
              <a:rPr lang="en-US" altLang="en-US" dirty="0"/>
            </a:br>
            <a:r>
              <a:rPr lang="en-IN" dirty="0"/>
              <a:t>Zero Trust Security</a:t>
            </a:r>
          </a:p>
        </p:txBody>
      </p:sp>
      <p:sp>
        <p:nvSpPr>
          <p:cNvPr id="2" name="Content Placeholder 1"/>
          <p:cNvSpPr>
            <a:spLocks noGrp="1"/>
          </p:cNvSpPr>
          <p:nvPr>
            <p:ph idx="1"/>
          </p:nvPr>
        </p:nvSpPr>
        <p:spPr>
          <a:xfrm>
            <a:off x="144064" y="798944"/>
            <a:ext cx="8855871" cy="3818212"/>
          </a:xfrm>
        </p:spPr>
        <p:txBody>
          <a:bodyPr/>
          <a:lstStyle/>
          <a:p>
            <a:pPr>
              <a:buFont typeface="Arial" panose="020B0604020202020204" pitchFamily="34" charset="0"/>
              <a:buChar char="•"/>
            </a:pPr>
            <a:r>
              <a:rPr lang="en-IN" sz="1600" dirty="0"/>
              <a:t>Zero trust is a</a:t>
            </a:r>
            <a:r>
              <a:rPr lang="en-US" sz="1600" dirty="0"/>
              <a:t> comprehensive approach to securing all access across networks, applications, and environments.</a:t>
            </a:r>
          </a:p>
          <a:p>
            <a:pPr>
              <a:buFont typeface="Arial" panose="020B0604020202020204" pitchFamily="34" charset="0"/>
              <a:buChar char="•"/>
            </a:pPr>
            <a:r>
              <a:rPr lang="en-US" sz="1600" dirty="0"/>
              <a:t>This approach helps secure access from users, end-user devices, APIs, IoT, microservices, containers, and more. </a:t>
            </a:r>
          </a:p>
          <a:p>
            <a:pPr>
              <a:buFont typeface="Arial" panose="020B0604020202020204" pitchFamily="34" charset="0"/>
              <a:buChar char="•"/>
            </a:pPr>
            <a:r>
              <a:rPr lang="en-US" sz="1600" dirty="0"/>
              <a:t>The principle of a zero trust approach is "never trust always verify".</a:t>
            </a:r>
          </a:p>
          <a:p>
            <a:pPr>
              <a:buFont typeface="Arial" panose="020B0604020202020204" pitchFamily="34" charset="0"/>
              <a:buChar char="•"/>
            </a:pPr>
            <a:r>
              <a:rPr lang="en-US" sz="1600" dirty="0"/>
              <a:t>A zero trust security framework helps to prevent unauthorized access, contain breaches, and reduce the risk of an attacker's lateral movement through a network.</a:t>
            </a:r>
          </a:p>
          <a:p>
            <a:pPr>
              <a:buFont typeface="Arial" panose="020B0604020202020204" pitchFamily="34" charset="0"/>
              <a:buChar char="•"/>
            </a:pPr>
            <a:r>
              <a:rPr lang="en-US" sz="1600" dirty="0"/>
              <a:t>In a Zero trust approach, any place at which an access control decision is required should be considered a perimeter. </a:t>
            </a:r>
          </a:p>
        </p:txBody>
      </p:sp>
    </p:spTree>
    <p:custDataLst>
      <p:tags r:id="rId1"/>
    </p:custDataLst>
    <p:extLst>
      <p:ext uri="{BB962C8B-B14F-4D97-AF65-F5344CB8AC3E}">
        <p14:creationId xmlns:p14="http://schemas.microsoft.com/office/powerpoint/2010/main" val="367986366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Access Control</a:t>
            </a:r>
            <a:br>
              <a:rPr lang="en-US" altLang="en-US" dirty="0"/>
            </a:br>
            <a:r>
              <a:rPr lang="en-IN" dirty="0"/>
              <a:t>Zero Trust Security (Contd.)</a:t>
            </a:r>
          </a:p>
        </p:txBody>
      </p:sp>
      <p:sp>
        <p:nvSpPr>
          <p:cNvPr id="2" name="Content Placeholder 1"/>
          <p:cNvSpPr>
            <a:spLocks noGrp="1"/>
          </p:cNvSpPr>
          <p:nvPr>
            <p:ph idx="1"/>
          </p:nvPr>
        </p:nvSpPr>
        <p:spPr>
          <a:xfrm>
            <a:off x="144064" y="798944"/>
            <a:ext cx="8855871" cy="3987545"/>
          </a:xfrm>
        </p:spPr>
        <p:txBody>
          <a:bodyPr/>
          <a:lstStyle/>
          <a:p>
            <a:pPr marL="0" indent="0">
              <a:buNone/>
            </a:pPr>
            <a:r>
              <a:rPr lang="en-US" sz="1600" dirty="0"/>
              <a:t>The three pillars of zero trust are workforce, workloads, and workplace.</a:t>
            </a:r>
            <a:endParaRPr lang="en-US" sz="1600" b="1" dirty="0"/>
          </a:p>
          <a:p>
            <a:pPr>
              <a:buFont typeface="Arial" panose="020B0604020202020204" pitchFamily="34" charset="0"/>
              <a:buChar char="•"/>
            </a:pPr>
            <a:r>
              <a:rPr lang="en-US" sz="1600" b="1" dirty="0"/>
              <a:t>Zero Trust for the Workforce - </a:t>
            </a:r>
            <a:r>
              <a:rPr lang="en-US" sz="1600" dirty="0"/>
              <a:t>This pillar consists of people who access work applications by using their personal or corporate-managed devices. It ensures only the right users and secure devices can access applications, regardless of location.  </a:t>
            </a:r>
          </a:p>
          <a:p>
            <a:pPr>
              <a:buFont typeface="Arial" panose="020B0604020202020204" pitchFamily="34" charset="0"/>
              <a:buChar char="•"/>
            </a:pPr>
            <a:r>
              <a:rPr lang="en-US" sz="1600" b="1" dirty="0"/>
              <a:t>Zero Trust for Workloads - </a:t>
            </a:r>
            <a:r>
              <a:rPr lang="en-US" sz="1600" dirty="0"/>
              <a:t>This pillar is concerned with applications that are running in the cloud, in data centers, and other virtualized environments that interact with one another. It focuses on secure access when an API, a microservice, or a container is accessing a database within an application. </a:t>
            </a:r>
          </a:p>
          <a:p>
            <a:pPr>
              <a:buFont typeface="Arial" panose="020B0604020202020204" pitchFamily="34" charset="0"/>
              <a:buChar char="•"/>
            </a:pPr>
            <a:r>
              <a:rPr lang="en-US" sz="1600" b="1" dirty="0"/>
              <a:t>Zero Trust for the Workplace - </a:t>
            </a:r>
            <a:r>
              <a:rPr lang="en-US" sz="1600" dirty="0"/>
              <a:t>This pillar focuses on secure access for all devices, including on the internet of things (IoT), that connect to enterprise networks, such as user endpoints, physical and virtual servers, printers, cameras and more.</a:t>
            </a:r>
          </a:p>
          <a:p>
            <a:pPr marL="0" indent="0">
              <a:buNone/>
            </a:pPr>
            <a:r>
              <a:rPr lang="en-US" sz="1600" dirty="0"/>
              <a:t> </a:t>
            </a:r>
          </a:p>
        </p:txBody>
      </p:sp>
    </p:spTree>
    <p:custDataLst>
      <p:tags r:id="rId1"/>
    </p:custDataLst>
    <p:extLst>
      <p:ext uri="{BB962C8B-B14F-4D97-AF65-F5344CB8AC3E}">
        <p14:creationId xmlns:p14="http://schemas.microsoft.com/office/powerpoint/2010/main" val="86373356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Access Control</a:t>
            </a:r>
            <a:br>
              <a:rPr lang="en-US" altLang="en-US" dirty="0"/>
            </a:br>
            <a:r>
              <a:rPr lang="en-IN" dirty="0"/>
              <a:t>Access Control Models</a:t>
            </a:r>
          </a:p>
        </p:txBody>
      </p:sp>
      <p:sp>
        <p:nvSpPr>
          <p:cNvPr id="2" name="Content Placeholder 1"/>
          <p:cNvSpPr>
            <a:spLocks noGrp="1"/>
          </p:cNvSpPr>
          <p:nvPr>
            <p:ph idx="1"/>
          </p:nvPr>
        </p:nvSpPr>
        <p:spPr>
          <a:xfrm>
            <a:off x="144064" y="742499"/>
            <a:ext cx="8855871" cy="1658343"/>
          </a:xfrm>
        </p:spPr>
        <p:txBody>
          <a:bodyPr/>
          <a:lstStyle/>
          <a:p>
            <a:pPr>
              <a:buFont typeface="Arial" panose="020B0604020202020204" pitchFamily="34" charset="0"/>
              <a:buChar char="•"/>
            </a:pPr>
            <a:r>
              <a:rPr lang="en-US" sz="1600" dirty="0"/>
              <a:t>An organization must implement proper access controls to protect its network resources, information system resources, and information.</a:t>
            </a:r>
          </a:p>
          <a:p>
            <a:pPr>
              <a:buFont typeface="Arial" panose="020B0604020202020204" pitchFamily="34" charset="0"/>
              <a:buChar char="•"/>
            </a:pPr>
            <a:r>
              <a:rPr lang="en-US" sz="1600" dirty="0"/>
              <a:t>A security analyst should understand the different basic access control models to have a better understanding of how attackers can break the access controls.</a:t>
            </a:r>
          </a:p>
          <a:p>
            <a:pPr>
              <a:buFont typeface="Arial" panose="020B0604020202020204" pitchFamily="34" charset="0"/>
              <a:buChar char="•"/>
            </a:pPr>
            <a:r>
              <a:rPr lang="en-US" sz="1600" dirty="0"/>
              <a:t>The following table lists various types of access control models:</a:t>
            </a:r>
          </a:p>
        </p:txBody>
      </p:sp>
      <p:graphicFrame>
        <p:nvGraphicFramePr>
          <p:cNvPr id="3" name="Table 2"/>
          <p:cNvGraphicFramePr>
            <a:graphicFrameLocks noGrp="1"/>
          </p:cNvGraphicFramePr>
          <p:nvPr>
            <p:extLst>
              <p:ext uri="{D42A27DB-BD31-4B8C-83A1-F6EECF244321}">
                <p14:modId xmlns:p14="http://schemas.microsoft.com/office/powerpoint/2010/main" val="2090575067"/>
              </p:ext>
            </p:extLst>
          </p:nvPr>
        </p:nvGraphicFramePr>
        <p:xfrm>
          <a:off x="485422" y="2400842"/>
          <a:ext cx="8229600" cy="2212545"/>
        </p:xfrm>
        <a:graphic>
          <a:graphicData uri="http://schemas.openxmlformats.org/drawingml/2006/table">
            <a:tbl>
              <a:tblPr firstRow="1" bandRow="1">
                <a:tableStyleId>{5C22544A-7EE6-4342-B048-85BDC9FD1C3A}</a:tableStyleId>
              </a:tblPr>
              <a:tblGrid>
                <a:gridCol w="2960143">
                  <a:extLst>
                    <a:ext uri="{9D8B030D-6E8A-4147-A177-3AD203B41FA5}">
                      <a16:colId xmlns:a16="http://schemas.microsoft.com/office/drawing/2014/main" val="20000"/>
                    </a:ext>
                  </a:extLst>
                </a:gridCol>
                <a:gridCol w="5269457">
                  <a:extLst>
                    <a:ext uri="{9D8B030D-6E8A-4147-A177-3AD203B41FA5}">
                      <a16:colId xmlns:a16="http://schemas.microsoft.com/office/drawing/2014/main" val="20001"/>
                    </a:ext>
                  </a:extLst>
                </a:gridCol>
              </a:tblGrid>
              <a:tr h="286445">
                <a:tc>
                  <a:txBody>
                    <a:bodyPr/>
                    <a:lstStyle/>
                    <a:p>
                      <a:pPr algn="ctr"/>
                      <a:r>
                        <a:rPr lang="en-IN" sz="1400" dirty="0"/>
                        <a:t>Access Control Models</a:t>
                      </a:r>
                    </a:p>
                  </a:txBody>
                  <a:tcPr/>
                </a:tc>
                <a:tc>
                  <a:txBody>
                    <a:bodyPr/>
                    <a:lstStyle/>
                    <a:p>
                      <a:pPr algn="ctr"/>
                      <a:r>
                        <a:rPr lang="en-IN" sz="1400" dirty="0"/>
                        <a:t>Description</a:t>
                      </a:r>
                    </a:p>
                  </a:txBody>
                  <a:tcPr/>
                </a:tc>
                <a:extLst>
                  <a:ext uri="{0D108BD9-81ED-4DB2-BD59-A6C34878D82A}">
                    <a16:rowId xmlns:a16="http://schemas.microsoft.com/office/drawing/2014/main" val="10000"/>
                  </a:ext>
                </a:extLst>
              </a:tr>
              <a:tr h="962865">
                <a:tc>
                  <a:txBody>
                    <a:bodyPr/>
                    <a:lstStyle/>
                    <a:p>
                      <a:r>
                        <a:rPr lang="en-IN" sz="1400" b="0" i="0" u="none" strike="noStrike" kern="1200" dirty="0">
                          <a:solidFill>
                            <a:schemeClr val="dk1"/>
                          </a:solidFill>
                          <a:effectLst/>
                          <a:latin typeface="+mn-lt"/>
                          <a:ea typeface="+mn-ea"/>
                          <a:cs typeface="+mn-cs"/>
                        </a:rPr>
                        <a:t>Discretionary access control (DAC)</a:t>
                      </a:r>
                      <a:endParaRPr lang="en-IN" sz="1400" b="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This is the least restrictive model and allows users to control access to their data as owners of that data.</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may use ACLs or other methods to specify which users or groups of users have access to the information.</a:t>
                      </a:r>
                    </a:p>
                  </a:txBody>
                  <a:tcPr/>
                </a:tc>
                <a:extLst>
                  <a:ext uri="{0D108BD9-81ED-4DB2-BD59-A6C34878D82A}">
                    <a16:rowId xmlns:a16="http://schemas.microsoft.com/office/drawing/2014/main" val="10001"/>
                  </a:ext>
                </a:extLst>
              </a:tr>
              <a:tr h="887981">
                <a:tc>
                  <a:txBody>
                    <a:bodyPr/>
                    <a:lstStyle/>
                    <a:p>
                      <a:r>
                        <a:rPr lang="en-IN" sz="1400" b="0" i="0" u="none" strike="noStrike" kern="1200" dirty="0">
                          <a:solidFill>
                            <a:schemeClr val="dk1"/>
                          </a:solidFill>
                          <a:effectLst/>
                          <a:latin typeface="+mn-lt"/>
                          <a:ea typeface="+mn-ea"/>
                          <a:cs typeface="+mn-cs"/>
                        </a:rPr>
                        <a:t>Mandatory access control (MAC)</a:t>
                      </a:r>
                      <a:endParaRPr lang="en-IN" sz="1400" b="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This applies the strictest access control and is used in military or mission critical applications.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It assigns security level labels to information and enables users with access based on their security level clearance.</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2100049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Access Control</a:t>
            </a:r>
            <a:br>
              <a:rPr lang="en-US" altLang="en-US" dirty="0"/>
            </a:br>
            <a:r>
              <a:rPr lang="en-IN" dirty="0"/>
              <a:t>Access Control Models (Contd.)</a:t>
            </a:r>
          </a:p>
        </p:txBody>
      </p:sp>
      <p:graphicFrame>
        <p:nvGraphicFramePr>
          <p:cNvPr id="3" name="Table 2"/>
          <p:cNvGraphicFramePr>
            <a:graphicFrameLocks noGrp="1"/>
          </p:cNvGraphicFramePr>
          <p:nvPr>
            <p:extLst>
              <p:ext uri="{D42A27DB-BD31-4B8C-83A1-F6EECF244321}">
                <p14:modId xmlns:p14="http://schemas.microsoft.com/office/powerpoint/2010/main" val="820053516"/>
              </p:ext>
            </p:extLst>
          </p:nvPr>
        </p:nvGraphicFramePr>
        <p:xfrm>
          <a:off x="282221" y="938774"/>
          <a:ext cx="8602135" cy="3661410"/>
        </p:xfrm>
        <a:graphic>
          <a:graphicData uri="http://schemas.openxmlformats.org/drawingml/2006/table">
            <a:tbl>
              <a:tblPr firstRow="1" bandRow="1">
                <a:tableStyleId>{5C22544A-7EE6-4342-B048-85BDC9FD1C3A}</a:tableStyleId>
              </a:tblPr>
              <a:tblGrid>
                <a:gridCol w="3273112">
                  <a:extLst>
                    <a:ext uri="{9D8B030D-6E8A-4147-A177-3AD203B41FA5}">
                      <a16:colId xmlns:a16="http://schemas.microsoft.com/office/drawing/2014/main" val="20000"/>
                    </a:ext>
                  </a:extLst>
                </a:gridCol>
                <a:gridCol w="5329023">
                  <a:extLst>
                    <a:ext uri="{9D8B030D-6E8A-4147-A177-3AD203B41FA5}">
                      <a16:colId xmlns:a16="http://schemas.microsoft.com/office/drawing/2014/main" val="20001"/>
                    </a:ext>
                  </a:extLst>
                </a:gridCol>
              </a:tblGrid>
              <a:tr h="282787">
                <a:tc>
                  <a:txBody>
                    <a:bodyPr/>
                    <a:lstStyle/>
                    <a:p>
                      <a:pPr algn="ctr"/>
                      <a:r>
                        <a:rPr lang="en-IN" sz="1400" dirty="0"/>
                        <a:t>Access Control Models</a:t>
                      </a:r>
                    </a:p>
                  </a:txBody>
                  <a:tcPr/>
                </a:tc>
                <a:tc>
                  <a:txBody>
                    <a:bodyPr/>
                    <a:lstStyle/>
                    <a:p>
                      <a:pPr algn="ctr"/>
                      <a:r>
                        <a:rPr lang="en-IN" sz="1400" dirty="0"/>
                        <a:t>Description</a:t>
                      </a:r>
                    </a:p>
                  </a:txBody>
                  <a:tcPr/>
                </a:tc>
                <a:extLst>
                  <a:ext uri="{0D108BD9-81ED-4DB2-BD59-A6C34878D82A}">
                    <a16:rowId xmlns:a16="http://schemas.microsoft.com/office/drawing/2014/main" val="10000"/>
                  </a:ext>
                </a:extLst>
              </a:tr>
              <a:tr h="1074590">
                <a:tc>
                  <a:txBody>
                    <a:bodyPr/>
                    <a:lstStyle/>
                    <a:p>
                      <a:r>
                        <a:rPr lang="en-IN" sz="1400" b="0" i="0" u="none" strike="noStrike" kern="1200" dirty="0">
                          <a:solidFill>
                            <a:schemeClr val="dk1"/>
                          </a:solidFill>
                          <a:effectLst/>
                          <a:latin typeface="+mn-lt"/>
                          <a:ea typeface="+mn-ea"/>
                          <a:cs typeface="+mn-cs"/>
                        </a:rPr>
                        <a:t>Role-based access control (RBAC</a:t>
                      </a:r>
                      <a:r>
                        <a:rPr lang="en-IN" sz="1600" b="0" i="0" u="none" strike="noStrike" kern="1200" dirty="0">
                          <a:solidFill>
                            <a:schemeClr val="dk1"/>
                          </a:solidFill>
                          <a:effectLst/>
                          <a:latin typeface="+mn-lt"/>
                          <a:ea typeface="+mn-ea"/>
                          <a:cs typeface="+mn-cs"/>
                        </a:rPr>
                        <a:t>)</a:t>
                      </a:r>
                      <a:endParaRPr lang="en-IN" sz="1400" b="0" dirty="0"/>
                    </a:p>
                  </a:txBody>
                  <a:tcPr/>
                </a:tc>
                <a:tc>
                  <a:txBody>
                    <a:bodyPr/>
                    <a:lstStyle/>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Access decisions are based on an individual’s roles and responsibilities within the organization.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Different roles are assigned security privileges, and individuals are assigned to the RBAC profile for the role.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Also known as a type of non-discretionary access control.</a:t>
                      </a:r>
                    </a:p>
                  </a:txBody>
                  <a:tcPr/>
                </a:tc>
                <a:extLst>
                  <a:ext uri="{0D108BD9-81ED-4DB2-BD59-A6C34878D82A}">
                    <a16:rowId xmlns:a16="http://schemas.microsoft.com/office/drawing/2014/main" val="10001"/>
                  </a:ext>
                </a:extLst>
              </a:tr>
              <a:tr h="696564">
                <a:tc>
                  <a:txBody>
                    <a:bodyPr/>
                    <a:lstStyle/>
                    <a:p>
                      <a:r>
                        <a:rPr lang="en-IN" sz="1400" b="0" i="0" u="none" strike="noStrike" kern="1200" dirty="0">
                          <a:solidFill>
                            <a:schemeClr val="dk1"/>
                          </a:solidFill>
                          <a:effectLst/>
                          <a:latin typeface="+mn-lt"/>
                          <a:ea typeface="+mn-ea"/>
                          <a:cs typeface="+mn-cs"/>
                        </a:rPr>
                        <a:t>Attribute-based access control (ABAC) </a:t>
                      </a:r>
                      <a:endParaRPr lang="en-IN" sz="1400" b="0" dirty="0"/>
                    </a:p>
                  </a:txBody>
                  <a:tcPr/>
                </a:tc>
                <a:tc>
                  <a:txBody>
                    <a:bodyPr/>
                    <a:lstStyle/>
                    <a:p>
                      <a:pPr marL="0" indent="0">
                        <a:buFont typeface="Arial" panose="020B0604020202020204" pitchFamily="34" charset="0"/>
                        <a:buNone/>
                      </a:pPr>
                      <a:r>
                        <a:rPr lang="en-US" sz="1400" b="0" i="0" u="none" strike="noStrike" kern="1200" dirty="0">
                          <a:solidFill>
                            <a:schemeClr val="dk1"/>
                          </a:solidFill>
                          <a:effectLst/>
                          <a:latin typeface="+mn-lt"/>
                          <a:ea typeface="+mn-ea"/>
                          <a:cs typeface="+mn-cs"/>
                        </a:rPr>
                        <a:t>It allows access based on attributes of the object to be accessed, the subject accessing the resource, and environmental factors regarding how the object is to be accessed.</a:t>
                      </a:r>
                      <a:endParaRPr lang="en-IN" sz="1400" dirty="0"/>
                    </a:p>
                  </a:txBody>
                  <a:tcPr/>
                </a:tc>
                <a:extLst>
                  <a:ext uri="{0D108BD9-81ED-4DB2-BD59-A6C34878D82A}">
                    <a16:rowId xmlns:a16="http://schemas.microsoft.com/office/drawing/2014/main" val="52703182"/>
                  </a:ext>
                </a:extLst>
              </a:tr>
              <a:tr h="1074590">
                <a:tc>
                  <a:txBody>
                    <a:bodyPr/>
                    <a:lstStyle/>
                    <a:p>
                      <a:r>
                        <a:rPr lang="en-IN" sz="1400" b="0" i="0" u="none" strike="noStrike" kern="1200" dirty="0">
                          <a:solidFill>
                            <a:schemeClr val="dk1"/>
                          </a:solidFill>
                          <a:effectLst/>
                          <a:latin typeface="+mn-lt"/>
                          <a:ea typeface="+mn-ea"/>
                          <a:cs typeface="+mn-cs"/>
                        </a:rPr>
                        <a:t>Rule-based access control (RBAC)</a:t>
                      </a:r>
                      <a:endParaRPr lang="en-IN" sz="1200" b="0" dirty="0"/>
                    </a:p>
                  </a:txBody>
                  <a:tcPr/>
                </a:tc>
                <a:tc>
                  <a:txBody>
                    <a:bodyPr/>
                    <a:lstStyle/>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Network security staff specify sets of rules or conditions that are associated with access to data or systems.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These rules may specify permitted or denied IP addresses, or certain protocols and other conditions. </a:t>
                      </a:r>
                    </a:p>
                    <a:p>
                      <a:pPr marL="171450" indent="-171450">
                        <a:buFont typeface="Arial" panose="020B0604020202020204" pitchFamily="34" charset="0"/>
                        <a:buChar char="•"/>
                      </a:pPr>
                      <a:r>
                        <a:rPr lang="en-US" sz="1400" b="0" i="0" u="none" strike="noStrike" kern="1200" dirty="0">
                          <a:solidFill>
                            <a:schemeClr val="dk1"/>
                          </a:solidFill>
                          <a:effectLst/>
                          <a:latin typeface="+mn-lt"/>
                          <a:ea typeface="+mn-ea"/>
                          <a:cs typeface="+mn-cs"/>
                        </a:rPr>
                        <a:t>Also known as Rule Based RBAC</a:t>
                      </a:r>
                      <a:r>
                        <a:rPr lang="en-US" sz="1400" b="1" i="0" u="none" strike="noStrike" kern="1200" dirty="0">
                          <a:solidFill>
                            <a:schemeClr val="dk1"/>
                          </a:solidFill>
                          <a:effectLst/>
                          <a:latin typeface="+mn-lt"/>
                          <a:ea typeface="+mn-ea"/>
                          <a:cs typeface="+mn-cs"/>
                        </a:rPr>
                        <a:t>.</a:t>
                      </a:r>
                      <a:endParaRPr lang="en-US" sz="14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286322">
                <a:tc>
                  <a:txBody>
                    <a:bodyPr/>
                    <a:lstStyle/>
                    <a:p>
                      <a:pPr fontAlgn="ctr"/>
                      <a:r>
                        <a:rPr lang="en-IN" sz="1400" b="0" dirty="0">
                          <a:effectLst/>
                        </a:rPr>
                        <a:t>Time-based access control (TAC)</a:t>
                      </a:r>
                    </a:p>
                  </a:txBody>
                  <a:tcPr marL="47625" marR="47625" marT="47625" marB="47625" anchor="ctr"/>
                </a:tc>
                <a:tc>
                  <a:txBody>
                    <a:bodyPr/>
                    <a:lstStyle/>
                    <a:p>
                      <a:pPr marL="0" indent="0" fontAlgn="ctr">
                        <a:buFont typeface="Arial" panose="020B0604020202020204" pitchFamily="34" charset="0"/>
                        <a:buNone/>
                      </a:pPr>
                      <a:r>
                        <a:rPr lang="en-US" sz="1400" b="0" dirty="0">
                          <a:effectLst/>
                        </a:rPr>
                        <a:t>It allows access to network resources based on time and day.</a:t>
                      </a: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109181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36657" cy="1802391"/>
          </a:xfrm>
        </p:spPr>
        <p:txBody>
          <a:bodyPr/>
          <a:lstStyle/>
          <a:p>
            <a:r>
              <a:rPr lang="en-US" dirty="0">
                <a:solidFill>
                  <a:schemeClr val="accent5">
                    <a:lumMod val="40000"/>
                    <a:lumOff val="60000"/>
                  </a:schemeClr>
                </a:solidFill>
              </a:rPr>
              <a:t>19.2 AAA Usage and Operation</a:t>
            </a:r>
          </a:p>
        </p:txBody>
      </p:sp>
    </p:spTree>
    <p:custDataLst>
      <p:tags r:id="rId1"/>
    </p:custDataLst>
    <p:extLst>
      <p:ext uri="{BB962C8B-B14F-4D97-AF65-F5344CB8AC3E}">
        <p14:creationId xmlns:p14="http://schemas.microsoft.com/office/powerpoint/2010/main" val="39396086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Operation</a:t>
            </a:r>
          </a:p>
        </p:txBody>
      </p:sp>
      <p:sp>
        <p:nvSpPr>
          <p:cNvPr id="2" name="Content Placeholder 1"/>
          <p:cNvSpPr>
            <a:spLocks noGrp="1"/>
          </p:cNvSpPr>
          <p:nvPr>
            <p:ph idx="1"/>
          </p:nvPr>
        </p:nvSpPr>
        <p:spPr>
          <a:xfrm>
            <a:off x="214402" y="834113"/>
            <a:ext cx="8683413" cy="3749610"/>
          </a:xfrm>
        </p:spPr>
        <p:txBody>
          <a:bodyPr/>
          <a:lstStyle/>
          <a:p>
            <a:pPr>
              <a:buFont typeface="Arial" panose="020B0604020202020204" pitchFamily="34" charset="0"/>
              <a:buChar char="•"/>
            </a:pPr>
            <a:r>
              <a:rPr lang="en-US" sz="1600" dirty="0"/>
              <a:t>A network must be designed to control who is allowed to connect to it and what they are allowed to do when they are connected. These design requirements are identified in the network security policy.</a:t>
            </a:r>
          </a:p>
          <a:p>
            <a:pPr>
              <a:buFont typeface="Arial" panose="020B0604020202020204" pitchFamily="34" charset="0"/>
              <a:buChar char="•"/>
            </a:pPr>
            <a:r>
              <a:rPr lang="en-US" sz="1600" dirty="0"/>
              <a:t>The policy specifies how network administrators, corporate users, remote users, business partners, and clients access network resources.</a:t>
            </a:r>
          </a:p>
          <a:p>
            <a:pPr>
              <a:buFont typeface="Arial" panose="020B0604020202020204" pitchFamily="34" charset="0"/>
              <a:buChar char="•"/>
            </a:pPr>
            <a:r>
              <a:rPr lang="en-US" sz="1600" dirty="0"/>
              <a:t>The network security policy can also mandate the implementation of an accounting system that tracks who logged in and when and what they did while logged in. </a:t>
            </a:r>
          </a:p>
          <a:p>
            <a:pPr>
              <a:buFont typeface="Arial" panose="020B0604020202020204" pitchFamily="34" charset="0"/>
              <a:buChar char="•"/>
            </a:pPr>
            <a:r>
              <a:rPr lang="en-US" sz="1600" dirty="0"/>
              <a:t>The Authentication, Authorization, and Accounting (AAA) protocol provides the necessary framework to enable scalable access security. </a:t>
            </a:r>
          </a:p>
        </p:txBody>
      </p:sp>
    </p:spTree>
    <p:custDataLst>
      <p:tags r:id="rId1"/>
    </p:custDataLst>
    <p:extLst>
      <p:ext uri="{BB962C8B-B14F-4D97-AF65-F5344CB8AC3E}">
        <p14:creationId xmlns:p14="http://schemas.microsoft.com/office/powerpoint/2010/main" val="423035830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Operation (Contd.)</a:t>
            </a:r>
          </a:p>
        </p:txBody>
      </p:sp>
      <p:sp>
        <p:nvSpPr>
          <p:cNvPr id="2" name="Content Placeholder 1"/>
          <p:cNvSpPr>
            <a:spLocks noGrp="1"/>
          </p:cNvSpPr>
          <p:nvPr>
            <p:ph idx="1"/>
          </p:nvPr>
        </p:nvSpPr>
        <p:spPr>
          <a:xfrm>
            <a:off x="214402" y="798944"/>
            <a:ext cx="8613074" cy="519901"/>
          </a:xfrm>
        </p:spPr>
        <p:txBody>
          <a:bodyPr/>
          <a:lstStyle/>
          <a:p>
            <a:pPr marL="0" indent="0">
              <a:buNone/>
            </a:pPr>
            <a:r>
              <a:rPr lang="en-US" sz="1600" dirty="0"/>
              <a:t>The following table lists the three independent security functions provided by the AAA architectural framework:</a:t>
            </a:r>
          </a:p>
        </p:txBody>
      </p:sp>
      <p:graphicFrame>
        <p:nvGraphicFramePr>
          <p:cNvPr id="3" name="Table 2"/>
          <p:cNvGraphicFramePr>
            <a:graphicFrameLocks noGrp="1"/>
          </p:cNvGraphicFramePr>
          <p:nvPr>
            <p:extLst>
              <p:ext uri="{D42A27DB-BD31-4B8C-83A1-F6EECF244321}">
                <p14:modId xmlns:p14="http://schemas.microsoft.com/office/powerpoint/2010/main" val="2581605291"/>
              </p:ext>
            </p:extLst>
          </p:nvPr>
        </p:nvGraphicFramePr>
        <p:xfrm>
          <a:off x="329940" y="1450987"/>
          <a:ext cx="8484120" cy="3081255"/>
        </p:xfrm>
        <a:graphic>
          <a:graphicData uri="http://schemas.openxmlformats.org/drawingml/2006/table">
            <a:tbl>
              <a:tblPr firstRow="1" bandRow="1">
                <a:tableStyleId>{5C22544A-7EE6-4342-B048-85BDC9FD1C3A}</a:tableStyleId>
              </a:tblPr>
              <a:tblGrid>
                <a:gridCol w="1538617">
                  <a:extLst>
                    <a:ext uri="{9D8B030D-6E8A-4147-A177-3AD203B41FA5}">
                      <a16:colId xmlns:a16="http://schemas.microsoft.com/office/drawing/2014/main" val="20000"/>
                    </a:ext>
                  </a:extLst>
                </a:gridCol>
                <a:gridCol w="6945503">
                  <a:extLst>
                    <a:ext uri="{9D8B030D-6E8A-4147-A177-3AD203B41FA5}">
                      <a16:colId xmlns:a16="http://schemas.microsoft.com/office/drawing/2014/main" val="20001"/>
                    </a:ext>
                  </a:extLst>
                </a:gridCol>
              </a:tblGrid>
              <a:tr h="349554">
                <a:tc>
                  <a:txBody>
                    <a:bodyPr/>
                    <a:lstStyle/>
                    <a:p>
                      <a:pPr algn="ctr" fontAlgn="ctr"/>
                      <a:r>
                        <a:rPr lang="en-IN" b="1" dirty="0">
                          <a:effectLst/>
                        </a:rPr>
                        <a:t>AAA Component</a:t>
                      </a:r>
                      <a:endParaRPr lang="en-IN" dirty="0">
                        <a:effectLst/>
                      </a:endParaRPr>
                    </a:p>
                  </a:txBody>
                  <a:tcPr marL="47625" marR="47625" marT="47625" marB="47625" anchor="ctr"/>
                </a:tc>
                <a:tc>
                  <a:txBody>
                    <a:bodyPr/>
                    <a:lstStyle/>
                    <a:p>
                      <a:pPr algn="ctr" fontAlgn="ctr"/>
                      <a:r>
                        <a:rPr lang="en-IN" b="1" dirty="0">
                          <a:effectLst/>
                        </a:rPr>
                        <a:t>Description</a:t>
                      </a:r>
                      <a:endParaRPr lang="en-IN" dirty="0">
                        <a:effectLst/>
                      </a:endParaRPr>
                    </a:p>
                  </a:txBody>
                  <a:tcPr marL="47625" marR="47625" marT="47625" marB="47625" anchor="ctr"/>
                </a:tc>
                <a:extLst>
                  <a:ext uri="{0D108BD9-81ED-4DB2-BD59-A6C34878D82A}">
                    <a16:rowId xmlns:a16="http://schemas.microsoft.com/office/drawing/2014/main" val="10000"/>
                  </a:ext>
                </a:extLst>
              </a:tr>
              <a:tr h="832888">
                <a:tc>
                  <a:txBody>
                    <a:bodyPr/>
                    <a:lstStyle/>
                    <a:p>
                      <a:pPr fontAlgn="ctr"/>
                      <a:r>
                        <a:rPr lang="en-IN" sz="1400" b="0" dirty="0">
                          <a:effectLst/>
                        </a:rPr>
                        <a:t>Authentication</a:t>
                      </a:r>
                    </a:p>
                  </a:txBody>
                  <a:tcPr marL="47625" marR="47625" marT="47625" marB="47625"/>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Authentication can be established using username and password combinations, challenge and response questions, token cards, and other methods.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AAA authentication provides a centralized way to control access to the network.</a:t>
                      </a:r>
                    </a:p>
                  </a:txBody>
                  <a:tcPr marL="47625" marR="47625" marT="47625" marB="47625" anchor="ctr"/>
                </a:tc>
                <a:extLst>
                  <a:ext uri="{0D108BD9-81ED-4DB2-BD59-A6C34878D82A}">
                    <a16:rowId xmlns:a16="http://schemas.microsoft.com/office/drawing/2014/main" val="10001"/>
                  </a:ext>
                </a:extLst>
              </a:tr>
              <a:tr h="828573">
                <a:tc>
                  <a:txBody>
                    <a:bodyPr/>
                    <a:lstStyle/>
                    <a:p>
                      <a:r>
                        <a:rPr lang="en-IN" sz="1400" dirty="0"/>
                        <a:t>Authorization</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After the user is authenticated, authorization services determine which resources the user can access and which operations the user is allowed to perform.</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An example is "User can access host server XYZ using SSH only."</a:t>
                      </a:r>
                    </a:p>
                  </a:txBody>
                  <a:tcPr/>
                </a:tc>
                <a:extLst>
                  <a:ext uri="{0D108BD9-81ED-4DB2-BD59-A6C34878D82A}">
                    <a16:rowId xmlns:a16="http://schemas.microsoft.com/office/drawing/2014/main" val="10002"/>
                  </a:ext>
                </a:extLst>
              </a:tr>
              <a:tr h="1070240">
                <a:tc>
                  <a:txBody>
                    <a:bodyPr/>
                    <a:lstStyle/>
                    <a:p>
                      <a:r>
                        <a:rPr lang="en-IN" sz="1400" dirty="0"/>
                        <a:t>Accounting</a:t>
                      </a:r>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Accounting records what the user does, including what is accessed, the amount of time the resource is accessed, and any changes that were made.</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Accounting keeps track of how network resources are used.</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An example is "User accessed host server XYZ using SSH for 15 minutes."</a:t>
                      </a: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3497509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Operation (Contd.)</a:t>
            </a:r>
          </a:p>
        </p:txBody>
      </p:sp>
      <p:sp>
        <p:nvSpPr>
          <p:cNvPr id="2" name="Content Placeholder 1"/>
          <p:cNvSpPr>
            <a:spLocks noGrp="1"/>
          </p:cNvSpPr>
          <p:nvPr>
            <p:ph idx="1"/>
          </p:nvPr>
        </p:nvSpPr>
        <p:spPr>
          <a:xfrm>
            <a:off x="214402" y="879833"/>
            <a:ext cx="3408027" cy="2858656"/>
          </a:xfrm>
        </p:spPr>
        <p:txBody>
          <a:bodyPr/>
          <a:lstStyle/>
          <a:p>
            <a:pPr marL="0" indent="0">
              <a:buNone/>
            </a:pPr>
            <a:r>
              <a:rPr lang="en-US" sz="1600" dirty="0"/>
              <a:t>This concept is similar to the use of a credit card, as indicated by the figure. The credit card identifies who can use it, how much that user can spend, and keeps account of what items the user spent money on.</a:t>
            </a:r>
            <a:br>
              <a:rPr lang="en-US" sz="1600" dirty="0"/>
            </a:br>
            <a:endParaRPr lang="en-US" sz="1600" dirty="0"/>
          </a:p>
        </p:txBody>
      </p:sp>
      <p:pic>
        <p:nvPicPr>
          <p:cNvPr id="4" name="Picture 3">
            <a:extLst>
              <a:ext uri="{FF2B5EF4-FFF2-40B4-BE49-F238E27FC236}">
                <a16:creationId xmlns:a16="http://schemas.microsoft.com/office/drawing/2014/main" id="{2FF6726C-F103-44BC-9C32-B295111E11BB}"/>
              </a:ext>
            </a:extLst>
          </p:cNvPr>
          <p:cNvPicPr>
            <a:picLocks noChangeAspect="1"/>
          </p:cNvPicPr>
          <p:nvPr/>
        </p:nvPicPr>
        <p:blipFill rotWithShape="1">
          <a:blip r:embed="rId4"/>
          <a:srcRect l="1483"/>
          <a:stretch/>
        </p:blipFill>
        <p:spPr>
          <a:xfrm>
            <a:off x="3622429" y="926424"/>
            <a:ext cx="5094479" cy="4032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2113574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19 Planning Guide</a:t>
            </a:r>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sz="1500" dirty="0"/>
              <a:t>Information to help </a:t>
            </a:r>
            <a:r>
              <a:rPr lang="en-CA" sz="1600" dirty="0"/>
              <a:t>you</a:t>
            </a:r>
            <a:r>
              <a:rPr lang="en-CA" sz="1500" dirty="0"/>
              <a:t> become familiar with the module</a:t>
            </a:r>
          </a:p>
          <a:p>
            <a:pPr lvl="1"/>
            <a:r>
              <a:rPr lang="en-CA" sz="1500" dirty="0"/>
              <a:t>Teaching aids</a:t>
            </a:r>
          </a:p>
          <a:p>
            <a:pPr>
              <a:buFont typeface="Arial" panose="020B0604020202020204" pitchFamily="34" charset="0"/>
              <a:buChar char="•"/>
            </a:pPr>
            <a:r>
              <a:rPr lang="en-CA" dirty="0"/>
              <a:t>Instructor Class Presentation</a:t>
            </a:r>
          </a:p>
          <a:p>
            <a:pPr lvl="1"/>
            <a:r>
              <a:rPr lang="en-CA" sz="1500" dirty="0"/>
              <a:t>Optional slides that you can use in the classroom</a:t>
            </a:r>
          </a:p>
          <a:p>
            <a:pPr lvl="1"/>
            <a:r>
              <a:rPr lang="en-CA" sz="1500" dirty="0"/>
              <a:t>Begins on slide # 8</a:t>
            </a:r>
          </a:p>
          <a:p>
            <a:pPr marL="142875" lvl="1" indent="0" algn="ctr">
              <a:buNone/>
            </a:pPr>
            <a:r>
              <a:rPr lang="en-CA" sz="1500" b="1" dirty="0"/>
              <a:t>Note: </a:t>
            </a:r>
            <a:r>
              <a:rPr lang="en-CA" sz="1500" dirty="0"/>
              <a:t>Remove the Planning Guide from this presentation before sharing with anyone.</a:t>
            </a:r>
          </a:p>
          <a:p>
            <a:pPr marL="0" indent="0">
              <a:buNone/>
            </a:pPr>
            <a:r>
              <a:rPr lang="en-CA" b="1" dirty="0">
                <a:solidFill>
                  <a:schemeClr val="accent4"/>
                </a:solidFill>
              </a:rPr>
              <a:t>For additional help and resources go to the Instructor Home Page and Course Resources for this course. </a:t>
            </a:r>
            <a:r>
              <a:rPr lang="en-US" b="1" dirty="0">
                <a:solidFill>
                  <a:schemeClr val="accent4"/>
                </a:solidFill>
              </a:rPr>
              <a:t>You also can visit the professional development site on www.netacad.com, the official Cisco Networking Academy Facebook page, or Instructor Only FB group.</a:t>
            </a:r>
            <a:endParaRPr lang="en-CA"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a:t>
            </a:r>
          </a:p>
        </p:txBody>
      </p:sp>
      <p:sp>
        <p:nvSpPr>
          <p:cNvPr id="2" name="Content Placeholder 1"/>
          <p:cNvSpPr>
            <a:spLocks noGrp="1"/>
          </p:cNvSpPr>
          <p:nvPr>
            <p:ph idx="1"/>
          </p:nvPr>
        </p:nvSpPr>
        <p:spPr>
          <a:xfrm>
            <a:off x="230294" y="820917"/>
            <a:ext cx="8566181" cy="3948902"/>
          </a:xfrm>
        </p:spPr>
        <p:txBody>
          <a:bodyPr/>
          <a:lstStyle/>
          <a:p>
            <a:pPr>
              <a:buFont typeface="Arial" panose="020B0604020202020204" pitchFamily="34" charset="0"/>
              <a:buChar char="•"/>
            </a:pPr>
            <a:r>
              <a:rPr lang="en-US" sz="1600" dirty="0"/>
              <a:t>AAA Authentication can be used to authenticate users for administrative access or it can be used to authenticate users for remote network access.</a:t>
            </a:r>
          </a:p>
          <a:p>
            <a:pPr>
              <a:buFont typeface="Arial" panose="020B0604020202020204" pitchFamily="34" charset="0"/>
              <a:buChar char="•"/>
            </a:pPr>
            <a:r>
              <a:rPr lang="en-US" sz="1600" dirty="0"/>
              <a:t>Cisco provides two common methods for implementing AAA Services:</a:t>
            </a:r>
          </a:p>
          <a:p>
            <a:pPr marL="0" indent="0">
              <a:buNone/>
            </a:pPr>
            <a:r>
              <a:rPr lang="en-US" sz="1600" b="1" dirty="0"/>
              <a:t>Local AAA Authentication</a:t>
            </a:r>
          </a:p>
          <a:p>
            <a:pPr>
              <a:buFont typeface="Arial" panose="020B0604020202020204" pitchFamily="34" charset="0"/>
              <a:buChar char="•"/>
            </a:pPr>
            <a:r>
              <a:rPr lang="en-US" sz="1600" dirty="0"/>
              <a:t>This method is known as self-contained authentication because it authenticates users against locally stored usernames and passwords. </a:t>
            </a:r>
          </a:p>
          <a:p>
            <a:pPr>
              <a:buFont typeface="Arial" panose="020B0604020202020204" pitchFamily="34" charset="0"/>
              <a:buChar char="•"/>
            </a:pPr>
            <a:r>
              <a:rPr lang="en-US" sz="1600" dirty="0"/>
              <a:t>Local AAA is ideal for small networks.</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290670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 (Contd.)</a:t>
            </a:r>
          </a:p>
        </p:txBody>
      </p:sp>
      <p:sp>
        <p:nvSpPr>
          <p:cNvPr id="2" name="Content Placeholder 1"/>
          <p:cNvSpPr>
            <a:spLocks noGrp="1"/>
          </p:cNvSpPr>
          <p:nvPr>
            <p:ph idx="1"/>
          </p:nvPr>
        </p:nvSpPr>
        <p:spPr>
          <a:xfrm>
            <a:off x="230294" y="820917"/>
            <a:ext cx="8566181" cy="3739360"/>
          </a:xfrm>
        </p:spPr>
        <p:txBody>
          <a:bodyPr/>
          <a:lstStyle/>
          <a:p>
            <a:pPr>
              <a:buFont typeface="Arial" panose="020B0604020202020204" pitchFamily="34" charset="0"/>
              <a:buChar char="•"/>
            </a:pPr>
            <a:r>
              <a:rPr lang="en-US" sz="1600" dirty="0"/>
              <a:t>The client establishes a connection with the router.</a:t>
            </a:r>
          </a:p>
          <a:p>
            <a:pPr>
              <a:buFont typeface="Arial" panose="020B0604020202020204" pitchFamily="34" charset="0"/>
              <a:buChar char="•"/>
            </a:pPr>
            <a:r>
              <a:rPr lang="en-US" sz="1600" dirty="0"/>
              <a:t>The AAA router prompts the user for a username and password.</a:t>
            </a:r>
          </a:p>
          <a:p>
            <a:pPr>
              <a:buFont typeface="Arial" panose="020B0604020202020204" pitchFamily="34" charset="0"/>
              <a:buChar char="•"/>
            </a:pPr>
            <a:r>
              <a:rPr lang="en-US" sz="1600" dirty="0"/>
              <a:t>The router authenticated the username and password using the local database and the user is provided access to the network based on information in the local database.</a:t>
            </a:r>
          </a:p>
        </p:txBody>
      </p:sp>
      <p:pic>
        <p:nvPicPr>
          <p:cNvPr id="4" name="Picture 3">
            <a:extLst>
              <a:ext uri="{FF2B5EF4-FFF2-40B4-BE49-F238E27FC236}">
                <a16:creationId xmlns:a16="http://schemas.microsoft.com/office/drawing/2014/main" id="{3F9AE57B-E66F-4715-8AB8-F91A1978515B}"/>
              </a:ext>
            </a:extLst>
          </p:cNvPr>
          <p:cNvPicPr>
            <a:picLocks noChangeAspect="1"/>
          </p:cNvPicPr>
          <p:nvPr/>
        </p:nvPicPr>
        <p:blipFill>
          <a:blip r:embed="rId4"/>
          <a:stretch>
            <a:fillRect/>
          </a:stretch>
        </p:blipFill>
        <p:spPr>
          <a:xfrm>
            <a:off x="1173787" y="2428732"/>
            <a:ext cx="6717749"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35771197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 (Contd.)</a:t>
            </a:r>
          </a:p>
        </p:txBody>
      </p:sp>
      <p:sp>
        <p:nvSpPr>
          <p:cNvPr id="2" name="Content Placeholder 1"/>
          <p:cNvSpPr>
            <a:spLocks noGrp="1"/>
          </p:cNvSpPr>
          <p:nvPr>
            <p:ph idx="1"/>
          </p:nvPr>
        </p:nvSpPr>
        <p:spPr>
          <a:xfrm>
            <a:off x="144064" y="741391"/>
            <a:ext cx="8855871" cy="3022778"/>
          </a:xfrm>
        </p:spPr>
        <p:txBody>
          <a:bodyPr/>
          <a:lstStyle/>
          <a:p>
            <a:pPr marL="0" indent="0">
              <a:buNone/>
            </a:pPr>
            <a:r>
              <a:rPr lang="en-US" sz="1600" b="1" dirty="0"/>
              <a:t>Server-based AAA Authentication</a:t>
            </a:r>
          </a:p>
          <a:p>
            <a:pPr>
              <a:buFont typeface="Arial" panose="020B0604020202020204" pitchFamily="34" charset="0"/>
              <a:buChar char="•"/>
            </a:pPr>
            <a:r>
              <a:rPr lang="en-US" sz="1600" dirty="0"/>
              <a:t>This method authenticates against a central AAA server that contains the usernames and passwords for all users. This is ideal for medium-to-large networks.</a:t>
            </a:r>
          </a:p>
          <a:p>
            <a:pPr>
              <a:buFont typeface="Arial" panose="020B0604020202020204" pitchFamily="34" charset="0"/>
              <a:buChar char="•"/>
            </a:pPr>
            <a:r>
              <a:rPr lang="en-US" sz="1600" dirty="0"/>
              <a:t>The client establishes a connection with the router.</a:t>
            </a:r>
          </a:p>
          <a:p>
            <a:pPr>
              <a:buFont typeface="Arial" panose="020B0604020202020204" pitchFamily="34" charset="0"/>
              <a:buChar char="•"/>
            </a:pPr>
            <a:r>
              <a:rPr lang="en-US" sz="1600" dirty="0"/>
              <a:t>The AAA router prompts the user for a username and password.</a:t>
            </a:r>
          </a:p>
          <a:p>
            <a:pPr>
              <a:buFont typeface="Arial" panose="020B0604020202020204" pitchFamily="34" charset="0"/>
              <a:buChar char="•"/>
            </a:pPr>
            <a:r>
              <a:rPr lang="en-US" sz="1600" dirty="0"/>
              <a:t>The router authenticates the username and password using a AAA server.</a:t>
            </a:r>
          </a:p>
          <a:p>
            <a:pPr>
              <a:buFont typeface="Arial" panose="020B0604020202020204" pitchFamily="34" charset="0"/>
              <a:buChar char="•"/>
            </a:pPr>
            <a:r>
              <a:rPr lang="en-US" sz="1600" dirty="0"/>
              <a:t>The user is provided access to the network based on information in the remote AAA server.</a:t>
            </a:r>
          </a:p>
          <a:p>
            <a:pPr marL="0" indent="0">
              <a:buNone/>
            </a:pPr>
            <a:endParaRPr lang="en-US" sz="1600" dirty="0"/>
          </a:p>
        </p:txBody>
      </p:sp>
      <p:pic>
        <p:nvPicPr>
          <p:cNvPr id="4" name="Picture 3">
            <a:extLst>
              <a:ext uri="{FF2B5EF4-FFF2-40B4-BE49-F238E27FC236}">
                <a16:creationId xmlns:a16="http://schemas.microsoft.com/office/drawing/2014/main" id="{D41DB097-52FE-4022-805D-E739D6BCD6FD}"/>
              </a:ext>
            </a:extLst>
          </p:cNvPr>
          <p:cNvPicPr>
            <a:picLocks noChangeAspect="1"/>
          </p:cNvPicPr>
          <p:nvPr/>
        </p:nvPicPr>
        <p:blipFill>
          <a:blip r:embed="rId4"/>
          <a:stretch>
            <a:fillRect/>
          </a:stretch>
        </p:blipFill>
        <p:spPr>
          <a:xfrm>
            <a:off x="1287829" y="3314916"/>
            <a:ext cx="6518573"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01918878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 (Contd.)</a:t>
            </a:r>
          </a:p>
        </p:txBody>
      </p:sp>
      <p:sp>
        <p:nvSpPr>
          <p:cNvPr id="2" name="Content Placeholder 1"/>
          <p:cNvSpPr>
            <a:spLocks noGrp="1"/>
          </p:cNvSpPr>
          <p:nvPr>
            <p:ph idx="1"/>
          </p:nvPr>
        </p:nvSpPr>
        <p:spPr>
          <a:xfrm>
            <a:off x="234461" y="798944"/>
            <a:ext cx="8765473" cy="3890287"/>
          </a:xfrm>
        </p:spPr>
        <p:txBody>
          <a:bodyPr/>
          <a:lstStyle/>
          <a:p>
            <a:pPr marL="0" indent="0">
              <a:buNone/>
            </a:pPr>
            <a:r>
              <a:rPr lang="en-US" sz="1600" b="1" dirty="0"/>
              <a:t>Centralized AAA</a:t>
            </a:r>
          </a:p>
          <a:p>
            <a:pPr>
              <a:buFont typeface="Arial" panose="020B0604020202020204" pitchFamily="34" charset="0"/>
              <a:buChar char="•"/>
            </a:pPr>
            <a:r>
              <a:rPr lang="en-US" sz="1600" dirty="0"/>
              <a:t>Centralized AAA is more scalable and manageable than local AAA authentication, and therefore, it is the preferred AAA implementation.</a:t>
            </a:r>
          </a:p>
          <a:p>
            <a:pPr>
              <a:buFont typeface="Arial" panose="020B0604020202020204" pitchFamily="34" charset="0"/>
              <a:buChar char="•"/>
            </a:pPr>
            <a:r>
              <a:rPr lang="en-US" sz="1600" dirty="0"/>
              <a:t>A centralized AAA system may independently maintain databases for authentication, authorization, and accounting. </a:t>
            </a:r>
          </a:p>
          <a:p>
            <a:pPr>
              <a:buFont typeface="Arial" panose="020B0604020202020204" pitchFamily="34" charset="0"/>
              <a:buChar char="•"/>
            </a:pPr>
            <a:r>
              <a:rPr lang="en-US" sz="1600" dirty="0"/>
              <a:t>It can leverage Active Directory or Lightweight Directory Access Protocol (LDAP) for user authentication and group membership, while maintaining its own authorization and accounting databases.</a:t>
            </a:r>
          </a:p>
          <a:p>
            <a:pPr>
              <a:buFont typeface="Arial" panose="020B0604020202020204" pitchFamily="34" charset="0"/>
              <a:buChar char="•"/>
            </a:pPr>
            <a:r>
              <a:rPr lang="en-US" sz="1600" dirty="0"/>
              <a:t>Devices communicate with the centralized AAA server using either the Remote Authentication Dial-In User Service (RADIUS) or Terminal Access Controller Access Control System (TACACS+) protocols.</a:t>
            </a:r>
          </a:p>
        </p:txBody>
      </p:sp>
    </p:spTree>
    <p:custDataLst>
      <p:tags r:id="rId1"/>
    </p:custDataLst>
    <p:extLst>
      <p:ext uri="{BB962C8B-B14F-4D97-AF65-F5344CB8AC3E}">
        <p14:creationId xmlns:p14="http://schemas.microsoft.com/office/powerpoint/2010/main" val="432429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 (Contd.)</a:t>
            </a:r>
          </a:p>
        </p:txBody>
      </p:sp>
      <p:sp>
        <p:nvSpPr>
          <p:cNvPr id="2" name="Content Placeholder 1"/>
          <p:cNvSpPr>
            <a:spLocks noGrp="1"/>
          </p:cNvSpPr>
          <p:nvPr>
            <p:ph idx="1"/>
          </p:nvPr>
        </p:nvSpPr>
        <p:spPr>
          <a:xfrm>
            <a:off x="202680" y="797471"/>
            <a:ext cx="8636520" cy="336520"/>
          </a:xfrm>
        </p:spPr>
        <p:txBody>
          <a:bodyPr/>
          <a:lstStyle/>
          <a:p>
            <a:pPr marL="0" indent="0">
              <a:buNone/>
            </a:pPr>
            <a:r>
              <a:rPr lang="en-US" sz="1600" dirty="0"/>
              <a:t>The following table lists the differences between the two protocols:</a:t>
            </a:r>
          </a:p>
          <a:p>
            <a:pPr marL="0" indent="0">
              <a:buNone/>
            </a:pPr>
            <a:br>
              <a:rPr lang="en-US" sz="1600" dirty="0"/>
            </a:br>
            <a:endParaRPr lang="en-US" sz="1600" dirty="0"/>
          </a:p>
        </p:txBody>
      </p:sp>
      <p:graphicFrame>
        <p:nvGraphicFramePr>
          <p:cNvPr id="5" name="Table 4">
            <a:extLst>
              <a:ext uri="{FF2B5EF4-FFF2-40B4-BE49-F238E27FC236}">
                <a16:creationId xmlns:a16="http://schemas.microsoft.com/office/drawing/2014/main" id="{42CE901E-BB70-4766-9AB6-113233C4D439}"/>
              </a:ext>
            </a:extLst>
          </p:cNvPr>
          <p:cNvGraphicFramePr>
            <a:graphicFrameLocks noGrp="1"/>
          </p:cNvGraphicFramePr>
          <p:nvPr>
            <p:extLst>
              <p:ext uri="{D42A27DB-BD31-4B8C-83A1-F6EECF244321}">
                <p14:modId xmlns:p14="http://schemas.microsoft.com/office/powerpoint/2010/main" val="992471834"/>
              </p:ext>
            </p:extLst>
          </p:nvPr>
        </p:nvGraphicFramePr>
        <p:xfrm>
          <a:off x="375138" y="1212989"/>
          <a:ext cx="8464061" cy="3133039"/>
        </p:xfrm>
        <a:graphic>
          <a:graphicData uri="http://schemas.openxmlformats.org/drawingml/2006/table">
            <a:tbl>
              <a:tblPr firstRow="1" bandRow="1">
                <a:tableStyleId>{5C22544A-7EE6-4342-B048-85BDC9FD1C3A}</a:tableStyleId>
              </a:tblPr>
              <a:tblGrid>
                <a:gridCol w="1416084">
                  <a:extLst>
                    <a:ext uri="{9D8B030D-6E8A-4147-A177-3AD203B41FA5}">
                      <a16:colId xmlns:a16="http://schemas.microsoft.com/office/drawing/2014/main" val="20000"/>
                    </a:ext>
                  </a:extLst>
                </a:gridCol>
                <a:gridCol w="3369501">
                  <a:extLst>
                    <a:ext uri="{9D8B030D-6E8A-4147-A177-3AD203B41FA5}">
                      <a16:colId xmlns:a16="http://schemas.microsoft.com/office/drawing/2014/main" val="20001"/>
                    </a:ext>
                  </a:extLst>
                </a:gridCol>
                <a:gridCol w="3678476">
                  <a:extLst>
                    <a:ext uri="{9D8B030D-6E8A-4147-A177-3AD203B41FA5}">
                      <a16:colId xmlns:a16="http://schemas.microsoft.com/office/drawing/2014/main" val="20002"/>
                    </a:ext>
                  </a:extLst>
                </a:gridCol>
              </a:tblGrid>
              <a:tr h="314878">
                <a:tc>
                  <a:txBody>
                    <a:bodyPr/>
                    <a:lstStyle/>
                    <a:p>
                      <a:pPr algn="ctr"/>
                      <a:r>
                        <a:rPr lang="en-IN" sz="1400" b="1" dirty="0"/>
                        <a:t>Functions</a:t>
                      </a:r>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IN" sz="1400" b="1" i="0" u="none" strike="noStrike" kern="1200" dirty="0">
                          <a:solidFill>
                            <a:schemeClr val="lt1"/>
                          </a:solidFill>
                          <a:effectLst/>
                          <a:latin typeface="+mn-lt"/>
                          <a:ea typeface="+mn-ea"/>
                          <a:cs typeface="+mn-cs"/>
                        </a:rPr>
                        <a:t>TACACS+</a:t>
                      </a:r>
                      <a:endParaRPr lang="en-IN" sz="1400" b="1" dirty="0"/>
                    </a:p>
                  </a:txBody>
                  <a:tcPr/>
                </a:tc>
                <a:tc>
                  <a:txBody>
                    <a:bodyPr/>
                    <a:lstStyle/>
                    <a:p>
                      <a:pPr algn="ctr"/>
                      <a:r>
                        <a:rPr lang="en-IN" sz="1400" b="1" dirty="0"/>
                        <a:t> RADIUS</a:t>
                      </a:r>
                    </a:p>
                  </a:txBody>
                  <a:tcPr/>
                </a:tc>
                <a:extLst>
                  <a:ext uri="{0D108BD9-81ED-4DB2-BD59-A6C34878D82A}">
                    <a16:rowId xmlns:a16="http://schemas.microsoft.com/office/drawing/2014/main" val="10000"/>
                  </a:ext>
                </a:extLst>
              </a:tr>
              <a:tr h="1200474">
                <a:tc>
                  <a:txBody>
                    <a:bodyPr/>
                    <a:lstStyle/>
                    <a:p>
                      <a:r>
                        <a:rPr lang="en-IN" sz="1400" dirty="0"/>
                        <a:t>Functionality</a:t>
                      </a:r>
                    </a:p>
                  </a:txBody>
                  <a:tcPr/>
                </a:tc>
                <a:tc>
                  <a:txBody>
                    <a:bodyPr/>
                    <a:lstStyle/>
                    <a:p>
                      <a:pPr fontAlgn="ctr"/>
                      <a:r>
                        <a:rPr lang="en-US" b="0" dirty="0">
                          <a:effectLst/>
                        </a:rPr>
                        <a:t>It separates authentication, authorization, and accounting functions according to the AAA architecture. This allows modularity of the security server implementation.</a:t>
                      </a:r>
                    </a:p>
                  </a:txBody>
                  <a:tcPr marL="47625" marR="47625" marT="47625" marB="47625"/>
                </a:tc>
                <a:tc>
                  <a:txBody>
                    <a:bodyPr/>
                    <a:lstStyle/>
                    <a:p>
                      <a:pPr fontAlgn="ctr"/>
                      <a:r>
                        <a:rPr lang="en-US" b="0" dirty="0">
                          <a:effectLst/>
                        </a:rPr>
                        <a:t>It combines authentication and authorization but separates accounting, which allows less flexibility in implementation than TACACS+.</a:t>
                      </a:r>
                    </a:p>
                  </a:txBody>
                  <a:tcPr marL="47625" marR="47625" marT="47625" marB="47625"/>
                </a:tc>
                <a:extLst>
                  <a:ext uri="{0D108BD9-81ED-4DB2-BD59-A6C34878D82A}">
                    <a16:rowId xmlns:a16="http://schemas.microsoft.com/office/drawing/2014/main" val="10001"/>
                  </a:ext>
                </a:extLst>
              </a:tr>
              <a:tr h="318814">
                <a:tc>
                  <a:txBody>
                    <a:bodyPr/>
                    <a:lstStyle/>
                    <a:p>
                      <a:pPr fontAlgn="ctr"/>
                      <a:r>
                        <a:rPr lang="en-IN" sz="1400" b="0" dirty="0">
                          <a:effectLst/>
                        </a:rPr>
                        <a:t>Standard</a:t>
                      </a:r>
                    </a:p>
                  </a:txBody>
                  <a:tcPr marL="47625" marR="47625" marT="47625" marB="47625"/>
                </a:tc>
                <a:tc>
                  <a:txBody>
                    <a:bodyPr/>
                    <a:lstStyle/>
                    <a:p>
                      <a:pPr fontAlgn="ctr"/>
                      <a:r>
                        <a:rPr lang="en-IN" sz="1400" b="0" dirty="0">
                          <a:effectLst/>
                        </a:rPr>
                        <a:t>Mostly Cisco supported</a:t>
                      </a:r>
                    </a:p>
                  </a:txBody>
                  <a:tcPr marL="47625" marR="47625" marT="47625" marB="47625"/>
                </a:tc>
                <a:tc>
                  <a:txBody>
                    <a:bodyPr/>
                    <a:lstStyle/>
                    <a:p>
                      <a:pPr fontAlgn="ctr"/>
                      <a:r>
                        <a:rPr lang="en-IN" sz="1400" b="0" dirty="0">
                          <a:effectLst/>
                        </a:rPr>
                        <a:t>Open/RFC standard</a:t>
                      </a:r>
                    </a:p>
                  </a:txBody>
                  <a:tcPr marL="47625" marR="47625" marT="47625" marB="47625"/>
                </a:tc>
                <a:extLst>
                  <a:ext uri="{0D108BD9-81ED-4DB2-BD59-A6C34878D82A}">
                    <a16:rowId xmlns:a16="http://schemas.microsoft.com/office/drawing/2014/main" val="10002"/>
                  </a:ext>
                </a:extLst>
              </a:tr>
              <a:tr h="539229">
                <a:tc>
                  <a:txBody>
                    <a:bodyPr/>
                    <a:lstStyle/>
                    <a:p>
                      <a:pPr fontAlgn="ctr"/>
                      <a:r>
                        <a:rPr lang="en-IN" sz="1400" b="0" dirty="0">
                          <a:effectLst/>
                        </a:rPr>
                        <a:t>Transport </a:t>
                      </a:r>
                    </a:p>
                  </a:txBody>
                  <a:tcPr marL="47625" marR="47625" marT="47625" marB="47625"/>
                </a:tc>
                <a:tc>
                  <a:txBody>
                    <a:bodyPr/>
                    <a:lstStyle/>
                    <a:p>
                      <a:pPr fontAlgn="ctr"/>
                      <a:r>
                        <a:rPr lang="en-IN" sz="1400" b="0" dirty="0">
                          <a:effectLst/>
                        </a:rPr>
                        <a:t>TCP port 49</a:t>
                      </a:r>
                    </a:p>
                  </a:txBody>
                  <a:tcPr marL="47625" marR="47625" marT="47625" marB="47625"/>
                </a:tc>
                <a:tc>
                  <a:txBody>
                    <a:bodyPr/>
                    <a:lstStyle/>
                    <a:p>
                      <a:pPr fontAlgn="ctr"/>
                      <a:r>
                        <a:rPr lang="en-US" sz="1400" b="0" dirty="0">
                          <a:effectLst/>
                        </a:rPr>
                        <a:t>UDP ports 1812 and 1813, or 1645 and 1646</a:t>
                      </a:r>
                    </a:p>
                  </a:txBody>
                  <a:tcPr marL="47625" marR="47625" marT="47625" marB="47625"/>
                </a:tc>
                <a:extLst>
                  <a:ext uri="{0D108BD9-81ED-4DB2-BD59-A6C34878D82A}">
                    <a16:rowId xmlns:a16="http://schemas.microsoft.com/office/drawing/2014/main" val="10003"/>
                  </a:ext>
                </a:extLst>
              </a:tr>
              <a:tr h="759644">
                <a:tc>
                  <a:txBody>
                    <a:bodyPr/>
                    <a:lstStyle/>
                    <a:p>
                      <a:pPr fontAlgn="ctr"/>
                      <a:r>
                        <a:rPr lang="en-IN" sz="1400" b="0" dirty="0">
                          <a:effectLst/>
                        </a:rPr>
                        <a:t>Protocol CHAP</a:t>
                      </a:r>
                    </a:p>
                  </a:txBody>
                  <a:tcPr marL="47625" marR="47625" marT="47625" marB="47625"/>
                </a:tc>
                <a:tc>
                  <a:txBody>
                    <a:bodyPr/>
                    <a:lstStyle/>
                    <a:p>
                      <a:pPr fontAlgn="ctr"/>
                      <a:r>
                        <a:rPr lang="en-US" sz="1400" b="0" dirty="0">
                          <a:effectLst/>
                        </a:rPr>
                        <a:t>Bidirectional challenge and response as used in Challenge Handshake Authentication Protocol (CHAP)</a:t>
                      </a:r>
                    </a:p>
                  </a:txBody>
                  <a:tcPr marL="47625" marR="47625" marT="47625" marB="47625"/>
                </a:tc>
                <a:tc>
                  <a:txBody>
                    <a:bodyPr/>
                    <a:lstStyle/>
                    <a:p>
                      <a:pPr fontAlgn="ctr"/>
                      <a:r>
                        <a:rPr lang="en-US" sz="1400" b="0" dirty="0">
                          <a:effectLst/>
                        </a:rPr>
                        <a:t>Unidirectional challenge and response from the RADIUS security server to the RADIUS client</a:t>
                      </a:r>
                    </a:p>
                  </a:txBody>
                  <a:tcPr marL="47625" marR="47625" marT="47625" marB="47625"/>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00891256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Authentication (Contd.)</a:t>
            </a:r>
          </a:p>
        </p:txBody>
      </p:sp>
      <p:graphicFrame>
        <p:nvGraphicFramePr>
          <p:cNvPr id="3" name="Table 2"/>
          <p:cNvGraphicFramePr>
            <a:graphicFrameLocks noGrp="1"/>
          </p:cNvGraphicFramePr>
          <p:nvPr>
            <p:extLst>
              <p:ext uri="{D42A27DB-BD31-4B8C-83A1-F6EECF244321}">
                <p14:modId xmlns:p14="http://schemas.microsoft.com/office/powerpoint/2010/main" val="3376922020"/>
              </p:ext>
            </p:extLst>
          </p:nvPr>
        </p:nvGraphicFramePr>
        <p:xfrm>
          <a:off x="392723" y="1030443"/>
          <a:ext cx="8358553" cy="2814726"/>
        </p:xfrm>
        <a:graphic>
          <a:graphicData uri="http://schemas.openxmlformats.org/drawingml/2006/table">
            <a:tbl>
              <a:tblPr firstRow="1" bandRow="1">
                <a:tableStyleId>{5C22544A-7EE6-4342-B048-85BDC9FD1C3A}</a:tableStyleId>
              </a:tblPr>
              <a:tblGrid>
                <a:gridCol w="1323343">
                  <a:extLst>
                    <a:ext uri="{9D8B030D-6E8A-4147-A177-3AD203B41FA5}">
                      <a16:colId xmlns:a16="http://schemas.microsoft.com/office/drawing/2014/main" val="20000"/>
                    </a:ext>
                  </a:extLst>
                </a:gridCol>
                <a:gridCol w="3197929">
                  <a:extLst>
                    <a:ext uri="{9D8B030D-6E8A-4147-A177-3AD203B41FA5}">
                      <a16:colId xmlns:a16="http://schemas.microsoft.com/office/drawing/2014/main" val="20001"/>
                    </a:ext>
                  </a:extLst>
                </a:gridCol>
                <a:gridCol w="3837281">
                  <a:extLst>
                    <a:ext uri="{9D8B030D-6E8A-4147-A177-3AD203B41FA5}">
                      <a16:colId xmlns:a16="http://schemas.microsoft.com/office/drawing/2014/main" val="20002"/>
                    </a:ext>
                  </a:extLst>
                </a:gridCol>
              </a:tblGrid>
              <a:tr h="341697">
                <a:tc>
                  <a:txBody>
                    <a:bodyPr/>
                    <a:lstStyle/>
                    <a:p>
                      <a:pPr algn="ctr"/>
                      <a:r>
                        <a:rPr lang="en-IN" sz="1400" b="1" dirty="0"/>
                        <a:t>Functions</a:t>
                      </a:r>
                    </a:p>
                  </a:txBody>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IN" sz="1400" b="1" i="0" u="none" strike="noStrike" kern="1200" dirty="0">
                          <a:solidFill>
                            <a:schemeClr val="lt1"/>
                          </a:solidFill>
                          <a:effectLst/>
                          <a:latin typeface="+mn-lt"/>
                          <a:ea typeface="+mn-ea"/>
                          <a:cs typeface="+mn-cs"/>
                        </a:rPr>
                        <a:t>TACACS+</a:t>
                      </a:r>
                      <a:endParaRPr lang="en-IN" sz="1400" b="1" dirty="0"/>
                    </a:p>
                  </a:txBody>
                  <a:tcPr/>
                </a:tc>
                <a:tc>
                  <a:txBody>
                    <a:bodyPr/>
                    <a:lstStyle/>
                    <a:p>
                      <a:pPr algn="ctr"/>
                      <a:r>
                        <a:rPr lang="en-IN" sz="1400" b="1" dirty="0"/>
                        <a:t> RADIUS</a:t>
                      </a:r>
                    </a:p>
                  </a:txBody>
                  <a:tcPr/>
                </a:tc>
                <a:extLst>
                  <a:ext uri="{0D108BD9-81ED-4DB2-BD59-A6C34878D82A}">
                    <a16:rowId xmlns:a16="http://schemas.microsoft.com/office/drawing/2014/main" val="10000"/>
                  </a:ext>
                </a:extLst>
              </a:tr>
              <a:tr h="1302718">
                <a:tc>
                  <a:txBody>
                    <a:bodyPr/>
                    <a:lstStyle/>
                    <a:p>
                      <a:pPr fontAlgn="ctr"/>
                      <a:r>
                        <a:rPr lang="en-IN" sz="1400" b="0" dirty="0">
                          <a:effectLst/>
                        </a:rPr>
                        <a:t>Confidentiality</a:t>
                      </a:r>
                    </a:p>
                  </a:txBody>
                  <a:tcPr marL="47625" marR="47625" marT="47625" marB="47625"/>
                </a:tc>
                <a:tc>
                  <a:txBody>
                    <a:bodyPr/>
                    <a:lstStyle/>
                    <a:p>
                      <a:pPr fontAlgn="ctr"/>
                      <a:r>
                        <a:rPr lang="en-US" sz="1400" b="0" dirty="0">
                          <a:effectLst/>
                        </a:rPr>
                        <a:t>Encrypts the entire body of the packet but leaves a standard TACACS+ header.</a:t>
                      </a:r>
                    </a:p>
                  </a:txBody>
                  <a:tcPr marL="47625" marR="47625" marT="47625" marB="47625"/>
                </a:tc>
                <a:tc>
                  <a:txBody>
                    <a:bodyPr/>
                    <a:lstStyle/>
                    <a:p>
                      <a:pPr fontAlgn="ctr"/>
                      <a:r>
                        <a:rPr lang="en-US" sz="1400" b="0" dirty="0">
                          <a:effectLst/>
                        </a:rPr>
                        <a:t>Encrypts only the password in the access-request packet from the client to the server. The remainder of the packet is unencrypted, leaving the username, authorized services, and accounting unprotected.</a:t>
                      </a:r>
                    </a:p>
                  </a:txBody>
                  <a:tcPr marL="47625" marR="47625" marT="47625" marB="47625"/>
                </a:tc>
                <a:extLst>
                  <a:ext uri="{0D108BD9-81ED-4DB2-BD59-A6C34878D82A}">
                    <a16:rowId xmlns:a16="http://schemas.microsoft.com/office/drawing/2014/main" val="10001"/>
                  </a:ext>
                </a:extLst>
              </a:tr>
              <a:tr h="824343">
                <a:tc>
                  <a:txBody>
                    <a:bodyPr/>
                    <a:lstStyle/>
                    <a:p>
                      <a:pPr fontAlgn="ctr"/>
                      <a:r>
                        <a:rPr lang="en-IN" sz="1400" b="0" dirty="0">
                          <a:effectLst/>
                        </a:rPr>
                        <a:t>Customization</a:t>
                      </a:r>
                    </a:p>
                  </a:txBody>
                  <a:tcPr marL="47625" marR="47625" marT="47625" marB="47625"/>
                </a:tc>
                <a:tc>
                  <a:txBody>
                    <a:bodyPr/>
                    <a:lstStyle/>
                    <a:p>
                      <a:pPr fontAlgn="ctr"/>
                      <a:r>
                        <a:rPr lang="en-US" sz="1400" b="0" dirty="0">
                          <a:effectLst/>
                        </a:rPr>
                        <a:t>Provides authorization of router commands on a per-user or per-group basis.</a:t>
                      </a:r>
                    </a:p>
                  </a:txBody>
                  <a:tcPr marL="47625" marR="47625" marT="47625" marB="47625"/>
                </a:tc>
                <a:tc>
                  <a:txBody>
                    <a:bodyPr/>
                    <a:lstStyle/>
                    <a:p>
                      <a:pPr fontAlgn="ctr"/>
                      <a:r>
                        <a:rPr lang="en-US" sz="1400" b="0" dirty="0">
                          <a:effectLst/>
                        </a:rPr>
                        <a:t>Has no option to authorize router commands on a per-user or per-group basis.</a:t>
                      </a:r>
                    </a:p>
                  </a:txBody>
                  <a:tcPr marL="47625" marR="47625" marT="47625" marB="47625"/>
                </a:tc>
                <a:extLst>
                  <a:ext uri="{0D108BD9-81ED-4DB2-BD59-A6C34878D82A}">
                    <a16:rowId xmlns:a16="http://schemas.microsoft.com/office/drawing/2014/main" val="10002"/>
                  </a:ext>
                </a:extLst>
              </a:tr>
              <a:tr h="345968">
                <a:tc>
                  <a:txBody>
                    <a:bodyPr/>
                    <a:lstStyle/>
                    <a:p>
                      <a:pPr fontAlgn="ctr"/>
                      <a:r>
                        <a:rPr lang="en-IN" sz="1400" b="0" dirty="0">
                          <a:effectLst/>
                        </a:rPr>
                        <a:t>Accounting</a:t>
                      </a:r>
                    </a:p>
                  </a:txBody>
                  <a:tcPr marL="47625" marR="47625" marT="47625" marB="47625"/>
                </a:tc>
                <a:tc>
                  <a:txBody>
                    <a:bodyPr/>
                    <a:lstStyle/>
                    <a:p>
                      <a:pPr fontAlgn="ctr"/>
                      <a:r>
                        <a:rPr lang="en-IN" sz="1400" b="0" dirty="0">
                          <a:effectLst/>
                        </a:rPr>
                        <a:t>Limited</a:t>
                      </a:r>
                    </a:p>
                  </a:txBody>
                  <a:tcPr marL="47625" marR="47625" marT="47625" marB="47625"/>
                </a:tc>
                <a:tc>
                  <a:txBody>
                    <a:bodyPr/>
                    <a:lstStyle/>
                    <a:p>
                      <a:pPr fontAlgn="ctr"/>
                      <a:r>
                        <a:rPr lang="en-IN" sz="1400" b="0" dirty="0">
                          <a:effectLst/>
                        </a:rPr>
                        <a:t>Extensive</a:t>
                      </a:r>
                    </a:p>
                  </a:txBody>
                  <a:tcPr marL="47625" marR="47625" marT="47625" marB="47625"/>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59484513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Accounting Logs</a:t>
            </a:r>
          </a:p>
        </p:txBody>
      </p:sp>
      <p:sp>
        <p:nvSpPr>
          <p:cNvPr id="2" name="Content Placeholder 1"/>
          <p:cNvSpPr>
            <a:spLocks noGrp="1"/>
          </p:cNvSpPr>
          <p:nvPr>
            <p:ph idx="1"/>
          </p:nvPr>
        </p:nvSpPr>
        <p:spPr>
          <a:xfrm>
            <a:off x="144063" y="798944"/>
            <a:ext cx="8855872" cy="3843394"/>
          </a:xfrm>
        </p:spPr>
        <p:txBody>
          <a:bodyPr/>
          <a:lstStyle/>
          <a:p>
            <a:pPr>
              <a:buFont typeface="Arial" panose="020B0604020202020204" pitchFamily="34" charset="0"/>
              <a:buChar char="•"/>
            </a:pPr>
            <a:r>
              <a:rPr lang="en-US" sz="1600" dirty="0"/>
              <a:t>Centralized AAA also enables the use of the Accounting method. </a:t>
            </a:r>
          </a:p>
          <a:p>
            <a:pPr>
              <a:buFont typeface="Arial" panose="020B0604020202020204" pitchFamily="34" charset="0"/>
              <a:buChar char="•"/>
            </a:pPr>
            <a:r>
              <a:rPr lang="en-US" sz="1600" dirty="0"/>
              <a:t>Accounting records from all devices are sent to centralized repositories, which simplifies auditing of user actions.</a:t>
            </a:r>
          </a:p>
          <a:p>
            <a:pPr>
              <a:buFont typeface="Arial" panose="020B0604020202020204" pitchFamily="34" charset="0"/>
              <a:buChar char="•"/>
            </a:pPr>
            <a:r>
              <a:rPr lang="en-US" sz="1600" dirty="0"/>
              <a:t>AAA Accounting collects and reports usage data in AAA logs. These logs are useful for security auditing. </a:t>
            </a:r>
          </a:p>
          <a:p>
            <a:pPr>
              <a:buFont typeface="Arial" panose="020B0604020202020204" pitchFamily="34" charset="0"/>
              <a:buChar char="•"/>
            </a:pPr>
            <a:r>
              <a:rPr lang="en-US" sz="1600" dirty="0"/>
              <a:t>The collected data might include the start and stop connection times, executed commands, number of packets, and number of bytes.</a:t>
            </a:r>
          </a:p>
          <a:p>
            <a:pPr>
              <a:buFont typeface="Arial" panose="020B0604020202020204" pitchFamily="34" charset="0"/>
              <a:buChar char="•"/>
            </a:pPr>
            <a:r>
              <a:rPr lang="en-US" sz="1600" dirty="0"/>
              <a:t>One widely deployed use of accounting is to combine it with AAA authentication. This helps with managing access to internetworking devices by network administrative staff.</a:t>
            </a:r>
          </a:p>
        </p:txBody>
      </p:sp>
    </p:spTree>
    <p:custDataLst>
      <p:tags r:id="rId1"/>
    </p:custDataLst>
    <p:extLst>
      <p:ext uri="{BB962C8B-B14F-4D97-AF65-F5344CB8AC3E}">
        <p14:creationId xmlns:p14="http://schemas.microsoft.com/office/powerpoint/2010/main" val="299162385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Accounting Logs (Contd.)</a:t>
            </a:r>
          </a:p>
        </p:txBody>
      </p:sp>
      <p:sp>
        <p:nvSpPr>
          <p:cNvPr id="2" name="Content Placeholder 1"/>
          <p:cNvSpPr>
            <a:spLocks noGrp="1"/>
          </p:cNvSpPr>
          <p:nvPr>
            <p:ph idx="1"/>
          </p:nvPr>
        </p:nvSpPr>
        <p:spPr>
          <a:xfrm>
            <a:off x="144063" y="798944"/>
            <a:ext cx="8855872" cy="2070865"/>
          </a:xfrm>
        </p:spPr>
        <p:txBody>
          <a:bodyPr/>
          <a:lstStyle/>
          <a:p>
            <a:pPr>
              <a:buFont typeface="Arial" panose="020B0604020202020204" pitchFamily="34" charset="0"/>
              <a:buChar char="•"/>
            </a:pPr>
            <a:r>
              <a:rPr lang="en-US" sz="1600" dirty="0"/>
              <a:t>Accounting provides more security than just authentication. The AAA servers keep a detailed log of exactly what the authenticated user does on the device. </a:t>
            </a:r>
          </a:p>
          <a:p>
            <a:pPr>
              <a:buFont typeface="Arial" panose="020B0604020202020204" pitchFamily="34" charset="0"/>
              <a:buChar char="•"/>
            </a:pPr>
            <a:r>
              <a:rPr lang="en-US" sz="1600" dirty="0"/>
              <a:t>This includes all EXEC and configuration commands issued by the user.</a:t>
            </a:r>
          </a:p>
          <a:p>
            <a:pPr>
              <a:buFont typeface="Arial" panose="020B0604020202020204" pitchFamily="34" charset="0"/>
              <a:buChar char="•"/>
            </a:pPr>
            <a:r>
              <a:rPr lang="en-US" sz="1600" dirty="0"/>
              <a:t>When a user has been authenticated, the AAA accounting process generates a start message to begin the accounting process.</a:t>
            </a:r>
          </a:p>
          <a:p>
            <a:pPr>
              <a:buFont typeface="Arial" panose="020B0604020202020204" pitchFamily="34" charset="0"/>
              <a:buChar char="•"/>
            </a:pPr>
            <a:r>
              <a:rPr lang="en-US" sz="1600" dirty="0"/>
              <a:t>When the user finishes, a stop message is recorded and the accounting process ends.</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FCA5126E-EDE0-4AFC-8A14-E0DC96068F47}"/>
              </a:ext>
            </a:extLst>
          </p:cNvPr>
          <p:cNvPicPr>
            <a:picLocks noChangeAspect="1"/>
          </p:cNvPicPr>
          <p:nvPr/>
        </p:nvPicPr>
        <p:blipFill>
          <a:blip r:embed="rId4"/>
          <a:stretch>
            <a:fillRect/>
          </a:stretch>
        </p:blipFill>
        <p:spPr>
          <a:xfrm>
            <a:off x="926123" y="3004645"/>
            <a:ext cx="6892257"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8794160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AAA Usage and Operation</a:t>
            </a:r>
            <a:br>
              <a:rPr lang="en-US" altLang="en-US" dirty="0"/>
            </a:br>
            <a:r>
              <a:rPr lang="en-IN" dirty="0"/>
              <a:t>AAA Accounting Logs (Contd.)</a:t>
            </a:r>
          </a:p>
        </p:txBody>
      </p:sp>
      <p:sp>
        <p:nvSpPr>
          <p:cNvPr id="2" name="Content Placeholder 1"/>
          <p:cNvSpPr>
            <a:spLocks noGrp="1"/>
          </p:cNvSpPr>
          <p:nvPr>
            <p:ph idx="1"/>
          </p:nvPr>
        </p:nvSpPr>
        <p:spPr>
          <a:xfrm>
            <a:off x="144064" y="716883"/>
            <a:ext cx="8495844" cy="401717"/>
          </a:xfrm>
        </p:spPr>
        <p:txBody>
          <a:bodyPr/>
          <a:lstStyle/>
          <a:p>
            <a:pPr marL="0" indent="0">
              <a:buNone/>
            </a:pPr>
            <a:r>
              <a:rPr lang="en-US" sz="1600" dirty="0"/>
              <a:t>The following table describes the types of accounting information that can be collected:</a:t>
            </a:r>
          </a:p>
          <a:p>
            <a:pPr marL="0" indent="0">
              <a:buNone/>
            </a:pP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420425831"/>
              </p:ext>
            </p:extLst>
          </p:nvPr>
        </p:nvGraphicFramePr>
        <p:xfrm>
          <a:off x="248112" y="1099716"/>
          <a:ext cx="8651616" cy="3859530"/>
        </p:xfrm>
        <a:graphic>
          <a:graphicData uri="http://schemas.openxmlformats.org/drawingml/2006/table">
            <a:tbl>
              <a:tblPr firstRow="1" bandRow="1">
                <a:tableStyleId>{5C22544A-7EE6-4342-B048-85BDC9FD1C3A}</a:tableStyleId>
              </a:tblPr>
              <a:tblGrid>
                <a:gridCol w="1918313">
                  <a:extLst>
                    <a:ext uri="{9D8B030D-6E8A-4147-A177-3AD203B41FA5}">
                      <a16:colId xmlns:a16="http://schemas.microsoft.com/office/drawing/2014/main" val="20000"/>
                    </a:ext>
                  </a:extLst>
                </a:gridCol>
                <a:gridCol w="6733303">
                  <a:extLst>
                    <a:ext uri="{9D8B030D-6E8A-4147-A177-3AD203B41FA5}">
                      <a16:colId xmlns:a16="http://schemas.microsoft.com/office/drawing/2014/main" val="20001"/>
                    </a:ext>
                  </a:extLst>
                </a:gridCol>
              </a:tblGrid>
              <a:tr h="467852">
                <a:tc>
                  <a:txBody>
                    <a:bodyPr/>
                    <a:lstStyle/>
                    <a:p>
                      <a:pPr algn="ctr"/>
                      <a:r>
                        <a:rPr lang="en-IN" sz="1400" b="1" dirty="0"/>
                        <a:t>Types of Accounting Information</a:t>
                      </a:r>
                    </a:p>
                  </a:txBody>
                  <a:tcPr/>
                </a:tc>
                <a:tc>
                  <a:txBody>
                    <a:bodyPr/>
                    <a:lstStyle/>
                    <a:p>
                      <a:pPr algn="ctr"/>
                      <a:r>
                        <a:rPr lang="en-IN" sz="1400" b="1" dirty="0"/>
                        <a:t>Description</a:t>
                      </a:r>
                    </a:p>
                  </a:txBody>
                  <a:tcPr/>
                </a:tc>
                <a:extLst>
                  <a:ext uri="{0D108BD9-81ED-4DB2-BD59-A6C34878D82A}">
                    <a16:rowId xmlns:a16="http://schemas.microsoft.com/office/drawing/2014/main" val="10000"/>
                  </a:ext>
                </a:extLst>
              </a:tr>
              <a:tr h="471292">
                <a:tc>
                  <a:txBody>
                    <a:bodyPr/>
                    <a:lstStyle/>
                    <a:p>
                      <a:pPr fontAlgn="ctr"/>
                      <a:r>
                        <a:rPr lang="en-IN" sz="1400" b="0" dirty="0">
                          <a:effectLst/>
                        </a:rPr>
                        <a:t>Network Accounting</a:t>
                      </a:r>
                    </a:p>
                  </a:txBody>
                  <a:tcPr marL="47625" marR="47625" marT="47625" marB="47625" anchor="ctr"/>
                </a:tc>
                <a:tc>
                  <a:txBody>
                    <a:bodyPr/>
                    <a:lstStyle/>
                    <a:p>
                      <a:pPr fontAlgn="ctr"/>
                      <a:r>
                        <a:rPr lang="en-US" sz="1400" b="0" dirty="0">
                          <a:effectLst/>
                        </a:rPr>
                        <a:t>It captures information for all Point-to-Point Protocol (PPP) sessions, including packet and byte counts.</a:t>
                      </a:r>
                    </a:p>
                  </a:txBody>
                  <a:tcPr marL="47625" marR="47625" marT="47625" marB="47625" anchor="ctr"/>
                </a:tc>
                <a:extLst>
                  <a:ext uri="{0D108BD9-81ED-4DB2-BD59-A6C34878D82A}">
                    <a16:rowId xmlns:a16="http://schemas.microsoft.com/office/drawing/2014/main" val="10001"/>
                  </a:ext>
                </a:extLst>
              </a:tr>
              <a:tr h="471292">
                <a:tc>
                  <a:txBody>
                    <a:bodyPr/>
                    <a:lstStyle/>
                    <a:p>
                      <a:pPr fontAlgn="ctr"/>
                      <a:r>
                        <a:rPr lang="en-IN" sz="1400" b="0" dirty="0">
                          <a:effectLst/>
                        </a:rPr>
                        <a:t>Connection Accounting</a:t>
                      </a:r>
                    </a:p>
                  </a:txBody>
                  <a:tcPr marL="47625" marR="47625" marT="47625" marB="47625" anchor="ctr"/>
                </a:tc>
                <a:tc>
                  <a:txBody>
                    <a:bodyPr/>
                    <a:lstStyle/>
                    <a:p>
                      <a:pPr fontAlgn="ctr"/>
                      <a:r>
                        <a:rPr lang="en-US" sz="1400" b="0" dirty="0">
                          <a:effectLst/>
                        </a:rPr>
                        <a:t>It captures information about all outbound connections that are made from the AAA client, such as by SSH.</a:t>
                      </a:r>
                    </a:p>
                  </a:txBody>
                  <a:tcPr marL="47625" marR="47625" marT="47625" marB="47625" anchor="ctr"/>
                </a:tc>
                <a:extLst>
                  <a:ext uri="{0D108BD9-81ED-4DB2-BD59-A6C34878D82A}">
                    <a16:rowId xmlns:a16="http://schemas.microsoft.com/office/drawing/2014/main" val="10002"/>
                  </a:ext>
                </a:extLst>
              </a:tr>
              <a:tr h="663938">
                <a:tc>
                  <a:txBody>
                    <a:bodyPr/>
                    <a:lstStyle/>
                    <a:p>
                      <a:pPr fontAlgn="ctr"/>
                      <a:r>
                        <a:rPr lang="en-IN" sz="1400" b="0" dirty="0">
                          <a:effectLst/>
                        </a:rPr>
                        <a:t>EXEC Accounting</a:t>
                      </a:r>
                    </a:p>
                  </a:txBody>
                  <a:tcPr marL="47625" marR="47625" marT="47625" marB="47625" anchor="ctr"/>
                </a:tc>
                <a:tc>
                  <a:txBody>
                    <a:bodyPr/>
                    <a:lstStyle/>
                    <a:p>
                      <a:pPr fontAlgn="ctr"/>
                      <a:r>
                        <a:rPr lang="en-US" sz="1400" b="0" dirty="0">
                          <a:effectLst/>
                        </a:rPr>
                        <a:t>It captures information about user EXEC terminal sessions on the network access server, including username, date, start and stop times, and the access server IP address.</a:t>
                      </a:r>
                    </a:p>
                  </a:txBody>
                  <a:tcPr marL="47625" marR="47625" marT="47625" marB="47625" anchor="ctr"/>
                </a:tc>
                <a:extLst>
                  <a:ext uri="{0D108BD9-81ED-4DB2-BD59-A6C34878D82A}">
                    <a16:rowId xmlns:a16="http://schemas.microsoft.com/office/drawing/2014/main" val="10003"/>
                  </a:ext>
                </a:extLst>
              </a:tr>
              <a:tr h="278647">
                <a:tc>
                  <a:txBody>
                    <a:bodyPr/>
                    <a:lstStyle/>
                    <a:p>
                      <a:pPr fontAlgn="ctr"/>
                      <a:r>
                        <a:rPr lang="en-IN" sz="1400" b="0" dirty="0">
                          <a:effectLst/>
                        </a:rPr>
                        <a:t>System Accounting</a:t>
                      </a:r>
                    </a:p>
                  </a:txBody>
                  <a:tcPr marL="47625" marR="47625" marT="47625" marB="47625" anchor="ctr"/>
                </a:tc>
                <a:tc>
                  <a:txBody>
                    <a:bodyPr/>
                    <a:lstStyle/>
                    <a:p>
                      <a:pPr fontAlgn="ctr"/>
                      <a:r>
                        <a:rPr lang="en-US" sz="1400" b="0" dirty="0">
                          <a:effectLst/>
                        </a:rPr>
                        <a:t>It captures information about all system-level events.</a:t>
                      </a:r>
                    </a:p>
                  </a:txBody>
                  <a:tcPr marL="47625" marR="47625" marT="47625" marB="47625" anchor="ctr"/>
                </a:tc>
                <a:extLst>
                  <a:ext uri="{0D108BD9-81ED-4DB2-BD59-A6C34878D82A}">
                    <a16:rowId xmlns:a16="http://schemas.microsoft.com/office/drawing/2014/main" val="10004"/>
                  </a:ext>
                </a:extLst>
              </a:tr>
              <a:tr h="663938">
                <a:tc>
                  <a:txBody>
                    <a:bodyPr/>
                    <a:lstStyle/>
                    <a:p>
                      <a:pPr fontAlgn="ctr"/>
                      <a:r>
                        <a:rPr lang="en-IN" sz="1400" b="0" dirty="0">
                          <a:effectLst/>
                        </a:rPr>
                        <a:t>Command Accounting</a:t>
                      </a:r>
                    </a:p>
                  </a:txBody>
                  <a:tcPr marL="47625" marR="47625" marT="47625" marB="47625" anchor="ctr"/>
                </a:tc>
                <a:tc>
                  <a:txBody>
                    <a:bodyPr/>
                    <a:lstStyle/>
                    <a:p>
                      <a:pPr fontAlgn="ctr"/>
                      <a:r>
                        <a:rPr lang="en-US" sz="1400" b="0" dirty="0">
                          <a:effectLst/>
                        </a:rPr>
                        <a:t>It captures information about the EXEC shell commands for a specified privilege level ,as well as the date and time each command was executed, and the user who executed it.</a:t>
                      </a:r>
                    </a:p>
                  </a:txBody>
                  <a:tcPr marL="47625" marR="47625" marT="47625" marB="47625" anchor="ctr"/>
                </a:tc>
                <a:extLst>
                  <a:ext uri="{0D108BD9-81ED-4DB2-BD59-A6C34878D82A}">
                    <a16:rowId xmlns:a16="http://schemas.microsoft.com/office/drawing/2014/main" val="1830297535"/>
                  </a:ext>
                </a:extLst>
              </a:tr>
              <a:tr h="467852">
                <a:tc>
                  <a:txBody>
                    <a:bodyPr/>
                    <a:lstStyle/>
                    <a:p>
                      <a:pPr fontAlgn="ctr"/>
                      <a:r>
                        <a:rPr lang="en-IN" sz="1400" b="0" dirty="0">
                          <a:effectLst/>
                        </a:rPr>
                        <a:t>Resource Accounting</a:t>
                      </a:r>
                    </a:p>
                  </a:txBody>
                  <a:tcPr marL="47625" marR="47625" marT="47625" marB="47625" anchor="ctr"/>
                </a:tc>
                <a:tc>
                  <a:txBody>
                    <a:bodyPr/>
                    <a:lstStyle/>
                    <a:p>
                      <a:r>
                        <a:rPr lang="en-US" sz="1400" b="0" i="0" u="none" strike="noStrike" kern="1200" dirty="0">
                          <a:solidFill>
                            <a:schemeClr val="dk1"/>
                          </a:solidFill>
                          <a:effectLst/>
                          <a:latin typeface="+mn-lt"/>
                          <a:ea typeface="+mn-ea"/>
                          <a:cs typeface="+mn-cs"/>
                        </a:rPr>
                        <a:t>It captures 'start' and 'stop' record support for connections that have passed user authentication. </a:t>
                      </a:r>
                      <a:endParaRPr lang="en-IN" sz="1200" b="0" dirty="0"/>
                    </a:p>
                  </a:txBody>
                  <a:tcPr/>
                </a:tc>
                <a:extLst>
                  <a:ext uri="{0D108BD9-81ED-4DB2-BD59-A6C34878D82A}">
                    <a16:rowId xmlns:a16="http://schemas.microsoft.com/office/drawing/2014/main" val="4094375118"/>
                  </a:ext>
                </a:extLst>
              </a:tr>
            </a:tbl>
          </a:graphicData>
        </a:graphic>
      </p:graphicFrame>
    </p:spTree>
    <p:custDataLst>
      <p:tags r:id="rId1"/>
    </p:custDataLst>
    <p:extLst>
      <p:ext uri="{BB962C8B-B14F-4D97-AF65-F5344CB8AC3E}">
        <p14:creationId xmlns:p14="http://schemas.microsoft.com/office/powerpoint/2010/main" val="38197156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657237" cy="1802391"/>
          </a:xfrm>
        </p:spPr>
        <p:txBody>
          <a:bodyPr/>
          <a:lstStyle/>
          <a:p>
            <a:r>
              <a:rPr lang="en-US" dirty="0">
                <a:solidFill>
                  <a:schemeClr val="accent5">
                    <a:lumMod val="40000"/>
                    <a:lumOff val="60000"/>
                  </a:schemeClr>
                </a:solidFill>
              </a:rPr>
              <a:t>19.3 </a:t>
            </a:r>
            <a:r>
              <a:rPr lang="en-IN" dirty="0">
                <a:solidFill>
                  <a:schemeClr val="accent5">
                    <a:lumMod val="40000"/>
                    <a:lumOff val="60000"/>
                  </a:schemeClr>
                </a:solidFill>
              </a:rPr>
              <a:t>Access Control Summary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sz="1600"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148181509"/>
              </p:ext>
            </p:extLst>
          </p:nvPr>
        </p:nvGraphicFramePr>
        <p:xfrm>
          <a:off x="293236" y="1229535"/>
          <a:ext cx="8557528" cy="1777365"/>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367710602"/>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265091">
                <a:tc>
                  <a:txBody>
                    <a:bodyPr/>
                    <a:lstStyle/>
                    <a:p>
                      <a:pPr algn="l" fontAlgn="b"/>
                      <a:r>
                        <a:rPr lang="en-US" sz="1400" kern="1200" dirty="0">
                          <a:solidFill>
                            <a:schemeClr val="dk1"/>
                          </a:solidFill>
                          <a:latin typeface="+mn-lt"/>
                          <a:ea typeface="+mn-ea"/>
                          <a:cs typeface="+mn-cs"/>
                        </a:rPr>
                        <a:t>Module Quiz</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10002"/>
                  </a:ext>
                </a:extLst>
              </a:tr>
              <a:tr h="265091">
                <a:tc>
                  <a:txBody>
                    <a:bodyPr/>
                    <a:lstStyle/>
                    <a:p>
                      <a:pPr algn="l" fontAlgn="b"/>
                      <a:r>
                        <a:rPr lang="en-US" sz="1400" kern="1200" dirty="0">
                          <a:solidFill>
                            <a:schemeClr val="dk1"/>
                          </a:solidFill>
                          <a:latin typeface="+mn-lt"/>
                          <a:ea typeface="+mn-ea"/>
                          <a:cs typeface="+mn-cs"/>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69816" cy="757551"/>
          </a:xfrm>
        </p:spPr>
        <p:txBody>
          <a:bodyPr/>
          <a:lstStyle/>
          <a:p>
            <a:r>
              <a:rPr lang="en-IN" sz="1600" dirty="0"/>
              <a:t>Access Control Summary</a:t>
            </a:r>
            <a:br>
              <a:rPr lang="en-US" altLang="en-US" sz="1600" dirty="0"/>
            </a:br>
            <a:r>
              <a:rPr lang="en-US" dirty="0"/>
              <a:t>What Did I Learn in this Module?</a:t>
            </a:r>
            <a:endParaRPr lang="en-CA" altLang="en-US" dirty="0"/>
          </a:p>
        </p:txBody>
      </p:sp>
      <p:sp>
        <p:nvSpPr>
          <p:cNvPr id="13315" name="Content Placeholder 2"/>
          <p:cNvSpPr>
            <a:spLocks noGrp="1"/>
          </p:cNvSpPr>
          <p:nvPr>
            <p:ph idx="1"/>
          </p:nvPr>
        </p:nvSpPr>
        <p:spPr>
          <a:xfrm>
            <a:off x="215900" y="750675"/>
            <a:ext cx="8797471" cy="4164225"/>
          </a:xfrm>
        </p:spPr>
        <p:txBody>
          <a:bodyPr/>
          <a:lstStyle/>
          <a:p>
            <a:pPr marL="171450" lvl="2" indent="-171450">
              <a:spcBef>
                <a:spcPts val="600"/>
              </a:spcBef>
              <a:spcAft>
                <a:spcPts val="600"/>
              </a:spcAft>
              <a:buClr>
                <a:schemeClr val="tx2"/>
              </a:buClr>
              <a:buSzPct val="90000"/>
            </a:pPr>
            <a:r>
              <a:rPr lang="en-US" sz="1600" dirty="0"/>
              <a:t>The CIA triad consists of the primary three components of information security: confidentiality, integrity, and availability.</a:t>
            </a:r>
          </a:p>
          <a:p>
            <a:pPr marL="171450" lvl="2" indent="-171450">
              <a:spcBef>
                <a:spcPts val="600"/>
              </a:spcBef>
              <a:spcAft>
                <a:spcPts val="600"/>
              </a:spcAft>
              <a:buClr>
                <a:schemeClr val="tx2"/>
              </a:buClr>
              <a:buSzPct val="90000"/>
            </a:pPr>
            <a:r>
              <a:rPr lang="en-US" sz="1600" dirty="0"/>
              <a:t>Zero trust is a comprehensive approach to securing all access across networks, applications, and environments.</a:t>
            </a:r>
          </a:p>
          <a:p>
            <a:pPr marL="171450" lvl="2" indent="-171450">
              <a:spcBef>
                <a:spcPts val="600"/>
              </a:spcBef>
              <a:spcAft>
                <a:spcPts val="600"/>
              </a:spcAft>
              <a:buClr>
                <a:schemeClr val="tx2"/>
              </a:buClr>
              <a:buSzPct val="90000"/>
            </a:pPr>
            <a:r>
              <a:rPr lang="en-US" sz="1600" dirty="0"/>
              <a:t>The principle of zero trust is "never trust, always verify". The pillars of trust are zero trust for workforce, zero trust for workloads, and zero trust for workplace.</a:t>
            </a:r>
          </a:p>
          <a:p>
            <a:pPr marL="171450" lvl="2" indent="-171450">
              <a:spcBef>
                <a:spcPts val="600"/>
              </a:spcBef>
              <a:spcAft>
                <a:spcPts val="600"/>
              </a:spcAft>
              <a:buClr>
                <a:schemeClr val="tx2"/>
              </a:buClr>
              <a:buSzPct val="90000"/>
            </a:pPr>
            <a:r>
              <a:rPr lang="en-US" sz="1600" dirty="0"/>
              <a:t>In a zero trust approach, any place at which an access control decision is required should be considered a perimeter.</a:t>
            </a:r>
          </a:p>
          <a:p>
            <a:pPr marL="171450" lvl="2" indent="-171450">
              <a:spcBef>
                <a:spcPts val="600"/>
              </a:spcBef>
              <a:spcAft>
                <a:spcPts val="600"/>
              </a:spcAft>
              <a:buClr>
                <a:schemeClr val="tx2"/>
              </a:buClr>
              <a:buSzPct val="90000"/>
            </a:pPr>
            <a:r>
              <a:rPr lang="en-US" sz="1600" dirty="0"/>
              <a:t>Access control methods include discretionary access control (DAC), mandatory access control (MAC), role-based access control (RBAC), attribute-based control (ABAC), rule-based access (RBAC), and time-based access control (TAC).</a:t>
            </a:r>
          </a:p>
          <a:p>
            <a:pPr marL="171450" lvl="2" indent="-171450">
              <a:spcBef>
                <a:spcPts val="600"/>
              </a:spcBef>
              <a:spcAft>
                <a:spcPts val="600"/>
              </a:spcAft>
              <a:buClr>
                <a:schemeClr val="tx2"/>
              </a:buClr>
              <a:buSzPct val="90000"/>
            </a:pPr>
            <a:r>
              <a:rPr lang="en-US" sz="1600" dirty="0"/>
              <a:t>A network must be designed to control who is allowed to connect to it and what they are allowed to do when they are connected which is specified in the network security policy.</a:t>
            </a:r>
          </a:p>
          <a:p>
            <a:pPr marL="171450" lvl="2" indent="-171450">
              <a:spcBef>
                <a:spcPts val="600"/>
              </a:spcBef>
              <a:spcAft>
                <a:spcPts val="600"/>
              </a:spcAft>
              <a:buClr>
                <a:schemeClr val="tx2"/>
              </a:buClr>
              <a:buSzPct val="90000"/>
            </a:pPr>
            <a:endParaRPr lang="en-US" sz="1600" dirty="0"/>
          </a:p>
          <a:p>
            <a:pPr marL="171450" lvl="2" indent="-171450">
              <a:spcBef>
                <a:spcPts val="600"/>
              </a:spcBef>
              <a:spcAft>
                <a:spcPts val="600"/>
              </a:spcAft>
              <a:buClr>
                <a:schemeClr val="tx2"/>
              </a:buClr>
              <a:buSzPct val="90000"/>
            </a:pP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69816" cy="757551"/>
          </a:xfrm>
        </p:spPr>
        <p:txBody>
          <a:bodyPr/>
          <a:lstStyle/>
          <a:p>
            <a:r>
              <a:rPr lang="en-IN" sz="1600" dirty="0"/>
              <a:t>Access Control Summary</a:t>
            </a:r>
            <a:br>
              <a:rPr lang="en-US" altLang="en-US" sz="1600" dirty="0"/>
            </a:br>
            <a:r>
              <a:rPr lang="en-US" dirty="0"/>
              <a:t>What Did I Learn in this Module? (Contd.)</a:t>
            </a:r>
            <a:endParaRPr lang="en-CA" altLang="en-US" dirty="0"/>
          </a:p>
        </p:txBody>
      </p:sp>
      <p:sp>
        <p:nvSpPr>
          <p:cNvPr id="13315" name="Content Placeholder 2"/>
          <p:cNvSpPr>
            <a:spLocks noGrp="1"/>
          </p:cNvSpPr>
          <p:nvPr>
            <p:ph idx="1"/>
          </p:nvPr>
        </p:nvSpPr>
        <p:spPr>
          <a:xfrm>
            <a:off x="151929" y="745444"/>
            <a:ext cx="8840141" cy="4690156"/>
          </a:xfrm>
        </p:spPr>
        <p:txBody>
          <a:bodyPr/>
          <a:lstStyle/>
          <a:p>
            <a:pPr marL="171450" lvl="2" indent="-171450">
              <a:spcBef>
                <a:spcPts val="600"/>
              </a:spcBef>
              <a:spcAft>
                <a:spcPts val="600"/>
              </a:spcAft>
              <a:buClr>
                <a:schemeClr val="tx2"/>
              </a:buClr>
              <a:buSzPct val="90000"/>
            </a:pPr>
            <a:r>
              <a:rPr lang="en-US" sz="1600" dirty="0"/>
              <a:t>Authentication, Authorization, and Accounting (AAA) systems provide the necessary framework to enable scalable security.</a:t>
            </a:r>
          </a:p>
          <a:p>
            <a:pPr marL="171450" lvl="2" indent="-171450">
              <a:spcBef>
                <a:spcPts val="600"/>
              </a:spcBef>
              <a:spcAft>
                <a:spcPts val="600"/>
              </a:spcAft>
              <a:buClr>
                <a:schemeClr val="tx2"/>
              </a:buClr>
              <a:buSzPct val="90000"/>
            </a:pPr>
            <a:r>
              <a:rPr lang="en-US" sz="1600" dirty="0"/>
              <a:t>Cisco provides two common methods of implementing AAA services: Local AAA Authentication and Server-based AAA Authentication. </a:t>
            </a:r>
          </a:p>
          <a:p>
            <a:pPr marL="171450" lvl="2" indent="-171450">
              <a:spcBef>
                <a:spcPts val="600"/>
              </a:spcBef>
              <a:spcAft>
                <a:spcPts val="600"/>
              </a:spcAft>
              <a:buClr>
                <a:schemeClr val="tx2"/>
              </a:buClr>
              <a:buSzPct val="90000"/>
            </a:pPr>
            <a:r>
              <a:rPr lang="en-US" sz="1600" dirty="0"/>
              <a:t>Centralized AAA is more scalable and manageable than local AAA and is the preferred AAA implementation.</a:t>
            </a:r>
          </a:p>
          <a:p>
            <a:pPr marL="171450" lvl="2" indent="-171450">
              <a:spcBef>
                <a:spcPts val="600"/>
              </a:spcBef>
              <a:spcAft>
                <a:spcPts val="600"/>
              </a:spcAft>
              <a:buClr>
                <a:schemeClr val="tx2"/>
              </a:buClr>
              <a:buSzPct val="90000"/>
            </a:pPr>
            <a:r>
              <a:rPr lang="en-US" sz="1600" dirty="0"/>
              <a:t>Devices communicate with the centralized AAA server using with the Remote Authentication Dial-In User Service (RADIUS) or Terminal Access Controller Access Control Systems (TACACS+) protocols.</a:t>
            </a:r>
          </a:p>
          <a:p>
            <a:pPr marL="171450" lvl="2" indent="-171450">
              <a:spcBef>
                <a:spcPts val="600"/>
              </a:spcBef>
              <a:spcAft>
                <a:spcPts val="600"/>
              </a:spcAft>
              <a:buClr>
                <a:schemeClr val="tx2"/>
              </a:buClr>
              <a:buSzPct val="90000"/>
            </a:pPr>
            <a:r>
              <a:rPr lang="en-US" sz="1600" dirty="0"/>
              <a:t>Centralized AAA also enables the use of the accounting method. AAA accounting collects and reports usage data in AAA logs. </a:t>
            </a:r>
          </a:p>
          <a:p>
            <a:pPr marL="171450" lvl="2" indent="-171450">
              <a:spcBef>
                <a:spcPts val="600"/>
              </a:spcBef>
              <a:spcAft>
                <a:spcPts val="600"/>
              </a:spcAft>
              <a:buClr>
                <a:schemeClr val="tx2"/>
              </a:buClr>
              <a:buSzPct val="90000"/>
            </a:pPr>
            <a:r>
              <a:rPr lang="en-US" sz="1600" dirty="0"/>
              <a:t>Various types of accounting information that can be collected are network accounting, connection accounting, EXEC accounting, system accounting, command accounting, and resource accounting.</a:t>
            </a:r>
          </a:p>
        </p:txBody>
      </p:sp>
    </p:spTree>
    <p:extLst>
      <p:ext uri="{BB962C8B-B14F-4D97-AF65-F5344CB8AC3E}">
        <p14:creationId xmlns:p14="http://schemas.microsoft.com/office/powerpoint/2010/main" val="227555705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p:txBody>
          <a:bodyPr/>
          <a:lstStyle/>
          <a:p>
            <a:pPr eaLnBrk="1" hangingPunct="1"/>
            <a:r>
              <a:rPr lang="en-US" sz="1400" dirty="0">
                <a:latin typeface="Arial" charset="0"/>
              </a:rPr>
              <a:t>Module 19</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06832529"/>
              </p:ext>
            </p:extLst>
          </p:nvPr>
        </p:nvGraphicFramePr>
        <p:xfrm>
          <a:off x="316994" y="842514"/>
          <a:ext cx="8510012" cy="2620116"/>
        </p:xfrm>
        <a:graphic>
          <a:graphicData uri="http://schemas.openxmlformats.org/drawingml/2006/table">
            <a:tbl>
              <a:tblPr firstRow="1" bandRow="1">
                <a:tableStyleId>{F5AB1C69-6EDB-4FF4-983F-18BD219EF322}</a:tableStyleId>
              </a:tblPr>
              <a:tblGrid>
                <a:gridCol w="2731006">
                  <a:extLst>
                    <a:ext uri="{9D8B030D-6E8A-4147-A177-3AD203B41FA5}">
                      <a16:colId xmlns:a16="http://schemas.microsoft.com/office/drawing/2014/main" val="2731093094"/>
                    </a:ext>
                  </a:extLst>
                </a:gridCol>
                <a:gridCol w="3154017">
                  <a:extLst>
                    <a:ext uri="{9D8B030D-6E8A-4147-A177-3AD203B41FA5}">
                      <a16:colId xmlns:a16="http://schemas.microsoft.com/office/drawing/2014/main" val="2353496225"/>
                    </a:ext>
                  </a:extLst>
                </a:gridCol>
                <a:gridCol w="2624989">
                  <a:extLst>
                    <a:ext uri="{9D8B030D-6E8A-4147-A177-3AD203B41FA5}">
                      <a16:colId xmlns:a16="http://schemas.microsoft.com/office/drawing/2014/main" val="281959122"/>
                    </a:ext>
                  </a:extLst>
                </a:gridCol>
              </a:tblGrid>
              <a:tr h="2620116">
                <a:tc>
                  <a:txBody>
                    <a:bodyPr/>
                    <a:lstStyle/>
                    <a:p>
                      <a:pPr marL="173038" indent="-173038">
                        <a:spcBef>
                          <a:spcPts val="200"/>
                        </a:spcBef>
                        <a:spcAft>
                          <a:spcPts val="200"/>
                        </a:spcAft>
                        <a:buFont typeface="Arial" panose="020B0604020202020204" pitchFamily="34" charset="0"/>
                        <a:buChar char="•"/>
                      </a:pPr>
                      <a:r>
                        <a:rPr lang="en-US" sz="1600" b="0" dirty="0">
                          <a:solidFill>
                            <a:srgbClr val="000000"/>
                          </a:solidFill>
                          <a:latin typeface="+mn-lt"/>
                        </a:rPr>
                        <a:t>Zero Trust Security</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u="none" strike="noStrike" kern="1200" dirty="0">
                          <a:solidFill>
                            <a:srgbClr val="000000"/>
                          </a:solidFill>
                          <a:effectLst/>
                          <a:latin typeface="+mn-lt"/>
                          <a:ea typeface="+mn-ea"/>
                          <a:cs typeface="+mn-cs"/>
                        </a:rPr>
                        <a:t>Discretionary access control (DAC)</a:t>
                      </a:r>
                      <a:endParaRPr lang="en-IN" sz="1600" b="0" dirty="0">
                        <a:solidFill>
                          <a:srgbClr val="000000"/>
                        </a:solidFill>
                      </a:endParaRP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u="none" strike="noStrike" kern="1200" dirty="0">
                          <a:solidFill>
                            <a:srgbClr val="000000"/>
                          </a:solidFill>
                          <a:effectLst/>
                          <a:latin typeface="+mn-lt"/>
                          <a:ea typeface="+mn-ea"/>
                          <a:cs typeface="+mn-cs"/>
                        </a:rPr>
                        <a:t>Mandatory access control (MAC)</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u="none" strike="noStrike" kern="1200" dirty="0">
                          <a:solidFill>
                            <a:srgbClr val="000000"/>
                          </a:solidFill>
                          <a:effectLst/>
                          <a:latin typeface="+mn-lt"/>
                          <a:ea typeface="+mn-ea"/>
                          <a:cs typeface="+mn-cs"/>
                        </a:rPr>
                        <a:t>Attribute-based access control (ABAC) </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u="none" strike="noStrike" kern="1200" dirty="0">
                          <a:solidFill>
                            <a:srgbClr val="000000"/>
                          </a:solidFill>
                          <a:effectLst/>
                          <a:latin typeface="+mn-lt"/>
                          <a:ea typeface="+mn-ea"/>
                          <a:cs typeface="+mn-cs"/>
                        </a:rPr>
                        <a:t>Role-based access control (RBAC)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i="0" u="none" strike="noStrike" kern="1200" dirty="0">
                          <a:solidFill>
                            <a:srgbClr val="000000"/>
                          </a:solidFill>
                          <a:effectLst/>
                          <a:latin typeface="+mn-lt"/>
                          <a:ea typeface="+mn-ea"/>
                          <a:cs typeface="+mn-cs"/>
                        </a:rPr>
                        <a:t>Rule-based access control (RBAC)</a:t>
                      </a:r>
                      <a:endParaRPr lang="en-IN" sz="1600" b="0" dirty="0">
                        <a:solidFill>
                          <a:srgbClr val="000000"/>
                        </a:solidFill>
                        <a:effectLst/>
                      </a:endParaRP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IN" sz="1600" b="0" dirty="0">
                          <a:solidFill>
                            <a:srgbClr val="000000"/>
                          </a:solidFill>
                          <a:effectLst/>
                        </a:rPr>
                        <a:t>Time-based access control (TAC)</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dirty="0">
                          <a:solidFill>
                            <a:srgbClr val="000000"/>
                          </a:solidFill>
                        </a:rPr>
                        <a:t>Remote Authentication Dial-In User Service (RADIUS)</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dirty="0">
                          <a:solidFill>
                            <a:srgbClr val="000000"/>
                          </a:solidFill>
                        </a:rPr>
                        <a:t>Terminal Access Controller Access Control System (TACACS+)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179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rgbClr val="000000"/>
                          </a:solidFill>
                        </a:rPr>
                        <a:t>Network Accounting</a:t>
                      </a:r>
                    </a:p>
                    <a:p>
                      <a:pPr marL="285750" marR="0" indent="-285750" algn="l" defTabSz="179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rgbClr val="000000"/>
                          </a:solidFill>
                        </a:rPr>
                        <a:t>Connection Accounting</a:t>
                      </a:r>
                    </a:p>
                    <a:p>
                      <a:pPr marL="285750" indent="-285750" defTabSz="179388">
                        <a:buFont typeface="Arial" panose="020B0604020202020204" pitchFamily="34" charset="0"/>
                        <a:buChar char="•"/>
                      </a:pPr>
                      <a:r>
                        <a:rPr lang="en-US" sz="1600" b="0" dirty="0">
                          <a:solidFill>
                            <a:srgbClr val="000000"/>
                          </a:solidFill>
                        </a:rPr>
                        <a:t>System Accounting</a:t>
                      </a:r>
                    </a:p>
                    <a:p>
                      <a:pPr marL="285750" marR="0" indent="-285750" algn="l" defTabSz="179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dirty="0">
                          <a:solidFill>
                            <a:srgbClr val="000000"/>
                          </a:solidFill>
                          <a:effectLst/>
                        </a:rPr>
                        <a:t>EXEC Accounting</a:t>
                      </a:r>
                    </a:p>
                    <a:p>
                      <a:pPr marL="285750" marR="0" indent="-285750" algn="l" defTabSz="179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dirty="0">
                          <a:solidFill>
                            <a:srgbClr val="000000"/>
                          </a:solidFill>
                          <a:effectLst/>
                        </a:rPr>
                        <a:t>Command Accounting</a:t>
                      </a:r>
                    </a:p>
                    <a:p>
                      <a:pPr marL="285750" marR="0" indent="-285750" algn="l" defTabSz="1793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0" dirty="0">
                          <a:solidFill>
                            <a:srgbClr val="000000"/>
                          </a:solidFill>
                          <a:effectLst/>
                        </a:rPr>
                        <a:t>Resource Accounting</a:t>
                      </a:r>
                    </a:p>
                    <a:p>
                      <a:pPr marL="285750" indent="-285750" defTabSz="179388">
                        <a:buFont typeface="Arial" panose="020B0604020202020204" pitchFamily="34" charset="0"/>
                        <a:buChar char="•"/>
                      </a:pPr>
                      <a:endParaRPr lang="en-US" sz="14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714681"/>
            <a:ext cx="8878570" cy="3643747"/>
          </a:xfrm>
        </p:spPr>
        <p:txBody>
          <a:bodyPr/>
          <a:lstStyle/>
          <a:p>
            <a:pPr>
              <a:spcBef>
                <a:spcPct val="30000"/>
              </a:spcBef>
              <a:buFont typeface="Arial" panose="020B0604020202020204" pitchFamily="34" charset="0"/>
              <a:buChar char="•"/>
            </a:pPr>
            <a:r>
              <a:rPr lang="en-US" sz="18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800" dirty="0"/>
              <a:t>Check Your Understanding activities </a:t>
            </a:r>
            <a:r>
              <a:rPr lang="en-US" sz="1800" b="1" i="1" dirty="0"/>
              <a:t>do not </a:t>
            </a:r>
            <a:r>
              <a:rPr lang="en-US" sz="1800" dirty="0"/>
              <a:t>affect student grades.</a:t>
            </a:r>
          </a:p>
          <a:p>
            <a:pPr>
              <a:spcBef>
                <a:spcPct val="30000"/>
              </a:spcBef>
              <a:buFont typeface="Arial" panose="020B0604020202020204" pitchFamily="34" charset="0"/>
              <a:buChar char="•"/>
            </a:pPr>
            <a:r>
              <a:rPr lang="en-US" sz="18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19: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3354187397"/>
              </p:ext>
            </p:extLst>
          </p:nvPr>
        </p:nvGraphicFramePr>
        <p:xfrm>
          <a:off x="478466" y="1177807"/>
          <a:ext cx="7279412" cy="1361951"/>
        </p:xfrm>
        <a:graphic>
          <a:graphicData uri="http://schemas.openxmlformats.org/drawingml/2006/table">
            <a:tbl>
              <a:tblPr firstRow="1" bandRow="1">
                <a:tableStyleId>{5C22544A-7EE6-4342-B048-85BDC9FD1C3A}</a:tableStyleId>
              </a:tblPr>
              <a:tblGrid>
                <a:gridCol w="722550">
                  <a:extLst>
                    <a:ext uri="{9D8B030D-6E8A-4147-A177-3AD203B41FA5}">
                      <a16:colId xmlns:a16="http://schemas.microsoft.com/office/drawing/2014/main" val="20001"/>
                    </a:ext>
                  </a:extLst>
                </a:gridCol>
                <a:gridCol w="2286060">
                  <a:extLst>
                    <a:ext uri="{9D8B030D-6E8A-4147-A177-3AD203B41FA5}">
                      <a16:colId xmlns:a16="http://schemas.microsoft.com/office/drawing/2014/main" val="3156509146"/>
                    </a:ext>
                  </a:extLst>
                </a:gridCol>
                <a:gridCol w="2930492">
                  <a:extLst>
                    <a:ext uri="{9D8B030D-6E8A-4147-A177-3AD203B41FA5}">
                      <a16:colId xmlns:a16="http://schemas.microsoft.com/office/drawing/2014/main" val="20002"/>
                    </a:ext>
                  </a:extLst>
                </a:gridCol>
                <a:gridCol w="1340310">
                  <a:extLst>
                    <a:ext uri="{9D8B030D-6E8A-4147-A177-3AD203B41FA5}">
                      <a16:colId xmlns:a16="http://schemas.microsoft.com/office/drawing/2014/main" val="20003"/>
                    </a:ext>
                  </a:extLst>
                </a:gridCol>
              </a:tblGrid>
              <a:tr h="39525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latin typeface="+mn-lt"/>
                        </a:rPr>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dirty="0">
                          <a:latin typeface="+mn-lt"/>
                        </a:rPr>
                        <a:t>Activity Type</a:t>
                      </a:r>
                    </a:p>
                  </a:txBody>
                  <a:tcPr marL="68580" marR="68580" marT="34290" marB="34290" anchor="ctr"/>
                </a:tc>
                <a:tc>
                  <a:txBody>
                    <a:bodyPr/>
                    <a:lstStyle/>
                    <a:p>
                      <a:pPr algn="ctr"/>
                      <a:r>
                        <a:rPr lang="en-US" sz="1400" dirty="0">
                          <a:latin typeface="+mn-lt"/>
                        </a:rPr>
                        <a:t>Activity Name</a:t>
                      </a:r>
                    </a:p>
                  </a:txBody>
                  <a:tcPr marL="68580" marR="68580" marT="34290" marB="34290" anchor="ctr"/>
                </a:tc>
                <a:tc>
                  <a:txBody>
                    <a:bodyPr/>
                    <a:lstStyle/>
                    <a:p>
                      <a:pPr algn="ctr"/>
                      <a:r>
                        <a:rPr lang="en-US" sz="1400" dirty="0">
                          <a:latin typeface="+mn-lt"/>
                        </a:rPr>
                        <a:t>Optional?</a:t>
                      </a:r>
                    </a:p>
                  </a:txBody>
                  <a:tcPr marL="68580" marR="68580" marT="34290" marB="34290" anchor="ctr"/>
                </a:tc>
                <a:extLst>
                  <a:ext uri="{0D108BD9-81ED-4DB2-BD59-A6C34878D82A}">
                    <a16:rowId xmlns:a16="http://schemas.microsoft.com/office/drawing/2014/main" val="10000"/>
                  </a:ext>
                </a:extLst>
              </a:tr>
              <a:tr h="483347">
                <a:tc>
                  <a:txBody>
                    <a:bodyPr/>
                    <a:lstStyle/>
                    <a:p>
                      <a:pPr algn="ctr"/>
                      <a:r>
                        <a:rPr lang="en-US" sz="1400" kern="1200" dirty="0">
                          <a:solidFill>
                            <a:schemeClr val="tx1"/>
                          </a:solidFill>
                          <a:latin typeface="+mn-lt"/>
                          <a:ea typeface="ＭＳ Ｐゴシック" pitchFamily="34" charset="-128"/>
                          <a:cs typeface="+mn-cs"/>
                        </a:rPr>
                        <a:t>19.1.4</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ＭＳ Ｐゴシック" pitchFamily="34" charset="-128"/>
                          <a:cs typeface="+mn-cs"/>
                        </a:rPr>
                        <a:t>Check Your Understanding</a:t>
                      </a:r>
                    </a:p>
                  </a:txBody>
                  <a:tcPr marL="68580" marR="68580" marT="34290" marB="34290" anchor="ctr"/>
                </a:tc>
                <a:tc>
                  <a:txBody>
                    <a:bodyPr/>
                    <a:lstStyle/>
                    <a:p>
                      <a:pPr fontAlgn="auto">
                        <a:spcBef>
                          <a:spcPts val="0"/>
                        </a:spcBef>
                        <a:spcAft>
                          <a:spcPts val="0"/>
                        </a:spcAft>
                        <a:defRPr/>
                      </a:pPr>
                      <a:r>
                        <a:rPr lang="en-US" sz="1400" dirty="0">
                          <a:latin typeface="+mn-lt"/>
                        </a:rPr>
                        <a:t>Identify the Access Control Model</a:t>
                      </a:r>
                      <a:endParaRPr lang="en-GB" sz="1400" dirty="0">
                        <a:latin typeface="+mn-lt"/>
                      </a:endParaRPr>
                    </a:p>
                  </a:txBody>
                  <a:tcPr marL="68580" marR="68580" marT="34290" marB="34290" anchor="ctr"/>
                </a:tc>
                <a:tc>
                  <a:txBody>
                    <a:bodyPr/>
                    <a:lstStyle/>
                    <a:p>
                      <a:r>
                        <a:rPr lang="en-US" sz="14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r h="483347">
                <a:tc>
                  <a:txBody>
                    <a:bodyPr/>
                    <a:lstStyle/>
                    <a:p>
                      <a:pPr algn="ctr"/>
                      <a:r>
                        <a:rPr lang="en-US" sz="1400" kern="1200" dirty="0">
                          <a:solidFill>
                            <a:schemeClr val="tx1"/>
                          </a:solidFill>
                          <a:latin typeface="+mn-lt"/>
                          <a:ea typeface="ＭＳ Ｐゴシック" pitchFamily="34" charset="-128"/>
                          <a:cs typeface="+mn-cs"/>
                        </a:rPr>
                        <a:t>19.2.4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ＭＳ Ｐゴシック" pitchFamily="34" charset="-128"/>
                          <a:cs typeface="+mn-cs"/>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ＭＳ Ｐゴシック" pitchFamily="34" charset="-128"/>
                          <a:cs typeface="+mn-cs"/>
                        </a:rPr>
                        <a:t>Identify the Characteristic of AAA</a:t>
                      </a:r>
                    </a:p>
                  </a:txBody>
                  <a:tcPr marL="68580" marR="68580" marT="34290" marB="34290" anchor="ctr"/>
                </a:tc>
                <a:tc>
                  <a:txBody>
                    <a:bodyPr/>
                    <a:lstStyle/>
                    <a:p>
                      <a:r>
                        <a:rPr lang="en-US" sz="1400" kern="1200" dirty="0">
                          <a:solidFill>
                            <a:schemeClr val="tx1"/>
                          </a:solidFill>
                          <a:latin typeface="+mn-lt"/>
                          <a:ea typeface="ＭＳ Ｐゴシック" pitchFamily="34" charset="-128"/>
                          <a:cs typeface="+mn-cs"/>
                        </a:rPr>
                        <a:t>Recommended</a:t>
                      </a:r>
                    </a:p>
                  </a:txBody>
                  <a:tcPr marL="68580" marR="68580" marT="34290" marB="34290" anchor="ctr"/>
                </a:tc>
                <a:extLst>
                  <a:ext uri="{0D108BD9-81ED-4DB2-BD59-A6C34878D82A}">
                    <a16:rowId xmlns:a16="http://schemas.microsoft.com/office/drawing/2014/main" val="3039725069"/>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19: 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19,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19.1</a:t>
            </a:r>
          </a:p>
          <a:p>
            <a:pPr>
              <a:lnSpc>
                <a:spcPct val="85000"/>
              </a:lnSpc>
              <a:spcBef>
                <a:spcPct val="30000"/>
              </a:spcBef>
              <a:buFont typeface="Arial" panose="020B0604020202020204" pitchFamily="34" charset="0"/>
              <a:buChar char="•"/>
            </a:pPr>
            <a:r>
              <a:rPr lang="en-US" altLang="ja-JP" sz="1600" dirty="0"/>
              <a:t>Ask the class what do they know about communications security and CIA.</a:t>
            </a:r>
          </a:p>
          <a:p>
            <a:pPr>
              <a:lnSpc>
                <a:spcPct val="85000"/>
              </a:lnSpc>
              <a:spcBef>
                <a:spcPct val="30000"/>
              </a:spcBef>
              <a:buFont typeface="Arial" panose="020B0604020202020204" pitchFamily="34" charset="0"/>
              <a:buChar char="•"/>
            </a:pPr>
            <a:r>
              <a:rPr lang="en-US" altLang="ja-JP" sz="1600" dirty="0"/>
              <a:t>Explain the class about Zero Trust Security.</a:t>
            </a:r>
          </a:p>
          <a:p>
            <a:pPr>
              <a:lnSpc>
                <a:spcPct val="85000"/>
              </a:lnSpc>
              <a:spcBef>
                <a:spcPct val="30000"/>
              </a:spcBef>
              <a:buFont typeface="Arial" panose="020B0604020202020204" pitchFamily="34" charset="0"/>
              <a:buChar char="•"/>
            </a:pPr>
            <a:r>
              <a:rPr lang="en-US" altLang="ja-JP" sz="1600" dirty="0"/>
              <a:t>Ask the participants to name some of the access control models based on their knowledge and then explain some models to them.</a:t>
            </a:r>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19: Best Practices (Contd.)</a:t>
            </a:r>
          </a:p>
        </p:txBody>
      </p:sp>
      <p:sp>
        <p:nvSpPr>
          <p:cNvPr id="11266" name="Content Placeholder 1"/>
          <p:cNvSpPr>
            <a:spLocks noGrp="1" noChangeArrowheads="1"/>
          </p:cNvSpPr>
          <p:nvPr>
            <p:ph idx="1"/>
          </p:nvPr>
        </p:nvSpPr>
        <p:spPr>
          <a:xfrm>
            <a:off x="145358" y="798944"/>
            <a:ext cx="8853286" cy="3993954"/>
          </a:xfrm>
        </p:spPr>
        <p:txBody>
          <a:bodyPr/>
          <a:lstStyle/>
          <a:p>
            <a:pPr marL="0" indent="0">
              <a:buNone/>
            </a:pPr>
            <a:r>
              <a:rPr lang="en-US" altLang="ja-JP" sz="1600" b="1" dirty="0"/>
              <a:t>Topic 19.2</a:t>
            </a:r>
          </a:p>
          <a:p>
            <a:pPr>
              <a:buFont typeface="Arial" panose="020B0604020202020204" pitchFamily="34" charset="0"/>
              <a:buChar char="•"/>
            </a:pPr>
            <a:r>
              <a:rPr lang="en-US" altLang="ja-JP" sz="1600" dirty="0"/>
              <a:t>Ask the class to share their understanding ab</a:t>
            </a:r>
            <a:r>
              <a:rPr lang="en-US" sz="1600" dirty="0"/>
              <a:t>out network security policy.</a:t>
            </a:r>
          </a:p>
          <a:p>
            <a:pPr>
              <a:buFont typeface="Arial" panose="020B0604020202020204" pitchFamily="34" charset="0"/>
              <a:buChar char="•"/>
            </a:pPr>
            <a:r>
              <a:rPr lang="en-US" sz="1600" dirty="0"/>
              <a:t>Discuss with the class about AAA and its usage and operation.</a:t>
            </a:r>
          </a:p>
          <a:p>
            <a:pPr marL="180975" indent="0">
              <a:lnSpc>
                <a:spcPct val="85000"/>
              </a:lnSpc>
              <a:spcBef>
                <a:spcPct val="30000"/>
              </a:spcBef>
              <a:buNone/>
            </a:pPr>
            <a:endParaRPr lang="en-US" dirty="0"/>
          </a:p>
          <a:p>
            <a:pPr>
              <a:lnSpc>
                <a:spcPct val="85000"/>
              </a:lnSpc>
              <a:spcBef>
                <a:spcPct val="30000"/>
              </a:spcBef>
            </a:pPr>
            <a:endParaRPr lang="en-US" dirty="0"/>
          </a:p>
          <a:p>
            <a:pPr marL="0" indent="0">
              <a:lnSpc>
                <a:spcPct val="85000"/>
              </a:lnSpc>
              <a:spcBef>
                <a:spcPct val="30000"/>
              </a:spcBef>
              <a:buNone/>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927020"/>
            <a:ext cx="6672708" cy="644730"/>
          </a:xfrm>
        </p:spPr>
        <p:txBody>
          <a:bodyPr/>
          <a:lstStyle/>
          <a:p>
            <a:r>
              <a:rPr lang="en-US" dirty="0">
                <a:solidFill>
                  <a:schemeClr val="accent5">
                    <a:lumMod val="40000"/>
                    <a:lumOff val="60000"/>
                  </a:schemeClr>
                </a:solidFill>
              </a:rPr>
              <a:t>Module 19: Access Control</a:t>
            </a:r>
            <a:endParaRPr lang="en-US" dirty="0">
              <a:solidFill>
                <a:srgbClr val="FF0000"/>
              </a:solidFill>
            </a:endParaRP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7" y="3723568"/>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Access Control</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 </a:t>
            </a:r>
            <a:r>
              <a:rPr lang="en-US" sz="1600" dirty="0">
                <a:solidFill>
                  <a:schemeClr val="tx1"/>
                </a:solidFill>
                <a:ea typeface="Calibri" panose="020F0502020204030204" pitchFamily="34" charset="0"/>
                <a:cs typeface="Calibri" panose="020F0502020204030204" pitchFamily="34" charset="0"/>
              </a:rPr>
              <a:t>Explain access control as a method of protecting a network.</a:t>
            </a:r>
          </a:p>
          <a:p>
            <a:pPr marL="89297" indent="0">
              <a:spcBef>
                <a:spcPct val="30000"/>
              </a:spcBef>
              <a:buNone/>
            </a:pPr>
            <a:endParaRPr lang="en-US" sz="1600" dirty="0"/>
          </a:p>
          <a:p>
            <a:pPr marL="89297" indent="0">
              <a:spcBef>
                <a:spcPct val="30000"/>
              </a:spcBef>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3100051964"/>
              </p:ext>
            </p:extLst>
          </p:nvPr>
        </p:nvGraphicFramePr>
        <p:xfrm>
          <a:off x="769021" y="1681354"/>
          <a:ext cx="6556812" cy="1210234"/>
        </p:xfrm>
        <a:graphic>
          <a:graphicData uri="http://schemas.openxmlformats.org/drawingml/2006/table">
            <a:tbl>
              <a:tblPr firstRow="1" firstCol="1" bandRow="1">
                <a:tableStyleId>{5C22544A-7EE6-4342-B048-85BDC9FD1C3A}</a:tableStyleId>
              </a:tblPr>
              <a:tblGrid>
                <a:gridCol w="2314986">
                  <a:extLst>
                    <a:ext uri="{9D8B030D-6E8A-4147-A177-3AD203B41FA5}">
                      <a16:colId xmlns:a16="http://schemas.microsoft.com/office/drawing/2014/main" val="399010295"/>
                    </a:ext>
                  </a:extLst>
                </a:gridCol>
                <a:gridCol w="4241826">
                  <a:extLst>
                    <a:ext uri="{9D8B030D-6E8A-4147-A177-3AD203B41FA5}">
                      <a16:colId xmlns:a16="http://schemas.microsoft.com/office/drawing/2014/main" val="3417728144"/>
                    </a:ext>
                  </a:extLst>
                </a:gridCol>
              </a:tblGrid>
              <a:tr h="351519">
                <a:tc>
                  <a:txBody>
                    <a:bodyPr/>
                    <a:lstStyle/>
                    <a:p>
                      <a:pPr marL="0" marR="0" algn="ctr">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413643">
                <a:tc>
                  <a:txBody>
                    <a:bodyPr/>
                    <a:lstStyle/>
                    <a:p>
                      <a:pPr marL="0" marR="0">
                        <a:lnSpc>
                          <a:spcPct val="107000"/>
                        </a:lnSpc>
                        <a:spcBef>
                          <a:spcPts val="0"/>
                        </a:spcBef>
                        <a:spcAft>
                          <a:spcPts val="0"/>
                        </a:spcAft>
                      </a:pPr>
                      <a:r>
                        <a:rPr lang="en-US" sz="1400" dirty="0">
                          <a:effectLst/>
                        </a:rPr>
                        <a:t>Access Control Concepts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400" dirty="0">
                          <a:effectLst/>
                        </a:rPr>
                        <a:t>Explain how access control protocols network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530891527"/>
                  </a:ext>
                </a:extLst>
              </a:tr>
              <a:tr h="413643">
                <a:tc>
                  <a:txBody>
                    <a:bodyPr/>
                    <a:lstStyle/>
                    <a:p>
                      <a:pPr marL="0" marR="0">
                        <a:lnSpc>
                          <a:spcPct val="107000"/>
                        </a:lnSpc>
                        <a:spcBef>
                          <a:spcPts val="0"/>
                        </a:spcBef>
                        <a:spcAft>
                          <a:spcPts val="0"/>
                        </a:spcAft>
                      </a:pPr>
                      <a:r>
                        <a:rPr lang="en-US" sz="1400" dirty="0">
                          <a:effectLst/>
                        </a:rPr>
                        <a:t>AAA Usage and Operation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nSpc>
                          <a:spcPct val="107000"/>
                        </a:lnSpc>
                        <a:spcBef>
                          <a:spcPts val="0"/>
                        </a:spcBef>
                        <a:spcAft>
                          <a:spcPts val="0"/>
                        </a:spcAft>
                      </a:pPr>
                      <a:r>
                        <a:rPr lang="en-US" sz="1400" dirty="0">
                          <a:effectLst/>
                        </a:rPr>
                        <a:t>Explain how AAA is used to control network access.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26283</TotalTime>
  <Words>3535</Words>
  <Application>Microsoft Office PowerPoint</Application>
  <PresentationFormat>On-screen Show (16:9)</PresentationFormat>
  <Paragraphs>413</Paragraphs>
  <Slides>33</Slides>
  <Notes>32</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CiscoSans</vt:lpstr>
      <vt:lpstr>CiscoSans ExtraLight</vt:lpstr>
      <vt:lpstr>Wingdings</vt:lpstr>
      <vt:lpstr>Default Theme</vt:lpstr>
      <vt:lpstr>Module 19: Access Control</vt:lpstr>
      <vt:lpstr>Instructor Materials – Module 19 Planning Guide</vt:lpstr>
      <vt:lpstr>What to Expect in this Module</vt:lpstr>
      <vt:lpstr>Check Your Understanding</vt:lpstr>
      <vt:lpstr>Module 19: Activities</vt:lpstr>
      <vt:lpstr>Module 19: Best Practices</vt:lpstr>
      <vt:lpstr>Module 19: Best Practices (Contd.)</vt:lpstr>
      <vt:lpstr>Module 19: Access Control</vt:lpstr>
      <vt:lpstr>Module Objectives</vt:lpstr>
      <vt:lpstr>19.1 Access Control Concepts</vt:lpstr>
      <vt:lpstr>PowerPoint Presentation</vt:lpstr>
      <vt:lpstr>PowerPoint Presentation</vt:lpstr>
      <vt:lpstr>PowerPoint Presentation</vt:lpstr>
      <vt:lpstr>PowerPoint Presentation</vt:lpstr>
      <vt:lpstr>PowerPoint Presentation</vt:lpstr>
      <vt:lpstr>19.2 AAA Usage and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19.3 Access Control Summary</vt:lpstr>
      <vt:lpstr>Access Control Summary What Did I Learn in this Module?</vt:lpstr>
      <vt:lpstr>Access Control Summary What Did I Learn in this Module? (Contd.)</vt:lpstr>
      <vt:lpstr>Module 19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Ravi Shankar</cp:lastModifiedBy>
  <cp:revision>1038</cp:revision>
  <dcterms:created xsi:type="dcterms:W3CDTF">2016-08-22T22:27:36Z</dcterms:created>
  <dcterms:modified xsi:type="dcterms:W3CDTF">2020-08-12T09:58:07Z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