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3"/>
  </p:notesMasterIdLst>
  <p:sldIdLst>
    <p:sldId id="1091" r:id="rId2"/>
    <p:sldId id="1092" r:id="rId3"/>
    <p:sldId id="1093" r:id="rId4"/>
    <p:sldId id="880" r:id="rId5"/>
    <p:sldId id="1094" r:id="rId6"/>
    <p:sldId id="1074" r:id="rId7"/>
    <p:sldId id="1108" r:id="rId8"/>
    <p:sldId id="876" r:id="rId9"/>
    <p:sldId id="925" r:id="rId10"/>
    <p:sldId id="759" r:id="rId11"/>
    <p:sldId id="1109" r:id="rId12"/>
    <p:sldId id="1095" r:id="rId13"/>
    <p:sldId id="1110" r:id="rId14"/>
    <p:sldId id="1096" r:id="rId15"/>
    <p:sldId id="1097" r:id="rId16"/>
    <p:sldId id="1098" r:id="rId17"/>
    <p:sldId id="1099" r:id="rId18"/>
    <p:sldId id="1100" r:id="rId19"/>
    <p:sldId id="1101" r:id="rId20"/>
    <p:sldId id="1102" r:id="rId21"/>
    <p:sldId id="1103" r:id="rId22"/>
    <p:sldId id="1104" r:id="rId23"/>
    <p:sldId id="1105" r:id="rId24"/>
    <p:sldId id="1106" r:id="rId25"/>
    <p:sldId id="1107" r:id="rId26"/>
    <p:sldId id="1089" r:id="rId27"/>
    <p:sldId id="1090" r:id="rId28"/>
    <p:sldId id="1044" r:id="rId29"/>
    <p:sldId id="1111" r:id="rId30"/>
    <p:sldId id="1050" r:id="rId31"/>
    <p:sldId id="291" r:id="rId32"/>
  </p:sldIdLst>
  <p:sldSz cx="9144000" cy="5143500" type="screen16x9"/>
  <p:notesSz cx="6858000" cy="9144000"/>
  <p:custDataLst>
    <p:tags r:id="rId3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Deepali Mehrotra (dmehrotr)" initials="DM(" lastIdx="1" clrIdx="5">
    <p:extLst>
      <p:ext uri="{19B8F6BF-5375-455C-9EA6-DF929625EA0E}">
        <p15:presenceInfo xmlns:p15="http://schemas.microsoft.com/office/powerpoint/2012/main" userId="S::dmehrotr@cisco.com::1fbea7c3-84ef-4f21-a801-713e128bb3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585B"/>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00" autoAdjust="0"/>
    <p:restoredTop sz="67823" autoAdjust="0"/>
  </p:normalViewPr>
  <p:slideViewPr>
    <p:cSldViewPr snapToGrid="0" showGuides="1">
      <p:cViewPr varScale="1">
        <p:scale>
          <a:sx n="113" d="100"/>
          <a:sy n="113" d="100"/>
        </p:scale>
        <p:origin x="2632" y="16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2: </a:t>
            </a:r>
            <a:r>
              <a:rPr lang="en-US" sz="1200" b="0" dirty="0">
                <a:solidFill>
                  <a:srgbClr val="FF0000"/>
                </a:solidFill>
              </a:rPr>
              <a:t>Fighters in the War Against Cybercrime</a:t>
            </a:r>
            <a:endParaRPr lang="en-GB" b="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Source:</a:t>
            </a:r>
          </a:p>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a:t>
            </a:r>
            <a:r>
              <a:rPr lang="en-US" b="0" dirty="0"/>
              <a:t>5</a:t>
            </a:r>
            <a:r>
              <a:rPr lang="en-US" dirty="0"/>
              <a:t>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This topic describes the working and the components of a Modern Security Operations Center (SOC).</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Take the learners through the elements of an SOC and define the purpose that an SOC resolves.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the concepts of SIEM and SOAR</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58585B"/>
                </a:solidFill>
                <a:effectLst/>
                <a:latin typeface="CiscoSans"/>
              </a:rPr>
              <a:t>Define the key performance indicators (KPI) that can be devised to measure different aspects of SOC performance.</a:t>
            </a:r>
            <a:endParaRPr lang="en-US" sz="1000" baseline="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latin typeface="+mn-lt"/>
                <a:ea typeface="+mn-ea"/>
                <a:cs typeface="+mn-cs"/>
              </a:rPr>
              <a:t>Ensure that they complete the “Check Your Understanding – Identify the SOC Terminology” in section 2.1.9.</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 </a:t>
            </a:r>
            <a:r>
              <a:rPr lang="en-US" sz="1200" b="0" i="0" kern="1200" dirty="0">
                <a:solidFill>
                  <a:schemeClr val="tx1"/>
                </a:solidFill>
                <a:latin typeface="+mn-lt"/>
                <a:ea typeface="+mn-ea"/>
                <a:cs typeface="+mn-cs"/>
              </a:rPr>
              <a:t>SOC, </a:t>
            </a:r>
            <a:r>
              <a:rPr lang="en-US" sz="1200" baseline="0" dirty="0"/>
              <a:t>SIEM, SOAR,</a:t>
            </a:r>
            <a:r>
              <a:rPr lang="en-US" sz="1200" b="0" i="0" kern="1200" dirty="0">
                <a:solidFill>
                  <a:schemeClr val="tx1"/>
                </a:solidFill>
                <a:latin typeface="+mn-lt"/>
                <a:ea typeface="+mn-ea"/>
                <a:cs typeface="+mn-cs"/>
              </a:rPr>
              <a:t> SOC Terminology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lvl="0" indent="0" algn="l" defTabSz="457200" rtl="0" eaLnBrk="1" fontAlgn="auto" latinLnBrk="0" hangingPunct="1">
              <a:lnSpc>
                <a:spcPct val="100000"/>
              </a:lnSpc>
              <a:spcBef>
                <a:spcPts val="0"/>
              </a:spcBef>
              <a:spcAft>
                <a:spcPts val="0"/>
              </a:spcAft>
              <a:buClrTx/>
              <a:buSzTx/>
              <a:buFontTx/>
              <a:buNone/>
              <a:tabLst/>
              <a:defRPr/>
            </a:pPr>
            <a:r>
              <a:rPr lang="en-GB" baseline="0" dirty="0"/>
              <a:t>2.1.1 </a:t>
            </a:r>
            <a:r>
              <a:rPr lang="en-GB" dirty="0"/>
              <a:t>– </a:t>
            </a:r>
            <a:r>
              <a:rPr lang="en-US" b="0" i="0" dirty="0">
                <a:solidFill>
                  <a:srgbClr val="056153"/>
                </a:solidFill>
                <a:effectLst/>
                <a:latin typeface="CiscoSans"/>
              </a:rPr>
              <a:t>Elements of a SOC</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85230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latin typeface="+mn-lt"/>
                <a:ea typeface="+mn-ea"/>
                <a:cs typeface="+mn-cs"/>
              </a:rPr>
              <a:t>People in the SOC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latin typeface="+mn-lt"/>
                <a:ea typeface="+mn-ea"/>
                <a:cs typeface="+mn-cs"/>
              </a:rPr>
              <a:t>People in the SOC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199535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latin typeface="+mn-lt"/>
                <a:ea typeface="+mn-ea"/>
                <a:cs typeface="+mn-cs"/>
              </a:rPr>
              <a:t>Process in the SOC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latin typeface="+mn-lt"/>
                <a:ea typeface="+mn-ea"/>
                <a:cs typeface="+mn-cs"/>
              </a:rPr>
              <a:t>Technologies in the SOC: SIEM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2.1.5 </a:t>
            </a:r>
            <a:r>
              <a:rPr lang="en-GB" dirty="0"/>
              <a:t>– </a:t>
            </a:r>
            <a:r>
              <a:rPr lang="en-US" sz="1200" b="0" i="0" kern="1200" dirty="0">
                <a:solidFill>
                  <a:schemeClr val="tx1"/>
                </a:solidFill>
                <a:latin typeface="+mn-lt"/>
                <a:ea typeface="+mn-ea"/>
                <a:cs typeface="+mn-cs"/>
              </a:rPr>
              <a:t>Technologies in the SOC: SOAR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2.1.5 </a:t>
            </a:r>
            <a:r>
              <a:rPr lang="en-GB" dirty="0"/>
              <a:t>– </a:t>
            </a:r>
            <a:r>
              <a:rPr lang="en-US" sz="1200" b="0" i="0" kern="1200" dirty="0">
                <a:solidFill>
                  <a:schemeClr val="tx1"/>
                </a:solidFill>
                <a:latin typeface="+mn-lt"/>
                <a:ea typeface="+mn-ea"/>
                <a:cs typeface="+mn-cs"/>
              </a:rPr>
              <a:t>Technologies in the SOC: SOAR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2.1.6 </a:t>
            </a:r>
            <a:r>
              <a:rPr lang="en-GB" dirty="0"/>
              <a:t>– </a:t>
            </a:r>
            <a:r>
              <a:rPr lang="en-US" sz="1200" b="0" i="0" kern="1200" dirty="0">
                <a:solidFill>
                  <a:schemeClr val="tx1"/>
                </a:solidFill>
                <a:latin typeface="+mn-lt"/>
                <a:ea typeface="+mn-ea"/>
                <a:cs typeface="+mn-cs"/>
              </a:rPr>
              <a:t>SOC Metrics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r>
              <a:rPr lang="en-US" sz="1200" b="0" dirty="0">
                <a:solidFill>
                  <a:srgbClr val="FF0000"/>
                </a:solidFill>
              </a:rPr>
              <a:t>2.1.7 </a:t>
            </a:r>
            <a:r>
              <a:rPr lang="en-GB" dirty="0"/>
              <a:t>– </a:t>
            </a:r>
            <a:r>
              <a:rPr lang="en-US" sz="1200" b="0" i="0" kern="1200" dirty="0">
                <a:solidFill>
                  <a:schemeClr val="tx1"/>
                </a:solidFill>
                <a:latin typeface="+mn-lt"/>
                <a:ea typeface="+mn-ea"/>
                <a:cs typeface="+mn-cs"/>
              </a:rPr>
              <a:t>Enterprise and Managed Security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The Modern Security Operations Center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2.1.8 </a:t>
            </a:r>
            <a:r>
              <a:rPr lang="en-GB" dirty="0"/>
              <a:t>– </a:t>
            </a:r>
            <a:r>
              <a:rPr lang="en-US" sz="1200" b="0" i="0" kern="1200" dirty="0">
                <a:solidFill>
                  <a:schemeClr val="tx1"/>
                </a:solidFill>
                <a:latin typeface="+mn-lt"/>
                <a:ea typeface="+mn-ea"/>
                <a:cs typeface="+mn-cs"/>
              </a:rPr>
              <a:t>Security vs. Availability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2.1.9 </a:t>
            </a:r>
            <a:r>
              <a:rPr lang="en-GB" dirty="0"/>
              <a:t>–</a:t>
            </a:r>
            <a:r>
              <a:rPr lang="en-US" sz="1200" b="0" i="0" kern="1200" dirty="0">
                <a:solidFill>
                  <a:schemeClr val="tx1"/>
                </a:solidFill>
                <a:latin typeface="+mn-lt"/>
                <a:ea typeface="+mn-ea"/>
                <a:cs typeface="+mn-cs"/>
              </a:rPr>
              <a:t> </a:t>
            </a:r>
            <a:r>
              <a:rPr lang="en-US" sz="1200" b="0" i="0" kern="1200" dirty="0">
                <a:solidFill>
                  <a:schemeClr val="tx1"/>
                </a:solidFill>
                <a:effectLst/>
                <a:latin typeface="+mn-lt"/>
                <a:ea typeface="+mn-ea"/>
                <a:cs typeface="+mn-cs"/>
              </a:rPr>
              <a:t>Check Your Understanding – Identify the SOC Terminology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Source:</a:t>
            </a:r>
          </a:p>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2.2 </a:t>
            </a:r>
            <a:r>
              <a:rPr lang="en-GB" dirty="0"/>
              <a:t>–</a:t>
            </a:r>
            <a:r>
              <a:rPr lang="en-US" sz="1200" b="0" dirty="0">
                <a:solidFill>
                  <a:srgbClr val="FF0000"/>
                </a:solidFill>
              </a:rPr>
              <a:t> Becoming a Defender</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dirty="0"/>
              <a:t>5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to the learners, the certifications offered by Cisco and help them choose one as per their requirement.</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Guide them with the opportunities for further studies in Cybersecurity and explain them the ways to gain experience in this field.</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 </a:t>
            </a:r>
            <a:r>
              <a:rPr lang="en-US" sz="1200" b="0" i="0" kern="1200" dirty="0">
                <a:solidFill>
                  <a:schemeClr val="tx1"/>
                </a:solidFill>
                <a:latin typeface="+mn-lt"/>
                <a:ea typeface="+mn-ea"/>
                <a:cs typeface="+mn-cs"/>
              </a:rPr>
              <a:t>Becoming a defender, Certifications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Becoming a Defender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2.2.1 </a:t>
            </a:r>
            <a:r>
              <a:rPr lang="en-GB" dirty="0"/>
              <a:t>– </a:t>
            </a:r>
            <a:r>
              <a:rPr lang="en-US" sz="1200" b="0" i="0" kern="1200" dirty="0">
                <a:solidFill>
                  <a:schemeClr val="tx1"/>
                </a:solidFill>
                <a:latin typeface="+mn-lt"/>
                <a:ea typeface="+mn-ea"/>
                <a:cs typeface="+mn-cs"/>
              </a:rPr>
              <a:t>Certifications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Becoming a Defender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2.2.2 </a:t>
            </a:r>
            <a:r>
              <a:rPr lang="en-GB" dirty="0"/>
              <a:t>– </a:t>
            </a:r>
            <a:r>
              <a:rPr lang="en-US" sz="1200" b="0" i="0" kern="1200" dirty="0">
                <a:solidFill>
                  <a:schemeClr val="tx1"/>
                </a:solidFill>
                <a:latin typeface="+mn-lt"/>
                <a:ea typeface="+mn-ea"/>
                <a:cs typeface="+mn-cs"/>
              </a:rPr>
              <a:t>Further Education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Becoming a Defender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2.2.3 </a:t>
            </a:r>
            <a:r>
              <a:rPr lang="en-GB" dirty="0"/>
              <a:t>– </a:t>
            </a:r>
            <a:r>
              <a:rPr lang="en-US" sz="1200" b="0" i="0" kern="1200" dirty="0">
                <a:solidFill>
                  <a:schemeClr val="tx1"/>
                </a:solidFill>
                <a:latin typeface="+mn-lt"/>
                <a:ea typeface="+mn-ea"/>
                <a:cs typeface="+mn-cs"/>
              </a:rPr>
              <a:t>Sources of Career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Becoming a Defender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2.2.4 </a:t>
            </a:r>
            <a:r>
              <a:rPr lang="en-GB" dirty="0"/>
              <a:t>– </a:t>
            </a:r>
            <a:r>
              <a:rPr lang="en-US" sz="1200" b="0" i="0" kern="1200" dirty="0">
                <a:solidFill>
                  <a:schemeClr val="tx1"/>
                </a:solidFill>
                <a:latin typeface="+mn-lt"/>
                <a:ea typeface="+mn-ea"/>
                <a:cs typeface="+mn-cs"/>
              </a:rPr>
              <a:t>Getting Experience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2.1 </a:t>
            </a:r>
            <a:r>
              <a:rPr lang="en-GB" dirty="0"/>
              <a:t>–</a:t>
            </a:r>
            <a:r>
              <a:rPr lang="en-US" sz="1200" b="0" dirty="0">
                <a:solidFill>
                  <a:srgbClr val="FF0000"/>
                </a:solidFill>
              </a:rPr>
              <a:t> Becoming a Defender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2.2.5 </a:t>
            </a:r>
            <a:r>
              <a:rPr lang="en-GB" dirty="0"/>
              <a:t>– </a:t>
            </a:r>
            <a:r>
              <a:rPr lang="en-US" sz="1200" b="0" i="0" kern="1200" dirty="0">
                <a:solidFill>
                  <a:schemeClr val="tx1"/>
                </a:solidFill>
                <a:latin typeface="+mn-lt"/>
                <a:ea typeface="+mn-ea"/>
                <a:cs typeface="+mn-cs"/>
              </a:rPr>
              <a:t>Lab – Becoming a Defender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Source:</a:t>
            </a:r>
          </a:p>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2.3 </a:t>
            </a:r>
            <a:r>
              <a:rPr lang="en-GB" dirty="0"/>
              <a:t>–</a:t>
            </a:r>
            <a:r>
              <a:rPr lang="en-US" sz="1200" b="0" dirty="0">
                <a:solidFill>
                  <a:srgbClr val="FF0000"/>
                </a:solidFill>
              </a:rPr>
              <a:t> </a:t>
            </a:r>
            <a:r>
              <a:rPr lang="en-US" dirty="0"/>
              <a:t>Fighters in the War Against Cybercrime Summary</a:t>
            </a:r>
          </a:p>
          <a:p>
            <a:endParaRPr lang="en-US" sz="1200" b="0" dirty="0">
              <a:solidFill>
                <a:srgbClr val="FF0000"/>
              </a:solidFill>
            </a:endParaRPr>
          </a:p>
          <a:p>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dirty="0"/>
              <a:t>5 mins</a:t>
            </a:r>
            <a:endParaRPr lang="en-US" sz="1000" b="0" dirty="0"/>
          </a:p>
          <a:p>
            <a:pPr marL="171450" lvl="0" indent="-171450">
              <a:buFont typeface="Arial" panose="020B0604020202020204" pitchFamily="34" charset="0"/>
              <a:buChar char="•"/>
            </a:pPr>
            <a:r>
              <a:rPr lang="en-US" sz="1050" b="1" dirty="0"/>
              <a:t>Instructor Notes: </a:t>
            </a:r>
            <a:endParaRPr lang="en-US" sz="1050" b="1" dirty="0">
              <a:latin typeface="+mn-lt"/>
              <a:ea typeface="+mn-ea"/>
              <a:cs typeface="+mn-cs"/>
            </a:endParaRPr>
          </a:p>
          <a:p>
            <a:pPr marL="628650" lvl="1" indent="-171450">
              <a:buFont typeface="Arial" panose="020B0604020202020204" pitchFamily="34" charset="0"/>
              <a:buChar char="•"/>
            </a:pPr>
            <a:r>
              <a:rPr lang="en-IN" altLang="en-US" sz="3600" dirty="0">
                <a:latin typeface="Arial"/>
                <a:ea typeface="ＭＳ Ｐゴシック"/>
                <a:cs typeface="Arial"/>
              </a:rPr>
              <a:t>Summarize the module and check if they have any doubts.</a:t>
            </a:r>
          </a:p>
          <a:p>
            <a:pPr marL="628650" lvl="1" indent="-171450">
              <a:buFont typeface="Arial" panose="020B0604020202020204" pitchFamily="34" charset="0"/>
              <a:buChar char="•"/>
            </a:pPr>
            <a:r>
              <a:rPr lang="en-IN" altLang="en-US" sz="3600" dirty="0">
                <a:latin typeface="Arial"/>
                <a:ea typeface="ＭＳ Ｐゴシック"/>
                <a:cs typeface="Arial"/>
              </a:rPr>
              <a:t>Ask them to complete the module quiz</a:t>
            </a:r>
            <a:r>
              <a:rPr lang="en-IN" altLang="en-US" sz="3600" baseline="0" dirty="0">
                <a:latin typeface="Arial"/>
                <a:ea typeface="ＭＳ Ｐゴシック"/>
                <a:cs typeface="Arial"/>
              </a:rPr>
              <a:t> present in section 2.3.2.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1" dirty="0"/>
              <a:t>Key Points: </a:t>
            </a:r>
            <a:r>
              <a:rPr lang="en-US" sz="3600" b="0" dirty="0"/>
              <a:t>NA</a:t>
            </a:r>
            <a:endParaRPr lang="en-US" sz="3600" b="0" dirty="0">
              <a:latin typeface="+mn-lt"/>
              <a:ea typeface="+mn-ea"/>
              <a:cs typeface="+mn-cs"/>
            </a:endParaRPr>
          </a:p>
          <a:p>
            <a:pPr marL="171450" lvl="0" indent="-171450">
              <a:buFont typeface="Arial" panose="020B0604020202020204" pitchFamily="34" charset="0"/>
              <a:buChar char="•"/>
            </a:pPr>
            <a:endParaRPr lang="en-IN" altLang="en-US" sz="3600" dirty="0">
              <a:latin typeface="Arial" panose="020B0604020202020204" pitchFamily="34" charset="0"/>
              <a:ea typeface="ＭＳ Ｐゴシック" panose="020B0600070205080204" pitchFamily="34" charset="-128"/>
              <a:cs typeface="Aria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27</a:t>
            </a:fld>
            <a:endParaRPr lang="en-US" dirty="0"/>
          </a:p>
        </p:txBody>
      </p:sp>
    </p:spTree>
    <p:extLst>
      <p:ext uri="{BB962C8B-B14F-4D97-AF65-F5344CB8AC3E}">
        <p14:creationId xmlns:p14="http://schemas.microsoft.com/office/powerpoint/2010/main" val="181592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2.3 </a:t>
            </a:r>
            <a:r>
              <a:rPr lang="en-GB" dirty="0"/>
              <a:t>–</a:t>
            </a:r>
            <a:r>
              <a:rPr lang="en-US" sz="1200" b="0" dirty="0">
                <a:solidFill>
                  <a:srgbClr val="FF0000"/>
                </a:solidFill>
              </a:rPr>
              <a:t> </a:t>
            </a:r>
            <a:r>
              <a:rPr lang="en-US" dirty="0"/>
              <a:t>Fighters in the War Against Cybercrime Summary</a:t>
            </a:r>
            <a:endParaRPr lang="en-US" sz="1200"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2.3.1 </a:t>
            </a:r>
            <a:r>
              <a:rPr lang="en-GB" dirty="0"/>
              <a:t>– </a:t>
            </a:r>
            <a:r>
              <a:rPr lang="en-US" sz="1200" b="0" i="0" kern="1200" dirty="0">
                <a:solidFill>
                  <a:schemeClr val="tx1"/>
                </a:solidFill>
                <a:latin typeface="+mn-lt"/>
                <a:ea typeface="+mn-ea"/>
                <a:cs typeface="+mn-cs"/>
              </a:rPr>
              <a:t>What Did I Learn in this Module?</a:t>
            </a:r>
          </a:p>
          <a:p>
            <a:r>
              <a:rPr lang="en-US" sz="1200" b="0" dirty="0">
                <a:solidFill>
                  <a:srgbClr val="FF0000"/>
                </a:solidFill>
              </a:rPr>
              <a:t>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r>
              <a:rPr lang="en-US" sz="1200" b="0" dirty="0">
                <a:solidFill>
                  <a:srgbClr val="FF0000"/>
                </a:solidFill>
              </a:rPr>
              <a:t>2.3 </a:t>
            </a:r>
            <a:r>
              <a:rPr lang="en-GB" dirty="0"/>
              <a:t>–</a:t>
            </a:r>
            <a:r>
              <a:rPr lang="en-US" sz="1200" b="0" dirty="0">
                <a:solidFill>
                  <a:srgbClr val="FF0000"/>
                </a:solidFill>
              </a:rPr>
              <a:t> </a:t>
            </a:r>
            <a:r>
              <a:rPr lang="en-US" dirty="0"/>
              <a:t>Fighters in the War Against Cybercrime Summary</a:t>
            </a:r>
            <a:endParaRPr lang="en-US" sz="1200"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2.3.1 </a:t>
            </a:r>
            <a:r>
              <a:rPr lang="en-GB" dirty="0"/>
              <a:t>– </a:t>
            </a:r>
            <a:r>
              <a:rPr lang="en-US" sz="1200" b="0" i="0" kern="1200" dirty="0">
                <a:solidFill>
                  <a:schemeClr val="tx1"/>
                </a:solidFill>
                <a:latin typeface="+mn-lt"/>
                <a:ea typeface="+mn-ea"/>
                <a:cs typeface="+mn-cs"/>
              </a:rPr>
              <a:t>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2.3.2 </a:t>
            </a:r>
            <a:r>
              <a:rPr lang="en-GB" dirty="0"/>
              <a:t>– </a:t>
            </a:r>
            <a:r>
              <a:rPr lang="en-US" sz="1200" b="0" i="0" kern="1200" dirty="0">
                <a:solidFill>
                  <a:schemeClr val="tx1"/>
                </a:solidFill>
                <a:effectLst/>
                <a:latin typeface="+mn-lt"/>
                <a:ea typeface="+mn-ea"/>
                <a:cs typeface="+mn-cs"/>
              </a:rPr>
              <a:t>Module 2: Fighters in the War Against Cybercrime Quiz</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sz="1200" b="0" dirty="0">
                <a:solidFill>
                  <a:srgbClr val="FF0000"/>
                </a:solidFill>
              </a:rPr>
              <a:t>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95937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b="0" baseline="0" dirty="0"/>
              <a:t>2</a:t>
            </a:r>
            <a:r>
              <a:rPr lang="en-US" sz="1200" b="0" dirty="0"/>
              <a:t> </a:t>
            </a:r>
            <a:r>
              <a:rPr lang="en-GB" dirty="0"/>
              <a:t>– </a:t>
            </a:r>
            <a:r>
              <a:rPr lang="en-US" sz="1200" b="0" i="0" kern="1200" dirty="0">
                <a:solidFill>
                  <a:schemeClr val="tx1"/>
                </a:solidFill>
                <a:latin typeface="+mn-lt"/>
                <a:ea typeface="+mn-ea"/>
                <a:cs typeface="+mn-cs"/>
              </a:rPr>
              <a:t>Fighters in the War Against Cybercrime</a:t>
            </a: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0"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2: </a:t>
            </a:r>
            <a:r>
              <a:rPr lang="en-US" sz="1200" b="0" dirty="0">
                <a:solidFill>
                  <a:srgbClr val="FF0000"/>
                </a:solidFill>
              </a:rPr>
              <a:t>Fighters in the War Against Cybercrime</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a:t>
            </a:r>
            <a:r>
              <a:rPr lang="en-US" b="1" baseline="0" dirty="0">
                <a:solidFill>
                  <a:srgbClr val="FF0000"/>
                </a:solidFill>
              </a:rPr>
              <a:t> </a:t>
            </a:r>
            <a:r>
              <a:rPr lang="en-US" b="0" baseline="0" dirty="0">
                <a:solidFill>
                  <a:srgbClr val="FF0000"/>
                </a:solidFill>
              </a:rPr>
              <a:t>5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yourself briefly and invite participants to introduce self with name, dept. and role, if deemed all right. </a:t>
            </a:r>
          </a:p>
          <a:p>
            <a:pPr marL="341313" lvl="1" indent="-171450">
              <a:buFont typeface="Arial" panose="020B0604020202020204" pitchFamily="34" charset="0"/>
              <a:buChar char="•"/>
            </a:pPr>
            <a:r>
              <a:rPr lang="en-US" sz="1000" dirty="0"/>
              <a:t>Introduce the topic and encourage learners to come up with a list of expectations from the session. </a:t>
            </a:r>
          </a:p>
          <a:p>
            <a:pPr marL="341313" lvl="1" indent="-171450">
              <a:buFont typeface="Arial" panose="020B0604020202020204" pitchFamily="34" charset="0"/>
              <a:buChar char="•"/>
            </a:pPr>
            <a:r>
              <a:rPr lang="en-US" sz="1000" dirty="0"/>
              <a:t>Encourage them to share their expectations by mentioning the possibility that </a:t>
            </a:r>
            <a:r>
              <a:rPr lang="en-US" sz="1200" b="0" i="0" dirty="0">
                <a:solidFill>
                  <a:srgbClr val="58585B"/>
                </a:solidFill>
                <a:effectLst/>
                <a:latin typeface="CiscoSans"/>
              </a:rPr>
              <a:t>they may be taking this course as they may be considering a career in CyberOps security. </a:t>
            </a:r>
          </a:p>
          <a:p>
            <a:pPr marL="341313" lvl="1" indent="-171450">
              <a:buFont typeface="Arial" panose="020B0604020202020204" pitchFamily="34" charset="0"/>
              <a:buChar char="•"/>
            </a:pPr>
            <a:r>
              <a:rPr lang="en-US" sz="1200" b="0" i="0" dirty="0">
                <a:solidFill>
                  <a:srgbClr val="58585B"/>
                </a:solidFill>
                <a:effectLst/>
                <a:latin typeface="CiscoSans"/>
              </a:rPr>
              <a:t>Ask the learners: </a:t>
            </a:r>
          </a:p>
          <a:p>
            <a:pPr marL="798513" lvl="2" indent="-171450">
              <a:buFont typeface="Arial" panose="020B0604020202020204" pitchFamily="34" charset="0"/>
              <a:buChar char="•"/>
            </a:pPr>
            <a:r>
              <a:rPr lang="en-US" sz="1200" b="0" i="0" dirty="0">
                <a:solidFill>
                  <a:srgbClr val="58585B"/>
                </a:solidFill>
                <a:effectLst/>
                <a:latin typeface="CiscoSans"/>
              </a:rPr>
              <a:t>What technologies do they need to be aware of? </a:t>
            </a:r>
          </a:p>
          <a:p>
            <a:pPr marL="798513" lvl="2" indent="-171450">
              <a:buFont typeface="Arial" panose="020B0604020202020204" pitchFamily="34" charset="0"/>
              <a:buChar char="•"/>
            </a:pPr>
            <a:r>
              <a:rPr lang="en-US" sz="1200" b="0" i="0" dirty="0">
                <a:solidFill>
                  <a:srgbClr val="58585B"/>
                </a:solidFill>
                <a:effectLst/>
                <a:latin typeface="CiscoSans"/>
              </a:rPr>
              <a:t>What types of jobs are available? </a:t>
            </a:r>
          </a:p>
          <a:p>
            <a:pPr marL="798513" lvl="2" indent="-171450">
              <a:buFont typeface="Arial" panose="020B0604020202020204" pitchFamily="34" charset="0"/>
              <a:buChar char="•"/>
            </a:pPr>
            <a:r>
              <a:rPr lang="en-US" sz="1200" b="0" i="0" dirty="0">
                <a:solidFill>
                  <a:srgbClr val="58585B"/>
                </a:solidFill>
                <a:effectLst/>
                <a:latin typeface="CiscoSans"/>
              </a:rPr>
              <a:t>Where can they find those jobs? </a:t>
            </a:r>
          </a:p>
          <a:p>
            <a:pPr marL="341313" lvl="1" indent="-171450">
              <a:buFont typeface="Arial" panose="020B0604020202020204" pitchFamily="34" charset="0"/>
              <a:buChar char="•"/>
            </a:pPr>
            <a:r>
              <a:rPr lang="en-US" sz="1000" dirty="0"/>
              <a:t>After setting the expectations, read out the topic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CyberOps Associate v1.0</a:t>
            </a:r>
          </a:p>
          <a:p>
            <a:pPr>
              <a:buFontTx/>
              <a:buNone/>
            </a:pPr>
            <a:r>
              <a:rPr lang="en-US" sz="1200" b="0" dirty="0"/>
              <a:t>2 </a:t>
            </a:r>
            <a:r>
              <a:rPr lang="en-GB" dirty="0"/>
              <a:t>– </a:t>
            </a:r>
            <a:r>
              <a:rPr lang="en-US" altLang="en-US" sz="1200" dirty="0">
                <a:ea typeface="Calibri" panose="020F0502020204030204" pitchFamily="34" charset="0"/>
                <a:cs typeface="Calibri" panose="020F0502020204030204" pitchFamily="34" charset="0"/>
              </a:rPr>
              <a:t>Fighters in the War Against Cybercrime</a:t>
            </a:r>
            <a:endParaRPr lang="en-US" sz="1200" b="0" dirty="0">
              <a:solidFill>
                <a:srgbClr val="FF0000"/>
              </a:solidFill>
            </a:endParaRPr>
          </a:p>
          <a:p>
            <a:pPr>
              <a:buFontTx/>
              <a:buNone/>
            </a:pPr>
            <a:r>
              <a:rPr lang="en-US" sz="1200" b="0" dirty="0">
                <a:solidFill>
                  <a:srgbClr val="FF0000"/>
                </a:solidFill>
              </a:rPr>
              <a:t>2.0 </a:t>
            </a:r>
            <a:r>
              <a:rPr lang="en-GB" dirty="0"/>
              <a:t>–</a:t>
            </a:r>
            <a:r>
              <a:rPr lang="en-GB" baseline="0" dirty="0"/>
              <a:t> Introduction</a:t>
            </a:r>
            <a:endParaRPr lang="en-GB" b="0" dirty="0">
              <a:solidFill>
                <a:srgbClr val="FF0000"/>
              </a:solidFill>
            </a:endParaRPr>
          </a:p>
          <a:p>
            <a:r>
              <a:rPr lang="en-GB" baseline="0" dirty="0"/>
              <a:t>2.0.2 </a:t>
            </a:r>
            <a:r>
              <a:rPr lang="en-GB" dirty="0"/>
              <a:t>– </a:t>
            </a:r>
            <a:r>
              <a:rPr lang="en-US" dirty="0"/>
              <a:t>What Will I Learn in this Module?</a:t>
            </a:r>
          </a:p>
          <a:p>
            <a:pPr algn="l"/>
            <a:r>
              <a:rPr lang="en-GB" baseline="0" dirty="0"/>
              <a:t>2.0.3 </a:t>
            </a:r>
            <a:r>
              <a:rPr lang="en-GB" dirty="0"/>
              <a:t>– </a:t>
            </a:r>
            <a:r>
              <a:rPr lang="en-US" b="0" i="0" dirty="0">
                <a:solidFill>
                  <a:srgbClr val="056153"/>
                </a:solidFill>
                <a:effectLst/>
                <a:latin typeface="CiscoSans"/>
              </a:rPr>
              <a:t>Class Activity – Identify Running Processes</a:t>
            </a:r>
          </a:p>
          <a:p>
            <a:endParaRPr lang="en-US" dirty="0"/>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hyperlink" Target="http://www.cisco.com/c/en/us/products/security/managed-services.html"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rgbClr val="AFE8FB"/>
                </a:solidFill>
              </a:rPr>
              <a:t>Module 2</a:t>
            </a:r>
            <a:r>
              <a:rPr dirty="0">
                <a:solidFill>
                  <a:srgbClr val="AFE8FB"/>
                </a:solidFill>
              </a:rPr>
              <a:t>: Fighters in the War Against Cybercrime</a:t>
            </a:r>
            <a:endParaRPr lang="en-US" dirty="0">
              <a:solidFill>
                <a:srgbClr val="AFE8FB"/>
              </a:solidFill>
            </a:endParaRPr>
          </a:p>
        </p:txBody>
      </p:sp>
      <p:sp>
        <p:nvSpPr>
          <p:cNvPr id="5" name="Text Placeholder 4"/>
          <p:cNvSpPr>
            <a:spLocks noGrp="1"/>
          </p:cNvSpPr>
          <p:nvPr>
            <p:ph type="body" sz="quarter" idx="13"/>
          </p:nvPr>
        </p:nvSpPr>
        <p:spPr>
          <a:xfrm>
            <a:off x="469497" y="3127610"/>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7"/>
            <a:ext cx="2368954" cy="902174"/>
          </a:xfrm>
        </p:spPr>
        <p:txBody>
          <a:bodyPr/>
          <a:lstStyle/>
          <a:p>
            <a:r>
              <a:rPr dirty="0">
                <a:solidFill>
                  <a:srgbClr val="AFE8FB"/>
                </a:solidFill>
              </a:rPr>
              <a:t>CyberOps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503288" cy="1802391"/>
          </a:xfrm>
        </p:spPr>
        <p:txBody>
          <a:bodyPr/>
          <a:lstStyle/>
          <a:p>
            <a:r>
              <a:rPr lang="en-US" dirty="0">
                <a:solidFill>
                  <a:schemeClr val="accent5">
                    <a:lumMod val="40000"/>
                    <a:lumOff val="60000"/>
                  </a:schemeClr>
                </a:solidFill>
              </a:rPr>
              <a:t>2.1 The Modern Security Operations Center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600" dirty="0"/>
              <a:t>Fighters in the War Against Cybercrime</a:t>
            </a:r>
            <a:br>
              <a:rPr lang="en-US" altLang="en-US" dirty="0"/>
            </a:br>
            <a:r>
              <a:rPr lang="en-US" dirty="0"/>
              <a:t>Elements of a SOC</a:t>
            </a:r>
          </a:p>
        </p:txBody>
      </p:sp>
      <p:sp>
        <p:nvSpPr>
          <p:cNvPr id="2" name="Content Placeholder 1"/>
          <p:cNvSpPr>
            <a:spLocks noGrp="1"/>
          </p:cNvSpPr>
          <p:nvPr>
            <p:ph idx="1"/>
          </p:nvPr>
        </p:nvSpPr>
        <p:spPr>
          <a:xfrm>
            <a:off x="144065" y="941696"/>
            <a:ext cx="5328048" cy="4012567"/>
          </a:xfrm>
        </p:spPr>
        <p:txBody>
          <a:bodyPr/>
          <a:lstStyle/>
          <a:p>
            <a:pPr>
              <a:buClrTx/>
              <a:buSzPct val="100000"/>
              <a:buFont typeface="Arial" pitchFamily="34" charset="0"/>
              <a:buChar char="•"/>
            </a:pPr>
            <a:r>
              <a:rPr lang="en-US" sz="1600" dirty="0"/>
              <a:t>To use a formalized, structured, and disciplined approach for defending against cyber threats, organizations typically use the services of professionals from a Security Operations Center (SOC). </a:t>
            </a:r>
          </a:p>
          <a:p>
            <a:pPr>
              <a:buClrTx/>
              <a:buSzPct val="100000"/>
              <a:buFont typeface="Arial" pitchFamily="34" charset="0"/>
              <a:buChar char="•"/>
            </a:pPr>
            <a:r>
              <a:rPr lang="en-US" sz="1600" dirty="0"/>
              <a:t>SOCs provide a broad range of services, from monitoring and management, to comprehensive </a:t>
            </a:r>
            <a:br>
              <a:rPr lang="en-US" sz="1600" dirty="0"/>
            </a:br>
            <a:r>
              <a:rPr lang="en-US" sz="1600" dirty="0"/>
              <a:t>threat solutions and customized hosted security.</a:t>
            </a:r>
          </a:p>
          <a:p>
            <a:pPr>
              <a:buClrTx/>
              <a:buSzPct val="100000"/>
              <a:buFont typeface="Arial" pitchFamily="34" charset="0"/>
              <a:buChar char="•"/>
            </a:pPr>
            <a:r>
              <a:rPr lang="en-US" sz="1600" dirty="0"/>
              <a:t>SOCs can be wholly in-house, owned and operated by a business, or elements of a SOC can be contracted out to security vendors, such as Cisco’s Managed Security Services.</a:t>
            </a:r>
          </a:p>
          <a:p>
            <a:pPr>
              <a:buClrTx/>
              <a:buSzPct val="100000"/>
              <a:buNone/>
            </a:pPr>
            <a:endParaRPr lang="en-US" dirty="0"/>
          </a:p>
        </p:txBody>
      </p:sp>
      <p:pic>
        <p:nvPicPr>
          <p:cNvPr id="7" name="Picture 6">
            <a:extLst>
              <a:ext uri="{FF2B5EF4-FFF2-40B4-BE49-F238E27FC236}">
                <a16:creationId xmlns:a16="http://schemas.microsoft.com/office/drawing/2014/main" id="{976738AF-14A0-4065-AD96-F4EA04265760}"/>
              </a:ext>
            </a:extLst>
          </p:cNvPr>
          <p:cNvPicPr>
            <a:picLocks noChangeAspect="1"/>
          </p:cNvPicPr>
          <p:nvPr/>
        </p:nvPicPr>
        <p:blipFill>
          <a:blip r:embed="rId3"/>
          <a:stretch>
            <a:fillRect/>
          </a:stretch>
        </p:blipFill>
        <p:spPr>
          <a:xfrm>
            <a:off x="5149516" y="1025917"/>
            <a:ext cx="3850419" cy="3523434"/>
          </a:xfrm>
          <a:prstGeom prst="rect">
            <a:avLst/>
          </a:prstGeom>
          <a:ln w="6350">
            <a:solidFill>
              <a:schemeClr val="tx1"/>
            </a:solid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People in the SOC</a:t>
            </a:r>
          </a:p>
        </p:txBody>
      </p:sp>
      <p:sp>
        <p:nvSpPr>
          <p:cNvPr id="2" name="Content Placeholder 1"/>
          <p:cNvSpPr>
            <a:spLocks noGrp="1"/>
          </p:cNvSpPr>
          <p:nvPr>
            <p:ph idx="1"/>
          </p:nvPr>
        </p:nvSpPr>
        <p:spPr>
          <a:xfrm>
            <a:off x="192194" y="884977"/>
            <a:ext cx="8999934" cy="324606"/>
          </a:xfrm>
        </p:spPr>
        <p:txBody>
          <a:bodyPr/>
          <a:lstStyle/>
          <a:p>
            <a:pPr marL="0" indent="0">
              <a:buNone/>
            </a:pPr>
            <a:r>
              <a:rPr lang="en-US" sz="1600" dirty="0"/>
              <a:t>SOCs assign job roles by tiers, according to the expertise and responsibilities required for each. </a:t>
            </a:r>
          </a:p>
        </p:txBody>
      </p:sp>
      <p:graphicFrame>
        <p:nvGraphicFramePr>
          <p:cNvPr id="7" name="Table 7">
            <a:extLst>
              <a:ext uri="{FF2B5EF4-FFF2-40B4-BE49-F238E27FC236}">
                <a16:creationId xmlns:a16="http://schemas.microsoft.com/office/drawing/2014/main" id="{7860E060-C04D-4208-9BE0-DA527CA311C1}"/>
              </a:ext>
            </a:extLst>
          </p:cNvPr>
          <p:cNvGraphicFramePr>
            <a:graphicFrameLocks noGrp="1"/>
          </p:cNvGraphicFramePr>
          <p:nvPr>
            <p:extLst>
              <p:ext uri="{D42A27DB-BD31-4B8C-83A1-F6EECF244321}">
                <p14:modId xmlns:p14="http://schemas.microsoft.com/office/powerpoint/2010/main" val="1162712129"/>
              </p:ext>
            </p:extLst>
          </p:nvPr>
        </p:nvGraphicFramePr>
        <p:xfrm>
          <a:off x="339089" y="1403545"/>
          <a:ext cx="8465822" cy="3230880"/>
        </p:xfrm>
        <a:graphic>
          <a:graphicData uri="http://schemas.openxmlformats.org/drawingml/2006/table">
            <a:tbl>
              <a:tblPr firstRow="1" bandRow="1">
                <a:tableStyleId>{5C22544A-7EE6-4342-B048-85BDC9FD1C3A}</a:tableStyleId>
              </a:tblPr>
              <a:tblGrid>
                <a:gridCol w="2383404">
                  <a:extLst>
                    <a:ext uri="{9D8B030D-6E8A-4147-A177-3AD203B41FA5}">
                      <a16:colId xmlns:a16="http://schemas.microsoft.com/office/drawing/2014/main" val="1078132617"/>
                    </a:ext>
                  </a:extLst>
                </a:gridCol>
                <a:gridCol w="6082418">
                  <a:extLst>
                    <a:ext uri="{9D8B030D-6E8A-4147-A177-3AD203B41FA5}">
                      <a16:colId xmlns:a16="http://schemas.microsoft.com/office/drawing/2014/main" val="1096461691"/>
                    </a:ext>
                  </a:extLst>
                </a:gridCol>
              </a:tblGrid>
              <a:tr h="243066">
                <a:tc>
                  <a:txBody>
                    <a:bodyPr/>
                    <a:lstStyle/>
                    <a:p>
                      <a:pPr algn="ctr"/>
                      <a:r>
                        <a:rPr lang="en-US" sz="1400" dirty="0"/>
                        <a:t>Tiers</a:t>
                      </a:r>
                    </a:p>
                  </a:txBody>
                  <a:tcPr/>
                </a:tc>
                <a:tc>
                  <a:txBody>
                    <a:bodyPr/>
                    <a:lstStyle/>
                    <a:p>
                      <a:pPr algn="ctr"/>
                      <a:r>
                        <a:rPr lang="en-US" sz="1400" dirty="0"/>
                        <a:t>Responsibilities</a:t>
                      </a:r>
                    </a:p>
                  </a:txBody>
                  <a:tcPr/>
                </a:tc>
                <a:extLst>
                  <a:ext uri="{0D108BD9-81ED-4DB2-BD59-A6C34878D82A}">
                    <a16:rowId xmlns:a16="http://schemas.microsoft.com/office/drawing/2014/main" val="1293765165"/>
                  </a:ext>
                </a:extLst>
              </a:tr>
              <a:tr h="370840">
                <a:tc>
                  <a:txBody>
                    <a:bodyPr/>
                    <a:lstStyle/>
                    <a:p>
                      <a:r>
                        <a:rPr lang="en-US" sz="1400" dirty="0"/>
                        <a:t>Tier 1 Alert Analyst </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Monitor incoming alerts, verify that a true incident has occurred, and forward tickets to Tier 2, if necessary.</a:t>
                      </a:r>
                    </a:p>
                  </a:txBody>
                  <a:tcPr/>
                </a:tc>
                <a:extLst>
                  <a:ext uri="{0D108BD9-81ED-4DB2-BD59-A6C34878D82A}">
                    <a16:rowId xmlns:a16="http://schemas.microsoft.com/office/drawing/2014/main" val="4170509707"/>
                  </a:ext>
                </a:extLst>
              </a:tr>
              <a:tr h="370840">
                <a:tc>
                  <a:txBody>
                    <a:bodyPr/>
                    <a:lstStyle/>
                    <a:p>
                      <a:r>
                        <a:rPr lang="en-US" sz="1400" dirty="0"/>
                        <a:t>Tier 2 Incident Responder</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Responsible for deep investigation of incidents and advise remediation or action to be taken.</a:t>
                      </a:r>
                    </a:p>
                  </a:txBody>
                  <a:tcPr/>
                </a:tc>
                <a:extLst>
                  <a:ext uri="{0D108BD9-81ED-4DB2-BD59-A6C34878D82A}">
                    <a16:rowId xmlns:a16="http://schemas.microsoft.com/office/drawing/2014/main" val="3961839620"/>
                  </a:ext>
                </a:extLst>
              </a:tr>
              <a:tr h="370840">
                <a:tc>
                  <a:txBody>
                    <a:bodyPr/>
                    <a:lstStyle/>
                    <a:p>
                      <a:r>
                        <a:rPr lang="en-US" sz="1400" dirty="0"/>
                        <a:t>Tier 3 Threat Hunter</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Experts in network, endpoint, threat intelligence, malware reverse engineering and tracing the processes of the malware to determine its impact and how it can be removed. They are also deeply involved in hunting for potential threats and implementing threat detection tools. Threat hunters search for cyber threats that are present in the network but have not yet been detected.</a:t>
                      </a:r>
                    </a:p>
                  </a:txBody>
                  <a:tcPr/>
                </a:tc>
                <a:extLst>
                  <a:ext uri="{0D108BD9-81ED-4DB2-BD59-A6C34878D82A}">
                    <a16:rowId xmlns:a16="http://schemas.microsoft.com/office/drawing/2014/main" val="3087456267"/>
                  </a:ext>
                </a:extLst>
              </a:tr>
              <a:tr h="370840">
                <a:tc>
                  <a:txBody>
                    <a:bodyPr/>
                    <a:lstStyle/>
                    <a:p>
                      <a:r>
                        <a:rPr lang="en-US" sz="1400" dirty="0"/>
                        <a:t>SOC Manager</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Manages all the resources of the SOC and serves as the point of contact for the larger organization or customer.</a:t>
                      </a:r>
                    </a:p>
                  </a:txBody>
                  <a:tcPr/>
                </a:tc>
                <a:extLst>
                  <a:ext uri="{0D108BD9-81ED-4DB2-BD59-A6C34878D82A}">
                    <a16:rowId xmlns:a16="http://schemas.microsoft.com/office/drawing/2014/main" val="4039412546"/>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People in the SOC (Contd.)</a:t>
            </a:r>
          </a:p>
        </p:txBody>
      </p:sp>
      <p:sp>
        <p:nvSpPr>
          <p:cNvPr id="2" name="Content Placeholder 1"/>
          <p:cNvSpPr>
            <a:spLocks noGrp="1"/>
          </p:cNvSpPr>
          <p:nvPr>
            <p:ph idx="1"/>
          </p:nvPr>
        </p:nvSpPr>
        <p:spPr>
          <a:xfrm>
            <a:off x="144065" y="1044992"/>
            <a:ext cx="3410273" cy="3854943"/>
          </a:xfrm>
        </p:spPr>
        <p:txBody>
          <a:bodyPr/>
          <a:lstStyle/>
          <a:p>
            <a:pPr marL="177800" indent="-177800">
              <a:buFont typeface="Arial" pitchFamily="34" charset="0"/>
              <a:buChar char="•"/>
            </a:pPr>
            <a:r>
              <a:rPr lang="en-US" sz="1600" dirty="0"/>
              <a:t>First tier jobs are more entry level, while third tier jobs require extensive expertise.</a:t>
            </a:r>
          </a:p>
          <a:p>
            <a:pPr marL="177800" indent="-177800">
              <a:buFont typeface="Arial" pitchFamily="34" charset="0"/>
              <a:buChar char="•"/>
            </a:pPr>
            <a:r>
              <a:rPr lang="en-US" sz="1600" dirty="0"/>
              <a:t>The figure, which is originally from the SANS Institute, graphically represents how these roles interact with each other.</a:t>
            </a:r>
          </a:p>
        </p:txBody>
      </p:sp>
      <p:pic>
        <p:nvPicPr>
          <p:cNvPr id="3" name="Picture 2">
            <a:extLst>
              <a:ext uri="{FF2B5EF4-FFF2-40B4-BE49-F238E27FC236}">
                <a16:creationId xmlns:a16="http://schemas.microsoft.com/office/drawing/2014/main" id="{CCB956A4-46F6-43CB-9DAA-A1008D6FB882}"/>
              </a:ext>
            </a:extLst>
          </p:cNvPr>
          <p:cNvPicPr>
            <a:picLocks noChangeAspect="1"/>
          </p:cNvPicPr>
          <p:nvPr/>
        </p:nvPicPr>
        <p:blipFill>
          <a:blip r:embed="rId4"/>
          <a:stretch>
            <a:fillRect/>
          </a:stretch>
        </p:blipFill>
        <p:spPr>
          <a:xfrm>
            <a:off x="3554338" y="1165312"/>
            <a:ext cx="5442043" cy="3420000"/>
          </a:xfrm>
          <a:prstGeom prst="rect">
            <a:avLst/>
          </a:prstGeom>
          <a:ln w="6350">
            <a:solidFill>
              <a:schemeClr val="tx1"/>
            </a:solidFill>
          </a:ln>
        </p:spPr>
      </p:pic>
    </p:spTree>
    <p:custDataLst>
      <p:tags r:id="rId1"/>
    </p:custDataLst>
    <p:extLst>
      <p:ext uri="{BB962C8B-B14F-4D97-AF65-F5344CB8AC3E}">
        <p14:creationId xmlns:p14="http://schemas.microsoft.com/office/powerpoint/2010/main" val="46206757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Process in the SOC	</a:t>
            </a:r>
          </a:p>
        </p:txBody>
      </p:sp>
      <p:sp>
        <p:nvSpPr>
          <p:cNvPr id="2" name="Content Placeholder 1"/>
          <p:cNvSpPr>
            <a:spLocks noGrp="1"/>
          </p:cNvSpPr>
          <p:nvPr>
            <p:ph idx="1"/>
          </p:nvPr>
        </p:nvSpPr>
        <p:spPr>
          <a:xfrm>
            <a:off x="144066" y="798944"/>
            <a:ext cx="5330302" cy="3705323"/>
          </a:xfrm>
        </p:spPr>
        <p:txBody>
          <a:bodyPr/>
          <a:lstStyle/>
          <a:p>
            <a:pPr marL="177800" indent="-177800">
              <a:buFont typeface="Arial" pitchFamily="34" charset="0"/>
              <a:buChar char="•"/>
            </a:pPr>
            <a:r>
              <a:rPr lang="en-US" sz="1400" dirty="0"/>
              <a:t>A Cybersecurity Analyst is required to monitor security alert queues and investigate the assigned alerts. A ticketing system is used to assign these alerts to the analyst’s queue. </a:t>
            </a:r>
          </a:p>
          <a:p>
            <a:pPr marL="177800" indent="-177800">
              <a:buFont typeface="Arial" pitchFamily="34" charset="0"/>
              <a:buChar char="•"/>
            </a:pPr>
            <a:r>
              <a:rPr lang="en-US" sz="1400" dirty="0"/>
              <a:t>The software that generates the alerts can trigger false alarms. The analyst, therefore, needs to verify that an assigned alert represents a true security incident. </a:t>
            </a:r>
          </a:p>
          <a:p>
            <a:pPr marL="177800" indent="-177800">
              <a:buFont typeface="Arial" pitchFamily="34" charset="0"/>
              <a:buChar char="•"/>
            </a:pPr>
            <a:r>
              <a:rPr lang="en-US" sz="1400" dirty="0"/>
              <a:t>When this verification is established, the incident can be forwarded to investigators or other security personnel to be acted upon. Otherwise, the alert is dismissed as a false alarm.</a:t>
            </a:r>
          </a:p>
          <a:p>
            <a:pPr marL="177800" indent="-177800">
              <a:buFont typeface="Arial" pitchFamily="34" charset="0"/>
              <a:buChar char="•"/>
            </a:pPr>
            <a:r>
              <a:rPr lang="en-US" sz="1400" dirty="0"/>
              <a:t>If a ticket cannot be resolved, the Cybersecurity Analyst forwards the ticket to a Tier 2 Incident Responder for deeper investigation and remediation. </a:t>
            </a:r>
          </a:p>
          <a:p>
            <a:pPr marL="177800" indent="-177800">
              <a:buFont typeface="Arial" pitchFamily="34" charset="0"/>
              <a:buChar char="•"/>
            </a:pPr>
            <a:r>
              <a:rPr lang="en-US" sz="1400" dirty="0"/>
              <a:t>If the Incident Responder cannot resolve the ticket, it is forwarded it to a Tier 3 personnel.</a:t>
            </a:r>
          </a:p>
        </p:txBody>
      </p:sp>
      <p:pic>
        <p:nvPicPr>
          <p:cNvPr id="5" name="Picture 4">
            <a:extLst>
              <a:ext uri="{FF2B5EF4-FFF2-40B4-BE49-F238E27FC236}">
                <a16:creationId xmlns:a16="http://schemas.microsoft.com/office/drawing/2014/main" id="{53B4DE54-5FBF-4028-A42D-6E321AEC5A6B}"/>
              </a:ext>
            </a:extLst>
          </p:cNvPr>
          <p:cNvPicPr>
            <a:picLocks noChangeAspect="1"/>
          </p:cNvPicPr>
          <p:nvPr/>
        </p:nvPicPr>
        <p:blipFill>
          <a:blip r:embed="rId4"/>
          <a:stretch>
            <a:fillRect/>
          </a:stretch>
        </p:blipFill>
        <p:spPr>
          <a:xfrm>
            <a:off x="5327092" y="1079735"/>
            <a:ext cx="3603579" cy="3420000"/>
          </a:xfrm>
          <a:prstGeom prst="rect">
            <a:avLst/>
          </a:prstGeom>
          <a:ln w="6350">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 </a:t>
            </a:r>
            <a:br>
              <a:rPr altLang="en-US" dirty="0"/>
            </a:br>
            <a:r>
              <a:rPr lang="en-US" dirty="0"/>
              <a:t>Technologies in the SOC: SIEM	</a:t>
            </a:r>
          </a:p>
        </p:txBody>
      </p:sp>
      <p:sp>
        <p:nvSpPr>
          <p:cNvPr id="2" name="Content Placeholder 1"/>
          <p:cNvSpPr>
            <a:spLocks noGrp="1"/>
          </p:cNvSpPr>
          <p:nvPr>
            <p:ph idx="1"/>
          </p:nvPr>
        </p:nvSpPr>
        <p:spPr>
          <a:xfrm>
            <a:off x="144065" y="1015636"/>
            <a:ext cx="3710305" cy="3812385"/>
          </a:xfrm>
        </p:spPr>
        <p:txBody>
          <a:bodyPr/>
          <a:lstStyle/>
          <a:p>
            <a:pPr marL="177800" indent="-177800">
              <a:buFont typeface="Arial" pitchFamily="34" charset="0"/>
              <a:buChar char="•"/>
            </a:pPr>
            <a:r>
              <a:rPr lang="en-US" sz="1600" dirty="0"/>
              <a:t>An SOC needs a Security Information and Event </a:t>
            </a:r>
            <a:br>
              <a:rPr lang="en-US" sz="1600" dirty="0"/>
            </a:br>
            <a:r>
              <a:rPr lang="en-US" sz="1600" dirty="0"/>
              <a:t>Management (SIEM) system to understand the data that firewalls, network appliances, intrusion detection systems, and other devices generate.</a:t>
            </a:r>
          </a:p>
          <a:p>
            <a:pPr marL="177800" indent="-177800">
              <a:buFont typeface="Arial" pitchFamily="34" charset="0"/>
              <a:buChar char="•"/>
            </a:pPr>
            <a:r>
              <a:rPr lang="en-US" sz="1600" dirty="0"/>
              <a:t>SIEM systems collect and filter data, and detect, classify, analyze and investigate threats. They may also manage resources to implement preventive measures and address future threats. </a:t>
            </a:r>
          </a:p>
        </p:txBody>
      </p:sp>
      <p:pic>
        <p:nvPicPr>
          <p:cNvPr id="3" name="Picture 2">
            <a:extLst>
              <a:ext uri="{FF2B5EF4-FFF2-40B4-BE49-F238E27FC236}">
                <a16:creationId xmlns:a16="http://schemas.microsoft.com/office/drawing/2014/main" id="{0B903253-4EED-45D8-A551-CEAF6AC48201}"/>
              </a:ext>
            </a:extLst>
          </p:cNvPr>
          <p:cNvPicPr>
            <a:picLocks noChangeAspect="1"/>
          </p:cNvPicPr>
          <p:nvPr/>
        </p:nvPicPr>
        <p:blipFill>
          <a:blip r:embed="rId4"/>
          <a:stretch>
            <a:fillRect/>
          </a:stretch>
        </p:blipFill>
        <p:spPr>
          <a:xfrm>
            <a:off x="3733140" y="974079"/>
            <a:ext cx="5139423" cy="3960000"/>
          </a:xfrm>
          <a:prstGeom prst="rect">
            <a:avLst/>
          </a:prstGeom>
          <a:ln>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Technologies in the SOC: SOAR</a:t>
            </a:r>
          </a:p>
        </p:txBody>
      </p:sp>
      <p:sp>
        <p:nvSpPr>
          <p:cNvPr id="2" name="Content Placeholder 1"/>
          <p:cNvSpPr>
            <a:spLocks noGrp="1"/>
          </p:cNvSpPr>
          <p:nvPr>
            <p:ph idx="1"/>
          </p:nvPr>
        </p:nvSpPr>
        <p:spPr>
          <a:xfrm>
            <a:off x="144065" y="798944"/>
            <a:ext cx="4115419" cy="3812385"/>
          </a:xfrm>
        </p:spPr>
        <p:txBody>
          <a:bodyPr/>
          <a:lstStyle/>
          <a:p>
            <a:pPr marL="177800" indent="-177800">
              <a:buFont typeface="Arial" pitchFamily="34" charset="0"/>
              <a:buChar char="•"/>
            </a:pPr>
            <a:r>
              <a:rPr lang="en-US" sz="1600" dirty="0"/>
              <a:t>SIEM and Security Orchestration, Automation and Response (SOAR) are often paired together as they have capabilities that complement each other.</a:t>
            </a:r>
          </a:p>
          <a:p>
            <a:pPr marL="177800" indent="-177800">
              <a:buFont typeface="Arial" pitchFamily="34" charset="0"/>
              <a:buChar char="•"/>
            </a:pPr>
            <a:r>
              <a:rPr lang="en-US" sz="1600" dirty="0"/>
              <a:t>Large security operations (SecOps) teams use both technologies to optimize their SOC. </a:t>
            </a:r>
          </a:p>
          <a:p>
            <a:pPr marL="177800" indent="-177800">
              <a:buFont typeface="Arial" pitchFamily="34" charset="0"/>
              <a:buChar char="•"/>
            </a:pPr>
            <a:r>
              <a:rPr lang="en-US" sz="1600" dirty="0"/>
              <a:t>SOAR platforms are similar to SIEMs as they aggregate, correlate, and analyze alerts. In addition, SOAR technology integrate threat intelligence and automate incident investigation and response workflows based on playbooks developed by the security team.</a:t>
            </a:r>
          </a:p>
        </p:txBody>
      </p:sp>
      <p:pic>
        <p:nvPicPr>
          <p:cNvPr id="3" name="Picture 2">
            <a:extLst>
              <a:ext uri="{FF2B5EF4-FFF2-40B4-BE49-F238E27FC236}">
                <a16:creationId xmlns:a16="http://schemas.microsoft.com/office/drawing/2014/main" id="{9AF2AFD1-457D-4A17-9E53-96C6A9DE04E9}"/>
              </a:ext>
            </a:extLst>
          </p:cNvPr>
          <p:cNvPicPr>
            <a:picLocks noChangeAspect="1"/>
          </p:cNvPicPr>
          <p:nvPr/>
        </p:nvPicPr>
        <p:blipFill>
          <a:blip r:embed="rId4"/>
          <a:stretch>
            <a:fillRect/>
          </a:stretch>
        </p:blipFill>
        <p:spPr>
          <a:xfrm>
            <a:off x="4251239" y="964626"/>
            <a:ext cx="4799527" cy="3672000"/>
          </a:xfrm>
          <a:prstGeom prst="rect">
            <a:avLst/>
          </a:prstGeom>
          <a:ln w="6350">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Technologies in the SOC: SOAR (Contd.)</a:t>
            </a:r>
          </a:p>
        </p:txBody>
      </p:sp>
      <p:sp>
        <p:nvSpPr>
          <p:cNvPr id="2" name="Content Placeholder 1"/>
          <p:cNvSpPr>
            <a:spLocks noGrp="1"/>
          </p:cNvSpPr>
          <p:nvPr>
            <p:ph idx="1"/>
          </p:nvPr>
        </p:nvSpPr>
        <p:spPr>
          <a:xfrm>
            <a:off x="144065" y="984681"/>
            <a:ext cx="8853286" cy="3812385"/>
          </a:xfrm>
        </p:spPr>
        <p:txBody>
          <a:bodyPr/>
          <a:lstStyle/>
          <a:p>
            <a:pPr>
              <a:buFont typeface="Arial" pitchFamily="34" charset="0"/>
              <a:buChar char="•"/>
            </a:pPr>
            <a:r>
              <a:rPr lang="en-US" sz="1600" dirty="0"/>
              <a:t>SOAR security platforms:</a:t>
            </a:r>
          </a:p>
          <a:p>
            <a:pPr marL="627063" lvl="5" indent="-163513"/>
            <a:r>
              <a:rPr lang="en-US" sz="1600" dirty="0">
                <a:solidFill>
                  <a:srgbClr val="000000"/>
                </a:solidFill>
              </a:rPr>
              <a:t>Gather alarm data from each component of the system.</a:t>
            </a:r>
          </a:p>
          <a:p>
            <a:pPr marL="627063" lvl="5" indent="-163513"/>
            <a:r>
              <a:rPr lang="en-US" sz="1600" dirty="0">
                <a:solidFill>
                  <a:srgbClr val="000000"/>
                </a:solidFill>
              </a:rPr>
              <a:t>Provide tools that enable cases to be researched, assessed, and investigated.</a:t>
            </a:r>
          </a:p>
          <a:p>
            <a:pPr marL="627063" lvl="5" indent="-163513"/>
            <a:r>
              <a:rPr lang="en-US" sz="1600" dirty="0">
                <a:solidFill>
                  <a:srgbClr val="000000"/>
                </a:solidFill>
              </a:rPr>
              <a:t>Emphasize integration as a means of automating complex incident response workflows that enable more rapid response and adaptive defense strategies.</a:t>
            </a:r>
          </a:p>
          <a:p>
            <a:pPr marL="627063" lvl="5" indent="-163513"/>
            <a:r>
              <a:rPr lang="en-US" sz="1600" dirty="0">
                <a:solidFill>
                  <a:srgbClr val="000000"/>
                </a:solidFill>
              </a:rPr>
              <a:t>Include pre-defined playbooks that enable automatic response to specific threats. Playbooks can be initiated automatically based on predefined rules or may be triggered by security personnel.</a:t>
            </a:r>
          </a:p>
          <a:p>
            <a:pPr marL="0" indent="0">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7"/>
            <a:ext cx="8999935" cy="61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SOC Metrics</a:t>
            </a:r>
          </a:p>
        </p:txBody>
      </p:sp>
      <p:sp>
        <p:nvSpPr>
          <p:cNvPr id="2" name="Content Placeholder 1"/>
          <p:cNvSpPr>
            <a:spLocks noGrp="1"/>
          </p:cNvSpPr>
          <p:nvPr>
            <p:ph idx="1"/>
          </p:nvPr>
        </p:nvSpPr>
        <p:spPr>
          <a:xfrm>
            <a:off x="144065" y="678630"/>
            <a:ext cx="8853286" cy="1174233"/>
          </a:xfrm>
        </p:spPr>
        <p:txBody>
          <a:bodyPr/>
          <a:lstStyle/>
          <a:p>
            <a:pPr marL="177800" indent="-177800">
              <a:spcBef>
                <a:spcPts val="300"/>
              </a:spcBef>
              <a:spcAft>
                <a:spcPts val="300"/>
              </a:spcAft>
              <a:buClrTx/>
              <a:buSzPct val="100000"/>
              <a:buFont typeface="Arial" pitchFamily="34" charset="0"/>
              <a:buChar char="•"/>
            </a:pPr>
            <a:r>
              <a:rPr lang="en-US" sz="1400" dirty="0"/>
              <a:t>Whether internal to an organization or providing services to multiple organizations, it is important to understand how well the SOC is functioning, so that improvements can be made to the people, processes, and technologies that comprise the SOC.</a:t>
            </a:r>
          </a:p>
          <a:p>
            <a:pPr marL="177800" indent="-177800">
              <a:spcBef>
                <a:spcPts val="300"/>
              </a:spcBef>
              <a:spcAft>
                <a:spcPts val="300"/>
              </a:spcAft>
              <a:buClrTx/>
              <a:buSzPct val="100000"/>
              <a:buFont typeface="Arial" pitchFamily="34" charset="0"/>
              <a:buChar char="•"/>
            </a:pPr>
            <a:r>
              <a:rPr lang="en-US" sz="1400" dirty="0"/>
              <a:t>Many metrics or Key Performance Indicators (KPI) can be devised to measure different aspects of SOC performance. However, five metrics are commonly used as SOC metrics by SOC managers.</a:t>
            </a:r>
            <a:endParaRPr lang="en-US" sz="1400" dirty="0">
              <a:solidFill>
                <a:srgbClr val="000000"/>
              </a:solidFill>
            </a:endParaRPr>
          </a:p>
        </p:txBody>
      </p:sp>
      <p:graphicFrame>
        <p:nvGraphicFramePr>
          <p:cNvPr id="5" name="Table 6">
            <a:extLst>
              <a:ext uri="{FF2B5EF4-FFF2-40B4-BE49-F238E27FC236}">
                <a16:creationId xmlns:a16="http://schemas.microsoft.com/office/drawing/2014/main" id="{EF585948-F856-4BA8-B6F5-6B8FBE336836}"/>
              </a:ext>
            </a:extLst>
          </p:cNvPr>
          <p:cNvGraphicFramePr>
            <a:graphicFrameLocks noGrp="1"/>
          </p:cNvGraphicFramePr>
          <p:nvPr>
            <p:extLst>
              <p:ext uri="{D42A27DB-BD31-4B8C-83A1-F6EECF244321}">
                <p14:modId xmlns:p14="http://schemas.microsoft.com/office/powerpoint/2010/main" val="3044411092"/>
              </p:ext>
            </p:extLst>
          </p:nvPr>
        </p:nvGraphicFramePr>
        <p:xfrm>
          <a:off x="240632" y="1990526"/>
          <a:ext cx="8756719" cy="2682240"/>
        </p:xfrm>
        <a:graphic>
          <a:graphicData uri="http://schemas.openxmlformats.org/drawingml/2006/table">
            <a:tbl>
              <a:tblPr firstRow="1" bandRow="1">
                <a:tableStyleId>{5C22544A-7EE6-4342-B048-85BDC9FD1C3A}</a:tableStyleId>
              </a:tblPr>
              <a:tblGrid>
                <a:gridCol w="1804736">
                  <a:extLst>
                    <a:ext uri="{9D8B030D-6E8A-4147-A177-3AD203B41FA5}">
                      <a16:colId xmlns:a16="http://schemas.microsoft.com/office/drawing/2014/main" val="3202697632"/>
                    </a:ext>
                  </a:extLst>
                </a:gridCol>
                <a:gridCol w="6951983">
                  <a:extLst>
                    <a:ext uri="{9D8B030D-6E8A-4147-A177-3AD203B41FA5}">
                      <a16:colId xmlns:a16="http://schemas.microsoft.com/office/drawing/2014/main" val="2379890372"/>
                    </a:ext>
                  </a:extLst>
                </a:gridCol>
              </a:tblGrid>
              <a:tr h="279854">
                <a:tc>
                  <a:txBody>
                    <a:bodyPr/>
                    <a:lstStyle/>
                    <a:p>
                      <a:pPr algn="ctr"/>
                      <a:r>
                        <a:rPr lang="en-US" dirty="0"/>
                        <a:t>Metrics</a:t>
                      </a:r>
                    </a:p>
                  </a:txBody>
                  <a:tcPr/>
                </a:tc>
                <a:tc>
                  <a:txBody>
                    <a:bodyPr/>
                    <a:lstStyle/>
                    <a:p>
                      <a:pPr algn="ctr"/>
                      <a:r>
                        <a:rPr lang="en-US" sz="1400" dirty="0"/>
                        <a:t>Definition</a:t>
                      </a:r>
                    </a:p>
                  </a:txBody>
                  <a:tcPr/>
                </a:tc>
                <a:extLst>
                  <a:ext uri="{0D108BD9-81ED-4DB2-BD59-A6C34878D82A}">
                    <a16:rowId xmlns:a16="http://schemas.microsoft.com/office/drawing/2014/main" val="893738194"/>
                  </a:ext>
                </a:extLst>
              </a:tr>
              <a:tr h="475751">
                <a:tc>
                  <a:txBody>
                    <a:bodyPr/>
                    <a:lstStyle/>
                    <a:p>
                      <a:r>
                        <a:rPr lang="en-US" sz="1400" b="0" dirty="0">
                          <a:solidFill>
                            <a:schemeClr val="tx1"/>
                          </a:solidFill>
                        </a:rPr>
                        <a:t>Dwell Time</a:t>
                      </a:r>
                    </a:p>
                  </a:txBody>
                  <a:tcPr/>
                </a:tc>
                <a:tc>
                  <a:txBody>
                    <a:bodyPr/>
                    <a:lstStyle/>
                    <a:p>
                      <a:pPr marL="0" indent="0">
                        <a:buClrTx/>
                        <a:buSzPct val="100000"/>
                        <a:buFont typeface="Arial" pitchFamily="34" charset="0"/>
                        <a:buNone/>
                      </a:pPr>
                      <a:r>
                        <a:rPr lang="en-US" sz="1400" kern="1200" dirty="0">
                          <a:solidFill>
                            <a:schemeClr val="tx1"/>
                          </a:solidFill>
                          <a:latin typeface="+mn-lt"/>
                          <a:ea typeface="+mn-ea"/>
                          <a:cs typeface="+mn-cs"/>
                        </a:rPr>
                        <a:t>The length of time that </a:t>
                      </a:r>
                      <a:r>
                        <a:rPr lang="en-US" sz="1400" dirty="0">
                          <a:solidFill>
                            <a:schemeClr val="tx1"/>
                          </a:solidFill>
                        </a:rPr>
                        <a:t>threat actors have access to a network before they are detected, and their access is stopped</a:t>
                      </a:r>
                    </a:p>
                  </a:txBody>
                  <a:tcPr/>
                </a:tc>
                <a:extLst>
                  <a:ext uri="{0D108BD9-81ED-4DB2-BD59-A6C34878D82A}">
                    <a16:rowId xmlns:a16="http://schemas.microsoft.com/office/drawing/2014/main" val="1143087975"/>
                  </a:ext>
                </a:extLst>
              </a:tr>
              <a:tr h="475751">
                <a:tc>
                  <a:txBody>
                    <a:bodyPr/>
                    <a:lstStyle/>
                    <a:p>
                      <a:r>
                        <a:rPr lang="en-US" sz="1400" b="0" dirty="0">
                          <a:solidFill>
                            <a:schemeClr val="tx1"/>
                          </a:solidFill>
                        </a:rPr>
                        <a:t>Mean Time to Detect (MTTD)</a:t>
                      </a:r>
                    </a:p>
                  </a:txBody>
                  <a:tcPr/>
                </a:tc>
                <a:tc>
                  <a:txBody>
                    <a:bodyPr/>
                    <a:lstStyle/>
                    <a:p>
                      <a:pPr marL="0" lvl="5" indent="0"/>
                      <a:r>
                        <a:rPr lang="en-US" sz="1400" dirty="0">
                          <a:solidFill>
                            <a:schemeClr val="tx1"/>
                          </a:solidFill>
                        </a:rPr>
                        <a:t>The average time that it takes for the SOC personnel to identify valid security incidents have occurred in the network</a:t>
                      </a:r>
                    </a:p>
                  </a:txBody>
                  <a:tcPr/>
                </a:tc>
                <a:extLst>
                  <a:ext uri="{0D108BD9-81ED-4DB2-BD59-A6C34878D82A}">
                    <a16:rowId xmlns:a16="http://schemas.microsoft.com/office/drawing/2014/main" val="3865522104"/>
                  </a:ext>
                </a:extLst>
              </a:tr>
              <a:tr h="475751">
                <a:tc>
                  <a:txBody>
                    <a:bodyPr/>
                    <a:lstStyle/>
                    <a:p>
                      <a:r>
                        <a:rPr lang="en-US" sz="1400" b="0" kern="1200" dirty="0">
                          <a:solidFill>
                            <a:schemeClr val="tx1"/>
                          </a:solidFill>
                          <a:latin typeface="+mn-lt"/>
                          <a:ea typeface="+mn-ea"/>
                          <a:cs typeface="+mn-cs"/>
                        </a:rPr>
                        <a:t>Mean Time to Respond (MTTR) </a:t>
                      </a:r>
                      <a:endParaRPr lang="en-US" sz="1400" b="0" dirty="0">
                        <a:solidFill>
                          <a:schemeClr val="tx1"/>
                        </a:solidFill>
                      </a:endParaRPr>
                    </a:p>
                  </a:txBody>
                  <a:tcPr/>
                </a:tc>
                <a:tc>
                  <a:txBody>
                    <a:bodyPr/>
                    <a:lstStyle/>
                    <a:p>
                      <a:pPr marL="0" lvl="5" indent="0" algn="l" defTabSz="685777" rtl="0" eaLnBrk="1" latinLnBrk="0" hangingPunct="1"/>
                      <a:r>
                        <a:rPr lang="en-US" sz="1400" b="0" kern="1200" dirty="0">
                          <a:solidFill>
                            <a:schemeClr val="tx1"/>
                          </a:solidFill>
                          <a:latin typeface="+mn-lt"/>
                          <a:ea typeface="+mn-ea"/>
                          <a:cs typeface="+mn-cs"/>
                        </a:rPr>
                        <a:t>The average time it takes to stop and remediate a security incident</a:t>
                      </a:r>
                    </a:p>
                  </a:txBody>
                  <a:tcPr/>
                </a:tc>
                <a:extLst>
                  <a:ext uri="{0D108BD9-81ED-4DB2-BD59-A6C34878D82A}">
                    <a16:rowId xmlns:a16="http://schemas.microsoft.com/office/drawing/2014/main" val="696299273"/>
                  </a:ext>
                </a:extLst>
              </a:tr>
              <a:tr h="475751">
                <a:tc>
                  <a:txBody>
                    <a:bodyPr/>
                    <a:lstStyle/>
                    <a:p>
                      <a:r>
                        <a:rPr lang="en-US" sz="1400" b="0" kern="1200" dirty="0">
                          <a:solidFill>
                            <a:schemeClr val="tx1"/>
                          </a:solidFill>
                          <a:latin typeface="+mn-lt"/>
                          <a:ea typeface="+mn-ea"/>
                          <a:cs typeface="+mn-cs"/>
                        </a:rPr>
                        <a:t>Mean Time to Contain (MTTC) </a:t>
                      </a:r>
                      <a:endParaRPr lang="en-US" sz="1400" b="0" dirty="0">
                        <a:solidFill>
                          <a:schemeClr val="tx1"/>
                        </a:solidFill>
                      </a:endParaRPr>
                    </a:p>
                  </a:txBody>
                  <a:tcPr/>
                </a:tc>
                <a:tc>
                  <a:txBody>
                    <a:bodyPr/>
                    <a:lstStyle/>
                    <a:p>
                      <a:pPr marL="0" lvl="5" indent="0" algn="l" defTabSz="685777" rtl="0" eaLnBrk="1" latinLnBrk="0" hangingPunct="1"/>
                      <a:r>
                        <a:rPr lang="en-US" sz="1400" b="0" kern="1200" dirty="0">
                          <a:solidFill>
                            <a:schemeClr val="tx1"/>
                          </a:solidFill>
                          <a:latin typeface="+mn-lt"/>
                          <a:ea typeface="+mn-ea"/>
                          <a:cs typeface="+mn-cs"/>
                        </a:rPr>
                        <a:t>The time required to stop the incident from causing further damage to systems or data</a:t>
                      </a:r>
                    </a:p>
                  </a:txBody>
                  <a:tcPr/>
                </a:tc>
                <a:extLst>
                  <a:ext uri="{0D108BD9-81ED-4DB2-BD59-A6C34878D82A}">
                    <a16:rowId xmlns:a16="http://schemas.microsoft.com/office/drawing/2014/main" val="2373930189"/>
                  </a:ext>
                </a:extLst>
              </a:tr>
              <a:tr h="279854">
                <a:tc>
                  <a:txBody>
                    <a:bodyPr/>
                    <a:lstStyle/>
                    <a:p>
                      <a:r>
                        <a:rPr lang="en-US" sz="1400" b="0" kern="1200" dirty="0">
                          <a:solidFill>
                            <a:schemeClr val="tx1"/>
                          </a:solidFill>
                          <a:latin typeface="+mn-lt"/>
                          <a:ea typeface="+mn-ea"/>
                          <a:cs typeface="+mn-cs"/>
                        </a:rPr>
                        <a:t>Time to Control</a:t>
                      </a:r>
                      <a:endParaRPr lang="en-US" sz="1400" b="0" dirty="0">
                        <a:solidFill>
                          <a:schemeClr val="tx1"/>
                        </a:solidFill>
                      </a:endParaRPr>
                    </a:p>
                  </a:txBody>
                  <a:tcPr/>
                </a:tc>
                <a:tc>
                  <a:txBody>
                    <a:bodyPr/>
                    <a:lstStyle/>
                    <a:p>
                      <a:pPr marL="0" lvl="5" indent="0" algn="l" defTabSz="685777" rtl="0" eaLnBrk="1" latinLnBrk="0" hangingPunct="1"/>
                      <a:r>
                        <a:rPr lang="en-US" sz="1400" b="0" kern="1200" dirty="0">
                          <a:solidFill>
                            <a:schemeClr val="tx1"/>
                          </a:solidFill>
                          <a:latin typeface="+mn-lt"/>
                          <a:ea typeface="+mn-ea"/>
                          <a:cs typeface="+mn-cs"/>
                        </a:rPr>
                        <a:t>The time required to stop the spread of malware in the network</a:t>
                      </a:r>
                    </a:p>
                  </a:txBody>
                  <a:tcPr/>
                </a:tc>
                <a:extLst>
                  <a:ext uri="{0D108BD9-81ED-4DB2-BD59-A6C34878D82A}">
                    <a16:rowId xmlns:a16="http://schemas.microsoft.com/office/drawing/2014/main" val="4022707893"/>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Enterprise and Managed Security</a:t>
            </a:r>
          </a:p>
        </p:txBody>
      </p:sp>
      <p:sp>
        <p:nvSpPr>
          <p:cNvPr id="2" name="Content Placeholder 1"/>
          <p:cNvSpPr>
            <a:spLocks noGrp="1"/>
          </p:cNvSpPr>
          <p:nvPr>
            <p:ph idx="1"/>
          </p:nvPr>
        </p:nvSpPr>
        <p:spPr>
          <a:xfrm>
            <a:off x="144065" y="798944"/>
            <a:ext cx="8853286" cy="3812385"/>
          </a:xfrm>
        </p:spPr>
        <p:txBody>
          <a:bodyPr/>
          <a:lstStyle/>
          <a:p>
            <a:pPr algn="l">
              <a:buFont typeface="Arial" panose="020B0604020202020204" pitchFamily="34" charset="0"/>
              <a:buChar char="•"/>
            </a:pPr>
            <a:r>
              <a:rPr lang="en-US" sz="1600" dirty="0"/>
              <a:t>For medium and large networks, the organization will benefit from implementing an enterprise-level SOC, which is a complete in-house solution. </a:t>
            </a:r>
          </a:p>
          <a:p>
            <a:pPr algn="l">
              <a:buFont typeface="Arial" panose="020B0604020202020204" pitchFamily="34" charset="0"/>
              <a:buChar char="•"/>
            </a:pPr>
            <a:r>
              <a:rPr lang="en-US" sz="1600" dirty="0"/>
              <a:t>Larger organizations may outsource at least a part of the SOC operations to a security solutions provider.</a:t>
            </a:r>
          </a:p>
          <a:p>
            <a:pPr algn="l">
              <a:buFont typeface="Arial" panose="020B0604020202020204" pitchFamily="34" charset="0"/>
              <a:buChar char="•"/>
            </a:pPr>
            <a:r>
              <a:rPr lang="en-US" sz="1600" dirty="0"/>
              <a:t>Cisco offers a wide range of incident response, preparedness, and management capabilities including:</a:t>
            </a:r>
          </a:p>
          <a:p>
            <a:pPr marL="749300" lvl="6" indent="-285750"/>
            <a:r>
              <a:rPr lang="en-US" sz="1600" dirty="0">
                <a:solidFill>
                  <a:srgbClr val="000000"/>
                </a:solidFill>
                <a:ea typeface="ＭＳ Ｐゴシック" charset="0"/>
              </a:rPr>
              <a:t>Cisco Smart Net Total Care Service for Rapid Problem Resolution</a:t>
            </a:r>
          </a:p>
          <a:p>
            <a:pPr marL="749300" lvl="6" indent="-285750"/>
            <a:r>
              <a:rPr lang="en-US" sz="1600" dirty="0">
                <a:solidFill>
                  <a:srgbClr val="000000"/>
                </a:solidFill>
                <a:ea typeface="ＭＳ Ｐゴシック" charset="0"/>
              </a:rPr>
              <a:t>Cisco Product Security Incident Response Team (PSIRT)</a:t>
            </a:r>
          </a:p>
          <a:p>
            <a:pPr marL="749300" lvl="6" indent="-285750"/>
            <a:r>
              <a:rPr lang="en-US" sz="1600" dirty="0">
                <a:solidFill>
                  <a:srgbClr val="000000"/>
                </a:solidFill>
                <a:ea typeface="ＭＳ Ｐゴシック" charset="0"/>
              </a:rPr>
              <a:t>Cisco Computer Security Incident Response Team (CSIRT)</a:t>
            </a:r>
          </a:p>
          <a:p>
            <a:pPr marL="749300" lvl="6" indent="-285750"/>
            <a:r>
              <a:rPr lang="en-US" sz="1600" dirty="0">
                <a:solidFill>
                  <a:srgbClr val="000000"/>
                </a:solidFill>
                <a:ea typeface="ＭＳ Ｐゴシック" charset="0"/>
              </a:rPr>
              <a:t>Cisco Managed Services</a:t>
            </a:r>
          </a:p>
          <a:p>
            <a:pPr marL="749300" lvl="6" indent="-285750"/>
            <a:r>
              <a:rPr lang="en-US" sz="1600" dirty="0">
                <a:solidFill>
                  <a:srgbClr val="000000"/>
                </a:solidFill>
                <a:ea typeface="ＭＳ Ｐゴシック" charset="0"/>
              </a:rPr>
              <a:t>Cisco Tactical Operations (TacOps)</a:t>
            </a:r>
          </a:p>
          <a:p>
            <a:pPr marL="749300" lvl="6" indent="-285750"/>
            <a:r>
              <a:rPr lang="en-US" sz="1600" dirty="0">
                <a:solidFill>
                  <a:srgbClr val="000000"/>
                </a:solidFill>
                <a:ea typeface="ＭＳ Ｐゴシック" charset="0"/>
              </a:rPr>
              <a:t>Cisco’s Safety and Physical Security Program</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30"/>
            <a:ext cx="9144000" cy="757551"/>
          </a:xfrm>
        </p:spPr>
        <p:txBody>
          <a:bodyPr>
            <a:normAutofit/>
          </a:bodyPr>
          <a:lstStyle/>
          <a:p>
            <a:r>
              <a:rPr lang="en-US" dirty="0"/>
              <a:t>Instructor Materials – Module 2 Planning Guide</a:t>
            </a:r>
          </a:p>
        </p:txBody>
      </p:sp>
      <p:sp>
        <p:nvSpPr>
          <p:cNvPr id="4099" name="Content Placeholder 1"/>
          <p:cNvSpPr>
            <a:spLocks noGrp="1" noChangeArrowheads="1"/>
          </p:cNvSpPr>
          <p:nvPr>
            <p:ph idx="1"/>
          </p:nvPr>
        </p:nvSpPr>
        <p:spPr>
          <a:xfrm>
            <a:off x="144065" y="798944"/>
            <a:ext cx="8853286" cy="381462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marL="633413" lvl="1" indent="-176213"/>
            <a:r>
              <a:rPr lang="en-CA" sz="1600" dirty="0"/>
              <a:t>Information to help you become familiar with the module</a:t>
            </a:r>
          </a:p>
          <a:p>
            <a:pPr marL="633413" lvl="1" indent="-176213"/>
            <a:r>
              <a:rPr lang="en-CA" sz="1600" dirty="0"/>
              <a:t>Teaching aids</a:t>
            </a:r>
          </a:p>
          <a:p>
            <a:pPr>
              <a:buFont typeface="Arial" panose="020B0604020202020204" pitchFamily="34" charset="0"/>
              <a:buChar char="•"/>
            </a:pPr>
            <a:r>
              <a:rPr lang="en-CA" sz="1600" dirty="0"/>
              <a:t>Instructor Class Presentation</a:t>
            </a:r>
          </a:p>
          <a:p>
            <a:pPr marL="633413" lvl="1" indent="-176213"/>
            <a:r>
              <a:rPr lang="en-CA" sz="1600" dirty="0"/>
              <a:t>Optional slides that you can use in the classroom</a:t>
            </a:r>
          </a:p>
          <a:p>
            <a:pPr marL="633413" lvl="1" indent="-176213"/>
            <a:r>
              <a:rPr lang="en-CA" sz="1600" dirty="0"/>
              <a:t>Begins on slide # 8</a:t>
            </a:r>
          </a:p>
          <a:p>
            <a:pPr marL="0" lvl="1" indent="0">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Fighters in the War Against Cybercrime</a:t>
            </a:r>
            <a:br>
              <a:rPr altLang="en-US" dirty="0"/>
            </a:br>
            <a:r>
              <a:rPr lang="en-US" dirty="0"/>
              <a:t>Security vs. Availability</a:t>
            </a:r>
          </a:p>
        </p:txBody>
      </p:sp>
      <p:sp>
        <p:nvSpPr>
          <p:cNvPr id="2" name="Content Placeholder 1"/>
          <p:cNvSpPr>
            <a:spLocks noGrp="1"/>
          </p:cNvSpPr>
          <p:nvPr>
            <p:ph idx="1"/>
          </p:nvPr>
        </p:nvSpPr>
        <p:spPr>
          <a:xfrm>
            <a:off x="144065" y="798944"/>
            <a:ext cx="8853286" cy="3812385"/>
          </a:xfrm>
        </p:spPr>
        <p:txBody>
          <a:bodyPr/>
          <a:lstStyle/>
          <a:p>
            <a:pPr marL="177800" indent="-177800">
              <a:buFont typeface="Arial" pitchFamily="34" charset="0"/>
              <a:buChar char="•"/>
            </a:pPr>
            <a:r>
              <a:rPr lang="en-US" sz="1600" dirty="0"/>
              <a:t>Security personnel understand that for the organization to accomplish its priorities, network availability must be preserved.</a:t>
            </a:r>
          </a:p>
          <a:p>
            <a:pPr marL="177800" indent="-177800">
              <a:buFont typeface="Arial" pitchFamily="34" charset="0"/>
              <a:buChar char="•"/>
            </a:pPr>
            <a:r>
              <a:rPr lang="en-US" sz="1600" dirty="0"/>
              <a:t>Each business or industry has a limited tolerance for network downtime. That tolerance is usually based upon a comparison of the cost of the downtime in relation to the cost of ensuring against downtime. </a:t>
            </a:r>
          </a:p>
          <a:p>
            <a:pPr marL="177800" indent="-177800">
              <a:buFont typeface="Arial" pitchFamily="34" charset="0"/>
              <a:buChar char="•"/>
            </a:pPr>
            <a:r>
              <a:rPr lang="en-US" sz="1600" dirty="0"/>
              <a:t>Security cannot be so strong that it interferes with the needs of employees or business functions. It is always a tradeoff between strong security and permitting efficient business functioning.</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503288" cy="1802391"/>
          </a:xfrm>
        </p:spPr>
        <p:txBody>
          <a:bodyPr/>
          <a:lstStyle/>
          <a:p>
            <a:r>
              <a:rPr lang="en-US" dirty="0">
                <a:solidFill>
                  <a:schemeClr val="accent5">
                    <a:lumMod val="40000"/>
                    <a:lumOff val="60000"/>
                  </a:schemeClr>
                </a:solidFill>
              </a:rPr>
              <a:t>2.2 Becoming a Defender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Becoming a Defender </a:t>
            </a:r>
            <a:br>
              <a:rPr altLang="en-US" dirty="0"/>
            </a:br>
            <a:r>
              <a:rPr lang="en-US" dirty="0"/>
              <a:t>Certifications</a:t>
            </a:r>
          </a:p>
        </p:txBody>
      </p:sp>
      <p:sp>
        <p:nvSpPr>
          <p:cNvPr id="2" name="Content Placeholder 1"/>
          <p:cNvSpPr>
            <a:spLocks noGrp="1"/>
          </p:cNvSpPr>
          <p:nvPr>
            <p:ph idx="1"/>
          </p:nvPr>
        </p:nvSpPr>
        <p:spPr>
          <a:xfrm>
            <a:off x="144065" y="798944"/>
            <a:ext cx="5597829" cy="3705323"/>
          </a:xfrm>
        </p:spPr>
        <p:txBody>
          <a:bodyPr/>
          <a:lstStyle/>
          <a:p>
            <a:pPr marL="177800" indent="-177800">
              <a:buFont typeface="Arial" pitchFamily="34" charset="0"/>
              <a:buChar char="•"/>
            </a:pPr>
            <a:r>
              <a:rPr lang="en-US" sz="1600" dirty="0"/>
              <a:t>A variety of cybersecurity certifications that are relevant to careers in SOCs are available:</a:t>
            </a:r>
          </a:p>
          <a:p>
            <a:pPr marL="366712" lvl="1" indent="-177800">
              <a:buFont typeface="Arial" pitchFamily="34" charset="0"/>
              <a:buChar char="•"/>
            </a:pPr>
            <a:r>
              <a:rPr lang="en-US" sz="1500" dirty="0"/>
              <a:t>Cisco Certified CyberOps Associate</a:t>
            </a:r>
          </a:p>
          <a:p>
            <a:pPr marL="366712" lvl="1" indent="-177800">
              <a:buFont typeface="Arial" pitchFamily="34" charset="0"/>
              <a:buChar char="•"/>
            </a:pPr>
            <a:r>
              <a:rPr lang="en-US" sz="1500" dirty="0"/>
              <a:t>CompTIA Cybersecurity Analyst Certification</a:t>
            </a:r>
          </a:p>
          <a:p>
            <a:pPr marL="366712" lvl="1" indent="-177800">
              <a:buFont typeface="Arial" pitchFamily="34" charset="0"/>
              <a:buChar char="•"/>
            </a:pPr>
            <a:r>
              <a:rPr lang="en-US" sz="1500" dirty="0"/>
              <a:t>(ISC)² Information Security Certifications</a:t>
            </a:r>
          </a:p>
          <a:p>
            <a:pPr marL="366712" lvl="1" indent="-177800">
              <a:buFont typeface="Arial" pitchFamily="34" charset="0"/>
              <a:buChar char="•"/>
            </a:pPr>
            <a:r>
              <a:rPr lang="fr-FR" sz="1500" dirty="0"/>
              <a:t>Global Information Assurance Certification</a:t>
            </a:r>
            <a:br>
              <a:rPr lang="fr-FR" sz="1500" dirty="0"/>
            </a:br>
            <a:r>
              <a:rPr lang="fr-FR" sz="1500" dirty="0"/>
              <a:t> (GIAC)</a:t>
            </a:r>
          </a:p>
          <a:p>
            <a:pPr marL="177800" indent="-177800">
              <a:buFont typeface="Arial" pitchFamily="34" charset="0"/>
              <a:buChar char="•"/>
            </a:pPr>
            <a:r>
              <a:rPr lang="en-US" sz="1600" dirty="0"/>
              <a:t>Search for “cybersecurity certifications” on the</a:t>
            </a:r>
            <a:br>
              <a:rPr lang="en-US" sz="1600" dirty="0"/>
            </a:br>
            <a:r>
              <a:rPr lang="en-US" sz="1600" dirty="0"/>
              <a:t>Internet to know more about other vendor </a:t>
            </a:r>
            <a:br>
              <a:rPr lang="en-US" sz="1600" dirty="0"/>
            </a:br>
            <a:r>
              <a:rPr lang="en-US" sz="1600" dirty="0"/>
              <a:t>and vendor-neutral certifications.</a:t>
            </a:r>
          </a:p>
        </p:txBody>
      </p:sp>
      <p:pic>
        <p:nvPicPr>
          <p:cNvPr id="3" name="Picture 2">
            <a:extLst>
              <a:ext uri="{FF2B5EF4-FFF2-40B4-BE49-F238E27FC236}">
                <a16:creationId xmlns:a16="http://schemas.microsoft.com/office/drawing/2014/main" id="{B4B5A596-F0CC-4535-B467-3EBA747FACFD}"/>
              </a:ext>
            </a:extLst>
          </p:cNvPr>
          <p:cNvPicPr>
            <a:picLocks noChangeAspect="1"/>
          </p:cNvPicPr>
          <p:nvPr/>
        </p:nvPicPr>
        <p:blipFill>
          <a:blip r:embed="rId4"/>
          <a:stretch>
            <a:fillRect/>
          </a:stretch>
        </p:blipFill>
        <p:spPr>
          <a:xfrm>
            <a:off x="4920914" y="1391403"/>
            <a:ext cx="3900489" cy="1481138"/>
          </a:xfrm>
          <a:prstGeom prst="rect">
            <a:avLst/>
          </a:prstGeom>
          <a:ln w="6350">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Becoming a Defender</a:t>
            </a:r>
            <a:br>
              <a:rPr altLang="en-US" dirty="0"/>
            </a:br>
            <a:r>
              <a:rPr lang="en-US" dirty="0"/>
              <a:t>Further Education</a:t>
            </a:r>
          </a:p>
        </p:txBody>
      </p:sp>
      <p:sp>
        <p:nvSpPr>
          <p:cNvPr id="2" name="Content Placeholder 1"/>
          <p:cNvSpPr>
            <a:spLocks noGrp="1"/>
          </p:cNvSpPr>
          <p:nvPr>
            <p:ph idx="1"/>
          </p:nvPr>
        </p:nvSpPr>
        <p:spPr>
          <a:xfrm>
            <a:off x="144065" y="798944"/>
            <a:ext cx="6122264" cy="3705323"/>
          </a:xfrm>
        </p:spPr>
        <p:txBody>
          <a:bodyPr/>
          <a:lstStyle/>
          <a:p>
            <a:pPr marL="177800" indent="-177800">
              <a:buFont typeface="Arial" pitchFamily="34" charset="0"/>
              <a:buChar char="•"/>
            </a:pPr>
            <a:r>
              <a:rPr lang="en-US" sz="1600" b="1" dirty="0"/>
              <a:t>Degrees</a:t>
            </a:r>
            <a:r>
              <a:rPr lang="en-US" sz="1600" dirty="0"/>
              <a:t>: When considering a career in the cybersecurity field, one should seriously consider pursuing a technical degree or bachelor’s degree in computer science, electrical engineering, information technology, or information security. </a:t>
            </a:r>
          </a:p>
          <a:p>
            <a:pPr marL="177800" indent="-177800">
              <a:buFont typeface="Arial" pitchFamily="34" charset="0"/>
              <a:buChar char="•"/>
            </a:pPr>
            <a:r>
              <a:rPr lang="en-US" sz="1600" b="1" dirty="0"/>
              <a:t>Python Programming</a:t>
            </a:r>
            <a:r>
              <a:rPr lang="en-US" sz="1600" dirty="0"/>
              <a:t>: Computer programming is an essential skill for anyone who wishes to pursue a career in cybersecurity. If you have never learned how to program, then Python might be the first language to learn.</a:t>
            </a:r>
          </a:p>
          <a:p>
            <a:pPr marL="177800" indent="-177800">
              <a:buFont typeface="Arial" pitchFamily="34" charset="0"/>
              <a:buChar char="•"/>
            </a:pPr>
            <a:r>
              <a:rPr lang="en-US" sz="1600" b="1" dirty="0"/>
              <a:t>Linux Skills</a:t>
            </a:r>
            <a:r>
              <a:rPr lang="en-US" sz="1600" dirty="0"/>
              <a:t>: Linux is widely used in SOCs and other networking and security environments. Linux skills are a valuable addition to your skillset as you work to develop a career in cybersecurity.</a:t>
            </a:r>
          </a:p>
        </p:txBody>
      </p:sp>
      <p:pic>
        <p:nvPicPr>
          <p:cNvPr id="7170" name="Picture 2"/>
          <p:cNvPicPr>
            <a:picLocks noChangeAspect="1" noChangeArrowheads="1"/>
          </p:cNvPicPr>
          <p:nvPr/>
        </p:nvPicPr>
        <p:blipFill rotWithShape="1">
          <a:blip r:embed="rId4"/>
          <a:srcRect l="4067" t="2298" r="3035" b="2748"/>
          <a:stretch/>
        </p:blipFill>
        <p:spPr bwMode="auto">
          <a:xfrm>
            <a:off x="6144676" y="1086304"/>
            <a:ext cx="2855259" cy="2458408"/>
          </a:xfrm>
          <a:prstGeom prst="rect">
            <a:avLst/>
          </a:prstGeom>
          <a:noFill/>
          <a:ln w="6350">
            <a:solidFill>
              <a:schemeClr val="tx1"/>
            </a:solidFill>
            <a:miter lim="800000"/>
            <a:headEnd/>
            <a:tailEnd/>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Becoming a Defender</a:t>
            </a:r>
            <a:br>
              <a:rPr altLang="en-US" dirty="0"/>
            </a:br>
            <a:r>
              <a:rPr lang="en-US" dirty="0"/>
              <a:t>Sources of Career Information</a:t>
            </a:r>
          </a:p>
        </p:txBody>
      </p:sp>
      <p:sp>
        <p:nvSpPr>
          <p:cNvPr id="2" name="Content Placeholder 1"/>
          <p:cNvSpPr>
            <a:spLocks noGrp="1"/>
          </p:cNvSpPr>
          <p:nvPr>
            <p:ph idx="1"/>
          </p:nvPr>
        </p:nvSpPr>
        <p:spPr>
          <a:xfrm>
            <a:off x="144066" y="798944"/>
            <a:ext cx="5530594" cy="3705323"/>
          </a:xfrm>
        </p:spPr>
        <p:txBody>
          <a:bodyPr/>
          <a:lstStyle/>
          <a:p>
            <a:pPr marL="177800" indent="-177800">
              <a:buClrTx/>
              <a:buSzPct val="100000"/>
              <a:buFont typeface="Arial" pitchFamily="34" charset="0"/>
              <a:buChar char="•"/>
            </a:pPr>
            <a:r>
              <a:rPr lang="en-US" sz="1600" dirty="0"/>
              <a:t>A variety of websites and mobile applications advertise information technology jobs. Each site targets a variety of job applicants and provides different tools for candidates to research their ideal job position. </a:t>
            </a:r>
          </a:p>
          <a:p>
            <a:pPr marL="177800" indent="-177800">
              <a:buClrTx/>
              <a:buSzPct val="100000"/>
              <a:buFont typeface="Arial" pitchFamily="34" charset="0"/>
              <a:buChar char="•"/>
            </a:pPr>
            <a:r>
              <a:rPr lang="en-US" sz="1600" dirty="0"/>
              <a:t>Many sites are job site aggregators that gather listings from other job boards and company career sites and display them in a single location.</a:t>
            </a:r>
          </a:p>
          <a:p>
            <a:pPr marL="627063" lvl="6" indent="-163513"/>
            <a:r>
              <a:rPr lang="en-US" sz="1600" dirty="0">
                <a:solidFill>
                  <a:srgbClr val="000000"/>
                </a:solidFill>
                <a:ea typeface="ＭＳ Ｐゴシック" charset="0"/>
              </a:rPr>
              <a:t>Indeed.com</a:t>
            </a:r>
          </a:p>
          <a:p>
            <a:pPr marL="627063" lvl="6" indent="-163513"/>
            <a:r>
              <a:rPr lang="en-US" sz="1600" dirty="0">
                <a:solidFill>
                  <a:srgbClr val="000000"/>
                </a:solidFill>
                <a:ea typeface="ＭＳ Ｐゴシック" charset="0"/>
              </a:rPr>
              <a:t>CareerBuilder.com</a:t>
            </a:r>
          </a:p>
          <a:p>
            <a:pPr marL="627063" lvl="6" indent="-163513"/>
            <a:r>
              <a:rPr lang="en-US" sz="1600" dirty="0">
                <a:solidFill>
                  <a:srgbClr val="000000"/>
                </a:solidFill>
              </a:rPr>
              <a:t>USAJobs.gov</a:t>
            </a:r>
          </a:p>
          <a:p>
            <a:pPr marL="627063" lvl="6" indent="-163513"/>
            <a:r>
              <a:rPr lang="en-US" sz="1600" dirty="0">
                <a:solidFill>
                  <a:srgbClr val="000000"/>
                </a:solidFill>
              </a:rPr>
              <a:t>Glassdoor</a:t>
            </a:r>
          </a:p>
          <a:p>
            <a:pPr marL="627063" lvl="6" indent="-163513"/>
            <a:r>
              <a:rPr lang="en-US" sz="1600" dirty="0">
                <a:solidFill>
                  <a:srgbClr val="000000"/>
                </a:solidFill>
              </a:rPr>
              <a:t>LinkedIn</a:t>
            </a:r>
          </a:p>
        </p:txBody>
      </p:sp>
      <p:pic>
        <p:nvPicPr>
          <p:cNvPr id="8194" name="Picture 2"/>
          <p:cNvPicPr>
            <a:picLocks noChangeAspect="1" noChangeArrowheads="1"/>
          </p:cNvPicPr>
          <p:nvPr/>
        </p:nvPicPr>
        <p:blipFill rotWithShape="1">
          <a:blip r:embed="rId4"/>
          <a:srcRect l="2380" t="3412" r="2479" b="4863"/>
          <a:stretch/>
        </p:blipFill>
        <p:spPr bwMode="auto">
          <a:xfrm>
            <a:off x="5926237" y="937550"/>
            <a:ext cx="2963119" cy="2686184"/>
          </a:xfrm>
          <a:prstGeom prst="rect">
            <a:avLst/>
          </a:prstGeom>
          <a:noFill/>
          <a:ln w="6350">
            <a:solidFill>
              <a:schemeClr val="tx1"/>
            </a:solidFill>
            <a:miter lim="800000"/>
            <a:headEnd/>
            <a:tailEnd/>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Becoming a Defender</a:t>
            </a:r>
            <a:br>
              <a:rPr altLang="en-US" dirty="0"/>
            </a:br>
            <a:r>
              <a:rPr lang="en-US" dirty="0"/>
              <a:t>Getting Experience</a:t>
            </a:r>
          </a:p>
        </p:txBody>
      </p:sp>
      <p:sp>
        <p:nvSpPr>
          <p:cNvPr id="2" name="Content Placeholder 1"/>
          <p:cNvSpPr>
            <a:spLocks noGrp="1"/>
          </p:cNvSpPr>
          <p:nvPr>
            <p:ph idx="1"/>
          </p:nvPr>
        </p:nvSpPr>
        <p:spPr>
          <a:xfrm>
            <a:off x="144065" y="875352"/>
            <a:ext cx="6189500" cy="3705323"/>
          </a:xfrm>
        </p:spPr>
        <p:txBody>
          <a:bodyPr/>
          <a:lstStyle/>
          <a:p>
            <a:pPr marL="177800" indent="-177800">
              <a:buFont typeface="Arial" pitchFamily="34" charset="0"/>
              <a:buChar char="•"/>
            </a:pPr>
            <a:r>
              <a:rPr lang="en-US" sz="1400" b="1" dirty="0"/>
              <a:t>Internships: </a:t>
            </a:r>
            <a:r>
              <a:rPr lang="en-US" sz="1400" dirty="0"/>
              <a:t>Internships are an excellent method for entering the cybersecurity field. Sometimes, internships turn into an offer of full time employment. However, even a temporary internship allows you the opportunity to gain experience in the inner workings of a cybersecurity organization</a:t>
            </a:r>
          </a:p>
          <a:p>
            <a:pPr marL="177800" indent="-177800">
              <a:buFont typeface="Arial" pitchFamily="34" charset="0"/>
              <a:buChar char="•"/>
            </a:pPr>
            <a:r>
              <a:rPr lang="en-US" sz="1400" b="1" dirty="0"/>
              <a:t>Scholarships and Awards</a:t>
            </a:r>
            <a:r>
              <a:rPr lang="en-US" sz="1400" dirty="0"/>
              <a:t>: To help close the security</a:t>
            </a:r>
            <a:br>
              <a:rPr lang="en-US" sz="1400" dirty="0"/>
            </a:br>
            <a:r>
              <a:rPr lang="en-US" sz="1400" dirty="0"/>
              <a:t>skills gap, organizations like Cisco and INFOSEC have</a:t>
            </a:r>
            <a:br>
              <a:rPr lang="en-US" sz="1400" dirty="0"/>
            </a:br>
            <a:r>
              <a:rPr lang="en-US" sz="1400" dirty="0"/>
              <a:t>introduced scholarship and awards programs.</a:t>
            </a:r>
          </a:p>
          <a:p>
            <a:pPr marL="177800" indent="-177800">
              <a:buFont typeface="Arial" pitchFamily="34" charset="0"/>
              <a:buChar char="•"/>
            </a:pPr>
            <a:r>
              <a:rPr lang="en-US" sz="1400" b="1" dirty="0"/>
              <a:t>Temporary Agencies</a:t>
            </a:r>
            <a:r>
              <a:rPr lang="en-US" sz="1400" dirty="0"/>
              <a:t>: Many organizations use temporary agencies to fill job openings for the first 90 days. If the employee is a good match, the organization may convert the employee to a full-time, permanent position.</a:t>
            </a:r>
          </a:p>
          <a:p>
            <a:pPr marL="177800" indent="-177800">
              <a:buFont typeface="Arial" pitchFamily="34" charset="0"/>
              <a:buChar char="•"/>
            </a:pPr>
            <a:r>
              <a:rPr lang="en-US" sz="1400" b="1" dirty="0"/>
              <a:t>Your First Job: </a:t>
            </a:r>
            <a:r>
              <a:rPr lang="en-US" sz="1400" dirty="0"/>
              <a:t>If you have no experience in the cybersecurity field, working for a call center or support desk may be your first step into gaining the experience you need to move ahead in your career. </a:t>
            </a:r>
          </a:p>
        </p:txBody>
      </p:sp>
      <p:pic>
        <p:nvPicPr>
          <p:cNvPr id="4" name="Picture 3"/>
          <p:cNvPicPr>
            <a:picLocks noChangeAspect="1"/>
          </p:cNvPicPr>
          <p:nvPr/>
        </p:nvPicPr>
        <p:blipFill>
          <a:blip r:embed="rId4"/>
          <a:stretch>
            <a:fillRect/>
          </a:stretch>
        </p:blipFill>
        <p:spPr>
          <a:xfrm>
            <a:off x="6199802" y="968643"/>
            <a:ext cx="2764582" cy="1825591"/>
          </a:xfrm>
          <a:prstGeom prst="rect">
            <a:avLst/>
          </a:prstGeom>
          <a:ln w="9525">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Becoming a Defender </a:t>
            </a:r>
            <a:br>
              <a:rPr altLang="en-US" dirty="0"/>
            </a:br>
            <a:r>
              <a:rPr lang="en-US" dirty="0"/>
              <a:t>Lab – Becoming a Defender</a:t>
            </a:r>
          </a:p>
        </p:txBody>
      </p:sp>
      <p:sp>
        <p:nvSpPr>
          <p:cNvPr id="2" name="Content Placeholder 1"/>
          <p:cNvSpPr>
            <a:spLocks noGrp="1"/>
          </p:cNvSpPr>
          <p:nvPr>
            <p:ph idx="1"/>
          </p:nvPr>
        </p:nvSpPr>
        <p:spPr>
          <a:xfrm>
            <a:off x="233240" y="1019853"/>
            <a:ext cx="7964511" cy="3388161"/>
          </a:xfrm>
        </p:spPr>
        <p:txBody>
          <a:bodyPr/>
          <a:lstStyle/>
          <a:p>
            <a:pPr marL="0" indent="0">
              <a:buNone/>
            </a:pPr>
            <a:r>
              <a:rPr lang="en-US" sz="1800" dirty="0"/>
              <a:t>In this lab, you will research and analyze what it takes to become a network defender.</a:t>
            </a:r>
            <a:endParaRPr sz="1800" b="1" dirty="0">
              <a:solidFill>
                <a:srgbClr val="000000"/>
              </a:solidFill>
            </a:endParaRP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413250" cy="1802391"/>
          </a:xfrm>
        </p:spPr>
        <p:txBody>
          <a:bodyPr/>
          <a:lstStyle/>
          <a:p>
            <a:r>
              <a:rPr dirty="0">
                <a:solidFill>
                  <a:schemeClr val="accent5">
                    <a:lumMod val="40000"/>
                    <a:lumOff val="60000"/>
                  </a:schemeClr>
                </a:solidFill>
              </a:rPr>
              <a:t>2.3 </a:t>
            </a:r>
            <a:r>
              <a:rPr lang="en-US" dirty="0">
                <a:solidFill>
                  <a:schemeClr val="accent5">
                    <a:lumMod val="40000"/>
                    <a:lumOff val="60000"/>
                  </a:schemeClr>
                </a:solidFill>
              </a:rPr>
              <a:t>Fighters in the War Against Cybercrime Summary</a:t>
            </a: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151886" cy="757551"/>
          </a:xfrm>
        </p:spPr>
        <p:txBody>
          <a:bodyPr/>
          <a:lstStyle/>
          <a:p>
            <a:r>
              <a:rPr lang="en-US" sz="1600" dirty="0"/>
              <a:t>Fighters in the War Against Cybercrime Summary</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928475"/>
            <a:ext cx="8840141" cy="3856250"/>
          </a:xfrm>
        </p:spPr>
        <p:txBody>
          <a:bodyPr/>
          <a:lstStyle/>
          <a:p>
            <a:pPr marL="287338" lvl="2" indent="-177800">
              <a:spcAft>
                <a:spcPts val="600"/>
              </a:spcAft>
              <a:buSzPct val="100000"/>
            </a:pPr>
            <a:r>
              <a:rPr lang="en-US" sz="1600" dirty="0"/>
              <a:t>Major elements of the SOC include people, processes, and technologies.</a:t>
            </a:r>
          </a:p>
          <a:p>
            <a:pPr marL="287338" lvl="2" indent="-177800">
              <a:spcAft>
                <a:spcPts val="600"/>
              </a:spcAft>
              <a:buSzPct val="100000"/>
            </a:pPr>
            <a:r>
              <a:rPr lang="en-US" sz="1600" dirty="0"/>
              <a:t>The job roles include a Tier 1 Alert Analyst, a Tier 2 Incident Responder, a Tier 3 Threat hunter, and an SOC Manager. </a:t>
            </a:r>
          </a:p>
          <a:p>
            <a:pPr marL="287338" lvl="2" indent="-177800">
              <a:spcAft>
                <a:spcPts val="600"/>
              </a:spcAft>
              <a:buSzPct val="100000"/>
            </a:pPr>
            <a:r>
              <a:rPr lang="en-US" sz="1600" dirty="0"/>
              <a:t>A Tier 1 Analyst monitors incidents, open tickets, and performs basic threat mitigation.</a:t>
            </a:r>
          </a:p>
          <a:p>
            <a:pPr marL="287338" lvl="2" indent="-177800">
              <a:spcAft>
                <a:spcPts val="600"/>
              </a:spcAft>
              <a:buSzPct val="100000"/>
            </a:pPr>
            <a:r>
              <a:rPr lang="en-US" sz="1600" dirty="0"/>
              <a:t>SEIM systems are used for collecting and filtering data, detecting and classifying threats, and analyzing and investigating threats.</a:t>
            </a:r>
          </a:p>
          <a:p>
            <a:pPr marL="287338" lvl="2" indent="-177800">
              <a:spcAft>
                <a:spcPts val="600"/>
              </a:spcAft>
              <a:buSzPct val="100000"/>
            </a:pPr>
            <a:r>
              <a:rPr lang="en-US" sz="1600" dirty="0"/>
              <a:t>SOAR integrates threat intelligence and automates incident investigation and response workflows based on playbooks developed by the security team.</a:t>
            </a:r>
          </a:p>
          <a:p>
            <a:pPr marL="287338" lvl="2" indent="-177800">
              <a:spcAft>
                <a:spcPts val="600"/>
              </a:spcAft>
              <a:buSzPct val="100000"/>
            </a:pPr>
            <a:r>
              <a:rPr lang="en-US" sz="1600" dirty="0"/>
              <a:t>KPIs are devised to measure different aspects of SOC performance. Common metrics include Dwell Time, Meant Time to Detect (MTTD), Mean Time to Respond (MTTR), Mean Time to Contain (MTTC), and Time to Control.</a:t>
            </a:r>
          </a:p>
          <a:p>
            <a:pPr marL="109538" lvl="2" indent="0">
              <a:spcAft>
                <a:spcPts val="600"/>
              </a:spcAft>
              <a:buSzPct val="100000"/>
              <a:buNone/>
            </a:pPr>
            <a:endParaRPr lang="en-US" sz="16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151886" cy="757551"/>
          </a:xfrm>
        </p:spPr>
        <p:txBody>
          <a:bodyPr/>
          <a:lstStyle/>
          <a:p>
            <a:r>
              <a:rPr lang="en-US" sz="1600" dirty="0"/>
              <a:t>Fighters in the War Against Cybercrime Summary</a:t>
            </a:r>
            <a:br>
              <a:rPr lang="en-US" altLang="en-US" dirty="0"/>
            </a:br>
            <a:r>
              <a:rPr lang="en-US" altLang="en-US" dirty="0"/>
              <a:t>What Did I Learn in this Module? (Contd.)</a:t>
            </a:r>
            <a:endParaRPr lang="en-CA" altLang="en-US" dirty="0"/>
          </a:p>
        </p:txBody>
      </p:sp>
      <p:sp>
        <p:nvSpPr>
          <p:cNvPr id="13315" name="Content Placeholder 2"/>
          <p:cNvSpPr>
            <a:spLocks noGrp="1"/>
          </p:cNvSpPr>
          <p:nvPr>
            <p:ph idx="1"/>
          </p:nvPr>
        </p:nvSpPr>
        <p:spPr>
          <a:xfrm>
            <a:off x="0" y="979275"/>
            <a:ext cx="8840141" cy="3856250"/>
          </a:xfrm>
        </p:spPr>
        <p:txBody>
          <a:bodyPr/>
          <a:lstStyle/>
          <a:p>
            <a:pPr marL="287338" lvl="2" indent="-177800">
              <a:spcAft>
                <a:spcPts val="600"/>
              </a:spcAft>
              <a:buSzPct val="100000"/>
            </a:pPr>
            <a:r>
              <a:rPr lang="en-US" sz="1600" dirty="0"/>
              <a:t>There must be a balance between security and availability of the networks. Security cannot be so strong that it interferes with employees or business functions.</a:t>
            </a:r>
          </a:p>
          <a:p>
            <a:pPr marL="287338" lvl="2" indent="-177800">
              <a:spcAft>
                <a:spcPts val="600"/>
              </a:spcAft>
              <a:buSzPct val="100000"/>
            </a:pPr>
            <a:r>
              <a:rPr lang="en-US" sz="1600" dirty="0"/>
              <a:t>A variety of cybersecurity certifications that are relevant to careers in SOCs are available from different organizations.</a:t>
            </a:r>
          </a:p>
          <a:p>
            <a:pPr marL="287338" lvl="2" indent="-177800">
              <a:spcAft>
                <a:spcPts val="600"/>
              </a:spcAft>
              <a:buSzPct val="100000"/>
            </a:pPr>
            <a:endParaRPr lang="en-US" sz="1600" dirty="0"/>
          </a:p>
        </p:txBody>
      </p:sp>
    </p:spTree>
    <p:extLst>
      <p:ext uri="{BB962C8B-B14F-4D97-AF65-F5344CB8AC3E}">
        <p14:creationId xmlns:p14="http://schemas.microsoft.com/office/powerpoint/2010/main" val="15937398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marL="114300"/>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64847" y="934027"/>
            <a:ext cx="8853286" cy="346366"/>
          </a:xfrm>
        </p:spPr>
        <p:txBody>
          <a:bodyPr>
            <a:normAutofit fontScale="92500" lnSpcReduction="20000"/>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3058219387"/>
              </p:ext>
            </p:extLst>
          </p:nvPr>
        </p:nvGraphicFramePr>
        <p:xfrm>
          <a:off x="293236" y="1331369"/>
          <a:ext cx="8557528" cy="2604973"/>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94367">
                <a:tc>
                  <a:txBody>
                    <a:bodyPr/>
                    <a:lstStyle/>
                    <a:p>
                      <a:pPr algn="ctr"/>
                      <a:r>
                        <a:rPr lang="en-US" sz="1400" dirty="0"/>
                        <a:t>Feature</a:t>
                      </a:r>
                    </a:p>
                  </a:txBody>
                  <a:tcPr anchor="ctr"/>
                </a:tc>
                <a:tc>
                  <a:txBody>
                    <a:bodyPr/>
                    <a:lstStyle/>
                    <a:p>
                      <a:pPr algn="ctr"/>
                      <a:r>
                        <a:rPr lang="en-US" sz="1400" dirty="0"/>
                        <a:t>Description</a:t>
                      </a:r>
                    </a:p>
                  </a:txBody>
                  <a:tcPr anchor="ctr"/>
                </a:tc>
                <a:extLst>
                  <a:ext uri="{0D108BD9-81ED-4DB2-BD59-A6C34878D82A}">
                    <a16:rowId xmlns:a16="http://schemas.microsoft.com/office/drawing/2014/main" val="367710602"/>
                  </a:ext>
                </a:extLst>
              </a:tr>
              <a:tr h="522808">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58585B"/>
                          </a:solidFill>
                          <a:effectLst/>
                          <a:latin typeface="+mn-lt"/>
                        </a:rPr>
                        <a:t>Check Your Understanding(CYU)</a:t>
                      </a:r>
                    </a:p>
                    <a:p>
                      <a:pPr algn="l" fontAlgn="b"/>
                      <a:endParaRPr lang="en-US" sz="1400" b="0" i="0" u="none" strike="noStrike" dirty="0">
                        <a:solidFill>
                          <a:srgbClr val="58585B"/>
                        </a:solidFill>
                        <a:effectLst/>
                        <a:latin typeface="+mn-lt"/>
                      </a:endParaRPr>
                    </a:p>
                  </a:txBody>
                  <a:tcPr marL="9525" marR="9525" marT="9525" marB="0" anchor="ctr"/>
                </a:tc>
                <a:tc>
                  <a:txBody>
                    <a:bodyPr/>
                    <a:lstStyle/>
                    <a:p>
                      <a:r>
                        <a:rPr lang="en-US" sz="1400" dirty="0">
                          <a:solidFill>
                            <a:srgbClr val="58585B"/>
                          </a:solidFill>
                        </a:rPr>
                        <a:t>Per topic online quiz to help learners gauge content understanding. </a:t>
                      </a:r>
                    </a:p>
                  </a:txBody>
                  <a:tcPr anchor="ctr"/>
                </a:tc>
                <a:extLst>
                  <a:ext uri="{0D108BD9-81ED-4DB2-BD59-A6C34878D82A}">
                    <a16:rowId xmlns:a16="http://schemas.microsoft.com/office/drawing/2014/main" val="2876586054"/>
                  </a:ext>
                </a:extLst>
              </a:tr>
              <a:tr h="522808">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58585B"/>
                          </a:solidFill>
                          <a:effectLst/>
                          <a:latin typeface="+mn-lt"/>
                        </a:rPr>
                        <a:t>Class Activities</a:t>
                      </a:r>
                    </a:p>
                  </a:txBody>
                  <a:tcPr marL="9525" marR="9525" marT="9525" marB="0" anchor="ctr"/>
                </a:tc>
                <a:tc>
                  <a:txBody>
                    <a:bodyPr/>
                    <a:lstStyle/>
                    <a:p>
                      <a:r>
                        <a:rPr lang="en-US" dirty="0">
                          <a:solidFill>
                            <a:srgbClr val="58585B"/>
                          </a:solidFill>
                        </a:rPr>
                        <a:t>These are found on the Instructor Resources page. Class Activities are designed to facilitate learning, class discussion, and collaboration.</a:t>
                      </a:r>
                    </a:p>
                  </a:txBody>
                  <a:tcPr anchor="ctr"/>
                </a:tc>
                <a:extLst>
                  <a:ext uri="{0D108BD9-81ED-4DB2-BD59-A6C34878D82A}">
                    <a16:rowId xmlns:a16="http://schemas.microsoft.com/office/drawing/2014/main" val="10002"/>
                  </a:ext>
                </a:extLst>
              </a:tr>
              <a:tr h="294367">
                <a:tc>
                  <a:txBody>
                    <a:bodyPr/>
                    <a:lstStyle/>
                    <a:p>
                      <a:pPr algn="l" fontAlgn="b"/>
                      <a:r>
                        <a:rPr lang="en-US" sz="1400" b="0" i="0" u="none" strike="noStrike" dirty="0">
                          <a:solidFill>
                            <a:srgbClr val="58585B"/>
                          </a:solidFill>
                          <a:effectLst/>
                          <a:latin typeface="+mn-lt"/>
                        </a:rPr>
                        <a:t>Hands-On Labs</a:t>
                      </a:r>
                    </a:p>
                  </a:txBody>
                  <a:tcPr marL="9525" marR="9525" marT="9525" marB="0" anchor="ctr"/>
                </a:tc>
                <a:tc>
                  <a:txBody>
                    <a:bodyPr/>
                    <a:lstStyle/>
                    <a:p>
                      <a:r>
                        <a:rPr lang="en-US" sz="1400" dirty="0">
                          <a:solidFill>
                            <a:srgbClr val="58585B"/>
                          </a:solidFill>
                        </a:rPr>
                        <a:t>Labs designed for working with physical equipment.</a:t>
                      </a:r>
                    </a:p>
                  </a:txBody>
                  <a:tcPr anchor="ctr"/>
                </a:tc>
                <a:extLst>
                  <a:ext uri="{0D108BD9-81ED-4DB2-BD59-A6C34878D82A}">
                    <a16:rowId xmlns:a16="http://schemas.microsoft.com/office/drawing/2014/main" val="10003"/>
                  </a:ext>
                </a:extLst>
              </a:tr>
              <a:tr h="515143">
                <a:tc>
                  <a:txBody>
                    <a:bodyPr/>
                    <a:lstStyle/>
                    <a:p>
                      <a:pPr algn="l" fontAlgn="b"/>
                      <a:r>
                        <a:rPr lang="en-US" sz="1400" b="0" i="0" u="none" strike="noStrike" dirty="0">
                          <a:solidFill>
                            <a:srgbClr val="58585B"/>
                          </a:solidFill>
                          <a:effectLst/>
                          <a:latin typeface="+mn-lt"/>
                        </a:rPr>
                        <a:t>Module Quizzes</a:t>
                      </a:r>
                    </a:p>
                  </a:txBody>
                  <a:tcPr marL="9525" marR="9525" marT="9525" marB="0" anchor="ctr"/>
                </a:tc>
                <a:tc>
                  <a:txBody>
                    <a:bodyPr/>
                    <a:lstStyle/>
                    <a:p>
                      <a:r>
                        <a:rPr lang="en-US" sz="1400" dirty="0">
                          <a:solidFill>
                            <a:srgbClr val="58585B"/>
                          </a:solidFill>
                        </a:rPr>
                        <a:t>Self-assessments that integrate concepts and skills learned throughout the series of topics presented in the module.</a:t>
                      </a:r>
                    </a:p>
                  </a:txBody>
                  <a:tcPr anchor="ctr"/>
                </a:tc>
                <a:extLst>
                  <a:ext uri="{0D108BD9-81ED-4DB2-BD59-A6C34878D82A}">
                    <a16:rowId xmlns:a16="http://schemas.microsoft.com/office/drawing/2014/main" val="10004"/>
                  </a:ext>
                </a:extLst>
              </a:tr>
              <a:tr h="294367">
                <a:tc>
                  <a:txBody>
                    <a:bodyPr/>
                    <a:lstStyle/>
                    <a:p>
                      <a:pPr algn="l" fontAlgn="b"/>
                      <a:r>
                        <a:rPr lang="en-US" sz="1400" b="0" i="0" u="none" strike="noStrike" dirty="0">
                          <a:solidFill>
                            <a:srgbClr val="58585B"/>
                          </a:solidFill>
                          <a:effectLst/>
                          <a:latin typeface="+mn-lt"/>
                        </a:rPr>
                        <a:t>Module Summary</a:t>
                      </a:r>
                    </a:p>
                  </a:txBody>
                  <a:tcPr marL="9525" marR="9525" marT="9525" marB="0" anchor="ctr"/>
                </a:tc>
                <a:tc>
                  <a:txBody>
                    <a:bodyPr/>
                    <a:lstStyle/>
                    <a:p>
                      <a:r>
                        <a:rPr lang="en-US" sz="1400" dirty="0">
                          <a:solidFill>
                            <a:srgbClr val="58585B"/>
                          </a:solidFill>
                        </a:rPr>
                        <a:t>Briefly recaps module content.</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2</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18068734"/>
              </p:ext>
            </p:extLst>
          </p:nvPr>
        </p:nvGraphicFramePr>
        <p:xfrm>
          <a:off x="144463" y="798513"/>
          <a:ext cx="8853486" cy="236728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0840">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Security Operations Center (SOC) </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Cybersecurity Analyst</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CyberOps Associate</a:t>
                      </a:r>
                      <a:r>
                        <a:rPr lang="en-US" sz="1400" b="0" i="0" kern="1200" dirty="0">
                          <a:solidFill>
                            <a:schemeClr val="lt1"/>
                          </a:solidFill>
                          <a:effectLst/>
                          <a:latin typeface="+mn-lt"/>
                          <a:ea typeface="+mn-ea"/>
                          <a:cs typeface="+mn-cs"/>
                        </a:rPr>
                        <a:t> </a:t>
                      </a:r>
                      <a:endParaRPr lang="en-US" sz="1400" b="0" kern="1200" baseline="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Tier 1 Alert Analyst</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Tier 2 Incident Responder</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Tier 3 Threat Hunter</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SOC Manager</a:t>
                      </a:r>
                    </a:p>
                    <a:p>
                      <a:pPr marL="173038" indent="-173038" algn="l" defTabSz="685777" rtl="0" eaLnBrk="1" latinLnBrk="0" hangingPunct="1">
                        <a:spcBef>
                          <a:spcPts val="200"/>
                        </a:spcBef>
                        <a:spcAft>
                          <a:spcPts val="200"/>
                        </a:spcAft>
                        <a:buFont typeface="Arial" panose="020B0604020202020204" pitchFamily="34" charset="0"/>
                        <a:buChar char="•"/>
                      </a:pPr>
                      <a:endParaRPr lang="en-US" sz="14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Security Information and Event Management (SIEM) system</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Security Orchestration, Automation and Response (SOAR)</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Key Performance Indicators (KPI)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Dwell Time</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Mean Time to Detect (MTTD)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Mean Time to Detect (MTTD)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Mean Time to Contain (MTTC)</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Time to Control</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Job site aggregators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Temporary agencies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39949780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marL="114300" eaLnBrk="1" hangingPunct="1"/>
            <a:r>
              <a:rPr lang="en-US" dirty="0"/>
              <a:t>Check Your Understanding</a:t>
            </a:r>
          </a:p>
        </p:txBody>
      </p:sp>
      <p:sp>
        <p:nvSpPr>
          <p:cNvPr id="7171" name="Content Placeholder 1"/>
          <p:cNvSpPr>
            <a:spLocks noGrp="1" noChangeArrowheads="1"/>
          </p:cNvSpPr>
          <p:nvPr>
            <p:ph idx="1"/>
          </p:nvPr>
        </p:nvSpPr>
        <p:spPr>
          <a:xfrm>
            <a:off x="145357" y="965201"/>
            <a:ext cx="8878570" cy="3643747"/>
          </a:xfrm>
        </p:spPr>
        <p:txBody>
          <a:bodyPr/>
          <a:lstStyle/>
          <a:p>
            <a:pPr marL="176213" indent="-176213">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marL="176213" indent="-176213">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marL="176213" indent="-176213">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176213" indent="-176213" eaLnBrk="1" hangingPunct="1">
              <a:spcBef>
                <a:spcPct val="30000"/>
              </a:spcBef>
              <a:buNone/>
            </a:pPr>
            <a:endParaRPr lang="en-US" sz="1600" dirty="0"/>
          </a:p>
          <a:p>
            <a:pPr marL="176213" indent="-176213" eaLnBrk="1" hangingPunct="1">
              <a:spcBef>
                <a:spcPct val="30000"/>
              </a:spcBef>
            </a:pPr>
            <a:endParaRPr lang="en-US" sz="1600"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568207"/>
          </a:xfrm>
        </p:spPr>
        <p:txBody>
          <a:bodyPr>
            <a:normAutofit/>
          </a:bodyPr>
          <a:lstStyle/>
          <a:p>
            <a:pPr marL="114300" eaLnBrk="1" hangingPunct="1"/>
            <a:r>
              <a:rPr lang="en-US" dirty="0"/>
              <a:t>Module 2: Activities</a:t>
            </a:r>
          </a:p>
        </p:txBody>
      </p:sp>
      <p:sp>
        <p:nvSpPr>
          <p:cNvPr id="6147" name="Content Placeholder 1"/>
          <p:cNvSpPr>
            <a:spLocks noGrp="1" noChangeArrowheads="1"/>
          </p:cNvSpPr>
          <p:nvPr>
            <p:ph idx="1"/>
          </p:nvPr>
        </p:nvSpPr>
        <p:spPr>
          <a:xfrm>
            <a:off x="136632" y="609600"/>
            <a:ext cx="8695135" cy="348414"/>
          </a:xfrm>
        </p:spPr>
        <p:txBody>
          <a:bodyPr>
            <a:noAutofit/>
          </a:bodyPr>
          <a:lstStyle/>
          <a:p>
            <a:pPr marL="0" indent="0">
              <a:spcBef>
                <a:spcPct val="30000"/>
              </a:spcBef>
              <a:buNone/>
            </a:pPr>
            <a:r>
              <a:rPr lang="en-US" sz="1800" dirty="0"/>
              <a:t>What activities are associated with this module?</a:t>
            </a:r>
            <a:endParaRPr lang="en-US" sz="1800" dirty="0">
              <a:solidFill>
                <a:srgbClr val="00B0F0"/>
              </a:solidFill>
            </a:endParaRPr>
          </a:p>
          <a:p>
            <a:pPr marL="0" indent="0">
              <a:spcBef>
                <a:spcPct val="30000"/>
              </a:spcBef>
              <a:buNone/>
            </a:pPr>
            <a:endParaRPr lang="en-US" sz="1800" dirty="0"/>
          </a:p>
          <a:p>
            <a:pPr marL="0" indent="0">
              <a:spcBef>
                <a:spcPct val="30000"/>
              </a:spcBef>
              <a:buNone/>
            </a:pPr>
            <a:endParaRPr lang="en-US" sz="1800" dirty="0"/>
          </a:p>
          <a:p>
            <a:pPr marL="0" indent="0">
              <a:spcBef>
                <a:spcPct val="30000"/>
              </a:spcBef>
              <a:buNone/>
            </a:pPr>
            <a:endParaRPr lang="en-US" sz="1800" dirty="0"/>
          </a:p>
        </p:txBody>
      </p:sp>
      <p:graphicFrame>
        <p:nvGraphicFramePr>
          <p:cNvPr id="7" name="Table 3"/>
          <p:cNvGraphicFramePr>
            <a:graphicFrameLocks/>
          </p:cNvGraphicFramePr>
          <p:nvPr>
            <p:extLst>
              <p:ext uri="{D42A27DB-BD31-4B8C-83A1-F6EECF244321}">
                <p14:modId xmlns:p14="http://schemas.microsoft.com/office/powerpoint/2010/main" val="1170812177"/>
              </p:ext>
            </p:extLst>
          </p:nvPr>
        </p:nvGraphicFramePr>
        <p:xfrm>
          <a:off x="371474" y="1039370"/>
          <a:ext cx="8496483" cy="2077757"/>
        </p:xfrm>
        <a:graphic>
          <a:graphicData uri="http://schemas.openxmlformats.org/drawingml/2006/table">
            <a:tbl>
              <a:tblPr firstRow="1" bandRow="1">
                <a:tableStyleId>{5C22544A-7EE6-4342-B048-85BDC9FD1C3A}</a:tableStyleId>
              </a:tblPr>
              <a:tblGrid>
                <a:gridCol w="857951">
                  <a:extLst>
                    <a:ext uri="{9D8B030D-6E8A-4147-A177-3AD203B41FA5}">
                      <a16:colId xmlns:a16="http://schemas.microsoft.com/office/drawing/2014/main" val="20001"/>
                    </a:ext>
                  </a:extLst>
                </a:gridCol>
                <a:gridCol w="1688226">
                  <a:extLst>
                    <a:ext uri="{9D8B030D-6E8A-4147-A177-3AD203B41FA5}">
                      <a16:colId xmlns:a16="http://schemas.microsoft.com/office/drawing/2014/main" val="3156509146"/>
                    </a:ext>
                  </a:extLst>
                </a:gridCol>
                <a:gridCol w="4331267">
                  <a:extLst>
                    <a:ext uri="{9D8B030D-6E8A-4147-A177-3AD203B41FA5}">
                      <a16:colId xmlns:a16="http://schemas.microsoft.com/office/drawing/2014/main" val="20002"/>
                    </a:ext>
                  </a:extLst>
                </a:gridCol>
                <a:gridCol w="1619039">
                  <a:extLst>
                    <a:ext uri="{9D8B030D-6E8A-4147-A177-3AD203B41FA5}">
                      <a16:colId xmlns:a16="http://schemas.microsoft.com/office/drawing/2014/main" val="20003"/>
                    </a:ext>
                  </a:extLst>
                </a:gridCol>
              </a:tblGrid>
              <a:tr h="49747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solidFill>
                            <a:schemeClr val="bg1"/>
                          </a:solidFill>
                        </a:rPr>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solidFill>
                            <a:schemeClr val="bg1"/>
                          </a:solidFill>
                        </a:rPr>
                        <a:t>Activity Type</a:t>
                      </a:r>
                    </a:p>
                  </a:txBody>
                  <a:tcPr marL="68580" marR="68580" marT="34290" marB="34290" anchor="ctr"/>
                </a:tc>
                <a:tc>
                  <a:txBody>
                    <a:bodyPr/>
                    <a:lstStyle/>
                    <a:p>
                      <a:pPr algn="ctr"/>
                      <a:r>
                        <a:rPr lang="en-US" sz="1100" dirty="0">
                          <a:solidFill>
                            <a:schemeClr val="bg1"/>
                          </a:solidFill>
                        </a:rPr>
                        <a:t>Activity Name</a:t>
                      </a:r>
                    </a:p>
                  </a:txBody>
                  <a:tcPr marL="68580" marR="68580" marT="34290" marB="34290" anchor="ctr"/>
                </a:tc>
                <a:tc>
                  <a:txBody>
                    <a:bodyPr/>
                    <a:lstStyle/>
                    <a:p>
                      <a:pPr algn="ctr"/>
                      <a:r>
                        <a:rPr lang="en-US" sz="1100" dirty="0">
                          <a:solidFill>
                            <a:schemeClr val="bg1"/>
                          </a:solidFill>
                        </a:rPr>
                        <a:t>Optional?</a:t>
                      </a:r>
                    </a:p>
                  </a:txBody>
                  <a:tcPr marL="68580" marR="68580" marT="34290" marB="34290" anchor="ctr"/>
                </a:tc>
                <a:extLst>
                  <a:ext uri="{0D108BD9-81ED-4DB2-BD59-A6C34878D82A}">
                    <a16:rowId xmlns:a16="http://schemas.microsoft.com/office/drawing/2014/main" val="10000"/>
                  </a:ext>
                </a:extLst>
              </a:tr>
              <a:tr h="504389">
                <a:tc>
                  <a:txBody>
                    <a:bodyPr/>
                    <a:lstStyle/>
                    <a:p>
                      <a:pPr algn="l"/>
                      <a:r>
                        <a:rPr lang="en-US" sz="1100" dirty="0">
                          <a:solidFill>
                            <a:srgbClr val="58585B"/>
                          </a:solidFill>
                        </a:rPr>
                        <a:t>2.0.3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58585B"/>
                          </a:solidFill>
                        </a:rPr>
                        <a:t>Class 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rgbClr val="58585B"/>
                          </a:solidFill>
                          <a:latin typeface="+mn-lt"/>
                          <a:ea typeface="+mn-ea"/>
                          <a:cs typeface="+mn-cs"/>
                        </a:rPr>
                        <a:t>Identify Running Processes</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dirty="0">
                        <a:solidFill>
                          <a:srgbClr val="58585B"/>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solidFill>
                            <a:srgbClr val="58585B"/>
                          </a:solidFill>
                        </a:rPr>
                        <a:t>Recommended</a:t>
                      </a:r>
                    </a:p>
                  </a:txBody>
                  <a:tcPr marL="68580" marR="68580" marT="34290" marB="34290" anchor="ctr"/>
                </a:tc>
                <a:extLst>
                  <a:ext uri="{0D108BD9-81ED-4DB2-BD59-A6C34878D82A}">
                    <a16:rowId xmlns:a16="http://schemas.microsoft.com/office/drawing/2014/main" val="3001172460"/>
                  </a:ext>
                </a:extLst>
              </a:tr>
              <a:tr h="518208">
                <a:tc>
                  <a:txBody>
                    <a:bodyPr/>
                    <a:lstStyle/>
                    <a:p>
                      <a:pPr algn="l"/>
                      <a:r>
                        <a:rPr lang="en-US" sz="1100" dirty="0">
                          <a:solidFill>
                            <a:srgbClr val="58585B"/>
                          </a:solidFill>
                        </a:rPr>
                        <a:t>2.1.9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58585B"/>
                          </a:solidFill>
                        </a:rPr>
                        <a:t>Check Your Understanding</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dirty="0">
                        <a:solidFill>
                          <a:srgbClr val="58585B"/>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Identify the SOC Terminology</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dirty="0">
                        <a:solidFill>
                          <a:srgbClr val="58585B"/>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solidFill>
                            <a:srgbClr val="58585B"/>
                          </a:solidFill>
                        </a:rPr>
                        <a:t>Recommended</a:t>
                      </a:r>
                    </a:p>
                  </a:txBody>
                  <a:tcPr marL="68580" marR="68580" marT="34290" marB="34290" anchor="ctr"/>
                </a:tc>
                <a:extLst>
                  <a:ext uri="{0D108BD9-81ED-4DB2-BD59-A6C34878D82A}">
                    <a16:rowId xmlns:a16="http://schemas.microsoft.com/office/drawing/2014/main" val="10002"/>
                  </a:ext>
                </a:extLst>
              </a:tr>
              <a:tr h="504389">
                <a:tc>
                  <a:txBody>
                    <a:bodyPr/>
                    <a:lstStyle/>
                    <a:p>
                      <a:pPr algn="l"/>
                      <a:r>
                        <a:rPr lang="en-US" sz="1100" dirty="0">
                          <a:solidFill>
                            <a:srgbClr val="58585B"/>
                          </a:solidFill>
                        </a:rPr>
                        <a:t>2.2.5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58585B"/>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rgbClr val="58585B"/>
                          </a:solidFill>
                          <a:latin typeface="+mn-lt"/>
                          <a:ea typeface="+mn-ea"/>
                          <a:cs typeface="+mn-cs"/>
                        </a:rPr>
                        <a:t>Becoming a Defender</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dirty="0">
                        <a:solidFill>
                          <a:srgbClr val="58585B"/>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solidFill>
                            <a:srgbClr val="58585B"/>
                          </a:solidFill>
                        </a:rPr>
                        <a:t>Recommended</a:t>
                      </a:r>
                    </a:p>
                  </a:txBody>
                  <a:tcPr marL="68580" marR="68580" marT="34290" marB="34290"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a:t>
            </a:r>
          </a:p>
        </p:txBody>
      </p:sp>
      <p:sp>
        <p:nvSpPr>
          <p:cNvPr id="11266" name="Content Placeholder 1"/>
          <p:cNvSpPr>
            <a:spLocks noGrp="1" noChangeArrowheads="1"/>
          </p:cNvSpPr>
          <p:nvPr>
            <p:ph idx="1"/>
          </p:nvPr>
        </p:nvSpPr>
        <p:spPr>
          <a:xfrm>
            <a:off x="144065" y="798945"/>
            <a:ext cx="8853286" cy="3844494"/>
          </a:xfrm>
        </p:spPr>
        <p:txBody>
          <a:bodyPr/>
          <a:lstStyle/>
          <a:p>
            <a:pPr marL="0" indent="0">
              <a:lnSpc>
                <a:spcPct val="85000"/>
              </a:lnSpc>
              <a:spcBef>
                <a:spcPct val="30000"/>
              </a:spcBef>
              <a:buNone/>
            </a:pPr>
            <a:r>
              <a:rPr lang="en-US" sz="1400" dirty="0"/>
              <a:t>Prior to teaching Module 2,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a:lnSpc>
                <a:spcPct val="85000"/>
              </a:lnSpc>
              <a:spcBef>
                <a:spcPct val="30000"/>
              </a:spcBef>
              <a:buNone/>
            </a:pPr>
            <a:endParaRPr lang="en-US" sz="1400" dirty="0"/>
          </a:p>
          <a:p>
            <a:pPr marL="0" indent="0">
              <a:lnSpc>
                <a:spcPct val="85000"/>
              </a:lnSpc>
              <a:spcBef>
                <a:spcPct val="30000"/>
              </a:spcBef>
              <a:buNone/>
            </a:pPr>
            <a:r>
              <a:rPr lang="en-US" sz="1400" b="1" dirty="0"/>
              <a:t>Topic 2.1</a:t>
            </a:r>
          </a:p>
          <a:p>
            <a:pPr lvl="1"/>
            <a:r>
              <a:rPr lang="en-US" altLang="ja-JP" dirty="0"/>
              <a:t>Ask the learners if they know how organizations protect themselves against security threats.</a:t>
            </a:r>
          </a:p>
          <a:p>
            <a:pPr lvl="1"/>
            <a:r>
              <a:rPr lang="en-US" dirty="0"/>
              <a:t>Encourage the learners to visit the Cisco’s </a:t>
            </a:r>
            <a:r>
              <a:rPr lang="en-US" dirty="0">
                <a:hlinkClick r:id="rId4"/>
              </a:rPr>
              <a:t>Managed Security Services</a:t>
            </a:r>
            <a:r>
              <a:rPr lang="en-US" dirty="0"/>
              <a:t> link to know more about the services.</a:t>
            </a:r>
          </a:p>
          <a:p>
            <a:pPr lvl="1"/>
            <a:r>
              <a:rPr lang="en-US" dirty="0"/>
              <a:t>Mention that this course offers preparation for a certification suitable for the position of Tier 1 Alert Analyst, also known as Cybersecurity Analyst or CyberOps Associate.</a:t>
            </a:r>
          </a:p>
          <a:p>
            <a:pPr lvl="1"/>
            <a:r>
              <a:rPr lang="en-US" dirty="0"/>
              <a:t>Divide the students into groups and ask them to debate on the point “Security cannot be so strong that it interferes with the needs of employees or business functions”.</a:t>
            </a:r>
          </a:p>
          <a:p>
            <a:pPr marL="630238" lvl="2" indent="-214313">
              <a:buNone/>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a:t>
            </a:r>
          </a:p>
        </p:txBody>
      </p:sp>
      <p:sp>
        <p:nvSpPr>
          <p:cNvPr id="11266" name="Content Placeholder 1"/>
          <p:cNvSpPr>
            <a:spLocks noGrp="1" noChangeArrowheads="1"/>
          </p:cNvSpPr>
          <p:nvPr>
            <p:ph idx="1"/>
          </p:nvPr>
        </p:nvSpPr>
        <p:spPr>
          <a:xfrm>
            <a:off x="144065" y="798945"/>
            <a:ext cx="8853286" cy="3844494"/>
          </a:xfrm>
        </p:spPr>
        <p:txBody>
          <a:bodyPr/>
          <a:lstStyle/>
          <a:p>
            <a:pPr marL="0" indent="0">
              <a:buNone/>
            </a:pPr>
            <a:r>
              <a:rPr lang="en-US" altLang="ja-JP" sz="1600" b="1" dirty="0"/>
              <a:t>Topic 2.2</a:t>
            </a:r>
          </a:p>
          <a:p>
            <a:pPr marL="341313" lvl="1" indent="-171450">
              <a:buFont typeface="Arial" panose="020B0604020202020204" pitchFamily="34" charset="0"/>
              <a:buChar char="•"/>
            </a:pPr>
            <a:r>
              <a:rPr lang="en-US" sz="1600" dirty="0"/>
              <a:t>Ask the learners if they know of any of the certifications related to cybersecurity.</a:t>
            </a:r>
          </a:p>
          <a:p>
            <a:pPr marL="341313" lvl="1" indent="-171450">
              <a:buFont typeface="Arial" panose="020B0604020202020204" pitchFamily="34" charset="0"/>
              <a:buChar char="•"/>
            </a:pPr>
            <a:r>
              <a:rPr lang="en-US" sz="1600" dirty="0"/>
              <a:t>Encourage the learners to visit some of the job site aggregators discussed during the class.</a:t>
            </a:r>
          </a:p>
          <a:p>
            <a:pPr marL="169863" lvl="1" indent="0">
              <a:buNone/>
            </a:pPr>
            <a:r>
              <a:rPr lang="en-US" sz="1600" dirty="0"/>
              <a:t> </a:t>
            </a:r>
          </a:p>
          <a:p>
            <a:pPr marL="630238" lvl="2" indent="-214313">
              <a:buNone/>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4937"/>
            <a:ext cx="6672708" cy="1081686"/>
          </a:xfrm>
        </p:spPr>
        <p:txBody>
          <a:bodyPr/>
          <a:lstStyle/>
          <a:p>
            <a:r>
              <a:rPr lang="en-US" dirty="0">
                <a:solidFill>
                  <a:schemeClr val="accent5">
                    <a:lumMod val="40000"/>
                    <a:lumOff val="60000"/>
                  </a:schemeClr>
                </a:solidFill>
              </a:rPr>
              <a:t>Module 2</a:t>
            </a:r>
            <a:r>
              <a:rPr dirty="0">
                <a:solidFill>
                  <a:schemeClr val="accent5">
                    <a:lumMod val="40000"/>
                    <a:lumOff val="60000"/>
                  </a:schemeClr>
                </a:solidFill>
              </a:rPr>
              <a:t>: </a:t>
            </a:r>
            <a:r>
              <a:rPr lang="en-US" dirty="0">
                <a:solidFill>
                  <a:schemeClr val="accent5">
                    <a:lumMod val="40000"/>
                    <a:lumOff val="60000"/>
                  </a:schemeClr>
                </a:solidFill>
              </a:rPr>
              <a:t>Fighters in the War Against Cybercrime</a:t>
            </a:r>
            <a:endParaRPr lang="en-US" dirty="0">
              <a:solidFill>
                <a:srgbClr val="FF0000"/>
              </a:solidFill>
            </a:endParaRPr>
          </a:p>
        </p:txBody>
      </p:sp>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dirty="0"/>
              <a:t>CyberOps Associate  v1.0</a:t>
            </a:r>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Fighters in the War Against Cybercrime</a:t>
            </a:r>
          </a:p>
          <a:p>
            <a:pPr marL="0" lvl="0" indent="0" defTabSz="914400" eaLnBrk="0" hangingPunct="0">
              <a:spcBef>
                <a:spcPct val="0"/>
              </a:spcBef>
              <a:spcAft>
                <a:spcPct val="0"/>
              </a:spcAft>
              <a:buClrTx/>
              <a:buSzTx/>
              <a:buNone/>
            </a:pPr>
            <a:endParaRPr lang="en-US" altLang="en-US" sz="1600" dirty="0"/>
          </a:p>
          <a:p>
            <a:pPr mar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Objective</a:t>
            </a:r>
            <a:r>
              <a:rPr lang="en-US" altLang="en-US" sz="1600" dirty="0">
                <a:ea typeface="Calibri" panose="020F0502020204030204" pitchFamily="34" charset="0"/>
                <a:cs typeface="Calibri" panose="020F0502020204030204" pitchFamily="34" charset="0"/>
              </a:rPr>
              <a:t>: </a:t>
            </a:r>
            <a:r>
              <a:rPr lang="en-US" sz="1600" dirty="0"/>
              <a:t>Explain how to prepare for a career in cybersecurity operations.</a:t>
            </a:r>
          </a:p>
          <a:p>
            <a:pPr marL="0" lvl="0" indent="0" defTabSz="914400" eaLnBrk="0" hangingPunct="0">
              <a:spcBef>
                <a:spcPct val="0"/>
              </a:spcBef>
              <a:spcAft>
                <a:spcPct val="0"/>
              </a:spcAft>
              <a:buClrTx/>
              <a:buSzTx/>
              <a:buNone/>
            </a:pPr>
            <a:endParaRPr lang="en-US" altLang="en-US" sz="1600" dirty="0">
              <a:latin typeface="Arial" panose="020B0604020202020204" pitchFamily="34" charset="0"/>
            </a:endParaRP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6" name="Table 5">
            <a:extLst>
              <a:ext uri="{FF2B5EF4-FFF2-40B4-BE49-F238E27FC236}">
                <a16:creationId xmlns:a16="http://schemas.microsoft.com/office/drawing/2014/main" id="{B5E324A7-EAB0-4B6C-ABF9-EAD0C588F962}"/>
              </a:ext>
            </a:extLst>
          </p:cNvPr>
          <p:cNvGraphicFramePr>
            <a:graphicFrameLocks noGrp="1"/>
          </p:cNvGraphicFramePr>
          <p:nvPr>
            <p:extLst>
              <p:ext uri="{D42A27DB-BD31-4B8C-83A1-F6EECF244321}">
                <p14:modId xmlns:p14="http://schemas.microsoft.com/office/powerpoint/2010/main" val="2091219509"/>
              </p:ext>
            </p:extLst>
          </p:nvPr>
        </p:nvGraphicFramePr>
        <p:xfrm>
          <a:off x="564444" y="1720398"/>
          <a:ext cx="8015111" cy="1441903"/>
        </p:xfrm>
        <a:graphic>
          <a:graphicData uri="http://schemas.openxmlformats.org/drawingml/2006/table">
            <a:tbl>
              <a:tblPr firstRow="1" firstCol="1" bandRow="1">
                <a:tableStyleId>{5C22544A-7EE6-4342-B048-85BDC9FD1C3A}</a:tableStyleId>
              </a:tblPr>
              <a:tblGrid>
                <a:gridCol w="2829862">
                  <a:extLst>
                    <a:ext uri="{9D8B030D-6E8A-4147-A177-3AD203B41FA5}">
                      <a16:colId xmlns:a16="http://schemas.microsoft.com/office/drawing/2014/main" val="399010295"/>
                    </a:ext>
                  </a:extLst>
                </a:gridCol>
                <a:gridCol w="5185249">
                  <a:extLst>
                    <a:ext uri="{9D8B030D-6E8A-4147-A177-3AD203B41FA5}">
                      <a16:colId xmlns:a16="http://schemas.microsoft.com/office/drawing/2014/main" val="3417728144"/>
                    </a:ext>
                  </a:extLst>
                </a:gridCol>
              </a:tblGrid>
              <a:tr h="429975">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505964">
                <a:tc>
                  <a:txBody>
                    <a:bodyPr/>
                    <a:lstStyle/>
                    <a:p>
                      <a:pPr fontAlgn="ctr"/>
                      <a:r>
                        <a:rPr lang="en-US" sz="1100" b="1" dirty="0"/>
                        <a:t>The Modern Security Operations Centre</a:t>
                      </a:r>
                    </a:p>
                  </a:txBody>
                  <a:tcPr marL="47625" marR="47625" marT="47625" marB="47625" anchor="ctr"/>
                </a:tc>
                <a:tc>
                  <a:txBody>
                    <a:bodyPr/>
                    <a:lstStyle/>
                    <a:p>
                      <a:pPr fontAlgn="ctr"/>
                      <a:r>
                        <a:rPr lang="en-US" sz="1100" b="0" dirty="0"/>
                        <a:t>Explain the mission of the Security Operations Center (SOC).</a:t>
                      </a:r>
                    </a:p>
                  </a:txBody>
                  <a:tcPr marL="47625" marR="47625" marT="47625" marB="47625" anchor="ctr"/>
                </a:tc>
                <a:extLst>
                  <a:ext uri="{0D108BD9-81ED-4DB2-BD59-A6C34878D82A}">
                    <a16:rowId xmlns:a16="http://schemas.microsoft.com/office/drawing/2014/main" val="3530891527"/>
                  </a:ext>
                </a:extLst>
              </a:tr>
              <a:tr h="505964">
                <a:tc>
                  <a:txBody>
                    <a:bodyPr/>
                    <a:lstStyle/>
                    <a:p>
                      <a:pPr fontAlgn="ctr"/>
                      <a:r>
                        <a:rPr lang="en-US" sz="1100" b="1" dirty="0"/>
                        <a:t>Becoming a Defender</a:t>
                      </a:r>
                    </a:p>
                  </a:txBody>
                  <a:tcPr marL="47625" marR="47625" marT="47625" marB="47625" anchor="ctr"/>
                </a:tc>
                <a:tc>
                  <a:txBody>
                    <a:bodyPr/>
                    <a:lstStyle/>
                    <a:p>
                      <a:pPr fontAlgn="ctr"/>
                      <a:r>
                        <a:rPr lang="en-US" sz="1100" b="0" dirty="0"/>
                        <a:t>Describe resources available to prepare for a career in cybersecurity operations.</a:t>
                      </a:r>
                    </a:p>
                  </a:txBody>
                  <a:tcPr marL="47625" marR="47625" marT="47625" marB="47625" anchor="ctr"/>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26354</TotalTime>
  <Words>3366</Words>
  <Application>Microsoft Macintosh PowerPoint</Application>
  <PresentationFormat>On-screen Show (16:9)</PresentationFormat>
  <Paragraphs>376</Paragraphs>
  <Slides>31</Slides>
  <Notes>31</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CiscoSans</vt:lpstr>
      <vt:lpstr>CiscoSans ExtraLight</vt:lpstr>
      <vt:lpstr>Wingdings</vt:lpstr>
      <vt:lpstr>Default Theme</vt:lpstr>
      <vt:lpstr>Module 2: Fighters in the War Against Cybercrime</vt:lpstr>
      <vt:lpstr>Instructor Materials – Module 2 Planning Guide</vt:lpstr>
      <vt:lpstr>What to Expect in this Module</vt:lpstr>
      <vt:lpstr>Check Your Understanding</vt:lpstr>
      <vt:lpstr>Module 2: Activities</vt:lpstr>
      <vt:lpstr>Module 2: Best Practices</vt:lpstr>
      <vt:lpstr>Module 2: Best Practices</vt:lpstr>
      <vt:lpstr>Module 2: Fighters in the War Against Cybercrime</vt:lpstr>
      <vt:lpstr>Module Objectives</vt:lpstr>
      <vt:lpstr>2.1 The Modern Security Operations Center</vt:lpstr>
      <vt:lpstr>Fighters in the War Against Cybercrime Elements of a SOC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Becoming a Defender</vt:lpstr>
      <vt:lpstr>PowerPoint Presentation</vt:lpstr>
      <vt:lpstr>PowerPoint Presentation</vt:lpstr>
      <vt:lpstr>PowerPoint Presentation</vt:lpstr>
      <vt:lpstr>PowerPoint Presentation</vt:lpstr>
      <vt:lpstr>PowerPoint Presentation</vt:lpstr>
      <vt:lpstr>2.3 Fighters in the War Against Cybercrime Summary</vt:lpstr>
      <vt:lpstr>Fighters in the War Against Cybercrime Summary What Did I Learn in this Module?</vt:lpstr>
      <vt:lpstr>Fighters in the War Against Cybercrime Summary What Did I Learn in this Module? (Contd.)</vt:lpstr>
      <vt:lpstr>Module 2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Deepali Mehrotra (dmehrotr)</cp:lastModifiedBy>
  <cp:revision>1030</cp:revision>
  <dcterms:created xsi:type="dcterms:W3CDTF">2016-08-22T22:27:36Z</dcterms:created>
  <dcterms:modified xsi:type="dcterms:W3CDTF">2020-08-20T14:15:06Z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