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730" r:id="rId3"/>
    <p:sldId id="1070" r:id="rId4"/>
    <p:sldId id="880" r:id="rId5"/>
    <p:sldId id="924" r:id="rId6"/>
    <p:sldId id="1074" r:id="rId7"/>
    <p:sldId id="876" r:id="rId8"/>
    <p:sldId id="925" r:id="rId9"/>
    <p:sldId id="759" r:id="rId10"/>
    <p:sldId id="628" r:id="rId11"/>
    <p:sldId id="1089" r:id="rId12"/>
    <p:sldId id="1090" r:id="rId13"/>
    <p:sldId id="1091" r:id="rId14"/>
    <p:sldId id="1092" r:id="rId15"/>
    <p:sldId id="1093" r:id="rId16"/>
    <p:sldId id="1094" r:id="rId17"/>
    <p:sldId id="1097" r:id="rId18"/>
    <p:sldId id="1106" r:id="rId19"/>
    <p:sldId id="1098" r:id="rId20"/>
    <p:sldId id="1099" r:id="rId21"/>
    <p:sldId id="1107" r:id="rId22"/>
    <p:sldId id="1104" r:id="rId23"/>
    <p:sldId id="1101" r:id="rId24"/>
    <p:sldId id="1102" r:id="rId25"/>
    <p:sldId id="1108" r:id="rId26"/>
    <p:sldId id="1103" r:id="rId27"/>
    <p:sldId id="1076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4" clrIdx="3">
    <p:extLst/>
  </p:cmAuthor>
  <p:cmAuthor id="4" name="jagibbon" initials="jmg" lastIdx="3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7" autoAdjust="0"/>
    <p:restoredTop sz="85322" autoAdjust="0"/>
  </p:normalViewPr>
  <p:slideViewPr>
    <p:cSldViewPr snapToGrid="0" showGuides="1">
      <p:cViewPr>
        <p:scale>
          <a:sx n="98" d="100"/>
          <a:sy n="98" d="100"/>
        </p:scale>
        <p:origin x="-882" y="14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281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err="1" smtClean="0"/>
              <a:t>CyberOps</a:t>
            </a:r>
            <a:r>
              <a:rPr lang="en-US" b="0" dirty="0" smtClean="0"/>
              <a:t> Associates v1.0</a:t>
            </a:r>
          </a:p>
          <a:p>
            <a:pPr>
              <a:buFontTx/>
              <a:buNone/>
            </a:pPr>
            <a:r>
              <a:rPr lang="en-US" sz="1200" b="0" dirty="0" smtClean="0"/>
              <a:t>Module 20: </a:t>
            </a:r>
            <a:r>
              <a:rPr lang="en-IN" sz="1200" b="0" dirty="0" smtClean="0">
                <a:solidFill>
                  <a:srgbClr val="FF0000"/>
                </a:solidFill>
              </a:rPr>
              <a:t>Threat</a:t>
            </a:r>
            <a:r>
              <a:rPr lang="en-IN" sz="1200" b="0" baseline="0" dirty="0" smtClean="0">
                <a:solidFill>
                  <a:srgbClr val="FF0000"/>
                </a:solidFill>
              </a:rPr>
              <a:t> Intelligence</a:t>
            </a:r>
            <a:endParaRPr lang="en-GB" b="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</a:t>
            </a:r>
            <a:r>
              <a:rPr lang="en-GB" dirty="0" smtClean="0"/>
              <a:t>.1.1 – Network Intelligence Communities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</a:t>
            </a:r>
            <a:r>
              <a:rPr lang="en-GB" dirty="0" smtClean="0"/>
              <a:t>.1.1 – Network Intelligence Communities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03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</a:t>
            </a:r>
            <a:r>
              <a:rPr lang="en-GB" dirty="0" smtClean="0"/>
              <a:t>.1.1 – Network Intelligence Communities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71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</a:t>
            </a:r>
            <a:r>
              <a:rPr lang="en-GB" dirty="0" smtClean="0"/>
              <a:t>.1.2 – </a:t>
            </a:r>
            <a:r>
              <a:rPr lang="en-IN" dirty="0" smtClean="0"/>
              <a:t>Cisco </a:t>
            </a:r>
            <a:r>
              <a:rPr lang="en-IN" dirty="0" err="1" smtClean="0"/>
              <a:t>Cybersecurity</a:t>
            </a:r>
            <a:r>
              <a:rPr lang="en-IN" dirty="0" smtClean="0"/>
              <a:t> Reports</a:t>
            </a:r>
            <a:endParaRPr lang="en-GB" dirty="0" smtClean="0"/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00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</a:t>
            </a:r>
            <a:r>
              <a:rPr lang="en-GB" dirty="0" smtClean="0"/>
              <a:t>.1.3 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Blogs and Podcasts</a:t>
            </a:r>
            <a:endParaRPr lang="en-GB" dirty="0" smtClean="0"/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67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 smtClean="0"/>
              <a:t>10 min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00" dirty="0" smtClean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Divide the class into groups of four</a:t>
            </a:r>
            <a:r>
              <a:rPr lang="en-US" sz="1000" baseline="0" dirty="0" smtClean="0"/>
              <a:t> and ask each group to create small presentations. Assign one of the following topics to each group:</a:t>
            </a:r>
          </a:p>
          <a:p>
            <a:pPr marL="798513" lvl="2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Cisco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Talos</a:t>
            </a: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98513" lvl="2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FireEye and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it’s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intelligence resources</a:t>
            </a:r>
            <a:endParaRPr lang="en-I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798513" lvl="2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 of Homeland Security (DHS) Automated Indicator Sharing (AIS) service</a:t>
            </a:r>
          </a:p>
          <a:p>
            <a:pPr marL="798513" lvl="2" indent="-171450">
              <a:buFont typeface="Arial" panose="020B0604020202020204" pitchFamily="34" charset="0"/>
              <a:buChar char="•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MITRE Corporation and Common Vulnerabilities and Exposures (CVE).</a:t>
            </a:r>
            <a:endParaRPr lang="en-US" sz="1000" dirty="0" smtClean="0"/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smtClean="0"/>
              <a:t>List the threat intelligence communication standards and discuss with the class.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smtClean="0"/>
              <a:t>Ensure they complete the ‘</a:t>
            </a:r>
            <a:r>
              <a:rPr lang="en-US" sz="1000" b="0" dirty="0" smtClean="0">
                <a:solidFill>
                  <a:srgbClr val="FF0000"/>
                </a:solidFill>
              </a:rPr>
              <a:t>Check Your Understanding </a:t>
            </a:r>
            <a:r>
              <a:rPr lang="en-GB" sz="1000" dirty="0" smtClean="0"/>
              <a:t>– </a:t>
            </a:r>
            <a:r>
              <a:rPr lang="en-US" sz="10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Threat Intelligence Information Source</a:t>
            </a:r>
            <a:r>
              <a:rPr lang="en-US" sz="1000" dirty="0" smtClean="0"/>
              <a:t>’ in section 20.2.7.</a:t>
            </a:r>
          </a:p>
          <a:p>
            <a:pPr marL="341313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0" dirty="0" smtClean="0"/>
          </a:p>
          <a:p>
            <a:pPr marL="0" marR="0" lvl="0" indent="-287337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 smtClean="0"/>
              <a:t>Key Points:</a:t>
            </a:r>
            <a:r>
              <a:rPr lang="en-US" sz="1100" b="1" dirty="0" smtClean="0"/>
              <a:t>  </a:t>
            </a:r>
            <a:r>
              <a:rPr lang="en-US" sz="1100" b="0" dirty="0" smtClean="0"/>
              <a:t>Cisco </a:t>
            </a:r>
            <a:r>
              <a:rPr lang="en-US" sz="1100" b="0" dirty="0" err="1" smtClean="0"/>
              <a:t>Talos</a:t>
            </a:r>
            <a:r>
              <a:rPr lang="en-US" sz="1100" b="0" dirty="0" smtClean="0"/>
              <a:t>, FireEye, AIS, </a:t>
            </a:r>
            <a:r>
              <a:rPr lang="en-US" dirty="0" smtClean="0"/>
              <a:t>CVE</a:t>
            </a:r>
            <a:r>
              <a:rPr lang="en-US" baseline="0" dirty="0" smtClean="0"/>
              <a:t> </a:t>
            </a:r>
            <a:r>
              <a:rPr lang="en-US" dirty="0" smtClean="0"/>
              <a:t>Database, </a:t>
            </a:r>
            <a:r>
              <a:rPr lang="en-IN" dirty="0" smtClean="0"/>
              <a:t>Threat Intelligence Communication Standards and Threat Intelligence</a:t>
            </a:r>
            <a:r>
              <a:rPr lang="en-IN" baseline="0" dirty="0" smtClean="0"/>
              <a:t> Platforms</a:t>
            </a:r>
            <a:endParaRPr lang="en-I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dirty="0" smtClean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20.2.1 </a:t>
            </a:r>
            <a:r>
              <a:rPr lang="en-GB" dirty="0" smtClean="0"/>
              <a:t>– Cisco </a:t>
            </a:r>
            <a:r>
              <a:rPr lang="en-GB" dirty="0" err="1" smtClean="0"/>
              <a:t>Talos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35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20.2.2 </a:t>
            </a:r>
            <a:r>
              <a:rPr lang="en-GB" dirty="0" smtClean="0"/>
              <a:t>– </a:t>
            </a:r>
            <a:r>
              <a:rPr lang="en-IN" dirty="0" err="1" smtClean="0"/>
              <a:t>FireEye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210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20.2.2 </a:t>
            </a:r>
            <a:r>
              <a:rPr lang="en-GB" dirty="0" smtClean="0"/>
              <a:t>– </a:t>
            </a:r>
            <a:r>
              <a:rPr lang="en-IN" dirty="0" err="1" smtClean="0"/>
              <a:t>FireEye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23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20.2.3 </a:t>
            </a:r>
            <a:r>
              <a:rPr lang="en-GB" dirty="0" smtClean="0"/>
              <a:t>– </a:t>
            </a:r>
            <a:r>
              <a:rPr lang="en-IN" dirty="0" smtClean="0"/>
              <a:t>Automated Indicator Sharing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72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20.2.4 </a:t>
            </a:r>
            <a:r>
              <a:rPr lang="en-GB" dirty="0" smtClean="0"/>
              <a:t>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Vulnerabilities and Exposures (CVE) Database</a:t>
            </a: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28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20.2.5 </a:t>
            </a:r>
            <a:r>
              <a:rPr lang="en-GB" dirty="0" smtClean="0"/>
              <a:t>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 Intelligence Communication Standards</a:t>
            </a: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37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20.2.5 </a:t>
            </a:r>
            <a:r>
              <a:rPr lang="en-GB" dirty="0" smtClean="0"/>
              <a:t>– </a:t>
            </a:r>
            <a:r>
              <a:rPr lang="en-I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 Intelligence Communication Standards</a:t>
            </a: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25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20.2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Services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20.2.6 </a:t>
            </a:r>
            <a:r>
              <a:rPr lang="en-GB" dirty="0" smtClean="0"/>
              <a:t>– Threat Intelligence Platforms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20.2.7 Check Your Understanding </a:t>
            </a:r>
            <a:r>
              <a:rPr lang="en-GB" dirty="0" smtClean="0"/>
              <a:t>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Threat Intelligence Information Source</a:t>
            </a: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293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20.3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Summary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 smtClean="0"/>
              <a:t>In-Session Activities / Explanations: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Time</a:t>
            </a:r>
            <a:r>
              <a:rPr lang="en-US" b="1" dirty="0" smtClean="0"/>
              <a:t>: </a:t>
            </a:r>
            <a:r>
              <a:rPr lang="en-US" b="0" dirty="0" smtClean="0"/>
              <a:t>5 min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Instructor Notes: </a:t>
            </a:r>
            <a:endParaRPr lang="en-US" sz="1050" dirty="0" smtClean="0"/>
          </a:p>
          <a:p>
            <a:pPr marL="636905" lvl="1" indent="-17145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31800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6088" algn="l"/>
                <a:tab pos="8515350" algn="l"/>
                <a:tab pos="8964613" algn="l"/>
                <a:tab pos="9413875" algn="l"/>
              </a:tabLst>
            </a:pPr>
            <a:r>
              <a:rPr lang="en-IN" altLang="en-US" sz="1000" dirty="0" smtClean="0">
                <a:latin typeface="Arial"/>
                <a:ea typeface="ＭＳ Ｐゴシック"/>
                <a:cs typeface="Arial"/>
              </a:rPr>
              <a:t>Summarise the main points of the module and take the learners through the new terms that they have learned in this module.</a:t>
            </a:r>
          </a:p>
          <a:p>
            <a:pPr marL="636905" lvl="1" indent="-17145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431800" algn="l"/>
                <a:tab pos="877888" algn="l"/>
                <a:tab pos="1327150" algn="l"/>
                <a:tab pos="1776413" algn="l"/>
                <a:tab pos="2225675" algn="l"/>
                <a:tab pos="2674938" algn="l"/>
                <a:tab pos="3124200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6088" algn="l"/>
                <a:tab pos="8515350" algn="l"/>
                <a:tab pos="8964613" algn="l"/>
                <a:tab pos="9413875" algn="l"/>
              </a:tabLst>
            </a:pPr>
            <a:r>
              <a:rPr lang="en-IN" altLang="en-US" sz="1000" dirty="0" smtClean="0">
                <a:latin typeface="Arial"/>
                <a:ea typeface="ＭＳ Ｐゴシック"/>
                <a:cs typeface="Arial"/>
              </a:rPr>
              <a:t>Ask them to complete the module quiz</a:t>
            </a:r>
            <a:r>
              <a:rPr lang="en-IN" altLang="en-US" sz="1000" baseline="0" dirty="0" smtClean="0">
                <a:latin typeface="Arial"/>
                <a:ea typeface="ＭＳ Ｐゴシック"/>
                <a:cs typeface="Arial"/>
              </a:rPr>
              <a:t> present in section 20.3.2.</a:t>
            </a:r>
            <a:endParaRPr lang="en-IN" altLang="en-US" sz="1000" dirty="0" smtClean="0"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 smtClean="0"/>
              <a:t>Key Points: </a:t>
            </a:r>
            <a:r>
              <a:rPr lang="en-US" sz="1050" b="0" dirty="0" smtClean="0"/>
              <a:t>NA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44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20.3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Summary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20.3.1 </a:t>
            </a:r>
            <a:r>
              <a:rPr lang="en-GB" dirty="0" smtClean="0"/>
              <a:t>– </a:t>
            </a:r>
            <a:r>
              <a:rPr lang="en-US" dirty="0" smtClean="0"/>
              <a:t>What Did I Learn in this Module?</a:t>
            </a:r>
            <a:endParaRPr lang="en-IN" dirty="0" smtClean="0"/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469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20.3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Threat Intelligence Summary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rgbClr val="FF0000"/>
                </a:solidFill>
              </a:rPr>
              <a:t>20.3.1 </a:t>
            </a:r>
            <a:r>
              <a:rPr lang="en-GB" dirty="0" smtClean="0"/>
              <a:t>– </a:t>
            </a:r>
            <a:r>
              <a:rPr lang="en-US" dirty="0" smtClean="0"/>
              <a:t>What Did I Learn in this Module</a:t>
            </a:r>
            <a:r>
              <a:rPr lang="en-US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20.3.2 </a:t>
            </a:r>
            <a:r>
              <a:rPr lang="en-GB" dirty="0" smtClean="0"/>
              <a:t>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 Intelligence Quiz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842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  <a:endParaRPr lang="en-US" sz="1200" b="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latin typeface="Arial" charset="0"/>
              </a:rPr>
              <a:t>New </a:t>
            </a:r>
            <a:r>
              <a:rPr lang="en-US" dirty="0">
                <a:latin typeface="Arial" charset="0"/>
              </a:rPr>
              <a:t>Terms and </a:t>
            </a:r>
            <a:r>
              <a:rPr lang="en-US" dirty="0" smtClean="0">
                <a:latin typeface="Arial" charset="0"/>
              </a:rPr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9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5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4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5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err="1" smtClean="0"/>
              <a:t>CyberOps</a:t>
            </a:r>
            <a:r>
              <a:rPr lang="en-US" b="0" dirty="0" smtClean="0"/>
              <a:t> Associates v1.0</a:t>
            </a:r>
            <a:endParaRPr lang="en-US" b="0" dirty="0"/>
          </a:p>
          <a:p>
            <a:pPr>
              <a:buFontTx/>
              <a:buNone/>
            </a:pPr>
            <a:r>
              <a:rPr lang="en-US" sz="1200" b="0" dirty="0" smtClean="0"/>
              <a:t>Module 20: </a:t>
            </a:r>
            <a:r>
              <a:rPr lang="en-IN" sz="1200" b="0" dirty="0" smtClean="0">
                <a:solidFill>
                  <a:srgbClr val="FF0000"/>
                </a:solidFill>
              </a:rPr>
              <a:t>Threat</a:t>
            </a:r>
            <a:r>
              <a:rPr lang="en-IN" sz="1200" b="0" baseline="0" dirty="0" smtClean="0">
                <a:solidFill>
                  <a:srgbClr val="FF0000"/>
                </a:solidFill>
              </a:rPr>
              <a:t> Intelligence</a:t>
            </a:r>
            <a:endParaRPr lang="en-GB" b="0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pPr>
              <a:buFontTx/>
              <a:buNone/>
            </a:pP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FF0000"/>
                </a:solidFill>
              </a:rPr>
              <a:t>Time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sz="1000" b="0" dirty="0" smtClean="0"/>
              <a:t>5min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Welcome the audience in a warm and cordial manner. Ensure that everyone is set up with the required resources.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Introduce yourself briefly and invite participants to introduce self with name, dept. and role, if deemed all right. 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Introduce the topic and encourage learners to come up with a list of expectations from the session. Collate topics on the white board or Desktop while using learner’s inputs to interpret them in words.</a:t>
            </a:r>
            <a:r>
              <a:rPr lang="en-US" sz="1000" b="1" dirty="0"/>
              <a:t> </a:t>
            </a:r>
            <a:endParaRPr lang="en-US" sz="1050" b="1" dirty="0">
              <a:solidFill>
                <a:prstClr val="black"/>
              </a:solidFill>
            </a:endParaRP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Read out the Objectives and briefly describe each.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/>
              <a:t>Key Points: </a:t>
            </a:r>
            <a:r>
              <a:rPr lang="en-US" sz="1200" b="0" i="1" dirty="0"/>
              <a:t>NA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err="1" smtClean="0"/>
              <a:t>CyberOps</a:t>
            </a:r>
            <a:r>
              <a:rPr lang="en-US" b="0" dirty="0" smtClean="0"/>
              <a:t> Associates v1.0</a:t>
            </a:r>
            <a:endParaRPr lang="en-US" b="0" dirty="0"/>
          </a:p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20.0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</a:t>
            </a:r>
            <a:r>
              <a:rPr lang="en-IN" sz="1200" b="0" dirty="0" smtClean="0">
                <a:solidFill>
                  <a:srgbClr val="FF0000"/>
                </a:solidFill>
              </a:rPr>
              <a:t>Introduction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20.0.2–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Will I Learn in this Module?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Source:</a:t>
            </a:r>
          </a:p>
          <a:p>
            <a:pPr>
              <a:buFontTx/>
              <a:buNone/>
            </a:pPr>
            <a:r>
              <a:rPr lang="en-IN" sz="1200" b="0" dirty="0" smtClean="0"/>
              <a:t>20 </a:t>
            </a:r>
            <a:r>
              <a:rPr lang="en-GB" dirty="0" smtClean="0"/>
              <a:t>– </a:t>
            </a:r>
            <a:r>
              <a:rPr lang="en-IN" dirty="0" smtClean="0"/>
              <a:t>Threat Intelligence</a:t>
            </a:r>
          </a:p>
          <a:p>
            <a:pPr>
              <a:buFontTx/>
              <a:buNone/>
            </a:pPr>
            <a:r>
              <a:rPr lang="en-US" sz="1200" b="0" dirty="0" smtClean="0">
                <a:solidFill>
                  <a:srgbClr val="FF0000"/>
                </a:solidFill>
              </a:rPr>
              <a:t>20.1 </a:t>
            </a:r>
            <a:r>
              <a:rPr lang="en-GB" dirty="0" smtClean="0"/>
              <a:t>–</a:t>
            </a:r>
            <a:r>
              <a:rPr lang="en-US" sz="1200" b="0" dirty="0" smtClean="0">
                <a:solidFill>
                  <a:srgbClr val="FF0000"/>
                </a:solidFill>
              </a:rPr>
              <a:t> Information Sources</a:t>
            </a:r>
            <a:endParaRPr lang="en-US" sz="1200" b="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r>
              <a:rPr lang="en-US" sz="1050" b="1" u="sng" dirty="0"/>
              <a:t>In-Session Activities / Explanations:</a:t>
            </a:r>
            <a:endParaRPr lang="en-US" sz="105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Time</a:t>
            </a:r>
            <a:r>
              <a:rPr lang="en-US" b="1" dirty="0"/>
              <a:t>: </a:t>
            </a:r>
            <a:r>
              <a:rPr lang="en-US" sz="1000" b="0" dirty="0" smtClean="0"/>
              <a:t>7 min</a:t>
            </a:r>
            <a:endParaRPr lang="en-US" sz="1000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b="1" dirty="0"/>
              <a:t>Instructor Notes: </a:t>
            </a:r>
            <a:endParaRPr lang="en-US" sz="1050" dirty="0"/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/>
              <a:t>Discuss Network Intelligence Communities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/>
              <a:t>Display Cisco Cybersecurity Reports</a:t>
            </a:r>
          </a:p>
          <a:p>
            <a:pPr marL="341313" lvl="1" indent="-171450">
              <a:buFont typeface="Arial" panose="020B0604020202020204" pitchFamily="34" charset="0"/>
              <a:buChar char="•"/>
            </a:pPr>
            <a:r>
              <a:rPr lang="en-US" sz="1000" baseline="0" dirty="0" smtClean="0"/>
              <a:t>Explain to the students how they can podcasts in Cisco </a:t>
            </a:r>
            <a:r>
              <a:rPr lang="en-US" sz="1000" baseline="0" dirty="0" err="1" smtClean="0"/>
              <a:t>Talos</a:t>
            </a:r>
            <a:r>
              <a:rPr lang="en-US" sz="1000" baseline="0" dirty="0" smtClean="0"/>
              <a:t> to view information regarding cybersecurity and mitigation techniques.</a:t>
            </a:r>
          </a:p>
          <a:p>
            <a:pPr marL="0" lvl="0" indent="-287337">
              <a:buFont typeface="Arial" panose="020B0604020202020204" pitchFamily="34" charset="0"/>
              <a:buChar char="•"/>
            </a:pPr>
            <a:r>
              <a:rPr lang="en-US" sz="1050" b="1" dirty="0" smtClean="0"/>
              <a:t>Key Points:</a:t>
            </a:r>
            <a:r>
              <a:rPr lang="en-US" sz="1100" b="1" dirty="0" smtClean="0"/>
              <a:t>  </a:t>
            </a:r>
            <a:r>
              <a:rPr lang="en-US" sz="1100" b="0" dirty="0" smtClean="0"/>
              <a:t>Network Security Organizations, Cybersecurity Reports, Blogs and Podcasts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=""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20: Threat Intelligence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Network Intelligence Communities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529156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To effectively protect a network, the security </a:t>
            </a:r>
            <a:r>
              <a:rPr lang="en-US" sz="1600" dirty="0"/>
              <a:t>professionals must stay informed </a:t>
            </a:r>
            <a:r>
              <a:rPr lang="en-US" sz="1600" dirty="0" smtClean="0"/>
              <a:t>about the threats </a:t>
            </a:r>
            <a:r>
              <a:rPr lang="en-US" sz="1600" dirty="0"/>
              <a:t>and </a:t>
            </a:r>
            <a:r>
              <a:rPr lang="en-US" sz="1600" dirty="0" smtClean="0"/>
              <a:t>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There </a:t>
            </a:r>
            <a:r>
              <a:rPr lang="en-IN" sz="1600" dirty="0"/>
              <a:t>are many security organizations which provide network </a:t>
            </a:r>
            <a:r>
              <a:rPr lang="en-IN" sz="1600" dirty="0" smtClean="0"/>
              <a:t>intelligence, resources</a:t>
            </a:r>
            <a:r>
              <a:rPr lang="en-IN" sz="1600" dirty="0"/>
              <a:t>, workshops, and conferences to help security professionals.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To </a:t>
            </a:r>
            <a:r>
              <a:rPr lang="en-US" sz="1600" dirty="0"/>
              <a:t>remain effective, a network security professional must: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b="1" dirty="0"/>
              <a:t>Keep abreast of the latest threats</a:t>
            </a:r>
            <a:r>
              <a:rPr lang="en-US" sz="1600" dirty="0"/>
              <a:t> – I</a:t>
            </a:r>
            <a:r>
              <a:rPr lang="en-US" sz="1600" dirty="0" smtClean="0"/>
              <a:t>ncludes </a:t>
            </a:r>
            <a:r>
              <a:rPr lang="en-US" sz="1600" dirty="0"/>
              <a:t>subscribing to real-time feeds regarding threats, routinely perusing security-related websites, following security blogs and podcasts, and more.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b="1" dirty="0"/>
              <a:t>Continue to upgrade skills</a:t>
            </a:r>
            <a:r>
              <a:rPr lang="en-US" sz="1600" dirty="0"/>
              <a:t> </a:t>
            </a:r>
            <a:r>
              <a:rPr lang="en-US" sz="1600" dirty="0" smtClean="0"/>
              <a:t>– Includes </a:t>
            </a:r>
            <a:r>
              <a:rPr lang="en-US" sz="1600" dirty="0"/>
              <a:t>attending security-related training, workshops, and conferences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Note</a:t>
            </a:r>
            <a:r>
              <a:rPr lang="en-IN" sz="1600" dirty="0"/>
              <a:t>: Network security has a very steep learning curve and requires a commitment to continuous professional development.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Network Intelligence </a:t>
            </a:r>
            <a:r>
              <a:rPr lang="en-IN" dirty="0" smtClean="0"/>
              <a:t>Communities (Contd.)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075487" cy="3264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table lists the important network security organization.</a:t>
            </a: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5866"/>
              </p:ext>
            </p:extLst>
          </p:nvPr>
        </p:nvGraphicFramePr>
        <p:xfrm>
          <a:off x="309339" y="1253743"/>
          <a:ext cx="8626433" cy="28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15"/>
                <a:gridCol w="6452818"/>
              </a:tblGrid>
              <a:tr h="27130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Organization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Description</a:t>
                      </a:r>
                      <a:endParaRPr lang="en-IN" sz="1200" b="1" dirty="0"/>
                    </a:p>
                  </a:txBody>
                  <a:tcPr/>
                </a:tc>
              </a:tr>
              <a:tr h="1584625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SysAdmin</a:t>
                      </a:r>
                      <a:r>
                        <a:rPr lang="en-I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Audit, Network, Security (SANS)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Institute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resources are largely free upon request and include: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Internet Storm Center - the popular internet early warning system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NewsBites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weekly digest of news articles about computer security. 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@RISK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</a:t>
                      </a: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 weekly digest of newly discovered attack vectors, vulnerabilities with active exploits, and explanations of how recent attacks worked.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 security alerts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Reading Room - More than 1,200 award-winning, original research papers. </a:t>
                      </a:r>
                    </a:p>
                    <a:p>
                      <a:pPr marL="171450" indent="-171450">
                        <a:lnSpc>
                          <a:spcPct val="114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SANS also develops security courses.</a:t>
                      </a:r>
                    </a:p>
                  </a:txBody>
                  <a:tcPr/>
                </a:tc>
              </a:tr>
              <a:tr h="456482">
                <a:tc>
                  <a:txBody>
                    <a:bodyPr/>
                    <a:lstStyle/>
                    <a:p>
                      <a:pPr fontAlgn="ctr"/>
                      <a:r>
                        <a:rPr lang="en-IN" sz="1400" b="0" dirty="0">
                          <a:effectLst/>
                        </a:rPr>
                        <a:t>Mitre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Mitre Corporation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b="0" dirty="0" smtClean="0">
                          <a:effectLst/>
                        </a:rPr>
                        <a:t>aintains </a:t>
                      </a:r>
                      <a:r>
                        <a:rPr lang="en-US" sz="1400" b="0" dirty="0">
                          <a:effectLst/>
                        </a:rPr>
                        <a:t>a list of </a:t>
                      </a:r>
                      <a:r>
                        <a:rPr lang="en-US" sz="1400" b="0" dirty="0" smtClean="0">
                          <a:effectLst/>
                        </a:rPr>
                        <a:t>Common </a:t>
                      </a:r>
                      <a:r>
                        <a:rPr lang="en-US" sz="1400" b="0" dirty="0">
                          <a:effectLst/>
                        </a:rPr>
                        <a:t>V</a:t>
                      </a:r>
                      <a:r>
                        <a:rPr lang="en-US" sz="1400" b="0" dirty="0" smtClean="0">
                          <a:effectLst/>
                        </a:rPr>
                        <a:t>ulnerabilities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 smtClean="0">
                          <a:effectLst/>
                        </a:rPr>
                        <a:t>Exposures </a:t>
                      </a:r>
                      <a:r>
                        <a:rPr lang="en-US" sz="1400" b="0" dirty="0">
                          <a:effectLst/>
                        </a:rPr>
                        <a:t>(CVE) used by prominent security organizations.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95601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Information Sources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Network Intelligence </a:t>
            </a:r>
            <a:r>
              <a:rPr lang="en-IN" dirty="0" smtClean="0"/>
              <a:t>Communities (Contd.)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94628"/>
              </p:ext>
            </p:extLst>
          </p:nvPr>
        </p:nvGraphicFramePr>
        <p:xfrm>
          <a:off x="280659" y="933132"/>
          <a:ext cx="8736592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492"/>
                <a:gridCol w="59161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Organization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/>
                        <a:t>Description</a:t>
                      </a:r>
                      <a:endParaRPr lang="en-IN" sz="1200" b="1" dirty="0"/>
                    </a:p>
                  </a:txBody>
                  <a:tcPr/>
                </a:tc>
              </a:tr>
              <a:tr h="907835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Forum of Incident Response and Security Teams (F</a:t>
                      </a:r>
                      <a:r>
                        <a:rPr lang="en-IN" sz="1400" b="0" dirty="0" smtClean="0">
                          <a:effectLst/>
                        </a:rPr>
                        <a:t>IRST)</a:t>
                      </a:r>
                      <a:endParaRPr lang="en-IN" sz="14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It is </a:t>
                      </a:r>
                      <a:r>
                        <a:rPr lang="en-US" sz="1400" b="0" dirty="0">
                          <a:effectLst/>
                        </a:rPr>
                        <a:t>a security organization that brings together a variety of computer security incident response teams from government, commercial, and educational organizations to foster cooperation and coordination in information sharing, incident prevention and rapid reaction.</a:t>
                      </a:r>
                    </a:p>
                  </a:txBody>
                  <a:tcPr marL="47625" marR="47625" marT="47625" marB="47625" anchor="ctr"/>
                </a:tc>
              </a:tr>
              <a:tr h="499492">
                <a:tc>
                  <a:txBody>
                    <a:bodyPr/>
                    <a:lstStyle/>
                    <a:p>
                      <a:pPr fontAlgn="ctr"/>
                      <a:r>
                        <a:rPr lang="en-IN" sz="1400" b="0" dirty="0" err="1">
                          <a:effectLst/>
                        </a:rPr>
                        <a:t>SecurityNewsWire</a:t>
                      </a:r>
                      <a:endParaRPr lang="en-IN" sz="14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effectLst/>
                        </a:rPr>
                        <a:t>A security news portal that aggregates the latest breaking news pertaining to alerts, exploits, and vulnerabilities.</a:t>
                      </a:r>
                    </a:p>
                  </a:txBody>
                  <a:tcPr marL="47625" marR="47625" marT="47625" marB="47625" anchor="ctr"/>
                </a:tc>
              </a:tr>
              <a:tr h="703663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International Information Systems Security Certification Consortium </a:t>
                      </a:r>
                      <a:r>
                        <a:rPr lang="en-IN" sz="1400" b="0" dirty="0" smtClean="0">
                          <a:effectLst/>
                        </a:rPr>
                        <a:t>(ISC)</a:t>
                      </a:r>
                      <a:r>
                        <a:rPr lang="en-IN" sz="1400" b="0" baseline="30000" dirty="0" smtClean="0">
                          <a:effectLst/>
                        </a:rPr>
                        <a:t>2</a:t>
                      </a:r>
                      <a:endParaRPr lang="en-IN" sz="14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Provides </a:t>
                      </a:r>
                      <a:r>
                        <a:rPr lang="en-US" sz="1400" b="0" dirty="0">
                          <a:effectLst/>
                        </a:rPr>
                        <a:t>vendor neutral education products and career services to more than 75,000+ industry professionals in more than 135 countries.</a:t>
                      </a:r>
                    </a:p>
                  </a:txBody>
                  <a:tcPr marL="47625" marR="47625" marT="47625" marB="47625" anchor="ctr"/>
                </a:tc>
              </a:tr>
              <a:tr h="1112007">
                <a:tc>
                  <a:txBody>
                    <a:bodyPr/>
                    <a:lstStyle/>
                    <a:p>
                      <a:pPr fontAlgn="ctr"/>
                      <a:r>
                        <a:rPr lang="en-IN" sz="1400" b="0" dirty="0" smtClean="0">
                          <a:effectLst/>
                        </a:rPr>
                        <a:t> </a:t>
                      </a:r>
                      <a:r>
                        <a:rPr lang="en-US" sz="1400" b="0" dirty="0" smtClean="0">
                          <a:effectLst/>
                        </a:rPr>
                        <a:t>Center for Internet Security (</a:t>
                      </a:r>
                      <a:r>
                        <a:rPr lang="en-IN" sz="1400" b="0" dirty="0" smtClean="0">
                          <a:effectLst/>
                        </a:rPr>
                        <a:t>CIS)</a:t>
                      </a:r>
                      <a:endParaRPr lang="en-IN" sz="1400" b="0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It is </a:t>
                      </a:r>
                      <a:r>
                        <a:rPr lang="en-US" sz="1400" b="0" dirty="0">
                          <a:effectLst/>
                        </a:rPr>
                        <a:t>a focal point for cyber threat prevention, protection, response, and recovery for state, local, tribal, and territorial (SLTT) governments through the Multi-State Information Sharing and Analysis Center (MS-ISAC). </a:t>
                      </a:r>
                      <a:endParaRPr lang="en-US" sz="1400" b="0" dirty="0" smtClean="0">
                        <a:effectLst/>
                      </a:endParaRPr>
                    </a:p>
                    <a:p>
                      <a:pPr fontAlgn="ctr"/>
                      <a:r>
                        <a:rPr lang="en-US" sz="1400" b="0" dirty="0" smtClean="0">
                          <a:effectLst/>
                        </a:rPr>
                        <a:t>The </a:t>
                      </a:r>
                      <a:r>
                        <a:rPr lang="en-US" sz="1400" b="0" dirty="0">
                          <a:effectLst/>
                        </a:rPr>
                        <a:t>MS-ISAC offers 24x7 cyber threat warnings and advisories, vulnerability identification, and mitigation and incident response.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2033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Cisco </a:t>
            </a:r>
            <a:r>
              <a:rPr lang="en-IN" dirty="0" err="1"/>
              <a:t>Cybersecurity</a:t>
            </a:r>
            <a:r>
              <a:rPr lang="en-IN" dirty="0"/>
              <a:t> Reports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075487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Resources to help </a:t>
            </a:r>
            <a:r>
              <a:rPr lang="en-US" sz="1600" dirty="0"/>
              <a:t>security professionals stay abreast of the latest </a:t>
            </a:r>
            <a:r>
              <a:rPr lang="en-US" sz="1600" dirty="0" smtClean="0"/>
              <a:t>threats are </a:t>
            </a:r>
            <a:r>
              <a:rPr lang="en-US" sz="1600" dirty="0"/>
              <a:t>the Cisco Annual Cybersecurity </a:t>
            </a:r>
            <a:r>
              <a:rPr lang="en-US" sz="1600" dirty="0" smtClean="0"/>
              <a:t>Report </a:t>
            </a:r>
            <a:r>
              <a:rPr lang="en-US" sz="1600" dirty="0"/>
              <a:t>and the Mid-Year Cybersecurity Report.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These </a:t>
            </a:r>
            <a:r>
              <a:rPr lang="en-US" sz="1600" dirty="0"/>
              <a:t>reports provide an update on the state of security preparedness, expert analysis of top vulnerabilities, factors behind the explosion of attacks using adware, spam, and </a:t>
            </a:r>
            <a:r>
              <a:rPr lang="en-US" sz="1600" dirty="0" smtClean="0"/>
              <a:t>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Cybersecurity analysts should </a:t>
            </a:r>
            <a:r>
              <a:rPr lang="en-US" sz="1600" dirty="0" smtClean="0"/>
              <a:t>subscribe and </a:t>
            </a:r>
            <a:r>
              <a:rPr lang="en-US" sz="1600" dirty="0"/>
              <a:t>read these reports to learn how threat actors are targeting their networks, and what </a:t>
            </a:r>
            <a:r>
              <a:rPr lang="en-US" sz="1600" dirty="0" smtClean="0"/>
              <a:t>action can be taken to </a:t>
            </a:r>
            <a:r>
              <a:rPr lang="en-US" sz="1600" dirty="0"/>
              <a:t>mitigate these attacks.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029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Security Blogs and Podcasts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465782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Blogs </a:t>
            </a:r>
            <a:r>
              <a:rPr lang="en-US" sz="1600" dirty="0"/>
              <a:t>and podcasts also provide advice, research, and recommended mitigation techniques</a:t>
            </a:r>
            <a:r>
              <a:rPr lang="en-US" sz="160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Cisco provides blogs on security-related topics from a </a:t>
            </a:r>
            <a:r>
              <a:rPr lang="en-US" sz="1600" dirty="0" smtClean="0"/>
              <a:t>number of </a:t>
            </a:r>
            <a:r>
              <a:rPr lang="en-US" sz="1600" dirty="0"/>
              <a:t>industry experts and from the Cisco </a:t>
            </a:r>
            <a:r>
              <a:rPr lang="en-US" sz="1600" dirty="0" err="1"/>
              <a:t>Talos</a:t>
            </a:r>
            <a:r>
              <a:rPr lang="en-US" sz="1600" dirty="0"/>
              <a:t> </a:t>
            </a:r>
            <a:r>
              <a:rPr lang="en-US" sz="1600" dirty="0" smtClean="0"/>
              <a:t>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Cisco </a:t>
            </a:r>
            <a:r>
              <a:rPr lang="en-US" sz="1600" dirty="0" err="1"/>
              <a:t>Talos</a:t>
            </a:r>
            <a:r>
              <a:rPr lang="en-US" sz="1600" dirty="0"/>
              <a:t> </a:t>
            </a:r>
            <a:r>
              <a:rPr lang="en-US" sz="1600" dirty="0" smtClean="0"/>
              <a:t>offers </a:t>
            </a:r>
            <a:r>
              <a:rPr lang="en-US" sz="1600" dirty="0"/>
              <a:t>a series of over 80 podcasts that can be played from the internet or downloaded to your device of choice.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654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617044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20.2 Threat Intelligence 							Services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613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 smtClean="0"/>
              <a:t>Cisco </a:t>
            </a:r>
            <a:r>
              <a:rPr lang="en-IN" dirty="0" err="1" smtClean="0"/>
              <a:t>Talos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5061679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 smtClean="0"/>
              <a:t>Talos</a:t>
            </a:r>
            <a:r>
              <a:rPr lang="en-US" sz="1600" dirty="0" smtClean="0"/>
              <a:t> </a:t>
            </a:r>
            <a:r>
              <a:rPr lang="en-US" sz="1600" dirty="0"/>
              <a:t>is one of the largest commercial threat intelligence teams in the world, and is comprised of world-class researchers, analysts and engineers</a:t>
            </a:r>
            <a:r>
              <a:rPr lang="en-US" sz="1600" dirty="0" smtClean="0"/>
              <a:t>. 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goal </a:t>
            </a:r>
            <a:r>
              <a:rPr lang="en-US" sz="1600" dirty="0" smtClean="0"/>
              <a:t>is </a:t>
            </a:r>
            <a:r>
              <a:rPr lang="en-US" sz="1600" dirty="0"/>
              <a:t>to help protect enterprise users, data, and infrastructure from active adversaries. </a:t>
            </a:r>
            <a:endParaRPr lang="en-US" sz="16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600" dirty="0" smtClean="0"/>
              <a:t>The team </a:t>
            </a:r>
            <a:r>
              <a:rPr lang="en-US" sz="1600" dirty="0"/>
              <a:t>collects information about active, existing, and emerging </a:t>
            </a:r>
            <a:r>
              <a:rPr lang="en-US" sz="1600" dirty="0" smtClean="0"/>
              <a:t>threats, and then provides </a:t>
            </a:r>
            <a:r>
              <a:rPr lang="en-US" sz="1600" dirty="0"/>
              <a:t>comprehensive protection against these attacks and </a:t>
            </a:r>
            <a:r>
              <a:rPr lang="en-US" sz="1600" dirty="0" smtClean="0"/>
              <a:t>malware to </a:t>
            </a:r>
            <a:r>
              <a:rPr lang="en-US" sz="1600" dirty="0"/>
              <a:t>its subscribers</a:t>
            </a:r>
            <a:r>
              <a:rPr lang="en-US" sz="1600" dirty="0" smtClean="0"/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795" y="849380"/>
            <a:ext cx="4000124" cy="258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3496504"/>
            <a:ext cx="8935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IN" sz="1600" dirty="0">
                <a:solidFill>
                  <a:srgbClr val="000000"/>
                </a:solidFill>
              </a:rPr>
              <a:t>Cisco Security products can use </a:t>
            </a:r>
            <a:r>
              <a:rPr lang="en-IN" sz="1600" dirty="0" err="1">
                <a:solidFill>
                  <a:srgbClr val="000000"/>
                </a:solidFill>
              </a:rPr>
              <a:t>Talos</a:t>
            </a:r>
            <a:r>
              <a:rPr lang="en-IN" sz="1600" dirty="0">
                <a:solidFill>
                  <a:srgbClr val="000000"/>
                </a:solidFill>
              </a:rPr>
              <a:t> threat intelligence in real time to provide fast and effective security solutions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180975">
              <a:lnSpc>
                <a:spcPct val="50000"/>
              </a:lnSpc>
              <a:tabLst>
                <a:tab pos="180975" algn="l"/>
              </a:tabLst>
            </a:pPr>
            <a:endParaRPr lang="en-IN" sz="1600" dirty="0">
              <a:solidFill>
                <a:srgbClr val="000000"/>
              </a:solidFill>
            </a:endParaRPr>
          </a:p>
          <a:p>
            <a:pPr marL="361950" indent="-180975"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en-IN" sz="1600" dirty="0">
                <a:solidFill>
                  <a:srgbClr val="000000"/>
                </a:solidFill>
              </a:rPr>
              <a:t> Cisco </a:t>
            </a:r>
            <a:r>
              <a:rPr lang="en-IN" sz="1600" dirty="0" err="1">
                <a:solidFill>
                  <a:srgbClr val="000000"/>
                </a:solidFill>
              </a:rPr>
              <a:t>Talos</a:t>
            </a:r>
            <a:r>
              <a:rPr lang="en-IN" sz="1600" dirty="0">
                <a:solidFill>
                  <a:srgbClr val="000000"/>
                </a:solidFill>
              </a:rPr>
              <a:t> also provides free software, services, resources</a:t>
            </a:r>
            <a:r>
              <a:rPr lang="en-IN" sz="1600" dirty="0" smtClean="0">
                <a:solidFill>
                  <a:srgbClr val="000000"/>
                </a:solidFill>
              </a:rPr>
              <a:t>, data </a:t>
            </a:r>
            <a:r>
              <a:rPr lang="en-IN" sz="1600" dirty="0">
                <a:solidFill>
                  <a:srgbClr val="000000"/>
                </a:solidFill>
              </a:rPr>
              <a:t>and maintains the security incident detection rule sets for the Snort.org, </a:t>
            </a:r>
            <a:r>
              <a:rPr lang="en-IN" sz="1600" dirty="0" err="1">
                <a:solidFill>
                  <a:srgbClr val="000000"/>
                </a:solidFill>
              </a:rPr>
              <a:t>ClamAV</a:t>
            </a:r>
            <a:r>
              <a:rPr lang="en-IN" sz="1600" dirty="0">
                <a:solidFill>
                  <a:srgbClr val="000000"/>
                </a:solidFill>
              </a:rPr>
              <a:t>, and </a:t>
            </a:r>
            <a:r>
              <a:rPr lang="en-IN" sz="1600" dirty="0" err="1">
                <a:solidFill>
                  <a:srgbClr val="000000"/>
                </a:solidFill>
              </a:rPr>
              <a:t>SpamCop</a:t>
            </a:r>
            <a:r>
              <a:rPr lang="en-IN" sz="1600" dirty="0">
                <a:solidFill>
                  <a:srgbClr val="000000"/>
                </a:solidFill>
              </a:rPr>
              <a:t> network security tools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636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 err="1" smtClean="0"/>
              <a:t>FireEye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386986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FireEye is another security company that offers services to help enterprises secure their networks.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uses a three-pronged approach combining security intelligence, security expertise, and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offers SIEM and SOAR with the Helix Security Platform, which uses behavioral analysis and advanced threat detection and is supported by the FireEye </a:t>
            </a:r>
            <a:r>
              <a:rPr lang="en-US" sz="1600" dirty="0" err="1"/>
              <a:t>Mandiant</a:t>
            </a:r>
            <a:r>
              <a:rPr lang="en-US" sz="1600" dirty="0"/>
              <a:t> worldwide threat intelligence network. </a:t>
            </a:r>
            <a:endParaRPr lang="en-US" sz="1600" dirty="0" smtClean="0"/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694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 err="1" smtClean="0"/>
              <a:t>FireEye</a:t>
            </a:r>
            <a:r>
              <a:rPr lang="en-IN" dirty="0" smtClean="0"/>
              <a:t> (Contd.)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386986" cy="147012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FireEye Security System: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 err="1" smtClean="0"/>
              <a:t>FireEye</a:t>
            </a:r>
            <a:r>
              <a:rPr lang="en-US" sz="1600" dirty="0" smtClean="0"/>
              <a:t> Security System blocks attacks across web and email threat vectors, and latent malware that resides on file shares.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dirty="0" smtClean="0"/>
              <a:t> It can block advanced malware that easily bypasses traditional signature-based defenses and compromises the majority of enterprise networks.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dirty="0" smtClean="0"/>
              <a:t> It addresses all stages of an attack lifecycle with a signature-less engine utilizing </a:t>
            </a:r>
            <a:r>
              <a:rPr lang="en-US" sz="1600" dirty="0" err="1" smtClean="0"/>
              <a:t>stateful</a:t>
            </a:r>
            <a:r>
              <a:rPr lang="en-US" sz="1600" dirty="0" smtClean="0"/>
              <a:t> attack analysis to detect zero-day threats.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154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Automated Indicator Sharing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386986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Automated Indicator Sharing (AIS) is a free service offered by the U.S Department of Homeland Security(DHS).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AIS </a:t>
            </a:r>
            <a:r>
              <a:rPr lang="en-US" sz="1600" dirty="0"/>
              <a:t>enables the real-time exchange of cyber threat indicators </a:t>
            </a:r>
            <a:r>
              <a:rPr lang="en-US" sz="1600" dirty="0" smtClean="0"/>
              <a:t>between </a:t>
            </a:r>
            <a:r>
              <a:rPr lang="en-US" sz="1600" dirty="0"/>
              <a:t>the U.S. Federal Government and the private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AIS creates </a:t>
            </a:r>
            <a:r>
              <a:rPr lang="en-US" sz="1600" dirty="0"/>
              <a:t>an </a:t>
            </a:r>
            <a:r>
              <a:rPr lang="en-US" sz="1600" dirty="0" smtClean="0"/>
              <a:t>ecosystem when a </a:t>
            </a:r>
            <a:r>
              <a:rPr lang="en-US" sz="1600" dirty="0"/>
              <a:t>t</a:t>
            </a:r>
            <a:r>
              <a:rPr lang="en-US" sz="1600" dirty="0" smtClean="0"/>
              <a:t>hreat </a:t>
            </a:r>
            <a:r>
              <a:rPr lang="en-US" sz="1600" dirty="0"/>
              <a:t>is </a:t>
            </a:r>
            <a:r>
              <a:rPr lang="en-US" sz="1600" dirty="0" smtClean="0"/>
              <a:t>recognized. Later, </a:t>
            </a:r>
            <a:r>
              <a:rPr lang="en-US" sz="1600" dirty="0"/>
              <a:t>it is immediately shared with the community to help them protect their networks from that particular threat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04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</a:t>
            </a:r>
            <a:r>
              <a:rPr lang="en-US" dirty="0" smtClean="0"/>
              <a:t>20 </a:t>
            </a:r>
            <a:r>
              <a:rPr lang="en-US" dirty="0"/>
              <a:t>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4"/>
            <a:ext cx="8853286" cy="374765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sz="1500" dirty="0"/>
              <a:t>Information to help you become familiar with the module</a:t>
            </a:r>
          </a:p>
          <a:p>
            <a:pPr lvl="1"/>
            <a:r>
              <a:rPr lang="en-CA" sz="15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sz="1500" dirty="0"/>
              <a:t>Optional slides that you can use in the classroom</a:t>
            </a:r>
          </a:p>
          <a:p>
            <a:pPr lvl="1"/>
            <a:r>
              <a:rPr lang="en-CA" sz="1500" dirty="0"/>
              <a:t>Begins on slide # 7</a:t>
            </a:r>
          </a:p>
          <a:p>
            <a:pPr marL="142875" lvl="1" indent="0" algn="ctr">
              <a:buNone/>
            </a:pPr>
            <a:r>
              <a:rPr lang="en-CA" sz="1500" b="1" dirty="0"/>
              <a:t>Note</a:t>
            </a:r>
            <a:r>
              <a:rPr lang="en-CA" sz="15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b="1" dirty="0">
                <a:solidFill>
                  <a:schemeClr val="accent4"/>
                </a:solidFill>
              </a:rPr>
              <a:t>You also can visit the professional development site on www.netacad.com, the official Cisco Networking Academy Facebook page, or Instructor Only FB group.</a:t>
            </a:r>
            <a:endParaRPr lang="en-CA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Common Vulnerabilities and Exposures (CVE) Database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798944"/>
            <a:ext cx="8386986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United States government sponsored the MITRE Corporation to create and maintain a catalog of known security threats called Common Vulnerabilities and Exposures (CVE).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CVE serves as a dictionary of CVE Identifiers for publicly known cybersecurity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MITRE Corporation defines unique CVE Identifiers for publicly known information-security vulnerabilities to make it easier to share data.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830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Threat Intelligence Communication </a:t>
            </a:r>
            <a:r>
              <a:rPr lang="en-IN" dirty="0" smtClean="0"/>
              <a:t>Standards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5" y="1405495"/>
            <a:ext cx="5795008" cy="1470123"/>
          </a:xfrm>
        </p:spPr>
        <p:txBody>
          <a:bodyPr/>
          <a:lstStyle/>
          <a:p>
            <a:pPr marL="452438">
              <a:buFont typeface="Arial" panose="020B0604020202020204" pitchFamily="34" charset="0"/>
              <a:buChar char="•"/>
            </a:pPr>
            <a:r>
              <a:rPr lang="en-US" sz="1600" b="1" dirty="0" smtClean="0"/>
              <a:t>Structured </a:t>
            </a:r>
            <a:r>
              <a:rPr lang="en-US" sz="1600" b="1" dirty="0"/>
              <a:t>Threat Information Expression (STIX)</a:t>
            </a:r>
            <a:r>
              <a:rPr lang="en-US" sz="1600" dirty="0"/>
              <a:t> - This is a set of specifications for exchanging cyber threat information between organizations. </a:t>
            </a:r>
            <a:endParaRPr lang="en-US" sz="1600" dirty="0" smtClean="0"/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b="1" dirty="0" smtClean="0"/>
              <a:t>Trusted </a:t>
            </a:r>
            <a:r>
              <a:rPr lang="en-US" sz="1600" b="1" dirty="0"/>
              <a:t>Automated Exchange of Indicator Information (TAXII)</a:t>
            </a:r>
            <a:r>
              <a:rPr lang="en-US" sz="1600" dirty="0"/>
              <a:t> – This is the specification for an application layer protocol that allows the communication of CTI over HTTPS. TAXII is designed to support STIX.</a:t>
            </a:r>
          </a:p>
          <a:p>
            <a:pPr marL="452438">
              <a:buFont typeface="Arial" panose="020B0604020202020204" pitchFamily="34" charset="0"/>
              <a:buChar char="•"/>
            </a:pPr>
            <a:r>
              <a:rPr lang="en-US" sz="1600" b="1" dirty="0" err="1"/>
              <a:t>CybOX</a:t>
            </a:r>
            <a:r>
              <a:rPr lang="en-US" sz="1600" dirty="0"/>
              <a:t> - This is a set of standardized schema for specifying, capturing, characterizing, and communicating events and properties of network operations that supports many cybersecurity functions.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/>
          <a:stretch/>
        </p:blipFill>
        <p:spPr>
          <a:xfrm>
            <a:off x="5848333" y="1366714"/>
            <a:ext cx="2975534" cy="311532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0245" y="820917"/>
            <a:ext cx="6310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n-IN" sz="1600" dirty="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rPr>
              <a:t>Three common threat intelligence sharing standards include the following: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3206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Threat Intelligence Communication </a:t>
            </a:r>
            <a:r>
              <a:rPr lang="en-IN" dirty="0" smtClean="0"/>
              <a:t>Standards (Contd.)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165923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Malware Information Sharing Platform (MISP) is an open source platform for </a:t>
            </a:r>
            <a:r>
              <a:rPr lang="en-US" sz="1600" dirty="0" smtClean="0"/>
              <a:t>sharing IOCs </a:t>
            </a:r>
            <a:r>
              <a:rPr lang="en-US" sz="1600" dirty="0"/>
              <a:t>for newly discovered threats.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MISP </a:t>
            </a:r>
            <a:r>
              <a:rPr lang="en-US" sz="1600" dirty="0"/>
              <a:t>is supported by the European Union and is used by over 6,000 organizations globally.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MISP </a:t>
            </a:r>
            <a:r>
              <a:rPr lang="en-US" sz="1600" dirty="0"/>
              <a:t>enables automated </a:t>
            </a:r>
            <a:r>
              <a:rPr lang="en-US" sz="1600" dirty="0" smtClean="0"/>
              <a:t>sharing of </a:t>
            </a:r>
            <a:r>
              <a:rPr lang="en-US" sz="1600" dirty="0"/>
              <a:t>IOCs between people and machines by using STIX and other export </a:t>
            </a:r>
            <a:r>
              <a:rPr lang="en-US" sz="1600" dirty="0" smtClean="0"/>
              <a:t>formats.</a:t>
            </a:r>
          </a:p>
          <a:p>
            <a:pPr marL="0" indent="0">
              <a:buNone/>
            </a:pPr>
            <a:endParaRPr lang="en-US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633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Services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IN" dirty="0"/>
              <a:t>Threat Intelligence </a:t>
            </a:r>
            <a:r>
              <a:rPr lang="en-IN" dirty="0" smtClean="0"/>
              <a:t>Platforms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239915" cy="14701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T</a:t>
            </a:r>
            <a:r>
              <a:rPr lang="en-US" sz="1600" dirty="0" smtClean="0"/>
              <a:t>hreat </a:t>
            </a:r>
            <a:r>
              <a:rPr lang="en-US" sz="1600" dirty="0"/>
              <a:t>I</a:t>
            </a:r>
            <a:r>
              <a:rPr lang="en-US" sz="1600" dirty="0" smtClean="0"/>
              <a:t>ntelligence Platform (TIP) </a:t>
            </a:r>
            <a:r>
              <a:rPr lang="en-US" sz="1600" dirty="0"/>
              <a:t>centralizes the collection of threat data from numerous data sources and formats.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Types of threat Intelligence data</a:t>
            </a:r>
            <a:r>
              <a:rPr lang="en-US" sz="1600" dirty="0" smtClean="0"/>
              <a:t>:</a:t>
            </a:r>
          </a:p>
          <a:p>
            <a:pPr marL="452438" indent="-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Indicators of Compromise (IOC)</a:t>
            </a:r>
          </a:p>
          <a:p>
            <a:pPr marL="452438" indent="-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Tools Techniques and Procedures (TTP)</a:t>
            </a:r>
          </a:p>
          <a:p>
            <a:pPr marL="452438" indent="-271463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Reputation information about internet destinations or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Organizations can contribute to threat intelligence by sharing their intrusion data over the internet, typically through automation.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smtClean="0"/>
              <a:t>Honeypots </a:t>
            </a:r>
            <a:r>
              <a:rPr lang="en-IN" sz="1600" dirty="0"/>
              <a:t>are simulated networks or servers that are designed to attract attackers. The attack-related information gathered from honeypots can </a:t>
            </a:r>
            <a:r>
              <a:rPr lang="en-IN" sz="1600" dirty="0" smtClean="0"/>
              <a:t>be </a:t>
            </a:r>
            <a:r>
              <a:rPr lang="en-IN" sz="1600" dirty="0"/>
              <a:t>shared with threat intelligence platform subscribers.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2438" indent="-271463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8464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657238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20.3 Threat Intelligence 						Summary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16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What Did I Learn in this Module?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239915" cy="1470123"/>
          </a:xfrm>
        </p:spPr>
        <p:txBody>
          <a:bodyPr/>
          <a:lstStyle/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 dirty="0" smtClean="0"/>
              <a:t>any organizations such as </a:t>
            </a:r>
            <a:r>
              <a:rPr lang="en-US" sz="1600" dirty="0"/>
              <a:t>SANS, </a:t>
            </a:r>
            <a:r>
              <a:rPr lang="en-US" sz="1600" dirty="0" err="1"/>
              <a:t>Mitre</a:t>
            </a:r>
            <a:r>
              <a:rPr lang="en-US" sz="1600" dirty="0"/>
              <a:t>, FIRST, </a:t>
            </a:r>
            <a:r>
              <a:rPr lang="en-US" sz="1600" dirty="0" err="1"/>
              <a:t>SecurityNewsWire</a:t>
            </a:r>
            <a:r>
              <a:rPr lang="en-US" sz="1600" dirty="0"/>
              <a:t>, (ISC)2, and </a:t>
            </a:r>
            <a:r>
              <a:rPr lang="en-US" sz="1600" dirty="0" smtClean="0"/>
              <a:t>CIS provide network intelligence</a:t>
            </a:r>
            <a:r>
              <a:rPr lang="en-US" sz="1600" dirty="0"/>
              <a:t>. </a:t>
            </a:r>
            <a:endParaRPr lang="en-US" sz="1600" dirty="0" smtClean="0"/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 smtClean="0"/>
              <a:t>The network security professionals  </a:t>
            </a:r>
            <a:r>
              <a:rPr lang="en-US" sz="1600" dirty="0"/>
              <a:t>must keep abreast of the latest threats and continue to upgrade </a:t>
            </a:r>
            <a:r>
              <a:rPr lang="en-US" sz="1600" dirty="0" smtClean="0"/>
              <a:t>skills.</a:t>
            </a:r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/>
              <a:t>Threat intelligence services allow the exchange of threat information such as vulnerabilities, </a:t>
            </a:r>
            <a:r>
              <a:rPr lang="en-US" sz="1600" dirty="0" smtClean="0"/>
              <a:t>Indicators </a:t>
            </a:r>
            <a:r>
              <a:rPr lang="en-US" sz="1600" dirty="0"/>
              <a:t>of </a:t>
            </a:r>
            <a:r>
              <a:rPr lang="en-US" sz="1600" dirty="0" smtClean="0"/>
              <a:t>Compromise </a:t>
            </a:r>
            <a:r>
              <a:rPr lang="en-US" sz="1600" dirty="0"/>
              <a:t>(IOC), and mitigation techniques. </a:t>
            </a:r>
            <a:endParaRPr lang="en-US" sz="1600" dirty="0" smtClean="0"/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 smtClean="0"/>
              <a:t>Cisco </a:t>
            </a:r>
            <a:r>
              <a:rPr lang="en-US" sz="1600" dirty="0" err="1" smtClean="0"/>
              <a:t>Talos</a:t>
            </a:r>
            <a:r>
              <a:rPr lang="en-US" sz="1600" dirty="0" smtClean="0"/>
              <a:t> </a:t>
            </a:r>
            <a:r>
              <a:rPr lang="en-US" sz="1600" dirty="0"/>
              <a:t>is one of the largest commercial threat intelligence teams in the </a:t>
            </a:r>
            <a:r>
              <a:rPr lang="en-US" sz="1600" dirty="0" smtClean="0"/>
              <a:t>world.</a:t>
            </a:r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 err="1"/>
              <a:t>FireEye</a:t>
            </a:r>
            <a:r>
              <a:rPr lang="en-US" sz="1600" dirty="0"/>
              <a:t> is another security company that offers services to help enterprises secure their networks</a:t>
            </a:r>
            <a:r>
              <a:rPr lang="en-US" sz="1600" dirty="0" smtClean="0"/>
              <a:t>.</a:t>
            </a:r>
            <a:r>
              <a:rPr lang="en-US" sz="1600" dirty="0"/>
              <a:t> </a:t>
            </a:r>
            <a:r>
              <a:rPr lang="en-US" sz="1600" dirty="0" smtClean="0"/>
              <a:t>It uses </a:t>
            </a:r>
            <a:r>
              <a:rPr lang="en-US" sz="1600" dirty="0"/>
              <a:t>a three-pronged approach combining security intelligence, security expertise and technology. </a:t>
            </a:r>
            <a:endParaRPr lang="en-US" sz="1600" dirty="0" smtClean="0"/>
          </a:p>
          <a:p>
            <a:pPr marL="180975" indent="0">
              <a:buNone/>
            </a:pPr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637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A7E249FF-01FC-487E-B05D-F7C27AD56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65" y="63366"/>
            <a:ext cx="8999935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400" kern="1200">
                <a:solidFill>
                  <a:schemeClr val="accent4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en-US" sz="1600" dirty="0" smtClean="0"/>
              <a:t>Threat Intelligence Summary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/>
              <a:t>What Did I Learn in this Module</a:t>
            </a:r>
            <a:r>
              <a:rPr lang="en-US" dirty="0" smtClean="0"/>
              <a:t>? (Contd.)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064" y="798944"/>
            <a:ext cx="8239915" cy="3247762"/>
          </a:xfrm>
        </p:spPr>
        <p:txBody>
          <a:bodyPr/>
          <a:lstStyle/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U.S Department of Homeland Security (DHS) offers a free service called Automated Indicator Sharing (AIS). </a:t>
            </a:r>
            <a:endParaRPr lang="en-US" sz="1600" dirty="0" smtClean="0"/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 smtClean="0"/>
              <a:t>AIS enables </a:t>
            </a:r>
            <a:r>
              <a:rPr lang="en-US" sz="1600" dirty="0"/>
              <a:t>real-time exchange of cyber threat indicators between the U.S. Federal Government and the private sector</a:t>
            </a:r>
            <a:r>
              <a:rPr lang="en-US" sz="1600" dirty="0" smtClean="0"/>
              <a:t>.</a:t>
            </a:r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/>
              <a:t>The United States government sponsored the MITRE Corporation to create and maintain a catalog of known security threats called Common Vulnerabilities and Exposure (CVE</a:t>
            </a:r>
            <a:r>
              <a:rPr lang="en-US" sz="1600" dirty="0" smtClean="0"/>
              <a:t>).</a:t>
            </a:r>
          </a:p>
          <a:p>
            <a:pPr marL="452438" indent="-271463">
              <a:buFont typeface="Arial" panose="020B0604020202020204" pitchFamily="34" charset="0"/>
              <a:buChar char="•"/>
            </a:pPr>
            <a:r>
              <a:rPr lang="en-US" sz="1600" dirty="0"/>
              <a:t>Three common threat intelligence sharing standards include Structured Threat Information Expression (STIX), Trusted Automated Exchange of Indicator Information (TAXII), and </a:t>
            </a:r>
            <a:r>
              <a:rPr lang="en-US" sz="1600" dirty="0" err="1"/>
              <a:t>CybOX</a:t>
            </a:r>
            <a:r>
              <a:rPr lang="en-US" sz="1600" dirty="0"/>
              <a:t>.</a:t>
            </a:r>
            <a:endParaRPr lang="en-US" sz="1600" dirty="0" smtClean="0"/>
          </a:p>
          <a:p>
            <a:pPr marL="452438" indent="-271463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366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</a:t>
            </a:r>
            <a:r>
              <a:rPr lang="en-US" sz="1400" dirty="0" smtClean="0">
                <a:latin typeface="Arial" charset="0"/>
              </a:rPr>
              <a:t>20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181931"/>
              </p:ext>
            </p:extLst>
          </p:nvPr>
        </p:nvGraphicFramePr>
        <p:xfrm>
          <a:off x="144463" y="798513"/>
          <a:ext cx="8853486" cy="379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1348">
                  <a:extLst>
                    <a:ext uri="{9D8B030D-6E8A-4147-A177-3AD203B41FA5}">
                      <a16:colId xmlns:a16="http://schemas.microsoft.com/office/drawing/2014/main" xmlns="" val="2731093094"/>
                    </a:ext>
                  </a:extLst>
                </a:gridCol>
                <a:gridCol w="2994409">
                  <a:extLst>
                    <a:ext uri="{9D8B030D-6E8A-4147-A177-3AD203B41FA5}">
                      <a16:colId xmlns:a16="http://schemas.microsoft.com/office/drawing/2014/main" xmlns="" val="2353496225"/>
                    </a:ext>
                  </a:extLst>
                </a:gridCol>
                <a:gridCol w="2717729">
                  <a:extLst>
                    <a:ext uri="{9D8B030D-6E8A-4147-A177-3AD203B41FA5}">
                      <a16:colId xmlns:a16="http://schemas.microsoft.com/office/drawing/2014/main" xmlns="" val="281959122"/>
                    </a:ext>
                  </a:extLst>
                </a:gridCol>
              </a:tblGrid>
              <a:tr h="29394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SysAdmin</a:t>
                      </a:r>
                      <a:r>
                        <a:rPr lang="en-I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Audit, Network,</a:t>
                      </a:r>
                      <a:r>
                        <a:rPr lang="en-IN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(SANS)</a:t>
                      </a:r>
                      <a:endParaRPr lang="en-IN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Mitre</a:t>
                      </a:r>
                    </a:p>
                    <a:p>
                      <a:pPr marL="285750" marR="0" indent="-285750" algn="l" defTabSz="6857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Forum of Incident Response and Security Teams (F</a:t>
                      </a:r>
                      <a:r>
                        <a:rPr lang="en-IN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IRST)</a:t>
                      </a:r>
                    </a:p>
                    <a:p>
                      <a:pPr marL="285750" marR="0" indent="-285750" algn="l" defTabSz="6857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dirty="0" err="1" smtClean="0">
                          <a:solidFill>
                            <a:srgbClr val="000000"/>
                          </a:solidFill>
                          <a:effectLst/>
                        </a:rPr>
                        <a:t>SecurityNewsWire</a:t>
                      </a:r>
                      <a:endParaRPr lang="en-IN" sz="16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marR="0" indent="-285750" algn="l" defTabSz="6857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International Information Systems Security Certification Consortium </a:t>
                      </a:r>
                      <a:r>
                        <a:rPr lang="en-IN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(ISC)</a:t>
                      </a:r>
                      <a:r>
                        <a:rPr lang="en-IN" sz="1600" b="0" baseline="30000" dirty="0" smtClean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marL="285750" marR="0" indent="-285750" algn="l" defTabSz="6857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Center for Internet Security (CIS)</a:t>
                      </a:r>
                    </a:p>
                    <a:p>
                      <a:pPr marL="0" marR="0" indent="0" algn="l" defTabSz="6857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="0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173038" indent="-173038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</a:rPr>
                        <a:t>Cisco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effectLst/>
                        </a:rPr>
                        <a:t>Talos</a:t>
                      </a:r>
                      <a:endParaRPr lang="en-US" sz="1600" b="0" baseline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dirty="0" err="1" smtClean="0">
                          <a:solidFill>
                            <a:srgbClr val="000000"/>
                          </a:solidFill>
                          <a:effectLst/>
                        </a:rPr>
                        <a:t>FireEye</a:t>
                      </a:r>
                      <a:endParaRPr lang="en-IN" sz="16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Automated Indicator Sharing (AIS) </a:t>
                      </a:r>
                      <a:endParaRPr lang="en-IN" sz="16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Common Vulnerabilities and Exposures (CVE)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Structured Threat Information Expression (STIX) 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Trusted Automated Exchange of Indicator Information (TAXII)</a:t>
                      </a:r>
                    </a:p>
                    <a:p>
                      <a:pPr marL="173038" marR="0" indent="-173038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400" b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3038" indent="-173038" algn="l" defTabSz="685777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179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</a:rPr>
                        <a:t>CybOX</a:t>
                      </a:r>
                      <a:endParaRPr lang="en-US" sz="16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marR="0" indent="-285750" algn="l" defTabSz="179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Malware Information Sharing Platform (MISP)</a:t>
                      </a:r>
                    </a:p>
                    <a:p>
                      <a:pPr marL="285750" marR="0" indent="-285750" algn="l" defTabSz="179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Threat intelligence platforms (TIP)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Indicators of compromise (IOC)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Tools Techniques and Procedures (TTP)</a:t>
                      </a:r>
                    </a:p>
                    <a:p>
                      <a:pPr marL="285750" marR="0" indent="-285750" algn="l" defTabSz="179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marR="0" indent="-285750" algn="l" defTabSz="179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0079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3707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24EE699F-A87C-2246-9235-C1DFDF6B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00149"/>
              </p:ext>
            </p:extLst>
          </p:nvPr>
        </p:nvGraphicFramePr>
        <p:xfrm>
          <a:off x="301658" y="1145310"/>
          <a:ext cx="8557528" cy="158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xmlns="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xmlns="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710602"/>
                  </a:ext>
                </a:extLst>
              </a:tr>
              <a:tr h="46017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Check Your Understanding(CYU</a:t>
                      </a:r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6586054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Module Quiz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sz="1600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</a:t>
            </a:r>
            <a:r>
              <a:rPr lang="en-US" dirty="0" smtClean="0"/>
              <a:t>20: </a:t>
            </a:r>
            <a:r>
              <a:rPr lang="en-US" dirty="0"/>
              <a:t>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538017"/>
              </p:ext>
            </p:extLst>
          </p:nvPr>
        </p:nvGraphicFramePr>
        <p:xfrm>
          <a:off x="369489" y="988376"/>
          <a:ext cx="8229418" cy="53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xmlns="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20.2.7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Check Your Understanding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Identify the Threat Intelligence Information Source</a:t>
                      </a:r>
                      <a:endParaRPr lang="en-GB" sz="1100" kern="1200" dirty="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20: </a:t>
            </a:r>
            <a:r>
              <a:rPr lang="en-US" dirty="0"/>
              <a:t>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</a:t>
            </a:r>
            <a:r>
              <a:rPr lang="en-US" sz="1600" dirty="0" smtClean="0"/>
              <a:t>20, </a:t>
            </a:r>
            <a:r>
              <a:rPr lang="en-US" sz="1600" dirty="0"/>
              <a:t>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 smtClean="0"/>
              <a:t>Topic 20.1</a:t>
            </a:r>
            <a:endParaRPr lang="en-US" sz="1600" dirty="0"/>
          </a:p>
          <a:p>
            <a:pPr lvl="1"/>
            <a:r>
              <a:rPr lang="en-US" altLang="ja-JP" sz="1600" dirty="0"/>
              <a:t>Ask the class</a:t>
            </a:r>
            <a:r>
              <a:rPr lang="en-US" altLang="ja-JP" sz="1600" dirty="0" smtClean="0"/>
              <a:t>:</a:t>
            </a:r>
          </a:p>
          <a:p>
            <a:pPr marL="446088" lvl="1"/>
            <a:r>
              <a:rPr lang="en-US" sz="1600" dirty="0" smtClean="0"/>
              <a:t>How can security professionals effectively protect a network?</a:t>
            </a:r>
          </a:p>
          <a:p>
            <a:pPr marL="446088" lvl="1"/>
            <a:r>
              <a:rPr lang="en-US" altLang="ja-JP" sz="1600" dirty="0" smtClean="0"/>
              <a:t>Are you aware of any Network security organizations?</a:t>
            </a:r>
          </a:p>
          <a:p>
            <a:pPr marL="0" lvl="1" indent="0">
              <a:buNone/>
            </a:pPr>
            <a:r>
              <a:rPr lang="en-US" altLang="ja-JP" sz="1600" dirty="0" smtClean="0"/>
              <a:t> </a:t>
            </a:r>
          </a:p>
          <a:p>
            <a:pPr marL="0" lvl="1" indent="0">
              <a:buNone/>
            </a:pPr>
            <a:r>
              <a:rPr lang="en-US" sz="1600" dirty="0" smtClean="0"/>
              <a:t>Topic 20.2</a:t>
            </a:r>
          </a:p>
          <a:p>
            <a:pPr marL="452438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Discuss the different Threat Intelligence Services and their functions.</a:t>
            </a:r>
            <a:endParaRPr lang="en-US" sz="1600" dirty="0"/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30188" lvl="1" indent="0">
              <a:buNone/>
            </a:pPr>
            <a:endParaRPr lang="en-US" altLang="ja-JP" sz="1600" dirty="0" smtClean="0"/>
          </a:p>
          <a:p>
            <a:pPr marL="446088" lvl="1"/>
            <a:endParaRPr lang="en-US" altLang="ja-JP" sz="1600" dirty="0" smtClean="0"/>
          </a:p>
          <a:p>
            <a:pPr marL="230188" lvl="1" indent="0">
              <a:buNone/>
            </a:pPr>
            <a:endParaRPr lang="en-US" altLang="ja-JP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3143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751893"/>
            <a:ext cx="6672708" cy="64473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20: Threat Intelligence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6D781240-4B4A-4909-95BE-1BBBED592AB0}"/>
              </a:ext>
            </a:extLst>
          </p:cNvPr>
          <p:cNvSpPr txBox="1">
            <a:spLocks/>
          </p:cNvSpPr>
          <p:nvPr/>
        </p:nvSpPr>
        <p:spPr>
          <a:xfrm>
            <a:off x="469497" y="3723568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CyberOps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Associate v1.0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31272" cy="827461"/>
          </a:xfrm>
        </p:spPr>
        <p:txBody>
          <a:bodyPr/>
          <a:lstStyle/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Title</a:t>
            </a: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Threat Intelligence</a:t>
            </a:r>
            <a:endParaRPr lang="en-US" altLang="en-US" sz="16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defTabSz="914400" ea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Use various intelligence sources to locate current security threats.</a:t>
            </a:r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5298"/>
              </p:ext>
            </p:extLst>
          </p:nvPr>
        </p:nvGraphicFramePr>
        <p:xfrm>
          <a:off x="423333" y="1625600"/>
          <a:ext cx="8263467" cy="906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7548">
                  <a:extLst>
                    <a:ext uri="{9D8B030D-6E8A-4147-A177-3AD203B41FA5}">
                      <a16:colId xmlns:a16="http://schemas.microsoft.com/office/drawing/2014/main" xmlns="" val="399010295"/>
                    </a:ext>
                  </a:extLst>
                </a:gridCol>
                <a:gridCol w="5345919">
                  <a:extLst>
                    <a:ext uri="{9D8B030D-6E8A-4147-A177-3AD203B41FA5}">
                      <a16:colId xmlns:a16="http://schemas.microsoft.com/office/drawing/2014/main" xmlns="" val="3417728144"/>
                    </a:ext>
                  </a:extLst>
                </a:gridCol>
              </a:tblGrid>
              <a:tr h="251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Topic Title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Topic Objective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xmlns="" val="364302898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Information Sources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information sources used to communicate emerging network security threats.</a:t>
                      </a:r>
                      <a:endParaRPr lang="en-US" sz="9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xmlns="" val="3530891527"/>
                  </a:ext>
                </a:extLst>
              </a:tr>
              <a:tr h="263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Threat Intelligence Services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various threat intelligence services.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68" marR="60168" marT="0" marB="0"/>
                </a:tc>
                <a:extLst>
                  <a:ext uri="{0D108BD9-81ED-4DB2-BD59-A6C34878D82A}">
                    <a16:rowId xmlns:a16="http://schemas.microsoft.com/office/drawing/2014/main" xmlns="" val="66289294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4" y="915409"/>
            <a:ext cx="8164868" cy="1802391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20.1 Information Sources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25875</TotalTime>
  <Words>2604</Words>
  <Application>Microsoft Office PowerPoint</Application>
  <PresentationFormat>On-screen Show (16:9)</PresentationFormat>
  <Paragraphs>341</Paragraphs>
  <Slides>28</Slides>
  <Notes>27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Theme</vt:lpstr>
      <vt:lpstr>Module 20: Threat Intelligence</vt:lpstr>
      <vt:lpstr>Instructor Materials – Module 20 Planning Guide</vt:lpstr>
      <vt:lpstr>What to Expect in this Module</vt:lpstr>
      <vt:lpstr>Check Your Understanding</vt:lpstr>
      <vt:lpstr>Module 20: Activities</vt:lpstr>
      <vt:lpstr>Module 20: Best Practices</vt:lpstr>
      <vt:lpstr>Module 20: Threat Intelligence</vt:lpstr>
      <vt:lpstr>Module Objectives</vt:lpstr>
      <vt:lpstr>20.1 Information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20.2 Threat Intelligence       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20.3 Threat Intelligence       Summary</vt:lpstr>
      <vt:lpstr>PowerPoint Presentation</vt:lpstr>
      <vt:lpstr>PowerPoint Presentation</vt:lpstr>
      <vt:lpstr>Module 20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hp</cp:lastModifiedBy>
  <cp:revision>971</cp:revision>
  <dcterms:created xsi:type="dcterms:W3CDTF">2016-08-22T22:27:36Z</dcterms:created>
  <dcterms:modified xsi:type="dcterms:W3CDTF">2020-08-12T06:53:49Z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