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8"/>
  </p:notesMasterIdLst>
  <p:sldIdLst>
    <p:sldId id="513" r:id="rId2"/>
    <p:sldId id="730" r:id="rId3"/>
    <p:sldId id="1070" r:id="rId4"/>
    <p:sldId id="880" r:id="rId5"/>
    <p:sldId id="924" r:id="rId6"/>
    <p:sldId id="1074" r:id="rId7"/>
    <p:sldId id="1075" r:id="rId8"/>
    <p:sldId id="1174" r:id="rId9"/>
    <p:sldId id="876" r:id="rId10"/>
    <p:sldId id="925" r:id="rId11"/>
    <p:sldId id="759" r:id="rId12"/>
    <p:sldId id="628" r:id="rId13"/>
    <p:sldId id="1105" r:id="rId14"/>
    <p:sldId id="1107" r:id="rId15"/>
    <p:sldId id="1109" r:id="rId16"/>
    <p:sldId id="1111" r:id="rId17"/>
    <p:sldId id="1112" r:id="rId18"/>
    <p:sldId id="1115" r:id="rId19"/>
    <p:sldId id="1114" r:id="rId20"/>
    <p:sldId id="1179" r:id="rId21"/>
    <p:sldId id="1113" r:id="rId22"/>
    <p:sldId id="1116" r:id="rId23"/>
    <p:sldId id="1117" r:id="rId24"/>
    <p:sldId id="1118" r:id="rId25"/>
    <p:sldId id="1119" r:id="rId26"/>
    <p:sldId id="1121" r:id="rId27"/>
    <p:sldId id="1181" r:id="rId28"/>
    <p:sldId id="1122" r:id="rId29"/>
    <p:sldId id="1124" r:id="rId30"/>
    <p:sldId id="1126" r:id="rId31"/>
    <p:sldId id="1128" r:id="rId32"/>
    <p:sldId id="1131" r:id="rId33"/>
    <p:sldId id="1132" r:id="rId34"/>
    <p:sldId id="1134" r:id="rId35"/>
    <p:sldId id="1136" r:id="rId36"/>
    <p:sldId id="1137" r:id="rId37"/>
    <p:sldId id="1139" r:id="rId38"/>
    <p:sldId id="1140" r:id="rId39"/>
    <p:sldId id="1141" r:id="rId40"/>
    <p:sldId id="1142" r:id="rId41"/>
    <p:sldId id="1143" r:id="rId42"/>
    <p:sldId id="1144" r:id="rId43"/>
    <p:sldId id="1147" r:id="rId44"/>
    <p:sldId id="1194" r:id="rId45"/>
    <p:sldId id="1149" r:id="rId46"/>
    <p:sldId id="1151" r:id="rId47"/>
    <p:sldId id="1152" r:id="rId48"/>
    <p:sldId id="1153" r:id="rId49"/>
    <p:sldId id="1154" r:id="rId50"/>
    <p:sldId id="1157" r:id="rId51"/>
    <p:sldId id="1159" r:id="rId52"/>
    <p:sldId id="1160" r:id="rId53"/>
    <p:sldId id="1195" r:id="rId54"/>
    <p:sldId id="1193" r:id="rId55"/>
    <p:sldId id="1164" r:id="rId56"/>
    <p:sldId id="1166" r:id="rId57"/>
    <p:sldId id="1167" r:id="rId58"/>
    <p:sldId id="1168" r:id="rId59"/>
    <p:sldId id="1169" r:id="rId60"/>
    <p:sldId id="1171" r:id="rId61"/>
    <p:sldId id="1172" r:id="rId62"/>
    <p:sldId id="1042" r:id="rId63"/>
    <p:sldId id="1044" r:id="rId64"/>
    <p:sldId id="1175" r:id="rId65"/>
    <p:sldId id="1076" r:id="rId66"/>
    <p:sldId id="291" r:id="rId67"/>
  </p:sldIdLst>
  <p:sldSz cx="9144000" cy="5143500" type="screen16x9"/>
  <p:notesSz cx="6858000" cy="9144000"/>
  <p:custDataLst>
    <p:tags r:id="rId6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Windows User" initials="WU" lastIdx="7"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900" autoAdjust="0"/>
    <p:restoredTop sz="90398" autoAdjust="0"/>
  </p:normalViewPr>
  <p:slideViewPr>
    <p:cSldViewPr snapToGrid="0" showGuides="1">
      <p:cViewPr varScale="1">
        <p:scale>
          <a:sx n="171" d="100"/>
          <a:sy n="171" d="100"/>
        </p:scale>
        <p:origin x="952" y="16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8/24/20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rgbClr val="AFE8FB"/>
                </a:solidFill>
              </a:rPr>
              <a:t>CyberOps Associate v1.0</a:t>
            </a:r>
            <a:endParaRPr lang="en-US" dirty="0">
              <a:solidFill>
                <a:srgbClr val="FF0000"/>
              </a:solidFill>
            </a:endParaRPr>
          </a:p>
          <a:p>
            <a:pPr>
              <a:buFontTx/>
              <a:buNone/>
            </a:pPr>
            <a:r>
              <a:rPr lang="en-US" sz="1200" b="0" dirty="0"/>
              <a:t>Module 21: Cryptography</a:t>
            </a:r>
            <a:endParaRPr lang="en-US" dirty="0">
              <a:solidFill>
                <a:schemeClr val="accent5">
                  <a:lumMod val="40000"/>
                  <a:lumOff val="60000"/>
                </a:schemeClr>
              </a:solidFill>
            </a:endParaRPr>
          </a:p>
          <a:p>
            <a:pPr>
              <a:buFontTx/>
              <a:buNone/>
            </a:pPr>
            <a:endParaRPr lang="en-US" b="0" dirty="0">
              <a:solidFill>
                <a:schemeClr val="accent5">
                  <a:lumMod val="40000"/>
                  <a:lumOff val="60000"/>
                </a:schemeClr>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CyberOps Associate v1.0</a:t>
            </a:r>
            <a:endParaRPr lang="en-US" sz="1200" b="0" i="0" kern="1200" dirty="0">
              <a:solidFill>
                <a:schemeClr val="tx1"/>
              </a:solidFill>
              <a:effectLst/>
              <a:latin typeface="+mn-lt"/>
              <a:ea typeface="+mn-ea"/>
              <a:cs typeface="+mn-cs"/>
            </a:endParaRPr>
          </a:p>
          <a:p>
            <a:pPr>
              <a:buFontTx/>
              <a:buNone/>
            </a:pPr>
            <a:r>
              <a:rPr lang="en-US" sz="1200" b="0" dirty="0"/>
              <a:t>21 </a:t>
            </a:r>
            <a:r>
              <a:rPr lang="en-IN" dirty="0">
                <a:latin typeface="Times New Roman"/>
                <a:cs typeface="Times New Roman"/>
              </a:rPr>
              <a:t>– </a:t>
            </a:r>
            <a:r>
              <a:rPr lang="en-US" sz="1200" b="0" dirty="0">
                <a:solidFill>
                  <a:srgbClr val="FF0000"/>
                </a:solidFill>
              </a:rPr>
              <a:t>Cryptography</a:t>
            </a:r>
            <a:endParaRPr lang="en-US" dirty="0"/>
          </a:p>
          <a:p>
            <a:pPr>
              <a:buFontTx/>
              <a:buNone/>
            </a:pPr>
            <a:r>
              <a:rPr lang="en-US" sz="1200" b="0" dirty="0">
                <a:solidFill>
                  <a:srgbClr val="FF0000"/>
                </a:solidFill>
              </a:rPr>
              <a:t>21.0 </a:t>
            </a:r>
            <a:r>
              <a:rPr lang="en-GB" dirty="0"/>
              <a:t>– Introduction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21.0.2 – </a:t>
            </a:r>
            <a:r>
              <a:rPr lang="en-US" sz="1200" b="0" i="0" kern="1200" dirty="0">
                <a:solidFill>
                  <a:schemeClr val="tx1"/>
                </a:solidFill>
                <a:effectLst/>
                <a:latin typeface="+mn-lt"/>
                <a:ea typeface="+mn-ea"/>
                <a:cs typeface="+mn-cs"/>
              </a:rPr>
              <a:t>What Will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21.0.3</a:t>
            </a:r>
            <a:r>
              <a:rPr lang="en-US" sz="1200" b="0" i="0" kern="1200" baseline="0" dirty="0">
                <a:solidFill>
                  <a:schemeClr val="tx1"/>
                </a:solidFill>
                <a:effectLst/>
                <a:latin typeface="+mn-lt"/>
                <a:ea typeface="+mn-ea"/>
                <a:cs typeface="+mn-cs"/>
              </a:rPr>
              <a:t> </a:t>
            </a:r>
            <a:r>
              <a:rPr lang="en-GB" dirty="0"/>
              <a:t>– </a:t>
            </a:r>
            <a:r>
              <a:rPr lang="en-US" sz="1200" b="0" i="0" kern="1200" dirty="0">
                <a:solidFill>
                  <a:schemeClr val="tx1"/>
                </a:solidFill>
                <a:effectLst/>
                <a:latin typeface="+mn-lt"/>
                <a:ea typeface="+mn-ea"/>
                <a:cs typeface="+mn-cs"/>
              </a:rPr>
              <a:t>Class Activity - Creating Codes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 </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8792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20 min</a:t>
            </a:r>
          </a:p>
          <a:p>
            <a:pPr marL="171450" lvl="0" indent="-171450">
              <a:buFont typeface="Arial" panose="020B0604020202020204" pitchFamily="34" charset="0"/>
              <a:buChar char="•"/>
            </a:pPr>
            <a:r>
              <a:rPr lang="en-US" sz="1050" b="1" dirty="0"/>
              <a:t>Instructor Notes:</a:t>
            </a:r>
          </a:p>
          <a:p>
            <a:pPr marL="628650" lvl="1" indent="-171450">
              <a:buFont typeface="Arial" panose="020B0604020202020204" pitchFamily="34" charset="0"/>
              <a:buChar char="•"/>
            </a:pPr>
            <a:r>
              <a:rPr lang="en-US" sz="1000" dirty="0"/>
              <a:t>Introduce the topic and discuss integrity and authenticity with the learners.</a:t>
            </a:r>
          </a:p>
          <a:p>
            <a:pPr marL="628650" lvl="1" indent="-171450">
              <a:buFont typeface="Arial" panose="020B0604020202020204" pitchFamily="34" charset="0"/>
              <a:buChar char="•"/>
            </a:pPr>
            <a:r>
              <a:rPr lang="en-US" sz="1000" dirty="0"/>
              <a:t>Explain the elements of secure communications.</a:t>
            </a:r>
          </a:p>
          <a:p>
            <a:pPr marL="628650" lvl="1" indent="-171450">
              <a:buFont typeface="Arial" panose="020B0604020202020204" pitchFamily="34" charset="0"/>
              <a:buChar char="•"/>
            </a:pPr>
            <a:r>
              <a:rPr lang="en-US" sz="1000" dirty="0"/>
              <a:t>Ensure the learners have knowledge of cryptographic hash functions and its operations.</a:t>
            </a:r>
          </a:p>
          <a:p>
            <a:pPr marL="628650" lvl="1" indent="-171450">
              <a:buFont typeface="Arial" panose="020B0604020202020204" pitchFamily="34" charset="0"/>
              <a:buChar char="•"/>
            </a:pPr>
            <a:r>
              <a:rPr lang="en-US" sz="1000" dirty="0"/>
              <a:t>Discuss the MD5 and SHA hash functions.</a:t>
            </a:r>
          </a:p>
          <a:p>
            <a:pPr marL="628650" lvl="1" indent="-171450">
              <a:buFont typeface="Arial" panose="020B0604020202020204" pitchFamily="34" charset="0"/>
              <a:buChar char="•"/>
            </a:pPr>
            <a:r>
              <a:rPr lang="en-US" sz="1000" dirty="0"/>
              <a:t>Brief the learners of origin authentication. </a:t>
            </a:r>
          </a:p>
          <a:p>
            <a:pPr marL="628650" lvl="1" indent="-171450">
              <a:buFont typeface="Arial" panose="020B0604020202020204" pitchFamily="34" charset="0"/>
              <a:buChar char="•"/>
            </a:pPr>
            <a:r>
              <a:rPr lang="en-US" sz="1000" b="0" i="0" kern="1200" dirty="0">
                <a:solidFill>
                  <a:schemeClr val="tx1"/>
                </a:solidFill>
                <a:latin typeface="+mn-lt"/>
                <a:ea typeface="+mn-ea"/>
                <a:cs typeface="+mn-cs"/>
              </a:rPr>
              <a:t>By the end of the topic, encourage the learners to perform the Hands-on </a:t>
            </a:r>
            <a:r>
              <a:rPr lang="en-US" sz="1000" b="0" i="0" kern="1200" dirty="0">
                <a:solidFill>
                  <a:srgbClr val="056153"/>
                </a:solidFill>
                <a:effectLst/>
                <a:latin typeface="CiscoSans"/>
                <a:ea typeface="+mn-ea"/>
                <a:cs typeface="+mn-cs"/>
              </a:rPr>
              <a:t>l</a:t>
            </a:r>
            <a:r>
              <a:rPr lang="en-US" sz="1000" b="0" i="0" dirty="0">
                <a:solidFill>
                  <a:srgbClr val="056153"/>
                </a:solidFill>
                <a:effectLst/>
                <a:latin typeface="CiscoSans"/>
              </a:rPr>
              <a:t>ab.</a:t>
            </a:r>
            <a:endParaRPr lang="en-US" sz="1000" b="0" i="0" kern="1200" dirty="0">
              <a:solidFill>
                <a:schemeClr val="tx1"/>
              </a:solidFill>
              <a:latin typeface="+mn-lt"/>
              <a:ea typeface="+mn-ea"/>
              <a:cs typeface="+mn-cs"/>
            </a:endParaRPr>
          </a:p>
          <a:p>
            <a:pPr marL="171450" lvl="0" indent="-171450">
              <a:buFont typeface="Arial" panose="020B0604020202020204" pitchFamily="34" charset="0"/>
              <a:buChar char="•"/>
            </a:pPr>
            <a:r>
              <a:rPr lang="en-US" sz="1050" b="1" dirty="0"/>
              <a:t>Key Points:</a:t>
            </a:r>
            <a:r>
              <a:rPr lang="en-US" sz="1100" b="1" dirty="0"/>
              <a:t>  </a:t>
            </a:r>
            <a:r>
              <a:rPr lang="en-US" sz="1100" b="0" dirty="0"/>
              <a:t>Hash, MD5, SHA.</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21.1.1 – </a:t>
            </a:r>
            <a:r>
              <a:rPr lang="en-US" sz="1200" b="0" i="0" kern="1200" dirty="0">
                <a:solidFill>
                  <a:schemeClr val="tx1"/>
                </a:solidFill>
                <a:effectLst/>
                <a:latin typeface="+mn-lt"/>
                <a:ea typeface="+mn-ea"/>
                <a:cs typeface="+mn-cs"/>
              </a:rPr>
              <a:t>Securing Communications</a:t>
            </a: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21.1.2 – </a:t>
            </a:r>
            <a:r>
              <a:rPr lang="en-US" dirty="0"/>
              <a:t>Cryptographic Hash Functions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4987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21.1.3 – </a:t>
            </a:r>
            <a:r>
              <a:rPr lang="en-US" dirty="0"/>
              <a:t>Cryptographic Hash Operation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03618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21.1.4 – </a:t>
            </a:r>
            <a:r>
              <a:rPr lang="en-US" dirty="0"/>
              <a:t>MD5 and SHA</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29340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21.1.4 – </a:t>
            </a:r>
            <a:r>
              <a:rPr lang="en-US" dirty="0"/>
              <a:t>MD5 and SHA</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8727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21.1.5 – Origin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8342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21.1.5 – Origin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11846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21.1.5 – Origin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8779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21.1.5 – Origin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70405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21.1.5 – Origin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55481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21.1 </a:t>
            </a:r>
            <a:r>
              <a:rPr lang="en-GB" dirty="0"/>
              <a:t>– </a:t>
            </a:r>
            <a:r>
              <a:rPr lang="en-US" sz="1200" b="0" i="0" kern="1200" dirty="0">
                <a:solidFill>
                  <a:schemeClr val="tx1"/>
                </a:solidFill>
                <a:effectLst/>
                <a:latin typeface="+mn-lt"/>
                <a:ea typeface="+mn-ea"/>
                <a:cs typeface="+mn-cs"/>
              </a:rPr>
              <a:t>Integrity and Authenticity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21.1.6 – </a:t>
            </a:r>
            <a:r>
              <a:rPr lang="en-US" dirty="0"/>
              <a:t>Lab – Hashing Things Out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3749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45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Give a brief introduction of the topic and discuss confidentiality with the learners. </a:t>
            </a:r>
          </a:p>
          <a:p>
            <a:pPr marL="628650" lvl="1" indent="-171450">
              <a:buFont typeface="Arial" panose="020B0604020202020204" pitchFamily="34" charset="0"/>
              <a:buChar char="•"/>
            </a:pPr>
            <a:r>
              <a:rPr lang="en-US" sz="1000" dirty="0"/>
              <a:t>Explain the </a:t>
            </a:r>
            <a:r>
              <a:rPr lang="en-US" sz="1200" b="0" i="0" kern="1200" dirty="0">
                <a:solidFill>
                  <a:schemeClr val="tx1"/>
                </a:solidFill>
                <a:latin typeface="+mn-lt"/>
                <a:ea typeface="+mn-ea"/>
                <a:cs typeface="+mn-cs"/>
              </a:rPr>
              <a:t>symmetric and asymmetric encryption.</a:t>
            </a:r>
          </a:p>
          <a:p>
            <a:pPr marL="628650" lvl="1" indent="-171450">
              <a:buFont typeface="Arial" panose="020B0604020202020204" pitchFamily="34" charset="0"/>
              <a:buChar char="•"/>
            </a:pPr>
            <a:r>
              <a:rPr lang="en-US" sz="1200" b="0" i="0" kern="1200" dirty="0">
                <a:solidFill>
                  <a:schemeClr val="tx1"/>
                </a:solidFill>
                <a:latin typeface="+mn-lt"/>
                <a:ea typeface="+mn-ea"/>
                <a:cs typeface="+mn-cs"/>
              </a:rPr>
              <a:t>Describe how asymmetric encryption is used to provide confidentiality, authentication and integrity. </a:t>
            </a:r>
          </a:p>
          <a:p>
            <a:pPr marL="628650" lvl="1" indent="-171450">
              <a:buFont typeface="Arial" panose="020B0604020202020204" pitchFamily="34" charset="0"/>
              <a:buChar char="•"/>
            </a:pPr>
            <a:r>
              <a:rPr lang="en-US" sz="1200" b="0" i="0" kern="1200" dirty="0">
                <a:solidFill>
                  <a:schemeClr val="tx1"/>
                </a:solidFill>
                <a:latin typeface="+mn-lt"/>
                <a:ea typeface="+mn-ea"/>
                <a:cs typeface="+mn-cs"/>
              </a:rPr>
              <a:t>Ensure the learners have knowledge of Diffie-Hellman algorithm.</a:t>
            </a:r>
          </a:p>
          <a:p>
            <a:pPr marL="628650" lvl="1" indent="-171450">
              <a:buFont typeface="Arial" panose="020B0604020202020204" pitchFamily="34" charset="0"/>
              <a:buChar char="•"/>
            </a:pPr>
            <a:r>
              <a:rPr lang="en-US" sz="1000" b="0" i="0" kern="1200" dirty="0">
                <a:solidFill>
                  <a:schemeClr val="tx1"/>
                </a:solidFill>
                <a:latin typeface="+mn-lt"/>
                <a:ea typeface="+mn-ea"/>
                <a:cs typeface="+mn-cs"/>
              </a:rPr>
              <a:t>By the end of the topic, encourage the learners to perform the activity and Hands-on </a:t>
            </a:r>
            <a:r>
              <a:rPr lang="en-US" sz="1000" b="0" i="0" kern="1200" dirty="0">
                <a:solidFill>
                  <a:srgbClr val="056153"/>
                </a:solidFill>
                <a:effectLst/>
                <a:latin typeface="CiscoSans"/>
                <a:ea typeface="+mn-ea"/>
                <a:cs typeface="+mn-cs"/>
              </a:rPr>
              <a:t>l</a:t>
            </a:r>
            <a:r>
              <a:rPr lang="en-US" sz="1000" b="0" i="0" dirty="0">
                <a:solidFill>
                  <a:srgbClr val="056153"/>
                </a:solidFill>
                <a:effectLst/>
                <a:latin typeface="CiscoSans"/>
              </a:rPr>
              <a:t>abs. </a:t>
            </a:r>
          </a:p>
          <a:p>
            <a:pPr marL="171450" lvl="0" indent="-171450">
              <a:buFont typeface="Arial" panose="020B0604020202020204" pitchFamily="34" charset="0"/>
              <a:buChar char="•"/>
            </a:pPr>
            <a:r>
              <a:rPr lang="en-US" sz="1050" b="1" dirty="0"/>
              <a:t>Key Points:</a:t>
            </a:r>
            <a:r>
              <a:rPr lang="en-US" sz="1100" b="1" dirty="0"/>
              <a:t> </a:t>
            </a:r>
            <a:r>
              <a:rPr lang="en-US" sz="1100" b="0" dirty="0"/>
              <a:t>Symmetric Encryption, Asymmetric Encryption, Diffie-Hellman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23</a:t>
            </a:fld>
            <a:endParaRPr lang="en-US" dirty="0"/>
          </a:p>
        </p:txBody>
      </p:sp>
    </p:spTree>
    <p:extLst>
      <p:ext uri="{BB962C8B-B14F-4D97-AF65-F5344CB8AC3E}">
        <p14:creationId xmlns:p14="http://schemas.microsoft.com/office/powerpoint/2010/main" val="2756806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a:t>
            </a:r>
            <a:r>
              <a:rPr lang="en-US" sz="1200" b="0" dirty="0">
                <a:solidFill>
                  <a:srgbClr val="FF0000"/>
                </a:solidFill>
              </a:rPr>
              <a:t> </a:t>
            </a:r>
            <a:r>
              <a:rPr lang="en-GB"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21.2.1 – </a:t>
            </a:r>
            <a:r>
              <a:rPr lang="en-US" sz="1200" b="0" i="0" kern="1200" dirty="0">
                <a:solidFill>
                  <a:schemeClr val="tx1"/>
                </a:solidFill>
                <a:effectLst/>
                <a:latin typeface="+mn-lt"/>
                <a:ea typeface="+mn-ea"/>
                <a:cs typeface="+mn-cs"/>
              </a:rPr>
              <a:t>Data Confidentiality</a:t>
            </a:r>
          </a:p>
        </p:txBody>
      </p:sp>
    </p:spTree>
    <p:extLst>
      <p:ext uri="{BB962C8B-B14F-4D97-AF65-F5344CB8AC3E}">
        <p14:creationId xmlns:p14="http://schemas.microsoft.com/office/powerpoint/2010/main" val="1899386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21.2.2 – </a:t>
            </a:r>
            <a:r>
              <a:rPr lang="en-US" sz="1200" b="0" i="0" kern="1200" dirty="0">
                <a:solidFill>
                  <a:schemeClr val="tx1"/>
                </a:solidFill>
                <a:effectLst/>
                <a:latin typeface="+mn-lt"/>
                <a:ea typeface="+mn-ea"/>
                <a:cs typeface="+mn-cs"/>
              </a:rPr>
              <a:t>Symmetric Encryption</a:t>
            </a:r>
          </a:p>
        </p:txBody>
      </p:sp>
    </p:spTree>
    <p:extLst>
      <p:ext uri="{BB962C8B-B14F-4D97-AF65-F5344CB8AC3E}">
        <p14:creationId xmlns:p14="http://schemas.microsoft.com/office/powerpoint/2010/main" val="1465968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21.2.2 – </a:t>
            </a:r>
            <a:r>
              <a:rPr lang="en-US" sz="1200" b="0" i="0" kern="1200" dirty="0">
                <a:solidFill>
                  <a:schemeClr val="tx1"/>
                </a:solidFill>
                <a:effectLst/>
                <a:latin typeface="+mn-lt"/>
                <a:ea typeface="+mn-ea"/>
                <a:cs typeface="+mn-cs"/>
              </a:rPr>
              <a:t>Symmetric Encryption</a:t>
            </a:r>
          </a:p>
        </p:txBody>
      </p:sp>
    </p:spTree>
    <p:extLst>
      <p:ext uri="{BB962C8B-B14F-4D97-AF65-F5344CB8AC3E}">
        <p14:creationId xmlns:p14="http://schemas.microsoft.com/office/powerpoint/2010/main" val="893369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21.2.2 – </a:t>
            </a:r>
            <a:r>
              <a:rPr lang="en-US" sz="1200" b="0" i="0" kern="1200" dirty="0">
                <a:solidFill>
                  <a:schemeClr val="tx1"/>
                </a:solidFill>
                <a:effectLst/>
                <a:latin typeface="+mn-lt"/>
                <a:ea typeface="+mn-ea"/>
                <a:cs typeface="+mn-cs"/>
              </a:rPr>
              <a:t>Symmetric Encryption</a:t>
            </a:r>
          </a:p>
        </p:txBody>
      </p:sp>
    </p:spTree>
    <p:extLst>
      <p:ext uri="{BB962C8B-B14F-4D97-AF65-F5344CB8AC3E}">
        <p14:creationId xmlns:p14="http://schemas.microsoft.com/office/powerpoint/2010/main" val="2275594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21.2.2 – </a:t>
            </a:r>
            <a:r>
              <a:rPr lang="en-US" sz="1200" b="0" i="0" kern="1200" dirty="0">
                <a:solidFill>
                  <a:schemeClr val="tx1"/>
                </a:solidFill>
                <a:effectLst/>
                <a:latin typeface="+mn-lt"/>
                <a:ea typeface="+mn-ea"/>
                <a:cs typeface="+mn-cs"/>
              </a:rPr>
              <a:t>Symmetric Encryption</a:t>
            </a:r>
          </a:p>
        </p:txBody>
      </p:sp>
    </p:spTree>
    <p:extLst>
      <p:ext uri="{BB962C8B-B14F-4D97-AF65-F5344CB8AC3E}">
        <p14:creationId xmlns:p14="http://schemas.microsoft.com/office/powerpoint/2010/main" val="2477046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21.2.3 – A</a:t>
            </a:r>
            <a:r>
              <a:rPr lang="en-US" sz="1200" b="0" i="0" kern="1200" dirty="0">
                <a:solidFill>
                  <a:schemeClr val="tx1"/>
                </a:solidFill>
                <a:effectLst/>
                <a:latin typeface="+mn-lt"/>
                <a:ea typeface="+mn-ea"/>
                <a:cs typeface="+mn-cs"/>
              </a:rPr>
              <a:t>symmetric Encryption</a:t>
            </a:r>
          </a:p>
        </p:txBody>
      </p:sp>
    </p:spTree>
    <p:extLst>
      <p:ext uri="{BB962C8B-B14F-4D97-AF65-F5344CB8AC3E}">
        <p14:creationId xmlns:p14="http://schemas.microsoft.com/office/powerpoint/2010/main" val="294865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21.2.3 – As</a:t>
            </a:r>
            <a:r>
              <a:rPr lang="en-US" sz="1200" b="0" i="0" kern="1200" dirty="0">
                <a:solidFill>
                  <a:schemeClr val="tx1"/>
                </a:solidFill>
                <a:effectLst/>
                <a:latin typeface="+mn-lt"/>
                <a:ea typeface="+mn-ea"/>
                <a:cs typeface="+mn-cs"/>
              </a:rPr>
              <a:t>ymmetric Encryption</a:t>
            </a:r>
          </a:p>
        </p:txBody>
      </p:sp>
    </p:spTree>
    <p:extLst>
      <p:ext uri="{BB962C8B-B14F-4D97-AF65-F5344CB8AC3E}">
        <p14:creationId xmlns:p14="http://schemas.microsoft.com/office/powerpoint/2010/main" val="1392922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21.2.4 – As</a:t>
            </a:r>
            <a:r>
              <a:rPr lang="en-US" sz="1200" b="0" i="0" kern="1200" dirty="0">
                <a:solidFill>
                  <a:schemeClr val="tx1"/>
                </a:solidFill>
                <a:effectLst/>
                <a:latin typeface="+mn-lt"/>
                <a:ea typeface="+mn-ea"/>
                <a:cs typeface="+mn-cs"/>
              </a:rPr>
              <a:t>ymmetric Encryption </a:t>
            </a:r>
            <a:r>
              <a:rPr lang="en-US" dirty="0"/>
              <a:t>- Confidentiality</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55014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21.2.5 – As</a:t>
            </a:r>
            <a:r>
              <a:rPr lang="en-US" sz="1200" b="0" i="0" kern="1200" dirty="0">
                <a:solidFill>
                  <a:schemeClr val="tx1"/>
                </a:solidFill>
                <a:effectLst/>
                <a:latin typeface="+mn-lt"/>
                <a:ea typeface="+mn-ea"/>
                <a:cs typeface="+mn-cs"/>
              </a:rPr>
              <a:t>ymmetric Encryption </a:t>
            </a:r>
            <a:r>
              <a:rPr lang="en-US" dirty="0"/>
              <a:t>-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37426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21.2.5 – As</a:t>
            </a:r>
            <a:r>
              <a:rPr lang="en-US" sz="1200" b="0" i="0" kern="1200" dirty="0">
                <a:solidFill>
                  <a:schemeClr val="tx1"/>
                </a:solidFill>
                <a:effectLst/>
                <a:latin typeface="+mn-lt"/>
                <a:ea typeface="+mn-ea"/>
                <a:cs typeface="+mn-cs"/>
              </a:rPr>
              <a:t>ymmetric Encryption </a:t>
            </a:r>
            <a:r>
              <a:rPr lang="en-US" dirty="0"/>
              <a:t>- Authentication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53536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21.2.6 – As</a:t>
            </a:r>
            <a:r>
              <a:rPr lang="en-US" sz="1200" b="0" i="0" kern="1200" dirty="0">
                <a:solidFill>
                  <a:schemeClr val="tx1"/>
                </a:solidFill>
                <a:effectLst/>
                <a:latin typeface="+mn-lt"/>
                <a:ea typeface="+mn-ea"/>
                <a:cs typeface="+mn-cs"/>
              </a:rPr>
              <a:t>ymmetric Encryption </a:t>
            </a:r>
            <a:r>
              <a:rPr lang="en-US" dirty="0"/>
              <a:t>- Integrity</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71975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21.2.7 – </a:t>
            </a:r>
            <a:r>
              <a:rPr lang="en-US" sz="1200" b="0" i="0" kern="1200" dirty="0">
                <a:solidFill>
                  <a:schemeClr val="tx1"/>
                </a:solidFill>
                <a:effectLst/>
                <a:latin typeface="+mn-lt"/>
                <a:ea typeface="+mn-ea"/>
                <a:cs typeface="+mn-cs"/>
              </a:rPr>
              <a:t>Diffie-Hellman</a:t>
            </a:r>
          </a:p>
        </p:txBody>
      </p:sp>
    </p:spTree>
    <p:extLst>
      <p:ext uri="{BB962C8B-B14F-4D97-AF65-F5344CB8AC3E}">
        <p14:creationId xmlns:p14="http://schemas.microsoft.com/office/powerpoint/2010/main" val="3492430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21.2.7 – </a:t>
            </a:r>
            <a:r>
              <a:rPr lang="en-US" sz="1200" b="0" i="0" kern="1200" dirty="0">
                <a:solidFill>
                  <a:schemeClr val="tx1"/>
                </a:solidFill>
                <a:effectLst/>
                <a:latin typeface="+mn-lt"/>
                <a:ea typeface="+mn-ea"/>
                <a:cs typeface="+mn-cs"/>
              </a:rPr>
              <a:t>Diffie-Hellman</a:t>
            </a:r>
          </a:p>
        </p:txBody>
      </p:sp>
    </p:spTree>
    <p:extLst>
      <p:ext uri="{BB962C8B-B14F-4D97-AF65-F5344CB8AC3E}">
        <p14:creationId xmlns:p14="http://schemas.microsoft.com/office/powerpoint/2010/main" val="2394471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21.2.8 – </a:t>
            </a:r>
            <a:r>
              <a:rPr lang="en-US" sz="1200" b="0" i="0" kern="1200" dirty="0">
                <a:solidFill>
                  <a:schemeClr val="tx1"/>
                </a:solidFill>
                <a:effectLst/>
                <a:latin typeface="+mn-lt"/>
                <a:ea typeface="+mn-ea"/>
                <a:cs typeface="+mn-cs"/>
              </a:rPr>
              <a:t>Video – Cryptography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21.2.9 – </a:t>
            </a:r>
            <a:r>
              <a:rPr lang="en-US" sz="1200" b="0" i="0" kern="1200" dirty="0">
                <a:solidFill>
                  <a:schemeClr val="tx1"/>
                </a:solidFill>
                <a:effectLst/>
                <a:latin typeface="+mn-lt"/>
                <a:ea typeface="+mn-ea"/>
                <a:cs typeface="+mn-cs"/>
              </a:rPr>
              <a:t>Check Your Understanding - Classify the Encryption Algorithms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11894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21.2.10 – </a:t>
            </a:r>
            <a:r>
              <a:rPr lang="en-US" sz="1200" b="0" i="0" kern="1200" dirty="0">
                <a:solidFill>
                  <a:schemeClr val="tx1"/>
                </a:solidFill>
                <a:effectLst/>
                <a:latin typeface="+mn-lt"/>
                <a:ea typeface="+mn-ea"/>
                <a:cs typeface="+mn-cs"/>
              </a:rPr>
              <a:t>Lab - Encrypting and Decrypting Data Using OpenSSL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58939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21.2.11 – </a:t>
            </a:r>
            <a:r>
              <a:rPr lang="en-US" sz="1200" b="0" i="0" kern="1200" dirty="0">
                <a:solidFill>
                  <a:schemeClr val="tx1"/>
                </a:solidFill>
                <a:effectLst/>
                <a:latin typeface="+mn-lt"/>
                <a:ea typeface="+mn-ea"/>
                <a:cs typeface="+mn-cs"/>
              </a:rPr>
              <a:t>Lab - Encrypting and Decrypting Data Using a Hacker Tool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8647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21.2 </a:t>
            </a:r>
            <a:r>
              <a:rPr lang="en-GB" dirty="0"/>
              <a:t>– </a:t>
            </a:r>
            <a:r>
              <a:rPr lang="en-US" sz="1200" b="0" i="0" kern="1200" dirty="0">
                <a:solidFill>
                  <a:schemeClr val="tx1"/>
                </a:solidFill>
                <a:effectLst/>
                <a:latin typeface="+mn-lt"/>
                <a:ea typeface="+mn-ea"/>
                <a:cs typeface="+mn-cs"/>
              </a:rPr>
              <a:t>Confidentiality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21.2.12 – </a:t>
            </a:r>
            <a:r>
              <a:rPr lang="en-US" sz="1200" b="0" i="0" kern="1200" dirty="0">
                <a:solidFill>
                  <a:schemeClr val="tx1"/>
                </a:solidFill>
                <a:effectLst/>
                <a:latin typeface="+mn-lt"/>
                <a:ea typeface="+mn-ea"/>
                <a:cs typeface="+mn-cs"/>
              </a:rPr>
              <a:t>Lab - </a:t>
            </a:r>
            <a:r>
              <a:rPr lang="en-US" dirty="0"/>
              <a:t>Examining Telnet and SSH in Wireshark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67822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explain the properties of digital signatures.</a:t>
            </a:r>
          </a:p>
          <a:p>
            <a:pPr marL="341313" lvl="1" indent="-171450">
              <a:buFont typeface="Arial" panose="020B0604020202020204" pitchFamily="34" charset="0"/>
              <a:buChar char="•"/>
            </a:pPr>
            <a:r>
              <a:rPr lang="en-US" sz="1000" dirty="0"/>
              <a:t>Describe the use of digital signatures for code signing and digital certificates.</a:t>
            </a:r>
          </a:p>
          <a:p>
            <a:pPr marL="0" lvl="0" indent="-287337">
              <a:buFont typeface="Arial" panose="020B0604020202020204" pitchFamily="34" charset="0"/>
              <a:buChar char="•"/>
            </a:pPr>
            <a:r>
              <a:rPr lang="en-US" sz="1050" b="1" dirty="0"/>
              <a:t>Key Points:</a:t>
            </a:r>
            <a:r>
              <a:rPr lang="en-US" sz="1100" b="1" dirty="0"/>
              <a:t>  </a:t>
            </a:r>
            <a:r>
              <a:rPr lang="en-US" sz="1100" b="0" dirty="0"/>
              <a:t>Code signing, Digital Signature, Digital Certificate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41</a:t>
            </a:fld>
            <a:endParaRPr lang="en-US" dirty="0"/>
          </a:p>
        </p:txBody>
      </p:sp>
    </p:spTree>
    <p:extLst>
      <p:ext uri="{BB962C8B-B14F-4D97-AF65-F5344CB8AC3E}">
        <p14:creationId xmlns:p14="http://schemas.microsoft.com/office/powerpoint/2010/main" val="440120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21.3.1 – </a:t>
            </a:r>
            <a:r>
              <a:rPr lang="en-US" dirty="0"/>
              <a:t>Using Digital Signatures</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39742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21.3.2 – </a:t>
            </a:r>
            <a:r>
              <a:rPr lang="en-US" dirty="0"/>
              <a:t>Digital Signatures for Code Signing</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795472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21.3.2 – </a:t>
            </a:r>
            <a:r>
              <a:rPr lang="en-US" dirty="0"/>
              <a:t>Digital Signatures for Code Signing</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87757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21.3.3 – </a:t>
            </a:r>
            <a:r>
              <a:rPr lang="en-US" dirty="0"/>
              <a:t>Digital Signatures For </a:t>
            </a:r>
            <a:r>
              <a:rPr lang="pt-BR" dirty="0"/>
              <a:t>Digital Certificates</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95720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21.3.3 – </a:t>
            </a:r>
            <a:r>
              <a:rPr lang="en-US" dirty="0"/>
              <a:t>Digital Signatures For </a:t>
            </a:r>
            <a:r>
              <a:rPr lang="pt-BR" dirty="0"/>
              <a:t>Digital Certificates</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66105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21.3 </a:t>
            </a:r>
            <a:r>
              <a:rPr lang="en-GB" dirty="0"/>
              <a:t>– </a:t>
            </a:r>
            <a:r>
              <a:rPr lang="en-US" sz="1200" b="0" i="0" kern="1200" dirty="0">
                <a:solidFill>
                  <a:schemeClr val="tx1"/>
                </a:solidFill>
                <a:effectLst/>
                <a:latin typeface="+mn-lt"/>
                <a:ea typeface="+mn-ea"/>
                <a:cs typeface="+mn-cs"/>
              </a:rPr>
              <a:t> Public Key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21.3.3 – </a:t>
            </a:r>
            <a:r>
              <a:rPr lang="en-US" dirty="0"/>
              <a:t>Digital Signatures For </a:t>
            </a:r>
            <a:r>
              <a:rPr lang="pt-BR" dirty="0"/>
              <a:t>Digital Certificates</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18107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 Authorities and the PKI Trust System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15 min</a:t>
            </a:r>
            <a:endParaRPr lang="en-US" sz="1000" b="0" dirty="0"/>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Introduce the topic and discuss the P</a:t>
            </a:r>
            <a:r>
              <a:rPr lang="en-US" sz="1200" b="0" i="0" kern="1200" dirty="0">
                <a:solidFill>
                  <a:schemeClr val="tx1"/>
                </a:solidFill>
                <a:effectLst/>
                <a:latin typeface="+mn-lt"/>
                <a:ea typeface="+mn-ea"/>
                <a:cs typeface="+mn-cs"/>
              </a:rPr>
              <a:t>ublic Key Management.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Explain the Public Key Infrastructure (PKI).</a:t>
            </a:r>
          </a:p>
          <a:p>
            <a:pPr marL="628650" lvl="1" indent="-171450">
              <a:buFont typeface="Arial" panose="020B0604020202020204" pitchFamily="34" charset="0"/>
              <a:buChar char="•"/>
            </a:pPr>
            <a:r>
              <a:rPr lang="en-US" sz="1200" dirty="0"/>
              <a:t>Ensure the learners have knowledge of the </a:t>
            </a:r>
            <a:r>
              <a:rPr lang="en-US" b="0" i="0" dirty="0">
                <a:solidFill>
                  <a:srgbClr val="056153"/>
                </a:solidFill>
                <a:effectLst/>
                <a:latin typeface="CiscoSans"/>
              </a:rPr>
              <a:t>PKI Authorities System and the PKI Trust System.</a:t>
            </a:r>
          </a:p>
          <a:p>
            <a:pPr marL="628650" lvl="1" indent="-171450">
              <a:buFont typeface="Arial" panose="020B0604020202020204" pitchFamily="34" charset="0"/>
              <a:buChar char="•"/>
            </a:pPr>
            <a:r>
              <a:rPr lang="en-US" b="0" i="0" dirty="0">
                <a:solidFill>
                  <a:srgbClr val="056153"/>
                </a:solidFill>
                <a:effectLst/>
                <a:latin typeface="CiscoSans"/>
              </a:rPr>
              <a:t>Describe the interoperability of different PKI vendors.</a:t>
            </a:r>
            <a:endParaRPr lang="en-US" sz="1200" b="0" i="0" dirty="0">
              <a:solidFill>
                <a:srgbClr val="056153"/>
              </a:solidFill>
              <a:effectLst/>
              <a:latin typeface="CiscoSans"/>
            </a:endParaRPr>
          </a:p>
          <a:p>
            <a:pPr marL="628650" lvl="1" indent="-171450">
              <a:buFont typeface="Arial" panose="020B0604020202020204" pitchFamily="34" charset="0"/>
              <a:buChar char="•"/>
            </a:pPr>
            <a:r>
              <a:rPr lang="en-US" sz="1200" dirty="0"/>
              <a:t>Brief the learners of </a:t>
            </a:r>
            <a:r>
              <a:rPr lang="en-US" b="0" i="0" dirty="0">
                <a:solidFill>
                  <a:srgbClr val="056153"/>
                </a:solidFill>
                <a:effectLst/>
                <a:latin typeface="CiscoSans"/>
              </a:rPr>
              <a:t>Certificate Enrollment, Authentication, and Revocation.</a:t>
            </a:r>
          </a:p>
          <a:p>
            <a:pPr marL="628650" lvl="1" indent="-171450">
              <a:buFont typeface="Arial" panose="020B0604020202020204" pitchFamily="34" charset="0"/>
              <a:buChar char="•"/>
            </a:pPr>
            <a:r>
              <a:rPr lang="en-US" sz="1200" b="0" i="0" kern="1200" dirty="0">
                <a:solidFill>
                  <a:schemeClr val="tx1"/>
                </a:solidFill>
                <a:latin typeface="+mn-lt"/>
                <a:ea typeface="+mn-ea"/>
                <a:cs typeface="+mn-cs"/>
              </a:rPr>
              <a:t>By the end of the topic, help the learners to perform the Hands-on </a:t>
            </a:r>
            <a:r>
              <a:rPr lang="en-US" sz="1200" b="0" i="0" dirty="0">
                <a:solidFill>
                  <a:srgbClr val="056153"/>
                </a:solidFill>
                <a:effectLst/>
                <a:latin typeface="CiscoSans"/>
              </a:rPr>
              <a:t>Lab.</a:t>
            </a:r>
            <a:endParaRPr lang="en-US" b="0" i="0" dirty="0">
              <a:solidFill>
                <a:srgbClr val="056153"/>
              </a:solidFill>
              <a:effectLst/>
              <a:latin typeface="CiscoSans"/>
            </a:endParaRPr>
          </a:p>
          <a:p>
            <a:pPr marL="171450" lvl="0" indent="-171450">
              <a:buFont typeface="Arial" panose="020B0604020202020204" pitchFamily="34" charset="0"/>
              <a:buChar char="•"/>
            </a:pPr>
            <a:r>
              <a:rPr lang="en-US" sz="1050" b="1" dirty="0"/>
              <a:t>Key Points:</a:t>
            </a:r>
            <a:r>
              <a:rPr lang="en-US" sz="1100" b="1" dirty="0"/>
              <a:t> </a:t>
            </a:r>
            <a:r>
              <a:rPr lang="en-US" sz="1100" b="0" dirty="0"/>
              <a:t>Public Key Management, </a:t>
            </a:r>
            <a:r>
              <a:rPr lang="en-US" sz="1100" b="0" i="0" kern="1200" dirty="0">
                <a:solidFill>
                  <a:schemeClr val="tx1"/>
                </a:solidFill>
                <a:effectLst/>
                <a:latin typeface="+mn-lt"/>
                <a:ea typeface="+mn-ea"/>
                <a:cs typeface="+mn-cs"/>
              </a:rPr>
              <a:t>Public Key Infrastructure (PKI), </a:t>
            </a:r>
            <a:r>
              <a:rPr lang="en-US" sz="1100" b="0" i="0" dirty="0">
                <a:solidFill>
                  <a:srgbClr val="056153"/>
                </a:solidFill>
                <a:effectLst/>
                <a:latin typeface="CiscoSans"/>
              </a:rPr>
              <a:t>PKI Authorities System, PKI Trust System, </a:t>
            </a:r>
            <a:r>
              <a:rPr lang="en-US" b="0" i="0" dirty="0">
                <a:solidFill>
                  <a:srgbClr val="056153"/>
                </a:solidFill>
                <a:effectLst/>
                <a:latin typeface="CiscoSans"/>
              </a:rPr>
              <a:t>Certificate Enrollment, Certificate Authentication, Certificate Revocation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48</a:t>
            </a:fld>
            <a:endParaRPr lang="en-US" dirty="0"/>
          </a:p>
        </p:txBody>
      </p:sp>
    </p:spTree>
    <p:extLst>
      <p:ext uri="{BB962C8B-B14F-4D97-AF65-F5344CB8AC3E}">
        <p14:creationId xmlns:p14="http://schemas.microsoft.com/office/powerpoint/2010/main" val="3749112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21.4.1 – </a:t>
            </a:r>
            <a:r>
              <a:rPr lang="en-US" sz="1200" b="0" i="0" kern="1200" dirty="0">
                <a:solidFill>
                  <a:schemeClr val="tx1"/>
                </a:solidFill>
                <a:effectLst/>
                <a:latin typeface="+mn-lt"/>
                <a:ea typeface="+mn-ea"/>
                <a:cs typeface="+mn-cs"/>
              </a:rPr>
              <a:t>Public Key Management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1771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21.4.2 – The </a:t>
            </a:r>
            <a:r>
              <a:rPr lang="en-US" sz="1200" b="0" i="0" kern="1200" dirty="0">
                <a:solidFill>
                  <a:schemeClr val="tx1"/>
                </a:solidFill>
                <a:effectLst/>
                <a:latin typeface="+mn-lt"/>
                <a:ea typeface="+mn-ea"/>
                <a:cs typeface="+mn-cs"/>
              </a:rPr>
              <a:t>Public Key Infrastructure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03936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21.4.2 – The </a:t>
            </a:r>
            <a:r>
              <a:rPr lang="en-US" sz="1200" b="0" i="0" kern="1200" dirty="0">
                <a:solidFill>
                  <a:schemeClr val="tx1"/>
                </a:solidFill>
                <a:effectLst/>
                <a:latin typeface="+mn-lt"/>
                <a:ea typeface="+mn-ea"/>
                <a:cs typeface="+mn-cs"/>
              </a:rPr>
              <a:t>Public Key Infrastructure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75601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21.4.3 – </a:t>
            </a:r>
            <a:r>
              <a:rPr lang="en-US" dirty="0"/>
              <a:t>The PKI Authorities System </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97863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21.4.4 – </a:t>
            </a:r>
            <a:r>
              <a:rPr lang="en-US" dirty="0"/>
              <a:t>The PKI Trust System</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72581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21.4.5 – </a:t>
            </a:r>
            <a:r>
              <a:rPr lang="en-US" dirty="0"/>
              <a:t>Interoperability of Different PKI Vendors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38448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21.4.6 – </a:t>
            </a:r>
            <a:r>
              <a:rPr lang="en-US" sz="1200" b="0" i="0" kern="1200" dirty="0">
                <a:solidFill>
                  <a:schemeClr val="tx1"/>
                </a:solidFill>
                <a:effectLst/>
                <a:latin typeface="+mn-lt"/>
                <a:ea typeface="+mn-ea"/>
                <a:cs typeface="+mn-cs"/>
              </a:rPr>
              <a:t>Certificate Enrollment, Authentication, and Revocation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552410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21.4 </a:t>
            </a:r>
            <a:r>
              <a:rPr lang="en-GB" dirty="0"/>
              <a:t>– </a:t>
            </a:r>
            <a:r>
              <a:rPr lang="en-US" sz="1200" b="0" i="0" kern="1200" dirty="0">
                <a:solidFill>
                  <a:schemeClr val="tx1"/>
                </a:solidFill>
                <a:effectLst/>
                <a:latin typeface="+mn-lt"/>
                <a:ea typeface="+mn-ea"/>
                <a:cs typeface="+mn-cs"/>
              </a:rPr>
              <a:t>Authorities and the PKI Trust System</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21.4.7 – </a:t>
            </a:r>
            <a:r>
              <a:rPr lang="en-US" dirty="0"/>
              <a:t>Lab – Certificate Authority Stores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45460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effectLst/>
                <a:latin typeface="+mn-lt"/>
                <a:ea typeface="+mn-ea"/>
                <a:cs typeface="+mn-cs"/>
              </a:rPr>
              <a:t> Applications and Impacts of Cryptography</a:t>
            </a:r>
            <a:endParaRPr lang="en-GB" dirty="0"/>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Introduce the topic and discuss the PKI applications.</a:t>
            </a:r>
          </a:p>
          <a:p>
            <a:pPr marL="628650" lvl="1" indent="-171450">
              <a:buFont typeface="Arial" panose="020B0604020202020204" pitchFamily="34" charset="0"/>
              <a:buChar char="•"/>
            </a:pPr>
            <a:r>
              <a:rPr lang="en-US" sz="1000" dirty="0"/>
              <a:t>Explain the e</a:t>
            </a:r>
            <a:r>
              <a:rPr lang="en-US" sz="1200" b="0" i="0" kern="1200" dirty="0">
                <a:solidFill>
                  <a:schemeClr val="tx1"/>
                </a:solidFill>
                <a:latin typeface="+mn-lt"/>
                <a:ea typeface="+mn-ea"/>
                <a:cs typeface="+mn-cs"/>
              </a:rPr>
              <a:t>ncrypted network transactions.</a:t>
            </a:r>
            <a:endParaRPr lang="en-US" sz="1000" b="0" i="0" kern="1200" dirty="0">
              <a:solidFill>
                <a:schemeClr val="tx1"/>
              </a:solidFill>
              <a:latin typeface="+mn-lt"/>
              <a:ea typeface="+mn-ea"/>
              <a:cs typeface="+mn-cs"/>
            </a:endParaRPr>
          </a:p>
          <a:p>
            <a:pPr marL="628650" lvl="1" indent="-171450">
              <a:buFont typeface="Arial" panose="020B0604020202020204" pitchFamily="34" charset="0"/>
              <a:buChar char="•"/>
            </a:pPr>
            <a:r>
              <a:rPr lang="en-US" sz="1000" dirty="0"/>
              <a:t>By the end of the topic, ensure the learners know of encrypted network monitoring.</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dirty="0"/>
              <a:t>Key Points: </a:t>
            </a:r>
            <a:r>
              <a:rPr lang="en-US" sz="1050" b="0" dirty="0"/>
              <a:t>PKI applications, v</a:t>
            </a:r>
            <a:r>
              <a:rPr lang="en-US" sz="1200" b="0" i="0" kern="1200" dirty="0">
                <a:solidFill>
                  <a:schemeClr val="tx1"/>
                </a:solidFill>
                <a:effectLst/>
                <a:latin typeface="+mn-lt"/>
                <a:ea typeface="+mn-ea"/>
                <a:cs typeface="+mn-cs"/>
              </a:rPr>
              <a:t>alidity date range, signature validation error, </a:t>
            </a:r>
            <a:r>
              <a:rPr lang="en-US" sz="1200" dirty="0"/>
              <a:t>encryption, security monitoring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57</a:t>
            </a:fld>
            <a:endParaRPr lang="en-US" dirty="0"/>
          </a:p>
        </p:txBody>
      </p:sp>
    </p:spTree>
    <p:extLst>
      <p:ext uri="{BB962C8B-B14F-4D97-AF65-F5344CB8AC3E}">
        <p14:creationId xmlns:p14="http://schemas.microsoft.com/office/powerpoint/2010/main" val="14827583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effectLst/>
                <a:latin typeface="+mn-lt"/>
                <a:ea typeface="+mn-ea"/>
                <a:cs typeface="+mn-cs"/>
              </a:rPr>
              <a:t> Applications and Impacts of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21.5.1 – </a:t>
            </a:r>
            <a:r>
              <a:rPr lang="en-US" sz="1200" b="0" i="0" kern="1200" dirty="0">
                <a:solidFill>
                  <a:schemeClr val="tx1"/>
                </a:solidFill>
                <a:effectLst/>
                <a:latin typeface="+mn-lt"/>
                <a:ea typeface="+mn-ea"/>
                <a:cs typeface="+mn-cs"/>
              </a:rPr>
              <a:t>PKI Applications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189082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effectLst/>
                <a:latin typeface="+mn-lt"/>
                <a:ea typeface="+mn-ea"/>
                <a:cs typeface="+mn-cs"/>
              </a:rPr>
              <a:t> Applications and Impacts of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21.5.2 – </a:t>
            </a:r>
            <a:r>
              <a:rPr lang="en-US" dirty="0"/>
              <a:t>Encrypted Network Transactions</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5034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effectLst/>
                <a:latin typeface="+mn-lt"/>
                <a:ea typeface="+mn-ea"/>
                <a:cs typeface="+mn-cs"/>
              </a:rPr>
              <a:t> Applications and Impacts of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21.5.3 – </a:t>
            </a:r>
            <a:r>
              <a:rPr lang="en-US" dirty="0"/>
              <a:t>Encryption and Security Monitoring</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020593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21.5 </a:t>
            </a:r>
            <a:r>
              <a:rPr lang="en-GB" dirty="0"/>
              <a:t>– </a:t>
            </a:r>
            <a:r>
              <a:rPr lang="en-US" sz="1200" b="0" i="0" kern="1200" dirty="0">
                <a:solidFill>
                  <a:schemeClr val="tx1"/>
                </a:solidFill>
                <a:effectLst/>
                <a:latin typeface="+mn-lt"/>
                <a:ea typeface="+mn-ea"/>
                <a:cs typeface="+mn-cs"/>
              </a:rPr>
              <a:t> Applications and Impacts of Cryptography</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21.5.3 – </a:t>
            </a:r>
            <a:r>
              <a:rPr lang="en-US" dirty="0"/>
              <a:t>Encryption and Security Monitoring</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76724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21 </a:t>
            </a:r>
            <a:r>
              <a:rPr lang="en-GB" dirty="0"/>
              <a:t>–</a:t>
            </a:r>
            <a:r>
              <a:rPr lang="en-US" sz="1200" b="0" dirty="0"/>
              <a:t>  </a:t>
            </a:r>
            <a:r>
              <a:rPr lang="en-US" sz="1200" b="0" dirty="0">
                <a:solidFill>
                  <a:srgbClr val="FF0000"/>
                </a:solidFill>
              </a:rPr>
              <a:t>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21.6 </a:t>
            </a:r>
            <a:r>
              <a:rPr lang="en-GB" dirty="0"/>
              <a:t>– </a:t>
            </a:r>
            <a:r>
              <a:rPr lang="en-US" sz="1200" b="0" i="0" kern="1200" dirty="0">
                <a:solidFill>
                  <a:schemeClr val="tx1"/>
                </a:solidFill>
                <a:effectLst/>
                <a:latin typeface="+mn-lt"/>
                <a:ea typeface="+mn-ea"/>
                <a:cs typeface="+mn-cs"/>
              </a:rPr>
              <a:t> </a:t>
            </a:r>
            <a:r>
              <a:rPr lang="en-US" dirty="0">
                <a:solidFill>
                  <a:schemeClr val="accent5">
                    <a:lumMod val="40000"/>
                    <a:lumOff val="60000"/>
                  </a:schemeClr>
                </a:solidFill>
              </a:rPr>
              <a:t>Public Key Cryptography Summary </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5 min</a:t>
            </a:r>
          </a:p>
          <a:p>
            <a:pPr marL="171450" lvl="0" indent="-171450">
              <a:buFont typeface="Arial" panose="020B0604020202020204" pitchFamily="34" charset="0"/>
              <a:buChar char="•"/>
            </a:pPr>
            <a:r>
              <a:rPr lang="en-US" sz="1050" b="1" dirty="0"/>
              <a:t>Instructor Notes: </a:t>
            </a:r>
          </a:p>
          <a:p>
            <a:pPr marL="341313" lvl="1" indent="-171450" algn="l" defTabSz="457200" rtl="0" eaLnBrk="1" latinLnBrk="0" hangingPunct="1">
              <a:buFont typeface="Arial" panose="020B0604020202020204" pitchFamily="34" charset="0"/>
              <a:buChar char="•"/>
              <a:tabLst>
                <a:tab pos="117475" algn="l"/>
              </a:tabLst>
            </a:pPr>
            <a:r>
              <a:rPr lang="en-US" sz="105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5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5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tx1"/>
                </a:solidFill>
                <a:latin typeface="+mn-lt"/>
                <a:ea typeface="+mn-ea"/>
                <a:cs typeface="+mn-cs"/>
              </a:rPr>
              <a:t>Help them finish the module quiz.</a:t>
            </a:r>
            <a:endParaRPr lang="en-US" sz="1050" dirty="0"/>
          </a:p>
          <a:p>
            <a:pPr marL="171450" lvl="0" indent="-171450">
              <a:buFont typeface="Arial" panose="020B0604020202020204" pitchFamily="34" charset="0"/>
              <a:buChar char="•"/>
            </a:pPr>
            <a:r>
              <a:rPr lang="en-US" sz="1050" b="1" dirty="0"/>
              <a:t>Key Points: </a:t>
            </a:r>
            <a:r>
              <a:rPr lang="en-US" sz="1050" b="0" dirty="0"/>
              <a:t>NA</a:t>
            </a: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62</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21.6 </a:t>
            </a:r>
            <a:r>
              <a:rPr lang="en-GB" dirty="0"/>
              <a:t>– </a:t>
            </a:r>
            <a:r>
              <a:rPr lang="en-US" sz="1200" b="0" i="0" kern="1200" dirty="0">
                <a:solidFill>
                  <a:schemeClr val="tx1"/>
                </a:solidFill>
                <a:effectLst/>
                <a:latin typeface="+mn-lt"/>
                <a:ea typeface="+mn-ea"/>
                <a:cs typeface="+mn-cs"/>
              </a:rPr>
              <a:t> </a:t>
            </a:r>
            <a:r>
              <a:rPr lang="en-US" sz="1200" dirty="0"/>
              <a:t>Public Key Cryptography Summary</a:t>
            </a:r>
            <a:endParaRPr lang="en-GB" dirty="0"/>
          </a:p>
          <a:p>
            <a:r>
              <a:rPr lang="en-GB" dirty="0"/>
              <a:t>21.6.1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21.6 </a:t>
            </a:r>
            <a:r>
              <a:rPr lang="en-GB" dirty="0"/>
              <a:t>– </a:t>
            </a:r>
            <a:r>
              <a:rPr lang="en-US" sz="1200" b="0" i="0" kern="1200" dirty="0">
                <a:solidFill>
                  <a:schemeClr val="tx1"/>
                </a:solidFill>
                <a:effectLst/>
                <a:latin typeface="+mn-lt"/>
                <a:ea typeface="+mn-ea"/>
                <a:cs typeface="+mn-cs"/>
              </a:rPr>
              <a:t> </a:t>
            </a:r>
            <a:r>
              <a:rPr lang="en-US" sz="1200" dirty="0"/>
              <a:t>Public Key Cryptography Summary</a:t>
            </a:r>
            <a:endParaRPr lang="en-GB" dirty="0"/>
          </a:p>
          <a:p>
            <a:r>
              <a:rPr lang="en-GB" dirty="0"/>
              <a:t>21.6.1 – </a:t>
            </a:r>
            <a:r>
              <a:rPr lang="en-US" altLang="en-US" dirty="0"/>
              <a:t>What Did I Learn in this Module?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21.6.2 </a:t>
            </a:r>
            <a:r>
              <a:rPr lang="en-GB" dirty="0"/>
              <a:t>–</a:t>
            </a:r>
            <a:r>
              <a:rPr lang="en-US" dirty="0"/>
              <a:t> </a:t>
            </a:r>
            <a:r>
              <a:rPr lang="en-US" sz="1200" b="0" i="0" kern="1200" dirty="0">
                <a:solidFill>
                  <a:schemeClr val="tx1"/>
                </a:solidFill>
                <a:effectLst/>
                <a:latin typeface="+mn-lt"/>
                <a:ea typeface="+mn-ea"/>
                <a:cs typeface="+mn-cs"/>
              </a:rPr>
              <a:t>Public Key Cryptography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15738234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21 – Cryptography</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New Terms and Commands</a:t>
            </a:r>
            <a:endParaRPr lang="en-GB" dirty="0"/>
          </a:p>
        </p:txBody>
      </p:sp>
    </p:spTree>
    <p:extLst>
      <p:ext uri="{BB962C8B-B14F-4D97-AF65-F5344CB8AC3E}">
        <p14:creationId xmlns:p14="http://schemas.microsoft.com/office/powerpoint/2010/main" val="415609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94573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kern="1200" dirty="0">
                <a:solidFill>
                  <a:schemeClr val="tx1"/>
                </a:solidFill>
                <a:latin typeface="+mn-lt"/>
                <a:ea typeface="+mn-ea"/>
                <a:cs typeface="+mn-cs"/>
              </a:rPr>
              <a:t>CyberOps Associate v1.0</a:t>
            </a:r>
          </a:p>
          <a:p>
            <a:pPr>
              <a:buFontTx/>
              <a:buNone/>
            </a:pPr>
            <a:r>
              <a:rPr lang="en-US" sz="1200" b="0" dirty="0"/>
              <a:t>Module 21: Cryptography</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5 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00" b="0" dirty="0">
                <a:solidFill>
                  <a:prstClr val="black"/>
                </a:solidFill>
              </a:rPr>
              <a:t>To build the context of the module, ask the audience to share their understanding of cryptography and discuss </a:t>
            </a:r>
            <a:r>
              <a:rPr lang="en-US" sz="1400" b="0" i="0" dirty="0">
                <a:solidFill>
                  <a:srgbClr val="58585B"/>
                </a:solidFill>
                <a:effectLst/>
                <a:latin typeface="CiscoSans"/>
              </a:rPr>
              <a:t>its role in digital data communications. </a:t>
            </a:r>
            <a:endParaRPr lang="en-US" sz="1050" b="0"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rPr>
              <a:t>Help the learners to perform the class activity at section </a:t>
            </a:r>
            <a:r>
              <a:rPr lang="en-GB" sz="1000" dirty="0"/>
              <a:t>21.0.3</a:t>
            </a:r>
            <a:r>
              <a:rPr lang="en-US" sz="1000" dirty="0">
                <a:solidFill>
                  <a:prstClr val="black"/>
                </a:solidFill>
              </a:rPr>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3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21: Cryptography</a:t>
            </a:r>
          </a:p>
        </p:txBody>
      </p:sp>
      <p:sp>
        <p:nvSpPr>
          <p:cNvPr id="4" name="Text Placeholder 4">
            <a:extLst>
              <a:ext uri="{FF2B5EF4-FFF2-40B4-BE49-F238E27FC236}">
                <a16:creationId xmlns:a16="http://schemas.microsoft.com/office/drawing/2014/main" id="{6CE13EF4-54B3-48EC-9ABC-343C95C37D94}"/>
              </a:ext>
            </a:extLst>
          </p:cNvPr>
          <p:cNvSpPr txBox="1">
            <a:spLocks/>
          </p:cNvSpPr>
          <p:nvPr/>
        </p:nvSpPr>
        <p:spPr>
          <a:xfrm>
            <a:off x="469497" y="3127609"/>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IN"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rgbClr val="AFE8FB"/>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3"/>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sz="1400" dirty="0">
                <a:solidFill>
                  <a:schemeClr val="tx1"/>
                </a:solidFill>
                <a:cs typeface="Calibri" panose="020F0502020204030204" pitchFamily="34" charset="0"/>
              </a:rPr>
              <a:t>Public Key Cryptography</a:t>
            </a:r>
            <a:endParaRPr lang="en-US" altLang="en-US" sz="1400" dirty="0">
              <a:solidFill>
                <a:schemeClr val="tx1"/>
              </a:solidFill>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cs typeface="Calibri" panose="020F0502020204030204" pitchFamily="34" charset="0"/>
            </a:endParaRPr>
          </a:p>
          <a:p>
            <a:pPr mar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solidFill>
                  <a:schemeClr val="tx1"/>
                </a:solidFill>
                <a:cs typeface="Calibri" panose="020F0502020204030204" pitchFamily="34" charset="0"/>
              </a:rPr>
              <a:t>Explain how the public key infrastructure (PKI) supports network security.</a:t>
            </a:r>
            <a:endParaRPr lang="en-US" altLang="en-US" sz="1400" dirty="0">
              <a:solidFill>
                <a:schemeClr val="tx1"/>
              </a:solidFill>
              <a:cs typeface="Calibri" panose="020F0502020204030204" pitchFamily="34" charset="0"/>
            </a:endParaRPr>
          </a:p>
          <a:p>
            <a:pPr marL="0" lvl="0" indent="0" defTabSz="914400" eaLnBrk="0" hangingPunct="0">
              <a:spcBef>
                <a:spcPct val="0"/>
              </a:spcBef>
              <a:spcAft>
                <a:spcPct val="0"/>
              </a:spcAft>
              <a:buClrTx/>
              <a:buSzTx/>
              <a:buNone/>
            </a:pPr>
            <a:r>
              <a:rPr lang="en-US" altLang="en-US" sz="1400" dirty="0">
                <a:solidFill>
                  <a:schemeClr val="tx1"/>
                </a:solidFill>
                <a:ea typeface="Calibri" panose="020F0502020204030204" pitchFamily="34" charset="0"/>
                <a:cs typeface="Calibri" panose="020F0502020204030204" pitchFamily="34" charset="0"/>
              </a:rPr>
              <a:t>.</a:t>
            </a:r>
            <a:endParaRPr lang="en-US" sz="1400" dirty="0"/>
          </a:p>
          <a:p>
            <a:pPr marL="89297" indent="0">
              <a:spcBef>
                <a:spcPct val="30000"/>
              </a:spcBef>
              <a:buNone/>
            </a:pPr>
            <a:endParaRPr lang="en-US" sz="1400" dirty="0"/>
          </a:p>
          <a:p>
            <a:pPr marL="89297" indent="0">
              <a:spcBef>
                <a:spcPct val="30000"/>
              </a:spcBef>
              <a:buNone/>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295453693"/>
              </p:ext>
            </p:extLst>
          </p:nvPr>
        </p:nvGraphicFramePr>
        <p:xfrm>
          <a:off x="423333" y="1562871"/>
          <a:ext cx="8263467" cy="1664743"/>
        </p:xfrm>
        <a:graphic>
          <a:graphicData uri="http://schemas.openxmlformats.org/drawingml/2006/table">
            <a:tbl>
              <a:tblPr firstRow="1" firstCol="1" bandRow="1">
                <a:tableStyleId>{5C22544A-7EE6-4342-B048-85BDC9FD1C3A}</a:tableStyleId>
              </a:tblPr>
              <a:tblGrid>
                <a:gridCol w="3114524">
                  <a:extLst>
                    <a:ext uri="{9D8B030D-6E8A-4147-A177-3AD203B41FA5}">
                      <a16:colId xmlns:a16="http://schemas.microsoft.com/office/drawing/2014/main" val="399010295"/>
                    </a:ext>
                  </a:extLst>
                </a:gridCol>
                <a:gridCol w="5148943">
                  <a:extLst>
                    <a:ext uri="{9D8B030D-6E8A-4147-A177-3AD203B41FA5}">
                      <a16:colId xmlns:a16="http://schemas.microsoft.com/office/drawing/2014/main" val="3417728144"/>
                    </a:ext>
                  </a:extLst>
                </a:gridCol>
              </a:tblGrid>
              <a:tr h="246743">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261257">
                <a:tc>
                  <a:txBody>
                    <a:bodyPr/>
                    <a:lstStyle/>
                    <a:p>
                      <a:pPr marL="0" marR="0">
                        <a:lnSpc>
                          <a:spcPct val="107000"/>
                        </a:lnSpc>
                        <a:spcBef>
                          <a:spcPts val="0"/>
                        </a:spcBef>
                        <a:spcAft>
                          <a:spcPts val="0"/>
                        </a:spcAft>
                      </a:pPr>
                      <a:r>
                        <a:rPr lang="en-US" sz="1100" b="1" kern="1200" dirty="0">
                          <a:solidFill>
                            <a:schemeClr val="lt1"/>
                          </a:solidFill>
                          <a:effectLst/>
                          <a:latin typeface="+mn-lt"/>
                          <a:ea typeface="+mn-ea"/>
                          <a:cs typeface="+mn-cs"/>
                        </a:rPr>
                        <a:t>Integrity and Authenticity</a:t>
                      </a:r>
                    </a:p>
                  </a:txBody>
                  <a:tcPr marL="60168" marR="60168" marT="0" marB="0" anchor="ctr"/>
                </a:tc>
                <a:tc>
                  <a:txBody>
                    <a:bodyPr/>
                    <a:lstStyle/>
                    <a:p>
                      <a:pPr marL="0" marR="0">
                        <a:lnSpc>
                          <a:spcPct val="107000"/>
                        </a:lnSpc>
                        <a:spcBef>
                          <a:spcPts val="0"/>
                        </a:spcBef>
                        <a:spcAft>
                          <a:spcPts val="0"/>
                        </a:spcAft>
                      </a:pPr>
                      <a:r>
                        <a:rPr lang="en-US" sz="1100" kern="1200" dirty="0">
                          <a:solidFill>
                            <a:schemeClr val="dk1"/>
                          </a:solidFill>
                          <a:effectLst/>
                          <a:latin typeface="+mn-lt"/>
                          <a:ea typeface="+mn-ea"/>
                          <a:cs typeface="+mn-cs"/>
                        </a:rPr>
                        <a:t>Explain the role of cryptography in ensuring the integrity and authenticity of data.</a:t>
                      </a:r>
                    </a:p>
                  </a:txBody>
                  <a:tcPr marL="60168" marR="60168" marT="0" marB="0" anchor="ctr"/>
                </a:tc>
                <a:extLst>
                  <a:ext uri="{0D108BD9-81ED-4DB2-BD59-A6C34878D82A}">
                    <a16:rowId xmlns:a16="http://schemas.microsoft.com/office/drawing/2014/main" val="3530891527"/>
                  </a:ext>
                </a:extLst>
              </a:tr>
              <a:tr h="255814">
                <a:tc>
                  <a:txBody>
                    <a:bodyPr/>
                    <a:lstStyle/>
                    <a:p>
                      <a:pPr marL="0" marR="0">
                        <a:lnSpc>
                          <a:spcPct val="107000"/>
                        </a:lnSpc>
                        <a:spcBef>
                          <a:spcPts val="0"/>
                        </a:spcBef>
                        <a:spcAft>
                          <a:spcPts val="0"/>
                        </a:spcAft>
                      </a:pPr>
                      <a:r>
                        <a:rPr lang="en-US" sz="1100" b="1" kern="1200" dirty="0">
                          <a:solidFill>
                            <a:schemeClr val="lt1"/>
                          </a:solidFill>
                          <a:effectLst/>
                          <a:latin typeface="+mn-lt"/>
                          <a:ea typeface="+mn-ea"/>
                          <a:cs typeface="+mn-cs"/>
                        </a:rPr>
                        <a:t>Confidentiality</a:t>
                      </a:r>
                    </a:p>
                  </a:txBody>
                  <a:tcPr marL="60168" marR="60168" marT="0" marB="0" anchor="ctr"/>
                </a:tc>
                <a:tc>
                  <a:txBody>
                    <a:bodyPr/>
                    <a:lstStyle/>
                    <a:p>
                      <a:pPr marL="0" marR="0">
                        <a:lnSpc>
                          <a:spcPct val="107000"/>
                        </a:lnSpc>
                        <a:spcBef>
                          <a:spcPts val="0"/>
                        </a:spcBef>
                        <a:spcAft>
                          <a:spcPts val="0"/>
                        </a:spcAft>
                      </a:pPr>
                      <a:r>
                        <a:rPr lang="en-US" sz="1100" kern="1200" dirty="0">
                          <a:solidFill>
                            <a:schemeClr val="dk1"/>
                          </a:solidFill>
                          <a:effectLst/>
                          <a:latin typeface="+mn-lt"/>
                          <a:ea typeface="+mn-ea"/>
                          <a:cs typeface="+mn-cs"/>
                        </a:rPr>
                        <a:t>Explain how cryptographic approaches enhance data confidentiality.</a:t>
                      </a:r>
                    </a:p>
                  </a:txBody>
                  <a:tcPr marL="60168" marR="60168" marT="0" marB="0" anchor="ctr"/>
                </a:tc>
                <a:extLst>
                  <a:ext uri="{0D108BD9-81ED-4DB2-BD59-A6C34878D82A}">
                    <a16:rowId xmlns:a16="http://schemas.microsoft.com/office/drawing/2014/main" val="662892947"/>
                  </a:ext>
                </a:extLst>
              </a:tr>
              <a:tr h="261257">
                <a:tc>
                  <a:txBody>
                    <a:bodyPr/>
                    <a:lstStyle/>
                    <a:p>
                      <a:pPr marL="0" marR="0">
                        <a:lnSpc>
                          <a:spcPct val="107000"/>
                        </a:lnSpc>
                        <a:spcBef>
                          <a:spcPts val="0"/>
                        </a:spcBef>
                        <a:spcAft>
                          <a:spcPts val="0"/>
                        </a:spcAft>
                      </a:pPr>
                      <a:r>
                        <a:rPr lang="en-US" sz="1100" b="1" kern="1200" dirty="0">
                          <a:solidFill>
                            <a:schemeClr val="lt1"/>
                          </a:solidFill>
                          <a:effectLst/>
                          <a:latin typeface="+mn-lt"/>
                          <a:ea typeface="+mn-ea"/>
                          <a:cs typeface="+mn-cs"/>
                        </a:rPr>
                        <a:t>Public Key Cryptography</a:t>
                      </a:r>
                    </a:p>
                  </a:txBody>
                  <a:tcPr marL="60168" marR="60168" marT="0" marB="0" anchor="ctr"/>
                </a:tc>
                <a:tc>
                  <a:txBody>
                    <a:bodyPr/>
                    <a:lstStyle/>
                    <a:p>
                      <a:pPr marL="0" marR="0">
                        <a:lnSpc>
                          <a:spcPct val="107000"/>
                        </a:lnSpc>
                        <a:spcBef>
                          <a:spcPts val="0"/>
                        </a:spcBef>
                        <a:spcAft>
                          <a:spcPts val="0"/>
                        </a:spcAft>
                      </a:pPr>
                      <a:r>
                        <a:rPr lang="en-US" sz="1100" kern="1200" dirty="0">
                          <a:solidFill>
                            <a:schemeClr val="dk1"/>
                          </a:solidFill>
                          <a:effectLst/>
                          <a:latin typeface="+mn-lt"/>
                          <a:ea typeface="+mn-ea"/>
                          <a:cs typeface="+mn-cs"/>
                        </a:rPr>
                        <a:t>Explain public key cryptography.</a:t>
                      </a:r>
                    </a:p>
                  </a:txBody>
                  <a:tcPr marL="60168" marR="60168" marT="0" marB="0" anchor="ctr"/>
                </a:tc>
                <a:extLst>
                  <a:ext uri="{0D108BD9-81ED-4DB2-BD59-A6C34878D82A}">
                    <a16:rowId xmlns:a16="http://schemas.microsoft.com/office/drawing/2014/main" val="1283686363"/>
                  </a:ext>
                </a:extLst>
              </a:tr>
              <a:tr h="277586">
                <a:tc>
                  <a:txBody>
                    <a:bodyPr/>
                    <a:lstStyle/>
                    <a:p>
                      <a:pPr marL="0" marR="0">
                        <a:lnSpc>
                          <a:spcPct val="107000"/>
                        </a:lnSpc>
                        <a:spcBef>
                          <a:spcPts val="0"/>
                        </a:spcBef>
                        <a:spcAft>
                          <a:spcPts val="0"/>
                        </a:spcAft>
                      </a:pPr>
                      <a:r>
                        <a:rPr lang="en-US" sz="1100" b="1" kern="1200" dirty="0">
                          <a:solidFill>
                            <a:schemeClr val="lt1"/>
                          </a:solidFill>
                          <a:effectLst/>
                          <a:latin typeface="+mn-lt"/>
                          <a:ea typeface="+mn-ea"/>
                          <a:cs typeface="+mn-cs"/>
                        </a:rPr>
                        <a:t>Authorities and the PKI Trust System</a:t>
                      </a:r>
                    </a:p>
                  </a:txBody>
                  <a:tcPr marL="60168" marR="60168" marT="0" marB="0" anchor="ctr"/>
                </a:tc>
                <a:tc>
                  <a:txBody>
                    <a:bodyPr/>
                    <a:lstStyle/>
                    <a:p>
                      <a:pPr fontAlgn="ctr"/>
                      <a:r>
                        <a:rPr lang="en-US" sz="1100" kern="1200" dirty="0">
                          <a:solidFill>
                            <a:schemeClr val="dk1"/>
                          </a:solidFill>
                          <a:effectLst/>
                          <a:latin typeface="+mn-lt"/>
                          <a:ea typeface="+mn-ea"/>
                          <a:cs typeface="+mn-cs"/>
                        </a:rPr>
                        <a:t>Explain how the public key infrastructure functions.</a:t>
                      </a:r>
                    </a:p>
                  </a:txBody>
                  <a:tcPr marL="47625" marR="47625" marT="47625" marB="47625" anchor="ctr"/>
                </a:tc>
                <a:extLst>
                  <a:ext uri="{0D108BD9-81ED-4DB2-BD59-A6C34878D82A}">
                    <a16:rowId xmlns:a16="http://schemas.microsoft.com/office/drawing/2014/main" val="2466644772"/>
                  </a:ext>
                </a:extLst>
              </a:tr>
              <a:tr h="362086">
                <a:tc>
                  <a:txBody>
                    <a:bodyPr/>
                    <a:lstStyle/>
                    <a:p>
                      <a:pPr marL="0" marR="0">
                        <a:lnSpc>
                          <a:spcPct val="107000"/>
                        </a:lnSpc>
                        <a:spcBef>
                          <a:spcPts val="0"/>
                        </a:spcBef>
                        <a:spcAft>
                          <a:spcPts val="0"/>
                        </a:spcAft>
                      </a:pPr>
                      <a:r>
                        <a:rPr lang="en-US" sz="1100" b="1" kern="1200" dirty="0">
                          <a:solidFill>
                            <a:schemeClr val="lt1"/>
                          </a:solidFill>
                          <a:effectLst/>
                          <a:latin typeface="+mn-lt"/>
                          <a:ea typeface="+mn-ea"/>
                          <a:cs typeface="+mn-cs"/>
                        </a:rPr>
                        <a:t>Applications and Impacts of Cryptography</a:t>
                      </a:r>
                    </a:p>
                  </a:txBody>
                  <a:tcPr marL="60168" marR="60168" marT="0" marB="0" anchor="ctr"/>
                </a:tc>
                <a:tc>
                  <a:txBody>
                    <a:bodyPr/>
                    <a:lstStyle/>
                    <a:p>
                      <a:pPr marL="0" marR="0">
                        <a:lnSpc>
                          <a:spcPct val="107000"/>
                        </a:lnSpc>
                        <a:spcBef>
                          <a:spcPts val="0"/>
                        </a:spcBef>
                        <a:spcAft>
                          <a:spcPts val="0"/>
                        </a:spcAft>
                      </a:pPr>
                      <a:r>
                        <a:rPr lang="en-US" sz="1100" kern="1200" dirty="0">
                          <a:solidFill>
                            <a:schemeClr val="dk1"/>
                          </a:solidFill>
                          <a:effectLst/>
                          <a:latin typeface="+mn-lt"/>
                          <a:ea typeface="+mn-ea"/>
                          <a:cs typeface="+mn-cs"/>
                        </a:rPr>
                        <a:t>Explain how the use of cryptography affects cybersecurity operations.</a:t>
                      </a:r>
                    </a:p>
                  </a:txBody>
                  <a:tcPr marL="60168" marR="60168" marT="0" marB="0" anchor="ctr"/>
                </a:tc>
                <a:extLst>
                  <a:ext uri="{0D108BD9-81ED-4DB2-BD59-A6C34878D82A}">
                    <a16:rowId xmlns:a16="http://schemas.microsoft.com/office/drawing/2014/main" val="2893854660"/>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67" y="1956122"/>
            <a:ext cx="8137266" cy="946873"/>
          </a:xfrm>
        </p:spPr>
        <p:txBody>
          <a:bodyPr/>
          <a:lstStyle/>
          <a:p>
            <a:r>
              <a:rPr lang="en-US" dirty="0">
                <a:solidFill>
                  <a:schemeClr val="accent5">
                    <a:lumMod val="40000"/>
                    <a:lumOff val="60000"/>
                  </a:schemeClr>
                </a:solidFill>
              </a:rPr>
              <a:t>21.1 Integrity and Authenticity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Securing Communications</a:t>
            </a:r>
          </a:p>
        </p:txBody>
      </p:sp>
      <p:sp>
        <p:nvSpPr>
          <p:cNvPr id="2" name="Content Placeholder 1"/>
          <p:cNvSpPr>
            <a:spLocks noGrp="1"/>
          </p:cNvSpPr>
          <p:nvPr>
            <p:ph idx="1"/>
          </p:nvPr>
        </p:nvSpPr>
        <p:spPr>
          <a:xfrm>
            <a:off x="144065" y="798944"/>
            <a:ext cx="8853286" cy="3826219"/>
          </a:xfrm>
        </p:spPr>
        <p:txBody>
          <a:bodyPr/>
          <a:lstStyle/>
          <a:p>
            <a:pPr>
              <a:buFont typeface="Arial" panose="020B0604020202020204" pitchFamily="34" charset="0"/>
              <a:buChar char="•"/>
            </a:pPr>
            <a:r>
              <a:rPr lang="en-US" sz="1600" dirty="0"/>
              <a:t>Organizations must provide support to secure the data internally as well as externally.</a:t>
            </a:r>
          </a:p>
          <a:p>
            <a:pPr>
              <a:buFont typeface="Arial" panose="020B0604020202020204" pitchFamily="34" charset="0"/>
              <a:buChar char="•"/>
            </a:pPr>
            <a:r>
              <a:rPr lang="en-US" sz="1600" dirty="0"/>
              <a:t>The four elements of securing communications are:</a:t>
            </a:r>
          </a:p>
          <a:p>
            <a:pPr lvl="1"/>
            <a:r>
              <a:rPr lang="en-US" sz="1600" b="1" dirty="0"/>
              <a:t>Data Integrity</a:t>
            </a:r>
            <a:r>
              <a:rPr lang="en-US" sz="1600" dirty="0"/>
              <a:t> - Guarantees that the message was not altered. </a:t>
            </a:r>
          </a:p>
          <a:p>
            <a:pPr lvl="1"/>
            <a:r>
              <a:rPr lang="en-US" sz="1600" b="1" dirty="0"/>
              <a:t>Origin Authentication</a:t>
            </a:r>
            <a:r>
              <a:rPr lang="en-US" sz="1600" dirty="0"/>
              <a:t> - Guarantees that the message is not a forgery and it actually comes from whom it states. </a:t>
            </a:r>
          </a:p>
          <a:p>
            <a:pPr lvl="1"/>
            <a:r>
              <a:rPr lang="en-US" sz="1600" b="1" dirty="0"/>
              <a:t>Data Confidentiality</a:t>
            </a:r>
            <a:r>
              <a:rPr lang="en-US" sz="1600" dirty="0"/>
              <a:t> - Guarantees that only authorized users can read the message. </a:t>
            </a:r>
          </a:p>
          <a:p>
            <a:pPr lvl="1"/>
            <a:r>
              <a:rPr lang="en-US" sz="1600" b="1" dirty="0"/>
              <a:t>Data Non-Repudiation</a:t>
            </a:r>
            <a:r>
              <a:rPr lang="en-US" sz="1600" dirty="0"/>
              <a:t> - Guarantees that the sender cannot repudiate, or refute, the validity of a message sent. </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Cryptographic Hash Functions</a:t>
            </a:r>
          </a:p>
        </p:txBody>
      </p:sp>
      <p:sp>
        <p:nvSpPr>
          <p:cNvPr id="2" name="Content Placeholder 1"/>
          <p:cNvSpPr>
            <a:spLocks noGrp="1"/>
          </p:cNvSpPr>
          <p:nvPr>
            <p:ph idx="1"/>
          </p:nvPr>
        </p:nvSpPr>
        <p:spPr>
          <a:xfrm>
            <a:off x="216489" y="753679"/>
            <a:ext cx="5278964" cy="3794321"/>
          </a:xfrm>
        </p:spPr>
        <p:txBody>
          <a:bodyPr/>
          <a:lstStyle/>
          <a:p>
            <a:pPr>
              <a:spcBef>
                <a:spcPts val="400"/>
              </a:spcBef>
              <a:spcAft>
                <a:spcPts val="400"/>
              </a:spcAft>
              <a:buFont typeface="Arial" panose="020B0604020202020204" pitchFamily="34" charset="0"/>
              <a:buChar char="•"/>
            </a:pPr>
            <a:r>
              <a:rPr lang="en-US" sz="1600" dirty="0"/>
              <a:t>Hashes are used to verify and ensure data integrity.</a:t>
            </a:r>
          </a:p>
          <a:p>
            <a:pPr>
              <a:spcBef>
                <a:spcPts val="400"/>
              </a:spcBef>
              <a:spcAft>
                <a:spcPts val="400"/>
              </a:spcAft>
              <a:buFont typeface="Arial" panose="020B0604020202020204" pitchFamily="34" charset="0"/>
              <a:buChar char="•"/>
            </a:pPr>
            <a:r>
              <a:rPr lang="en-US" sz="1600" dirty="0"/>
              <a:t>Hashing is based on a one-way mathematical function that is relatively easy to compute, but significantly harder to reverse.</a:t>
            </a:r>
          </a:p>
          <a:p>
            <a:pPr>
              <a:spcBef>
                <a:spcPts val="400"/>
              </a:spcBef>
              <a:spcAft>
                <a:spcPts val="400"/>
              </a:spcAft>
              <a:buFont typeface="Arial" panose="020B0604020202020204" pitchFamily="34" charset="0"/>
              <a:buChar char="•"/>
            </a:pPr>
            <a:r>
              <a:rPr lang="en-US" sz="1600" dirty="0"/>
              <a:t>A hash function takes a variable block of binary data, called the message, and produces a fixed-length, condensed representation, called the hash.</a:t>
            </a:r>
          </a:p>
          <a:p>
            <a:pPr>
              <a:spcBef>
                <a:spcPts val="400"/>
              </a:spcBef>
              <a:spcAft>
                <a:spcPts val="400"/>
              </a:spcAft>
              <a:buFont typeface="Arial" panose="020B0604020202020204" pitchFamily="34" charset="0"/>
              <a:buChar char="•"/>
            </a:pPr>
            <a:r>
              <a:rPr lang="en-US" sz="1600" dirty="0"/>
              <a:t>The resulting hash is also sometimes called the message digest, digest, or digital fingerprint.</a:t>
            </a:r>
          </a:p>
          <a:p>
            <a:pPr>
              <a:spcBef>
                <a:spcPts val="400"/>
              </a:spcBef>
              <a:spcAft>
                <a:spcPts val="400"/>
              </a:spcAft>
              <a:buFont typeface="Arial" panose="020B0604020202020204" pitchFamily="34" charset="0"/>
              <a:buChar char="•"/>
            </a:pPr>
            <a:r>
              <a:rPr lang="en-US" sz="1600" dirty="0"/>
              <a:t>With hash functions, it is computationally infeasible for two different sets of data to come up with the same hash output. </a:t>
            </a:r>
          </a:p>
          <a:p>
            <a:pPr>
              <a:spcBef>
                <a:spcPts val="400"/>
              </a:spcBef>
              <a:spcAft>
                <a:spcPts val="400"/>
              </a:spcAft>
              <a:buFont typeface="Arial" panose="020B0604020202020204" pitchFamily="34" charset="0"/>
              <a:buChar char="•"/>
            </a:pPr>
            <a:r>
              <a:rPr lang="en-US" sz="1600" dirty="0"/>
              <a:t>Every time the data is changed or altered, the hash value also changes. </a:t>
            </a:r>
          </a:p>
          <a:p>
            <a:pPr>
              <a:spcBef>
                <a:spcPts val="400"/>
              </a:spcBef>
              <a:spcAft>
                <a:spcPts val="400"/>
              </a:spcAft>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64C35A30-ECEE-4820-BFBA-5465EB61D532}"/>
              </a:ext>
            </a:extLst>
          </p:cNvPr>
          <p:cNvPicPr>
            <a:picLocks noChangeAspect="1"/>
          </p:cNvPicPr>
          <p:nvPr/>
        </p:nvPicPr>
        <p:blipFill>
          <a:blip r:embed="rId4"/>
          <a:stretch>
            <a:fillRect/>
          </a:stretch>
        </p:blipFill>
        <p:spPr>
          <a:xfrm>
            <a:off x="5314393" y="946156"/>
            <a:ext cx="3647784" cy="3226884"/>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6201734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13939"/>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Cryptographic Hash Operation</a:t>
            </a:r>
          </a:p>
        </p:txBody>
      </p:sp>
      <p:sp>
        <p:nvSpPr>
          <p:cNvPr id="2" name="Content Placeholder 1"/>
          <p:cNvSpPr>
            <a:spLocks noGrp="1"/>
          </p:cNvSpPr>
          <p:nvPr>
            <p:ph idx="1"/>
          </p:nvPr>
        </p:nvSpPr>
        <p:spPr>
          <a:xfrm>
            <a:off x="231904" y="757119"/>
            <a:ext cx="8892015" cy="670756"/>
          </a:xfrm>
        </p:spPr>
        <p:txBody>
          <a:bodyPr/>
          <a:lstStyle/>
          <a:p>
            <a:pPr>
              <a:spcBef>
                <a:spcPts val="400"/>
              </a:spcBef>
              <a:spcAft>
                <a:spcPts val="400"/>
              </a:spcAft>
              <a:buFont typeface="Arial" panose="020B0604020202020204" pitchFamily="34" charset="0"/>
              <a:buChar char="•"/>
            </a:pPr>
            <a:r>
              <a:rPr lang="en-US" sz="1600" dirty="0"/>
              <a:t>Mathematically, the equation </a:t>
            </a:r>
            <a:r>
              <a:rPr lang="en-US" sz="1600" b="1" i="1" dirty="0"/>
              <a:t>h= H(x)</a:t>
            </a:r>
            <a:r>
              <a:rPr lang="en-US" sz="1600" dirty="0"/>
              <a:t> is used to explain how a hash algorithm operates.</a:t>
            </a:r>
          </a:p>
          <a:p>
            <a:pPr>
              <a:spcBef>
                <a:spcPts val="400"/>
              </a:spcBef>
              <a:spcAft>
                <a:spcPts val="400"/>
              </a:spcAft>
              <a:buFont typeface="Arial" panose="020B0604020202020204" pitchFamily="34" charset="0"/>
              <a:buChar char="•"/>
            </a:pPr>
            <a:r>
              <a:rPr lang="en-US" sz="1600" dirty="0">
                <a:solidFill>
                  <a:srgbClr val="000000"/>
                </a:solidFill>
              </a:rPr>
              <a:t>As shown in the figure, a hash function H takes an input x and returns a fixed-size string hash value h.</a:t>
            </a:r>
            <a:endParaRPr lang="en-US" sz="1600" dirty="0"/>
          </a:p>
          <a:p>
            <a:pPr>
              <a:spcBef>
                <a:spcPts val="400"/>
              </a:spcBef>
              <a:spcAft>
                <a:spcPts val="400"/>
              </a:spcAft>
              <a:buFont typeface="Arial" panose="020B0604020202020204" pitchFamily="34" charset="0"/>
              <a:buChar char="•"/>
            </a:pPr>
            <a:endParaRPr lang="en-US" sz="1600" dirty="0"/>
          </a:p>
          <a:p>
            <a:pPr>
              <a:spcBef>
                <a:spcPts val="400"/>
              </a:spcBef>
              <a:spcAft>
                <a:spcPts val="400"/>
              </a:spcAft>
              <a:buFont typeface="Arial" panose="020B0604020202020204" pitchFamily="34" charset="0"/>
              <a:buChar char="•"/>
            </a:pPr>
            <a:endParaRPr lang="en-US" sz="1600" dirty="0"/>
          </a:p>
          <a:p>
            <a:pPr>
              <a:spcBef>
                <a:spcPts val="400"/>
              </a:spcBef>
              <a:spcAft>
                <a:spcPts val="400"/>
              </a:spcAft>
              <a:buFont typeface="Arial" panose="020B0604020202020204" pitchFamily="34" charset="0"/>
              <a:buChar char="•"/>
            </a:pPr>
            <a:endParaRPr lang="en-US" sz="1600" dirty="0"/>
          </a:p>
        </p:txBody>
      </p:sp>
      <p:sp>
        <p:nvSpPr>
          <p:cNvPr id="7" name="Content Placeholder 2">
            <a:extLst>
              <a:ext uri="{FF2B5EF4-FFF2-40B4-BE49-F238E27FC236}">
                <a16:creationId xmlns:a16="http://schemas.microsoft.com/office/drawing/2014/main" id="{1A951445-9598-41AE-99D3-990538D8FC6B}"/>
              </a:ext>
            </a:extLst>
          </p:cNvPr>
          <p:cNvSpPr txBox="1"/>
          <p:nvPr/>
        </p:nvSpPr>
        <p:spPr>
          <a:xfrm>
            <a:off x="179385" y="1694781"/>
            <a:ext cx="4400285" cy="3067506"/>
          </a:xfrm>
          <a:prstGeom prst="rect">
            <a:avLst/>
          </a:prstGeom>
          <a:noFill/>
        </p:spPr>
        <p:txBody>
          <a:bodyPr wrap="square">
            <a:spAutoFit/>
          </a:bodyPr>
          <a:lstStyle/>
          <a:p>
            <a:pPr marL="169200" indent="-169200">
              <a:spcBef>
                <a:spcPts val="400"/>
              </a:spcBef>
              <a:spcAft>
                <a:spcPts val="400"/>
              </a:spcAft>
              <a:buFont typeface="Arial" panose="020B0604020202020204" pitchFamily="34" charset="0"/>
              <a:buChar char="•"/>
            </a:pPr>
            <a:r>
              <a:rPr lang="en-US" sz="1600" dirty="0">
                <a:solidFill>
                  <a:srgbClr val="000000"/>
                </a:solidFill>
              </a:rPr>
              <a:t>A cryptographic hash function should have the following properties:</a:t>
            </a:r>
          </a:p>
          <a:p>
            <a:pPr marL="360000" lvl="1" indent="-169200">
              <a:spcBef>
                <a:spcPts val="400"/>
              </a:spcBef>
              <a:spcAft>
                <a:spcPts val="400"/>
              </a:spcAft>
              <a:buFont typeface="Arial" panose="020B0604020202020204" pitchFamily="34" charset="0"/>
              <a:buChar char="•"/>
            </a:pPr>
            <a:r>
              <a:rPr lang="en-US" sz="1600" dirty="0">
                <a:solidFill>
                  <a:srgbClr val="000000"/>
                </a:solidFill>
              </a:rPr>
              <a:t>The input can be any length.</a:t>
            </a:r>
          </a:p>
          <a:p>
            <a:pPr marL="360000" lvl="1" indent="-169200">
              <a:spcBef>
                <a:spcPts val="400"/>
              </a:spcBef>
              <a:spcAft>
                <a:spcPts val="400"/>
              </a:spcAft>
              <a:buFont typeface="Arial" panose="020B0604020202020204" pitchFamily="34" charset="0"/>
              <a:buChar char="•"/>
            </a:pPr>
            <a:r>
              <a:rPr lang="en-US" sz="1600" dirty="0">
                <a:solidFill>
                  <a:srgbClr val="000000"/>
                </a:solidFill>
              </a:rPr>
              <a:t>The output has a fixed length.</a:t>
            </a:r>
          </a:p>
          <a:p>
            <a:pPr marL="360000" lvl="1" indent="-169200">
              <a:spcBef>
                <a:spcPts val="400"/>
              </a:spcBef>
              <a:spcAft>
                <a:spcPts val="400"/>
              </a:spcAft>
              <a:buFont typeface="Arial" panose="020B0604020202020204" pitchFamily="34" charset="0"/>
              <a:buChar char="•"/>
            </a:pPr>
            <a:r>
              <a:rPr lang="en-US" sz="1600" dirty="0">
                <a:solidFill>
                  <a:srgbClr val="000000"/>
                </a:solidFill>
              </a:rPr>
              <a:t>H(x) is relatively easy to compute for given x. </a:t>
            </a:r>
          </a:p>
          <a:p>
            <a:pPr marL="360000" lvl="1" indent="-169200">
              <a:spcBef>
                <a:spcPts val="400"/>
              </a:spcBef>
              <a:spcAft>
                <a:spcPts val="400"/>
              </a:spcAft>
              <a:buFont typeface="Arial" panose="020B0604020202020204" pitchFamily="34" charset="0"/>
              <a:buChar char="•"/>
            </a:pPr>
            <a:r>
              <a:rPr lang="en-US" sz="1600" dirty="0">
                <a:solidFill>
                  <a:srgbClr val="000000"/>
                </a:solidFill>
              </a:rPr>
              <a:t>H(x) is one way and not reversible.</a:t>
            </a:r>
          </a:p>
          <a:p>
            <a:pPr marL="360000" lvl="1" indent="-169200">
              <a:spcBef>
                <a:spcPts val="400"/>
              </a:spcBef>
              <a:spcAft>
                <a:spcPts val="400"/>
              </a:spcAft>
              <a:buFont typeface="Arial" panose="020B0604020202020204" pitchFamily="34" charset="0"/>
              <a:buChar char="•"/>
            </a:pPr>
            <a:r>
              <a:rPr lang="en-US" sz="1600" dirty="0">
                <a:solidFill>
                  <a:srgbClr val="000000"/>
                </a:solidFill>
              </a:rPr>
              <a:t>H(x) is collision free, meaning that two different input values will result in different hash values.</a:t>
            </a:r>
          </a:p>
        </p:txBody>
      </p:sp>
      <p:pic>
        <p:nvPicPr>
          <p:cNvPr id="3" name="Picture 2">
            <a:extLst>
              <a:ext uri="{FF2B5EF4-FFF2-40B4-BE49-F238E27FC236}">
                <a16:creationId xmlns:a16="http://schemas.microsoft.com/office/drawing/2014/main" id="{941E586D-F6FF-4C64-9DA3-A44333275D7D}"/>
              </a:ext>
            </a:extLst>
          </p:cNvPr>
          <p:cNvPicPr>
            <a:picLocks noChangeAspect="1"/>
          </p:cNvPicPr>
          <p:nvPr/>
        </p:nvPicPr>
        <p:blipFill>
          <a:blip r:embed="rId4"/>
          <a:stretch>
            <a:fillRect/>
          </a:stretch>
        </p:blipFill>
        <p:spPr>
          <a:xfrm>
            <a:off x="4509929" y="1848473"/>
            <a:ext cx="4521452" cy="233411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77249972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MD5 and SHA</a:t>
            </a:r>
          </a:p>
        </p:txBody>
      </p:sp>
      <p:sp>
        <p:nvSpPr>
          <p:cNvPr id="2" name="Content Placeholder 1"/>
          <p:cNvSpPr>
            <a:spLocks noGrp="1"/>
          </p:cNvSpPr>
          <p:nvPr>
            <p:ph idx="1"/>
          </p:nvPr>
        </p:nvSpPr>
        <p:spPr>
          <a:xfrm>
            <a:off x="216119" y="714587"/>
            <a:ext cx="9090835" cy="924090"/>
          </a:xfrm>
        </p:spPr>
        <p:txBody>
          <a:bodyPr/>
          <a:lstStyle/>
          <a:p>
            <a:pPr>
              <a:spcBef>
                <a:spcPts val="400"/>
              </a:spcBef>
              <a:spcAft>
                <a:spcPts val="400"/>
              </a:spcAft>
              <a:buFont typeface="Arial" panose="020B0604020202020204" pitchFamily="34" charset="0"/>
              <a:buChar char="•"/>
            </a:pPr>
            <a:r>
              <a:rPr lang="en-US" sz="1600" dirty="0"/>
              <a:t>Hash functions are used to ensure the integrity of a message either accidentally or intentionally. </a:t>
            </a:r>
          </a:p>
          <a:p>
            <a:pPr>
              <a:spcBef>
                <a:spcPts val="400"/>
              </a:spcBef>
              <a:spcAft>
                <a:spcPts val="400"/>
              </a:spcAft>
              <a:buFont typeface="Arial" panose="020B0604020202020204" pitchFamily="34" charset="0"/>
              <a:buChar char="•"/>
            </a:pPr>
            <a:r>
              <a:rPr lang="en-US" sz="1600" dirty="0"/>
              <a:t>In the figure, the sender is sending a $100 money transfer to Alex. The sender wants to ensure that the message is not altered on its way to the receiver.</a:t>
            </a:r>
          </a:p>
        </p:txBody>
      </p:sp>
      <p:sp>
        <p:nvSpPr>
          <p:cNvPr id="3" name="Content Placeholder 2"/>
          <p:cNvSpPr txBox="1"/>
          <p:nvPr/>
        </p:nvSpPr>
        <p:spPr>
          <a:xfrm>
            <a:off x="207435" y="1650483"/>
            <a:ext cx="4581847" cy="2746906"/>
          </a:xfrm>
          <a:prstGeom prst="rect">
            <a:avLst/>
          </a:prstGeom>
          <a:noFill/>
        </p:spPr>
        <p:txBody>
          <a:bodyPr wrap="square" rtlCol="0">
            <a:spAutoFit/>
          </a:bodyPr>
          <a:lstStyle/>
          <a:p>
            <a:pPr marL="0" indent="0">
              <a:buNone/>
            </a:pPr>
            <a:r>
              <a:rPr lang="en-US" sz="1600" dirty="0">
                <a:solidFill>
                  <a:srgbClr val="000000"/>
                </a:solidFill>
              </a:rPr>
              <a:t>There are four well-known hash functions:</a:t>
            </a:r>
          </a:p>
          <a:p>
            <a:pPr marL="285750" indent="-285750">
              <a:spcBef>
                <a:spcPts val="300"/>
              </a:spcBef>
              <a:spcAft>
                <a:spcPts val="300"/>
              </a:spcAft>
              <a:buFont typeface="Arial" panose="020B0604020202020204" pitchFamily="34" charset="0"/>
              <a:buChar char="•"/>
            </a:pPr>
            <a:r>
              <a:rPr lang="en-US" sz="1600" b="1" dirty="0">
                <a:solidFill>
                  <a:srgbClr val="000000"/>
                </a:solidFill>
              </a:rPr>
              <a:t>MD5 with 128-bit digest</a:t>
            </a:r>
            <a:r>
              <a:rPr lang="en-US" sz="1600" dirty="0">
                <a:solidFill>
                  <a:srgbClr val="000000"/>
                </a:solidFill>
              </a:rPr>
              <a:t> - A one-way function that produces a 128-bit hashed message. MD5 is a legacy algorithm. </a:t>
            </a:r>
          </a:p>
          <a:p>
            <a:pPr marL="285750" indent="-285750">
              <a:spcBef>
                <a:spcPts val="300"/>
              </a:spcBef>
              <a:spcAft>
                <a:spcPts val="300"/>
              </a:spcAft>
              <a:buFont typeface="Arial" panose="020B0604020202020204" pitchFamily="34" charset="0"/>
              <a:buChar char="•"/>
            </a:pPr>
            <a:r>
              <a:rPr lang="en-US" sz="1600" b="1" dirty="0">
                <a:solidFill>
                  <a:srgbClr val="000000"/>
                </a:solidFill>
              </a:rPr>
              <a:t>SHA-1 -</a:t>
            </a:r>
            <a:r>
              <a:rPr lang="en-US" sz="1600" dirty="0">
                <a:solidFill>
                  <a:srgbClr val="000000"/>
                </a:solidFill>
              </a:rPr>
              <a:t> Very similar to the MD5 hash functions. SHA-1 creates a 160-bit hashed message and is slightly slower than MD5. </a:t>
            </a:r>
          </a:p>
          <a:p>
            <a:pPr marL="285750" indent="-285750">
              <a:spcBef>
                <a:spcPts val="300"/>
              </a:spcBef>
              <a:spcAft>
                <a:spcPts val="300"/>
              </a:spcAft>
              <a:buFont typeface="Arial" panose="020B0604020202020204" pitchFamily="34" charset="0"/>
              <a:buChar char="•"/>
            </a:pPr>
            <a:r>
              <a:rPr lang="en-US" sz="1600" b="1" dirty="0">
                <a:solidFill>
                  <a:srgbClr val="000000"/>
                </a:solidFill>
              </a:rPr>
              <a:t>SHA-2 -</a:t>
            </a:r>
            <a:r>
              <a:rPr lang="en-US" sz="1600" dirty="0">
                <a:solidFill>
                  <a:srgbClr val="000000"/>
                </a:solidFill>
              </a:rPr>
              <a:t> If you are using SHA-2, then SHA-256, SHA-384, and SHA-512 algorithms should be used.</a:t>
            </a:r>
          </a:p>
        </p:txBody>
      </p:sp>
      <p:sp>
        <p:nvSpPr>
          <p:cNvPr id="5" name="Content Placeholder 3"/>
          <p:cNvSpPr txBox="1"/>
          <p:nvPr/>
        </p:nvSpPr>
        <p:spPr>
          <a:xfrm>
            <a:off x="226355" y="4376031"/>
            <a:ext cx="767733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000000"/>
                </a:solidFill>
              </a:rPr>
              <a:t>SHA-3 -</a:t>
            </a:r>
            <a:r>
              <a:rPr lang="en-US" sz="1600" dirty="0">
                <a:solidFill>
                  <a:srgbClr val="000000"/>
                </a:solidFill>
              </a:rPr>
              <a:t> Next-generation algorithms and should be used whenever possible.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171" y="1997135"/>
            <a:ext cx="4461846" cy="236079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01085444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MD5 and SHA (Contd.)</a:t>
            </a:r>
          </a:p>
        </p:txBody>
      </p:sp>
      <p:sp>
        <p:nvSpPr>
          <p:cNvPr id="2" name="Content Placeholder 1"/>
          <p:cNvSpPr>
            <a:spLocks noGrp="1"/>
          </p:cNvSpPr>
          <p:nvPr>
            <p:ph idx="1"/>
          </p:nvPr>
        </p:nvSpPr>
        <p:spPr>
          <a:xfrm>
            <a:off x="144065" y="798945"/>
            <a:ext cx="8855870" cy="2316396"/>
          </a:xfrm>
        </p:spPr>
        <p:txBody>
          <a:bodyPr/>
          <a:lstStyle/>
          <a:p>
            <a:pPr>
              <a:buFont typeface="Arial" panose="020B0604020202020204" pitchFamily="34" charset="0"/>
              <a:buChar char="•"/>
            </a:pPr>
            <a:r>
              <a:rPr lang="en-US" sz="1600" dirty="0"/>
              <a:t>While hashing can be used to detect accidental changes, it cannot be used to guard against deliberate changes that are made by a threat actor. </a:t>
            </a:r>
          </a:p>
          <a:p>
            <a:pPr>
              <a:buFont typeface="Arial" panose="020B0604020202020204" pitchFamily="34" charset="0"/>
              <a:buChar char="•"/>
            </a:pPr>
            <a:r>
              <a:rPr lang="en-US" sz="1600" dirty="0"/>
              <a:t>There is no unique identifying information from the sender in the hashing procedure. </a:t>
            </a:r>
          </a:p>
          <a:p>
            <a:pPr>
              <a:buFont typeface="Arial" panose="020B0604020202020204" pitchFamily="34" charset="0"/>
              <a:buChar char="•"/>
            </a:pPr>
            <a:r>
              <a:rPr lang="en-US" sz="1600" dirty="0"/>
              <a:t>This means that anyone can compute a hash for any data, as long as they have the correct hash function.</a:t>
            </a:r>
          </a:p>
          <a:p>
            <a:pPr>
              <a:buFont typeface="Arial" panose="020B0604020202020204" pitchFamily="34" charset="0"/>
              <a:buChar char="•"/>
            </a:pPr>
            <a:r>
              <a:rPr lang="en-US" sz="1600" dirty="0"/>
              <a:t>Therefore, hashing is vulnerable to man-in-the-middle attacks and does not provide security to transmitted data. To provide integrity and origin authentication, something more is required.</a:t>
            </a:r>
          </a:p>
        </p:txBody>
      </p:sp>
      <p:sp>
        <p:nvSpPr>
          <p:cNvPr id="5" name="Content Placeholder 1">
            <a:extLst>
              <a:ext uri="{FF2B5EF4-FFF2-40B4-BE49-F238E27FC236}">
                <a16:creationId xmlns:a16="http://schemas.microsoft.com/office/drawing/2014/main" id="{876EAC6D-6B07-4DE0-A079-418CED064DB2}"/>
              </a:ext>
            </a:extLst>
          </p:cNvPr>
          <p:cNvSpPr txBox="1"/>
          <p:nvPr/>
        </p:nvSpPr>
        <p:spPr>
          <a:xfrm>
            <a:off x="287079" y="3266145"/>
            <a:ext cx="8569842" cy="584775"/>
          </a:xfrm>
          <a:prstGeom prst="rect">
            <a:avLst/>
          </a:prstGeom>
          <a:noFill/>
        </p:spPr>
        <p:txBody>
          <a:bodyPr wrap="square">
            <a:spAutoFit/>
          </a:bodyPr>
          <a:lstStyle/>
          <a:p>
            <a:pPr>
              <a:buNone/>
            </a:pPr>
            <a:r>
              <a:rPr lang="en-US" sz="1600" b="1" i="1" dirty="0">
                <a:solidFill>
                  <a:srgbClr val="000000"/>
                </a:solidFill>
                <a:latin typeface="+mn-lt"/>
              </a:rPr>
              <a:t>Note:</a:t>
            </a:r>
            <a:r>
              <a:rPr lang="en-US" sz="1600" i="1" dirty="0">
                <a:solidFill>
                  <a:srgbClr val="000000"/>
                </a:solidFill>
                <a:latin typeface="+mn-lt"/>
              </a:rPr>
              <a:t> Hashing algorithms only protect against accidental changes and does not protect the data from changes deliberately made by a threat actor.</a:t>
            </a:r>
          </a:p>
        </p:txBody>
      </p:sp>
    </p:spTree>
    <p:custDataLst>
      <p:tags r:id="rId1"/>
    </p:custDataLst>
    <p:extLst>
      <p:ext uri="{BB962C8B-B14F-4D97-AF65-F5344CB8AC3E}">
        <p14:creationId xmlns:p14="http://schemas.microsoft.com/office/powerpoint/2010/main" val="328478142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Origin Authentication</a:t>
            </a:r>
          </a:p>
        </p:txBody>
      </p:sp>
      <p:sp>
        <p:nvSpPr>
          <p:cNvPr id="2" name="Content Placeholder 1"/>
          <p:cNvSpPr>
            <a:spLocks noGrp="1"/>
          </p:cNvSpPr>
          <p:nvPr>
            <p:ph idx="1"/>
          </p:nvPr>
        </p:nvSpPr>
        <p:spPr>
          <a:xfrm>
            <a:off x="186597" y="798944"/>
            <a:ext cx="8658741" cy="1189344"/>
          </a:xfrm>
        </p:spPr>
        <p:txBody>
          <a:bodyPr/>
          <a:lstStyle/>
          <a:p>
            <a:pPr>
              <a:buFont typeface="Arial" panose="020B0604020202020204" pitchFamily="34" charset="0"/>
              <a:buChar char="•"/>
            </a:pPr>
            <a:r>
              <a:rPr lang="en-US" sz="1800" dirty="0"/>
              <a:t>To add origin authentication and integrity assurance, use a keyed-hash message authentication code (HMAC). </a:t>
            </a:r>
          </a:p>
          <a:p>
            <a:pPr>
              <a:buFont typeface="Arial" panose="020B0604020202020204" pitchFamily="34" charset="0"/>
              <a:buChar char="•"/>
            </a:pPr>
            <a:r>
              <a:rPr lang="en-US" sz="1800" dirty="0"/>
              <a:t>HMAC uses an additional secret key as input to the hash function.</a:t>
            </a:r>
          </a:p>
        </p:txBody>
      </p:sp>
      <p:sp>
        <p:nvSpPr>
          <p:cNvPr id="5" name="Content Placeholder 1">
            <a:extLst>
              <a:ext uri="{FF2B5EF4-FFF2-40B4-BE49-F238E27FC236}">
                <a16:creationId xmlns:a16="http://schemas.microsoft.com/office/drawing/2014/main" id="{4C5A8988-94F4-4220-8C75-22EE29E7E2EC}"/>
              </a:ext>
            </a:extLst>
          </p:cNvPr>
          <p:cNvSpPr txBox="1"/>
          <p:nvPr/>
        </p:nvSpPr>
        <p:spPr>
          <a:xfrm>
            <a:off x="329608" y="2143039"/>
            <a:ext cx="8515730" cy="646331"/>
          </a:xfrm>
          <a:prstGeom prst="rect">
            <a:avLst/>
          </a:prstGeom>
          <a:noFill/>
        </p:spPr>
        <p:txBody>
          <a:bodyPr wrap="square">
            <a:spAutoFit/>
          </a:bodyPr>
          <a:lstStyle/>
          <a:p>
            <a:pPr>
              <a:buNone/>
            </a:pPr>
            <a:r>
              <a:rPr lang="en-US" b="1" i="1" dirty="0">
                <a:solidFill>
                  <a:srgbClr val="000000"/>
                </a:solidFill>
                <a:latin typeface="+mn-lt"/>
              </a:rPr>
              <a:t>Note:</a:t>
            </a:r>
            <a:r>
              <a:rPr lang="en-US" i="1" dirty="0">
                <a:solidFill>
                  <a:srgbClr val="000000"/>
                </a:solidFill>
                <a:latin typeface="+mn-lt"/>
              </a:rPr>
              <a:t> Other Message Authentication Code (MAC) methods are also used. However, HMAC is used in many systems including SSL, IPsec, and SSH.</a:t>
            </a:r>
          </a:p>
        </p:txBody>
      </p:sp>
    </p:spTree>
    <p:custDataLst>
      <p:tags r:id="rId1"/>
    </p:custDataLst>
    <p:extLst>
      <p:ext uri="{BB962C8B-B14F-4D97-AF65-F5344CB8AC3E}">
        <p14:creationId xmlns:p14="http://schemas.microsoft.com/office/powerpoint/2010/main" val="227334461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Origin Authentication (Contd.)</a:t>
            </a:r>
          </a:p>
        </p:txBody>
      </p:sp>
      <p:sp>
        <p:nvSpPr>
          <p:cNvPr id="2" name="Content Placeholder 1"/>
          <p:cNvSpPr>
            <a:spLocks noGrp="1"/>
          </p:cNvSpPr>
          <p:nvPr>
            <p:ph idx="1"/>
          </p:nvPr>
        </p:nvSpPr>
        <p:spPr>
          <a:xfrm>
            <a:off x="144064" y="777678"/>
            <a:ext cx="5576252" cy="3974937"/>
          </a:xfrm>
        </p:spPr>
        <p:txBody>
          <a:bodyPr/>
          <a:lstStyle/>
          <a:p>
            <a:pPr marL="0" indent="0">
              <a:spcBef>
                <a:spcPts val="400"/>
              </a:spcBef>
              <a:spcAft>
                <a:spcPts val="400"/>
              </a:spcAft>
              <a:buNone/>
            </a:pPr>
            <a:r>
              <a:rPr lang="en-US" sz="1600" b="1" dirty="0"/>
              <a:t>HMAC Hashing Algorithm</a:t>
            </a:r>
          </a:p>
          <a:p>
            <a:pPr>
              <a:spcBef>
                <a:spcPts val="400"/>
              </a:spcBef>
              <a:spcAft>
                <a:spcPts val="400"/>
              </a:spcAft>
              <a:buFont typeface="Arial" panose="020B0604020202020204" pitchFamily="34" charset="0"/>
              <a:buChar char="•"/>
            </a:pPr>
            <a:r>
              <a:rPr lang="en-US" sz="1600" dirty="0"/>
              <a:t>An HMAC is calculated using any cryptographic algorithm that combines a cryptographic hash function with a secret key. </a:t>
            </a:r>
          </a:p>
          <a:p>
            <a:pPr>
              <a:spcBef>
                <a:spcPts val="400"/>
              </a:spcBef>
              <a:spcAft>
                <a:spcPts val="400"/>
              </a:spcAft>
              <a:buFont typeface="Arial" panose="020B0604020202020204" pitchFamily="34" charset="0"/>
              <a:buChar char="•"/>
            </a:pPr>
            <a:r>
              <a:rPr lang="en-US" sz="1600" dirty="0"/>
              <a:t>Only the sender and the receiver know the secret key, and the output of the hash function depends on the input data and the secret key. </a:t>
            </a:r>
          </a:p>
          <a:p>
            <a:pPr>
              <a:spcBef>
                <a:spcPts val="400"/>
              </a:spcBef>
              <a:spcAft>
                <a:spcPts val="400"/>
              </a:spcAft>
              <a:buFont typeface="Arial" panose="020B0604020202020204" pitchFamily="34" charset="0"/>
              <a:buChar char="•"/>
            </a:pPr>
            <a:r>
              <a:rPr lang="en-IN" sz="1600" dirty="0"/>
              <a:t>Only parties who have access to that secret key can compute the digest of an HMAC function.</a:t>
            </a:r>
            <a:endParaRPr lang="en-US" sz="1600" dirty="0"/>
          </a:p>
          <a:p>
            <a:pPr>
              <a:spcBef>
                <a:spcPts val="400"/>
              </a:spcBef>
              <a:spcAft>
                <a:spcPts val="400"/>
              </a:spcAft>
              <a:buFont typeface="Arial" panose="020B0604020202020204" pitchFamily="34" charset="0"/>
              <a:buChar char="•"/>
            </a:pPr>
            <a:r>
              <a:rPr lang="en-US" sz="1600" dirty="0"/>
              <a:t>If two parties share a secret key and use HMAC functions for authentication, a properly constructed HMAC digest of a message that a party has received indicates that the other party was the originator of the message.</a:t>
            </a:r>
          </a:p>
        </p:txBody>
      </p:sp>
      <p:pic>
        <p:nvPicPr>
          <p:cNvPr id="3" name="Picture 2">
            <a:extLst>
              <a:ext uri="{FF2B5EF4-FFF2-40B4-BE49-F238E27FC236}">
                <a16:creationId xmlns:a16="http://schemas.microsoft.com/office/drawing/2014/main" id="{6F528577-0C4A-4EE7-BB87-400ADC7DCCBA}"/>
              </a:ext>
            </a:extLst>
          </p:cNvPr>
          <p:cNvPicPr>
            <a:picLocks noChangeAspect="1"/>
          </p:cNvPicPr>
          <p:nvPr/>
        </p:nvPicPr>
        <p:blipFill rotWithShape="1">
          <a:blip r:embed="rId4"/>
          <a:srcRect l="1394"/>
          <a:stretch/>
        </p:blipFill>
        <p:spPr>
          <a:xfrm>
            <a:off x="5539218" y="1296763"/>
            <a:ext cx="3499428" cy="339832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4059794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Origin Authentication (Contd.)</a:t>
            </a:r>
          </a:p>
        </p:txBody>
      </p:sp>
      <p:sp>
        <p:nvSpPr>
          <p:cNvPr id="2" name="Content Placeholder 1"/>
          <p:cNvSpPr>
            <a:spLocks noGrp="1"/>
          </p:cNvSpPr>
          <p:nvPr>
            <p:ph idx="1"/>
          </p:nvPr>
        </p:nvSpPr>
        <p:spPr>
          <a:xfrm>
            <a:off x="207863" y="742052"/>
            <a:ext cx="3928208" cy="4202087"/>
          </a:xfrm>
        </p:spPr>
        <p:txBody>
          <a:bodyPr/>
          <a:lstStyle/>
          <a:p>
            <a:pPr marL="0" indent="0">
              <a:buNone/>
            </a:pPr>
            <a:r>
              <a:rPr lang="en-US" sz="1600" b="1" dirty="0"/>
              <a:t>Creating the HMAC Value</a:t>
            </a:r>
          </a:p>
          <a:p>
            <a:pPr>
              <a:buFont typeface="Arial" panose="020B0604020202020204" pitchFamily="34" charset="0"/>
              <a:buChar char="•"/>
            </a:pPr>
            <a:r>
              <a:rPr lang="en-US" sz="1600" dirty="0"/>
              <a:t>As shown in the figure, the sending device inputs data into the hashing algorithm and calculates the fixed-length HMAC digest.</a:t>
            </a:r>
          </a:p>
          <a:p>
            <a:pPr>
              <a:buFont typeface="Arial" panose="020B0604020202020204" pitchFamily="34" charset="0"/>
              <a:buChar char="•"/>
            </a:pPr>
            <a:r>
              <a:rPr lang="en-US" sz="1600" dirty="0"/>
              <a:t>This authenticated digest is then attached to the message and sent to the receiver.</a:t>
            </a:r>
          </a:p>
        </p:txBody>
      </p:sp>
      <p:pic>
        <p:nvPicPr>
          <p:cNvPr id="3" name="Picture 2">
            <a:extLst>
              <a:ext uri="{FF2B5EF4-FFF2-40B4-BE49-F238E27FC236}">
                <a16:creationId xmlns:a16="http://schemas.microsoft.com/office/drawing/2014/main" id="{5E2627E3-3084-4C83-B9FA-1B33000F1565}"/>
              </a:ext>
            </a:extLst>
          </p:cNvPr>
          <p:cNvPicPr>
            <a:picLocks noChangeAspect="1"/>
          </p:cNvPicPr>
          <p:nvPr/>
        </p:nvPicPr>
        <p:blipFill>
          <a:blip r:embed="rId4"/>
          <a:stretch>
            <a:fillRect/>
          </a:stretch>
        </p:blipFill>
        <p:spPr>
          <a:xfrm>
            <a:off x="4133669" y="951079"/>
            <a:ext cx="4373495" cy="37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0370745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21 Planning Guide</a:t>
            </a:r>
          </a:p>
        </p:txBody>
      </p:sp>
      <p:sp>
        <p:nvSpPr>
          <p:cNvPr id="4099" name="Content Placeholder 3"/>
          <p:cNvSpPr>
            <a:spLocks noGrp="1" noChangeArrowheads="1"/>
          </p:cNvSpPr>
          <p:nvPr>
            <p:ph idx="1"/>
          </p:nvPr>
        </p:nvSpPr>
        <p:spPr>
          <a:xfrm>
            <a:off x="144065" y="7227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sz="1500" dirty="0"/>
              <a:t>Information to help you become familiar with the module</a:t>
            </a:r>
          </a:p>
          <a:p>
            <a:pPr lvl="1"/>
            <a:r>
              <a:rPr lang="en-CA" sz="1500" dirty="0"/>
              <a:t>Teaching aids</a:t>
            </a:r>
          </a:p>
          <a:p>
            <a:pPr>
              <a:buFont typeface="Arial" panose="020B0604020202020204" pitchFamily="34" charset="0"/>
              <a:buChar char="•"/>
            </a:pPr>
            <a:r>
              <a:rPr lang="en-CA" dirty="0"/>
              <a:t>Instructor Class Presentation</a:t>
            </a:r>
          </a:p>
          <a:p>
            <a:pPr lvl="1"/>
            <a:r>
              <a:rPr lang="en-CA" sz="1500" dirty="0"/>
              <a:t>Optional slides that you can use in the classroom</a:t>
            </a:r>
          </a:p>
          <a:p>
            <a:pPr lvl="1"/>
            <a:r>
              <a:rPr lang="en-CA" sz="1500" dirty="0"/>
              <a:t>Begins on slide # 9</a:t>
            </a:r>
            <a:endParaRPr lang="en-CA" sz="1500" dirty="0">
              <a:solidFill>
                <a:srgbClr val="FF0000"/>
              </a:solidFill>
            </a:endParaRPr>
          </a:p>
          <a:p>
            <a:pPr marL="142875" lvl="1" indent="0" algn="ctr">
              <a:buNone/>
            </a:pPr>
            <a:r>
              <a:rPr lang="en-CA" sz="1500" b="1" dirty="0"/>
              <a:t>Note</a:t>
            </a:r>
            <a:r>
              <a:rPr lang="en-CA" sz="1500" dirty="0"/>
              <a:t>: Remove the Planning Guide from this presentation before sharing with anyone</a:t>
            </a:r>
            <a:r>
              <a:rPr lang="en-CA" sz="1600" dirty="0"/>
              <a:t>.</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Origin Authentication (Contd.)</a:t>
            </a:r>
          </a:p>
        </p:txBody>
      </p:sp>
      <p:sp>
        <p:nvSpPr>
          <p:cNvPr id="2" name="Content Placeholder 1"/>
          <p:cNvSpPr>
            <a:spLocks noGrp="1"/>
          </p:cNvSpPr>
          <p:nvPr>
            <p:ph idx="1"/>
          </p:nvPr>
        </p:nvSpPr>
        <p:spPr>
          <a:xfrm>
            <a:off x="144065" y="763319"/>
            <a:ext cx="4342876" cy="3840579"/>
          </a:xfrm>
        </p:spPr>
        <p:txBody>
          <a:bodyPr/>
          <a:lstStyle/>
          <a:p>
            <a:pPr marL="0" indent="0">
              <a:buNone/>
            </a:pPr>
            <a:r>
              <a:rPr lang="en-US" sz="1600" b="1" dirty="0"/>
              <a:t>Verifying the HMAC Value</a:t>
            </a:r>
          </a:p>
          <a:p>
            <a:pPr>
              <a:buFont typeface="Arial" panose="020B0604020202020204" pitchFamily="34" charset="0"/>
              <a:buChar char="•"/>
            </a:pPr>
            <a:r>
              <a:rPr lang="en-US" sz="1600" dirty="0"/>
              <a:t>In the figure, the receiving device removes the digest from the message and uses the plaintext message with its secret key as input into the same hashing function.</a:t>
            </a:r>
          </a:p>
          <a:p>
            <a:pPr>
              <a:buFont typeface="Arial" panose="020B0604020202020204" pitchFamily="34" charset="0"/>
              <a:buChar char="•"/>
            </a:pPr>
            <a:r>
              <a:rPr lang="en-US" sz="1600" dirty="0"/>
              <a:t>If the digest that is calculated by the receiving device is equal to the digest that was sent, the message has not been altered. </a:t>
            </a:r>
          </a:p>
          <a:p>
            <a:pPr>
              <a:buFont typeface="Arial" panose="020B0604020202020204" pitchFamily="34" charset="0"/>
              <a:buChar char="•"/>
            </a:pPr>
            <a:r>
              <a:rPr lang="en-US" sz="1600" dirty="0"/>
              <a:t>Additionally, the origin of the message is authenticated because only the sender possesses a copy of the shared secret key. The HMAC function has ensured the authenticity of the message.</a:t>
            </a:r>
          </a:p>
        </p:txBody>
      </p:sp>
      <p:pic>
        <p:nvPicPr>
          <p:cNvPr id="3" name="Picture 2">
            <a:extLst>
              <a:ext uri="{FF2B5EF4-FFF2-40B4-BE49-F238E27FC236}">
                <a16:creationId xmlns:a16="http://schemas.microsoft.com/office/drawing/2014/main" id="{F2E0C30C-70E3-4D87-AF18-871E5FF0C704}"/>
              </a:ext>
            </a:extLst>
          </p:cNvPr>
          <p:cNvPicPr>
            <a:picLocks noChangeAspect="1"/>
          </p:cNvPicPr>
          <p:nvPr/>
        </p:nvPicPr>
        <p:blipFill>
          <a:blip r:embed="rId4"/>
          <a:stretch>
            <a:fillRect/>
          </a:stretch>
        </p:blipFill>
        <p:spPr>
          <a:xfrm>
            <a:off x="4486941" y="946286"/>
            <a:ext cx="4290438" cy="37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2640252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Origin Authentication (Contd.)</a:t>
            </a:r>
          </a:p>
        </p:txBody>
      </p:sp>
      <p:sp>
        <p:nvSpPr>
          <p:cNvPr id="2" name="Content Placeholder 1"/>
          <p:cNvSpPr>
            <a:spLocks noGrp="1"/>
          </p:cNvSpPr>
          <p:nvPr>
            <p:ph idx="1"/>
          </p:nvPr>
        </p:nvSpPr>
        <p:spPr>
          <a:xfrm>
            <a:off x="144065" y="724513"/>
            <a:ext cx="4725647" cy="3985710"/>
          </a:xfrm>
        </p:spPr>
        <p:txBody>
          <a:bodyPr/>
          <a:lstStyle/>
          <a:p>
            <a:pPr marL="0" indent="0">
              <a:spcBef>
                <a:spcPts val="400"/>
              </a:spcBef>
              <a:spcAft>
                <a:spcPts val="400"/>
              </a:spcAft>
              <a:buNone/>
            </a:pPr>
            <a:r>
              <a:rPr lang="en-US" sz="1600" b="1" dirty="0"/>
              <a:t>Cisco Router HMAC Example</a:t>
            </a:r>
          </a:p>
          <a:p>
            <a:pPr>
              <a:spcBef>
                <a:spcPts val="400"/>
              </a:spcBef>
              <a:spcAft>
                <a:spcPts val="400"/>
              </a:spcAft>
              <a:buFont typeface="Arial" panose="020B0604020202020204" pitchFamily="34" charset="0"/>
              <a:buChar char="•"/>
            </a:pPr>
            <a:r>
              <a:rPr lang="en-US" sz="1600" dirty="0"/>
              <a:t>In the figure, HMACs are used by Cisco routers that are configured to use Open Shortest Path First (OSPF) routing authentication.</a:t>
            </a:r>
          </a:p>
          <a:p>
            <a:pPr>
              <a:spcBef>
                <a:spcPts val="400"/>
              </a:spcBef>
              <a:spcAft>
                <a:spcPts val="400"/>
              </a:spcAft>
              <a:buFont typeface="Arial" panose="020B0604020202020204" pitchFamily="34" charset="0"/>
              <a:buChar char="•"/>
            </a:pPr>
            <a:r>
              <a:rPr lang="en-US" sz="1600" dirty="0"/>
              <a:t>R1 is sending a link state update (LSU) regarding a route to network 10.2.0.0/16:</a:t>
            </a:r>
          </a:p>
          <a:p>
            <a:pPr lvl="1">
              <a:spcBef>
                <a:spcPts val="400"/>
              </a:spcBef>
              <a:spcAft>
                <a:spcPts val="400"/>
              </a:spcAft>
              <a:buFont typeface="Arial" panose="020B0604020202020204" pitchFamily="34" charset="0"/>
              <a:buChar char="•"/>
            </a:pPr>
            <a:r>
              <a:rPr lang="en-US" sz="1600" dirty="0"/>
              <a:t>R1 calculates the hash value using the LSU message and the secret key.</a:t>
            </a:r>
          </a:p>
          <a:p>
            <a:pPr lvl="1">
              <a:spcBef>
                <a:spcPts val="400"/>
              </a:spcBef>
              <a:spcAft>
                <a:spcPts val="400"/>
              </a:spcAft>
              <a:buFont typeface="Arial" panose="020B0604020202020204" pitchFamily="34" charset="0"/>
              <a:buChar char="•"/>
            </a:pPr>
            <a:r>
              <a:rPr lang="en-US" sz="1600" dirty="0"/>
              <a:t>The resulting hash value is sent with the LSU to R2.</a:t>
            </a:r>
          </a:p>
          <a:p>
            <a:pPr lvl="1">
              <a:spcBef>
                <a:spcPts val="400"/>
              </a:spcBef>
              <a:spcAft>
                <a:spcPts val="400"/>
              </a:spcAft>
              <a:buFont typeface="Arial" panose="020B0604020202020204" pitchFamily="34" charset="0"/>
              <a:buChar char="•"/>
            </a:pPr>
            <a:r>
              <a:rPr lang="en-US" sz="1600" dirty="0"/>
              <a:t>R2 calculates the hash value using the LSU and its secret key. R2 accepts the update if the hash values match. If they do not match, R2 discards the update.</a:t>
            </a:r>
          </a:p>
        </p:txBody>
      </p:sp>
      <p:pic>
        <p:nvPicPr>
          <p:cNvPr id="3" name="Picture 2">
            <a:extLst>
              <a:ext uri="{FF2B5EF4-FFF2-40B4-BE49-F238E27FC236}">
                <a16:creationId xmlns:a16="http://schemas.microsoft.com/office/drawing/2014/main" id="{B215BB76-A10F-4082-9F5E-52C0C861F02C}"/>
              </a:ext>
            </a:extLst>
          </p:cNvPr>
          <p:cNvPicPr>
            <a:picLocks noChangeAspect="1"/>
          </p:cNvPicPr>
          <p:nvPr/>
        </p:nvPicPr>
        <p:blipFill>
          <a:blip r:embed="rId4"/>
          <a:stretch>
            <a:fillRect/>
          </a:stretch>
        </p:blipFill>
        <p:spPr>
          <a:xfrm>
            <a:off x="4735683" y="1198405"/>
            <a:ext cx="4353250" cy="28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99325696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Cryptography </a:t>
            </a:r>
            <a:br>
              <a:rPr lang="en-US" altLang="en-US" sz="1600" dirty="0"/>
            </a:br>
            <a:r>
              <a:rPr lang="en-US" dirty="0"/>
              <a:t>Lab – Hashing Things Out</a:t>
            </a:r>
          </a:p>
        </p:txBody>
      </p:sp>
      <p:sp>
        <p:nvSpPr>
          <p:cNvPr id="2" name="Content Placeholder 1"/>
          <p:cNvSpPr>
            <a:spLocks noGrp="1"/>
          </p:cNvSpPr>
          <p:nvPr>
            <p:ph idx="1"/>
          </p:nvPr>
        </p:nvSpPr>
        <p:spPr>
          <a:xfrm>
            <a:off x="144065" y="798944"/>
            <a:ext cx="8855870" cy="3935102"/>
          </a:xfrm>
        </p:spPr>
        <p:txBody>
          <a:bodyPr/>
          <a:lstStyle/>
          <a:p>
            <a:pPr marL="0" indent="0">
              <a:buNone/>
            </a:pPr>
            <a:r>
              <a:rPr lang="en-US" sz="1800" b="0" i="0" dirty="0">
                <a:effectLst/>
              </a:rPr>
              <a:t>In this lab, you will complete the following objectives:</a:t>
            </a:r>
          </a:p>
          <a:p>
            <a:pPr>
              <a:buFont typeface="Arial" panose="020B0604020202020204" pitchFamily="34" charset="0"/>
              <a:buChar char="•"/>
            </a:pPr>
            <a:r>
              <a:rPr lang="en-US" sz="1800" b="0" i="0" dirty="0">
                <a:effectLst/>
              </a:rPr>
              <a:t>Creating Hashes with OpenSSL</a:t>
            </a:r>
          </a:p>
          <a:p>
            <a:pPr>
              <a:buFont typeface="Arial" panose="020B0604020202020204" pitchFamily="34" charset="0"/>
              <a:buChar char="•"/>
            </a:pPr>
            <a:r>
              <a:rPr lang="en-US" sz="1800" b="0" i="0" dirty="0">
                <a:effectLst/>
              </a:rPr>
              <a:t>Verifying Hashes</a:t>
            </a:r>
          </a:p>
        </p:txBody>
      </p:sp>
    </p:spTree>
    <p:custDataLst>
      <p:tags r:id="rId1"/>
    </p:custDataLst>
    <p:extLst>
      <p:ext uri="{BB962C8B-B14F-4D97-AF65-F5344CB8AC3E}">
        <p14:creationId xmlns:p14="http://schemas.microsoft.com/office/powerpoint/2010/main" val="290522439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67" y="1956122"/>
            <a:ext cx="8137266" cy="946873"/>
          </a:xfrm>
        </p:spPr>
        <p:txBody>
          <a:bodyPr/>
          <a:lstStyle/>
          <a:p>
            <a:r>
              <a:rPr lang="en-US" dirty="0">
                <a:solidFill>
                  <a:schemeClr val="accent5">
                    <a:lumMod val="40000"/>
                    <a:lumOff val="60000"/>
                  </a:schemeClr>
                </a:solidFill>
              </a:rPr>
              <a:t>21.2 Confidentiality</a:t>
            </a:r>
          </a:p>
        </p:txBody>
      </p:sp>
    </p:spTree>
    <p:custDataLst>
      <p:tags r:id="rId1"/>
    </p:custDataLst>
    <p:extLst>
      <p:ext uri="{BB962C8B-B14F-4D97-AF65-F5344CB8AC3E}">
        <p14:creationId xmlns:p14="http://schemas.microsoft.com/office/powerpoint/2010/main" val="319387565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Data Confidentiality</a:t>
            </a:r>
          </a:p>
        </p:txBody>
      </p:sp>
      <p:sp>
        <p:nvSpPr>
          <p:cNvPr id="2" name="Content Placeholder 1"/>
          <p:cNvSpPr>
            <a:spLocks noGrp="1"/>
          </p:cNvSpPr>
          <p:nvPr>
            <p:ph idx="1"/>
          </p:nvPr>
        </p:nvSpPr>
        <p:spPr>
          <a:xfrm>
            <a:off x="180358" y="726753"/>
            <a:ext cx="8999935" cy="2299098"/>
          </a:xfrm>
        </p:spPr>
        <p:txBody>
          <a:bodyPr/>
          <a:lstStyle/>
          <a:p>
            <a:pPr>
              <a:spcBef>
                <a:spcPts val="300"/>
              </a:spcBef>
              <a:spcAft>
                <a:spcPts val="300"/>
              </a:spcAft>
              <a:buFont typeface="Arial" panose="020B0604020202020204" pitchFamily="34" charset="0"/>
              <a:buChar char="•"/>
            </a:pPr>
            <a:r>
              <a:rPr lang="en-US" sz="1600" dirty="0"/>
              <a:t>There are two classes of encryption used to provide data confidentiality; asymmetric and symmetric. These two classes differ in how they use keys.</a:t>
            </a:r>
          </a:p>
          <a:p>
            <a:pPr>
              <a:spcBef>
                <a:spcPts val="300"/>
              </a:spcBef>
              <a:spcAft>
                <a:spcPts val="300"/>
              </a:spcAft>
              <a:buFont typeface="Arial" panose="020B0604020202020204" pitchFamily="34" charset="0"/>
              <a:buChar char="•"/>
            </a:pPr>
            <a:r>
              <a:rPr lang="en-US" sz="1600" dirty="0"/>
              <a:t>Symmetric encryption algorithms such as Data Encryption Standard (DES), 3DES, and Advanced Encryption Standard (AES) are based on the premise that each communicating party knows the pre-shared key.</a:t>
            </a:r>
          </a:p>
          <a:p>
            <a:pPr>
              <a:spcBef>
                <a:spcPts val="300"/>
              </a:spcBef>
              <a:spcAft>
                <a:spcPts val="300"/>
              </a:spcAft>
              <a:buFont typeface="Arial" panose="020B0604020202020204" pitchFamily="34" charset="0"/>
              <a:buChar char="•"/>
            </a:pPr>
            <a:r>
              <a:rPr lang="en-US" sz="1600" dirty="0"/>
              <a:t>Data confidentiality can also be ensured using asymmetric algorithms, including Rivest, Shamir, and Adleman (RSA) and the public key infrastructure (PKI).</a:t>
            </a:r>
          </a:p>
          <a:p>
            <a:pPr>
              <a:spcBef>
                <a:spcPts val="300"/>
              </a:spcBef>
              <a:spcAft>
                <a:spcPts val="300"/>
              </a:spcAft>
              <a:buFont typeface="Arial" panose="020B0604020202020204" pitchFamily="34" charset="0"/>
              <a:buChar char="•"/>
            </a:pPr>
            <a:r>
              <a:rPr lang="en-US" sz="1600" b="0" i="0" dirty="0">
                <a:effectLst/>
              </a:rPr>
              <a:t>The figure highlights some differences between symmetric and asymmetric encryption.</a:t>
            </a:r>
            <a:endParaRPr lang="en-US" sz="1600" dirty="0"/>
          </a:p>
        </p:txBody>
      </p:sp>
      <p:pic>
        <p:nvPicPr>
          <p:cNvPr id="3" name="Picture 2">
            <a:extLst>
              <a:ext uri="{FF2B5EF4-FFF2-40B4-BE49-F238E27FC236}">
                <a16:creationId xmlns:a16="http://schemas.microsoft.com/office/drawing/2014/main" id="{8C424E37-2EAB-4D3C-A5DB-C372BCDE8C75}"/>
              </a:ext>
            </a:extLst>
          </p:cNvPr>
          <p:cNvPicPr>
            <a:picLocks noChangeAspect="1"/>
          </p:cNvPicPr>
          <p:nvPr/>
        </p:nvPicPr>
        <p:blipFill rotWithShape="1">
          <a:blip r:embed="rId4"/>
          <a:srcRect l="1575" t="20092" r="1575" b="34952"/>
          <a:stretch/>
        </p:blipFill>
        <p:spPr>
          <a:xfrm>
            <a:off x="847156" y="3001792"/>
            <a:ext cx="7300938" cy="1728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77251900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Symmetric Encryption </a:t>
            </a:r>
          </a:p>
        </p:txBody>
      </p:sp>
      <p:sp>
        <p:nvSpPr>
          <p:cNvPr id="2" name="Content Placeholder 2"/>
          <p:cNvSpPr>
            <a:spLocks noGrp="1"/>
          </p:cNvSpPr>
          <p:nvPr>
            <p:ph idx="1"/>
          </p:nvPr>
        </p:nvSpPr>
        <p:spPr>
          <a:xfrm>
            <a:off x="189963" y="781975"/>
            <a:ext cx="9080786" cy="2109457"/>
          </a:xfrm>
        </p:spPr>
        <p:txBody>
          <a:bodyPr/>
          <a:lstStyle/>
          <a:p>
            <a:pPr marL="180975" indent="-180975" defTabSz="457200">
              <a:spcBef>
                <a:spcPts val="300"/>
              </a:spcBef>
              <a:spcAft>
                <a:spcPts val="300"/>
              </a:spcAft>
              <a:buClrTx/>
              <a:buFont typeface="Arial" panose="020B0604020202020204" pitchFamily="34" charset="0"/>
              <a:buChar char="•"/>
            </a:pPr>
            <a:r>
              <a:rPr lang="en-US" sz="1600" dirty="0"/>
              <a:t>Symmetric algorithms use the same pre-shared key (secret key) to encrypt and decrypt data.</a:t>
            </a:r>
            <a:endParaRPr lang="en-IN" sz="1600" dirty="0">
              <a:latin typeface="Arial" charset="0"/>
              <a:ea typeface="ＭＳ Ｐゴシック" pitchFamily="34" charset="-128"/>
              <a:cs typeface="+mn-cs"/>
            </a:endParaRPr>
          </a:p>
          <a:p>
            <a:pPr marL="180975" indent="-180975" defTabSz="457200">
              <a:spcBef>
                <a:spcPts val="300"/>
              </a:spcBef>
              <a:spcAft>
                <a:spcPts val="300"/>
              </a:spcAft>
              <a:buClrTx/>
              <a:buFont typeface="Arial" panose="020B0604020202020204" pitchFamily="34" charset="0"/>
              <a:buChar char="•"/>
            </a:pPr>
            <a:r>
              <a:rPr lang="en-IN" sz="1600" dirty="0">
                <a:latin typeface="Arial" charset="0"/>
                <a:ea typeface="ＭＳ Ｐゴシック" pitchFamily="34" charset="-128"/>
                <a:cs typeface="+mn-cs"/>
              </a:rPr>
              <a:t>Symmetric encryption algorithms are commonly used with VPN traffic because they use less CPU resources than asymmetric encryption algorithms.</a:t>
            </a:r>
          </a:p>
          <a:p>
            <a:pPr marL="180975" indent="-180975" defTabSz="457200">
              <a:spcBef>
                <a:spcPts val="300"/>
              </a:spcBef>
              <a:spcAft>
                <a:spcPts val="300"/>
              </a:spcAft>
              <a:buClrTx/>
              <a:buFont typeface="Arial" panose="020B0604020202020204" pitchFamily="34" charset="0"/>
              <a:buChar char="•"/>
            </a:pPr>
            <a:r>
              <a:rPr lang="en-IN" sz="1600" dirty="0">
                <a:latin typeface="Arial" charset="0"/>
                <a:ea typeface="ＭＳ Ｐゴシック" pitchFamily="34" charset="-128"/>
                <a:cs typeface="+mn-cs"/>
              </a:rPr>
              <a:t>When using these algorithms, the longer the key, the longer it will take for someone to discover the key. </a:t>
            </a:r>
          </a:p>
          <a:p>
            <a:pPr marL="180975" indent="-180975" defTabSz="457200">
              <a:spcBef>
                <a:spcPts val="300"/>
              </a:spcBef>
              <a:spcAft>
                <a:spcPts val="300"/>
              </a:spcAft>
              <a:buClrTx/>
              <a:buFont typeface="Arial" panose="020B0604020202020204" pitchFamily="34" charset="0"/>
              <a:buChar char="•"/>
            </a:pPr>
            <a:r>
              <a:rPr lang="en-US" sz="1600" dirty="0">
                <a:latin typeface="Arial" charset="0"/>
                <a:ea typeface="ＭＳ Ｐゴシック" pitchFamily="34" charset="-128"/>
                <a:cs typeface="+mn-cs"/>
              </a:rPr>
              <a:t>Most encryption keys are between 112 and 256 bits. Use a longer key for more secure communications.</a:t>
            </a:r>
          </a:p>
          <a:p>
            <a:pPr marL="180975" indent="-180975" defTabSz="457200">
              <a:spcBef>
                <a:spcPts val="300"/>
              </a:spcBef>
              <a:spcAft>
                <a:spcPts val="300"/>
              </a:spcAft>
              <a:buClrTx/>
              <a:buFont typeface="Arial" panose="020B0604020202020204" pitchFamily="34" charset="0"/>
              <a:buChar char="•"/>
            </a:pPr>
            <a:r>
              <a:rPr lang="en-US" sz="1600" dirty="0"/>
              <a:t>Symmetric encryption algorithms are sometimes classified as a block cipher or a stream cipher. </a:t>
            </a:r>
          </a:p>
          <a:p>
            <a:pPr marL="180975" indent="-180975" defTabSz="457200">
              <a:spcBef>
                <a:spcPts val="300"/>
              </a:spcBef>
              <a:spcAft>
                <a:spcPts val="300"/>
              </a:spcAft>
              <a:buClrTx/>
              <a:buFont typeface="Arial" panose="020B0604020202020204" pitchFamily="34" charset="0"/>
              <a:buChar char="•"/>
            </a:pPr>
            <a:endParaRPr lang="en-US" sz="1600" dirty="0">
              <a:latin typeface="Arial" charset="0"/>
              <a:ea typeface="ＭＳ Ｐゴシック" pitchFamily="34" charset="-128"/>
              <a:cs typeface="+mn-cs"/>
            </a:endParaRPr>
          </a:p>
        </p:txBody>
      </p:sp>
      <p:pic>
        <p:nvPicPr>
          <p:cNvPr id="3" name="Picture 2">
            <a:extLst>
              <a:ext uri="{FF2B5EF4-FFF2-40B4-BE49-F238E27FC236}">
                <a16:creationId xmlns:a16="http://schemas.microsoft.com/office/drawing/2014/main" id="{578D35F9-56ED-4E12-BC6C-D2943E829F95}"/>
              </a:ext>
            </a:extLst>
          </p:cNvPr>
          <p:cNvPicPr>
            <a:picLocks noChangeAspect="1"/>
          </p:cNvPicPr>
          <p:nvPr/>
        </p:nvPicPr>
        <p:blipFill>
          <a:blip r:embed="rId4"/>
          <a:stretch>
            <a:fillRect/>
          </a:stretch>
        </p:blipFill>
        <p:spPr>
          <a:xfrm>
            <a:off x="2428776" y="3130175"/>
            <a:ext cx="4430512"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5342164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Symmetric Encryption (Contd.)</a:t>
            </a:r>
          </a:p>
        </p:txBody>
      </p:sp>
      <p:sp>
        <p:nvSpPr>
          <p:cNvPr id="2" name="Content Placeholder 1"/>
          <p:cNvSpPr>
            <a:spLocks noGrp="1"/>
          </p:cNvSpPr>
          <p:nvPr>
            <p:ph idx="1"/>
          </p:nvPr>
        </p:nvSpPr>
        <p:spPr>
          <a:xfrm>
            <a:off x="144064" y="786912"/>
            <a:ext cx="8855871" cy="3946676"/>
          </a:xfrm>
        </p:spPr>
        <p:txBody>
          <a:bodyPr/>
          <a:lstStyle/>
          <a:p>
            <a:pPr marL="0" indent="0">
              <a:buNone/>
            </a:pPr>
            <a:r>
              <a:rPr lang="en-US" sz="1600" b="1" dirty="0"/>
              <a:t>Block Ciphers</a:t>
            </a:r>
          </a:p>
          <a:p>
            <a:pPr>
              <a:buFont typeface="Arial" panose="020B0604020202020204" pitchFamily="34" charset="0"/>
              <a:buChar char="•"/>
            </a:pPr>
            <a:r>
              <a:rPr lang="en-US" sz="1600" dirty="0"/>
              <a:t>Block ciphers transform a fixed-length block of plaintext into a common block of ciphertext of 64 or 128 bits. </a:t>
            </a:r>
          </a:p>
          <a:p>
            <a:pPr>
              <a:buFont typeface="Arial" panose="020B0604020202020204" pitchFamily="34" charset="0"/>
              <a:buChar char="•"/>
            </a:pPr>
            <a:r>
              <a:rPr lang="en-US" sz="1600" dirty="0"/>
              <a:t>Common block ciphers include DES with a 64-bit block size and AES with a 128-bit block size.</a:t>
            </a:r>
            <a:endParaRPr lang="en-US" sz="1600" b="1" dirty="0"/>
          </a:p>
        </p:txBody>
      </p:sp>
      <p:pic>
        <p:nvPicPr>
          <p:cNvPr id="4" name="Picture 3">
            <a:extLst>
              <a:ext uri="{FF2B5EF4-FFF2-40B4-BE49-F238E27FC236}">
                <a16:creationId xmlns:a16="http://schemas.microsoft.com/office/drawing/2014/main" id="{0FAEB59C-F232-4780-9F99-2A7569EC061C}"/>
              </a:ext>
            </a:extLst>
          </p:cNvPr>
          <p:cNvPicPr>
            <a:picLocks noChangeAspect="1"/>
          </p:cNvPicPr>
          <p:nvPr/>
        </p:nvPicPr>
        <p:blipFill>
          <a:blip r:embed="rId4"/>
          <a:stretch>
            <a:fillRect/>
          </a:stretch>
        </p:blipFill>
        <p:spPr>
          <a:xfrm>
            <a:off x="409079" y="2661254"/>
            <a:ext cx="8386363" cy="180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74755899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Symmetric Encryption (Contd.)</a:t>
            </a:r>
          </a:p>
        </p:txBody>
      </p:sp>
      <p:sp>
        <p:nvSpPr>
          <p:cNvPr id="2" name="Content Placeholder 1"/>
          <p:cNvSpPr>
            <a:spLocks noGrp="1"/>
          </p:cNvSpPr>
          <p:nvPr>
            <p:ph idx="1"/>
          </p:nvPr>
        </p:nvSpPr>
        <p:spPr>
          <a:xfrm>
            <a:off x="144064" y="750816"/>
            <a:ext cx="8999935" cy="3946676"/>
          </a:xfrm>
        </p:spPr>
        <p:txBody>
          <a:bodyPr/>
          <a:lstStyle/>
          <a:p>
            <a:pPr marL="0" indent="0">
              <a:buNone/>
            </a:pPr>
            <a:r>
              <a:rPr lang="en-US" sz="1600" b="1" dirty="0"/>
              <a:t>Stream Ciphers</a:t>
            </a:r>
          </a:p>
          <a:p>
            <a:pPr>
              <a:buFont typeface="Arial" panose="020B0604020202020204" pitchFamily="34" charset="0"/>
              <a:buChar char="•"/>
            </a:pPr>
            <a:r>
              <a:rPr lang="en-US" sz="1600" dirty="0"/>
              <a:t>Stream ciphers encrypt plaintext one byte or one bit at a time. </a:t>
            </a:r>
          </a:p>
          <a:p>
            <a:pPr>
              <a:buFont typeface="Arial" panose="020B0604020202020204" pitchFamily="34" charset="0"/>
              <a:buChar char="•"/>
            </a:pPr>
            <a:r>
              <a:rPr lang="en-US" sz="1600" dirty="0"/>
              <a:t>Stream ciphers are basically a block cipher with a block size of one byte or bit. </a:t>
            </a:r>
          </a:p>
          <a:p>
            <a:pPr>
              <a:buFont typeface="Arial" panose="020B0604020202020204" pitchFamily="34" charset="0"/>
              <a:buChar char="•"/>
            </a:pPr>
            <a:r>
              <a:rPr lang="en-US" sz="1600" dirty="0"/>
              <a:t>Stream ciphers are typically faster than block ciphers because data is continuously encrypted. </a:t>
            </a:r>
          </a:p>
          <a:p>
            <a:pPr>
              <a:buFont typeface="Arial" panose="020B0604020202020204" pitchFamily="34" charset="0"/>
              <a:buChar char="•"/>
            </a:pPr>
            <a:r>
              <a:rPr lang="en-US" sz="1600" dirty="0"/>
              <a:t>Examples include RC4 and A5 which is used to encrypt GSM cell phone communications.</a:t>
            </a:r>
          </a:p>
        </p:txBody>
      </p:sp>
      <p:pic>
        <p:nvPicPr>
          <p:cNvPr id="3" name="Picture 2">
            <a:extLst>
              <a:ext uri="{FF2B5EF4-FFF2-40B4-BE49-F238E27FC236}">
                <a16:creationId xmlns:a16="http://schemas.microsoft.com/office/drawing/2014/main" id="{A8BA6B40-7118-410C-9F3E-FA2C863355F9}"/>
              </a:ext>
            </a:extLst>
          </p:cNvPr>
          <p:cNvPicPr>
            <a:picLocks noChangeAspect="1"/>
          </p:cNvPicPr>
          <p:nvPr/>
        </p:nvPicPr>
        <p:blipFill>
          <a:blip r:embed="rId4"/>
          <a:stretch>
            <a:fillRect/>
          </a:stretch>
        </p:blipFill>
        <p:spPr>
          <a:xfrm>
            <a:off x="481272" y="2782820"/>
            <a:ext cx="8174310" cy="1764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1332230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320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Symmetric Encryption (Contd.)</a:t>
            </a:r>
          </a:p>
        </p:txBody>
      </p:sp>
      <p:sp>
        <p:nvSpPr>
          <p:cNvPr id="5" name="Content Placeholder 3">
            <a:extLst>
              <a:ext uri="{FF2B5EF4-FFF2-40B4-BE49-F238E27FC236}">
                <a16:creationId xmlns:a16="http://schemas.microsoft.com/office/drawing/2014/main" id="{76B606EB-9E92-4C37-8E94-96964AF72A01}"/>
              </a:ext>
            </a:extLst>
          </p:cNvPr>
          <p:cNvSpPr txBox="1"/>
          <p:nvPr/>
        </p:nvSpPr>
        <p:spPr>
          <a:xfrm>
            <a:off x="168129" y="687731"/>
            <a:ext cx="8858176" cy="338554"/>
          </a:xfrm>
          <a:prstGeom prst="rect">
            <a:avLst/>
          </a:prstGeom>
          <a:noFill/>
        </p:spPr>
        <p:txBody>
          <a:bodyPr wrap="square">
            <a:spAutoFit/>
          </a:bodyPr>
          <a:lstStyle/>
          <a:p>
            <a:r>
              <a:rPr lang="en-US" sz="1600" b="0" i="0" dirty="0">
                <a:solidFill>
                  <a:srgbClr val="000000"/>
                </a:solidFill>
                <a:effectLst/>
                <a:latin typeface="+mn-lt"/>
              </a:rPr>
              <a:t>Well-known symmetric encryption algorithms are described in the table.</a:t>
            </a:r>
            <a:endParaRPr lang="en-IN" sz="1600" dirty="0">
              <a:solidFill>
                <a:srgbClr val="000000"/>
              </a:solidFill>
              <a:latin typeface="+mn-lt"/>
            </a:endParaRPr>
          </a:p>
        </p:txBody>
      </p:sp>
      <p:graphicFrame>
        <p:nvGraphicFramePr>
          <p:cNvPr id="7" name="Table 1">
            <a:extLst>
              <a:ext uri="{FF2B5EF4-FFF2-40B4-BE49-F238E27FC236}">
                <a16:creationId xmlns:a16="http://schemas.microsoft.com/office/drawing/2014/main" id="{886CF1A5-D4BD-4016-931F-B0595E7D7332}"/>
              </a:ext>
            </a:extLst>
          </p:cNvPr>
          <p:cNvGraphicFramePr>
            <a:graphicFrameLocks/>
          </p:cNvGraphicFramePr>
          <p:nvPr>
            <p:extLst>
              <p:ext uri="{D42A27DB-BD31-4B8C-83A1-F6EECF244321}">
                <p14:modId xmlns:p14="http://schemas.microsoft.com/office/powerpoint/2010/main" val="1408849609"/>
              </p:ext>
            </p:extLst>
          </p:nvPr>
        </p:nvGraphicFramePr>
        <p:xfrm>
          <a:off x="280656" y="1071550"/>
          <a:ext cx="8781863" cy="3539849"/>
        </p:xfrm>
        <a:graphic>
          <a:graphicData uri="http://schemas.openxmlformats.org/drawingml/2006/table">
            <a:tbl>
              <a:tblPr firstRow="1" bandRow="1">
                <a:tableStyleId>{5C22544A-7EE6-4342-B048-85BDC9FD1C3A}</a:tableStyleId>
              </a:tblPr>
              <a:tblGrid>
                <a:gridCol w="2044598">
                  <a:extLst>
                    <a:ext uri="{9D8B030D-6E8A-4147-A177-3AD203B41FA5}">
                      <a16:colId xmlns:a16="http://schemas.microsoft.com/office/drawing/2014/main" val="3215831619"/>
                    </a:ext>
                  </a:extLst>
                </a:gridCol>
                <a:gridCol w="6737265">
                  <a:extLst>
                    <a:ext uri="{9D8B030D-6E8A-4147-A177-3AD203B41FA5}">
                      <a16:colId xmlns:a16="http://schemas.microsoft.com/office/drawing/2014/main" val="276475465"/>
                    </a:ext>
                  </a:extLst>
                </a:gridCol>
              </a:tblGrid>
              <a:tr h="458483">
                <a:tc>
                  <a:txBody>
                    <a:bodyPr/>
                    <a:lstStyle/>
                    <a:p>
                      <a:pPr algn="ctr" fontAlgn="b"/>
                      <a:r>
                        <a:rPr lang="en-US" sz="1400" b="1" dirty="0">
                          <a:effectLst/>
                        </a:rPr>
                        <a:t>Symmetric Encryption Algorithms</a:t>
                      </a:r>
                      <a:endParaRPr lang="en-US" sz="1400" b="1" i="0" u="none" strike="noStrike" dirty="0">
                        <a:solidFill>
                          <a:schemeClr val="bg1"/>
                        </a:solidFill>
                        <a:effectLst/>
                        <a:latin typeface="+mn-lt"/>
                      </a:endParaRPr>
                    </a:p>
                  </a:txBody>
                  <a:tcPr marL="9525" marR="9525" marT="9525" marB="0" anchor="ctr"/>
                </a:tc>
                <a:tc>
                  <a:txBody>
                    <a:bodyPr/>
                    <a:lstStyle/>
                    <a:p>
                      <a:pPr algn="ctr"/>
                      <a:r>
                        <a:rPr lang="en-US" sz="1400" dirty="0"/>
                        <a:t>Description</a:t>
                      </a:r>
                    </a:p>
                  </a:txBody>
                  <a:tcPr/>
                </a:tc>
                <a:extLst>
                  <a:ext uri="{0D108BD9-81ED-4DB2-BD59-A6C34878D82A}">
                    <a16:rowId xmlns:a16="http://schemas.microsoft.com/office/drawing/2014/main" val="3768427975"/>
                  </a:ext>
                </a:extLst>
              </a:tr>
              <a:tr h="36213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Data Encryption Standard (DES)</a:t>
                      </a:r>
                    </a:p>
                  </a:txBody>
                  <a:tcPr marL="9525" marR="9525" marT="9525" marB="0" anchor="ctr"/>
                </a:tc>
                <a:tc>
                  <a:txBody>
                    <a:bodyPr/>
                    <a:lstStyle/>
                    <a:p>
                      <a:pPr fontAlgn="ctr"/>
                      <a:r>
                        <a:rPr lang="en-US" sz="1400" kern="1200" dirty="0">
                          <a:solidFill>
                            <a:schemeClr val="dk1"/>
                          </a:solidFill>
                          <a:latin typeface="+mn-lt"/>
                          <a:ea typeface="+mn-ea"/>
                          <a:cs typeface="+mn-cs"/>
                        </a:rPr>
                        <a:t>This is a legacy algorithm. It uses a short key length that makes it insecure.</a:t>
                      </a:r>
                    </a:p>
                  </a:txBody>
                  <a:tcPr anchor="ctr"/>
                </a:tc>
                <a:extLst>
                  <a:ext uri="{0D108BD9-81ED-4DB2-BD59-A6C34878D82A}">
                    <a16:rowId xmlns:a16="http://schemas.microsoft.com/office/drawing/2014/main" val="2258594367"/>
                  </a:ext>
                </a:extLst>
              </a:tr>
              <a:tr h="64111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3DES (Triple DES)</a:t>
                      </a:r>
                    </a:p>
                  </a:txBody>
                  <a:tcPr marL="9525" marR="9525" marT="9525" marB="0" anchor="ctr"/>
                </a:tc>
                <a:tc>
                  <a:txBody>
                    <a:bodyPr/>
                    <a:lstStyle/>
                    <a:p>
                      <a:pPr fontAlgn="ctr"/>
                      <a:r>
                        <a:rPr lang="en-US" sz="1400" kern="1200" dirty="0">
                          <a:solidFill>
                            <a:schemeClr val="dk1"/>
                          </a:solidFill>
                          <a:latin typeface="+mn-lt"/>
                          <a:ea typeface="+mn-ea"/>
                          <a:cs typeface="+mn-cs"/>
                        </a:rPr>
                        <a:t>This is the replacement for DES and repeats the DES algorithm three times. It should be avoided as it is scheduled to be retired in 2023. If implemented, use very short key lifetimes.</a:t>
                      </a:r>
                    </a:p>
                  </a:txBody>
                  <a:tcPr anchor="ctr"/>
                </a:tc>
                <a:extLst>
                  <a:ext uri="{0D108BD9-81ED-4DB2-BD59-A6C34878D82A}">
                    <a16:rowId xmlns:a16="http://schemas.microsoft.com/office/drawing/2014/main" val="1125566603"/>
                  </a:ext>
                </a:extLst>
              </a:tr>
              <a:tr h="64292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Advanced Encryption Standard (AES)</a:t>
                      </a:r>
                    </a:p>
                  </a:txBody>
                  <a:tcPr marL="9525" marR="9525" marT="9525" marB="0" anchor="ctr"/>
                </a:tc>
                <a:tc>
                  <a:txBody>
                    <a:bodyPr/>
                    <a:lstStyle/>
                    <a:p>
                      <a:pPr fontAlgn="ctr"/>
                      <a:r>
                        <a:rPr lang="en-US" sz="1400" kern="1200" dirty="0">
                          <a:solidFill>
                            <a:schemeClr val="dk1"/>
                          </a:solidFill>
                          <a:latin typeface="+mn-lt"/>
                          <a:ea typeface="+mn-ea"/>
                          <a:cs typeface="+mn-cs"/>
                        </a:rPr>
                        <a:t>It offers combinations of 128-, 192-, or 256-bit keys to encrypt 128, 192, or 256 bit-long data blocks.</a:t>
                      </a:r>
                    </a:p>
                  </a:txBody>
                  <a:tcPr anchor="ctr"/>
                </a:tc>
                <a:extLst>
                  <a:ext uri="{0D108BD9-81ED-4DB2-BD59-A6C34878D82A}">
                    <a16:rowId xmlns:a16="http://schemas.microsoft.com/office/drawing/2014/main" val="831502776"/>
                  </a:ext>
                </a:extLst>
              </a:tr>
              <a:tr h="610204">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Software-Optimized Encryption Algorithm (SEAL)</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It is a stream cipher that uses a 160-bit encryption key and has a lower impact on the CPU compared to other software-based algorithms.</a:t>
                      </a:r>
                    </a:p>
                  </a:txBody>
                  <a:tcPr anchor="ctr"/>
                </a:tc>
                <a:extLst>
                  <a:ext uri="{0D108BD9-81ED-4DB2-BD59-A6C34878D82A}">
                    <a16:rowId xmlns:a16="http://schemas.microsoft.com/office/drawing/2014/main" val="2571491513"/>
                  </a:ext>
                </a:extLst>
              </a:tr>
              <a:tr h="62106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Rivest ciphers (RC) series algorithms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RC4 is a stream cipher that was used to secure web traffic. It has been found to have multiple vulnerabilities which have made it insecure. RC4 should not be used.</a:t>
                      </a:r>
                    </a:p>
                  </a:txBody>
                  <a:tcPr anchor="ctr"/>
                </a:tc>
                <a:extLst>
                  <a:ext uri="{0D108BD9-81ED-4DB2-BD59-A6C34878D82A}">
                    <a16:rowId xmlns:a16="http://schemas.microsoft.com/office/drawing/2014/main" val="2986980248"/>
                  </a:ext>
                </a:extLst>
              </a:tr>
            </a:tbl>
          </a:graphicData>
        </a:graphic>
      </p:graphicFrame>
    </p:spTree>
    <p:custDataLst>
      <p:tags r:id="rId1"/>
    </p:custDataLst>
    <p:extLst>
      <p:ext uri="{BB962C8B-B14F-4D97-AF65-F5344CB8AC3E}">
        <p14:creationId xmlns:p14="http://schemas.microsoft.com/office/powerpoint/2010/main" val="371801245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a:t>
            </a:r>
          </a:p>
        </p:txBody>
      </p:sp>
      <p:sp>
        <p:nvSpPr>
          <p:cNvPr id="2" name="Content Placeholder 1"/>
          <p:cNvSpPr>
            <a:spLocks noGrp="1"/>
          </p:cNvSpPr>
          <p:nvPr>
            <p:ph idx="1"/>
          </p:nvPr>
        </p:nvSpPr>
        <p:spPr>
          <a:xfrm>
            <a:off x="144065" y="748725"/>
            <a:ext cx="8855870" cy="2084329"/>
          </a:xfrm>
        </p:spPr>
        <p:txBody>
          <a:bodyPr/>
          <a:lstStyle/>
          <a:p>
            <a:pPr>
              <a:spcBef>
                <a:spcPts val="300"/>
              </a:spcBef>
              <a:spcAft>
                <a:spcPts val="400"/>
              </a:spcAft>
              <a:buFont typeface="Arial" panose="020B0604020202020204" pitchFamily="34" charset="0"/>
              <a:buChar char="•"/>
            </a:pPr>
            <a:r>
              <a:rPr lang="en-US" sz="1600" dirty="0"/>
              <a:t>Asymmetric algorithms, also called public-key algorithms, are designed in a way that the encryption and the decryption keys are different.</a:t>
            </a:r>
            <a:endParaRPr lang="en-US" sz="1600" b="0" i="0" dirty="0">
              <a:effectLst/>
            </a:endParaRPr>
          </a:p>
          <a:p>
            <a:pPr>
              <a:spcBef>
                <a:spcPts val="300"/>
              </a:spcBef>
              <a:spcAft>
                <a:spcPts val="400"/>
              </a:spcAft>
              <a:buFont typeface="Arial" panose="020B0604020202020204" pitchFamily="34" charset="0"/>
              <a:buChar char="•"/>
            </a:pPr>
            <a:r>
              <a:rPr lang="en-US" sz="1600" dirty="0"/>
              <a:t>Asymmetric algorithms use a public key and a private key. Both keys are capable of the encryption process, but the complementary paired key is required for decryption. </a:t>
            </a:r>
          </a:p>
          <a:p>
            <a:pPr>
              <a:spcBef>
                <a:spcPts val="300"/>
              </a:spcBef>
              <a:spcAft>
                <a:spcPts val="400"/>
              </a:spcAft>
              <a:buFont typeface="Arial" panose="020B0604020202020204" pitchFamily="34" charset="0"/>
              <a:buChar char="•"/>
            </a:pPr>
            <a:r>
              <a:rPr lang="en-US" sz="1600" dirty="0"/>
              <a:t>The process is also reversible. Data that is encrypted with the public key requires the private key to decrypt. </a:t>
            </a:r>
          </a:p>
          <a:p>
            <a:pPr>
              <a:spcBef>
                <a:spcPts val="300"/>
              </a:spcBef>
              <a:spcAft>
                <a:spcPts val="400"/>
              </a:spcAft>
              <a:buFont typeface="Arial" panose="020B0604020202020204" pitchFamily="34" charset="0"/>
              <a:buChar char="•"/>
            </a:pPr>
            <a:r>
              <a:rPr lang="en-US" sz="1600" dirty="0"/>
              <a:t>Asymmetric algorithms achieve confidentiality and authenticity by using this process.</a:t>
            </a:r>
          </a:p>
          <a:p>
            <a:pPr>
              <a:spcBef>
                <a:spcPts val="300"/>
              </a:spcBef>
              <a:spcAft>
                <a:spcPts val="400"/>
              </a:spcAft>
              <a:buFont typeface="Arial" panose="020B0604020202020204" pitchFamily="34" charset="0"/>
              <a:buChar char="•"/>
            </a:pPr>
            <a:r>
              <a:rPr lang="en-US" sz="1600" dirty="0"/>
              <a:t>Asymmetric encryption can use key lengths between 512 to 4,096 bits. </a:t>
            </a:r>
          </a:p>
          <a:p>
            <a:pPr>
              <a:spcBef>
                <a:spcPts val="300"/>
              </a:spcBef>
              <a:spcAft>
                <a:spcPts val="400"/>
              </a:spcAft>
              <a:buFont typeface="Arial" panose="020B0604020202020204" pitchFamily="34" charset="0"/>
              <a:buChar char="•"/>
            </a:pPr>
            <a:r>
              <a:rPr lang="en-US" sz="1600" dirty="0"/>
              <a:t>Asymmetric algorithms are substantially slower than symmetric algorithms. </a:t>
            </a:r>
          </a:p>
          <a:p>
            <a:pPr>
              <a:spcBef>
                <a:spcPts val="300"/>
              </a:spcBef>
              <a:spcAft>
                <a:spcPts val="400"/>
              </a:spcAft>
              <a:buFont typeface="Arial" panose="020B0604020202020204" pitchFamily="34" charset="0"/>
              <a:buChar char="•"/>
            </a:pPr>
            <a:endParaRPr lang="en-US" sz="1600" dirty="0"/>
          </a:p>
          <a:p>
            <a:pPr>
              <a:spcBef>
                <a:spcPts val="300"/>
              </a:spcBef>
              <a:spcAft>
                <a:spcPts val="400"/>
              </a:spcAft>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6AF01D34-3628-47C0-AAB6-5D5D18D99EAD}"/>
              </a:ext>
            </a:extLst>
          </p:cNvPr>
          <p:cNvPicPr>
            <a:picLocks noChangeAspect="1"/>
          </p:cNvPicPr>
          <p:nvPr/>
        </p:nvPicPr>
        <p:blipFill>
          <a:blip r:embed="rId4"/>
          <a:stretch>
            <a:fillRect/>
          </a:stretch>
        </p:blipFill>
        <p:spPr>
          <a:xfrm>
            <a:off x="1856560" y="3511041"/>
            <a:ext cx="5001440" cy="121284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17804021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354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114552383"/>
              </p:ext>
            </p:extLst>
          </p:nvPr>
        </p:nvGraphicFramePr>
        <p:xfrm>
          <a:off x="301658" y="1145310"/>
          <a:ext cx="8557528" cy="2718521"/>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367710602"/>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chemeClr val="tx1"/>
                          </a:solidFill>
                        </a:rPr>
                        <a:t>Expose learners to new skills and concepts.</a:t>
                      </a:r>
                    </a:p>
                  </a:txBody>
                  <a:tcPr/>
                </a:tc>
                <a:extLst>
                  <a:ext uri="{0D108BD9-81ED-4DB2-BD59-A6C34878D82A}">
                    <a16:rowId xmlns:a16="http://schemas.microsoft.com/office/drawing/2014/main" val="698835149"/>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Check Your Understanding(CYU)</a:t>
                      </a:r>
                    </a:p>
                  </a:txBody>
                  <a:tcPr marL="9525" marR="9525" marT="9525" marB="0" anchor="b"/>
                </a:tc>
                <a:tc>
                  <a:txBody>
                    <a:bodyPr/>
                    <a:lstStyle/>
                    <a:p>
                      <a:r>
                        <a:rPr lang="en-US" dirty="0">
                          <a:solidFill>
                            <a:schemeClr val="tx1"/>
                          </a:solidFill>
                        </a:rPr>
                        <a:t>Per topic online quiz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chemeClr val="tx1"/>
                          </a:solidFill>
                          <a:effectLst/>
                          <a:latin typeface="+mn-lt"/>
                        </a:rPr>
                        <a:t>Hands-On Labs</a:t>
                      </a:r>
                    </a:p>
                  </a:txBody>
                  <a:tcPr marL="9525" marR="9525" marT="9525" marB="0" anchor="b"/>
                </a:tc>
                <a:tc>
                  <a:txBody>
                    <a:bodyPr/>
                    <a:lstStyle/>
                    <a:p>
                      <a:r>
                        <a:rPr lang="en-US" dirty="0">
                          <a:solidFill>
                            <a:schemeClr val="tx1"/>
                          </a:solidFill>
                        </a:rPr>
                        <a:t>Labs designed for working with physical equipment.</a:t>
                      </a:r>
                    </a:p>
                  </a:txBody>
                  <a:tcPr/>
                </a:tc>
                <a:extLst>
                  <a:ext uri="{0D108BD9-81ED-4DB2-BD59-A6C34878D82A}">
                    <a16:rowId xmlns:a16="http://schemas.microsoft.com/office/drawing/2014/main" val="2195331658"/>
                  </a:ext>
                </a:extLst>
              </a:tr>
              <a:tr h="215293">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Class Activities</a:t>
                      </a:r>
                    </a:p>
                  </a:txBody>
                  <a:tcPr marL="9525" marR="9525" marT="9525" marB="0" anchor="b"/>
                </a:tc>
                <a:tc>
                  <a:txBody>
                    <a:bodyPr/>
                    <a:lstStyle/>
                    <a:p>
                      <a:r>
                        <a:rPr lang="en-US" dirty="0">
                          <a:solidFill>
                            <a:schemeClr val="tx1"/>
                          </a:solidFill>
                        </a:rP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2023682578"/>
                  </a:ext>
                </a:extLst>
              </a:tr>
              <a:tr h="215293">
                <a:tc>
                  <a:txBody>
                    <a:bodyPr/>
                    <a:lstStyle/>
                    <a:p>
                      <a:pPr algn="l" fontAlgn="b"/>
                      <a:r>
                        <a:rPr lang="en-US" sz="1400" b="0" i="0" u="none" strike="noStrike" dirty="0">
                          <a:solidFill>
                            <a:schemeClr val="tx1"/>
                          </a:solidFill>
                          <a:effectLst/>
                          <a:latin typeface="+mn-lt"/>
                        </a:rPr>
                        <a:t>Module Quizzes</a:t>
                      </a:r>
                    </a:p>
                  </a:txBody>
                  <a:tcPr marL="9525" marR="9525" marT="9525" marB="0" anchor="b"/>
                </a:tc>
                <a:tc>
                  <a:txBody>
                    <a:bodyPr/>
                    <a:lstStyle/>
                    <a:p>
                      <a:r>
                        <a:rPr lang="en-US" dirty="0">
                          <a:solidFill>
                            <a:schemeClr val="tx1"/>
                          </a:solidFill>
                        </a:rPr>
                        <a:t>Self-assessments that integrate concepts and skills learned throughout the series of topics presented in the module.</a:t>
                      </a:r>
                    </a:p>
                  </a:txBody>
                  <a:tcPr/>
                </a:tc>
                <a:extLst>
                  <a:ext uri="{0D108BD9-81ED-4DB2-BD59-A6C34878D82A}">
                    <a16:rowId xmlns:a16="http://schemas.microsoft.com/office/drawing/2014/main" val="370955355"/>
                  </a:ext>
                </a:extLst>
              </a:tr>
              <a:tr h="215293">
                <a:tc>
                  <a:txBody>
                    <a:bodyPr/>
                    <a:lstStyle/>
                    <a:p>
                      <a:pPr algn="l" fontAlgn="b"/>
                      <a:r>
                        <a:rPr lang="en-US" sz="1400" b="0" i="0" u="none" strike="noStrike" dirty="0">
                          <a:solidFill>
                            <a:schemeClr val="tx1"/>
                          </a:solidFill>
                          <a:effectLst/>
                          <a:latin typeface="+mn-lt"/>
                        </a:rPr>
                        <a:t>Module Summary</a:t>
                      </a:r>
                    </a:p>
                  </a:txBody>
                  <a:tcPr marL="9525" marR="9525" marT="9525" marB="0" anchor="b"/>
                </a:tc>
                <a:tc>
                  <a:txBody>
                    <a:bodyPr/>
                    <a:lstStyle/>
                    <a:p>
                      <a:r>
                        <a:rPr lang="en-US" dirty="0">
                          <a:solidFill>
                            <a:schemeClr val="tx1"/>
                          </a:solidFill>
                        </a:rPr>
                        <a:t>Briefly recaps module content.</a:t>
                      </a:r>
                    </a:p>
                  </a:txBody>
                  <a:tcPr/>
                </a:tc>
                <a:extLst>
                  <a:ext uri="{0D108BD9-81ED-4DB2-BD59-A6C34878D82A}">
                    <a16:rowId xmlns:a16="http://schemas.microsoft.com/office/drawing/2014/main" val="179593658"/>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 (Contd.)</a:t>
            </a:r>
          </a:p>
        </p:txBody>
      </p:sp>
      <p:sp>
        <p:nvSpPr>
          <p:cNvPr id="2" name="Content Placeholder 3">
            <a:extLst>
              <a:ext uri="{FF2B5EF4-FFF2-40B4-BE49-F238E27FC236}">
                <a16:creationId xmlns:a16="http://schemas.microsoft.com/office/drawing/2014/main" id="{B5C784E0-C065-499D-BFA1-A46A7861FCFA}"/>
              </a:ext>
            </a:extLst>
          </p:cNvPr>
          <p:cNvSpPr/>
          <p:nvPr/>
        </p:nvSpPr>
        <p:spPr>
          <a:xfrm>
            <a:off x="150140" y="806252"/>
            <a:ext cx="8426368" cy="338554"/>
          </a:xfrm>
          <a:prstGeom prst="rect">
            <a:avLst/>
          </a:prstGeom>
        </p:spPr>
        <p:txBody>
          <a:bodyPr wrap="square">
            <a:spAutoFit/>
          </a:bodyPr>
          <a:lstStyle/>
          <a:p>
            <a:r>
              <a:rPr lang="en-US" sz="1600" dirty="0">
                <a:solidFill>
                  <a:srgbClr val="000000"/>
                </a:solidFill>
                <a:latin typeface="+mn-lt"/>
                <a:cs typeface="Arial" panose="020B0604020202020204" pitchFamily="34" charset="0"/>
              </a:rPr>
              <a:t>Common examples of asymmetric encryption algorithms are described in the table.</a:t>
            </a:r>
          </a:p>
        </p:txBody>
      </p:sp>
      <p:graphicFrame>
        <p:nvGraphicFramePr>
          <p:cNvPr id="7" name="Table 1">
            <a:extLst>
              <a:ext uri="{FF2B5EF4-FFF2-40B4-BE49-F238E27FC236}">
                <a16:creationId xmlns:a16="http://schemas.microsoft.com/office/drawing/2014/main" id="{886CF1A5-D4BD-4016-931F-B0595E7D7332}"/>
              </a:ext>
            </a:extLst>
          </p:cNvPr>
          <p:cNvGraphicFramePr>
            <a:graphicFrameLocks/>
          </p:cNvGraphicFramePr>
          <p:nvPr>
            <p:extLst>
              <p:ext uri="{D42A27DB-BD31-4B8C-83A1-F6EECF244321}">
                <p14:modId xmlns:p14="http://schemas.microsoft.com/office/powerpoint/2010/main" val="219861191"/>
              </p:ext>
            </p:extLst>
          </p:nvPr>
        </p:nvGraphicFramePr>
        <p:xfrm>
          <a:off x="289713" y="1238437"/>
          <a:ext cx="8664955" cy="3297337"/>
        </p:xfrm>
        <a:graphic>
          <a:graphicData uri="http://schemas.openxmlformats.org/drawingml/2006/table">
            <a:tbl>
              <a:tblPr firstRow="1" bandRow="1">
                <a:tableStyleId>{5C22544A-7EE6-4342-B048-85BDC9FD1C3A}</a:tableStyleId>
              </a:tblPr>
              <a:tblGrid>
                <a:gridCol w="2105522">
                  <a:extLst>
                    <a:ext uri="{9D8B030D-6E8A-4147-A177-3AD203B41FA5}">
                      <a16:colId xmlns:a16="http://schemas.microsoft.com/office/drawing/2014/main" val="3215831619"/>
                    </a:ext>
                  </a:extLst>
                </a:gridCol>
                <a:gridCol w="1085635">
                  <a:extLst>
                    <a:ext uri="{9D8B030D-6E8A-4147-A177-3AD203B41FA5}">
                      <a16:colId xmlns:a16="http://schemas.microsoft.com/office/drawing/2014/main" val="1550438271"/>
                    </a:ext>
                  </a:extLst>
                </a:gridCol>
                <a:gridCol w="5473798">
                  <a:extLst>
                    <a:ext uri="{9D8B030D-6E8A-4147-A177-3AD203B41FA5}">
                      <a16:colId xmlns:a16="http://schemas.microsoft.com/office/drawing/2014/main" val="276475465"/>
                    </a:ext>
                  </a:extLst>
                </a:gridCol>
              </a:tblGrid>
              <a:tr h="419768">
                <a:tc>
                  <a:txBody>
                    <a:bodyPr/>
                    <a:lstStyle/>
                    <a:p>
                      <a:pPr algn="ctr" fontAlgn="b"/>
                      <a:r>
                        <a:rPr lang="en-US" sz="1400" b="1" dirty="0">
                          <a:effectLst/>
                        </a:rPr>
                        <a:t>Asymmetric Encryption Algorithms</a:t>
                      </a:r>
                      <a:endParaRPr lang="en-US" sz="1400" b="1" i="0" u="none" strike="noStrike" dirty="0">
                        <a:solidFill>
                          <a:schemeClr val="bg1"/>
                        </a:solidFill>
                        <a:effectLst/>
                        <a:latin typeface="+mn-lt"/>
                      </a:endParaRPr>
                    </a:p>
                  </a:txBody>
                  <a:tcPr marL="9525" marR="9525" marT="9525" marB="0" anchor="ctr"/>
                </a:tc>
                <a:tc>
                  <a:txBody>
                    <a:bodyPr/>
                    <a:lstStyle/>
                    <a:p>
                      <a:pPr algn="ctr" fontAlgn="b"/>
                      <a:r>
                        <a:rPr lang="en-IN" sz="1400" b="1" i="0" u="none" strike="noStrike" dirty="0">
                          <a:solidFill>
                            <a:schemeClr val="bg1"/>
                          </a:solidFill>
                          <a:effectLst/>
                          <a:latin typeface="+mn-lt"/>
                        </a:rPr>
                        <a:t>Key Length</a:t>
                      </a:r>
                      <a:endParaRPr lang="en-US" sz="1400" b="1" i="0" u="none" strike="noStrike" dirty="0">
                        <a:solidFill>
                          <a:schemeClr val="bg1"/>
                        </a:solidFill>
                        <a:effectLst/>
                        <a:latin typeface="+mn-lt"/>
                      </a:endParaRPr>
                    </a:p>
                  </a:txBody>
                  <a:tcPr marL="9525" marR="9525" marT="9525" marB="0" anchor="ctr"/>
                </a:tc>
                <a:tc>
                  <a:txBody>
                    <a:bodyPr/>
                    <a:lstStyle/>
                    <a:p>
                      <a:pPr algn="ctr"/>
                      <a:r>
                        <a:rPr lang="en-US" sz="1400" dirty="0"/>
                        <a:t>Description</a:t>
                      </a:r>
                    </a:p>
                  </a:txBody>
                  <a:tcPr anchor="ctr"/>
                </a:tc>
                <a:extLst>
                  <a:ext uri="{0D108BD9-81ED-4DB2-BD59-A6C34878D82A}">
                    <a16:rowId xmlns:a16="http://schemas.microsoft.com/office/drawing/2014/main" val="3768427975"/>
                  </a:ext>
                </a:extLst>
              </a:tr>
              <a:tr h="1118159">
                <a:tc>
                  <a:txBody>
                    <a:bodyPr/>
                    <a:lstStyle/>
                    <a:p>
                      <a:pPr fontAlgn="ctr"/>
                      <a:r>
                        <a:rPr lang="en-US" sz="1400" b="0" dirty="0">
                          <a:effectLst/>
                        </a:rPr>
                        <a:t>Diffie-Hellman (DH)</a:t>
                      </a:r>
                    </a:p>
                  </a:txBody>
                  <a:tcPr marL="47625" marR="47625" marT="47625" marB="47625" anchor="ctr"/>
                </a:tc>
                <a:tc>
                  <a:txBody>
                    <a:bodyPr/>
                    <a:lstStyle/>
                    <a:p>
                      <a:pPr fontAlgn="ctr"/>
                      <a:r>
                        <a:rPr lang="en-US" sz="1400" b="0" dirty="0">
                          <a:effectLst/>
                        </a:rPr>
                        <a:t>512, 1024, 2048, 3072, 4096</a:t>
                      </a:r>
                    </a:p>
                  </a:txBody>
                  <a:tcPr marL="47625" marR="47625" marT="47625" marB="47625" anchor="ctr"/>
                </a:tc>
                <a:tc>
                  <a:txBody>
                    <a:bodyPr/>
                    <a:lstStyle/>
                    <a:p>
                      <a:pPr fontAlgn="ctr"/>
                      <a:r>
                        <a:rPr lang="en-US" sz="1400" b="0" dirty="0">
                          <a:effectLst/>
                        </a:rPr>
                        <a:t>This algorithm allows two parties to agree on a key that they can use to </a:t>
                      </a:r>
                      <a:r>
                        <a:rPr lang="en-US" sz="1400" b="0" dirty="0">
                          <a:solidFill>
                            <a:srgbClr val="58585B"/>
                          </a:solidFill>
                          <a:effectLst/>
                        </a:rPr>
                        <a:t>encrypt messages they want to send to each other. The security depends on the assumption that it is easy to raise a number to a certain power, but difficult </a:t>
                      </a:r>
                      <a:r>
                        <a:rPr lang="en-US" sz="1400" b="0" dirty="0">
                          <a:effectLst/>
                        </a:rPr>
                        <a:t>to compute which power was used, given the number and the outcome.</a:t>
                      </a:r>
                    </a:p>
                  </a:txBody>
                  <a:tcPr marL="47625" marR="47625" marT="47625" marB="47625" anchor="ctr"/>
                </a:tc>
                <a:extLst>
                  <a:ext uri="{0D108BD9-81ED-4DB2-BD59-A6C34878D82A}">
                    <a16:rowId xmlns:a16="http://schemas.microsoft.com/office/drawing/2014/main" val="1528953905"/>
                  </a:ext>
                </a:extLst>
              </a:tr>
              <a:tr h="912857">
                <a:tc>
                  <a:txBody>
                    <a:bodyPr/>
                    <a:lstStyle/>
                    <a:p>
                      <a:pPr fontAlgn="ctr"/>
                      <a:r>
                        <a:rPr lang="en-US" sz="1400" b="0" dirty="0">
                          <a:effectLst/>
                        </a:rPr>
                        <a:t>Digital Signature Standard (DSS) and Digital Signature Algorithm (DSA)</a:t>
                      </a:r>
                    </a:p>
                  </a:txBody>
                  <a:tcPr marL="47625" marR="47625" marT="47625" marB="47625" anchor="ctr"/>
                </a:tc>
                <a:tc>
                  <a:txBody>
                    <a:bodyPr/>
                    <a:lstStyle/>
                    <a:p>
                      <a:pPr fontAlgn="ctr"/>
                      <a:r>
                        <a:rPr lang="en-US" sz="1400" b="0" dirty="0">
                          <a:effectLst/>
                        </a:rPr>
                        <a:t>512 – 1024</a:t>
                      </a:r>
                    </a:p>
                  </a:txBody>
                  <a:tcPr marL="47625" marR="47625" marT="47625" marB="47625" anchor="ctr"/>
                </a:tc>
                <a:tc>
                  <a:txBody>
                    <a:bodyPr/>
                    <a:lstStyle/>
                    <a:p>
                      <a:pPr fontAlgn="ctr"/>
                      <a:r>
                        <a:rPr lang="en-US" sz="1400" b="0" dirty="0">
                          <a:effectLst/>
                        </a:rPr>
                        <a:t>It specifies DSA as the algorithm for digital signatures. DSA is a public key algorithm based on the ElGamal signature scheme. Signature creation speed is similar to RSA, but is 10 to 40 times slower for verification.</a:t>
                      </a:r>
                    </a:p>
                  </a:txBody>
                  <a:tcPr marL="47625" marR="47625" marT="47625" marB="47625" anchor="ctr"/>
                </a:tc>
                <a:extLst>
                  <a:ext uri="{0D108BD9-81ED-4DB2-BD59-A6C34878D82A}">
                    <a16:rowId xmlns:a16="http://schemas.microsoft.com/office/drawing/2014/main" val="3647993026"/>
                  </a:ext>
                </a:extLst>
              </a:tr>
              <a:tr h="750352">
                <a:tc>
                  <a:txBody>
                    <a:bodyPr/>
                    <a:lstStyle/>
                    <a:p>
                      <a:pPr fontAlgn="ctr"/>
                      <a:r>
                        <a:rPr lang="en-US" sz="1400" b="0" dirty="0">
                          <a:effectLst/>
                        </a:rPr>
                        <a:t>Elliptic curve techniques</a:t>
                      </a:r>
                    </a:p>
                  </a:txBody>
                  <a:tcPr marL="47625" marR="47625" marT="47625" marB="47625" anchor="ctr"/>
                </a:tc>
                <a:tc>
                  <a:txBody>
                    <a:bodyPr/>
                    <a:lstStyle/>
                    <a:p>
                      <a:pPr fontAlgn="ctr"/>
                      <a:r>
                        <a:rPr lang="en-US" sz="1400" b="0" dirty="0">
                          <a:effectLst/>
                        </a:rPr>
                        <a:t>224 or higher</a:t>
                      </a:r>
                    </a:p>
                  </a:txBody>
                  <a:tcPr marL="47625" marR="47625" marT="47625" marB="47625" anchor="ctr"/>
                </a:tc>
                <a:tc>
                  <a:txBody>
                    <a:bodyPr/>
                    <a:lstStyle/>
                    <a:p>
                      <a:pPr fontAlgn="ctr"/>
                      <a:r>
                        <a:rPr lang="en-US" sz="1400" b="0" dirty="0">
                          <a:effectLst/>
                        </a:rPr>
                        <a:t>Elliptic curve cryptography can be used to adapt many cryptographic algorithms, such as Diffie-Hellman or ElGamal. The main advantage of elliptic curve cryptography is that the keys can be much smaller.</a:t>
                      </a:r>
                    </a:p>
                  </a:txBody>
                  <a:tcPr marL="47625" marR="47625" marT="47625" marB="47625" anchor="ctr"/>
                </a:tc>
                <a:extLst>
                  <a:ext uri="{0D108BD9-81ED-4DB2-BD59-A6C34878D82A}">
                    <a16:rowId xmlns:a16="http://schemas.microsoft.com/office/drawing/2014/main" val="1791173817"/>
                  </a:ext>
                </a:extLst>
              </a:tr>
            </a:tbl>
          </a:graphicData>
        </a:graphic>
      </p:graphicFrame>
    </p:spTree>
    <p:custDataLst>
      <p:tags r:id="rId1"/>
    </p:custDataLst>
    <p:extLst>
      <p:ext uri="{BB962C8B-B14F-4D97-AF65-F5344CB8AC3E}">
        <p14:creationId xmlns:p14="http://schemas.microsoft.com/office/powerpoint/2010/main" val="65375803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 - Confidentiality</a:t>
            </a:r>
          </a:p>
        </p:txBody>
      </p:sp>
      <p:sp>
        <p:nvSpPr>
          <p:cNvPr id="2" name="Content Placeholder 1"/>
          <p:cNvSpPr>
            <a:spLocks noGrp="1"/>
          </p:cNvSpPr>
          <p:nvPr>
            <p:ph idx="1"/>
          </p:nvPr>
        </p:nvSpPr>
        <p:spPr>
          <a:xfrm>
            <a:off x="144065" y="820917"/>
            <a:ext cx="4290947" cy="3866830"/>
          </a:xfrm>
        </p:spPr>
        <p:txBody>
          <a:bodyPr/>
          <a:lstStyle/>
          <a:p>
            <a:pPr>
              <a:spcBef>
                <a:spcPts val="400"/>
              </a:spcBef>
              <a:spcAft>
                <a:spcPts val="400"/>
              </a:spcAft>
              <a:buFont typeface="Arial" panose="020B0604020202020204" pitchFamily="34" charset="0"/>
              <a:buChar char="•"/>
            </a:pPr>
            <a:r>
              <a:rPr lang="en-US" sz="1600" dirty="0"/>
              <a:t>Asymmetric algorithms are used to provide confidentiality without pre-sharing a password.</a:t>
            </a:r>
          </a:p>
          <a:p>
            <a:pPr>
              <a:spcBef>
                <a:spcPts val="400"/>
              </a:spcBef>
              <a:spcAft>
                <a:spcPts val="400"/>
              </a:spcAft>
              <a:buFont typeface="Arial" panose="020B0604020202020204" pitchFamily="34" charset="0"/>
              <a:buChar char="•"/>
            </a:pPr>
            <a:r>
              <a:rPr lang="en-US" sz="1600" dirty="0"/>
              <a:t>The confidentiality objective of asymmetric algorithms is initiated when the encryption process is started with the public key.</a:t>
            </a:r>
          </a:p>
          <a:p>
            <a:pPr>
              <a:spcBef>
                <a:spcPts val="400"/>
              </a:spcBef>
              <a:spcAft>
                <a:spcPts val="400"/>
              </a:spcAft>
              <a:buFont typeface="Arial" panose="020B0604020202020204" pitchFamily="34" charset="0"/>
              <a:buChar char="•"/>
            </a:pPr>
            <a:r>
              <a:rPr lang="en-US" sz="1600" dirty="0"/>
              <a:t>The process can be summarized using the formula: </a:t>
            </a:r>
            <a:r>
              <a:rPr lang="en-US" sz="1600" b="1" dirty="0"/>
              <a:t>Public Key (Encrypt) + Private Key (Decrypt) = Confidentiality</a:t>
            </a:r>
          </a:p>
          <a:p>
            <a:pPr>
              <a:spcBef>
                <a:spcPts val="400"/>
              </a:spcBef>
              <a:spcAft>
                <a:spcPts val="400"/>
              </a:spcAft>
              <a:buFont typeface="Arial" panose="020B0604020202020204" pitchFamily="34" charset="0"/>
              <a:buChar char="•"/>
            </a:pPr>
            <a:r>
              <a:rPr lang="en-US" sz="1600" dirty="0"/>
              <a:t>When the public key is used to encrypt data, the private key must be used to decrypt data. </a:t>
            </a:r>
          </a:p>
          <a:p>
            <a:pPr>
              <a:spcBef>
                <a:spcPts val="400"/>
              </a:spcBef>
              <a:spcAft>
                <a:spcPts val="400"/>
              </a:spcAft>
              <a:buFont typeface="Arial" panose="020B0604020202020204" pitchFamily="34" charset="0"/>
              <a:buChar char="•"/>
            </a:pPr>
            <a:r>
              <a:rPr lang="en-US" sz="1600" dirty="0"/>
              <a:t>Only one host has the private key; therefore, confidentiality is achieved.</a:t>
            </a:r>
          </a:p>
        </p:txBody>
      </p:sp>
      <p:sp>
        <p:nvSpPr>
          <p:cNvPr id="3" name="TextBox 2"/>
          <p:cNvSpPr txBox="1"/>
          <p:nvPr/>
        </p:nvSpPr>
        <p:spPr>
          <a:xfrm>
            <a:off x="4344481" y="829970"/>
            <a:ext cx="4844783" cy="338554"/>
          </a:xfrm>
          <a:prstGeom prst="rect">
            <a:avLst/>
          </a:prstGeom>
          <a:noFill/>
        </p:spPr>
        <p:txBody>
          <a:bodyPr wrap="square" rtlCol="0">
            <a:spAutoFit/>
          </a:bodyPr>
          <a:lstStyle/>
          <a:p>
            <a:r>
              <a:rPr lang="en-IN" sz="1600" b="1" dirty="0">
                <a:solidFill>
                  <a:srgbClr val="000000"/>
                </a:solidFill>
              </a:rPr>
              <a:t>Example</a:t>
            </a:r>
            <a:r>
              <a:rPr lang="en-IN" sz="1600" dirty="0">
                <a:solidFill>
                  <a:srgbClr val="000000"/>
                </a:solidFill>
              </a:rPr>
              <a:t>: </a:t>
            </a:r>
            <a:r>
              <a:rPr lang="en-IN" sz="1600" b="1" dirty="0">
                <a:solidFill>
                  <a:srgbClr val="000000"/>
                </a:solidFill>
              </a:rPr>
              <a:t>Data exchange between Bob and Alice </a:t>
            </a:r>
          </a:p>
        </p:txBody>
      </p:sp>
      <p:pic>
        <p:nvPicPr>
          <p:cNvPr id="5" name="Picture 4">
            <a:extLst>
              <a:ext uri="{FF2B5EF4-FFF2-40B4-BE49-F238E27FC236}">
                <a16:creationId xmlns:a16="http://schemas.microsoft.com/office/drawing/2014/main" id="{83353366-343F-430C-BC13-5424E047FF5C}"/>
              </a:ext>
            </a:extLst>
          </p:cNvPr>
          <p:cNvPicPr>
            <a:picLocks noChangeAspect="1"/>
          </p:cNvPicPr>
          <p:nvPr/>
        </p:nvPicPr>
        <p:blipFill rotWithShape="1">
          <a:blip r:embed="rId4"/>
          <a:srcRect t="2158"/>
          <a:stretch/>
        </p:blipFill>
        <p:spPr>
          <a:xfrm>
            <a:off x="4435012" y="1146753"/>
            <a:ext cx="2273220" cy="2166616"/>
          </a:xfrm>
          <a:prstGeom prst="rect">
            <a:avLst/>
          </a:prstGeom>
          <a:ln>
            <a:solidFill>
              <a:schemeClr val="bg1">
                <a:lumMod val="75000"/>
              </a:schemeClr>
            </a:solidFill>
          </a:ln>
        </p:spPr>
      </p:pic>
      <p:sp>
        <p:nvSpPr>
          <p:cNvPr id="8" name="Content Placeholder 6">
            <a:extLst>
              <a:ext uri="{FF2B5EF4-FFF2-40B4-BE49-F238E27FC236}">
                <a16:creationId xmlns:a16="http://schemas.microsoft.com/office/drawing/2014/main" id="{ACEF973F-5DEE-4323-B058-79AD7B31C78E}"/>
              </a:ext>
            </a:extLst>
          </p:cNvPr>
          <p:cNvSpPr/>
          <p:nvPr/>
        </p:nvSpPr>
        <p:spPr>
          <a:xfrm>
            <a:off x="4407853" y="3313701"/>
            <a:ext cx="2273220" cy="1323439"/>
          </a:xfrm>
          <a:prstGeom prst="rect">
            <a:avLst/>
          </a:prstGeom>
        </p:spPr>
        <p:txBody>
          <a:bodyPr wrap="square">
            <a:spAutoFit/>
          </a:bodyPr>
          <a:lstStyle/>
          <a:p>
            <a:r>
              <a:rPr lang="en-US" sz="1600" b="0" i="0" dirty="0">
                <a:solidFill>
                  <a:srgbClr val="000000"/>
                </a:solidFill>
                <a:effectLst/>
                <a:latin typeface="+mn-lt"/>
              </a:rPr>
              <a:t>Alice acquires and uses Bob’s public key to encrypt a message and then send it to Bob.</a:t>
            </a:r>
            <a:endParaRPr lang="en-US" sz="1600" b="1" dirty="0">
              <a:solidFill>
                <a:srgbClr val="000000"/>
              </a:solidFill>
              <a:latin typeface="+mn-lt"/>
            </a:endParaRPr>
          </a:p>
        </p:txBody>
      </p:sp>
      <p:pic>
        <p:nvPicPr>
          <p:cNvPr id="7" name="Picture 6">
            <a:extLst>
              <a:ext uri="{FF2B5EF4-FFF2-40B4-BE49-F238E27FC236}">
                <a16:creationId xmlns:a16="http://schemas.microsoft.com/office/drawing/2014/main" id="{265675EC-2596-46A2-8A28-6F4BD978091F}"/>
              </a:ext>
            </a:extLst>
          </p:cNvPr>
          <p:cNvPicPr>
            <a:picLocks noChangeAspect="1"/>
          </p:cNvPicPr>
          <p:nvPr/>
        </p:nvPicPr>
        <p:blipFill>
          <a:blip r:embed="rId5"/>
          <a:stretch>
            <a:fillRect/>
          </a:stretch>
        </p:blipFill>
        <p:spPr>
          <a:xfrm>
            <a:off x="6813721" y="1146753"/>
            <a:ext cx="2212590" cy="2160000"/>
          </a:xfrm>
          <a:prstGeom prst="rect">
            <a:avLst/>
          </a:prstGeom>
          <a:ln>
            <a:solidFill>
              <a:schemeClr val="bg1">
                <a:lumMod val="75000"/>
              </a:schemeClr>
            </a:solidFill>
          </a:ln>
        </p:spPr>
      </p:pic>
      <p:sp>
        <p:nvSpPr>
          <p:cNvPr id="9" name="Content Placeholder 6">
            <a:extLst>
              <a:ext uri="{FF2B5EF4-FFF2-40B4-BE49-F238E27FC236}">
                <a16:creationId xmlns:a16="http://schemas.microsoft.com/office/drawing/2014/main" id="{4883D7FF-DE88-4923-BEBB-4E3F50E0E06D}"/>
              </a:ext>
            </a:extLst>
          </p:cNvPr>
          <p:cNvSpPr txBox="1"/>
          <p:nvPr/>
        </p:nvSpPr>
        <p:spPr>
          <a:xfrm>
            <a:off x="6723190" y="3299851"/>
            <a:ext cx="2520402" cy="1569660"/>
          </a:xfrm>
          <a:prstGeom prst="rect">
            <a:avLst/>
          </a:prstGeom>
          <a:noFill/>
        </p:spPr>
        <p:txBody>
          <a:bodyPr wrap="square">
            <a:spAutoFit/>
          </a:bodyPr>
          <a:lstStyle/>
          <a:p>
            <a:r>
              <a:rPr lang="en-US" sz="1600" b="0" i="0" dirty="0">
                <a:solidFill>
                  <a:srgbClr val="000000"/>
                </a:solidFill>
                <a:effectLst/>
                <a:latin typeface="+mn-lt"/>
              </a:rPr>
              <a:t>Bob decrypts the message with the private key and as he is the only one with the private key, confidentiality is achieved.</a:t>
            </a:r>
            <a:endParaRPr lang="en-US" sz="1600" b="1" dirty="0">
              <a:solidFill>
                <a:srgbClr val="000000"/>
              </a:solidFill>
              <a:latin typeface="+mn-lt"/>
            </a:endParaRPr>
          </a:p>
        </p:txBody>
      </p:sp>
    </p:spTree>
    <p:custDataLst>
      <p:tags r:id="rId1"/>
    </p:custDataLst>
    <p:extLst>
      <p:ext uri="{BB962C8B-B14F-4D97-AF65-F5344CB8AC3E}">
        <p14:creationId xmlns:p14="http://schemas.microsoft.com/office/powerpoint/2010/main" val="335862628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 - Authentication</a:t>
            </a:r>
          </a:p>
        </p:txBody>
      </p:sp>
      <p:sp>
        <p:nvSpPr>
          <p:cNvPr id="2" name="Content Placeholder 1">
            <a:extLst>
              <a:ext uri="{FF2B5EF4-FFF2-40B4-BE49-F238E27FC236}">
                <a16:creationId xmlns:a16="http://schemas.microsoft.com/office/drawing/2014/main" id="{B294F2B4-0160-4E4C-B9F8-CE5A7068ED34}"/>
              </a:ext>
            </a:extLst>
          </p:cNvPr>
          <p:cNvSpPr>
            <a:spLocks noGrp="1"/>
          </p:cNvSpPr>
          <p:nvPr>
            <p:ph idx="1"/>
          </p:nvPr>
        </p:nvSpPr>
        <p:spPr>
          <a:xfrm>
            <a:off x="144063" y="798945"/>
            <a:ext cx="8719279" cy="3911952"/>
          </a:xfrm>
        </p:spPr>
        <p:txBody>
          <a:bodyPr/>
          <a:lstStyle/>
          <a:p>
            <a:pPr>
              <a:spcBef>
                <a:spcPts val="300"/>
              </a:spcBef>
              <a:spcAft>
                <a:spcPts val="300"/>
              </a:spcAft>
              <a:buFont typeface="Arial" panose="020B0604020202020204" pitchFamily="34" charset="0"/>
              <a:buChar char="•"/>
            </a:pPr>
            <a:r>
              <a:rPr lang="en-US" sz="1600" dirty="0"/>
              <a:t>The authentication objective of asymmetric algorithms is initiated with the private key encryption process.</a:t>
            </a:r>
          </a:p>
          <a:p>
            <a:pPr>
              <a:spcBef>
                <a:spcPts val="300"/>
              </a:spcBef>
              <a:spcAft>
                <a:spcPts val="300"/>
              </a:spcAft>
              <a:buFont typeface="Arial" panose="020B0604020202020204" pitchFamily="34" charset="0"/>
              <a:buChar char="•"/>
            </a:pPr>
            <a:r>
              <a:rPr lang="en-US" sz="1600" dirty="0"/>
              <a:t>The process can be summarized using the formula: </a:t>
            </a:r>
            <a:r>
              <a:rPr lang="en-US" sz="1600" b="1" dirty="0"/>
              <a:t>Private Key (Encrypt) + Public Key (Decrypt) = Authentication</a:t>
            </a:r>
            <a:endParaRPr lang="en-US" sz="1600" dirty="0"/>
          </a:p>
          <a:p>
            <a:pPr>
              <a:spcBef>
                <a:spcPts val="300"/>
              </a:spcBef>
              <a:spcAft>
                <a:spcPts val="300"/>
              </a:spcAft>
              <a:buFont typeface="Arial" panose="020B0604020202020204" pitchFamily="34" charset="0"/>
              <a:buChar char="•"/>
            </a:pPr>
            <a:r>
              <a:rPr lang="en-US" sz="1600" dirty="0"/>
              <a:t>When the private key is used to encrypt the data, the corresponding public key must be used to decrypt the data. </a:t>
            </a:r>
          </a:p>
          <a:p>
            <a:pPr>
              <a:spcBef>
                <a:spcPts val="300"/>
              </a:spcBef>
              <a:spcAft>
                <a:spcPts val="300"/>
              </a:spcAft>
              <a:buFont typeface="Arial" panose="020B0604020202020204" pitchFamily="34" charset="0"/>
              <a:buChar char="•"/>
            </a:pPr>
            <a:r>
              <a:rPr lang="en-US" sz="1600" dirty="0"/>
              <a:t>Because only one host has the private key, only that host could have encrypted the message, providing authentication of the sender. </a:t>
            </a:r>
          </a:p>
          <a:p>
            <a:pPr>
              <a:spcBef>
                <a:spcPts val="300"/>
              </a:spcBef>
              <a:spcAft>
                <a:spcPts val="300"/>
              </a:spcAft>
              <a:buFont typeface="Arial" panose="020B0604020202020204" pitchFamily="34" charset="0"/>
              <a:buChar char="•"/>
            </a:pPr>
            <a:r>
              <a:rPr lang="en-US" sz="1600" dirty="0"/>
              <a:t>When a host successfully decrypts a message using a public key, it is trusted that the private key encrypted the message, which verifies who the sender is. This is a form of authentication.</a:t>
            </a:r>
          </a:p>
        </p:txBody>
      </p:sp>
    </p:spTree>
    <p:custDataLst>
      <p:tags r:id="rId1"/>
    </p:custDataLst>
    <p:extLst>
      <p:ext uri="{BB962C8B-B14F-4D97-AF65-F5344CB8AC3E}">
        <p14:creationId xmlns:p14="http://schemas.microsoft.com/office/powerpoint/2010/main" val="155733405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 - Authentication (Contd.)</a:t>
            </a:r>
          </a:p>
        </p:txBody>
      </p:sp>
      <p:sp>
        <p:nvSpPr>
          <p:cNvPr id="2" name="Content Placeholder 1">
            <a:extLst>
              <a:ext uri="{FF2B5EF4-FFF2-40B4-BE49-F238E27FC236}">
                <a16:creationId xmlns:a16="http://schemas.microsoft.com/office/drawing/2014/main" id="{B294F2B4-0160-4E4C-B9F8-CE5A7068ED34}"/>
              </a:ext>
            </a:extLst>
          </p:cNvPr>
          <p:cNvSpPr>
            <a:spLocks noGrp="1"/>
          </p:cNvSpPr>
          <p:nvPr>
            <p:ph idx="1"/>
          </p:nvPr>
        </p:nvSpPr>
        <p:spPr>
          <a:xfrm>
            <a:off x="144064" y="798945"/>
            <a:ext cx="8782653" cy="540968"/>
          </a:xfrm>
        </p:spPr>
        <p:txBody>
          <a:bodyPr/>
          <a:lstStyle/>
          <a:p>
            <a:pPr>
              <a:buFont typeface="Arial" panose="020B0604020202020204" pitchFamily="34" charset="0"/>
              <a:buChar char="•"/>
            </a:pPr>
            <a:r>
              <a:rPr lang="en-US" sz="1600" b="0" i="0" dirty="0">
                <a:effectLst/>
              </a:rPr>
              <a:t>Let's see how the private and public keys can be used to provide authentication to the data exchange between Bob and Alice.</a:t>
            </a:r>
          </a:p>
        </p:txBody>
      </p:sp>
      <p:sp>
        <p:nvSpPr>
          <p:cNvPr id="4" name="Content Placeholder 2"/>
          <p:cNvSpPr txBox="1"/>
          <p:nvPr/>
        </p:nvSpPr>
        <p:spPr>
          <a:xfrm>
            <a:off x="298763" y="1358023"/>
            <a:ext cx="3512745" cy="1077218"/>
          </a:xfrm>
          <a:prstGeom prst="rect">
            <a:avLst/>
          </a:prstGeom>
          <a:noFill/>
        </p:spPr>
        <p:txBody>
          <a:bodyPr wrap="square" rtlCol="0">
            <a:spAutoFit/>
          </a:bodyPr>
          <a:lstStyle/>
          <a:p>
            <a:pPr marL="0" indent="0">
              <a:buNone/>
            </a:pPr>
            <a:r>
              <a:rPr lang="en-US" sz="1600" b="1" dirty="0">
                <a:solidFill>
                  <a:srgbClr val="000000"/>
                </a:solidFill>
              </a:rPr>
              <a:t>Alice uses her private key</a:t>
            </a:r>
          </a:p>
          <a:p>
            <a:r>
              <a:rPr lang="en-US" sz="1600" dirty="0">
                <a:solidFill>
                  <a:srgbClr val="000000"/>
                </a:solidFill>
              </a:rPr>
              <a:t>Alice encrypts a message using her private key and sends it to Bob.</a:t>
            </a:r>
          </a:p>
          <a:p>
            <a:endParaRPr lang="en-IN" sz="1600" dirty="0">
              <a:solidFill>
                <a:srgbClr val="000000"/>
              </a:solidFill>
            </a:endParaRPr>
          </a:p>
        </p:txBody>
      </p:sp>
      <p:pic>
        <p:nvPicPr>
          <p:cNvPr id="3" name="Picture 1">
            <a:extLst>
              <a:ext uri="{FF2B5EF4-FFF2-40B4-BE49-F238E27FC236}">
                <a16:creationId xmlns:a16="http://schemas.microsoft.com/office/drawing/2014/main" id="{D40ADF1B-F914-4A9B-9121-13CCF516C476}"/>
              </a:ext>
            </a:extLst>
          </p:cNvPr>
          <p:cNvPicPr>
            <a:picLocks noChangeAspect="1"/>
          </p:cNvPicPr>
          <p:nvPr/>
        </p:nvPicPr>
        <p:blipFill>
          <a:blip r:embed="rId4"/>
          <a:stretch>
            <a:fillRect/>
          </a:stretch>
        </p:blipFill>
        <p:spPr>
          <a:xfrm>
            <a:off x="394417" y="2198948"/>
            <a:ext cx="2818306" cy="2470190"/>
          </a:xfrm>
          <a:prstGeom prst="rect">
            <a:avLst/>
          </a:prstGeom>
          <a:ln>
            <a:solidFill>
              <a:schemeClr val="bg1">
                <a:lumMod val="85000"/>
              </a:schemeClr>
            </a:solidFill>
          </a:ln>
        </p:spPr>
      </p:pic>
      <p:sp>
        <p:nvSpPr>
          <p:cNvPr id="8" name="Content Placeholder 3"/>
          <p:cNvSpPr txBox="1"/>
          <p:nvPr/>
        </p:nvSpPr>
        <p:spPr>
          <a:xfrm>
            <a:off x="3924860" y="1332725"/>
            <a:ext cx="5554118" cy="1077218"/>
          </a:xfrm>
          <a:prstGeom prst="rect">
            <a:avLst/>
          </a:prstGeom>
          <a:noFill/>
        </p:spPr>
        <p:txBody>
          <a:bodyPr wrap="square" rtlCol="0">
            <a:spAutoFit/>
          </a:bodyPr>
          <a:lstStyle/>
          <a:p>
            <a:pPr marL="0" indent="0">
              <a:buNone/>
            </a:pPr>
            <a:r>
              <a:rPr lang="en-US" sz="1600" b="1" dirty="0">
                <a:solidFill>
                  <a:srgbClr val="000000"/>
                </a:solidFill>
              </a:rPr>
              <a:t>Bob decrypts using the public key</a:t>
            </a:r>
          </a:p>
          <a:p>
            <a:r>
              <a:rPr lang="en-US" sz="1600" dirty="0">
                <a:solidFill>
                  <a:srgbClr val="000000"/>
                </a:solidFill>
              </a:rPr>
              <a:t>After Bob obtains Alice’s public key, he uses it to decrypt the message and to authenticate that the message             has been received from Alice.</a:t>
            </a:r>
          </a:p>
        </p:txBody>
      </p:sp>
      <p:pic>
        <p:nvPicPr>
          <p:cNvPr id="7" name="Picture 2">
            <a:extLst>
              <a:ext uri="{FF2B5EF4-FFF2-40B4-BE49-F238E27FC236}">
                <a16:creationId xmlns:a16="http://schemas.microsoft.com/office/drawing/2014/main" id="{55B1C01B-50F2-4515-8FB8-942BD16F6F22}"/>
              </a:ext>
            </a:extLst>
          </p:cNvPr>
          <p:cNvPicPr>
            <a:picLocks noChangeAspect="1"/>
          </p:cNvPicPr>
          <p:nvPr/>
        </p:nvPicPr>
        <p:blipFill rotWithShape="1">
          <a:blip r:embed="rId5"/>
          <a:srcRect l="541" t="1403" b="1"/>
          <a:stretch/>
        </p:blipFill>
        <p:spPr>
          <a:xfrm>
            <a:off x="4034548" y="2364678"/>
            <a:ext cx="3316868" cy="2380422"/>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86133036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Asymmetric Encryption - Integrity</a:t>
            </a:r>
          </a:p>
        </p:txBody>
      </p:sp>
      <p:sp>
        <p:nvSpPr>
          <p:cNvPr id="2" name="Content Placeholder 1">
            <a:extLst>
              <a:ext uri="{FF2B5EF4-FFF2-40B4-BE49-F238E27FC236}">
                <a16:creationId xmlns:a16="http://schemas.microsoft.com/office/drawing/2014/main" id="{B294F2B4-0160-4E4C-B9F8-CE5A7068ED34}"/>
              </a:ext>
            </a:extLst>
          </p:cNvPr>
          <p:cNvSpPr>
            <a:spLocks noGrp="1"/>
          </p:cNvSpPr>
          <p:nvPr>
            <p:ph idx="1"/>
          </p:nvPr>
        </p:nvSpPr>
        <p:spPr>
          <a:xfrm>
            <a:off x="198306" y="784264"/>
            <a:ext cx="8937944" cy="564089"/>
          </a:xfrm>
        </p:spPr>
        <p:txBody>
          <a:bodyPr/>
          <a:lstStyle/>
          <a:p>
            <a:pPr>
              <a:buFont typeface="Arial" panose="020B0604020202020204" pitchFamily="34" charset="0"/>
              <a:buChar char="•"/>
            </a:pPr>
            <a:r>
              <a:rPr lang="en-US" sz="1600" b="0" i="0" dirty="0">
                <a:effectLst/>
              </a:rPr>
              <a:t>Combining the two asymmetric encryption processes provides message confidentiality, authentication, and integrity. </a:t>
            </a:r>
            <a:r>
              <a:rPr lang="en-US" sz="1600" dirty="0"/>
              <a:t>In this example, a message will be ciphered using Bob’s public key and a ciphered hash will be encrypted using Alice’s private key.</a:t>
            </a:r>
            <a:endParaRPr lang="en-US" sz="1600" b="0" i="0" dirty="0">
              <a:effectLst/>
            </a:endParaRPr>
          </a:p>
        </p:txBody>
      </p:sp>
      <p:pic>
        <p:nvPicPr>
          <p:cNvPr id="3" name="Picture 2">
            <a:extLst>
              <a:ext uri="{FF2B5EF4-FFF2-40B4-BE49-F238E27FC236}">
                <a16:creationId xmlns:a16="http://schemas.microsoft.com/office/drawing/2014/main" id="{7E98BC04-68E1-4E52-A5ED-E5F67AE328AF}"/>
              </a:ext>
            </a:extLst>
          </p:cNvPr>
          <p:cNvPicPr>
            <a:picLocks noChangeAspect="1"/>
          </p:cNvPicPr>
          <p:nvPr/>
        </p:nvPicPr>
        <p:blipFill rotWithShape="1">
          <a:blip r:embed="rId4"/>
          <a:srcRect l="2052" t="978" r="763" b="1337"/>
          <a:stretch/>
        </p:blipFill>
        <p:spPr>
          <a:xfrm>
            <a:off x="440493" y="1616879"/>
            <a:ext cx="2206285" cy="2376000"/>
          </a:xfrm>
          <a:prstGeom prst="rect">
            <a:avLst/>
          </a:prstGeom>
          <a:ln>
            <a:solidFill>
              <a:schemeClr val="bg1">
                <a:lumMod val="75000"/>
              </a:schemeClr>
            </a:solidFill>
          </a:ln>
        </p:spPr>
      </p:pic>
      <p:sp>
        <p:nvSpPr>
          <p:cNvPr id="4" name="TextBox 3"/>
          <p:cNvSpPr txBox="1"/>
          <p:nvPr/>
        </p:nvSpPr>
        <p:spPr>
          <a:xfrm>
            <a:off x="386250" y="3983065"/>
            <a:ext cx="2206285" cy="584775"/>
          </a:xfrm>
          <a:prstGeom prst="rect">
            <a:avLst/>
          </a:prstGeom>
          <a:noFill/>
        </p:spPr>
        <p:txBody>
          <a:bodyPr wrap="square" rtlCol="0">
            <a:spAutoFit/>
          </a:bodyPr>
          <a:lstStyle/>
          <a:p>
            <a:pPr algn="ctr"/>
            <a:r>
              <a:rPr lang="en-IN" sz="1600" dirty="0">
                <a:solidFill>
                  <a:schemeClr val="tx1">
                    <a:lumMod val="50000"/>
                  </a:schemeClr>
                </a:solidFill>
              </a:rPr>
              <a:t>Alice uses Bob’s Public Key</a:t>
            </a:r>
          </a:p>
        </p:txBody>
      </p:sp>
      <p:pic>
        <p:nvPicPr>
          <p:cNvPr id="7" name="Picture 6">
            <a:extLst>
              <a:ext uri="{FF2B5EF4-FFF2-40B4-BE49-F238E27FC236}">
                <a16:creationId xmlns:a16="http://schemas.microsoft.com/office/drawing/2014/main" id="{80159829-B316-4901-BE34-84B9117C7348}"/>
              </a:ext>
            </a:extLst>
          </p:cNvPr>
          <p:cNvPicPr>
            <a:picLocks noChangeAspect="1"/>
          </p:cNvPicPr>
          <p:nvPr/>
        </p:nvPicPr>
        <p:blipFill>
          <a:blip r:embed="rId5"/>
          <a:stretch>
            <a:fillRect/>
          </a:stretch>
        </p:blipFill>
        <p:spPr>
          <a:xfrm>
            <a:off x="2772655" y="1616879"/>
            <a:ext cx="1850050" cy="2376000"/>
          </a:xfrm>
          <a:prstGeom prst="rect">
            <a:avLst/>
          </a:prstGeom>
          <a:ln>
            <a:solidFill>
              <a:schemeClr val="bg1">
                <a:lumMod val="75000"/>
              </a:schemeClr>
            </a:solidFill>
          </a:ln>
        </p:spPr>
      </p:pic>
      <p:sp>
        <p:nvSpPr>
          <p:cNvPr id="8" name="TextBox 7"/>
          <p:cNvSpPr txBox="1"/>
          <p:nvPr/>
        </p:nvSpPr>
        <p:spPr>
          <a:xfrm>
            <a:off x="2683064" y="3964986"/>
            <a:ext cx="1850050" cy="830997"/>
          </a:xfrm>
          <a:prstGeom prst="rect">
            <a:avLst/>
          </a:prstGeom>
          <a:noFill/>
        </p:spPr>
        <p:txBody>
          <a:bodyPr wrap="square" rtlCol="0">
            <a:spAutoFit/>
          </a:bodyPr>
          <a:lstStyle/>
          <a:p>
            <a:pPr marL="0" indent="0" algn="ctr">
              <a:buNone/>
            </a:pPr>
            <a:r>
              <a:rPr lang="en-US" sz="1600" dirty="0">
                <a:solidFill>
                  <a:srgbClr val="000000"/>
                </a:solidFill>
              </a:rPr>
              <a:t>Alice encrypts a hash using her private key</a:t>
            </a:r>
          </a:p>
        </p:txBody>
      </p:sp>
      <p:pic>
        <p:nvPicPr>
          <p:cNvPr id="9" name="Picture 8">
            <a:extLst>
              <a:ext uri="{FF2B5EF4-FFF2-40B4-BE49-F238E27FC236}">
                <a16:creationId xmlns:a16="http://schemas.microsoft.com/office/drawing/2014/main" id="{0617DC81-6BD3-4FF8-B508-458F1397A002}"/>
              </a:ext>
            </a:extLst>
          </p:cNvPr>
          <p:cNvPicPr>
            <a:picLocks noChangeAspect="1"/>
          </p:cNvPicPr>
          <p:nvPr/>
        </p:nvPicPr>
        <p:blipFill>
          <a:blip r:embed="rId6"/>
          <a:stretch>
            <a:fillRect/>
          </a:stretch>
        </p:blipFill>
        <p:spPr>
          <a:xfrm>
            <a:off x="4748582" y="1619982"/>
            <a:ext cx="1861050" cy="2376000"/>
          </a:xfrm>
          <a:prstGeom prst="rect">
            <a:avLst/>
          </a:prstGeom>
          <a:ln>
            <a:solidFill>
              <a:schemeClr val="bg1">
                <a:lumMod val="75000"/>
              </a:schemeClr>
            </a:solidFill>
          </a:ln>
        </p:spPr>
      </p:pic>
      <p:sp>
        <p:nvSpPr>
          <p:cNvPr id="10" name="TextBox 9"/>
          <p:cNvSpPr txBox="1"/>
          <p:nvPr/>
        </p:nvSpPr>
        <p:spPr>
          <a:xfrm>
            <a:off x="4644032" y="3990078"/>
            <a:ext cx="1850050" cy="830997"/>
          </a:xfrm>
          <a:prstGeom prst="rect">
            <a:avLst/>
          </a:prstGeom>
          <a:noFill/>
        </p:spPr>
        <p:txBody>
          <a:bodyPr wrap="square" rtlCol="0">
            <a:spAutoFit/>
          </a:bodyPr>
          <a:lstStyle/>
          <a:p>
            <a:pPr marL="0" indent="0" algn="ctr">
              <a:buNone/>
            </a:pPr>
            <a:r>
              <a:rPr lang="en-US" sz="1600" dirty="0">
                <a:solidFill>
                  <a:srgbClr val="000000"/>
                </a:solidFill>
              </a:rPr>
              <a:t>Bob uses Alice’s public key to decrypt the hash</a:t>
            </a:r>
          </a:p>
        </p:txBody>
      </p:sp>
      <p:pic>
        <p:nvPicPr>
          <p:cNvPr id="11" name="Picture 10">
            <a:extLst>
              <a:ext uri="{FF2B5EF4-FFF2-40B4-BE49-F238E27FC236}">
                <a16:creationId xmlns:a16="http://schemas.microsoft.com/office/drawing/2014/main" id="{77FA1755-D82B-440C-BCF5-9D317BE656BF}"/>
              </a:ext>
            </a:extLst>
          </p:cNvPr>
          <p:cNvPicPr>
            <a:picLocks noChangeAspect="1"/>
          </p:cNvPicPr>
          <p:nvPr/>
        </p:nvPicPr>
        <p:blipFill>
          <a:blip r:embed="rId7"/>
          <a:stretch>
            <a:fillRect/>
          </a:stretch>
        </p:blipFill>
        <p:spPr>
          <a:xfrm>
            <a:off x="6735508" y="1616879"/>
            <a:ext cx="1838298" cy="2376000"/>
          </a:xfrm>
          <a:prstGeom prst="rect">
            <a:avLst/>
          </a:prstGeom>
          <a:ln>
            <a:solidFill>
              <a:schemeClr val="bg1">
                <a:lumMod val="75000"/>
              </a:schemeClr>
            </a:solidFill>
          </a:ln>
        </p:spPr>
      </p:pic>
      <p:sp>
        <p:nvSpPr>
          <p:cNvPr id="12" name="TextBox 11"/>
          <p:cNvSpPr txBox="1"/>
          <p:nvPr/>
        </p:nvSpPr>
        <p:spPr>
          <a:xfrm>
            <a:off x="6584273" y="3990078"/>
            <a:ext cx="2032785" cy="830997"/>
          </a:xfrm>
          <a:prstGeom prst="rect">
            <a:avLst/>
          </a:prstGeom>
          <a:noFill/>
        </p:spPr>
        <p:txBody>
          <a:bodyPr wrap="square" rtlCol="0">
            <a:spAutoFit/>
          </a:bodyPr>
          <a:lstStyle/>
          <a:p>
            <a:pPr marL="0" indent="0" algn="ctr">
              <a:buNone/>
            </a:pPr>
            <a:r>
              <a:rPr lang="en-US" sz="1600" dirty="0">
                <a:solidFill>
                  <a:srgbClr val="000000"/>
                </a:solidFill>
              </a:rPr>
              <a:t>Bob uses his private key to decrypt the message</a:t>
            </a:r>
          </a:p>
        </p:txBody>
      </p:sp>
    </p:spTree>
    <p:custDataLst>
      <p:tags r:id="rId1"/>
    </p:custDataLst>
    <p:extLst>
      <p:ext uri="{BB962C8B-B14F-4D97-AF65-F5344CB8AC3E}">
        <p14:creationId xmlns:p14="http://schemas.microsoft.com/office/powerpoint/2010/main" val="319895796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Diffie-Hellman</a:t>
            </a:r>
          </a:p>
        </p:txBody>
      </p:sp>
      <p:sp>
        <p:nvSpPr>
          <p:cNvPr id="3" name="Content Placeholder 1"/>
          <p:cNvSpPr txBox="1"/>
          <p:nvPr/>
        </p:nvSpPr>
        <p:spPr>
          <a:xfrm>
            <a:off x="23253" y="820917"/>
            <a:ext cx="8601560" cy="584775"/>
          </a:xfrm>
          <a:prstGeom prst="rect">
            <a:avLst/>
          </a:prstGeom>
          <a:noFill/>
        </p:spPr>
        <p:txBody>
          <a:bodyPr wrap="square" rtlCol="0">
            <a:spAutoFit/>
          </a:bodyPr>
          <a:lstStyle/>
          <a:p>
            <a:pPr marL="285750" indent="-200025">
              <a:buFont typeface="Arial" panose="020B0604020202020204" pitchFamily="34" charset="0"/>
              <a:buChar char="•"/>
            </a:pPr>
            <a:r>
              <a:rPr lang="en-US" sz="1600" dirty="0" err="1">
                <a:solidFill>
                  <a:srgbClr val="000000"/>
                </a:solidFill>
              </a:rPr>
              <a:t>Diffie</a:t>
            </a:r>
            <a:r>
              <a:rPr lang="en-US" sz="1600" dirty="0">
                <a:solidFill>
                  <a:srgbClr val="000000"/>
                </a:solidFill>
              </a:rPr>
              <a:t>-Hellman (DH) is an asymmetric mathematical algorithm that allows two computers to generate an identical shared secret without having communicated before. </a:t>
            </a:r>
          </a:p>
        </p:txBody>
      </p:sp>
      <p:sp>
        <p:nvSpPr>
          <p:cNvPr id="2" name="Content Placeholder 2">
            <a:extLst>
              <a:ext uri="{FF2B5EF4-FFF2-40B4-BE49-F238E27FC236}">
                <a16:creationId xmlns:a16="http://schemas.microsoft.com/office/drawing/2014/main" id="{B294F2B4-0160-4E4C-B9F8-CE5A7068ED34}"/>
              </a:ext>
            </a:extLst>
          </p:cNvPr>
          <p:cNvSpPr>
            <a:spLocks noGrp="1"/>
          </p:cNvSpPr>
          <p:nvPr>
            <p:ph idx="1"/>
          </p:nvPr>
        </p:nvSpPr>
        <p:spPr>
          <a:xfrm>
            <a:off x="144065" y="1389247"/>
            <a:ext cx="4599294" cy="3120763"/>
          </a:xfrm>
        </p:spPr>
        <p:txBody>
          <a:bodyPr/>
          <a:lstStyle/>
          <a:p>
            <a:pPr>
              <a:spcBef>
                <a:spcPts val="300"/>
              </a:spcBef>
              <a:spcAft>
                <a:spcPts val="300"/>
              </a:spcAft>
              <a:buFont typeface="Arial" panose="020B0604020202020204" pitchFamily="34" charset="0"/>
              <a:buChar char="•"/>
            </a:pPr>
            <a:r>
              <a:rPr lang="en-US" sz="1600" dirty="0"/>
              <a:t>The new shared key is never actually exchanged between the sender and receiver.</a:t>
            </a:r>
          </a:p>
          <a:p>
            <a:pPr>
              <a:spcBef>
                <a:spcPts val="300"/>
              </a:spcBef>
              <a:spcAft>
                <a:spcPts val="300"/>
              </a:spcAft>
              <a:buFont typeface="Arial" panose="020B0604020202020204" pitchFamily="34" charset="0"/>
              <a:buChar char="•"/>
            </a:pPr>
            <a:r>
              <a:rPr lang="en-US" sz="1600" dirty="0"/>
              <a:t>The key can be used by an encryption algorithm to encrypt traffic between the two systems as both parties know it.</a:t>
            </a:r>
          </a:p>
          <a:p>
            <a:pPr>
              <a:spcBef>
                <a:spcPts val="300"/>
              </a:spcBef>
              <a:spcAft>
                <a:spcPts val="300"/>
              </a:spcAft>
              <a:buFont typeface="Arial" panose="020B0604020202020204" pitchFamily="34" charset="0"/>
              <a:buChar char="•"/>
            </a:pPr>
            <a:r>
              <a:rPr lang="en-US" sz="1600" dirty="0"/>
              <a:t>Following are two examples of instances when DH is commonly used:</a:t>
            </a:r>
          </a:p>
          <a:p>
            <a:pPr lvl="1">
              <a:buFont typeface="Arial" panose="020B0604020202020204" pitchFamily="34" charset="0"/>
              <a:buChar char="•"/>
            </a:pPr>
            <a:r>
              <a:rPr lang="en-US" sz="1600" dirty="0"/>
              <a:t>Data is exchanged using an IPsec VPN</a:t>
            </a:r>
          </a:p>
          <a:p>
            <a:pPr lvl="1">
              <a:buFont typeface="Arial" panose="020B0604020202020204" pitchFamily="34" charset="0"/>
              <a:buChar char="•"/>
            </a:pPr>
            <a:r>
              <a:rPr lang="en-US" sz="1600" dirty="0"/>
              <a:t>SSH data is exchanged</a:t>
            </a:r>
          </a:p>
          <a:p>
            <a:pPr marL="169863" lvl="1" indent="-169863">
              <a:buSzPct val="90000"/>
              <a:buFont typeface="Arial" panose="020B0604020202020204" pitchFamily="34" charset="0"/>
              <a:buChar char="•"/>
            </a:pPr>
            <a:r>
              <a:rPr lang="en-US" sz="1600" dirty="0"/>
              <a:t>The security of DH is based on the fact that it uses very large numbers in its calculations. </a:t>
            </a:r>
          </a:p>
        </p:txBody>
      </p:sp>
      <p:pic>
        <p:nvPicPr>
          <p:cNvPr id="4" name="Picture 3">
            <a:extLst>
              <a:ext uri="{FF2B5EF4-FFF2-40B4-BE49-F238E27FC236}">
                <a16:creationId xmlns:a16="http://schemas.microsoft.com/office/drawing/2014/main" id="{094C5649-71CD-477C-93E8-F285C4E467E7}"/>
              </a:ext>
            </a:extLst>
          </p:cNvPr>
          <p:cNvPicPr>
            <a:picLocks noChangeAspect="1"/>
          </p:cNvPicPr>
          <p:nvPr/>
        </p:nvPicPr>
        <p:blipFill>
          <a:blip r:embed="rId4"/>
          <a:stretch>
            <a:fillRect/>
          </a:stretch>
        </p:blipFill>
        <p:spPr>
          <a:xfrm>
            <a:off x="4693905" y="1525251"/>
            <a:ext cx="4267590" cy="2593746"/>
          </a:xfrm>
          <a:prstGeom prst="rect">
            <a:avLst/>
          </a:prstGeom>
          <a:ln>
            <a:solidFill>
              <a:schemeClr val="bg1">
                <a:lumMod val="75000"/>
              </a:schemeClr>
            </a:solidFill>
          </a:ln>
        </p:spPr>
      </p:pic>
      <p:sp>
        <p:nvSpPr>
          <p:cNvPr id="5" name="TextBox 4"/>
          <p:cNvSpPr txBox="1"/>
          <p:nvPr/>
        </p:nvSpPr>
        <p:spPr>
          <a:xfrm>
            <a:off x="4693905" y="4130300"/>
            <a:ext cx="4267590" cy="338554"/>
          </a:xfrm>
          <a:prstGeom prst="rect">
            <a:avLst/>
          </a:prstGeom>
          <a:noFill/>
        </p:spPr>
        <p:txBody>
          <a:bodyPr wrap="square" rtlCol="0">
            <a:spAutoFit/>
          </a:bodyPr>
          <a:lstStyle/>
          <a:p>
            <a:pPr algn="ctr"/>
            <a:r>
              <a:rPr lang="en-IN" sz="1600" dirty="0">
                <a:solidFill>
                  <a:schemeClr val="tx1">
                    <a:lumMod val="50000"/>
                  </a:schemeClr>
                </a:solidFill>
              </a:rPr>
              <a:t>DH operation</a:t>
            </a:r>
          </a:p>
        </p:txBody>
      </p:sp>
    </p:spTree>
    <p:custDataLst>
      <p:tags r:id="rId1"/>
    </p:custDataLst>
    <p:extLst>
      <p:ext uri="{BB962C8B-B14F-4D97-AF65-F5344CB8AC3E}">
        <p14:creationId xmlns:p14="http://schemas.microsoft.com/office/powerpoint/2010/main" val="9115973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Diffie-Hellman (Contd.)</a:t>
            </a:r>
          </a:p>
        </p:txBody>
      </p:sp>
      <p:sp>
        <p:nvSpPr>
          <p:cNvPr id="2" name="Content Placeholder 1">
            <a:extLst>
              <a:ext uri="{FF2B5EF4-FFF2-40B4-BE49-F238E27FC236}">
                <a16:creationId xmlns:a16="http://schemas.microsoft.com/office/drawing/2014/main" id="{B294F2B4-0160-4E4C-B9F8-CE5A7068ED34}"/>
              </a:ext>
            </a:extLst>
          </p:cNvPr>
          <p:cNvSpPr>
            <a:spLocks noGrp="1"/>
          </p:cNvSpPr>
          <p:nvPr>
            <p:ph idx="1"/>
          </p:nvPr>
        </p:nvSpPr>
        <p:spPr>
          <a:xfrm>
            <a:off x="144063" y="750817"/>
            <a:ext cx="8855871" cy="3170254"/>
          </a:xfrm>
        </p:spPr>
        <p:txBody>
          <a:bodyPr/>
          <a:lstStyle/>
          <a:p>
            <a:pPr>
              <a:buFont typeface="Arial" panose="020B0604020202020204" pitchFamily="34" charset="0"/>
              <a:buChar char="•"/>
            </a:pPr>
            <a:r>
              <a:rPr lang="en-US" sz="1600" dirty="0" err="1"/>
              <a:t>Diffie</a:t>
            </a:r>
            <a:r>
              <a:rPr lang="en-US" sz="1600" dirty="0"/>
              <a:t>-Hellman uses different DH groups to determine the strength of the key that is used in the key agreement process. The higher group numbers are more secure, but require additional time to compute the key. </a:t>
            </a:r>
          </a:p>
          <a:p>
            <a:pPr>
              <a:spcBef>
                <a:spcPts val="200"/>
              </a:spcBef>
              <a:spcAft>
                <a:spcPts val="200"/>
              </a:spcAft>
              <a:buFont typeface="Arial" panose="020B0604020202020204" pitchFamily="34" charset="0"/>
              <a:buChar char="•"/>
            </a:pPr>
            <a:r>
              <a:rPr lang="en-US" sz="1600" dirty="0"/>
              <a:t>The following identifies the DH groups supported by Cisco IOS Software and their associated prime number value:</a:t>
            </a:r>
          </a:p>
          <a:p>
            <a:pPr lvl="1">
              <a:spcBef>
                <a:spcPts val="200"/>
              </a:spcBef>
              <a:spcAft>
                <a:spcPts val="200"/>
              </a:spcAft>
              <a:buFont typeface="Arial" panose="020B0604020202020204" pitchFamily="34" charset="0"/>
              <a:buChar char="•"/>
            </a:pPr>
            <a:r>
              <a:rPr lang="en-US" sz="1600" dirty="0"/>
              <a:t>DH Group 1: 768 bits</a:t>
            </a:r>
          </a:p>
          <a:p>
            <a:pPr lvl="1">
              <a:spcBef>
                <a:spcPts val="200"/>
              </a:spcBef>
              <a:spcAft>
                <a:spcPts val="200"/>
              </a:spcAft>
              <a:buFont typeface="Arial" panose="020B0604020202020204" pitchFamily="34" charset="0"/>
              <a:buChar char="•"/>
            </a:pPr>
            <a:r>
              <a:rPr lang="en-US" sz="1600" dirty="0"/>
              <a:t>DH Group 2: 1024 bits</a:t>
            </a:r>
          </a:p>
          <a:p>
            <a:pPr lvl="1">
              <a:spcBef>
                <a:spcPts val="200"/>
              </a:spcBef>
              <a:spcAft>
                <a:spcPts val="200"/>
              </a:spcAft>
              <a:buFont typeface="Arial" panose="020B0604020202020204" pitchFamily="34" charset="0"/>
              <a:buChar char="•"/>
            </a:pPr>
            <a:r>
              <a:rPr lang="en-US" sz="1600" dirty="0"/>
              <a:t>DH Group 5: 1536 bits</a:t>
            </a:r>
          </a:p>
          <a:p>
            <a:pPr lvl="1">
              <a:spcBef>
                <a:spcPts val="200"/>
              </a:spcBef>
              <a:spcAft>
                <a:spcPts val="200"/>
              </a:spcAft>
              <a:buFont typeface="Arial" panose="020B0604020202020204" pitchFamily="34" charset="0"/>
              <a:buChar char="•"/>
            </a:pPr>
            <a:r>
              <a:rPr lang="en-US" sz="1600" dirty="0"/>
              <a:t>DH Group 14: 2048 bits</a:t>
            </a:r>
          </a:p>
          <a:p>
            <a:pPr lvl="1">
              <a:spcBef>
                <a:spcPts val="200"/>
              </a:spcBef>
              <a:spcAft>
                <a:spcPts val="200"/>
              </a:spcAft>
              <a:buFont typeface="Arial" panose="020B0604020202020204" pitchFamily="34" charset="0"/>
              <a:buChar char="•"/>
            </a:pPr>
            <a:r>
              <a:rPr lang="en-US" sz="1600" dirty="0"/>
              <a:t>DH Group 15: 3072 bits</a:t>
            </a:r>
          </a:p>
          <a:p>
            <a:pPr lvl="1">
              <a:spcBef>
                <a:spcPts val="200"/>
              </a:spcBef>
              <a:spcAft>
                <a:spcPts val="200"/>
              </a:spcAft>
              <a:buFont typeface="Arial" panose="020B0604020202020204" pitchFamily="34" charset="0"/>
              <a:buChar char="•"/>
            </a:pPr>
            <a:r>
              <a:rPr lang="en-US" sz="1600" dirty="0"/>
              <a:t>DH Group 16: 4096 bits</a:t>
            </a:r>
          </a:p>
        </p:txBody>
      </p:sp>
      <p:sp>
        <p:nvSpPr>
          <p:cNvPr id="5" name="Content Placeholder 2">
            <a:extLst>
              <a:ext uri="{FF2B5EF4-FFF2-40B4-BE49-F238E27FC236}">
                <a16:creationId xmlns:a16="http://schemas.microsoft.com/office/drawing/2014/main" id="{21269A36-6A56-4F5B-83CD-5C54A37252D5}"/>
              </a:ext>
            </a:extLst>
          </p:cNvPr>
          <p:cNvSpPr txBox="1"/>
          <p:nvPr/>
        </p:nvSpPr>
        <p:spPr>
          <a:xfrm>
            <a:off x="192501" y="4022420"/>
            <a:ext cx="8855871" cy="523220"/>
          </a:xfrm>
          <a:prstGeom prst="rect">
            <a:avLst/>
          </a:prstGeom>
          <a:noFill/>
        </p:spPr>
        <p:txBody>
          <a:bodyPr wrap="square">
            <a:spAutoFit/>
          </a:bodyPr>
          <a:lstStyle/>
          <a:p>
            <a:pPr>
              <a:spcBef>
                <a:spcPts val="200"/>
              </a:spcBef>
              <a:spcAft>
                <a:spcPts val="200"/>
              </a:spcAft>
              <a:buNone/>
            </a:pPr>
            <a:r>
              <a:rPr lang="en-US" sz="1400" b="1" i="1" dirty="0">
                <a:solidFill>
                  <a:srgbClr val="000000"/>
                </a:solidFill>
                <a:latin typeface="+mn-lt"/>
              </a:rPr>
              <a:t>Note</a:t>
            </a:r>
            <a:r>
              <a:rPr lang="en-US" sz="1400" i="1" dirty="0">
                <a:solidFill>
                  <a:srgbClr val="000000"/>
                </a:solidFill>
                <a:latin typeface="+mn-lt"/>
              </a:rPr>
              <a:t>: A DH key agreement can also be based on elliptic curve cryptography. DH groups 19, 20, and 24, are supported by Cisco IOS Software.</a:t>
            </a:r>
          </a:p>
        </p:txBody>
      </p:sp>
    </p:spTree>
    <p:custDataLst>
      <p:tags r:id="rId1"/>
    </p:custDataLst>
    <p:extLst>
      <p:ext uri="{BB962C8B-B14F-4D97-AF65-F5344CB8AC3E}">
        <p14:creationId xmlns:p14="http://schemas.microsoft.com/office/powerpoint/2010/main" val="375218835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Video - Cryptography</a:t>
            </a:r>
          </a:p>
        </p:txBody>
      </p:sp>
      <p:sp>
        <p:nvSpPr>
          <p:cNvPr id="2" name="Content Placeholder 3">
            <a:extLst>
              <a:ext uri="{FF2B5EF4-FFF2-40B4-BE49-F238E27FC236}">
                <a16:creationId xmlns:a16="http://schemas.microsoft.com/office/drawing/2014/main" id="{13856EA4-CD77-49A4-B45D-4BE517F060C4}"/>
              </a:ext>
            </a:extLst>
          </p:cNvPr>
          <p:cNvSpPr txBox="1"/>
          <p:nvPr/>
        </p:nvSpPr>
        <p:spPr>
          <a:xfrm>
            <a:off x="288171" y="808116"/>
            <a:ext cx="8061649" cy="369332"/>
          </a:xfrm>
          <a:prstGeom prst="rect">
            <a:avLst/>
          </a:prstGeom>
          <a:noFill/>
        </p:spPr>
        <p:txBody>
          <a:bodyPr wrap="square" rtlCol="0">
            <a:spAutoFit/>
          </a:bodyPr>
          <a:lstStyle/>
          <a:p>
            <a:r>
              <a:rPr lang="en-IN" dirty="0">
                <a:solidFill>
                  <a:srgbClr val="000000"/>
                </a:solidFill>
              </a:rPr>
              <a:t>Watch the video to learn more about Cryptography</a:t>
            </a:r>
            <a:r>
              <a:rPr lang="en-IN" dirty="0"/>
              <a:t>.</a:t>
            </a:r>
            <a:endParaRPr lang="en-US" sz="1800" dirty="0">
              <a:solidFill>
                <a:srgbClr val="000000"/>
              </a:solidFill>
              <a:latin typeface="+mn-lt"/>
            </a:endParaRPr>
          </a:p>
        </p:txBody>
      </p:sp>
      <p:pic>
        <p:nvPicPr>
          <p:cNvPr id="3" name="Picture 1">
            <a:extLst>
              <a:ext uri="{FF2B5EF4-FFF2-40B4-BE49-F238E27FC236}">
                <a16:creationId xmlns:a16="http://schemas.microsoft.com/office/drawing/2014/main" id="{1B1472BC-3322-4E31-8D61-4535CB0D482A}"/>
              </a:ext>
            </a:extLst>
          </p:cNvPr>
          <p:cNvPicPr>
            <a:picLocks noGrp="1" noChangeAspect="1"/>
          </p:cNvPicPr>
          <p:nvPr>
            <p:ph idx="1"/>
          </p:nvPr>
        </p:nvPicPr>
        <p:blipFill rotWithShape="1">
          <a:blip r:embed="rId4"/>
          <a:srcRect l="30036" t="22788" r="6911" b="12113"/>
          <a:stretch/>
        </p:blipFill>
        <p:spPr>
          <a:xfrm>
            <a:off x="1322792" y="1222829"/>
            <a:ext cx="5992408" cy="3478442"/>
          </a:xfrm>
          <a:prstGeom prst="rect">
            <a:avLst/>
          </a:prstGeom>
        </p:spPr>
      </p:pic>
    </p:spTree>
    <p:custDataLst>
      <p:tags r:id="rId1"/>
    </p:custDataLst>
    <p:extLst>
      <p:ext uri="{BB962C8B-B14F-4D97-AF65-F5344CB8AC3E}">
        <p14:creationId xmlns:p14="http://schemas.microsoft.com/office/powerpoint/2010/main" val="332182354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Lab - Encrypting and Decrypting Data Using OpenSSL</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5" y="820917"/>
            <a:ext cx="8853286" cy="4133346"/>
          </a:xfrm>
        </p:spPr>
        <p:txBody>
          <a:bodyPr/>
          <a:lstStyle/>
          <a:p>
            <a:pPr marL="0" indent="0" algn="l">
              <a:buNone/>
            </a:pPr>
            <a:r>
              <a:rPr lang="en-US" sz="1800" b="0" i="0" dirty="0">
                <a:effectLst/>
              </a:rPr>
              <a:t>In this lab, you will complete the following objectives:</a:t>
            </a:r>
          </a:p>
          <a:p>
            <a:pPr algn="l">
              <a:buFont typeface="Arial" panose="020B0604020202020204" pitchFamily="34" charset="0"/>
              <a:buChar char="•"/>
            </a:pPr>
            <a:r>
              <a:rPr lang="en-US" sz="1800" b="0" i="0" dirty="0">
                <a:effectLst/>
              </a:rPr>
              <a:t>Encrypting Messages with OpenSSL</a:t>
            </a:r>
          </a:p>
          <a:p>
            <a:pPr algn="l">
              <a:buFont typeface="Arial" panose="020B0604020202020204" pitchFamily="34" charset="0"/>
              <a:buChar char="•"/>
            </a:pPr>
            <a:r>
              <a:rPr lang="en-US" sz="1800" b="0" i="0" dirty="0">
                <a:effectLst/>
              </a:rPr>
              <a:t>Decrypting Messages with OpenSSL</a:t>
            </a:r>
          </a:p>
        </p:txBody>
      </p:sp>
    </p:spTree>
    <p:custDataLst>
      <p:tags r:id="rId1"/>
    </p:custDataLst>
    <p:extLst>
      <p:ext uri="{BB962C8B-B14F-4D97-AF65-F5344CB8AC3E}">
        <p14:creationId xmlns:p14="http://schemas.microsoft.com/office/powerpoint/2010/main" val="30747785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Lab - Encrypting and Decrypting Data Using a Hacker Tool</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5" y="820917"/>
            <a:ext cx="8853286" cy="4133346"/>
          </a:xfrm>
        </p:spPr>
        <p:txBody>
          <a:bodyPr/>
          <a:lstStyle/>
          <a:p>
            <a:pPr marL="0" indent="0" algn="l">
              <a:buNone/>
            </a:pPr>
            <a:r>
              <a:rPr lang="en-US" sz="1800" b="0" i="0" dirty="0">
                <a:effectLst/>
              </a:rPr>
              <a:t>In this lab, you will complete the following objectives:</a:t>
            </a:r>
          </a:p>
          <a:p>
            <a:pPr algn="l">
              <a:buFont typeface="Arial" panose="020B0604020202020204" pitchFamily="34" charset="0"/>
              <a:buChar char="•"/>
            </a:pPr>
            <a:r>
              <a:rPr lang="en-US" sz="1800" b="0" i="0" dirty="0">
                <a:effectLst/>
              </a:rPr>
              <a:t>Setup Scenario</a:t>
            </a:r>
          </a:p>
          <a:p>
            <a:pPr algn="l">
              <a:buFont typeface="Arial" panose="020B0604020202020204" pitchFamily="34" charset="0"/>
              <a:buChar char="•"/>
            </a:pPr>
            <a:r>
              <a:rPr lang="en-US" sz="1800" b="0" i="0" dirty="0">
                <a:effectLst/>
              </a:rPr>
              <a:t>Create and Encrypt Files</a:t>
            </a:r>
          </a:p>
          <a:p>
            <a:pPr algn="l">
              <a:buFont typeface="Arial" panose="020B0604020202020204" pitchFamily="34" charset="0"/>
              <a:buChar char="•"/>
            </a:pPr>
            <a:r>
              <a:rPr lang="en-US" sz="1800" b="0" i="0" dirty="0">
                <a:effectLst/>
              </a:rPr>
              <a:t>Recover Encrypted Zip File Passwords</a:t>
            </a:r>
          </a:p>
        </p:txBody>
      </p:sp>
    </p:spTree>
    <p:custDataLst>
      <p:tags r:id="rId1"/>
    </p:custDataLst>
    <p:extLst>
      <p:ext uri="{BB962C8B-B14F-4D97-AF65-F5344CB8AC3E}">
        <p14:creationId xmlns:p14="http://schemas.microsoft.com/office/powerpoint/2010/main" val="39035797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
          <p:cNvSpPr>
            <a:spLocks noGrp="1" noChangeArrowheads="1"/>
          </p:cNvSpPr>
          <p:nvPr>
            <p:ph type="title"/>
          </p:nvPr>
        </p:nvSpPr>
        <p:spPr/>
        <p:txBody>
          <a:bodyPr/>
          <a:lstStyle/>
          <a:p>
            <a:pPr eaLnBrk="1" hangingPunct="1"/>
            <a:r>
              <a:rPr lang="en-US" dirty="0"/>
              <a:t>Check Your Understanding</a:t>
            </a:r>
          </a:p>
        </p:txBody>
      </p:sp>
      <p:sp>
        <p:nvSpPr>
          <p:cNvPr id="7171" name="Content Placeholder 3"/>
          <p:cNvSpPr>
            <a:spLocks noGrp="1" noChangeArrowheads="1"/>
          </p:cNvSpPr>
          <p:nvPr>
            <p:ph idx="1"/>
          </p:nvPr>
        </p:nvSpPr>
        <p:spPr>
          <a:xfrm>
            <a:off x="145357" y="6731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Confidentiality</a:t>
            </a:r>
            <a:br>
              <a:rPr lang="en-US" altLang="en-US" sz="1600" dirty="0"/>
            </a:br>
            <a:r>
              <a:rPr lang="en-US" dirty="0"/>
              <a:t>Lab - Examining Telnet and SSH in Wireshark</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5" y="820917"/>
            <a:ext cx="8853286" cy="4133346"/>
          </a:xfrm>
        </p:spPr>
        <p:txBody>
          <a:bodyPr/>
          <a:lstStyle/>
          <a:p>
            <a:pPr marL="0" indent="0" algn="l">
              <a:buNone/>
            </a:pPr>
            <a:r>
              <a:rPr lang="en-US" sz="1800" b="0" i="0" dirty="0">
                <a:effectLst/>
              </a:rPr>
              <a:t>In this lab, you will complete the following objectives:</a:t>
            </a:r>
          </a:p>
          <a:p>
            <a:pPr algn="l">
              <a:buFont typeface="Arial" panose="020B0604020202020204" pitchFamily="34" charset="0"/>
              <a:buChar char="•"/>
            </a:pPr>
            <a:r>
              <a:rPr lang="en-US" sz="1800" b="0" i="0" dirty="0">
                <a:effectLst/>
              </a:rPr>
              <a:t>Examine a Telnet Session with Wireshark</a:t>
            </a:r>
          </a:p>
          <a:p>
            <a:pPr algn="l">
              <a:buFont typeface="Arial" panose="020B0604020202020204" pitchFamily="34" charset="0"/>
              <a:buChar char="•"/>
            </a:pPr>
            <a:r>
              <a:rPr lang="en-US" sz="1800" b="0" i="0" dirty="0">
                <a:effectLst/>
              </a:rPr>
              <a:t>Examine an SSH Session with Wireshark</a:t>
            </a:r>
          </a:p>
        </p:txBody>
      </p:sp>
    </p:spTree>
    <p:custDataLst>
      <p:tags r:id="rId1"/>
    </p:custDataLst>
    <p:extLst>
      <p:ext uri="{BB962C8B-B14F-4D97-AF65-F5344CB8AC3E}">
        <p14:creationId xmlns:p14="http://schemas.microsoft.com/office/powerpoint/2010/main" val="174990791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67" y="1956122"/>
            <a:ext cx="8137266" cy="946873"/>
          </a:xfrm>
        </p:spPr>
        <p:txBody>
          <a:bodyPr/>
          <a:lstStyle/>
          <a:p>
            <a:r>
              <a:rPr lang="en-US" dirty="0">
                <a:solidFill>
                  <a:schemeClr val="accent5">
                    <a:lumMod val="40000"/>
                    <a:lumOff val="60000"/>
                  </a:schemeClr>
                </a:solidFill>
              </a:rPr>
              <a:t>21.3 Public Key Cryptography</a:t>
            </a:r>
          </a:p>
        </p:txBody>
      </p:sp>
    </p:spTree>
    <p:custDataLst>
      <p:tags r:id="rId1"/>
    </p:custDataLst>
    <p:extLst>
      <p:ext uri="{BB962C8B-B14F-4D97-AF65-F5344CB8AC3E}">
        <p14:creationId xmlns:p14="http://schemas.microsoft.com/office/powerpoint/2010/main" val="704934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en-US" dirty="0"/>
              <a:t>Using Digital Signatures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51814" y="714545"/>
            <a:ext cx="8992186" cy="3843681"/>
          </a:xfrm>
        </p:spPr>
        <p:txBody>
          <a:bodyPr/>
          <a:lstStyle/>
          <a:p>
            <a:pPr>
              <a:spcBef>
                <a:spcPts val="300"/>
              </a:spcBef>
              <a:spcAft>
                <a:spcPts val="300"/>
              </a:spcAft>
              <a:buFont typeface="Arial" panose="020B0604020202020204" pitchFamily="34" charset="0"/>
              <a:buChar char="•"/>
            </a:pPr>
            <a:r>
              <a:rPr lang="en-US" sz="1600" dirty="0"/>
              <a:t>Digital signatures are a mathematical technique used to provide authenticity, integrity, and nonrepudiation. </a:t>
            </a:r>
          </a:p>
          <a:p>
            <a:pPr>
              <a:spcBef>
                <a:spcPts val="300"/>
              </a:spcBef>
              <a:spcAft>
                <a:spcPts val="300"/>
              </a:spcAft>
              <a:buFont typeface="Arial" panose="020B0604020202020204" pitchFamily="34" charset="0"/>
              <a:buChar char="•"/>
            </a:pPr>
            <a:r>
              <a:rPr lang="en-US" sz="1600" dirty="0"/>
              <a:t>Digital signatures use asymmetric cryptography.</a:t>
            </a:r>
          </a:p>
          <a:p>
            <a:pPr>
              <a:spcBef>
                <a:spcPts val="300"/>
              </a:spcBef>
              <a:spcAft>
                <a:spcPts val="300"/>
              </a:spcAft>
              <a:buFont typeface="Arial" panose="020B0604020202020204" pitchFamily="34" charset="0"/>
              <a:buChar char="•"/>
            </a:pPr>
            <a:r>
              <a:rPr lang="en-US" sz="1600" dirty="0"/>
              <a:t>Digital signatures are commonly used in the following two situations:</a:t>
            </a:r>
          </a:p>
          <a:p>
            <a:pPr lvl="1">
              <a:buFont typeface="Arial" panose="020B0604020202020204" pitchFamily="34" charset="0"/>
              <a:buChar char="•"/>
            </a:pPr>
            <a:r>
              <a:rPr lang="en-US" sz="1600" b="1" dirty="0"/>
              <a:t>Code signing -</a:t>
            </a:r>
            <a:r>
              <a:rPr lang="en-US" sz="1600" dirty="0"/>
              <a:t> Code signing is used to verify the integrity of executable files downloaded from a vendor website. It also uses signed digital certificates to authenticate and verify the identity of the site that is the source of the files.</a:t>
            </a:r>
          </a:p>
          <a:p>
            <a:pPr lvl="1">
              <a:buFont typeface="Arial" panose="020B0604020202020204" pitchFamily="34" charset="0"/>
              <a:buChar char="•"/>
            </a:pPr>
            <a:r>
              <a:rPr lang="en-US" sz="1600" b="1" dirty="0"/>
              <a:t>Digital certificates -</a:t>
            </a:r>
            <a:r>
              <a:rPr lang="en-US" sz="1600" dirty="0"/>
              <a:t> These are used to authenticate the identity of a system with a vendor website and establish an encrypted connection to exchange confidential data.</a:t>
            </a:r>
          </a:p>
          <a:p>
            <a:pPr>
              <a:spcBef>
                <a:spcPts val="300"/>
              </a:spcBef>
              <a:spcAft>
                <a:spcPts val="300"/>
              </a:spcAft>
              <a:buFont typeface="Arial" panose="020B0604020202020204" pitchFamily="34" charset="0"/>
              <a:buChar char="•"/>
            </a:pPr>
            <a:r>
              <a:rPr lang="en-US" sz="1600" dirty="0"/>
              <a:t>The Digital Signature Standard (DSS) algorithms used for generating and verifying digital signatures are: </a:t>
            </a:r>
          </a:p>
          <a:p>
            <a:pPr lvl="1">
              <a:spcBef>
                <a:spcPts val="200"/>
              </a:spcBef>
              <a:spcAft>
                <a:spcPts val="200"/>
              </a:spcAft>
              <a:buFont typeface="Arial" panose="020B0604020202020204" pitchFamily="34" charset="0"/>
              <a:buChar char="•"/>
            </a:pPr>
            <a:r>
              <a:rPr lang="en-US" sz="1600" b="1" dirty="0"/>
              <a:t>Digital Signature Algorithm (DSA)</a:t>
            </a:r>
            <a:r>
              <a:rPr lang="en-US" sz="1600" dirty="0"/>
              <a:t> </a:t>
            </a:r>
          </a:p>
          <a:p>
            <a:pPr lvl="1">
              <a:spcBef>
                <a:spcPts val="200"/>
              </a:spcBef>
              <a:spcAft>
                <a:spcPts val="200"/>
              </a:spcAft>
              <a:buFont typeface="Arial" panose="020B0604020202020204" pitchFamily="34" charset="0"/>
              <a:buChar char="•"/>
            </a:pPr>
            <a:r>
              <a:rPr lang="en-US" sz="1600" b="1" dirty="0" err="1"/>
              <a:t>Rivest</a:t>
            </a:r>
            <a:r>
              <a:rPr lang="en-US" sz="1600" b="1" dirty="0"/>
              <a:t>-Shamir Adelman Algorithm (RSA)</a:t>
            </a:r>
            <a:r>
              <a:rPr lang="en-US" sz="1600" dirty="0"/>
              <a:t>  </a:t>
            </a:r>
          </a:p>
          <a:p>
            <a:pPr lvl="1">
              <a:spcBef>
                <a:spcPts val="200"/>
              </a:spcBef>
              <a:spcAft>
                <a:spcPts val="200"/>
              </a:spcAft>
              <a:buFont typeface="Arial" panose="020B0604020202020204" pitchFamily="34" charset="0"/>
              <a:buChar char="•"/>
            </a:pPr>
            <a:r>
              <a:rPr lang="en-US" sz="1600" b="1" dirty="0"/>
              <a:t>Elliptic Curve Digital Signature Algorithm (ECDSA)</a:t>
            </a: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00586918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en-US" dirty="0"/>
              <a:t>Digital Signatures for Code Signing</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5" y="822527"/>
            <a:ext cx="8853286" cy="4259218"/>
          </a:xfrm>
        </p:spPr>
        <p:txBody>
          <a:bodyPr/>
          <a:lstStyle/>
          <a:p>
            <a:pPr>
              <a:buFont typeface="Arial" panose="020B0604020202020204" pitchFamily="34" charset="0"/>
              <a:buChar char="•"/>
            </a:pPr>
            <a:r>
              <a:rPr lang="en-US" sz="1600" dirty="0"/>
              <a:t>Digital signatures are commonly used to provide assurance of the authenticity and integrity of software code. </a:t>
            </a:r>
          </a:p>
          <a:p>
            <a:pPr>
              <a:buFont typeface="Arial" panose="020B0604020202020204" pitchFamily="34" charset="0"/>
              <a:buChar char="•"/>
            </a:pPr>
            <a:r>
              <a:rPr lang="en-US" sz="1600" dirty="0"/>
              <a:t>Executable files are wrapped in a digitally signed envelope, which allows the end user to verify the signature before installing the software.</a:t>
            </a:r>
          </a:p>
          <a:p>
            <a:pPr>
              <a:buFont typeface="Arial" panose="020B0604020202020204" pitchFamily="34" charset="0"/>
              <a:buChar char="•"/>
            </a:pPr>
            <a:r>
              <a:rPr lang="en-US" sz="1600" dirty="0"/>
              <a:t>Digitally signing code provides several assurances about the code:</a:t>
            </a:r>
          </a:p>
          <a:p>
            <a:pPr lvl="1">
              <a:buFont typeface="Arial" panose="020B0604020202020204" pitchFamily="34" charset="0"/>
              <a:buChar char="•"/>
            </a:pPr>
            <a:r>
              <a:rPr lang="en-US" sz="1600" dirty="0"/>
              <a:t>The code is authentic and is actually sourced by the publisher.</a:t>
            </a:r>
          </a:p>
          <a:p>
            <a:pPr lvl="1">
              <a:buFont typeface="Arial" panose="020B0604020202020204" pitchFamily="34" charset="0"/>
              <a:buChar char="•"/>
            </a:pPr>
            <a:r>
              <a:rPr lang="en-US" sz="1600" dirty="0"/>
              <a:t>The code has not been modified since it left the software publisher.</a:t>
            </a:r>
          </a:p>
          <a:p>
            <a:pPr lvl="1">
              <a:buFont typeface="Arial" panose="020B0604020202020204" pitchFamily="34" charset="0"/>
              <a:buChar char="•"/>
            </a:pPr>
            <a:r>
              <a:rPr lang="en-US" sz="1600" dirty="0"/>
              <a:t>The publisher undeniably published the code. This provides nonrepudiation of the act of publishing.</a:t>
            </a:r>
          </a:p>
          <a:p>
            <a:pPr>
              <a:buFont typeface="Arial" panose="020B0604020202020204" pitchFamily="34" charset="0"/>
              <a:buChar char="•"/>
            </a:pPr>
            <a:r>
              <a:rPr lang="en-US" sz="1600" dirty="0"/>
              <a:t>The purpose of digitally signed software is to ensure that the software has not been tampered with, and that it originated from the trusted source as claimed. </a:t>
            </a:r>
          </a:p>
        </p:txBody>
      </p:sp>
    </p:spTree>
    <p:custDataLst>
      <p:tags r:id="rId1"/>
    </p:custDataLst>
    <p:extLst>
      <p:ext uri="{BB962C8B-B14F-4D97-AF65-F5344CB8AC3E}">
        <p14:creationId xmlns:p14="http://schemas.microsoft.com/office/powerpoint/2010/main" val="396256746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en-US" dirty="0"/>
              <a:t>Digital Signatures for Code Signing (Contd.)</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59562" y="740306"/>
            <a:ext cx="6145705" cy="584801"/>
          </a:xfrm>
        </p:spPr>
        <p:txBody>
          <a:bodyPr/>
          <a:lstStyle/>
          <a:p>
            <a:pPr marL="0" indent="0">
              <a:buNone/>
            </a:pPr>
            <a:r>
              <a:rPr lang="en-US" sz="1600" dirty="0"/>
              <a:t>The properties of a file that has a digitally signed certificate are as follows:</a:t>
            </a:r>
          </a:p>
        </p:txBody>
      </p:sp>
      <p:graphicFrame>
        <p:nvGraphicFramePr>
          <p:cNvPr id="3" name="Table 2"/>
          <p:cNvGraphicFramePr>
            <a:graphicFrameLocks noGrp="1"/>
          </p:cNvGraphicFramePr>
          <p:nvPr>
            <p:extLst>
              <p:ext uri="{D42A27DB-BD31-4B8C-83A1-F6EECF244321}">
                <p14:modId xmlns:p14="http://schemas.microsoft.com/office/powerpoint/2010/main" val="2775778059"/>
              </p:ext>
            </p:extLst>
          </p:nvPr>
        </p:nvGraphicFramePr>
        <p:xfrm>
          <a:off x="214394" y="1322419"/>
          <a:ext cx="5997885" cy="3322320"/>
        </p:xfrm>
        <a:graphic>
          <a:graphicData uri="http://schemas.openxmlformats.org/drawingml/2006/table">
            <a:tbl>
              <a:tblPr firstRow="1" bandRow="1">
                <a:tableStyleId>{5C22544A-7EE6-4342-B048-85BDC9FD1C3A}</a:tableStyleId>
              </a:tblPr>
              <a:tblGrid>
                <a:gridCol w="1164956">
                  <a:extLst>
                    <a:ext uri="{9D8B030D-6E8A-4147-A177-3AD203B41FA5}">
                      <a16:colId xmlns:a16="http://schemas.microsoft.com/office/drawing/2014/main" val="20000"/>
                    </a:ext>
                  </a:extLst>
                </a:gridCol>
                <a:gridCol w="4832929">
                  <a:extLst>
                    <a:ext uri="{9D8B030D-6E8A-4147-A177-3AD203B41FA5}">
                      <a16:colId xmlns:a16="http://schemas.microsoft.com/office/drawing/2014/main" val="20001"/>
                    </a:ext>
                  </a:extLst>
                </a:gridCol>
              </a:tblGrid>
              <a:tr h="266158">
                <a:tc>
                  <a:txBody>
                    <a:bodyPr/>
                    <a:lstStyle/>
                    <a:p>
                      <a:pPr algn="ctr"/>
                      <a:r>
                        <a:rPr lang="en-IN" dirty="0"/>
                        <a:t>Properties</a:t>
                      </a:r>
                    </a:p>
                  </a:txBody>
                  <a:tcPr anchor="ctr"/>
                </a:tc>
                <a:tc>
                  <a:txBody>
                    <a:bodyPr/>
                    <a:lstStyle/>
                    <a:p>
                      <a:pPr algn="ctr"/>
                      <a:r>
                        <a:rPr lang="en-IN" dirty="0"/>
                        <a:t>Description</a:t>
                      </a:r>
                    </a:p>
                  </a:txBody>
                  <a:tcPr anchor="ctr"/>
                </a:tc>
                <a:extLst>
                  <a:ext uri="{0D108BD9-81ED-4DB2-BD59-A6C34878D82A}">
                    <a16:rowId xmlns:a16="http://schemas.microsoft.com/office/drawing/2014/main" val="10000"/>
                  </a:ext>
                </a:extLst>
              </a:tr>
              <a:tr h="370840">
                <a:tc>
                  <a:txBody>
                    <a:bodyPr/>
                    <a:lstStyle/>
                    <a:p>
                      <a:r>
                        <a:rPr lang="en-IN" dirty="0">
                          <a:solidFill>
                            <a:srgbClr val="58585B"/>
                          </a:solidFill>
                        </a:rPr>
                        <a:t>File Properties</a:t>
                      </a:r>
                    </a:p>
                  </a:txBody>
                  <a:tcPr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58585B"/>
                          </a:solidFill>
                        </a:rPr>
                        <a:t>This executable file was downloaded from the internet</a:t>
                      </a:r>
                      <a:r>
                        <a:rPr lang="en-US" sz="1400" baseline="0" dirty="0">
                          <a:solidFill>
                            <a:srgbClr val="58585B"/>
                          </a:solidFill>
                        </a:rPr>
                        <a:t> and it </a:t>
                      </a:r>
                      <a:r>
                        <a:rPr lang="en-US" sz="1400" dirty="0">
                          <a:solidFill>
                            <a:srgbClr val="58585B"/>
                          </a:solidFill>
                        </a:rPr>
                        <a:t>contains a software tool from Cisco Systems.</a:t>
                      </a:r>
                    </a:p>
                  </a:txBody>
                  <a:tcPr anchor="ctr"/>
                </a:tc>
                <a:extLst>
                  <a:ext uri="{0D108BD9-81ED-4DB2-BD59-A6C34878D82A}">
                    <a16:rowId xmlns:a16="http://schemas.microsoft.com/office/drawing/2014/main" val="10001"/>
                  </a:ext>
                </a:extLst>
              </a:tr>
              <a:tr h="370840">
                <a:tc>
                  <a:txBody>
                    <a:bodyPr/>
                    <a:lstStyle/>
                    <a:p>
                      <a:r>
                        <a:rPr lang="en-IN" dirty="0">
                          <a:solidFill>
                            <a:srgbClr val="58585B"/>
                          </a:solidFill>
                        </a:rPr>
                        <a:t>Digital Signatures</a:t>
                      </a:r>
                    </a:p>
                  </a:txBody>
                  <a:tcPr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dirty="0">
                          <a:solidFill>
                            <a:srgbClr val="58585B"/>
                          </a:solidFill>
                        </a:rPr>
                        <a:t>This tab </a:t>
                      </a:r>
                      <a:r>
                        <a:rPr lang="en-US" sz="1400" dirty="0">
                          <a:solidFill>
                            <a:srgbClr val="58585B"/>
                          </a:solidFill>
                        </a:rPr>
                        <a:t>reveals that the file is from a trusted organization, Cisco Systems Inc. </a:t>
                      </a:r>
                    </a:p>
                  </a:txBody>
                  <a:tcPr anchor="ctr"/>
                </a:tc>
                <a:extLst>
                  <a:ext uri="{0D108BD9-81ED-4DB2-BD59-A6C34878D82A}">
                    <a16:rowId xmlns:a16="http://schemas.microsoft.com/office/drawing/2014/main" val="10002"/>
                  </a:ext>
                </a:extLst>
              </a:tr>
              <a:tr h="644920">
                <a:tc>
                  <a:txBody>
                    <a:bodyPr/>
                    <a:lstStyle/>
                    <a:p>
                      <a:r>
                        <a:rPr lang="en-IN" dirty="0">
                          <a:solidFill>
                            <a:srgbClr val="58585B"/>
                          </a:solidFill>
                        </a:rPr>
                        <a:t>Digital Signatures Details</a:t>
                      </a:r>
                    </a:p>
                  </a:txBody>
                  <a:tcPr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58585B"/>
                          </a:solidFill>
                        </a:rPr>
                        <a:t>This window reveals that the file was signed by Cisco Systems, </a:t>
                      </a:r>
                      <a:r>
                        <a:rPr lang="en-US" sz="1400" dirty="0" err="1">
                          <a:solidFill>
                            <a:srgbClr val="58585B"/>
                          </a:solidFill>
                        </a:rPr>
                        <a:t>Inc</a:t>
                      </a:r>
                      <a:r>
                        <a:rPr lang="en-US" sz="1400" baseline="0" dirty="0">
                          <a:solidFill>
                            <a:srgbClr val="58585B"/>
                          </a:solidFill>
                        </a:rPr>
                        <a:t> mentioning the given year, month and time.</a:t>
                      </a:r>
                      <a:r>
                        <a:rPr lang="en-US" sz="1400" dirty="0">
                          <a:solidFill>
                            <a:srgbClr val="58585B"/>
                          </a:solidFill>
                        </a:rPr>
                        <a:t> </a:t>
                      </a:r>
                    </a:p>
                  </a:txBody>
                  <a:tcPr anchor="ctr"/>
                </a:tc>
                <a:extLst>
                  <a:ext uri="{0D108BD9-81ED-4DB2-BD59-A6C34878D82A}">
                    <a16:rowId xmlns:a16="http://schemas.microsoft.com/office/drawing/2014/main" val="10003"/>
                  </a:ext>
                </a:extLst>
              </a:tr>
              <a:tr h="650928">
                <a:tc>
                  <a:txBody>
                    <a:bodyPr/>
                    <a:lstStyle/>
                    <a:p>
                      <a:r>
                        <a:rPr lang="en-IN" dirty="0">
                          <a:solidFill>
                            <a:srgbClr val="58585B"/>
                          </a:solidFill>
                        </a:rPr>
                        <a:t>Certificate Information</a:t>
                      </a:r>
                    </a:p>
                  </a:txBody>
                  <a:tcPr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58585B"/>
                          </a:solidFill>
                        </a:rPr>
                        <a:t>The </a:t>
                      </a:r>
                      <a:r>
                        <a:rPr lang="en-US" sz="1400" b="1" dirty="0">
                          <a:solidFill>
                            <a:srgbClr val="58585B"/>
                          </a:solidFill>
                        </a:rPr>
                        <a:t>General</a:t>
                      </a:r>
                      <a:r>
                        <a:rPr lang="en-US" sz="1400" dirty="0">
                          <a:solidFill>
                            <a:srgbClr val="58585B"/>
                          </a:solidFill>
                        </a:rPr>
                        <a:t> tab provides</a:t>
                      </a:r>
                      <a:r>
                        <a:rPr lang="en-US" sz="1400" baseline="0" dirty="0">
                          <a:solidFill>
                            <a:srgbClr val="58585B"/>
                          </a:solidFill>
                        </a:rPr>
                        <a:t> information such as</a:t>
                      </a:r>
                      <a:r>
                        <a:rPr lang="en-US" sz="1400" dirty="0">
                          <a:solidFill>
                            <a:srgbClr val="58585B"/>
                          </a:solidFill>
                        </a:rPr>
                        <a:t> who the certificate was issued to, and who issued the certificate. It also displays the </a:t>
                      </a:r>
                      <a:r>
                        <a:rPr lang="en-IN" sz="1400" b="0" i="0" kern="1200" dirty="0">
                          <a:solidFill>
                            <a:schemeClr val="dk1"/>
                          </a:solidFill>
                          <a:effectLst/>
                          <a:latin typeface="+mn-lt"/>
                          <a:ea typeface="+mn-ea"/>
                          <a:cs typeface="+mn-cs"/>
                        </a:rPr>
                        <a:t> period for which the certificate is valid.</a:t>
                      </a:r>
                      <a:endParaRPr lang="en-US" sz="1400" dirty="0">
                        <a:solidFill>
                          <a:srgbClr val="58585B"/>
                        </a:solidFill>
                      </a:endParaRPr>
                    </a:p>
                  </a:txBody>
                  <a:tcPr anchor="ctr"/>
                </a:tc>
                <a:extLst>
                  <a:ext uri="{0D108BD9-81ED-4DB2-BD59-A6C34878D82A}">
                    <a16:rowId xmlns:a16="http://schemas.microsoft.com/office/drawing/2014/main" val="10004"/>
                  </a:ext>
                </a:extLst>
              </a:tr>
              <a:tr h="370840">
                <a:tc>
                  <a:txBody>
                    <a:bodyPr/>
                    <a:lstStyle/>
                    <a:p>
                      <a:r>
                        <a:rPr lang="en-IN" dirty="0">
                          <a:solidFill>
                            <a:srgbClr val="58585B"/>
                          </a:solidFill>
                        </a:rPr>
                        <a:t>Certificate Path</a:t>
                      </a:r>
                    </a:p>
                  </a:txBody>
                  <a:tcPr anchor="ctr"/>
                </a:tc>
                <a:tc>
                  <a:txBody>
                    <a:bodyPr/>
                    <a:lstStyle/>
                    <a:p>
                      <a:r>
                        <a:rPr lang="en-IN" dirty="0">
                          <a:solidFill>
                            <a:srgbClr val="58585B"/>
                          </a:solidFill>
                        </a:rPr>
                        <a:t>In this tab, you can </a:t>
                      </a:r>
                      <a:r>
                        <a:rPr lang="en-US" sz="1400" b="0" i="0" dirty="0">
                          <a:solidFill>
                            <a:srgbClr val="58585B"/>
                          </a:solidFill>
                          <a:effectLst/>
                        </a:rPr>
                        <a:t>see the file was signed by Cisco Systems, as verified to </a:t>
                      </a:r>
                      <a:r>
                        <a:rPr lang="en-US" sz="1400" b="0" i="0" dirty="0" err="1">
                          <a:solidFill>
                            <a:srgbClr val="58585B"/>
                          </a:solidFill>
                          <a:effectLst/>
                        </a:rPr>
                        <a:t>DigiCert</a:t>
                      </a:r>
                      <a:r>
                        <a:rPr lang="en-US" sz="1400" b="0" i="0" dirty="0">
                          <a:solidFill>
                            <a:srgbClr val="58585B"/>
                          </a:solidFill>
                          <a:effectLst/>
                        </a:rPr>
                        <a:t>. </a:t>
                      </a:r>
                      <a:endParaRPr lang="en-IN" dirty="0">
                        <a:solidFill>
                          <a:srgbClr val="58585B"/>
                        </a:solidFill>
                      </a:endParaRPr>
                    </a:p>
                  </a:txBody>
                  <a:tcPr anchor="ctr"/>
                </a:tc>
                <a:extLst>
                  <a:ext uri="{0D108BD9-81ED-4DB2-BD59-A6C34878D82A}">
                    <a16:rowId xmlns:a16="http://schemas.microsoft.com/office/drawing/2014/main" val="10005"/>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856530"/>
            <a:ext cx="2844564" cy="375911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3997862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pt-BR" dirty="0"/>
              <a:t>Digital Signatures for Digital Certificates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5" y="781565"/>
            <a:ext cx="5084135" cy="4259218"/>
          </a:xfrm>
        </p:spPr>
        <p:txBody>
          <a:bodyPr/>
          <a:lstStyle/>
          <a:p>
            <a:pPr>
              <a:spcBef>
                <a:spcPts val="300"/>
              </a:spcBef>
              <a:spcAft>
                <a:spcPts val="400"/>
              </a:spcAft>
              <a:buFont typeface="Arial" panose="020B0604020202020204" pitchFamily="34" charset="0"/>
              <a:buChar char="•"/>
            </a:pPr>
            <a:r>
              <a:rPr lang="en-US" sz="1600" dirty="0"/>
              <a:t>A digital certificate </a:t>
            </a:r>
            <a:r>
              <a:rPr lang="en-IN" sz="1600" dirty="0"/>
              <a:t>enables users, hosts, and organizations to securely exchange information over the Internet.</a:t>
            </a:r>
            <a:endParaRPr lang="en-US" sz="1600" dirty="0"/>
          </a:p>
          <a:p>
            <a:pPr>
              <a:spcBef>
                <a:spcPts val="300"/>
              </a:spcBef>
              <a:spcAft>
                <a:spcPts val="400"/>
              </a:spcAft>
              <a:buFont typeface="Arial" panose="020B0604020202020204" pitchFamily="34" charset="0"/>
              <a:buChar char="•"/>
            </a:pPr>
            <a:r>
              <a:rPr lang="en-US" sz="1600" dirty="0"/>
              <a:t>It is used to authenticate and verify that a user who is sending a message is who they claim to be. </a:t>
            </a:r>
          </a:p>
          <a:p>
            <a:pPr>
              <a:spcBef>
                <a:spcPts val="300"/>
              </a:spcBef>
              <a:spcAft>
                <a:spcPts val="400"/>
              </a:spcAft>
              <a:buFont typeface="Arial" panose="020B0604020202020204" pitchFamily="34" charset="0"/>
              <a:buChar char="•"/>
            </a:pPr>
            <a:r>
              <a:rPr lang="en-US" sz="1600" dirty="0"/>
              <a:t>Digital certificates can also be used to provide confidentiality for the receiver with the means to encrypt a reply.</a:t>
            </a:r>
          </a:p>
          <a:p>
            <a:pPr>
              <a:spcBef>
                <a:spcPts val="300"/>
              </a:spcBef>
              <a:spcAft>
                <a:spcPts val="400"/>
              </a:spcAft>
              <a:buFont typeface="Arial" panose="020B0604020202020204" pitchFamily="34" charset="0"/>
              <a:buChar char="•"/>
            </a:pPr>
            <a:r>
              <a:rPr lang="en-US" sz="1600" b="0" i="0" dirty="0">
                <a:effectLst/>
              </a:rPr>
              <a:t>Digital certificates are similar to physical certificates.</a:t>
            </a:r>
          </a:p>
          <a:p>
            <a:pPr>
              <a:spcBef>
                <a:spcPts val="300"/>
              </a:spcBef>
              <a:spcAft>
                <a:spcPts val="400"/>
              </a:spcAft>
              <a:buFont typeface="Arial" panose="020B0604020202020204" pitchFamily="34" charset="0"/>
              <a:buChar char="•"/>
            </a:pPr>
            <a:r>
              <a:rPr lang="en-IN" sz="1600" dirty="0"/>
              <a:t>Digital certificate independently verifies an identity.</a:t>
            </a:r>
            <a:endParaRPr lang="en-US" sz="1600" dirty="0"/>
          </a:p>
          <a:p>
            <a:pPr>
              <a:spcBef>
                <a:spcPts val="300"/>
              </a:spcBef>
              <a:spcAft>
                <a:spcPts val="400"/>
              </a:spcAft>
              <a:buFont typeface="Arial" panose="020B0604020202020204" pitchFamily="34" charset="0"/>
              <a:buChar char="•"/>
            </a:pPr>
            <a:r>
              <a:rPr lang="en-US" sz="1600" dirty="0"/>
              <a:t>In other words, a certificate verifies an identity, a signature verifies information coming from an identity.</a:t>
            </a:r>
          </a:p>
        </p:txBody>
      </p:sp>
      <p:pic>
        <p:nvPicPr>
          <p:cNvPr id="4" name="Picture 3">
            <a:extLst>
              <a:ext uri="{FF2B5EF4-FFF2-40B4-BE49-F238E27FC236}">
                <a16:creationId xmlns:a16="http://schemas.microsoft.com/office/drawing/2014/main" id="{252054FA-5E72-462D-973D-7189A28144AF}"/>
              </a:ext>
            </a:extLst>
          </p:cNvPr>
          <p:cNvPicPr>
            <a:picLocks noChangeAspect="1"/>
          </p:cNvPicPr>
          <p:nvPr/>
        </p:nvPicPr>
        <p:blipFill>
          <a:blip r:embed="rId4"/>
          <a:stretch>
            <a:fillRect/>
          </a:stretch>
        </p:blipFill>
        <p:spPr>
          <a:xfrm>
            <a:off x="5073220" y="1330818"/>
            <a:ext cx="3853808" cy="2887656"/>
          </a:xfrm>
          <a:prstGeom prst="rect">
            <a:avLst/>
          </a:prstGeom>
        </p:spPr>
      </p:pic>
    </p:spTree>
    <p:custDataLst>
      <p:tags r:id="rId1"/>
    </p:custDataLst>
    <p:extLst>
      <p:ext uri="{BB962C8B-B14F-4D97-AF65-F5344CB8AC3E}">
        <p14:creationId xmlns:p14="http://schemas.microsoft.com/office/powerpoint/2010/main" val="133325271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pt-BR" dirty="0"/>
              <a:t>Digital Signatures for Digital Certificates (Contd.)</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12166" y="778384"/>
            <a:ext cx="4080126" cy="4322584"/>
          </a:xfrm>
        </p:spPr>
        <p:txBody>
          <a:bodyPr/>
          <a:lstStyle/>
          <a:p>
            <a:pPr marL="0" indent="0">
              <a:spcBef>
                <a:spcPts val="300"/>
              </a:spcBef>
              <a:spcAft>
                <a:spcPts val="300"/>
              </a:spcAft>
              <a:buNone/>
            </a:pPr>
            <a:r>
              <a:rPr lang="en-US" sz="1600" dirty="0"/>
              <a:t>This scenario will help you understand how a digital signature is used. </a:t>
            </a:r>
          </a:p>
          <a:p>
            <a:pPr>
              <a:spcBef>
                <a:spcPts val="300"/>
              </a:spcBef>
              <a:spcAft>
                <a:spcPts val="300"/>
              </a:spcAft>
              <a:buFont typeface="Arial" panose="020B0604020202020204" pitchFamily="34" charset="0"/>
              <a:buChar char="•"/>
            </a:pPr>
            <a:r>
              <a:rPr lang="en-US" sz="1600" dirty="0"/>
              <a:t>Bob is confirming an order with Alice, which she is ordering from Bob’s website. </a:t>
            </a:r>
          </a:p>
          <a:p>
            <a:pPr>
              <a:spcBef>
                <a:spcPts val="300"/>
              </a:spcBef>
              <a:spcAft>
                <a:spcPts val="300"/>
              </a:spcAft>
              <a:buFont typeface="Arial" panose="020B0604020202020204" pitchFamily="34" charset="0"/>
              <a:buChar char="•"/>
            </a:pPr>
            <a:r>
              <a:rPr lang="en-US" sz="1600" dirty="0"/>
              <a:t>Bob confirms the order and his computer creates a hash of the confirmation.</a:t>
            </a:r>
          </a:p>
          <a:p>
            <a:pPr>
              <a:spcBef>
                <a:spcPts val="300"/>
              </a:spcBef>
              <a:spcAft>
                <a:spcPts val="300"/>
              </a:spcAft>
              <a:buFont typeface="Arial" panose="020B0604020202020204" pitchFamily="34" charset="0"/>
              <a:buChar char="•"/>
            </a:pPr>
            <a:r>
              <a:rPr lang="en-US" sz="1600" dirty="0"/>
              <a:t>The computer encrypts the hash with Bob's private key. </a:t>
            </a:r>
          </a:p>
          <a:p>
            <a:pPr>
              <a:spcBef>
                <a:spcPts val="300"/>
              </a:spcBef>
              <a:spcAft>
                <a:spcPts val="300"/>
              </a:spcAft>
              <a:buFont typeface="Arial" panose="020B0604020202020204" pitchFamily="34" charset="0"/>
              <a:buChar char="•"/>
            </a:pPr>
            <a:r>
              <a:rPr lang="en-US" sz="1600" dirty="0"/>
              <a:t>The encrypted hash, which is the digital signature, is added to the document.</a:t>
            </a:r>
          </a:p>
          <a:p>
            <a:pPr>
              <a:spcBef>
                <a:spcPts val="300"/>
              </a:spcBef>
              <a:spcAft>
                <a:spcPts val="300"/>
              </a:spcAft>
              <a:buFont typeface="Arial" panose="020B0604020202020204" pitchFamily="34" charset="0"/>
              <a:buChar char="•"/>
            </a:pPr>
            <a:r>
              <a:rPr lang="en-US" sz="1600" dirty="0"/>
              <a:t>The order confirmation is then sent to Alice over the internet.</a:t>
            </a:r>
          </a:p>
          <a:p>
            <a:pPr>
              <a:spcBef>
                <a:spcPts val="300"/>
              </a:spcBef>
              <a:spcAft>
                <a:spcPts val="300"/>
              </a:spcAft>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976BC38B-17BE-4B1E-A7DA-0A7154EA536B}"/>
              </a:ext>
            </a:extLst>
          </p:cNvPr>
          <p:cNvPicPr>
            <a:picLocks noChangeAspect="1"/>
          </p:cNvPicPr>
          <p:nvPr/>
        </p:nvPicPr>
        <p:blipFill rotWithShape="1">
          <a:blip r:embed="rId4"/>
          <a:srcRect l="17245" t="908" r="15107" b="21120"/>
          <a:stretch/>
        </p:blipFill>
        <p:spPr>
          <a:xfrm>
            <a:off x="3997841" y="884714"/>
            <a:ext cx="4950912" cy="3852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7379817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Public Key Cryptography</a:t>
            </a:r>
            <a:br>
              <a:rPr lang="en-US" altLang="en-US" sz="1600" dirty="0"/>
            </a:br>
            <a:r>
              <a:rPr lang="pt-BR" dirty="0"/>
              <a:t>Digital Signatures for Digital Certificates (Contd.)</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2763" y="763774"/>
            <a:ext cx="4801195" cy="4397018"/>
          </a:xfrm>
        </p:spPr>
        <p:txBody>
          <a:bodyPr/>
          <a:lstStyle/>
          <a:p>
            <a:pPr marL="0" indent="0">
              <a:spcBef>
                <a:spcPts val="300"/>
              </a:spcBef>
              <a:spcAft>
                <a:spcPts val="300"/>
              </a:spcAft>
              <a:buNone/>
            </a:pPr>
            <a:r>
              <a:rPr lang="en-US" sz="1600" dirty="0"/>
              <a:t>When Alice receives the digital signature, the following process occurs:</a:t>
            </a:r>
          </a:p>
          <a:p>
            <a:pPr>
              <a:spcBef>
                <a:spcPts val="300"/>
              </a:spcBef>
              <a:spcAft>
                <a:spcPts val="300"/>
              </a:spcAft>
              <a:buFont typeface="Arial" panose="020B0604020202020204" pitchFamily="34" charset="0"/>
              <a:buChar char="•"/>
            </a:pPr>
            <a:r>
              <a:rPr lang="en-US" sz="1600" dirty="0"/>
              <a:t>Alice's receiver accepts the order confirmation with the digital signature and obtains Bob's public key.</a:t>
            </a:r>
          </a:p>
          <a:p>
            <a:pPr>
              <a:spcBef>
                <a:spcPts val="300"/>
              </a:spcBef>
              <a:spcAft>
                <a:spcPts val="300"/>
              </a:spcAft>
              <a:buFont typeface="Arial" panose="020B0604020202020204" pitchFamily="34" charset="0"/>
              <a:buChar char="•"/>
            </a:pPr>
            <a:r>
              <a:rPr lang="en-US" sz="1600" dirty="0"/>
              <a:t>Alice's computer then decrypts the signature using Bob's public key which reveals the assumed hash value of the sending device.</a:t>
            </a:r>
          </a:p>
          <a:p>
            <a:pPr>
              <a:spcBef>
                <a:spcPts val="300"/>
              </a:spcBef>
              <a:spcAft>
                <a:spcPts val="300"/>
              </a:spcAft>
              <a:buFont typeface="Arial" panose="020B0604020202020204" pitchFamily="34" charset="0"/>
              <a:buChar char="•"/>
            </a:pPr>
            <a:r>
              <a:rPr lang="en-US" sz="1600" dirty="0"/>
              <a:t>Alice's computer creates a hash of the received document, without its signature, and compares this hash to the decrypted hash. </a:t>
            </a:r>
          </a:p>
          <a:p>
            <a:pPr>
              <a:spcBef>
                <a:spcPts val="300"/>
              </a:spcBef>
              <a:spcAft>
                <a:spcPts val="300"/>
              </a:spcAft>
              <a:buFont typeface="Arial" panose="020B0604020202020204" pitchFamily="34" charset="0"/>
              <a:buChar char="•"/>
            </a:pPr>
            <a:r>
              <a:rPr lang="en-US" sz="1600" dirty="0"/>
              <a:t>If the hashes match, the document is authentic. This means the confirmation was sent by Bob and has not changed since signed.</a:t>
            </a:r>
          </a:p>
          <a:p>
            <a:pPr marL="0" indent="0">
              <a:spcBef>
                <a:spcPts val="300"/>
              </a:spcBef>
              <a:spcAft>
                <a:spcPts val="300"/>
              </a:spcAft>
              <a:buNone/>
            </a:pPr>
            <a:endParaRPr lang="en-US" sz="1600" dirty="0"/>
          </a:p>
        </p:txBody>
      </p:sp>
      <p:pic>
        <p:nvPicPr>
          <p:cNvPr id="4" name="Picture 3">
            <a:extLst>
              <a:ext uri="{FF2B5EF4-FFF2-40B4-BE49-F238E27FC236}">
                <a16:creationId xmlns:a16="http://schemas.microsoft.com/office/drawing/2014/main" id="{382C9884-F8F8-4F3A-BE81-594E9C866CD4}"/>
              </a:ext>
            </a:extLst>
          </p:cNvPr>
          <p:cNvPicPr>
            <a:picLocks noChangeAspect="1"/>
          </p:cNvPicPr>
          <p:nvPr/>
        </p:nvPicPr>
        <p:blipFill rotWithShape="1">
          <a:blip r:embed="rId4"/>
          <a:srcRect l="12888" r="17677" b="24126"/>
          <a:stretch/>
        </p:blipFill>
        <p:spPr>
          <a:xfrm>
            <a:off x="4716435" y="915929"/>
            <a:ext cx="4323448" cy="34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412510022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67" y="1884258"/>
            <a:ext cx="8137266" cy="1374984"/>
          </a:xfrm>
        </p:spPr>
        <p:txBody>
          <a:bodyPr/>
          <a:lstStyle/>
          <a:p>
            <a:r>
              <a:rPr lang="en-US" dirty="0">
                <a:solidFill>
                  <a:schemeClr val="accent5">
                    <a:lumMod val="40000"/>
                    <a:lumOff val="60000"/>
                  </a:schemeClr>
                </a:solidFill>
              </a:rPr>
              <a:t>21.4 Authorities and the PKI Trust System</a:t>
            </a:r>
          </a:p>
        </p:txBody>
      </p:sp>
    </p:spTree>
    <p:custDataLst>
      <p:tags r:id="rId1"/>
    </p:custDataLst>
    <p:extLst>
      <p:ext uri="{BB962C8B-B14F-4D97-AF65-F5344CB8AC3E}">
        <p14:creationId xmlns:p14="http://schemas.microsoft.com/office/powerpoint/2010/main" val="379702838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Public Key Management</a:t>
            </a:r>
          </a:p>
        </p:txBody>
      </p:sp>
      <p:sp>
        <p:nvSpPr>
          <p:cNvPr id="3" name="Content Placeholder 1"/>
          <p:cNvSpPr txBox="1"/>
          <p:nvPr/>
        </p:nvSpPr>
        <p:spPr>
          <a:xfrm>
            <a:off x="190558" y="743427"/>
            <a:ext cx="8999936" cy="584775"/>
          </a:xfrm>
          <a:prstGeom prst="rect">
            <a:avLst/>
          </a:prstGeom>
          <a:noFill/>
        </p:spPr>
        <p:txBody>
          <a:bodyPr wrap="square" rtlCol="0">
            <a:spAutoFit/>
          </a:bodyPr>
          <a:lstStyle/>
          <a:p>
            <a:pPr marL="177800" indent="-177800">
              <a:buFont typeface="Arial" panose="020B0604020202020204" pitchFamily="34" charset="0"/>
              <a:buChar char="•"/>
            </a:pPr>
            <a:r>
              <a:rPr lang="en-US" sz="1600" dirty="0">
                <a:solidFill>
                  <a:srgbClr val="000000"/>
                </a:solidFill>
              </a:rPr>
              <a:t>When establishing an asymmetric connection between two hosts, the hosts will exchange their public key information.</a:t>
            </a:r>
          </a:p>
        </p:txBody>
      </p:sp>
      <p:sp>
        <p:nvSpPr>
          <p:cNvPr id="2" name="Content Placeholder 2">
            <a:extLst>
              <a:ext uri="{FF2B5EF4-FFF2-40B4-BE49-F238E27FC236}">
                <a16:creationId xmlns:a16="http://schemas.microsoft.com/office/drawing/2014/main" id="{B0C7D1DC-ED52-4C8D-AD87-6F03C11C72CD}"/>
              </a:ext>
            </a:extLst>
          </p:cNvPr>
          <p:cNvSpPr>
            <a:spLocks noGrp="1"/>
          </p:cNvSpPr>
          <p:nvPr>
            <p:ph idx="1"/>
          </p:nvPr>
        </p:nvSpPr>
        <p:spPr>
          <a:xfrm>
            <a:off x="198311" y="1266082"/>
            <a:ext cx="4714651" cy="2910711"/>
          </a:xfrm>
        </p:spPr>
        <p:txBody>
          <a:bodyPr/>
          <a:lstStyle/>
          <a:p>
            <a:pPr>
              <a:spcBef>
                <a:spcPts val="300"/>
              </a:spcBef>
              <a:spcAft>
                <a:spcPts val="300"/>
              </a:spcAft>
              <a:buFont typeface="Arial" panose="020B0604020202020204" pitchFamily="34" charset="0"/>
              <a:buChar char="•"/>
            </a:pPr>
            <a:r>
              <a:rPr lang="en-US" sz="1600" b="0" i="0" dirty="0">
                <a:effectLst/>
              </a:rPr>
              <a:t>Trusted third parties on the Internet validate the authenticity of these public keys using digital certificates. The</a:t>
            </a:r>
            <a:r>
              <a:rPr lang="en-US" sz="1600" dirty="0"/>
              <a:t> third-party issues credentials that are difficult to forge. </a:t>
            </a:r>
          </a:p>
          <a:p>
            <a:pPr>
              <a:spcBef>
                <a:spcPts val="300"/>
              </a:spcBef>
              <a:spcAft>
                <a:spcPts val="300"/>
              </a:spcAft>
              <a:buFont typeface="Arial" panose="020B0604020202020204" pitchFamily="34" charset="0"/>
              <a:buChar char="•"/>
            </a:pPr>
            <a:r>
              <a:rPr lang="en-IN" sz="1600" dirty="0"/>
              <a:t>From that point forward, all individuals who trust the third party simply accept the credentials that the third-party issues. </a:t>
            </a:r>
          </a:p>
          <a:p>
            <a:pPr>
              <a:spcBef>
                <a:spcPts val="300"/>
              </a:spcBef>
              <a:spcAft>
                <a:spcPts val="300"/>
              </a:spcAft>
              <a:buFont typeface="Arial" panose="020B0604020202020204" pitchFamily="34" charset="0"/>
              <a:buChar char="•"/>
            </a:pPr>
            <a:r>
              <a:rPr lang="en-US" sz="1600" dirty="0"/>
              <a:t>The Public Key Infrastructure (PKI) consists of specifications, systems, and tools that are used to create, manage, distribute, use, store, and revoke digital certificates. </a:t>
            </a:r>
          </a:p>
          <a:p>
            <a:pPr>
              <a:spcBef>
                <a:spcPts val="300"/>
              </a:spcBef>
              <a:spcAft>
                <a:spcPts val="300"/>
              </a:spcAft>
              <a:buFont typeface="Arial" panose="020B0604020202020204" pitchFamily="34" charset="0"/>
              <a:buChar char="•"/>
            </a:pPr>
            <a:endParaRPr lang="en-IN" sz="1600" dirty="0"/>
          </a:p>
          <a:p>
            <a:pPr>
              <a:spcBef>
                <a:spcPts val="300"/>
              </a:spcBef>
              <a:spcAft>
                <a:spcPts val="300"/>
              </a:spcAft>
              <a:buFont typeface="Arial" panose="020B0604020202020204" pitchFamily="34" charset="0"/>
              <a:buChar char="•"/>
            </a:pPr>
            <a:endParaRPr lang="en-US" sz="1600" dirty="0"/>
          </a:p>
        </p:txBody>
      </p:sp>
      <p:sp>
        <p:nvSpPr>
          <p:cNvPr id="5" name="Content Placeholder 3"/>
          <p:cNvSpPr txBox="1"/>
          <p:nvPr/>
        </p:nvSpPr>
        <p:spPr>
          <a:xfrm>
            <a:off x="201480" y="4161297"/>
            <a:ext cx="8702883" cy="584775"/>
          </a:xfrm>
          <a:prstGeom prst="rect">
            <a:avLst/>
          </a:prstGeom>
          <a:noFill/>
        </p:spPr>
        <p:txBody>
          <a:bodyPr wrap="square" rtlCol="0">
            <a:spAutoFit/>
          </a:bodyPr>
          <a:lstStyle/>
          <a:p>
            <a:pPr marL="177800" indent="-177800">
              <a:buFont typeface="Arial" panose="020B0604020202020204" pitchFamily="34" charset="0"/>
              <a:buChar char="•"/>
            </a:pPr>
            <a:r>
              <a:rPr lang="en-US" sz="1600" dirty="0">
                <a:solidFill>
                  <a:schemeClr val="tx1">
                    <a:lumMod val="50000"/>
                  </a:schemeClr>
                </a:solidFill>
              </a:rPr>
              <a:t>The Certificate Authority (CA) creates digital certificates by tying a public key to a confirmed identify, such as a website or individual. </a:t>
            </a:r>
          </a:p>
        </p:txBody>
      </p:sp>
      <p:pic>
        <p:nvPicPr>
          <p:cNvPr id="4" name="Picture 3">
            <a:extLst>
              <a:ext uri="{FF2B5EF4-FFF2-40B4-BE49-F238E27FC236}">
                <a16:creationId xmlns:a16="http://schemas.microsoft.com/office/drawing/2014/main" id="{776D0285-4B81-4590-9E8D-7AEE0306DF54}"/>
              </a:ext>
            </a:extLst>
          </p:cNvPr>
          <p:cNvPicPr>
            <a:picLocks noChangeAspect="1"/>
          </p:cNvPicPr>
          <p:nvPr/>
        </p:nvPicPr>
        <p:blipFill rotWithShape="1">
          <a:blip r:embed="rId4"/>
          <a:srcRect l="1075" t="2791" b="1437"/>
          <a:stretch/>
        </p:blipFill>
        <p:spPr>
          <a:xfrm>
            <a:off x="4832040" y="1414555"/>
            <a:ext cx="4204056" cy="2236528"/>
          </a:xfrm>
          <a:prstGeom prst="rect">
            <a:avLst/>
          </a:prstGeom>
          <a:ln>
            <a:solidFill>
              <a:schemeClr val="bg1">
                <a:lumMod val="75000"/>
              </a:schemeClr>
            </a:solidFill>
          </a:ln>
        </p:spPr>
      </p:pic>
      <p:sp>
        <p:nvSpPr>
          <p:cNvPr id="7" name="TextBox 6"/>
          <p:cNvSpPr txBox="1"/>
          <p:nvPr/>
        </p:nvSpPr>
        <p:spPr>
          <a:xfrm>
            <a:off x="4832040" y="3618857"/>
            <a:ext cx="4204056" cy="584775"/>
          </a:xfrm>
          <a:prstGeom prst="rect">
            <a:avLst/>
          </a:prstGeom>
          <a:noFill/>
        </p:spPr>
        <p:txBody>
          <a:bodyPr wrap="square" rtlCol="0">
            <a:spAutoFit/>
          </a:bodyPr>
          <a:lstStyle/>
          <a:p>
            <a:pPr algn="ctr"/>
            <a:r>
              <a:rPr lang="en-IN" sz="1600" dirty="0">
                <a:solidFill>
                  <a:schemeClr val="tx1">
                    <a:lumMod val="50000"/>
                  </a:schemeClr>
                </a:solidFill>
              </a:rPr>
              <a:t>Illustrates how a driver’s license is analogous to a digital certificate</a:t>
            </a:r>
          </a:p>
        </p:txBody>
      </p:sp>
    </p:spTree>
    <p:custDataLst>
      <p:tags r:id="rId1"/>
    </p:custDataLst>
    <p:extLst>
      <p:ext uri="{BB962C8B-B14F-4D97-AF65-F5344CB8AC3E}">
        <p14:creationId xmlns:p14="http://schemas.microsoft.com/office/powerpoint/2010/main" val="12342461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21: Activities</a:t>
            </a:r>
          </a:p>
        </p:txBody>
      </p:sp>
      <p:sp>
        <p:nvSpPr>
          <p:cNvPr id="6147" name="Content Placeholder 2"/>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3271742698"/>
              </p:ext>
            </p:extLst>
          </p:nvPr>
        </p:nvGraphicFramePr>
        <p:xfrm>
          <a:off x="354842" y="1009936"/>
          <a:ext cx="8281158" cy="2222962"/>
        </p:xfrm>
        <a:graphic>
          <a:graphicData uri="http://schemas.openxmlformats.org/drawingml/2006/table">
            <a:tbl>
              <a:tblPr firstRow="1" bandRow="1">
                <a:tableStyleId>{5C22544A-7EE6-4342-B048-85BDC9FD1C3A}</a:tableStyleId>
              </a:tblPr>
              <a:tblGrid>
                <a:gridCol w="1025016">
                  <a:extLst>
                    <a:ext uri="{9D8B030D-6E8A-4147-A177-3AD203B41FA5}">
                      <a16:colId xmlns:a16="http://schemas.microsoft.com/office/drawing/2014/main" val="20001"/>
                    </a:ext>
                  </a:extLst>
                </a:gridCol>
                <a:gridCol w="1831428">
                  <a:extLst>
                    <a:ext uri="{9D8B030D-6E8A-4147-A177-3AD203B41FA5}">
                      <a16:colId xmlns:a16="http://schemas.microsoft.com/office/drawing/2014/main" val="3156509146"/>
                    </a:ext>
                  </a:extLst>
                </a:gridCol>
                <a:gridCol w="3850179">
                  <a:extLst>
                    <a:ext uri="{9D8B030D-6E8A-4147-A177-3AD203B41FA5}">
                      <a16:colId xmlns:a16="http://schemas.microsoft.com/office/drawing/2014/main" val="20002"/>
                    </a:ext>
                  </a:extLst>
                </a:gridCol>
                <a:gridCol w="1574535">
                  <a:extLst>
                    <a:ext uri="{9D8B030D-6E8A-4147-A177-3AD203B41FA5}">
                      <a16:colId xmlns:a16="http://schemas.microsoft.com/office/drawing/2014/main" val="20003"/>
                    </a:ext>
                  </a:extLst>
                </a:gridCol>
              </a:tblGrid>
              <a:tr h="266076">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val="10000"/>
                  </a:ext>
                </a:extLst>
              </a:tr>
              <a:tr h="204445">
                <a:tc>
                  <a:txBody>
                    <a:bodyPr/>
                    <a:lstStyle/>
                    <a:p>
                      <a:pPr algn="l"/>
                      <a:r>
                        <a:rPr lang="en-US" sz="1100" kern="1200" dirty="0">
                          <a:solidFill>
                            <a:schemeClr val="dk1"/>
                          </a:solidFill>
                          <a:latin typeface="+mn-lt"/>
                          <a:ea typeface="+mn-ea"/>
                          <a:cs typeface="+mn-cs"/>
                        </a:rPr>
                        <a:t>21.0.2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Class Activity</a:t>
                      </a:r>
                    </a:p>
                  </a:txBody>
                  <a:tcPr marL="68580" marR="68580" marT="34290" marB="34290" anchor="ctr"/>
                </a:tc>
                <a:tc>
                  <a:txBody>
                    <a:bodyPr/>
                    <a:lstStyle/>
                    <a:p>
                      <a:r>
                        <a:rPr lang="en-US" sz="1100" kern="1200" dirty="0">
                          <a:solidFill>
                            <a:schemeClr val="dk1"/>
                          </a:solidFill>
                          <a:latin typeface="+mn-lt"/>
                          <a:ea typeface="+mn-ea"/>
                          <a:cs typeface="+mn-cs"/>
                        </a:rPr>
                        <a:t>Creating Codes</a:t>
                      </a:r>
                    </a:p>
                  </a:txBody>
                  <a:tcPr marL="68580" marR="68580" marT="34290" marB="34290" anchor="ctr"/>
                </a:tc>
                <a:tc>
                  <a:txBody>
                    <a:bodyPr/>
                    <a:lstStyle/>
                    <a:p>
                      <a:pPr marL="0" indent="0"/>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r h="185939">
                <a:tc>
                  <a:txBody>
                    <a:bodyPr/>
                    <a:lstStyle/>
                    <a:p>
                      <a:pPr algn="l"/>
                      <a:r>
                        <a:rPr lang="en-US" sz="1100" kern="1200" dirty="0">
                          <a:solidFill>
                            <a:schemeClr val="dk1"/>
                          </a:solidFill>
                          <a:latin typeface="+mn-lt"/>
                          <a:ea typeface="+mn-ea"/>
                          <a:cs typeface="+mn-cs"/>
                        </a:rPr>
                        <a:t>21.1.6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L</a:t>
                      </a:r>
                      <a:r>
                        <a:rPr lang="en-US" sz="1100" kern="1200" dirty="0">
                          <a:solidFill>
                            <a:schemeClr val="dk1"/>
                          </a:solidFill>
                          <a:latin typeface="+mn-lt"/>
                          <a:ea typeface="+mn-ea"/>
                          <a:cs typeface="+mn-cs"/>
                        </a:rPr>
                        <a:t>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Hashing Things Out</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39725069"/>
                  </a:ext>
                </a:extLst>
              </a:tr>
              <a:tr h="243634">
                <a:tc>
                  <a:txBody>
                    <a:bodyPr/>
                    <a:lstStyle/>
                    <a:p>
                      <a:pPr algn="l"/>
                      <a:r>
                        <a:rPr lang="en-US" sz="1100" kern="1200" dirty="0">
                          <a:solidFill>
                            <a:schemeClr val="dk1"/>
                          </a:solidFill>
                          <a:latin typeface="+mn-lt"/>
                          <a:ea typeface="+mn-ea"/>
                          <a:cs typeface="+mn-cs"/>
                        </a:rPr>
                        <a:t>21.2.8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Cryptography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814984366"/>
                  </a:ext>
                </a:extLst>
              </a:tr>
              <a:tr h="217714">
                <a:tc>
                  <a:txBody>
                    <a:bodyPr/>
                    <a:lstStyle/>
                    <a:p>
                      <a:pPr algn="l"/>
                      <a:r>
                        <a:rPr lang="en-US" sz="1100" kern="1200" dirty="0">
                          <a:solidFill>
                            <a:schemeClr val="dk1"/>
                          </a:solidFill>
                          <a:latin typeface="+mn-lt"/>
                          <a:ea typeface="+mn-ea"/>
                          <a:cs typeface="+mn-cs"/>
                        </a:rPr>
                        <a:t>21.2.9</a:t>
                      </a:r>
                    </a:p>
                  </a:txBody>
                  <a:tcPr marL="68580" marR="68580" marT="34290" marB="34290" anchor="ctr"/>
                </a:tc>
                <a:tc>
                  <a:txBody>
                    <a:bodyPr/>
                    <a:lstStyle/>
                    <a:p>
                      <a:r>
                        <a:rPr lang="en-US" sz="1100" kern="1200" dirty="0">
                          <a:solidFill>
                            <a:schemeClr val="dk1"/>
                          </a:solidFill>
                          <a:latin typeface="+mn-lt"/>
                          <a:ea typeface="+mn-ea"/>
                          <a:cs typeface="+mn-cs"/>
                        </a:rPr>
                        <a:t>Check Your Understanding</a:t>
                      </a:r>
                    </a:p>
                  </a:txBody>
                  <a:tcPr marL="68580" marR="68580" marT="34290" marB="34290" anchor="ctr"/>
                </a:tc>
                <a:tc>
                  <a:txBody>
                    <a:bodyPr/>
                    <a:lstStyle/>
                    <a:p>
                      <a:r>
                        <a:rPr lang="en-US" sz="1100" kern="1200" dirty="0">
                          <a:solidFill>
                            <a:schemeClr val="dk1"/>
                          </a:solidFill>
                          <a:latin typeface="+mn-lt"/>
                          <a:ea typeface="+mn-ea"/>
                          <a:cs typeface="+mn-cs"/>
                        </a:rPr>
                        <a:t>Classify the Encryption Algorithms</a:t>
                      </a:r>
                    </a:p>
                  </a:txBody>
                  <a:tcPr marL="68580" marR="68580" marT="34290" marB="34290" anchor="ctr"/>
                </a:tc>
                <a:tc>
                  <a:txBody>
                    <a:bodyPr/>
                    <a:lstStyle/>
                    <a:p>
                      <a:pPr marL="719138" marR="0" lvl="0" indent="-719138"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74708435"/>
                  </a:ext>
                </a:extLst>
              </a:tr>
              <a:tr h="220980">
                <a:tc>
                  <a:txBody>
                    <a:bodyPr/>
                    <a:lstStyle/>
                    <a:p>
                      <a:pPr algn="l"/>
                      <a:r>
                        <a:rPr lang="en-US" sz="1100" kern="1200" dirty="0">
                          <a:solidFill>
                            <a:schemeClr val="dk1"/>
                          </a:solidFill>
                          <a:latin typeface="+mn-lt"/>
                          <a:ea typeface="+mn-ea"/>
                          <a:cs typeface="+mn-cs"/>
                        </a:rPr>
                        <a:t>21.2.10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Encrypting and Decrypting Data Using OpenSSL</a:t>
                      </a:r>
                    </a:p>
                  </a:txBody>
                  <a:tcPr marL="68580" marR="68580" marT="34290" marB="34290" anchor="ctr"/>
                </a:tc>
                <a:tc>
                  <a:txBody>
                    <a:bodyPr/>
                    <a:lstStyle/>
                    <a:p>
                      <a:pPr marL="87313" marR="0" lvl="0" indent="-87313" algn="l" defTabSz="685777" rtl="0" eaLnBrk="1" fontAlgn="b"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  Recommended</a:t>
                      </a:r>
                    </a:p>
                  </a:txBody>
                  <a:tcPr marL="9525" marR="9525" marT="9525" marB="0" anchor="ctr"/>
                </a:tc>
                <a:extLst>
                  <a:ext uri="{0D108BD9-81ED-4DB2-BD59-A6C34878D82A}">
                    <a16:rowId xmlns:a16="http://schemas.microsoft.com/office/drawing/2014/main" val="3001172460"/>
                  </a:ext>
                </a:extLst>
              </a:tr>
              <a:tr h="164374">
                <a:tc>
                  <a:txBody>
                    <a:bodyPr/>
                    <a:lstStyle/>
                    <a:p>
                      <a:pPr algn="l"/>
                      <a:r>
                        <a:rPr lang="en-IN" sz="1100" kern="1200" dirty="0">
                          <a:solidFill>
                            <a:schemeClr val="dk1"/>
                          </a:solidFill>
                          <a:latin typeface="+mn-lt"/>
                          <a:ea typeface="+mn-ea"/>
                          <a:cs typeface="+mn-cs"/>
                        </a:rPr>
                        <a:t>21.2.11</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Lab</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Encrypting and Decrypting Data Using a Hacker Tool</a:t>
                      </a:r>
                    </a:p>
                  </a:txBody>
                  <a:tcPr marL="68580" marR="68580" marT="34290" marB="34290" anchor="ctr"/>
                </a:tc>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  Recommended</a:t>
                      </a:r>
                    </a:p>
                  </a:txBody>
                  <a:tcPr marL="9525" marR="9525" marT="9525" marB="0" anchor="ctr"/>
                </a:tc>
                <a:extLst>
                  <a:ext uri="{0D108BD9-81ED-4DB2-BD59-A6C34878D82A}">
                    <a16:rowId xmlns:a16="http://schemas.microsoft.com/office/drawing/2014/main" val="499779563"/>
                  </a:ext>
                </a:extLst>
              </a:tr>
              <a:tr h="266076">
                <a:tc>
                  <a:txBody>
                    <a:bodyPr/>
                    <a:lstStyle/>
                    <a:p>
                      <a:pPr algn="l"/>
                      <a:r>
                        <a:rPr lang="en-IN" sz="1100" kern="1200" dirty="0">
                          <a:solidFill>
                            <a:schemeClr val="dk1"/>
                          </a:solidFill>
                          <a:latin typeface="+mn-lt"/>
                          <a:ea typeface="+mn-ea"/>
                          <a:cs typeface="+mn-cs"/>
                        </a:rPr>
                        <a:t>21.2.12</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Lab</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Examining Telnet and SSH in Wireshark</a:t>
                      </a:r>
                    </a:p>
                  </a:txBody>
                  <a:tcPr marL="68580" marR="68580" marT="34290" marB="34290" anchor="ctr"/>
                </a:tc>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  Recommended</a:t>
                      </a:r>
                    </a:p>
                  </a:txBody>
                  <a:tcPr marL="9525" marR="9525" marT="9525" marB="0" anchor="ctr"/>
                </a:tc>
                <a:extLst>
                  <a:ext uri="{0D108BD9-81ED-4DB2-BD59-A6C34878D82A}">
                    <a16:rowId xmlns:a16="http://schemas.microsoft.com/office/drawing/2014/main" val="3882261893"/>
                  </a:ext>
                </a:extLst>
              </a:tr>
              <a:tr h="266076">
                <a:tc>
                  <a:txBody>
                    <a:bodyPr/>
                    <a:lstStyle/>
                    <a:p>
                      <a:pPr algn="l"/>
                      <a:r>
                        <a:rPr lang="en-IN" sz="1100" kern="1200" dirty="0">
                          <a:solidFill>
                            <a:schemeClr val="dk1"/>
                          </a:solidFill>
                          <a:latin typeface="+mn-lt"/>
                          <a:ea typeface="+mn-ea"/>
                          <a:cs typeface="+mn-cs"/>
                        </a:rPr>
                        <a:t>21.4.7</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Lab</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Certificate Authority Stores</a:t>
                      </a:r>
                    </a:p>
                  </a:txBody>
                  <a:tcPr marL="68580" marR="68580" marT="34290" marB="34290" anchor="ctr"/>
                </a:tc>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  Recommended</a:t>
                      </a:r>
                    </a:p>
                  </a:txBody>
                  <a:tcPr marL="9525" marR="9525" marT="9525" marB="0" anchor="ctr"/>
                </a:tc>
                <a:extLst>
                  <a:ext uri="{0D108BD9-81ED-4DB2-BD59-A6C34878D82A}">
                    <a16:rowId xmlns:a16="http://schemas.microsoft.com/office/drawing/2014/main" val="501036506"/>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GB" dirty="0"/>
              <a:t>The </a:t>
            </a:r>
            <a:r>
              <a:rPr lang="en-US" dirty="0"/>
              <a:t>Public Key Infrastructure</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98307" y="709785"/>
            <a:ext cx="3103697" cy="4184221"/>
          </a:xfrm>
        </p:spPr>
        <p:txBody>
          <a:bodyPr/>
          <a:lstStyle/>
          <a:p>
            <a:pPr>
              <a:spcBef>
                <a:spcPts val="400"/>
              </a:spcBef>
              <a:spcAft>
                <a:spcPts val="400"/>
              </a:spcAft>
              <a:buFont typeface="Arial" panose="020B0604020202020204" pitchFamily="34" charset="0"/>
              <a:buChar char="•"/>
            </a:pPr>
            <a:r>
              <a:rPr lang="en-US" sz="1600" b="0" i="0" dirty="0">
                <a:effectLst/>
              </a:rPr>
              <a:t>PKI is needed to support large-scale distribution and identification of public encryption keys. </a:t>
            </a:r>
          </a:p>
          <a:p>
            <a:pPr>
              <a:spcBef>
                <a:spcPts val="400"/>
              </a:spcBef>
              <a:spcAft>
                <a:spcPts val="400"/>
              </a:spcAft>
              <a:buFont typeface="Arial" panose="020B0604020202020204" pitchFamily="34" charset="0"/>
              <a:buChar char="•"/>
            </a:pPr>
            <a:r>
              <a:rPr lang="en-US" sz="1600" dirty="0"/>
              <a:t>The PKI framework facilitates a highly scalable trust relationship.</a:t>
            </a:r>
          </a:p>
          <a:p>
            <a:pPr>
              <a:spcBef>
                <a:spcPts val="400"/>
              </a:spcBef>
              <a:spcAft>
                <a:spcPts val="400"/>
              </a:spcAft>
              <a:buFont typeface="Arial" panose="020B0604020202020204" pitchFamily="34" charset="0"/>
              <a:buChar char="•"/>
            </a:pPr>
            <a:r>
              <a:rPr lang="en-US" sz="1600" dirty="0"/>
              <a:t>It consists of the hardware, software, people, policies, and procedures needed to create, manage, store, distribute, and revoke digital certificates.</a:t>
            </a:r>
          </a:p>
          <a:p>
            <a:pPr>
              <a:spcBef>
                <a:spcPts val="400"/>
              </a:spcBef>
              <a:spcAft>
                <a:spcPts val="400"/>
              </a:spcAft>
              <a:buFont typeface="Arial" panose="020B0604020202020204" pitchFamily="34" charset="0"/>
              <a:buChar char="•"/>
            </a:pPr>
            <a:r>
              <a:rPr lang="en-US" sz="1600" dirty="0"/>
              <a:t>The figure shows the main elements of the PKI.</a:t>
            </a:r>
          </a:p>
          <a:p>
            <a:pPr marL="0" indent="0">
              <a:spcBef>
                <a:spcPts val="400"/>
              </a:spcBef>
              <a:spcAft>
                <a:spcPts val="400"/>
              </a:spcAft>
              <a:buNone/>
            </a:pPr>
            <a:endParaRPr lang="en-US"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514" y="874696"/>
            <a:ext cx="5730064" cy="299116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32448489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GB" dirty="0"/>
              <a:t>The </a:t>
            </a:r>
            <a:r>
              <a:rPr lang="en-US" dirty="0"/>
              <a:t>Public Key Infrastructure (Contd.)</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83295" y="751009"/>
            <a:ext cx="8170291" cy="287377"/>
          </a:xfrm>
        </p:spPr>
        <p:txBody>
          <a:bodyPr/>
          <a:lstStyle/>
          <a:p>
            <a:pPr>
              <a:buFont typeface="Arial" panose="020B0604020202020204" pitchFamily="34" charset="0"/>
              <a:buChar char="•"/>
            </a:pPr>
            <a:r>
              <a:rPr lang="en-US" sz="1600" dirty="0"/>
              <a:t>The below figure shows how the elements of the PKI interoperate:</a:t>
            </a:r>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US" sz="16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111330"/>
            <a:ext cx="4519613" cy="3043237"/>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Content Placeholder 2">
            <a:extLst>
              <a:ext uri="{FF2B5EF4-FFF2-40B4-BE49-F238E27FC236}">
                <a16:creationId xmlns:a16="http://schemas.microsoft.com/office/drawing/2014/main" id="{E468AF2E-A5A1-44D5-9FEC-74D8748B891F}"/>
              </a:ext>
            </a:extLst>
          </p:cNvPr>
          <p:cNvSpPr txBox="1"/>
          <p:nvPr/>
        </p:nvSpPr>
        <p:spPr>
          <a:xfrm>
            <a:off x="144064" y="4187728"/>
            <a:ext cx="8853286" cy="523220"/>
          </a:xfrm>
          <a:prstGeom prst="rect">
            <a:avLst/>
          </a:prstGeom>
          <a:noFill/>
        </p:spPr>
        <p:txBody>
          <a:bodyPr wrap="square">
            <a:spAutoFit/>
          </a:bodyPr>
          <a:lstStyle/>
          <a:p>
            <a:pPr>
              <a:buNone/>
            </a:pPr>
            <a:r>
              <a:rPr lang="en-US" sz="1400" b="1" i="1" dirty="0">
                <a:solidFill>
                  <a:srgbClr val="000000"/>
                </a:solidFill>
              </a:rPr>
              <a:t>Note</a:t>
            </a:r>
            <a:r>
              <a:rPr lang="en-US" sz="1400" i="1" dirty="0">
                <a:solidFill>
                  <a:srgbClr val="000000"/>
                </a:solidFill>
              </a:rPr>
              <a:t>: Not all PKI certificates are directly received from a CA. A Registration Authority (RA) is a subordinate CA and is certified by a root CA to issue certificates for specific uses.</a:t>
            </a:r>
          </a:p>
        </p:txBody>
      </p:sp>
    </p:spTree>
    <p:custDataLst>
      <p:tags r:id="rId1"/>
    </p:custDataLst>
    <p:extLst>
      <p:ext uri="{BB962C8B-B14F-4D97-AF65-F5344CB8AC3E}">
        <p14:creationId xmlns:p14="http://schemas.microsoft.com/office/powerpoint/2010/main" val="179106333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The PKI Authorities System</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217731" y="739434"/>
            <a:ext cx="4501502" cy="2034763"/>
          </a:xfrm>
        </p:spPr>
        <p:txBody>
          <a:bodyPr/>
          <a:lstStyle/>
          <a:p>
            <a:pPr>
              <a:spcBef>
                <a:spcPts val="300"/>
              </a:spcBef>
              <a:spcAft>
                <a:spcPts val="300"/>
              </a:spcAft>
              <a:buFont typeface="Arial" panose="020B0604020202020204" pitchFamily="34" charset="0"/>
              <a:buChar char="•"/>
            </a:pPr>
            <a:r>
              <a:rPr lang="en-US" sz="1600" dirty="0"/>
              <a:t>Many vendors provide CA servers as a managed service or as an end-user product. </a:t>
            </a:r>
          </a:p>
          <a:p>
            <a:pPr>
              <a:spcBef>
                <a:spcPts val="300"/>
              </a:spcBef>
              <a:spcAft>
                <a:spcPts val="300"/>
              </a:spcAft>
              <a:buFont typeface="Arial" panose="020B0604020202020204" pitchFamily="34" charset="0"/>
              <a:buChar char="•"/>
            </a:pPr>
            <a:r>
              <a:rPr lang="en-US" sz="1600" dirty="0"/>
              <a:t>Organizations may also implement private PKIs using Microsoft Server or Open SSL. </a:t>
            </a:r>
          </a:p>
          <a:p>
            <a:pPr>
              <a:spcBef>
                <a:spcPts val="300"/>
              </a:spcBef>
              <a:spcAft>
                <a:spcPts val="300"/>
              </a:spcAft>
              <a:buFont typeface="Arial" panose="020B0604020202020204" pitchFamily="34" charset="0"/>
              <a:buChar char="•"/>
            </a:pPr>
            <a:r>
              <a:rPr lang="en-US" sz="1600" dirty="0"/>
              <a:t>CAs issue certificates based on classes which determine how trusted a certificate is.</a:t>
            </a:r>
          </a:p>
          <a:p>
            <a:pPr>
              <a:spcBef>
                <a:spcPts val="300"/>
              </a:spcBef>
              <a:spcAft>
                <a:spcPts val="300"/>
              </a:spcAft>
              <a:buFont typeface="Arial" panose="020B0604020202020204" pitchFamily="34" charset="0"/>
              <a:buChar char="•"/>
            </a:pPr>
            <a:r>
              <a:rPr lang="en-IN" sz="1600" dirty="0"/>
              <a:t>The class number is determined by how rigorous the procedure was that verified the identity of the holder when the certificate was issued. </a:t>
            </a:r>
            <a:endParaRPr lang="en-US" sz="1600" dirty="0"/>
          </a:p>
          <a:p>
            <a:pPr>
              <a:spcBef>
                <a:spcPts val="300"/>
              </a:spcBef>
              <a:spcAft>
                <a:spcPts val="300"/>
              </a:spcAft>
              <a:buFont typeface="Arial" panose="020B0604020202020204" pitchFamily="34" charset="0"/>
              <a:buChar char="•"/>
            </a:pPr>
            <a:r>
              <a:rPr lang="en-US" sz="1600" b="0" i="0" dirty="0">
                <a:effectLst/>
              </a:rPr>
              <a:t>The higher the class number, the more trusted the certificate. </a:t>
            </a:r>
          </a:p>
          <a:p>
            <a:pPr>
              <a:spcBef>
                <a:spcPts val="300"/>
              </a:spcBef>
              <a:spcAft>
                <a:spcPts val="300"/>
              </a:spcAft>
              <a:buFont typeface="Arial" panose="020B0604020202020204" pitchFamily="34" charset="0"/>
              <a:buChar char="•"/>
            </a:pPr>
            <a:r>
              <a:rPr lang="en-US" sz="1600" dirty="0"/>
              <a:t>Some CA public keys are preloaded, such as those listed in web browsers. </a:t>
            </a:r>
            <a:endParaRPr lang="en-US" sz="1600" b="0" i="0" dirty="0">
              <a:effectLst/>
            </a:endParaRPr>
          </a:p>
        </p:txBody>
      </p:sp>
      <p:graphicFrame>
        <p:nvGraphicFramePr>
          <p:cNvPr id="5" name="Table 4">
            <a:extLst>
              <a:ext uri="{FF2B5EF4-FFF2-40B4-BE49-F238E27FC236}">
                <a16:creationId xmlns:a16="http://schemas.microsoft.com/office/drawing/2014/main" id="{45C3E4BF-B995-43BF-9FC3-25321B78D73E}"/>
              </a:ext>
            </a:extLst>
          </p:cNvPr>
          <p:cNvGraphicFramePr>
            <a:graphicFrameLocks noGrp="1"/>
          </p:cNvGraphicFramePr>
          <p:nvPr>
            <p:extLst>
              <p:ext uri="{D42A27DB-BD31-4B8C-83A1-F6EECF244321}">
                <p14:modId xmlns:p14="http://schemas.microsoft.com/office/powerpoint/2010/main" val="25720025"/>
              </p:ext>
            </p:extLst>
          </p:nvPr>
        </p:nvGraphicFramePr>
        <p:xfrm>
          <a:off x="4657241" y="849888"/>
          <a:ext cx="4340110" cy="2807716"/>
        </p:xfrm>
        <a:graphic>
          <a:graphicData uri="http://schemas.openxmlformats.org/drawingml/2006/table">
            <a:tbl>
              <a:tblPr firstRow="1" bandRow="1">
                <a:tableStyleId>{5C22544A-7EE6-4342-B048-85BDC9FD1C3A}</a:tableStyleId>
              </a:tblPr>
              <a:tblGrid>
                <a:gridCol w="612183">
                  <a:extLst>
                    <a:ext uri="{9D8B030D-6E8A-4147-A177-3AD203B41FA5}">
                      <a16:colId xmlns:a16="http://schemas.microsoft.com/office/drawing/2014/main" val="3208814705"/>
                    </a:ext>
                  </a:extLst>
                </a:gridCol>
                <a:gridCol w="3727927">
                  <a:extLst>
                    <a:ext uri="{9D8B030D-6E8A-4147-A177-3AD203B41FA5}">
                      <a16:colId xmlns:a16="http://schemas.microsoft.com/office/drawing/2014/main" val="3417728144"/>
                    </a:ext>
                  </a:extLst>
                </a:gridCol>
              </a:tblGrid>
              <a:tr h="229743">
                <a:tc>
                  <a:txBody>
                    <a:bodyPr/>
                    <a:lstStyle/>
                    <a:p>
                      <a:pPr marL="0" marR="0" lvl="0" indent="0" algn="ctr" defTabSz="685777" rtl="0" eaLnBrk="1" fontAlgn="auto" latinLnBrk="0" hangingPunct="1">
                        <a:lnSpc>
                          <a:spcPct val="107000"/>
                        </a:lnSpc>
                        <a:spcBef>
                          <a:spcPts val="0"/>
                        </a:spcBef>
                        <a:spcAft>
                          <a:spcPts val="0"/>
                        </a:spcAft>
                        <a:buClrTx/>
                        <a:buSzTx/>
                        <a:buFontTx/>
                        <a:buNone/>
                        <a:tabLst/>
                        <a:defRPr/>
                      </a:pPr>
                      <a:r>
                        <a:rPr lang="en-US" sz="1400" b="1" kern="1200" dirty="0">
                          <a:solidFill>
                            <a:schemeClr val="lt1"/>
                          </a:solidFill>
                          <a:effectLst/>
                          <a:latin typeface="+mn-lt"/>
                          <a:ea typeface="+mn-ea"/>
                          <a:cs typeface="+mn-cs"/>
                        </a:rPr>
                        <a:t>Class</a:t>
                      </a:r>
                    </a:p>
                  </a:txBody>
                  <a:tcPr marL="60168" marR="60168" marT="0" marB="0" anchor="ctr"/>
                </a:tc>
                <a:tc>
                  <a:txBody>
                    <a:bodyPr/>
                    <a:lstStyle/>
                    <a:p>
                      <a:pPr marL="0" marR="0" algn="ctr">
                        <a:lnSpc>
                          <a:spcPct val="107000"/>
                        </a:lnSpc>
                        <a:spcBef>
                          <a:spcPts val="0"/>
                        </a:spcBef>
                        <a:spcAft>
                          <a:spcPts val="0"/>
                        </a:spcAft>
                      </a:pPr>
                      <a:r>
                        <a:rPr lang="en-US" sz="1400" dirty="0">
                          <a:effectLst/>
                        </a:rPr>
                        <a:t> </a:t>
                      </a:r>
                      <a:r>
                        <a:rPr lang="en-US" sz="1400" b="1" kern="1200" dirty="0">
                          <a:solidFill>
                            <a:schemeClr val="lt1"/>
                          </a:solidFill>
                          <a:effectLst/>
                          <a:latin typeface="+mn-lt"/>
                          <a:ea typeface="+mn-ea"/>
                          <a:cs typeface="+mn-cs"/>
                        </a:rPr>
                        <a:t>Description</a:t>
                      </a:r>
                    </a:p>
                  </a:txBody>
                  <a:tcPr marL="60168" marR="60168" marT="0" marB="0" anchor="ctr"/>
                </a:tc>
                <a:extLst>
                  <a:ext uri="{0D108BD9-81ED-4DB2-BD59-A6C34878D82A}">
                    <a16:rowId xmlns:a16="http://schemas.microsoft.com/office/drawing/2014/main" val="364302898"/>
                  </a:ext>
                </a:extLst>
              </a:tr>
              <a:tr h="229743">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0</a:t>
                      </a:r>
                    </a:p>
                  </a:txBody>
                  <a:tcPr marL="60168" marR="60168" marT="0" marB="0" anchor="ctr"/>
                </a:tc>
                <a:tc>
                  <a:txBody>
                    <a:bodyPr/>
                    <a:lstStyle/>
                    <a:p>
                      <a:pPr marL="0" marR="0" algn="l">
                        <a:lnSpc>
                          <a:spcPct val="107000"/>
                        </a:lnSpc>
                        <a:spcBef>
                          <a:spcPts val="0"/>
                        </a:spcBef>
                        <a:spcAft>
                          <a:spcPts val="0"/>
                        </a:spcAft>
                      </a:pPr>
                      <a:r>
                        <a:rPr lang="en-US" sz="1400" kern="1200" dirty="0">
                          <a:solidFill>
                            <a:schemeClr val="dk1"/>
                          </a:solidFill>
                          <a:effectLst/>
                          <a:latin typeface="+mn-lt"/>
                          <a:ea typeface="+mn-ea"/>
                          <a:cs typeface="+mn-cs"/>
                        </a:rPr>
                        <a:t>Used for testing in situations in which no checks have been performed.</a:t>
                      </a:r>
                    </a:p>
                  </a:txBody>
                  <a:tcPr marL="60168" marR="60168" marT="0" marB="0" anchor="ctr"/>
                </a:tc>
                <a:extLst>
                  <a:ext uri="{0D108BD9-81ED-4DB2-BD59-A6C34878D82A}">
                    <a16:rowId xmlns:a16="http://schemas.microsoft.com/office/drawing/2014/main" val="3530891527"/>
                  </a:ext>
                </a:extLst>
              </a:tr>
              <a:tr h="229743">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1</a:t>
                      </a:r>
                    </a:p>
                  </a:txBody>
                  <a:tcPr marL="60168" marR="60168" marT="0" marB="0" anchor="ctr"/>
                </a:tc>
                <a:tc>
                  <a:txBody>
                    <a:bodyPr/>
                    <a:lstStyle/>
                    <a:p>
                      <a:pPr marL="0" marR="0" algn="l">
                        <a:lnSpc>
                          <a:spcPct val="107000"/>
                        </a:lnSpc>
                        <a:spcBef>
                          <a:spcPts val="0"/>
                        </a:spcBef>
                        <a:spcAft>
                          <a:spcPts val="0"/>
                        </a:spcAft>
                      </a:pPr>
                      <a:r>
                        <a:rPr lang="en-US" sz="1400" kern="1200" dirty="0">
                          <a:solidFill>
                            <a:schemeClr val="dk1"/>
                          </a:solidFill>
                          <a:effectLst/>
                          <a:latin typeface="+mn-lt"/>
                          <a:ea typeface="+mn-ea"/>
                          <a:cs typeface="+mn-cs"/>
                        </a:rPr>
                        <a:t>Used by individuals who require verification of email.</a:t>
                      </a:r>
                    </a:p>
                  </a:txBody>
                  <a:tcPr marL="60168" marR="60168" marT="0" marB="0" anchor="ctr"/>
                </a:tc>
                <a:extLst>
                  <a:ext uri="{0D108BD9-81ED-4DB2-BD59-A6C34878D82A}">
                    <a16:rowId xmlns:a16="http://schemas.microsoft.com/office/drawing/2014/main" val="662892947"/>
                  </a:ext>
                </a:extLst>
              </a:tr>
              <a:tr h="229743">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2</a:t>
                      </a:r>
                    </a:p>
                  </a:txBody>
                  <a:tcPr marL="60168" marR="60168" marT="0" marB="0" anchor="ctr"/>
                </a:tc>
                <a:tc>
                  <a:txBody>
                    <a:bodyPr/>
                    <a:lstStyle/>
                    <a:p>
                      <a:pPr marL="0" marR="0" algn="l">
                        <a:lnSpc>
                          <a:spcPct val="107000"/>
                        </a:lnSpc>
                        <a:spcBef>
                          <a:spcPts val="0"/>
                        </a:spcBef>
                        <a:spcAft>
                          <a:spcPts val="0"/>
                        </a:spcAft>
                      </a:pPr>
                      <a:r>
                        <a:rPr lang="en-US" sz="1400" kern="1200" dirty="0">
                          <a:solidFill>
                            <a:schemeClr val="dk1"/>
                          </a:solidFill>
                          <a:effectLst/>
                          <a:latin typeface="+mn-lt"/>
                          <a:ea typeface="+mn-ea"/>
                          <a:cs typeface="+mn-cs"/>
                        </a:rPr>
                        <a:t>Used by organizations for which proof of identity is required.</a:t>
                      </a:r>
                    </a:p>
                  </a:txBody>
                  <a:tcPr marL="60168" marR="60168" marT="0" marB="0" anchor="ctr"/>
                </a:tc>
                <a:extLst>
                  <a:ext uri="{0D108BD9-81ED-4DB2-BD59-A6C34878D82A}">
                    <a16:rowId xmlns:a16="http://schemas.microsoft.com/office/drawing/2014/main" val="1283686363"/>
                  </a:ext>
                </a:extLst>
              </a:tr>
              <a:tr h="229743">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3</a:t>
                      </a:r>
                    </a:p>
                  </a:txBody>
                  <a:tcPr marL="60168" marR="60168" marT="0" marB="0" anchor="ctr"/>
                </a:tc>
                <a:tc>
                  <a:txBody>
                    <a:bodyPr/>
                    <a:lstStyle/>
                    <a:p>
                      <a:pPr marL="0" marR="0" algn="l">
                        <a:lnSpc>
                          <a:spcPct val="107000"/>
                        </a:lnSpc>
                        <a:spcBef>
                          <a:spcPts val="0"/>
                        </a:spcBef>
                        <a:spcAft>
                          <a:spcPts val="0"/>
                        </a:spcAft>
                      </a:pPr>
                      <a:r>
                        <a:rPr lang="en-US" sz="1400" kern="1200" dirty="0">
                          <a:solidFill>
                            <a:schemeClr val="dk1"/>
                          </a:solidFill>
                          <a:effectLst/>
                          <a:latin typeface="+mn-lt"/>
                          <a:ea typeface="+mn-ea"/>
                          <a:cs typeface="+mn-cs"/>
                        </a:rPr>
                        <a:t>Used for servers and software signing.</a:t>
                      </a:r>
                    </a:p>
                  </a:txBody>
                  <a:tcPr marL="60168" marR="60168" marT="0" marB="0" anchor="ctr"/>
                </a:tc>
                <a:extLst>
                  <a:ext uri="{0D108BD9-81ED-4DB2-BD59-A6C34878D82A}">
                    <a16:rowId xmlns:a16="http://schemas.microsoft.com/office/drawing/2014/main" val="2466644772"/>
                  </a:ext>
                </a:extLst>
              </a:tr>
              <a:tr h="229743">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4</a:t>
                      </a:r>
                    </a:p>
                  </a:txBody>
                  <a:tcPr marL="60168" marR="60168" marT="0" marB="0" anchor="ctr"/>
                </a:tc>
                <a:tc>
                  <a:txBody>
                    <a:bodyPr/>
                    <a:lstStyle/>
                    <a:p>
                      <a:pPr marL="0" marR="0" algn="l">
                        <a:lnSpc>
                          <a:spcPct val="107000"/>
                        </a:lnSpc>
                        <a:spcBef>
                          <a:spcPts val="0"/>
                        </a:spcBef>
                        <a:spcAft>
                          <a:spcPts val="0"/>
                        </a:spcAft>
                      </a:pPr>
                      <a:r>
                        <a:rPr lang="en-US" sz="1400" kern="1200" dirty="0">
                          <a:solidFill>
                            <a:schemeClr val="dk1"/>
                          </a:solidFill>
                          <a:effectLst/>
                          <a:latin typeface="+mn-lt"/>
                          <a:ea typeface="+mn-ea"/>
                          <a:cs typeface="+mn-cs"/>
                        </a:rPr>
                        <a:t>Used for online business transactions between companies.</a:t>
                      </a:r>
                    </a:p>
                  </a:txBody>
                  <a:tcPr marL="60168" marR="60168" marT="0" marB="0" anchor="ctr"/>
                </a:tc>
                <a:extLst>
                  <a:ext uri="{0D108BD9-81ED-4DB2-BD59-A6C34878D82A}">
                    <a16:rowId xmlns:a16="http://schemas.microsoft.com/office/drawing/2014/main" val="2893854660"/>
                  </a:ext>
                </a:extLst>
              </a:tr>
              <a:tr h="416461">
                <a:tc>
                  <a:txBody>
                    <a:bodyPr/>
                    <a:lstStyle/>
                    <a:p>
                      <a:pPr marL="0" marR="0" algn="l" defTabSz="685777" rtl="0" eaLnBrk="1" latinLnBrk="0" hangingPunct="1">
                        <a:lnSpc>
                          <a:spcPct val="107000"/>
                        </a:lnSpc>
                        <a:spcBef>
                          <a:spcPts val="0"/>
                        </a:spcBef>
                        <a:spcAft>
                          <a:spcPts val="0"/>
                        </a:spcAft>
                      </a:pPr>
                      <a:r>
                        <a:rPr lang="en-US" sz="1400" kern="1200" dirty="0">
                          <a:solidFill>
                            <a:schemeClr val="dk1"/>
                          </a:solidFill>
                          <a:effectLst/>
                          <a:latin typeface="+mn-lt"/>
                          <a:ea typeface="+mn-ea"/>
                          <a:cs typeface="+mn-cs"/>
                        </a:rPr>
                        <a:t>5</a:t>
                      </a:r>
                    </a:p>
                  </a:txBody>
                  <a:tcPr marL="60168" marR="60168" marT="0" marB="0" anchor="ctr"/>
                </a:tc>
                <a:tc>
                  <a:txBody>
                    <a:bodyPr/>
                    <a:lstStyle/>
                    <a:p>
                      <a:pPr algn="l" fontAlgn="ctr"/>
                      <a:r>
                        <a:rPr lang="en-US" sz="1400" kern="1200" dirty="0">
                          <a:solidFill>
                            <a:schemeClr val="dk1"/>
                          </a:solidFill>
                          <a:effectLst/>
                          <a:latin typeface="+mn-lt"/>
                          <a:ea typeface="+mn-ea"/>
                          <a:cs typeface="+mn-cs"/>
                        </a:rPr>
                        <a:t>Used for private organizations or government security.</a:t>
                      </a:r>
                    </a:p>
                  </a:txBody>
                  <a:tcPr marL="47625" marR="47625" marT="47625" marB="47625" anchor="ctr"/>
                </a:tc>
                <a:extLst>
                  <a:ext uri="{0D108BD9-81ED-4DB2-BD59-A6C34878D82A}">
                    <a16:rowId xmlns:a16="http://schemas.microsoft.com/office/drawing/2014/main" val="811040832"/>
                  </a:ext>
                </a:extLst>
              </a:tr>
            </a:tbl>
          </a:graphicData>
        </a:graphic>
      </p:graphicFrame>
      <p:sp>
        <p:nvSpPr>
          <p:cNvPr id="3" name="TextBox 2"/>
          <p:cNvSpPr txBox="1"/>
          <p:nvPr/>
        </p:nvSpPr>
        <p:spPr>
          <a:xfrm>
            <a:off x="4680488" y="3673101"/>
            <a:ext cx="4316863" cy="1323439"/>
          </a:xfrm>
          <a:prstGeom prst="rect">
            <a:avLst/>
          </a:prstGeom>
          <a:noFill/>
        </p:spPr>
        <p:txBody>
          <a:bodyPr wrap="square" rtlCol="0">
            <a:spAutoFit/>
          </a:bodyPr>
          <a:lstStyle/>
          <a:p>
            <a:r>
              <a:rPr lang="en-IN" sz="1600" b="1" i="1" dirty="0">
                <a:solidFill>
                  <a:srgbClr val="000000"/>
                </a:solidFill>
              </a:rPr>
              <a:t>Note</a:t>
            </a:r>
            <a:r>
              <a:rPr lang="en-IN" sz="1600" dirty="0">
                <a:solidFill>
                  <a:srgbClr val="000000"/>
                </a:solidFill>
              </a:rPr>
              <a:t>: </a:t>
            </a:r>
            <a:r>
              <a:rPr lang="en-IN" sz="1600" i="1" dirty="0">
                <a:solidFill>
                  <a:srgbClr val="000000"/>
                </a:solidFill>
              </a:rPr>
              <a:t>An enterprise can also implement PKI for internal use. PKI can be used to authenticate employees who are accessing the network. In this case, the enterprise is its own CA.</a:t>
            </a:r>
          </a:p>
        </p:txBody>
      </p:sp>
    </p:spTree>
    <p:custDataLst>
      <p:tags r:id="rId1"/>
    </p:custDataLst>
    <p:extLst>
      <p:ext uri="{BB962C8B-B14F-4D97-AF65-F5344CB8AC3E}">
        <p14:creationId xmlns:p14="http://schemas.microsoft.com/office/powerpoint/2010/main" val="389570730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The PKI Trust System</a:t>
            </a:r>
          </a:p>
        </p:txBody>
      </p:sp>
      <p:sp>
        <p:nvSpPr>
          <p:cNvPr id="10" name="Content Placeholder 1">
            <a:extLst>
              <a:ext uri="{FF2B5EF4-FFF2-40B4-BE49-F238E27FC236}">
                <a16:creationId xmlns:a16="http://schemas.microsoft.com/office/drawing/2014/main" id="{C40D54A9-5A10-4986-AE01-52D2F6649384}"/>
              </a:ext>
            </a:extLst>
          </p:cNvPr>
          <p:cNvSpPr txBox="1"/>
          <p:nvPr/>
        </p:nvSpPr>
        <p:spPr>
          <a:xfrm>
            <a:off x="151814" y="717702"/>
            <a:ext cx="8992186" cy="2215991"/>
          </a:xfrm>
          <a:prstGeom prst="rect">
            <a:avLst/>
          </a:prstGeom>
          <a:noFill/>
        </p:spPr>
        <p:txBody>
          <a:bodyPr wrap="square">
            <a:spAutoFit/>
          </a:bodyPr>
          <a:lstStyle/>
          <a:p>
            <a:pPr marL="285750" indent="-200025">
              <a:spcBef>
                <a:spcPts val="200"/>
              </a:spcBef>
              <a:spcAft>
                <a:spcPts val="200"/>
              </a:spcAft>
              <a:buFont typeface="Arial" panose="020B0604020202020204" pitchFamily="34" charset="0"/>
              <a:buChar char="•"/>
            </a:pPr>
            <a:r>
              <a:rPr lang="en-US" sz="1600" dirty="0">
                <a:solidFill>
                  <a:schemeClr val="tx1">
                    <a:lumMod val="50000"/>
                  </a:schemeClr>
                </a:solidFill>
              </a:rPr>
              <a:t>PKIs can form different topologies of trust which are as follows:</a:t>
            </a:r>
          </a:p>
          <a:p>
            <a:pPr marL="449263" lvl="1" indent="-177800">
              <a:spcBef>
                <a:spcPts val="200"/>
              </a:spcBef>
              <a:spcAft>
                <a:spcPts val="200"/>
              </a:spcAft>
              <a:buFont typeface="Arial" panose="020B0604020202020204" pitchFamily="34" charset="0"/>
              <a:buChar char="•"/>
            </a:pPr>
            <a:r>
              <a:rPr lang="en-US" sz="1600" b="1" dirty="0">
                <a:solidFill>
                  <a:schemeClr val="tx1">
                    <a:lumMod val="50000"/>
                  </a:schemeClr>
                </a:solidFill>
              </a:rPr>
              <a:t>Single-Root PKI Topology: </a:t>
            </a:r>
            <a:r>
              <a:rPr lang="en-IN" sz="1600" dirty="0">
                <a:solidFill>
                  <a:schemeClr val="tx1">
                    <a:lumMod val="50000"/>
                  </a:schemeClr>
                </a:solidFill>
              </a:rPr>
              <a:t>The simplest is the single-root PKI topology. The </a:t>
            </a:r>
            <a:r>
              <a:rPr lang="en-US" sz="1600" dirty="0">
                <a:solidFill>
                  <a:schemeClr val="tx1">
                    <a:lumMod val="50000"/>
                  </a:schemeClr>
                </a:solidFill>
              </a:rPr>
              <a:t>root CA issues all the certificates to the end users within the same organization. </a:t>
            </a:r>
            <a:r>
              <a:rPr lang="en-IN" sz="1600" dirty="0">
                <a:solidFill>
                  <a:schemeClr val="tx1">
                    <a:lumMod val="50000"/>
                  </a:schemeClr>
                </a:solidFill>
              </a:rPr>
              <a:t>On larger networks, PKI CAs may be linked using two basic architectures:</a:t>
            </a:r>
          </a:p>
          <a:p>
            <a:pPr marL="627063" lvl="2" indent="-177800" defTabSz="263525">
              <a:spcBef>
                <a:spcPts val="200"/>
              </a:spcBef>
              <a:spcAft>
                <a:spcPts val="200"/>
              </a:spcAft>
              <a:buFont typeface="Arial" panose="020B0604020202020204" pitchFamily="34" charset="0"/>
              <a:buChar char="•"/>
            </a:pPr>
            <a:r>
              <a:rPr lang="en-IN" sz="1600" b="1" dirty="0">
                <a:solidFill>
                  <a:srgbClr val="000000"/>
                </a:solidFill>
              </a:rPr>
              <a:t>Cross-certified CA topologies</a:t>
            </a:r>
            <a:r>
              <a:rPr lang="en-IN" sz="1600" dirty="0">
                <a:solidFill>
                  <a:schemeClr val="tx1">
                    <a:lumMod val="50000"/>
                  </a:schemeClr>
                </a:solidFill>
              </a:rPr>
              <a:t>:</a:t>
            </a:r>
            <a:r>
              <a:rPr lang="en-IN" sz="1600" b="1" dirty="0">
                <a:solidFill>
                  <a:schemeClr val="tx1">
                    <a:lumMod val="50000"/>
                  </a:schemeClr>
                </a:solidFill>
              </a:rPr>
              <a:t> </a:t>
            </a:r>
            <a:r>
              <a:rPr lang="en-IN" sz="1600" dirty="0">
                <a:solidFill>
                  <a:schemeClr val="tx1">
                    <a:lumMod val="50000"/>
                  </a:schemeClr>
                </a:solidFill>
              </a:rPr>
              <a:t>A peer-to-peer model in which individual CAs establish trust relationships with other CAs by cross-certifying CA certificates.</a:t>
            </a:r>
          </a:p>
          <a:p>
            <a:pPr marL="627063" lvl="2" indent="-177800" defTabSz="263525">
              <a:spcBef>
                <a:spcPts val="200"/>
              </a:spcBef>
              <a:spcAft>
                <a:spcPts val="200"/>
              </a:spcAft>
              <a:buFont typeface="Arial" panose="020B0604020202020204" pitchFamily="34" charset="0"/>
              <a:buChar char="•"/>
            </a:pPr>
            <a:r>
              <a:rPr lang="en-IN" sz="1600" b="1" dirty="0">
                <a:solidFill>
                  <a:srgbClr val="000000"/>
                </a:solidFill>
              </a:rPr>
              <a:t>Hierarchical CA topologies</a:t>
            </a:r>
            <a:r>
              <a:rPr lang="en-IN" sz="1600" dirty="0">
                <a:solidFill>
                  <a:srgbClr val="000000"/>
                </a:solidFill>
              </a:rPr>
              <a:t>: </a:t>
            </a:r>
            <a:r>
              <a:rPr lang="en-US" sz="1600" dirty="0">
                <a:solidFill>
                  <a:srgbClr val="000000"/>
                </a:solidFill>
              </a:rPr>
              <a:t>The root CA (highest level CA), can issue certificates to end users and to a subordinate CA. </a:t>
            </a:r>
          </a:p>
        </p:txBody>
      </p:sp>
      <p:pic>
        <p:nvPicPr>
          <p:cNvPr id="3" name="Picture 2">
            <a:extLst>
              <a:ext uri="{FF2B5EF4-FFF2-40B4-BE49-F238E27FC236}">
                <a16:creationId xmlns:a16="http://schemas.microsoft.com/office/drawing/2014/main" id="{CD9500E1-216D-4484-A142-C0740C27AD41}"/>
              </a:ext>
            </a:extLst>
          </p:cNvPr>
          <p:cNvPicPr>
            <a:picLocks noChangeAspect="1"/>
          </p:cNvPicPr>
          <p:nvPr/>
        </p:nvPicPr>
        <p:blipFill rotWithShape="1">
          <a:blip r:embed="rId4"/>
          <a:srcRect l="2172"/>
          <a:stretch/>
        </p:blipFill>
        <p:spPr>
          <a:xfrm>
            <a:off x="910822" y="2894819"/>
            <a:ext cx="2052966" cy="1620000"/>
          </a:xfrm>
          <a:prstGeom prst="rect">
            <a:avLst/>
          </a:prstGeom>
          <a:ln>
            <a:solidFill>
              <a:schemeClr val="bg1">
                <a:lumMod val="75000"/>
              </a:schemeClr>
            </a:solidFill>
          </a:ln>
        </p:spPr>
      </p:pic>
      <p:sp>
        <p:nvSpPr>
          <p:cNvPr id="4" name="TextBox 3"/>
          <p:cNvSpPr txBox="1"/>
          <p:nvPr/>
        </p:nvSpPr>
        <p:spPr>
          <a:xfrm>
            <a:off x="910822" y="4471038"/>
            <a:ext cx="1895658" cy="584775"/>
          </a:xfrm>
          <a:prstGeom prst="rect">
            <a:avLst/>
          </a:prstGeom>
          <a:noFill/>
        </p:spPr>
        <p:txBody>
          <a:bodyPr wrap="square" rtlCol="0">
            <a:spAutoFit/>
          </a:bodyPr>
          <a:lstStyle/>
          <a:p>
            <a:pPr algn="ctr"/>
            <a:r>
              <a:rPr lang="en-IN" sz="1600" dirty="0">
                <a:solidFill>
                  <a:srgbClr val="000000"/>
                </a:solidFill>
              </a:rPr>
              <a:t>Single-Root PKI Topology </a:t>
            </a:r>
          </a:p>
        </p:txBody>
      </p:sp>
      <p:pic>
        <p:nvPicPr>
          <p:cNvPr id="7" name="Picture 6">
            <a:extLst>
              <a:ext uri="{FF2B5EF4-FFF2-40B4-BE49-F238E27FC236}">
                <a16:creationId xmlns:a16="http://schemas.microsoft.com/office/drawing/2014/main" id="{55572A18-65D0-4A9F-81AF-4BD5831879E5}"/>
              </a:ext>
            </a:extLst>
          </p:cNvPr>
          <p:cNvPicPr>
            <a:picLocks noChangeAspect="1"/>
          </p:cNvPicPr>
          <p:nvPr/>
        </p:nvPicPr>
        <p:blipFill>
          <a:blip r:embed="rId5"/>
          <a:stretch>
            <a:fillRect/>
          </a:stretch>
        </p:blipFill>
        <p:spPr>
          <a:xfrm>
            <a:off x="3421976" y="2887070"/>
            <a:ext cx="2332802" cy="1620000"/>
          </a:xfrm>
          <a:prstGeom prst="rect">
            <a:avLst/>
          </a:prstGeom>
          <a:ln>
            <a:solidFill>
              <a:schemeClr val="bg1">
                <a:lumMod val="75000"/>
              </a:schemeClr>
            </a:solidFill>
          </a:ln>
        </p:spPr>
      </p:pic>
      <p:sp>
        <p:nvSpPr>
          <p:cNvPr id="11" name="TextBox 10"/>
          <p:cNvSpPr txBox="1"/>
          <p:nvPr/>
        </p:nvSpPr>
        <p:spPr>
          <a:xfrm>
            <a:off x="3468470" y="4460428"/>
            <a:ext cx="2169330" cy="584775"/>
          </a:xfrm>
          <a:prstGeom prst="rect">
            <a:avLst/>
          </a:prstGeom>
          <a:noFill/>
        </p:spPr>
        <p:txBody>
          <a:bodyPr wrap="square" rtlCol="0">
            <a:spAutoFit/>
          </a:bodyPr>
          <a:lstStyle/>
          <a:p>
            <a:pPr algn="ctr"/>
            <a:r>
              <a:rPr lang="en-IN" sz="1600" dirty="0">
                <a:solidFill>
                  <a:srgbClr val="000000"/>
                </a:solidFill>
              </a:rPr>
              <a:t>Cross-certified CA Topologies</a:t>
            </a:r>
          </a:p>
        </p:txBody>
      </p:sp>
      <p:pic>
        <p:nvPicPr>
          <p:cNvPr id="8" name="Picture 7">
            <a:extLst>
              <a:ext uri="{FF2B5EF4-FFF2-40B4-BE49-F238E27FC236}">
                <a16:creationId xmlns:a16="http://schemas.microsoft.com/office/drawing/2014/main" id="{5EF43C78-9958-4883-AABD-C31FF9D4BF50}"/>
              </a:ext>
            </a:extLst>
          </p:cNvPr>
          <p:cNvPicPr>
            <a:picLocks noChangeAspect="1"/>
          </p:cNvPicPr>
          <p:nvPr/>
        </p:nvPicPr>
        <p:blipFill rotWithShape="1">
          <a:blip r:embed="rId6"/>
          <a:srcRect l="1885" r="1228"/>
          <a:stretch/>
        </p:blipFill>
        <p:spPr>
          <a:xfrm>
            <a:off x="6299790" y="2878065"/>
            <a:ext cx="2414717" cy="1620000"/>
          </a:xfrm>
          <a:prstGeom prst="rect">
            <a:avLst/>
          </a:prstGeom>
          <a:ln>
            <a:solidFill>
              <a:schemeClr val="bg1">
                <a:lumMod val="75000"/>
              </a:schemeClr>
            </a:solidFill>
          </a:ln>
        </p:spPr>
      </p:pic>
      <p:sp>
        <p:nvSpPr>
          <p:cNvPr id="12" name="TextBox 11"/>
          <p:cNvSpPr txBox="1"/>
          <p:nvPr/>
        </p:nvSpPr>
        <p:spPr>
          <a:xfrm>
            <a:off x="5951084" y="4473121"/>
            <a:ext cx="3006943" cy="338554"/>
          </a:xfrm>
          <a:prstGeom prst="rect">
            <a:avLst/>
          </a:prstGeom>
          <a:noFill/>
        </p:spPr>
        <p:txBody>
          <a:bodyPr wrap="square" rtlCol="0">
            <a:spAutoFit/>
          </a:bodyPr>
          <a:lstStyle/>
          <a:p>
            <a:pPr algn="ctr"/>
            <a:r>
              <a:rPr lang="en-IN" sz="1600" dirty="0">
                <a:solidFill>
                  <a:srgbClr val="000000"/>
                </a:solidFill>
              </a:rPr>
              <a:t>Hierarchical CA Topologies</a:t>
            </a:r>
          </a:p>
        </p:txBody>
      </p:sp>
    </p:spTree>
    <p:custDataLst>
      <p:tags r:id="rId1"/>
    </p:custDataLst>
    <p:extLst>
      <p:ext uri="{BB962C8B-B14F-4D97-AF65-F5344CB8AC3E}">
        <p14:creationId xmlns:p14="http://schemas.microsoft.com/office/powerpoint/2010/main" val="88555690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Interoperability of Different PKI Vendors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98018" y="742970"/>
            <a:ext cx="4443726" cy="1934316"/>
          </a:xfrm>
        </p:spPr>
        <p:txBody>
          <a:bodyPr/>
          <a:lstStyle/>
          <a:p>
            <a:pPr>
              <a:spcBef>
                <a:spcPts val="300"/>
              </a:spcBef>
              <a:spcAft>
                <a:spcPts val="300"/>
              </a:spcAft>
              <a:buFont typeface="Arial" panose="020B0604020202020204" pitchFamily="34" charset="0"/>
              <a:buChar char="•"/>
            </a:pPr>
            <a:r>
              <a:rPr lang="en-US" sz="1600" dirty="0"/>
              <a:t>Interoperability between a PKI and its supporting services is a concern because many CA vendors have proposed and implemented proprietary solutions.</a:t>
            </a:r>
          </a:p>
          <a:p>
            <a:pPr>
              <a:spcBef>
                <a:spcPts val="300"/>
              </a:spcBef>
              <a:spcAft>
                <a:spcPts val="300"/>
              </a:spcAft>
              <a:buFont typeface="Arial" panose="020B0604020202020204" pitchFamily="34" charset="0"/>
              <a:buChar char="•"/>
            </a:pPr>
            <a:r>
              <a:rPr lang="en-US" sz="1600" dirty="0"/>
              <a:t>To address this interoperability concern, the IETF published the Internet X.509 Public Key Infrastructure Certificate Policy and Certification Practices Framework </a:t>
            </a:r>
            <a:r>
              <a:rPr lang="en-IN" sz="1600" b="0" i="0" dirty="0">
                <a:effectLst/>
              </a:rPr>
              <a:t>(RFC 2527)</a:t>
            </a:r>
            <a:r>
              <a:rPr lang="en-US" sz="1600" dirty="0"/>
              <a:t>.</a:t>
            </a:r>
          </a:p>
          <a:p>
            <a:pPr>
              <a:spcBef>
                <a:spcPts val="300"/>
              </a:spcBef>
              <a:spcAft>
                <a:spcPts val="300"/>
              </a:spcAft>
              <a:buFont typeface="Arial" panose="020B0604020202020204" pitchFamily="34" charset="0"/>
              <a:buChar char="•"/>
            </a:pPr>
            <a:r>
              <a:rPr lang="en-US" sz="1600" dirty="0"/>
              <a:t>The X.509 version 3 (X.509 v3) standard defines the format of a digital certificate.  </a:t>
            </a:r>
          </a:p>
        </p:txBody>
      </p:sp>
      <p:sp>
        <p:nvSpPr>
          <p:cNvPr id="7" name="Content Placeholder 1">
            <a:extLst>
              <a:ext uri="{FF2B5EF4-FFF2-40B4-BE49-F238E27FC236}">
                <a16:creationId xmlns:a16="http://schemas.microsoft.com/office/drawing/2014/main" id="{4CC3B8A4-BDCC-4476-8E58-D89F70D95013}"/>
              </a:ext>
            </a:extLst>
          </p:cNvPr>
          <p:cNvSpPr txBox="1"/>
          <p:nvPr/>
        </p:nvSpPr>
        <p:spPr>
          <a:xfrm>
            <a:off x="302710" y="3656922"/>
            <a:ext cx="4638577" cy="1077218"/>
          </a:xfrm>
          <a:prstGeom prst="rect">
            <a:avLst/>
          </a:prstGeom>
          <a:noFill/>
        </p:spPr>
        <p:txBody>
          <a:bodyPr wrap="square">
            <a:spAutoFit/>
          </a:bodyPr>
          <a:lstStyle/>
          <a:p>
            <a:pPr>
              <a:buNone/>
            </a:pPr>
            <a:r>
              <a:rPr lang="en-US" sz="1600" b="1" i="1" dirty="0">
                <a:solidFill>
                  <a:srgbClr val="000000"/>
                </a:solidFill>
              </a:rPr>
              <a:t>Note</a:t>
            </a:r>
            <a:r>
              <a:rPr lang="en-US" sz="1600" i="1" dirty="0">
                <a:solidFill>
                  <a:srgbClr val="000000"/>
                </a:solidFill>
              </a:rPr>
              <a:t>: LDAP and X.500 are protocols that are used to query a directory service</a:t>
            </a:r>
            <a:r>
              <a:rPr lang="en-US" sz="1600" b="0" i="1" dirty="0">
                <a:solidFill>
                  <a:srgbClr val="000000"/>
                </a:solidFill>
                <a:effectLst/>
              </a:rPr>
              <a:t>, such as Microsoft Active Directory, to verify a username and password.</a:t>
            </a:r>
            <a:endParaRPr lang="en-US" sz="1600" i="1" dirty="0">
              <a:solidFill>
                <a:srgbClr val="000000"/>
              </a:solidFill>
            </a:endParaRP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538" y="835644"/>
            <a:ext cx="3046740" cy="370309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688403" y="4505165"/>
            <a:ext cx="3695821" cy="584775"/>
          </a:xfrm>
          <a:prstGeom prst="rect">
            <a:avLst/>
          </a:prstGeom>
          <a:noFill/>
        </p:spPr>
        <p:txBody>
          <a:bodyPr wrap="square" rtlCol="0">
            <a:spAutoFit/>
          </a:bodyPr>
          <a:lstStyle/>
          <a:p>
            <a:pPr algn="ctr"/>
            <a:r>
              <a:rPr lang="en-IN" sz="1600" dirty="0"/>
              <a:t>X.509v3 Applications</a:t>
            </a:r>
            <a:endParaRPr lang="en-US" sz="1600" dirty="0"/>
          </a:p>
          <a:p>
            <a:pPr algn="ctr"/>
            <a:endParaRPr lang="en-IN" sz="1600" dirty="0"/>
          </a:p>
        </p:txBody>
      </p:sp>
    </p:spTree>
    <p:custDataLst>
      <p:tags r:id="rId1"/>
    </p:custDataLst>
    <p:extLst>
      <p:ext uri="{BB962C8B-B14F-4D97-AF65-F5344CB8AC3E}">
        <p14:creationId xmlns:p14="http://schemas.microsoft.com/office/powerpoint/2010/main" val="422952939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Certificate Enrollment, Authentication and Revocation</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213805" y="746892"/>
            <a:ext cx="8999936" cy="3307008"/>
          </a:xfrm>
        </p:spPr>
        <p:txBody>
          <a:bodyPr/>
          <a:lstStyle/>
          <a:p>
            <a:pPr>
              <a:spcBef>
                <a:spcPts val="300"/>
              </a:spcBef>
              <a:spcAft>
                <a:spcPts val="300"/>
              </a:spcAft>
              <a:buFont typeface="Arial" panose="020B0604020202020204" pitchFamily="34" charset="0"/>
              <a:buChar char="•"/>
            </a:pPr>
            <a:r>
              <a:rPr lang="en-US" sz="1600" dirty="0"/>
              <a:t>All systems that leverage the PKI must have the CA’s public key, which is called the self-signed certificate. </a:t>
            </a:r>
          </a:p>
          <a:p>
            <a:pPr>
              <a:spcBef>
                <a:spcPts val="300"/>
              </a:spcBef>
              <a:spcAft>
                <a:spcPts val="300"/>
              </a:spcAft>
              <a:buFont typeface="Arial" panose="020B0604020202020204" pitchFamily="34" charset="0"/>
              <a:buChar char="•"/>
            </a:pPr>
            <a:r>
              <a:rPr lang="en-US" sz="1600" dirty="0"/>
              <a:t>The CA public key verifies all the certificates issued by the CA and is vital for the proper operation of the PKI.</a:t>
            </a:r>
          </a:p>
          <a:p>
            <a:pPr>
              <a:spcBef>
                <a:spcPts val="300"/>
              </a:spcBef>
              <a:spcAft>
                <a:spcPts val="300"/>
              </a:spcAft>
              <a:buFont typeface="Arial" panose="020B0604020202020204" pitchFamily="34" charset="0"/>
              <a:buChar char="•"/>
            </a:pPr>
            <a:r>
              <a:rPr lang="en-US" sz="1600" dirty="0"/>
              <a:t>The certificate enrollment process is used by a host system to enroll with a PKI. </a:t>
            </a:r>
            <a:r>
              <a:rPr lang="en-US" sz="1600" b="0" i="0" dirty="0">
                <a:effectLst/>
              </a:rPr>
              <a:t>To do so, CA certificates are retrieved in-band over a network, and the authentication is done out-of-band (OOB) using the telephone.</a:t>
            </a:r>
          </a:p>
          <a:p>
            <a:pPr>
              <a:spcBef>
                <a:spcPts val="300"/>
              </a:spcBef>
              <a:spcAft>
                <a:spcPts val="300"/>
              </a:spcAft>
              <a:buFont typeface="Arial" panose="020B0604020202020204" pitchFamily="34" charset="0"/>
              <a:buChar char="•"/>
            </a:pPr>
            <a:r>
              <a:rPr lang="en-US" sz="1600" dirty="0"/>
              <a:t>The system enrolling with the PKI contacts a CA to request and obtain a digital identity certificate for itself and to get the CA’s self-signed certificate.</a:t>
            </a:r>
          </a:p>
          <a:p>
            <a:pPr>
              <a:spcBef>
                <a:spcPts val="300"/>
              </a:spcBef>
              <a:spcAft>
                <a:spcPts val="300"/>
              </a:spcAft>
              <a:buFont typeface="Arial" panose="020B0604020202020204" pitchFamily="34" charset="0"/>
              <a:buChar char="•"/>
            </a:pPr>
            <a:r>
              <a:rPr lang="en-US" sz="1600" dirty="0"/>
              <a:t>The final stage verifies that the CA certificate was authentic and is performed using an out-of-band method such as the POTS to obtain the fingerprint of the valid CA identity certificate.</a:t>
            </a:r>
          </a:p>
          <a:p>
            <a:pPr>
              <a:spcBef>
                <a:spcPts val="300"/>
              </a:spcBef>
              <a:spcAft>
                <a:spcPts val="300"/>
              </a:spcAft>
              <a:buFont typeface="Arial" panose="020B0604020202020204" pitchFamily="34" charset="0"/>
              <a:buChar char="•"/>
            </a:pPr>
            <a:r>
              <a:rPr lang="en-IN" sz="1600" dirty="0"/>
              <a:t>A digital certificate can be revoked if key is compromised or if it is no longer needed.</a:t>
            </a:r>
            <a:endParaRPr lang="en-US" sz="1600" dirty="0"/>
          </a:p>
          <a:p>
            <a:pPr>
              <a:spcBef>
                <a:spcPts val="300"/>
              </a:spcBef>
              <a:spcAft>
                <a:spcPts val="300"/>
              </a:spcAft>
              <a:buFont typeface="Arial" panose="020B0604020202020204" pitchFamily="34" charset="0"/>
              <a:buChar char="•"/>
            </a:pPr>
            <a:endParaRPr lang="en-US" sz="1600" b="0" i="0" dirty="0">
              <a:effectLst/>
            </a:endParaRPr>
          </a:p>
        </p:txBody>
      </p:sp>
      <p:sp>
        <p:nvSpPr>
          <p:cNvPr id="5" name="Content Placeholder 2">
            <a:extLst>
              <a:ext uri="{FF2B5EF4-FFF2-40B4-BE49-F238E27FC236}">
                <a16:creationId xmlns:a16="http://schemas.microsoft.com/office/drawing/2014/main" id="{89BD6D6A-D577-4FE9-BB25-A8400A4E9921}"/>
              </a:ext>
            </a:extLst>
          </p:cNvPr>
          <p:cNvSpPr txBox="1"/>
          <p:nvPr/>
        </p:nvSpPr>
        <p:spPr>
          <a:xfrm>
            <a:off x="252289" y="4115698"/>
            <a:ext cx="8721232" cy="584775"/>
          </a:xfrm>
          <a:prstGeom prst="rect">
            <a:avLst/>
          </a:prstGeom>
          <a:noFill/>
        </p:spPr>
        <p:txBody>
          <a:bodyPr wrap="square">
            <a:spAutoFit/>
          </a:bodyPr>
          <a:lstStyle/>
          <a:p>
            <a:r>
              <a:rPr lang="en-US" sz="1600" b="1" i="1" dirty="0">
                <a:solidFill>
                  <a:srgbClr val="000000"/>
                </a:solidFill>
              </a:rPr>
              <a:t>Note</a:t>
            </a:r>
            <a:r>
              <a:rPr lang="en-US" sz="1600" i="1" dirty="0">
                <a:solidFill>
                  <a:srgbClr val="000000"/>
                </a:solidFill>
              </a:rPr>
              <a:t>: Only a root CA can issue a self-signed certificate that is recognized or verified by other CAs within the PKI.</a:t>
            </a:r>
          </a:p>
        </p:txBody>
      </p:sp>
    </p:spTree>
    <p:custDataLst>
      <p:tags r:id="rId1"/>
    </p:custDataLst>
    <p:extLst>
      <p:ext uri="{BB962C8B-B14F-4D97-AF65-F5344CB8AC3E}">
        <p14:creationId xmlns:p14="http://schemas.microsoft.com/office/powerpoint/2010/main" val="181071940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Authorities and the PKI Trust System</a:t>
            </a:r>
            <a:br>
              <a:rPr lang="en-US" altLang="en-US" sz="1600" dirty="0"/>
            </a:br>
            <a:r>
              <a:rPr lang="en-US" dirty="0"/>
              <a:t>Lab – Certificate Authority Stores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4" y="808884"/>
            <a:ext cx="8722143" cy="4184221"/>
          </a:xfrm>
        </p:spPr>
        <p:txBody>
          <a:bodyPr/>
          <a:lstStyle/>
          <a:p>
            <a:pPr marL="0" indent="0" algn="l">
              <a:buNone/>
            </a:pPr>
            <a:r>
              <a:rPr lang="en-US" sz="1800" b="0" i="0" dirty="0">
                <a:effectLst/>
              </a:rPr>
              <a:t>In this lab, you will complete the following objectives:</a:t>
            </a:r>
          </a:p>
          <a:p>
            <a:pPr algn="l">
              <a:buFont typeface="Arial" panose="020B0604020202020204" pitchFamily="34" charset="0"/>
              <a:buChar char="•"/>
            </a:pPr>
            <a:r>
              <a:rPr lang="en-US" sz="1800" b="0" i="0" dirty="0">
                <a:effectLst/>
              </a:rPr>
              <a:t>Certificates Trusted by Your Browser</a:t>
            </a:r>
          </a:p>
          <a:p>
            <a:pPr algn="l">
              <a:buFont typeface="Arial" panose="020B0604020202020204" pitchFamily="34" charset="0"/>
              <a:buChar char="•"/>
            </a:pPr>
            <a:r>
              <a:rPr lang="en-US" sz="1800" b="0" i="0" dirty="0">
                <a:effectLst/>
              </a:rPr>
              <a:t>Checking for Man-In-Middle</a:t>
            </a:r>
          </a:p>
        </p:txBody>
      </p:sp>
    </p:spTree>
    <p:custDataLst>
      <p:tags r:id="rId1"/>
    </p:custDataLst>
    <p:extLst>
      <p:ext uri="{BB962C8B-B14F-4D97-AF65-F5344CB8AC3E}">
        <p14:creationId xmlns:p14="http://schemas.microsoft.com/office/powerpoint/2010/main" val="310150305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67" y="1884258"/>
            <a:ext cx="8137266" cy="1374984"/>
          </a:xfrm>
        </p:spPr>
        <p:txBody>
          <a:bodyPr/>
          <a:lstStyle/>
          <a:p>
            <a:r>
              <a:rPr lang="en-US" dirty="0">
                <a:solidFill>
                  <a:schemeClr val="accent5">
                    <a:lumMod val="40000"/>
                    <a:lumOff val="60000"/>
                  </a:schemeClr>
                </a:solidFill>
              </a:rPr>
              <a:t>21.5 Applications and Impacts of Cryptography</a:t>
            </a:r>
          </a:p>
        </p:txBody>
      </p:sp>
    </p:spTree>
    <p:custDataLst>
      <p:tags r:id="rId1"/>
    </p:custDataLst>
    <p:extLst>
      <p:ext uri="{BB962C8B-B14F-4D97-AF65-F5344CB8AC3E}">
        <p14:creationId xmlns:p14="http://schemas.microsoft.com/office/powerpoint/2010/main" val="3629362800"/>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Applications and Impacts of Cryptography</a:t>
            </a:r>
            <a:br>
              <a:rPr lang="en-US" altLang="en-US" sz="1600" dirty="0"/>
            </a:br>
            <a:r>
              <a:rPr lang="en-US" dirty="0"/>
              <a:t>PKI Applications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4" y="751734"/>
            <a:ext cx="8722143" cy="4184221"/>
          </a:xfrm>
        </p:spPr>
        <p:txBody>
          <a:bodyPr/>
          <a:lstStyle/>
          <a:p>
            <a:pPr marL="0" indent="0">
              <a:spcBef>
                <a:spcPts val="300"/>
              </a:spcBef>
              <a:spcAft>
                <a:spcPts val="300"/>
              </a:spcAft>
              <a:buNone/>
            </a:pPr>
            <a:r>
              <a:rPr lang="en-US" sz="1600" b="0" i="0" dirty="0">
                <a:effectLst/>
              </a:rPr>
              <a:t>The following provides a short list of common uses of PKIs:</a:t>
            </a:r>
          </a:p>
          <a:p>
            <a:pPr algn="l">
              <a:spcBef>
                <a:spcPts val="300"/>
              </a:spcBef>
              <a:spcAft>
                <a:spcPts val="300"/>
              </a:spcAft>
              <a:buFont typeface="Arial" panose="020B0604020202020204" pitchFamily="34" charset="0"/>
              <a:buChar char="•"/>
            </a:pPr>
            <a:r>
              <a:rPr lang="en-US" sz="1600" b="0" i="0" dirty="0">
                <a:effectLst/>
              </a:rPr>
              <a:t>SSL/TLS certificate-based peer authentication</a:t>
            </a:r>
          </a:p>
          <a:p>
            <a:pPr algn="l">
              <a:spcBef>
                <a:spcPts val="300"/>
              </a:spcBef>
              <a:spcAft>
                <a:spcPts val="300"/>
              </a:spcAft>
              <a:buFont typeface="Arial" panose="020B0604020202020204" pitchFamily="34" charset="0"/>
              <a:buChar char="•"/>
            </a:pPr>
            <a:r>
              <a:rPr lang="en-US" sz="1600" b="0" i="0" dirty="0">
                <a:effectLst/>
              </a:rPr>
              <a:t>Secure network traffic using IPsec VPNs</a:t>
            </a:r>
          </a:p>
          <a:p>
            <a:pPr algn="l">
              <a:spcBef>
                <a:spcPts val="300"/>
              </a:spcBef>
              <a:spcAft>
                <a:spcPts val="300"/>
              </a:spcAft>
              <a:buFont typeface="Arial" panose="020B0604020202020204" pitchFamily="34" charset="0"/>
              <a:buChar char="•"/>
            </a:pPr>
            <a:r>
              <a:rPr lang="en-US" sz="1600" b="0" i="0" dirty="0">
                <a:effectLst/>
              </a:rPr>
              <a:t>HTTPS Web traffic</a:t>
            </a:r>
          </a:p>
          <a:p>
            <a:pPr algn="l">
              <a:spcBef>
                <a:spcPts val="300"/>
              </a:spcBef>
              <a:spcAft>
                <a:spcPts val="300"/>
              </a:spcAft>
              <a:buFont typeface="Arial" panose="020B0604020202020204" pitchFamily="34" charset="0"/>
              <a:buChar char="•"/>
            </a:pPr>
            <a:r>
              <a:rPr lang="en-US" sz="1600" b="0" i="0" dirty="0">
                <a:effectLst/>
              </a:rPr>
              <a:t>Control access to the network using 802.1x authentication</a:t>
            </a:r>
          </a:p>
          <a:p>
            <a:pPr algn="l">
              <a:spcBef>
                <a:spcPts val="300"/>
              </a:spcBef>
              <a:spcAft>
                <a:spcPts val="300"/>
              </a:spcAft>
              <a:buFont typeface="Arial" panose="020B0604020202020204" pitchFamily="34" charset="0"/>
              <a:buChar char="•"/>
            </a:pPr>
            <a:r>
              <a:rPr lang="en-US" sz="1600" b="0" i="0" dirty="0">
                <a:effectLst/>
              </a:rPr>
              <a:t>Secure email using the S/MIME protocol</a:t>
            </a:r>
          </a:p>
          <a:p>
            <a:pPr algn="l">
              <a:spcBef>
                <a:spcPts val="300"/>
              </a:spcBef>
              <a:spcAft>
                <a:spcPts val="300"/>
              </a:spcAft>
              <a:buFont typeface="Arial" panose="020B0604020202020204" pitchFamily="34" charset="0"/>
              <a:buChar char="•"/>
            </a:pPr>
            <a:r>
              <a:rPr lang="en-US" sz="1600" b="0" i="0" dirty="0">
                <a:effectLst/>
              </a:rPr>
              <a:t>Secure instant messaging</a:t>
            </a:r>
          </a:p>
          <a:p>
            <a:pPr algn="l">
              <a:spcBef>
                <a:spcPts val="300"/>
              </a:spcBef>
              <a:spcAft>
                <a:spcPts val="300"/>
              </a:spcAft>
              <a:buFont typeface="Arial" panose="020B0604020202020204" pitchFamily="34" charset="0"/>
              <a:buChar char="•"/>
            </a:pPr>
            <a:r>
              <a:rPr lang="en-US" sz="1600" b="0" i="0" dirty="0">
                <a:effectLst/>
              </a:rPr>
              <a:t>Approve and authorize applications with Code Signing</a:t>
            </a:r>
          </a:p>
          <a:p>
            <a:pPr algn="l">
              <a:spcBef>
                <a:spcPts val="300"/>
              </a:spcBef>
              <a:spcAft>
                <a:spcPts val="300"/>
              </a:spcAft>
              <a:buFont typeface="Arial" panose="020B0604020202020204" pitchFamily="34" charset="0"/>
              <a:buChar char="•"/>
            </a:pPr>
            <a:r>
              <a:rPr lang="en-US" sz="1600" b="0" i="0" dirty="0">
                <a:effectLst/>
              </a:rPr>
              <a:t>Protect user data with the Encryption File System (EFS)</a:t>
            </a:r>
          </a:p>
          <a:p>
            <a:pPr algn="l">
              <a:spcBef>
                <a:spcPts val="300"/>
              </a:spcBef>
              <a:spcAft>
                <a:spcPts val="300"/>
              </a:spcAft>
              <a:buFont typeface="Arial" panose="020B0604020202020204" pitchFamily="34" charset="0"/>
              <a:buChar char="•"/>
            </a:pPr>
            <a:r>
              <a:rPr lang="en-US" sz="1600" b="0" i="0" dirty="0">
                <a:effectLst/>
              </a:rPr>
              <a:t>Implement two-factor authentication with smart cards</a:t>
            </a:r>
          </a:p>
          <a:p>
            <a:pPr algn="l">
              <a:spcBef>
                <a:spcPts val="300"/>
              </a:spcBef>
              <a:spcAft>
                <a:spcPts val="300"/>
              </a:spcAft>
              <a:buFont typeface="Arial" panose="020B0604020202020204" pitchFamily="34" charset="0"/>
              <a:buChar char="•"/>
            </a:pPr>
            <a:r>
              <a:rPr lang="en-US" sz="1600" b="0" i="0" dirty="0">
                <a:effectLst/>
              </a:rPr>
              <a:t>Securing USB storage devices</a:t>
            </a:r>
          </a:p>
        </p:txBody>
      </p:sp>
    </p:spTree>
    <p:custDataLst>
      <p:tags r:id="rId1"/>
    </p:custDataLst>
    <p:extLst>
      <p:ext uri="{BB962C8B-B14F-4D97-AF65-F5344CB8AC3E}">
        <p14:creationId xmlns:p14="http://schemas.microsoft.com/office/powerpoint/2010/main" val="354537115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4050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Applications and Impacts of Cryptography</a:t>
            </a:r>
            <a:br>
              <a:rPr lang="en-US" altLang="en-US" sz="1600" dirty="0"/>
            </a:br>
            <a:r>
              <a:rPr lang="en-US" dirty="0"/>
              <a:t>Encrypted Network Transactions</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90558" y="728703"/>
            <a:ext cx="5325244" cy="3088083"/>
          </a:xfrm>
        </p:spPr>
        <p:txBody>
          <a:bodyPr/>
          <a:lstStyle/>
          <a:p>
            <a:pPr>
              <a:spcBef>
                <a:spcPts val="300"/>
              </a:spcBef>
              <a:spcAft>
                <a:spcPts val="300"/>
              </a:spcAft>
              <a:buFont typeface="Arial" panose="020B0604020202020204" pitchFamily="34" charset="0"/>
              <a:buChar char="•"/>
            </a:pPr>
            <a:r>
              <a:rPr lang="en-IN" sz="1600" dirty="0"/>
              <a:t>Threat actors can use SSL/TLS to introduce regulatory compliance violations, viruses, malware, data loss, and intrusion attempts in a network.</a:t>
            </a:r>
            <a:endParaRPr lang="en-US" sz="1600" dirty="0"/>
          </a:p>
          <a:p>
            <a:pPr>
              <a:spcBef>
                <a:spcPts val="300"/>
              </a:spcBef>
              <a:spcAft>
                <a:spcPts val="300"/>
              </a:spcAft>
              <a:buFont typeface="Arial" panose="020B0604020202020204" pitchFamily="34" charset="0"/>
              <a:buChar char="•"/>
            </a:pPr>
            <a:r>
              <a:rPr lang="en-US" sz="1600" dirty="0"/>
              <a:t>Other SSL/TLS-related issues may be associated with validating the certificate of a web server. When this occurs, the web browsers will display a security warning. PKI-related issues associated with security warnings include:</a:t>
            </a:r>
          </a:p>
          <a:p>
            <a:pPr lvl="1">
              <a:spcBef>
                <a:spcPts val="200"/>
              </a:spcBef>
              <a:spcAft>
                <a:spcPts val="200"/>
              </a:spcAft>
              <a:buFont typeface="Arial" panose="020B0604020202020204" pitchFamily="34" charset="0"/>
              <a:buChar char="•"/>
            </a:pPr>
            <a:r>
              <a:rPr lang="en-US" sz="1600" b="1" dirty="0"/>
              <a:t>Validity date range</a:t>
            </a:r>
            <a:r>
              <a:rPr lang="en-US" sz="1600" dirty="0"/>
              <a:t> - The X.509v3 certificates specify “not before” and “not after” dates. If the current date is outside the range, the web browser displays a message.</a:t>
            </a:r>
          </a:p>
        </p:txBody>
      </p:sp>
      <p:pic>
        <p:nvPicPr>
          <p:cNvPr id="4" name="Picture 3">
            <a:extLst>
              <a:ext uri="{FF2B5EF4-FFF2-40B4-BE49-F238E27FC236}">
                <a16:creationId xmlns:a16="http://schemas.microsoft.com/office/drawing/2014/main" id="{E15BEE2E-5CAC-473E-A1ED-BDAE94C2522C}"/>
              </a:ext>
            </a:extLst>
          </p:cNvPr>
          <p:cNvPicPr>
            <a:picLocks noChangeAspect="1"/>
          </p:cNvPicPr>
          <p:nvPr/>
        </p:nvPicPr>
        <p:blipFill>
          <a:blip r:embed="rId4"/>
          <a:stretch>
            <a:fillRect/>
          </a:stretch>
        </p:blipFill>
        <p:spPr>
          <a:xfrm>
            <a:off x="5461559" y="858431"/>
            <a:ext cx="3524034" cy="2966104"/>
          </a:xfrm>
          <a:prstGeom prst="rect">
            <a:avLst/>
          </a:prstGeom>
          <a:ln>
            <a:solidFill>
              <a:schemeClr val="bg1">
                <a:lumMod val="75000"/>
              </a:schemeClr>
            </a:solidFill>
          </a:ln>
        </p:spPr>
      </p:pic>
      <p:sp>
        <p:nvSpPr>
          <p:cNvPr id="3" name="TextBox 2"/>
          <p:cNvSpPr txBox="1"/>
          <p:nvPr/>
        </p:nvSpPr>
        <p:spPr>
          <a:xfrm>
            <a:off x="340968" y="3882325"/>
            <a:ext cx="5594884" cy="830997"/>
          </a:xfrm>
          <a:prstGeom prst="rect">
            <a:avLst/>
          </a:prstGeom>
          <a:noFill/>
        </p:spPr>
        <p:txBody>
          <a:bodyPr wrap="square" rtlCol="0">
            <a:spAutoFit/>
          </a:bodyPr>
          <a:lstStyle/>
          <a:p>
            <a:pPr marL="177800" lvl="1" indent="-177800">
              <a:buFont typeface="Arial" panose="020B0604020202020204" pitchFamily="34" charset="0"/>
              <a:buChar char="•"/>
            </a:pPr>
            <a:r>
              <a:rPr lang="en-US" sz="1600" b="1" dirty="0">
                <a:solidFill>
                  <a:srgbClr val="000000"/>
                </a:solidFill>
              </a:rPr>
              <a:t>Signature validation error</a:t>
            </a:r>
            <a:r>
              <a:rPr lang="en-US" sz="1600" dirty="0">
                <a:solidFill>
                  <a:srgbClr val="000000"/>
                </a:solidFill>
              </a:rPr>
              <a:t> - If a browser cannot validate the signature on the certificate, there is no assurance that the public key in the certificate is authentic. </a:t>
            </a:r>
          </a:p>
        </p:txBody>
      </p:sp>
    </p:spTree>
    <p:custDataLst>
      <p:tags r:id="rId1"/>
    </p:custDataLst>
    <p:extLst>
      <p:ext uri="{BB962C8B-B14F-4D97-AF65-F5344CB8AC3E}">
        <p14:creationId xmlns:p14="http://schemas.microsoft.com/office/powerpoint/2010/main" val="17060364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21: Best Practices</a:t>
            </a:r>
          </a:p>
        </p:txBody>
      </p:sp>
      <p:sp>
        <p:nvSpPr>
          <p:cNvPr id="11266" name="Content Placeholder 3"/>
          <p:cNvSpPr>
            <a:spLocks noGrp="1" noChangeArrowheads="1"/>
          </p:cNvSpPr>
          <p:nvPr>
            <p:ph idx="1"/>
          </p:nvPr>
        </p:nvSpPr>
        <p:spPr>
          <a:xfrm>
            <a:off x="144065" y="654560"/>
            <a:ext cx="8853286" cy="4155319"/>
          </a:xfrm>
        </p:spPr>
        <p:txBody>
          <a:bodyPr/>
          <a:lstStyle/>
          <a:p>
            <a:pPr marL="0" indent="0">
              <a:lnSpc>
                <a:spcPct val="85000"/>
              </a:lnSpc>
              <a:spcBef>
                <a:spcPct val="30000"/>
              </a:spcBef>
              <a:buNone/>
            </a:pPr>
            <a:r>
              <a:rPr lang="en-US" sz="1600" dirty="0"/>
              <a:t>Prior to teaching Module 21,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b="1" dirty="0"/>
          </a:p>
          <a:p>
            <a:pPr marL="0" indent="0">
              <a:lnSpc>
                <a:spcPct val="85000"/>
              </a:lnSpc>
              <a:spcBef>
                <a:spcPct val="30000"/>
              </a:spcBef>
              <a:buNone/>
            </a:pPr>
            <a:r>
              <a:rPr lang="en-US" sz="1600" b="1" dirty="0"/>
              <a:t>Topic 21.1</a:t>
            </a:r>
          </a:p>
          <a:p>
            <a:pPr>
              <a:lnSpc>
                <a:spcPct val="85000"/>
              </a:lnSpc>
              <a:spcBef>
                <a:spcPct val="30000"/>
              </a:spcBef>
              <a:buFont typeface="Arial" panose="020B0604020202020204" pitchFamily="34" charset="0"/>
              <a:buChar char="•"/>
            </a:pPr>
            <a:r>
              <a:rPr lang="en-US" altLang="ja-JP" sz="1600" dirty="0"/>
              <a:t>Ask the class to name the elements of secure communications and then describe them.</a:t>
            </a:r>
          </a:p>
          <a:p>
            <a:pPr>
              <a:lnSpc>
                <a:spcPct val="85000"/>
              </a:lnSpc>
              <a:spcBef>
                <a:spcPct val="30000"/>
              </a:spcBef>
              <a:buFont typeface="Arial" panose="020B0604020202020204" pitchFamily="34" charset="0"/>
              <a:buChar char="•"/>
            </a:pPr>
            <a:r>
              <a:rPr lang="en-US" sz="1600" dirty="0"/>
              <a:t>Explain the cryptographic hash functions and its operations.</a:t>
            </a:r>
          </a:p>
          <a:p>
            <a:pPr>
              <a:lnSpc>
                <a:spcPct val="85000"/>
              </a:lnSpc>
              <a:spcBef>
                <a:spcPct val="30000"/>
              </a:spcBef>
              <a:buFont typeface="Arial" panose="020B0604020202020204" pitchFamily="34" charset="0"/>
              <a:buChar char="•"/>
            </a:pPr>
            <a:r>
              <a:rPr lang="en-US" sz="1600" dirty="0"/>
              <a:t>Discuss the MD5 and SHA hash functions with the class.</a:t>
            </a:r>
          </a:p>
          <a:p>
            <a:pPr>
              <a:lnSpc>
                <a:spcPct val="85000"/>
              </a:lnSpc>
              <a:spcBef>
                <a:spcPct val="30000"/>
              </a:spcBef>
              <a:buFont typeface="Arial" panose="020B0604020202020204" pitchFamily="34" charset="0"/>
              <a:buChar char="•"/>
            </a:pPr>
            <a:r>
              <a:rPr lang="en-US" altLang="ja-JP" sz="1600" dirty="0"/>
              <a:t>Discuss how to add origin authentication and integrity assurance.</a:t>
            </a:r>
          </a:p>
          <a:p>
            <a:pPr marL="142875" lvl="1" indent="0">
              <a:buNone/>
            </a:pPr>
            <a:endParaRPr lang="en-US"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Applications and Impacts of Cryptography</a:t>
            </a:r>
            <a:br>
              <a:rPr lang="en-US" altLang="en-US" sz="1600" dirty="0"/>
            </a:br>
            <a:r>
              <a:rPr lang="en-US" dirty="0"/>
              <a:t>Encryption and Security Monitoring </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4" y="751734"/>
            <a:ext cx="8853285" cy="4184221"/>
          </a:xfrm>
        </p:spPr>
        <p:txBody>
          <a:bodyPr/>
          <a:lstStyle/>
          <a:p>
            <a:pPr>
              <a:buFont typeface="Arial" panose="020B0604020202020204" pitchFamily="34" charset="0"/>
              <a:buChar char="•"/>
            </a:pPr>
            <a:r>
              <a:rPr lang="en-US" sz="1600" dirty="0"/>
              <a:t>Network monitoring becomes more challenging when packets are encrypted. </a:t>
            </a:r>
          </a:p>
          <a:p>
            <a:pPr>
              <a:buFont typeface="Arial" panose="020B0604020202020204" pitchFamily="34" charset="0"/>
              <a:buChar char="•"/>
            </a:pPr>
            <a:r>
              <a:rPr lang="en-IN" sz="1600" dirty="0"/>
              <a:t>As HTTPS introduces end-to-end encrypted HTTP traffic (via TLS/SSL), it is not as easy to peek into user traffic.</a:t>
            </a:r>
          </a:p>
          <a:p>
            <a:pPr>
              <a:buFont typeface="Arial" panose="020B0604020202020204" pitchFamily="34" charset="0"/>
              <a:buChar char="•"/>
            </a:pPr>
            <a:r>
              <a:rPr lang="en-US" sz="1600" dirty="0"/>
              <a:t>Security analysts must know how to circumvent and solve these issues. Here is a list of some of the things that a security analyst could do:</a:t>
            </a:r>
          </a:p>
          <a:p>
            <a:pPr lvl="1">
              <a:buFont typeface="Arial" panose="020B0604020202020204" pitchFamily="34" charset="0"/>
              <a:buChar char="•"/>
            </a:pPr>
            <a:r>
              <a:rPr lang="en-US" sz="1600" dirty="0"/>
              <a:t>Configure rules to distinguish between SSL and non-SSL traffic, HTTPS and non-HTTPS SSL traffic.</a:t>
            </a:r>
          </a:p>
          <a:p>
            <a:pPr lvl="1">
              <a:buFont typeface="Arial" panose="020B0604020202020204" pitchFamily="34" charset="0"/>
              <a:buChar char="•"/>
            </a:pPr>
            <a:r>
              <a:rPr lang="en-US" sz="1600" dirty="0"/>
              <a:t>Enhance security through server certificate validation using CRLs and OCSP.</a:t>
            </a:r>
          </a:p>
          <a:p>
            <a:pPr lvl="1">
              <a:buFont typeface="Arial" panose="020B0604020202020204" pitchFamily="34" charset="0"/>
              <a:buChar char="•"/>
            </a:pPr>
            <a:r>
              <a:rPr lang="en-US" sz="1600" dirty="0"/>
              <a:t>Implement antimalware protection and URL filtering of HTTPS content.</a:t>
            </a:r>
          </a:p>
          <a:p>
            <a:pPr lvl="1">
              <a:buFont typeface="Arial" panose="020B0604020202020204" pitchFamily="34" charset="0"/>
              <a:buChar char="•"/>
            </a:pPr>
            <a:r>
              <a:rPr lang="en-US" sz="1600" dirty="0"/>
              <a:t>Deploy a Cisco SSL Appliance to decrypt SSL traffic and send it to intrusion prevention system (IPS) appliances to identify risks normally hidden by SSL.</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39215716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3286"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457200" fontAlgn="auto">
              <a:spcBef>
                <a:spcPts val="0"/>
              </a:spcBef>
              <a:spcAft>
                <a:spcPts val="0"/>
              </a:spcAft>
              <a:defRPr/>
            </a:pPr>
            <a:r>
              <a:rPr lang="en-US" sz="1600" dirty="0"/>
              <a:t>Applications and Impacts of Cryptography</a:t>
            </a:r>
            <a:br>
              <a:rPr lang="en-US" altLang="en-US" sz="1600" dirty="0"/>
            </a:br>
            <a:r>
              <a:rPr lang="en-US" dirty="0"/>
              <a:t>Encryption and Security Monitoring (Contd.)</a:t>
            </a:r>
          </a:p>
        </p:txBody>
      </p:sp>
      <p:sp>
        <p:nvSpPr>
          <p:cNvPr id="2" name="Content Placeholder 1">
            <a:extLst>
              <a:ext uri="{FF2B5EF4-FFF2-40B4-BE49-F238E27FC236}">
                <a16:creationId xmlns:a16="http://schemas.microsoft.com/office/drawing/2014/main" id="{B0C7D1DC-ED52-4C8D-AD87-6F03C11C72CD}"/>
              </a:ext>
            </a:extLst>
          </p:cNvPr>
          <p:cNvSpPr>
            <a:spLocks noGrp="1"/>
          </p:cNvSpPr>
          <p:nvPr>
            <p:ph idx="1"/>
          </p:nvPr>
        </p:nvSpPr>
        <p:spPr>
          <a:xfrm>
            <a:off x="144064" y="808884"/>
            <a:ext cx="8853285" cy="4184221"/>
          </a:xfrm>
        </p:spPr>
        <p:txBody>
          <a:bodyPr/>
          <a:lstStyle/>
          <a:p>
            <a:pPr>
              <a:buFont typeface="Arial" panose="020B0604020202020204" pitchFamily="34" charset="0"/>
              <a:buChar char="•"/>
            </a:pPr>
            <a:r>
              <a:rPr lang="en-US" sz="1600" dirty="0"/>
              <a:t>Cryptography is dynamic and always changing. A security analyst must maintain a good understanding of cryptographic algorithms and operations to be able to investigate cryptography-related security incidents.</a:t>
            </a:r>
          </a:p>
          <a:p>
            <a:pPr>
              <a:buFont typeface="Arial" panose="020B0604020202020204" pitchFamily="34" charset="0"/>
              <a:buChar char="•"/>
            </a:pPr>
            <a:r>
              <a:rPr lang="en-US" sz="1600" b="0" i="0" dirty="0">
                <a:effectLst/>
              </a:rPr>
              <a:t>There are two main ways in which cryptography impacts security investigations. </a:t>
            </a:r>
          </a:p>
          <a:p>
            <a:pPr>
              <a:buFont typeface="Arial" panose="020B0604020202020204" pitchFamily="34" charset="0"/>
              <a:buChar char="•"/>
            </a:pPr>
            <a:r>
              <a:rPr lang="en-US" sz="1600" b="0" i="0" dirty="0">
                <a:effectLst/>
              </a:rPr>
              <a:t>First, attacks can be directed to specifically target the encryption algorithms themselves.</a:t>
            </a:r>
          </a:p>
          <a:p>
            <a:pPr>
              <a:buFont typeface="Arial" panose="020B0604020202020204" pitchFamily="34" charset="0"/>
              <a:buChar char="•"/>
            </a:pPr>
            <a:r>
              <a:rPr lang="en-US" sz="1600" b="0" i="0" dirty="0">
                <a:effectLst/>
              </a:rPr>
              <a:t>After the algorithm has been cracked and the attacker has obtained the keys, any encrypted data that has been captured can be decrypted by the attacker and read, thus exposing private data. </a:t>
            </a:r>
          </a:p>
          <a:p>
            <a:pPr>
              <a:buFont typeface="Arial" panose="020B0604020202020204" pitchFamily="34" charset="0"/>
              <a:buChar char="•"/>
            </a:pPr>
            <a:r>
              <a:rPr lang="en-US" sz="1600" b="0" i="0" dirty="0">
                <a:effectLst/>
              </a:rPr>
              <a:t>Secondly, the security investigation is also affected because data can be hidden in plain sight by encrypting it.</a:t>
            </a:r>
            <a:endParaRPr lang="en-US" sz="1600" dirty="0"/>
          </a:p>
        </p:txBody>
      </p:sp>
    </p:spTree>
    <p:custDataLst>
      <p:tags r:id="rId1"/>
    </p:custDataLst>
    <p:extLst>
      <p:ext uri="{BB962C8B-B14F-4D97-AF65-F5344CB8AC3E}">
        <p14:creationId xmlns:p14="http://schemas.microsoft.com/office/powerpoint/2010/main" val="2971021678"/>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21.6 Public Key Cryptography Summary </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8" y="-2968"/>
            <a:ext cx="5232596" cy="757551"/>
          </a:xfrm>
        </p:spPr>
        <p:txBody>
          <a:bodyPr/>
          <a:lstStyle/>
          <a:p>
            <a:r>
              <a:rPr lang="en-US" sz="1600" dirty="0"/>
              <a:t>Public Key Cryptography Summary</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87548" y="731535"/>
            <a:ext cx="8968904" cy="4129340"/>
          </a:xfrm>
        </p:spPr>
        <p:txBody>
          <a:bodyPr/>
          <a:lstStyle/>
          <a:p>
            <a:pPr marL="285750" lvl="1" indent="-200025">
              <a:buSzPct val="90000"/>
              <a:buFont typeface="Arial" panose="020B0604020202020204" pitchFamily="34" charset="0"/>
              <a:buChar char="•"/>
            </a:pPr>
            <a:r>
              <a:rPr lang="en-US" sz="1600" dirty="0"/>
              <a:t>The four elements of secure communications: data integrity, origin authentication, data confidentiality, and data non-repudiation.</a:t>
            </a:r>
          </a:p>
          <a:p>
            <a:pPr marL="285750" lvl="1" indent="-200025">
              <a:buSzPct val="90000"/>
              <a:buFont typeface="Arial" panose="020B0604020202020204" pitchFamily="34" charset="0"/>
              <a:buChar char="•"/>
            </a:pPr>
            <a:r>
              <a:rPr lang="en-US" sz="1600" dirty="0"/>
              <a:t>A hash function takes a variable block of binary data, called the message, and produces a fixed-length, condensed representation, called the hash.</a:t>
            </a:r>
          </a:p>
          <a:p>
            <a:pPr marL="285750" lvl="1" indent="-200025">
              <a:buSzPct val="90000"/>
              <a:buFont typeface="Arial" panose="020B0604020202020204" pitchFamily="34" charset="0"/>
              <a:buChar char="•"/>
            </a:pPr>
            <a:r>
              <a:rPr lang="en-US" sz="1600" dirty="0"/>
              <a:t>There are two classes of encryption that are used to provide data confidentiality: asymmetric and symmetric. </a:t>
            </a:r>
          </a:p>
          <a:p>
            <a:pPr marL="285750" lvl="1" indent="-200025">
              <a:buSzPct val="90000"/>
              <a:buFont typeface="Arial" panose="020B0604020202020204" pitchFamily="34" charset="0"/>
              <a:buChar char="•"/>
            </a:pPr>
            <a:r>
              <a:rPr lang="en-US" sz="1600" dirty="0"/>
              <a:t>Symmetric encryption algorithms, such as DES, 3 DES, and AES are based on the premise that each communicating party knows the pre-shared key. </a:t>
            </a:r>
          </a:p>
          <a:p>
            <a:pPr marL="285750" lvl="1" indent="-200025">
              <a:buSzPct val="90000"/>
              <a:buFont typeface="Arial" panose="020B0604020202020204" pitchFamily="34" charset="0"/>
              <a:buChar char="•"/>
            </a:pPr>
            <a:r>
              <a:rPr lang="en-US" sz="1600" b="0" i="0" dirty="0">
                <a:effectLst/>
              </a:rPr>
              <a:t>Asymmetric algorithms (public key algorithms) are designed so that the key that is used for encryption is different from the key used for encryption.</a:t>
            </a:r>
            <a:endParaRPr lang="en-US" sz="1600" dirty="0"/>
          </a:p>
          <a:p>
            <a:pPr marL="285750" lvl="1" indent="-200025">
              <a:buSzPct val="90000"/>
              <a:buFont typeface="Arial" panose="020B0604020202020204" pitchFamily="34" charset="0"/>
              <a:buChar char="•"/>
            </a:pPr>
            <a:r>
              <a:rPr lang="en-US" sz="1600" dirty="0"/>
              <a:t>Data confidentiality can also be ensured using asymmetric algorithms, including Rivest, Shamir, and Aldeman (RSA) and PKI. The process is summarized using this formula: Public key (Encrypt) + Private Key (Decrypt) = Confidentiality.</a:t>
            </a:r>
          </a:p>
          <a:p>
            <a:pPr marL="285750" lvl="1" indent="-285750">
              <a:buSzPct val="90000"/>
              <a:buFont typeface="Arial" panose="020B0604020202020204" pitchFamily="34" charset="0"/>
              <a:buChar char="•"/>
            </a:pPr>
            <a:endParaRPr lang="en-US" sz="1600" dirty="0"/>
          </a:p>
          <a:p>
            <a:pPr marL="285750" lvl="1" indent="-285750">
              <a:buSzPct val="90000"/>
              <a:buFont typeface="Arial" panose="020B0604020202020204" pitchFamily="34" charset="0"/>
              <a:buChar char="•"/>
            </a:pP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19D1FB-FEB9-41FF-9FEA-D2CFBCD7C4BE}"/>
              </a:ext>
            </a:extLst>
          </p:cNvPr>
          <p:cNvSpPr>
            <a:spLocks noGrp="1"/>
          </p:cNvSpPr>
          <p:nvPr>
            <p:ph type="title"/>
          </p:nvPr>
        </p:nvSpPr>
        <p:spPr>
          <a:xfrm>
            <a:off x="87548" y="-14691"/>
            <a:ext cx="7548286" cy="757551"/>
          </a:xfrm>
        </p:spPr>
        <p:txBody>
          <a:bodyPr/>
          <a:lstStyle/>
          <a:p>
            <a:r>
              <a:rPr lang="en-US" sz="1600" dirty="0"/>
              <a:t>Public Key Cryptography Summary</a:t>
            </a:r>
            <a:br>
              <a:rPr lang="en-US" altLang="en-US" dirty="0"/>
            </a:br>
            <a:r>
              <a:rPr lang="en-US" altLang="en-US" dirty="0"/>
              <a:t>What Did I Learn in this Module? (Contd.)</a:t>
            </a:r>
            <a:endParaRPr lang="en-CA" altLang="en-US" dirty="0"/>
          </a:p>
        </p:txBody>
      </p:sp>
      <p:sp>
        <p:nvSpPr>
          <p:cNvPr id="13315" name="Content Placeholder 2"/>
          <p:cNvSpPr>
            <a:spLocks noGrp="1"/>
          </p:cNvSpPr>
          <p:nvPr>
            <p:ph idx="1"/>
          </p:nvPr>
        </p:nvSpPr>
        <p:spPr>
          <a:xfrm>
            <a:off x="149542" y="633777"/>
            <a:ext cx="8968902" cy="4025168"/>
          </a:xfrm>
        </p:spPr>
        <p:txBody>
          <a:bodyPr/>
          <a:lstStyle/>
          <a:p>
            <a:pPr>
              <a:spcBef>
                <a:spcPts val="300"/>
              </a:spcBef>
              <a:spcAft>
                <a:spcPts val="300"/>
              </a:spcAft>
              <a:buFont typeface="Arial" panose="020B0604020202020204" pitchFamily="34" charset="0"/>
              <a:buChar char="•"/>
            </a:pPr>
            <a:r>
              <a:rPr lang="en-US" sz="1600" b="0" i="0" dirty="0">
                <a:effectLst/>
              </a:rPr>
              <a:t>The authentication objective of an asymmetric algorithm is initiated when the encryption process is started with the private key. The process can be summarized with this formula: Private Key (Encrypt) + Public Key (Decrypt) = Authentication.</a:t>
            </a:r>
          </a:p>
          <a:p>
            <a:pPr>
              <a:spcBef>
                <a:spcPts val="300"/>
              </a:spcBef>
              <a:spcAft>
                <a:spcPts val="300"/>
              </a:spcAft>
              <a:buFont typeface="Arial" panose="020B0604020202020204" pitchFamily="34" charset="0"/>
              <a:buChar char="•"/>
            </a:pPr>
            <a:r>
              <a:rPr lang="en-US" sz="1600" b="0" i="0" dirty="0">
                <a:effectLst/>
              </a:rPr>
              <a:t>Diffie-Hellman (DH) is an asymmetric mathematical equation algorithm that allows two computers to generate an identical shared secret key without having communicate before. </a:t>
            </a:r>
            <a:r>
              <a:rPr lang="en-US" sz="1600" dirty="0"/>
              <a:t>  </a:t>
            </a:r>
          </a:p>
          <a:p>
            <a:pPr>
              <a:spcBef>
                <a:spcPts val="300"/>
              </a:spcBef>
              <a:spcAft>
                <a:spcPts val="300"/>
              </a:spcAft>
              <a:buFont typeface="Arial" panose="020B0604020202020204" pitchFamily="34" charset="0"/>
              <a:buChar char="•"/>
            </a:pPr>
            <a:r>
              <a:rPr lang="en-US" sz="1600" dirty="0"/>
              <a:t>Digital signatures are a mathematical technique used to provide three basic security services: authenticity, integrity, and non-repudiation. Digital signatures are commonly used in code signing and digital certificates.</a:t>
            </a:r>
          </a:p>
          <a:p>
            <a:pPr>
              <a:spcBef>
                <a:spcPts val="300"/>
              </a:spcBef>
              <a:spcAft>
                <a:spcPts val="300"/>
              </a:spcAft>
              <a:buFont typeface="Arial" panose="020B0604020202020204" pitchFamily="34" charset="0"/>
              <a:buChar char="•"/>
            </a:pPr>
            <a:r>
              <a:rPr lang="en-US" sz="1600" dirty="0"/>
              <a:t>The Public Key Infrastructure (PKI) consists of specifications, systems, and tools that are used to create, manage, distribute, use, store, and revoke digital certificates.</a:t>
            </a:r>
            <a:endParaRPr lang="en-US" sz="1600" b="1" dirty="0"/>
          </a:p>
          <a:p>
            <a:pPr>
              <a:spcBef>
                <a:spcPts val="300"/>
              </a:spcBef>
              <a:spcAft>
                <a:spcPts val="300"/>
              </a:spcAft>
              <a:buFont typeface="Arial" panose="020B0604020202020204" pitchFamily="34" charset="0"/>
              <a:buChar char="•"/>
            </a:pPr>
            <a:r>
              <a:rPr lang="en-US" sz="1600" dirty="0"/>
              <a:t>There are many common uses of PKIs including a few listed here: SSL/TLS certificate-based peer authentication, HTTPS Web traffic, secure instant message, and securing USB storage devices. </a:t>
            </a:r>
          </a:p>
          <a:p>
            <a:pPr>
              <a:spcBef>
                <a:spcPts val="300"/>
              </a:spcBef>
              <a:spcAft>
                <a:spcPts val="300"/>
              </a:spcAft>
              <a:buFont typeface="Arial" panose="020B0604020202020204" pitchFamily="34" charset="0"/>
              <a:buChar char="•"/>
            </a:pPr>
            <a:r>
              <a:rPr lang="en-US" sz="1600" dirty="0"/>
              <a:t>A security analyst must be able to recognize and solve potential problems related to permitting PHI-related solutions on the enterprise network.</a:t>
            </a:r>
          </a:p>
        </p:txBody>
      </p:sp>
    </p:spTree>
    <p:extLst>
      <p:ext uri="{BB962C8B-B14F-4D97-AF65-F5344CB8AC3E}">
        <p14:creationId xmlns:p14="http://schemas.microsoft.com/office/powerpoint/2010/main" val="32043447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21</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110513519"/>
              </p:ext>
            </p:extLst>
          </p:nvPr>
        </p:nvGraphicFramePr>
        <p:xfrm>
          <a:off x="144463" y="798513"/>
          <a:ext cx="8853486" cy="2366718"/>
        </p:xfrm>
        <a:graphic>
          <a:graphicData uri="http://schemas.openxmlformats.org/drawingml/2006/table">
            <a:tbl>
              <a:tblPr firstRow="1" bandRow="1">
                <a:tableStyleId>{F5AB1C69-6EDB-4FF4-983F-18BD219EF322}</a:tableStyleId>
              </a:tblPr>
              <a:tblGrid>
                <a:gridCol w="2786306">
                  <a:extLst>
                    <a:ext uri="{9D8B030D-6E8A-4147-A177-3AD203B41FA5}">
                      <a16:colId xmlns:a16="http://schemas.microsoft.com/office/drawing/2014/main" val="2731093094"/>
                    </a:ext>
                  </a:extLst>
                </a:gridCol>
                <a:gridCol w="3116018">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2366718">
                <a:tc>
                  <a:txBody>
                    <a:bodyPr/>
                    <a:lstStyle/>
                    <a:p>
                      <a:pPr marL="285750" indent="-285750">
                        <a:spcBef>
                          <a:spcPts val="200"/>
                        </a:spcBef>
                        <a:spcAft>
                          <a:spcPts val="200"/>
                        </a:spcAft>
                        <a:buFont typeface="Arial" panose="020B0604020202020204" pitchFamily="34" charset="0"/>
                        <a:buChar char="•"/>
                      </a:pPr>
                      <a:r>
                        <a:rPr lang="en-US" sz="1400" b="0" dirty="0">
                          <a:solidFill>
                            <a:srgbClr val="000000"/>
                          </a:solidFill>
                        </a:rPr>
                        <a:t>Hash-based Message Authentication Code (HMAC)</a:t>
                      </a:r>
                    </a:p>
                    <a:p>
                      <a:pPr marL="285750" indent="-285750">
                        <a:spcBef>
                          <a:spcPts val="200"/>
                        </a:spcBef>
                        <a:spcAft>
                          <a:spcPts val="200"/>
                        </a:spcAft>
                        <a:buFont typeface="Arial" panose="020B0604020202020204" pitchFamily="34" charset="0"/>
                        <a:buChar char="•"/>
                      </a:pPr>
                      <a:r>
                        <a:rPr lang="en-IN" sz="1400" b="0" i="0" kern="1200" dirty="0">
                          <a:solidFill>
                            <a:srgbClr val="000000"/>
                          </a:solidFill>
                          <a:effectLst/>
                          <a:latin typeface="+mn-lt"/>
                          <a:ea typeface="+mn-ea"/>
                          <a:cs typeface="+mn-cs"/>
                        </a:rPr>
                        <a:t>Data Encryption Standard (DES)</a:t>
                      </a:r>
                    </a:p>
                    <a:p>
                      <a:pPr marL="285750" indent="-285750">
                        <a:spcBef>
                          <a:spcPts val="200"/>
                        </a:spcBef>
                        <a:spcAft>
                          <a:spcPts val="200"/>
                        </a:spcAft>
                        <a:buFont typeface="Arial" panose="020B0604020202020204" pitchFamily="34" charset="0"/>
                        <a:buChar char="•"/>
                      </a:pPr>
                      <a:r>
                        <a:rPr lang="en-IN" sz="1400" b="0" i="0" kern="1200" dirty="0">
                          <a:solidFill>
                            <a:srgbClr val="000000"/>
                          </a:solidFill>
                          <a:effectLst/>
                          <a:latin typeface="+mn-lt"/>
                          <a:ea typeface="+mn-ea"/>
                          <a:cs typeface="+mn-cs"/>
                        </a:rPr>
                        <a:t>Certificate Authority (CA)</a:t>
                      </a:r>
                    </a:p>
                    <a:p>
                      <a:pPr marL="285750" indent="-285750">
                        <a:spcBef>
                          <a:spcPts val="200"/>
                        </a:spcBef>
                        <a:spcAft>
                          <a:spcPts val="200"/>
                        </a:spcAft>
                        <a:buFont typeface="Arial" panose="020B0604020202020204" pitchFamily="34" charset="0"/>
                        <a:buChar char="•"/>
                      </a:pPr>
                      <a:r>
                        <a:rPr lang="en-IN" sz="1400" b="0" i="0" kern="1200" dirty="0">
                          <a:solidFill>
                            <a:srgbClr val="000000"/>
                          </a:solidFill>
                          <a:effectLst/>
                          <a:latin typeface="+mn-lt"/>
                          <a:ea typeface="+mn-ea"/>
                          <a:cs typeface="+mn-cs"/>
                        </a:rPr>
                        <a:t>Certificate Revocation List (CRL)</a:t>
                      </a:r>
                    </a:p>
                    <a:p>
                      <a:pPr marL="285750" indent="-285750">
                        <a:spcBef>
                          <a:spcPts val="200"/>
                        </a:spcBef>
                        <a:spcAft>
                          <a:spcPts val="200"/>
                        </a:spcAft>
                        <a:buFont typeface="Arial" panose="020B0604020202020204" pitchFamily="34" charset="0"/>
                        <a:buChar char="•"/>
                      </a:pPr>
                      <a:r>
                        <a:rPr lang="it-IT" sz="1400" b="0" i="0" kern="1200" dirty="0">
                          <a:solidFill>
                            <a:srgbClr val="000000"/>
                          </a:solidFill>
                          <a:effectLst/>
                          <a:latin typeface="+mn-lt"/>
                          <a:ea typeface="+mn-ea"/>
                          <a:cs typeface="+mn-cs"/>
                        </a:rPr>
                        <a:t>Online Certificate Status Protocol (OCSP) </a:t>
                      </a:r>
                      <a:endParaRPr lang="en-US"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spcBef>
                          <a:spcPts val="200"/>
                        </a:spcBef>
                        <a:spcAft>
                          <a:spcPts val="200"/>
                        </a:spcAft>
                        <a:buFont typeface="Arial" panose="020B0604020202020204" pitchFamily="34" charset="0"/>
                        <a:buChar char="•"/>
                      </a:pPr>
                      <a:r>
                        <a:rPr lang="en-US" sz="1400" b="0" i="0" kern="1200" dirty="0">
                          <a:solidFill>
                            <a:srgbClr val="000000"/>
                          </a:solidFill>
                          <a:effectLst/>
                          <a:latin typeface="+mn-lt"/>
                          <a:ea typeface="+mn-ea"/>
                          <a:cs typeface="+mn-cs"/>
                        </a:rPr>
                        <a:t>Diffie-Hellman</a:t>
                      </a:r>
                    </a:p>
                    <a:p>
                      <a:pPr marL="285750" indent="-285750" algn="l" defTabSz="685777" rtl="0" eaLnBrk="1" latinLnBrk="0" hangingPunct="1">
                        <a:spcBef>
                          <a:spcPts val="200"/>
                        </a:spcBef>
                        <a:spcAft>
                          <a:spcPts val="200"/>
                        </a:spcAft>
                        <a:buFont typeface="Arial" panose="020B0604020202020204" pitchFamily="34" charset="0"/>
                        <a:buChar char="•"/>
                      </a:pPr>
                      <a:r>
                        <a:rPr lang="en-IN" sz="1400" b="0" i="0" kern="1200" dirty="0">
                          <a:solidFill>
                            <a:srgbClr val="000000"/>
                          </a:solidFill>
                          <a:effectLst/>
                          <a:latin typeface="+mn-lt"/>
                          <a:ea typeface="+mn-ea"/>
                          <a:cs typeface="+mn-cs"/>
                        </a:rPr>
                        <a:t>Advanced Encryption Standard (AES)</a:t>
                      </a:r>
                    </a:p>
                    <a:p>
                      <a:pPr marL="285750" indent="-285750" algn="l" defTabSz="685777" rtl="0" eaLnBrk="1" latinLnBrk="0" hangingPunct="1">
                        <a:spcBef>
                          <a:spcPts val="200"/>
                        </a:spcBef>
                        <a:spcAft>
                          <a:spcPts val="200"/>
                        </a:spcAft>
                        <a:buFont typeface="Arial" panose="020B0604020202020204" pitchFamily="34" charset="0"/>
                        <a:buChar char="•"/>
                      </a:pPr>
                      <a:r>
                        <a:rPr lang="en-US" sz="1400" b="0" i="0" kern="1200" dirty="0">
                          <a:solidFill>
                            <a:srgbClr val="000000"/>
                          </a:solidFill>
                          <a:effectLst/>
                          <a:latin typeface="+mn-lt"/>
                          <a:ea typeface="+mn-ea"/>
                          <a:cs typeface="+mn-cs"/>
                        </a:rPr>
                        <a:t>Rivest, Shamir, and Adleman (RSA)</a:t>
                      </a:r>
                    </a:p>
                    <a:p>
                      <a:pPr marL="285750" indent="-285750" algn="l" defTabSz="685777" rtl="0" eaLnBrk="1" latinLnBrk="0" hangingPunct="1">
                        <a:spcBef>
                          <a:spcPts val="200"/>
                        </a:spcBef>
                        <a:spcAft>
                          <a:spcPts val="200"/>
                        </a:spcAft>
                        <a:buFont typeface="Arial" panose="020B0604020202020204" pitchFamily="34" charset="0"/>
                        <a:buChar char="•"/>
                      </a:pPr>
                      <a:r>
                        <a:rPr lang="fr-FR" sz="1400" b="0" i="0" kern="1200" dirty="0">
                          <a:solidFill>
                            <a:srgbClr val="000000"/>
                          </a:solidFill>
                          <a:effectLst/>
                          <a:latin typeface="+mn-lt"/>
                          <a:ea typeface="+mn-ea"/>
                          <a:cs typeface="+mn-cs"/>
                        </a:rPr>
                        <a:t>Elliptic Curve Digital Signature Algorithm (ECDSA)</a:t>
                      </a:r>
                      <a:endParaRPr lang="en-US" sz="1400" b="0" i="0" kern="1200" dirty="0">
                        <a:solidFill>
                          <a:srgbClr val="000000"/>
                        </a:solidFill>
                        <a:effectLst/>
                        <a:latin typeface="+mn-lt"/>
                        <a:ea typeface="+mn-ea"/>
                        <a:cs typeface="+mn-cs"/>
                      </a:endParaRPr>
                    </a:p>
                    <a:p>
                      <a:pPr marL="285750" indent="-285750" algn="l" defTabSz="685777" rtl="0" eaLnBrk="1" latinLnBrk="0" hangingPunct="1">
                        <a:spcBef>
                          <a:spcPts val="200"/>
                        </a:spcBef>
                        <a:spcAft>
                          <a:spcPts val="200"/>
                        </a:spcAft>
                        <a:buFont typeface="Arial" panose="020B0604020202020204" pitchFamily="34" charset="0"/>
                        <a:buChar char="•"/>
                      </a:pPr>
                      <a:r>
                        <a:rPr lang="en-IN" sz="1400" b="0" i="0" kern="1200" dirty="0">
                          <a:solidFill>
                            <a:srgbClr val="000000"/>
                          </a:solidFill>
                          <a:effectLst/>
                          <a:latin typeface="+mn-lt"/>
                          <a:ea typeface="+mn-ea"/>
                          <a:cs typeface="+mn-cs"/>
                        </a:rPr>
                        <a:t>Public Key Infrastructure (PKI)</a:t>
                      </a:r>
                      <a:endParaRPr lang="en-US" sz="1400" b="0" kern="1200" dirty="0">
                        <a:solidFill>
                          <a:srgbClr val="000000"/>
                        </a:solidFill>
                        <a:latin typeface="+mn-lt"/>
                        <a:ea typeface="+mn-ea"/>
                        <a:cs typeface="+mn-cs"/>
                      </a:endParaRPr>
                    </a:p>
                    <a:p>
                      <a:pPr marL="285750" indent="-285750" algn="l" defTabSz="685777" rtl="0" eaLnBrk="1" latinLnBrk="0" hangingPunct="1">
                        <a:spcBef>
                          <a:spcPts val="200"/>
                        </a:spcBef>
                        <a:spcAft>
                          <a:spcPts val="200"/>
                        </a:spcAft>
                        <a:buFont typeface="Arial" panose="020B0604020202020204" pitchFamily="34" charset="0"/>
                        <a:buChar char="•"/>
                      </a:pPr>
                      <a:endParaRPr lang="en-US" sz="14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Software-Optimized Encryption Algorithm (SEAL)</a:t>
                      </a:r>
                    </a:p>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Internet Key Exchange (IKE)</a:t>
                      </a:r>
                    </a:p>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Pretty Good Privacy (PGP) </a:t>
                      </a:r>
                    </a:p>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Secure Socket Layer (SSL) </a:t>
                      </a:r>
                    </a:p>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EIGamal</a:t>
                      </a:r>
                    </a:p>
                    <a:p>
                      <a:pPr marL="285750" indent="-285750">
                        <a:buFont typeface="Arial" panose="020B0604020202020204" pitchFamily="34" charset="0"/>
                        <a:buChar char="•"/>
                      </a:pPr>
                      <a:r>
                        <a:rPr lang="en-IN" sz="1400" b="0" i="0" kern="1200" dirty="0">
                          <a:solidFill>
                            <a:srgbClr val="000000"/>
                          </a:solidFill>
                          <a:effectLst/>
                          <a:latin typeface="+mn-lt"/>
                          <a:ea typeface="+mn-ea"/>
                          <a:cs typeface="+mn-cs"/>
                        </a:rPr>
                        <a:t>Digital Signature Algorithm (DSA)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21: Best Practices (Contd.)</a:t>
            </a:r>
          </a:p>
        </p:txBody>
      </p:sp>
      <p:sp>
        <p:nvSpPr>
          <p:cNvPr id="11266" name="Content Placeholder 3"/>
          <p:cNvSpPr>
            <a:spLocks noGrp="1" noChangeArrowheads="1"/>
          </p:cNvSpPr>
          <p:nvPr>
            <p:ph idx="1"/>
          </p:nvPr>
        </p:nvSpPr>
        <p:spPr>
          <a:xfrm>
            <a:off x="170393" y="642901"/>
            <a:ext cx="8853286" cy="3993954"/>
          </a:xfrm>
        </p:spPr>
        <p:txBody>
          <a:bodyPr/>
          <a:lstStyle/>
          <a:p>
            <a:pPr marL="0" indent="0">
              <a:buNone/>
            </a:pPr>
            <a:r>
              <a:rPr lang="en-US" altLang="ja-JP" sz="1600" b="1" dirty="0"/>
              <a:t>Topic 21.2</a:t>
            </a:r>
          </a:p>
          <a:p>
            <a:pPr>
              <a:buFont typeface="Arial" panose="020B0604020202020204" pitchFamily="34" charset="0"/>
              <a:buChar char="•"/>
            </a:pPr>
            <a:r>
              <a:rPr lang="en-US" altLang="ja-JP" sz="1600" dirty="0"/>
              <a:t>Ask the class to share their understanding of data confidentiality.</a:t>
            </a:r>
          </a:p>
          <a:p>
            <a:pPr>
              <a:buFont typeface="Arial" panose="020B0604020202020204" pitchFamily="34" charset="0"/>
              <a:buChar char="•"/>
            </a:pPr>
            <a:r>
              <a:rPr lang="en-US" altLang="ja-JP" sz="1600" dirty="0"/>
              <a:t>Reinforce the differences between symmetric and asymmetric encryption.</a:t>
            </a:r>
          </a:p>
          <a:p>
            <a:pPr>
              <a:buFont typeface="Arial" panose="020B0604020202020204" pitchFamily="34" charset="0"/>
              <a:buChar char="•"/>
            </a:pPr>
            <a:r>
              <a:rPr lang="en-US" sz="1600" b="0" i="0" kern="1200" dirty="0">
                <a:ea typeface="+mn-ea"/>
                <a:cs typeface="+mn-cs"/>
              </a:rPr>
              <a:t>Describe how asymmetric encryption is used to provide confidentiality, authentication and integrity.</a:t>
            </a:r>
          </a:p>
          <a:p>
            <a:pPr>
              <a:buFont typeface="Arial" panose="020B0604020202020204" pitchFamily="34" charset="0"/>
              <a:buChar char="•"/>
            </a:pPr>
            <a:r>
              <a:rPr lang="en-US" altLang="ja-JP" sz="1600" dirty="0"/>
              <a:t>Define </a:t>
            </a:r>
            <a:r>
              <a:rPr lang="en-US" sz="1600" dirty="0"/>
              <a:t>Diffie-Hellman to the class.</a:t>
            </a:r>
          </a:p>
          <a:p>
            <a:pPr marL="0" indent="0">
              <a:lnSpc>
                <a:spcPct val="85000"/>
              </a:lnSpc>
              <a:spcBef>
                <a:spcPct val="30000"/>
              </a:spcBef>
              <a:buNone/>
            </a:pPr>
            <a:endParaRPr lang="en-US" sz="1600" b="1" dirty="0"/>
          </a:p>
          <a:p>
            <a:pPr marL="0" indent="0">
              <a:lnSpc>
                <a:spcPct val="85000"/>
              </a:lnSpc>
              <a:spcBef>
                <a:spcPct val="30000"/>
              </a:spcBef>
              <a:buNone/>
            </a:pPr>
            <a:r>
              <a:rPr lang="en-US" sz="1600" b="1" dirty="0"/>
              <a:t>Topic 21.3</a:t>
            </a:r>
          </a:p>
          <a:p>
            <a:pPr>
              <a:lnSpc>
                <a:spcPct val="85000"/>
              </a:lnSpc>
              <a:spcBef>
                <a:spcPct val="30000"/>
              </a:spcBef>
              <a:buFont typeface="Arial" panose="020B0604020202020204" pitchFamily="34" charset="0"/>
              <a:buChar char="•"/>
            </a:pPr>
            <a:r>
              <a:rPr lang="en-US" sz="1600" dirty="0"/>
              <a:t>Ask the student if they have come across a digital signature. </a:t>
            </a:r>
          </a:p>
          <a:p>
            <a:pPr>
              <a:lnSpc>
                <a:spcPct val="85000"/>
              </a:lnSpc>
              <a:spcBef>
                <a:spcPct val="30000"/>
              </a:spcBef>
              <a:buFont typeface="Arial" panose="020B0604020202020204" pitchFamily="34" charset="0"/>
              <a:buChar char="•"/>
            </a:pPr>
            <a:r>
              <a:rPr lang="en-US" sz="1600" dirty="0"/>
              <a:t>Reinforce the properties of a digital signature.</a:t>
            </a:r>
          </a:p>
          <a:p>
            <a:pPr>
              <a:lnSpc>
                <a:spcPct val="85000"/>
              </a:lnSpc>
              <a:spcBef>
                <a:spcPct val="30000"/>
              </a:spcBef>
              <a:buFont typeface="Arial" panose="020B0604020202020204" pitchFamily="34" charset="0"/>
              <a:buChar char="•"/>
            </a:pPr>
            <a:r>
              <a:rPr lang="en-US" sz="1600" dirty="0"/>
              <a:t>Describe the use of digital signatures for code signing and digital certificates.</a:t>
            </a:r>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7329"/>
            <a:ext cx="9144000" cy="757551"/>
          </a:xfrm>
        </p:spPr>
        <p:txBody>
          <a:bodyPr/>
          <a:lstStyle/>
          <a:p>
            <a:r>
              <a:rPr lang="en-US" dirty="0"/>
              <a:t>Module 21: Best Practices (Contd.)</a:t>
            </a:r>
          </a:p>
        </p:txBody>
      </p:sp>
      <p:sp>
        <p:nvSpPr>
          <p:cNvPr id="11266" name="Content Placeholder 3"/>
          <p:cNvSpPr>
            <a:spLocks noGrp="1" noChangeArrowheads="1"/>
          </p:cNvSpPr>
          <p:nvPr>
            <p:ph idx="1"/>
          </p:nvPr>
        </p:nvSpPr>
        <p:spPr>
          <a:xfrm>
            <a:off x="145358" y="690656"/>
            <a:ext cx="8853286" cy="3993954"/>
          </a:xfrm>
        </p:spPr>
        <p:txBody>
          <a:bodyPr/>
          <a:lstStyle/>
          <a:p>
            <a:pPr marL="0" indent="0">
              <a:lnSpc>
                <a:spcPct val="85000"/>
              </a:lnSpc>
              <a:spcBef>
                <a:spcPct val="30000"/>
              </a:spcBef>
              <a:buNone/>
            </a:pPr>
            <a:r>
              <a:rPr lang="en-US" sz="1600" b="1" dirty="0"/>
              <a:t>Topic 21.4</a:t>
            </a:r>
          </a:p>
          <a:p>
            <a:pPr lvl="1">
              <a:lnSpc>
                <a:spcPct val="85000"/>
              </a:lnSpc>
              <a:spcBef>
                <a:spcPct val="30000"/>
              </a:spcBef>
            </a:pPr>
            <a:r>
              <a:rPr lang="en-US" sz="1600" dirty="0"/>
              <a:t>Explain the Public Key Management to the class with the help of an example.</a:t>
            </a:r>
          </a:p>
          <a:p>
            <a:pPr lvl="1">
              <a:lnSpc>
                <a:spcPct val="85000"/>
              </a:lnSpc>
              <a:spcBef>
                <a:spcPct val="30000"/>
              </a:spcBef>
            </a:pPr>
            <a:r>
              <a:rPr lang="en-US" sz="1600" dirty="0"/>
              <a:t>Describe the Public Key Infrastructure (PKI) to the class.</a:t>
            </a:r>
          </a:p>
          <a:p>
            <a:pPr lvl="1">
              <a:lnSpc>
                <a:spcPct val="85000"/>
              </a:lnSpc>
              <a:spcBef>
                <a:spcPct val="30000"/>
              </a:spcBef>
            </a:pPr>
            <a:r>
              <a:rPr lang="en-US" sz="1600" dirty="0"/>
              <a:t>Reinforce the </a:t>
            </a:r>
            <a:r>
              <a:rPr lang="en-US" sz="1600" b="0" i="0" dirty="0">
                <a:effectLst/>
              </a:rPr>
              <a:t>PKI Authorities System and the PKI Trust System.</a:t>
            </a:r>
          </a:p>
          <a:p>
            <a:pPr lvl="1">
              <a:lnSpc>
                <a:spcPct val="85000"/>
              </a:lnSpc>
              <a:spcBef>
                <a:spcPct val="30000"/>
              </a:spcBef>
            </a:pPr>
            <a:r>
              <a:rPr lang="en-US" sz="1600" b="0" i="0" dirty="0">
                <a:effectLst/>
              </a:rPr>
              <a:t>Describe the interoperability between a PKI and its supporting services.</a:t>
            </a:r>
          </a:p>
          <a:p>
            <a:pPr lvl="1">
              <a:lnSpc>
                <a:spcPct val="85000"/>
              </a:lnSpc>
              <a:spcBef>
                <a:spcPct val="30000"/>
              </a:spcBef>
            </a:pPr>
            <a:r>
              <a:rPr lang="en-US" sz="1600" dirty="0"/>
              <a:t>Brief the class of </a:t>
            </a:r>
            <a:r>
              <a:rPr lang="en-US" sz="1600" b="0" i="0" dirty="0">
                <a:effectLst/>
              </a:rPr>
              <a:t>Certificate Enrollment, Authentication, and Revocation.</a:t>
            </a:r>
          </a:p>
          <a:p>
            <a:pPr marL="628650" lvl="1" indent="-171450">
              <a:buFont typeface="Arial" panose="020B0604020202020204" pitchFamily="34" charset="0"/>
              <a:buChar char="•"/>
            </a:pPr>
            <a:endParaRPr lang="en-US" sz="1600" b="0" i="0" dirty="0">
              <a:effectLst/>
            </a:endParaRPr>
          </a:p>
          <a:p>
            <a:pPr marL="0" indent="0">
              <a:buNone/>
            </a:pPr>
            <a:r>
              <a:rPr lang="en-US" altLang="ja-JP" sz="1600" b="1" dirty="0"/>
              <a:t>Topic 21.5</a:t>
            </a:r>
          </a:p>
          <a:p>
            <a:pPr lvl="1">
              <a:lnSpc>
                <a:spcPct val="85000"/>
              </a:lnSpc>
              <a:spcBef>
                <a:spcPct val="30000"/>
              </a:spcBef>
            </a:pPr>
            <a:r>
              <a:rPr lang="en-US" sz="1600" dirty="0"/>
              <a:t>Ask the participants to list out some of the PKI applications.</a:t>
            </a:r>
          </a:p>
          <a:p>
            <a:pPr lvl="1">
              <a:lnSpc>
                <a:spcPct val="85000"/>
              </a:lnSpc>
              <a:spcBef>
                <a:spcPct val="30000"/>
              </a:spcBef>
            </a:pPr>
            <a:r>
              <a:rPr lang="en-US" sz="1600" dirty="0"/>
              <a:t>Explain the PKI-related issues and ways to solve them.</a:t>
            </a:r>
            <a:endParaRPr lang="en-US" sz="1600" b="0" i="0" kern="1200" dirty="0">
              <a:ea typeface="+mn-ea"/>
              <a:cs typeface="+mn-cs"/>
            </a:endParaRPr>
          </a:p>
          <a:p>
            <a:pPr lvl="1">
              <a:lnSpc>
                <a:spcPct val="85000"/>
              </a:lnSpc>
              <a:spcBef>
                <a:spcPct val="30000"/>
              </a:spcBef>
            </a:pPr>
            <a:r>
              <a:rPr lang="en-US" sz="1600" dirty="0">
                <a:ea typeface="+mn-ea"/>
                <a:cs typeface="+mn-cs"/>
              </a:rPr>
              <a:t>Describe the</a:t>
            </a:r>
            <a:r>
              <a:rPr lang="en-US" sz="1600" dirty="0"/>
              <a:t> challenges of network monitoring and the measures taken by the security analyst to solve these issues.</a:t>
            </a:r>
            <a:endParaRPr lang="en-US" sz="1600" b="0" i="0" kern="1200" dirty="0">
              <a:effectLst/>
              <a:ea typeface="+mn-ea"/>
              <a:cs typeface="+mn-cs"/>
            </a:endParaRPr>
          </a:p>
          <a:p>
            <a:pPr lvl="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7114224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0E219CF1-CFC0-44CC-ADC9-EA579A59F065}"/>
              </a:ext>
            </a:extLst>
          </p:cNvPr>
          <p:cNvSpPr>
            <a:spLocks noGrp="1"/>
          </p:cNvSpPr>
          <p:nvPr>
            <p:ph type="ctrTitle"/>
          </p:nvPr>
        </p:nvSpPr>
        <p:spPr>
          <a:xfrm>
            <a:off x="469497" y="1246496"/>
            <a:ext cx="6557379" cy="1666626"/>
          </a:xfrm>
        </p:spPr>
        <p:txBody>
          <a:bodyPr/>
          <a:lstStyle/>
          <a:p>
            <a:r>
              <a:rPr lang="en-US" dirty="0">
                <a:solidFill>
                  <a:schemeClr val="accent5">
                    <a:lumMod val="40000"/>
                    <a:lumOff val="60000"/>
                  </a:schemeClr>
                </a:solidFill>
              </a:rPr>
              <a:t>Module 21: Cryptography</a:t>
            </a: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rgbClr val="AFE8FB"/>
                </a:solidFill>
              </a:rPr>
              <a:t>CyberOps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30749</TotalTime>
  <Words>7508</Words>
  <Application>Microsoft Macintosh PowerPoint</Application>
  <PresentationFormat>On-screen Show (16:9)</PresentationFormat>
  <Paragraphs>807</Paragraphs>
  <Slides>66</Slides>
  <Notes>65</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CiscoSans</vt:lpstr>
      <vt:lpstr>CiscoSans ExtraLight</vt:lpstr>
      <vt:lpstr>Times New Roman</vt:lpstr>
      <vt:lpstr>Wingdings</vt:lpstr>
      <vt:lpstr>Default Theme</vt:lpstr>
      <vt:lpstr>Module 21: Cryptography</vt:lpstr>
      <vt:lpstr>Instructor Materials – Module 21 Planning Guide</vt:lpstr>
      <vt:lpstr>What to Expect in this Module</vt:lpstr>
      <vt:lpstr>Check Your Understanding</vt:lpstr>
      <vt:lpstr>Module 21: Activities</vt:lpstr>
      <vt:lpstr>Module 21: Best Practices</vt:lpstr>
      <vt:lpstr>Module 21: Best Practices (Contd.)</vt:lpstr>
      <vt:lpstr>Module 21: Best Practices (Contd.)</vt:lpstr>
      <vt:lpstr>Module 21: Cryptography</vt:lpstr>
      <vt:lpstr>Module Objectives</vt:lpstr>
      <vt:lpstr>21.1 Integrity and Authenticity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21.2 Confidentiality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21.3 Public Key Cryptography</vt:lpstr>
      <vt:lpstr>PowerPoint Presentation</vt:lpstr>
      <vt:lpstr>PowerPoint Presentation</vt:lpstr>
      <vt:lpstr>PowerPoint Presentation</vt:lpstr>
      <vt:lpstr>PowerPoint Presentation</vt:lpstr>
      <vt:lpstr>PowerPoint Presentation</vt:lpstr>
      <vt:lpstr>PowerPoint Presentation</vt:lpstr>
      <vt:lpstr>21.4 Authorities and the PKI Trust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21.5 Applications and Impacts of Cryptography</vt:lpstr>
      <vt:lpstr>PowerPoint Presentation</vt:lpstr>
      <vt:lpstr>PowerPoint Presentation</vt:lpstr>
      <vt:lpstr>PowerPoint Presentation</vt:lpstr>
      <vt:lpstr>PowerPoint Presentation</vt:lpstr>
      <vt:lpstr>21.6 Public Key Cryptography Summary </vt:lpstr>
      <vt:lpstr>Public Key Cryptography Summary What Did I Learn in this Module?</vt:lpstr>
      <vt:lpstr>Public Key Cryptography Summary What Did I Learn in this Module? (Contd.)</vt:lpstr>
      <vt:lpstr>Module 21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Deepali Mehrotra (dmehrotr)</cp:lastModifiedBy>
  <cp:revision>1495</cp:revision>
  <dcterms:created xsi:type="dcterms:W3CDTF">2016-08-22T22:27:36Z</dcterms:created>
  <dcterms:modified xsi:type="dcterms:W3CDTF">2020-08-24T15:52:39Z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