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4"/>
  </p:notesMasterIdLst>
  <p:sldIdLst>
    <p:sldId id="513" r:id="rId2"/>
    <p:sldId id="730" r:id="rId3"/>
    <p:sldId id="1070" r:id="rId4"/>
    <p:sldId id="880" r:id="rId5"/>
    <p:sldId id="924" r:id="rId6"/>
    <p:sldId id="1074" r:id="rId7"/>
    <p:sldId id="1075" r:id="rId8"/>
    <p:sldId id="876" r:id="rId9"/>
    <p:sldId id="1079" r:id="rId10"/>
    <p:sldId id="759" r:id="rId11"/>
    <p:sldId id="628" r:id="rId12"/>
    <p:sldId id="1151" r:id="rId13"/>
    <p:sldId id="1152" r:id="rId14"/>
    <p:sldId id="1153" r:id="rId15"/>
    <p:sldId id="1154" r:id="rId16"/>
    <p:sldId id="1155" r:id="rId17"/>
    <p:sldId id="1156" r:id="rId18"/>
    <p:sldId id="1157" r:id="rId19"/>
    <p:sldId id="1158" r:id="rId20"/>
    <p:sldId id="1160" r:id="rId21"/>
    <p:sldId id="1161" r:id="rId22"/>
    <p:sldId id="1162" r:id="rId23"/>
    <p:sldId id="1163" r:id="rId24"/>
    <p:sldId id="1164" r:id="rId25"/>
    <p:sldId id="1165" r:id="rId26"/>
    <p:sldId id="1166" r:id="rId27"/>
    <p:sldId id="1167" r:id="rId28"/>
    <p:sldId id="1168" r:id="rId29"/>
    <p:sldId id="1169" r:id="rId30"/>
    <p:sldId id="1170" r:id="rId31"/>
    <p:sldId id="1149" r:id="rId32"/>
    <p:sldId id="291" r:id="rId33"/>
  </p:sldIdLst>
  <p:sldSz cx="9144000" cy="5143500" type="screen16x9"/>
  <p:notesSz cx="6858000" cy="9144000"/>
  <p:custDataLst>
    <p:tags r:id="rId3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Sue Livingston -X (suliving - UNICON INC at Cisco)" initials="SL-(-UIaC" lastIdx="4" clrIdx="3">
    <p:extLst/>
  </p:cmAuthor>
  <p:cmAuthor id="4" name="jagibbon" initials="jmg" lastIdx="3" clrIdx="4">
    <p:extLst/>
  </p:cmAuthor>
  <p:cmAuthor id="5" name="Sneha Alex" initials="SA" lastIdx="19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C69"/>
    <a:srgbClr val="58585B"/>
    <a:srgbClr val="AFE8FB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3" autoAdjust="0"/>
    <p:restoredTop sz="82060" autoAdjust="0"/>
  </p:normalViewPr>
  <p:slideViewPr>
    <p:cSldViewPr snapToGrid="0" showGuides="1">
      <p:cViewPr>
        <p:scale>
          <a:sx n="106" d="100"/>
          <a:sy n="106" d="100"/>
        </p:scale>
        <p:origin x="-648" y="102"/>
      </p:cViewPr>
      <p:guideLst>
        <p:guide orient="horz" pos="1620"/>
        <p:guide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0-07-28T14:15:45.980" idx="19">
    <p:pos x="10" y="10"/>
    <p:text>Striked 2 points in the note section.</p:text>
    <p:extLst mod="1">
      <p:ext uri="{C676402C-5697-4E1C-873F-D02D1690AC5C}">
        <p15:threadingInfo xmlns:p15="http://schemas.microsoft.com/office/powerpoint/2012/main" xmlns="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CyberOps Associate v1.0</a:t>
            </a:r>
          </a:p>
          <a:p>
            <a:r>
              <a:rPr lang="en-US" sz="1200" b="0" dirty="0"/>
              <a:t>Module 22: </a:t>
            </a:r>
            <a:r>
              <a:rPr lang="en-US" sz="1200" b="0" dirty="0">
                <a:solidFill>
                  <a:srgbClr val="FF0000"/>
                </a:solidFill>
              </a:rPr>
              <a:t>Endpoint Protection</a:t>
            </a:r>
            <a:endParaRPr lang="en-GB" b="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baseline="0" dirty="0"/>
              <a:t>Source:</a:t>
            </a:r>
          </a:p>
          <a:p>
            <a:r>
              <a:rPr lang="en-US" sz="1200" b="0" baseline="0" dirty="0"/>
              <a:t>22 </a:t>
            </a:r>
            <a:r>
              <a:rPr lang="en-GB" sz="1200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22.1 </a:t>
            </a:r>
            <a:r>
              <a:rPr lang="en-GB" sz="1200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Antimalware Protection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u="sng" dirty="0"/>
              <a:t>In-Session Activities / Explanations: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Time:</a:t>
            </a:r>
            <a:r>
              <a:rPr lang="en-US" sz="1200" b="1" baseline="0" dirty="0"/>
              <a:t> </a:t>
            </a:r>
            <a:r>
              <a:rPr lang="en-US" sz="1200" b="0" baseline="0" dirty="0"/>
              <a:t>10</a:t>
            </a:r>
            <a:r>
              <a:rPr lang="en-US" sz="1200" dirty="0"/>
              <a:t> mins</a:t>
            </a:r>
            <a:endParaRPr lang="en-US" sz="1200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Instructor Notes: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threats and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secure them.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host-based and network-based malware protections.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Encourage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learners to complete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CYU on 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‘Identify the Antimalware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erms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Concepts.’</a:t>
            </a:r>
            <a:endParaRPr lang="en-US" sz="1200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Key Points:</a:t>
            </a:r>
            <a:r>
              <a:rPr lang="en-US" sz="1200" b="1" baseline="0" dirty="0"/>
              <a:t> </a:t>
            </a:r>
            <a:r>
              <a:rPr lang="en-US" sz="1200" b="0" baseline="0" dirty="0"/>
              <a:t>Endpoints, Antimalware</a:t>
            </a: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baseline="0" dirty="0"/>
              <a:t>22</a:t>
            </a:r>
            <a:r>
              <a:rPr lang="en-US" sz="1200" b="0" dirty="0"/>
              <a:t>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22.1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Antimalware Protection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22.1.1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Threats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baseline="0" dirty="0"/>
              <a:t>22</a:t>
            </a:r>
            <a:r>
              <a:rPr lang="en-US" sz="1200" b="0" dirty="0"/>
              <a:t>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22.1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Antimalware Protection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22.1.2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Security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630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baseline="0" dirty="0"/>
              <a:t>22</a:t>
            </a:r>
            <a:r>
              <a:rPr lang="en-US" sz="1200" b="0" dirty="0"/>
              <a:t>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22.1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Antimalware Protection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22.1.3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Host-Based Malware Protection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32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baseline="0" dirty="0"/>
              <a:t>22</a:t>
            </a:r>
            <a:r>
              <a:rPr lang="en-US" sz="1200" b="0" dirty="0"/>
              <a:t>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22.1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Antimalware Protection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22.1.3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Host-Based Malware Protection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345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baseline="0" dirty="0"/>
              <a:t>22</a:t>
            </a:r>
            <a:r>
              <a:rPr lang="en-US" sz="1200" b="0" dirty="0"/>
              <a:t>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22.1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Antimalware Protection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22.1.3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Host-Based Malware Protection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862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baseline="0" dirty="0"/>
              <a:t>22</a:t>
            </a:r>
            <a:r>
              <a:rPr lang="en-US" sz="1200" b="0" dirty="0"/>
              <a:t>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22.1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Antimalware Protection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22.1.4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Network-Based Malware Protection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121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baseline="0" dirty="0"/>
              <a:t>22</a:t>
            </a:r>
            <a:r>
              <a:rPr lang="en-US" sz="1200" b="0" dirty="0"/>
              <a:t>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22.1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Antimalware Protection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22.1.4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Network-Based Malware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22.1.5 </a:t>
            </a:r>
            <a:r>
              <a:rPr lang="en-GB" dirty="0" smtClean="0"/>
              <a:t>–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Your Understanding - Identify Antimalware Terms and Concepts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184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baseline="0" dirty="0"/>
              <a:t>Source:</a:t>
            </a:r>
          </a:p>
          <a:p>
            <a:r>
              <a:rPr lang="en-US" sz="1200" b="0" baseline="0" dirty="0"/>
              <a:t>22 </a:t>
            </a:r>
            <a:r>
              <a:rPr lang="en-GB" sz="1200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22.2 </a:t>
            </a:r>
            <a:r>
              <a:rPr lang="en-GB" sz="1200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Host-Based Intrusion Protection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u="sng" dirty="0"/>
              <a:t>In-Session Activities / Explanations: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Time:</a:t>
            </a:r>
            <a:r>
              <a:rPr lang="en-US" sz="1200" b="1" baseline="0" dirty="0"/>
              <a:t> </a:t>
            </a:r>
            <a:r>
              <a:rPr lang="en-US" sz="1200" b="0" baseline="0" dirty="0"/>
              <a:t>10</a:t>
            </a:r>
            <a:r>
              <a:rPr lang="en-US" sz="1200" dirty="0"/>
              <a:t> mins</a:t>
            </a:r>
            <a:endParaRPr lang="en-US" sz="1200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Instructor Notes: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host-based firewalls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an overview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HIDS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HIDS operation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HIDS products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Encourage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learners to complete the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CYU on Identify the Host-Based Intrusion Protection Terminology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Key Points:</a:t>
            </a:r>
            <a:r>
              <a:rPr lang="en-US" sz="1200" b="1" baseline="0" dirty="0"/>
              <a:t> </a:t>
            </a:r>
            <a:r>
              <a:rPr lang="en-US" sz="1200" b="0" baseline="0" dirty="0"/>
              <a:t>Host-based Firewalls, HIDS, OSSEC</a:t>
            </a: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07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baseline="0" dirty="0"/>
              <a:t>22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22.2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dirty="0"/>
              <a:t>Host-Based Intrusion Protection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22.2.1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Host-Based Firewalls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8858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20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baseline="0" dirty="0"/>
              <a:t>22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22.2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dirty="0"/>
              <a:t>Host-Based Intrusion Protection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22.2.2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Host-Based Intrusion Detection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970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baseline="0" dirty="0"/>
              <a:t>22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22.2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dirty="0"/>
              <a:t>Host-Based Intrusion Protection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22.2.3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HIDS Operation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394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baseline="0" dirty="0"/>
              <a:t>22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22.2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dirty="0"/>
              <a:t>Host-Based Intrusion Protection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22.2.4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HIDS Products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22.2.5 </a:t>
            </a:r>
            <a:r>
              <a:rPr lang="en-GB" dirty="0" smtClean="0"/>
              <a:t>–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your Understanding - Identify the Host-Based Intrusion Protection Terminology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171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baseline="0" dirty="0"/>
              <a:t>Source:</a:t>
            </a:r>
          </a:p>
          <a:p>
            <a:r>
              <a:rPr lang="en-US" sz="1200" b="0" baseline="0" dirty="0"/>
              <a:t>22 </a:t>
            </a:r>
            <a:r>
              <a:rPr lang="en-GB" sz="1200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22.3 </a:t>
            </a:r>
            <a:r>
              <a:rPr lang="en-GB" sz="1200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Application Security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u="sng" dirty="0"/>
              <a:t>In-Session Activities / Explanations: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Time:</a:t>
            </a:r>
            <a:r>
              <a:rPr lang="en-US" sz="1200" b="1" baseline="0" dirty="0"/>
              <a:t> </a:t>
            </a:r>
            <a:r>
              <a:rPr lang="en-US" sz="1200" b="0" baseline="0" dirty="0"/>
              <a:t>10</a:t>
            </a:r>
            <a:r>
              <a:rPr lang="en-US" sz="1200" dirty="0"/>
              <a:t> mins</a:t>
            </a:r>
            <a:endParaRPr lang="en-US" sz="1200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Instructor Notes: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Briefly explain attack surface.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difference between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blacklisting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whitelisting.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Encourage the learners to gather information 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Spamhaus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Project’ and present it in the class.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system-based sandboxing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Key </a:t>
            </a:r>
            <a:r>
              <a:rPr lang="en-US" sz="1200" b="1" dirty="0"/>
              <a:t>Points:</a:t>
            </a:r>
            <a:r>
              <a:rPr lang="en-US" sz="1200" b="1" baseline="0" dirty="0"/>
              <a:t> </a:t>
            </a:r>
            <a:r>
              <a:rPr lang="en-US" sz="1200" b="0" baseline="0" dirty="0" smtClean="0"/>
              <a:t>Attack Surface</a:t>
            </a:r>
            <a:r>
              <a:rPr lang="en-US" sz="1200" b="1" baseline="0" dirty="0" smtClean="0"/>
              <a:t>, </a:t>
            </a:r>
            <a:r>
              <a:rPr lang="en-US" sz="1200" b="0" baseline="0" dirty="0" smtClean="0"/>
              <a:t>Blacklisting</a:t>
            </a:r>
            <a:r>
              <a:rPr lang="en-US" sz="1200" b="0" baseline="0" dirty="0"/>
              <a:t>, Whitelisting, </a:t>
            </a:r>
            <a:r>
              <a:rPr lang="en-US" sz="1200" b="0" baseline="0" dirty="0" smtClean="0"/>
              <a:t>System-based Sandboxing </a:t>
            </a: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2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baseline="0" dirty="0"/>
              <a:t>22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22.3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dirty="0"/>
              <a:t>Application Security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22.3.1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Attack Surface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baseline="0" dirty="0"/>
              <a:t>22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22.3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dirty="0"/>
              <a:t>Application Security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22.3.2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Blacklisting and Whitelisting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250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baseline="0" dirty="0"/>
              <a:t>22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22.3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dirty="0"/>
              <a:t>Application Security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22.3.2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Blacklisting and Whitelisting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437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baseline="0" dirty="0"/>
              <a:t>22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22.3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dirty="0"/>
              <a:t>Application Security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22.3.3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System-Based Sandboxing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49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baseline="0" dirty="0"/>
              <a:t>22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22.3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dirty="0"/>
              <a:t>Application Security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22.3.4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Sandbox to Launch Malware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323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baseline="0" dirty="0"/>
              <a:t>Source:</a:t>
            </a:r>
          </a:p>
          <a:p>
            <a:r>
              <a:rPr lang="en-US" sz="1200" b="0" baseline="0" dirty="0"/>
              <a:t>22 </a:t>
            </a:r>
            <a:r>
              <a:rPr lang="en-GB" sz="1200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22.4 </a:t>
            </a:r>
            <a:r>
              <a:rPr lang="en-GB" sz="1200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 Summary</a:t>
            </a:r>
          </a:p>
          <a:p>
            <a:pPr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u="sng" dirty="0">
                <a:solidFill>
                  <a:prstClr val="black"/>
                </a:solidFill>
              </a:rPr>
              <a:t>In-Session Activities / Explanations:</a:t>
            </a:r>
            <a:endParaRPr lang="en-US" sz="1200" dirty="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black"/>
                </a:solidFill>
              </a:rPr>
              <a:t>Time: </a:t>
            </a:r>
            <a:r>
              <a:rPr lang="en-US" sz="1200" b="0" dirty="0" smtClean="0">
                <a:solidFill>
                  <a:prstClr val="black"/>
                </a:solidFill>
              </a:rPr>
              <a:t>5</a:t>
            </a:r>
            <a:r>
              <a:rPr lang="en-US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mins</a:t>
            </a:r>
          </a:p>
          <a:p>
            <a:pPr marL="171450" lvl="0" indent="-171450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200" b="1" dirty="0">
                <a:solidFill>
                  <a:prstClr val="black"/>
                </a:solidFill>
              </a:rPr>
              <a:t>Instructor Notes: </a:t>
            </a:r>
          </a:p>
          <a:p>
            <a:pPr marL="341313" lvl="1" indent="-171450" algn="l" defTabSz="457200" rtl="0" eaLnBrk="1" latinLnBrk="0" hangingPunct="1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out the summary points mentioned on the slide.</a:t>
            </a:r>
          </a:p>
          <a:p>
            <a:pPr marL="341313" lvl="1" indent="-171450" algn="l" defTabSz="457200" rtl="0" eaLnBrk="1" latinLnBrk="0" hangingPunct="1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the same with the participants.</a:t>
            </a:r>
          </a:p>
          <a:p>
            <a:pPr marL="341313" lvl="1" indent="-171450" algn="l" defTabSz="457200" rtl="0" eaLnBrk="1" latinLnBrk="0" hangingPunct="1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 if they have any questions or doubts. </a:t>
            </a:r>
          </a:p>
          <a:p>
            <a:pPr marL="341313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Ensure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the learners complete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module quiz.</a:t>
            </a:r>
          </a:p>
          <a:p>
            <a:pPr marL="171450" lvl="0" indent="-171450" algn="l" defTabSz="457200" rtl="0" eaLnBrk="1" latinLnBrk="0" hangingPunct="1">
              <a:buFont typeface="Arial" panose="020B0604020202020204" pitchFamily="34" charset="0"/>
              <a:buChar char="•"/>
              <a:tabLst>
                <a:tab pos="117475" algn="l"/>
              </a:tabLst>
            </a:pPr>
            <a:r>
              <a:rPr lang="en-US" sz="1200" b="1" kern="12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Key Points</a:t>
            </a:r>
            <a:r>
              <a:rPr lang="en-US" sz="1200" b="1" i="0" kern="12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200" b="0" i="1" kern="1200" baseline="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NA</a:t>
            </a:r>
            <a:endParaRPr lang="en-U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86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52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30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baseline="0" dirty="0"/>
              <a:t>22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22.4 </a:t>
            </a:r>
            <a:r>
              <a:rPr lang="en-GB" dirty="0"/>
              <a:t>–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dirty="0"/>
              <a:t>Endpoint Protection Summary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22.4.1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Did I Learn in this Module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22.4.2 </a:t>
            </a:r>
            <a:r>
              <a:rPr lang="en-GB" dirty="0" smtClean="0"/>
              <a:t>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Endpoint Protection Quiz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1208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baseline="0" dirty="0"/>
              <a:t>22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366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29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4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969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>
                <a:solidFill>
                  <a:prstClr val="black"/>
                </a:solidFill>
              </a:rPr>
              <a:pPr algn="r"/>
              <a:t>7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196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Cisco Networking Academy Program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CyberOps Associate v1.0</a:t>
            </a:r>
          </a:p>
          <a:p>
            <a:r>
              <a:rPr lang="en-US" sz="1200" b="0" dirty="0"/>
              <a:t>Module 22: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b="1" u="sng" dirty="0"/>
              <a:t>In-Session Activities / Explanations: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Time:</a:t>
            </a:r>
            <a:r>
              <a:rPr lang="en-US" sz="1200" b="1" baseline="0" dirty="0">
                <a:solidFill>
                  <a:srgbClr val="FF0000"/>
                </a:solidFill>
              </a:rPr>
              <a:t> </a:t>
            </a:r>
            <a:r>
              <a:rPr lang="en-US" sz="1200" b="0" baseline="0" dirty="0">
                <a:solidFill>
                  <a:srgbClr val="FF0000"/>
                </a:solidFill>
              </a:rPr>
              <a:t>5</a:t>
            </a:r>
            <a:r>
              <a:rPr lang="en-US" sz="1200" b="0" baseline="0" dirty="0" smtClean="0">
                <a:solidFill>
                  <a:srgbClr val="FF0000"/>
                </a:solidFill>
              </a:rPr>
              <a:t> </a:t>
            </a:r>
            <a:r>
              <a:rPr lang="en-US" sz="1200" b="0" baseline="0" dirty="0">
                <a:solidFill>
                  <a:srgbClr val="FF0000"/>
                </a:solidFill>
              </a:rPr>
              <a:t>mins</a:t>
            </a:r>
            <a:endParaRPr lang="en-US" sz="1200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Instructor Notes: </a:t>
            </a:r>
            <a:endParaRPr lang="en-US" sz="1200" dirty="0"/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Welcome the audience in a warm and cordial manner. Ensure that everyone is set up with the required resources</a:t>
            </a:r>
            <a:r>
              <a:rPr lang="en-US" sz="1200" dirty="0" smtClean="0"/>
              <a:t>.</a:t>
            </a:r>
            <a:endParaRPr lang="en-US" sz="1200" strike="sngStrike" dirty="0"/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200" strike="noStrike" dirty="0"/>
              <a:t>Introduce the topic and encourage learners to come up with a list of expectations from the session. Collate topics on the white board or Desktop while using learner’s inputs to interpret them in words.</a:t>
            </a:r>
            <a:r>
              <a:rPr lang="en-US" sz="1200" b="1" strike="noStrike" dirty="0"/>
              <a:t> </a:t>
            </a:r>
            <a:endParaRPr lang="en-US" sz="1200" b="1" strike="noStrike" dirty="0">
              <a:solidFill>
                <a:prstClr val="black"/>
              </a:solidFill>
            </a:endParaRP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Read out the Objectives and briefly describe each.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/>
              <a:t>Key Points: </a:t>
            </a:r>
            <a:r>
              <a:rPr lang="en-US" sz="1200" b="0" i="1" dirty="0"/>
              <a:t>NA</a:t>
            </a:r>
            <a:endParaRPr lang="en-US" sz="1200" i="1" dirty="0"/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9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CyberOps Associate v1.0</a:t>
            </a:r>
          </a:p>
          <a:p>
            <a:pPr>
              <a:buFontTx/>
              <a:buNone/>
            </a:pPr>
            <a:r>
              <a:rPr lang="en-US" sz="1200" b="0" dirty="0"/>
              <a:t>22 </a:t>
            </a:r>
            <a:r>
              <a:rPr lang="en-GB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Endpoint Protection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>
                <a:solidFill>
                  <a:srgbClr val="FF0000"/>
                </a:solidFill>
              </a:rPr>
              <a:t>22.0 </a:t>
            </a:r>
            <a:r>
              <a:rPr lang="en-GB" dirty="0"/>
              <a:t>–</a:t>
            </a:r>
            <a:r>
              <a:rPr lang="en-GB" baseline="0" dirty="0"/>
              <a:t> Introduction</a:t>
            </a:r>
            <a:endParaRPr lang="en-GB" b="0" dirty="0">
              <a:solidFill>
                <a:srgbClr val="FF0000"/>
              </a:solidFill>
            </a:endParaRPr>
          </a:p>
          <a:p>
            <a:r>
              <a:rPr lang="en-GB" baseline="0" dirty="0"/>
              <a:t>22.0.2 </a:t>
            </a:r>
            <a:r>
              <a:rPr lang="en-GB" dirty="0"/>
              <a:t>– </a:t>
            </a:r>
            <a:r>
              <a:rPr lang="en-US" dirty="0"/>
              <a:t>What Will I Learn in this Module?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=""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=""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=""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2020 Cisco </a:t>
            </a: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and/or its affiliates. All rights reserved</a:t>
            </a:r>
            <a:r>
              <a:rPr lang="en-US" sz="600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.  </a:t>
            </a: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2020 Cisco </a:t>
            </a: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and/or its affiliates. All rights reserved</a:t>
            </a:r>
            <a:r>
              <a:rPr lang="en-US" sz="600" dirty="0" smtClean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.  </a:t>
            </a: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3759" y="1356508"/>
            <a:ext cx="7819480" cy="1215242"/>
          </a:xfrm>
        </p:spPr>
        <p:txBody>
          <a:bodyPr/>
          <a:lstStyle/>
          <a:p>
            <a:r>
              <a:rPr lang="en-US" dirty="0">
                <a:solidFill>
                  <a:srgbClr val="AFE8FB"/>
                </a:solidFill>
              </a:rPr>
              <a:t>Module 22</a:t>
            </a:r>
            <a:r>
              <a:rPr dirty="0">
                <a:solidFill>
                  <a:srgbClr val="AFE8FB"/>
                </a:solidFill>
              </a:rPr>
              <a:t>: </a:t>
            </a:r>
            <a:r>
              <a:rPr lang="en-US" dirty="0">
                <a:solidFill>
                  <a:srgbClr val="AFE8FB"/>
                </a:solidFill>
              </a:rPr>
              <a:t>Endpoint Protection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dirty="0" err="1">
                <a:solidFill>
                  <a:srgbClr val="AFE8FB"/>
                </a:solidFill>
              </a:rPr>
              <a:t>CyberOps</a:t>
            </a:r>
            <a:r>
              <a:rPr dirty="0">
                <a:solidFill>
                  <a:srgbClr val="AFE8FB"/>
                </a:solidFill>
              </a:rPr>
              <a:t> </a:t>
            </a:r>
            <a:r>
              <a:rPr dirty="0" smtClean="0">
                <a:solidFill>
                  <a:srgbClr val="AFE8FB"/>
                </a:solidFill>
              </a:rPr>
              <a:t>Associate</a:t>
            </a:r>
            <a:r>
              <a:rPr lang="en-IN" dirty="0" smtClean="0">
                <a:solidFill>
                  <a:srgbClr val="AFE8FB"/>
                </a:solidFill>
              </a:rPr>
              <a:t> </a:t>
            </a:r>
            <a:r>
              <a:rPr dirty="0" smtClean="0">
                <a:solidFill>
                  <a:srgbClr val="AFE8FB"/>
                </a:solidFill>
              </a:rPr>
              <a:t>v1.0</a:t>
            </a:r>
            <a:endParaRPr lang="en-US" dirty="0">
              <a:solidFill>
                <a:srgbClr val="AFE8F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04" y="1353787"/>
            <a:ext cx="8858992" cy="136401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22.1 Antimalware Protection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Endpoint Protection</a:t>
            </a:r>
            <a:r>
              <a:rPr altLang="en-US" dirty="0"/>
              <a:t/>
            </a:r>
            <a:br>
              <a:rPr altLang="en-US" dirty="0"/>
            </a:br>
            <a:r>
              <a:rPr lang="en-US" dirty="0"/>
              <a:t>Endpoint Threats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4"/>
            <a:ext cx="4172213" cy="3829327"/>
          </a:xfrm>
        </p:spPr>
        <p:txBody>
          <a:bodyPr/>
          <a:lstStyle/>
          <a:p>
            <a:pPr marL="166688" indent="-166688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1600" dirty="0"/>
              <a:t>Endpoints can be defined as hosts on the network that can access or be accessed by other hosts on the network.</a:t>
            </a:r>
          </a:p>
          <a:p>
            <a:pPr marL="166688" indent="-166688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1600" dirty="0"/>
              <a:t>Each endpoint is potentially a way for malicious software to gain access to a network.</a:t>
            </a:r>
          </a:p>
          <a:p>
            <a:pPr marL="166688" indent="-166688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1600" dirty="0"/>
              <a:t>Devices that remotely access networks through VPNs are also endpoints </a:t>
            </a:r>
            <a:r>
              <a:rPr lang="en-US" sz="1600" dirty="0" smtClean="0"/>
              <a:t>that </a:t>
            </a:r>
            <a:r>
              <a:rPr lang="en-US" sz="1600" dirty="0"/>
              <a:t>could inject malware into the VPN network from the public network</a:t>
            </a:r>
            <a:r>
              <a:rPr lang="en-US" sz="1600" dirty="0" smtClean="0"/>
              <a:t>.</a:t>
            </a:r>
          </a:p>
          <a:p>
            <a:pPr marL="166688" indent="-166688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1600" dirty="0"/>
              <a:t>Several common types of malware have been found to significantly change features in less than 24 hours in order to evade detection.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ClrTx/>
              <a:buSzPct val="100000"/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58A91CD-F621-4E89-99F1-CC687DC94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878" y="927208"/>
            <a:ext cx="4454532" cy="347205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 Box 6">
            <a:extLst>
              <a:ext uri="{FF2B5EF4-FFF2-40B4-BE49-F238E27FC236}">
                <a16:creationId xmlns="" xmlns:a16="http://schemas.microsoft.com/office/drawing/2014/main" id="{FA790B81-E4E0-4344-97EE-4F837FB36190}"/>
              </a:ext>
            </a:extLst>
          </p:cNvPr>
          <p:cNvSpPr/>
          <p:nvPr/>
        </p:nvSpPr>
        <p:spPr>
          <a:xfrm>
            <a:off x="4446878" y="4417599"/>
            <a:ext cx="44545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+mn-lt"/>
              </a:rPr>
              <a:t>Malicious Spam Percentage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Endpoint Protection</a:t>
            </a:r>
            <a:r>
              <a:rPr altLang="en-US" dirty="0"/>
              <a:t/>
            </a:r>
            <a:br>
              <a:rPr altLang="en-US" dirty="0"/>
            </a:br>
            <a:r>
              <a:rPr lang="en-US" dirty="0"/>
              <a:t>Endpoint Security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6056" y="698207"/>
            <a:ext cx="4544174" cy="3943744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/>
              <a:t>As many attacks originate from inside the network, securing an internal LAN is nearly as important as securing the outside network perimeter.	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/>
              <a:t>After an internal host is infiltrated, it can become a starting point for an attacker to gain access to critical system devices, such as servers and sensitive information.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There are two internal LAN elements to secure:</a:t>
            </a:r>
          </a:p>
          <a:p>
            <a:pPr marL="361950" indent="-185738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b="1" dirty="0"/>
              <a:t>Endpoints </a:t>
            </a:r>
            <a:r>
              <a:rPr lang="en-US" sz="1600" dirty="0"/>
              <a:t>-</a:t>
            </a:r>
            <a:r>
              <a:rPr lang="en-US" sz="1600" b="1" dirty="0"/>
              <a:t> </a:t>
            </a:r>
            <a:r>
              <a:rPr lang="en-US" sz="1600" dirty="0"/>
              <a:t>Hosts </a:t>
            </a:r>
            <a:r>
              <a:rPr lang="en-US" sz="1600" dirty="0" smtClean="0"/>
              <a:t>are </a:t>
            </a:r>
            <a:r>
              <a:rPr lang="en-US" sz="1600" dirty="0"/>
              <a:t>susceptible to malware-related attacks.</a:t>
            </a:r>
          </a:p>
          <a:p>
            <a:pPr marL="361950" indent="-185738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b="1" dirty="0"/>
              <a:t>Network infrastructure </a:t>
            </a:r>
            <a:r>
              <a:rPr lang="en-US" sz="1600" dirty="0"/>
              <a:t>-</a:t>
            </a:r>
            <a:r>
              <a:rPr lang="en-US" sz="1600" b="1" dirty="0"/>
              <a:t> </a:t>
            </a:r>
            <a:r>
              <a:rPr lang="en-US" sz="1600" dirty="0"/>
              <a:t>LAN infrastructure devices interconnect </a:t>
            </a:r>
            <a:r>
              <a:rPr lang="en-US" sz="1600" dirty="0" smtClean="0"/>
              <a:t>endpoints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FCB0A4A-2D4C-45B8-ADD4-25C81CDE6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113" y="823929"/>
            <a:ext cx="4537516" cy="34281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7047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Endpoint Protection</a:t>
            </a:r>
            <a:r>
              <a:rPr altLang="en-US" dirty="0"/>
              <a:t/>
            </a:r>
            <a:br>
              <a:rPr altLang="en-US" dirty="0"/>
            </a:br>
            <a:r>
              <a:rPr lang="en-US" dirty="0"/>
              <a:t>Host-Based Malware Protection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798944"/>
            <a:ext cx="8999935" cy="382932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Host-based antimalware/antivirus software and host-based firewalls are used to protect </a:t>
            </a:r>
            <a:r>
              <a:rPr lang="en-US" sz="1600" dirty="0" smtClean="0"/>
              <a:t>mobile devices using VPN.</a:t>
            </a:r>
            <a:endParaRPr lang="en-US" sz="16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ClrTx/>
              <a:buSzPct val="100000"/>
              <a:buNone/>
            </a:pPr>
            <a:r>
              <a:rPr lang="en-US" sz="1600" b="1" dirty="0"/>
              <a:t>Antivirus/Antimalware Software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/>
              <a:t>It is a software </a:t>
            </a:r>
            <a:r>
              <a:rPr lang="en-US" sz="1600" dirty="0"/>
              <a:t>that is installed on a host to detect and mitigate viruses and malware. For example, Windows Defender Virus &amp; Threat Protection, Cisco AMP for Endpoints, Norton Security, McAfee, Trend Micro, and others. 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Antimalware programs may detect viruses using three different approaches:</a:t>
            </a:r>
          </a:p>
          <a:p>
            <a:pPr marL="361950" indent="-174625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b="1" dirty="0"/>
              <a:t>Signature-based:</a:t>
            </a:r>
            <a:r>
              <a:rPr lang="en-US" sz="1600" dirty="0"/>
              <a:t> </a:t>
            </a:r>
            <a:r>
              <a:rPr lang="en-US" sz="1600" dirty="0" smtClean="0"/>
              <a:t>Recognizes </a:t>
            </a:r>
            <a:r>
              <a:rPr lang="en-US" sz="1600" dirty="0"/>
              <a:t>various characteristics of known malware files</a:t>
            </a:r>
          </a:p>
          <a:p>
            <a:pPr marL="361950" indent="-174625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b="1" dirty="0"/>
              <a:t>Heuristics-based:</a:t>
            </a:r>
            <a:r>
              <a:rPr lang="en-US" sz="1600" dirty="0"/>
              <a:t> </a:t>
            </a:r>
            <a:r>
              <a:rPr lang="en-US" sz="1600" dirty="0" smtClean="0"/>
              <a:t>Recognizes </a:t>
            </a:r>
            <a:r>
              <a:rPr lang="en-US" sz="1600" dirty="0"/>
              <a:t>general features shared by various types of malware</a:t>
            </a:r>
          </a:p>
          <a:p>
            <a:pPr marL="361950" indent="-174625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b="1" dirty="0"/>
              <a:t>Behavior-based:</a:t>
            </a:r>
            <a:r>
              <a:rPr lang="en-US" sz="1600" dirty="0"/>
              <a:t> </a:t>
            </a:r>
            <a:r>
              <a:rPr lang="en-US" sz="1600" dirty="0" smtClean="0"/>
              <a:t>Employs </a:t>
            </a:r>
            <a:r>
              <a:rPr lang="en-US" sz="1600" dirty="0"/>
              <a:t>analysis of suspicious behavior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/>
              <a:t>Host-based </a:t>
            </a:r>
            <a:r>
              <a:rPr lang="en-US" sz="1600" dirty="0"/>
              <a:t>antivirus protection, also known as agent-based, runs on every protected machine.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9423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Endpoint Protection</a:t>
            </a:r>
            <a:r>
              <a:rPr altLang="en-US" dirty="0"/>
              <a:t/>
            </a:r>
            <a:br>
              <a:rPr altLang="en-US" dirty="0"/>
            </a:br>
            <a:r>
              <a:rPr lang="en-US" dirty="0"/>
              <a:t>Host-Based Malware Protection (Contd.)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6" y="798944"/>
            <a:ext cx="3885494" cy="3829327"/>
          </a:xfrm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ClrTx/>
              <a:buSzPct val="100000"/>
              <a:buNone/>
            </a:pPr>
            <a:r>
              <a:rPr lang="en-US" sz="1600" b="1" dirty="0"/>
              <a:t>Host-based Firewall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This software is installed on a host.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It restricts incoming and outgoing connections to connections initiated by that host only.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/>
              <a:t>Some </a:t>
            </a:r>
            <a:r>
              <a:rPr lang="en-US" sz="1600" dirty="0"/>
              <a:t>firewall software </a:t>
            </a:r>
            <a:r>
              <a:rPr lang="en-US" sz="1600" dirty="0" smtClean="0"/>
              <a:t>can </a:t>
            </a:r>
            <a:r>
              <a:rPr lang="en-US" sz="1600" dirty="0"/>
              <a:t>prevent a host from becoming infected and stop infected hosts from spreading malware to other hosts. This function is included in some operating systems</a:t>
            </a:r>
            <a:r>
              <a:rPr lang="en-US" sz="1600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For example, Windows includes Windows Defender Firewall with Advanced </a:t>
            </a:r>
            <a:r>
              <a:rPr lang="en-US" sz="1600" dirty="0" smtClean="0"/>
              <a:t>Security. </a:t>
            </a:r>
            <a:endParaRPr lang="en-US" sz="1600" b="1" dirty="0"/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309" y="1039998"/>
            <a:ext cx="5006476" cy="365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523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Endpoint Protection</a:t>
            </a:r>
            <a:r>
              <a:rPr altLang="en-US" dirty="0"/>
              <a:t/>
            </a:r>
            <a:br>
              <a:rPr altLang="en-US" dirty="0"/>
            </a:br>
            <a:r>
              <a:rPr lang="en-US" dirty="0"/>
              <a:t>Host-Based Malware Protection (Contd.)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4"/>
            <a:ext cx="8853286" cy="3829327"/>
          </a:xfrm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ClrTx/>
              <a:buSzPct val="100000"/>
              <a:buNone/>
            </a:pPr>
            <a:r>
              <a:rPr lang="en-US" sz="1600" b="1" dirty="0"/>
              <a:t>Host-based Security Suites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It is recommended to install a host-based suite of security products on </a:t>
            </a:r>
            <a:r>
              <a:rPr lang="en-US" sz="1600" dirty="0" smtClean="0"/>
              <a:t>home and business </a:t>
            </a:r>
            <a:r>
              <a:rPr lang="en-US" sz="1600" dirty="0"/>
              <a:t>networks to provide a layered defense that will protect against most common threats.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These include antivirus, anti-phishing, safe browsing, Host-based intrusion prevention system, and firewall capabilities. 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/>
              <a:t>Host-based </a:t>
            </a:r>
            <a:r>
              <a:rPr lang="en-US" sz="1600" dirty="0"/>
              <a:t>security products also </a:t>
            </a:r>
            <a:r>
              <a:rPr lang="en-US" sz="1600" dirty="0" smtClean="0"/>
              <a:t>provide </a:t>
            </a:r>
            <a:r>
              <a:rPr lang="en-US" sz="1600" dirty="0"/>
              <a:t>telemetry function.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Most host-based security software </a:t>
            </a:r>
            <a:r>
              <a:rPr lang="en-US" sz="1600" dirty="0" smtClean="0"/>
              <a:t>includes </a:t>
            </a:r>
            <a:r>
              <a:rPr lang="en-US" sz="1600" dirty="0"/>
              <a:t>robust logging functionality </a:t>
            </a:r>
            <a:r>
              <a:rPr lang="en-US" sz="1600" dirty="0" smtClean="0"/>
              <a:t>that </a:t>
            </a:r>
            <a:r>
              <a:rPr lang="en-US" sz="1600" dirty="0"/>
              <a:t>is essential </a:t>
            </a:r>
            <a:r>
              <a:rPr lang="en-US" sz="1600" dirty="0" smtClean="0"/>
              <a:t>to cyber security operations</a:t>
            </a:r>
            <a:r>
              <a:rPr lang="en-US" sz="1600" dirty="0"/>
              <a:t>. </a:t>
            </a:r>
            <a:endParaRPr lang="en-US" sz="1600" dirty="0" smtClean="0"/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independent testing laboratory </a:t>
            </a:r>
            <a:r>
              <a:rPr lang="en-US" sz="1600" dirty="0" smtClean="0"/>
              <a:t>AV-TEST </a:t>
            </a:r>
            <a:r>
              <a:rPr lang="en-US" sz="1600" dirty="0"/>
              <a:t>provides high-quality </a:t>
            </a:r>
            <a:r>
              <a:rPr lang="en-US" sz="1600" dirty="0" smtClean="0"/>
              <a:t>reviews of host-based protections</a:t>
            </a:r>
            <a:r>
              <a:rPr lang="en-US" sz="1600" dirty="0"/>
              <a:t>, as well as </a:t>
            </a:r>
            <a:r>
              <a:rPr lang="en-US" sz="1600" dirty="0" smtClean="0"/>
              <a:t>information </a:t>
            </a:r>
            <a:r>
              <a:rPr lang="en-US" sz="1600" dirty="0"/>
              <a:t>about many other security </a:t>
            </a:r>
            <a:r>
              <a:rPr lang="en-US" sz="1600" dirty="0" smtClean="0"/>
              <a:t>products</a:t>
            </a:r>
            <a:r>
              <a:rPr lang="en-US" sz="160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5379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Endpoint Protection</a:t>
            </a:r>
            <a:r>
              <a:rPr altLang="en-US" dirty="0"/>
              <a:t/>
            </a:r>
            <a:br>
              <a:rPr altLang="en-US" dirty="0"/>
            </a:br>
            <a:r>
              <a:rPr lang="en-US" dirty="0"/>
              <a:t>Network-Based Malware Protection</a:t>
            </a:r>
          </a:p>
        </p:txBody>
      </p:sp>
      <p:sp>
        <p:nvSpPr>
          <p:cNvPr id="4" name="Content Placeholder  1"/>
          <p:cNvSpPr txBox="1"/>
          <p:nvPr/>
        </p:nvSpPr>
        <p:spPr>
          <a:xfrm>
            <a:off x="144065" y="772963"/>
            <a:ext cx="877521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00025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Network-based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malware prevention 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devices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are 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capable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of 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sharing information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among themselves to make 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better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informed decisions.</a:t>
            </a:r>
          </a:p>
          <a:p>
            <a:pPr marL="285750" indent="-200025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Protecting endpoints in a 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borderless network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can be accomplished 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using network-based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, as well as 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host-based techniques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t="1900" r="889" b="3076"/>
          <a:stretch/>
        </p:blipFill>
        <p:spPr bwMode="auto">
          <a:xfrm>
            <a:off x="1468464" y="1963455"/>
            <a:ext cx="6532536" cy="247416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 Box 1">
            <a:extLst>
              <a:ext uri="{FF2B5EF4-FFF2-40B4-BE49-F238E27FC236}">
                <a16:creationId xmlns="" xmlns:a16="http://schemas.microsoft.com/office/drawing/2014/main" id="{2985BFD3-4F44-44CC-BC43-E2A3E46D7334}"/>
              </a:ext>
            </a:extLst>
          </p:cNvPr>
          <p:cNvSpPr/>
          <p:nvPr/>
        </p:nvSpPr>
        <p:spPr>
          <a:xfrm>
            <a:off x="1468464" y="4446355"/>
            <a:ext cx="6532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+mn-lt"/>
              </a:rPr>
              <a:t>Advanced Malware Protection Everywhere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34713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Endpoint Protection</a:t>
            </a:r>
            <a:r>
              <a:rPr altLang="en-US" dirty="0"/>
              <a:t/>
            </a:r>
            <a:br>
              <a:rPr altLang="en-US" dirty="0"/>
            </a:br>
            <a:r>
              <a:rPr lang="en-US" dirty="0"/>
              <a:t>Network-Based Malware Protection (Contd.)</a:t>
            </a:r>
          </a:p>
        </p:txBody>
      </p:sp>
      <p:sp>
        <p:nvSpPr>
          <p:cNvPr id="3" name="Content Placeholder 1"/>
          <p:cNvSpPr/>
          <p:nvPr/>
        </p:nvSpPr>
        <p:spPr>
          <a:xfrm>
            <a:off x="162732" y="681931"/>
            <a:ext cx="8806915" cy="4649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00"/>
                </a:solidFill>
              </a:rPr>
              <a:t>Some examples of devices and techniques that implement host protections at the network </a:t>
            </a:r>
            <a:r>
              <a:rPr lang="en-US" sz="1600" dirty="0" smtClean="0">
                <a:solidFill>
                  <a:srgbClr val="000000"/>
                </a:solidFill>
              </a:rPr>
              <a:t>level: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9823" y="1099010"/>
            <a:ext cx="4554210" cy="3036885"/>
          </a:xfrm>
        </p:spPr>
        <p:txBody>
          <a:bodyPr/>
          <a:lstStyle/>
          <a:p>
            <a:pPr marL="452438" indent="-285750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b="1" dirty="0" smtClean="0"/>
              <a:t>Advanced </a:t>
            </a:r>
            <a:r>
              <a:rPr lang="en-US" sz="1600" b="1" dirty="0"/>
              <a:t>Malware Protection (</a:t>
            </a:r>
            <a:r>
              <a:rPr lang="en-US" sz="1600" b="1" dirty="0" smtClean="0"/>
              <a:t>AMP) </a:t>
            </a:r>
            <a:r>
              <a:rPr lang="en-US" sz="1600" dirty="0" smtClean="0"/>
              <a:t>- Provides </a:t>
            </a:r>
            <a:r>
              <a:rPr lang="en-US" sz="1600" dirty="0"/>
              <a:t>endpoint protection from viruses and malware.</a:t>
            </a:r>
          </a:p>
          <a:p>
            <a:pPr marL="452438" indent="-285750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b="1" dirty="0"/>
              <a:t>Email Security Appliance (ESA) </a:t>
            </a:r>
            <a:r>
              <a:rPr lang="en-US" sz="1600" dirty="0"/>
              <a:t>-</a:t>
            </a:r>
            <a:r>
              <a:rPr lang="en-US" sz="1600" b="1" dirty="0"/>
              <a:t> </a:t>
            </a:r>
            <a:r>
              <a:rPr lang="en-US" sz="1600" dirty="0" smtClean="0"/>
              <a:t>Provides filtering of </a:t>
            </a:r>
            <a:r>
              <a:rPr lang="en-US" sz="1600" dirty="0"/>
              <a:t>SPAM and potentially malicious emails before they </a:t>
            </a:r>
            <a:r>
              <a:rPr lang="en-US" sz="1600" dirty="0" smtClean="0"/>
              <a:t>reach </a:t>
            </a:r>
            <a:r>
              <a:rPr lang="en-US" sz="1600" dirty="0"/>
              <a:t>the endpoint. </a:t>
            </a:r>
          </a:p>
          <a:p>
            <a:pPr marL="452438" indent="-285750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b="1" dirty="0"/>
              <a:t>Web Security Appliance (WSA) </a:t>
            </a:r>
            <a:r>
              <a:rPr lang="en-US" sz="1600" dirty="0"/>
              <a:t>-</a:t>
            </a:r>
            <a:r>
              <a:rPr lang="en-US" sz="1600" b="1" dirty="0"/>
              <a:t> </a:t>
            </a:r>
            <a:r>
              <a:rPr lang="en-US" sz="1600" dirty="0" smtClean="0"/>
              <a:t>Provides </a:t>
            </a:r>
            <a:r>
              <a:rPr lang="en-US" sz="1600" dirty="0"/>
              <a:t>filtering </a:t>
            </a:r>
            <a:r>
              <a:rPr lang="en-US" sz="1600" dirty="0" smtClean="0"/>
              <a:t>of </a:t>
            </a:r>
            <a:r>
              <a:rPr lang="en-US" sz="1600" dirty="0"/>
              <a:t>websites and blacklisting </a:t>
            </a:r>
            <a:endParaRPr lang="en-US" sz="1600" dirty="0" smtClean="0"/>
          </a:p>
          <a:p>
            <a:pPr marL="452438" indent="-285750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b="1" dirty="0" smtClean="0"/>
              <a:t>Network </a:t>
            </a:r>
            <a:r>
              <a:rPr lang="en-US" sz="1600" b="1" dirty="0"/>
              <a:t>Admission Control (NAC) </a:t>
            </a:r>
            <a:r>
              <a:rPr lang="en-US" sz="1600" dirty="0"/>
              <a:t>-</a:t>
            </a:r>
            <a:r>
              <a:rPr lang="en-US" sz="1600" b="1" dirty="0"/>
              <a:t> </a:t>
            </a:r>
            <a:r>
              <a:rPr lang="en-US" sz="1600" dirty="0" smtClean="0"/>
              <a:t>Permits </a:t>
            </a:r>
            <a:r>
              <a:rPr lang="en-US" sz="1600" dirty="0"/>
              <a:t>only </a:t>
            </a:r>
            <a:r>
              <a:rPr lang="en-US" sz="1600" dirty="0" smtClean="0"/>
              <a:t>authorized </a:t>
            </a:r>
            <a:r>
              <a:rPr lang="en-US" sz="1600" dirty="0"/>
              <a:t>and compliant systems to connect to the </a:t>
            </a:r>
            <a:r>
              <a:rPr lang="en-US" sz="1600" dirty="0" smtClean="0"/>
              <a:t>network.</a:t>
            </a:r>
            <a:endParaRPr lang="en-US" sz="16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ClrTx/>
              <a:buSzPct val="100000"/>
              <a:buNone/>
            </a:pP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259" y="1242142"/>
            <a:ext cx="4587504" cy="309157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7618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39" y="1889744"/>
            <a:ext cx="8858992" cy="136401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22.2 Host-Based Intrusion Protection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86910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Host-Based Intrusion Protection</a:t>
            </a:r>
            <a:r>
              <a:rPr altLang="en-US" dirty="0"/>
              <a:t/>
            </a:r>
            <a:br>
              <a:rPr altLang="en-US" dirty="0"/>
            </a:br>
            <a:r>
              <a:rPr lang="en-US" dirty="0"/>
              <a:t>Host-Based Firewalls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4"/>
            <a:ext cx="8868199" cy="3829327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Host-based personal firewalls are standalone software programs that control traffic entering or leaving a </a:t>
            </a:r>
            <a:r>
              <a:rPr lang="en-US" sz="1600" dirty="0" smtClean="0"/>
              <a:t>computer.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/>
              <a:t>Host-based firewall applications </a:t>
            </a:r>
            <a:r>
              <a:rPr lang="en-US" sz="1600" dirty="0"/>
              <a:t>can also be configured to issue alerts to users if suspicious behavior is detected. </a:t>
            </a:r>
            <a:endParaRPr lang="en-US" sz="1600" dirty="0" smtClean="0"/>
          </a:p>
          <a:p>
            <a:pPr>
              <a:spcBef>
                <a:spcPts val="4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Some examples of host-based firewalls:</a:t>
            </a:r>
          </a:p>
          <a:p>
            <a:pPr marL="361950" indent="-176213">
              <a:spcBef>
                <a:spcPts val="4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b="1" dirty="0"/>
              <a:t>Windows Defender Firewall</a:t>
            </a:r>
            <a:r>
              <a:rPr lang="en-US" sz="1600" dirty="0"/>
              <a:t> – First included with Windows XP, Windows Firewall (now Windows Defender Firewall) uses a profile-based approach to firewall functionality. </a:t>
            </a:r>
          </a:p>
          <a:p>
            <a:pPr marL="361950" indent="-176213">
              <a:spcBef>
                <a:spcPts val="4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b="1" dirty="0" err="1"/>
              <a:t>iptables</a:t>
            </a:r>
            <a:r>
              <a:rPr lang="en-US" sz="1600" dirty="0"/>
              <a:t> – This is an application that allows Linux system administrators to configure network access rules that are part of the Linux kernel </a:t>
            </a:r>
            <a:r>
              <a:rPr lang="en-US" sz="1600" dirty="0" err="1"/>
              <a:t>Netfilter</a:t>
            </a:r>
            <a:r>
              <a:rPr lang="en-US" sz="1600" dirty="0"/>
              <a:t> modules.</a:t>
            </a:r>
          </a:p>
          <a:p>
            <a:pPr marL="361950" indent="-176213">
              <a:spcBef>
                <a:spcPts val="4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b="1" dirty="0" err="1"/>
              <a:t>nftables</a:t>
            </a:r>
            <a:r>
              <a:rPr lang="en-US" sz="1600" dirty="0"/>
              <a:t> – The successor to </a:t>
            </a:r>
            <a:r>
              <a:rPr lang="en-US" sz="1600" dirty="0" err="1"/>
              <a:t>iptables</a:t>
            </a:r>
            <a:r>
              <a:rPr lang="en-US" sz="1600" dirty="0"/>
              <a:t>, </a:t>
            </a:r>
            <a:r>
              <a:rPr lang="en-US" sz="1600" dirty="0" err="1"/>
              <a:t>nftables</a:t>
            </a:r>
            <a:r>
              <a:rPr lang="en-US" sz="1600" dirty="0"/>
              <a:t> is a Linux firewall application that uses a simple virtual machine in the Linux kernel. </a:t>
            </a:r>
          </a:p>
          <a:p>
            <a:pPr marL="361950" indent="-176213">
              <a:spcBef>
                <a:spcPts val="4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b="1" dirty="0"/>
              <a:t>TCP Wrappers</a:t>
            </a:r>
            <a:r>
              <a:rPr lang="en-US" sz="1600" dirty="0"/>
              <a:t> – This is a rule-based access control and logging system for Linux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spcBef>
                <a:spcPts val="4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59490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22 Planning Guide</a:t>
            </a:r>
          </a:p>
        </p:txBody>
      </p:sp>
      <p:sp>
        <p:nvSpPr>
          <p:cNvPr id="4099" name="Content Placeholder 34"/>
          <p:cNvSpPr>
            <a:spLocks noGrp="1" noChangeArrowheads="1"/>
          </p:cNvSpPr>
          <p:nvPr>
            <p:ph idx="1"/>
          </p:nvPr>
        </p:nvSpPr>
        <p:spPr>
          <a:xfrm>
            <a:off x="144065" y="798944"/>
            <a:ext cx="8853286" cy="3799950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Instructor Planning Guide</a:t>
            </a:r>
            <a:endParaRPr lang="en-CA" sz="1600" dirty="0"/>
          </a:p>
          <a:p>
            <a:pPr marL="285750" lvl="1" indent="-142875"/>
            <a:r>
              <a:rPr lang="en-CA" sz="1600" dirty="0"/>
              <a:t>Information to help you become familiar with the module</a:t>
            </a:r>
          </a:p>
          <a:p>
            <a:pPr marL="285750" lvl="1" indent="-142875"/>
            <a:r>
              <a:rPr lang="en-CA" sz="1600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Instructor Class Presentation</a:t>
            </a:r>
          </a:p>
          <a:p>
            <a:pPr marL="285750" lvl="1" indent="-142875"/>
            <a:r>
              <a:rPr lang="en-CA" sz="1600" dirty="0"/>
              <a:t>Optional slides that you can use in the classroom</a:t>
            </a:r>
          </a:p>
          <a:p>
            <a:pPr marL="285750" lvl="1" indent="-142875"/>
            <a:r>
              <a:rPr lang="en-CA" sz="1600" dirty="0"/>
              <a:t>Begins on slide # 8</a:t>
            </a:r>
            <a:endParaRPr lang="en-CA" sz="1600" dirty="0">
              <a:solidFill>
                <a:srgbClr val="FF0000"/>
              </a:solidFill>
            </a:endParaRPr>
          </a:p>
          <a:p>
            <a:pPr marL="285750" lvl="1" indent="-142875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www.netacad.com,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Host-Based Intrusion Protection</a:t>
            </a:r>
            <a:r>
              <a:rPr altLang="en-US" dirty="0"/>
              <a:t/>
            </a:r>
            <a:br>
              <a:rPr altLang="en-US" dirty="0"/>
            </a:br>
            <a:r>
              <a:rPr lang="en-US" dirty="0"/>
              <a:t>Host-Based Intrusion Detection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59" y="721454"/>
            <a:ext cx="3893244" cy="396412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H</a:t>
            </a:r>
            <a:r>
              <a:rPr lang="en-US" sz="1600" dirty="0" smtClean="0"/>
              <a:t>ost-based </a:t>
            </a:r>
            <a:r>
              <a:rPr lang="en-US" sz="1600" dirty="0"/>
              <a:t>I</a:t>
            </a:r>
            <a:r>
              <a:rPr lang="en-US" sz="1600" dirty="0" smtClean="0"/>
              <a:t>ntrusion </a:t>
            </a:r>
            <a:r>
              <a:rPr lang="en-US" sz="1600" dirty="0"/>
              <a:t>D</a:t>
            </a:r>
            <a:r>
              <a:rPr lang="en-US" sz="1600" dirty="0" smtClean="0"/>
              <a:t>etection </a:t>
            </a:r>
            <a:r>
              <a:rPr lang="en-US" sz="1600" dirty="0"/>
              <a:t>S</a:t>
            </a:r>
            <a:r>
              <a:rPr lang="en-US" sz="1600" dirty="0" smtClean="0"/>
              <a:t>ystem </a:t>
            </a:r>
            <a:r>
              <a:rPr lang="en-US" sz="1600" dirty="0"/>
              <a:t>(HIDS) is designed to protect hosts against known and unknown malware</a:t>
            </a:r>
            <a:r>
              <a:rPr lang="en-US" sz="1600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A HIDS can perform detailed monitoring and reporting on the system configuration and application </a:t>
            </a:r>
            <a:r>
              <a:rPr lang="en-US" sz="1600" dirty="0" smtClean="0"/>
              <a:t>activity. 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IN" sz="1600" dirty="0" smtClean="0"/>
              <a:t>HIDS </a:t>
            </a:r>
            <a:r>
              <a:rPr lang="en-IN" sz="1600" dirty="0"/>
              <a:t>is a comprehensive security application that combines the functionalities of antimalware applications with firewall functionality</a:t>
            </a:r>
            <a:r>
              <a:rPr lang="en-IN" sz="1600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IN" sz="1600" dirty="0" smtClean="0"/>
              <a:t>As HIDS must </a:t>
            </a:r>
            <a:r>
              <a:rPr lang="en-IN" sz="1600" dirty="0"/>
              <a:t>run directly on the host, it is considered </a:t>
            </a:r>
            <a:r>
              <a:rPr lang="en-IN" sz="1600" dirty="0" smtClean="0"/>
              <a:t>as an </a:t>
            </a:r>
            <a:r>
              <a:rPr lang="en-IN" sz="1600" dirty="0"/>
              <a:t>agent-based system.</a:t>
            </a:r>
            <a:endParaRPr lang="en-US" sz="1600" dirty="0"/>
          </a:p>
        </p:txBody>
      </p:sp>
      <p:sp>
        <p:nvSpPr>
          <p:cNvPr id="8" name="Content Placeholder 7"/>
          <p:cNvSpPr/>
          <p:nvPr/>
        </p:nvSpPr>
        <p:spPr>
          <a:xfrm>
            <a:off x="4039891" y="4244786"/>
            <a:ext cx="4971704" cy="42695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0000"/>
                </a:solidFill>
              </a:rPr>
              <a:t>Host-based Intrusion Detection Architecture</a:t>
            </a:r>
            <a:endParaRPr lang="en-IN" sz="1600" dirty="0" smtClean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75FD0C1-180D-46A7-BB4D-045D80AE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891" y="884473"/>
            <a:ext cx="4971704" cy="33835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791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Host-Based Intrusion Protection</a:t>
            </a:r>
            <a:r>
              <a:rPr altLang="en-US" dirty="0"/>
              <a:t/>
            </a:r>
            <a:br>
              <a:rPr altLang="en-US" dirty="0"/>
            </a:br>
            <a:r>
              <a:rPr lang="en-US" dirty="0"/>
              <a:t>HIDS Operation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9381" y="811574"/>
            <a:ext cx="8853286" cy="3964125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HIDS can prevent intrusion because it uses signatures to detect known malware and prevent it from infecting a system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spcBef>
                <a:spcPts val="50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Some malware families exhibit polymorphism.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additional set of strategies </a:t>
            </a:r>
            <a:r>
              <a:rPr lang="en-US" sz="1600" dirty="0" smtClean="0"/>
              <a:t>are </a:t>
            </a:r>
            <a:r>
              <a:rPr lang="en-US" sz="1600" dirty="0"/>
              <a:t>used to detect the possibility of successful intrusions by malware that evades signature detection:</a:t>
            </a:r>
          </a:p>
          <a:p>
            <a:pPr marL="361950" indent="-176213">
              <a:spcBef>
                <a:spcPts val="50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b="1" dirty="0"/>
              <a:t>Anomaly </a:t>
            </a:r>
            <a:r>
              <a:rPr lang="en-US" sz="1600" b="1" dirty="0" smtClean="0"/>
              <a:t>based </a:t>
            </a:r>
            <a:r>
              <a:rPr lang="en-US" sz="1600" dirty="0" smtClean="0"/>
              <a:t>- </a:t>
            </a:r>
            <a:r>
              <a:rPr lang="en-US" sz="1600" dirty="0"/>
              <a:t>Host system behavior is compared to a learned baseline model of normal behavior. </a:t>
            </a:r>
            <a:r>
              <a:rPr lang="en-IN" sz="1600" dirty="0"/>
              <a:t>If an intrusion is detected, the HIDS can log details of the intrusion, send alerts to security management systems, and take action to prevent the attack. </a:t>
            </a:r>
            <a:endParaRPr lang="en-US" sz="1600" dirty="0"/>
          </a:p>
          <a:p>
            <a:pPr marL="361950" indent="-176213">
              <a:spcBef>
                <a:spcPts val="50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b="1" dirty="0"/>
              <a:t>Policy </a:t>
            </a:r>
            <a:r>
              <a:rPr lang="en-US" sz="1600" b="1" dirty="0" smtClean="0"/>
              <a:t>based </a:t>
            </a:r>
            <a:r>
              <a:rPr lang="en-US" sz="1600" dirty="0" smtClean="0"/>
              <a:t>- </a:t>
            </a:r>
            <a:r>
              <a:rPr lang="en-US" sz="1600" dirty="0"/>
              <a:t>Normal system behavior is described by rules, or the violation of rules, that are predefined. </a:t>
            </a:r>
            <a:r>
              <a:rPr lang="en-IN" sz="1600" dirty="0"/>
              <a:t>Violation of these policies will result in action by the </a:t>
            </a:r>
            <a:r>
              <a:rPr lang="en-IN" sz="1600" dirty="0" smtClean="0"/>
              <a:t>HIDS, such as shut down of software processes.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917344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Host-Based Intrusion Protection</a:t>
            </a:r>
            <a:r>
              <a:rPr altLang="en-US" dirty="0"/>
              <a:t/>
            </a:r>
            <a:br>
              <a:rPr altLang="en-US" dirty="0"/>
            </a:br>
            <a:r>
              <a:rPr lang="en-US" dirty="0"/>
              <a:t>HIDS Products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4"/>
            <a:ext cx="8853286" cy="396412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Most of the HIDS utilize software on the host and some sort of centralized security management functionality that allows integration with network security monitoring services and threat intelligence. </a:t>
            </a:r>
            <a:endParaRPr lang="en-US" sz="1600" dirty="0" smtClean="0"/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/>
              <a:t>Some </a:t>
            </a:r>
            <a:r>
              <a:rPr lang="en-US" sz="1600" dirty="0"/>
              <a:t>examples are Cisco AMP, AlienVault USM, Tripwire, and Open Source </a:t>
            </a:r>
            <a:r>
              <a:rPr lang="en-US" sz="1600" dirty="0" smtClean="0"/>
              <a:t>HIDS </a:t>
            </a:r>
            <a:r>
              <a:rPr lang="en-US" sz="1600" dirty="0"/>
              <a:t>SECurity (OSSEC).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OSSEC uses a central manager server and agents that are installed on individual hosts.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The OSSEC server, or Manager, can also receive and analyze alerts from a variety of network devices and firewalls over syslog.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OSSEC monitors system logs on hosts and also conducts file integrity checking.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324616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002" y="1393980"/>
            <a:ext cx="8519176" cy="136401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22.3 Application Security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6769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55617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Application Security</a:t>
            </a:r>
            <a:r>
              <a:rPr altLang="en-US" dirty="0"/>
              <a:t/>
            </a:r>
            <a:br>
              <a:rPr altLang="en-US" dirty="0"/>
            </a:br>
            <a:r>
              <a:rPr lang="en-US" dirty="0"/>
              <a:t>Attack Surface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3546" y="695752"/>
            <a:ext cx="4001735" cy="3937313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An attack surface is the total sum of the vulnerabilities in a given system that is accessible to an attacker</a:t>
            </a:r>
            <a:r>
              <a:rPr lang="en-US" sz="1600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IN" sz="1600" dirty="0" smtClean="0"/>
              <a:t>It can </a:t>
            </a:r>
            <a:r>
              <a:rPr lang="en-IN" sz="1600" dirty="0"/>
              <a:t>consist of open ports on servers or hosts, </a:t>
            </a:r>
            <a:r>
              <a:rPr lang="en-IN" sz="1600" dirty="0" smtClean="0"/>
              <a:t>software running </a:t>
            </a:r>
            <a:r>
              <a:rPr lang="en-IN" sz="1600" dirty="0"/>
              <a:t>on internet-facing servers, wireless network protocols, </a:t>
            </a:r>
            <a:r>
              <a:rPr lang="en-IN" sz="1600" dirty="0" smtClean="0"/>
              <a:t>and </a:t>
            </a:r>
            <a:r>
              <a:rPr lang="en-IN" sz="1600" dirty="0"/>
              <a:t>users.</a:t>
            </a:r>
            <a:endParaRPr lang="en-US" sz="1600" dirty="0" smtClean="0"/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/>
              <a:t>Components of the Attack Surface:</a:t>
            </a:r>
          </a:p>
          <a:p>
            <a:pPr marL="533400" indent="-177800">
              <a:spcBef>
                <a:spcPts val="100"/>
              </a:spcBef>
              <a:spcAft>
                <a:spcPts val="1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b="1" dirty="0"/>
              <a:t>Network Attack </a:t>
            </a:r>
            <a:r>
              <a:rPr lang="en-US" sz="1600" b="1" dirty="0" smtClean="0"/>
              <a:t>Surface:</a:t>
            </a:r>
            <a:r>
              <a:rPr lang="en-US" sz="1600" dirty="0" smtClean="0"/>
              <a:t> </a:t>
            </a:r>
            <a:r>
              <a:rPr lang="en-US" sz="1600" dirty="0"/>
              <a:t>E</a:t>
            </a:r>
            <a:r>
              <a:rPr lang="en-US" sz="1600" dirty="0" smtClean="0"/>
              <a:t>xploits </a:t>
            </a:r>
            <a:r>
              <a:rPr lang="en-US" sz="1600" dirty="0"/>
              <a:t>vulnerabilities in networks. </a:t>
            </a:r>
          </a:p>
          <a:p>
            <a:pPr marL="533400" indent="-177800">
              <a:spcBef>
                <a:spcPts val="100"/>
              </a:spcBef>
              <a:spcAft>
                <a:spcPts val="1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b="1" dirty="0" smtClean="0"/>
              <a:t>Software </a:t>
            </a:r>
            <a:r>
              <a:rPr lang="en-US" sz="1600" b="1" dirty="0"/>
              <a:t>Attack Surface:</a:t>
            </a:r>
            <a:r>
              <a:rPr lang="en-US" sz="1600" dirty="0"/>
              <a:t> D</a:t>
            </a:r>
            <a:r>
              <a:rPr lang="en-US" sz="1600" dirty="0" smtClean="0"/>
              <a:t>elivered </a:t>
            </a:r>
            <a:r>
              <a:rPr lang="en-US" sz="1600" dirty="0"/>
              <a:t>through exploitation of vulnerabilities in web, cloud, or host-based software applications.</a:t>
            </a:r>
          </a:p>
          <a:p>
            <a:pPr marL="533400" indent="-177800">
              <a:spcBef>
                <a:spcPts val="100"/>
              </a:spcBef>
              <a:spcAft>
                <a:spcPts val="1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b="1" dirty="0"/>
              <a:t>Human Attack Surface:</a:t>
            </a:r>
            <a:r>
              <a:rPr lang="en-US" sz="1600" dirty="0"/>
              <a:t> E</a:t>
            </a:r>
            <a:r>
              <a:rPr lang="en-US" sz="1600" dirty="0" smtClean="0"/>
              <a:t>xploits </a:t>
            </a:r>
            <a:r>
              <a:rPr lang="en-US" sz="1600" dirty="0"/>
              <a:t>weaknesses in user </a:t>
            </a:r>
            <a:r>
              <a:rPr lang="en-US" sz="1600" dirty="0" smtClean="0"/>
              <a:t>behavior.</a:t>
            </a:r>
            <a:endParaRPr lang="en-US" dirty="0" smtClean="0"/>
          </a:p>
          <a:p>
            <a:pPr marL="188912" lvl="1" indent="0">
              <a:buClrTx/>
              <a:buSzPct val="100000"/>
              <a:buNone/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D34E6C2-19E8-48C8-9EA5-0467ED6EF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81" y="809812"/>
            <a:ext cx="4737298" cy="306896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Text Box 1">
            <a:extLst>
              <a:ext uri="{FF2B5EF4-FFF2-40B4-BE49-F238E27FC236}">
                <a16:creationId xmlns="" xmlns:a16="http://schemas.microsoft.com/office/drawing/2014/main" id="{5F41AFC5-F444-4B4D-ADDF-4063655015AD}"/>
              </a:ext>
            </a:extLst>
          </p:cNvPr>
          <p:cNvSpPr/>
          <p:nvPr/>
        </p:nvSpPr>
        <p:spPr>
          <a:xfrm>
            <a:off x="4138681" y="3973555"/>
            <a:ext cx="4737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+mn-lt"/>
              </a:rPr>
              <a:t>An Expanding Attack Surface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443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Application Security</a:t>
            </a:r>
            <a:r>
              <a:rPr altLang="en-US" dirty="0"/>
              <a:t/>
            </a:r>
            <a:br>
              <a:rPr altLang="en-US" dirty="0"/>
            </a:br>
            <a:r>
              <a:rPr lang="en-US" dirty="0"/>
              <a:t>Application Blacklisting and Whitelisting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141" y="828666"/>
            <a:ext cx="3667937" cy="382932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Limiting access to potential threats by creating lists of prohibited applications </a:t>
            </a:r>
            <a:r>
              <a:rPr lang="en-US" sz="1600" dirty="0" smtClean="0"/>
              <a:t>is </a:t>
            </a:r>
            <a:r>
              <a:rPr lang="en-US" sz="1600" dirty="0"/>
              <a:t>known as blacklisting.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Application </a:t>
            </a:r>
            <a:r>
              <a:rPr lang="en-US" sz="1600" dirty="0" smtClean="0"/>
              <a:t>blacklists can </a:t>
            </a:r>
            <a:r>
              <a:rPr lang="en-US" sz="1600" dirty="0"/>
              <a:t>dictate which user applications are not permitted to run on a computer. 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Whitelists specify which programs are </a:t>
            </a:r>
            <a:r>
              <a:rPr lang="en-US" sz="1600" dirty="0" smtClean="0"/>
              <a:t>allowed </a:t>
            </a:r>
            <a:r>
              <a:rPr lang="en-US" sz="1600" dirty="0"/>
              <a:t>to run. </a:t>
            </a:r>
            <a:endParaRPr lang="en-US" sz="1600" dirty="0" smtClean="0"/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IN" sz="1600" dirty="0" smtClean="0"/>
              <a:t>In </a:t>
            </a:r>
            <a:r>
              <a:rPr lang="en-IN" sz="1600" dirty="0"/>
              <a:t>this way, known vulnerable applications can be prevented from creating vulnerabilities on network hosts.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6AAF0F-8EAD-4971-89D6-469D640C4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573" y="966155"/>
            <a:ext cx="4900408" cy="29707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81337C-021F-4A1A-A9D9-821CECCCF3BE}"/>
              </a:ext>
            </a:extLst>
          </p:cNvPr>
          <p:cNvSpPr/>
          <p:nvPr/>
        </p:nvSpPr>
        <p:spPr>
          <a:xfrm>
            <a:off x="3886919" y="3974593"/>
            <a:ext cx="48620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+mn-lt"/>
              </a:rPr>
              <a:t>Application Blacklisting and Whitelisting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8289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Application Security</a:t>
            </a:r>
            <a:r>
              <a:rPr altLang="en-US" dirty="0"/>
              <a:t/>
            </a:r>
            <a:br>
              <a:rPr altLang="en-US" dirty="0"/>
            </a:br>
            <a:r>
              <a:rPr lang="en-US" dirty="0"/>
              <a:t>Application Blacklisting and Whitelisting (Contd.)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3392" y="820917"/>
            <a:ext cx="4079064" cy="382932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Websites can also be whitelisted and </a:t>
            </a:r>
            <a:br>
              <a:rPr lang="en-US" sz="1600" dirty="0"/>
            </a:br>
            <a:r>
              <a:rPr lang="en-US" sz="1600" dirty="0"/>
              <a:t>blacklisted. 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These blacklists can be manually </a:t>
            </a:r>
            <a:r>
              <a:rPr lang="en-US" sz="1600" dirty="0" smtClean="0"/>
              <a:t>created, or </a:t>
            </a:r>
            <a:r>
              <a:rPr lang="en-US" sz="1600" dirty="0"/>
              <a:t>they can be obtained from various </a:t>
            </a:r>
            <a:r>
              <a:rPr lang="en-US" sz="1600" dirty="0" smtClean="0"/>
              <a:t>security </a:t>
            </a:r>
            <a:r>
              <a:rPr lang="en-US" sz="1600" dirty="0"/>
              <a:t>services. 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Blacklists can be continuously updated </a:t>
            </a:r>
            <a:r>
              <a:rPr lang="en-US" sz="1600" dirty="0" smtClean="0"/>
              <a:t>by security </a:t>
            </a:r>
            <a:r>
              <a:rPr lang="en-US" sz="1600" dirty="0"/>
              <a:t>services and distributed to </a:t>
            </a:r>
            <a:br>
              <a:rPr lang="en-US" sz="1600" dirty="0"/>
            </a:br>
            <a:r>
              <a:rPr lang="en-US" sz="1600" dirty="0"/>
              <a:t>firewalls and other security systems that </a:t>
            </a:r>
            <a:br>
              <a:rPr lang="en-US" sz="1600" dirty="0"/>
            </a:br>
            <a:r>
              <a:rPr lang="en-US" sz="1600" dirty="0"/>
              <a:t>use them.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Cisco’s Firepower security management </a:t>
            </a:r>
            <a:br>
              <a:rPr lang="en-US" sz="1600" dirty="0"/>
            </a:br>
            <a:r>
              <a:rPr lang="en-US" sz="1600" dirty="0"/>
              <a:t>system is an example of a system that can </a:t>
            </a:r>
            <a:r>
              <a:rPr lang="en-US" sz="1600" dirty="0" smtClean="0"/>
              <a:t>access </a:t>
            </a:r>
            <a:r>
              <a:rPr lang="en-US" sz="1600" dirty="0"/>
              <a:t>the Cisco Talos security intelligence </a:t>
            </a:r>
            <a:r>
              <a:rPr lang="en-US" sz="1600" dirty="0" smtClean="0"/>
              <a:t>service </a:t>
            </a:r>
            <a:r>
              <a:rPr lang="en-US" sz="1600" dirty="0"/>
              <a:t>to obtain blacklists.</a:t>
            </a: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70" y="828666"/>
            <a:ext cx="4825624" cy="38751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75810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Application Security</a:t>
            </a:r>
            <a:r>
              <a:rPr altLang="en-US" dirty="0"/>
              <a:t/>
            </a:r>
            <a:br>
              <a:rPr altLang="en-US" dirty="0"/>
            </a:br>
            <a:r>
              <a:rPr lang="en-US" dirty="0"/>
              <a:t>System-Based Sandboxing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890" y="820917"/>
            <a:ext cx="3412215" cy="382932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Sandboxing is a technique that allows suspicious files to be executed and analyzed in a safe environment. 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/>
              <a:t>Cuckoo </a:t>
            </a:r>
            <a:r>
              <a:rPr lang="en-US" sz="1600" dirty="0"/>
              <a:t>Sandbox is a popular free </a:t>
            </a:r>
            <a:r>
              <a:rPr lang="en-US" sz="1600" dirty="0" smtClean="0"/>
              <a:t>malware </a:t>
            </a:r>
            <a:r>
              <a:rPr lang="en-US" sz="1600" dirty="0"/>
              <a:t>analysis system sandbox</a:t>
            </a:r>
            <a:r>
              <a:rPr lang="en-US" sz="1600" dirty="0" smtClean="0"/>
              <a:t>. </a:t>
            </a:r>
            <a:r>
              <a:rPr lang="en-IN" sz="1600" dirty="0"/>
              <a:t>It can be run locally and have malware samples submitted to it for analysis.</a:t>
            </a:r>
            <a:r>
              <a:rPr lang="en-US" sz="1600" dirty="0" smtClean="0"/>
              <a:t> </a:t>
            </a:r>
          </a:p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/>
              <a:t>ANY.RUN is an online tool that </a:t>
            </a:r>
            <a:r>
              <a:rPr lang="en-US" sz="1600" dirty="0"/>
              <a:t>offers the ability to upload a malware </a:t>
            </a:r>
            <a:r>
              <a:rPr lang="en-US" sz="1600" dirty="0" smtClean="0"/>
              <a:t>sample </a:t>
            </a:r>
            <a:r>
              <a:rPr lang="en-US" sz="1600" dirty="0"/>
              <a:t>for analysis like any online </a:t>
            </a:r>
            <a:r>
              <a:rPr lang="en-US" sz="1600" dirty="0" smtClean="0"/>
              <a:t>sandbox</a:t>
            </a:r>
            <a:r>
              <a:rPr lang="en-US" sz="1600" dirty="0"/>
              <a:t>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ClrTx/>
              <a:buSzPct val="100000"/>
              <a:buNone/>
            </a:pPr>
            <a:r>
              <a:rPr lang="en-US" sz="1600" dirty="0"/>
              <a:t> </a:t>
            </a: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AD56604-1C9B-493B-857B-197089943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550" y="968139"/>
            <a:ext cx="5345725" cy="27231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56618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Application Security</a:t>
            </a:r>
            <a:r>
              <a:rPr altLang="en-US" dirty="0"/>
              <a:t/>
            </a:r>
            <a:br>
              <a:rPr altLang="en-US" dirty="0"/>
            </a:br>
            <a:r>
              <a:rPr lang="en-US" dirty="0"/>
              <a:t>Video - Using a Sandbox to Launch Malware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5613" y="735678"/>
            <a:ext cx="8772211" cy="390180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IN" sz="1600" dirty="0"/>
              <a:t>Play the video to view a demonstration of using sandbox environment to launch and </a:t>
            </a:r>
            <a:r>
              <a:rPr lang="en-IN" sz="1600" dirty="0" err="1"/>
              <a:t>analyze</a:t>
            </a:r>
            <a:r>
              <a:rPr lang="en-IN" sz="1600" dirty="0"/>
              <a:t> a malware attack.</a:t>
            </a:r>
            <a:endParaRPr 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B6B7719-6583-452B-91BD-5D044BF21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628" y="1376329"/>
            <a:ext cx="5647166" cy="32528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0527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89744"/>
            <a:ext cx="8610600" cy="136401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22.4 Endpoint Protection Summary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59227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pPr marL="176213" indent="-79375"/>
            <a:r>
              <a:rPr lang="en-US" dirty="0"/>
              <a:t>What to Expect in this Module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pPr marL="166688" indent="-166688">
              <a:buClrTx/>
              <a:buSzPct val="100000"/>
              <a:buFont typeface="Arial" pitchFamily="34" charset="0"/>
              <a:buChar char="•"/>
            </a:pPr>
            <a:r>
              <a:rPr lang="en-US" sz="1600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58102"/>
              </p:ext>
            </p:extLst>
          </p:nvPr>
        </p:nvGraphicFramePr>
        <p:xfrm>
          <a:off x="341999" y="1419369"/>
          <a:ext cx="8557528" cy="2067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155">
                  <a:extLst>
                    <a:ext uri="{9D8B030D-6E8A-4147-A177-3AD203B41FA5}">
                      <a16:colId xmlns="" xmlns:a16="http://schemas.microsoft.com/office/drawing/2014/main" val="200107645"/>
                    </a:ext>
                  </a:extLst>
                </a:gridCol>
                <a:gridCol w="6789373">
                  <a:extLst>
                    <a:ext uri="{9D8B030D-6E8A-4147-A177-3AD203B41FA5}">
                      <a16:colId xmlns="" xmlns:a16="http://schemas.microsoft.com/office/drawing/2014/main" val="2648404099"/>
                    </a:ext>
                  </a:extLst>
                </a:gridCol>
              </a:tblGrid>
              <a:tr h="3602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7710602"/>
                  </a:ext>
                </a:extLst>
              </a:tr>
              <a:tr h="30041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58585B"/>
                          </a:solidFill>
                        </a:rPr>
                        <a:t>Expose learners to new skills and concepts.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5574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8585B"/>
                          </a:solidFill>
                        </a:rPr>
                        <a:t>Per topic online quiz to help learners gauge content understanding.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5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58585B"/>
                          </a:solidFill>
                        </a:rPr>
                        <a:t>Self-assessments that integrate concepts and skills learned throughout the series of topics presented in the module.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8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58585B"/>
                          </a:solidFill>
                        </a:rPr>
                        <a:t>Briefly recaps module content.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=""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Endpoint Protection Summary</a:t>
            </a:r>
            <a:r>
              <a:rPr altLang="en-US" dirty="0"/>
              <a:t/>
            </a:r>
            <a:br>
              <a:rPr altLang="en-US" dirty="0"/>
            </a:br>
            <a:r>
              <a:rPr lang="en-US" dirty="0"/>
              <a:t>What Did I Learn in this Module?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2585" y="712431"/>
            <a:ext cx="9061343" cy="3829327"/>
          </a:xfrm>
        </p:spPr>
        <p:txBody>
          <a:bodyPr/>
          <a:lstStyle/>
          <a:p>
            <a:pPr marL="355600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Endpoints are defined as hosts on the network that can access or be accessed by other hosts on the network.</a:t>
            </a:r>
          </a:p>
          <a:p>
            <a:pPr marL="355600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/>
              <a:t>There </a:t>
            </a:r>
            <a:r>
              <a:rPr lang="en-US" sz="1600" dirty="0"/>
              <a:t>are two internal LAN elements to secure: Endpoints and Network Infrastructure.</a:t>
            </a:r>
          </a:p>
          <a:p>
            <a:pPr marL="355600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Antivirus/Antimalware Software is installed on a host to detect and mitigate viruses and malware</a:t>
            </a:r>
            <a:r>
              <a:rPr lang="en-US" sz="1600" dirty="0" smtClean="0"/>
              <a:t>.</a:t>
            </a:r>
            <a:r>
              <a:rPr lang="en-US" sz="1600" dirty="0"/>
              <a:t> </a:t>
            </a:r>
          </a:p>
          <a:p>
            <a:pPr marL="355600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Host-based firewalls may use a set of predefined policies, or profiles, to control packets entering and leaving a computer. </a:t>
            </a:r>
          </a:p>
          <a:p>
            <a:pPr marL="355600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Some examples of host-based firewalls include Windows Defender Firewall, iptables, nftables, and TCP Wrappers</a:t>
            </a:r>
            <a:r>
              <a:rPr lang="en-US" sz="1600" dirty="0" smtClean="0"/>
              <a:t>.</a:t>
            </a:r>
          </a:p>
          <a:p>
            <a:pPr marL="355600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/>
              <a:t>HIDS </a:t>
            </a:r>
            <a:r>
              <a:rPr lang="en-US" sz="1600" dirty="0"/>
              <a:t>protects hosts against known and unknown malware. </a:t>
            </a:r>
          </a:p>
          <a:p>
            <a:pPr marL="355600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attack surface is the total sum of the vulnerabilities in a given system that is accessible to an attacker. </a:t>
            </a:r>
            <a:endParaRPr lang="en-US" sz="1600" dirty="0" smtClean="0"/>
          </a:p>
          <a:p>
            <a:pPr marL="355600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Application blacklists dictate which user applications are not permitted to run on a computer and whitelists specify which programs are allowed to run.</a:t>
            </a:r>
          </a:p>
          <a:p>
            <a:pPr marL="355600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55600"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9501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20E6F39-0F2C-4B59-9668-10C5C0CA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627347"/>
          </a:xfrm>
        </p:spPr>
        <p:txBody>
          <a:bodyPr/>
          <a:lstStyle/>
          <a:p>
            <a:pPr marL="95250"/>
            <a:r>
              <a:rPr lang="en-US" sz="1600" dirty="0" smtClean="0"/>
              <a:t>Module 22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New Terms and Commands</a:t>
            </a:r>
            <a:endParaRPr lang="en-US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18365"/>
              </p:ext>
            </p:extLst>
          </p:nvPr>
        </p:nvGraphicFramePr>
        <p:xfrm>
          <a:off x="462182" y="1340635"/>
          <a:ext cx="8224623" cy="782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50764">
                  <a:extLst>
                    <a:ext uri="{9D8B030D-6E8A-4147-A177-3AD203B41FA5}">
                      <a16:colId xmlns="" xmlns:a16="http://schemas.microsoft.com/office/drawing/2014/main" val="2731093094"/>
                    </a:ext>
                  </a:extLst>
                </a:gridCol>
                <a:gridCol w="2177512">
                  <a:extLst>
                    <a:ext uri="{9D8B030D-6E8A-4147-A177-3AD203B41FA5}">
                      <a16:colId xmlns="" xmlns:a16="http://schemas.microsoft.com/office/drawing/2014/main" val="2353496225"/>
                    </a:ext>
                  </a:extLst>
                </a:gridCol>
                <a:gridCol w="3696347">
                  <a:extLst>
                    <a:ext uri="{9D8B030D-6E8A-4147-A177-3AD203B41FA5}">
                      <a16:colId xmlns="" xmlns:a16="http://schemas.microsoft.com/office/drawing/2014/main" val="281959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Antivirus/Antimalware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marR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Host-based firewall</a:t>
                      </a:r>
                    </a:p>
                    <a:p>
                      <a:pPr marL="173038" marR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Sandboxing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marR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Host-based Intrusion Detection System (HIDS)</a:t>
                      </a:r>
                    </a:p>
                    <a:p>
                      <a:pPr marL="173038" marR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Attack Surface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007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68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Content Placeholder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 marL="166688" indent="-166688">
              <a:spcBef>
                <a:spcPct val="300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 marL="166688" indent="-166688">
              <a:spcBef>
                <a:spcPct val="300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i="1" dirty="0"/>
              <a:t>do not </a:t>
            </a:r>
            <a:r>
              <a:rPr lang="en-US" sz="1600" dirty="0"/>
              <a:t>affect student grades.</a:t>
            </a:r>
          </a:p>
          <a:p>
            <a:pPr marL="166688" indent="-166688">
              <a:spcBef>
                <a:spcPct val="300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  <a:p>
            <a:pPr marL="166688" indent="-166688" eaLnBrk="1" hangingPunct="1">
              <a:spcBef>
                <a:spcPct val="30000"/>
              </a:spcBef>
              <a:buClrTx/>
              <a:buSzPct val="100000"/>
              <a:buFont typeface="Arial" pitchFamily="34" charset="0"/>
              <a:buChar char="•"/>
            </a:pPr>
            <a:endParaRPr lang="en-US" sz="1600" dirty="0"/>
          </a:p>
          <a:p>
            <a:pPr marL="166688" indent="-166688" eaLnBrk="1" hangingPunct="1">
              <a:spcBef>
                <a:spcPct val="30000"/>
              </a:spcBef>
              <a:buClrTx/>
              <a:buSzPct val="100000"/>
              <a:buNone/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35752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3"/>
          <p:cNvSpPr>
            <a:spLocks noGrp="1" noChangeArrowheads="1"/>
          </p:cNvSpPr>
          <p:nvPr>
            <p:ph type="title"/>
          </p:nvPr>
        </p:nvSpPr>
        <p:spPr>
          <a:xfrm>
            <a:off x="136631" y="41393"/>
            <a:ext cx="9144000" cy="568207"/>
          </a:xfrm>
        </p:spPr>
        <p:txBody>
          <a:bodyPr/>
          <a:lstStyle/>
          <a:p>
            <a:pPr eaLnBrk="1" hangingPunct="1"/>
            <a:r>
              <a:rPr lang="en-US" dirty="0"/>
              <a:t>Module 22: Activities</a:t>
            </a:r>
          </a:p>
        </p:txBody>
      </p:sp>
      <p:sp>
        <p:nvSpPr>
          <p:cNvPr id="6147" name="Content Placeholder 34"/>
          <p:cNvSpPr>
            <a:spLocks noGrp="1" noChangeArrowheads="1"/>
          </p:cNvSpPr>
          <p:nvPr>
            <p:ph idx="1"/>
          </p:nvPr>
        </p:nvSpPr>
        <p:spPr>
          <a:xfrm>
            <a:off x="136631" y="609600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sz="1600" dirty="0"/>
              <a:t>What activities are associated with this module?</a:t>
            </a:r>
            <a:endParaRPr lang="en-US" sz="1600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sz="1600" dirty="0"/>
          </a:p>
          <a:p>
            <a:pPr marL="89297" indent="0">
              <a:spcBef>
                <a:spcPct val="30000"/>
              </a:spcBef>
              <a:buNone/>
            </a:pPr>
            <a:endParaRPr lang="en-US" sz="1600" dirty="0"/>
          </a:p>
          <a:p>
            <a:pPr marL="89297" indent="0">
              <a:spcBef>
                <a:spcPct val="30000"/>
              </a:spcBef>
              <a:buNone/>
            </a:pPr>
            <a:endParaRPr lang="en-US" sz="1600" dirty="0"/>
          </a:p>
        </p:txBody>
      </p:sp>
      <p:graphicFrame>
        <p:nvGraphicFramePr>
          <p:cNvPr id="7" name="Tabl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11799"/>
              </p:ext>
            </p:extLst>
          </p:nvPr>
        </p:nvGraphicFramePr>
        <p:xfrm>
          <a:off x="290979" y="1205802"/>
          <a:ext cx="8114201" cy="1385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83802">
                  <a:extLst>
                    <a:ext uri="{9D8B030D-6E8A-4147-A177-3AD203B41FA5}">
                      <a16:colId xmlns="" xmlns:a16="http://schemas.microsoft.com/office/drawing/2014/main" val="3156509146"/>
                    </a:ext>
                  </a:extLst>
                </a:gridCol>
                <a:gridCol w="39601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93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5065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058"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22.1.5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Your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 (CYU)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Antimalware Terms and Concepts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6884"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22.2.5</a:t>
                      </a:r>
                      <a:endParaRPr 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your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(CYU)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the Host-Based Intrusion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Protection Terminology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0107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rgbClr val="58585B"/>
                          </a:solidFill>
                        </a:rPr>
                        <a:t>22.3.4</a:t>
                      </a:r>
                      <a:endParaRPr lang="en-US" sz="1200" dirty="0">
                        <a:solidFill>
                          <a:srgbClr val="58585B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a Sandbox to Launch Malware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303972506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9465384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22: Best Practices</a:t>
            </a:r>
          </a:p>
        </p:txBody>
      </p:sp>
      <p:sp>
        <p:nvSpPr>
          <p:cNvPr id="11266" name="Content Placeholder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600" dirty="0"/>
              <a:t>Prior to teaching Module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22</a:t>
            </a:r>
            <a:r>
              <a:rPr lang="en-US" sz="1600" dirty="0" smtClean="0"/>
              <a:t>, </a:t>
            </a:r>
            <a:r>
              <a:rPr lang="en-US" sz="1600" dirty="0"/>
              <a:t>the instructor should:</a:t>
            </a:r>
          </a:p>
          <a:p>
            <a:pPr>
              <a:lnSpc>
                <a:spcPct val="85000"/>
              </a:lnSpc>
              <a:spcBef>
                <a:spcPts val="50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ts val="50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presentation.</a:t>
            </a:r>
          </a:p>
          <a:p>
            <a:pPr>
              <a:lnSpc>
                <a:spcPct val="8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1600" dirty="0"/>
          </a:p>
          <a:p>
            <a:pPr>
              <a:lnSpc>
                <a:spcPct val="8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600" dirty="0"/>
              <a:t>Topic 22.1</a:t>
            </a:r>
          </a:p>
          <a:p>
            <a:pPr marL="182563" lvl="1" indent="-182563">
              <a:spcBef>
                <a:spcPts val="500"/>
              </a:spcBef>
              <a:spcAft>
                <a:spcPts val="5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 smtClean="0"/>
              <a:t>Describe the </a:t>
            </a:r>
            <a:r>
              <a:rPr lang="en-US" sz="1600" dirty="0"/>
              <a:t>three different approaches to detecting viruses.</a:t>
            </a:r>
          </a:p>
          <a:p>
            <a:pPr marL="182563" lvl="1" indent="-182563">
              <a:spcBef>
                <a:spcPts val="500"/>
              </a:spcBef>
              <a:spcAft>
                <a:spcPts val="5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 smtClean="0"/>
              <a:t>Explain </a:t>
            </a:r>
            <a:r>
              <a:rPr lang="en-US" sz="1600" dirty="0"/>
              <a:t>the devices and techniques used to provide endpoint protection.</a:t>
            </a:r>
          </a:p>
          <a:p>
            <a:pPr marL="182563" lvl="1" indent="-182563">
              <a:spcBef>
                <a:spcPts val="500"/>
              </a:spcBef>
              <a:spcAft>
                <a:spcPts val="5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Familiarize </a:t>
            </a:r>
            <a:r>
              <a:rPr lang="en-US" sz="1600" dirty="0" smtClean="0"/>
              <a:t>the learners with </a:t>
            </a:r>
            <a:r>
              <a:rPr lang="en-US" sz="1600" dirty="0"/>
              <a:t>Cisco Advanced Malware Protection (AMP).</a:t>
            </a:r>
          </a:p>
          <a:p>
            <a:pPr marL="169863" lvl="1" indent="-169863">
              <a:spcBef>
                <a:spcPts val="500"/>
              </a:spcBef>
              <a:spcAft>
                <a:spcPts val="500"/>
              </a:spcAft>
              <a:buNone/>
            </a:pPr>
            <a:endParaRPr lang="en-US" altLang="ja-JP" sz="1600" dirty="0"/>
          </a:p>
          <a:p>
            <a:pPr marL="169863" lvl="1" indent="-169863">
              <a:lnSpc>
                <a:spcPct val="85000"/>
              </a:lnSpc>
              <a:spcBef>
                <a:spcPts val="500"/>
              </a:spcBef>
              <a:spcAft>
                <a:spcPts val="500"/>
              </a:spcAft>
            </a:pPr>
            <a:endParaRPr lang="en-US" sz="1600" dirty="0"/>
          </a:p>
          <a:p>
            <a:pPr marL="169863" lvl="1" indent="-169863">
              <a:lnSpc>
                <a:spcPct val="85000"/>
              </a:lnSpc>
              <a:spcBef>
                <a:spcPts val="500"/>
              </a:spcBef>
              <a:spcAft>
                <a:spcPts val="500"/>
              </a:spcAft>
            </a:pPr>
            <a:endParaRPr lang="en-US" sz="1600" dirty="0"/>
          </a:p>
          <a:p>
            <a:pPr eaLnBrk="1" hangingPunct="1">
              <a:lnSpc>
                <a:spcPct val="85000"/>
              </a:lnSpc>
              <a:spcBef>
                <a:spcPts val="500"/>
              </a:spcBef>
              <a:spcAft>
                <a:spcPts val="500"/>
              </a:spcAft>
            </a:pPr>
            <a:endParaRPr lang="en-US" sz="1600" dirty="0"/>
          </a:p>
          <a:p>
            <a:pPr marL="169863" lvl="2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69863" lvl="2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eaLnBrk="1" hangingPunct="1">
              <a:lnSpc>
                <a:spcPct val="85000"/>
              </a:lnSpc>
              <a:spcBef>
                <a:spcPts val="500"/>
              </a:spcBef>
              <a:spcAft>
                <a:spcPts val="500"/>
              </a:spcAft>
            </a:pPr>
            <a:endParaRPr lang="en-US" sz="16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500"/>
              </a:spcBef>
              <a:spcAft>
                <a:spcPts val="500"/>
              </a:spcAft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31435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22: Best Practices (Contd.)</a:t>
            </a:r>
          </a:p>
        </p:txBody>
      </p:sp>
      <p:sp>
        <p:nvSpPr>
          <p:cNvPr id="11266" name="Content Placeholder 34"/>
          <p:cNvSpPr>
            <a:spLocks noGrp="1" noChangeArrowheads="1"/>
          </p:cNvSpPr>
          <p:nvPr>
            <p:ph idx="1"/>
          </p:nvPr>
        </p:nvSpPr>
        <p:spPr>
          <a:xfrm>
            <a:off x="145358" y="798944"/>
            <a:ext cx="8853286" cy="387815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Topic 22.2</a:t>
            </a:r>
          </a:p>
          <a:p>
            <a:pPr marL="182563" lvl="1" indent="-182563"/>
            <a:r>
              <a:rPr lang="en-US" sz="1600" dirty="0" smtClean="0"/>
              <a:t>Explain host-based firewall with examples.</a:t>
            </a:r>
            <a:endParaRPr lang="en-US" sz="1600" dirty="0"/>
          </a:p>
          <a:p>
            <a:pPr marL="182563" lvl="1" indent="-182563"/>
            <a:r>
              <a:rPr lang="en-US" sz="1600" dirty="0" smtClean="0"/>
              <a:t>Describe the Host-based </a:t>
            </a:r>
            <a:r>
              <a:rPr lang="en-US" sz="1600" dirty="0"/>
              <a:t>I</a:t>
            </a:r>
            <a:r>
              <a:rPr lang="en-US" sz="1600" dirty="0" smtClean="0"/>
              <a:t>ntrusion </a:t>
            </a:r>
            <a:r>
              <a:rPr lang="en-US" sz="1600" dirty="0"/>
              <a:t>D</a:t>
            </a:r>
            <a:r>
              <a:rPr lang="en-US" sz="1600" dirty="0" smtClean="0"/>
              <a:t>etection </a:t>
            </a:r>
            <a:r>
              <a:rPr lang="en-US" sz="1600" dirty="0"/>
              <a:t>S</a:t>
            </a:r>
            <a:r>
              <a:rPr lang="en-US" sz="1600" dirty="0" smtClean="0"/>
              <a:t>ystem </a:t>
            </a:r>
            <a:r>
              <a:rPr lang="en-US" sz="1600" dirty="0"/>
              <a:t>(HIDS) </a:t>
            </a:r>
            <a:r>
              <a:rPr lang="en-US" sz="1600" dirty="0" smtClean="0"/>
              <a:t>architecture.</a:t>
            </a:r>
          </a:p>
          <a:p>
            <a:pPr marL="182563" lvl="1" indent="-182563"/>
            <a:r>
              <a:rPr lang="en-IN" sz="1600" dirty="0" smtClean="0"/>
              <a:t>Ask the class to search </a:t>
            </a:r>
            <a:r>
              <a:rPr lang="en-IN" sz="1600" dirty="0"/>
              <a:t>the internet for OSSEC to learn more.</a:t>
            </a:r>
            <a:endParaRPr lang="en-US" sz="1600" dirty="0"/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endParaRPr lang="en-US" sz="1600" dirty="0"/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 smtClean="0"/>
              <a:t>Topic </a:t>
            </a:r>
            <a:r>
              <a:rPr lang="en-US" sz="1600" dirty="0"/>
              <a:t>22.3</a:t>
            </a:r>
          </a:p>
          <a:p>
            <a:pPr marL="182563" lvl="1" indent="-182563"/>
            <a:r>
              <a:rPr lang="en-US" sz="1600" dirty="0"/>
              <a:t>Emphasize how the attack surface is expanding due to cloud-based technologies, mobility, and the Internet of Things (IoT).</a:t>
            </a:r>
          </a:p>
          <a:p>
            <a:pPr marL="182563" lvl="1" indent="-182563"/>
            <a:r>
              <a:rPr lang="en-US" sz="1600" dirty="0" smtClean="0"/>
              <a:t>Explain the sandboxing technique and the different sandbox tools.</a:t>
            </a:r>
            <a:endParaRPr lang="en-US" sz="1600" dirty="0"/>
          </a:p>
          <a:p>
            <a:pPr marL="182563" lvl="1" indent="-182563"/>
            <a:r>
              <a:rPr lang="en-US" sz="1600" dirty="0" smtClean="0"/>
              <a:t>Demonstrate a video on using sandbox environment to launch and analyze a malware attack.</a:t>
            </a:r>
            <a:endParaRPr lang="en-US" sz="16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6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66005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005" y="1710814"/>
            <a:ext cx="7718962" cy="82767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22</a:t>
            </a:r>
            <a:r>
              <a:rPr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Endpoint Protection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ubtitle 6">
            <a:extLst>
              <a:ext uri="{FF2B5EF4-FFF2-40B4-BE49-F238E27FC236}">
                <a16:creationId xmlns="" xmlns:a16="http://schemas.microsoft.com/office/drawing/2014/main" id="{6D781240-4B4A-4909-95BE-1BBBED592AB0}"/>
              </a:ext>
            </a:extLst>
          </p:cNvPr>
          <p:cNvSpPr txBox="1">
            <a:spLocks/>
          </p:cNvSpPr>
          <p:nvPr/>
        </p:nvSpPr>
        <p:spPr>
          <a:xfrm>
            <a:off x="469496" y="3502504"/>
            <a:ext cx="2368954" cy="902174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200" b="0" i="0" kern="1200">
                <a:solidFill>
                  <a:schemeClr val="accent5"/>
                </a:solidFill>
                <a:latin typeface="+mn-lt"/>
                <a:ea typeface="ＭＳ Ｐゴシック" charset="0"/>
                <a:cs typeface="CiscoSans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err="1"/>
              <a:t>CyberOps</a:t>
            </a:r>
            <a:r>
              <a:rPr dirty="0"/>
              <a:t> </a:t>
            </a:r>
            <a:r>
              <a:rPr dirty="0" smtClean="0"/>
              <a:t>Associate</a:t>
            </a:r>
            <a:r>
              <a:rPr lang="en-IN" dirty="0" smtClean="0"/>
              <a:t> </a:t>
            </a:r>
            <a:r>
              <a:rPr dirty="0" smtClean="0"/>
              <a:t>v1.0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marL="85725" eaLnBrk="1" hangingPunct="1"/>
            <a:r>
              <a:rPr lang="en-US" dirty="0"/>
              <a:t>Module Objectives</a:t>
            </a:r>
          </a:p>
        </p:txBody>
      </p:sp>
      <p:sp>
        <p:nvSpPr>
          <p:cNvPr id="6147" name="Content Placeholder 34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31272" cy="1088869"/>
          </a:xfrm>
        </p:spPr>
        <p:txBody>
          <a:bodyPr/>
          <a:lstStyle/>
          <a:p>
            <a:pPr marL="0" lv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lang="en-US" sz="1600" dirty="0"/>
              <a:t>Endpoint Protection</a:t>
            </a:r>
            <a:endParaRPr lang="en-US" altLang="en-US" sz="16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/>
          </a:p>
          <a:p>
            <a:pPr mar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lang="en-US" alt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/>
              <a:t>Explain how a malware analysis website generates a malware analysis report.</a:t>
            </a:r>
            <a:endParaRPr lang="en-US" altLang="en-US" sz="1600" dirty="0"/>
          </a:p>
          <a:p>
            <a:pPr marL="0" indent="0">
              <a:spcBef>
                <a:spcPct val="30000"/>
              </a:spcBef>
              <a:buNone/>
            </a:pPr>
            <a:endParaRPr lang="en-US" sz="1600" dirty="0"/>
          </a:p>
          <a:p>
            <a:pPr marL="89297" indent="0">
              <a:spcBef>
                <a:spcPct val="30000"/>
              </a:spcBef>
              <a:buNone/>
            </a:pPr>
            <a:endParaRPr lang="en-US" sz="1600" dirty="0"/>
          </a:p>
          <a:p>
            <a:pPr marL="89297" indent="0">
              <a:spcBef>
                <a:spcPct val="30000"/>
              </a:spcBef>
              <a:buNone/>
            </a:pPr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22A7BDDD-C170-4E29-89CF-3F60A2A8E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91512"/>
              </p:ext>
            </p:extLst>
          </p:nvPr>
        </p:nvGraphicFramePr>
        <p:xfrm>
          <a:off x="557212" y="1926597"/>
          <a:ext cx="6938858" cy="1453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51">
                  <a:extLst>
                    <a:ext uri="{9D8B030D-6E8A-4147-A177-3AD203B41FA5}">
                      <a16:colId xmlns="" xmlns:a16="http://schemas.microsoft.com/office/drawing/2014/main" val="975080057"/>
                    </a:ext>
                  </a:extLst>
                </a:gridCol>
                <a:gridCol w="4220307">
                  <a:extLst>
                    <a:ext uri="{9D8B030D-6E8A-4147-A177-3AD203B41FA5}">
                      <a16:colId xmlns="" xmlns:a16="http://schemas.microsoft.com/office/drawing/2014/main" val="2701515289"/>
                    </a:ext>
                  </a:extLst>
                </a:gridCol>
              </a:tblGrid>
              <a:tr h="290431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Topic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Topic Objective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1522642502"/>
                  </a:ext>
                </a:extLst>
              </a:tr>
              <a:tr h="314367">
                <a:tc>
                  <a:txBody>
                    <a:bodyPr/>
                    <a:lstStyle/>
                    <a:p>
                      <a:pPr marL="0" algn="l" defTabSz="685777" rtl="0" eaLnBrk="1" fontAlgn="ctr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Antimalware Protection</a:t>
                      </a:r>
                    </a:p>
                  </a:txBody>
                  <a:tcPr marL="47625" marR="47625" marT="47625" marB="47625" anchor="ctr">
                    <a:solidFill>
                      <a:srgbClr val="004C6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Explain methods of mitigating malware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1094353660"/>
                  </a:ext>
                </a:extLst>
              </a:tr>
              <a:tr h="331595">
                <a:tc>
                  <a:txBody>
                    <a:bodyPr/>
                    <a:lstStyle/>
                    <a:p>
                      <a:pPr marL="0" algn="l" defTabSz="685777" rtl="0" eaLnBrk="1" fontAlgn="ctr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Host-based Intrusion Prevention</a:t>
                      </a:r>
                    </a:p>
                  </a:txBody>
                  <a:tcPr marL="47625" marR="47625" marT="47625" marB="47625" anchor="ctr">
                    <a:solidFill>
                      <a:srgbClr val="004C6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Explain host-based IPS/IDS log entries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2460250636"/>
                  </a:ext>
                </a:extLst>
              </a:tr>
              <a:tr h="291403">
                <a:tc>
                  <a:txBody>
                    <a:bodyPr/>
                    <a:lstStyle/>
                    <a:p>
                      <a:pPr marL="0" algn="l" defTabSz="685777" rtl="0" eaLnBrk="1" fontAlgn="ctr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Security</a:t>
                      </a:r>
                    </a:p>
                  </a:txBody>
                  <a:tcPr marL="47625" marR="47625" marT="47625" marB="47625" anchor="ctr">
                    <a:solidFill>
                      <a:srgbClr val="004C6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dirty="0">
                          <a:effectLst/>
                        </a:rPr>
                        <a:t>Explain how a sandbox is used to analyze malware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204502938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7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30198</TotalTime>
  <Words>1952</Words>
  <Application>Microsoft Office PowerPoint</Application>
  <PresentationFormat>On-screen Show (16:9)</PresentationFormat>
  <Paragraphs>421</Paragraphs>
  <Slides>32</Slides>
  <Notes>32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 Theme</vt:lpstr>
      <vt:lpstr>Module 22: Endpoint Protection</vt:lpstr>
      <vt:lpstr>Instructor Materials – Module 22 Planning Guide</vt:lpstr>
      <vt:lpstr>What to Expect in this Module</vt:lpstr>
      <vt:lpstr>Check Your Understanding</vt:lpstr>
      <vt:lpstr>Module 22: Activities</vt:lpstr>
      <vt:lpstr>Module 22: Best Practices</vt:lpstr>
      <vt:lpstr>Module 22: Best Practices (Contd.)</vt:lpstr>
      <vt:lpstr>Module 22: Endpoint Protection</vt:lpstr>
      <vt:lpstr>Module Objectives</vt:lpstr>
      <vt:lpstr>22.1 Antimalware Protection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22.2 Host-Based Intrusion Protection</vt:lpstr>
      <vt:lpstr>PowerPoint Presentation</vt:lpstr>
      <vt:lpstr>PowerPoint Presentation</vt:lpstr>
      <vt:lpstr>PowerPoint Presentation</vt:lpstr>
      <vt:lpstr>PowerPoint Presentation</vt:lpstr>
      <vt:lpstr>22.3 Application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22.4 Endpoint Protection Summary</vt:lpstr>
      <vt:lpstr>PowerPoint Presentation</vt:lpstr>
      <vt:lpstr>Module 22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hp</cp:lastModifiedBy>
  <cp:revision>1345</cp:revision>
  <dcterms:created xsi:type="dcterms:W3CDTF">2016-08-22T22:27:36Z</dcterms:created>
  <dcterms:modified xsi:type="dcterms:W3CDTF">2020-08-12T10:07:23Z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