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36.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6"/>
  </p:notesMasterIdLst>
  <p:sldIdLst>
    <p:sldId id="513" r:id="rId2"/>
    <p:sldId id="730" r:id="rId3"/>
    <p:sldId id="1070" r:id="rId4"/>
    <p:sldId id="880" r:id="rId5"/>
    <p:sldId id="924" r:id="rId6"/>
    <p:sldId id="1074" r:id="rId7"/>
    <p:sldId id="1247" r:id="rId8"/>
    <p:sldId id="1246" r:id="rId9"/>
    <p:sldId id="876" r:id="rId10"/>
    <p:sldId id="1079" r:id="rId11"/>
    <p:sldId id="759" r:id="rId12"/>
    <p:sldId id="1209" r:id="rId13"/>
    <p:sldId id="1211" r:id="rId14"/>
    <p:sldId id="1212" r:id="rId15"/>
    <p:sldId id="1216" r:id="rId16"/>
    <p:sldId id="1217" r:id="rId17"/>
    <p:sldId id="1218" r:id="rId18"/>
    <p:sldId id="1220" r:id="rId19"/>
    <p:sldId id="1276" r:id="rId20"/>
    <p:sldId id="1224" r:id="rId21"/>
    <p:sldId id="1251" r:id="rId22"/>
    <p:sldId id="1227" r:id="rId23"/>
    <p:sldId id="1228" r:id="rId24"/>
    <p:sldId id="1266" r:id="rId25"/>
    <p:sldId id="1229" r:id="rId26"/>
    <p:sldId id="1230" r:id="rId27"/>
    <p:sldId id="1231" r:id="rId28"/>
    <p:sldId id="1256" r:id="rId29"/>
    <p:sldId id="1232" r:id="rId30"/>
    <p:sldId id="1233" r:id="rId31"/>
    <p:sldId id="1234" r:id="rId32"/>
    <p:sldId id="1235" r:id="rId33"/>
    <p:sldId id="1267" r:id="rId34"/>
    <p:sldId id="1268" r:id="rId35"/>
    <p:sldId id="1269" r:id="rId36"/>
    <p:sldId id="1239" r:id="rId37"/>
    <p:sldId id="1240" r:id="rId38"/>
    <p:sldId id="1270" r:id="rId39"/>
    <p:sldId id="1242" r:id="rId40"/>
    <p:sldId id="1243" r:id="rId41"/>
    <p:sldId id="1244" r:id="rId42"/>
    <p:sldId id="1245" r:id="rId43"/>
    <p:sldId id="1275" r:id="rId44"/>
    <p:sldId id="291" r:id="rId45"/>
  </p:sldIdLst>
  <p:sldSz cx="9144000" cy="5143500" type="screen16x9"/>
  <p:notesSz cx="6858000" cy="9144000"/>
  <p:custDataLst>
    <p:tags r:id="rId4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3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cmAuthor>
  <p:cmAuthor id="4" name="jagibbon" initials="jmg" lastIdx="3" clrIdx="4">
    <p:extLst/>
  </p:cmAuthor>
  <p:cmAuthor id="5" name="Sneha Alex" initials="SA" lastIdx="18" clrIdx="5">
    <p:extLst/>
  </p:cmAuthor>
  <p:cmAuthor id="6" name="admin" initials="a" lastIdx="2"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8585B"/>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38" autoAdjust="0"/>
    <p:restoredTop sz="79218" autoAdjust="0"/>
  </p:normalViewPr>
  <p:slideViewPr>
    <p:cSldViewPr snapToGrid="0" showGuides="1">
      <p:cViewPr>
        <p:scale>
          <a:sx n="91" d="100"/>
          <a:sy n="91" d="100"/>
        </p:scale>
        <p:origin x="-1038" y="42"/>
      </p:cViewPr>
      <p:guideLst>
        <p:guide orient="horz" pos="1620"/>
        <p:guide pos="340"/>
      </p:guideLst>
    </p:cSldViewPr>
  </p:slideViewPr>
  <p:outlineViewPr>
    <p:cViewPr>
      <p:scale>
        <a:sx n="33" d="100"/>
        <a:sy n="33" d="100"/>
      </p:scale>
      <p:origin x="246" y="358362"/>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8/12/2020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sz="1200" b="0" i="0" kern="1200" dirty="0" smtClean="0">
                <a:solidFill>
                  <a:schemeClr val="tx1"/>
                </a:solidFill>
                <a:latin typeface="+mn-lt"/>
                <a:ea typeface="+mn-ea"/>
                <a:cs typeface="+mn-cs"/>
              </a:rPr>
              <a:t>CyberOps Associate v1.0</a:t>
            </a:r>
          </a:p>
          <a:p>
            <a:r>
              <a:rPr lang="en-US" sz="1200" b="0" dirty="0" smtClean="0"/>
              <a:t>Module 23</a:t>
            </a:r>
            <a:r>
              <a:rPr lang="en-US" sz="1200" b="0" baseline="0" dirty="0" smtClean="0"/>
              <a:t> – Endpoint Vulnerability Assessment</a:t>
            </a:r>
            <a:endParaRPr lang="en-GB" b="0"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10</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r>
              <a:rPr lang="en-US" sz="1200" b="0" i="0" kern="1200" dirty="0" smtClean="0">
                <a:solidFill>
                  <a:schemeClr val="tx1"/>
                </a:solidFill>
                <a:latin typeface="+mn-lt"/>
                <a:ea typeface="+mn-ea"/>
                <a:cs typeface="+mn-cs"/>
              </a:rPr>
              <a:t>CyberOps Associate v1.0</a:t>
            </a:r>
          </a:p>
          <a:p>
            <a:r>
              <a:rPr lang="en-US" sz="1200" b="0" dirty="0" smtClean="0"/>
              <a:t>Module 23</a:t>
            </a:r>
            <a:r>
              <a:rPr lang="en-US" sz="1200" b="0" baseline="0" dirty="0" smtClean="0"/>
              <a:t> – Endpoint Vulnerability Assessment</a:t>
            </a:r>
            <a:endParaRPr lang="en-US" dirty="0" smtClean="0"/>
          </a:p>
          <a:p>
            <a:r>
              <a:rPr lang="en-IN" dirty="0" smtClean="0"/>
              <a:t>23.0 – Introduction</a:t>
            </a:r>
          </a:p>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23.0.2 - </a:t>
            </a:r>
            <a:r>
              <a:rPr lang="en-GB" sz="1200" b="0" i="0" kern="1200" dirty="0" smtClean="0">
                <a:solidFill>
                  <a:schemeClr val="tx1"/>
                </a:solidFill>
                <a:latin typeface="+mn-lt"/>
                <a:ea typeface="+mn-ea"/>
                <a:cs typeface="+mn-cs"/>
              </a:rPr>
              <a:t>What ill I Learn in this Module?</a:t>
            </a:r>
            <a:endParaRPr lang="en-US" dirty="0" smtClean="0"/>
          </a:p>
          <a:p>
            <a:endParaRPr lang="en-US" dirty="0" smtClean="0"/>
          </a:p>
        </p:txBody>
      </p:sp>
    </p:spTree>
    <p:extLst>
      <p:ext uri="{BB962C8B-B14F-4D97-AF65-F5344CB8AC3E}">
        <p14:creationId xmlns:p14="http://schemas.microsoft.com/office/powerpoint/2010/main" val="1587924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Source:</a:t>
            </a:r>
          </a:p>
          <a:p>
            <a:r>
              <a:rPr lang="en-US" sz="1200" b="0" dirty="0" smtClean="0"/>
              <a:t>23 </a:t>
            </a:r>
            <a:r>
              <a:rPr lang="en-GB" dirty="0" smtClean="0"/>
              <a:t>– Endpoint</a:t>
            </a:r>
            <a:r>
              <a:rPr lang="en-GB" baseline="0" dirty="0" smtClean="0"/>
              <a:t> Vulnerability Assessment</a:t>
            </a:r>
            <a:endParaRPr lang="en-US" sz="1200" b="0" i="0" kern="1200" dirty="0" smtClean="0">
              <a:solidFill>
                <a:schemeClr val="tx1"/>
              </a:solidFill>
              <a:latin typeface="+mn-lt"/>
              <a:ea typeface="+mn-ea"/>
              <a:cs typeface="+mn-cs"/>
            </a:endParaRPr>
          </a:p>
          <a:p>
            <a:r>
              <a:rPr lang="en-IN" sz="1200" b="0" dirty="0" smtClean="0">
                <a:solidFill>
                  <a:srgbClr val="FF0000"/>
                </a:solidFill>
              </a:rPr>
              <a:t>23.1</a:t>
            </a:r>
            <a:r>
              <a:rPr lang="en-IN" sz="1200" b="0" baseline="0" dirty="0" smtClean="0">
                <a:solidFill>
                  <a:srgbClr val="FF0000"/>
                </a:solidFill>
              </a:rPr>
              <a:t> – Network and Server Profiling</a:t>
            </a:r>
            <a:endParaRPr lang="en-US" dirty="0" smtClean="0"/>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smtClean="0"/>
              <a:t>Time</a:t>
            </a:r>
            <a:r>
              <a:rPr lang="en-US" b="1" dirty="0" smtClean="0"/>
              <a:t>:</a:t>
            </a:r>
            <a:r>
              <a:rPr lang="en-US" b="1" baseline="0" dirty="0" smtClean="0"/>
              <a:t> </a:t>
            </a:r>
            <a:r>
              <a:rPr lang="en-US" b="0" baseline="0" dirty="0" smtClean="0"/>
              <a:t>10 </a:t>
            </a:r>
            <a:r>
              <a:rPr lang="en-US" dirty="0" smtClean="0"/>
              <a:t>mins</a:t>
            </a:r>
            <a:endParaRPr lang="en-US" sz="1000" b="0" dirty="0" smtClean="0"/>
          </a:p>
          <a:p>
            <a:pPr marL="171450" lvl="0" indent="-171450">
              <a:buFont typeface="Arial" panose="020B0604020202020204" pitchFamily="34" charset="0"/>
              <a:buChar char="•"/>
            </a:pPr>
            <a:r>
              <a:rPr lang="en-US" sz="1050" b="1" dirty="0" smtClean="0"/>
              <a:t>Instructor Notes: </a:t>
            </a:r>
          </a:p>
          <a:p>
            <a:pPr marL="628650" lvl="1" indent="-171450" algn="l" defTabSz="457200" rtl="0" eaLnBrk="1" latinLnBrk="0" hangingPunct="1">
              <a:buFont typeface="Arial" panose="020B0604020202020204" pitchFamily="34" charset="0"/>
              <a:buChar char="•"/>
            </a:pPr>
            <a:r>
              <a:rPr lang="en-US" sz="1050" b="0" kern="1200" dirty="0" smtClean="0">
                <a:solidFill>
                  <a:schemeClr val="tx1"/>
                </a:solidFill>
                <a:latin typeface="+mn-lt"/>
                <a:ea typeface="+mn-ea"/>
                <a:cs typeface="+mn-cs"/>
              </a:rPr>
              <a:t>Explain the importance of network and server profiling</a:t>
            </a:r>
          </a:p>
          <a:p>
            <a:pPr marL="628650" lvl="1" indent="-171450" algn="l" defTabSz="457200" rtl="0" eaLnBrk="1" latinLnBrk="0" hangingPunct="1">
              <a:buFont typeface="Arial" panose="020B0604020202020204" pitchFamily="34" charset="0"/>
              <a:buChar char="•"/>
            </a:pPr>
            <a:r>
              <a:rPr lang="en-GB" sz="1050" b="0" kern="1200" dirty="0" smtClean="0">
                <a:solidFill>
                  <a:schemeClr val="tx1"/>
                </a:solidFill>
                <a:latin typeface="+mn-lt"/>
                <a:ea typeface="+mn-ea"/>
                <a:cs typeface="+mn-cs"/>
              </a:rPr>
              <a:t>Emphasize on</a:t>
            </a:r>
            <a:r>
              <a:rPr lang="en-GB" sz="1050" b="0" kern="1200" baseline="0" dirty="0" smtClean="0">
                <a:solidFill>
                  <a:schemeClr val="tx1"/>
                </a:solidFill>
                <a:latin typeface="+mn-lt"/>
                <a:ea typeface="+mn-ea"/>
                <a:cs typeface="+mn-cs"/>
              </a:rPr>
              <a:t> the different activities and tools in vulnerability testing</a:t>
            </a:r>
            <a:endParaRPr lang="en-US" sz="1050" b="0" kern="1200" dirty="0" smtClean="0">
              <a:solidFill>
                <a:schemeClr val="tx1"/>
              </a:solidFill>
              <a:latin typeface="+mn-lt"/>
              <a:ea typeface="+mn-ea"/>
              <a:cs typeface="+mn-cs"/>
            </a:endParaRPr>
          </a:p>
          <a:p>
            <a:pPr marL="628650" lvl="1" indent="-171450" algn="l" defTabSz="457200" rtl="0" eaLnBrk="1" latinLnBrk="0" hangingPunct="1">
              <a:buFont typeface="Arial" panose="020B0604020202020204" pitchFamily="34" charset="0"/>
              <a:buChar char="•"/>
            </a:pPr>
            <a:r>
              <a:rPr lang="en-US" sz="1050" b="0" kern="1200" dirty="0" smtClean="0">
                <a:solidFill>
                  <a:schemeClr val="tx1"/>
                </a:solidFill>
                <a:latin typeface="+mn-lt"/>
                <a:ea typeface="+mn-ea"/>
                <a:cs typeface="+mn-cs"/>
              </a:rPr>
              <a:t>Discuss tools that can be used to</a:t>
            </a:r>
            <a:r>
              <a:rPr lang="en-GB" sz="1050" b="0" kern="1200" dirty="0" smtClean="0">
                <a:solidFill>
                  <a:schemeClr val="tx1"/>
                </a:solidFill>
                <a:latin typeface="+mn-lt"/>
                <a:ea typeface="+mn-ea"/>
                <a:cs typeface="+mn-cs"/>
              </a:rPr>
              <a:t> describe normal network traffic characteristics.</a:t>
            </a:r>
          </a:p>
          <a:p>
            <a:pPr marL="628650" lvl="1" indent="-171450" algn="l" defTabSz="457200" rtl="0" eaLnBrk="1" latinLnBrk="0" hangingPunct="1">
              <a:buFont typeface="Arial" panose="020B0604020202020204" pitchFamily="34" charset="0"/>
              <a:buChar char="•"/>
            </a:pPr>
            <a:r>
              <a:rPr lang="en-US" sz="1050" b="0" kern="1200" dirty="0" smtClean="0">
                <a:solidFill>
                  <a:schemeClr val="tx1"/>
                </a:solidFill>
                <a:latin typeface="+mn-lt"/>
                <a:ea typeface="+mn-ea"/>
                <a:cs typeface="+mn-cs"/>
              </a:rPr>
              <a:t>Walk</a:t>
            </a:r>
            <a:r>
              <a:rPr lang="en-US" sz="1050" b="0" kern="1200" baseline="0" dirty="0" smtClean="0">
                <a:solidFill>
                  <a:schemeClr val="tx1"/>
                </a:solidFill>
                <a:latin typeface="+mn-lt"/>
                <a:ea typeface="+mn-ea"/>
                <a:cs typeface="+mn-cs"/>
              </a:rPr>
              <a:t> the learners through Network Anomaly Detection.</a:t>
            </a:r>
            <a:endParaRPr lang="en-US" sz="1050" b="1" dirty="0" smtClean="0"/>
          </a:p>
          <a:p>
            <a:pPr marL="171450" lvl="0" indent="-171450">
              <a:buFont typeface="Arial" panose="020B0604020202020204" pitchFamily="34" charset="0"/>
              <a:buChar char="•"/>
            </a:pPr>
            <a:r>
              <a:rPr lang="en-US" sz="1050" b="1" dirty="0" smtClean="0"/>
              <a:t>Key Points: </a:t>
            </a:r>
            <a:r>
              <a:rPr lang="en-US" sz="1200" b="0" i="0" kern="1200" dirty="0" smtClean="0">
                <a:solidFill>
                  <a:schemeClr val="tx1"/>
                </a:solidFill>
                <a:latin typeface="+mn-lt"/>
                <a:ea typeface="+mn-ea"/>
                <a:cs typeface="+mn-cs"/>
              </a:rPr>
              <a:t>Network Profiling, Server Profiling, Anomaly detection, Network Vulnerability</a:t>
            </a:r>
            <a:r>
              <a:rPr lang="en-US" sz="1200" b="0" i="0" kern="1200" baseline="0" dirty="0" smtClean="0">
                <a:solidFill>
                  <a:schemeClr val="tx1"/>
                </a:solidFill>
                <a:latin typeface="+mn-lt"/>
                <a:ea typeface="+mn-ea"/>
                <a:cs typeface="+mn-cs"/>
              </a:rPr>
              <a:t> Assessment.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23.1 – Network and Server Profiling </a:t>
            </a:r>
          </a:p>
          <a:p>
            <a:r>
              <a:rPr lang="en-US" sz="1200" b="0" i="0" kern="1200" dirty="0" smtClean="0">
                <a:solidFill>
                  <a:schemeClr val="tx1"/>
                </a:solidFill>
                <a:latin typeface="+mn-lt"/>
                <a:ea typeface="+mn-ea"/>
                <a:cs typeface="+mn-cs"/>
              </a:rPr>
              <a:t>23.1.1 </a:t>
            </a:r>
            <a:r>
              <a:rPr lang="en-GB" dirty="0" smtClean="0"/>
              <a:t>– </a:t>
            </a:r>
            <a:r>
              <a:rPr lang="en-US" sz="1200" b="0" i="0" kern="1200" dirty="0" smtClean="0">
                <a:solidFill>
                  <a:schemeClr val="tx1"/>
                </a:solidFill>
                <a:latin typeface="+mn-lt"/>
                <a:ea typeface="+mn-ea"/>
                <a:cs typeface="+mn-cs"/>
              </a:rPr>
              <a:t>Network Profiling</a:t>
            </a:r>
          </a:p>
          <a:p>
            <a:endParaRPr lang="en-US" sz="1200" b="0" i="0" kern="1200" dirty="0" smtClean="0">
              <a:solidFill>
                <a:schemeClr val="tx1"/>
              </a:solidFill>
              <a:latin typeface="+mn-lt"/>
              <a:ea typeface="+mn-ea"/>
              <a:cs typeface="+mn-cs"/>
            </a:endParaRPr>
          </a:p>
          <a:p>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23.1 – Network and Server Profiling </a:t>
            </a:r>
          </a:p>
          <a:p>
            <a:r>
              <a:rPr lang="en-US" sz="1200" b="0" i="0" kern="1200" dirty="0" smtClean="0">
                <a:solidFill>
                  <a:schemeClr val="tx1"/>
                </a:solidFill>
                <a:latin typeface="+mn-lt"/>
                <a:ea typeface="+mn-ea"/>
                <a:cs typeface="+mn-cs"/>
              </a:rPr>
              <a:t>23.1.2 </a:t>
            </a:r>
            <a:r>
              <a:rPr lang="en-GB" dirty="0" smtClean="0"/>
              <a:t>– </a:t>
            </a:r>
            <a:r>
              <a:rPr lang="en-US" sz="1200" b="0" i="0" kern="1200" dirty="0" smtClean="0">
                <a:solidFill>
                  <a:schemeClr val="tx1"/>
                </a:solidFill>
                <a:latin typeface="+mn-lt"/>
                <a:ea typeface="+mn-ea"/>
                <a:cs typeface="+mn-cs"/>
              </a:rPr>
              <a:t>Server Profiling</a:t>
            </a:r>
          </a:p>
          <a:p>
            <a:endParaRPr lang="en-US" sz="1200" b="0" i="0" kern="1200" dirty="0" smtClean="0">
              <a:solidFill>
                <a:schemeClr val="tx1"/>
              </a:solidFill>
              <a:latin typeface="+mn-lt"/>
              <a:ea typeface="+mn-ea"/>
              <a:cs typeface="+mn-cs"/>
            </a:endParaRPr>
          </a:p>
          <a:p>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23.1 – Network and Server Profiling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23.1.3 </a:t>
            </a:r>
            <a:r>
              <a:rPr lang="en-GB" dirty="0" smtClean="0"/>
              <a:t>– </a:t>
            </a:r>
            <a:r>
              <a:rPr lang="en-US" sz="1200" b="0" i="0" kern="1200" dirty="0" smtClean="0">
                <a:solidFill>
                  <a:schemeClr val="tx1"/>
                </a:solidFill>
                <a:latin typeface="+mn-lt"/>
                <a:ea typeface="+mn-ea"/>
                <a:cs typeface="+mn-cs"/>
              </a:rPr>
              <a:t>Network Anomaly Detection</a:t>
            </a:r>
          </a:p>
          <a:p>
            <a:endParaRPr lang="en-US" sz="1200" b="0" i="0" kern="1200" dirty="0" smtClean="0">
              <a:solidFill>
                <a:schemeClr val="tx1"/>
              </a:solidFill>
              <a:latin typeface="+mn-lt"/>
              <a:ea typeface="+mn-ea"/>
              <a:cs typeface="+mn-cs"/>
            </a:endParaRPr>
          </a:p>
          <a:p>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23.1 – Network and Server Profiling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23.1.4</a:t>
            </a:r>
            <a:r>
              <a:rPr lang="en-US" sz="1200" b="0" i="0" kern="1200" baseline="0" dirty="0" smtClean="0">
                <a:solidFill>
                  <a:schemeClr val="tx1"/>
                </a:solidFill>
                <a:latin typeface="+mn-lt"/>
                <a:ea typeface="+mn-ea"/>
                <a:cs typeface="+mn-cs"/>
              </a:rPr>
              <a:t> </a:t>
            </a:r>
            <a:r>
              <a:rPr lang="en-GB" dirty="0" smtClean="0"/>
              <a:t>– </a:t>
            </a:r>
            <a:r>
              <a:rPr lang="en-US" sz="1200" b="0" i="0" kern="1200" dirty="0" smtClean="0">
                <a:solidFill>
                  <a:schemeClr val="tx1"/>
                </a:solidFill>
                <a:latin typeface="+mn-lt"/>
                <a:ea typeface="+mn-ea"/>
                <a:cs typeface="+mn-cs"/>
              </a:rPr>
              <a:t>Network Vulnerability Testing</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mn-lt"/>
                <a:ea typeface="+mn-ea"/>
                <a:cs typeface="+mn-cs"/>
              </a:rPr>
              <a:t>23.1.5 – </a:t>
            </a:r>
            <a:r>
              <a:rPr lang="en-US" sz="1200" b="0" i="0" kern="1200" dirty="0" smtClean="0">
                <a:solidFill>
                  <a:schemeClr val="tx1"/>
                </a:solidFill>
                <a:latin typeface="+mn-lt"/>
                <a:ea typeface="+mn-ea"/>
                <a:cs typeface="+mn-cs"/>
              </a:rPr>
              <a:t>Check Your Understanding</a:t>
            </a:r>
            <a:r>
              <a:rPr lang="en-IN" sz="1200" b="0" i="0" kern="1200" dirty="0" smtClean="0">
                <a:solidFill>
                  <a:schemeClr val="tx1"/>
                </a:solidFill>
                <a:latin typeface="+mn-lt"/>
                <a:ea typeface="+mn-ea"/>
                <a:cs typeface="+mn-cs"/>
              </a:rPr>
              <a:t> - </a:t>
            </a:r>
            <a:r>
              <a:rPr lang="en-GB" sz="1200" b="0" i="0" kern="1200" dirty="0" smtClean="0">
                <a:solidFill>
                  <a:schemeClr val="tx1"/>
                </a:solidFill>
                <a:latin typeface="+mn-lt"/>
                <a:ea typeface="+mn-ea"/>
                <a:cs typeface="+mn-cs"/>
              </a:rPr>
              <a:t>Identify the Elements of Network Profiling</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Source:</a:t>
            </a:r>
          </a:p>
          <a:p>
            <a:r>
              <a:rPr lang="en-US" sz="1200" b="0" dirty="0" smtClean="0"/>
              <a:t>23 </a:t>
            </a:r>
            <a:r>
              <a:rPr lang="en-GB" dirty="0" smtClean="0"/>
              <a:t>– Endpoint</a:t>
            </a:r>
            <a:r>
              <a:rPr lang="en-GB" baseline="0" dirty="0" smtClean="0"/>
              <a:t> Vulnerability Assessment</a:t>
            </a:r>
            <a:endParaRPr lang="en-US" sz="1200" b="0" i="0" kern="1200" dirty="0" smtClean="0">
              <a:solidFill>
                <a:schemeClr val="tx1"/>
              </a:solidFill>
              <a:latin typeface="+mn-lt"/>
              <a:ea typeface="+mn-ea"/>
              <a:cs typeface="+mn-cs"/>
            </a:endParaRPr>
          </a:p>
          <a:p>
            <a:r>
              <a:rPr lang="en-IN" sz="1200" b="0" dirty="0" smtClean="0">
                <a:solidFill>
                  <a:srgbClr val="FF0000"/>
                </a:solidFill>
              </a:rPr>
              <a:t>23.2</a:t>
            </a:r>
            <a:r>
              <a:rPr lang="en-IN" sz="1200" b="0" baseline="0" dirty="0" smtClean="0">
                <a:solidFill>
                  <a:srgbClr val="FF0000"/>
                </a:solidFill>
              </a:rPr>
              <a:t> – Network and Server Profiling</a:t>
            </a:r>
            <a:endParaRPr lang="en-US" dirty="0" smtClean="0"/>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smtClean="0"/>
              <a:t>Time</a:t>
            </a:r>
            <a:r>
              <a:rPr lang="en-US" b="1" dirty="0" smtClean="0"/>
              <a:t>:</a:t>
            </a:r>
            <a:r>
              <a:rPr lang="en-US" b="1" baseline="0" dirty="0" smtClean="0"/>
              <a:t> </a:t>
            </a:r>
            <a:r>
              <a:rPr lang="en-US" b="0" baseline="0" dirty="0" smtClean="0"/>
              <a:t>10 </a:t>
            </a:r>
            <a:r>
              <a:rPr lang="en-US" dirty="0" smtClean="0"/>
              <a:t>mins</a:t>
            </a:r>
            <a:endParaRPr lang="en-US" sz="1000" b="0" dirty="0" smtClean="0"/>
          </a:p>
          <a:p>
            <a:pPr marL="171450" lvl="0" indent="-171450">
              <a:buFont typeface="Arial" panose="020B0604020202020204" pitchFamily="34" charset="0"/>
              <a:buChar char="•"/>
            </a:pPr>
            <a:r>
              <a:rPr lang="en-US" sz="1050" b="1" dirty="0" smtClean="0"/>
              <a:t>Instructor Notes: </a:t>
            </a:r>
          </a:p>
          <a:p>
            <a:pPr marL="628650" lvl="1" indent="-171450">
              <a:buFont typeface="Arial" panose="020B0604020202020204" pitchFamily="34" charset="0"/>
              <a:buChar char="•"/>
            </a:pPr>
            <a:r>
              <a:rPr lang="en-US" sz="1050" b="0" dirty="0" smtClean="0"/>
              <a:t>Provide</a:t>
            </a:r>
            <a:r>
              <a:rPr lang="en-US" sz="1050" b="0" baseline="0" dirty="0" smtClean="0"/>
              <a:t> an overview of CVSS.</a:t>
            </a:r>
          </a:p>
          <a:p>
            <a:pPr marL="628650" lvl="1" indent="-171450">
              <a:buFont typeface="Arial" panose="020B0604020202020204" pitchFamily="34" charset="0"/>
              <a:buChar char="•"/>
            </a:pPr>
            <a:r>
              <a:rPr lang="en-US" sz="1050" b="0" baseline="0" dirty="0" smtClean="0"/>
              <a:t>Discuss the CVSS process</a:t>
            </a:r>
          </a:p>
          <a:p>
            <a:pPr marL="628650" lvl="1" indent="-171450">
              <a:buFont typeface="Arial" panose="020B0604020202020204" pitchFamily="34" charset="0"/>
              <a:buChar char="•"/>
            </a:pPr>
            <a:r>
              <a:rPr lang="en-US" sz="1050" b="0" baseline="0" dirty="0" smtClean="0"/>
              <a:t>Review the CVSS reports</a:t>
            </a:r>
          </a:p>
          <a:p>
            <a:pPr marL="628650" lvl="1" indent="-171450">
              <a:buFont typeface="Arial" panose="020B0604020202020204" pitchFamily="34" charset="0"/>
              <a:buChar char="•"/>
            </a:pPr>
            <a:r>
              <a:rPr lang="en-US" sz="1050" b="0" baseline="0" dirty="0" smtClean="0"/>
              <a:t>Explain the CVSS metric groups</a:t>
            </a:r>
          </a:p>
          <a:p>
            <a:pPr marL="0" marR="0" lvl="0" indent="-287337"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smtClean="0"/>
              <a:t>Key Points:</a:t>
            </a:r>
            <a:r>
              <a:rPr lang="en-US" sz="1050" b="1" baseline="0" dirty="0" smtClean="0"/>
              <a:t> </a:t>
            </a:r>
            <a:r>
              <a:rPr lang="en-US" sz="1050" b="0" baseline="0" dirty="0" smtClean="0"/>
              <a:t>CVSS, key terms, CVSS base metric group, CVSS Process, CVSS Reports,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23.2 – </a:t>
            </a:r>
            <a:r>
              <a:rPr lang="en-GB" sz="1200" b="0" i="0" kern="1200" dirty="0" smtClean="0">
                <a:solidFill>
                  <a:schemeClr val="tx1"/>
                </a:solidFill>
                <a:latin typeface="+mn-lt"/>
                <a:ea typeface="+mn-ea"/>
                <a:cs typeface="+mn-cs"/>
              </a:rPr>
              <a:t>Common Vulnerability Scoring System (CVSS)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23.2.1</a:t>
            </a:r>
            <a:r>
              <a:rPr lang="en-US" sz="1200" b="0" i="0" kern="1200" baseline="0" dirty="0" smtClean="0">
                <a:solidFill>
                  <a:schemeClr val="tx1"/>
                </a:solidFill>
                <a:latin typeface="+mn-lt"/>
                <a:ea typeface="+mn-ea"/>
                <a:cs typeface="+mn-cs"/>
              </a:rPr>
              <a:t> </a:t>
            </a:r>
            <a:r>
              <a:rPr lang="en-GB" dirty="0" smtClean="0"/>
              <a:t>– </a:t>
            </a:r>
            <a:r>
              <a:rPr lang="en-US" sz="1200" b="0" i="0" kern="1200" dirty="0" smtClean="0">
                <a:solidFill>
                  <a:schemeClr val="tx1"/>
                </a:solidFill>
                <a:latin typeface="+mn-lt"/>
                <a:ea typeface="+mn-ea"/>
                <a:cs typeface="+mn-cs"/>
              </a:rPr>
              <a:t>CVSS Overview</a:t>
            </a:r>
          </a:p>
          <a:p>
            <a:endParaRPr lang="en-US" sz="1200" b="0" i="0" kern="1200" dirty="0" smtClean="0">
              <a:solidFill>
                <a:schemeClr val="tx1"/>
              </a:solidFill>
              <a:latin typeface="+mn-lt"/>
              <a:ea typeface="+mn-ea"/>
              <a:cs typeface="+mn-cs"/>
            </a:endParaRPr>
          </a:p>
          <a:p>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23.2 – </a:t>
            </a:r>
            <a:r>
              <a:rPr lang="en-GB" sz="1200" b="0" i="0" kern="1200" dirty="0" smtClean="0">
                <a:solidFill>
                  <a:schemeClr val="tx1"/>
                </a:solidFill>
                <a:latin typeface="+mn-lt"/>
                <a:ea typeface="+mn-ea"/>
                <a:cs typeface="+mn-cs"/>
              </a:rPr>
              <a:t>Common Vulnerability Scoring System (CVSS)</a:t>
            </a:r>
          </a:p>
          <a:p>
            <a:r>
              <a:rPr lang="en-US" sz="1200" b="0" i="0" kern="1200" dirty="0" smtClean="0">
                <a:solidFill>
                  <a:schemeClr val="tx1"/>
                </a:solidFill>
                <a:latin typeface="+mn-lt"/>
                <a:ea typeface="+mn-ea"/>
                <a:cs typeface="+mn-cs"/>
              </a:rPr>
              <a:t>23.2.2</a:t>
            </a:r>
            <a:r>
              <a:rPr lang="en-US" sz="1200" b="0" i="0" kern="1200" baseline="0" dirty="0" smtClean="0">
                <a:solidFill>
                  <a:schemeClr val="tx1"/>
                </a:solidFill>
                <a:latin typeface="+mn-lt"/>
                <a:ea typeface="+mn-ea"/>
                <a:cs typeface="+mn-cs"/>
              </a:rPr>
              <a:t> </a:t>
            </a:r>
            <a:r>
              <a:rPr lang="en-GB" dirty="0" smtClean="0"/>
              <a:t>– </a:t>
            </a:r>
            <a:r>
              <a:rPr lang="en-US" sz="1200" b="0" i="0" kern="1200" dirty="0" smtClean="0">
                <a:solidFill>
                  <a:schemeClr val="tx1"/>
                </a:solidFill>
                <a:latin typeface="+mn-lt"/>
                <a:ea typeface="+mn-ea"/>
                <a:cs typeface="+mn-cs"/>
              </a:rPr>
              <a:t>CVSS Metric Groups</a:t>
            </a:r>
          </a:p>
          <a:p>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23.2 – </a:t>
            </a:r>
            <a:r>
              <a:rPr lang="en-GB" sz="1200" b="0" i="0" kern="1200" dirty="0" smtClean="0">
                <a:solidFill>
                  <a:schemeClr val="tx1"/>
                </a:solidFill>
                <a:latin typeface="+mn-lt"/>
                <a:ea typeface="+mn-ea"/>
                <a:cs typeface="+mn-cs"/>
              </a:rPr>
              <a:t>Common Vulnerability Scoring System (CVSS)</a:t>
            </a:r>
          </a:p>
          <a:p>
            <a:r>
              <a:rPr lang="en-US" sz="1200" b="0" i="0" kern="1200" dirty="0" smtClean="0">
                <a:solidFill>
                  <a:schemeClr val="tx1"/>
                </a:solidFill>
                <a:latin typeface="+mn-lt"/>
                <a:ea typeface="+mn-ea"/>
                <a:cs typeface="+mn-cs"/>
              </a:rPr>
              <a:t>23.2.3</a:t>
            </a:r>
            <a:r>
              <a:rPr lang="en-US" sz="1200" b="0" i="0" kern="1200" baseline="0" dirty="0" smtClean="0">
                <a:solidFill>
                  <a:schemeClr val="tx1"/>
                </a:solidFill>
                <a:latin typeface="+mn-lt"/>
                <a:ea typeface="+mn-ea"/>
                <a:cs typeface="+mn-cs"/>
              </a:rPr>
              <a:t> </a:t>
            </a:r>
            <a:r>
              <a:rPr lang="en-GB" dirty="0" smtClean="0"/>
              <a:t>– </a:t>
            </a:r>
            <a:r>
              <a:rPr lang="en-US" sz="1200" b="0" i="0" kern="1200" dirty="0" smtClean="0">
                <a:solidFill>
                  <a:schemeClr val="tx1"/>
                </a:solidFill>
                <a:latin typeface="+mn-lt"/>
                <a:ea typeface="+mn-ea"/>
                <a:cs typeface="+mn-cs"/>
              </a:rPr>
              <a:t>CVSS Base Metric Group</a:t>
            </a:r>
          </a:p>
          <a:p>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23.2 – </a:t>
            </a:r>
            <a:r>
              <a:rPr lang="en-GB" sz="1200" b="0" i="0" kern="1200" dirty="0" smtClean="0">
                <a:solidFill>
                  <a:schemeClr val="tx1"/>
                </a:solidFill>
                <a:latin typeface="+mn-lt"/>
                <a:ea typeface="+mn-ea"/>
                <a:cs typeface="+mn-cs"/>
              </a:rPr>
              <a:t>Common Vulnerability Scoring System (CVSS)</a:t>
            </a:r>
          </a:p>
          <a:p>
            <a:r>
              <a:rPr lang="en-US" sz="1200" b="0" i="0" kern="1200" dirty="0" smtClean="0">
                <a:solidFill>
                  <a:schemeClr val="tx1"/>
                </a:solidFill>
                <a:latin typeface="+mn-lt"/>
                <a:ea typeface="+mn-ea"/>
                <a:cs typeface="+mn-cs"/>
              </a:rPr>
              <a:t>23.2.4</a:t>
            </a:r>
            <a:r>
              <a:rPr lang="en-US" sz="1200" b="0" i="0" kern="1200" baseline="0" dirty="0" smtClean="0">
                <a:solidFill>
                  <a:schemeClr val="tx1"/>
                </a:solidFill>
                <a:latin typeface="+mn-lt"/>
                <a:ea typeface="+mn-ea"/>
                <a:cs typeface="+mn-cs"/>
              </a:rPr>
              <a:t> </a:t>
            </a:r>
            <a:r>
              <a:rPr lang="en-GB" dirty="0" smtClean="0"/>
              <a:t>– </a:t>
            </a:r>
            <a:r>
              <a:rPr lang="en-US" sz="1200" b="0" i="0" kern="1200" dirty="0" smtClean="0">
                <a:solidFill>
                  <a:schemeClr val="tx1"/>
                </a:solidFill>
                <a:latin typeface="+mn-lt"/>
                <a:ea typeface="+mn-ea"/>
                <a:cs typeface="+mn-cs"/>
              </a:rPr>
              <a:t>The CVSS Process</a:t>
            </a:r>
          </a:p>
        </p:txBody>
      </p:sp>
    </p:spTree>
    <p:extLst>
      <p:ext uri="{BB962C8B-B14F-4D97-AF65-F5344CB8AC3E}">
        <p14:creationId xmlns:p14="http://schemas.microsoft.com/office/powerpoint/2010/main" val="3525190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23.2 – </a:t>
            </a:r>
            <a:r>
              <a:rPr lang="en-GB" sz="1200" b="0" i="0" kern="1200" dirty="0" smtClean="0">
                <a:solidFill>
                  <a:schemeClr val="tx1"/>
                </a:solidFill>
                <a:latin typeface="+mn-lt"/>
                <a:ea typeface="+mn-ea"/>
                <a:cs typeface="+mn-cs"/>
              </a:rPr>
              <a:t>Common Vulnerability Scoring System (CVSS)</a:t>
            </a:r>
          </a:p>
          <a:p>
            <a:r>
              <a:rPr lang="en-US" sz="1200" b="0" i="0" kern="1200" dirty="0" smtClean="0">
                <a:solidFill>
                  <a:schemeClr val="tx1"/>
                </a:solidFill>
                <a:latin typeface="+mn-lt"/>
                <a:ea typeface="+mn-ea"/>
                <a:cs typeface="+mn-cs"/>
              </a:rPr>
              <a:t>23.2.4</a:t>
            </a:r>
            <a:r>
              <a:rPr lang="en-US" sz="1200" b="0" i="0" kern="1200" baseline="0" dirty="0" smtClean="0">
                <a:solidFill>
                  <a:schemeClr val="tx1"/>
                </a:solidFill>
                <a:latin typeface="+mn-lt"/>
                <a:ea typeface="+mn-ea"/>
                <a:cs typeface="+mn-cs"/>
              </a:rPr>
              <a:t> </a:t>
            </a:r>
            <a:r>
              <a:rPr lang="en-GB" dirty="0" smtClean="0"/>
              <a:t>– </a:t>
            </a:r>
            <a:r>
              <a:rPr lang="en-US" sz="1200" b="0" i="0" kern="1200" dirty="0" smtClean="0">
                <a:solidFill>
                  <a:schemeClr val="tx1"/>
                </a:solidFill>
                <a:latin typeface="+mn-lt"/>
                <a:ea typeface="+mn-ea"/>
                <a:cs typeface="+mn-cs"/>
              </a:rPr>
              <a:t>The CVSS Process</a:t>
            </a:r>
          </a:p>
        </p:txBody>
      </p:sp>
    </p:spTree>
    <p:extLst>
      <p:ext uri="{BB962C8B-B14F-4D97-AF65-F5344CB8AC3E}">
        <p14:creationId xmlns:p14="http://schemas.microsoft.com/office/powerpoint/2010/main" val="3525190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23.2 – </a:t>
            </a:r>
            <a:r>
              <a:rPr lang="en-GB" sz="1200" b="0" i="0" kern="1200" dirty="0" smtClean="0">
                <a:solidFill>
                  <a:schemeClr val="tx1"/>
                </a:solidFill>
                <a:latin typeface="+mn-lt"/>
                <a:ea typeface="+mn-ea"/>
                <a:cs typeface="+mn-cs"/>
              </a:rPr>
              <a:t>Common Vulnerability Scoring System (CVSS)</a:t>
            </a:r>
          </a:p>
          <a:p>
            <a:r>
              <a:rPr lang="en-US" sz="1200" b="0" i="0" kern="1200" dirty="0" smtClean="0">
                <a:solidFill>
                  <a:schemeClr val="tx1"/>
                </a:solidFill>
                <a:latin typeface="+mn-lt"/>
                <a:ea typeface="+mn-ea"/>
                <a:cs typeface="+mn-cs"/>
              </a:rPr>
              <a:t>23.2.5</a:t>
            </a:r>
            <a:r>
              <a:rPr lang="en-US" sz="1200" b="0" i="0" kern="1200" baseline="0" dirty="0" smtClean="0">
                <a:solidFill>
                  <a:schemeClr val="tx1"/>
                </a:solidFill>
                <a:latin typeface="+mn-lt"/>
                <a:ea typeface="+mn-ea"/>
                <a:cs typeface="+mn-cs"/>
              </a:rPr>
              <a:t> </a:t>
            </a:r>
            <a:r>
              <a:rPr lang="en-GB" dirty="0" smtClean="0"/>
              <a:t>– </a:t>
            </a:r>
            <a:r>
              <a:rPr lang="en-US" sz="1200" b="0" i="0" kern="1200" dirty="0" smtClean="0">
                <a:solidFill>
                  <a:schemeClr val="tx1"/>
                </a:solidFill>
                <a:latin typeface="+mn-lt"/>
                <a:ea typeface="+mn-ea"/>
                <a:cs typeface="+mn-cs"/>
              </a:rPr>
              <a:t>CVSS Reports</a:t>
            </a:r>
          </a:p>
        </p:txBody>
      </p:sp>
    </p:spTree>
    <p:extLst>
      <p:ext uri="{BB962C8B-B14F-4D97-AF65-F5344CB8AC3E}">
        <p14:creationId xmlns:p14="http://schemas.microsoft.com/office/powerpoint/2010/main" val="3525190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23.2 – </a:t>
            </a:r>
            <a:r>
              <a:rPr lang="en-GB" sz="1200" b="0" i="0" kern="1200" dirty="0" smtClean="0">
                <a:solidFill>
                  <a:schemeClr val="tx1"/>
                </a:solidFill>
                <a:latin typeface="+mn-lt"/>
                <a:ea typeface="+mn-ea"/>
                <a:cs typeface="+mn-cs"/>
              </a:rPr>
              <a:t>Common Vulnerability Scoring System (CVSS)</a:t>
            </a:r>
          </a:p>
          <a:p>
            <a:r>
              <a:rPr lang="en-US" sz="1200" b="0" i="0" kern="1200" dirty="0" smtClean="0">
                <a:solidFill>
                  <a:schemeClr val="tx1"/>
                </a:solidFill>
                <a:latin typeface="+mn-lt"/>
                <a:ea typeface="+mn-ea"/>
                <a:cs typeface="+mn-cs"/>
              </a:rPr>
              <a:t>23.2.6</a:t>
            </a:r>
            <a:r>
              <a:rPr lang="en-US" sz="1200" b="0" i="0" kern="1200" baseline="0" dirty="0" smtClean="0">
                <a:solidFill>
                  <a:schemeClr val="tx1"/>
                </a:solidFill>
                <a:latin typeface="+mn-lt"/>
                <a:ea typeface="+mn-ea"/>
                <a:cs typeface="+mn-cs"/>
              </a:rPr>
              <a:t> </a:t>
            </a:r>
            <a:r>
              <a:rPr lang="en-GB" dirty="0" smtClean="0"/>
              <a:t>– </a:t>
            </a:r>
            <a:r>
              <a:rPr lang="en-US" sz="1200" b="0" i="0" kern="1200" dirty="0" smtClean="0">
                <a:solidFill>
                  <a:schemeClr val="tx1"/>
                </a:solidFill>
                <a:latin typeface="+mn-lt"/>
                <a:ea typeface="+mn-ea"/>
                <a:cs typeface="+mn-cs"/>
              </a:rPr>
              <a:t>Other Vulnerability Information Sources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23.2.7 </a:t>
            </a:r>
            <a:r>
              <a:rPr lang="en-GB" dirty="0" smtClean="0"/>
              <a:t>– </a:t>
            </a:r>
            <a:r>
              <a:rPr lang="en-IN" sz="1200" b="0" i="0" kern="1200" dirty="0" smtClean="0">
                <a:solidFill>
                  <a:schemeClr val="tx1"/>
                </a:solidFill>
                <a:effectLst/>
                <a:latin typeface="+mn-lt"/>
                <a:ea typeface="+mn-ea"/>
                <a:cs typeface="+mn-cs"/>
              </a:rPr>
              <a:t>Check Your Understanding - Identify CVSS Metrics</a:t>
            </a:r>
          </a:p>
          <a:p>
            <a:r>
              <a:rPr lang="en-US" sz="1200" b="0" i="0" kern="1200" dirty="0" smtClean="0">
                <a:solidFill>
                  <a:schemeClr val="tx1"/>
                </a:solidFill>
                <a:latin typeface="+mn-lt"/>
                <a:ea typeface="+mn-ea"/>
                <a:cs typeface="+mn-cs"/>
              </a:rPr>
              <a:t> </a:t>
            </a:r>
          </a:p>
          <a:p>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23.2 – </a:t>
            </a:r>
            <a:r>
              <a:rPr lang="en-GB" sz="1200" b="0" i="0" kern="1200" dirty="0" smtClean="0">
                <a:solidFill>
                  <a:schemeClr val="tx1"/>
                </a:solidFill>
                <a:latin typeface="+mn-lt"/>
                <a:ea typeface="+mn-ea"/>
                <a:cs typeface="+mn-cs"/>
              </a:rPr>
              <a:t>Common Vulnerability Scoring System (CVSS)</a:t>
            </a:r>
          </a:p>
          <a:p>
            <a:r>
              <a:rPr lang="en-US" sz="1200" b="0" i="0" kern="1200" dirty="0" smtClean="0">
                <a:solidFill>
                  <a:schemeClr val="tx1"/>
                </a:solidFill>
                <a:latin typeface="+mn-lt"/>
                <a:ea typeface="+mn-ea"/>
                <a:cs typeface="+mn-cs"/>
              </a:rPr>
              <a:t>23.2.6</a:t>
            </a:r>
            <a:r>
              <a:rPr lang="en-US" sz="1200" b="0" i="0" kern="1200" baseline="0" dirty="0" smtClean="0">
                <a:solidFill>
                  <a:schemeClr val="tx1"/>
                </a:solidFill>
                <a:latin typeface="+mn-lt"/>
                <a:ea typeface="+mn-ea"/>
                <a:cs typeface="+mn-cs"/>
              </a:rPr>
              <a:t> </a:t>
            </a:r>
            <a:r>
              <a:rPr lang="en-GB" dirty="0" smtClean="0"/>
              <a:t>– </a:t>
            </a:r>
            <a:r>
              <a:rPr lang="en-US" sz="1200" b="0" i="0" kern="1200" dirty="0" smtClean="0">
                <a:solidFill>
                  <a:schemeClr val="tx1"/>
                </a:solidFill>
                <a:latin typeface="+mn-lt"/>
                <a:ea typeface="+mn-ea"/>
                <a:cs typeface="+mn-cs"/>
              </a:rPr>
              <a:t>Other Vulnerability Information Sources</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23.2.7 - Check Your Understanding - Identify CVSS Metrics</a:t>
            </a:r>
          </a:p>
          <a:p>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166595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Source:</a:t>
            </a:r>
          </a:p>
          <a:p>
            <a:r>
              <a:rPr lang="en-US" sz="1200" b="0" dirty="0" smtClean="0"/>
              <a:t>23 </a:t>
            </a:r>
            <a:r>
              <a:rPr lang="en-GB" dirty="0" smtClean="0"/>
              <a:t>– Endpoint</a:t>
            </a:r>
            <a:r>
              <a:rPr lang="en-GB" baseline="0" dirty="0" smtClean="0"/>
              <a:t> Vulnerability Assessment</a:t>
            </a:r>
            <a:endParaRPr lang="en-US" sz="1200" b="0" i="0" kern="1200" dirty="0" smtClean="0">
              <a:solidFill>
                <a:schemeClr val="tx1"/>
              </a:solidFill>
              <a:latin typeface="+mn-lt"/>
              <a:ea typeface="+mn-ea"/>
              <a:cs typeface="+mn-cs"/>
            </a:endParaRPr>
          </a:p>
          <a:p>
            <a:r>
              <a:rPr lang="en-IN" sz="1200" b="0" dirty="0" smtClean="0">
                <a:solidFill>
                  <a:srgbClr val="FF0000"/>
                </a:solidFill>
              </a:rPr>
              <a:t>23.3</a:t>
            </a:r>
            <a:r>
              <a:rPr lang="en-IN" sz="1200" b="0" baseline="0" dirty="0" smtClean="0">
                <a:solidFill>
                  <a:srgbClr val="FF0000"/>
                </a:solidFill>
              </a:rPr>
              <a:t> – Secure Device Management</a:t>
            </a:r>
            <a:endParaRPr lang="en-US" dirty="0" smtClean="0"/>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smtClean="0"/>
              <a:t>Time</a:t>
            </a:r>
            <a:r>
              <a:rPr lang="en-US" b="1" dirty="0" smtClean="0"/>
              <a:t>:</a:t>
            </a:r>
            <a:r>
              <a:rPr lang="en-US" b="1" baseline="0" dirty="0" smtClean="0"/>
              <a:t> </a:t>
            </a:r>
            <a:r>
              <a:rPr lang="en-US" b="0" baseline="0" dirty="0" smtClean="0"/>
              <a:t>12 </a:t>
            </a:r>
            <a:r>
              <a:rPr lang="en-US" dirty="0" smtClean="0"/>
              <a:t>mins</a:t>
            </a:r>
            <a:endParaRPr lang="en-US" sz="1000" b="0" dirty="0" smtClean="0"/>
          </a:p>
          <a:p>
            <a:pPr marL="171450" lvl="0" indent="-171450">
              <a:buFont typeface="Arial" panose="020B0604020202020204" pitchFamily="34" charset="0"/>
              <a:buChar char="•"/>
            </a:pPr>
            <a:r>
              <a:rPr lang="en-US" sz="1050" b="1" dirty="0" smtClean="0"/>
              <a:t>Instructor Notes: </a:t>
            </a:r>
          </a:p>
          <a:p>
            <a:pPr marL="628650" lvl="1" indent="-171450">
              <a:buFont typeface="Arial" panose="020B0604020202020204" pitchFamily="34" charset="0"/>
              <a:buChar char="•"/>
            </a:pPr>
            <a:r>
              <a:rPr lang="en-IN" sz="1050" b="0" baseline="0" dirty="0" smtClean="0"/>
              <a:t>Provide an overview of security device management.</a:t>
            </a:r>
          </a:p>
          <a:p>
            <a:pPr marL="628650" lvl="1" indent="-171450">
              <a:buFont typeface="Arial" panose="020B0604020202020204" pitchFamily="34" charset="0"/>
              <a:buChar char="•"/>
            </a:pPr>
            <a:r>
              <a:rPr lang="en-IN" sz="1050" b="0" baseline="0" dirty="0" smtClean="0"/>
              <a:t>Explain the Risk management lifecycle.</a:t>
            </a:r>
          </a:p>
          <a:p>
            <a:pPr marL="628650" lvl="1" indent="-171450">
              <a:buFont typeface="Arial" panose="020B0604020202020204" pitchFamily="34" charset="0"/>
              <a:buChar char="•"/>
            </a:pPr>
            <a:r>
              <a:rPr lang="en-IN" sz="1050" b="0" baseline="0" dirty="0" smtClean="0"/>
              <a:t>List the steps in Vulnerability management lifecycle.</a:t>
            </a:r>
          </a:p>
          <a:p>
            <a:pPr marL="628650" lvl="1" indent="-171450">
              <a:buFont typeface="Arial" panose="020B0604020202020204" pitchFamily="34" charset="0"/>
              <a:buChar char="•"/>
            </a:pPr>
            <a:r>
              <a:rPr lang="en-IN" sz="1050" b="0" baseline="0" dirty="0" smtClean="0"/>
              <a:t>Provide a brief on asset management.</a:t>
            </a:r>
          </a:p>
          <a:p>
            <a:pPr marL="628650" lvl="1" indent="-171450">
              <a:buFont typeface="Arial" panose="020B0604020202020204" pitchFamily="34" charset="0"/>
              <a:buChar char="•"/>
            </a:pPr>
            <a:r>
              <a:rPr lang="en-IN" sz="1050" b="0" baseline="0" dirty="0" smtClean="0"/>
              <a:t>Discuss Mobile Device management</a:t>
            </a:r>
          </a:p>
          <a:p>
            <a:pPr marL="628650" lvl="1" indent="-171450">
              <a:buFont typeface="Arial" panose="020B0604020202020204" pitchFamily="34" charset="0"/>
              <a:buChar char="•"/>
            </a:pPr>
            <a:r>
              <a:rPr lang="en-IN" sz="1050" b="0" baseline="0" dirty="0" smtClean="0"/>
              <a:t>Define Configuration management</a:t>
            </a:r>
          </a:p>
          <a:p>
            <a:pPr marL="628650" lvl="1" indent="-171450">
              <a:buFont typeface="Arial" panose="020B0604020202020204" pitchFamily="34" charset="0"/>
              <a:buChar char="•"/>
            </a:pPr>
            <a:r>
              <a:rPr lang="en-IN" sz="1050" b="0" baseline="0" dirty="0" smtClean="0"/>
              <a:t>Explain Enterprise Patch Management</a:t>
            </a:r>
          </a:p>
          <a:p>
            <a:pPr marL="628650" lvl="1" indent="-171450">
              <a:buFont typeface="Arial" panose="020B0604020202020204" pitchFamily="34" charset="0"/>
              <a:buChar char="•"/>
            </a:pPr>
            <a:r>
              <a:rPr lang="en-IN" sz="1050" b="0" baseline="0" dirty="0" smtClean="0"/>
              <a:t>Walk the learners through the Patch management techniques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mn-lt"/>
                <a:ea typeface="+mn-ea"/>
                <a:cs typeface="+mn-cs"/>
              </a:rPr>
              <a:t>Encourage the learners to complete the ‘</a:t>
            </a:r>
            <a:r>
              <a:rPr lang="en-IN" sz="1050" b="0" i="0" kern="1200" dirty="0" smtClean="0">
                <a:solidFill>
                  <a:schemeClr val="tx1"/>
                </a:solidFill>
                <a:effectLst/>
                <a:latin typeface="+mn-lt"/>
                <a:ea typeface="+mn-ea"/>
                <a:cs typeface="+mn-cs"/>
              </a:rPr>
              <a:t>Check Your Understanding - Identify the Risk Response’ in section 23.3.2.</a:t>
            </a:r>
            <a:endParaRPr lang="en-IN" sz="1050" b="0" baseline="0" dirty="0" smtClean="0"/>
          </a:p>
          <a:p>
            <a:pPr marL="171450" lvl="0" indent="-171450">
              <a:buFont typeface="Arial" panose="020B0604020202020204" pitchFamily="34" charset="0"/>
              <a:buChar char="•"/>
            </a:pPr>
            <a:r>
              <a:rPr lang="en-US" sz="1050" b="1" dirty="0" smtClean="0"/>
              <a:t>Key Points:</a:t>
            </a:r>
            <a:r>
              <a:rPr lang="en-US" sz="1050" b="1" baseline="0" dirty="0" smtClean="0"/>
              <a:t> </a:t>
            </a:r>
            <a:r>
              <a:rPr lang="en-IN" sz="1200" b="0" baseline="0" dirty="0" smtClean="0"/>
              <a:t>Risk Management, Vulnerability Management, Asset Management, Mobile Device Management, Configuration and Patch Management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25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23.3 – </a:t>
            </a:r>
            <a:r>
              <a:rPr lang="en-GB" sz="1200" b="0" i="0" kern="1200" dirty="0" smtClean="0">
                <a:solidFill>
                  <a:schemeClr val="tx1"/>
                </a:solidFill>
                <a:latin typeface="+mn-lt"/>
                <a:ea typeface="+mn-ea"/>
                <a:cs typeface="+mn-cs"/>
              </a:rPr>
              <a:t>Secure Device Management</a:t>
            </a:r>
          </a:p>
          <a:p>
            <a:r>
              <a:rPr lang="en-GB" sz="1200" b="0" i="0" kern="1200" dirty="0" smtClean="0">
                <a:solidFill>
                  <a:schemeClr val="tx1"/>
                </a:solidFill>
                <a:latin typeface="+mn-lt"/>
                <a:ea typeface="+mn-ea"/>
                <a:cs typeface="+mn-cs"/>
              </a:rPr>
              <a:t>23.3.1 – Risk Management</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23.3.2 – </a:t>
            </a:r>
            <a:r>
              <a:rPr lang="en-IN" sz="1200" b="0" i="0" kern="1200" dirty="0" smtClean="0">
                <a:solidFill>
                  <a:schemeClr val="tx1"/>
                </a:solidFill>
                <a:effectLst/>
                <a:latin typeface="+mn-lt"/>
                <a:ea typeface="+mn-ea"/>
                <a:cs typeface="+mn-cs"/>
              </a:rPr>
              <a:t>Check Your Understanding - Identify the Risk Response</a:t>
            </a:r>
          </a:p>
          <a:p>
            <a:endParaRPr lang="en-GB" sz="1200" b="0" i="0" kern="1200" dirty="0" smtClean="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23.3 – </a:t>
            </a:r>
            <a:r>
              <a:rPr lang="en-GB" sz="1200" b="0" i="0" kern="1200" dirty="0" smtClean="0">
                <a:solidFill>
                  <a:schemeClr val="tx1"/>
                </a:solidFill>
                <a:latin typeface="+mn-lt"/>
                <a:ea typeface="+mn-ea"/>
                <a:cs typeface="+mn-cs"/>
              </a:rPr>
              <a:t>Secure Device Management</a:t>
            </a:r>
          </a:p>
          <a:p>
            <a:r>
              <a:rPr lang="en-GB" sz="1200" b="0" i="0" kern="1200" dirty="0" smtClean="0">
                <a:solidFill>
                  <a:schemeClr val="tx1"/>
                </a:solidFill>
                <a:latin typeface="+mn-lt"/>
                <a:ea typeface="+mn-ea"/>
                <a:cs typeface="+mn-cs"/>
              </a:rPr>
              <a:t>23.3.3 – Vulnerability Management</a:t>
            </a:r>
          </a:p>
        </p:txBody>
      </p:sp>
    </p:spTree>
    <p:extLst>
      <p:ext uri="{BB962C8B-B14F-4D97-AF65-F5344CB8AC3E}">
        <p14:creationId xmlns:p14="http://schemas.microsoft.com/office/powerpoint/2010/main" val="3525190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23.3 – </a:t>
            </a:r>
            <a:r>
              <a:rPr lang="en-GB" sz="1200" b="0" i="0" kern="1200" dirty="0" smtClean="0">
                <a:solidFill>
                  <a:schemeClr val="tx1"/>
                </a:solidFill>
                <a:latin typeface="+mn-lt"/>
                <a:ea typeface="+mn-ea"/>
                <a:cs typeface="+mn-cs"/>
              </a:rPr>
              <a:t>Secure Device Management</a:t>
            </a:r>
          </a:p>
          <a:p>
            <a:r>
              <a:rPr lang="en-GB" sz="1200" b="0" i="0" kern="1200" dirty="0" smtClean="0">
                <a:solidFill>
                  <a:schemeClr val="tx1"/>
                </a:solidFill>
                <a:latin typeface="+mn-lt"/>
                <a:ea typeface="+mn-ea"/>
                <a:cs typeface="+mn-cs"/>
              </a:rPr>
              <a:t>23.3.3 – Vulnerability Management</a:t>
            </a:r>
          </a:p>
        </p:txBody>
      </p:sp>
    </p:spTree>
    <p:extLst>
      <p:ext uri="{BB962C8B-B14F-4D97-AF65-F5344CB8AC3E}">
        <p14:creationId xmlns:p14="http://schemas.microsoft.com/office/powerpoint/2010/main" val="3525190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23.3 – </a:t>
            </a:r>
            <a:r>
              <a:rPr lang="en-GB" sz="1200" b="0" i="0" kern="1200" dirty="0" smtClean="0">
                <a:solidFill>
                  <a:schemeClr val="tx1"/>
                </a:solidFill>
                <a:latin typeface="+mn-lt"/>
                <a:ea typeface="+mn-ea"/>
                <a:cs typeface="+mn-cs"/>
              </a:rPr>
              <a:t>Secure Device Management</a:t>
            </a:r>
          </a:p>
          <a:p>
            <a:r>
              <a:rPr lang="en-GB" sz="1200" b="0" i="0" kern="1200" dirty="0" smtClean="0">
                <a:solidFill>
                  <a:schemeClr val="tx1"/>
                </a:solidFill>
                <a:latin typeface="+mn-lt"/>
                <a:ea typeface="+mn-ea"/>
                <a:cs typeface="+mn-cs"/>
              </a:rPr>
              <a:t>23.3.4 – Asset Management</a:t>
            </a:r>
          </a:p>
        </p:txBody>
      </p:sp>
    </p:spTree>
    <p:extLst>
      <p:ext uri="{BB962C8B-B14F-4D97-AF65-F5344CB8AC3E}">
        <p14:creationId xmlns:p14="http://schemas.microsoft.com/office/powerpoint/2010/main" val="352519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3</a:t>
            </a:fld>
            <a:endParaRPr lang="en-US" dirty="0"/>
          </a:p>
        </p:txBody>
      </p:sp>
    </p:spTree>
    <p:extLst>
      <p:ext uri="{BB962C8B-B14F-4D97-AF65-F5344CB8AC3E}">
        <p14:creationId xmlns:p14="http://schemas.microsoft.com/office/powerpoint/2010/main" val="3660052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23.3 – </a:t>
            </a:r>
            <a:r>
              <a:rPr lang="en-GB" sz="1200" b="0" i="0" kern="1200" dirty="0" smtClean="0">
                <a:solidFill>
                  <a:schemeClr val="tx1"/>
                </a:solidFill>
                <a:latin typeface="+mn-lt"/>
                <a:ea typeface="+mn-ea"/>
                <a:cs typeface="+mn-cs"/>
              </a:rPr>
              <a:t>Secure Device Management</a:t>
            </a:r>
          </a:p>
          <a:p>
            <a:r>
              <a:rPr lang="en-GB" sz="1200" b="0" i="0" kern="1200" dirty="0" smtClean="0">
                <a:solidFill>
                  <a:schemeClr val="tx1"/>
                </a:solidFill>
                <a:latin typeface="+mn-lt"/>
                <a:ea typeface="+mn-ea"/>
                <a:cs typeface="+mn-cs"/>
              </a:rPr>
              <a:t>23.3.5 – </a:t>
            </a:r>
            <a:r>
              <a:rPr lang="en-US" sz="1200" b="0" i="0" kern="1200" dirty="0" smtClean="0">
                <a:solidFill>
                  <a:schemeClr val="tx1"/>
                </a:solidFill>
                <a:latin typeface="+mn-lt"/>
                <a:ea typeface="+mn-ea"/>
                <a:cs typeface="+mn-cs"/>
              </a:rPr>
              <a:t>Mobile Device Management</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23.3 – </a:t>
            </a:r>
            <a:r>
              <a:rPr lang="en-GB" sz="1200" b="0" i="0" kern="1200" dirty="0" smtClean="0">
                <a:solidFill>
                  <a:schemeClr val="tx1"/>
                </a:solidFill>
                <a:latin typeface="+mn-lt"/>
                <a:ea typeface="+mn-ea"/>
                <a:cs typeface="+mn-cs"/>
              </a:rPr>
              <a:t>Secure Device Management</a:t>
            </a:r>
          </a:p>
          <a:p>
            <a:r>
              <a:rPr lang="en-GB" sz="1200" b="0" i="0" kern="1200" dirty="0" smtClean="0">
                <a:solidFill>
                  <a:schemeClr val="tx1"/>
                </a:solidFill>
                <a:latin typeface="+mn-lt"/>
                <a:ea typeface="+mn-ea"/>
                <a:cs typeface="+mn-cs"/>
              </a:rPr>
              <a:t>23.3.6 – Configuration </a:t>
            </a:r>
            <a:r>
              <a:rPr lang="en-US" sz="1200" b="0" i="0" kern="1200" dirty="0" smtClean="0">
                <a:solidFill>
                  <a:schemeClr val="tx1"/>
                </a:solidFill>
                <a:latin typeface="+mn-lt"/>
                <a:ea typeface="+mn-ea"/>
                <a:cs typeface="+mn-cs"/>
              </a:rPr>
              <a:t>Management</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baseline="0" dirty="0" smtClean="0"/>
              <a:t>23 – Endpoint Vulnerability Assessment </a:t>
            </a:r>
          </a:p>
          <a:p>
            <a:r>
              <a:rPr lang="en-US" sz="1200" b="0" dirty="0" smtClean="0">
                <a:solidFill>
                  <a:srgbClr val="FF0000"/>
                </a:solidFill>
              </a:rPr>
              <a:t>23.3 – </a:t>
            </a:r>
            <a:r>
              <a:rPr lang="en-GB" sz="1200" b="0" i="0" kern="1200" dirty="0" smtClean="0">
                <a:solidFill>
                  <a:schemeClr val="tx1"/>
                </a:solidFill>
                <a:latin typeface="+mn-lt"/>
                <a:ea typeface="+mn-ea"/>
                <a:cs typeface="+mn-cs"/>
              </a:rPr>
              <a:t>Secure Device Management</a:t>
            </a:r>
          </a:p>
          <a:p>
            <a:r>
              <a:rPr lang="en-GB" sz="1200" b="0" i="0" kern="1200" dirty="0" smtClean="0">
                <a:solidFill>
                  <a:schemeClr val="tx1"/>
                </a:solidFill>
                <a:latin typeface="+mn-lt"/>
                <a:ea typeface="+mn-ea"/>
                <a:cs typeface="+mn-cs"/>
              </a:rPr>
              <a:t>23.3.7</a:t>
            </a:r>
            <a:r>
              <a:rPr lang="en-GB" sz="1200" b="0" i="0" kern="1200" baseline="0" dirty="0" smtClean="0">
                <a:solidFill>
                  <a:schemeClr val="tx1"/>
                </a:solidFill>
                <a:latin typeface="+mn-lt"/>
                <a:ea typeface="+mn-ea"/>
                <a:cs typeface="+mn-cs"/>
              </a:rPr>
              <a:t> – Enterprise Patch</a:t>
            </a:r>
            <a:r>
              <a:rPr lang="en-GB"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Management</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smtClean="0"/>
              <a:t>23 – Endpoint Vulnerability Assessment </a:t>
            </a:r>
          </a:p>
          <a:p>
            <a:r>
              <a:rPr lang="en-US" sz="1200" b="0" dirty="0" smtClean="0">
                <a:solidFill>
                  <a:srgbClr val="FF0000"/>
                </a:solidFill>
              </a:rPr>
              <a:t>23.3 – </a:t>
            </a:r>
            <a:r>
              <a:rPr lang="en-GB" sz="1200" b="0" i="0" kern="1200" dirty="0" smtClean="0">
                <a:solidFill>
                  <a:schemeClr val="tx1"/>
                </a:solidFill>
                <a:latin typeface="+mn-lt"/>
                <a:ea typeface="+mn-ea"/>
                <a:cs typeface="+mn-cs"/>
              </a:rPr>
              <a:t>Secure Device Management</a:t>
            </a:r>
          </a:p>
          <a:p>
            <a:r>
              <a:rPr lang="en-GB" sz="1200" b="0" i="0" kern="1200" dirty="0" smtClean="0">
                <a:solidFill>
                  <a:schemeClr val="tx1"/>
                </a:solidFill>
                <a:latin typeface="+mn-lt"/>
                <a:ea typeface="+mn-ea"/>
                <a:cs typeface="+mn-cs"/>
              </a:rPr>
              <a:t>23.3.8</a:t>
            </a:r>
            <a:r>
              <a:rPr lang="en-GB" sz="1200" b="0" i="0" kern="1200" baseline="0" dirty="0" smtClean="0">
                <a:solidFill>
                  <a:schemeClr val="tx1"/>
                </a:solidFill>
                <a:latin typeface="+mn-lt"/>
                <a:ea typeface="+mn-ea"/>
                <a:cs typeface="+mn-cs"/>
              </a:rPr>
              <a:t> - Patch</a:t>
            </a:r>
            <a:r>
              <a:rPr lang="en-GB"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Management Techniques</a:t>
            </a:r>
          </a:p>
        </p:txBody>
      </p:sp>
      <p:sp>
        <p:nvSpPr>
          <p:cNvPr id="4" name="Slide Number Placeholder 3"/>
          <p:cNvSpPr>
            <a:spLocks noGrp="1"/>
          </p:cNvSpPr>
          <p:nvPr>
            <p:ph type="sldNum" sz="quarter" idx="10"/>
          </p:nvPr>
        </p:nvSpPr>
        <p:spPr/>
        <p:txBody>
          <a:bodyPr/>
          <a:lstStyle/>
          <a:p>
            <a:fld id="{5641018C-6CAF-B84E-B92C-ECB119457FBA}" type="slidenum">
              <a:rPr lang="en-US" smtClean="0"/>
              <a:pPr/>
              <a:t>33</a:t>
            </a:fld>
            <a:endParaRPr lang="en-US" dirty="0"/>
          </a:p>
        </p:txBody>
      </p:sp>
    </p:spTree>
    <p:extLst>
      <p:ext uri="{BB962C8B-B14F-4D97-AF65-F5344CB8AC3E}">
        <p14:creationId xmlns:p14="http://schemas.microsoft.com/office/powerpoint/2010/main" val="427658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smtClean="0"/>
              <a:t>23 – Endpoint Vulnerability Assessment </a:t>
            </a:r>
          </a:p>
          <a:p>
            <a:r>
              <a:rPr lang="en-US" sz="1200" b="0" dirty="0" smtClean="0">
                <a:solidFill>
                  <a:srgbClr val="FF0000"/>
                </a:solidFill>
              </a:rPr>
              <a:t>23.3 – </a:t>
            </a:r>
            <a:r>
              <a:rPr lang="en-GB" sz="1200" b="0" i="0" kern="1200" dirty="0" smtClean="0">
                <a:solidFill>
                  <a:schemeClr val="tx1"/>
                </a:solidFill>
                <a:latin typeface="+mn-lt"/>
                <a:ea typeface="+mn-ea"/>
                <a:cs typeface="+mn-cs"/>
              </a:rPr>
              <a:t>Secure Device Management</a:t>
            </a:r>
          </a:p>
          <a:p>
            <a:r>
              <a:rPr lang="en-GB" sz="1200" b="0" i="0" kern="1200" dirty="0" smtClean="0">
                <a:solidFill>
                  <a:schemeClr val="tx1"/>
                </a:solidFill>
                <a:latin typeface="+mn-lt"/>
                <a:ea typeface="+mn-ea"/>
                <a:cs typeface="+mn-cs"/>
              </a:rPr>
              <a:t>23.3.8</a:t>
            </a:r>
            <a:r>
              <a:rPr lang="en-GB" sz="1200" b="0" i="0" kern="1200" baseline="0" dirty="0" smtClean="0">
                <a:solidFill>
                  <a:schemeClr val="tx1"/>
                </a:solidFill>
                <a:latin typeface="+mn-lt"/>
                <a:ea typeface="+mn-ea"/>
                <a:cs typeface="+mn-cs"/>
              </a:rPr>
              <a:t> - Patch</a:t>
            </a:r>
            <a:r>
              <a:rPr lang="en-GB"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Management Techniques</a:t>
            </a:r>
          </a:p>
        </p:txBody>
      </p:sp>
      <p:sp>
        <p:nvSpPr>
          <p:cNvPr id="4" name="Slide Number Placeholder 3"/>
          <p:cNvSpPr>
            <a:spLocks noGrp="1"/>
          </p:cNvSpPr>
          <p:nvPr>
            <p:ph type="sldNum" sz="quarter" idx="10"/>
          </p:nvPr>
        </p:nvSpPr>
        <p:spPr/>
        <p:txBody>
          <a:bodyPr/>
          <a:lstStyle/>
          <a:p>
            <a:fld id="{5641018C-6CAF-B84E-B92C-ECB119457FBA}" type="slidenum">
              <a:rPr lang="en-US" smtClean="0"/>
              <a:pPr/>
              <a:t>34</a:t>
            </a:fld>
            <a:endParaRPr lang="en-US" dirty="0"/>
          </a:p>
        </p:txBody>
      </p:sp>
    </p:spTree>
    <p:extLst>
      <p:ext uri="{BB962C8B-B14F-4D97-AF65-F5344CB8AC3E}">
        <p14:creationId xmlns:p14="http://schemas.microsoft.com/office/powerpoint/2010/main" val="2954790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smtClean="0"/>
              <a:t>23 – Endpoint Vulnerability Assessment </a:t>
            </a:r>
          </a:p>
          <a:p>
            <a:r>
              <a:rPr lang="en-US" sz="1200" b="0" dirty="0" smtClean="0">
                <a:solidFill>
                  <a:srgbClr val="FF0000"/>
                </a:solidFill>
              </a:rPr>
              <a:t>23.3 – </a:t>
            </a:r>
            <a:r>
              <a:rPr lang="en-GB" sz="1200" b="0" i="0" kern="1200" dirty="0" smtClean="0">
                <a:solidFill>
                  <a:schemeClr val="tx1"/>
                </a:solidFill>
                <a:latin typeface="+mn-lt"/>
                <a:ea typeface="+mn-ea"/>
                <a:cs typeface="+mn-cs"/>
              </a:rPr>
              <a:t>Secure Device Management</a:t>
            </a:r>
          </a:p>
          <a:p>
            <a:r>
              <a:rPr lang="en-GB" sz="1200" b="0" i="0" kern="1200" dirty="0" smtClean="0">
                <a:solidFill>
                  <a:schemeClr val="tx1"/>
                </a:solidFill>
                <a:latin typeface="+mn-lt"/>
                <a:ea typeface="+mn-ea"/>
                <a:cs typeface="+mn-cs"/>
              </a:rPr>
              <a:t>23.3.8</a:t>
            </a:r>
            <a:r>
              <a:rPr lang="en-GB" sz="1200" b="0" i="0" kern="1200" baseline="0" dirty="0" smtClean="0">
                <a:solidFill>
                  <a:schemeClr val="tx1"/>
                </a:solidFill>
                <a:latin typeface="+mn-lt"/>
                <a:ea typeface="+mn-ea"/>
                <a:cs typeface="+mn-cs"/>
              </a:rPr>
              <a:t> - Patch</a:t>
            </a:r>
            <a:r>
              <a:rPr lang="en-GB"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Management Techniques</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mn-lt"/>
                <a:ea typeface="+mn-ea"/>
                <a:cs typeface="+mn-cs"/>
              </a:rPr>
              <a:t>23.3.9 - </a:t>
            </a:r>
            <a:r>
              <a:rPr lang="en-GB" sz="1200" b="0" i="0" kern="1200" dirty="0" smtClean="0">
                <a:solidFill>
                  <a:schemeClr val="tx1"/>
                </a:solidFill>
                <a:latin typeface="+mn-lt"/>
                <a:ea typeface="+mn-ea"/>
                <a:cs typeface="+mn-cs"/>
              </a:rPr>
              <a:t>Check Your Understanding - Identify Device Management Activities</a:t>
            </a:r>
          </a:p>
        </p:txBody>
      </p:sp>
      <p:sp>
        <p:nvSpPr>
          <p:cNvPr id="4" name="Slide Number Placeholder 3"/>
          <p:cNvSpPr>
            <a:spLocks noGrp="1"/>
          </p:cNvSpPr>
          <p:nvPr>
            <p:ph type="sldNum" sz="quarter" idx="10"/>
          </p:nvPr>
        </p:nvSpPr>
        <p:spPr/>
        <p:txBody>
          <a:bodyPr/>
          <a:lstStyle/>
          <a:p>
            <a:fld id="{5641018C-6CAF-B84E-B92C-ECB119457FBA}" type="slidenum">
              <a:rPr lang="en-US" smtClean="0"/>
              <a:pPr/>
              <a:t>35</a:t>
            </a:fld>
            <a:endParaRPr lang="en-US" dirty="0"/>
          </a:p>
        </p:txBody>
      </p:sp>
    </p:spTree>
    <p:extLst>
      <p:ext uri="{BB962C8B-B14F-4D97-AF65-F5344CB8AC3E}">
        <p14:creationId xmlns:p14="http://schemas.microsoft.com/office/powerpoint/2010/main" val="28656716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23 </a:t>
            </a:r>
            <a:r>
              <a:rPr lang="en-GB" dirty="0" smtClean="0"/>
              <a:t>– Endpoint</a:t>
            </a:r>
            <a:r>
              <a:rPr lang="en-GB" baseline="0" dirty="0" smtClean="0"/>
              <a:t> Vulnerability Assessment</a:t>
            </a:r>
            <a:endParaRPr lang="en-US" sz="1200" b="0" i="0" kern="1200" dirty="0" smtClean="0">
              <a:solidFill>
                <a:schemeClr val="tx1"/>
              </a:solidFill>
              <a:latin typeface="+mn-lt"/>
              <a:ea typeface="+mn-ea"/>
              <a:cs typeface="+mn-cs"/>
            </a:endParaRPr>
          </a:p>
          <a:p>
            <a:r>
              <a:rPr lang="en-IN" sz="1200" b="0" dirty="0" smtClean="0">
                <a:solidFill>
                  <a:srgbClr val="FF0000"/>
                </a:solidFill>
              </a:rPr>
              <a:t>23.4 - </a:t>
            </a:r>
            <a:r>
              <a:rPr lang="en-US" sz="1200" b="0" i="0" kern="1200" dirty="0" smtClean="0">
                <a:solidFill>
                  <a:schemeClr val="tx1"/>
                </a:solidFill>
                <a:latin typeface="+mn-lt"/>
                <a:ea typeface="+mn-ea"/>
                <a:cs typeface="+mn-cs"/>
              </a:rPr>
              <a:t>Information Security Management Systems</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smtClean="0"/>
              <a:t>Time</a:t>
            </a:r>
            <a:r>
              <a:rPr lang="en-US" b="1" dirty="0" smtClean="0"/>
              <a:t>:</a:t>
            </a:r>
            <a:r>
              <a:rPr lang="en-US" b="1" baseline="0" dirty="0" smtClean="0"/>
              <a:t> </a:t>
            </a:r>
            <a:r>
              <a:rPr lang="en-US" b="0" baseline="0" dirty="0" smtClean="0"/>
              <a:t>10 </a:t>
            </a:r>
            <a:r>
              <a:rPr lang="en-US" dirty="0" smtClean="0"/>
              <a:t>mins</a:t>
            </a:r>
            <a:endParaRPr lang="en-US" sz="1000" b="0" dirty="0" smtClean="0"/>
          </a:p>
          <a:p>
            <a:pPr marL="171450" lvl="0" indent="-171450">
              <a:buFont typeface="Arial" panose="020B0604020202020204" pitchFamily="34" charset="0"/>
              <a:buChar char="•"/>
            </a:pPr>
            <a:r>
              <a:rPr lang="en-US" sz="1050" b="1" dirty="0" smtClean="0"/>
              <a:t>Instructor Notes: </a:t>
            </a:r>
          </a:p>
          <a:p>
            <a:pPr marL="628650" lvl="1" indent="-171450">
              <a:buFont typeface="Arial" panose="020B0604020202020204" pitchFamily="34" charset="0"/>
              <a:buChar char="•"/>
            </a:pPr>
            <a:r>
              <a:rPr lang="en-US" sz="1200" kern="1200" dirty="0" smtClean="0">
                <a:solidFill>
                  <a:schemeClr val="tx1"/>
                </a:solidFill>
                <a:latin typeface="+mn-lt"/>
                <a:ea typeface="+mn-ea"/>
                <a:cs typeface="+mn-cs"/>
              </a:rPr>
              <a:t>Introduce the topic and discuss ISMS.</a:t>
            </a:r>
          </a:p>
          <a:p>
            <a:pPr marL="628650" lvl="1" indent="-171450">
              <a:buFont typeface="Arial" panose="020B0604020202020204" pitchFamily="34" charset="0"/>
              <a:buChar char="•"/>
            </a:pPr>
            <a:r>
              <a:rPr lang="en-US" sz="1200" kern="1200" dirty="0" smtClean="0">
                <a:solidFill>
                  <a:schemeClr val="tx1"/>
                </a:solidFill>
                <a:latin typeface="+mn-lt"/>
                <a:ea typeface="+mn-ea"/>
                <a:cs typeface="+mn-cs"/>
              </a:rPr>
              <a:t>Walk the learners</a:t>
            </a:r>
            <a:r>
              <a:rPr lang="en-US" sz="1200" kern="1200" baseline="0" dirty="0" smtClean="0">
                <a:solidFill>
                  <a:schemeClr val="tx1"/>
                </a:solidFill>
                <a:latin typeface="+mn-lt"/>
                <a:ea typeface="+mn-ea"/>
                <a:cs typeface="+mn-cs"/>
              </a:rPr>
              <a:t> through the different ISO standards</a:t>
            </a:r>
          </a:p>
          <a:p>
            <a:pPr marL="628650" lvl="1" indent="-171450">
              <a:buFont typeface="Arial" panose="020B0604020202020204" pitchFamily="34" charset="0"/>
              <a:buChar char="•"/>
            </a:pPr>
            <a:r>
              <a:rPr lang="en-US" sz="1200" kern="1200" baseline="0" dirty="0" smtClean="0">
                <a:solidFill>
                  <a:schemeClr val="tx1"/>
                </a:solidFill>
                <a:latin typeface="+mn-lt"/>
                <a:ea typeface="+mn-ea"/>
                <a:cs typeface="+mn-cs"/>
              </a:rPr>
              <a:t>Describe the NIST Cybersecurity framework along with its core functions.</a:t>
            </a:r>
            <a:endParaRPr lang="en-US" sz="1200" kern="1200" dirty="0" smtClean="0">
              <a:solidFill>
                <a:schemeClr val="tx1"/>
              </a:solidFill>
              <a:latin typeface="+mn-lt"/>
              <a:ea typeface="+mn-ea"/>
              <a:cs typeface="+mn-cs"/>
            </a:endParaRPr>
          </a:p>
          <a:p>
            <a:pPr marL="171450" lvl="0" indent="-171450">
              <a:buFont typeface="Arial" panose="020B0604020202020204" pitchFamily="34" charset="0"/>
              <a:buChar char="•"/>
            </a:pPr>
            <a:r>
              <a:rPr lang="en-US" sz="1050" b="1" dirty="0" smtClean="0"/>
              <a:t>Key Points:</a:t>
            </a:r>
            <a:r>
              <a:rPr lang="en-US" sz="1050" b="1" baseline="0" dirty="0" smtClean="0"/>
              <a:t> </a:t>
            </a:r>
            <a:r>
              <a:rPr lang="en-GB" sz="1050" dirty="0" smtClean="0"/>
              <a:t>Information Security Management System (ISMS),</a:t>
            </a:r>
            <a:r>
              <a:rPr lang="en-GB" sz="1050" baseline="0" dirty="0" smtClean="0"/>
              <a:t> </a:t>
            </a:r>
            <a:r>
              <a:rPr lang="en-CA" altLang="en-US" dirty="0" smtClean="0"/>
              <a:t>ISO-27001, NIST Cybersecurity Framework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23 </a:t>
            </a:r>
            <a:r>
              <a:rPr lang="en-GB" dirty="0" smtClean="0"/>
              <a:t>– Endpoint</a:t>
            </a:r>
            <a:r>
              <a:rPr lang="en-GB" baseline="0" dirty="0" smtClean="0"/>
              <a:t> Vulnerability Assessment</a:t>
            </a:r>
            <a:endParaRPr lang="en-US" sz="1200" b="0" i="0" kern="1200" dirty="0" smtClean="0">
              <a:solidFill>
                <a:schemeClr val="tx1"/>
              </a:solidFill>
              <a:latin typeface="+mn-lt"/>
              <a:ea typeface="+mn-ea"/>
              <a:cs typeface="+mn-cs"/>
            </a:endParaRPr>
          </a:p>
          <a:p>
            <a:r>
              <a:rPr lang="en-IN" sz="1200" b="0" dirty="0" smtClean="0">
                <a:solidFill>
                  <a:srgbClr val="FF0000"/>
                </a:solidFill>
              </a:rPr>
              <a:t>23.4 - </a:t>
            </a:r>
            <a:r>
              <a:rPr lang="en-US" sz="1200" b="0" i="0" kern="1200" dirty="0" smtClean="0">
                <a:solidFill>
                  <a:schemeClr val="tx1"/>
                </a:solidFill>
                <a:latin typeface="+mn-lt"/>
                <a:ea typeface="+mn-ea"/>
                <a:cs typeface="+mn-cs"/>
              </a:rPr>
              <a:t>Information Security Management Systems</a:t>
            </a:r>
          </a:p>
          <a:p>
            <a:r>
              <a:rPr lang="en-IN" sz="1200" b="0" i="0" kern="1200" dirty="0" smtClean="0">
                <a:solidFill>
                  <a:schemeClr val="tx1"/>
                </a:solidFill>
                <a:latin typeface="+mn-lt"/>
                <a:ea typeface="+mn-ea"/>
                <a:cs typeface="+mn-cs"/>
              </a:rPr>
              <a:t>23.4.1 – Security Management Systems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37</a:t>
            </a:fld>
            <a:endParaRPr lang="en-US" dirty="0"/>
          </a:p>
        </p:txBody>
      </p:sp>
    </p:spTree>
    <p:extLst>
      <p:ext uri="{BB962C8B-B14F-4D97-AF65-F5344CB8AC3E}">
        <p14:creationId xmlns:p14="http://schemas.microsoft.com/office/powerpoint/2010/main" val="3656266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23 </a:t>
            </a:r>
            <a:r>
              <a:rPr lang="en-GB" dirty="0" smtClean="0"/>
              <a:t>– Endpoint</a:t>
            </a:r>
            <a:r>
              <a:rPr lang="en-GB" baseline="0" dirty="0" smtClean="0"/>
              <a:t> Vulnerability Assessment</a:t>
            </a:r>
            <a:endParaRPr lang="en-US" sz="1200" b="0" i="0" kern="1200" dirty="0" smtClean="0">
              <a:solidFill>
                <a:schemeClr val="tx1"/>
              </a:solidFill>
              <a:latin typeface="+mn-lt"/>
              <a:ea typeface="+mn-ea"/>
              <a:cs typeface="+mn-cs"/>
            </a:endParaRPr>
          </a:p>
          <a:p>
            <a:r>
              <a:rPr lang="en-IN" sz="1200" b="0" dirty="0" smtClean="0">
                <a:solidFill>
                  <a:srgbClr val="FF0000"/>
                </a:solidFill>
              </a:rPr>
              <a:t>23.4 - </a:t>
            </a:r>
            <a:r>
              <a:rPr lang="en-US" sz="1200" b="0" i="0" kern="1200" dirty="0" smtClean="0">
                <a:solidFill>
                  <a:schemeClr val="tx1"/>
                </a:solidFill>
                <a:latin typeface="+mn-lt"/>
                <a:ea typeface="+mn-ea"/>
                <a:cs typeface="+mn-cs"/>
              </a:rPr>
              <a:t>Information Security Management Systems</a:t>
            </a:r>
          </a:p>
          <a:p>
            <a:r>
              <a:rPr lang="en-IN" sz="1200" b="0" i="0" kern="1200" dirty="0" smtClean="0">
                <a:solidFill>
                  <a:schemeClr val="tx1"/>
                </a:solidFill>
                <a:latin typeface="+mn-lt"/>
                <a:ea typeface="+mn-ea"/>
                <a:cs typeface="+mn-cs"/>
              </a:rPr>
              <a:t>23.4.</a:t>
            </a:r>
            <a:r>
              <a:rPr lang="en-IN" sz="1200" b="0" i="0" kern="1200" baseline="0" dirty="0" smtClean="0">
                <a:solidFill>
                  <a:schemeClr val="tx1"/>
                </a:solidFill>
                <a:latin typeface="+mn-lt"/>
                <a:ea typeface="+mn-ea"/>
                <a:cs typeface="+mn-cs"/>
              </a:rPr>
              <a:t>2 – ISO 27001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38</a:t>
            </a:fld>
            <a:endParaRPr lang="en-US" dirty="0"/>
          </a:p>
        </p:txBody>
      </p:sp>
    </p:spTree>
    <p:extLst>
      <p:ext uri="{BB962C8B-B14F-4D97-AF65-F5344CB8AC3E}">
        <p14:creationId xmlns:p14="http://schemas.microsoft.com/office/powerpoint/2010/main" val="1510911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23 </a:t>
            </a:r>
            <a:r>
              <a:rPr lang="en-GB" dirty="0" smtClean="0"/>
              <a:t>– Endpoint</a:t>
            </a:r>
            <a:r>
              <a:rPr lang="en-GB" baseline="0" dirty="0" smtClean="0"/>
              <a:t> Vulnerability Assessment</a:t>
            </a:r>
            <a:endParaRPr lang="en-US" sz="1200" b="0" i="0" kern="1200" dirty="0" smtClean="0">
              <a:solidFill>
                <a:schemeClr val="tx1"/>
              </a:solidFill>
              <a:latin typeface="+mn-lt"/>
              <a:ea typeface="+mn-ea"/>
              <a:cs typeface="+mn-cs"/>
            </a:endParaRPr>
          </a:p>
          <a:p>
            <a:r>
              <a:rPr lang="en-IN" sz="1200" b="0" dirty="0" smtClean="0">
                <a:solidFill>
                  <a:srgbClr val="FF0000"/>
                </a:solidFill>
              </a:rPr>
              <a:t>23.4 - </a:t>
            </a:r>
            <a:r>
              <a:rPr lang="en-US" sz="1200" b="0" i="0" kern="1200" dirty="0" smtClean="0">
                <a:solidFill>
                  <a:schemeClr val="tx1"/>
                </a:solidFill>
                <a:latin typeface="+mn-lt"/>
                <a:ea typeface="+mn-ea"/>
                <a:cs typeface="+mn-cs"/>
              </a:rPr>
              <a:t>Information Security Management Systems</a:t>
            </a:r>
          </a:p>
          <a:p>
            <a:r>
              <a:rPr lang="en-IN" sz="1200" b="0" i="0" kern="1200" dirty="0" smtClean="0">
                <a:solidFill>
                  <a:schemeClr val="tx1"/>
                </a:solidFill>
                <a:latin typeface="+mn-lt"/>
                <a:ea typeface="+mn-ea"/>
                <a:cs typeface="+mn-cs"/>
              </a:rPr>
              <a:t>23.4.</a:t>
            </a:r>
            <a:r>
              <a:rPr lang="en-IN" sz="1200" b="0" i="0" kern="1200" baseline="0" dirty="0" smtClean="0">
                <a:solidFill>
                  <a:schemeClr val="tx1"/>
                </a:solidFill>
                <a:latin typeface="+mn-lt"/>
                <a:ea typeface="+mn-ea"/>
                <a:cs typeface="+mn-cs"/>
              </a:rPr>
              <a:t>3 – NIST Cybersecurity Framework</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i="0" kern="1200" baseline="0" dirty="0" smtClean="0">
                <a:solidFill>
                  <a:schemeClr val="tx1"/>
                </a:solidFill>
                <a:latin typeface="+mn-lt"/>
                <a:ea typeface="+mn-ea"/>
                <a:cs typeface="+mn-cs"/>
              </a:rPr>
              <a:t>23.4.4 – </a:t>
            </a:r>
            <a:r>
              <a:rPr lang="en-IN" sz="1200" b="0" i="0" kern="1200" dirty="0" smtClean="0">
                <a:solidFill>
                  <a:schemeClr val="tx1"/>
                </a:solidFill>
                <a:effectLst/>
                <a:latin typeface="+mn-lt"/>
                <a:ea typeface="+mn-ea"/>
                <a:cs typeface="+mn-cs"/>
              </a:rPr>
              <a:t>Check Your Understanding - Identify the Stages in the NIST Cybersecurity Framework</a:t>
            </a:r>
          </a:p>
          <a:p>
            <a:endParaRPr lang="en-IN" sz="1200" b="0" i="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39</a:t>
            </a:fld>
            <a:endParaRPr lang="en-US" dirty="0"/>
          </a:p>
        </p:txBody>
      </p:sp>
    </p:spTree>
    <p:extLst>
      <p:ext uri="{BB962C8B-B14F-4D97-AF65-F5344CB8AC3E}">
        <p14:creationId xmlns:p14="http://schemas.microsoft.com/office/powerpoint/2010/main" val="3956949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Source:</a:t>
            </a:r>
          </a:p>
          <a:p>
            <a:r>
              <a:rPr lang="en-US" sz="1200" b="0" dirty="0" smtClean="0"/>
              <a:t>23 </a:t>
            </a:r>
            <a:r>
              <a:rPr lang="en-GB" dirty="0" smtClean="0"/>
              <a:t>– Endpoint</a:t>
            </a:r>
            <a:r>
              <a:rPr lang="en-GB" baseline="0" dirty="0" smtClean="0"/>
              <a:t> Vulnerability Assessment</a:t>
            </a:r>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smtClean="0">
                <a:solidFill>
                  <a:srgbClr val="FF0000"/>
                </a:solidFill>
              </a:rPr>
              <a:t>23.5</a:t>
            </a:r>
            <a:r>
              <a:rPr lang="en-IN" sz="1200" b="0" baseline="0" dirty="0" smtClean="0">
                <a:solidFill>
                  <a:srgbClr val="FF0000"/>
                </a:solidFill>
              </a:rPr>
              <a:t> – </a:t>
            </a:r>
            <a:r>
              <a:rPr lang="en-GB" dirty="0" smtClean="0"/>
              <a:t>Endpoint</a:t>
            </a:r>
            <a:r>
              <a:rPr lang="en-GB" baseline="0" dirty="0" smtClean="0"/>
              <a:t> Vulnerability Assessment </a:t>
            </a:r>
            <a:r>
              <a:rPr lang="en-GB" sz="1200" b="0" i="0" kern="1200" dirty="0" smtClean="0">
                <a:solidFill>
                  <a:schemeClr val="tx1"/>
                </a:solidFill>
                <a:latin typeface="+mn-lt"/>
                <a:ea typeface="+mn-ea"/>
                <a:cs typeface="+mn-cs"/>
              </a:rPr>
              <a:t>Summary</a:t>
            </a:r>
          </a:p>
          <a:p>
            <a:pPr>
              <a:buFontTx/>
              <a:buNone/>
            </a:pP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1" u="sng" dirty="0" smtClean="0">
                <a:solidFill>
                  <a:prstClr val="black"/>
                </a:solidFill>
              </a:rPr>
              <a:t>In-Session Activities / Explanations:</a:t>
            </a:r>
            <a:endParaRPr lang="en-US" sz="1200" dirty="0" smtClean="0">
              <a:solidFill>
                <a:prstClr val="black"/>
              </a:solidFill>
            </a:endParaRPr>
          </a:p>
          <a:p>
            <a:pPr marL="171450" lvl="0" indent="-171450">
              <a:buFont typeface="Arial" panose="020B0604020202020204" pitchFamily="34" charset="0"/>
              <a:buChar char="•"/>
            </a:pPr>
            <a:r>
              <a:rPr lang="en-US" sz="1200" b="1" dirty="0" smtClean="0">
                <a:solidFill>
                  <a:prstClr val="black"/>
                </a:solidFill>
              </a:rPr>
              <a:t>Time: </a:t>
            </a:r>
            <a:r>
              <a:rPr lang="en-US" sz="1200" b="0" dirty="0" smtClean="0">
                <a:solidFill>
                  <a:prstClr val="black"/>
                </a:solidFill>
              </a:rPr>
              <a:t>5</a:t>
            </a:r>
            <a:r>
              <a:rPr lang="en-US" sz="1200" dirty="0" smtClean="0">
                <a:solidFill>
                  <a:prstClr val="black"/>
                </a:solidFill>
              </a:rPr>
              <a:t> mins</a:t>
            </a:r>
          </a:p>
          <a:p>
            <a:pPr marL="171450" lvl="0" indent="-171450">
              <a:buFont typeface="Arial" panose="020B0604020202020204" pitchFamily="34" charset="0"/>
              <a:buChar char="•"/>
              <a:tabLst>
                <a:tab pos="117475" algn="l"/>
              </a:tabLst>
            </a:pPr>
            <a:r>
              <a:rPr lang="en-US" sz="1200" b="1" dirty="0" smtClean="0">
                <a:solidFill>
                  <a:prstClr val="black"/>
                </a:solidFill>
              </a:rPr>
              <a:t>Instructor Notes: </a:t>
            </a:r>
          </a:p>
          <a:p>
            <a:pPr marL="341313" lvl="1" indent="-171450" algn="l" defTabSz="457200" rtl="0" eaLnBrk="1" latinLnBrk="0" hangingPunct="1">
              <a:buFont typeface="Arial" panose="020B0604020202020204" pitchFamily="34" charset="0"/>
              <a:buChar char="•"/>
              <a:tabLst>
                <a:tab pos="117475" algn="l"/>
              </a:tabLst>
            </a:pPr>
            <a:r>
              <a:rPr lang="en-US" sz="1200" kern="1200" dirty="0" smtClean="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200" kern="1200" dirty="0" smtClean="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200" kern="1200" dirty="0" smtClean="0">
                <a:solidFill>
                  <a:schemeClr val="tx1"/>
                </a:solidFill>
                <a:latin typeface="+mn-lt"/>
                <a:ea typeface="+mn-ea"/>
                <a:cs typeface="+mn-cs"/>
              </a:rPr>
              <a:t>Ask if they have any questions or doubts.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Ensure</a:t>
            </a:r>
            <a:r>
              <a:rPr lang="en-US" sz="1200" kern="1200" baseline="0" dirty="0" smtClean="0">
                <a:solidFill>
                  <a:schemeClr val="tx1"/>
                </a:solidFill>
                <a:latin typeface="+mn-lt"/>
                <a:ea typeface="+mn-ea"/>
                <a:cs typeface="+mn-cs"/>
              </a:rPr>
              <a:t> that the learners complete</a:t>
            </a:r>
            <a:r>
              <a:rPr lang="en-US" sz="1200" kern="1200" dirty="0" smtClean="0">
                <a:solidFill>
                  <a:schemeClr val="tx1"/>
                </a:solidFill>
                <a:latin typeface="+mn-lt"/>
                <a:ea typeface="+mn-ea"/>
                <a:cs typeface="+mn-cs"/>
              </a:rPr>
              <a:t> the module quiz.</a:t>
            </a:r>
          </a:p>
          <a:p>
            <a:pPr marL="171450" lvl="0" indent="-171450" algn="l" defTabSz="457200" rtl="0" eaLnBrk="1" latinLnBrk="0" hangingPunct="1">
              <a:buFont typeface="Arial" panose="020B0604020202020204" pitchFamily="34" charset="0"/>
              <a:buChar char="•"/>
              <a:tabLst>
                <a:tab pos="117475" algn="l"/>
              </a:tabLst>
            </a:pPr>
            <a:r>
              <a:rPr lang="en-US" sz="1200" b="1" kern="1200" dirty="0" smtClean="0">
                <a:solidFill>
                  <a:prstClr val="black"/>
                </a:solidFill>
                <a:latin typeface="+mn-lt"/>
                <a:ea typeface="+mn-ea"/>
                <a:cs typeface="+mn-cs"/>
              </a:rPr>
              <a:t>Key Points</a:t>
            </a:r>
            <a:r>
              <a:rPr lang="en-US" sz="1200" b="1" i="0" kern="1200" dirty="0" smtClean="0">
                <a:solidFill>
                  <a:prstClr val="black"/>
                </a:solidFill>
                <a:latin typeface="+mn-lt"/>
                <a:ea typeface="+mn-ea"/>
                <a:cs typeface="+mn-cs"/>
              </a:rPr>
              <a:t>:</a:t>
            </a:r>
            <a:r>
              <a:rPr lang="en-US" sz="1200" b="0" i="1" kern="1200" baseline="0" dirty="0" smtClean="0">
                <a:solidFill>
                  <a:prstClr val="black"/>
                </a:solidFill>
                <a:latin typeface="+mn-lt"/>
                <a:ea typeface="+mn-ea"/>
                <a:cs typeface="+mn-cs"/>
              </a:rPr>
              <a:t> </a:t>
            </a:r>
            <a:r>
              <a:rPr lang="en-US" sz="1200" b="0" i="0" kern="1200" baseline="0" dirty="0" smtClean="0">
                <a:solidFill>
                  <a:prstClr val="black"/>
                </a:solidFill>
                <a:latin typeface="+mn-lt"/>
                <a:ea typeface="+mn-ea"/>
                <a:cs typeface="+mn-cs"/>
              </a:rPr>
              <a:t>NA</a:t>
            </a:r>
            <a:endParaRPr lang="en-US" sz="1200" dirty="0" smtClean="0">
              <a:solidFill>
                <a:schemeClr val="accent5">
                  <a:lumMod val="40000"/>
                  <a:lumOff val="60000"/>
                </a:schemeClr>
              </a:solidFil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40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23 </a:t>
            </a:r>
            <a:r>
              <a:rPr lang="en-GB" dirty="0" smtClean="0"/>
              <a:t>– Endpoint</a:t>
            </a:r>
            <a:r>
              <a:rPr lang="en-GB" baseline="0" dirty="0" smtClean="0"/>
              <a:t> Vulnerability Assessment</a:t>
            </a:r>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smtClean="0">
                <a:solidFill>
                  <a:srgbClr val="FF0000"/>
                </a:solidFill>
              </a:rPr>
              <a:t>23.5</a:t>
            </a:r>
            <a:r>
              <a:rPr lang="en-IN" sz="1200" b="0" baseline="0" dirty="0" smtClean="0">
                <a:solidFill>
                  <a:srgbClr val="FF0000"/>
                </a:solidFill>
              </a:rPr>
              <a:t> – </a:t>
            </a:r>
            <a:r>
              <a:rPr lang="en-GB" dirty="0" smtClean="0"/>
              <a:t>Endpoint</a:t>
            </a:r>
            <a:r>
              <a:rPr lang="en-GB" baseline="0" dirty="0" smtClean="0"/>
              <a:t> Vulnerability Assessment </a:t>
            </a:r>
            <a:r>
              <a:rPr lang="en-GB" sz="1200" b="0" i="0" kern="1200" dirty="0" smtClean="0">
                <a:solidFill>
                  <a:schemeClr val="tx1"/>
                </a:solidFill>
                <a:latin typeface="+mn-lt"/>
                <a:ea typeface="+mn-ea"/>
                <a:cs typeface="+mn-cs"/>
              </a:rPr>
              <a:t>Summary</a:t>
            </a:r>
          </a:p>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23.5.1 - </a:t>
            </a:r>
            <a:r>
              <a:rPr lang="en-GB" sz="1200" b="0" i="0" kern="1200" dirty="0" smtClean="0">
                <a:solidFill>
                  <a:schemeClr val="tx1"/>
                </a:solidFill>
                <a:latin typeface="+mn-lt"/>
                <a:ea typeface="+mn-ea"/>
                <a:cs typeface="+mn-cs"/>
              </a:rPr>
              <a:t>What Did I Learn in this Module?</a:t>
            </a:r>
          </a:p>
        </p:txBody>
      </p:sp>
      <p:sp>
        <p:nvSpPr>
          <p:cNvPr id="4" name="Slide Number Placeholder 3"/>
          <p:cNvSpPr>
            <a:spLocks noGrp="1"/>
          </p:cNvSpPr>
          <p:nvPr>
            <p:ph type="sldNum" sz="quarter" idx="10"/>
          </p:nvPr>
        </p:nvSpPr>
        <p:spPr/>
        <p:txBody>
          <a:bodyPr/>
          <a:lstStyle/>
          <a:p>
            <a:fld id="{5641018C-6CAF-B84E-B92C-ECB119457FBA}" type="slidenum">
              <a:rPr lang="en-US" smtClean="0"/>
              <a:pPr/>
              <a:t>41</a:t>
            </a:fld>
            <a:endParaRPr lang="en-US" dirty="0"/>
          </a:p>
        </p:txBody>
      </p:sp>
    </p:spTree>
    <p:extLst>
      <p:ext uri="{BB962C8B-B14F-4D97-AF65-F5344CB8AC3E}">
        <p14:creationId xmlns:p14="http://schemas.microsoft.com/office/powerpoint/2010/main" val="3956949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23 </a:t>
            </a:r>
            <a:r>
              <a:rPr lang="en-GB" dirty="0" smtClean="0"/>
              <a:t>– Endpoint</a:t>
            </a:r>
            <a:r>
              <a:rPr lang="en-GB" baseline="0" dirty="0" smtClean="0"/>
              <a:t> Vulnerability Assessment</a:t>
            </a:r>
            <a:endParaRPr lang="en-US" sz="1200" b="0" i="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smtClean="0">
                <a:solidFill>
                  <a:srgbClr val="FF0000"/>
                </a:solidFill>
              </a:rPr>
              <a:t>23.5</a:t>
            </a:r>
            <a:r>
              <a:rPr lang="en-IN" sz="1200" b="0" baseline="0" dirty="0" smtClean="0">
                <a:solidFill>
                  <a:srgbClr val="FF0000"/>
                </a:solidFill>
              </a:rPr>
              <a:t> – </a:t>
            </a:r>
            <a:r>
              <a:rPr lang="en-GB" dirty="0" smtClean="0"/>
              <a:t>Endpoint</a:t>
            </a:r>
            <a:r>
              <a:rPr lang="en-GB" baseline="0" dirty="0" smtClean="0"/>
              <a:t> Vulnerability Assessment </a:t>
            </a:r>
            <a:r>
              <a:rPr lang="en-GB" sz="1200" b="0" i="0" kern="1200" dirty="0" smtClean="0">
                <a:solidFill>
                  <a:schemeClr val="tx1"/>
                </a:solidFill>
                <a:latin typeface="+mn-lt"/>
                <a:ea typeface="+mn-ea"/>
                <a:cs typeface="+mn-cs"/>
              </a:rPr>
              <a:t>Summary</a:t>
            </a:r>
          </a:p>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23.5.1 - </a:t>
            </a:r>
            <a:r>
              <a:rPr lang="en-GB" sz="1200" b="0" i="0" kern="1200" dirty="0" smtClean="0">
                <a:solidFill>
                  <a:schemeClr val="tx1"/>
                </a:solidFill>
                <a:latin typeface="+mn-lt"/>
                <a:ea typeface="+mn-ea"/>
                <a:cs typeface="+mn-cs"/>
              </a:rPr>
              <a:t>What Did I Learn in this Module</a:t>
            </a:r>
            <a:r>
              <a:rPr lang="en-GB" sz="1200" b="0" i="0" kern="120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23.5.2 </a:t>
            </a:r>
            <a:r>
              <a:rPr lang="en-IN" sz="1200" b="0" baseline="0" dirty="0" smtClean="0">
                <a:solidFill>
                  <a:srgbClr val="FF0000"/>
                </a:solidFill>
              </a:rPr>
              <a:t>–</a:t>
            </a:r>
            <a:r>
              <a:rPr lang="en-GB" sz="1200" b="0" i="0" kern="1200" dirty="0" smtClean="0">
                <a:solidFill>
                  <a:schemeClr val="tx1"/>
                </a:solidFill>
                <a:latin typeface="+mn-lt"/>
                <a:ea typeface="+mn-ea"/>
                <a:cs typeface="+mn-cs"/>
              </a:rPr>
              <a:t> </a:t>
            </a:r>
            <a:r>
              <a:rPr lang="en-US" sz="1200" b="0" i="0" kern="1200" dirty="0" smtClean="0">
                <a:solidFill>
                  <a:schemeClr val="tx1"/>
                </a:solidFill>
                <a:effectLst/>
                <a:latin typeface="+mn-lt"/>
                <a:ea typeface="+mn-ea"/>
                <a:cs typeface="+mn-cs"/>
              </a:rPr>
              <a:t>Endpoint Vulnerability Quiz</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42</a:t>
            </a:fld>
            <a:endParaRPr lang="en-US" dirty="0"/>
          </a:p>
        </p:txBody>
      </p:sp>
    </p:spTree>
    <p:extLst>
      <p:ext uri="{BB962C8B-B14F-4D97-AF65-F5344CB8AC3E}">
        <p14:creationId xmlns:p14="http://schemas.microsoft.com/office/powerpoint/2010/main" val="39569498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smtClean="0"/>
              <a:t>23 </a:t>
            </a:r>
            <a:r>
              <a:rPr lang="en-GB" dirty="0" smtClean="0"/>
              <a:t>– Endpoint</a:t>
            </a:r>
            <a:r>
              <a:rPr lang="en-GB" baseline="0" dirty="0" smtClean="0"/>
              <a:t> Vulnerability Assessment</a:t>
            </a:r>
            <a:endParaRPr lang="en-US" sz="1200" b="0" i="0" kern="1200" dirty="0" smtClean="0">
              <a:solidFill>
                <a:schemeClr val="tx1"/>
              </a:solidFill>
              <a:latin typeface="+mn-lt"/>
              <a:ea typeface="+mn-ea"/>
              <a:cs typeface="+mn-cs"/>
            </a:endParaRPr>
          </a:p>
          <a:p>
            <a:pPr>
              <a:buFontTx/>
              <a:buNone/>
            </a:pPr>
            <a:r>
              <a:rPr lang="en-US" dirty="0" smtClean="0">
                <a:latin typeface="Arial" charset="0"/>
              </a:rPr>
              <a:t>New </a:t>
            </a:r>
            <a:r>
              <a:rPr lang="en-US" dirty="0">
                <a:latin typeface="Arial" charset="0"/>
              </a:rPr>
              <a:t>Terms and </a:t>
            </a:r>
            <a:r>
              <a:rPr lang="en-US" dirty="0" smtClean="0">
                <a:latin typeface="Arial" charset="0"/>
              </a:rPr>
              <a:t>Commands</a:t>
            </a:r>
            <a:endParaRPr lang="en-US" dirty="0"/>
          </a:p>
        </p:txBody>
      </p:sp>
    </p:spTree>
    <p:extLst>
      <p:ext uri="{BB962C8B-B14F-4D97-AF65-F5344CB8AC3E}">
        <p14:creationId xmlns:p14="http://schemas.microsoft.com/office/powerpoint/2010/main" val="36154948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44</a:t>
            </a:fld>
            <a:endParaRPr lang="en-US" dirty="0"/>
          </a:p>
        </p:txBody>
      </p:sp>
    </p:spTree>
    <p:extLst>
      <p:ext uri="{BB962C8B-B14F-4D97-AF65-F5344CB8AC3E}">
        <p14:creationId xmlns:p14="http://schemas.microsoft.com/office/powerpoint/2010/main" val="2863636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sz="1200" b="0" i="0" kern="1200" dirty="0" smtClean="0">
                <a:solidFill>
                  <a:schemeClr val="tx1"/>
                </a:solidFill>
                <a:latin typeface="+mn-lt"/>
                <a:ea typeface="+mn-ea"/>
                <a:cs typeface="+mn-cs"/>
              </a:rPr>
              <a:t>CyberOps Associate v1.0</a:t>
            </a:r>
          </a:p>
          <a:p>
            <a:r>
              <a:rPr lang="en-US" sz="1200" b="0" dirty="0" smtClean="0"/>
              <a:t>Module 23</a:t>
            </a:r>
            <a:r>
              <a:rPr lang="en-US" sz="1200" b="0" baseline="0" dirty="0" smtClean="0"/>
              <a:t> – Endpoint Vulnerability Assessment</a:t>
            </a:r>
            <a:endParaRPr lang="en-US" dirty="0"/>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smtClean="0">
                <a:solidFill>
                  <a:srgbClr val="FF0000"/>
                </a:solidFill>
              </a:rPr>
              <a:t>:</a:t>
            </a:r>
            <a:r>
              <a:rPr lang="en-US" b="1" baseline="0" dirty="0" smtClean="0">
                <a:solidFill>
                  <a:srgbClr val="FF0000"/>
                </a:solidFill>
              </a:rPr>
              <a:t> </a:t>
            </a:r>
            <a:r>
              <a:rPr lang="en-US" b="0" baseline="0" dirty="0" smtClean="0">
                <a:solidFill>
                  <a:srgbClr val="FF0000"/>
                </a:solidFill>
              </a:rPr>
              <a:t>2 mins</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a:t>
            </a:r>
            <a:r>
              <a:rPr lang="en-US" sz="1000" dirty="0" smtClean="0"/>
              <a:t>set up with the required resources.</a:t>
            </a:r>
          </a:p>
          <a:p>
            <a:pPr marL="341313" lvl="1" indent="-171450">
              <a:buFont typeface="Arial" panose="020B0604020202020204" pitchFamily="34" charset="0"/>
              <a:buChar char="•"/>
            </a:pPr>
            <a:r>
              <a:rPr lang="en-US" sz="1000" smtClean="0"/>
              <a:t>Introduce </a:t>
            </a:r>
            <a:r>
              <a:rPr lang="en-US" sz="1000" dirty="0" smtClean="0"/>
              <a:t>the topic and encourage learners to come up with a list of expectations from the session. Collate topics on the white board or Desktop while using learner’s inputs to interpret them in words.</a:t>
            </a:r>
            <a:r>
              <a:rPr lang="en-US" sz="1000" b="1" dirty="0" smtClean="0"/>
              <a:t> </a:t>
            </a:r>
            <a:endParaRPr lang="en-US" sz="1050" b="1" dirty="0" smtClean="0">
              <a:solidFill>
                <a:prstClr val="black"/>
              </a:solidFill>
            </a:endParaRPr>
          </a:p>
          <a:p>
            <a:pPr marL="341313" lvl="1" indent="-171450">
              <a:buFont typeface="Arial" panose="020B0604020202020204" pitchFamily="34" charset="0"/>
              <a:buChar char="•"/>
            </a:pPr>
            <a:r>
              <a:rPr lang="en-US" sz="1000" dirty="0" smtClean="0"/>
              <a:t>Read out the Objectives and briefly describe each.</a:t>
            </a:r>
            <a:r>
              <a:rPr lang="en-US" sz="1000" dirty="0" smtClean="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dirty="0" smtClean="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smtClean="0"/>
              <a:t>Key </a:t>
            </a:r>
            <a:r>
              <a:rPr lang="en-US" sz="1200" b="1" dirty="0"/>
              <a:t>Points: </a:t>
            </a:r>
            <a:r>
              <a:rPr lang="en-US" sz="1200" b="0" i="1" baseline="0" dirty="0" smtClean="0"/>
              <a:t> </a:t>
            </a:r>
            <a:r>
              <a:rPr lang="en-IN" sz="1200" b="0" i="1" kern="1200" dirty="0" smtClean="0">
                <a:solidFill>
                  <a:schemeClr val="tx1"/>
                </a:solidFill>
                <a:latin typeface="+mn-lt"/>
                <a:ea typeface="+mn-ea"/>
                <a:cs typeface="+mn-cs"/>
              </a:rPr>
              <a:t>NA</a:t>
            </a:r>
            <a:endParaRPr lang="en-US" sz="1200" i="1"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9</a:t>
            </a:fld>
            <a:endParaRPr lang="en-US" dirty="0"/>
          </a:p>
        </p:txBody>
      </p:sp>
    </p:spTree>
    <p:extLst>
      <p:ext uri="{BB962C8B-B14F-4D97-AF65-F5344CB8AC3E}">
        <p14:creationId xmlns:p14="http://schemas.microsoft.com/office/powerpoint/2010/main" val="50811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a:t>
            </a:r>
            <a:r>
              <a:rPr lang="en-US" sz="600" dirty="0" smtClean="0">
                <a:solidFill>
                  <a:schemeClr val="accent5">
                    <a:lumMod val="50000"/>
                  </a:schemeClr>
                </a:solidFill>
                <a:latin typeface="+mn-lt"/>
                <a:ea typeface="+mn-ea"/>
                <a:cs typeface="CiscoSans Thin"/>
              </a:rPr>
              <a:t>2020</a:t>
            </a:r>
            <a:r>
              <a:rPr lang="en-US" sz="600" baseline="0" dirty="0" smtClean="0">
                <a:solidFill>
                  <a:schemeClr val="accent5">
                    <a:lumMod val="50000"/>
                  </a:schemeClr>
                </a:solidFill>
                <a:latin typeface="+mn-lt"/>
                <a:ea typeface="+mn-ea"/>
                <a:cs typeface="CiscoSans Thin"/>
              </a:rPr>
              <a:t> </a:t>
            </a:r>
            <a:r>
              <a:rPr lang="en-US" sz="600" dirty="0" smtClean="0">
                <a:solidFill>
                  <a:schemeClr val="accent5">
                    <a:lumMod val="50000"/>
                  </a:schemeClr>
                </a:solidFill>
                <a:latin typeface="+mn-lt"/>
                <a:ea typeface="+mn-ea"/>
                <a:cs typeface="CiscoSans Thin"/>
              </a:rPr>
              <a:t> </a:t>
            </a:r>
            <a:r>
              <a:rPr lang="en-US" sz="600" dirty="0">
                <a:solidFill>
                  <a:schemeClr val="accent5">
                    <a:lumMod val="50000"/>
                  </a:schemeClr>
                </a:solidFill>
                <a:latin typeface="+mn-lt"/>
                <a:ea typeface="+mn-ea"/>
                <a:cs typeface="CiscoSans Thin"/>
              </a:rPr>
              <a:t>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a:t>
            </a:r>
            <a:r>
              <a:rPr lang="en-US" sz="600" dirty="0" smtClean="0">
                <a:solidFill>
                  <a:schemeClr val="accent3">
                    <a:lumMod val="85000"/>
                  </a:schemeClr>
                </a:solidFill>
                <a:latin typeface="+mn-lt"/>
                <a:ea typeface="+mn-ea"/>
                <a:cs typeface="CiscoSans Thin"/>
              </a:rPr>
              <a:t>2020  </a:t>
            </a:r>
            <a:r>
              <a:rPr lang="en-US" sz="600" dirty="0">
                <a:solidFill>
                  <a:schemeClr val="accent3">
                    <a:lumMod val="85000"/>
                  </a:schemeClr>
                </a:solidFill>
                <a:latin typeface="+mn-lt"/>
                <a:ea typeface="+mn-ea"/>
                <a:cs typeface="CiscoSans Thin"/>
              </a:rPr>
              <a:t>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98247" y="1575450"/>
            <a:ext cx="7449552" cy="1332931"/>
          </a:xfrm>
        </p:spPr>
        <p:txBody>
          <a:bodyPr/>
          <a:lstStyle/>
          <a:p>
            <a:r>
              <a:rPr lang="en-US" dirty="0" smtClean="0">
                <a:solidFill>
                  <a:srgbClr val="AFE8FB"/>
                </a:solidFill>
              </a:rPr>
              <a:t>Module 23</a:t>
            </a:r>
            <a:r>
              <a:rPr dirty="0" smtClean="0">
                <a:solidFill>
                  <a:srgbClr val="AFE8FB"/>
                </a:solidFill>
              </a:rPr>
              <a:t>: </a:t>
            </a:r>
            <a:r>
              <a:rPr lang="en-US" dirty="0" smtClean="0">
                <a:solidFill>
                  <a:srgbClr val="AFE8FB"/>
                </a:solidFill>
              </a:rPr>
              <a:t>Endpoint Vulnerability Assessment</a:t>
            </a:r>
            <a:endParaRPr lang="en-US" dirty="0">
              <a:solidFill>
                <a:srgbClr val="AFE8FB"/>
              </a:solidFill>
            </a:endParaRP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dirty="0" smtClean="0">
                <a:solidFill>
                  <a:srgbClr val="AFE8FB"/>
                </a:solidFill>
              </a:rPr>
              <a:t>CyberOps Associate  v1.0</a:t>
            </a:r>
            <a:endParaRPr lang="en-US" dirty="0">
              <a:solidFill>
                <a:srgbClr val="AFE8FB"/>
              </a:solidFill>
            </a:endParaRP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Holder"/>
          <p:cNvSpPr>
            <a:spLocks noGrp="1" noChangeArrowheads="1"/>
          </p:cNvSpPr>
          <p:nvPr>
            <p:ph idx="1"/>
          </p:nvPr>
        </p:nvSpPr>
        <p:spPr>
          <a:xfrm>
            <a:off x="99461" y="654207"/>
            <a:ext cx="8731272" cy="601388"/>
          </a:xfrm>
        </p:spPr>
        <p:txBody>
          <a:bodyPr/>
          <a:lstStyle/>
          <a:p>
            <a:pPr marL="0" lvl="0" indent="0" defTabSz="914400" eaLnBrk="0" hangingPunct="0">
              <a:spcBef>
                <a:spcPct val="0"/>
              </a:spcBef>
              <a:spcAft>
                <a:spcPct val="0"/>
              </a:spcAft>
              <a:buClrTx/>
              <a:buSzTx/>
              <a:buNone/>
            </a:pPr>
            <a:r>
              <a:rPr lang="en-US" altLang="en-US" sz="1600" b="1" dirty="0">
                <a:ea typeface="Calibri" panose="020F0502020204030204" pitchFamily="34" charset="0"/>
                <a:cs typeface="Calibri" panose="020F0502020204030204" pitchFamily="34" charset="0"/>
              </a:rPr>
              <a:t>Module </a:t>
            </a:r>
            <a:r>
              <a:rPr lang="en-US" altLang="en-US" sz="1600" b="1" dirty="0" smtClean="0">
                <a:ea typeface="Calibri" panose="020F0502020204030204" pitchFamily="34" charset="0"/>
                <a:cs typeface="Calibri" panose="020F0502020204030204" pitchFamily="34" charset="0"/>
              </a:rPr>
              <a:t>Title: </a:t>
            </a:r>
            <a:r>
              <a:rPr sz="1600" dirty="0" smtClean="0"/>
              <a:t>Endpoint Vulnerability Assessment</a:t>
            </a:r>
          </a:p>
          <a:p>
            <a:pPr marL="0" lvl="0" indent="0" defTabSz="914400" eaLnBrk="0" hangingPunct="0">
              <a:spcBef>
                <a:spcPct val="0"/>
              </a:spcBef>
              <a:spcAft>
                <a:spcPct val="0"/>
              </a:spcAft>
              <a:buClrTx/>
              <a:buSzTx/>
              <a:buNone/>
            </a:pPr>
            <a:endParaRPr lang="en-US" altLang="en-US" sz="1600" dirty="0">
              <a:ea typeface="Calibri" panose="020F0502020204030204" pitchFamily="34" charset="0"/>
              <a:cs typeface="Calibri" panose="020F0502020204030204" pitchFamily="34" charset="0"/>
            </a:endParaRPr>
          </a:p>
          <a:p>
            <a:pPr marL="0" indent="0" defTabSz="914400" eaLnBrk="0" hangingPunct="0">
              <a:spcBef>
                <a:spcPct val="0"/>
              </a:spcBef>
              <a:spcAft>
                <a:spcPct val="0"/>
              </a:spcAft>
              <a:buClrTx/>
              <a:buSzTx/>
              <a:buNone/>
            </a:pPr>
            <a:r>
              <a:rPr lang="en-US" altLang="en-US" sz="1600" b="1" dirty="0" smtClean="0">
                <a:ea typeface="Calibri" panose="020F0502020204030204" pitchFamily="34" charset="0"/>
                <a:cs typeface="Calibri" panose="020F0502020204030204" pitchFamily="34" charset="0"/>
              </a:rPr>
              <a:t>Module Objective</a:t>
            </a:r>
            <a:r>
              <a:rPr lang="en-US" altLang="en-US" sz="1600" dirty="0" smtClean="0">
                <a:ea typeface="Calibri" panose="020F0502020204030204" pitchFamily="34" charset="0"/>
                <a:cs typeface="Calibri" panose="020F0502020204030204" pitchFamily="34" charset="0"/>
              </a:rPr>
              <a:t>: </a:t>
            </a:r>
            <a:r>
              <a:rPr lang="en-GB" sz="1600" dirty="0" smtClean="0"/>
              <a:t>Explain how endpoint vulnerabilities are assessed and managed.</a:t>
            </a:r>
            <a:endParaRPr lang="en-US" altLang="en-US" sz="1600" dirty="0">
              <a:latin typeface="Arial" panose="020B0604020202020204" pitchFamily="34" charset="0"/>
            </a:endParaRPr>
          </a:p>
          <a:p>
            <a:pPr marL="0" indent="0">
              <a:spcBef>
                <a:spcPct val="30000"/>
              </a:spcBef>
              <a:buNone/>
            </a:pPr>
            <a:endParaRPr lang="en-US" sz="1600" dirty="0"/>
          </a:p>
          <a:p>
            <a:pPr marL="89297" indent="0">
              <a:spcBef>
                <a:spcPct val="30000"/>
              </a:spcBef>
              <a:buNone/>
            </a:pPr>
            <a:endParaRPr lang="en-US" sz="1600" dirty="0"/>
          </a:p>
          <a:p>
            <a:pPr marL="89297" indent="0">
              <a:spcBef>
                <a:spcPct val="30000"/>
              </a:spcBef>
              <a:buNone/>
            </a:pPr>
            <a:r>
              <a:rPr lang="en-IN" sz="1600" dirty="0" smtClean="0"/>
              <a:t>Content</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349246843"/>
              </p:ext>
            </p:extLst>
          </p:nvPr>
        </p:nvGraphicFramePr>
        <p:xfrm>
          <a:off x="200430" y="1583221"/>
          <a:ext cx="8398412" cy="2183130"/>
        </p:xfrm>
        <a:graphic>
          <a:graphicData uri="http://schemas.openxmlformats.org/drawingml/2006/table">
            <a:tbl>
              <a:tblPr firstRow="1" bandRow="1">
                <a:tableStyleId>{5C22544A-7EE6-4342-B048-85BDC9FD1C3A}</a:tableStyleId>
              </a:tblPr>
              <a:tblGrid>
                <a:gridCol w="3347271"/>
                <a:gridCol w="5051141"/>
              </a:tblGrid>
              <a:tr h="218078">
                <a:tc>
                  <a:txBody>
                    <a:bodyPr/>
                    <a:lstStyle/>
                    <a:p>
                      <a:pPr algn="ctr" fontAlgn="ctr"/>
                      <a:r>
                        <a:rPr lang="en-US" b="1" dirty="0"/>
                        <a:t>Topic Title</a:t>
                      </a:r>
                      <a:endParaRPr lang="en-US" b="0" dirty="0"/>
                    </a:p>
                  </a:txBody>
                  <a:tcPr marL="47625" marR="47625" marT="47625" marB="47625" anchor="ctr"/>
                </a:tc>
                <a:tc>
                  <a:txBody>
                    <a:bodyPr/>
                    <a:lstStyle/>
                    <a:p>
                      <a:pPr algn="ctr" fontAlgn="ctr"/>
                      <a:r>
                        <a:rPr lang="en-US" b="1" dirty="0"/>
                        <a:t>Topic Objective</a:t>
                      </a:r>
                      <a:endParaRPr lang="en-US" b="0" dirty="0"/>
                    </a:p>
                  </a:txBody>
                  <a:tcPr marL="47625" marR="47625" marT="47625" marB="47625" anchor="ctr"/>
                </a:tc>
              </a:tr>
              <a:tr h="298059">
                <a:tc>
                  <a:txBody>
                    <a:bodyPr/>
                    <a:lstStyle/>
                    <a:p>
                      <a:pPr fontAlgn="ctr"/>
                      <a:r>
                        <a:rPr lang="en-US" b="1" dirty="0">
                          <a:solidFill>
                            <a:schemeClr val="bg1"/>
                          </a:solidFill>
                        </a:rPr>
                        <a:t>Network and Server Profiling</a:t>
                      </a:r>
                    </a:p>
                  </a:txBody>
                  <a:tcPr marL="47625" marR="47625" marT="47625" marB="47625" anchor="ctr">
                    <a:solidFill>
                      <a:schemeClr val="accent1"/>
                    </a:solidFill>
                  </a:tcPr>
                </a:tc>
                <a:tc>
                  <a:txBody>
                    <a:bodyPr/>
                    <a:lstStyle/>
                    <a:p>
                      <a:pPr fontAlgn="ctr"/>
                      <a:r>
                        <a:rPr lang="en-GB" b="0" dirty="0"/>
                        <a:t>Explain the value of network and server profiling.</a:t>
                      </a:r>
                    </a:p>
                  </a:txBody>
                  <a:tcPr marL="47625" marR="47625" marT="47625" marB="47625" anchor="ctr"/>
                </a:tc>
              </a:tr>
              <a:tr h="504125">
                <a:tc>
                  <a:txBody>
                    <a:bodyPr/>
                    <a:lstStyle/>
                    <a:p>
                      <a:pPr fontAlgn="ctr"/>
                      <a:r>
                        <a:rPr lang="en-GB" b="1" dirty="0">
                          <a:solidFill>
                            <a:schemeClr val="bg1"/>
                          </a:solidFill>
                        </a:rPr>
                        <a:t>Common Vulnerability Scoring System (CVSS)</a:t>
                      </a:r>
                    </a:p>
                  </a:txBody>
                  <a:tcPr marL="47625" marR="47625" marT="47625" marB="47625" anchor="ctr">
                    <a:solidFill>
                      <a:schemeClr val="accent1"/>
                    </a:solidFill>
                  </a:tcPr>
                </a:tc>
                <a:tc>
                  <a:txBody>
                    <a:bodyPr/>
                    <a:lstStyle/>
                    <a:p>
                      <a:pPr fontAlgn="ctr"/>
                      <a:r>
                        <a:rPr lang="en-GB" b="0" dirty="0"/>
                        <a:t>Explain how CVSS reports are used to describe security vulnerabilities.</a:t>
                      </a:r>
                    </a:p>
                  </a:txBody>
                  <a:tcPr marL="47625" marR="47625" marT="47625" marB="47625" anchor="ctr"/>
                </a:tc>
              </a:tr>
              <a:tr h="504125">
                <a:tc>
                  <a:txBody>
                    <a:bodyPr/>
                    <a:lstStyle/>
                    <a:p>
                      <a:pPr fontAlgn="ctr"/>
                      <a:r>
                        <a:rPr lang="en-US" b="1" dirty="0">
                          <a:solidFill>
                            <a:schemeClr val="bg1"/>
                          </a:solidFill>
                        </a:rPr>
                        <a:t>Secure Device Management</a:t>
                      </a:r>
                    </a:p>
                  </a:txBody>
                  <a:tcPr marL="47625" marR="47625" marT="47625" marB="47625" anchor="ctr">
                    <a:solidFill>
                      <a:schemeClr val="accent1"/>
                    </a:solidFill>
                  </a:tcPr>
                </a:tc>
                <a:tc>
                  <a:txBody>
                    <a:bodyPr/>
                    <a:lstStyle/>
                    <a:p>
                      <a:pPr fontAlgn="ctr"/>
                      <a:r>
                        <a:rPr lang="en-GB" b="0" dirty="0"/>
                        <a:t>Explain how secure device management techniques are used to protect data and assets.</a:t>
                      </a:r>
                    </a:p>
                  </a:txBody>
                  <a:tcPr marL="47625" marR="47625" marT="47625" marB="47625" anchor="ctr"/>
                </a:tc>
              </a:tr>
              <a:tr h="504125">
                <a:tc>
                  <a:txBody>
                    <a:bodyPr/>
                    <a:lstStyle/>
                    <a:p>
                      <a:pPr fontAlgn="ctr"/>
                      <a:r>
                        <a:rPr lang="en-US" b="1" dirty="0">
                          <a:solidFill>
                            <a:schemeClr val="bg1"/>
                          </a:solidFill>
                        </a:rPr>
                        <a:t>Information Security Management Systems</a:t>
                      </a:r>
                    </a:p>
                  </a:txBody>
                  <a:tcPr marL="47625" marR="47625" marT="47625" marB="47625" anchor="ctr">
                    <a:solidFill>
                      <a:schemeClr val="accent1"/>
                    </a:solidFill>
                  </a:tcPr>
                </a:tc>
                <a:tc>
                  <a:txBody>
                    <a:bodyPr/>
                    <a:lstStyle/>
                    <a:p>
                      <a:pPr fontAlgn="ctr"/>
                      <a:r>
                        <a:rPr lang="en-GB" b="0" dirty="0"/>
                        <a:t>Explain how information security management systems are used to protect assets.</a:t>
                      </a:r>
                    </a:p>
                  </a:txBody>
                  <a:tcPr marL="47625" marR="47625" marT="47625" marB="47625" anchor="ctr"/>
                </a:tc>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521034"/>
            <a:ext cx="7598042" cy="1802391"/>
          </a:xfrm>
        </p:spPr>
        <p:txBody>
          <a:bodyPr/>
          <a:lstStyle/>
          <a:p>
            <a:r>
              <a:rPr lang="en-US" dirty="0" smtClean="0">
                <a:solidFill>
                  <a:schemeClr val="accent5">
                    <a:lumMod val="40000"/>
                    <a:lumOff val="60000"/>
                  </a:schemeClr>
                </a:solidFill>
              </a:rPr>
              <a:t>23.1 Network and Server Profiling</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60940"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smtClean="0"/>
              <a:t>Network and Server Profiling</a:t>
            </a:r>
            <a:r>
              <a:rPr altLang="en-US" dirty="0" smtClean="0"/>
              <a:t/>
            </a:r>
            <a:br>
              <a:rPr altLang="en-US" dirty="0" smtClean="0"/>
            </a:br>
            <a:r>
              <a:rPr lang="en-US" altLang="en-US" dirty="0" smtClean="0"/>
              <a:t>Network Profiling</a:t>
            </a:r>
            <a:endParaRPr lang="en-US" dirty="0" smtClean="0"/>
          </a:p>
        </p:txBody>
      </p:sp>
      <p:sp>
        <p:nvSpPr>
          <p:cNvPr id="2" name="Content Placeholder 1"/>
          <p:cNvSpPr>
            <a:spLocks noGrp="1"/>
          </p:cNvSpPr>
          <p:nvPr>
            <p:ph idx="1"/>
          </p:nvPr>
        </p:nvSpPr>
        <p:spPr>
          <a:xfrm>
            <a:off x="116906" y="844210"/>
            <a:ext cx="4002424" cy="3456184"/>
          </a:xfrm>
        </p:spPr>
        <p:txBody>
          <a:bodyPr/>
          <a:lstStyle/>
          <a:p>
            <a:pPr>
              <a:buClrTx/>
              <a:buSzPct val="100000"/>
              <a:buFont typeface="Arial" panose="020B0604020202020204" pitchFamily="34" charset="0"/>
              <a:buChar char="•"/>
            </a:pPr>
            <a:r>
              <a:rPr lang="en-GB" sz="1600" dirty="0"/>
              <a:t>Network and device profiling provides statistical baseline information that can serve as a reference point for normal network and device performance</a:t>
            </a:r>
            <a:r>
              <a:rPr lang="en-GB" sz="1600" dirty="0" smtClean="0"/>
              <a:t>.</a:t>
            </a:r>
          </a:p>
          <a:p>
            <a:pPr marL="177800" indent="-177800">
              <a:buClrTx/>
              <a:buSzPct val="100000"/>
              <a:buFont typeface="Arial" pitchFamily="34" charset="0"/>
              <a:buChar char="•"/>
            </a:pPr>
            <a:r>
              <a:rPr lang="en-GB" sz="1600" dirty="0" smtClean="0"/>
              <a:t>Elements </a:t>
            </a:r>
            <a:r>
              <a:rPr lang="en-GB" sz="1600" dirty="0"/>
              <a:t>of network profile:</a:t>
            </a:r>
          </a:p>
          <a:p>
            <a:pPr lvl="1"/>
            <a:r>
              <a:rPr lang="en-US" sz="1600" dirty="0"/>
              <a:t>Session duration</a:t>
            </a:r>
          </a:p>
          <a:p>
            <a:pPr lvl="1"/>
            <a:r>
              <a:rPr lang="en-US" sz="1600" dirty="0"/>
              <a:t>Total throughput</a:t>
            </a:r>
          </a:p>
          <a:p>
            <a:pPr lvl="1"/>
            <a:r>
              <a:rPr lang="en-US" sz="1600" dirty="0"/>
              <a:t>Critical asset address space</a:t>
            </a:r>
          </a:p>
          <a:p>
            <a:pPr lvl="1"/>
            <a:r>
              <a:rPr lang="en-US" sz="1600" dirty="0"/>
              <a:t>Typical traffic type</a:t>
            </a:r>
            <a:endParaRPr lang="en-GB" sz="1600" dirty="0"/>
          </a:p>
          <a:p>
            <a:pPr marL="177800" indent="-177800">
              <a:buClrTx/>
              <a:buSzPct val="100000"/>
              <a:buFont typeface="Arial" pitchFamily="34" charset="0"/>
              <a:buChar char="•"/>
            </a:pPr>
            <a:endParaRPr lang="en-GB" sz="1600" dirty="0" smtClean="0"/>
          </a:p>
          <a:p>
            <a:pPr marL="177800" indent="-177800">
              <a:buClrTx/>
              <a:buSzPct val="100000"/>
              <a:buFont typeface="Arial" pitchFamily="34" charset="0"/>
              <a:buChar char="•"/>
            </a:pPr>
            <a:endParaRPr lang="en-GB" sz="1600" dirty="0"/>
          </a:p>
          <a:p>
            <a:pPr marL="0" indent="0">
              <a:buClrTx/>
              <a:buSzPct val="100000"/>
              <a:buNone/>
            </a:pPr>
            <a:endParaRPr lang="en-GB" sz="1600" dirty="0" smtClean="0"/>
          </a:p>
          <a:p>
            <a:pPr marL="177800" indent="-177800">
              <a:buClrTx/>
              <a:buSzPct val="100000"/>
              <a:buNone/>
            </a:pPr>
            <a:endParaRPr lang="en-GB" sz="1600" dirty="0" smtClean="0"/>
          </a:p>
        </p:txBody>
      </p:sp>
      <p:pic>
        <p:nvPicPr>
          <p:cNvPr id="7" name="Picture 6" descr="nw-profile-elements.png"/>
          <p:cNvPicPr>
            <a:picLocks noChangeAspect="1"/>
          </p:cNvPicPr>
          <p:nvPr/>
        </p:nvPicPr>
        <p:blipFill>
          <a:blip r:embed="rId4"/>
          <a:stretch>
            <a:fillRect/>
          </a:stretch>
        </p:blipFill>
        <p:spPr>
          <a:xfrm>
            <a:off x="4255015" y="1111926"/>
            <a:ext cx="4656190" cy="3051692"/>
          </a:xfrm>
          <a:prstGeom prst="rect">
            <a:avLst/>
          </a:prstGeom>
        </p:spPr>
      </p:pic>
      <p:sp>
        <p:nvSpPr>
          <p:cNvPr id="3" name="Content Placeholder 2"/>
          <p:cNvSpPr/>
          <p:nvPr/>
        </p:nvSpPr>
        <p:spPr>
          <a:xfrm>
            <a:off x="4255015" y="4181565"/>
            <a:ext cx="4656190" cy="3911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rgbClr val="000000"/>
                </a:solidFill>
              </a:rPr>
              <a:t>Elements of a Network Profile</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63366"/>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smtClean="0"/>
              <a:t>Network and Server Profiling</a:t>
            </a:r>
            <a:r>
              <a:rPr altLang="en-US" dirty="0" smtClean="0"/>
              <a:t/>
            </a:r>
            <a:br>
              <a:rPr altLang="en-US" dirty="0" smtClean="0"/>
            </a:br>
            <a:r>
              <a:rPr lang="en-US" altLang="en-US" dirty="0" smtClean="0"/>
              <a:t>Server Profiling</a:t>
            </a:r>
            <a:endParaRPr lang="en-US" dirty="0" smtClean="0"/>
          </a:p>
        </p:txBody>
      </p:sp>
      <p:sp>
        <p:nvSpPr>
          <p:cNvPr id="2" name="Content Placeholder 1"/>
          <p:cNvSpPr>
            <a:spLocks noGrp="1"/>
          </p:cNvSpPr>
          <p:nvPr>
            <p:ph idx="1"/>
          </p:nvPr>
        </p:nvSpPr>
        <p:spPr>
          <a:xfrm>
            <a:off x="122389" y="796819"/>
            <a:ext cx="8853286" cy="1730500"/>
          </a:xfrm>
        </p:spPr>
        <p:txBody>
          <a:bodyPr/>
          <a:lstStyle/>
          <a:p>
            <a:pPr>
              <a:buClrTx/>
              <a:buSzPct val="100000"/>
              <a:buFont typeface="Arial" panose="020B0604020202020204" pitchFamily="34" charset="0"/>
              <a:buChar char="•"/>
            </a:pPr>
            <a:r>
              <a:rPr lang="en-IN" sz="1600" dirty="0"/>
              <a:t>A server profile is a security baseline for a given server. </a:t>
            </a:r>
            <a:endParaRPr lang="en-GB" sz="1600" dirty="0"/>
          </a:p>
          <a:p>
            <a:pPr>
              <a:buClrTx/>
              <a:buSzPct val="100000"/>
              <a:buFont typeface="Arial" panose="020B0604020202020204" pitchFamily="34" charset="0"/>
              <a:buChar char="•"/>
            </a:pPr>
            <a:r>
              <a:rPr lang="en-IN" sz="1600" dirty="0" smtClean="0"/>
              <a:t>Server </a:t>
            </a:r>
            <a:r>
              <a:rPr lang="en-IN" sz="1600" dirty="0"/>
              <a:t>profiling is used to establish the accepted operating state of servers. </a:t>
            </a:r>
            <a:endParaRPr lang="en-IN" sz="1600" dirty="0" smtClean="0"/>
          </a:p>
          <a:p>
            <a:pPr>
              <a:buClrTx/>
              <a:buSzPct val="100000"/>
              <a:buFont typeface="Arial" panose="020B0604020202020204" pitchFamily="34" charset="0"/>
              <a:buChar char="•"/>
            </a:pPr>
            <a:r>
              <a:rPr lang="en-IN" sz="1600" dirty="0" smtClean="0"/>
              <a:t>The server profile elements are as follows:</a:t>
            </a:r>
          </a:p>
          <a:p>
            <a:pPr lvl="2" fontAlgn="ctr">
              <a:spcBef>
                <a:spcPts val="600"/>
              </a:spcBef>
              <a:spcAft>
                <a:spcPts val="600"/>
              </a:spcAft>
            </a:pPr>
            <a:r>
              <a:rPr lang="en-US" sz="1600" dirty="0"/>
              <a:t>Listening ports</a:t>
            </a:r>
            <a:endParaRPr lang="en-IN" sz="1600" dirty="0"/>
          </a:p>
          <a:p>
            <a:pPr lvl="2" fontAlgn="ctr">
              <a:spcBef>
                <a:spcPts val="600"/>
              </a:spcBef>
              <a:spcAft>
                <a:spcPts val="600"/>
              </a:spcAft>
            </a:pPr>
            <a:r>
              <a:rPr lang="en-GB" sz="1600" dirty="0"/>
              <a:t>Logged in users and accounts</a:t>
            </a:r>
            <a:endParaRPr lang="en-IN" sz="1600" dirty="0"/>
          </a:p>
          <a:p>
            <a:pPr lvl="2" fontAlgn="ctr">
              <a:spcBef>
                <a:spcPts val="600"/>
              </a:spcBef>
              <a:spcAft>
                <a:spcPts val="600"/>
              </a:spcAft>
            </a:pPr>
            <a:r>
              <a:rPr lang="en-US" sz="1600" dirty="0"/>
              <a:t>Service accounts</a:t>
            </a:r>
            <a:endParaRPr lang="en-IN" sz="1600" dirty="0"/>
          </a:p>
          <a:p>
            <a:pPr lvl="2" fontAlgn="ctr">
              <a:spcBef>
                <a:spcPts val="600"/>
              </a:spcBef>
              <a:spcAft>
                <a:spcPts val="600"/>
              </a:spcAft>
            </a:pPr>
            <a:r>
              <a:rPr lang="en-US" sz="1600" dirty="0"/>
              <a:t>Software environment</a:t>
            </a:r>
            <a:endParaRPr lang="en-IN" sz="1600" dirty="0"/>
          </a:p>
          <a:p>
            <a:pPr lvl="1">
              <a:spcBef>
                <a:spcPts val="600"/>
              </a:spcBef>
              <a:spcAft>
                <a:spcPts val="600"/>
              </a:spcAft>
              <a:buClrTx/>
              <a:buSzPct val="100000"/>
              <a:buFont typeface="Arial" panose="020B0604020202020204" pitchFamily="34" charset="0"/>
              <a:buChar char="•"/>
            </a:pPr>
            <a:endParaRPr lang="en-GB" sz="1600" dirty="0" smtClean="0"/>
          </a:p>
          <a:p>
            <a:pPr>
              <a:buClrTx/>
              <a:buSzPct val="100000"/>
              <a:buFont typeface="Arial" panose="020B0604020202020204" pitchFamily="34" charset="0"/>
              <a:buChar char="•"/>
            </a:pPr>
            <a:endParaRPr lang="en-GB" sz="1600" dirty="0" smtClean="0"/>
          </a:p>
          <a:p>
            <a:pPr marL="177800" indent="-177800">
              <a:buClrTx/>
              <a:buSzPct val="100000"/>
              <a:buNone/>
            </a:pPr>
            <a:endParaRPr lang="en-GB" sz="1600" dirty="0" smtClean="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smtClean="0"/>
              <a:t>Network and Server Profiling</a:t>
            </a:r>
            <a:r>
              <a:rPr altLang="en-US" dirty="0" smtClean="0"/>
              <a:t/>
            </a:r>
            <a:br>
              <a:rPr altLang="en-US" dirty="0" smtClean="0"/>
            </a:br>
            <a:r>
              <a:rPr dirty="0" smtClean="0"/>
              <a:t>Network Anomaly Detection</a:t>
            </a:r>
          </a:p>
        </p:txBody>
      </p:sp>
      <p:sp>
        <p:nvSpPr>
          <p:cNvPr id="2" name="Content Placeholder 1"/>
          <p:cNvSpPr>
            <a:spLocks noGrp="1"/>
          </p:cNvSpPr>
          <p:nvPr>
            <p:ph idx="1"/>
          </p:nvPr>
        </p:nvSpPr>
        <p:spPr>
          <a:xfrm>
            <a:off x="116906" y="702770"/>
            <a:ext cx="3948101" cy="1796555"/>
          </a:xfrm>
        </p:spPr>
        <p:txBody>
          <a:bodyPr/>
          <a:lstStyle/>
          <a:p>
            <a:pPr marL="177800" indent="-177800">
              <a:spcBef>
                <a:spcPts val="300"/>
              </a:spcBef>
              <a:spcAft>
                <a:spcPts val="300"/>
              </a:spcAft>
              <a:buClrTx/>
              <a:buSzPct val="100000"/>
              <a:buFont typeface="Arial" pitchFamily="34" charset="0"/>
              <a:buChar char="•"/>
            </a:pPr>
            <a:r>
              <a:rPr lang="en-GB" sz="1600" dirty="0" smtClean="0"/>
              <a:t>Network behavior is described by a large amount of diverse data </a:t>
            </a:r>
            <a:r>
              <a:rPr lang="en-US" sz="1600" dirty="0"/>
              <a:t>such as the features of packet flow, features of the packets themselves, and telemetry from multiple </a:t>
            </a:r>
            <a:r>
              <a:rPr lang="en-US" sz="1600" dirty="0" smtClean="0"/>
              <a:t>sources</a:t>
            </a:r>
            <a:r>
              <a:rPr lang="en-GB" sz="1600" dirty="0" smtClean="0"/>
              <a:t>. </a:t>
            </a:r>
          </a:p>
          <a:p>
            <a:pPr marL="177800" indent="-177800">
              <a:spcBef>
                <a:spcPts val="300"/>
              </a:spcBef>
              <a:spcAft>
                <a:spcPts val="300"/>
              </a:spcAft>
              <a:buClrTx/>
              <a:buSzPct val="100000"/>
              <a:buFont typeface="Arial" pitchFamily="34" charset="0"/>
              <a:buChar char="•"/>
            </a:pPr>
            <a:r>
              <a:rPr lang="en-US" sz="1600" dirty="0" smtClean="0"/>
              <a:t>Big </a:t>
            </a:r>
            <a:r>
              <a:rPr lang="en-US" sz="1600" dirty="0"/>
              <a:t>Data analytics techniques can be used to analyze this data and detect variations from the baseline.</a:t>
            </a:r>
          </a:p>
          <a:p>
            <a:pPr marL="177800" indent="-177800">
              <a:spcBef>
                <a:spcPts val="300"/>
              </a:spcBef>
              <a:spcAft>
                <a:spcPts val="300"/>
              </a:spcAft>
              <a:buClrTx/>
              <a:buSzPct val="100000"/>
              <a:buFont typeface="Arial" pitchFamily="34" charset="0"/>
              <a:buChar char="•"/>
            </a:pPr>
            <a:r>
              <a:rPr lang="en-US" sz="1600" dirty="0" smtClean="0"/>
              <a:t>Anomaly detection can identify infected hosts on the network that are scanning for other vulnerable hosts.</a:t>
            </a:r>
          </a:p>
          <a:p>
            <a:pPr marL="177800" indent="-177800">
              <a:spcBef>
                <a:spcPts val="300"/>
              </a:spcBef>
              <a:spcAft>
                <a:spcPts val="300"/>
              </a:spcAft>
              <a:buClrTx/>
              <a:buSzPct val="100000"/>
              <a:buFont typeface="Arial" pitchFamily="34" charset="0"/>
              <a:buChar char="•"/>
            </a:pPr>
            <a:r>
              <a:rPr lang="en-IN" sz="1600" dirty="0"/>
              <a:t>The figure illustrates a simplified </a:t>
            </a:r>
            <a:r>
              <a:rPr lang="en-IN" sz="1600" dirty="0" smtClean="0"/>
              <a:t>version of an algorithm </a:t>
            </a:r>
            <a:r>
              <a:rPr lang="en-IN" sz="1600" dirty="0"/>
              <a:t>designed to detect an unusual condition at the border routers of an enterprise.</a:t>
            </a:r>
            <a:endParaRPr lang="en-GB" sz="1600" dirty="0" smtClean="0"/>
          </a:p>
          <a:p>
            <a:pPr marL="177800" indent="-177800">
              <a:spcBef>
                <a:spcPts val="0"/>
              </a:spcBef>
              <a:spcAft>
                <a:spcPts val="400"/>
              </a:spcAft>
              <a:buClrTx/>
              <a:buSzPct val="100000"/>
              <a:buNone/>
            </a:pPr>
            <a:endParaRPr lang="en-GB" sz="1600" dirty="0" smtClean="0"/>
          </a:p>
        </p:txBody>
      </p:sp>
      <p:pic>
        <p:nvPicPr>
          <p:cNvPr id="4" name="Picture 3" descr="anomaly-dtection.png"/>
          <p:cNvPicPr>
            <a:picLocks noChangeAspect="1"/>
          </p:cNvPicPr>
          <p:nvPr/>
        </p:nvPicPr>
        <p:blipFill>
          <a:blip r:embed="rId4"/>
          <a:stretch>
            <a:fillRect/>
          </a:stretch>
        </p:blipFill>
        <p:spPr>
          <a:xfrm>
            <a:off x="3981234" y="774718"/>
            <a:ext cx="4994030" cy="4013815"/>
          </a:xfrm>
          <a:prstGeom prst="rect">
            <a:avLst/>
          </a:prstGeom>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smtClean="0"/>
              <a:t>Network and Server Profiling</a:t>
            </a:r>
            <a:r>
              <a:rPr altLang="en-US" dirty="0" smtClean="0"/>
              <a:t/>
            </a:r>
            <a:br>
              <a:rPr altLang="en-US" dirty="0" smtClean="0"/>
            </a:br>
            <a:r>
              <a:rPr dirty="0" smtClean="0"/>
              <a:t>Network Vulnerability Testing</a:t>
            </a:r>
          </a:p>
        </p:txBody>
      </p:sp>
      <p:sp>
        <p:nvSpPr>
          <p:cNvPr id="2" name="Content Placeholder 1"/>
          <p:cNvSpPr>
            <a:spLocks noGrp="1"/>
          </p:cNvSpPr>
          <p:nvPr>
            <p:ph idx="1"/>
          </p:nvPr>
        </p:nvSpPr>
        <p:spPr>
          <a:xfrm>
            <a:off x="144065" y="738983"/>
            <a:ext cx="8853286" cy="352962"/>
          </a:xfrm>
        </p:spPr>
        <p:txBody>
          <a:bodyPr/>
          <a:lstStyle/>
          <a:p>
            <a:pPr>
              <a:spcBef>
                <a:spcPts val="400"/>
              </a:spcBef>
              <a:spcAft>
                <a:spcPts val="400"/>
              </a:spcAft>
              <a:buClrTx/>
              <a:buSzPct val="100000"/>
              <a:buFont typeface="Arial" panose="020B0604020202020204" pitchFamily="34" charset="0"/>
              <a:buChar char="•"/>
            </a:pPr>
            <a:r>
              <a:rPr lang="en-GB" sz="1600" dirty="0" smtClean="0"/>
              <a:t>Network Vulnerability Testing includes Risk Analysis, Vulnerability Assessment and Penetration Testing.</a:t>
            </a:r>
          </a:p>
          <a:p>
            <a:pPr>
              <a:spcBef>
                <a:spcPts val="400"/>
              </a:spcBef>
              <a:spcAft>
                <a:spcPts val="400"/>
              </a:spcAft>
              <a:buClrTx/>
              <a:buSzPct val="100000"/>
              <a:buFont typeface="Arial" panose="020B0604020202020204" pitchFamily="34" charset="0"/>
              <a:buChar char="•"/>
            </a:pPr>
            <a:r>
              <a:rPr lang="en-GB" sz="1600" dirty="0" smtClean="0"/>
              <a:t>The table lists examples of activities and tools that are used in vulnerability testing:</a:t>
            </a:r>
          </a:p>
          <a:p>
            <a:pPr marL="177800" indent="-177800">
              <a:spcBef>
                <a:spcPts val="400"/>
              </a:spcBef>
              <a:spcAft>
                <a:spcPts val="400"/>
              </a:spcAft>
              <a:buClrTx/>
              <a:buSzPct val="100000"/>
              <a:buFont typeface="Arial" pitchFamily="34" charset="0"/>
              <a:buChar char="•"/>
            </a:pPr>
            <a:endParaRPr lang="en-GB" sz="1600" dirty="0" smtClean="0"/>
          </a:p>
          <a:p>
            <a:pPr marL="177800" indent="-177800">
              <a:spcBef>
                <a:spcPts val="0"/>
              </a:spcBef>
              <a:spcAft>
                <a:spcPts val="400"/>
              </a:spcAft>
              <a:buClrTx/>
              <a:buSzPct val="100000"/>
              <a:buNone/>
            </a:pPr>
            <a:endParaRPr lang="en-GB" sz="1600" dirty="0" smtClean="0"/>
          </a:p>
        </p:txBody>
      </p:sp>
      <p:graphicFrame>
        <p:nvGraphicFramePr>
          <p:cNvPr id="7" name="Table 6"/>
          <p:cNvGraphicFramePr>
            <a:graphicFrameLocks noGrp="1"/>
          </p:cNvGraphicFramePr>
          <p:nvPr>
            <p:extLst>
              <p:ext uri="{D42A27DB-BD31-4B8C-83A1-F6EECF244321}">
                <p14:modId xmlns:p14="http://schemas.microsoft.com/office/powerpoint/2010/main" val="663217194"/>
              </p:ext>
            </p:extLst>
          </p:nvPr>
        </p:nvGraphicFramePr>
        <p:xfrm>
          <a:off x="257261" y="1794847"/>
          <a:ext cx="8642299" cy="2514600"/>
        </p:xfrm>
        <a:graphic>
          <a:graphicData uri="http://schemas.openxmlformats.org/drawingml/2006/table">
            <a:tbl>
              <a:tblPr firstRow="1" bandRow="1">
                <a:tableStyleId>{5C22544A-7EE6-4342-B048-85BDC9FD1C3A}</a:tableStyleId>
              </a:tblPr>
              <a:tblGrid>
                <a:gridCol w="2321060"/>
                <a:gridCol w="3795154"/>
                <a:gridCol w="2526085"/>
              </a:tblGrid>
              <a:tr h="283302">
                <a:tc>
                  <a:txBody>
                    <a:bodyPr/>
                    <a:lstStyle/>
                    <a:p>
                      <a:pPr algn="ctr" fontAlgn="ctr"/>
                      <a:r>
                        <a:rPr lang="en-US" b="1" dirty="0"/>
                        <a:t>Activity</a:t>
                      </a:r>
                      <a:endParaRPr lang="en-US" b="0" dirty="0"/>
                    </a:p>
                  </a:txBody>
                  <a:tcPr marL="47625" marR="47625" marT="47625" marB="47625" anchor="ctr"/>
                </a:tc>
                <a:tc>
                  <a:txBody>
                    <a:bodyPr/>
                    <a:lstStyle/>
                    <a:p>
                      <a:pPr algn="ctr" fontAlgn="ctr"/>
                      <a:r>
                        <a:rPr lang="en-US" b="1" dirty="0"/>
                        <a:t>Description</a:t>
                      </a:r>
                      <a:endParaRPr lang="en-US" b="0" dirty="0"/>
                    </a:p>
                  </a:txBody>
                  <a:tcPr marL="47625" marR="47625" marT="47625" marB="47625" anchor="ctr"/>
                </a:tc>
                <a:tc>
                  <a:txBody>
                    <a:bodyPr/>
                    <a:lstStyle/>
                    <a:p>
                      <a:pPr algn="ctr" fontAlgn="ctr"/>
                      <a:r>
                        <a:rPr lang="en-US" b="1" dirty="0"/>
                        <a:t>Tools</a:t>
                      </a:r>
                      <a:endParaRPr lang="en-US" b="0" dirty="0"/>
                    </a:p>
                  </a:txBody>
                  <a:tcPr marL="47625" marR="47625" marT="47625" marB="47625" anchor="ctr"/>
                </a:tc>
              </a:tr>
              <a:tr h="370840">
                <a:tc>
                  <a:txBody>
                    <a:bodyPr/>
                    <a:lstStyle/>
                    <a:p>
                      <a:pPr fontAlgn="ctr"/>
                      <a:r>
                        <a:rPr lang="en-US" b="1" dirty="0"/>
                        <a:t>Risk analysis</a:t>
                      </a:r>
                      <a:endParaRPr lang="en-US" b="0" dirty="0"/>
                    </a:p>
                  </a:txBody>
                  <a:tcPr marL="47625" marR="47625" marT="47625" marB="47625" anchor="ctr"/>
                </a:tc>
                <a:tc>
                  <a:txBody>
                    <a:bodyPr/>
                    <a:lstStyle/>
                    <a:p>
                      <a:pPr fontAlgn="ctr"/>
                      <a:r>
                        <a:rPr lang="en-GB" b="0" dirty="0"/>
                        <a:t>I</a:t>
                      </a:r>
                      <a:r>
                        <a:rPr lang="en-GB" b="0" dirty="0" smtClean="0"/>
                        <a:t>ndividuals </a:t>
                      </a:r>
                      <a:r>
                        <a:rPr lang="en-GB" b="0" dirty="0"/>
                        <a:t>conduct comprehensive analysis of impacts of attacks on core company assets and functioning</a:t>
                      </a:r>
                    </a:p>
                  </a:txBody>
                  <a:tcPr marL="47625" marR="47625" marT="47625" marB="47625" anchor="ctr"/>
                </a:tc>
                <a:tc>
                  <a:txBody>
                    <a:bodyPr/>
                    <a:lstStyle/>
                    <a:p>
                      <a:pPr fontAlgn="ctr"/>
                      <a:r>
                        <a:rPr lang="en-GB" b="0" dirty="0"/>
                        <a:t>I</a:t>
                      </a:r>
                      <a:r>
                        <a:rPr lang="en-GB" b="0" dirty="0" smtClean="0"/>
                        <a:t>nternal </a:t>
                      </a:r>
                      <a:r>
                        <a:rPr lang="en-GB" b="0" dirty="0"/>
                        <a:t>or external consultants, risk management frameworks</a:t>
                      </a:r>
                    </a:p>
                  </a:txBody>
                  <a:tcPr marL="47625" marR="47625" marT="47625" marB="47625" anchor="ctr"/>
                </a:tc>
              </a:tr>
              <a:tr h="686325">
                <a:tc>
                  <a:txBody>
                    <a:bodyPr/>
                    <a:lstStyle/>
                    <a:p>
                      <a:pPr fontAlgn="ctr"/>
                      <a:r>
                        <a:rPr lang="en-US" b="1" dirty="0"/>
                        <a:t>Vulnerability Assessment</a:t>
                      </a:r>
                      <a:endParaRPr lang="en-US" b="0" dirty="0"/>
                    </a:p>
                  </a:txBody>
                  <a:tcPr marL="47625" marR="47625" marT="47625" marB="47625" anchor="ctr"/>
                </a:tc>
                <a:tc>
                  <a:txBody>
                    <a:bodyPr/>
                    <a:lstStyle/>
                    <a:p>
                      <a:pPr fontAlgn="ctr"/>
                      <a:r>
                        <a:rPr lang="en-GB" b="0" dirty="0"/>
                        <a:t>P</a:t>
                      </a:r>
                      <a:r>
                        <a:rPr lang="en-GB" b="0" dirty="0" smtClean="0"/>
                        <a:t>atch </a:t>
                      </a:r>
                      <a:r>
                        <a:rPr lang="en-GB" b="0" dirty="0"/>
                        <a:t>management, host scans, port scanning, other vulnerability scans and services</a:t>
                      </a:r>
                    </a:p>
                  </a:txBody>
                  <a:tcPr marL="47625" marR="47625" marT="47625" marB="47625" anchor="ctr"/>
                </a:tc>
                <a:tc>
                  <a:txBody>
                    <a:bodyPr/>
                    <a:lstStyle/>
                    <a:p>
                      <a:pPr fontAlgn="ctr"/>
                      <a:r>
                        <a:rPr lang="en-US" b="0" dirty="0"/>
                        <a:t>OpenVas, Microsoft Baseline Analyzer, Nessus, Qualys, Nmap</a:t>
                      </a:r>
                    </a:p>
                  </a:txBody>
                  <a:tcPr marL="47625" marR="47625" marT="47625" marB="47625" anchor="ctr"/>
                </a:tc>
              </a:tr>
              <a:tr h="659481">
                <a:tc>
                  <a:txBody>
                    <a:bodyPr/>
                    <a:lstStyle/>
                    <a:p>
                      <a:pPr fontAlgn="ctr"/>
                      <a:r>
                        <a:rPr lang="en-US" b="1" dirty="0"/>
                        <a:t>Penetration Testing</a:t>
                      </a:r>
                      <a:endParaRPr lang="en-US" b="0" dirty="0"/>
                    </a:p>
                  </a:txBody>
                  <a:tcPr marL="47625" marR="47625" marT="47625" marB="47625" anchor="ctr"/>
                </a:tc>
                <a:tc>
                  <a:txBody>
                    <a:bodyPr/>
                    <a:lstStyle/>
                    <a:p>
                      <a:pPr fontAlgn="ctr"/>
                      <a:r>
                        <a:rPr lang="en-GB" b="0" dirty="0"/>
                        <a:t>U</a:t>
                      </a:r>
                      <a:r>
                        <a:rPr lang="en-GB" b="0" dirty="0" smtClean="0"/>
                        <a:t>se </a:t>
                      </a:r>
                      <a:r>
                        <a:rPr lang="en-GB" b="0" dirty="0"/>
                        <a:t>of hacking techniques and tools to penetrate network defenses and identify depth of potential penetration</a:t>
                      </a:r>
                    </a:p>
                  </a:txBody>
                  <a:tcPr marL="47625" marR="47625" marT="47625" marB="47625" anchor="ctr"/>
                </a:tc>
                <a:tc>
                  <a:txBody>
                    <a:bodyPr/>
                    <a:lstStyle/>
                    <a:p>
                      <a:pPr fontAlgn="ctr"/>
                      <a:r>
                        <a:rPr lang="en-US" b="0" dirty="0"/>
                        <a:t>Metasploit, CORE Impact, ethical hackers</a:t>
                      </a:r>
                    </a:p>
                  </a:txBody>
                  <a:tcPr marL="47625" marR="47625" marT="47625" marB="47625" anchor="ctr"/>
                </a:tc>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07284"/>
            <a:ext cx="7598042" cy="1802391"/>
          </a:xfrm>
        </p:spPr>
        <p:txBody>
          <a:bodyPr/>
          <a:lstStyle/>
          <a:p>
            <a:r>
              <a:rPr dirty="0" smtClean="0">
                <a:solidFill>
                  <a:schemeClr val="accent5">
                    <a:lumMod val="40000"/>
                    <a:lumOff val="60000"/>
                  </a:schemeClr>
                </a:solidFill>
              </a:rPr>
              <a:t>23.2  </a:t>
            </a:r>
            <a:r>
              <a:rPr lang="en-GB" dirty="0" smtClean="0">
                <a:solidFill>
                  <a:schemeClr val="accent5">
                    <a:lumMod val="40000"/>
                    <a:lumOff val="60000"/>
                  </a:schemeClr>
                </a:solidFill>
              </a:rPr>
              <a:t>Common Vulnerability Scoring System (CVSS)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193913"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Common Vulnerability Scoring System (CVSS)</a:t>
            </a:r>
          </a:p>
          <a:p>
            <a:r>
              <a:rPr dirty="0" smtClean="0"/>
              <a:t>CVSS Overview</a:t>
            </a:r>
          </a:p>
        </p:txBody>
      </p:sp>
      <p:sp>
        <p:nvSpPr>
          <p:cNvPr id="2" name="Content Placeholder 1"/>
          <p:cNvSpPr>
            <a:spLocks noGrp="1"/>
          </p:cNvSpPr>
          <p:nvPr>
            <p:ph idx="1"/>
          </p:nvPr>
        </p:nvSpPr>
        <p:spPr>
          <a:xfrm>
            <a:off x="234596" y="732395"/>
            <a:ext cx="4138228" cy="3143663"/>
          </a:xfrm>
        </p:spPr>
        <p:txBody>
          <a:bodyPr/>
          <a:lstStyle/>
          <a:p>
            <a:pPr marL="177800" indent="-177800">
              <a:spcBef>
                <a:spcPts val="0"/>
              </a:spcBef>
              <a:spcAft>
                <a:spcPts val="400"/>
              </a:spcAft>
              <a:buClrTx/>
              <a:buSzPct val="100000"/>
              <a:buFont typeface="Arial" pitchFamily="34" charset="0"/>
              <a:buChar char="•"/>
            </a:pPr>
            <a:r>
              <a:rPr lang="en-GB" sz="1600" dirty="0" smtClean="0"/>
              <a:t>The Common Vulnerability Scoring System (CVSS) is a risk assessment tool designed to convey the common attributes and severity of vulnerabilities in computer hardware and software systems. </a:t>
            </a:r>
          </a:p>
          <a:p>
            <a:pPr marL="177800" indent="-177800">
              <a:spcBef>
                <a:spcPts val="0"/>
              </a:spcBef>
              <a:spcAft>
                <a:spcPts val="400"/>
              </a:spcAft>
              <a:buClrTx/>
              <a:buSzPct val="100000"/>
              <a:buFont typeface="Arial" pitchFamily="34" charset="0"/>
              <a:buChar char="•"/>
            </a:pPr>
            <a:r>
              <a:rPr lang="en-GB" sz="1600" dirty="0" smtClean="0"/>
              <a:t>CVSS provides </a:t>
            </a:r>
            <a:r>
              <a:rPr lang="en-IN" sz="1600" dirty="0"/>
              <a:t>standardized vulnerability </a:t>
            </a:r>
            <a:r>
              <a:rPr lang="en-IN" sz="1600" dirty="0" smtClean="0"/>
              <a:t>scores.</a:t>
            </a:r>
          </a:p>
          <a:p>
            <a:pPr marL="177800" indent="-177800">
              <a:spcBef>
                <a:spcPts val="0"/>
              </a:spcBef>
              <a:spcAft>
                <a:spcPts val="400"/>
              </a:spcAft>
              <a:buClrTx/>
              <a:buSzPct val="100000"/>
              <a:buFont typeface="Arial" pitchFamily="34" charset="0"/>
              <a:buChar char="•"/>
            </a:pPr>
            <a:r>
              <a:rPr lang="en-IN" sz="1600" dirty="0" smtClean="0"/>
              <a:t>It provides an open </a:t>
            </a:r>
            <a:r>
              <a:rPr lang="en-IN" sz="1600" dirty="0"/>
              <a:t>provides an open </a:t>
            </a:r>
            <a:r>
              <a:rPr lang="en-IN" sz="1600" dirty="0" smtClean="0"/>
              <a:t>framework with metrics to all users.</a:t>
            </a:r>
          </a:p>
          <a:p>
            <a:pPr marL="177800" indent="-177800">
              <a:spcBef>
                <a:spcPts val="0"/>
              </a:spcBef>
              <a:spcAft>
                <a:spcPts val="400"/>
              </a:spcAft>
              <a:buClrTx/>
              <a:buSzPct val="100000"/>
              <a:buFont typeface="Arial" pitchFamily="34" charset="0"/>
              <a:buChar char="•"/>
            </a:pPr>
            <a:r>
              <a:rPr lang="en-IN" sz="1600" dirty="0" smtClean="0"/>
              <a:t>CVSS helps prioritize risk.</a:t>
            </a:r>
            <a:endParaRPr lang="en-GB" sz="1600" dirty="0" smtClean="0"/>
          </a:p>
          <a:p>
            <a:pPr marL="177800" indent="-177800">
              <a:spcBef>
                <a:spcPts val="0"/>
              </a:spcBef>
              <a:spcAft>
                <a:spcPts val="400"/>
              </a:spcAft>
              <a:buClrTx/>
              <a:buSzPct val="100000"/>
              <a:buFont typeface="Arial" pitchFamily="34" charset="0"/>
              <a:buChar char="•"/>
            </a:pPr>
            <a:r>
              <a:rPr lang="en-GB" sz="1600" dirty="0" smtClean="0"/>
              <a:t>The </a:t>
            </a:r>
            <a:r>
              <a:rPr lang="en-GB" sz="1600" dirty="0"/>
              <a:t>Forum of Incident Response and Security Teams (FIRST) has been designated as the custodian of the CVSS to promote its adoption globally. </a:t>
            </a:r>
          </a:p>
          <a:p>
            <a:pPr marL="177800" indent="-177800">
              <a:spcBef>
                <a:spcPts val="0"/>
              </a:spcBef>
              <a:spcAft>
                <a:spcPts val="400"/>
              </a:spcAft>
              <a:buClrTx/>
              <a:buSzPct val="100000"/>
              <a:buFont typeface="Arial" pitchFamily="34" charset="0"/>
              <a:buChar char="•"/>
            </a:pPr>
            <a:endParaRPr lang="en-GB" sz="1600" dirty="0" smtClean="0"/>
          </a:p>
          <a:p>
            <a:pPr marL="177800" indent="-17780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177800" indent="-177800">
              <a:spcBef>
                <a:spcPts val="0"/>
              </a:spcBef>
              <a:spcAft>
                <a:spcPts val="400"/>
              </a:spcAft>
              <a:buClrTx/>
              <a:buSzPct val="100000"/>
              <a:buNone/>
            </a:pPr>
            <a:endParaRPr lang="en-GB" sz="16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918" y="802625"/>
            <a:ext cx="4890432" cy="3228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Common Vulnerability Scoring System (CVSS)</a:t>
            </a:r>
          </a:p>
          <a:p>
            <a:r>
              <a:rPr dirty="0" smtClean="0"/>
              <a:t>CVSS Metric Groups</a:t>
            </a:r>
          </a:p>
        </p:txBody>
      </p:sp>
      <p:sp>
        <p:nvSpPr>
          <p:cNvPr id="2" name="Content Placeholder 1"/>
          <p:cNvSpPr>
            <a:spLocks noGrp="1"/>
          </p:cNvSpPr>
          <p:nvPr>
            <p:ph idx="1"/>
          </p:nvPr>
        </p:nvSpPr>
        <p:spPr>
          <a:xfrm>
            <a:off x="135008" y="706912"/>
            <a:ext cx="3867006" cy="2074883"/>
          </a:xfrm>
        </p:spPr>
        <p:txBody>
          <a:bodyPr/>
          <a:lstStyle/>
          <a:p>
            <a:pPr marL="177800" indent="-177800">
              <a:buClrTx/>
              <a:buSzPct val="100000"/>
              <a:buFont typeface="Arial" pitchFamily="34" charset="0"/>
              <a:buChar char="•"/>
            </a:pPr>
            <a:r>
              <a:rPr lang="en-GB" sz="1600" dirty="0" smtClean="0"/>
              <a:t>The CVSS uses three groups of metrics to assess vulnerability.</a:t>
            </a:r>
          </a:p>
          <a:p>
            <a:pPr marL="366712" lvl="1" indent="-177800">
              <a:buClrTx/>
              <a:buSzPct val="100000"/>
              <a:buFont typeface="Arial" pitchFamily="34" charset="0"/>
              <a:buChar char="•"/>
            </a:pPr>
            <a:r>
              <a:rPr lang="en-GB" sz="1600" b="1" dirty="0" smtClean="0"/>
              <a:t>Base Metric Group</a:t>
            </a:r>
            <a:r>
              <a:rPr lang="en-GB" sz="1600" dirty="0" smtClean="0"/>
              <a:t>: Represents </a:t>
            </a:r>
            <a:r>
              <a:rPr lang="en-GB" sz="1600" dirty="0"/>
              <a:t>the characteristics of a vulnerability that are constant over time and across contexts. </a:t>
            </a:r>
            <a:endParaRPr lang="en-GB" sz="1600" b="1" dirty="0" smtClean="0"/>
          </a:p>
          <a:p>
            <a:pPr marL="366712" lvl="1" indent="-177800">
              <a:buClrTx/>
              <a:buSzPct val="100000"/>
              <a:buFont typeface="Arial" pitchFamily="34" charset="0"/>
              <a:buChar char="•"/>
            </a:pPr>
            <a:r>
              <a:rPr lang="en-GB" sz="1600" b="1" dirty="0" smtClean="0"/>
              <a:t>Temporal Metric Group</a:t>
            </a:r>
            <a:r>
              <a:rPr lang="en-GB" sz="1600" dirty="0" smtClean="0"/>
              <a:t>: </a:t>
            </a:r>
            <a:r>
              <a:rPr lang="en-GB" sz="1600" dirty="0"/>
              <a:t>M</a:t>
            </a:r>
            <a:r>
              <a:rPr lang="en-GB" sz="1600" dirty="0" smtClean="0"/>
              <a:t>easures </a:t>
            </a:r>
            <a:r>
              <a:rPr lang="en-GB" sz="1600" dirty="0"/>
              <a:t>the characteristics of a vulnerability that may change over time, but not across user environments. </a:t>
            </a:r>
            <a:endParaRPr lang="en-GB" sz="1600" b="1" dirty="0" smtClean="0"/>
          </a:p>
          <a:p>
            <a:pPr marL="366712" lvl="1" indent="-177800">
              <a:buClrTx/>
              <a:buSzPct val="100000"/>
              <a:buFont typeface="Arial" pitchFamily="34" charset="0"/>
              <a:buChar char="•"/>
            </a:pPr>
            <a:r>
              <a:rPr lang="en-GB" sz="1600" b="1" dirty="0" smtClean="0"/>
              <a:t>Environmental Metric Group</a:t>
            </a:r>
            <a:r>
              <a:rPr lang="en-GB" sz="1600" dirty="0" smtClean="0"/>
              <a:t>: Measures </a:t>
            </a:r>
            <a:r>
              <a:rPr lang="en-GB" sz="1600" dirty="0"/>
              <a:t>the aspects </a:t>
            </a:r>
            <a:r>
              <a:rPr lang="en-GB" sz="1600" dirty="0" smtClean="0"/>
              <a:t>of a vulnerability </a:t>
            </a:r>
            <a:r>
              <a:rPr lang="en-GB" sz="1600" dirty="0"/>
              <a:t>that are rooted in a specific organization’s environment.</a:t>
            </a:r>
            <a:endParaRPr lang="en-GB" sz="1600" b="1" dirty="0" smtClean="0"/>
          </a:p>
          <a:p>
            <a:pPr marL="366712" lvl="1" indent="-177800">
              <a:buClrTx/>
              <a:buSzPct val="100000"/>
              <a:buFont typeface="Arial" pitchFamily="34" charset="0"/>
              <a:buChar char="•"/>
            </a:pPr>
            <a:endParaRPr lang="en-GB" dirty="0" smtClean="0"/>
          </a:p>
          <a:p>
            <a:pPr marL="177800" indent="-177800">
              <a:spcBef>
                <a:spcPts val="0"/>
              </a:spcBef>
              <a:spcAft>
                <a:spcPts val="400"/>
              </a:spcAft>
              <a:buClrTx/>
              <a:buSzPct val="100000"/>
              <a:buNone/>
            </a:pPr>
            <a:endParaRPr lang="en-GB" sz="1600" dirty="0" smtClean="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4711" y="1116569"/>
            <a:ext cx="5140864" cy="3463066"/>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Common Vulnerability Scoring System (CVSS)</a:t>
            </a:r>
          </a:p>
          <a:p>
            <a:r>
              <a:rPr dirty="0" smtClean="0"/>
              <a:t>CVSS Base Metric Group</a:t>
            </a:r>
          </a:p>
        </p:txBody>
      </p:sp>
      <p:sp>
        <p:nvSpPr>
          <p:cNvPr id="2" name="Content Placeholder 1"/>
          <p:cNvSpPr>
            <a:spLocks noGrp="1"/>
          </p:cNvSpPr>
          <p:nvPr>
            <p:ph idx="1"/>
          </p:nvPr>
        </p:nvSpPr>
        <p:spPr>
          <a:xfrm>
            <a:off x="144065" y="692068"/>
            <a:ext cx="4404967" cy="305459"/>
          </a:xfrm>
        </p:spPr>
        <p:txBody>
          <a:bodyPr/>
          <a:lstStyle/>
          <a:p>
            <a:pPr>
              <a:spcBef>
                <a:spcPts val="400"/>
              </a:spcBef>
              <a:spcAft>
                <a:spcPts val="400"/>
              </a:spcAft>
              <a:buClrTx/>
              <a:buSzPct val="100000"/>
              <a:buFont typeface="Arial" panose="020B0604020202020204" pitchFamily="34" charset="0"/>
              <a:buChar char="•"/>
            </a:pPr>
            <a:r>
              <a:rPr lang="en-US" sz="1600" dirty="0"/>
              <a:t>Base Metric Group Exploitability </a:t>
            </a:r>
            <a:r>
              <a:rPr lang="en-US" sz="1600" dirty="0" smtClean="0"/>
              <a:t>metrics </a:t>
            </a:r>
            <a:r>
              <a:rPr lang="en-US" sz="1600" dirty="0"/>
              <a:t>include the following criteria</a:t>
            </a:r>
            <a:r>
              <a:rPr lang="en-US" sz="1600" dirty="0" smtClean="0"/>
              <a:t>:</a:t>
            </a:r>
          </a:p>
          <a:p>
            <a:pPr lvl="1" fontAlgn="ctr">
              <a:spcBef>
                <a:spcPts val="400"/>
              </a:spcBef>
              <a:spcAft>
                <a:spcPts val="400"/>
              </a:spcAft>
            </a:pPr>
            <a:r>
              <a:rPr lang="en-US" sz="1600" dirty="0"/>
              <a:t>Attack vector</a:t>
            </a:r>
            <a:endParaRPr lang="en-IN" sz="1600" dirty="0"/>
          </a:p>
          <a:p>
            <a:pPr lvl="1" fontAlgn="ctr">
              <a:spcBef>
                <a:spcPts val="400"/>
              </a:spcBef>
              <a:spcAft>
                <a:spcPts val="400"/>
              </a:spcAft>
            </a:pPr>
            <a:r>
              <a:rPr lang="en-US" sz="1600" dirty="0"/>
              <a:t>Attack complexity</a:t>
            </a:r>
            <a:endParaRPr lang="en-IN" sz="1600" dirty="0"/>
          </a:p>
          <a:p>
            <a:pPr lvl="1" fontAlgn="ctr">
              <a:spcBef>
                <a:spcPts val="400"/>
              </a:spcBef>
              <a:spcAft>
                <a:spcPts val="400"/>
              </a:spcAft>
            </a:pPr>
            <a:r>
              <a:rPr lang="en-US" sz="1600" dirty="0"/>
              <a:t>Privileges required</a:t>
            </a:r>
            <a:endParaRPr lang="en-IN" sz="1600" dirty="0"/>
          </a:p>
          <a:p>
            <a:pPr lvl="1" fontAlgn="ctr">
              <a:spcBef>
                <a:spcPts val="400"/>
              </a:spcBef>
              <a:spcAft>
                <a:spcPts val="400"/>
              </a:spcAft>
            </a:pPr>
            <a:r>
              <a:rPr lang="en-US" sz="1600" dirty="0"/>
              <a:t>User interaction</a:t>
            </a:r>
            <a:endParaRPr lang="en-IN" sz="1600" dirty="0"/>
          </a:p>
          <a:p>
            <a:pPr lvl="1" fontAlgn="ctr">
              <a:spcBef>
                <a:spcPts val="400"/>
              </a:spcBef>
              <a:spcAft>
                <a:spcPts val="400"/>
              </a:spcAft>
            </a:pPr>
            <a:r>
              <a:rPr lang="en-US" sz="1600" dirty="0" smtClean="0"/>
              <a:t>Scope</a:t>
            </a:r>
            <a:endParaRPr lang="en-US" sz="1600" dirty="0"/>
          </a:p>
          <a:p>
            <a:pPr>
              <a:spcBef>
                <a:spcPts val="400"/>
              </a:spcBef>
              <a:spcAft>
                <a:spcPts val="400"/>
              </a:spcAft>
              <a:buClrTx/>
              <a:buSzPct val="100000"/>
              <a:buFont typeface="Arial" panose="020B0604020202020204" pitchFamily="34" charset="0"/>
              <a:buChar char="•"/>
            </a:pPr>
            <a:r>
              <a:rPr lang="en-GB" sz="1600" dirty="0" smtClean="0"/>
              <a:t>Base </a:t>
            </a:r>
            <a:r>
              <a:rPr lang="en-GB" sz="1600" dirty="0"/>
              <a:t>Metric Group Impact </a:t>
            </a:r>
            <a:r>
              <a:rPr lang="en-GB" sz="1600" dirty="0" smtClean="0"/>
              <a:t>metrics </a:t>
            </a:r>
            <a:r>
              <a:rPr lang="en-GB" sz="1600" dirty="0"/>
              <a:t>components </a:t>
            </a:r>
            <a:r>
              <a:rPr lang="en-GB" sz="1600" dirty="0" smtClean="0"/>
              <a:t>include the following criteria:</a:t>
            </a:r>
            <a:endParaRPr lang="en-GB" sz="1600" dirty="0"/>
          </a:p>
          <a:p>
            <a:pPr marL="361950" lvl="2" indent="-180975" fontAlgn="ctr">
              <a:spcBef>
                <a:spcPts val="400"/>
              </a:spcBef>
              <a:spcAft>
                <a:spcPts val="400"/>
              </a:spcAft>
            </a:pPr>
            <a:r>
              <a:rPr lang="en-US" sz="1600" dirty="0"/>
              <a:t>Confidentiality Impact</a:t>
            </a:r>
            <a:endParaRPr lang="en-IN" sz="1600" dirty="0"/>
          </a:p>
          <a:p>
            <a:pPr marL="361950" lvl="2" indent="-180975" fontAlgn="ctr">
              <a:spcBef>
                <a:spcPts val="400"/>
              </a:spcBef>
              <a:spcAft>
                <a:spcPts val="400"/>
              </a:spcAft>
            </a:pPr>
            <a:r>
              <a:rPr lang="en-US" sz="1600" dirty="0"/>
              <a:t>Integrity Impact</a:t>
            </a:r>
            <a:endParaRPr lang="en-IN" sz="1600" dirty="0"/>
          </a:p>
          <a:p>
            <a:pPr marL="361950" lvl="2" indent="-180975" fontAlgn="ctr">
              <a:spcBef>
                <a:spcPts val="400"/>
              </a:spcBef>
              <a:spcAft>
                <a:spcPts val="400"/>
              </a:spcAft>
            </a:pPr>
            <a:r>
              <a:rPr lang="en-US" sz="1600" dirty="0"/>
              <a:t>Availability Impact</a:t>
            </a:r>
            <a:endParaRPr lang="en-IN" sz="1600" dirty="0"/>
          </a:p>
          <a:p>
            <a:pPr marL="439737" lvl="2" indent="-177800">
              <a:spcBef>
                <a:spcPts val="400"/>
              </a:spcBef>
              <a:spcAft>
                <a:spcPts val="400"/>
              </a:spcAft>
              <a:buSzPct val="100000"/>
              <a:buNone/>
            </a:pPr>
            <a:endParaRPr lang="en-GB" sz="1600" dirty="0"/>
          </a:p>
          <a:p>
            <a:pPr>
              <a:spcBef>
                <a:spcPts val="400"/>
              </a:spcBef>
              <a:spcAft>
                <a:spcPts val="400"/>
              </a:spcAft>
              <a:buClrTx/>
              <a:buSzPct val="100000"/>
              <a:buFont typeface="Arial" panose="020B0604020202020204" pitchFamily="34" charset="0"/>
              <a:buChar char="•"/>
            </a:pPr>
            <a:endParaRPr lang="en-GB" sz="1600" dirty="0" smtClean="0"/>
          </a:p>
          <a:p>
            <a:pPr>
              <a:spcBef>
                <a:spcPts val="400"/>
              </a:spcBef>
              <a:spcAft>
                <a:spcPts val="400"/>
              </a:spcAft>
              <a:buClrTx/>
              <a:buSzPct val="100000"/>
              <a:buFont typeface="Arial" panose="020B0604020202020204" pitchFamily="34" charset="0"/>
              <a:buChar char="•"/>
            </a:pPr>
            <a:endParaRPr lang="en-GB" sz="1600" dirty="0" smtClean="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0309" y="554328"/>
            <a:ext cx="2427588" cy="4161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13477223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33"/>
          <p:cNvSpPr>
            <a:spLocks noGrp="1" noChangeArrowheads="1"/>
          </p:cNvSpPr>
          <p:nvPr>
            <p:ph type="title"/>
          </p:nvPr>
        </p:nvSpPr>
        <p:spPr>
          <a:xfrm>
            <a:off x="1" y="50629"/>
            <a:ext cx="9144000" cy="757551"/>
          </a:xfrm>
        </p:spPr>
        <p:txBody>
          <a:bodyPr/>
          <a:lstStyle/>
          <a:p>
            <a:r>
              <a:rPr lang="en-US" dirty="0"/>
              <a:t>Instructor Materials – Module </a:t>
            </a:r>
            <a:r>
              <a:rPr lang="en-US" dirty="0" smtClean="0"/>
              <a:t>23 </a:t>
            </a:r>
            <a:r>
              <a:rPr lang="en-US" dirty="0"/>
              <a:t>Planning Guide</a:t>
            </a:r>
          </a:p>
        </p:txBody>
      </p:sp>
      <p:sp>
        <p:nvSpPr>
          <p:cNvPr id="4099" name="Content Placeholder 34"/>
          <p:cNvSpPr>
            <a:spLocks noGrp="1" noChangeArrowheads="1"/>
          </p:cNvSpPr>
          <p:nvPr>
            <p:ph idx="1"/>
          </p:nvPr>
        </p:nvSpPr>
        <p:spPr>
          <a:xfrm>
            <a:off x="144065" y="798944"/>
            <a:ext cx="8853286" cy="3799950"/>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r>
              <a:rPr lang="en-CA" sz="1600" dirty="0"/>
              <a:t>Information to help you become familiar with the module</a:t>
            </a:r>
          </a:p>
          <a:p>
            <a:pPr lvl="1"/>
            <a:r>
              <a:rPr lang="en-CA" sz="1600" dirty="0"/>
              <a:t>Teaching aids</a:t>
            </a:r>
          </a:p>
          <a:p>
            <a:pPr>
              <a:buFont typeface="Arial" panose="020B0604020202020204" pitchFamily="34" charset="0"/>
              <a:buChar char="•"/>
            </a:pPr>
            <a:r>
              <a:rPr lang="en-CA" sz="1600" dirty="0"/>
              <a:t>Instructor Class Presentation</a:t>
            </a:r>
          </a:p>
          <a:p>
            <a:pPr lvl="1"/>
            <a:r>
              <a:rPr lang="en-CA" sz="1600" dirty="0"/>
              <a:t>Optional slides that you can use in the classroom</a:t>
            </a:r>
          </a:p>
          <a:p>
            <a:pPr lvl="1"/>
            <a:r>
              <a:rPr lang="en-CA" sz="1600" dirty="0"/>
              <a:t>Begins on slide # </a:t>
            </a:r>
            <a:r>
              <a:rPr lang="en-CA" sz="1600" dirty="0" smtClean="0"/>
              <a:t>9</a:t>
            </a:r>
            <a:endParaRPr lang="en-CA" sz="1600" dirty="0">
              <a:solidFill>
                <a:srgbClr val="FF0000"/>
              </a:solidFill>
            </a:endParaRP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Common Vulnerability Scoring System (CVSS)</a:t>
            </a:r>
          </a:p>
          <a:p>
            <a:r>
              <a:rPr dirty="0" smtClean="0"/>
              <a:t>The CVSS Process</a:t>
            </a:r>
          </a:p>
        </p:txBody>
      </p:sp>
      <p:sp>
        <p:nvSpPr>
          <p:cNvPr id="2" name="Content Placeholder 1"/>
          <p:cNvSpPr>
            <a:spLocks noGrp="1"/>
          </p:cNvSpPr>
          <p:nvPr>
            <p:ph idx="1"/>
          </p:nvPr>
        </p:nvSpPr>
        <p:spPr>
          <a:xfrm>
            <a:off x="144065" y="711823"/>
            <a:ext cx="8999935" cy="863602"/>
          </a:xfrm>
        </p:spPr>
        <p:txBody>
          <a:bodyPr/>
          <a:lstStyle/>
          <a:p>
            <a:pPr>
              <a:spcBef>
                <a:spcPts val="400"/>
              </a:spcBef>
              <a:spcAft>
                <a:spcPts val="400"/>
              </a:spcAft>
              <a:buClrTx/>
              <a:buSzPct val="100000"/>
              <a:buFont typeface="Arial" panose="020B0604020202020204" pitchFamily="34" charset="0"/>
              <a:buChar char="•"/>
            </a:pPr>
            <a:r>
              <a:rPr lang="en-GB" sz="1600" dirty="0" smtClean="0"/>
              <a:t>The CVSS process uses a tool called the CVSS v3.1 Calculator.</a:t>
            </a:r>
          </a:p>
          <a:p>
            <a:pPr>
              <a:spcBef>
                <a:spcPts val="400"/>
              </a:spcBef>
              <a:spcAft>
                <a:spcPts val="400"/>
              </a:spcAft>
              <a:buClrTx/>
              <a:buSzPct val="100000"/>
              <a:buFont typeface="Arial" panose="020B0604020202020204" pitchFamily="34" charset="0"/>
              <a:buChar char="•"/>
            </a:pPr>
            <a:r>
              <a:rPr lang="en-US" sz="1600" dirty="0" smtClean="0"/>
              <a:t>The calculator is like a questionnaire in which the choices are made that describe the vulnerability for each metric group. </a:t>
            </a:r>
          </a:p>
          <a:p>
            <a:pPr>
              <a:spcBef>
                <a:spcPts val="400"/>
              </a:spcBef>
              <a:spcAft>
                <a:spcPts val="400"/>
              </a:spcAft>
              <a:buClrTx/>
              <a:buSzPct val="100000"/>
              <a:buFont typeface="Arial" panose="020B0604020202020204" pitchFamily="34" charset="0"/>
              <a:buChar char="•"/>
            </a:pPr>
            <a:r>
              <a:rPr lang="en-US" sz="1600" dirty="0" smtClean="0"/>
              <a:t>Later, a score is generated and numeric severity rating is displayed.</a:t>
            </a:r>
          </a:p>
          <a:p>
            <a:pPr>
              <a:spcBef>
                <a:spcPts val="0"/>
              </a:spcBef>
              <a:spcAft>
                <a:spcPts val="400"/>
              </a:spcAft>
              <a:buClrTx/>
              <a:buSzPct val="100000"/>
              <a:buFont typeface="Arial" panose="020B0604020202020204" pitchFamily="34" charset="0"/>
              <a:buChar char="•"/>
            </a:pPr>
            <a:endParaRPr lang="en-GB" sz="1600" dirty="0" smtClean="0"/>
          </a:p>
          <a:p>
            <a:pPr marL="0" indent="0">
              <a:spcBef>
                <a:spcPts val="0"/>
              </a:spcBef>
              <a:spcAft>
                <a:spcPts val="400"/>
              </a:spcAft>
              <a:buClrTx/>
              <a:buSzPct val="100000"/>
              <a:buNone/>
            </a:pPr>
            <a:endParaRPr lang="en-GB" sz="1600" dirty="0" smtClean="0"/>
          </a:p>
        </p:txBody>
      </p:sp>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302" t="3198" r="1273" b="3178"/>
          <a:stretch/>
        </p:blipFill>
        <p:spPr bwMode="auto">
          <a:xfrm>
            <a:off x="1426766" y="2025532"/>
            <a:ext cx="6498034" cy="269774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813" y="822694"/>
            <a:ext cx="3023472" cy="887350"/>
          </a:xfrm>
        </p:spPr>
        <p:txBody>
          <a:bodyPr/>
          <a:lstStyle/>
          <a:p>
            <a:pPr>
              <a:spcBef>
                <a:spcPts val="400"/>
              </a:spcBef>
              <a:spcAft>
                <a:spcPts val="400"/>
              </a:spcAft>
              <a:buClrTx/>
              <a:buSzPct val="100000"/>
              <a:buFont typeface="Arial" panose="020B0604020202020204" pitchFamily="34" charset="0"/>
              <a:buChar char="•"/>
            </a:pPr>
            <a:r>
              <a:rPr lang="en-IN" sz="1600" dirty="0"/>
              <a:t>After the Base Metric group is completed, the </a:t>
            </a:r>
            <a:r>
              <a:rPr lang="en-IN" sz="1600" dirty="0" smtClean="0"/>
              <a:t>Temporal </a:t>
            </a:r>
            <a:r>
              <a:rPr lang="en-IN" sz="1600" dirty="0"/>
              <a:t>and Environmental metric values modify the Base Metric results to provide an overall score. </a:t>
            </a:r>
            <a:endParaRPr lang="en-US" sz="1600" dirty="0"/>
          </a:p>
        </p:txBody>
      </p:sp>
      <p:pic>
        <p:nvPicPr>
          <p:cNvPr id="8" name="Picture 7" descr="score-interactions.PNG"/>
          <p:cNvPicPr>
            <a:picLocks noChangeAspect="1"/>
          </p:cNvPicPr>
          <p:nvPr/>
        </p:nvPicPr>
        <p:blipFill>
          <a:blip r:embed="rId4"/>
          <a:stretch>
            <a:fillRect/>
          </a:stretch>
        </p:blipFill>
        <p:spPr>
          <a:xfrm>
            <a:off x="3213253" y="822694"/>
            <a:ext cx="5478571" cy="3905279"/>
          </a:xfrm>
          <a:prstGeom prst="rect">
            <a:avLst/>
          </a:prstGeom>
        </p:spPr>
      </p:pic>
      <p:sp>
        <p:nvSpPr>
          <p:cNvPr id="5"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Common Vulnerability Scoring System (CVSS)</a:t>
            </a:r>
          </a:p>
          <a:p>
            <a:r>
              <a:rPr dirty="0" smtClean="0"/>
              <a:t>The CVSS Process (Contd.)</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Common Vulnerability Scoring System (CVSS)</a:t>
            </a:r>
          </a:p>
          <a:p>
            <a:r>
              <a:rPr dirty="0" smtClean="0"/>
              <a:t>CVSS Reports</a:t>
            </a:r>
          </a:p>
        </p:txBody>
      </p:sp>
      <p:sp>
        <p:nvSpPr>
          <p:cNvPr id="2" name="Content Placeholder 1"/>
          <p:cNvSpPr>
            <a:spLocks noGrp="1"/>
          </p:cNvSpPr>
          <p:nvPr>
            <p:ph idx="1"/>
          </p:nvPr>
        </p:nvSpPr>
        <p:spPr>
          <a:xfrm>
            <a:off x="144065" y="738981"/>
            <a:ext cx="8853286" cy="1298051"/>
          </a:xfrm>
        </p:spPr>
        <p:txBody>
          <a:bodyPr/>
          <a:lstStyle/>
          <a:p>
            <a:pPr marL="285750" indent="-285750">
              <a:spcBef>
                <a:spcPts val="400"/>
              </a:spcBef>
              <a:spcAft>
                <a:spcPts val="400"/>
              </a:spcAft>
              <a:buClrTx/>
              <a:buSzPct val="100000"/>
              <a:buFont typeface="Arial" panose="020B0604020202020204" pitchFamily="34" charset="0"/>
              <a:buChar char="•"/>
            </a:pPr>
            <a:r>
              <a:rPr lang="en-GB" sz="1600" dirty="0">
                <a:solidFill>
                  <a:sysClr val="windowText" lastClr="000000"/>
                </a:solidFill>
              </a:rPr>
              <a:t>The higher the severity rating, the greater the potential impact of an exploit and the greater the urgency in addressing the vulnerability.</a:t>
            </a:r>
          </a:p>
          <a:p>
            <a:pPr marL="285750" indent="-285750">
              <a:spcBef>
                <a:spcPts val="400"/>
              </a:spcBef>
              <a:spcAft>
                <a:spcPts val="400"/>
              </a:spcAft>
              <a:buClrTx/>
              <a:buSzPct val="100000"/>
              <a:buFont typeface="Arial" panose="020B0604020202020204" pitchFamily="34" charset="0"/>
              <a:buChar char="•"/>
            </a:pPr>
            <a:r>
              <a:rPr lang="en-GB" sz="1600" dirty="0">
                <a:solidFill>
                  <a:sysClr val="windowText" lastClr="000000"/>
                </a:solidFill>
              </a:rPr>
              <a:t>Any vulnerability that exceeds 3.9 should be </a:t>
            </a:r>
            <a:r>
              <a:rPr lang="en-GB" sz="1600" dirty="0" smtClean="0">
                <a:solidFill>
                  <a:sysClr val="windowText" lastClr="000000"/>
                </a:solidFill>
              </a:rPr>
              <a:t>addressed.</a:t>
            </a:r>
            <a:endParaRPr lang="en-GB" sz="1600" dirty="0"/>
          </a:p>
          <a:p>
            <a:pPr marL="285750" indent="-285750">
              <a:spcBef>
                <a:spcPts val="400"/>
              </a:spcBef>
              <a:spcAft>
                <a:spcPts val="400"/>
              </a:spcAft>
              <a:buClrTx/>
              <a:buSzPct val="100000"/>
              <a:buFont typeface="Arial" panose="020B0604020202020204" pitchFamily="34" charset="0"/>
              <a:buChar char="•"/>
            </a:pPr>
            <a:r>
              <a:rPr lang="en-GB" sz="1600" dirty="0" smtClean="0"/>
              <a:t>The ranges of scores and the corresponding qualitative meaning is shown in the table:</a:t>
            </a:r>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p:txBody>
      </p:sp>
      <p:graphicFrame>
        <p:nvGraphicFramePr>
          <p:cNvPr id="9" name="Table 8"/>
          <p:cNvGraphicFramePr>
            <a:graphicFrameLocks noGrp="1"/>
          </p:cNvGraphicFramePr>
          <p:nvPr>
            <p:extLst>
              <p:ext uri="{D42A27DB-BD31-4B8C-83A1-F6EECF244321}">
                <p14:modId xmlns:p14="http://schemas.microsoft.com/office/powerpoint/2010/main" val="1664506598"/>
              </p:ext>
            </p:extLst>
          </p:nvPr>
        </p:nvGraphicFramePr>
        <p:xfrm>
          <a:off x="534155" y="2186153"/>
          <a:ext cx="7695445" cy="1871494"/>
        </p:xfrm>
        <a:graphic>
          <a:graphicData uri="http://schemas.openxmlformats.org/drawingml/2006/table">
            <a:tbl>
              <a:tblPr firstRow="1" bandRow="1">
                <a:tableStyleId>{5C22544A-7EE6-4342-B048-85BDC9FD1C3A}</a:tableStyleId>
              </a:tblPr>
              <a:tblGrid>
                <a:gridCol w="2734146"/>
                <a:gridCol w="4961299"/>
              </a:tblGrid>
              <a:tr h="273805">
                <a:tc>
                  <a:txBody>
                    <a:bodyPr/>
                    <a:lstStyle/>
                    <a:p>
                      <a:pPr algn="ctr" fontAlgn="ctr"/>
                      <a:r>
                        <a:rPr lang="en-US" b="1" dirty="0"/>
                        <a:t>Rating</a:t>
                      </a:r>
                      <a:endParaRPr lang="en-US" b="0" dirty="0"/>
                    </a:p>
                  </a:txBody>
                  <a:tcPr marL="47625" marR="47625" marT="47625" marB="47625" anchor="ctr"/>
                </a:tc>
                <a:tc>
                  <a:txBody>
                    <a:bodyPr/>
                    <a:lstStyle/>
                    <a:p>
                      <a:pPr algn="ctr" fontAlgn="ctr"/>
                      <a:r>
                        <a:rPr lang="en-US" b="1" dirty="0"/>
                        <a:t>CVSS Score</a:t>
                      </a:r>
                      <a:endParaRPr lang="en-US" b="0" dirty="0"/>
                    </a:p>
                  </a:txBody>
                  <a:tcPr marL="47625" marR="47625" marT="47625" marB="47625" anchor="ctr"/>
                </a:tc>
              </a:tr>
              <a:tr h="259487">
                <a:tc>
                  <a:txBody>
                    <a:bodyPr/>
                    <a:lstStyle/>
                    <a:p>
                      <a:pPr fontAlgn="ctr"/>
                      <a:r>
                        <a:rPr lang="en-US" b="0" dirty="0"/>
                        <a:t>None</a:t>
                      </a:r>
                    </a:p>
                  </a:txBody>
                  <a:tcPr marL="47625" marR="47625" marT="47625" marB="47625" anchor="ctr"/>
                </a:tc>
                <a:tc>
                  <a:txBody>
                    <a:bodyPr/>
                    <a:lstStyle/>
                    <a:p>
                      <a:pPr fontAlgn="ctr"/>
                      <a:r>
                        <a:rPr lang="en-US" b="0" dirty="0"/>
                        <a:t>0</a:t>
                      </a:r>
                    </a:p>
                  </a:txBody>
                  <a:tcPr marL="47625" marR="47625" marT="47625" marB="47625" anchor="ctr"/>
                </a:tc>
              </a:tr>
              <a:tr h="262376">
                <a:tc>
                  <a:txBody>
                    <a:bodyPr/>
                    <a:lstStyle/>
                    <a:p>
                      <a:pPr fontAlgn="ctr"/>
                      <a:r>
                        <a:rPr lang="en-US" b="0" dirty="0"/>
                        <a:t>Low</a:t>
                      </a:r>
                    </a:p>
                  </a:txBody>
                  <a:tcPr marL="47625" marR="47625" marT="47625" marB="47625" anchor="ctr"/>
                </a:tc>
                <a:tc>
                  <a:txBody>
                    <a:bodyPr/>
                    <a:lstStyle/>
                    <a:p>
                      <a:pPr fontAlgn="ctr"/>
                      <a:r>
                        <a:rPr lang="en-US" b="0" dirty="0"/>
                        <a:t>0.1 – 3.9</a:t>
                      </a:r>
                    </a:p>
                  </a:txBody>
                  <a:tcPr marL="47625" marR="47625" marT="47625" marB="47625" anchor="ctr"/>
                </a:tc>
              </a:tr>
              <a:tr h="295410">
                <a:tc>
                  <a:txBody>
                    <a:bodyPr/>
                    <a:lstStyle/>
                    <a:p>
                      <a:pPr fontAlgn="ctr"/>
                      <a:r>
                        <a:rPr lang="en-US" b="0" dirty="0"/>
                        <a:t>Medium</a:t>
                      </a:r>
                    </a:p>
                  </a:txBody>
                  <a:tcPr marL="47625" marR="47625" marT="47625" marB="47625" anchor="ctr"/>
                </a:tc>
                <a:tc>
                  <a:txBody>
                    <a:bodyPr/>
                    <a:lstStyle/>
                    <a:p>
                      <a:pPr fontAlgn="ctr"/>
                      <a:r>
                        <a:rPr lang="en-US" b="0" dirty="0"/>
                        <a:t>4.0 – 6.9</a:t>
                      </a:r>
                    </a:p>
                  </a:txBody>
                  <a:tcPr marL="47625" marR="47625" marT="47625" marB="47625" anchor="ctr"/>
                </a:tc>
              </a:tr>
              <a:tr h="328444">
                <a:tc>
                  <a:txBody>
                    <a:bodyPr/>
                    <a:lstStyle/>
                    <a:p>
                      <a:pPr fontAlgn="ctr"/>
                      <a:r>
                        <a:rPr lang="en-US" b="0" dirty="0"/>
                        <a:t>High</a:t>
                      </a:r>
                    </a:p>
                  </a:txBody>
                  <a:tcPr marL="47625" marR="47625" marT="47625" marB="47625" anchor="ctr"/>
                </a:tc>
                <a:tc>
                  <a:txBody>
                    <a:bodyPr/>
                    <a:lstStyle/>
                    <a:p>
                      <a:pPr fontAlgn="ctr"/>
                      <a:r>
                        <a:rPr lang="en-US" b="0" dirty="0"/>
                        <a:t>7.0 – 8.9</a:t>
                      </a:r>
                    </a:p>
                  </a:txBody>
                  <a:tcPr marL="47625" marR="47625" marT="47625" marB="47625" anchor="ctr"/>
                </a:tc>
              </a:tr>
              <a:tr h="241160">
                <a:tc>
                  <a:txBody>
                    <a:bodyPr/>
                    <a:lstStyle/>
                    <a:p>
                      <a:pPr fontAlgn="ctr"/>
                      <a:r>
                        <a:rPr lang="en-US" b="0" dirty="0"/>
                        <a:t>Critical</a:t>
                      </a:r>
                    </a:p>
                  </a:txBody>
                  <a:tcPr marL="47625" marR="47625" marT="47625" marB="47625" anchor="ctr"/>
                </a:tc>
                <a:tc>
                  <a:txBody>
                    <a:bodyPr/>
                    <a:lstStyle/>
                    <a:p>
                      <a:pPr fontAlgn="ctr"/>
                      <a:r>
                        <a:rPr lang="en-US" b="0" dirty="0"/>
                        <a:t>9.0 – 10.0</a:t>
                      </a:r>
                    </a:p>
                  </a:txBody>
                  <a:tcPr marL="47625" marR="47625" marT="47625" marB="47625" anchor="ctr"/>
                </a:tc>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Common Vulnerability Scoring System (CVSS)</a:t>
            </a:r>
          </a:p>
          <a:p>
            <a:r>
              <a:rPr dirty="0" smtClean="0"/>
              <a:t>Other Vulnerability Information Sources</a:t>
            </a:r>
            <a:endParaRPr dirty="0"/>
          </a:p>
        </p:txBody>
      </p:sp>
      <p:sp>
        <p:nvSpPr>
          <p:cNvPr id="2" name="Content Placeholder 1"/>
          <p:cNvSpPr>
            <a:spLocks noGrp="1"/>
          </p:cNvSpPr>
          <p:nvPr>
            <p:ph idx="1"/>
          </p:nvPr>
        </p:nvSpPr>
        <p:spPr>
          <a:xfrm>
            <a:off x="144066" y="809057"/>
            <a:ext cx="2925059" cy="3737435"/>
          </a:xfrm>
        </p:spPr>
        <p:txBody>
          <a:bodyPr/>
          <a:lstStyle/>
          <a:p>
            <a:pPr marL="0" indent="0">
              <a:buNone/>
            </a:pPr>
            <a:r>
              <a:rPr lang="en-US" sz="1600" b="1" dirty="0" smtClean="0"/>
              <a:t>Common </a:t>
            </a:r>
            <a:r>
              <a:rPr lang="en-US" sz="1600" b="1" dirty="0"/>
              <a:t>Vulnerabilities and Exposures (</a:t>
            </a:r>
            <a:r>
              <a:rPr lang="en-US" sz="1600" b="1" dirty="0" smtClean="0"/>
              <a:t>CVE): </a:t>
            </a:r>
          </a:p>
          <a:p>
            <a:pPr>
              <a:buFont typeface="Arial" panose="020B0604020202020204" pitchFamily="34" charset="0"/>
              <a:buChar char="•"/>
            </a:pPr>
            <a:r>
              <a:rPr lang="en-US" sz="1600" dirty="0" smtClean="0"/>
              <a:t>CVE </a:t>
            </a:r>
            <a:r>
              <a:rPr lang="en-US" sz="1600" dirty="0"/>
              <a:t>identifier provides a standard way to research a reference to vulnerabilities. </a:t>
            </a:r>
            <a:endParaRPr lang="en-US" sz="1600" dirty="0" smtClean="0"/>
          </a:p>
          <a:p>
            <a:pPr>
              <a:buFont typeface="Arial" panose="020B0604020202020204" pitchFamily="34" charset="0"/>
              <a:buChar char="•"/>
            </a:pPr>
            <a:r>
              <a:rPr lang="en-IN" sz="1600" dirty="0"/>
              <a:t>T</a:t>
            </a:r>
            <a:r>
              <a:rPr lang="en-IN" sz="1600" dirty="0" smtClean="0"/>
              <a:t>hreat </a:t>
            </a:r>
            <a:r>
              <a:rPr lang="en-IN" sz="1600" dirty="0"/>
              <a:t>intelligence services use CVE identifiers, and they appear in various security system logs</a:t>
            </a:r>
            <a:r>
              <a:rPr lang="en-IN" sz="1600" dirty="0" smtClean="0"/>
              <a:t>.</a:t>
            </a:r>
          </a:p>
          <a:p>
            <a:pPr>
              <a:buFont typeface="Arial" panose="020B0604020202020204" pitchFamily="34" charset="0"/>
              <a:buChar char="•"/>
            </a:pPr>
            <a:r>
              <a:rPr lang="en-IN" sz="1600" dirty="0"/>
              <a:t>The CVE Details website provides a linkage between CVSS scores and CVE information. </a:t>
            </a:r>
            <a:endParaRPr lang="en-US" sz="1600" dirty="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6140" y="945835"/>
            <a:ext cx="5935460" cy="323212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Common Vulnerability Scoring System (CVSS)</a:t>
            </a:r>
          </a:p>
          <a:p>
            <a:r>
              <a:rPr dirty="0" smtClean="0"/>
              <a:t>Other Vulnerability Information Sources (Contd.)</a:t>
            </a:r>
            <a:endParaRPr dirty="0"/>
          </a:p>
        </p:txBody>
      </p:sp>
      <p:sp>
        <p:nvSpPr>
          <p:cNvPr id="7" name="Content Placeholder 1"/>
          <p:cNvSpPr>
            <a:spLocks noGrp="1"/>
          </p:cNvSpPr>
          <p:nvPr>
            <p:ph idx="1"/>
          </p:nvPr>
        </p:nvSpPr>
        <p:spPr>
          <a:xfrm>
            <a:off x="144065" y="824517"/>
            <a:ext cx="3101553" cy="3737435"/>
          </a:xfrm>
        </p:spPr>
        <p:txBody>
          <a:bodyPr/>
          <a:lstStyle/>
          <a:p>
            <a:pPr marL="0" indent="0">
              <a:buNone/>
            </a:pPr>
            <a:r>
              <a:rPr lang="en-IN" sz="1600" b="1" dirty="0"/>
              <a:t>National Vulnerability Database (NVD)</a:t>
            </a:r>
            <a:r>
              <a:rPr lang="en-IN" sz="1600" dirty="0"/>
              <a:t>: </a:t>
            </a:r>
            <a:endParaRPr lang="en-IN" sz="1600" dirty="0" smtClean="0"/>
          </a:p>
          <a:p>
            <a:pPr>
              <a:buFont typeface="Arial" panose="020B0604020202020204" pitchFamily="34" charset="0"/>
              <a:buChar char="•"/>
            </a:pPr>
            <a:r>
              <a:rPr lang="en-IN" sz="1600" dirty="0" smtClean="0"/>
              <a:t>This </a:t>
            </a:r>
            <a:r>
              <a:rPr lang="en-IN" sz="1600" dirty="0"/>
              <a:t>utilizes CVE identifiers and supplies additional information on vulnerabilities such as CVSS threat scores, technical details, affected entities, and resources for further investigation</a:t>
            </a:r>
            <a:r>
              <a:rPr lang="en-IN" sz="1600" dirty="0" smtClean="0"/>
              <a:t>.</a:t>
            </a:r>
          </a:p>
          <a:p>
            <a:pPr>
              <a:buFont typeface="Arial" panose="020B0604020202020204" pitchFamily="34" charset="0"/>
              <a:buChar char="•"/>
            </a:pPr>
            <a:r>
              <a:rPr lang="en-IN" sz="1600" dirty="0"/>
              <a:t>The database was created and is maintained by the U.S. government National Institute of Standards and Technology (NIST) agency.</a:t>
            </a:r>
            <a:endParaRPr lang="en-GB" sz="1600" dirty="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183" y="905001"/>
            <a:ext cx="5931564" cy="3315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208974757"/>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892" y="908088"/>
            <a:ext cx="8948640" cy="1802391"/>
          </a:xfrm>
        </p:spPr>
        <p:txBody>
          <a:bodyPr/>
          <a:lstStyle/>
          <a:p>
            <a:r>
              <a:rPr dirty="0" smtClean="0">
                <a:solidFill>
                  <a:schemeClr val="accent5">
                    <a:lumMod val="40000"/>
                    <a:lumOff val="60000"/>
                  </a:schemeClr>
                </a:solidFill>
              </a:rPr>
              <a:t>23.3 </a:t>
            </a:r>
            <a:r>
              <a:rPr lang="en-GB" dirty="0" smtClean="0">
                <a:solidFill>
                  <a:schemeClr val="accent5">
                    <a:lumMod val="40000"/>
                    <a:lumOff val="60000"/>
                  </a:schemeClr>
                </a:solidFill>
              </a:rPr>
              <a:t>Secure Device Management</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Secure Device Management</a:t>
            </a:r>
          </a:p>
          <a:p>
            <a:r>
              <a:rPr dirty="0" smtClean="0"/>
              <a:t>Risk Management</a:t>
            </a:r>
            <a:endParaRPr dirty="0"/>
          </a:p>
        </p:txBody>
      </p:sp>
      <p:sp>
        <p:nvSpPr>
          <p:cNvPr id="2" name="Content Placeholder 1"/>
          <p:cNvSpPr>
            <a:spLocks noGrp="1"/>
          </p:cNvSpPr>
          <p:nvPr>
            <p:ph idx="1"/>
          </p:nvPr>
        </p:nvSpPr>
        <p:spPr>
          <a:xfrm>
            <a:off x="121489" y="655754"/>
            <a:ext cx="4142693" cy="2680526"/>
          </a:xfrm>
        </p:spPr>
        <p:txBody>
          <a:bodyPr/>
          <a:lstStyle/>
          <a:p>
            <a:pPr marL="177800" indent="-177800">
              <a:spcBef>
                <a:spcPts val="300"/>
              </a:spcBef>
              <a:spcAft>
                <a:spcPts val="300"/>
              </a:spcAft>
              <a:buClrTx/>
              <a:buSzPct val="100000"/>
              <a:buFont typeface="Arial" pitchFamily="34" charset="0"/>
              <a:buChar char="•"/>
            </a:pPr>
            <a:r>
              <a:rPr lang="en-GB" sz="1600" dirty="0" smtClean="0"/>
              <a:t>Risk management involves the selection and specification of security controls for an organization.</a:t>
            </a:r>
          </a:p>
          <a:p>
            <a:pPr marL="177800" indent="-177800">
              <a:spcBef>
                <a:spcPts val="300"/>
              </a:spcBef>
              <a:spcAft>
                <a:spcPts val="300"/>
              </a:spcAft>
              <a:buClrTx/>
              <a:buSzPct val="100000"/>
              <a:buFont typeface="Arial" pitchFamily="34" charset="0"/>
              <a:buChar char="•"/>
            </a:pPr>
            <a:r>
              <a:rPr lang="en-IN" sz="1600" dirty="0"/>
              <a:t>A mandatory activity in risk assessment is </a:t>
            </a:r>
            <a:r>
              <a:rPr lang="en-IN" sz="1600" dirty="0" smtClean="0"/>
              <a:t>to identify </a:t>
            </a:r>
            <a:r>
              <a:rPr lang="en-IN" sz="1600" dirty="0"/>
              <a:t>threats and </a:t>
            </a:r>
            <a:r>
              <a:rPr lang="en-IN" sz="1600" dirty="0" smtClean="0"/>
              <a:t>vulnerabilities.</a:t>
            </a:r>
          </a:p>
          <a:p>
            <a:pPr marL="177800" indent="-177800">
              <a:spcBef>
                <a:spcPts val="300"/>
              </a:spcBef>
              <a:spcAft>
                <a:spcPts val="300"/>
              </a:spcAft>
              <a:buClrTx/>
              <a:buSzPct val="100000"/>
              <a:buFont typeface="Arial" pitchFamily="34" charset="0"/>
              <a:buChar char="•"/>
            </a:pPr>
            <a:r>
              <a:rPr lang="en-GB" sz="1600" dirty="0"/>
              <a:t>W</a:t>
            </a:r>
            <a:r>
              <a:rPr lang="en-GB" sz="1600" dirty="0" smtClean="0"/>
              <a:t>ays </a:t>
            </a:r>
            <a:r>
              <a:rPr lang="en-GB" sz="1600" dirty="0"/>
              <a:t>to respond to </a:t>
            </a:r>
            <a:r>
              <a:rPr lang="en-GB" sz="1600" dirty="0" smtClean="0"/>
              <a:t>identified risks:</a:t>
            </a:r>
          </a:p>
          <a:p>
            <a:pPr lvl="2" indent="-250825"/>
            <a:r>
              <a:rPr lang="en-US" sz="1600" b="1" dirty="0"/>
              <a:t>Risk avoidance </a:t>
            </a:r>
            <a:r>
              <a:rPr lang="en-US" sz="1600" dirty="0"/>
              <a:t>- Stop performing </a:t>
            </a:r>
            <a:r>
              <a:rPr lang="en-US" sz="1600" dirty="0" smtClean="0"/>
              <a:t>the activities </a:t>
            </a:r>
            <a:r>
              <a:rPr lang="en-US" sz="1600" dirty="0"/>
              <a:t>that create risk.</a:t>
            </a:r>
          </a:p>
          <a:p>
            <a:pPr lvl="2" indent="-250825"/>
            <a:r>
              <a:rPr lang="en-US" sz="1600" b="1" dirty="0"/>
              <a:t>Risk reduction</a:t>
            </a:r>
            <a:r>
              <a:rPr lang="en-US" sz="1600" dirty="0"/>
              <a:t> - Take measures to reduce vulnerability.</a:t>
            </a:r>
          </a:p>
          <a:p>
            <a:pPr lvl="2" indent="-250825"/>
            <a:r>
              <a:rPr lang="en-US" sz="1600" b="1" dirty="0"/>
              <a:t>Risk sharing</a:t>
            </a:r>
            <a:r>
              <a:rPr lang="en-US" sz="1600" dirty="0"/>
              <a:t> - Shift some </a:t>
            </a:r>
            <a:r>
              <a:rPr lang="en-US" sz="1600" dirty="0" smtClean="0"/>
              <a:t>risk </a:t>
            </a:r>
            <a:r>
              <a:rPr lang="en-US" sz="1600" dirty="0"/>
              <a:t>to other parties.</a:t>
            </a:r>
          </a:p>
          <a:p>
            <a:pPr lvl="2" indent="-250825"/>
            <a:r>
              <a:rPr lang="en-US" sz="1600" b="1" dirty="0"/>
              <a:t>Risk retention </a:t>
            </a:r>
            <a:r>
              <a:rPr lang="en-US" sz="1600" dirty="0"/>
              <a:t>- Accept the risk and its consequences.</a:t>
            </a:r>
          </a:p>
          <a:p>
            <a:pPr marL="366712" lvl="1" indent="-177800">
              <a:spcBef>
                <a:spcPts val="0"/>
              </a:spcBef>
              <a:spcAft>
                <a:spcPts val="400"/>
              </a:spcAft>
              <a:buClrTx/>
              <a:buSzPct val="100000"/>
              <a:buFont typeface="Arial" pitchFamily="34" charset="0"/>
              <a:buChar char="•"/>
            </a:pPr>
            <a:endParaRPr lang="en-GB"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p:txBody>
      </p:sp>
      <p:pic>
        <p:nvPicPr>
          <p:cNvPr id="9" name="Picture 8" descr="risk-mgmt-process.png"/>
          <p:cNvPicPr>
            <a:picLocks noChangeAspect="1"/>
          </p:cNvPicPr>
          <p:nvPr/>
        </p:nvPicPr>
        <p:blipFill>
          <a:blip r:embed="rId4"/>
          <a:stretch>
            <a:fillRect/>
          </a:stretch>
        </p:blipFill>
        <p:spPr>
          <a:xfrm>
            <a:off x="4140458" y="791045"/>
            <a:ext cx="4901766" cy="3467280"/>
          </a:xfrm>
          <a:prstGeom prst="rect">
            <a:avLst/>
          </a:prstGeom>
          <a:ln w="3175">
            <a:solidFill>
              <a:schemeClr val="bg1">
                <a:lumMod val="8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Secure Device Management</a:t>
            </a:r>
          </a:p>
          <a:p>
            <a:r>
              <a:rPr dirty="0" smtClean="0"/>
              <a:t>Vulnerability Management</a:t>
            </a:r>
            <a:endParaRPr dirty="0"/>
          </a:p>
        </p:txBody>
      </p:sp>
      <p:sp>
        <p:nvSpPr>
          <p:cNvPr id="2" name="Content Placeholder 1"/>
          <p:cNvSpPr>
            <a:spLocks noGrp="1"/>
          </p:cNvSpPr>
          <p:nvPr>
            <p:ph idx="1"/>
          </p:nvPr>
        </p:nvSpPr>
        <p:spPr>
          <a:xfrm>
            <a:off x="132189" y="682326"/>
            <a:ext cx="5209356" cy="3915558"/>
          </a:xfrm>
        </p:spPr>
        <p:txBody>
          <a:bodyPr/>
          <a:lstStyle/>
          <a:p>
            <a:pPr>
              <a:buFont typeface="Arial" panose="020B0604020202020204" pitchFamily="34" charset="0"/>
              <a:buChar char="•"/>
            </a:pPr>
            <a:r>
              <a:rPr lang="en-US" sz="1600" dirty="0" smtClean="0"/>
              <a:t>Vulnerability management is a security practice designed to proactively prevent the exploitation of IT vulnerabilities.</a:t>
            </a:r>
          </a:p>
          <a:p>
            <a:pPr>
              <a:buFont typeface="Arial" panose="020B0604020202020204" pitchFamily="34" charset="0"/>
              <a:buChar char="•"/>
            </a:pPr>
            <a:r>
              <a:rPr lang="en-US" sz="1600" dirty="0" smtClean="0"/>
              <a:t>The </a:t>
            </a:r>
            <a:r>
              <a:rPr lang="en-US" sz="1600" dirty="0"/>
              <a:t>steps in the Vulnerability Management Life Cycle:</a:t>
            </a:r>
          </a:p>
          <a:p>
            <a:pPr lvl="1">
              <a:buFont typeface="Arial" panose="020B0604020202020204" pitchFamily="34" charset="0"/>
              <a:buChar char="•"/>
            </a:pPr>
            <a:r>
              <a:rPr lang="en-US" sz="1600" b="1" dirty="0"/>
              <a:t>Discover</a:t>
            </a:r>
            <a:r>
              <a:rPr lang="en-US" sz="1600" dirty="0"/>
              <a:t> - </a:t>
            </a:r>
            <a:r>
              <a:rPr lang="en-US" sz="1600" dirty="0" smtClean="0"/>
              <a:t>Develop </a:t>
            </a:r>
            <a:r>
              <a:rPr lang="en-US" sz="1600" dirty="0"/>
              <a:t>a network baseline. Identify security vulnerabilities on a regular automated schedule.</a:t>
            </a:r>
          </a:p>
          <a:p>
            <a:pPr lvl="1">
              <a:buFont typeface="Arial" panose="020B0604020202020204" pitchFamily="34" charset="0"/>
              <a:buChar char="•"/>
            </a:pPr>
            <a:r>
              <a:rPr lang="en-US" sz="1600" b="1" dirty="0"/>
              <a:t>Prioritize Assets </a:t>
            </a:r>
            <a:r>
              <a:rPr lang="en-US" sz="1600" dirty="0"/>
              <a:t>- Categorize assets into groups or business units, and assign a business value </a:t>
            </a:r>
            <a:r>
              <a:rPr lang="en-US" sz="1600" dirty="0" smtClean="0"/>
              <a:t>based </a:t>
            </a:r>
            <a:r>
              <a:rPr lang="en-US" sz="1600" dirty="0"/>
              <a:t>on their criticality to business operations.</a:t>
            </a:r>
          </a:p>
          <a:p>
            <a:pPr lvl="1">
              <a:buFont typeface="Arial" panose="020B0604020202020204" pitchFamily="34" charset="0"/>
              <a:buChar char="•"/>
            </a:pPr>
            <a:r>
              <a:rPr lang="en-US" sz="1600" b="1" dirty="0"/>
              <a:t>Assess</a:t>
            </a:r>
            <a:r>
              <a:rPr lang="en-US" sz="1600" dirty="0"/>
              <a:t> - </a:t>
            </a:r>
            <a:r>
              <a:rPr lang="en-GB" sz="1600" dirty="0"/>
              <a:t>Determine a baseline risk profile to eliminate risks based on asset criticality, vulnerability, threats, and asset classification</a:t>
            </a:r>
            <a:r>
              <a:rPr lang="en-GB" sz="1600" dirty="0" smtClean="0"/>
              <a:t>.</a:t>
            </a:r>
            <a:endParaRPr lang="en-US" sz="1600" dirty="0"/>
          </a:p>
        </p:txBody>
      </p:sp>
      <p:pic>
        <p:nvPicPr>
          <p:cNvPr id="5" name="Picture 4" descr="vulnerability-mgmt-lifecycle.png"/>
          <p:cNvPicPr>
            <a:picLocks noChangeAspect="1"/>
          </p:cNvPicPr>
          <p:nvPr/>
        </p:nvPicPr>
        <p:blipFill>
          <a:blip r:embed="rId4"/>
          <a:stretch>
            <a:fillRect/>
          </a:stretch>
        </p:blipFill>
        <p:spPr>
          <a:xfrm>
            <a:off x="5337898" y="759770"/>
            <a:ext cx="3355848" cy="3718843"/>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Secure Device Management</a:t>
            </a:r>
          </a:p>
          <a:p>
            <a:r>
              <a:rPr dirty="0" smtClean="0"/>
              <a:t>Vulnerability Management (Contd.)</a:t>
            </a:r>
            <a:endParaRPr dirty="0"/>
          </a:p>
        </p:txBody>
      </p:sp>
      <p:sp>
        <p:nvSpPr>
          <p:cNvPr id="2" name="Content Placeholder 1"/>
          <p:cNvSpPr>
            <a:spLocks noGrp="1"/>
          </p:cNvSpPr>
          <p:nvPr>
            <p:ph idx="1"/>
          </p:nvPr>
        </p:nvSpPr>
        <p:spPr>
          <a:xfrm>
            <a:off x="49065" y="816708"/>
            <a:ext cx="5011822" cy="3783661"/>
          </a:xfrm>
        </p:spPr>
        <p:txBody>
          <a:bodyPr/>
          <a:lstStyle/>
          <a:p>
            <a:pPr marL="355600" lvl="1" indent="-177800">
              <a:buFont typeface="Arial" pitchFamily="34" charset="0"/>
              <a:buChar char="•"/>
            </a:pPr>
            <a:r>
              <a:rPr lang="en-GB" sz="1600" b="1" dirty="0" smtClean="0"/>
              <a:t>Report </a:t>
            </a:r>
            <a:r>
              <a:rPr lang="en-GB" sz="1600" dirty="0" smtClean="0"/>
              <a:t>- Measure the level of business risk associated with your assets according to your security policies. Document a security plan, monitor suspicious activity, and describe known vulnerabilities.</a:t>
            </a:r>
          </a:p>
          <a:p>
            <a:pPr marL="355600" lvl="1" indent="-177800">
              <a:lnSpc>
                <a:spcPct val="50000"/>
              </a:lnSpc>
              <a:buFont typeface="Arial" pitchFamily="34" charset="0"/>
              <a:buChar char="•"/>
            </a:pPr>
            <a:endParaRPr lang="en-GB" sz="1600" dirty="0" smtClean="0"/>
          </a:p>
          <a:p>
            <a:pPr marL="355600" lvl="1" indent="-177800">
              <a:buFont typeface="Arial" pitchFamily="34" charset="0"/>
              <a:buChar char="•"/>
            </a:pPr>
            <a:r>
              <a:rPr lang="en-GB" sz="1600" b="1" dirty="0" smtClean="0"/>
              <a:t>Remediate</a:t>
            </a:r>
            <a:r>
              <a:rPr lang="en-GB" sz="1600" dirty="0" smtClean="0"/>
              <a:t> - Prioritize according to business risk and address vulnerabilities in order of risk.</a:t>
            </a:r>
          </a:p>
          <a:p>
            <a:pPr marL="355600" lvl="1" indent="-177800">
              <a:lnSpc>
                <a:spcPct val="50000"/>
              </a:lnSpc>
              <a:buFont typeface="Arial" pitchFamily="34" charset="0"/>
              <a:buChar char="•"/>
            </a:pPr>
            <a:endParaRPr lang="en-GB" sz="1600" dirty="0" smtClean="0"/>
          </a:p>
          <a:p>
            <a:pPr marL="355600" lvl="1" indent="-177800">
              <a:buFont typeface="Arial" pitchFamily="34" charset="0"/>
              <a:buChar char="•"/>
            </a:pPr>
            <a:r>
              <a:rPr lang="en-GB" sz="1600" b="1" dirty="0" smtClean="0"/>
              <a:t>Verify</a:t>
            </a:r>
            <a:r>
              <a:rPr lang="en-GB" sz="1600" dirty="0" smtClean="0"/>
              <a:t> - Verify that threats have been eliminated through follow-up audits.</a:t>
            </a:r>
            <a:endParaRPr lang="en-GB" sz="1600" b="1" dirty="0" smtClean="0"/>
          </a:p>
          <a:p>
            <a:pPr marL="177800" indent="-177800">
              <a:spcAft>
                <a:spcPts val="300"/>
              </a:spcAft>
              <a:buFont typeface="Arial" pitchFamily="34" charset="0"/>
              <a:buChar char="•"/>
            </a:pPr>
            <a:endParaRPr lang="en-GB" sz="1600" dirty="0" smtClean="0"/>
          </a:p>
          <a:p>
            <a:pPr marL="177800" indent="-17780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a:p>
            <a:pPr marL="0" indent="0">
              <a:spcBef>
                <a:spcPts val="0"/>
              </a:spcBef>
              <a:spcAft>
                <a:spcPts val="400"/>
              </a:spcAft>
              <a:buClrTx/>
              <a:buSzPct val="100000"/>
              <a:buNone/>
            </a:pPr>
            <a:endParaRPr lang="en-GB" sz="1600" dirty="0" smtClean="0"/>
          </a:p>
        </p:txBody>
      </p:sp>
      <p:pic>
        <p:nvPicPr>
          <p:cNvPr id="7" name="Picture 6" descr="vulnerability-mgmt-lifecycle.png"/>
          <p:cNvPicPr>
            <a:picLocks noChangeAspect="1"/>
          </p:cNvPicPr>
          <p:nvPr/>
        </p:nvPicPr>
        <p:blipFill>
          <a:blip r:embed="rId4"/>
          <a:stretch>
            <a:fillRect/>
          </a:stretch>
        </p:blipFill>
        <p:spPr>
          <a:xfrm>
            <a:off x="5300290" y="914821"/>
            <a:ext cx="3351774" cy="371433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Secure Device Management</a:t>
            </a:r>
          </a:p>
          <a:p>
            <a:r>
              <a:rPr dirty="0" smtClean="0"/>
              <a:t>Asset Management</a:t>
            </a:r>
            <a:endParaRPr dirty="0"/>
          </a:p>
        </p:txBody>
      </p:sp>
      <p:sp>
        <p:nvSpPr>
          <p:cNvPr id="2" name="Content Placeholder 1"/>
          <p:cNvSpPr>
            <a:spLocks noGrp="1"/>
          </p:cNvSpPr>
          <p:nvPr>
            <p:ph idx="1"/>
          </p:nvPr>
        </p:nvSpPr>
        <p:spPr>
          <a:xfrm>
            <a:off x="70587" y="641049"/>
            <a:ext cx="8860723" cy="637969"/>
          </a:xfrm>
        </p:spPr>
        <p:txBody>
          <a:bodyPr/>
          <a:lstStyle/>
          <a:p>
            <a:pPr>
              <a:spcBef>
                <a:spcPts val="0"/>
              </a:spcBef>
              <a:spcAft>
                <a:spcPts val="300"/>
              </a:spcAft>
              <a:buFont typeface="Arial" pitchFamily="34" charset="0"/>
              <a:buChar char="•"/>
            </a:pPr>
            <a:r>
              <a:rPr lang="en-GB" sz="1600" dirty="0" smtClean="0"/>
              <a:t>Asset management involves the implementation of systems that track the location and configuration of networked devices and software across an enterprise.</a:t>
            </a:r>
          </a:p>
          <a:p>
            <a:pPr>
              <a:spcBef>
                <a:spcPts val="0"/>
              </a:spcBef>
              <a:spcAft>
                <a:spcPts val="300"/>
              </a:spcAft>
              <a:buFont typeface="Arial" pitchFamily="34" charset="0"/>
              <a:buChar char="•"/>
            </a:pPr>
            <a:endParaRPr lang="en-GB" sz="1600" dirty="0" smtClean="0"/>
          </a:p>
        </p:txBody>
      </p:sp>
      <p:sp>
        <p:nvSpPr>
          <p:cNvPr id="3" name="Content Placeholder 2"/>
          <p:cNvSpPr txBox="1"/>
          <p:nvPr/>
        </p:nvSpPr>
        <p:spPr>
          <a:xfrm>
            <a:off x="81486" y="1195071"/>
            <a:ext cx="4464856" cy="3785652"/>
          </a:xfrm>
          <a:prstGeom prst="rect">
            <a:avLst/>
          </a:prstGeom>
          <a:noFill/>
        </p:spPr>
        <p:txBody>
          <a:bodyPr wrap="square" rtlCol="0">
            <a:spAutoFit/>
          </a:bodyPr>
          <a:lstStyle/>
          <a:p>
            <a:pPr marL="180975" indent="-180975">
              <a:buFont typeface="Arial" panose="020B0604020202020204" pitchFamily="34" charset="0"/>
              <a:buChar char="•"/>
            </a:pPr>
            <a:r>
              <a:rPr lang="en-IN" sz="1600" b="1" dirty="0" smtClean="0">
                <a:solidFill>
                  <a:srgbClr val="000000"/>
                </a:solidFill>
              </a:rPr>
              <a:t>Tools and Techniques for Asset management:</a:t>
            </a:r>
          </a:p>
          <a:p>
            <a:pPr marL="361950" indent="-180975">
              <a:buFont typeface="Arial" panose="020B0604020202020204" pitchFamily="34" charset="0"/>
              <a:buChar char="•"/>
            </a:pPr>
            <a:r>
              <a:rPr lang="en-IN" sz="1600" dirty="0" smtClean="0">
                <a:solidFill>
                  <a:srgbClr val="000000"/>
                </a:solidFill>
              </a:rPr>
              <a:t>Automated </a:t>
            </a:r>
            <a:r>
              <a:rPr lang="en-IN" sz="1600" dirty="0">
                <a:solidFill>
                  <a:srgbClr val="000000"/>
                </a:solidFill>
              </a:rPr>
              <a:t>discovery and inventory of the actual state of devices</a:t>
            </a:r>
          </a:p>
          <a:p>
            <a:pPr marL="361950" indent="-180975">
              <a:buFont typeface="Arial" panose="020B0604020202020204" pitchFamily="34" charset="0"/>
              <a:buChar char="•"/>
            </a:pPr>
            <a:r>
              <a:rPr lang="en-IN" sz="1600" dirty="0">
                <a:solidFill>
                  <a:srgbClr val="000000"/>
                </a:solidFill>
              </a:rPr>
              <a:t>Articulation of the desired state for those devices using policies, plans, and procedures in the organization’s information security plan</a:t>
            </a:r>
          </a:p>
          <a:p>
            <a:pPr marL="361950" indent="-180975">
              <a:buFont typeface="Arial" panose="020B0604020202020204" pitchFamily="34" charset="0"/>
              <a:buChar char="•"/>
            </a:pPr>
            <a:r>
              <a:rPr lang="en-IN" sz="1600" dirty="0">
                <a:solidFill>
                  <a:srgbClr val="000000"/>
                </a:solidFill>
              </a:rPr>
              <a:t>Identification of non-compliant authorized assets</a:t>
            </a:r>
          </a:p>
          <a:p>
            <a:pPr marL="361950" indent="-180975">
              <a:buFont typeface="Arial" panose="020B0604020202020204" pitchFamily="34" charset="0"/>
              <a:buChar char="•"/>
            </a:pPr>
            <a:r>
              <a:rPr lang="en-IN" sz="1600" dirty="0">
                <a:solidFill>
                  <a:srgbClr val="000000"/>
                </a:solidFill>
              </a:rPr>
              <a:t>Remediation or acceptance of device state, possible iteration of desired state definition</a:t>
            </a:r>
          </a:p>
          <a:p>
            <a:pPr marL="361950" indent="-180975">
              <a:buFont typeface="Arial" panose="020B0604020202020204" pitchFamily="34" charset="0"/>
              <a:buChar char="•"/>
            </a:pPr>
            <a:r>
              <a:rPr lang="en-IN" sz="1600" dirty="0">
                <a:solidFill>
                  <a:srgbClr val="000000"/>
                </a:solidFill>
              </a:rPr>
              <a:t>Repeat the process at regular </a:t>
            </a:r>
            <a:r>
              <a:rPr lang="en-IN" sz="1600" dirty="0" smtClean="0">
                <a:solidFill>
                  <a:srgbClr val="000000"/>
                </a:solidFill>
              </a:rPr>
              <a:t>or ongoing intervals</a:t>
            </a:r>
            <a:endParaRPr lang="en-IN" sz="1600" dirty="0">
              <a:solidFill>
                <a:srgbClr val="000000"/>
              </a:solidFill>
            </a:endParaRPr>
          </a:p>
          <a:p>
            <a:pPr marL="285750" indent="-285750">
              <a:buFont typeface="Arial" panose="020B0604020202020204" pitchFamily="34" charset="0"/>
              <a:buChar char="•"/>
            </a:pPr>
            <a:endParaRPr lang="en-IN" sz="1600" dirty="0">
              <a:solidFill>
                <a:srgbClr val="000000"/>
              </a:solidFill>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024" y="1801406"/>
            <a:ext cx="4467802" cy="239172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xmlns="" id="{C2EDE137-350D-6D47-BD51-750CD198389A}"/>
              </a:ext>
            </a:extLst>
          </p:cNvPr>
          <p:cNvSpPr>
            <a:spLocks noGrp="1"/>
          </p:cNvSpPr>
          <p:nvPr>
            <p:ph idx="1"/>
          </p:nvPr>
        </p:nvSpPr>
        <p:spPr>
          <a:xfrm>
            <a:off x="144065" y="798945"/>
            <a:ext cx="8853286" cy="346366"/>
          </a:xfrm>
        </p:spPr>
        <p:txBody>
          <a:bodyPr/>
          <a:lstStyle/>
          <a:p>
            <a:pPr marL="0" indent="0">
              <a:buNone/>
            </a:pPr>
            <a:r>
              <a:rPr lang="en-US" sz="1600"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xmlns="" id="{24EE699F-A87C-2246-9235-C1DFDF6B2651}"/>
              </a:ext>
            </a:extLst>
          </p:cNvPr>
          <p:cNvGraphicFramePr>
            <a:graphicFrameLocks noGrp="1"/>
          </p:cNvGraphicFramePr>
          <p:nvPr>
            <p:extLst>
              <p:ext uri="{D42A27DB-BD31-4B8C-83A1-F6EECF244321}">
                <p14:modId xmlns:p14="http://schemas.microsoft.com/office/powerpoint/2010/main" val="740033157"/>
              </p:ext>
            </p:extLst>
          </p:nvPr>
        </p:nvGraphicFramePr>
        <p:xfrm>
          <a:off x="341999" y="1419369"/>
          <a:ext cx="8557528" cy="1994008"/>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xmlns="" val="200107645"/>
                    </a:ext>
                  </a:extLst>
                </a:gridCol>
                <a:gridCol w="6416970">
                  <a:extLst>
                    <a:ext uri="{9D8B030D-6E8A-4147-A177-3AD203B41FA5}">
                      <a16:colId xmlns:a16="http://schemas.microsoft.com/office/drawing/2014/main" xmlns="" val="2648404099"/>
                    </a:ext>
                  </a:extLst>
                </a:gridCol>
              </a:tblGrid>
              <a:tr h="360225">
                <a:tc>
                  <a:txBody>
                    <a:bodyPr/>
                    <a:lstStyle/>
                    <a:p>
                      <a:pPr algn="ctr"/>
                      <a:r>
                        <a:rPr lang="en-US" dirty="0">
                          <a:solidFill>
                            <a:schemeClr val="bg1"/>
                          </a:solidFill>
                        </a:rPr>
                        <a:t>Feature</a:t>
                      </a:r>
                    </a:p>
                  </a:txBody>
                  <a:tcPr anchor="ctr"/>
                </a:tc>
                <a:tc>
                  <a:txBody>
                    <a:bodyPr/>
                    <a:lstStyle/>
                    <a:p>
                      <a:pPr algn="ctr"/>
                      <a:r>
                        <a:rPr lang="en-US" dirty="0">
                          <a:solidFill>
                            <a:schemeClr val="bg1"/>
                          </a:solidFill>
                        </a:rPr>
                        <a:t>Description</a:t>
                      </a:r>
                    </a:p>
                  </a:txBody>
                  <a:tcPr anchor="ctr"/>
                </a:tc>
                <a:extLst>
                  <a:ext uri="{0D108BD9-81ED-4DB2-BD59-A6C34878D82A}">
                    <a16:rowId xmlns:a16="http://schemas.microsoft.com/office/drawing/2014/main" xmlns="" val="367710602"/>
                  </a:ext>
                </a:extLst>
              </a:tr>
              <a:tr h="600049">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rgbClr val="58585B"/>
                          </a:solidFill>
                          <a:effectLst/>
                          <a:latin typeface="+mn-lt"/>
                          <a:ea typeface="+mn-ea"/>
                          <a:cs typeface="+mn-cs"/>
                        </a:rPr>
                        <a:t>Check Your Understanding (CYU)</a:t>
                      </a:r>
                      <a:endParaRPr lang="en-US" sz="1400" b="0" i="0" u="none" strike="noStrike" kern="1200" dirty="0">
                        <a:solidFill>
                          <a:srgbClr val="58585B"/>
                        </a:solidFill>
                        <a:effectLst/>
                        <a:latin typeface="+mn-lt"/>
                        <a:ea typeface="+mn-ea"/>
                        <a:cs typeface="+mn-cs"/>
                      </a:endParaRPr>
                    </a:p>
                  </a:txBody>
                  <a:tcPr marL="9525" marR="9525" marT="9525" marB="0" anchor="ctr"/>
                </a:tc>
                <a:tc>
                  <a:txBody>
                    <a:bodyPr/>
                    <a:lstStyle/>
                    <a:p>
                      <a:pPr marL="0" marR="0" indent="0" algn="l" defTabSz="685777"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rgbClr val="58585B"/>
                          </a:solidFill>
                          <a:effectLst/>
                          <a:latin typeface="+mn-lt"/>
                          <a:ea typeface="+mn-ea"/>
                          <a:cs typeface="+mn-cs"/>
                        </a:rPr>
                        <a:t>Per topic online quiz to help learners gauge content understanding. </a:t>
                      </a:r>
                    </a:p>
                    <a:p>
                      <a:pPr marL="0" marR="0" indent="0" algn="l" defTabSz="685777" rtl="0" eaLnBrk="1" fontAlgn="b" latinLnBrk="0" hangingPunct="1">
                        <a:lnSpc>
                          <a:spcPct val="100000"/>
                        </a:lnSpc>
                        <a:spcBef>
                          <a:spcPts val="0"/>
                        </a:spcBef>
                        <a:spcAft>
                          <a:spcPts val="0"/>
                        </a:spcAft>
                        <a:buClrTx/>
                        <a:buSzTx/>
                        <a:buFontTx/>
                        <a:buNone/>
                        <a:tabLst/>
                        <a:defRPr/>
                      </a:pPr>
                      <a:endParaRPr lang="en-US" sz="1400" b="0" i="0" u="none" strike="noStrike" kern="1200" dirty="0" smtClean="0">
                        <a:solidFill>
                          <a:srgbClr val="58585B"/>
                        </a:solidFill>
                        <a:effectLst/>
                        <a:latin typeface="+mn-lt"/>
                        <a:ea typeface="+mn-ea"/>
                        <a:cs typeface="+mn-cs"/>
                      </a:endParaRPr>
                    </a:p>
                  </a:txBody>
                  <a:tcPr anchor="ctr"/>
                </a:tc>
              </a:tr>
              <a:tr h="515694">
                <a:tc>
                  <a:txBody>
                    <a:bodyPr/>
                    <a:lstStyle/>
                    <a:p>
                      <a:pPr algn="l" fontAlgn="b"/>
                      <a:r>
                        <a:rPr lang="en-US" sz="1400" b="0" i="0" u="none" strike="noStrike" dirty="0">
                          <a:solidFill>
                            <a:srgbClr val="58585B"/>
                          </a:solidFill>
                          <a:effectLst/>
                          <a:latin typeface="+mn-lt"/>
                        </a:rPr>
                        <a:t>Module Quizzes</a:t>
                      </a:r>
                    </a:p>
                  </a:txBody>
                  <a:tcPr marL="9525" marR="9525" marT="9525" marB="0" anchor="ctr"/>
                </a:tc>
                <a:tc>
                  <a:txBody>
                    <a:bodyPr/>
                    <a:lstStyle/>
                    <a:p>
                      <a:pPr algn="l"/>
                      <a:r>
                        <a:rPr lang="en-US" dirty="0">
                          <a:solidFill>
                            <a:srgbClr val="58585B"/>
                          </a:solidFill>
                        </a:rPr>
                        <a:t>Self-assessments that integrate concepts and skills learned throughout the series of topics presented in the module.</a:t>
                      </a:r>
                    </a:p>
                  </a:txBody>
                  <a:tcPr anchor="ctr"/>
                </a:tc>
              </a:tr>
              <a:tr h="515574">
                <a:tc>
                  <a:txBody>
                    <a:bodyPr/>
                    <a:lstStyle/>
                    <a:p>
                      <a:pPr algn="l" fontAlgn="b"/>
                      <a:r>
                        <a:rPr lang="en-US" sz="1400" b="0" i="0" u="none" strike="noStrike" dirty="0">
                          <a:solidFill>
                            <a:srgbClr val="58585B"/>
                          </a:solidFill>
                          <a:effectLst/>
                          <a:latin typeface="+mn-lt"/>
                        </a:rPr>
                        <a:t>Module Summary</a:t>
                      </a:r>
                    </a:p>
                  </a:txBody>
                  <a:tcPr marL="9525" marR="9525" marT="9525" marB="0" anchor="ctr"/>
                </a:tc>
                <a:tc>
                  <a:txBody>
                    <a:bodyPr/>
                    <a:lstStyle/>
                    <a:p>
                      <a:pPr algn="l"/>
                      <a:r>
                        <a:rPr lang="en-US" dirty="0">
                          <a:solidFill>
                            <a:srgbClr val="58585B"/>
                          </a:solidFill>
                        </a:rPr>
                        <a:t>Briefly recaps module content.</a:t>
                      </a:r>
                    </a:p>
                  </a:txBody>
                  <a:tcPr anchor="ctr"/>
                </a:tc>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Secure Device Management</a:t>
            </a:r>
          </a:p>
          <a:p>
            <a:r>
              <a:rPr dirty="0" smtClean="0"/>
              <a:t>Mobile Device Management</a:t>
            </a:r>
            <a:endParaRPr dirty="0"/>
          </a:p>
        </p:txBody>
      </p:sp>
      <p:sp>
        <p:nvSpPr>
          <p:cNvPr id="3" name="Content Placeholer 2"/>
          <p:cNvSpPr/>
          <p:nvPr/>
        </p:nvSpPr>
        <p:spPr>
          <a:xfrm>
            <a:off x="91540" y="836915"/>
            <a:ext cx="3077173" cy="33661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a:spcBef>
                <a:spcPts val="0"/>
              </a:spcBef>
              <a:buClr>
                <a:schemeClr val="tx2"/>
              </a:buClr>
              <a:buFont typeface="Arial" panose="020B0604020202020204" pitchFamily="34" charset="0"/>
              <a:buChar char="•"/>
            </a:pPr>
            <a:r>
              <a:rPr lang="en-IN" sz="1600" dirty="0">
                <a:solidFill>
                  <a:srgbClr val="000000"/>
                </a:solidFill>
              </a:rPr>
              <a:t>Mobile devices cannot be physically controlled on the premises of an </a:t>
            </a:r>
            <a:r>
              <a:rPr lang="en-IN" sz="1600" dirty="0" smtClean="0">
                <a:solidFill>
                  <a:srgbClr val="000000"/>
                </a:solidFill>
              </a:rPr>
              <a:t>organization.</a:t>
            </a:r>
          </a:p>
          <a:p>
            <a:pPr>
              <a:spcBef>
                <a:spcPts val="0"/>
              </a:spcBef>
              <a:buClr>
                <a:schemeClr val="tx2"/>
              </a:buClr>
            </a:pPr>
            <a:endParaRPr lang="en-IN" sz="1600" dirty="0" smtClean="0">
              <a:solidFill>
                <a:srgbClr val="000000"/>
              </a:solidFill>
            </a:endParaRPr>
          </a:p>
          <a:p>
            <a:pPr marL="180975" indent="-180975">
              <a:spcBef>
                <a:spcPts val="0"/>
              </a:spcBef>
              <a:buClr>
                <a:schemeClr val="tx2"/>
              </a:buClr>
              <a:buFont typeface="Arial" panose="020B0604020202020204" pitchFamily="34" charset="0"/>
              <a:buChar char="•"/>
            </a:pPr>
            <a:r>
              <a:rPr lang="en-GB" sz="1600" dirty="0" smtClean="0">
                <a:solidFill>
                  <a:sysClr val="windowText" lastClr="000000"/>
                </a:solidFill>
              </a:rPr>
              <a:t>MDM </a:t>
            </a:r>
            <a:r>
              <a:rPr lang="en-GB" sz="1600" dirty="0">
                <a:solidFill>
                  <a:sysClr val="windowText" lastClr="000000"/>
                </a:solidFill>
              </a:rPr>
              <a:t>systems, such as Cisco Meraki Systems Manager</a:t>
            </a:r>
            <a:r>
              <a:rPr lang="en-GB" sz="1600" dirty="0" smtClean="0">
                <a:solidFill>
                  <a:sysClr val="windowText" lastClr="000000"/>
                </a:solidFill>
              </a:rPr>
              <a:t>, </a:t>
            </a:r>
            <a:r>
              <a:rPr lang="en-GB" sz="1600" dirty="0">
                <a:solidFill>
                  <a:sysClr val="windowText" lastClr="000000"/>
                </a:solidFill>
              </a:rPr>
              <a:t>allows the security personnel to configure, monitor and update a very diverse set of mobile clients from the cloud. </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757" y="951052"/>
            <a:ext cx="5544272" cy="346382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Secure Device Management</a:t>
            </a:r>
          </a:p>
          <a:p>
            <a:r>
              <a:rPr dirty="0" smtClean="0"/>
              <a:t>Configuration Management</a:t>
            </a:r>
            <a:endParaRPr dirty="0"/>
          </a:p>
        </p:txBody>
      </p:sp>
      <p:sp>
        <p:nvSpPr>
          <p:cNvPr id="2" name="Content Placeholder 1"/>
          <p:cNvSpPr>
            <a:spLocks noGrp="1"/>
          </p:cNvSpPr>
          <p:nvPr>
            <p:ph idx="1"/>
          </p:nvPr>
        </p:nvSpPr>
        <p:spPr>
          <a:xfrm>
            <a:off x="108440" y="834568"/>
            <a:ext cx="8703052" cy="3879936"/>
          </a:xfrm>
        </p:spPr>
        <p:txBody>
          <a:bodyPr/>
          <a:lstStyle/>
          <a:p>
            <a:pPr>
              <a:buFont typeface="Arial" pitchFamily="34" charset="0"/>
              <a:buChar char="•"/>
            </a:pPr>
            <a:r>
              <a:rPr lang="en-GB" sz="1600" b="1" dirty="0" smtClean="0"/>
              <a:t>Configuration Management</a:t>
            </a:r>
            <a:r>
              <a:rPr lang="en-GB" sz="1600" dirty="0" smtClean="0"/>
              <a:t>: As defined by NIST, configuration management:</a:t>
            </a:r>
          </a:p>
          <a:p>
            <a:pPr indent="7938">
              <a:buClr>
                <a:srgbClr val="000000"/>
              </a:buClr>
              <a:buNone/>
            </a:pPr>
            <a:r>
              <a:rPr lang="en-GB" sz="1600" i="1" dirty="0" smtClean="0"/>
              <a:t>Comprises a collection of activities focused on establishing and maintaining the integrity of products and systems, through control of the processes for initializing, changing, and monitoring the configurations of those products and systems.</a:t>
            </a:r>
            <a:endParaRPr lang="en-GB" sz="1600" dirty="0" smtClean="0"/>
          </a:p>
          <a:p>
            <a:pPr>
              <a:buFont typeface="Arial" pitchFamily="34" charset="0"/>
              <a:buChar char="•"/>
            </a:pPr>
            <a:r>
              <a:rPr lang="en-GB" sz="1600" b="1" dirty="0" smtClean="0"/>
              <a:t>Configuration tools </a:t>
            </a:r>
            <a:r>
              <a:rPr lang="en-GB" sz="1600" dirty="0" smtClean="0"/>
              <a:t>: Puppet, Chef, Ansible, and SaltStack</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1">
            <a:extLst>
              <a:ext uri="{FF2B5EF4-FFF2-40B4-BE49-F238E27FC236}">
                <a16:creationId xmlns:a16="http://schemas.microsoft.com/office/drawing/2014/main" xmlns="" id="{A7E249FF-01FC-487E-B05D-F7C27AD56CB5}"/>
              </a:ext>
            </a:extLst>
          </p:cNvPr>
          <p:cNvSpPr txBox="1">
            <a:spLocks noChangeArrowheads="1"/>
          </p:cNvSpPr>
          <p:nvPr/>
        </p:nvSpPr>
        <p:spPr bwMode="auto">
          <a:xfrm>
            <a:off x="49065" y="27741"/>
            <a:ext cx="8999935" cy="6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1600" dirty="0" smtClean="0"/>
              <a:t>Secure Device Management</a:t>
            </a:r>
          </a:p>
          <a:p>
            <a:r>
              <a:rPr dirty="0" smtClean="0"/>
              <a:t>Enterprise Patch Management</a:t>
            </a:r>
            <a:endParaRPr dirty="0"/>
          </a:p>
        </p:txBody>
      </p:sp>
      <p:sp>
        <p:nvSpPr>
          <p:cNvPr id="2" name="Content Placeholder 1"/>
          <p:cNvSpPr>
            <a:spLocks noGrp="1"/>
          </p:cNvSpPr>
          <p:nvPr>
            <p:ph idx="1"/>
          </p:nvPr>
        </p:nvSpPr>
        <p:spPr>
          <a:xfrm>
            <a:off x="109616" y="763318"/>
            <a:ext cx="3566092" cy="4380182"/>
          </a:xfrm>
        </p:spPr>
        <p:txBody>
          <a:bodyPr/>
          <a:lstStyle/>
          <a:p>
            <a:pPr>
              <a:buFont typeface="Arial" pitchFamily="34" charset="0"/>
              <a:buChar char="•"/>
            </a:pPr>
            <a:r>
              <a:rPr lang="en-GB" sz="1600" dirty="0" smtClean="0"/>
              <a:t>Patch management involves all aspects of software patching, including identifying required patches, acquiring, distributing, installing, and verifying.</a:t>
            </a:r>
          </a:p>
          <a:p>
            <a:pPr>
              <a:buFont typeface="Arial" pitchFamily="34" charset="0"/>
              <a:buChar char="•"/>
            </a:pPr>
            <a:r>
              <a:rPr lang="en-GB" sz="1600" dirty="0" smtClean="0"/>
              <a:t>Patch management is required by some compliance regulations such as Sarbanes Oxley (SOX) and the Health Insurance Portability and Accountability Act (HIPAA). </a:t>
            </a:r>
          </a:p>
          <a:p>
            <a:pPr>
              <a:spcBef>
                <a:spcPts val="0"/>
              </a:spcBef>
              <a:buFont typeface="Arial" pitchFamily="34" charset="0"/>
              <a:buChar char="•"/>
            </a:pPr>
            <a:endParaRPr lang="en-GB" sz="1600"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3474" y="829631"/>
            <a:ext cx="4950942" cy="3790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 y="11248"/>
            <a:ext cx="9144000" cy="757551"/>
          </a:xfrm>
        </p:spPr>
        <p:txBody>
          <a:bodyPr/>
          <a:lstStyle/>
          <a:p>
            <a:r>
              <a:rPr lang="en-US" altLang="en-US" sz="1600" dirty="0"/>
              <a:t>Secure Device Management</a:t>
            </a:r>
            <a:br>
              <a:rPr lang="en-US" altLang="en-US" sz="1600" dirty="0"/>
            </a:br>
            <a:r>
              <a:rPr lang="en-CA" altLang="en-US" dirty="0"/>
              <a:t>Patch Management Techniques</a:t>
            </a:r>
            <a:endParaRPr lang="en-CA" altLang="en-US" sz="1800" dirty="0">
              <a:solidFill>
                <a:srgbClr val="FF0000"/>
              </a:solidFill>
            </a:endParaRPr>
          </a:p>
        </p:txBody>
      </p:sp>
      <p:sp>
        <p:nvSpPr>
          <p:cNvPr id="14" name="Content Placeholder 13"/>
          <p:cNvSpPr/>
          <p:nvPr/>
        </p:nvSpPr>
        <p:spPr>
          <a:xfrm>
            <a:off x="63372" y="955727"/>
            <a:ext cx="3810477" cy="348677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0000"/>
                </a:solidFill>
              </a:rPr>
              <a:t>Agent-based</a:t>
            </a:r>
            <a:r>
              <a:rPr lang="en-US" sz="1600" dirty="0">
                <a:solidFill>
                  <a:srgbClr val="000000"/>
                </a:solidFill>
              </a:rPr>
              <a:t>:</a:t>
            </a:r>
          </a:p>
          <a:p>
            <a:pPr marL="285750" indent="-285750">
              <a:spcBef>
                <a:spcPts val="600"/>
              </a:spcBef>
              <a:spcAft>
                <a:spcPts val="600"/>
              </a:spcAft>
              <a:buFont typeface="Arial" panose="020B0604020202020204" pitchFamily="34" charset="0"/>
              <a:buChar char="•"/>
            </a:pPr>
            <a:r>
              <a:rPr lang="en-US" sz="1600" dirty="0">
                <a:solidFill>
                  <a:srgbClr val="000000"/>
                </a:solidFill>
              </a:rPr>
              <a:t>This requires a software agent to be running on each host to be patched. </a:t>
            </a:r>
            <a:endParaRPr lang="en-US" sz="1600" dirty="0" smtClean="0">
              <a:solidFill>
                <a:srgbClr val="000000"/>
              </a:solidFill>
            </a:endParaRPr>
          </a:p>
          <a:p>
            <a:pPr marL="285750" indent="-285750">
              <a:spcBef>
                <a:spcPts val="600"/>
              </a:spcBef>
              <a:spcAft>
                <a:spcPts val="600"/>
              </a:spcAft>
              <a:buFont typeface="Arial" panose="020B0604020202020204" pitchFamily="34" charset="0"/>
              <a:buChar char="•"/>
            </a:pPr>
            <a:r>
              <a:rPr lang="en-IN" sz="1600" dirty="0">
                <a:solidFill>
                  <a:srgbClr val="000000"/>
                </a:solidFill>
              </a:rPr>
              <a:t>The agent reports whether vulnerable software is installed on the host.</a:t>
            </a:r>
            <a:endParaRPr lang="en-US" sz="1600" dirty="0">
              <a:solidFill>
                <a:srgbClr val="000000"/>
              </a:solidFill>
            </a:endParaRPr>
          </a:p>
          <a:p>
            <a:pPr marL="285750" indent="-285750">
              <a:spcBef>
                <a:spcPts val="600"/>
              </a:spcBef>
              <a:spcAft>
                <a:spcPts val="600"/>
              </a:spcAft>
              <a:buFont typeface="Arial" panose="020B0604020202020204" pitchFamily="34" charset="0"/>
              <a:buChar char="•"/>
            </a:pPr>
            <a:r>
              <a:rPr lang="en-US" sz="1600" dirty="0" smtClean="0">
                <a:solidFill>
                  <a:srgbClr val="000000"/>
                </a:solidFill>
              </a:rPr>
              <a:t>The </a:t>
            </a:r>
            <a:r>
              <a:rPr lang="en-US" sz="1600" dirty="0">
                <a:solidFill>
                  <a:srgbClr val="000000"/>
                </a:solidFill>
              </a:rPr>
              <a:t>agent communicates with the patch management </a:t>
            </a:r>
            <a:r>
              <a:rPr lang="en-US" sz="1600" dirty="0" smtClean="0">
                <a:solidFill>
                  <a:srgbClr val="000000"/>
                </a:solidFill>
              </a:rPr>
              <a:t>server and determines </a:t>
            </a:r>
            <a:r>
              <a:rPr lang="en-US" sz="1600" dirty="0">
                <a:solidFill>
                  <a:srgbClr val="000000"/>
                </a:solidFill>
              </a:rPr>
              <a:t>if patches exist that require installation, and installs the patches. </a:t>
            </a:r>
          </a:p>
          <a:p>
            <a:pPr marL="285750" indent="-285750">
              <a:spcBef>
                <a:spcPts val="600"/>
              </a:spcBef>
              <a:spcAft>
                <a:spcPts val="600"/>
              </a:spcAft>
              <a:buFont typeface="Arial" panose="020B0604020202020204" pitchFamily="34" charset="0"/>
              <a:buChar char="•"/>
            </a:pPr>
            <a:r>
              <a:rPr lang="en-US" sz="1600" dirty="0" smtClean="0">
                <a:solidFill>
                  <a:srgbClr val="000000"/>
                </a:solidFill>
              </a:rPr>
              <a:t>Agent-based </a:t>
            </a:r>
            <a:r>
              <a:rPr lang="en-US" sz="1600" dirty="0">
                <a:solidFill>
                  <a:srgbClr val="000000"/>
                </a:solidFill>
              </a:rPr>
              <a:t>approaches are the preferred means of patching mobile devices.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849" y="1047751"/>
            <a:ext cx="5124758" cy="350067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60886535"/>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 y="11248"/>
            <a:ext cx="9144000" cy="757551"/>
          </a:xfrm>
        </p:spPr>
        <p:txBody>
          <a:bodyPr/>
          <a:lstStyle/>
          <a:p>
            <a:r>
              <a:rPr lang="en-US" altLang="en-US" sz="1600" dirty="0"/>
              <a:t>Secure Device Management</a:t>
            </a:r>
            <a:br>
              <a:rPr lang="en-US" altLang="en-US" sz="1600" dirty="0"/>
            </a:br>
            <a:r>
              <a:rPr lang="en-CA" altLang="en-US" dirty="0"/>
              <a:t>Patch Management Techniques</a:t>
            </a:r>
            <a:endParaRPr lang="en-CA" altLang="en-US" sz="1800" dirty="0">
              <a:solidFill>
                <a:srgbClr val="FF0000"/>
              </a:solidFill>
            </a:endParaRPr>
          </a:p>
        </p:txBody>
      </p:sp>
      <p:sp>
        <p:nvSpPr>
          <p:cNvPr id="14" name="Content Placeholder 13"/>
          <p:cNvSpPr/>
          <p:nvPr/>
        </p:nvSpPr>
        <p:spPr>
          <a:xfrm>
            <a:off x="45266" y="696375"/>
            <a:ext cx="3293917" cy="348677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00"/>
                </a:solidFill>
              </a:rPr>
              <a:t>Agentless Scanning</a:t>
            </a:r>
            <a:r>
              <a:rPr lang="en-US" sz="1600" dirty="0" smtClean="0">
                <a:solidFill>
                  <a:srgbClr val="000000"/>
                </a:solidFill>
              </a:rPr>
              <a:t>:</a:t>
            </a:r>
            <a:endParaRPr lang="en-US" sz="1600" dirty="0">
              <a:solidFill>
                <a:srgbClr val="000000"/>
              </a:solidFill>
            </a:endParaRPr>
          </a:p>
          <a:p>
            <a:pPr marL="285750" indent="-285750">
              <a:spcBef>
                <a:spcPts val="600"/>
              </a:spcBef>
              <a:spcAft>
                <a:spcPts val="600"/>
              </a:spcAft>
              <a:buFont typeface="Arial" panose="020B0604020202020204" pitchFamily="34" charset="0"/>
              <a:buChar char="•"/>
            </a:pPr>
            <a:r>
              <a:rPr lang="en-US" sz="1600" dirty="0">
                <a:solidFill>
                  <a:srgbClr val="000000"/>
                </a:solidFill>
              </a:rPr>
              <a:t>Patch management servers scan the network for devices that require patching. </a:t>
            </a:r>
            <a:endParaRPr lang="en-US" sz="1600" dirty="0" smtClean="0">
              <a:solidFill>
                <a:srgbClr val="000000"/>
              </a:solidFill>
            </a:endParaRPr>
          </a:p>
          <a:p>
            <a:pPr marL="285750" indent="-285750">
              <a:spcBef>
                <a:spcPts val="600"/>
              </a:spcBef>
              <a:spcAft>
                <a:spcPts val="600"/>
              </a:spcAft>
              <a:buFont typeface="Arial" panose="020B0604020202020204" pitchFamily="34" charset="0"/>
              <a:buChar char="•"/>
            </a:pPr>
            <a:r>
              <a:rPr lang="en-US" sz="1600" dirty="0" smtClean="0">
                <a:solidFill>
                  <a:srgbClr val="000000"/>
                </a:solidFill>
              </a:rPr>
              <a:t>The </a:t>
            </a:r>
            <a:r>
              <a:rPr lang="en-US" sz="1600" dirty="0">
                <a:solidFill>
                  <a:srgbClr val="000000"/>
                </a:solidFill>
              </a:rPr>
              <a:t>server determines which patches are required and installs those patches on the clients. </a:t>
            </a:r>
            <a:endParaRPr lang="en-US" sz="1600" dirty="0" smtClean="0">
              <a:solidFill>
                <a:srgbClr val="000000"/>
              </a:solidFill>
            </a:endParaRPr>
          </a:p>
          <a:p>
            <a:pPr marL="285750" indent="-285750">
              <a:spcBef>
                <a:spcPts val="600"/>
              </a:spcBef>
              <a:spcAft>
                <a:spcPts val="600"/>
              </a:spcAft>
              <a:buFont typeface="Arial" panose="020B0604020202020204" pitchFamily="34" charset="0"/>
              <a:buChar char="•"/>
            </a:pPr>
            <a:r>
              <a:rPr lang="en-US" sz="1600" dirty="0" smtClean="0">
                <a:solidFill>
                  <a:srgbClr val="000000"/>
                </a:solidFill>
              </a:rPr>
              <a:t>Only </a:t>
            </a:r>
            <a:r>
              <a:rPr lang="en-US" sz="1600" dirty="0">
                <a:solidFill>
                  <a:srgbClr val="000000"/>
                </a:solidFill>
              </a:rPr>
              <a:t>devices that are on scanned network segments can be </a:t>
            </a:r>
            <a:r>
              <a:rPr lang="en-US" sz="1600" dirty="0" smtClean="0">
                <a:solidFill>
                  <a:srgbClr val="000000"/>
                </a:solidFill>
              </a:rPr>
              <a:t>patched, which </a:t>
            </a:r>
            <a:r>
              <a:rPr lang="en-US" sz="1600" dirty="0">
                <a:solidFill>
                  <a:srgbClr val="000000"/>
                </a:solidFill>
              </a:rPr>
              <a:t>can be a problem for mobile devices.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046" y="902809"/>
            <a:ext cx="5601516" cy="362601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1741773"/>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 y="11248"/>
            <a:ext cx="9144000" cy="757551"/>
          </a:xfrm>
        </p:spPr>
        <p:txBody>
          <a:bodyPr/>
          <a:lstStyle/>
          <a:p>
            <a:r>
              <a:rPr lang="en-US" altLang="en-US" sz="1600" dirty="0"/>
              <a:t>Secure Device Management</a:t>
            </a:r>
            <a:br>
              <a:rPr lang="en-US" altLang="en-US" sz="1600" dirty="0"/>
            </a:br>
            <a:r>
              <a:rPr lang="en-CA" altLang="en-US" dirty="0"/>
              <a:t>Patch Management Techniques</a:t>
            </a:r>
            <a:endParaRPr lang="en-CA" altLang="en-US" sz="1800" dirty="0">
              <a:solidFill>
                <a:srgbClr val="FF0000"/>
              </a:solidFill>
            </a:endParaRPr>
          </a:p>
        </p:txBody>
      </p:sp>
      <p:sp>
        <p:nvSpPr>
          <p:cNvPr id="14" name="Content Placeholder 13"/>
          <p:cNvSpPr/>
          <p:nvPr/>
        </p:nvSpPr>
        <p:spPr>
          <a:xfrm>
            <a:off x="72737" y="755802"/>
            <a:ext cx="2996388" cy="3065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rgbClr val="000000"/>
                </a:solidFill>
              </a:rPr>
              <a:t>Passive Network Monitoring</a:t>
            </a:r>
            <a:r>
              <a:rPr lang="en-US" sz="1600" dirty="0" smtClean="0">
                <a:solidFill>
                  <a:srgbClr val="000000"/>
                </a:solidFill>
              </a:rPr>
              <a:t>:</a:t>
            </a:r>
            <a:endParaRPr lang="en-US" sz="1600" dirty="0">
              <a:solidFill>
                <a:srgbClr val="000000"/>
              </a:solidFill>
            </a:endParaRPr>
          </a:p>
          <a:p>
            <a:pPr marL="285750" indent="-285750">
              <a:spcBef>
                <a:spcPts val="600"/>
              </a:spcBef>
              <a:spcAft>
                <a:spcPts val="600"/>
              </a:spcAft>
              <a:buFont typeface="Arial" panose="020B0604020202020204" pitchFamily="34" charset="0"/>
              <a:buChar char="•"/>
            </a:pPr>
            <a:r>
              <a:rPr lang="en-US" sz="1600" dirty="0">
                <a:solidFill>
                  <a:srgbClr val="000000"/>
                </a:solidFill>
              </a:rPr>
              <a:t>Devices requiring patching are identified through the monitoring of traffic on the network. </a:t>
            </a:r>
            <a:endParaRPr lang="en-US" sz="1600" dirty="0" smtClean="0">
              <a:solidFill>
                <a:srgbClr val="000000"/>
              </a:solidFill>
            </a:endParaRPr>
          </a:p>
          <a:p>
            <a:pPr marL="285750" indent="-285750">
              <a:spcBef>
                <a:spcPts val="600"/>
              </a:spcBef>
              <a:spcAft>
                <a:spcPts val="600"/>
              </a:spcAft>
              <a:buFont typeface="Arial" panose="020B0604020202020204" pitchFamily="34" charset="0"/>
              <a:buChar char="•"/>
            </a:pPr>
            <a:r>
              <a:rPr lang="en-US" sz="1600" dirty="0" smtClean="0">
                <a:solidFill>
                  <a:srgbClr val="000000"/>
                </a:solidFill>
              </a:rPr>
              <a:t>This </a:t>
            </a:r>
            <a:r>
              <a:rPr lang="en-US" sz="1600" dirty="0">
                <a:solidFill>
                  <a:srgbClr val="000000"/>
                </a:solidFill>
              </a:rPr>
              <a:t>approach is only effective for software that includes version information in its network traffic.</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480" y="839685"/>
            <a:ext cx="5525632" cy="377035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2777886"/>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07284"/>
            <a:ext cx="7598042" cy="1802391"/>
          </a:xfrm>
        </p:spPr>
        <p:txBody>
          <a:bodyPr/>
          <a:lstStyle/>
          <a:p>
            <a:r>
              <a:rPr lang="en-US" dirty="0" smtClean="0">
                <a:solidFill>
                  <a:schemeClr val="accent5">
                    <a:lumMod val="40000"/>
                    <a:lumOff val="60000"/>
                  </a:schemeClr>
                </a:solidFill>
              </a:rPr>
              <a:t>23.4 Information Security </a:t>
            </a:r>
            <a:r>
              <a:rPr lang="en-GB" dirty="0">
                <a:solidFill>
                  <a:schemeClr val="accent5">
                    <a:lumMod val="40000"/>
                    <a:lumOff val="60000"/>
                  </a:schemeClr>
                </a:solidFill>
              </a:rPr>
              <a:t>Management Systems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 y="17643"/>
            <a:ext cx="9144000" cy="757551"/>
          </a:xfrm>
        </p:spPr>
        <p:txBody>
          <a:bodyPr/>
          <a:lstStyle/>
          <a:p>
            <a:r>
              <a:rPr lang="en-US" altLang="en-US" sz="1600" dirty="0"/>
              <a:t>Information Security Management Systems</a:t>
            </a:r>
            <a:br>
              <a:rPr lang="en-US" altLang="en-US" sz="1600" dirty="0"/>
            </a:br>
            <a:r>
              <a:rPr lang="en-CA" altLang="en-US" dirty="0"/>
              <a:t>Security Management Systems</a:t>
            </a:r>
            <a:endParaRPr lang="en-CA" altLang="en-US" sz="1800" dirty="0">
              <a:solidFill>
                <a:srgbClr val="FF0000"/>
              </a:solidFill>
            </a:endParaRPr>
          </a:p>
        </p:txBody>
      </p:sp>
      <p:sp>
        <p:nvSpPr>
          <p:cNvPr id="4" name="Content Placeholder 1"/>
          <p:cNvSpPr txBox="1"/>
          <p:nvPr/>
        </p:nvSpPr>
        <p:spPr>
          <a:xfrm>
            <a:off x="102175" y="805761"/>
            <a:ext cx="8806435" cy="584775"/>
          </a:xfrm>
          <a:prstGeom prst="rect">
            <a:avLst/>
          </a:prstGeom>
          <a:noFill/>
        </p:spPr>
        <p:txBody>
          <a:bodyPr wrap="square" rtlCol="0">
            <a:spAutoFit/>
          </a:bodyPr>
          <a:lstStyle/>
          <a:p>
            <a:pPr marL="180975" indent="-180975">
              <a:buFont typeface="Arial" panose="020B0604020202020204" pitchFamily="34" charset="0"/>
              <a:buChar char="•"/>
            </a:pPr>
            <a:r>
              <a:rPr lang="en-GB" sz="1600" dirty="0">
                <a:solidFill>
                  <a:srgbClr val="000000"/>
                </a:solidFill>
              </a:rPr>
              <a:t>An Information Security Management System (ISMS) consists of a </a:t>
            </a:r>
            <a:r>
              <a:rPr lang="en-GB" sz="1600" dirty="0" smtClean="0">
                <a:solidFill>
                  <a:srgbClr val="000000"/>
                </a:solidFill>
              </a:rPr>
              <a:t>m</a:t>
            </a:r>
            <a:r>
              <a:rPr lang="en-US" sz="1600" dirty="0" smtClean="0">
                <a:solidFill>
                  <a:srgbClr val="000000"/>
                </a:solidFill>
              </a:rPr>
              <a:t>anagement </a:t>
            </a:r>
            <a:r>
              <a:rPr lang="en-US" sz="1600" dirty="0">
                <a:solidFill>
                  <a:srgbClr val="000000"/>
                </a:solidFill>
              </a:rPr>
              <a:t>framework to identify, analyze, and address information security risks</a:t>
            </a:r>
            <a:r>
              <a:rPr lang="en-US" sz="1600" dirty="0" smtClean="0">
                <a:solidFill>
                  <a:srgbClr val="000000"/>
                </a:solidFill>
              </a:rPr>
              <a:t>.</a:t>
            </a:r>
            <a:endParaRPr lang="en-US" sz="1600" dirty="0">
              <a:solidFill>
                <a:srgbClr val="000000"/>
              </a:solidFill>
            </a:endParaRPr>
          </a:p>
        </p:txBody>
      </p:sp>
      <p:sp>
        <p:nvSpPr>
          <p:cNvPr id="3" name="Content Placeholder 2"/>
          <p:cNvSpPr>
            <a:spLocks noGrp="1"/>
          </p:cNvSpPr>
          <p:nvPr>
            <p:ph idx="1"/>
          </p:nvPr>
        </p:nvSpPr>
        <p:spPr>
          <a:xfrm>
            <a:off x="71640" y="1432722"/>
            <a:ext cx="3798729" cy="1397991"/>
          </a:xfrm>
        </p:spPr>
        <p:txBody>
          <a:bodyPr>
            <a:noAutofit/>
          </a:bodyPr>
          <a:lstStyle/>
          <a:p>
            <a:pPr>
              <a:spcBef>
                <a:spcPts val="300"/>
              </a:spcBef>
              <a:spcAft>
                <a:spcPts val="300"/>
              </a:spcAft>
              <a:buFont typeface="Arial" pitchFamily="34" charset="0"/>
              <a:buChar char="•"/>
            </a:pPr>
            <a:r>
              <a:rPr lang="en-IN" sz="1600" dirty="0" smtClean="0"/>
              <a:t>ISMSs </a:t>
            </a:r>
            <a:r>
              <a:rPr lang="en-IN" sz="1600" dirty="0"/>
              <a:t>provide conceptual models that guide organizations in planning, implementing, governing, and evaluating information security programs</a:t>
            </a:r>
            <a:r>
              <a:rPr lang="en-IN" sz="1600" dirty="0" smtClean="0"/>
              <a:t>.</a:t>
            </a:r>
            <a:endParaRPr lang="en-GB" sz="1600" dirty="0" smtClean="0"/>
          </a:p>
          <a:p>
            <a:pPr>
              <a:spcBef>
                <a:spcPts val="300"/>
              </a:spcBef>
              <a:spcAft>
                <a:spcPts val="300"/>
              </a:spcAft>
              <a:buFont typeface="Arial" pitchFamily="34" charset="0"/>
              <a:buChar char="•"/>
            </a:pPr>
            <a:r>
              <a:rPr lang="en-GB" sz="1600" dirty="0" smtClean="0"/>
              <a:t>It incorporates the “plan-do-check-act” framework, known as the Deming cycle.</a:t>
            </a:r>
          </a:p>
          <a:p>
            <a:pPr>
              <a:spcBef>
                <a:spcPts val="300"/>
              </a:spcBef>
              <a:spcAft>
                <a:spcPts val="300"/>
              </a:spcAft>
              <a:buFont typeface="Arial" pitchFamily="34" charset="0"/>
              <a:buChar char="•"/>
            </a:pPr>
            <a:r>
              <a:rPr lang="en-IN" sz="1600" dirty="0" smtClean="0"/>
              <a:t>ISM </a:t>
            </a:r>
            <a:r>
              <a:rPr lang="en-IN" sz="1600" dirty="0"/>
              <a:t>is seen as an elaboration on </a:t>
            </a:r>
            <a:r>
              <a:rPr lang="en-IN" sz="1600" dirty="0" smtClean="0"/>
              <a:t>People-Process-Technology-Culture </a:t>
            </a:r>
            <a:r>
              <a:rPr lang="en-IN" sz="1600" dirty="0"/>
              <a:t>model of organizational capability</a:t>
            </a:r>
            <a:endParaRPr lang="en-US" sz="1600" dirty="0" smtClean="0">
              <a:solidFill>
                <a:srgbClr val="FF000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104" y="1557044"/>
            <a:ext cx="4996212" cy="202781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 Box 1"/>
          <p:cNvSpPr/>
          <p:nvPr/>
        </p:nvSpPr>
        <p:spPr>
          <a:xfrm>
            <a:off x="3850320" y="3523656"/>
            <a:ext cx="4963886" cy="49236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ysClr val="windowText" lastClr="000000"/>
                </a:solidFill>
              </a:rPr>
              <a:t>A General Model for Organizational Capability</a:t>
            </a:r>
          </a:p>
        </p:txBody>
      </p:sp>
    </p:spTree>
    <p:extLst>
      <p:ext uri="{BB962C8B-B14F-4D97-AF65-F5344CB8AC3E}">
        <p14:creationId xmlns:p14="http://schemas.microsoft.com/office/powerpoint/2010/main" val="939785482"/>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 y="32340"/>
            <a:ext cx="9144000" cy="757551"/>
          </a:xfrm>
        </p:spPr>
        <p:txBody>
          <a:bodyPr/>
          <a:lstStyle/>
          <a:p>
            <a:r>
              <a:rPr lang="en-US" altLang="en-US" sz="1600" dirty="0"/>
              <a:t>Information Security Management Systems</a:t>
            </a:r>
            <a:br>
              <a:rPr lang="en-US" altLang="en-US" sz="1600" dirty="0"/>
            </a:br>
            <a:r>
              <a:rPr lang="en-CA" altLang="en-US" dirty="0" smtClean="0"/>
              <a:t>ISO-27001</a:t>
            </a:r>
            <a:endParaRPr lang="en-CA" altLang="en-US" sz="1800" dirty="0">
              <a:solidFill>
                <a:srgbClr val="FF0000"/>
              </a:solidFill>
            </a:endParaRPr>
          </a:p>
        </p:txBody>
      </p:sp>
      <p:sp>
        <p:nvSpPr>
          <p:cNvPr id="3" name="Content Placeholder 2"/>
          <p:cNvSpPr>
            <a:spLocks noGrp="1"/>
          </p:cNvSpPr>
          <p:nvPr>
            <p:ph idx="1"/>
          </p:nvPr>
        </p:nvSpPr>
        <p:spPr>
          <a:xfrm>
            <a:off x="-1" y="769475"/>
            <a:ext cx="9370337" cy="253569"/>
          </a:xfrm>
        </p:spPr>
        <p:txBody>
          <a:bodyPr>
            <a:noAutofit/>
          </a:bodyPr>
          <a:lstStyle/>
          <a:p>
            <a:pPr>
              <a:spcBef>
                <a:spcPts val="300"/>
              </a:spcBef>
              <a:spcAft>
                <a:spcPts val="300"/>
              </a:spcAft>
              <a:buFont typeface="Arial" panose="020B0604020202020204" pitchFamily="34" charset="0"/>
              <a:buChar char="•"/>
            </a:pPr>
            <a:r>
              <a:rPr lang="en-US" sz="1600" dirty="0"/>
              <a:t>ISO/IEC 27000 family of standards – internationally accepted </a:t>
            </a:r>
            <a:r>
              <a:rPr lang="en-US" sz="1600" dirty="0" smtClean="0"/>
              <a:t>standards that </a:t>
            </a:r>
            <a:r>
              <a:rPr lang="en-US" sz="1600" dirty="0"/>
              <a:t>facilitate business conducted between </a:t>
            </a:r>
            <a:r>
              <a:rPr lang="en-US" sz="1600" dirty="0" smtClean="0"/>
              <a:t>countries</a:t>
            </a:r>
            <a:r>
              <a:rPr lang="en-IN" sz="1600" dirty="0" smtClean="0"/>
              <a:t>. The </a:t>
            </a:r>
            <a:r>
              <a:rPr lang="en-IN" sz="1600" dirty="0"/>
              <a:t>ISO </a:t>
            </a:r>
            <a:r>
              <a:rPr lang="en-IN" sz="1600" dirty="0" smtClean="0"/>
              <a:t>27001 - global</a:t>
            </a:r>
            <a:r>
              <a:rPr lang="en-IN" sz="1600" dirty="0"/>
              <a:t>, industry-wide specification for an ISMS. </a:t>
            </a:r>
            <a:endParaRPr lang="en-US" sz="1600" dirty="0">
              <a:solidFill>
                <a:srgbClr val="FF0000"/>
              </a:solidFill>
            </a:endParaRPr>
          </a:p>
          <a:p>
            <a:pPr>
              <a:spcBef>
                <a:spcPts val="300"/>
              </a:spcBef>
              <a:spcAft>
                <a:spcPts val="300"/>
              </a:spcAft>
              <a:buNone/>
            </a:pPr>
            <a:endParaRPr lang="en-US" sz="1600"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45095358"/>
              </p:ext>
            </p:extLst>
          </p:nvPr>
        </p:nvGraphicFramePr>
        <p:xfrm>
          <a:off x="64446" y="1419697"/>
          <a:ext cx="6156350" cy="3169920"/>
        </p:xfrm>
        <a:graphic>
          <a:graphicData uri="http://schemas.openxmlformats.org/drawingml/2006/table">
            <a:tbl>
              <a:tblPr firstRow="1" bandRow="1">
                <a:tableStyleId>{5C22544A-7EE6-4342-B048-85BDC9FD1C3A}</a:tableStyleId>
              </a:tblPr>
              <a:tblGrid>
                <a:gridCol w="1746537"/>
                <a:gridCol w="1578945"/>
                <a:gridCol w="1291779"/>
                <a:gridCol w="1539089"/>
              </a:tblGrid>
              <a:tr h="285485">
                <a:tc>
                  <a:txBody>
                    <a:bodyPr/>
                    <a:lstStyle/>
                    <a:p>
                      <a:pPr algn="ctr"/>
                      <a:r>
                        <a:rPr lang="en-IN" dirty="0" smtClean="0"/>
                        <a:t>Plan</a:t>
                      </a:r>
                      <a:endParaRPr lang="en-IN" dirty="0"/>
                    </a:p>
                  </a:txBody>
                  <a:tcPr anchor="ctr"/>
                </a:tc>
                <a:tc>
                  <a:txBody>
                    <a:bodyPr/>
                    <a:lstStyle/>
                    <a:p>
                      <a:pPr algn="ctr"/>
                      <a:r>
                        <a:rPr lang="en-IN" dirty="0" smtClean="0"/>
                        <a:t>     Do</a:t>
                      </a:r>
                      <a:endParaRPr lang="en-IN" dirty="0"/>
                    </a:p>
                  </a:txBody>
                  <a:tcPr anchor="ctr"/>
                </a:tc>
                <a:tc>
                  <a:txBody>
                    <a:bodyPr/>
                    <a:lstStyle/>
                    <a:p>
                      <a:pPr algn="ctr"/>
                      <a:r>
                        <a:rPr lang="en-IN" dirty="0" smtClean="0"/>
                        <a:t>Check</a:t>
                      </a:r>
                      <a:endParaRPr lang="en-IN" dirty="0"/>
                    </a:p>
                  </a:txBody>
                  <a:tcPr anchor="ctr"/>
                </a:tc>
                <a:tc>
                  <a:txBody>
                    <a:bodyPr/>
                    <a:lstStyle/>
                    <a:p>
                      <a:pPr algn="ctr"/>
                      <a:r>
                        <a:rPr lang="en-IN" dirty="0" smtClean="0"/>
                        <a:t>Act</a:t>
                      </a:r>
                      <a:endParaRPr lang="en-IN" dirty="0"/>
                    </a:p>
                  </a:txBody>
                  <a:tcPr anchor="ctr"/>
                </a:tc>
              </a:tr>
              <a:tr h="2764561">
                <a:tc>
                  <a:txBody>
                    <a:bodyPr/>
                    <a:lstStyle/>
                    <a:p>
                      <a:pPr marL="180975" indent="-180975" algn="l">
                        <a:spcBef>
                          <a:spcPts val="0"/>
                        </a:spcBef>
                        <a:buClr>
                          <a:schemeClr val="tx2"/>
                        </a:buClr>
                        <a:buFont typeface="Arial" pitchFamily="34" charset="0"/>
                        <a:buChar char="•"/>
                      </a:pPr>
                      <a:r>
                        <a:rPr lang="en-GB" sz="1400" dirty="0" smtClean="0"/>
                        <a:t>Understand</a:t>
                      </a:r>
                      <a:r>
                        <a:rPr lang="en-GB" sz="1400" baseline="0" dirty="0" smtClean="0"/>
                        <a:t> </a:t>
                      </a:r>
                      <a:r>
                        <a:rPr lang="en-GB" sz="1400" dirty="0" smtClean="0"/>
                        <a:t>business objectives</a:t>
                      </a:r>
                    </a:p>
                    <a:p>
                      <a:pPr marL="180975" indent="-180975" algn="l">
                        <a:buClr>
                          <a:schemeClr val="tx2"/>
                        </a:buClr>
                        <a:buFont typeface="Arial" pitchFamily="34" charset="0"/>
                        <a:buChar char="•"/>
                      </a:pPr>
                      <a:r>
                        <a:rPr lang="en-GB" sz="1400" dirty="0" smtClean="0"/>
                        <a:t>Define activities</a:t>
                      </a:r>
                      <a:r>
                        <a:rPr lang="en-GB" sz="1400" baseline="0" dirty="0" smtClean="0"/>
                        <a:t> scope</a:t>
                      </a:r>
                      <a:endParaRPr lang="en-GB" sz="1400" dirty="0" smtClean="0"/>
                    </a:p>
                    <a:p>
                      <a:pPr marL="180975" indent="-180975" algn="l">
                        <a:buClr>
                          <a:schemeClr val="tx2"/>
                        </a:buClr>
                        <a:buFont typeface="Arial" pitchFamily="34" charset="0"/>
                        <a:buChar char="•"/>
                      </a:pPr>
                      <a:r>
                        <a:rPr lang="en-GB" sz="1400" dirty="0" smtClean="0"/>
                        <a:t>Access and manage support</a:t>
                      </a:r>
                    </a:p>
                    <a:p>
                      <a:pPr marL="180975" indent="-180975" algn="l">
                        <a:buClr>
                          <a:schemeClr val="tx2"/>
                        </a:buClr>
                        <a:buFont typeface="Arial" pitchFamily="34" charset="0"/>
                        <a:buChar char="•"/>
                      </a:pPr>
                      <a:r>
                        <a:rPr lang="en-GB" sz="1400" dirty="0" smtClean="0"/>
                        <a:t>Assess and define risk</a:t>
                      </a:r>
                    </a:p>
                    <a:p>
                      <a:pPr marL="180975" indent="-180975" algn="l">
                        <a:buClr>
                          <a:schemeClr val="tx2"/>
                        </a:buClr>
                        <a:buFont typeface="Arial" pitchFamily="34" charset="0"/>
                        <a:buChar char="•"/>
                      </a:pPr>
                      <a:r>
                        <a:rPr lang="en-GB" sz="1400" dirty="0" smtClean="0"/>
                        <a:t>Perform asset management and vulnerability assessment</a:t>
                      </a:r>
                    </a:p>
                  </a:txBody>
                  <a:tcPr/>
                </a:tc>
                <a:tc>
                  <a:txBody>
                    <a:bodyPr/>
                    <a:lstStyle/>
                    <a:p>
                      <a:pPr marL="180975" indent="-180975">
                        <a:spcBef>
                          <a:spcPts val="0"/>
                        </a:spcBef>
                        <a:buClr>
                          <a:schemeClr val="tx2"/>
                        </a:buClr>
                        <a:buFont typeface="Arial" panose="020B0604020202020204" pitchFamily="34" charset="0"/>
                        <a:buChar char="•"/>
                      </a:pPr>
                      <a:r>
                        <a:rPr lang="en-GB" sz="1400" dirty="0" smtClean="0"/>
                        <a:t>Create and implement risk management plan</a:t>
                      </a:r>
                    </a:p>
                    <a:p>
                      <a:pPr marL="180975" indent="-180975">
                        <a:buClr>
                          <a:schemeClr val="tx2"/>
                        </a:buClr>
                        <a:buFont typeface="Arial" panose="020B0604020202020204" pitchFamily="34" charset="0"/>
                        <a:buChar char="•"/>
                      </a:pPr>
                      <a:r>
                        <a:rPr lang="en-GB" sz="1400" dirty="0" smtClean="0"/>
                        <a:t>Establish and enforce risk management policies and procedures</a:t>
                      </a:r>
                    </a:p>
                    <a:p>
                      <a:pPr marL="180975" indent="-180975">
                        <a:buClr>
                          <a:schemeClr val="tx2"/>
                        </a:buClr>
                        <a:buFont typeface="Arial" panose="020B0604020202020204" pitchFamily="34" charset="0"/>
                        <a:buChar char="•"/>
                      </a:pPr>
                      <a:r>
                        <a:rPr lang="en-GB" sz="1400" dirty="0" smtClean="0"/>
                        <a:t>Train personnel, allocate resources</a:t>
                      </a:r>
                    </a:p>
                  </a:txBody>
                  <a:tcPr/>
                </a:tc>
                <a:tc>
                  <a:txBody>
                    <a:bodyPr/>
                    <a:lstStyle/>
                    <a:p>
                      <a:pPr marL="180975" indent="-180975">
                        <a:buClr>
                          <a:schemeClr val="tx2"/>
                        </a:buClr>
                        <a:buFont typeface="Arial" pitchFamily="34" charset="0"/>
                        <a:buChar char="•"/>
                      </a:pPr>
                      <a:r>
                        <a:rPr lang="fr-FR" sz="1400" dirty="0" smtClean="0"/>
                        <a:t>Monitor exécution</a:t>
                      </a:r>
                    </a:p>
                    <a:p>
                      <a:pPr marL="180975" indent="-180975">
                        <a:buClr>
                          <a:schemeClr val="tx2"/>
                        </a:buClr>
                        <a:buFont typeface="Arial" pitchFamily="34" charset="0"/>
                        <a:buChar char="•"/>
                      </a:pPr>
                      <a:r>
                        <a:rPr lang="fr-FR" sz="1400" dirty="0" smtClean="0"/>
                        <a:t>Compile reports</a:t>
                      </a:r>
                    </a:p>
                    <a:p>
                      <a:pPr marL="180975" indent="-180975">
                        <a:buClr>
                          <a:schemeClr val="tx2"/>
                        </a:buClr>
                        <a:buFont typeface="Arial" pitchFamily="34" charset="0"/>
                        <a:buChar char="•"/>
                      </a:pPr>
                      <a:r>
                        <a:rPr lang="fr-FR" sz="1400" dirty="0" smtClean="0"/>
                        <a:t>Support external certification audit</a:t>
                      </a:r>
                    </a:p>
                    <a:p>
                      <a:endParaRPr lang="en-IN" dirty="0"/>
                    </a:p>
                  </a:txBody>
                  <a:tcPr/>
                </a:tc>
                <a:tc>
                  <a:txBody>
                    <a:bodyPr/>
                    <a:lstStyle/>
                    <a:p>
                      <a:pPr marL="180975" indent="-180975">
                        <a:spcBef>
                          <a:spcPts val="0"/>
                        </a:spcBef>
                        <a:buClr>
                          <a:schemeClr val="tx2"/>
                        </a:buClr>
                        <a:buFont typeface="Arial" panose="020B0604020202020204" pitchFamily="34" charset="0"/>
                        <a:buChar char="•"/>
                      </a:pPr>
                      <a:r>
                        <a:rPr lang="en-GB" sz="1400" dirty="0" smtClean="0"/>
                        <a:t>Continually audit processes</a:t>
                      </a:r>
                    </a:p>
                    <a:p>
                      <a:pPr marL="180975" indent="-180975">
                        <a:spcBef>
                          <a:spcPts val="0"/>
                        </a:spcBef>
                        <a:buClr>
                          <a:schemeClr val="tx2"/>
                        </a:buClr>
                        <a:buFont typeface="Arial" panose="020B0604020202020204" pitchFamily="34" charset="0"/>
                        <a:buChar char="•"/>
                      </a:pPr>
                      <a:r>
                        <a:rPr lang="en-GB" sz="1400" dirty="0" smtClean="0"/>
                        <a:t>Continually improve processes</a:t>
                      </a:r>
                    </a:p>
                    <a:p>
                      <a:pPr marL="180975" indent="-180975">
                        <a:spcBef>
                          <a:spcPts val="0"/>
                        </a:spcBef>
                        <a:buClr>
                          <a:schemeClr val="tx2"/>
                        </a:buClr>
                        <a:buFont typeface="Arial" panose="020B0604020202020204" pitchFamily="34" charset="0"/>
                        <a:buChar char="•"/>
                      </a:pPr>
                      <a:r>
                        <a:rPr lang="en-GB" sz="1400" dirty="0" smtClean="0"/>
                        <a:t>Take corrective action</a:t>
                      </a:r>
                    </a:p>
                    <a:p>
                      <a:pPr marL="180975" indent="-180975">
                        <a:spcBef>
                          <a:spcPts val="0"/>
                        </a:spcBef>
                        <a:buClr>
                          <a:schemeClr val="tx2"/>
                        </a:buClr>
                        <a:buFont typeface="Arial" panose="020B0604020202020204" pitchFamily="34" charset="0"/>
                        <a:buChar char="•"/>
                      </a:pPr>
                      <a:r>
                        <a:rPr lang="en-GB" sz="1400" dirty="0" smtClean="0"/>
                        <a:t>Take preventive action</a:t>
                      </a:r>
                    </a:p>
                  </a:txBody>
                  <a:tcPr/>
                </a:tc>
              </a:tr>
            </a:tbl>
          </a:graphicData>
        </a:graphic>
      </p:graphicFrame>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3220" y="1727499"/>
            <a:ext cx="2804446" cy="282921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0067414"/>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0" y="0"/>
            <a:ext cx="9144000" cy="757551"/>
          </a:xfrm>
        </p:spPr>
        <p:txBody>
          <a:bodyPr/>
          <a:lstStyle/>
          <a:p>
            <a:r>
              <a:rPr lang="en-US" altLang="en-US" sz="1600" dirty="0"/>
              <a:t>Information Security Management Systems</a:t>
            </a:r>
            <a:br>
              <a:rPr lang="en-US" altLang="en-US" sz="1600" dirty="0"/>
            </a:br>
            <a:r>
              <a:rPr lang="en-CA" altLang="en-US" dirty="0"/>
              <a:t>NIST Cybersecurity Framework</a:t>
            </a:r>
            <a:endParaRPr lang="en-CA" altLang="en-US" sz="1800" dirty="0">
              <a:solidFill>
                <a:srgbClr val="FF0000"/>
              </a:solidFill>
            </a:endParaRPr>
          </a:p>
        </p:txBody>
      </p:sp>
      <p:sp>
        <p:nvSpPr>
          <p:cNvPr id="3" name="Content Placeholder 2"/>
          <p:cNvSpPr>
            <a:spLocks noGrp="1"/>
          </p:cNvSpPr>
          <p:nvPr>
            <p:ph idx="1"/>
          </p:nvPr>
        </p:nvSpPr>
        <p:spPr>
          <a:xfrm>
            <a:off x="45265" y="762744"/>
            <a:ext cx="9208159" cy="631493"/>
          </a:xfrm>
        </p:spPr>
        <p:txBody>
          <a:bodyPr>
            <a:noAutofit/>
          </a:bodyPr>
          <a:lstStyle/>
          <a:p>
            <a:pPr>
              <a:spcBef>
                <a:spcPts val="300"/>
              </a:spcBef>
              <a:spcAft>
                <a:spcPts val="300"/>
              </a:spcAft>
              <a:buFont typeface="Arial" panose="020B0604020202020204" pitchFamily="34" charset="0"/>
              <a:buChar char="•"/>
            </a:pPr>
            <a:r>
              <a:rPr lang="en-US" sz="1600" b="1" dirty="0"/>
              <a:t>NIST Cybersecurity Framework </a:t>
            </a:r>
            <a:r>
              <a:rPr lang="en-US" sz="1600" dirty="0" smtClean="0"/>
              <a:t>– is a </a:t>
            </a:r>
            <a:r>
              <a:rPr lang="en-US" sz="1600" dirty="0"/>
              <a:t>set of standards designed to integrate </a:t>
            </a:r>
            <a:r>
              <a:rPr lang="en-US" sz="1600" dirty="0" smtClean="0"/>
              <a:t>existing standards</a:t>
            </a:r>
            <a:r>
              <a:rPr lang="en-US" sz="1600" dirty="0"/>
              <a:t>, guidelines, and practices to help better manage and reduce cybersecurity </a:t>
            </a:r>
            <a:r>
              <a:rPr lang="en-US" sz="1600" dirty="0" smtClean="0"/>
              <a:t>risk.</a:t>
            </a:r>
          </a:p>
          <a:p>
            <a:pPr>
              <a:spcBef>
                <a:spcPts val="300"/>
              </a:spcBef>
              <a:spcAft>
                <a:spcPts val="300"/>
              </a:spcAft>
              <a:buFont typeface="Arial" panose="020B0604020202020204" pitchFamily="34" charset="0"/>
              <a:buChar char="•"/>
            </a:pPr>
            <a:r>
              <a:rPr lang="en-US" sz="1600" dirty="0" smtClean="0"/>
              <a:t>The below table describes the core functions in NIST Cybersecurity Framework:</a:t>
            </a:r>
          </a:p>
        </p:txBody>
      </p:sp>
      <p:graphicFrame>
        <p:nvGraphicFramePr>
          <p:cNvPr id="5" name="Table 4"/>
          <p:cNvGraphicFramePr>
            <a:graphicFrameLocks noGrp="1"/>
          </p:cNvGraphicFramePr>
          <p:nvPr>
            <p:extLst>
              <p:ext uri="{D42A27DB-BD31-4B8C-83A1-F6EECF244321}">
                <p14:modId xmlns:p14="http://schemas.microsoft.com/office/powerpoint/2010/main" val="3539715288"/>
              </p:ext>
            </p:extLst>
          </p:nvPr>
        </p:nvGraphicFramePr>
        <p:xfrm>
          <a:off x="134662" y="1792961"/>
          <a:ext cx="8773948" cy="2767330"/>
        </p:xfrm>
        <a:graphic>
          <a:graphicData uri="http://schemas.openxmlformats.org/drawingml/2006/table">
            <a:tbl>
              <a:tblPr firstRow="1" bandRow="1">
                <a:tableStyleId>{5C22544A-7EE6-4342-B048-85BDC9FD1C3A}</a:tableStyleId>
              </a:tblPr>
              <a:tblGrid>
                <a:gridCol w="1459273"/>
                <a:gridCol w="7314675"/>
              </a:tblGrid>
              <a:tr h="275925">
                <a:tc>
                  <a:txBody>
                    <a:bodyPr/>
                    <a:lstStyle/>
                    <a:p>
                      <a:pPr algn="ctr" fontAlgn="ctr"/>
                      <a:r>
                        <a:rPr lang="en-US" sz="1400" b="1" dirty="0"/>
                        <a:t>Core Function</a:t>
                      </a:r>
                      <a:endParaRPr lang="en-US" sz="1400" b="0" dirty="0"/>
                    </a:p>
                  </a:txBody>
                  <a:tcPr marL="47625" marR="47625" marT="47625" marB="47625" anchor="ctr"/>
                </a:tc>
                <a:tc>
                  <a:txBody>
                    <a:bodyPr/>
                    <a:lstStyle/>
                    <a:p>
                      <a:pPr algn="ctr" fontAlgn="ctr"/>
                      <a:r>
                        <a:rPr lang="en-US" sz="1400" b="1" dirty="0"/>
                        <a:t>Description</a:t>
                      </a:r>
                      <a:endParaRPr lang="en-US" sz="1400" b="0" dirty="0"/>
                    </a:p>
                  </a:txBody>
                  <a:tcPr marL="47625" marR="47625" marT="47625" marB="47625" anchor="ctr"/>
                </a:tc>
              </a:tr>
              <a:tr h="479781">
                <a:tc>
                  <a:txBody>
                    <a:bodyPr/>
                    <a:lstStyle/>
                    <a:p>
                      <a:pPr fontAlgn="ctr"/>
                      <a:r>
                        <a:rPr lang="en-US" sz="1400" b="1" dirty="0"/>
                        <a:t>IDENTIFY</a:t>
                      </a:r>
                      <a:endParaRPr lang="en-US" sz="1400" b="0" dirty="0"/>
                    </a:p>
                  </a:txBody>
                  <a:tcPr marL="47625" marR="47625" marT="47625" marB="47625" anchor="ctr"/>
                </a:tc>
                <a:tc>
                  <a:txBody>
                    <a:bodyPr/>
                    <a:lstStyle/>
                    <a:p>
                      <a:pPr fontAlgn="ctr"/>
                      <a:r>
                        <a:rPr lang="en-GB" sz="1400" b="0" dirty="0"/>
                        <a:t>Develop an organizational understanding to manage cybersecurity risk to systems, assets, data, and capabilities.</a:t>
                      </a:r>
                    </a:p>
                  </a:txBody>
                  <a:tcPr marL="47625" marR="47625" marT="47625" marB="47625" anchor="ctr"/>
                </a:tc>
              </a:tr>
              <a:tr h="370840">
                <a:tc>
                  <a:txBody>
                    <a:bodyPr/>
                    <a:lstStyle/>
                    <a:p>
                      <a:pPr fontAlgn="ctr"/>
                      <a:r>
                        <a:rPr lang="en-US" sz="1400" b="1" dirty="0"/>
                        <a:t>PROTECT</a:t>
                      </a:r>
                      <a:endParaRPr lang="en-US" sz="1400" b="0" dirty="0"/>
                    </a:p>
                  </a:txBody>
                  <a:tcPr marL="47625" marR="47625" marT="47625" marB="47625" anchor="ctr"/>
                </a:tc>
                <a:tc>
                  <a:txBody>
                    <a:bodyPr/>
                    <a:lstStyle/>
                    <a:p>
                      <a:pPr fontAlgn="ctr"/>
                      <a:r>
                        <a:rPr lang="en-GB" sz="1400" b="0" dirty="0"/>
                        <a:t>Develop and implement the appropriate safeguards to ensure delivery of critical infrastructure services.</a:t>
                      </a:r>
                    </a:p>
                  </a:txBody>
                  <a:tcPr marL="47625" marR="47625" marT="47625" marB="47625" anchor="ctr"/>
                </a:tc>
              </a:tr>
              <a:tr h="370840">
                <a:tc>
                  <a:txBody>
                    <a:bodyPr/>
                    <a:lstStyle/>
                    <a:p>
                      <a:pPr fontAlgn="ctr"/>
                      <a:r>
                        <a:rPr lang="en-US" sz="1400" b="1" dirty="0"/>
                        <a:t>DETECT</a:t>
                      </a:r>
                      <a:endParaRPr lang="en-US" sz="1400" b="0" dirty="0"/>
                    </a:p>
                  </a:txBody>
                  <a:tcPr marL="47625" marR="47625" marT="47625" marB="47625" anchor="ctr"/>
                </a:tc>
                <a:tc>
                  <a:txBody>
                    <a:bodyPr/>
                    <a:lstStyle/>
                    <a:p>
                      <a:pPr fontAlgn="ctr"/>
                      <a:r>
                        <a:rPr lang="en-GB" sz="1400" b="0" dirty="0"/>
                        <a:t>Develop and implement the appropriate activities to identify the occurrence of a cybersecurity event.</a:t>
                      </a:r>
                    </a:p>
                  </a:txBody>
                  <a:tcPr marL="47625" marR="47625" marT="47625" marB="47625" anchor="ctr"/>
                </a:tc>
              </a:tr>
              <a:tr h="370840">
                <a:tc>
                  <a:txBody>
                    <a:bodyPr/>
                    <a:lstStyle/>
                    <a:p>
                      <a:pPr fontAlgn="ctr"/>
                      <a:r>
                        <a:rPr lang="en-US" sz="1400" b="1" dirty="0"/>
                        <a:t>RESPOND</a:t>
                      </a:r>
                      <a:endParaRPr lang="en-US" sz="1400" b="0" dirty="0"/>
                    </a:p>
                  </a:txBody>
                  <a:tcPr marL="47625" marR="47625" marT="47625" marB="47625" anchor="ctr"/>
                </a:tc>
                <a:tc>
                  <a:txBody>
                    <a:bodyPr/>
                    <a:lstStyle/>
                    <a:p>
                      <a:pPr fontAlgn="ctr"/>
                      <a:r>
                        <a:rPr lang="en-GB" sz="1400" b="0" dirty="0"/>
                        <a:t>Develop and implement the appropriate activities to act on a detected cybersecurity event.</a:t>
                      </a:r>
                    </a:p>
                  </a:txBody>
                  <a:tcPr marL="47625" marR="47625" marT="47625" marB="47625" anchor="ctr"/>
                </a:tc>
              </a:tr>
              <a:tr h="370840">
                <a:tc>
                  <a:txBody>
                    <a:bodyPr/>
                    <a:lstStyle/>
                    <a:p>
                      <a:pPr fontAlgn="ctr"/>
                      <a:r>
                        <a:rPr lang="en-US" sz="1400" b="1" dirty="0"/>
                        <a:t>RECOVER</a:t>
                      </a:r>
                      <a:endParaRPr lang="en-US" sz="1400" b="0" dirty="0"/>
                    </a:p>
                  </a:txBody>
                  <a:tcPr marL="47625" marR="47625" marT="47625" marB="47625" anchor="ctr"/>
                </a:tc>
                <a:tc>
                  <a:txBody>
                    <a:bodyPr/>
                    <a:lstStyle/>
                    <a:p>
                      <a:pPr fontAlgn="ctr"/>
                      <a:r>
                        <a:rPr lang="en-GB" sz="1400" b="0" dirty="0"/>
                        <a:t>Develop and implement the appropriate activities to maintain plans for resilience and to restore any capabilities or services that were impaired due to a cybersecurity event.</a:t>
                      </a:r>
                    </a:p>
                  </a:txBody>
                  <a:tcPr marL="47625" marR="47625" marT="47625" marB="47625" anchor="ctr"/>
                </a:tc>
              </a:tr>
            </a:tbl>
          </a:graphicData>
        </a:graphic>
      </p:graphicFrame>
    </p:spTree>
    <p:extLst>
      <p:ext uri="{BB962C8B-B14F-4D97-AF65-F5344CB8AC3E}">
        <p14:creationId xmlns:p14="http://schemas.microsoft.com/office/powerpoint/2010/main" val="368401174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33"/>
          <p:cNvSpPr>
            <a:spLocks noGrp="1" noChangeArrowheads="1"/>
          </p:cNvSpPr>
          <p:nvPr>
            <p:ph type="title"/>
          </p:nvPr>
        </p:nvSpPr>
        <p:spPr/>
        <p:txBody>
          <a:bodyPr/>
          <a:lstStyle/>
          <a:p>
            <a:pPr eaLnBrk="1" hangingPunct="1"/>
            <a:r>
              <a:rPr lang="en-US" dirty="0"/>
              <a:t>Check Your Understanding</a:t>
            </a:r>
          </a:p>
        </p:txBody>
      </p:sp>
      <p:sp>
        <p:nvSpPr>
          <p:cNvPr id="7171" name="Content Placeholder 34"/>
          <p:cNvSpPr>
            <a:spLocks noGrp="1" noChangeArrowheads="1"/>
          </p:cNvSpPr>
          <p:nvPr>
            <p:ph idx="1"/>
          </p:nvPr>
        </p:nvSpPr>
        <p:spPr>
          <a:xfrm>
            <a:off x="145357" y="965201"/>
            <a:ext cx="8878570" cy="3643747"/>
          </a:xfrm>
        </p:spPr>
        <p:txBody>
          <a:bodyPr/>
          <a:lstStyle/>
          <a:p>
            <a:pPr>
              <a:spcBef>
                <a:spcPct val="30000"/>
              </a:spcBef>
              <a:buClrTx/>
              <a:buSzPct val="100000"/>
              <a:buFont typeface="Arial" pitchFamily="34" charset="0"/>
              <a:buChar char="•"/>
            </a:pPr>
            <a:r>
              <a:rPr lang="en-US" sz="1800" dirty="0"/>
              <a:t>Check Your Understanding activities are designed to let students quickly determine if they understand the content and can proceed, or if they need to review. </a:t>
            </a:r>
          </a:p>
          <a:p>
            <a:pPr>
              <a:spcBef>
                <a:spcPct val="30000"/>
              </a:spcBef>
              <a:buClrTx/>
              <a:buSzPct val="100000"/>
              <a:buFont typeface="Arial" pitchFamily="34" charset="0"/>
              <a:buChar char="•"/>
            </a:pPr>
            <a:r>
              <a:rPr lang="en-US" sz="1800" dirty="0"/>
              <a:t>Check Your Understanding activities </a:t>
            </a:r>
            <a:r>
              <a:rPr lang="en-US" sz="1800" b="1" i="1" dirty="0"/>
              <a:t>do not </a:t>
            </a:r>
            <a:r>
              <a:rPr lang="en-US" sz="1800" dirty="0"/>
              <a:t>affect student grades.</a:t>
            </a:r>
          </a:p>
          <a:p>
            <a:pPr>
              <a:spcBef>
                <a:spcPct val="30000"/>
              </a:spcBef>
              <a:buClrTx/>
              <a:buSzPct val="100000"/>
              <a:buFont typeface="Arial" pitchFamily="34" charset="0"/>
              <a:buChar char="•"/>
            </a:pPr>
            <a:r>
              <a:rPr lang="en-US" sz="1800" dirty="0"/>
              <a:t>There are no separate slides for these activities in the PPT. They are listed in the notes area of the slide that appears before these activities.</a:t>
            </a:r>
          </a:p>
          <a:p>
            <a:pPr marL="0" indent="0" eaLnBrk="1" hangingPunct="1">
              <a:spcBef>
                <a:spcPct val="30000"/>
              </a:spcBef>
              <a:buClrTx/>
              <a:buSzPct val="100000"/>
              <a:buFont typeface="Arial" pitchFamily="34" charset="0"/>
              <a:buChar char="•"/>
            </a:pPr>
            <a:endParaRPr lang="en-US" sz="1800" dirty="0"/>
          </a:p>
          <a:p>
            <a:pPr eaLnBrk="1" hangingPunct="1">
              <a:spcBef>
                <a:spcPct val="30000"/>
              </a:spcBef>
              <a:buClrTx/>
              <a:buSzPct val="100000"/>
              <a:buNone/>
            </a:pPr>
            <a:endParaRPr lang="en-US" sz="1800"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66659"/>
            <a:ext cx="7598042" cy="1802391"/>
          </a:xfrm>
        </p:spPr>
        <p:txBody>
          <a:bodyPr/>
          <a:lstStyle/>
          <a:p>
            <a:r>
              <a:rPr lang="en-US" dirty="0">
                <a:solidFill>
                  <a:schemeClr val="accent5">
                    <a:lumMod val="40000"/>
                    <a:lumOff val="60000"/>
                  </a:schemeClr>
                </a:solidFill>
              </a:rPr>
              <a:t>23.5  </a:t>
            </a:r>
            <a:r>
              <a:rPr lang="en-IN" dirty="0">
                <a:solidFill>
                  <a:schemeClr val="accent5">
                    <a:lumMod val="40000"/>
                    <a:lumOff val="60000"/>
                  </a:schemeClr>
                </a:solidFill>
              </a:rPr>
              <a:t>Endpoint Vulnerability Assessment Summary</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0" y="0"/>
            <a:ext cx="9144000" cy="757551"/>
          </a:xfrm>
        </p:spPr>
        <p:txBody>
          <a:bodyPr/>
          <a:lstStyle/>
          <a:p>
            <a:r>
              <a:rPr lang="en-GB" sz="1600" dirty="0" smtClean="0"/>
              <a:t>Endpoint Vulnerability Assessment </a:t>
            </a:r>
            <a:br>
              <a:rPr lang="en-GB" sz="1600" dirty="0" smtClean="0"/>
            </a:br>
            <a:r>
              <a:rPr lang="en-GB" dirty="0" smtClean="0"/>
              <a:t> Endpoint Vulnerability Assessment Summary</a:t>
            </a:r>
            <a:endParaRPr lang="en-CA" altLang="en-US" sz="1800" dirty="0">
              <a:solidFill>
                <a:srgbClr val="FF0000"/>
              </a:solidFill>
            </a:endParaRPr>
          </a:p>
        </p:txBody>
      </p:sp>
      <p:sp>
        <p:nvSpPr>
          <p:cNvPr id="3" name="Content Placeholder 2"/>
          <p:cNvSpPr>
            <a:spLocks noGrp="1"/>
          </p:cNvSpPr>
          <p:nvPr>
            <p:ph idx="1"/>
          </p:nvPr>
        </p:nvSpPr>
        <p:spPr>
          <a:xfrm>
            <a:off x="144065" y="798943"/>
            <a:ext cx="8618904" cy="3972429"/>
          </a:xfrm>
        </p:spPr>
        <p:txBody>
          <a:bodyPr>
            <a:normAutofit/>
          </a:bodyPr>
          <a:lstStyle/>
          <a:p>
            <a:pPr>
              <a:buFont typeface="Arial" pitchFamily="34" charset="0"/>
              <a:buChar char="•"/>
            </a:pPr>
            <a:r>
              <a:rPr lang="en-GB" sz="1600" dirty="0" smtClean="0"/>
              <a:t>Network and device profiling provides statistical baseline information that can serve as a reference point for normal network and device performance.</a:t>
            </a:r>
          </a:p>
          <a:p>
            <a:pPr>
              <a:buFont typeface="Arial" pitchFamily="34" charset="0"/>
              <a:buChar char="•"/>
            </a:pPr>
            <a:r>
              <a:rPr lang="en-GB" sz="1600" dirty="0" smtClean="0"/>
              <a:t>Network security can be evaluated using a variety of tools and services. </a:t>
            </a:r>
          </a:p>
          <a:p>
            <a:pPr>
              <a:buFont typeface="Arial" pitchFamily="34" charset="0"/>
              <a:buChar char="•"/>
            </a:pPr>
            <a:r>
              <a:rPr lang="en-GB" sz="1600" dirty="0" smtClean="0"/>
              <a:t>Vulnerability assessment uses software to scan Internet-facing servers and internal networks for various types of vulnerabilities. </a:t>
            </a:r>
          </a:p>
          <a:p>
            <a:pPr>
              <a:buFont typeface="Arial" pitchFamily="34" charset="0"/>
              <a:buChar char="•"/>
            </a:pPr>
            <a:r>
              <a:rPr lang="en-GB" sz="1600" dirty="0" smtClean="0"/>
              <a:t>The Common Vulnerability Scoring System (CVSS) is a vendor-neutral, industry standard, open framework for rating the risks of a given vulnerability by using a variety of metrics to calculate a composite score. </a:t>
            </a:r>
          </a:p>
          <a:p>
            <a:pPr>
              <a:buFont typeface="Arial" pitchFamily="34" charset="0"/>
              <a:buChar char="•"/>
            </a:pPr>
            <a:r>
              <a:rPr lang="en-GB" sz="1600" dirty="0" smtClean="0"/>
              <a:t> Vulnerabilities are rated according to the attack vector, attack complexity, privileges required, user interaction, and scope. </a:t>
            </a:r>
          </a:p>
          <a:p>
            <a:pPr>
              <a:buFont typeface="Arial" pitchFamily="34" charset="0"/>
              <a:buChar char="•"/>
            </a:pPr>
            <a:r>
              <a:rPr lang="en-GB" sz="1600" dirty="0" smtClean="0"/>
              <a:t>Risk management involves the selection and specification of security controls for an organization.</a:t>
            </a:r>
            <a:r>
              <a:rPr lang="en-US" sz="1600" dirty="0" smtClean="0"/>
              <a:t> </a:t>
            </a:r>
          </a:p>
          <a:p>
            <a:pPr>
              <a:buNone/>
            </a:pPr>
            <a:endParaRPr lang="en-US" sz="1600" dirty="0"/>
          </a:p>
          <a:p>
            <a:pPr marL="0" indent="0">
              <a:buNone/>
            </a:pPr>
            <a:endParaRPr lang="en-US" dirty="0"/>
          </a:p>
        </p:txBody>
      </p:sp>
    </p:spTree>
    <p:extLst>
      <p:ext uri="{BB962C8B-B14F-4D97-AF65-F5344CB8AC3E}">
        <p14:creationId xmlns:p14="http://schemas.microsoft.com/office/powerpoint/2010/main" val="3684011745"/>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0" y="0"/>
            <a:ext cx="9144000" cy="757551"/>
          </a:xfrm>
        </p:spPr>
        <p:txBody>
          <a:bodyPr/>
          <a:lstStyle/>
          <a:p>
            <a:r>
              <a:rPr lang="en-GB" sz="1600" dirty="0" smtClean="0"/>
              <a:t>Endpoint Vulnerability Assessment </a:t>
            </a:r>
            <a:br>
              <a:rPr lang="en-GB" sz="1600" dirty="0" smtClean="0"/>
            </a:br>
            <a:r>
              <a:rPr lang="en-GB" dirty="0" smtClean="0"/>
              <a:t> Endpoint Vulnerability Assessment Summary (Contd.)</a:t>
            </a:r>
            <a:endParaRPr lang="en-CA" altLang="en-US" sz="1800" dirty="0">
              <a:solidFill>
                <a:srgbClr val="FF0000"/>
              </a:solidFill>
            </a:endParaRPr>
          </a:p>
        </p:txBody>
      </p:sp>
      <p:sp>
        <p:nvSpPr>
          <p:cNvPr id="3" name="Content Placeholder 2"/>
          <p:cNvSpPr>
            <a:spLocks noGrp="1"/>
          </p:cNvSpPr>
          <p:nvPr>
            <p:ph idx="1"/>
          </p:nvPr>
        </p:nvSpPr>
        <p:spPr>
          <a:xfrm>
            <a:off x="144065" y="798943"/>
            <a:ext cx="8618904" cy="3972429"/>
          </a:xfrm>
        </p:spPr>
        <p:txBody>
          <a:bodyPr>
            <a:normAutofit/>
          </a:bodyPr>
          <a:lstStyle/>
          <a:p>
            <a:pPr>
              <a:buFont typeface="Arial" pitchFamily="34" charset="0"/>
              <a:buChar char="•"/>
            </a:pPr>
            <a:r>
              <a:rPr lang="en-GB" sz="1600" dirty="0" smtClean="0"/>
              <a:t>Vulnerability management is a security practice that is designed to proactively prevent the exploitation of IT vulnerabilities that exist within an organization. </a:t>
            </a:r>
          </a:p>
          <a:p>
            <a:pPr>
              <a:buFont typeface="Arial" pitchFamily="34" charset="0"/>
              <a:buChar char="•"/>
            </a:pPr>
            <a:r>
              <a:rPr lang="en-GB" sz="1600" dirty="0" smtClean="0"/>
              <a:t>Organizations can use an Information Security Management System (ISMS) to identify, analyze, and address information security risks. </a:t>
            </a:r>
          </a:p>
          <a:p>
            <a:pPr>
              <a:buFont typeface="Arial" pitchFamily="34" charset="0"/>
              <a:buChar char="•"/>
            </a:pPr>
            <a:r>
              <a:rPr lang="en-GB" sz="1600" dirty="0" smtClean="0"/>
              <a:t>Standards for managing cybersecurity risk are available from ISO and NIST.</a:t>
            </a:r>
          </a:p>
          <a:p>
            <a:pPr>
              <a:buFont typeface="Arial" pitchFamily="34" charset="0"/>
              <a:buChar char="•"/>
            </a:pPr>
            <a:r>
              <a:rPr lang="en-GB" sz="1600" dirty="0" smtClean="0"/>
              <a:t>NIST has also developed the Cybersecurity Framework, which is similar to the ISO/IEC 27000 standards.</a:t>
            </a:r>
            <a:endParaRPr lang="en-US" sz="1600" dirty="0"/>
          </a:p>
          <a:p>
            <a:pPr marL="0" indent="0">
              <a:buNone/>
            </a:pPr>
            <a:endParaRPr lang="en-US" dirty="0"/>
          </a:p>
        </p:txBody>
      </p:sp>
    </p:spTree>
    <p:extLst>
      <p:ext uri="{BB962C8B-B14F-4D97-AF65-F5344CB8AC3E}">
        <p14:creationId xmlns:p14="http://schemas.microsoft.com/office/powerpoint/2010/main" val="3684011745"/>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t>Module </a:t>
            </a:r>
            <a:r>
              <a:rPr lang="en-US" sz="1400" dirty="0" smtClean="0"/>
              <a:t>23</a:t>
            </a:r>
            <a:r>
              <a:rPr lang="en-US" dirty="0"/>
              <a:t/>
            </a:r>
            <a:br>
              <a:rPr lang="en-US" dirty="0"/>
            </a:br>
            <a:r>
              <a:rPr lang="en-US" dirty="0"/>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114296157"/>
              </p:ext>
            </p:extLst>
          </p:nvPr>
        </p:nvGraphicFramePr>
        <p:xfrm>
          <a:off x="123198" y="798944"/>
          <a:ext cx="8853486" cy="3058160"/>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xmlns="" val="2731093094"/>
                    </a:ext>
                  </a:extLst>
                </a:gridCol>
                <a:gridCol w="2863048">
                  <a:extLst>
                    <a:ext uri="{9D8B030D-6E8A-4147-A177-3AD203B41FA5}">
                      <a16:colId xmlns:a16="http://schemas.microsoft.com/office/drawing/2014/main" xmlns="" val="2353496225"/>
                    </a:ext>
                  </a:extLst>
                </a:gridCol>
                <a:gridCol w="3039276">
                  <a:extLst>
                    <a:ext uri="{9D8B030D-6E8A-4147-A177-3AD203B41FA5}">
                      <a16:colId xmlns:a16="http://schemas.microsoft.com/office/drawing/2014/main" xmlns="" val="281959122"/>
                    </a:ext>
                  </a:extLst>
                </a:gridCol>
              </a:tblGrid>
              <a:tr h="370840">
                <a:tc>
                  <a:txBody>
                    <a:bodyPr/>
                    <a:lstStyle/>
                    <a:p>
                      <a:pPr marL="173038" indent="-173038">
                        <a:spcBef>
                          <a:spcPts val="200"/>
                        </a:spcBef>
                        <a:spcAft>
                          <a:spcPts val="200"/>
                        </a:spcAft>
                        <a:buFont typeface="Arial" panose="020B0604020202020204" pitchFamily="34" charset="0"/>
                        <a:buChar char="•"/>
                      </a:pPr>
                      <a:r>
                        <a:rPr lang="en-US" sz="1400" b="0" dirty="0" smtClean="0">
                          <a:solidFill>
                            <a:schemeClr val="tx1"/>
                          </a:solidFill>
                        </a:rPr>
                        <a:t>Network Profiling</a:t>
                      </a:r>
                    </a:p>
                    <a:p>
                      <a:pPr marL="173038" indent="-173038">
                        <a:spcBef>
                          <a:spcPts val="200"/>
                        </a:spcBef>
                        <a:spcAft>
                          <a:spcPts val="200"/>
                        </a:spcAft>
                        <a:buFont typeface="Arial" panose="020B0604020202020204" pitchFamily="34" charset="0"/>
                        <a:buChar char="•"/>
                      </a:pPr>
                      <a:r>
                        <a:rPr lang="en-US" sz="1400" b="0" dirty="0" smtClean="0">
                          <a:solidFill>
                            <a:schemeClr val="tx1"/>
                          </a:solidFill>
                          <a:latin typeface="+mn-lt"/>
                        </a:rPr>
                        <a:t>Cisco Identity Services Engine (ISE)</a:t>
                      </a:r>
                    </a:p>
                    <a:p>
                      <a:pPr marL="173038" indent="-173038">
                        <a:spcBef>
                          <a:spcPts val="200"/>
                        </a:spcBef>
                        <a:spcAft>
                          <a:spcPts val="200"/>
                        </a:spcAft>
                        <a:buFont typeface="Arial" panose="020B0604020202020204" pitchFamily="34" charset="0"/>
                        <a:buChar char="•"/>
                      </a:pPr>
                      <a:r>
                        <a:rPr lang="en-US" sz="1400" b="0" dirty="0" smtClean="0">
                          <a:solidFill>
                            <a:schemeClr val="tx1"/>
                          </a:solidFill>
                          <a:latin typeface="+mn-lt"/>
                        </a:rPr>
                        <a:t>Server Profiling</a:t>
                      </a:r>
                    </a:p>
                    <a:p>
                      <a:pPr marL="173038" indent="-173038">
                        <a:spcBef>
                          <a:spcPts val="200"/>
                        </a:spcBef>
                        <a:spcAft>
                          <a:spcPts val="200"/>
                        </a:spcAft>
                        <a:buFont typeface="Arial" panose="020B0604020202020204" pitchFamily="34" charset="0"/>
                        <a:buChar char="•"/>
                      </a:pPr>
                      <a:r>
                        <a:rPr lang="en-US" sz="1400" b="0" dirty="0" smtClean="0">
                          <a:solidFill>
                            <a:schemeClr val="tx1"/>
                          </a:solidFill>
                          <a:latin typeface="+mn-lt"/>
                        </a:rPr>
                        <a:t>Network Anomaly Detection</a:t>
                      </a:r>
                    </a:p>
                    <a:p>
                      <a:pPr marL="173038" indent="-173038">
                        <a:spcBef>
                          <a:spcPts val="200"/>
                        </a:spcBef>
                        <a:spcAft>
                          <a:spcPts val="200"/>
                        </a:spcAft>
                        <a:buFont typeface="Arial" panose="020B0604020202020204" pitchFamily="34" charset="0"/>
                        <a:buChar char="•"/>
                      </a:pPr>
                      <a:r>
                        <a:rPr lang="en-US" sz="1400" b="0" dirty="0" smtClean="0">
                          <a:solidFill>
                            <a:schemeClr val="tx1"/>
                          </a:solidFill>
                          <a:latin typeface="+mn-lt"/>
                        </a:rPr>
                        <a:t>Network Behavior Analysis (NBA)</a:t>
                      </a:r>
                    </a:p>
                    <a:p>
                      <a:pPr marL="173038" indent="-173038">
                        <a:spcBef>
                          <a:spcPts val="200"/>
                        </a:spcBef>
                        <a:spcAft>
                          <a:spcPts val="200"/>
                        </a:spcAft>
                        <a:buFont typeface="Arial" panose="020B0604020202020204" pitchFamily="34" charset="0"/>
                        <a:buChar char="•"/>
                      </a:pPr>
                      <a:r>
                        <a:rPr lang="en-US" sz="1400" b="0" dirty="0" smtClean="0">
                          <a:solidFill>
                            <a:schemeClr val="tx1"/>
                          </a:solidFill>
                          <a:latin typeface="+mn-lt"/>
                        </a:rPr>
                        <a:t>Rule–based anomaly detection</a:t>
                      </a:r>
                    </a:p>
                    <a:p>
                      <a:pPr marL="173038" indent="-173038">
                        <a:spcBef>
                          <a:spcPts val="200"/>
                        </a:spcBef>
                        <a:spcAft>
                          <a:spcPts val="200"/>
                        </a:spcAft>
                        <a:buFont typeface="Arial" panose="020B0604020202020204" pitchFamily="34" charset="0"/>
                        <a:buChar char="•"/>
                      </a:pPr>
                      <a:r>
                        <a:rPr lang="en-US" sz="1400" b="0" dirty="0" smtClean="0">
                          <a:solidFill>
                            <a:schemeClr val="tx1"/>
                          </a:solidFill>
                          <a:latin typeface="+mn-lt"/>
                        </a:rPr>
                        <a:t>Network Vulnerability Testing</a:t>
                      </a:r>
                    </a:p>
                    <a:p>
                      <a:pPr marL="173038" indent="-173038">
                        <a:spcBef>
                          <a:spcPts val="200"/>
                        </a:spcBef>
                        <a:spcAft>
                          <a:spcPts val="200"/>
                        </a:spcAft>
                        <a:buFont typeface="Arial" panose="020B0604020202020204" pitchFamily="34" charset="0"/>
                        <a:buChar char="•"/>
                      </a:pPr>
                      <a:r>
                        <a:rPr lang="en-US" sz="1400" b="0" dirty="0" smtClean="0">
                          <a:solidFill>
                            <a:schemeClr val="tx1"/>
                          </a:solidFill>
                          <a:latin typeface="+mn-lt"/>
                        </a:rPr>
                        <a:t>Common Vulnerability Scoring System (CVSS)</a:t>
                      </a:r>
                    </a:p>
                    <a:p>
                      <a:pPr marL="173038" indent="-173038">
                        <a:spcBef>
                          <a:spcPts val="200"/>
                        </a:spcBef>
                        <a:spcAft>
                          <a:spcPts val="200"/>
                        </a:spcAft>
                        <a:buFont typeface="Arial" panose="020B0604020202020204" pitchFamily="34" charset="0"/>
                        <a:buChar char="•"/>
                      </a:pPr>
                      <a:endParaRPr lang="en-US" sz="14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baseline="0" dirty="0" smtClean="0">
                          <a:solidFill>
                            <a:schemeClr val="tx1"/>
                          </a:solidFill>
                        </a:rPr>
                        <a:t>Forum of Incident Response and Security Teams (FIRST)</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baseline="0" dirty="0" smtClean="0">
                          <a:solidFill>
                            <a:schemeClr val="tx1"/>
                          </a:solidFill>
                        </a:rPr>
                        <a:t>Base Metric Group</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baseline="0" dirty="0" smtClean="0">
                          <a:solidFill>
                            <a:schemeClr val="tx1"/>
                          </a:solidFill>
                        </a:rPr>
                        <a:t>Temporal Metric Group</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baseline="0" dirty="0" smtClean="0">
                          <a:solidFill>
                            <a:schemeClr val="tx1"/>
                          </a:solidFill>
                        </a:rPr>
                        <a:t>Environmental Metric Group</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baseline="0" dirty="0" smtClean="0">
                          <a:solidFill>
                            <a:schemeClr val="tx1"/>
                          </a:solidFill>
                        </a:rPr>
                        <a:t>CVSS v3.1 Calculator</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baseline="0" dirty="0" smtClean="0">
                          <a:solidFill>
                            <a:schemeClr val="tx1"/>
                          </a:solidFill>
                        </a:rPr>
                        <a:t>Common Vulnerabilities and Exposures (CVE)</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baseline="0" dirty="0" smtClean="0">
                          <a:solidFill>
                            <a:schemeClr val="tx1"/>
                          </a:solidFill>
                        </a:rPr>
                        <a:t>National Vulnerability Database (NVD)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rPr>
                        <a:t>Mobile Device Management (MDM)</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rPr>
                        <a:t>Patch Management</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rPr>
                        <a:t>Agent-based Patch Management</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rPr>
                        <a:t>Agentless Scanning</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rPr>
                        <a:t>Passive Network Monitoring</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rPr>
                        <a:t>Information Security Management System (ISMS)</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rPr>
                        <a:t>Deming Cycle</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baseline="0" dirty="0" smtClean="0">
                        <a:solidFill>
                          <a:schemeClr val="tx1"/>
                        </a:solidFill>
                      </a:endParaRP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0795013"/>
                  </a:ext>
                </a:extLst>
              </a:tr>
            </a:tbl>
          </a:graphicData>
        </a:graphic>
      </p:graphicFrame>
    </p:spTree>
    <p:extLst>
      <p:ext uri="{BB962C8B-B14F-4D97-AF65-F5344CB8AC3E}">
        <p14:creationId xmlns:p14="http://schemas.microsoft.com/office/powerpoint/2010/main" val="3361360878"/>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33"/>
          <p:cNvSpPr>
            <a:spLocks noGrp="1" noChangeArrowheads="1"/>
          </p:cNvSpPr>
          <p:nvPr>
            <p:ph type="title"/>
          </p:nvPr>
        </p:nvSpPr>
        <p:spPr>
          <a:xfrm>
            <a:off x="1" y="41393"/>
            <a:ext cx="9144000" cy="568207"/>
          </a:xfrm>
        </p:spPr>
        <p:txBody>
          <a:bodyPr/>
          <a:lstStyle/>
          <a:p>
            <a:pPr eaLnBrk="1" hangingPunct="1"/>
            <a:r>
              <a:rPr lang="en-US" dirty="0"/>
              <a:t>Module </a:t>
            </a:r>
            <a:r>
              <a:rPr lang="en-US" dirty="0" smtClean="0"/>
              <a:t>23: </a:t>
            </a:r>
            <a:r>
              <a:rPr lang="en-US" dirty="0"/>
              <a:t>Activities</a:t>
            </a:r>
          </a:p>
        </p:txBody>
      </p:sp>
      <p:sp>
        <p:nvSpPr>
          <p:cNvPr id="6147" name="Content Placeholder 34"/>
          <p:cNvSpPr>
            <a:spLocks noGrp="1" noChangeArrowheads="1"/>
          </p:cNvSpPr>
          <p:nvPr>
            <p:ph idx="1"/>
          </p:nvPr>
        </p:nvSpPr>
        <p:spPr>
          <a:xfrm>
            <a:off x="29756" y="609600"/>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Table 3"/>
          <p:cNvGraphicFramePr>
            <a:graphicFrameLocks/>
          </p:cNvGraphicFramePr>
          <p:nvPr>
            <p:extLst>
              <p:ext uri="{D42A27DB-BD31-4B8C-83A1-F6EECF244321}">
                <p14:modId xmlns:p14="http://schemas.microsoft.com/office/powerpoint/2010/main" val="4208865625"/>
              </p:ext>
            </p:extLst>
          </p:nvPr>
        </p:nvGraphicFramePr>
        <p:xfrm>
          <a:off x="165111" y="1067637"/>
          <a:ext cx="8779509" cy="1558682"/>
        </p:xfrm>
        <a:graphic>
          <a:graphicData uri="http://schemas.openxmlformats.org/drawingml/2006/table">
            <a:tbl>
              <a:tblPr firstRow="1" bandRow="1">
                <a:tableStyleId>{5C22544A-7EE6-4342-B048-85BDC9FD1C3A}</a:tableStyleId>
              </a:tblPr>
              <a:tblGrid>
                <a:gridCol w="762319">
                  <a:extLst>
                    <a:ext uri="{9D8B030D-6E8A-4147-A177-3AD203B41FA5}">
                      <a16:colId xmlns:a16="http://schemas.microsoft.com/office/drawing/2014/main" xmlns="" val="20001"/>
                    </a:ext>
                  </a:extLst>
                </a:gridCol>
                <a:gridCol w="2271280">
                  <a:extLst>
                    <a:ext uri="{9D8B030D-6E8A-4147-A177-3AD203B41FA5}">
                      <a16:colId xmlns:a16="http://schemas.microsoft.com/office/drawing/2014/main" xmlns="" val="3156509146"/>
                    </a:ext>
                  </a:extLst>
                </a:gridCol>
                <a:gridCol w="4072939">
                  <a:extLst>
                    <a:ext uri="{9D8B030D-6E8A-4147-A177-3AD203B41FA5}">
                      <a16:colId xmlns:a16="http://schemas.microsoft.com/office/drawing/2014/main" xmlns="" val="20002"/>
                    </a:ext>
                  </a:extLst>
                </a:gridCol>
                <a:gridCol w="1672971">
                  <a:extLst>
                    <a:ext uri="{9D8B030D-6E8A-4147-A177-3AD203B41FA5}">
                      <a16:colId xmlns:a16="http://schemas.microsoft.com/office/drawing/2014/main" xmlns=""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pPr algn="ctr"/>
                      <a:r>
                        <a:rPr lang="en-US" sz="1200" dirty="0"/>
                        <a:t>Activity Name</a:t>
                      </a:r>
                    </a:p>
                  </a:txBody>
                  <a:tcPr marL="68580" marR="68580" marT="34290" marB="34290" anchor="ctr"/>
                </a:tc>
                <a:tc>
                  <a:txBody>
                    <a:bodyPr/>
                    <a:lstStyle/>
                    <a:p>
                      <a:pPr algn="ctr"/>
                      <a:r>
                        <a:rPr lang="en-US" sz="1200" dirty="0"/>
                        <a:t>Optional?</a:t>
                      </a:r>
                    </a:p>
                  </a:txBody>
                  <a:tcPr marL="68580" marR="68580" marT="34290" marB="34290" anchor="ctr"/>
                </a:tc>
                <a:extLst>
                  <a:ext uri="{0D108BD9-81ED-4DB2-BD59-A6C34878D82A}">
                    <a16:rowId xmlns:a16="http://schemas.microsoft.com/office/drawing/2014/main" xmlns="" val="10000"/>
                  </a:ext>
                </a:extLst>
              </a:tr>
              <a:tr h="181393">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23.1.5</a:t>
                      </a:r>
                      <a:endParaRPr lang="en-US" sz="1200" b="0" i="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Check Your Understanding</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Identify the Elements of Network Profiling</a:t>
                      </a:r>
                      <a:endParaRPr lang="en-US" sz="1200" b="0" i="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Recommended</a:t>
                      </a:r>
                      <a:endParaRPr lang="en-US" sz="1200" b="0" i="0" kern="1200" dirty="0">
                        <a:solidFill>
                          <a:schemeClr val="dk1"/>
                        </a:solidFill>
                        <a:latin typeface="+mn-lt"/>
                        <a:ea typeface="+mn-ea"/>
                        <a:cs typeface="+mn-cs"/>
                      </a:endParaRPr>
                    </a:p>
                  </a:txBody>
                  <a:tcPr marL="68580" marR="68580" marT="34290" marB="34290" anchor="ctr"/>
                </a:tc>
              </a:tr>
              <a:tr h="211815">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dk1"/>
                          </a:solidFill>
                          <a:latin typeface="+mn-lt"/>
                          <a:ea typeface="+mn-ea"/>
                          <a:cs typeface="+mn-cs"/>
                        </a:rPr>
                        <a:t>23.2.7</a:t>
                      </a:r>
                      <a:endParaRPr lang="en-US" sz="1200" b="0" i="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Check Your Understanding</a:t>
                      </a:r>
                      <a:endParaRPr lang="en-US" sz="1200" b="0" i="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Identify CVSS Metrics</a:t>
                      </a:r>
                      <a:endParaRPr lang="en-US" sz="1200" b="0" i="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10001"/>
                  </a:ext>
                </a:extLst>
              </a:tr>
              <a:tr h="173486">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dk1"/>
                          </a:solidFill>
                          <a:latin typeface="+mn-lt"/>
                          <a:ea typeface="+mn-ea"/>
                          <a:cs typeface="+mn-cs"/>
                        </a:rPr>
                        <a:t>23.3.2</a:t>
                      </a:r>
                      <a:endParaRPr lang="en-US" sz="1200" b="0" i="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Check Your Understanding</a:t>
                      </a:r>
                      <a:endParaRPr lang="en-US" sz="1200" b="0" i="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Identify the Risk Response</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Recommended</a:t>
                      </a:r>
                    </a:p>
                  </a:txBody>
                  <a:tcPr marL="68580" marR="68580" marT="34290" marB="34290" anchor="ctr"/>
                </a:tc>
              </a:tr>
              <a:tr h="135157">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dk1"/>
                          </a:solidFill>
                          <a:latin typeface="+mn-lt"/>
                          <a:ea typeface="+mn-ea"/>
                          <a:cs typeface="+mn-cs"/>
                        </a:rPr>
                        <a:t>23.3.9</a:t>
                      </a:r>
                      <a:endParaRPr lang="en-US" sz="1200" b="0" i="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Check Your Understanding</a:t>
                      </a:r>
                      <a:endParaRPr lang="en-US" sz="1200" b="0" i="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Identify Device Management Activities</a:t>
                      </a:r>
                      <a:endParaRPr lang="en-US" sz="1200" b="0" i="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3039725069"/>
                  </a:ext>
                </a:extLst>
              </a:tr>
              <a:tr h="165580">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dk1"/>
                          </a:solidFill>
                          <a:latin typeface="+mn-lt"/>
                          <a:ea typeface="+mn-ea"/>
                          <a:cs typeface="+mn-cs"/>
                        </a:rPr>
                        <a:t>23.4.4</a:t>
                      </a:r>
                      <a:endParaRPr lang="en-US" sz="1200" b="0" i="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mn-lt"/>
                          <a:ea typeface="+mn-ea"/>
                          <a:cs typeface="+mn-cs"/>
                        </a:rPr>
                        <a:t>Check Your Understanding</a:t>
                      </a:r>
                      <a:endParaRPr lang="en-US" sz="1200" b="0" i="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dk1"/>
                          </a:solidFill>
                          <a:latin typeface="+mn-lt"/>
                          <a:ea typeface="+mn-ea"/>
                          <a:cs typeface="+mn-cs"/>
                        </a:rPr>
                        <a:t>Identify the Stages in the NIST Cybersecurity Framework</a:t>
                      </a:r>
                      <a:endParaRPr lang="en-GB" sz="1200" b="0" i="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b="0" i="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1814984366"/>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r>
              <a:rPr lang="en-US" dirty="0" smtClean="0"/>
              <a:t>23: </a:t>
            </a:r>
            <a:r>
              <a:rPr lang="en-US" dirty="0"/>
              <a:t>Best Practices</a:t>
            </a:r>
          </a:p>
        </p:txBody>
      </p:sp>
      <p:sp>
        <p:nvSpPr>
          <p:cNvPr id="11266" name="Content Placeholder 34"/>
          <p:cNvSpPr>
            <a:spLocks noGrp="1" noChangeArrowheads="1"/>
          </p:cNvSpPr>
          <p:nvPr>
            <p:ph idx="1"/>
          </p:nvPr>
        </p:nvSpPr>
        <p:spPr/>
        <p:txBody>
          <a:bodyPr/>
          <a:lstStyle/>
          <a:p>
            <a:pPr marL="0" indent="0">
              <a:lnSpc>
                <a:spcPct val="85000"/>
              </a:lnSpc>
              <a:spcBef>
                <a:spcPct val="30000"/>
              </a:spcBef>
              <a:buClrTx/>
              <a:buNone/>
            </a:pPr>
            <a:r>
              <a:rPr lang="en-US" sz="1600" dirty="0"/>
              <a:t>Prior to teaching Module </a:t>
            </a:r>
            <a:r>
              <a:rPr lang="en-US" sz="1600" dirty="0" smtClean="0"/>
              <a:t>23, </a:t>
            </a:r>
            <a:r>
              <a:rPr lang="en-US" sz="1600" dirty="0"/>
              <a:t>the instructor should:</a:t>
            </a:r>
          </a:p>
          <a:p>
            <a:pPr>
              <a:lnSpc>
                <a:spcPct val="85000"/>
              </a:lnSpc>
              <a:spcBef>
                <a:spcPct val="30000"/>
              </a:spcBef>
              <a:buClrTx/>
              <a:buSzPct val="100000"/>
              <a:buFont typeface="Arial" pitchFamily="34" charset="0"/>
              <a:buChar char="•"/>
            </a:pPr>
            <a:r>
              <a:rPr lang="en-US" sz="1600" dirty="0"/>
              <a:t>Review the activities and assessments for this module.</a:t>
            </a:r>
          </a:p>
          <a:p>
            <a:pPr>
              <a:lnSpc>
                <a:spcPct val="85000"/>
              </a:lnSpc>
              <a:spcBef>
                <a:spcPct val="30000"/>
              </a:spcBef>
              <a:buClrTx/>
              <a:buSzPct val="100000"/>
              <a:buFont typeface="Arial" pitchFamily="34" charset="0"/>
              <a:buChar char="•"/>
            </a:pPr>
            <a:r>
              <a:rPr lang="en-US" sz="1600" dirty="0"/>
              <a:t>Try to include as many questions as possible to keep students engaged during classroom presentation.</a:t>
            </a:r>
          </a:p>
          <a:p>
            <a:pPr marL="0" indent="0">
              <a:lnSpc>
                <a:spcPct val="85000"/>
              </a:lnSpc>
              <a:spcBef>
                <a:spcPct val="30000"/>
              </a:spcBef>
              <a:buClrTx/>
              <a:buFont typeface="Arial" pitchFamily="34" charset="0"/>
              <a:buChar char="•"/>
            </a:pPr>
            <a:endParaRPr lang="en-US" sz="1600" dirty="0"/>
          </a:p>
          <a:p>
            <a:pPr marL="0" indent="0">
              <a:lnSpc>
                <a:spcPct val="85000"/>
              </a:lnSpc>
              <a:spcBef>
                <a:spcPct val="30000"/>
              </a:spcBef>
              <a:buClrTx/>
              <a:buNone/>
            </a:pPr>
            <a:r>
              <a:rPr lang="en-US" sz="1600" dirty="0"/>
              <a:t>Topic </a:t>
            </a:r>
            <a:r>
              <a:rPr sz="1600" dirty="0" smtClean="0"/>
              <a:t>23</a:t>
            </a:r>
            <a:r>
              <a:rPr lang="en-US" sz="1600" dirty="0" smtClean="0"/>
              <a:t>.1</a:t>
            </a:r>
            <a:endParaRPr lang="en-US" sz="1600" dirty="0"/>
          </a:p>
          <a:p>
            <a:pPr marL="166688" indent="-166688">
              <a:lnSpc>
                <a:spcPct val="85000"/>
              </a:lnSpc>
              <a:buClrTx/>
              <a:buSzPct val="100000"/>
              <a:buFont typeface="Arial" pitchFamily="34" charset="0"/>
              <a:buChar char="•"/>
            </a:pPr>
            <a:r>
              <a:rPr lang="en-IN" sz="1600" dirty="0" smtClean="0"/>
              <a:t>Differentiate between network and server profiling with examples.</a:t>
            </a:r>
            <a:r>
              <a:rPr sz="1600" dirty="0" smtClean="0"/>
              <a:t> </a:t>
            </a:r>
          </a:p>
          <a:p>
            <a:pPr marL="177800" indent="-166688">
              <a:lnSpc>
                <a:spcPct val="85000"/>
              </a:lnSpc>
              <a:buClrTx/>
              <a:buSzPct val="100000"/>
              <a:buFont typeface="Arial" pitchFamily="34" charset="0"/>
              <a:buChar char="•"/>
            </a:pPr>
            <a:r>
              <a:rPr lang="en-GB" altLang="ja-JP" sz="1600" dirty="0" smtClean="0"/>
              <a:t>List the different examples of the activities involved in network vulnerability testing.</a:t>
            </a:r>
            <a:endParaRPr lang="en-US" altLang="ja-JP" sz="1600"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r>
              <a:rPr lang="en-US" dirty="0" smtClean="0"/>
              <a:t>23: </a:t>
            </a:r>
            <a:r>
              <a:rPr lang="en-US" dirty="0"/>
              <a:t>Best </a:t>
            </a:r>
            <a:r>
              <a:rPr lang="en-US" dirty="0" smtClean="0"/>
              <a:t>Practices (Contd.)</a:t>
            </a:r>
            <a:endParaRPr lang="en-US" dirty="0"/>
          </a:p>
        </p:txBody>
      </p:sp>
      <p:sp>
        <p:nvSpPr>
          <p:cNvPr id="11266" name="Content Placeholder 34"/>
          <p:cNvSpPr>
            <a:spLocks noGrp="1" noChangeArrowheads="1"/>
          </p:cNvSpPr>
          <p:nvPr>
            <p:ph idx="1"/>
          </p:nvPr>
        </p:nvSpPr>
        <p:spPr/>
        <p:txBody>
          <a:bodyPr/>
          <a:lstStyle/>
          <a:p>
            <a:pPr marL="0" indent="0">
              <a:lnSpc>
                <a:spcPct val="85000"/>
              </a:lnSpc>
              <a:spcBef>
                <a:spcPct val="30000"/>
              </a:spcBef>
              <a:buClrTx/>
              <a:buNone/>
            </a:pPr>
            <a:r>
              <a:rPr lang="en-US" sz="1600" dirty="0" smtClean="0"/>
              <a:t>Topic </a:t>
            </a:r>
            <a:r>
              <a:rPr sz="1600" dirty="0" smtClean="0"/>
              <a:t>23.2</a:t>
            </a:r>
            <a:endParaRPr lang="en-US" sz="1600" dirty="0"/>
          </a:p>
          <a:p>
            <a:pPr marL="166688" indent="-166688">
              <a:lnSpc>
                <a:spcPct val="85000"/>
              </a:lnSpc>
              <a:buClrTx/>
              <a:buSzPct val="100000"/>
              <a:buFont typeface="Arial" pitchFamily="34" charset="0"/>
              <a:buChar char="•"/>
            </a:pPr>
            <a:r>
              <a:rPr lang="en-IN" sz="1600" dirty="0" smtClean="0"/>
              <a:t>Describe the </a:t>
            </a:r>
            <a:r>
              <a:rPr lang="en-GB" sz="1600" dirty="0" smtClean="0"/>
              <a:t>Common Vulnerability Scoring System (CVSS).</a:t>
            </a:r>
          </a:p>
          <a:p>
            <a:pPr marL="166688" lvl="1" indent="-166688">
              <a:lnSpc>
                <a:spcPct val="85000"/>
              </a:lnSpc>
              <a:spcBef>
                <a:spcPts val="600"/>
              </a:spcBef>
              <a:spcAft>
                <a:spcPts val="600"/>
              </a:spcAft>
              <a:buClrTx/>
              <a:buSzPct val="100000"/>
              <a:buFont typeface="Arial" pitchFamily="34" charset="0"/>
              <a:buChar char="•"/>
            </a:pPr>
            <a:r>
              <a:rPr lang="en-IN" sz="1600" dirty="0"/>
              <a:t>Ask the learners to search the internet for Mitre for more information on </a:t>
            </a:r>
            <a:r>
              <a:rPr lang="en-IN" sz="1600" dirty="0" smtClean="0"/>
              <a:t>CVE.</a:t>
            </a:r>
          </a:p>
          <a:p>
            <a:pPr marL="166688" lvl="1" indent="-166688">
              <a:lnSpc>
                <a:spcPct val="85000"/>
              </a:lnSpc>
              <a:spcBef>
                <a:spcPts val="600"/>
              </a:spcBef>
              <a:spcAft>
                <a:spcPts val="600"/>
              </a:spcAft>
              <a:buClrTx/>
              <a:buSzPct val="100000"/>
              <a:buFont typeface="Arial" pitchFamily="34" charset="0"/>
              <a:buChar char="•"/>
            </a:pPr>
            <a:r>
              <a:rPr lang="en-IN" sz="1600" dirty="0" smtClean="0"/>
              <a:t>Familiarize the learners with CVE and NVD vulnerabilities resources.</a:t>
            </a:r>
          </a:p>
          <a:p>
            <a:pPr marL="0" lvl="1" indent="0">
              <a:lnSpc>
                <a:spcPct val="85000"/>
              </a:lnSpc>
              <a:spcBef>
                <a:spcPts val="600"/>
              </a:spcBef>
              <a:spcAft>
                <a:spcPts val="600"/>
              </a:spcAft>
              <a:buClrTx/>
              <a:buSzPct val="100000"/>
              <a:buNone/>
            </a:pPr>
            <a:endParaRPr lang="en-IN" sz="1600" dirty="0"/>
          </a:p>
          <a:p>
            <a:pPr marL="166688" indent="-166688">
              <a:lnSpc>
                <a:spcPct val="85000"/>
              </a:lnSpc>
              <a:spcBef>
                <a:spcPts val="0"/>
              </a:spcBef>
              <a:spcAft>
                <a:spcPts val="0"/>
              </a:spcAft>
              <a:buClrTx/>
              <a:buSzPct val="100000"/>
              <a:buNone/>
            </a:pPr>
            <a:r>
              <a:rPr lang="en-GB" sz="1600" dirty="0"/>
              <a:t>Topic 23.3</a:t>
            </a:r>
          </a:p>
          <a:p>
            <a:pPr marL="166688" indent="-166688">
              <a:lnSpc>
                <a:spcPct val="85000"/>
              </a:lnSpc>
              <a:buClrTx/>
              <a:buSzPct val="100000"/>
              <a:buFont typeface="Arial" pitchFamily="34" charset="0"/>
              <a:buChar char="•"/>
            </a:pPr>
            <a:r>
              <a:rPr lang="en-GB" altLang="ja-JP" sz="1600" dirty="0"/>
              <a:t>Divide the class into different groups and assign topics to each group- Risk Management, Asset management, Mobile device management, Patch management, Enterprise Patch Management and Configuration Management. Tell them to present and provide your inputs.</a:t>
            </a:r>
          </a:p>
          <a:p>
            <a:pPr marL="166688" indent="-166688">
              <a:lnSpc>
                <a:spcPct val="85000"/>
              </a:lnSpc>
              <a:buClrTx/>
              <a:buSzPct val="100000"/>
              <a:buFont typeface="Arial" pitchFamily="34" charset="0"/>
              <a:buChar char="•"/>
            </a:pPr>
            <a:r>
              <a:rPr lang="en-GB" altLang="ja-JP" sz="1600" dirty="0"/>
              <a:t>Ask the learners to refer to </a:t>
            </a:r>
            <a:r>
              <a:rPr lang="en-IN" sz="1600" dirty="0"/>
              <a:t>NIST Special Publication 800-30 to get an insight of risk assessment</a:t>
            </a:r>
          </a:p>
          <a:p>
            <a:pPr marL="166688" indent="-166688">
              <a:lnSpc>
                <a:spcPct val="85000"/>
              </a:lnSpc>
              <a:buClrTx/>
              <a:buSzPct val="100000"/>
              <a:buFont typeface="Arial" pitchFamily="34" charset="0"/>
              <a:buChar char="•"/>
            </a:pPr>
            <a:r>
              <a:rPr lang="en-IN" sz="1600" dirty="0"/>
              <a:t>Inform the learners to refer to NIST Special Publication 800-128 on configuration management for more information.</a:t>
            </a:r>
          </a:p>
          <a:p>
            <a:pPr marL="0" lvl="1" indent="0">
              <a:lnSpc>
                <a:spcPct val="85000"/>
              </a:lnSpc>
              <a:spcBef>
                <a:spcPts val="600"/>
              </a:spcBef>
              <a:spcAft>
                <a:spcPts val="600"/>
              </a:spcAft>
              <a:buClrTx/>
              <a:buSzPct val="100000"/>
              <a:buNone/>
            </a:pPr>
            <a:endParaRPr lang="en-IN" sz="1600" dirty="0" smtClean="0"/>
          </a:p>
          <a:p>
            <a:pPr marL="166688" lvl="1" indent="-166688">
              <a:lnSpc>
                <a:spcPct val="85000"/>
              </a:lnSpc>
              <a:spcBef>
                <a:spcPts val="600"/>
              </a:spcBef>
              <a:spcAft>
                <a:spcPts val="600"/>
              </a:spcAft>
              <a:buClrTx/>
              <a:buSzPct val="100000"/>
              <a:buFont typeface="Arial" pitchFamily="34" charset="0"/>
              <a:buChar char="•"/>
            </a:pPr>
            <a:endParaRPr lang="en-IN" sz="1600" dirty="0" smtClean="0"/>
          </a:p>
          <a:p>
            <a:pPr marL="166688" lvl="1" indent="-166688">
              <a:lnSpc>
                <a:spcPct val="85000"/>
              </a:lnSpc>
              <a:spcBef>
                <a:spcPts val="600"/>
              </a:spcBef>
              <a:spcAft>
                <a:spcPts val="600"/>
              </a:spcAft>
              <a:buClrTx/>
              <a:buSzPct val="100000"/>
              <a:buFont typeface="Arial" pitchFamily="34" charset="0"/>
              <a:buChar char="•"/>
            </a:pPr>
            <a:endParaRPr lang="en-GB" sz="1600" dirty="0" smtClean="0"/>
          </a:p>
          <a:p>
            <a:pPr marL="166688" indent="-166688">
              <a:lnSpc>
                <a:spcPct val="85000"/>
              </a:lnSpc>
              <a:spcBef>
                <a:spcPts val="0"/>
              </a:spcBef>
              <a:spcAft>
                <a:spcPts val="0"/>
              </a:spcAft>
              <a:buClrTx/>
              <a:buSzPct val="100000"/>
              <a:buNone/>
            </a:pPr>
            <a:endParaRPr lang="en-GB" sz="1600" dirty="0" smtClean="0"/>
          </a:p>
          <a:p>
            <a:pPr marL="166688" indent="-166688">
              <a:lnSpc>
                <a:spcPct val="85000"/>
              </a:lnSpc>
              <a:buClrTx/>
              <a:buSzPct val="100000"/>
              <a:buFont typeface="Arial" pitchFamily="34" charset="0"/>
              <a:buChar char="•"/>
            </a:pPr>
            <a:endParaRPr lang="en-GB" altLang="ja-JP" sz="1600" dirty="0" smtClean="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r>
              <a:rPr lang="en-US" dirty="0" smtClean="0"/>
              <a:t>23: </a:t>
            </a:r>
            <a:r>
              <a:rPr lang="en-US" dirty="0"/>
              <a:t>Best </a:t>
            </a:r>
            <a:r>
              <a:rPr lang="en-US" dirty="0" smtClean="0"/>
              <a:t>Practices (Contd.)</a:t>
            </a:r>
            <a:endParaRPr lang="en-US" dirty="0"/>
          </a:p>
        </p:txBody>
      </p:sp>
      <p:sp>
        <p:nvSpPr>
          <p:cNvPr id="11266" name="Content Placeholder 34"/>
          <p:cNvSpPr>
            <a:spLocks noGrp="1" noChangeArrowheads="1"/>
          </p:cNvSpPr>
          <p:nvPr>
            <p:ph idx="1"/>
          </p:nvPr>
        </p:nvSpPr>
        <p:spPr/>
        <p:txBody>
          <a:bodyPr/>
          <a:lstStyle/>
          <a:p>
            <a:pPr marL="0" indent="0">
              <a:lnSpc>
                <a:spcPct val="85000"/>
              </a:lnSpc>
              <a:spcBef>
                <a:spcPct val="30000"/>
              </a:spcBef>
              <a:buClrTx/>
              <a:buNone/>
            </a:pPr>
            <a:r>
              <a:rPr lang="en-US" sz="1600" dirty="0" smtClean="0"/>
              <a:t>Topic </a:t>
            </a:r>
            <a:r>
              <a:rPr sz="1600" dirty="0" smtClean="0"/>
              <a:t>23.4</a:t>
            </a:r>
            <a:endParaRPr lang="en-US" sz="1600" dirty="0"/>
          </a:p>
          <a:p>
            <a:pPr marL="166688" indent="-166688">
              <a:lnSpc>
                <a:spcPct val="85000"/>
              </a:lnSpc>
              <a:buClrTx/>
              <a:buSzPct val="100000"/>
              <a:buFont typeface="Arial" pitchFamily="34" charset="0"/>
              <a:buChar char="•"/>
            </a:pPr>
            <a:r>
              <a:rPr sz="1600" dirty="0" smtClean="0"/>
              <a:t>Describe the organizational capability model.</a:t>
            </a:r>
          </a:p>
          <a:p>
            <a:pPr marL="166688" indent="-166688">
              <a:lnSpc>
                <a:spcPct val="85000"/>
              </a:lnSpc>
              <a:buClrTx/>
              <a:buSzPct val="100000"/>
              <a:buFont typeface="Arial" pitchFamily="34" charset="0"/>
              <a:buChar char="•"/>
            </a:pPr>
            <a:r>
              <a:rPr lang="en-US" sz="1600" dirty="0" smtClean="0"/>
              <a:t>Explain the relationship between ISO-27001 and the  Plan, Do, Check and Act cycle.</a:t>
            </a:r>
          </a:p>
          <a:p>
            <a:pPr marL="166688" indent="-166688">
              <a:lnSpc>
                <a:spcPct val="85000"/>
              </a:lnSpc>
              <a:buClrTx/>
              <a:buSzPct val="100000"/>
              <a:buFont typeface="Arial" pitchFamily="34" charset="0"/>
              <a:buChar char="•"/>
            </a:pPr>
            <a:r>
              <a:rPr lang="en-IN" sz="1600" dirty="0" smtClean="0"/>
              <a:t>Ensure that the learners complete the ‘Check </a:t>
            </a:r>
            <a:r>
              <a:rPr lang="en-IN" sz="1600" dirty="0"/>
              <a:t>Your Understanding - Identify the Stages in the NIST Cybersecurity </a:t>
            </a:r>
            <a:r>
              <a:rPr lang="en-IN" sz="1600" dirty="0" smtClean="0"/>
              <a:t>Framework’ in section 23.4.4.</a:t>
            </a:r>
            <a:endParaRPr lang="en-IN" sz="1600" dirty="0"/>
          </a:p>
          <a:p>
            <a:pPr marL="166688" indent="-166688">
              <a:lnSpc>
                <a:spcPct val="85000"/>
              </a:lnSpc>
              <a:buClrTx/>
              <a:buSzPct val="100000"/>
              <a:buFont typeface="Arial" pitchFamily="34" charset="0"/>
              <a:buChar char="•"/>
            </a:pPr>
            <a:endParaRPr sz="1600" dirty="0" smtClean="0"/>
          </a:p>
          <a:p>
            <a:pPr marL="166688" indent="-166688">
              <a:lnSpc>
                <a:spcPct val="85000"/>
              </a:lnSpc>
              <a:buClrTx/>
              <a:buSzPct val="100000"/>
              <a:buFont typeface="Arial" pitchFamily="34" charset="0"/>
              <a:buChar char="•"/>
            </a:pPr>
            <a:endParaRPr lang="en-GB" altLang="ja-JP" sz="1600" dirty="0" smtClean="0"/>
          </a:p>
          <a:p>
            <a:pPr marL="166688" indent="-166688">
              <a:lnSpc>
                <a:spcPct val="85000"/>
              </a:lnSpc>
              <a:buClrTx/>
              <a:buSzPct val="100000"/>
              <a:buFont typeface="Arial" pitchFamily="34" charset="0"/>
              <a:buChar char="•"/>
            </a:pPr>
            <a:endParaRPr lang="en-US" altLang="ja-JP" sz="1600"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93248" y="1911920"/>
            <a:ext cx="7278322" cy="1113445"/>
          </a:xfrm>
        </p:spPr>
        <p:txBody>
          <a:bodyPr/>
          <a:lstStyle/>
          <a:p>
            <a:r>
              <a:rPr lang="en-US" dirty="0">
                <a:solidFill>
                  <a:schemeClr val="accent5">
                    <a:lumMod val="40000"/>
                    <a:lumOff val="60000"/>
                  </a:schemeClr>
                </a:solidFill>
              </a:rPr>
              <a:t>Module </a:t>
            </a:r>
            <a:r>
              <a:rPr lang="en-US" dirty="0" smtClean="0">
                <a:solidFill>
                  <a:schemeClr val="accent5">
                    <a:lumMod val="40000"/>
                    <a:lumOff val="60000"/>
                  </a:schemeClr>
                </a:solidFill>
              </a:rPr>
              <a:t>23</a:t>
            </a:r>
            <a:r>
              <a:rPr dirty="0" smtClean="0">
                <a:solidFill>
                  <a:schemeClr val="accent5">
                    <a:lumMod val="40000"/>
                    <a:lumOff val="60000"/>
                  </a:schemeClr>
                </a:solidFill>
              </a:rPr>
              <a:t>: </a:t>
            </a:r>
            <a:r>
              <a:rPr lang="en-US" dirty="0" smtClean="0">
                <a:solidFill>
                  <a:schemeClr val="accent5">
                    <a:lumMod val="40000"/>
                    <a:lumOff val="60000"/>
                  </a:schemeClr>
                </a:solidFill>
              </a:rPr>
              <a:t>Endpoint Vulnerability Assessment</a:t>
            </a:r>
            <a:endParaRPr lang="en-US" dirty="0">
              <a:solidFill>
                <a:srgbClr val="FF0000"/>
              </a:solidFill>
            </a:endParaRPr>
          </a:p>
        </p:txBody>
      </p:sp>
      <p:sp>
        <p:nvSpPr>
          <p:cNvPr id="8" name="Subtitle 6">
            <a:extLst>
              <a:ext uri="{FF2B5EF4-FFF2-40B4-BE49-F238E27FC236}">
                <a16:creationId xmlns:a16="http://schemas.microsoft.com/office/drawing/2014/main" xmlns="" id="{6D781240-4B4A-4909-95BE-1BBBED592AB0}"/>
              </a:ext>
            </a:extLst>
          </p:cNvPr>
          <p:cNvSpPr txBox="1">
            <a:spLocks/>
          </p:cNvSpPr>
          <p:nvPr/>
        </p:nvSpPr>
        <p:spPr>
          <a:xfrm>
            <a:off x="469496" y="3502504"/>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dirty="0" smtClean="0"/>
              <a:t>CyberOps Associate  v1.0</a:t>
            </a:r>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34692</TotalTime>
  <Words>3322</Words>
  <Application>Microsoft Office PowerPoint</Application>
  <PresentationFormat>On-screen Show (16:9)</PresentationFormat>
  <Paragraphs>608</Paragraphs>
  <Slides>44</Slides>
  <Notes>44</Notes>
  <HiddenSlides>8</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Default Theme</vt:lpstr>
      <vt:lpstr>Module 23: Endpoint Vulnerability Assessment</vt:lpstr>
      <vt:lpstr>Instructor Materials – Module 23 Planning Guide</vt:lpstr>
      <vt:lpstr>What to Expect in this Module</vt:lpstr>
      <vt:lpstr>Check Your Understanding</vt:lpstr>
      <vt:lpstr>Module 23: Activities</vt:lpstr>
      <vt:lpstr>Module 23: Best Practices</vt:lpstr>
      <vt:lpstr>Module 23: Best Practices (Contd.)</vt:lpstr>
      <vt:lpstr>Module 23: Best Practices (Contd.)</vt:lpstr>
      <vt:lpstr>Module 23: Endpoint Vulnerability Assessment</vt:lpstr>
      <vt:lpstr>Module Objectives</vt:lpstr>
      <vt:lpstr>23.1 Network and Server Profiling</vt:lpstr>
      <vt:lpstr>PowerPoint Presentation</vt:lpstr>
      <vt:lpstr>PowerPoint Presentation</vt:lpstr>
      <vt:lpstr>PowerPoint Presentation</vt:lpstr>
      <vt:lpstr>PowerPoint Presentation</vt:lpstr>
      <vt:lpstr>23.2  Common Vulnerability Scoring System (CVSS)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23.3 Secure Device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Secure Device Management Patch Management Techniques</vt:lpstr>
      <vt:lpstr>Secure Device Management Patch Management Techniques</vt:lpstr>
      <vt:lpstr>Secure Device Management Patch Management Techniques</vt:lpstr>
      <vt:lpstr>23.4 Information Security Management Systems</vt:lpstr>
      <vt:lpstr>Information Security Management Systems Security Management Systems</vt:lpstr>
      <vt:lpstr>Information Security Management Systems ISO-27001</vt:lpstr>
      <vt:lpstr>Information Security Management Systems NIST Cybersecurity Framework</vt:lpstr>
      <vt:lpstr>23.5  Endpoint Vulnerability Assessment Summary</vt:lpstr>
      <vt:lpstr>Endpoint Vulnerability Assessment   Endpoint Vulnerability Assessment Summary</vt:lpstr>
      <vt:lpstr>Endpoint Vulnerability Assessment   Endpoint Vulnerability Assessment Summary (Contd.)</vt:lpstr>
      <vt:lpstr>Module 23 New Terms and Commands</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hp</cp:lastModifiedBy>
  <cp:revision>1428</cp:revision>
  <dcterms:created xsi:type="dcterms:W3CDTF">2016-08-22T22:27:36Z</dcterms:created>
  <dcterms:modified xsi:type="dcterms:W3CDTF">2020-08-12T10:21:54Z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