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0"/>
  </p:notesMasterIdLst>
  <p:sldIdLst>
    <p:sldId id="1132" r:id="rId2"/>
    <p:sldId id="1133" r:id="rId3"/>
    <p:sldId id="1134" r:id="rId4"/>
    <p:sldId id="1135" r:id="rId5"/>
    <p:sldId id="1136" r:id="rId6"/>
    <p:sldId id="1137" r:id="rId7"/>
    <p:sldId id="1138" r:id="rId8"/>
    <p:sldId id="1142" r:id="rId9"/>
    <p:sldId id="925" r:id="rId10"/>
    <p:sldId id="759" r:id="rId11"/>
    <p:sldId id="628" r:id="rId12"/>
    <p:sldId id="1180" r:id="rId13"/>
    <p:sldId id="1161" r:id="rId14"/>
    <p:sldId id="1162" r:id="rId15"/>
    <p:sldId id="1163" r:id="rId16"/>
    <p:sldId id="1164" r:id="rId17"/>
    <p:sldId id="1181" r:id="rId18"/>
    <p:sldId id="1165" r:id="rId19"/>
    <p:sldId id="1166" r:id="rId20"/>
    <p:sldId id="1167" r:id="rId21"/>
    <p:sldId id="1168" r:id="rId22"/>
    <p:sldId id="1169" r:id="rId23"/>
    <p:sldId id="1170" r:id="rId24"/>
    <p:sldId id="1171" r:id="rId25"/>
    <p:sldId id="1172" r:id="rId26"/>
    <p:sldId id="1173" r:id="rId27"/>
    <p:sldId id="1174" r:id="rId28"/>
    <p:sldId id="1175" r:id="rId29"/>
    <p:sldId id="1182" r:id="rId30"/>
    <p:sldId id="1183" r:id="rId31"/>
    <p:sldId id="1177" r:id="rId32"/>
    <p:sldId id="1184" r:id="rId33"/>
    <p:sldId id="1127" r:id="rId34"/>
    <p:sldId id="1128" r:id="rId35"/>
    <p:sldId id="1129" r:id="rId36"/>
    <p:sldId id="1178" r:id="rId37"/>
    <p:sldId id="1160" r:id="rId38"/>
    <p:sldId id="1131" r:id="rId39"/>
  </p:sldIdLst>
  <p:sldSz cx="9144000" cy="5143500" type="screen16x9"/>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cmAuthor>
  <p:cmAuthor id="4" name="jagibbon" initials="jmg" lastIdx="3" clrIdx="4">
    <p:extLst/>
  </p:cmAuthor>
  <p:cmAuthor id="5" name="hp" initials="h" lastIdx="4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62826" autoAdjust="0"/>
  </p:normalViewPr>
  <p:slideViewPr>
    <p:cSldViewPr snapToGrid="0" showGuides="1">
      <p:cViewPr>
        <p:scale>
          <a:sx n="70" d="100"/>
          <a:sy n="70" d="100"/>
        </p:scale>
        <p:origin x="-874" y="5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Cisco Networking</a:t>
            </a:r>
            <a:r>
              <a:rPr lang="en-US" baseline="0" dirty="0">
                <a:solidFill>
                  <a:schemeClr val="accent5">
                    <a:lumMod val="40000"/>
                    <a:lumOff val="60000"/>
                  </a:schemeClr>
                </a:solidFill>
              </a:rPr>
              <a:t> Academy Program</a:t>
            </a:r>
            <a:endParaRPr lang="en-US" dirty="0">
              <a:solidFill>
                <a:schemeClr val="accent5">
                  <a:lumMod val="40000"/>
                  <a:lumOff val="60000"/>
                </a:schemeClr>
              </a:solidFill>
            </a:endParaRPr>
          </a:p>
          <a:p>
            <a:r>
              <a:rPr lang="en-US" sz="1200" b="0" i="0" kern="1200" dirty="0">
                <a:solidFill>
                  <a:schemeClr val="tx1"/>
                </a:solidFill>
                <a:effectLst/>
                <a:latin typeface="+mn-lt"/>
                <a:ea typeface="+mn-ea"/>
                <a:cs typeface="+mn-cs"/>
              </a:rPr>
              <a:t>CyberOps Associate v1.0</a:t>
            </a:r>
          </a:p>
          <a:p>
            <a:r>
              <a:rPr lang="en-US" sz="1200" b="0" dirty="0"/>
              <a:t>Module 24: </a:t>
            </a:r>
            <a:r>
              <a:rPr lang="en-US" dirty="0">
                <a:solidFill>
                  <a:schemeClr val="accent5">
                    <a:lumMod val="40000"/>
                    <a:lumOff val="60000"/>
                  </a:schemeClr>
                </a:solidFill>
              </a:rPr>
              <a:t>Technologies and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endParaRPr lang="en-US" sz="1200" b="0" i="0" kern="1200" dirty="0">
              <a:solidFill>
                <a:schemeClr val="tx1"/>
              </a:solidFill>
              <a:effectLst/>
              <a:latin typeface="+mn-lt"/>
              <a:ea typeface="+mn-ea"/>
              <a:cs typeface="+mn-cs"/>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the topic and explain how Syslog and NTP are important in network monitoring.</a:t>
            </a:r>
          </a:p>
          <a:p>
            <a:pPr marL="341313" lvl="1" indent="-171450">
              <a:buFont typeface="Arial" panose="020B0604020202020204" pitchFamily="34" charset="0"/>
              <a:buChar char="•"/>
            </a:pPr>
            <a:r>
              <a:rPr lang="en-US" sz="1000" baseline="0" dirty="0">
                <a:solidFill>
                  <a:prstClr val="black"/>
                </a:solidFill>
              </a:rPr>
              <a:t>Explain DNS and DNS exfiltration to the learners.</a:t>
            </a:r>
          </a:p>
          <a:p>
            <a:pPr marL="341313" lvl="1" indent="-171450">
              <a:buFont typeface="Arial" panose="020B0604020202020204" pitchFamily="34" charset="0"/>
              <a:buChar char="•"/>
            </a:pPr>
            <a:r>
              <a:rPr lang="en-US" sz="1000" baseline="0" dirty="0">
                <a:solidFill>
                  <a:prstClr val="black"/>
                </a:solidFill>
              </a:rPr>
              <a:t>Describe HTTP and the purpose of HTTPS in data security.</a:t>
            </a:r>
          </a:p>
          <a:p>
            <a:pPr marL="341313" lvl="1" indent="-171450">
              <a:buFont typeface="Arial" panose="020B0604020202020204" pitchFamily="34" charset="0"/>
              <a:buChar char="•"/>
            </a:pPr>
            <a:r>
              <a:rPr lang="en-US" sz="1000" baseline="0" dirty="0">
                <a:solidFill>
                  <a:prstClr val="black"/>
                </a:solidFill>
              </a:rPr>
              <a:t>Ensure the learners have knowledge of the email protocols.</a:t>
            </a:r>
          </a:p>
          <a:p>
            <a:pPr marL="341313" lvl="1" indent="-171450">
              <a:buFont typeface="Arial" panose="020B0604020202020204" pitchFamily="34" charset="0"/>
              <a:buChar char="•"/>
            </a:pPr>
            <a:r>
              <a:rPr lang="en-US" sz="1000" baseline="0" dirty="0">
                <a:solidFill>
                  <a:prstClr val="black"/>
                </a:solidFill>
              </a:rPr>
              <a:t>Brief the learners on ICMP and ICMP tunneling.</a:t>
            </a:r>
          </a:p>
          <a:p>
            <a:pPr marL="341313" lvl="1" indent="-171450">
              <a:buFont typeface="Arial" panose="020B0604020202020204" pitchFamily="34" charset="0"/>
              <a:buChar char="•"/>
            </a:pPr>
            <a:r>
              <a:rPr lang="en-US" sz="1000" baseline="0" dirty="0">
                <a:solidFill>
                  <a:prstClr val="black"/>
                </a:solidFill>
              </a:rPr>
              <a:t>By the end of the topic, encourage the learners to perform the activity at section 24.1.7.</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0" baseline="0" dirty="0"/>
              <a:t>Syslog, NTP, DNS , DNS Exfiltration, HTTP , HTTPS, SSL , Email protocol , ICMP tunneling</a:t>
            </a:r>
            <a:endParaRPr lang="en-US" i="0" dirty="0">
              <a:solidFill>
                <a:srgbClr val="FF0000"/>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24.1.1 – </a:t>
            </a:r>
            <a:r>
              <a:rPr lang="en-US" sz="1200" b="0" i="0" kern="1200" dirty="0">
                <a:solidFill>
                  <a:schemeClr val="tx1"/>
                </a:solidFill>
                <a:effectLst/>
                <a:latin typeface="+mn-lt"/>
                <a:ea typeface="+mn-ea"/>
                <a:cs typeface="+mn-cs"/>
              </a:rPr>
              <a:t>Syslog and NTP</a:t>
            </a: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24.1.1 – </a:t>
            </a:r>
            <a:r>
              <a:rPr lang="en-US" sz="1200" b="0" i="0" kern="1200" dirty="0">
                <a:solidFill>
                  <a:schemeClr val="tx1"/>
                </a:solidFill>
                <a:effectLst/>
                <a:latin typeface="+mn-lt"/>
                <a:ea typeface="+mn-ea"/>
                <a:cs typeface="+mn-cs"/>
              </a:rPr>
              <a:t>Syslog and NTP</a:t>
            </a:r>
          </a:p>
        </p:txBody>
      </p:sp>
    </p:spTree>
    <p:extLst>
      <p:ext uri="{BB962C8B-B14F-4D97-AF65-F5344CB8AC3E}">
        <p14:creationId xmlns:p14="http://schemas.microsoft.com/office/powerpoint/2010/main" val="2693821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24.1.2 – </a:t>
            </a:r>
            <a:r>
              <a:rPr lang="en-US" sz="1200" b="0" i="0" kern="1200" dirty="0">
                <a:solidFill>
                  <a:schemeClr val="tx1"/>
                </a:solidFill>
                <a:effectLst/>
                <a:latin typeface="+mn-lt"/>
                <a:ea typeface="+mn-ea"/>
                <a:cs typeface="+mn-cs"/>
              </a:rPr>
              <a:t>NTP</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24.1.3 – </a:t>
            </a:r>
            <a:r>
              <a:rPr lang="en-US" sz="1200" b="0" i="0" kern="1200" dirty="0">
                <a:solidFill>
                  <a:schemeClr val="tx1"/>
                </a:solidFill>
                <a:effectLst/>
                <a:latin typeface="+mn-lt"/>
                <a:ea typeface="+mn-ea"/>
                <a:cs typeface="+mn-cs"/>
              </a:rPr>
              <a:t>DNS</a:t>
            </a: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24.1.3 – </a:t>
            </a:r>
            <a:r>
              <a:rPr lang="en-US" sz="1200" b="0" i="0" kern="1200" dirty="0">
                <a:solidFill>
                  <a:schemeClr val="tx1"/>
                </a:solidFill>
                <a:effectLst/>
                <a:latin typeface="+mn-lt"/>
                <a:ea typeface="+mn-ea"/>
                <a:cs typeface="+mn-cs"/>
              </a:rPr>
              <a:t>DNS</a:t>
            </a: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24.1.4 – </a:t>
            </a:r>
            <a:r>
              <a:rPr lang="en-US" sz="1200" b="0" i="0" kern="1200" dirty="0">
                <a:solidFill>
                  <a:schemeClr val="tx1"/>
                </a:solidFill>
                <a:effectLst/>
                <a:latin typeface="+mn-lt"/>
                <a:ea typeface="+mn-ea"/>
                <a:cs typeface="+mn-cs"/>
              </a:rPr>
              <a:t>HTTP and HTTPS</a:t>
            </a: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24.1.4 – </a:t>
            </a:r>
            <a:r>
              <a:rPr lang="en-US" sz="1200" b="0" i="0" kern="1200" dirty="0">
                <a:solidFill>
                  <a:schemeClr val="tx1"/>
                </a:solidFill>
                <a:effectLst/>
                <a:latin typeface="+mn-lt"/>
                <a:ea typeface="+mn-ea"/>
                <a:cs typeface="+mn-cs"/>
              </a:rPr>
              <a:t>HTTP and HTTPS</a:t>
            </a:r>
          </a:p>
        </p:txBody>
      </p:sp>
    </p:spTree>
    <p:extLst>
      <p:ext uri="{BB962C8B-B14F-4D97-AF65-F5344CB8AC3E}">
        <p14:creationId xmlns:p14="http://schemas.microsoft.com/office/powerpoint/2010/main" val="2635653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24.1.4 – </a:t>
            </a:r>
            <a:r>
              <a:rPr lang="en-US" sz="1200" b="0" i="0" kern="1200" dirty="0">
                <a:solidFill>
                  <a:schemeClr val="tx1"/>
                </a:solidFill>
                <a:effectLst/>
                <a:latin typeface="+mn-lt"/>
                <a:ea typeface="+mn-ea"/>
                <a:cs typeface="+mn-cs"/>
              </a:rPr>
              <a:t>HTTP and HTTPS</a:t>
            </a: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24.1.4 – </a:t>
            </a:r>
            <a:r>
              <a:rPr lang="en-US" sz="1200" b="0" i="0" kern="1200" dirty="0">
                <a:solidFill>
                  <a:schemeClr val="tx1"/>
                </a:solidFill>
                <a:effectLst/>
                <a:latin typeface="+mn-lt"/>
                <a:ea typeface="+mn-ea"/>
                <a:cs typeface="+mn-cs"/>
              </a:rPr>
              <a:t>HTTP and HTTPS</a:t>
            </a: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24.1.5 – </a:t>
            </a:r>
            <a:r>
              <a:rPr lang="en-US" sz="1200" b="0" i="0" kern="1200" dirty="0">
                <a:solidFill>
                  <a:schemeClr val="tx1"/>
                </a:solidFill>
                <a:effectLst/>
                <a:latin typeface="+mn-lt"/>
                <a:ea typeface="+mn-ea"/>
                <a:cs typeface="+mn-cs"/>
              </a:rPr>
              <a:t>Email Protocols</a:t>
            </a: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24.1 – </a:t>
            </a:r>
            <a:r>
              <a:rPr lang="en-US" sz="1200" b="0" i="0" kern="1200" dirty="0">
                <a:solidFill>
                  <a:schemeClr val="tx1"/>
                </a:solidFill>
                <a:effectLst/>
                <a:latin typeface="+mn-lt"/>
                <a:ea typeface="+mn-ea"/>
                <a:cs typeface="+mn-cs"/>
              </a:rPr>
              <a:t>Monitoring Common Protocols</a:t>
            </a:r>
          </a:p>
          <a:p>
            <a:r>
              <a:rPr lang="en-US" sz="1200" kern="1200" dirty="0">
                <a:solidFill>
                  <a:schemeClr val="tx1"/>
                </a:solidFill>
                <a:latin typeface="Arial" charset="0"/>
                <a:ea typeface="ＭＳ Ｐゴシック" charset="0"/>
                <a:cs typeface="ＭＳ Ｐゴシック" charset="0"/>
              </a:rPr>
              <a:t>24.1.6 – </a:t>
            </a:r>
            <a:r>
              <a:rPr lang="en-US" sz="1200" b="0" i="0" kern="1200" dirty="0">
                <a:solidFill>
                  <a:schemeClr val="tx1"/>
                </a:solidFill>
                <a:effectLst/>
                <a:latin typeface="+mn-lt"/>
                <a:ea typeface="+mn-ea"/>
                <a:cs typeface="+mn-cs"/>
              </a:rPr>
              <a:t>ICMP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24.1.7 </a:t>
            </a:r>
            <a:r>
              <a:rPr lang="en-US" sz="1200" kern="1200" dirty="0">
                <a:solidFill>
                  <a:schemeClr val="tx1"/>
                </a:solidFill>
                <a:latin typeface="Arial" charset="0"/>
                <a:ea typeface="ＭＳ Ｐゴシック" charset="0"/>
                <a:cs typeface="ＭＳ Ｐゴシック" charset="0"/>
              </a:rPr>
              <a:t>–</a:t>
            </a:r>
            <a:r>
              <a:rPr lang="en-US" sz="1200" b="0" i="0" kern="1200" dirty="0">
                <a:solidFill>
                  <a:schemeClr val="tx1"/>
                </a:solidFill>
                <a:effectLst/>
                <a:latin typeface="+mn-lt"/>
                <a:ea typeface="+mn-ea"/>
                <a:cs typeface="+mn-cs"/>
              </a:rPr>
              <a:t> Check Your Understanding - Identify the Monitored Protocol</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Tx/>
              <a:buNone/>
            </a:pPr>
            <a:r>
              <a:rPr lang="en-US" b="0"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pPr algn="l"/>
            <a:r>
              <a:rPr lang="en-US" sz="1200" b="0" dirty="0">
                <a:solidFill>
                  <a:schemeClr val="accent5">
                    <a:lumMod val="40000"/>
                    <a:lumOff val="60000"/>
                  </a:schemeClr>
                </a:solidFill>
              </a:rPr>
              <a:t>24.2 – </a:t>
            </a:r>
            <a:r>
              <a:rPr lang="en-US" dirty="0">
                <a:solidFill>
                  <a:schemeClr val="accent5">
                    <a:lumMod val="40000"/>
                    <a:lumOff val="60000"/>
                  </a:schemeClr>
                </a:solidFill>
              </a:rPr>
              <a:t>Security Technologies</a:t>
            </a:r>
          </a:p>
          <a:p>
            <a:pPr algn="l"/>
            <a:endParaRPr lang="en-US" dirty="0">
              <a:solidFill>
                <a:schemeClr val="accent5">
                  <a:lumMod val="40000"/>
                  <a:lumOff val="60000"/>
                </a:schemeClr>
              </a:solidFill>
            </a:endParaRPr>
          </a:p>
          <a:p>
            <a:pPr algn="l"/>
            <a:r>
              <a:rPr lang="en-US" sz="1050" b="1" u="sng" dirty="0"/>
              <a:t>In-Session Activities / Explanations:</a:t>
            </a:r>
            <a:endParaRPr lang="en-US" sz="1050" dirty="0"/>
          </a:p>
          <a:p>
            <a:pPr marL="171450" lvl="0" indent="-171450" algn="l">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12</a:t>
            </a:r>
            <a:r>
              <a:rPr lang="en-US" sz="1000" dirty="0">
                <a:solidFill>
                  <a:srgbClr val="FF0000"/>
                </a:solidFill>
              </a:rPr>
              <a:t> mi</a:t>
            </a:r>
            <a:r>
              <a:rPr lang="en-US" sz="1000" dirty="0"/>
              <a:t>n</a:t>
            </a:r>
          </a:p>
          <a:p>
            <a:pPr marL="171450" lvl="0" indent="-171450" algn="l">
              <a:buFont typeface="Arial" panose="020B0604020202020204" pitchFamily="34" charset="0"/>
              <a:buChar char="•"/>
            </a:pPr>
            <a:r>
              <a:rPr lang="en-US" sz="1050" b="1" dirty="0"/>
              <a:t>Instructor Notes: </a:t>
            </a:r>
            <a:endParaRPr lang="en-US" sz="1050" dirty="0"/>
          </a:p>
          <a:p>
            <a:pPr marL="341313" lvl="1" indent="-171450" algn="l">
              <a:buFont typeface="Arial" panose="020B0604020202020204" pitchFamily="34" charset="0"/>
              <a:buChar char="•"/>
            </a:pPr>
            <a:r>
              <a:rPr lang="en-US" sz="1000" dirty="0"/>
              <a:t>Give a brief introduction to the topic and discuss the security technologies and protocols.</a:t>
            </a:r>
          </a:p>
          <a:p>
            <a:pPr marL="341313" lvl="1" indent="-171450" algn="l">
              <a:buFont typeface="Arial" panose="020B0604020202020204" pitchFamily="34" charset="0"/>
              <a:buChar char="•"/>
            </a:pPr>
            <a:r>
              <a:rPr lang="en-US" sz="1000" dirty="0"/>
              <a:t>Ensure the learners have knowledge of ACLs.</a:t>
            </a:r>
          </a:p>
          <a:p>
            <a:pPr marL="341313" lvl="1" indent="-171450" algn="l">
              <a:buFont typeface="Arial" panose="020B0604020202020204" pitchFamily="34" charset="0"/>
              <a:buChar char="•"/>
            </a:pPr>
            <a:r>
              <a:rPr lang="en-US" sz="1000" baseline="0" dirty="0">
                <a:solidFill>
                  <a:prstClr val="black"/>
                </a:solidFill>
              </a:rPr>
              <a:t>Explain the effect of NAT and PAT on security monitoring.</a:t>
            </a:r>
          </a:p>
          <a:p>
            <a:pPr marL="341313" lvl="1" indent="-171450" algn="l">
              <a:buFont typeface="Arial" panose="020B0604020202020204" pitchFamily="34" charset="0"/>
              <a:buChar char="•"/>
            </a:pPr>
            <a:r>
              <a:rPr lang="en-US" sz="1000" baseline="0" dirty="0">
                <a:solidFill>
                  <a:prstClr val="black"/>
                </a:solidFill>
              </a:rPr>
              <a:t>Discuss the peer-to-peer networking and Tor with the learners.</a:t>
            </a:r>
          </a:p>
          <a:p>
            <a:pPr marL="341313" lvl="1" indent="-171450" algn="l">
              <a:buFont typeface="Arial" panose="020B0604020202020204" pitchFamily="34" charset="0"/>
              <a:buChar char="•"/>
            </a:pPr>
            <a:r>
              <a:rPr lang="en-US" sz="1000" baseline="0" dirty="0">
                <a:solidFill>
                  <a:prstClr val="black"/>
                </a:solidFill>
              </a:rPr>
              <a:t>Explain how load balancing </a:t>
            </a:r>
            <a:r>
              <a:rPr lang="en-US" sz="1000" dirty="0"/>
              <a:t>is used in the distribution of traffic.</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solidFill>
                  <a:prstClr val="black"/>
                </a:solidFill>
              </a:rPr>
              <a:t>By the end of the topic, encourage the learners to perform the activity at section 24.2.6.</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dirty="0"/>
              <a:t>ACL , NAT , PAT , Encryption,</a:t>
            </a:r>
            <a:r>
              <a:rPr lang="en-US" sz="1200" b="0" baseline="0" dirty="0"/>
              <a:t> Peer-to-Peer networking, </a:t>
            </a:r>
            <a:r>
              <a:rPr lang="en-US" sz="1200" baseline="0" dirty="0">
                <a:solidFill>
                  <a:prstClr val="black"/>
                </a:solidFill>
              </a:rPr>
              <a:t>Tor , Load balancing</a:t>
            </a:r>
            <a:r>
              <a:rPr lang="en-US" sz="1200" b="0" dirty="0"/>
              <a:t>                </a:t>
            </a:r>
            <a:endParaRPr lang="en-US" b="0" dirty="0">
              <a:solidFill>
                <a:srgbClr val="FF0000"/>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24.2.1 – </a:t>
            </a:r>
            <a:r>
              <a:rPr lang="en-US" sz="1200" b="0" i="0" kern="1200" dirty="0">
                <a:solidFill>
                  <a:schemeClr val="tx1"/>
                </a:solidFill>
                <a:effectLst/>
                <a:latin typeface="+mn-lt"/>
                <a:ea typeface="+mn-ea"/>
                <a:cs typeface="+mn-cs"/>
              </a:rPr>
              <a:t>ACLs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24.2.1 – </a:t>
            </a:r>
            <a:r>
              <a:rPr lang="en-US" sz="1200" b="0" i="0" kern="1200" dirty="0">
                <a:solidFill>
                  <a:schemeClr val="tx1"/>
                </a:solidFill>
                <a:effectLst/>
                <a:latin typeface="+mn-lt"/>
                <a:ea typeface="+mn-ea"/>
                <a:cs typeface="+mn-cs"/>
              </a:rPr>
              <a:t>ACLs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24.2.2 – </a:t>
            </a:r>
            <a:r>
              <a:rPr lang="en-US" dirty="0"/>
              <a:t>NAT and PAT</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24.2.3 – </a:t>
            </a:r>
            <a:r>
              <a:rPr lang="en-US" sz="1200" b="0" i="0" kern="1200" dirty="0">
                <a:solidFill>
                  <a:schemeClr val="tx1"/>
                </a:solidFill>
                <a:effectLst/>
                <a:latin typeface="+mn-lt"/>
                <a:ea typeface="+mn-ea"/>
                <a:cs typeface="+mn-cs"/>
              </a:rPr>
              <a:t>Encryption, Encapsulation, and Tunneling</a:t>
            </a: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24.2.4 – </a:t>
            </a:r>
            <a:r>
              <a:rPr lang="en-US" sz="1200" b="0" i="0" kern="1200" dirty="0">
                <a:solidFill>
                  <a:schemeClr val="tx1"/>
                </a:solidFill>
                <a:effectLst/>
                <a:latin typeface="+mn-lt"/>
                <a:ea typeface="+mn-ea"/>
                <a:cs typeface="+mn-cs"/>
              </a:rPr>
              <a:t>Peer-to-Peer Networking and Tor</a:t>
            </a:r>
          </a:p>
        </p:txBody>
      </p:sp>
    </p:spTree>
    <p:extLst>
      <p:ext uri="{BB962C8B-B14F-4D97-AF65-F5344CB8AC3E}">
        <p14:creationId xmlns:p14="http://schemas.microsoft.com/office/powerpoint/2010/main" val="35251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24.2.4 – </a:t>
            </a:r>
            <a:r>
              <a:rPr lang="en-US" sz="1200" b="0" i="0" kern="1200" dirty="0">
                <a:solidFill>
                  <a:schemeClr val="tx1"/>
                </a:solidFill>
                <a:effectLst/>
                <a:latin typeface="+mn-lt"/>
                <a:ea typeface="+mn-ea"/>
                <a:cs typeface="+mn-cs"/>
              </a:rPr>
              <a:t>Peer-to-Peer Networking and Tor</a:t>
            </a:r>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24.2.4 – </a:t>
            </a:r>
            <a:r>
              <a:rPr lang="en-US" sz="1200" b="0" i="0" kern="1200" dirty="0">
                <a:solidFill>
                  <a:schemeClr val="tx1"/>
                </a:solidFill>
                <a:effectLst/>
                <a:latin typeface="+mn-lt"/>
                <a:ea typeface="+mn-ea"/>
                <a:cs typeface="+mn-cs"/>
              </a:rPr>
              <a:t>Peer-to-Peer Networking and Tor</a:t>
            </a:r>
          </a:p>
        </p:txBody>
      </p:sp>
    </p:spTree>
    <p:extLst>
      <p:ext uri="{BB962C8B-B14F-4D97-AF65-F5344CB8AC3E}">
        <p14:creationId xmlns:p14="http://schemas.microsoft.com/office/powerpoint/2010/main" val="2690422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466822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24.2.4 – </a:t>
            </a:r>
            <a:r>
              <a:rPr lang="en-US" sz="1200" b="0" i="0" kern="1200" dirty="0">
                <a:solidFill>
                  <a:schemeClr val="tx1"/>
                </a:solidFill>
                <a:effectLst/>
                <a:latin typeface="+mn-lt"/>
                <a:ea typeface="+mn-ea"/>
                <a:cs typeface="+mn-cs"/>
              </a:rPr>
              <a:t>Peer-to-Peer Networking and Tor</a:t>
            </a:r>
          </a:p>
        </p:txBody>
      </p:sp>
    </p:spTree>
    <p:extLst>
      <p:ext uri="{BB962C8B-B14F-4D97-AF65-F5344CB8AC3E}">
        <p14:creationId xmlns:p14="http://schemas.microsoft.com/office/powerpoint/2010/main" val="429007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24.2.5 – </a:t>
            </a:r>
            <a:r>
              <a:rPr lang="en-US" sz="1200" b="0" i="0" kern="1200" dirty="0">
                <a:solidFill>
                  <a:schemeClr val="tx1"/>
                </a:solidFill>
                <a:effectLst/>
                <a:latin typeface="+mn-lt"/>
                <a:ea typeface="+mn-ea"/>
                <a:cs typeface="+mn-cs"/>
              </a:rPr>
              <a:t>Load Balancing</a:t>
            </a:r>
          </a:p>
        </p:txBody>
      </p:sp>
    </p:spTree>
    <p:extLst>
      <p:ext uri="{BB962C8B-B14F-4D97-AF65-F5344CB8AC3E}">
        <p14:creationId xmlns:p14="http://schemas.microsoft.com/office/powerpoint/2010/main" val="3525190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24.2 – </a:t>
            </a:r>
            <a:r>
              <a:rPr lang="en-US" sz="1200" dirty="0"/>
              <a:t>Security Technologies</a:t>
            </a:r>
          </a:p>
          <a:p>
            <a:r>
              <a:rPr lang="en-US" sz="1200" kern="1200" dirty="0">
                <a:solidFill>
                  <a:schemeClr val="tx1"/>
                </a:solidFill>
                <a:latin typeface="Arial" charset="0"/>
                <a:ea typeface="ＭＳ Ｐゴシック" charset="0"/>
                <a:cs typeface="ＭＳ Ｐゴシック" charset="0"/>
              </a:rPr>
              <a:t>24.2.5 – </a:t>
            </a:r>
            <a:r>
              <a:rPr lang="en-US" sz="1200" b="0" i="0" kern="1200" dirty="0">
                <a:solidFill>
                  <a:schemeClr val="tx1"/>
                </a:solidFill>
                <a:effectLst/>
                <a:latin typeface="+mn-lt"/>
                <a:ea typeface="+mn-ea"/>
                <a:cs typeface="+mn-cs"/>
              </a:rPr>
              <a:t>Load Balancing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24.2.6 </a:t>
            </a:r>
            <a:r>
              <a:rPr lang="en-US" sz="1200" kern="1200" dirty="0">
                <a:solidFill>
                  <a:schemeClr val="tx1"/>
                </a:solidFill>
                <a:latin typeface="Arial" charset="0"/>
                <a:ea typeface="ＭＳ Ｐゴシック" charset="0"/>
                <a:cs typeface="ＭＳ Ｐゴシック" charset="0"/>
              </a:rPr>
              <a:t>–</a:t>
            </a:r>
            <a:r>
              <a:rPr lang="en-US" sz="1200" b="0" i="0" kern="1200" dirty="0">
                <a:solidFill>
                  <a:schemeClr val="tx1"/>
                </a:solidFill>
                <a:effectLst/>
                <a:latin typeface="+mn-lt"/>
                <a:ea typeface="+mn-ea"/>
                <a:cs typeface="+mn-cs"/>
              </a:rPr>
              <a:t> Check Your Understanding - Identify the Impact of the Technology on Security and Monitoring</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92186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a:t>
            </a:r>
            <a:r>
              <a:rPr lang="en-US" sz="1200" b="0" dirty="0">
                <a:solidFill>
                  <a:srgbClr val="FF0000"/>
                </a:solidFill>
              </a:rPr>
              <a:t>4.3 </a:t>
            </a:r>
            <a:r>
              <a:rPr lang="en-US" b="0" dirty="0">
                <a:solidFill>
                  <a:srgbClr val="FF0000"/>
                </a:solidFill>
              </a:rPr>
              <a:t>–</a:t>
            </a:r>
            <a:r>
              <a:rPr lang="en-US" sz="1200" b="0" dirty="0">
                <a:solidFill>
                  <a:srgbClr val="FF0000"/>
                </a:solidFill>
              </a:rPr>
              <a:t> T</a:t>
            </a:r>
            <a:r>
              <a:rPr lang="en-IN" sz="1200" b="0" i="0" kern="1200" dirty="0">
                <a:solidFill>
                  <a:schemeClr val="tx1"/>
                </a:solidFill>
                <a:effectLst/>
                <a:latin typeface="+mn-lt"/>
                <a:ea typeface="+mn-ea"/>
                <a:cs typeface="+mn-cs"/>
              </a:rPr>
              <a:t>echnologies and Protocols Summary</a:t>
            </a:r>
            <a:endParaRPr lang="en-US" dirty="0">
              <a:solidFill>
                <a:schemeClr val="accent5">
                  <a:lumMod val="40000"/>
                  <a:lumOff val="60000"/>
                </a:schemeClr>
              </a:solidFill>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b="1" u="sng" dirty="0">
                <a:solidFill>
                  <a:prstClr val="black"/>
                </a:solidFill>
              </a:rPr>
              <a:t>In-Session Activities / Explanations:</a:t>
            </a:r>
            <a:endParaRPr lang="en-US" sz="1200" dirty="0">
              <a:solidFill>
                <a:prstClr val="black"/>
              </a:solidFill>
            </a:endParaRPr>
          </a:p>
          <a:p>
            <a:pPr marL="171450" lvl="0" indent="-171450">
              <a:buFont typeface="Arial" panose="020B0604020202020204" pitchFamily="34" charset="0"/>
              <a:buChar char="•"/>
            </a:pPr>
            <a:r>
              <a:rPr lang="en-US" sz="1100" b="1" dirty="0">
                <a:solidFill>
                  <a:prstClr val="black"/>
                </a:solidFill>
              </a:rPr>
              <a:t>Time:</a:t>
            </a:r>
            <a:r>
              <a:rPr lang="en-US" sz="2000" b="1" dirty="0">
                <a:solidFill>
                  <a:prstClr val="black"/>
                </a:solidFill>
              </a:rPr>
              <a:t> </a:t>
            </a:r>
            <a:r>
              <a:rPr lang="en-US" sz="1050" dirty="0">
                <a:solidFill>
                  <a:prstClr val="black"/>
                </a:solidFill>
              </a:rPr>
              <a:t>5 min</a:t>
            </a:r>
          </a:p>
          <a:p>
            <a:pPr marL="171450" lvl="0" indent="-171450">
              <a:buFont typeface="Arial" panose="020B0604020202020204" pitchFamily="34" charset="0"/>
              <a:buChar char="•"/>
              <a:tabLst>
                <a:tab pos="117475" algn="l"/>
              </a:tabLst>
            </a:pPr>
            <a:r>
              <a:rPr lang="en-US" sz="1100" b="1" dirty="0">
                <a:solidFill>
                  <a:prstClr val="black"/>
                </a:solidFill>
              </a:rPr>
              <a:t>Instructor Notes: </a:t>
            </a:r>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By the end of the topic, enquire ho</a:t>
            </a:r>
            <a:r>
              <a:rPr lang="en-US" sz="1000" b="0" i="0" kern="1200" dirty="0">
                <a:solidFill>
                  <a:schemeClr val="tx1"/>
                </a:solidFill>
                <a:effectLst/>
                <a:latin typeface="+mn-lt"/>
                <a:ea typeface="+mn-ea"/>
                <a:cs typeface="+mn-cs"/>
              </a:rPr>
              <a:t>w the learners performed during the quiz at section 24.3.2. </a:t>
            </a:r>
            <a:endParaRPr lang="en-US" sz="1000" kern="1200" dirty="0">
              <a:solidFill>
                <a:schemeClr val="tx1"/>
              </a:solidFill>
              <a:latin typeface="+mn-lt"/>
              <a:ea typeface="+mn-ea"/>
              <a:cs typeface="+mn-cs"/>
            </a:endParaRPr>
          </a:p>
          <a:p>
            <a:pPr marL="171450" lvl="0" indent="-171450" algn="l" defTabSz="457200" rtl="0" eaLnBrk="1" latinLnBrk="0" hangingPunct="1">
              <a:buFont typeface="Arial" panose="020B0604020202020204" pitchFamily="34" charset="0"/>
              <a:buChar char="•"/>
              <a:tabLst>
                <a:tab pos="117475" algn="l"/>
              </a:tabLst>
            </a:pPr>
            <a:r>
              <a:rPr lang="en-US" sz="1100" b="1" kern="1200" dirty="0">
                <a:solidFill>
                  <a:prstClr val="black"/>
                </a:solidFill>
                <a:latin typeface="+mn-lt"/>
                <a:ea typeface="+mn-ea"/>
                <a:cs typeface="+mn-cs"/>
              </a:rPr>
              <a:t>Key Points</a:t>
            </a:r>
            <a:r>
              <a:rPr lang="en-US" sz="1100" b="1" i="0" kern="1200" dirty="0">
                <a:solidFill>
                  <a:prstClr val="black"/>
                </a:solidFill>
                <a:latin typeface="+mn-lt"/>
                <a:ea typeface="+mn-ea"/>
                <a:cs typeface="+mn-cs"/>
              </a:rPr>
              <a:t>:</a:t>
            </a:r>
            <a:r>
              <a:rPr lang="en-US" sz="1100" b="0" i="0" kern="1200" dirty="0">
                <a:solidFill>
                  <a:prstClr val="black"/>
                </a:solidFill>
                <a:latin typeface="+mn-lt"/>
                <a:ea typeface="+mn-ea"/>
                <a:cs typeface="+mn-cs"/>
              </a:rPr>
              <a:t> NA</a:t>
            </a:r>
            <a:endParaRPr lang="en-US" i="0"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24.3 – Technologies and Protocols Summary</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24.3.1 – What Did I Learn in this Module?</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24.3 – Technologies and Protocols Summary</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24.3.1 – What Did I Learn in this Module?</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24 – </a:t>
            </a:r>
            <a:r>
              <a:rPr lang="en-US" dirty="0">
                <a:solidFill>
                  <a:schemeClr val="accent5">
                    <a:lumMod val="40000"/>
                    <a:lumOff val="60000"/>
                  </a:schemeClr>
                </a:solidFill>
              </a:rPr>
              <a:t>Technologies and Protocols</a:t>
            </a:r>
          </a:p>
          <a:p>
            <a:r>
              <a:rPr lang="en-US" sz="1200" b="0" dirty="0">
                <a:solidFill>
                  <a:schemeClr val="accent5">
                    <a:lumMod val="40000"/>
                    <a:lumOff val="60000"/>
                  </a:schemeClr>
                </a:solidFill>
              </a:rPr>
              <a:t>24.3 – Technologies and Protocols Summary</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24.3.1 – What Did I Learn in this Module</a:t>
            </a:r>
            <a:r>
              <a:rPr lang="en-US" sz="1200" b="0" i="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24.3.2 – Technologies and Protocols Quiz</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24 – </a:t>
            </a:r>
            <a:r>
              <a:rPr lang="en-US" dirty="0">
                <a:solidFill>
                  <a:schemeClr val="accent5">
                    <a:lumMod val="40000"/>
                    <a:lumOff val="60000"/>
                  </a:schemeClr>
                </a:solidFill>
              </a:rPr>
              <a:t>Technologies and Protocols</a:t>
            </a: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07483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Cisco Networking</a:t>
            </a:r>
            <a:r>
              <a:rPr lang="en-US" baseline="0" dirty="0">
                <a:solidFill>
                  <a:schemeClr val="accent5">
                    <a:lumMod val="40000"/>
                    <a:lumOff val="60000"/>
                  </a:schemeClr>
                </a:solidFill>
              </a:rPr>
              <a:t> Academy Program</a:t>
            </a:r>
            <a:endParaRPr lang="en-US" dirty="0">
              <a:solidFill>
                <a:schemeClr val="accent5">
                  <a:lumMod val="40000"/>
                  <a:lumOff val="60000"/>
                </a:schemeClr>
              </a:solidFill>
            </a:endParaRPr>
          </a:p>
          <a:p>
            <a:r>
              <a:rPr lang="en-US" dirty="0">
                <a:solidFill>
                  <a:schemeClr val="accent5">
                    <a:lumMod val="40000"/>
                    <a:lumOff val="60000"/>
                  </a:schemeClr>
                </a:solidFill>
              </a:rPr>
              <a:t>CyberOps Associate v1.0</a:t>
            </a:r>
          </a:p>
          <a:p>
            <a:pPr>
              <a:buFontTx/>
              <a:buNone/>
            </a:pPr>
            <a:r>
              <a:rPr lang="en-US" sz="1200" b="0" dirty="0"/>
              <a:t>Module 24: </a:t>
            </a:r>
            <a:r>
              <a:rPr lang="en-US" dirty="0">
                <a:solidFill>
                  <a:schemeClr val="accent5">
                    <a:lumMod val="40000"/>
                    <a:lumOff val="60000"/>
                  </a:schemeClr>
                </a:solidFill>
              </a:rPr>
              <a:t>Technologies and Protocols</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t>5 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p>
          <a:p>
            <a:pPr marL="341313" lvl="1" indent="-171450">
              <a:buFont typeface="Arial" panose="020B0604020202020204" pitchFamily="34" charset="0"/>
              <a:buChar char="•"/>
            </a:pPr>
            <a:r>
              <a:rPr lang="en-US" sz="1200" b="0" i="0" kern="1200" dirty="0">
                <a:solidFill>
                  <a:schemeClr val="tx1"/>
                </a:solidFill>
                <a:effectLst/>
                <a:latin typeface="+mn-lt"/>
                <a:ea typeface="+mn-ea"/>
                <a:cs typeface="+mn-cs"/>
              </a:rPr>
              <a:t>Interact with the audience to provide an overview of how technologies and protocols interact and impact network security monitoring.</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auto" latinLnBrk="0" hangingPunct="0">
              <a:lnSpc>
                <a:spcPct val="100000"/>
              </a:lnSpc>
              <a:spcBef>
                <a:spcPct val="0"/>
              </a:spcBef>
              <a:spcAft>
                <a:spcPct val="0"/>
              </a:spcAft>
              <a:buClrTx/>
              <a:buSzTx/>
              <a:buFontTx/>
              <a:buNone/>
              <a:tabLst/>
              <a:defRPr/>
            </a:pPr>
            <a:r>
              <a:rPr lang="en-US" dirty="0">
                <a:solidFill>
                  <a:schemeClr val="accent5">
                    <a:lumMod val="40000"/>
                    <a:lumOff val="60000"/>
                  </a:schemeClr>
                </a:solidFill>
              </a:rPr>
              <a:t>CyberOps Associate v1.0</a:t>
            </a:r>
          </a:p>
          <a:p>
            <a:pPr marL="0" indent="0" defTabSz="914400" eaLnBrk="0" hangingPunct="0">
              <a:spcBef>
                <a:spcPct val="0"/>
              </a:spcBef>
              <a:spcAft>
                <a:spcPct val="0"/>
              </a:spcAft>
              <a:buClrTx/>
              <a:buSzTx/>
              <a:buNone/>
            </a:pPr>
            <a:r>
              <a:rPr lang="en-US" sz="1200" b="0" dirty="0"/>
              <a:t>24 – </a:t>
            </a:r>
            <a:r>
              <a:rPr lang="en-US" dirty="0">
                <a:solidFill>
                  <a:schemeClr val="accent5">
                    <a:lumMod val="40000"/>
                    <a:lumOff val="60000"/>
                  </a:schemeClr>
                </a:solidFill>
              </a:rPr>
              <a:t>Technologies and Protocols</a:t>
            </a:r>
          </a:p>
          <a:p>
            <a:pPr marL="0" indent="0" defTabSz="914400" eaLnBrk="0" hangingPunct="0">
              <a:spcBef>
                <a:spcPct val="0"/>
              </a:spcBef>
              <a:spcAft>
                <a:spcPct val="0"/>
              </a:spcAft>
              <a:buClrTx/>
              <a:buSzTx/>
              <a:buNone/>
            </a:pPr>
            <a:r>
              <a:rPr lang="en-GB" dirty="0"/>
              <a:t>24.0 </a:t>
            </a:r>
            <a:r>
              <a:rPr lang="en-IN" dirty="0">
                <a:latin typeface="Times New Roman"/>
                <a:cs typeface="Times New Roman"/>
              </a:rPr>
              <a:t>– Introduction</a:t>
            </a:r>
          </a:p>
          <a:p>
            <a:pPr marL="0" indent="0" defTabSz="914400" eaLnBrk="0" hangingPunct="0">
              <a:spcBef>
                <a:spcPct val="0"/>
              </a:spcBef>
              <a:spcAft>
                <a:spcPct val="0"/>
              </a:spcAft>
              <a:buClrTx/>
              <a:buSzTx/>
              <a:buNone/>
            </a:pPr>
            <a:r>
              <a:rPr lang="en-IN" dirty="0">
                <a:latin typeface="Times New Roman"/>
                <a:cs typeface="Times New Roman"/>
              </a:rPr>
              <a:t>24.0.2 – What Will I Learn in this Module?</a:t>
            </a:r>
          </a:p>
          <a:p>
            <a:pPr marL="0" indent="0" defTabSz="914400" eaLnBrk="0" hangingPunct="0">
              <a:spcBef>
                <a:spcPct val="0"/>
              </a:spcBef>
              <a:spcAft>
                <a:spcPct val="0"/>
              </a:spcAft>
              <a:buClrTx/>
              <a:buSzTx/>
              <a:buNone/>
            </a:pPr>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24: Technologies and Protocols</a:t>
            </a:r>
            <a:endParaRPr lang="en-US" dirty="0">
              <a:solidFill>
                <a:srgbClr val="FF0000"/>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20384836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468858"/>
            <a:ext cx="7494520" cy="1802391"/>
          </a:xfrm>
        </p:spPr>
        <p:txBody>
          <a:bodyPr/>
          <a:lstStyle/>
          <a:p>
            <a:r>
              <a:rPr lang="en-US" dirty="0">
                <a:solidFill>
                  <a:schemeClr val="accent5">
                    <a:lumMod val="40000"/>
                    <a:lumOff val="60000"/>
                  </a:schemeClr>
                </a:solidFill>
              </a:rPr>
              <a:t>24.1 Monitoring Common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Syslog and NTP</a:t>
            </a:r>
          </a:p>
        </p:txBody>
      </p:sp>
      <p:sp>
        <p:nvSpPr>
          <p:cNvPr id="2" name="Content Placeholder 1"/>
          <p:cNvSpPr>
            <a:spLocks noGrp="1"/>
          </p:cNvSpPr>
          <p:nvPr>
            <p:ph idx="1"/>
          </p:nvPr>
        </p:nvSpPr>
        <p:spPr>
          <a:xfrm>
            <a:off x="135926" y="771489"/>
            <a:ext cx="8906967" cy="4083592"/>
          </a:xfrm>
        </p:spPr>
        <p:txBody>
          <a:bodyPr/>
          <a:lstStyle/>
          <a:p>
            <a:pPr>
              <a:buFont typeface="Arial" pitchFamily="34" charset="0"/>
              <a:buChar char="•"/>
            </a:pPr>
            <a:r>
              <a:rPr lang="en-US" sz="1600" dirty="0"/>
              <a:t>Syslog and Network Time Protocol (NTP) are essential to the work of the cybersecurity analyst.</a:t>
            </a:r>
          </a:p>
          <a:p>
            <a:pPr>
              <a:buFont typeface="Arial" pitchFamily="34" charset="0"/>
              <a:buChar char="•"/>
            </a:pPr>
            <a:r>
              <a:rPr lang="en-US" sz="1600" dirty="0"/>
              <a:t>The syslog standard is used for logging event messages from network devices and endpoints.</a:t>
            </a:r>
          </a:p>
          <a:p>
            <a:pPr>
              <a:buFont typeface="Arial" pitchFamily="34" charset="0"/>
              <a:buChar char="•"/>
            </a:pPr>
            <a:r>
              <a:rPr lang="en-US" sz="1600" dirty="0"/>
              <a:t>The standard allows for a system-neutral means of transmitting, storing, and analyzing messages. </a:t>
            </a:r>
          </a:p>
          <a:p>
            <a:pPr>
              <a:buFont typeface="Arial" pitchFamily="34" charset="0"/>
              <a:buChar char="•"/>
            </a:pPr>
            <a:r>
              <a:rPr lang="en-US" sz="1600" dirty="0"/>
              <a:t>Many types of devices from many different vendors can use syslog to send log entries to central servers that run a syslog daemon. This centralization of log collection helps to make security monitoring practical. Servers that run syslog typically listen on UDP port 514.</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782" y="3280134"/>
            <a:ext cx="6553400" cy="180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Syslog and NTP (Contd.)</a:t>
            </a:r>
          </a:p>
        </p:txBody>
      </p:sp>
      <p:sp>
        <p:nvSpPr>
          <p:cNvPr id="2" name="Content Placeholder 1"/>
          <p:cNvSpPr>
            <a:spLocks noGrp="1"/>
          </p:cNvSpPr>
          <p:nvPr>
            <p:ph idx="1"/>
          </p:nvPr>
        </p:nvSpPr>
        <p:spPr>
          <a:xfrm>
            <a:off x="123570" y="820917"/>
            <a:ext cx="8906967" cy="4083592"/>
          </a:xfrm>
        </p:spPr>
        <p:txBody>
          <a:bodyPr/>
          <a:lstStyle/>
          <a:p>
            <a:pPr>
              <a:buFont typeface="Arial" panose="020B0604020202020204" pitchFamily="34" charset="0"/>
              <a:buChar char="•"/>
            </a:pPr>
            <a:r>
              <a:rPr lang="en-US" sz="1600" dirty="0"/>
              <a:t>As syslog is so important to security monitoring, syslog servers may be a target for threat actors. </a:t>
            </a:r>
          </a:p>
          <a:p>
            <a:pPr>
              <a:buFont typeface="Arial" panose="020B0604020202020204" pitchFamily="34" charset="0"/>
              <a:buChar char="•"/>
            </a:pPr>
            <a:r>
              <a:rPr lang="en-US" sz="1600" dirty="0"/>
              <a:t>Some exploits, such as those involving data exfiltration, can take a long time to complete due to the very slow ways in which data is secretly stolen from the network. </a:t>
            </a:r>
          </a:p>
          <a:p>
            <a:pPr>
              <a:buFont typeface="Arial" panose="020B0604020202020204" pitchFamily="34" charset="0"/>
              <a:buChar char="•"/>
            </a:pPr>
            <a:r>
              <a:rPr lang="en-US" sz="1600" dirty="0"/>
              <a:t>Some attackers may try to hide the fact that exfiltration is occurring. They attack the syslog servers that contain the information that could lead to detection of the exploit. </a:t>
            </a:r>
          </a:p>
          <a:p>
            <a:pPr>
              <a:buFont typeface="Arial" panose="020B0604020202020204" pitchFamily="34" charset="0"/>
              <a:buChar char="•"/>
            </a:pPr>
            <a:r>
              <a:rPr lang="en-US" sz="1600" dirty="0"/>
              <a:t>Hackers may attempt to block the transfer of data from syslog clients to servers, tamper with or destroy log data, or tamper with the software that creates and transmits log messages. </a:t>
            </a:r>
          </a:p>
          <a:p>
            <a:pPr>
              <a:buFont typeface="Arial" panose="020B0604020202020204" pitchFamily="34" charset="0"/>
              <a:buChar char="•"/>
            </a:pPr>
            <a:r>
              <a:rPr lang="en-US" sz="1600" dirty="0"/>
              <a:t>The next generation (ng) syslog implementation, known as syslog-ng, offers enhancements that can help prevent some of the exploits that target syslog.</a:t>
            </a:r>
          </a:p>
        </p:txBody>
      </p:sp>
    </p:spTree>
    <p:custDataLst>
      <p:tags r:id="rId1"/>
    </p:custDataLst>
    <p:extLst>
      <p:ext uri="{BB962C8B-B14F-4D97-AF65-F5344CB8AC3E}">
        <p14:creationId xmlns:p14="http://schemas.microsoft.com/office/powerpoint/2010/main" val="165712163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NTP</a:t>
            </a:r>
          </a:p>
        </p:txBody>
      </p:sp>
      <p:sp>
        <p:nvSpPr>
          <p:cNvPr id="2" name="Content Placeholder 1"/>
          <p:cNvSpPr>
            <a:spLocks noGrp="1"/>
          </p:cNvSpPr>
          <p:nvPr>
            <p:ph idx="1"/>
          </p:nvPr>
        </p:nvSpPr>
        <p:spPr>
          <a:xfrm>
            <a:off x="1" y="820917"/>
            <a:ext cx="5167560" cy="3863709"/>
          </a:xfrm>
        </p:spPr>
        <p:txBody>
          <a:bodyPr/>
          <a:lstStyle/>
          <a:p>
            <a:pPr>
              <a:buFont typeface="Arial" pitchFamily="34" charset="0"/>
              <a:buChar char="•"/>
            </a:pPr>
            <a:r>
              <a:rPr lang="en-US" sz="1600" dirty="0"/>
              <a:t>Syslog messages are usually timestamped. As the messages come from many devices, so it is important that the devices share a consistent timeclock. This can be achieved by using Network Time Protocol (NTP).</a:t>
            </a:r>
          </a:p>
          <a:p>
            <a:pPr>
              <a:buFont typeface="Arial" pitchFamily="34" charset="0"/>
              <a:buChar char="•"/>
            </a:pPr>
            <a:r>
              <a:rPr lang="en-US" sz="1600" dirty="0"/>
              <a:t>NTP uses a hierarchy of authoritative time sources to share time information between devices on the network. NTP operates on UDP port 123.</a:t>
            </a:r>
          </a:p>
          <a:p>
            <a:pPr>
              <a:buFont typeface="Arial" pitchFamily="34" charset="0"/>
              <a:buChar char="•"/>
            </a:pPr>
            <a:r>
              <a:rPr lang="en-US" sz="1600" dirty="0"/>
              <a:t>Threat actors may attempt to attack the NTP infrastructure in order to corrupt time information used to correlate logged network events. </a:t>
            </a:r>
          </a:p>
          <a:p>
            <a:pPr>
              <a:buFont typeface="Arial" pitchFamily="34" charset="0"/>
              <a:buChar char="•"/>
            </a:pPr>
            <a:r>
              <a:rPr lang="en-US" sz="1600" dirty="0"/>
              <a:t>Threat actors have been known to use NTP systems to direct DDoS attacks through vulnerabilities in client or server software. These attacks can disrupt network availability.</a:t>
            </a:r>
          </a:p>
          <a:p>
            <a:pPr marL="0" indent="0">
              <a:buNone/>
            </a:pPr>
            <a:r>
              <a:rPr lang="en-US" sz="1600" dirty="0"/>
              <a:t/>
            </a:r>
            <a:br>
              <a:rPr lang="en-US" sz="1600" dirty="0"/>
            </a:br>
            <a:r>
              <a:rPr lang="en-US" sz="1600" dirty="0"/>
              <a:t/>
            </a:r>
            <a:br>
              <a:rPr lang="en-US" sz="1600" dirty="0"/>
            </a:br>
            <a:endParaRPr lang="en-US" sz="1600"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561" y="820917"/>
            <a:ext cx="3840480" cy="386370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0644151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DNS</a:t>
            </a:r>
          </a:p>
        </p:txBody>
      </p:sp>
      <p:sp>
        <p:nvSpPr>
          <p:cNvPr id="2" name="Content Placeholder 1"/>
          <p:cNvSpPr>
            <a:spLocks noGrp="1"/>
          </p:cNvSpPr>
          <p:nvPr>
            <p:ph idx="1"/>
          </p:nvPr>
        </p:nvSpPr>
        <p:spPr>
          <a:xfrm>
            <a:off x="72050" y="735964"/>
            <a:ext cx="8999900" cy="4083592"/>
          </a:xfrm>
        </p:spPr>
        <p:txBody>
          <a:bodyPr/>
          <a:lstStyle/>
          <a:p>
            <a:pPr>
              <a:buFont typeface="Arial" pitchFamily="34" charset="0"/>
              <a:buChar char="•"/>
            </a:pPr>
            <a:r>
              <a:rPr lang="en-US" sz="1600" dirty="0"/>
              <a:t>DNS is now used by many types of malware. Some varieties of malware use DNS to communicate with command-and-control (CnC) servers and to exfiltrate data in traffic disguised as normal DNS queries. </a:t>
            </a:r>
          </a:p>
          <a:p>
            <a:pPr>
              <a:buFont typeface="Arial" pitchFamily="34" charset="0"/>
              <a:buChar char="•"/>
            </a:pPr>
            <a:r>
              <a:rPr lang="en-US" sz="1600" dirty="0"/>
              <a:t>Malware could encode stolen data as the subdomain portion of a DNS lookup for a domain where the nameserver is under control of an attacker.</a:t>
            </a:r>
          </a:p>
          <a:p>
            <a:pPr>
              <a:buFont typeface="Arial" pitchFamily="34" charset="0"/>
              <a:buChar char="•"/>
            </a:pPr>
            <a:r>
              <a:rPr lang="en-US" sz="1600" dirty="0"/>
              <a:t>A DNS lookup for ‘long-string-of-exfiltrated-data.example.com’ would be forwarded to the nameserver of example.com, which would record ‘long-string-of-exfiltrated-data’ and reply back to the malware with a coded response. This use of the DNS subdomain is shown in the figure. The exfiltrated data is the encoded text shown in the box. The threat actor collects the encoded data, decodes and combines it, and now has access to an entire data file.</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003" y="3551657"/>
            <a:ext cx="4491484" cy="144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512386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DNS (Contd.)</a:t>
            </a:r>
          </a:p>
        </p:txBody>
      </p:sp>
      <p:sp>
        <p:nvSpPr>
          <p:cNvPr id="2" name="Content Placeholder 1"/>
          <p:cNvSpPr>
            <a:spLocks noGrp="1"/>
          </p:cNvSpPr>
          <p:nvPr>
            <p:ph idx="1"/>
          </p:nvPr>
        </p:nvSpPr>
        <p:spPr>
          <a:xfrm>
            <a:off x="98856" y="820917"/>
            <a:ext cx="8999935" cy="4083592"/>
          </a:xfrm>
        </p:spPr>
        <p:txBody>
          <a:bodyPr/>
          <a:lstStyle/>
          <a:p>
            <a:pPr>
              <a:buFont typeface="Arial" pitchFamily="34" charset="0"/>
              <a:buChar char="•"/>
            </a:pPr>
            <a:r>
              <a:rPr lang="en-US" sz="1600" dirty="0"/>
              <a:t>It is likely that the subdomain part of such requests would be much longer than usual requests. Cyber analysts can use the distribution of the lengths of subdomains within DNS requests to construct a mathematical model that describes normality. </a:t>
            </a:r>
          </a:p>
          <a:p>
            <a:pPr>
              <a:buFont typeface="Arial" pitchFamily="34" charset="0"/>
              <a:buChar char="•"/>
            </a:pPr>
            <a:r>
              <a:rPr lang="en-US" sz="1600" dirty="0"/>
              <a:t>They can then use this to compare their observations and identify an abuse of the DNS query process. For example, it would not be normal to see a host on the network sending a query to aW4gcGxhY2UgdG8gcHJvdGVjdC.example.com.</a:t>
            </a:r>
          </a:p>
          <a:p>
            <a:pPr>
              <a:buFont typeface="Arial" pitchFamily="34" charset="0"/>
              <a:buChar char="•"/>
            </a:pPr>
            <a:r>
              <a:rPr lang="en-US" sz="1600" dirty="0"/>
              <a:t>DNS queries for randomly generated domain names, or extremely long random-appearing subdomains, should be considered suspicious, especially if their occurrence spikes dramatically on the network. </a:t>
            </a:r>
          </a:p>
          <a:p>
            <a:pPr>
              <a:buFont typeface="Arial" pitchFamily="34" charset="0"/>
              <a:buChar char="•"/>
            </a:pPr>
            <a:r>
              <a:rPr lang="en-US" sz="1600" dirty="0"/>
              <a:t>DNS proxy logs can be analyzed to detect these conditions. </a:t>
            </a:r>
          </a:p>
          <a:p>
            <a:pPr>
              <a:buFont typeface="Arial" pitchFamily="34" charset="0"/>
              <a:buChar char="•"/>
            </a:pPr>
            <a:r>
              <a:rPr lang="en-US" sz="1600" dirty="0"/>
              <a:t>Alternatively, services such as the Cisco Umbrella passive DNS service can be used to block requests to suspected CnC and exploit domains.</a:t>
            </a:r>
          </a:p>
          <a:p>
            <a:pPr marL="0" indent="0">
              <a:buNone/>
            </a:pPr>
            <a:r>
              <a:rPr lang="en-US" sz="1600" dirty="0"/>
              <a:t/>
            </a:r>
            <a:br>
              <a:rPr lang="en-US" sz="1600" dirty="0"/>
            </a:br>
            <a:endParaRPr lang="en-US" sz="1600" dirty="0"/>
          </a:p>
        </p:txBody>
      </p:sp>
    </p:spTree>
    <p:custDataLst>
      <p:tags r:id="rId1"/>
    </p:custDataLst>
    <p:extLst>
      <p:ext uri="{BB962C8B-B14F-4D97-AF65-F5344CB8AC3E}">
        <p14:creationId xmlns:p14="http://schemas.microsoft.com/office/powerpoint/2010/main" val="71913472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HTTP and HTTPS</a:t>
            </a:r>
          </a:p>
        </p:txBody>
      </p:sp>
      <p:sp>
        <p:nvSpPr>
          <p:cNvPr id="2" name="Content Placeholder 1"/>
          <p:cNvSpPr>
            <a:spLocks noGrp="1"/>
          </p:cNvSpPr>
          <p:nvPr>
            <p:ph idx="1"/>
          </p:nvPr>
        </p:nvSpPr>
        <p:spPr>
          <a:xfrm>
            <a:off x="61786" y="709704"/>
            <a:ext cx="8999934" cy="4083592"/>
          </a:xfrm>
        </p:spPr>
        <p:txBody>
          <a:bodyPr/>
          <a:lstStyle/>
          <a:p>
            <a:pPr>
              <a:buFont typeface="Arial" pitchFamily="34" charset="0"/>
              <a:buChar char="•"/>
            </a:pPr>
            <a:r>
              <a:rPr lang="en-US" sz="1600" dirty="0"/>
              <a:t>Hypertext Transfer Protocol (HTTP) is the backbone protocol of the World Wide Web. </a:t>
            </a:r>
          </a:p>
          <a:p>
            <a:pPr>
              <a:buFont typeface="Arial" pitchFamily="34" charset="0"/>
              <a:buChar char="•"/>
            </a:pPr>
            <a:r>
              <a:rPr lang="en-US" sz="1600" dirty="0"/>
              <a:t>All information carried in HTTP is transmitted in plaintext from the source computer to the destination on the internet. </a:t>
            </a:r>
          </a:p>
          <a:p>
            <a:pPr>
              <a:buFont typeface="Arial" pitchFamily="34" charset="0"/>
              <a:buChar char="•"/>
            </a:pPr>
            <a:r>
              <a:rPr lang="en-US" sz="1600" dirty="0"/>
              <a:t>HTTP does not protect data from alteration or interception by malicious parties, which is a serious threat to privacy, identity, and information security. </a:t>
            </a:r>
          </a:p>
          <a:p>
            <a:pPr>
              <a:buFont typeface="Arial" pitchFamily="34" charset="0"/>
              <a:buChar char="•"/>
            </a:pPr>
            <a:r>
              <a:rPr lang="en-US" sz="1600" dirty="0"/>
              <a:t>All browsing activity should be considered to be at risk.</a:t>
            </a:r>
          </a:p>
        </p:txBody>
      </p:sp>
    </p:spTree>
    <p:custDataLst>
      <p:tags r:id="rId1"/>
    </p:custDataLst>
    <p:extLst>
      <p:ext uri="{BB962C8B-B14F-4D97-AF65-F5344CB8AC3E}">
        <p14:creationId xmlns:p14="http://schemas.microsoft.com/office/powerpoint/2010/main" val="358117292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HTTP and HTTPS (Contd.)</a:t>
            </a:r>
          </a:p>
        </p:txBody>
      </p:sp>
      <p:sp>
        <p:nvSpPr>
          <p:cNvPr id="2" name="Content Placeholder 1"/>
          <p:cNvSpPr>
            <a:spLocks noGrp="1"/>
          </p:cNvSpPr>
          <p:nvPr>
            <p:ph idx="1"/>
          </p:nvPr>
        </p:nvSpPr>
        <p:spPr>
          <a:xfrm>
            <a:off x="-1714" y="722404"/>
            <a:ext cx="9209214" cy="4083592"/>
          </a:xfrm>
        </p:spPr>
        <p:txBody>
          <a:bodyPr/>
          <a:lstStyle/>
          <a:p>
            <a:pPr>
              <a:buFont typeface="Arial" pitchFamily="34" charset="0"/>
              <a:buChar char="•"/>
            </a:pPr>
            <a:r>
              <a:rPr lang="en-US" sz="1600" dirty="0"/>
              <a:t>A common exploit of HTTP is called iFrame (inline frame) injection. In iFrame injection, a threat actor </a:t>
            </a:r>
            <a:r>
              <a:rPr lang="en-IN" sz="1600" dirty="0"/>
              <a:t>compromises a webserver and </a:t>
            </a:r>
            <a:r>
              <a:rPr lang="en-US" sz="1600" dirty="0"/>
              <a:t>plants malicious code which creates an invisible iFrame on a commonly visited webpage. </a:t>
            </a:r>
          </a:p>
          <a:p>
            <a:pPr>
              <a:buFont typeface="Arial" pitchFamily="34" charset="0"/>
              <a:buChar char="•"/>
            </a:pPr>
            <a:r>
              <a:rPr lang="en-US" sz="1600" dirty="0"/>
              <a:t>When the iFrame loads, malware is downloaded, frequently from a different URL than the webpage that contains the iFrame code. </a:t>
            </a:r>
          </a:p>
          <a:p>
            <a:pPr>
              <a:buFont typeface="Arial" pitchFamily="34" charset="0"/>
              <a:buChar char="•"/>
            </a:pPr>
            <a:r>
              <a:rPr lang="en-US" sz="1600" dirty="0"/>
              <a:t>Network security services, such as Cisco Web Reputation filtering, can detect when a website attempts to send content from an untrusted website to the host, even when sent from an iFrame.</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275" y="2827700"/>
            <a:ext cx="5634783" cy="216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2524736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HTTP and HTTPS (Contd.)</a:t>
            </a:r>
          </a:p>
        </p:txBody>
      </p:sp>
      <p:sp>
        <p:nvSpPr>
          <p:cNvPr id="2" name="Content Placeholder 1"/>
          <p:cNvSpPr>
            <a:spLocks noGrp="1"/>
          </p:cNvSpPr>
          <p:nvPr>
            <p:ph idx="1"/>
          </p:nvPr>
        </p:nvSpPr>
        <p:spPr>
          <a:xfrm>
            <a:off x="2" y="820917"/>
            <a:ext cx="4190998" cy="3654101"/>
          </a:xfrm>
        </p:spPr>
        <p:txBody>
          <a:bodyPr/>
          <a:lstStyle/>
          <a:p>
            <a:pPr>
              <a:buFont typeface="Arial" pitchFamily="34" charset="0"/>
              <a:buChar char="•"/>
            </a:pPr>
            <a:r>
              <a:rPr lang="en-US" sz="1600" dirty="0"/>
              <a:t>To address the alteration of confidential data, many organizations have adopted HTTPS or implemented HTTPS-only policies to protect visitors to their websites and services.</a:t>
            </a:r>
          </a:p>
          <a:p>
            <a:pPr>
              <a:buFont typeface="Arial" pitchFamily="34" charset="0"/>
              <a:buChar char="•"/>
            </a:pPr>
            <a:r>
              <a:rPr lang="en-US" sz="1600" dirty="0"/>
              <a:t>HTTPS adds a layer of encryption to the HTTP protocol by using Secure Socket Layer (SSL), as shown in the figure. </a:t>
            </a:r>
          </a:p>
          <a:p>
            <a:pPr>
              <a:buFont typeface="Arial" pitchFamily="34" charset="0"/>
              <a:buChar char="•"/>
            </a:pPr>
            <a:r>
              <a:rPr lang="en-US" sz="1600" dirty="0"/>
              <a:t>This makes the HTTP data unreadable as it leaves the source computer until it reaches the server.</a:t>
            </a:r>
          </a:p>
          <a:p>
            <a:pPr>
              <a:buFont typeface="Arial" pitchFamily="34" charset="0"/>
              <a:buChar char="•"/>
            </a:pPr>
            <a:r>
              <a:rPr lang="en-US" sz="1600" dirty="0"/>
              <a:t>HTTPS is not a mechanism for web server security. It only secures HTTP protocol traffic while it is in transit.</a:t>
            </a:r>
          </a:p>
          <a:p>
            <a:pPr>
              <a:buFont typeface="Arial" pitchFamily="34" charset="0"/>
              <a:buChar char="•"/>
            </a:pPr>
            <a:endParaRPr lang="en-US" sz="1600" dirty="0"/>
          </a:p>
        </p:txBody>
      </p:sp>
      <p:sp>
        <p:nvSpPr>
          <p:cNvPr id="7" name="TextBox 6"/>
          <p:cNvSpPr/>
          <p:nvPr/>
        </p:nvSpPr>
        <p:spPr>
          <a:xfrm>
            <a:off x="5084034" y="765534"/>
            <a:ext cx="2622834"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HTTPS Protocol Diagram</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167" y="1104088"/>
            <a:ext cx="5029200" cy="345004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1973174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HTTP and HTTPS (Contd.)</a:t>
            </a:r>
          </a:p>
        </p:txBody>
      </p:sp>
      <p:sp>
        <p:nvSpPr>
          <p:cNvPr id="2" name="Content Placeholder 1"/>
          <p:cNvSpPr>
            <a:spLocks noGrp="1"/>
          </p:cNvSpPr>
          <p:nvPr>
            <p:ph idx="1"/>
          </p:nvPr>
        </p:nvSpPr>
        <p:spPr>
          <a:xfrm>
            <a:off x="2" y="820917"/>
            <a:ext cx="4080450" cy="3878083"/>
          </a:xfrm>
        </p:spPr>
        <p:txBody>
          <a:bodyPr/>
          <a:lstStyle/>
          <a:p>
            <a:pPr>
              <a:buFont typeface="Arial" pitchFamily="34" charset="0"/>
              <a:buChar char="•"/>
            </a:pPr>
            <a:r>
              <a:rPr lang="en-US" sz="1600" dirty="0"/>
              <a:t>Unfortunately, the encrypted HTTPS traffic complicates network security monitoring.</a:t>
            </a:r>
          </a:p>
          <a:p>
            <a:pPr>
              <a:buFont typeface="Arial" pitchFamily="34" charset="0"/>
              <a:buChar char="•"/>
            </a:pPr>
            <a:r>
              <a:rPr lang="en-US" sz="1600" dirty="0"/>
              <a:t>Some security devices include SSL decryption and inspection; however, this can present processing and privacy issues.</a:t>
            </a:r>
          </a:p>
          <a:p>
            <a:pPr>
              <a:buFont typeface="Arial" pitchFamily="34" charset="0"/>
              <a:buChar char="•"/>
            </a:pPr>
            <a:r>
              <a:rPr lang="en-US" sz="1600" dirty="0"/>
              <a:t>HTTPS adds complexity to packet captures due to the additional messaging involved in establishing the encrypted connection. </a:t>
            </a:r>
          </a:p>
          <a:p>
            <a:pPr>
              <a:buFont typeface="Arial" pitchFamily="34" charset="0"/>
              <a:buChar char="•"/>
            </a:pPr>
            <a:r>
              <a:rPr lang="en-US" sz="1600" dirty="0"/>
              <a:t>This process is summarized in the figure and represents additional overhead on top of HTTP.</a:t>
            </a:r>
          </a:p>
        </p:txBody>
      </p:sp>
      <p:sp>
        <p:nvSpPr>
          <p:cNvPr id="4" name="TextBox 3"/>
          <p:cNvSpPr/>
          <p:nvPr/>
        </p:nvSpPr>
        <p:spPr>
          <a:xfrm>
            <a:off x="5282996" y="894291"/>
            <a:ext cx="2177071"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HTTPS Transactions</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452" y="1264262"/>
            <a:ext cx="4937760" cy="3339117"/>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3108495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
          <p:cNvSpPr>
            <a:spLocks noGrp="1" noChangeArrowheads="1"/>
          </p:cNvSpPr>
          <p:nvPr>
            <p:ph type="title"/>
          </p:nvPr>
        </p:nvSpPr>
        <p:spPr>
          <a:xfrm>
            <a:off x="1" y="50629"/>
            <a:ext cx="9144000" cy="757551"/>
          </a:xfrm>
        </p:spPr>
        <p:txBody>
          <a:bodyPr/>
          <a:lstStyle/>
          <a:p>
            <a:r>
              <a:rPr lang="en-US" dirty="0"/>
              <a:t>Instructor Materials – Module 24 Planning Guide</a:t>
            </a:r>
          </a:p>
        </p:txBody>
      </p:sp>
      <p:sp>
        <p:nvSpPr>
          <p:cNvPr id="4099" name="Content Placeholder 4"/>
          <p:cNvSpPr>
            <a:spLocks noGrp="1" noChangeArrowheads="1"/>
          </p:cNvSpPr>
          <p:nvPr>
            <p:ph idx="1"/>
          </p:nvPr>
        </p:nvSpPr>
        <p:spPr>
          <a:xfrm>
            <a:off x="144065" y="798944"/>
            <a:ext cx="8853286" cy="3747655"/>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r>
              <a:rPr lang="en-CA" sz="1600" dirty="0"/>
              <a:t>Information to help you become familiar with the module</a:t>
            </a:r>
          </a:p>
          <a:p>
            <a:pPr lvl="1"/>
            <a:r>
              <a:rPr lang="en-CA" sz="1600" dirty="0"/>
              <a:t>Teaching aids</a:t>
            </a:r>
          </a:p>
          <a:p>
            <a:pPr>
              <a:buFont typeface="Arial" panose="020B0604020202020204" pitchFamily="34" charset="0"/>
              <a:buChar char="•"/>
            </a:pPr>
            <a:r>
              <a:rPr lang="en-CA" sz="1600" dirty="0"/>
              <a:t>Instructor Class Presentation</a:t>
            </a:r>
          </a:p>
          <a:p>
            <a:pPr lvl="1"/>
            <a:r>
              <a:rPr lang="en-CA" sz="1600" dirty="0"/>
              <a:t>Optional slides that you can use in the classroom</a:t>
            </a:r>
          </a:p>
          <a:p>
            <a:pPr lvl="1"/>
            <a:r>
              <a:rPr lang="en-CA" sz="1600" dirty="0"/>
              <a:t>Begins on slide # 8</a:t>
            </a:r>
          </a:p>
          <a:p>
            <a:pPr marL="142875" lvl="1" indent="0">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23636186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Email Protocols</a:t>
            </a:r>
          </a:p>
        </p:txBody>
      </p:sp>
      <p:sp>
        <p:nvSpPr>
          <p:cNvPr id="2" name="Content Placeholder 1"/>
          <p:cNvSpPr>
            <a:spLocks noGrp="1"/>
          </p:cNvSpPr>
          <p:nvPr>
            <p:ph idx="1"/>
          </p:nvPr>
        </p:nvSpPr>
        <p:spPr>
          <a:xfrm>
            <a:off x="2762" y="820917"/>
            <a:ext cx="4790911" cy="3654101"/>
          </a:xfrm>
        </p:spPr>
        <p:txBody>
          <a:bodyPr/>
          <a:lstStyle/>
          <a:p>
            <a:pPr>
              <a:buFont typeface="Arial" pitchFamily="34" charset="0"/>
              <a:buChar char="•"/>
            </a:pPr>
            <a:r>
              <a:rPr lang="en-US" sz="1600" dirty="0"/>
              <a:t>Email protocols such as SMTP, POP3, and IMAP can be used by threat actors to spread malware, exfiltrate data, or provide channels to malware CnC servers, as shown in the figure.</a:t>
            </a:r>
          </a:p>
          <a:p>
            <a:pPr>
              <a:buFont typeface="Arial" pitchFamily="34" charset="0"/>
              <a:buChar char="•"/>
            </a:pPr>
            <a:r>
              <a:rPr lang="en-US" sz="1600" dirty="0"/>
              <a:t>SMTP sends data from a host to a mail server and between mail servers. </a:t>
            </a:r>
          </a:p>
          <a:p>
            <a:pPr>
              <a:buFont typeface="Arial" pitchFamily="34" charset="0"/>
              <a:buChar char="•"/>
            </a:pPr>
            <a:r>
              <a:rPr lang="en-US" sz="1600" dirty="0"/>
              <a:t>IMAP and POP3 are used to download email messages from a mail server to the host computer. They are the application protocols that are responsible for bringing malware to the host. </a:t>
            </a:r>
          </a:p>
          <a:p>
            <a:pPr>
              <a:buFont typeface="Arial" pitchFamily="34" charset="0"/>
              <a:buChar char="•"/>
            </a:pPr>
            <a:r>
              <a:rPr lang="en-US" sz="1600" dirty="0"/>
              <a:t>Security monitoring can identify when a malware attachment entered the network and which host it first infected. </a:t>
            </a:r>
          </a:p>
        </p:txBody>
      </p:sp>
      <p:sp>
        <p:nvSpPr>
          <p:cNvPr id="8" name="TextBox 7"/>
          <p:cNvSpPr/>
          <p:nvPr/>
        </p:nvSpPr>
        <p:spPr>
          <a:xfrm>
            <a:off x="5490814" y="1063568"/>
            <a:ext cx="2420856"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Email Protocol Threats</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35827"/>
            <a:ext cx="4480629" cy="2664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3801505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Technologies and Protocols</a:t>
            </a:r>
            <a:r>
              <a:rPr lang="en-US" altLang="en-US" sz="1600" dirty="0"/>
              <a:t/>
            </a:r>
            <a:br>
              <a:rPr lang="en-US" altLang="en-US" sz="1600" dirty="0"/>
            </a:br>
            <a:r>
              <a:rPr lang="en-US" dirty="0"/>
              <a:t>ICMP</a:t>
            </a:r>
          </a:p>
        </p:txBody>
      </p:sp>
      <p:sp>
        <p:nvSpPr>
          <p:cNvPr id="2" name="Content Placeholder 1"/>
          <p:cNvSpPr>
            <a:spLocks noGrp="1"/>
          </p:cNvSpPr>
          <p:nvPr>
            <p:ph idx="1"/>
          </p:nvPr>
        </p:nvSpPr>
        <p:spPr>
          <a:xfrm>
            <a:off x="61785" y="783846"/>
            <a:ext cx="8999933" cy="3654101"/>
          </a:xfrm>
        </p:spPr>
        <p:txBody>
          <a:bodyPr/>
          <a:lstStyle/>
          <a:p>
            <a:pPr>
              <a:buFont typeface="Arial" pitchFamily="34" charset="0"/>
              <a:buChar char="•"/>
            </a:pPr>
            <a:r>
              <a:rPr lang="en-US" sz="1600" dirty="0"/>
              <a:t>ICMP can be used to identify hosts on a network, the structure of a network, and determine the operating systems at use on the network. It can also be used as a vehicle for various types of DoS attacks.</a:t>
            </a:r>
          </a:p>
          <a:p>
            <a:pPr>
              <a:buFont typeface="Arial" pitchFamily="34" charset="0"/>
              <a:buChar char="•"/>
            </a:pPr>
            <a:r>
              <a:rPr lang="en-US" sz="1600" dirty="0"/>
              <a:t>ICMP can also be used for data exfiltration.</a:t>
            </a:r>
          </a:p>
          <a:p>
            <a:pPr>
              <a:buFont typeface="Arial" pitchFamily="34" charset="0"/>
              <a:buChar char="•"/>
            </a:pPr>
            <a:r>
              <a:rPr lang="en-US" sz="1600" dirty="0"/>
              <a:t>Because of the concern that ICMP can be used to surveil or deny service from outside of the network, ICMP traffic from inside the network is sometimes overlooked.</a:t>
            </a:r>
          </a:p>
          <a:p>
            <a:pPr>
              <a:buFont typeface="Arial" pitchFamily="34" charset="0"/>
              <a:buChar char="•"/>
            </a:pPr>
            <a:r>
              <a:rPr lang="en-US" sz="1600" dirty="0"/>
              <a:t>Some varieties of malware use crafted ICMP packets to transfer files from infected hosts to threat actors using this method, which is known as  ICMP tunneling.</a:t>
            </a:r>
          </a:p>
        </p:txBody>
      </p:sp>
    </p:spTree>
    <p:custDataLst>
      <p:tags r:id="rId1"/>
    </p:custDataLst>
    <p:extLst>
      <p:ext uri="{BB962C8B-B14F-4D97-AF65-F5344CB8AC3E}">
        <p14:creationId xmlns:p14="http://schemas.microsoft.com/office/powerpoint/2010/main" val="18322797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494520" cy="1802391"/>
          </a:xfrm>
        </p:spPr>
        <p:txBody>
          <a:bodyPr/>
          <a:lstStyle/>
          <a:p>
            <a:r>
              <a:rPr lang="en-US" dirty="0">
                <a:solidFill>
                  <a:schemeClr val="accent5">
                    <a:lumMod val="40000"/>
                    <a:lumOff val="60000"/>
                  </a:schemeClr>
                </a:solidFill>
              </a:rPr>
              <a:t>24.2 Security Technologies</a:t>
            </a:r>
          </a:p>
        </p:txBody>
      </p:sp>
    </p:spTree>
    <p:custDataLst>
      <p:tags r:id="rId1"/>
    </p:custDataLst>
    <p:extLst>
      <p:ext uri="{BB962C8B-B14F-4D97-AF65-F5344CB8AC3E}">
        <p14:creationId xmlns:p14="http://schemas.microsoft.com/office/powerpoint/2010/main" val="89292714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ACLs</a:t>
            </a:r>
          </a:p>
        </p:txBody>
      </p:sp>
      <p:sp>
        <p:nvSpPr>
          <p:cNvPr id="2" name="Content Placeholder 1"/>
          <p:cNvSpPr>
            <a:spLocks noGrp="1"/>
          </p:cNvSpPr>
          <p:nvPr>
            <p:ph idx="1"/>
          </p:nvPr>
        </p:nvSpPr>
        <p:spPr>
          <a:xfrm>
            <a:off x="1" y="820917"/>
            <a:ext cx="3995596" cy="4130224"/>
          </a:xfrm>
        </p:spPr>
        <p:txBody>
          <a:bodyPr/>
          <a:lstStyle/>
          <a:p>
            <a:pPr>
              <a:buFont typeface="Arial" pitchFamily="34" charset="0"/>
              <a:buChar char="•"/>
            </a:pPr>
            <a:r>
              <a:rPr lang="en-US" sz="1600" dirty="0"/>
              <a:t>Access Control Lists (ACLs) and packet filtering are technologies that contribute to an evolving set of network security protections.</a:t>
            </a:r>
          </a:p>
          <a:p>
            <a:pPr>
              <a:buFont typeface="Arial" pitchFamily="34" charset="0"/>
              <a:buChar char="•"/>
            </a:pPr>
            <a:r>
              <a:rPr lang="en-US" sz="1600" dirty="0"/>
              <a:t>The figure shows the use of ACLs to permit only specific types of Internet Control Message Protocol (ICMP) traffic. The server at 192.168.1.10 is part of the inside network and is allowed to send ping requests to the outside host at 209.165.201.3.</a:t>
            </a:r>
          </a:p>
          <a:p>
            <a:pPr>
              <a:buFont typeface="Arial" pitchFamily="34" charset="0"/>
              <a:buChar char="•"/>
            </a:pPr>
            <a:r>
              <a:rPr lang="en-US" sz="1600" dirty="0"/>
              <a:t>The outside host’s return ICMP traffic is allowed if it is an ICMP reply or any ICMP unreachable message. All other ICMP traffic types are denied. </a:t>
            </a:r>
          </a:p>
        </p:txBody>
      </p:sp>
      <p:sp>
        <p:nvSpPr>
          <p:cNvPr id="4" name="TextBox 3"/>
          <p:cNvSpPr/>
          <p:nvPr/>
        </p:nvSpPr>
        <p:spPr>
          <a:xfrm>
            <a:off x="5148404" y="651640"/>
            <a:ext cx="2398285"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Mitigating ICMP Abuse</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514" y="1012701"/>
            <a:ext cx="5029200" cy="370948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2091785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ACLs (Contd.)</a:t>
            </a:r>
          </a:p>
        </p:txBody>
      </p:sp>
      <p:sp>
        <p:nvSpPr>
          <p:cNvPr id="2" name="Content Placeholder 1"/>
          <p:cNvSpPr>
            <a:spLocks noGrp="1"/>
          </p:cNvSpPr>
          <p:nvPr>
            <p:ph idx="1"/>
          </p:nvPr>
        </p:nvSpPr>
        <p:spPr>
          <a:xfrm>
            <a:off x="144963" y="776313"/>
            <a:ext cx="8853055" cy="3654101"/>
          </a:xfrm>
        </p:spPr>
        <p:txBody>
          <a:bodyPr/>
          <a:lstStyle/>
          <a:p>
            <a:pPr>
              <a:buFont typeface="Arial" pitchFamily="34" charset="0"/>
              <a:buChar char="•"/>
            </a:pPr>
            <a:r>
              <a:rPr lang="en-US" sz="1600" dirty="0"/>
              <a:t>Attackers can determine which IP addresses, protocols, and ports are allowed by ACLs. This can be done either by port scanning or penetration testing, or through other forms of reconnaissance. </a:t>
            </a:r>
          </a:p>
          <a:p>
            <a:pPr>
              <a:buFont typeface="Arial" pitchFamily="34" charset="0"/>
              <a:buChar char="•"/>
            </a:pPr>
            <a:r>
              <a:rPr lang="en-US" sz="1600" dirty="0"/>
              <a:t>Attackers can craft packets that use spoofed source IP addresses. </a:t>
            </a:r>
          </a:p>
          <a:p>
            <a:pPr>
              <a:buFont typeface="Arial" pitchFamily="34" charset="0"/>
              <a:buChar char="•"/>
            </a:pPr>
            <a:r>
              <a:rPr lang="en-US" sz="1600" dirty="0"/>
              <a:t>Applications can establish connections on arbitrary ports. Other features of protocol traffic can also be manipulated, such as the established flag in TCP segments. Rules cannot be anticipated and configured for all emerging packet manipulation techniques.</a:t>
            </a:r>
          </a:p>
          <a:p>
            <a:pPr>
              <a:buFont typeface="Arial" pitchFamily="34" charset="0"/>
              <a:buChar char="•"/>
            </a:pPr>
            <a:r>
              <a:rPr lang="en-US" sz="1600" dirty="0"/>
              <a:t>In order to detect and react to packet manipulation, more sophisticated behavior and context-based measures need to be taken. </a:t>
            </a:r>
          </a:p>
          <a:p>
            <a:pPr>
              <a:buFont typeface="Arial" pitchFamily="34" charset="0"/>
              <a:buChar char="•"/>
            </a:pPr>
            <a:r>
              <a:rPr lang="en-US" sz="1600" dirty="0"/>
              <a:t>Cisco Next Generation firewalls, Advanced Malware Protection (AMP), and email and web content appliances are able to address the shortcomings of rule-based security measures.</a:t>
            </a:r>
          </a:p>
        </p:txBody>
      </p:sp>
    </p:spTree>
    <p:custDataLst>
      <p:tags r:id="rId1"/>
    </p:custDataLst>
    <p:extLst>
      <p:ext uri="{BB962C8B-B14F-4D97-AF65-F5344CB8AC3E}">
        <p14:creationId xmlns:p14="http://schemas.microsoft.com/office/powerpoint/2010/main" val="19260630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NAT and PAT</a:t>
            </a:r>
          </a:p>
        </p:txBody>
      </p:sp>
      <p:sp>
        <p:nvSpPr>
          <p:cNvPr id="2" name="Content Placeholder 1"/>
          <p:cNvSpPr>
            <a:spLocks noGrp="1"/>
          </p:cNvSpPr>
          <p:nvPr>
            <p:ph idx="1"/>
          </p:nvPr>
        </p:nvSpPr>
        <p:spPr>
          <a:xfrm>
            <a:off x="110837" y="754011"/>
            <a:ext cx="4441766" cy="4224049"/>
          </a:xfrm>
        </p:spPr>
        <p:txBody>
          <a:bodyPr/>
          <a:lstStyle/>
          <a:p>
            <a:pPr>
              <a:buFont typeface="Arial" panose="020B0604020202020204" pitchFamily="34" charset="0"/>
              <a:buChar char="•"/>
            </a:pPr>
            <a:r>
              <a:rPr lang="en-US" sz="1600" dirty="0"/>
              <a:t>Network Address Translation (NAT) and Port Address Translation (PAT) can complicate security monitoring. </a:t>
            </a:r>
          </a:p>
          <a:p>
            <a:pPr>
              <a:buFont typeface="Arial" panose="020B0604020202020204" pitchFamily="34" charset="0"/>
              <a:buChar char="•"/>
            </a:pPr>
            <a:r>
              <a:rPr lang="en-US" sz="1600" dirty="0"/>
              <a:t>The figure shows the relationship between internal and external addresses that are used as Source Addresses (SA) and Destination Addresses (DA). </a:t>
            </a:r>
          </a:p>
          <a:p>
            <a:pPr>
              <a:buFont typeface="Arial" panose="020B0604020202020204" pitchFamily="34" charset="0"/>
              <a:buChar char="•"/>
            </a:pPr>
            <a:r>
              <a:rPr lang="en-US" sz="1600" dirty="0"/>
              <a:t>If PAT is in effect, it could be difficult to log the specific inside device that is requesting and receiving the traffic when it enters the network.</a:t>
            </a:r>
          </a:p>
          <a:p>
            <a:pPr>
              <a:buFont typeface="Arial" panose="020B0604020202020204" pitchFamily="34" charset="0"/>
              <a:buChar char="•"/>
            </a:pPr>
            <a:r>
              <a:rPr lang="en-US" sz="1600" dirty="0"/>
              <a:t>This problem can be relevant with NetFlow data. NetFlow flows are unidirectional and are defined by the addresses and ports that they share. </a:t>
            </a:r>
          </a:p>
        </p:txBody>
      </p:sp>
      <p:sp>
        <p:nvSpPr>
          <p:cNvPr id="9" name="TextBox 8"/>
          <p:cNvSpPr/>
          <p:nvPr/>
        </p:nvSpPr>
        <p:spPr>
          <a:xfrm>
            <a:off x="5150563" y="770360"/>
            <a:ext cx="3015826"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Network Address Translation</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603" y="1120260"/>
            <a:ext cx="4480560" cy="2951161"/>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49299450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Encryption, Encapsulation, and Tunneling</a:t>
            </a:r>
          </a:p>
        </p:txBody>
      </p:sp>
      <p:sp>
        <p:nvSpPr>
          <p:cNvPr id="2" name="Content Placeholder 1"/>
          <p:cNvSpPr>
            <a:spLocks noGrp="1"/>
          </p:cNvSpPr>
          <p:nvPr>
            <p:ph idx="1"/>
          </p:nvPr>
        </p:nvSpPr>
        <p:spPr>
          <a:xfrm>
            <a:off x="146006" y="820917"/>
            <a:ext cx="8866908" cy="3654101"/>
          </a:xfrm>
        </p:spPr>
        <p:txBody>
          <a:bodyPr/>
          <a:lstStyle/>
          <a:p>
            <a:pPr>
              <a:buFont typeface="Arial" pitchFamily="34" charset="0"/>
              <a:buChar char="•"/>
            </a:pPr>
            <a:r>
              <a:rPr lang="en-US" sz="1600" dirty="0"/>
              <a:t>Encryption can present challenges to security monitoring by making packet details unreadable. </a:t>
            </a:r>
          </a:p>
          <a:p>
            <a:pPr>
              <a:buFont typeface="Arial" pitchFamily="34" charset="0"/>
              <a:buChar char="•"/>
            </a:pPr>
            <a:r>
              <a:rPr lang="en-US" sz="1600" dirty="0"/>
              <a:t>Encryption is part of VPN technologies. In VPNs, IP is used to carry encrypted traffic.</a:t>
            </a:r>
          </a:p>
          <a:p>
            <a:pPr>
              <a:buFont typeface="Arial" pitchFamily="34" charset="0"/>
              <a:buChar char="•"/>
            </a:pPr>
            <a:r>
              <a:rPr lang="en-US" sz="1600" dirty="0"/>
              <a:t>The encrypted traffic essentially establishes a virtual point-to-point connection between networks over public facilities. </a:t>
            </a:r>
          </a:p>
          <a:p>
            <a:pPr>
              <a:buFont typeface="Arial" pitchFamily="34" charset="0"/>
              <a:buChar char="•"/>
            </a:pPr>
            <a:r>
              <a:rPr lang="en-US" sz="1600" dirty="0"/>
              <a:t>Encryption makes the traffic unreadable to any other devices but the VPN endpoints.</a:t>
            </a:r>
          </a:p>
          <a:p>
            <a:pPr>
              <a:buFont typeface="Arial" pitchFamily="34" charset="0"/>
              <a:buChar char="•"/>
            </a:pPr>
            <a:r>
              <a:rPr lang="en-US" sz="1600" dirty="0"/>
              <a:t>A similar technology can be used to create a virtual point-to-point connection between an internal host and threat actor devices.</a:t>
            </a:r>
          </a:p>
          <a:p>
            <a:pPr>
              <a:buFont typeface="Arial" pitchFamily="34" charset="0"/>
              <a:buChar char="•"/>
            </a:pPr>
            <a:r>
              <a:rPr lang="en-US" sz="1600" dirty="0"/>
              <a:t>Malware can establish an encrypted tunnel that rides on a common and trusted protocol, and use it to exfiltrate data from the network. </a:t>
            </a:r>
          </a:p>
        </p:txBody>
      </p:sp>
    </p:spTree>
    <p:custDataLst>
      <p:tags r:id="rId1"/>
    </p:custDataLst>
    <p:extLst>
      <p:ext uri="{BB962C8B-B14F-4D97-AF65-F5344CB8AC3E}">
        <p14:creationId xmlns:p14="http://schemas.microsoft.com/office/powerpoint/2010/main" val="1537402728"/>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Peer-to-Peer Networking and Tor</a:t>
            </a:r>
          </a:p>
        </p:txBody>
      </p:sp>
      <p:sp>
        <p:nvSpPr>
          <p:cNvPr id="2" name="Content Placeholder 1"/>
          <p:cNvSpPr>
            <a:spLocks noGrp="1"/>
          </p:cNvSpPr>
          <p:nvPr>
            <p:ph idx="1"/>
          </p:nvPr>
        </p:nvSpPr>
        <p:spPr>
          <a:xfrm>
            <a:off x="113279" y="820918"/>
            <a:ext cx="5445428" cy="3809698"/>
          </a:xfrm>
        </p:spPr>
        <p:txBody>
          <a:bodyPr/>
          <a:lstStyle/>
          <a:p>
            <a:pPr>
              <a:buFont typeface="Arial" panose="020B0604020202020204" pitchFamily="34" charset="0"/>
              <a:buChar char="•"/>
            </a:pPr>
            <a:r>
              <a:rPr lang="en-US" sz="1600" dirty="0"/>
              <a:t>In peer-to-peer (P2P) networking, </a:t>
            </a:r>
            <a:r>
              <a:rPr lang="en-IN" sz="1600" dirty="0"/>
              <a:t>shown in the figure, </a:t>
            </a:r>
            <a:r>
              <a:rPr lang="en-US" sz="1600" dirty="0"/>
              <a:t>hosts can operate in both client and server roles.</a:t>
            </a:r>
          </a:p>
          <a:p>
            <a:pPr>
              <a:buFont typeface="Arial" panose="020B0604020202020204" pitchFamily="34" charset="0"/>
              <a:buChar char="•"/>
            </a:pPr>
            <a:r>
              <a:rPr lang="en-US" sz="1600" dirty="0"/>
              <a:t>The three types of P2P applications are file sharing, processor sharing, and instant messaging.</a:t>
            </a:r>
          </a:p>
          <a:p>
            <a:pPr>
              <a:buFont typeface="Arial" panose="020B0604020202020204" pitchFamily="34" charset="0"/>
              <a:buChar char="•"/>
            </a:pPr>
            <a:r>
              <a:rPr lang="en-US" sz="1600" dirty="0"/>
              <a:t>In file sharing P2P, files on a participating machine are shared with members of the P2P network.</a:t>
            </a:r>
          </a:p>
          <a:p>
            <a:pPr>
              <a:buFont typeface="Arial" panose="020B0604020202020204" pitchFamily="34" charset="0"/>
              <a:buChar char="•"/>
            </a:pPr>
            <a:r>
              <a:rPr lang="en-US" sz="1600" dirty="0"/>
              <a:t>Bitcoin is a P2P operation and BitTorrent is a P2P file sharing network.</a:t>
            </a:r>
          </a:p>
          <a:p>
            <a:pPr>
              <a:buFont typeface="Arial" panose="020B0604020202020204" pitchFamily="34" charset="0"/>
              <a:buChar char="•"/>
            </a:pPr>
            <a:r>
              <a:rPr lang="en-US" sz="1600" dirty="0"/>
              <a:t>File-sharing P2P applications should not be allowed on corporate networks. P2P network activity can avoid firewall protections and is a common vector for the spread of malware. </a:t>
            </a:r>
          </a:p>
        </p:txBody>
      </p:sp>
      <p:sp>
        <p:nvSpPr>
          <p:cNvPr id="4" name="TextBox 3">
            <a:extLst>
              <a:ext uri="{FF2B5EF4-FFF2-40B4-BE49-F238E27FC236}">
                <a16:creationId xmlns="" xmlns:a16="http://schemas.microsoft.com/office/drawing/2014/main" id="{81552009-2D7D-47F3-984D-C43301C7D8B4}"/>
              </a:ext>
            </a:extLst>
          </p:cNvPr>
          <p:cNvSpPr/>
          <p:nvPr/>
        </p:nvSpPr>
        <p:spPr>
          <a:xfrm>
            <a:off x="7028522" y="864206"/>
            <a:ext cx="570990"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P2P</a:t>
            </a:r>
          </a:p>
        </p:txBody>
      </p:sp>
      <p:pic>
        <p:nvPicPr>
          <p:cNvPr id="5" name="Picture 2">
            <a:extLst>
              <a:ext uri="{FF2B5EF4-FFF2-40B4-BE49-F238E27FC236}">
                <a16:creationId xmlns="" xmlns:a16="http://schemas.microsoft.com/office/drawing/2014/main" id="{3D5D228B-29DC-4986-A97A-A7AFAD5DCF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02" r="16300" b="13808"/>
          <a:stretch/>
        </p:blipFill>
        <p:spPr bwMode="auto">
          <a:xfrm>
            <a:off x="5558706" y="1292340"/>
            <a:ext cx="3472016" cy="27432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3283306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Peer-to-Peer Networking and Tor (Contd.)</a:t>
            </a:r>
          </a:p>
        </p:txBody>
      </p:sp>
      <p:sp>
        <p:nvSpPr>
          <p:cNvPr id="2" name="Content Placeholder 1"/>
          <p:cNvSpPr>
            <a:spLocks noGrp="1"/>
          </p:cNvSpPr>
          <p:nvPr>
            <p:ph idx="1"/>
          </p:nvPr>
        </p:nvSpPr>
        <p:spPr>
          <a:xfrm>
            <a:off x="110837" y="820917"/>
            <a:ext cx="8889098" cy="4069738"/>
          </a:xfrm>
        </p:spPr>
        <p:txBody>
          <a:bodyPr/>
          <a:lstStyle/>
          <a:p>
            <a:pPr>
              <a:buFont typeface="Arial" panose="020B0604020202020204" pitchFamily="34" charset="0"/>
              <a:buChar char="•"/>
            </a:pPr>
            <a:r>
              <a:rPr lang="en-US" sz="1600" dirty="0"/>
              <a:t>P2P is inherently dynamic. It can operate by connecting to numerous destination IP addresses, and it can also use dynamic port numbering.</a:t>
            </a:r>
          </a:p>
          <a:p>
            <a:pPr>
              <a:buFont typeface="Arial" panose="020B0604020202020204" pitchFamily="34" charset="0"/>
              <a:buChar char="•"/>
            </a:pPr>
            <a:r>
              <a:rPr lang="en-US" sz="1600" dirty="0"/>
              <a:t>Processor sharing P2P networks donate processor cycles to distributed computational tasks.</a:t>
            </a:r>
          </a:p>
          <a:p>
            <a:pPr>
              <a:buFont typeface="Arial" panose="020B0604020202020204" pitchFamily="34" charset="0"/>
              <a:buChar char="•"/>
            </a:pPr>
            <a:r>
              <a:rPr lang="en-US" sz="1600" dirty="0"/>
              <a:t>Cancer research, searching for extraterrestrials, and scientific research use donated processor cycles to distribute computational tasks.</a:t>
            </a:r>
            <a:endParaRPr lang="en-US" sz="1600" b="1" dirty="0"/>
          </a:p>
          <a:p>
            <a:pPr>
              <a:buFont typeface="Arial" panose="020B0604020202020204" pitchFamily="34" charset="0"/>
              <a:buChar char="•"/>
            </a:pPr>
            <a:r>
              <a:rPr lang="en-US" sz="1600" dirty="0"/>
              <a:t>Instant messaging (IM) is also considered to be a P2P application.</a:t>
            </a:r>
          </a:p>
          <a:p>
            <a:pPr>
              <a:buFont typeface="Arial" panose="020B0604020202020204" pitchFamily="34" charset="0"/>
              <a:buChar char="•"/>
            </a:pPr>
            <a:r>
              <a:rPr lang="en-US" sz="1600" dirty="0"/>
              <a:t>IM has legitimate value within organizations that have geographically distributed project teams.</a:t>
            </a:r>
          </a:p>
          <a:p>
            <a:pPr>
              <a:buFont typeface="Arial" panose="020B0604020202020204" pitchFamily="34" charset="0"/>
              <a:buChar char="•"/>
            </a:pPr>
            <a:r>
              <a:rPr lang="en-US" sz="1600" dirty="0"/>
              <a:t>In this case, specialized IM applications are available, such as the Webex Teams platform, which are more secure than IM that uses public servers.</a:t>
            </a:r>
          </a:p>
        </p:txBody>
      </p:sp>
    </p:spTree>
    <p:custDataLst>
      <p:tags r:id="rId1"/>
    </p:custDataLst>
    <p:extLst>
      <p:ext uri="{BB962C8B-B14F-4D97-AF65-F5344CB8AC3E}">
        <p14:creationId xmlns:p14="http://schemas.microsoft.com/office/powerpoint/2010/main" val="409868200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Peer-to-Peer Networking and Tor (Contd.)</a:t>
            </a:r>
          </a:p>
        </p:txBody>
      </p:sp>
      <p:sp>
        <p:nvSpPr>
          <p:cNvPr id="2" name="Content Placeholder 1"/>
          <p:cNvSpPr>
            <a:spLocks noGrp="1"/>
          </p:cNvSpPr>
          <p:nvPr>
            <p:ph idx="1"/>
          </p:nvPr>
        </p:nvSpPr>
        <p:spPr>
          <a:xfrm>
            <a:off x="110837" y="785748"/>
            <a:ext cx="3429532" cy="3727636"/>
          </a:xfrm>
        </p:spPr>
        <p:txBody>
          <a:bodyPr/>
          <a:lstStyle/>
          <a:p>
            <a:pPr>
              <a:buFont typeface="Arial" pitchFamily="34" charset="0"/>
              <a:buChar char="•"/>
            </a:pPr>
            <a:r>
              <a:rPr lang="en-US" sz="1600" dirty="0"/>
              <a:t>Tor is a software platform and network of P2P hosts that function as internet routers on the Tor network. </a:t>
            </a:r>
          </a:p>
          <a:p>
            <a:pPr>
              <a:buFont typeface="Arial" pitchFamily="34" charset="0"/>
              <a:buChar char="•"/>
            </a:pPr>
            <a:r>
              <a:rPr lang="en-US" sz="1600" dirty="0"/>
              <a:t>The Tor network allows users to browse the internet anonymously. Users access the Tor network by using a special browser. </a:t>
            </a:r>
          </a:p>
          <a:p>
            <a:pPr>
              <a:buFont typeface="Arial" pitchFamily="34" charset="0"/>
              <a:buChar char="•"/>
            </a:pPr>
            <a:r>
              <a:rPr lang="en-US" sz="1600" dirty="0"/>
              <a:t>When browsing begins, the browser constructs a layered end-to-end path across the Tor server network that is encrypted, as shown in the figure. </a:t>
            </a:r>
          </a:p>
          <a:p>
            <a:pPr>
              <a:buFont typeface="Arial" pitchFamily="34" charset="0"/>
              <a:buChar char="•"/>
            </a:pPr>
            <a:endParaRPr lang="en-US" sz="1600" dirty="0"/>
          </a:p>
        </p:txBody>
      </p:sp>
      <p:pic>
        <p:nvPicPr>
          <p:cNvPr id="8" name="Picture 2">
            <a:extLst>
              <a:ext uri="{FF2B5EF4-FFF2-40B4-BE49-F238E27FC236}">
                <a16:creationId xmlns="" xmlns:a16="http://schemas.microsoft.com/office/drawing/2014/main" id="{58513FCB-85EF-4022-A266-46D5D9FC2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532" y="856086"/>
            <a:ext cx="5517535" cy="378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6677338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a:t>
            </a:r>
          </a:p>
        </p:txBody>
      </p:sp>
      <p:sp>
        <p:nvSpPr>
          <p:cNvPr id="6" name="Content Placeholder 1">
            <a:extLst>
              <a:ext uri="{FF2B5EF4-FFF2-40B4-BE49-F238E27FC236}">
                <a16:creationId xmlns=""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2751732457"/>
              </p:ext>
            </p:extLst>
          </p:nvPr>
        </p:nvGraphicFramePr>
        <p:xfrm>
          <a:off x="235781" y="1113026"/>
          <a:ext cx="8595235" cy="1564005"/>
        </p:xfrm>
        <a:graphic>
          <a:graphicData uri="http://schemas.openxmlformats.org/drawingml/2006/table">
            <a:tbl>
              <a:tblPr firstRow="1" bandRow="1">
                <a:tableStyleId>{5C22544A-7EE6-4342-B048-85BDC9FD1C3A}</a:tableStyleId>
              </a:tblPr>
              <a:tblGrid>
                <a:gridCol w="2321134">
                  <a:extLst>
                    <a:ext uri="{9D8B030D-6E8A-4147-A177-3AD203B41FA5}">
                      <a16:colId xmlns="" xmlns:a16="http://schemas.microsoft.com/office/drawing/2014/main" val="3215831619"/>
                    </a:ext>
                  </a:extLst>
                </a:gridCol>
                <a:gridCol w="6274101">
                  <a:extLst>
                    <a:ext uri="{9D8B030D-6E8A-4147-A177-3AD203B41FA5}">
                      <a16:colId xmlns="" xmlns:a16="http://schemas.microsoft.com/office/drawing/2014/main" val="276475465"/>
                    </a:ext>
                  </a:extLst>
                </a:gridCol>
              </a:tblGrid>
              <a:tr h="265091">
                <a:tc>
                  <a:txBody>
                    <a:bodyPr/>
                    <a:lstStyle/>
                    <a:p>
                      <a:pPr algn="ctr" fontAlgn="b"/>
                      <a:r>
                        <a:rPr lang="en-US" sz="1400" b="1" i="0" u="none" strike="noStrike" dirty="0">
                          <a:solidFill>
                            <a:schemeClr val="bg1"/>
                          </a:solidFill>
                          <a:effectLst/>
                          <a:latin typeface="+mn-lt"/>
                        </a:rPr>
                        <a:t>Feature</a:t>
                      </a:r>
                    </a:p>
                  </a:txBody>
                  <a:tcPr marL="9525" marR="9525" marT="9525" marB="0" anchor="ctr"/>
                </a:tc>
                <a:tc>
                  <a:txBody>
                    <a:bodyPr/>
                    <a:lstStyle/>
                    <a:p>
                      <a:pPr algn="ctr"/>
                      <a:r>
                        <a:rPr lang="en-US" dirty="0"/>
                        <a:t>Description</a:t>
                      </a:r>
                    </a:p>
                  </a:txBody>
                  <a:tcPr anchor="ctr"/>
                </a:tc>
                <a:extLst>
                  <a:ext uri="{0D108BD9-81ED-4DB2-BD59-A6C34878D82A}">
                    <a16:rowId xmlns="" xmlns:a16="http://schemas.microsoft.com/office/drawing/2014/main" val="3768427975"/>
                  </a:ext>
                </a:extLst>
              </a:tr>
              <a:tr h="202679">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Check Your Understanding(CYU)</a:t>
                      </a: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 xmlns:a16="http://schemas.microsoft.com/office/drawing/2014/main" val="10001"/>
                  </a:ext>
                </a:extLst>
              </a:tr>
              <a:tr h="0">
                <a:tc>
                  <a:txBody>
                    <a:bodyPr/>
                    <a:lstStyle/>
                    <a:p>
                      <a:pPr algn="l" fontAlgn="b"/>
                      <a:r>
                        <a:rPr lang="en-US" sz="1400" b="0" i="0" u="none" strike="noStrike" dirty="0">
                          <a:solidFill>
                            <a:schemeClr val="tx1"/>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 xmlns:a16="http://schemas.microsoft.com/office/drawing/2014/main" val="831502776"/>
                  </a:ext>
                </a:extLst>
              </a:tr>
              <a:tr h="265091">
                <a:tc>
                  <a:txBody>
                    <a:bodyPr/>
                    <a:lstStyle/>
                    <a:p>
                      <a:pPr algn="l" fontAlgn="b"/>
                      <a:r>
                        <a:rPr lang="en-US" sz="1400" b="0" i="0" u="none" strike="noStrike" dirty="0">
                          <a:solidFill>
                            <a:schemeClr val="tx1"/>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35238302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Peer-to-Peer Networking and Tor (Contd.)</a:t>
            </a:r>
          </a:p>
        </p:txBody>
      </p:sp>
      <p:sp>
        <p:nvSpPr>
          <p:cNvPr id="4" name="Content Placeholder 3">
            <a:extLst>
              <a:ext uri="{FF2B5EF4-FFF2-40B4-BE49-F238E27FC236}">
                <a16:creationId xmlns="" xmlns:a16="http://schemas.microsoft.com/office/drawing/2014/main" id="{6058706E-BF90-44B5-9709-D1AD9228B151}"/>
              </a:ext>
            </a:extLst>
          </p:cNvPr>
          <p:cNvSpPr/>
          <p:nvPr/>
        </p:nvSpPr>
        <p:spPr>
          <a:xfrm>
            <a:off x="72031" y="738856"/>
            <a:ext cx="8999935" cy="4124206"/>
          </a:xfrm>
          <a:prstGeom prst="rect">
            <a:avLst/>
          </a:prstGeom>
        </p:spPr>
        <p:txBody>
          <a:bodyPr wrap="square">
            <a:spAutoFit/>
          </a:bodyPr>
          <a:lstStyle/>
          <a:p>
            <a:pPr marL="216000" indent="-216000">
              <a:spcBef>
                <a:spcPts val="600"/>
              </a:spcBef>
              <a:spcAft>
                <a:spcPts val="600"/>
              </a:spcAft>
              <a:buFont typeface="Arial" panose="020B0604020202020204" pitchFamily="34" charset="0"/>
              <a:buChar char="•"/>
            </a:pPr>
            <a:r>
              <a:rPr lang="en-US" sz="1600" dirty="0">
                <a:solidFill>
                  <a:srgbClr val="000000"/>
                </a:solidFill>
              </a:rPr>
              <a:t>Each encrypted layer is "peeled away" like the layers of an onion as the traffic traverses a Tor relay. The layers contain encrypted next-hop information that can only be read by the router that needs to read the information. </a:t>
            </a:r>
          </a:p>
          <a:p>
            <a:pPr marL="216000" indent="-216000">
              <a:spcBef>
                <a:spcPts val="600"/>
              </a:spcBef>
              <a:spcAft>
                <a:spcPts val="600"/>
              </a:spcAft>
              <a:buFont typeface="Arial" panose="020B0604020202020204" pitchFamily="34" charset="0"/>
              <a:buChar char="•"/>
            </a:pPr>
            <a:r>
              <a:rPr lang="en-US" sz="1600" dirty="0">
                <a:solidFill>
                  <a:srgbClr val="000000"/>
                </a:solidFill>
              </a:rPr>
              <a:t>In this way, no single device knows the entire path to the destination, and routing information is readable only by the device that requires it. </a:t>
            </a:r>
          </a:p>
          <a:p>
            <a:pPr marL="216000" indent="-216000">
              <a:spcBef>
                <a:spcPts val="600"/>
              </a:spcBef>
              <a:spcAft>
                <a:spcPts val="600"/>
              </a:spcAft>
              <a:buFont typeface="Arial" panose="020B0604020202020204" pitchFamily="34" charset="0"/>
              <a:buChar char="•"/>
            </a:pPr>
            <a:r>
              <a:rPr lang="en-US" sz="1600" dirty="0">
                <a:solidFill>
                  <a:srgbClr val="000000"/>
                </a:solidFill>
              </a:rPr>
              <a:t>Finally, at the end of the Tor path, the traffic reaches its internet destination. </a:t>
            </a:r>
          </a:p>
          <a:p>
            <a:pPr marL="216000" indent="-216000">
              <a:spcBef>
                <a:spcPts val="600"/>
              </a:spcBef>
              <a:spcAft>
                <a:spcPts val="600"/>
              </a:spcAft>
              <a:buFont typeface="Arial" panose="020B0604020202020204" pitchFamily="34" charset="0"/>
              <a:buChar char="•"/>
            </a:pPr>
            <a:r>
              <a:rPr lang="en-US" sz="1600" dirty="0">
                <a:solidFill>
                  <a:srgbClr val="000000"/>
                </a:solidFill>
              </a:rPr>
              <a:t>When traffic is returned to the source, an encrypted layered path is again constructed.</a:t>
            </a:r>
          </a:p>
          <a:p>
            <a:pPr marL="216000" indent="-216000">
              <a:spcBef>
                <a:spcPts val="600"/>
              </a:spcBef>
              <a:spcAft>
                <a:spcPts val="600"/>
              </a:spcAft>
              <a:buFont typeface="Arial" panose="020B0604020202020204" pitchFamily="34" charset="0"/>
              <a:buChar char="•"/>
            </a:pPr>
            <a:r>
              <a:rPr lang="en-US" sz="1600" dirty="0">
                <a:solidFill>
                  <a:srgbClr val="000000"/>
                </a:solidFill>
              </a:rPr>
              <a:t>Tor presents a number of challenges to cybersecurity analysts. </a:t>
            </a:r>
          </a:p>
          <a:p>
            <a:pPr marL="216000" indent="-216000">
              <a:spcBef>
                <a:spcPts val="600"/>
              </a:spcBef>
              <a:spcAft>
                <a:spcPts val="600"/>
              </a:spcAft>
              <a:buFont typeface="Arial" panose="020B0604020202020204" pitchFamily="34" charset="0"/>
              <a:buChar char="•"/>
            </a:pPr>
            <a:r>
              <a:rPr lang="en-US" sz="1600" dirty="0">
                <a:solidFill>
                  <a:srgbClr val="000000"/>
                </a:solidFill>
              </a:rPr>
              <a:t>First, Tor is widely used by criminal organizations on the "dark net." </a:t>
            </a:r>
          </a:p>
          <a:p>
            <a:pPr marL="216000" indent="-216000">
              <a:spcBef>
                <a:spcPts val="600"/>
              </a:spcBef>
              <a:spcAft>
                <a:spcPts val="600"/>
              </a:spcAft>
              <a:buFont typeface="Arial" panose="020B0604020202020204" pitchFamily="34" charset="0"/>
              <a:buChar char="•"/>
            </a:pPr>
            <a:r>
              <a:rPr lang="en-US" sz="1600" dirty="0">
                <a:solidFill>
                  <a:srgbClr val="000000"/>
                </a:solidFill>
              </a:rPr>
              <a:t>Also, Tor has been used as a communications channel for malware CnC. </a:t>
            </a:r>
          </a:p>
          <a:p>
            <a:pPr marL="216000" indent="-216000">
              <a:spcBef>
                <a:spcPts val="600"/>
              </a:spcBef>
              <a:spcAft>
                <a:spcPts val="600"/>
              </a:spcAft>
              <a:buFont typeface="Arial" panose="020B0604020202020204" pitchFamily="34" charset="0"/>
              <a:buChar char="•"/>
            </a:pPr>
            <a:r>
              <a:rPr lang="en-US" sz="1600" dirty="0">
                <a:solidFill>
                  <a:srgbClr val="000000"/>
                </a:solidFill>
              </a:rPr>
              <a:t>As the destination IP address of Tor traffic is confused by encryption, with only the next-hop Tor node known, Tor traffic avoids blacklists that have been configured on security devices.</a:t>
            </a:r>
          </a:p>
        </p:txBody>
      </p:sp>
    </p:spTree>
    <p:custDataLst>
      <p:tags r:id="rId1"/>
    </p:custDataLst>
    <p:extLst>
      <p:ext uri="{BB962C8B-B14F-4D97-AF65-F5344CB8AC3E}">
        <p14:creationId xmlns:p14="http://schemas.microsoft.com/office/powerpoint/2010/main" val="319873359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Load Balancing</a:t>
            </a:r>
          </a:p>
        </p:txBody>
      </p:sp>
      <p:sp>
        <p:nvSpPr>
          <p:cNvPr id="2" name="Content Placeholder 1"/>
          <p:cNvSpPr>
            <a:spLocks noGrp="1"/>
          </p:cNvSpPr>
          <p:nvPr>
            <p:ph idx="1"/>
          </p:nvPr>
        </p:nvSpPr>
        <p:spPr>
          <a:xfrm>
            <a:off x="52224" y="750579"/>
            <a:ext cx="3429530" cy="4069738"/>
          </a:xfrm>
        </p:spPr>
        <p:txBody>
          <a:bodyPr/>
          <a:lstStyle/>
          <a:p>
            <a:pPr>
              <a:buFont typeface="Arial" pitchFamily="34" charset="0"/>
              <a:buChar char="•"/>
            </a:pPr>
            <a:r>
              <a:rPr lang="en-US" sz="1600" dirty="0"/>
              <a:t>Load balancing involves the distribution of traffic between devices or network paths to prevent overwhelming network resources with too much traffic. </a:t>
            </a:r>
          </a:p>
          <a:p>
            <a:pPr>
              <a:buFont typeface="Arial" pitchFamily="34" charset="0"/>
              <a:buChar char="•"/>
            </a:pPr>
            <a:r>
              <a:rPr lang="en-US" sz="1600" dirty="0"/>
              <a:t>If redundant resources exist, a load balancing algorithm or device will work to distribute traffic between those resources, as shown in the figure.</a:t>
            </a:r>
          </a:p>
          <a:p>
            <a:pPr>
              <a:buFont typeface="Arial" pitchFamily="34" charset="0"/>
              <a:buChar char="•"/>
            </a:pPr>
            <a:r>
              <a:rPr lang="en-US" sz="1600" dirty="0"/>
              <a:t>One way this is done is through techniques that use DNS to send traffic to resources that have the same domain name but multiple IP addresses. </a:t>
            </a:r>
          </a:p>
        </p:txBody>
      </p:sp>
      <p:sp>
        <p:nvSpPr>
          <p:cNvPr id="3" name="TextBox 2"/>
          <p:cNvSpPr/>
          <p:nvPr/>
        </p:nvSpPr>
        <p:spPr>
          <a:xfrm>
            <a:off x="4292724" y="837003"/>
            <a:ext cx="3775393"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Load Balancing with DNS Delegation</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4626" y="1220317"/>
            <a:ext cx="5695037" cy="3312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4330712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Technologies</a:t>
            </a:r>
            <a:r>
              <a:rPr lang="en-US" altLang="en-US" sz="1600" dirty="0"/>
              <a:t/>
            </a:r>
            <a:br>
              <a:rPr lang="en-US" altLang="en-US" sz="1600" dirty="0"/>
            </a:br>
            <a:r>
              <a:rPr lang="en-US" dirty="0"/>
              <a:t>Load Balancing (Contd.)</a:t>
            </a:r>
          </a:p>
        </p:txBody>
      </p:sp>
      <p:sp>
        <p:nvSpPr>
          <p:cNvPr id="2" name="Content Placeholder 1"/>
          <p:cNvSpPr>
            <a:spLocks noGrp="1"/>
          </p:cNvSpPr>
          <p:nvPr>
            <p:ph idx="1"/>
          </p:nvPr>
        </p:nvSpPr>
        <p:spPr>
          <a:xfrm>
            <a:off x="101739" y="774025"/>
            <a:ext cx="8921642" cy="4069738"/>
          </a:xfrm>
        </p:spPr>
        <p:txBody>
          <a:bodyPr/>
          <a:lstStyle/>
          <a:p>
            <a:pPr>
              <a:buFont typeface="Arial" pitchFamily="34" charset="0"/>
              <a:buChar char="•"/>
            </a:pPr>
            <a:r>
              <a:rPr lang="en-US" sz="1600" dirty="0"/>
              <a:t>In some cases, the distribution may be to servers that are distributed geographically. This results in single internet transaction which is represented by multiple IP addresses on the incoming packets. This may cause suspicious features to appear in packet captures. </a:t>
            </a:r>
          </a:p>
          <a:p>
            <a:pPr>
              <a:buFont typeface="Arial" pitchFamily="34" charset="0"/>
              <a:buChar char="•"/>
            </a:pPr>
            <a:r>
              <a:rPr lang="en-US" sz="1600" dirty="0"/>
              <a:t>Also, some load balancing manager (LBM) devices use probes to test for the performance of different paths and the health of different devices. </a:t>
            </a:r>
          </a:p>
          <a:p>
            <a:pPr>
              <a:buFont typeface="Arial" pitchFamily="34" charset="0"/>
              <a:buChar char="•"/>
            </a:pPr>
            <a:r>
              <a:rPr lang="en-US" sz="1600" dirty="0"/>
              <a:t>An LBM may send probes to the different servers that it is load balancing traffic to in order to detect that the servers are operating. </a:t>
            </a:r>
          </a:p>
          <a:p>
            <a:pPr>
              <a:buFont typeface="Arial" pitchFamily="34" charset="0"/>
              <a:buChar char="•"/>
            </a:pPr>
            <a:r>
              <a:rPr lang="en-US" sz="1600" dirty="0"/>
              <a:t>This is done to avoid sending traffic to a resource that is not available. </a:t>
            </a:r>
          </a:p>
          <a:p>
            <a:pPr>
              <a:buFont typeface="Arial" pitchFamily="34" charset="0"/>
              <a:buChar char="•"/>
            </a:pPr>
            <a:r>
              <a:rPr lang="en-US" sz="1600" dirty="0"/>
              <a:t>These probes can appear to be suspicious traffic if the cybersecurity analyst is not aware that this traffic is part of the operation of the LBM.</a:t>
            </a:r>
          </a:p>
        </p:txBody>
      </p:sp>
    </p:spTree>
    <p:custDataLst>
      <p:tags r:id="rId1"/>
    </p:custDataLst>
    <p:extLst>
      <p:ext uri="{BB962C8B-B14F-4D97-AF65-F5344CB8AC3E}">
        <p14:creationId xmlns:p14="http://schemas.microsoft.com/office/powerpoint/2010/main" val="212680449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816" y="862221"/>
            <a:ext cx="8879306" cy="4094920"/>
          </a:xfrm>
        </p:spPr>
        <p:txBody>
          <a:bodyPr/>
          <a:lstStyle/>
          <a:p>
            <a:r>
              <a:rPr lang="en-US" dirty="0">
                <a:solidFill>
                  <a:schemeClr val="accent5">
                    <a:lumMod val="40000"/>
                    <a:lumOff val="60000"/>
                  </a:schemeClr>
                </a:solidFill>
              </a:rPr>
              <a:t>24.3 T</a:t>
            </a:r>
            <a:r>
              <a:rPr lang="en-IN" dirty="0">
                <a:solidFill>
                  <a:schemeClr val="accent5">
                    <a:lumMod val="40000"/>
                    <a:lumOff val="60000"/>
                  </a:schemeClr>
                </a:solidFill>
              </a:rPr>
              <a:t>echnologies and Protocols Summary</a:t>
            </a:r>
            <a:r>
              <a:rPr lang="en-US" dirty="0">
                <a:solidFill>
                  <a:schemeClr val="accent5">
                    <a:lumMod val="40000"/>
                    <a:lumOff val="60000"/>
                  </a:schemeClr>
                </a:solidFill>
              </a:rPr>
              <a:t/>
            </a:r>
            <a:br>
              <a:rPr lang="en-US" dirty="0">
                <a:solidFill>
                  <a:schemeClr val="accent5">
                    <a:lumMod val="40000"/>
                    <a:lumOff val="60000"/>
                  </a:schemeClr>
                </a:solidFill>
              </a:rPr>
            </a:br>
            <a:r>
              <a:rPr lang="en-US" dirty="0"/>
              <a:t/>
            </a:r>
            <a:br>
              <a:rPr lang="en-US" dirty="0"/>
            </a:br>
            <a:r>
              <a:rPr lang="en-US" dirty="0"/>
              <a:t/>
            </a: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697375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p:txBody>
          <a:bodyPr/>
          <a:lstStyle/>
          <a:p>
            <a:r>
              <a:rPr lang="en-US" altLang="en-US" sz="1600" dirty="0"/>
              <a:t>Technologies and Protocols Summary</a:t>
            </a:r>
            <a:br>
              <a:rPr lang="en-US" altLang="en-US" sz="1600" dirty="0"/>
            </a:br>
            <a:r>
              <a:rPr lang="en-US" dirty="0"/>
              <a:t>What Did I Learn in this Module?</a:t>
            </a:r>
          </a:p>
        </p:txBody>
      </p:sp>
      <p:sp>
        <p:nvSpPr>
          <p:cNvPr id="10" name="Content Placeholder 6"/>
          <p:cNvSpPr txBox="1">
            <a:spLocks noChangeArrowheads="1"/>
          </p:cNvSpPr>
          <p:nvPr/>
        </p:nvSpPr>
        <p:spPr bwMode="auto">
          <a:xfrm>
            <a:off x="60311" y="798944"/>
            <a:ext cx="9143999" cy="389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Syslog is used to send log entries to central servers that run a syslog daemon. This centralization of log collection helps to make security monitoring practical. As syslog is so important to security monitoring, syslog servers may be a target for threat actors.</a:t>
            </a:r>
          </a:p>
          <a:p>
            <a:pPr>
              <a:buFont typeface="Arial" pitchFamily="34" charset="0"/>
              <a:buChar char="•"/>
            </a:pPr>
            <a:r>
              <a:rPr lang="en-US" sz="1600" dirty="0"/>
              <a:t>Syslog messages are usually timestamped. As the messages come from many devices, it is important that the devices share a consistent timeclock by using Network Time Protocol (NTP). </a:t>
            </a:r>
          </a:p>
          <a:p>
            <a:pPr>
              <a:buFont typeface="Arial" pitchFamily="34" charset="0"/>
              <a:buChar char="•"/>
            </a:pPr>
            <a:r>
              <a:rPr lang="en-US" sz="1600" dirty="0"/>
              <a:t>Attackers encapsulate different network protocols within DNS to evade security devices.</a:t>
            </a:r>
          </a:p>
          <a:p>
            <a:pPr>
              <a:buFont typeface="Arial" pitchFamily="34" charset="0"/>
              <a:buChar char="•"/>
            </a:pPr>
            <a:r>
              <a:rPr lang="en-US" sz="1600" dirty="0"/>
              <a:t>DNS is now used by many types of malware. Some varieties of malware use DNS to communicate with command-and-control (CnC) servers and to exfiltrate data in traffic disguised as normal DNS queries. </a:t>
            </a:r>
          </a:p>
          <a:p>
            <a:pPr>
              <a:buFont typeface="Arial" pitchFamily="34" charset="0"/>
              <a:buChar char="•"/>
            </a:pPr>
            <a:r>
              <a:rPr lang="en-US" sz="1600" dirty="0"/>
              <a:t>An exploit of HTTP is called iFrame (inline frame) injection. To address the alteration or interception of confidential data , HTTPS should be adopted.</a:t>
            </a:r>
          </a:p>
          <a:p>
            <a:pPr>
              <a:buFont typeface="Arial" pitchFamily="34" charset="0"/>
              <a:buChar char="•"/>
            </a:pPr>
            <a:r>
              <a:rPr lang="en-US" sz="1600" dirty="0"/>
              <a:t>HTTPS adds a layer of encryption to the HTTP protocol by using secure socket layer (SSL), making the HTTP data unreadable.</a:t>
            </a:r>
            <a:endParaRPr lang="en-US" sz="1600" dirty="0">
              <a:solidFill>
                <a:srgbClr val="000000"/>
              </a:solidFill>
            </a:endParaRPr>
          </a:p>
        </p:txBody>
      </p:sp>
    </p:spTree>
    <p:custDataLst>
      <p:tags r:id="rId1"/>
    </p:custDataLst>
    <p:extLst>
      <p:ext uri="{BB962C8B-B14F-4D97-AF65-F5344CB8AC3E}">
        <p14:creationId xmlns:p14="http://schemas.microsoft.com/office/powerpoint/2010/main" val="313252574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p:txBody>
          <a:bodyPr/>
          <a:lstStyle/>
          <a:p>
            <a:r>
              <a:rPr lang="en-US" altLang="en-US" sz="1600" dirty="0"/>
              <a:t>Technologies and Protocols Summary</a:t>
            </a:r>
            <a:br>
              <a:rPr lang="en-US" altLang="en-US" sz="1600" dirty="0"/>
            </a:br>
            <a:r>
              <a:rPr lang="en-US" dirty="0"/>
              <a:t>What Did I Learn in this Module? </a:t>
            </a:r>
            <a:r>
              <a:rPr lang="en-US" altLang="en-US" dirty="0"/>
              <a:t>(Contd.)</a:t>
            </a:r>
            <a:endParaRPr lang="en-US" dirty="0"/>
          </a:p>
        </p:txBody>
      </p:sp>
      <p:sp>
        <p:nvSpPr>
          <p:cNvPr id="10" name="Content Placeholder 6"/>
          <p:cNvSpPr txBox="1">
            <a:spLocks noChangeArrowheads="1"/>
          </p:cNvSpPr>
          <p:nvPr/>
        </p:nvSpPr>
        <p:spPr bwMode="auto">
          <a:xfrm>
            <a:off x="106613" y="769938"/>
            <a:ext cx="8898491" cy="405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Email protocols such as SMTP, POP3, and IMAP can be used by threat actors to spread malware, exfiltrate data, or provide channels to malware CnC servers. </a:t>
            </a:r>
          </a:p>
          <a:p>
            <a:pPr>
              <a:buFont typeface="Arial" pitchFamily="34" charset="0"/>
              <a:buChar char="•"/>
            </a:pPr>
            <a:r>
              <a:rPr lang="en-US" sz="1600" dirty="0"/>
              <a:t>ICMP can be used to identify hosts on a network, the structure of a network, and determine the operating systems at use on the network. </a:t>
            </a:r>
          </a:p>
          <a:p>
            <a:pPr>
              <a:buFont typeface="Arial" pitchFamily="34" charset="0"/>
              <a:buChar char="•"/>
            </a:pPr>
            <a:r>
              <a:rPr lang="en-US" sz="1600" dirty="0"/>
              <a:t>It can also be used as a vehicle for various types of DoS attack and can also be used for data exfiltration. </a:t>
            </a:r>
          </a:p>
          <a:p>
            <a:pPr>
              <a:buFont typeface="Arial" pitchFamily="34" charset="0"/>
              <a:buChar char="•"/>
            </a:pPr>
            <a:r>
              <a:rPr lang="en-US" sz="1600" dirty="0"/>
              <a:t>Attackers can determine which IP addresses, protocols, and ports are allowed by ACLs. This can be done either by port scanning or penetration testing, or through other forms of reconnaissance. </a:t>
            </a:r>
          </a:p>
          <a:p>
            <a:pPr>
              <a:buFont typeface="Arial" pitchFamily="34" charset="0"/>
              <a:buChar char="•"/>
            </a:pPr>
            <a:r>
              <a:rPr lang="en-US" sz="1600" dirty="0"/>
              <a:t>Network Address Translation (NAT) and Port Address Translation (PAT) can complicate security monitoring. </a:t>
            </a:r>
          </a:p>
          <a:p>
            <a:pPr>
              <a:buFont typeface="Arial" pitchFamily="34" charset="0"/>
              <a:buChar char="•"/>
            </a:pPr>
            <a:r>
              <a:rPr lang="en-US" sz="1600" dirty="0"/>
              <a:t>This problem can be especially relevant with NetFlow data which are unidirectional and are defined by the addresses and ports that they share. </a:t>
            </a:r>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406658604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p:txBody>
          <a:bodyPr/>
          <a:lstStyle/>
          <a:p>
            <a:r>
              <a:rPr lang="en-US" altLang="en-US" sz="1600" dirty="0"/>
              <a:t>Technologies and Protocols Summary</a:t>
            </a:r>
            <a:br>
              <a:rPr lang="en-US" altLang="en-US" sz="1600" dirty="0"/>
            </a:br>
            <a:r>
              <a:rPr lang="en-US" dirty="0"/>
              <a:t>What Did I Learn in this Module? </a:t>
            </a:r>
            <a:r>
              <a:rPr lang="en-US" altLang="en-US" dirty="0"/>
              <a:t>(Contd.)</a:t>
            </a:r>
            <a:endParaRPr lang="en-US" dirty="0"/>
          </a:p>
        </p:txBody>
      </p:sp>
      <p:sp>
        <p:nvSpPr>
          <p:cNvPr id="10" name="Content Placeholder 6"/>
          <p:cNvSpPr txBox="1">
            <a:spLocks noChangeArrowheads="1"/>
          </p:cNvSpPr>
          <p:nvPr/>
        </p:nvSpPr>
        <p:spPr bwMode="auto">
          <a:xfrm>
            <a:off x="106613" y="769938"/>
            <a:ext cx="8944790" cy="405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Encryption can present challenges to security monitoring by making packet details unreadable. Encryption is part of VPN technologies. </a:t>
            </a:r>
          </a:p>
          <a:p>
            <a:pPr>
              <a:buFont typeface="Arial" pitchFamily="34" charset="0"/>
              <a:buChar char="•"/>
            </a:pPr>
            <a:r>
              <a:rPr lang="en-US" sz="1600" dirty="0"/>
              <a:t>In peer-to-peer (P2P) networking, hosts can operate in both client and server roles.</a:t>
            </a:r>
          </a:p>
          <a:p>
            <a:pPr>
              <a:buFont typeface="Arial" pitchFamily="34" charset="0"/>
              <a:buChar char="•"/>
            </a:pPr>
            <a:r>
              <a:rPr lang="en-US" sz="1600" dirty="0"/>
              <a:t>Three types of P2P applications exist: file sharing, processor sharing, and instant messaging. </a:t>
            </a:r>
          </a:p>
          <a:p>
            <a:pPr>
              <a:buFont typeface="Arial" pitchFamily="34" charset="0"/>
              <a:buChar char="•"/>
            </a:pPr>
            <a:r>
              <a:rPr lang="en-US" sz="1600" dirty="0"/>
              <a:t>Tor is a software platform and network of P2P hosts that function as internet routers on the Tor network. This allows users to browse the internet anonymously. </a:t>
            </a:r>
          </a:p>
          <a:p>
            <a:pPr>
              <a:buFont typeface="Arial" pitchFamily="34" charset="0"/>
              <a:buChar char="•"/>
            </a:pPr>
            <a:r>
              <a:rPr lang="en-US" sz="1600" dirty="0"/>
              <a:t>Load balancing involves the distribution of traffic between devices or network paths to prevent overwhelming network resources with too much traffic. </a:t>
            </a:r>
          </a:p>
          <a:p>
            <a:pPr>
              <a:buFont typeface="Arial" pitchFamily="34" charset="0"/>
              <a:buChar char="•"/>
            </a:pPr>
            <a:r>
              <a:rPr lang="en-US" sz="1600" dirty="0"/>
              <a:t>This can be achieved through various techniques that use DNS to send traffic to resources that have the same domain name but multiple IP addresses. </a:t>
            </a:r>
          </a:p>
          <a:p>
            <a:pPr>
              <a:buFont typeface="Arial" pitchFamily="34" charset="0"/>
              <a:buChar char="•"/>
            </a:pPr>
            <a:r>
              <a:rPr lang="en-US" sz="1600" dirty="0"/>
              <a:t>Some load balancing manager (LBM) devices use probes to test for the performance of different paths and the health of different devices. </a:t>
            </a:r>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387699307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24</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76482007"/>
              </p:ext>
            </p:extLst>
          </p:nvPr>
        </p:nvGraphicFramePr>
        <p:xfrm>
          <a:off x="751205" y="953885"/>
          <a:ext cx="7646560" cy="2527500"/>
        </p:xfrm>
        <a:graphic>
          <a:graphicData uri="http://schemas.openxmlformats.org/drawingml/2006/table">
            <a:tbl>
              <a:tblPr firstRow="1" bandRow="1">
                <a:tableStyleId>{F5AB1C69-6EDB-4FF4-983F-18BD219EF322}</a:tableStyleId>
              </a:tblPr>
              <a:tblGrid>
                <a:gridCol w="3823280">
                  <a:extLst>
                    <a:ext uri="{9D8B030D-6E8A-4147-A177-3AD203B41FA5}">
                      <a16:colId xmlns="" xmlns:a16="http://schemas.microsoft.com/office/drawing/2014/main" val="2731093094"/>
                    </a:ext>
                  </a:extLst>
                </a:gridCol>
                <a:gridCol w="3823280">
                  <a:extLst>
                    <a:ext uri="{9D8B030D-6E8A-4147-A177-3AD203B41FA5}">
                      <a16:colId xmlns="" xmlns:a16="http://schemas.microsoft.com/office/drawing/2014/main" val="2353496225"/>
                    </a:ext>
                  </a:extLst>
                </a:gridCol>
              </a:tblGrid>
              <a:tr h="252750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Time Protocol (NTP)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Command-and-control (CnC)</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Data Loss Prevention (DLP)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Secure Socket Layer (SSL)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Access Control Lists (ACLs)</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Advanced Malware Protection (AMP)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Port Address Translation (PAT)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Source Addresses (SA)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Destination Addresses (DA).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peer-to-peer (P2P)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Load Balancing Manager (LBM) </a:t>
                      </a:r>
                    </a:p>
                    <a:p>
                      <a:pPr marL="285750" indent="-285750">
                        <a:spcBef>
                          <a:spcPts val="200"/>
                        </a:spcBef>
                        <a:spcAft>
                          <a:spcPts val="200"/>
                        </a:spcAft>
                        <a:buFont typeface="Arial" panose="020B0604020202020204" pitchFamily="34" charset="0"/>
                        <a:buChar char="•"/>
                      </a:pPr>
                      <a:endParaRPr lang="en-US" sz="1600" b="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00795013"/>
                  </a:ext>
                </a:extLst>
              </a:tr>
            </a:tbl>
          </a:graphicData>
        </a:graphic>
      </p:graphicFrame>
    </p:spTree>
    <p:extLst>
      <p:ext uri="{BB962C8B-B14F-4D97-AF65-F5344CB8AC3E}">
        <p14:creationId xmlns:p14="http://schemas.microsoft.com/office/powerpoint/2010/main" val="47157167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2491852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
          <p:cNvSpPr>
            <a:spLocks noGrp="1" noChangeArrowheads="1"/>
          </p:cNvSpPr>
          <p:nvPr>
            <p:ph type="title"/>
          </p:nvPr>
        </p:nvSpPr>
        <p:spPr/>
        <p:txBody>
          <a:bodyPr/>
          <a:lstStyle/>
          <a:p>
            <a:pPr eaLnBrk="1" hangingPunct="1"/>
            <a:r>
              <a:rPr lang="en-US" dirty="0"/>
              <a:t>Check Your Understanding</a:t>
            </a:r>
          </a:p>
        </p:txBody>
      </p:sp>
      <p:sp>
        <p:nvSpPr>
          <p:cNvPr id="7171" name="Content Placeholder 4"/>
          <p:cNvSpPr>
            <a:spLocks noGrp="1" noChangeArrowheads="1"/>
          </p:cNvSpPr>
          <p:nvPr>
            <p:ph idx="1"/>
          </p:nvPr>
        </p:nvSpPr>
        <p:spPr>
          <a:xfrm>
            <a:off x="145357" y="798949"/>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9545379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24: Activities</a:t>
            </a:r>
          </a:p>
        </p:txBody>
      </p:sp>
      <p:sp>
        <p:nvSpPr>
          <p:cNvPr id="6147" name="Content Placeholder 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p14="http://schemas.microsoft.com/office/powerpoint/2010/main" val="4134220073"/>
              </p:ext>
            </p:extLst>
          </p:nvPr>
        </p:nvGraphicFramePr>
        <p:xfrm>
          <a:off x="276501" y="1011187"/>
          <a:ext cx="8565285" cy="957096"/>
        </p:xfrm>
        <a:graphic>
          <a:graphicData uri="http://schemas.openxmlformats.org/drawingml/2006/table">
            <a:tbl>
              <a:tblPr firstRow="1" bandRow="1">
                <a:tableStyleId>{5C22544A-7EE6-4342-B048-85BDC9FD1C3A}</a:tableStyleId>
              </a:tblPr>
              <a:tblGrid>
                <a:gridCol w="884390">
                  <a:extLst>
                    <a:ext uri="{9D8B030D-6E8A-4147-A177-3AD203B41FA5}">
                      <a16:colId xmlns="" xmlns:a16="http://schemas.microsoft.com/office/drawing/2014/main" val="20001"/>
                    </a:ext>
                  </a:extLst>
                </a:gridCol>
                <a:gridCol w="1946521">
                  <a:extLst>
                    <a:ext uri="{9D8B030D-6E8A-4147-A177-3AD203B41FA5}">
                      <a16:colId xmlns="" xmlns:a16="http://schemas.microsoft.com/office/drawing/2014/main" val="3156509146"/>
                    </a:ext>
                  </a:extLst>
                </a:gridCol>
                <a:gridCol w="4440264">
                  <a:extLst>
                    <a:ext uri="{9D8B030D-6E8A-4147-A177-3AD203B41FA5}">
                      <a16:colId xmlns="" xmlns:a16="http://schemas.microsoft.com/office/drawing/2014/main" val="20002"/>
                    </a:ext>
                  </a:extLst>
                </a:gridCol>
                <a:gridCol w="1294110">
                  <a:extLst>
                    <a:ext uri="{9D8B030D-6E8A-4147-A177-3AD203B41FA5}">
                      <a16:colId xmlns="" xmlns:a16="http://schemas.microsoft.com/office/drawing/2014/main" val="20003"/>
                    </a:ext>
                  </a:extLst>
                </a:gridCol>
              </a:tblGrid>
              <a:tr h="271296">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ctr"/>
                      <a:r>
                        <a:rPr lang="en-US" sz="1200" dirty="0"/>
                        <a:t>Activity Name</a:t>
                      </a:r>
                    </a:p>
                  </a:txBody>
                  <a:tcPr marL="68580" marR="68580" marT="34290" marB="34290" anchor="ctr"/>
                </a:tc>
                <a:tc>
                  <a:txBody>
                    <a:bodyPr/>
                    <a:lstStyle/>
                    <a:p>
                      <a:pPr algn="ctr"/>
                      <a:r>
                        <a:rPr lang="en-US" sz="1200" dirty="0"/>
                        <a:t>Optional?</a:t>
                      </a:r>
                    </a:p>
                  </a:txBody>
                  <a:tcPr marL="68580" marR="68580" marT="34290" marB="34290" anchor="ctr"/>
                </a:tc>
                <a:extLst>
                  <a:ext uri="{0D108BD9-81ED-4DB2-BD59-A6C34878D82A}">
                    <a16:rowId xmlns="" xmlns:a16="http://schemas.microsoft.com/office/drawing/2014/main" val="10000"/>
                  </a:ext>
                </a:extLst>
              </a:tr>
              <a:tr h="195207">
                <a:tc>
                  <a:txBody>
                    <a:bodyPr/>
                    <a:lstStyle/>
                    <a:p>
                      <a:pPr algn="l"/>
                      <a:r>
                        <a:rPr lang="en-US" sz="1200" kern="1200" dirty="0">
                          <a:solidFill>
                            <a:schemeClr val="dk1"/>
                          </a:solidFill>
                          <a:latin typeface="+mn-lt"/>
                          <a:ea typeface="+mn-ea"/>
                          <a:cs typeface="+mn-cs"/>
                        </a:rPr>
                        <a:t>24.1.7 </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Check Your Understanding</a:t>
                      </a:r>
                    </a:p>
                  </a:txBody>
                  <a:tcPr marL="68580" marR="68580" marT="34290" marB="34290" anchor="ctr"/>
                </a:tc>
                <a:tc>
                  <a:txBody>
                    <a:bodyPr/>
                    <a:lstStyle/>
                    <a:p>
                      <a:r>
                        <a:rPr lang="en-US" sz="1200" kern="1200" dirty="0">
                          <a:solidFill>
                            <a:schemeClr val="dk1"/>
                          </a:solidFill>
                          <a:latin typeface="+mn-lt"/>
                          <a:ea typeface="+mn-ea"/>
                          <a:cs typeface="+mn-cs"/>
                        </a:rPr>
                        <a:t>Identify the Monitored Protocol</a:t>
                      </a:r>
                    </a:p>
                  </a:txBody>
                  <a:tcPr marL="68580" marR="68580" marT="34290" marB="34290" anchor="ctr"/>
                </a:tc>
                <a:tc>
                  <a:txBody>
                    <a:bodyPr/>
                    <a:lstStyle/>
                    <a:p>
                      <a:r>
                        <a:rPr lang="en-US" sz="1200" kern="1200" dirty="0">
                          <a:solidFill>
                            <a:schemeClr val="dk1"/>
                          </a:solidFill>
                          <a:latin typeface="+mn-lt"/>
                          <a:ea typeface="+mn-ea"/>
                          <a:cs typeface="+mn-cs"/>
                        </a:rPr>
                        <a:t>Recommended</a:t>
                      </a:r>
                    </a:p>
                  </a:txBody>
                  <a:tcPr marL="68580" marR="68580" marT="34290" marB="34290" anchor="ctr"/>
                </a:tc>
                <a:extLst>
                  <a:ext uri="{0D108BD9-81ED-4DB2-BD59-A6C34878D82A}">
                    <a16:rowId xmlns="" xmlns:a16="http://schemas.microsoft.com/office/drawing/2014/main" val="10001"/>
                  </a:ext>
                </a:extLst>
              </a:tr>
              <a:tr h="325518">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24.2.6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Identify the Impact of the Technology on Security and Monitoring</a:t>
                      </a:r>
                    </a:p>
                  </a:txBody>
                  <a:tcPr marL="68580" marR="68580" marT="34290" marB="34290" anchor="ctr"/>
                </a:tc>
                <a:tc>
                  <a:txBody>
                    <a:bodyPr/>
                    <a:lstStyle/>
                    <a:p>
                      <a:r>
                        <a:rPr lang="en-US" sz="1200" kern="1200" dirty="0">
                          <a:solidFill>
                            <a:schemeClr val="dk1"/>
                          </a:solidFill>
                          <a:latin typeface="+mn-lt"/>
                          <a:ea typeface="+mn-ea"/>
                          <a:cs typeface="+mn-cs"/>
                        </a:rPr>
                        <a:t>Recommended</a:t>
                      </a:r>
                    </a:p>
                  </a:txBody>
                  <a:tcPr marL="68580" marR="68580" marT="34290" marB="34290" anchor="ctr"/>
                </a:tc>
                <a:extLst>
                  <a:ext uri="{0D108BD9-81ED-4DB2-BD59-A6C34878D82A}">
                    <a16:rowId xmlns="" xmlns:a16="http://schemas.microsoft.com/office/drawing/2014/main" val="3039725069"/>
                  </a:ext>
                </a:extLst>
              </a:tr>
            </a:tbl>
          </a:graphicData>
        </a:graphic>
      </p:graphicFrame>
    </p:spTree>
    <p:custDataLst>
      <p:tags r:id="rId1"/>
    </p:custDataLst>
    <p:extLst>
      <p:ext uri="{BB962C8B-B14F-4D97-AF65-F5344CB8AC3E}">
        <p14:creationId xmlns:p14="http://schemas.microsoft.com/office/powerpoint/2010/main" val="22004662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24: Best Practices</a:t>
            </a:r>
          </a:p>
        </p:txBody>
      </p:sp>
      <p:sp>
        <p:nvSpPr>
          <p:cNvPr id="11266" name="Content Placeholder 1"/>
          <p:cNvSpPr>
            <a:spLocks noGrp="1" noChangeArrowheads="1"/>
          </p:cNvSpPr>
          <p:nvPr>
            <p:ph idx="1"/>
          </p:nvPr>
        </p:nvSpPr>
        <p:spPr/>
        <p:txBody>
          <a:bodyPr/>
          <a:lstStyle/>
          <a:p>
            <a:pPr marL="0" indent="0">
              <a:lnSpc>
                <a:spcPct val="85000"/>
              </a:lnSpc>
              <a:spcBef>
                <a:spcPct val="30000"/>
              </a:spcBef>
              <a:buNone/>
            </a:pPr>
            <a:r>
              <a:rPr lang="en-US" sz="1600" dirty="0"/>
              <a:t>Prior to teaching Module 24,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24.1</a:t>
            </a:r>
          </a:p>
          <a:p>
            <a:pPr marL="341313" lvl="1" indent="-171450">
              <a:buFont typeface="Arial" panose="020B0604020202020204" pitchFamily="34" charset="0"/>
              <a:buChar char="•"/>
            </a:pPr>
            <a:r>
              <a:rPr lang="en-US" sz="1600" dirty="0"/>
              <a:t>Explain how Syslog and NTP are important in network monitoring.</a:t>
            </a:r>
          </a:p>
          <a:p>
            <a:pPr marL="341313" lvl="1" indent="-171450">
              <a:buFont typeface="Arial" panose="020B0604020202020204" pitchFamily="34" charset="0"/>
              <a:buChar char="•"/>
            </a:pPr>
            <a:r>
              <a:rPr lang="en-US" altLang="ja-JP" sz="1600" dirty="0"/>
              <a:t>Ask the class what do they know of </a:t>
            </a:r>
            <a:r>
              <a:rPr lang="en-US" sz="1600" dirty="0">
                <a:solidFill>
                  <a:prstClr val="black"/>
                </a:solidFill>
              </a:rPr>
              <a:t>DNS and then describe DNS exfiltration to them.</a:t>
            </a:r>
          </a:p>
          <a:p>
            <a:pPr lvl="1">
              <a:lnSpc>
                <a:spcPct val="85000"/>
              </a:lnSpc>
              <a:spcBef>
                <a:spcPct val="30000"/>
              </a:spcBef>
            </a:pPr>
            <a:r>
              <a:rPr lang="en-US" altLang="ja-JP" sz="1600" dirty="0"/>
              <a:t>Ask the class to share their understanding of HTTP and HTPPS.</a:t>
            </a:r>
          </a:p>
          <a:p>
            <a:pPr lvl="1">
              <a:lnSpc>
                <a:spcPct val="85000"/>
              </a:lnSpc>
              <a:spcBef>
                <a:spcPct val="30000"/>
              </a:spcBef>
            </a:pPr>
            <a:r>
              <a:rPr lang="en-US" altLang="ja-JP" sz="1600" dirty="0"/>
              <a:t>Discuss the different email protocols with the class.</a:t>
            </a:r>
          </a:p>
          <a:p>
            <a:pPr lvl="1"/>
            <a:r>
              <a:rPr lang="en-US" altLang="ja-JP" sz="1600" dirty="0"/>
              <a:t>Define ICMP and ICMP tunneling.</a:t>
            </a:r>
          </a:p>
          <a:p>
            <a:pPr marL="142875" lvl="1" indent="0">
              <a:buNone/>
            </a:pPr>
            <a:endParaRPr lang="en-US" altLang="ja-JP" sz="1600" dirty="0"/>
          </a:p>
          <a:p>
            <a:pPr lvl="1">
              <a:lnSpc>
                <a:spcPct val="85000"/>
              </a:lnSpc>
              <a:spcBef>
                <a:spcPct val="30000"/>
              </a:spcBef>
            </a:pPr>
            <a:endParaRPr lang="en-US" altLang="ja-JP" sz="1600" dirty="0"/>
          </a:p>
          <a:p>
            <a:pPr lvl="1">
              <a:lnSpc>
                <a:spcPct val="85000"/>
              </a:lnSpc>
              <a:spcBef>
                <a:spcPct val="30000"/>
              </a:spcBef>
            </a:pPr>
            <a:endParaRPr lang="en-US" sz="1600"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354595926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24: Best Practices (Contd.)</a:t>
            </a:r>
          </a:p>
        </p:txBody>
      </p:sp>
      <p:sp>
        <p:nvSpPr>
          <p:cNvPr id="11266" name="Content Placeholder 1"/>
          <p:cNvSpPr>
            <a:spLocks noGrp="1" noChangeArrowheads="1"/>
          </p:cNvSpPr>
          <p:nvPr>
            <p:ph idx="1"/>
          </p:nvPr>
        </p:nvSpPr>
        <p:spPr>
          <a:xfrm>
            <a:off x="145358" y="798944"/>
            <a:ext cx="8853286" cy="3993954"/>
          </a:xfrm>
        </p:spPr>
        <p:txBody>
          <a:bodyPr/>
          <a:lstStyle/>
          <a:p>
            <a:pPr marL="0" lvl="1" indent="0">
              <a:spcBef>
                <a:spcPts val="600"/>
              </a:spcBef>
              <a:spcAft>
                <a:spcPts val="600"/>
              </a:spcAft>
              <a:buSzPct val="90000"/>
              <a:buNone/>
            </a:pPr>
            <a:r>
              <a:rPr lang="en-US" sz="1600" b="1" dirty="0"/>
              <a:t>Topic 24.2</a:t>
            </a:r>
          </a:p>
          <a:p>
            <a:pPr lvl="1"/>
            <a:r>
              <a:rPr lang="en-US" sz="1600" dirty="0"/>
              <a:t>Ask the class what do they know of access control lists (ACLs).</a:t>
            </a:r>
          </a:p>
          <a:p>
            <a:pPr lvl="1"/>
            <a:r>
              <a:rPr lang="en-US" sz="1600" dirty="0">
                <a:solidFill>
                  <a:prstClr val="black"/>
                </a:solidFill>
              </a:rPr>
              <a:t>Explain the importance of NAT and PAT.</a:t>
            </a:r>
          </a:p>
          <a:p>
            <a:pPr lvl="1"/>
            <a:r>
              <a:rPr lang="en-US" sz="1600" dirty="0">
                <a:solidFill>
                  <a:prstClr val="black"/>
                </a:solidFill>
              </a:rPr>
              <a:t>Discuss peer-to-peer networking and the three types of </a:t>
            </a:r>
            <a:r>
              <a:rPr lang="en-US" sz="1600" dirty="0"/>
              <a:t>P2P application.</a:t>
            </a:r>
          </a:p>
          <a:p>
            <a:pPr lvl="1"/>
            <a:r>
              <a:rPr lang="en-US" sz="1600" dirty="0"/>
              <a:t>Describe Tor and load balancing to the class.</a:t>
            </a:r>
          </a:p>
          <a:p>
            <a:pPr lvl="1"/>
            <a:endParaRPr lang="en-US" sz="1600" dirty="0"/>
          </a:p>
          <a:p>
            <a:pPr lvl="1"/>
            <a:endParaRPr lang="en-US" sz="1600" dirty="0"/>
          </a:p>
          <a:p>
            <a:pPr lvl="1">
              <a:lnSpc>
                <a:spcPct val="85000"/>
              </a:lnSpc>
              <a:spcBef>
                <a:spcPct val="30000"/>
              </a:spcBef>
            </a:pPr>
            <a:endParaRPr lang="en-US" dirty="0"/>
          </a:p>
          <a:p>
            <a:pPr>
              <a:lnSpc>
                <a:spcPct val="85000"/>
              </a:lnSpc>
              <a:spcBef>
                <a:spcPct val="30000"/>
              </a:spcBef>
            </a:pPr>
            <a:endParaRPr lang="en-US"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500" dirty="0"/>
          </a:p>
          <a:p>
            <a:pPr>
              <a:lnSpc>
                <a:spcPct val="85000"/>
              </a:lnSpc>
              <a:spcBef>
                <a:spcPct val="30000"/>
              </a:spcBef>
            </a:pPr>
            <a:endParaRPr lang="en-US" b="1" dirty="0">
              <a:solidFill>
                <a:srgbClr val="FF0000"/>
              </a:solidFill>
            </a:endParaRPr>
          </a:p>
          <a:p>
            <a:pPr>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2227750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6" y="2439071"/>
            <a:ext cx="6672708" cy="644730"/>
          </a:xfrm>
        </p:spPr>
        <p:txBody>
          <a:bodyPr/>
          <a:lstStyle/>
          <a:p>
            <a:r>
              <a:rPr lang="en-US" dirty="0">
                <a:solidFill>
                  <a:schemeClr val="accent5">
                    <a:lumMod val="40000"/>
                    <a:lumOff val="60000"/>
                  </a:schemeClr>
                </a:solidFill>
              </a:rPr>
              <a:t>Module 24: Technologies and Protocols</a:t>
            </a:r>
            <a:endParaRPr lang="en-US" dirty="0">
              <a:solidFill>
                <a:srgbClr val="FF0000"/>
              </a:solidFill>
            </a:endParaRPr>
          </a:p>
        </p:txBody>
      </p:sp>
      <p:sp>
        <p:nvSpPr>
          <p:cNvPr id="2" name="Subtitle 1"/>
          <p:cNvSpPr/>
          <p:nvPr/>
        </p:nvSpPr>
        <p:spPr>
          <a:xfrm>
            <a:off x="469496" y="4392494"/>
            <a:ext cx="1909049" cy="276999"/>
          </a:xfrm>
          <a:prstGeom prst="rect">
            <a:avLst/>
          </a:prstGeom>
        </p:spPr>
        <p:txBody>
          <a:bodyPr wrap="none">
            <a:spAutoFit/>
          </a:bodyPr>
          <a:lstStyle/>
          <a:p>
            <a:r>
              <a:rPr lang="en-US" sz="1200" dirty="0">
                <a:solidFill>
                  <a:schemeClr val="accent5">
                    <a:lumMod val="40000"/>
                    <a:lumOff val="60000"/>
                  </a:schemeClr>
                </a:solidFill>
              </a:rPr>
              <a:t>CyberOps Associate v1.0</a:t>
            </a:r>
          </a:p>
        </p:txBody>
      </p:sp>
    </p:spTree>
    <p:custDataLst>
      <p:tags r:id="rId1"/>
    </p:custDataLst>
    <p:extLst>
      <p:ext uri="{BB962C8B-B14F-4D97-AF65-F5344CB8AC3E}">
        <p14:creationId xmlns:p14="http://schemas.microsoft.com/office/powerpoint/2010/main" val="397999694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4" name="Content Placeholder 1"/>
          <p:cNvSpPr/>
          <p:nvPr/>
        </p:nvSpPr>
        <p:spPr>
          <a:xfrm>
            <a:off x="173420" y="806802"/>
            <a:ext cx="8592207" cy="738664"/>
          </a:xfrm>
          <a:prstGeom prst="rect">
            <a:avLst/>
          </a:prstGeom>
        </p:spPr>
        <p:txBody>
          <a:bodyPr wrap="square">
            <a:spAutoFit/>
          </a:bodyPr>
          <a:lstStyle/>
          <a:p>
            <a:pPr defTabSz="684213">
              <a:spcBef>
                <a:spcPts val="600"/>
              </a:spcBef>
              <a:spcAft>
                <a:spcPts val="600"/>
              </a:spcAft>
              <a:buClr>
                <a:schemeClr val="tx2"/>
              </a:buClr>
              <a:buSzPct val="90000"/>
            </a:pPr>
            <a:r>
              <a:rPr lang="en-US" sz="1600" b="1" dirty="0">
                <a:solidFill>
                  <a:srgbClr val="000000"/>
                </a:solidFill>
                <a:latin typeface="+mn-lt"/>
                <a:ea typeface="ＭＳ Ｐゴシック" charset="0"/>
                <a:cs typeface="CiscoSans"/>
              </a:rPr>
              <a:t>Module Title: </a:t>
            </a:r>
            <a:r>
              <a:rPr lang="en-US" sz="1600" dirty="0">
                <a:solidFill>
                  <a:srgbClr val="000000"/>
                </a:solidFill>
                <a:latin typeface="+mn-lt"/>
                <a:ea typeface="ＭＳ Ｐゴシック" charset="0"/>
                <a:cs typeface="CiscoSans"/>
              </a:rPr>
              <a:t>Technologies and Protocols</a:t>
            </a:r>
          </a:p>
          <a:p>
            <a:pPr defTabSz="684213">
              <a:spcBef>
                <a:spcPts val="600"/>
              </a:spcBef>
              <a:spcAft>
                <a:spcPts val="600"/>
              </a:spcAft>
              <a:buClr>
                <a:schemeClr val="tx2"/>
              </a:buClr>
              <a:buSzPct val="90000"/>
            </a:pPr>
            <a:r>
              <a:rPr lang="en-US" sz="1600" b="1" dirty="0">
                <a:solidFill>
                  <a:srgbClr val="000000"/>
                </a:solidFill>
                <a:latin typeface="+mn-lt"/>
                <a:ea typeface="ＭＳ Ｐゴシック" charset="0"/>
                <a:cs typeface="CiscoSans"/>
              </a:rPr>
              <a:t>Module Objective: </a:t>
            </a:r>
            <a:r>
              <a:rPr lang="en-US" sz="1600" dirty="0">
                <a:solidFill>
                  <a:srgbClr val="000000"/>
                </a:solidFill>
                <a:latin typeface="+mn-lt"/>
                <a:ea typeface="ＭＳ Ｐゴシック" charset="0"/>
                <a:cs typeface="CiscoSans"/>
              </a:rPr>
              <a:t>Explain how security technologies affect security monitoring.</a:t>
            </a:r>
          </a:p>
        </p:txBody>
      </p:sp>
      <p:graphicFrame>
        <p:nvGraphicFramePr>
          <p:cNvPr id="3" name="Table 2"/>
          <p:cNvGraphicFramePr>
            <a:graphicFrameLocks noGrp="1"/>
          </p:cNvGraphicFramePr>
          <p:nvPr>
            <p:extLst>
              <p:ext uri="{D42A27DB-BD31-4B8C-83A1-F6EECF244321}">
                <p14:modId xmlns:p14="http://schemas.microsoft.com/office/powerpoint/2010/main" val="3625805714"/>
              </p:ext>
            </p:extLst>
          </p:nvPr>
        </p:nvGraphicFramePr>
        <p:xfrm>
          <a:off x="374695" y="1854376"/>
          <a:ext cx="8263467" cy="1200150"/>
        </p:xfrm>
        <a:graphic>
          <a:graphicData uri="http://schemas.openxmlformats.org/drawingml/2006/table">
            <a:tbl>
              <a:tblPr firstRow="1" firstCol="1" bandRow="1">
                <a:tableStyleId>{5C22544A-7EE6-4342-B048-85BDC9FD1C3A}</a:tableStyleId>
              </a:tblPr>
              <a:tblGrid>
                <a:gridCol w="2339322">
                  <a:extLst>
                    <a:ext uri="{9D8B030D-6E8A-4147-A177-3AD203B41FA5}">
                      <a16:colId xmlns="" xmlns:a16="http://schemas.microsoft.com/office/drawing/2014/main" val="399010295"/>
                    </a:ext>
                  </a:extLst>
                </a:gridCol>
                <a:gridCol w="5924145">
                  <a:extLst>
                    <a:ext uri="{9D8B030D-6E8A-4147-A177-3AD203B41FA5}">
                      <a16:colId xmlns="" xmlns:a16="http://schemas.microsoft.com/office/drawing/2014/main" val="3417728144"/>
                    </a:ext>
                  </a:extLst>
                </a:gridCol>
              </a:tblGrid>
              <a:tr h="191400">
                <a:tc>
                  <a:txBody>
                    <a:bodyPr/>
                    <a:lstStyle/>
                    <a:p>
                      <a:pPr algn="ctr" fontAlgn="ctr"/>
                      <a:r>
                        <a:rPr lang="en-US" sz="1200" b="1" dirty="0">
                          <a:effectLst/>
                        </a:rPr>
                        <a:t>Topic</a:t>
                      </a:r>
                      <a:endParaRPr lang="en-US" sz="1200" dirty="0">
                        <a:effectLst/>
                      </a:endParaRPr>
                    </a:p>
                  </a:txBody>
                  <a:tcPr marL="47625" marR="47625" marT="47625" marB="47625" anchor="ctr"/>
                </a:tc>
                <a:tc>
                  <a:txBody>
                    <a:bodyPr/>
                    <a:lstStyle/>
                    <a:p>
                      <a:pPr algn="ctr" fontAlgn="ctr"/>
                      <a:r>
                        <a:rPr lang="en-US" sz="1200" b="1" dirty="0">
                          <a:effectLst/>
                        </a:rPr>
                        <a:t>Topic Objective</a:t>
                      </a:r>
                      <a:endParaRPr lang="en-US" sz="1200" dirty="0">
                        <a:effectLst/>
                      </a:endParaRPr>
                    </a:p>
                  </a:txBody>
                  <a:tcPr marL="47625" marR="47625" marT="47625" marB="47625" anchor="ctr"/>
                </a:tc>
                <a:extLst>
                  <a:ext uri="{0D108BD9-81ED-4DB2-BD59-A6C34878D82A}">
                    <a16:rowId xmlns="" xmlns:a16="http://schemas.microsoft.com/office/drawing/2014/main" val="364302898"/>
                  </a:ext>
                </a:extLst>
              </a:tr>
              <a:tr h="226556">
                <a:tc>
                  <a:txBody>
                    <a:bodyPr/>
                    <a:lstStyle/>
                    <a:p>
                      <a:pPr fontAlgn="ctr"/>
                      <a:r>
                        <a:rPr lang="en-US" sz="1200" b="1" dirty="0">
                          <a:effectLst/>
                        </a:rPr>
                        <a:t>Monitoring Common Protocols</a:t>
                      </a:r>
                    </a:p>
                  </a:txBody>
                  <a:tcPr marL="47625" marR="47625" marT="47625" marB="47625" anchor="ctr"/>
                </a:tc>
                <a:tc>
                  <a:txBody>
                    <a:bodyPr/>
                    <a:lstStyle/>
                    <a:p>
                      <a:pPr fontAlgn="ctr"/>
                      <a:r>
                        <a:rPr lang="en-US" sz="1200" b="0" dirty="0">
                          <a:effectLst/>
                        </a:rPr>
                        <a:t>Explain the behavior of common network protocols in the context of security monitoring.</a:t>
                      </a:r>
                    </a:p>
                  </a:txBody>
                  <a:tcPr marL="47625" marR="47625" marT="47625" marB="47625" anchor="ctr"/>
                </a:tc>
                <a:extLst>
                  <a:ext uri="{0D108BD9-81ED-4DB2-BD59-A6C34878D82A}">
                    <a16:rowId xmlns="" xmlns:a16="http://schemas.microsoft.com/office/drawing/2014/main" val="3530891527"/>
                  </a:ext>
                </a:extLst>
              </a:tr>
              <a:tr h="202333">
                <a:tc>
                  <a:txBody>
                    <a:bodyPr/>
                    <a:lstStyle/>
                    <a:p>
                      <a:pPr fontAlgn="ctr"/>
                      <a:r>
                        <a:rPr lang="en-US" sz="1200" b="1" dirty="0">
                          <a:effectLst/>
                        </a:rPr>
                        <a:t>Security Technologies</a:t>
                      </a:r>
                    </a:p>
                  </a:txBody>
                  <a:tcPr marL="47625" marR="47625" marT="47625" marB="47625" anchor="ctr"/>
                </a:tc>
                <a:tc>
                  <a:txBody>
                    <a:bodyPr/>
                    <a:lstStyle/>
                    <a:p>
                      <a:pPr fontAlgn="ctr"/>
                      <a:r>
                        <a:rPr lang="en-US" sz="1200" b="0" dirty="0">
                          <a:effectLst/>
                        </a:rPr>
                        <a:t>Explain how security technologies affect the ability to monitor common network protocols.</a:t>
                      </a:r>
                    </a:p>
                  </a:txBody>
                  <a:tcPr marL="47625" marR="47625" marT="47625" marB="47625" anchor="ctr"/>
                </a:tc>
                <a:extLst>
                  <a:ext uri="{0D108BD9-81ED-4DB2-BD59-A6C34878D82A}">
                    <a16:rowId xmlns=""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20175</TotalTime>
  <Words>3856</Words>
  <Application>Microsoft Office PowerPoint</Application>
  <PresentationFormat>On-screen Show (16:9)</PresentationFormat>
  <Paragraphs>423</Paragraphs>
  <Slides>38</Slides>
  <Notes>38</Notes>
  <HiddenSlides>7</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Default Theme</vt:lpstr>
      <vt:lpstr>Module 24: Technologies and Protocols</vt:lpstr>
      <vt:lpstr>Instructor Materials – Module 24 Planning Guide</vt:lpstr>
      <vt:lpstr>What to Expect in this Module</vt:lpstr>
      <vt:lpstr>Check Your Understanding</vt:lpstr>
      <vt:lpstr>Module 24: Activities</vt:lpstr>
      <vt:lpstr>Module 24: Best Practices</vt:lpstr>
      <vt:lpstr>Module 24: Best Practices (Contd.)</vt:lpstr>
      <vt:lpstr>Module 24: Technologies and Protocols</vt:lpstr>
      <vt:lpstr>Module Objectives</vt:lpstr>
      <vt:lpstr>24.1 Monitoring Common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24.2 Security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24.3 Technologies and Protocols Summary   </vt:lpstr>
      <vt:lpstr>Technologies and Protocols Summary What Did I Learn in this Module?</vt:lpstr>
      <vt:lpstr>Technologies and Protocols Summary What Did I Learn in this Module? (Contd.)</vt:lpstr>
      <vt:lpstr>Technologies and Protocols Summary What Did I Learn in this Module? (Contd.)</vt:lpstr>
      <vt:lpstr>Module 24 New Terms and Commands</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admin</cp:lastModifiedBy>
  <cp:revision>1445</cp:revision>
  <dcterms:created xsi:type="dcterms:W3CDTF">2016-08-22T22:27:36Z</dcterms:created>
  <dcterms:modified xsi:type="dcterms:W3CDTF">2020-08-13T06:21:24Z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