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9"/>
  </p:notesMasterIdLst>
  <p:sldIdLst>
    <p:sldId id="513" r:id="rId2"/>
    <p:sldId id="730" r:id="rId3"/>
    <p:sldId id="1070" r:id="rId4"/>
    <p:sldId id="880" r:id="rId5"/>
    <p:sldId id="924" r:id="rId6"/>
    <p:sldId id="1074" r:id="rId7"/>
    <p:sldId id="1313" r:id="rId8"/>
    <p:sldId id="1314" r:id="rId9"/>
    <p:sldId id="876" r:id="rId10"/>
    <p:sldId id="1079" r:id="rId11"/>
    <p:sldId id="759" r:id="rId12"/>
    <p:sldId id="628" r:id="rId13"/>
    <p:sldId id="1269" r:id="rId14"/>
    <p:sldId id="1270" r:id="rId15"/>
    <p:sldId id="1271" r:id="rId16"/>
    <p:sldId id="1272" r:id="rId17"/>
    <p:sldId id="1248" r:id="rId18"/>
    <p:sldId id="1257" r:id="rId19"/>
    <p:sldId id="1273" r:id="rId20"/>
    <p:sldId id="1277" r:id="rId21"/>
    <p:sldId id="1279" r:id="rId22"/>
    <p:sldId id="1321" r:id="rId23"/>
    <p:sldId id="1282" r:id="rId24"/>
    <p:sldId id="1283" r:id="rId25"/>
    <p:sldId id="1284" r:id="rId26"/>
    <p:sldId id="1285" r:id="rId27"/>
    <p:sldId id="1286" r:id="rId28"/>
    <p:sldId id="1287" r:id="rId29"/>
    <p:sldId id="1288" r:id="rId30"/>
    <p:sldId id="1291" r:id="rId31"/>
    <p:sldId id="1292" r:id="rId32"/>
    <p:sldId id="1293" r:id="rId33"/>
    <p:sldId id="1294" r:id="rId34"/>
    <p:sldId id="1295" r:id="rId35"/>
    <p:sldId id="1296" r:id="rId36"/>
    <p:sldId id="1297" r:id="rId37"/>
    <p:sldId id="1300" r:id="rId38"/>
    <p:sldId id="1303" r:id="rId39"/>
    <p:sldId id="1304" r:id="rId40"/>
    <p:sldId id="1306" r:id="rId41"/>
    <p:sldId id="1307" r:id="rId42"/>
    <p:sldId id="1308" r:id="rId43"/>
    <p:sldId id="1309" r:id="rId44"/>
    <p:sldId id="1315" r:id="rId45"/>
    <p:sldId id="1316" r:id="rId46"/>
    <p:sldId id="1274" r:id="rId47"/>
    <p:sldId id="291" r:id="rId48"/>
  </p:sldIdLst>
  <p:sldSz cx="9144000" cy="5143500" type="screen16x9"/>
  <p:notesSz cx="6858000" cy="9144000"/>
  <p:custDataLst>
    <p:tags r:id="rId5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8585B"/>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342" autoAdjust="0"/>
    <p:restoredTop sz="58776" autoAdjust="0"/>
  </p:normalViewPr>
  <p:slideViewPr>
    <p:cSldViewPr snapToGrid="0" showGuides="1">
      <p:cViewPr varScale="1">
        <p:scale>
          <a:sx n="96" d="100"/>
          <a:sy n="96" d="100"/>
        </p:scale>
        <p:origin x="3024" y="176"/>
      </p:cViewPr>
      <p:guideLst>
        <p:guide orient="horz" pos="1620"/>
        <p:guide pos="336"/>
      </p:guideLst>
    </p:cSldViewPr>
  </p:slideViewPr>
  <p:outlineViewPr>
    <p:cViewPr>
      <p:scale>
        <a:sx n="33" d="100"/>
        <a:sy n="33" d="100"/>
      </p:scale>
      <p:origin x="246" y="358362"/>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8/24/20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sz="1200" b="0" i="0" kern="1200" dirty="0">
                <a:solidFill>
                  <a:schemeClr val="tx1"/>
                </a:solidFill>
                <a:latin typeface="+mn-lt"/>
                <a:ea typeface="+mn-ea"/>
                <a:cs typeface="+mn-cs"/>
              </a:rPr>
              <a:t>CyberOps Associate v1.0</a:t>
            </a:r>
          </a:p>
          <a:p>
            <a:r>
              <a:rPr lang="en-US" sz="1200" b="0" dirty="0"/>
              <a:t>Module 25</a:t>
            </a:r>
            <a:r>
              <a:rPr lang="en-US" sz="1200" b="0" baseline="0" dirty="0"/>
              <a:t>: N</a:t>
            </a:r>
            <a:r>
              <a:rPr lang="en-IN" sz="1200" b="0" baseline="0" dirty="0"/>
              <a:t>etwork Security Data</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10</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CyberOps Associate v1.0</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5">
                    <a:lumMod val="40000"/>
                    <a:lumOff val="60000"/>
                  </a:schemeClr>
                </a:solidFill>
              </a:rPr>
              <a:t>25</a:t>
            </a:r>
            <a:r>
              <a:rPr lang="en-US" baseline="0" dirty="0">
                <a:solidFill>
                  <a:schemeClr val="accent5">
                    <a:lumMod val="40000"/>
                    <a:lumOff val="60000"/>
                  </a:schemeClr>
                </a:solidFill>
              </a:rPr>
              <a:t> </a:t>
            </a:r>
            <a:r>
              <a:rPr lang="en-IN" dirty="0"/>
              <a:t>–</a:t>
            </a:r>
            <a:r>
              <a:rPr lang="en-US" baseline="0" dirty="0">
                <a:solidFill>
                  <a:schemeClr val="accent5">
                    <a:lumMod val="40000"/>
                    <a:lumOff val="60000"/>
                  </a:schemeClr>
                </a:solidFill>
              </a:rPr>
              <a:t> </a:t>
            </a:r>
            <a:r>
              <a:rPr lang="en-US" dirty="0">
                <a:solidFill>
                  <a:schemeClr val="accent5">
                    <a:lumMod val="40000"/>
                    <a:lumOff val="60000"/>
                  </a:schemeClr>
                </a:solidFill>
              </a:rPr>
              <a:t> Network Security Data</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25.0 – Introduction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25.0.2 – </a:t>
            </a:r>
            <a:r>
              <a:rPr lang="en-GB" sz="1200" b="0" i="0" kern="1200" dirty="0">
                <a:solidFill>
                  <a:schemeClr val="tx1"/>
                </a:solidFill>
                <a:latin typeface="+mn-lt"/>
                <a:ea typeface="+mn-ea"/>
                <a:cs typeface="+mn-cs"/>
              </a:rPr>
              <a:t>What Will I Learn in this Module?</a:t>
            </a:r>
          </a:p>
          <a:p>
            <a:endParaRPr lang="en-US" dirty="0"/>
          </a:p>
        </p:txBody>
      </p:sp>
    </p:spTree>
    <p:extLst>
      <p:ext uri="{BB962C8B-B14F-4D97-AF65-F5344CB8AC3E}">
        <p14:creationId xmlns:p14="http://schemas.microsoft.com/office/powerpoint/2010/main" val="158792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Source:</a:t>
            </a:r>
            <a:endParaRPr lang="en-US"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25 </a:t>
            </a:r>
            <a:r>
              <a:rPr lang="en-GB" dirty="0"/>
              <a:t>– </a:t>
            </a:r>
            <a:r>
              <a:rPr lang="en-GB" sz="1200" b="0" i="0" kern="1200" dirty="0">
                <a:solidFill>
                  <a:schemeClr val="tx1"/>
                </a:solidFill>
                <a:latin typeface="+mn-lt"/>
                <a:ea typeface="+mn-ea"/>
                <a:cs typeface="+mn-cs"/>
              </a:rPr>
              <a:t>Network Security Data</a:t>
            </a:r>
            <a:endParaRPr lang="en-US" sz="1200" b="0" i="0" kern="1200" dirty="0">
              <a:solidFill>
                <a:schemeClr val="tx1"/>
              </a:solidFill>
              <a:latin typeface="+mn-lt"/>
              <a:ea typeface="+mn-ea"/>
              <a:cs typeface="+mn-cs"/>
            </a:endParaRPr>
          </a:p>
          <a:p>
            <a:r>
              <a:rPr lang="en-IN" sz="1200" b="0" dirty="0">
                <a:solidFill>
                  <a:srgbClr val="FF0000"/>
                </a:solidFill>
              </a:rPr>
              <a:t>25.1</a:t>
            </a:r>
            <a:r>
              <a:rPr lang="en-IN" sz="1200" b="0" baseline="0" dirty="0">
                <a:solidFill>
                  <a:srgbClr val="FF0000"/>
                </a:solidFill>
              </a:rPr>
              <a:t> – Types of Security Data </a:t>
            </a:r>
          </a:p>
          <a:p>
            <a:br>
              <a:rPr lang="en-US" sz="1200" b="0" i="0" kern="1200" dirty="0">
                <a:solidFill>
                  <a:schemeClr val="tx1"/>
                </a:solidFill>
                <a:latin typeface="+mn-lt"/>
                <a:ea typeface="+mn-ea"/>
                <a:cs typeface="+mn-cs"/>
              </a:rPr>
            </a:b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b="0" baseline="0" dirty="0"/>
              <a:t>10 min</a:t>
            </a:r>
            <a:endParaRPr lang="en-US" sz="1000" b="0" dirty="0"/>
          </a:p>
          <a:p>
            <a:pPr marL="171450" lvl="0" indent="-171450">
              <a:buFont typeface="Arial" panose="020B0604020202020204" pitchFamily="34" charset="0"/>
              <a:buChar char="•"/>
            </a:pPr>
            <a:r>
              <a:rPr lang="en-US" sz="1050" b="1" dirty="0"/>
              <a:t>Instructor Notes:</a:t>
            </a:r>
          </a:p>
          <a:p>
            <a:pPr marL="628650" lvl="1" indent="-171450">
              <a:buFont typeface="Arial" panose="020B0604020202020204" pitchFamily="34" charset="0"/>
              <a:buChar char="•"/>
            </a:pPr>
            <a:r>
              <a:rPr lang="en-US" sz="1050" b="0" dirty="0"/>
              <a:t>Introduce the topic and discuss the types of security data.</a:t>
            </a:r>
          </a:p>
          <a:p>
            <a:pPr marL="628650" lvl="1" indent="-171450">
              <a:buFont typeface="Arial" panose="020B0604020202020204" pitchFamily="34" charset="0"/>
              <a:buChar char="•"/>
            </a:pPr>
            <a:r>
              <a:rPr lang="en-US" sz="1050" b="0" dirty="0"/>
              <a:t>Explain </a:t>
            </a:r>
            <a:r>
              <a:rPr lang="en-US" sz="1050" b="0" baseline="0" dirty="0"/>
              <a:t>the alert data</a:t>
            </a:r>
            <a:r>
              <a:rPr lang="en-GB" sz="1200" b="0" i="0" kern="1200" baseline="0" dirty="0">
                <a:solidFill>
                  <a:schemeClr val="tx1"/>
                </a:solidFill>
                <a:latin typeface="+mn-lt"/>
                <a:ea typeface="+mn-ea"/>
                <a:cs typeface="+mn-cs"/>
              </a:rPr>
              <a:t>, session data and transaction data.</a:t>
            </a:r>
          </a:p>
          <a:p>
            <a:pPr marL="628650" lvl="1" indent="-171450">
              <a:buFont typeface="Arial" panose="020B0604020202020204" pitchFamily="34" charset="0"/>
              <a:buChar char="•"/>
            </a:pPr>
            <a:r>
              <a:rPr lang="en-GB" sz="1200" b="0" i="0" kern="1200" baseline="0" dirty="0">
                <a:solidFill>
                  <a:schemeClr val="tx1"/>
                </a:solidFill>
                <a:latin typeface="+mn-lt"/>
                <a:ea typeface="+mn-ea"/>
                <a:cs typeface="+mn-cs"/>
              </a:rPr>
              <a:t>Describe the full packet captures.</a:t>
            </a:r>
          </a:p>
          <a:p>
            <a:pPr marL="628650" lvl="1" indent="-171450">
              <a:buFont typeface="Arial" panose="020B0604020202020204" pitchFamily="34" charset="0"/>
              <a:buChar char="•"/>
            </a:pPr>
            <a:r>
              <a:rPr lang="en-GB" sz="1200" b="0" i="0" kern="1200" baseline="0" dirty="0">
                <a:solidFill>
                  <a:schemeClr val="tx1"/>
                </a:solidFill>
                <a:latin typeface="+mn-lt"/>
                <a:ea typeface="+mn-ea"/>
                <a:cs typeface="+mn-cs"/>
              </a:rPr>
              <a:t>Ensure the learners have knowledge of statistical data.</a:t>
            </a:r>
          </a:p>
          <a:p>
            <a:pPr marL="628650" lvl="1" indent="-171450">
              <a:buFont typeface="Arial" panose="020B0604020202020204" pitchFamily="34" charset="0"/>
              <a:buChar char="•"/>
            </a:pPr>
            <a:r>
              <a:rPr lang="en-US" sz="1050" b="0" i="0" kern="1200" dirty="0">
                <a:solidFill>
                  <a:schemeClr val="tx1"/>
                </a:solidFill>
                <a:latin typeface="+mn-lt"/>
                <a:ea typeface="+mn-ea"/>
                <a:cs typeface="+mn-cs"/>
              </a:rPr>
              <a:t>By the end of the topic, ensure that the learners complete the "Check Your Understanding -</a:t>
            </a:r>
            <a:r>
              <a:rPr lang="en-US" sz="1050" b="0" i="0" kern="1200" baseline="0" dirty="0">
                <a:solidFill>
                  <a:schemeClr val="tx1"/>
                </a:solidFill>
                <a:latin typeface="+mn-lt"/>
                <a:ea typeface="+mn-ea"/>
                <a:cs typeface="+mn-cs"/>
              </a:rPr>
              <a:t> </a:t>
            </a:r>
            <a:r>
              <a:rPr lang="en-GB" sz="1050" b="0" i="0" kern="1200" dirty="0">
                <a:solidFill>
                  <a:schemeClr val="tx1"/>
                </a:solidFill>
                <a:latin typeface="+mn-lt"/>
                <a:ea typeface="+mn-ea"/>
                <a:cs typeface="+mn-cs"/>
              </a:rPr>
              <a:t>Identify Types of Network Monitoring Data</a:t>
            </a:r>
            <a:r>
              <a:rPr lang="en-US" sz="1050" b="0" i="0" kern="1200" dirty="0">
                <a:solidFill>
                  <a:schemeClr val="tx1"/>
                </a:solidFill>
                <a:latin typeface="+mn-lt"/>
                <a:ea typeface="+mn-ea"/>
                <a:cs typeface="+mn-cs"/>
              </a:rPr>
              <a:t>" at section 25.1.5.</a:t>
            </a:r>
            <a:endParaRPr lang="en-US" sz="1050" b="0" baseline="0" dirty="0"/>
          </a:p>
          <a:p>
            <a:pPr marL="171450" lvl="0" indent="-171450">
              <a:buFont typeface="Arial" panose="020B0604020202020204" pitchFamily="34" charset="0"/>
              <a:buChar char="•"/>
            </a:pPr>
            <a:r>
              <a:rPr lang="en-US" sz="1050" b="1" dirty="0"/>
              <a:t>Key Points: </a:t>
            </a:r>
            <a:r>
              <a:rPr lang="en-US" sz="1050" b="0" dirty="0"/>
              <a:t>Alert Data, </a:t>
            </a:r>
            <a:r>
              <a:rPr lang="en-IN" sz="1050" b="0" kern="1200" dirty="0">
                <a:solidFill>
                  <a:schemeClr val="tx1"/>
                </a:solidFill>
                <a:latin typeface="+mn-lt"/>
                <a:ea typeface="+mn-ea"/>
                <a:cs typeface="+mn-cs"/>
              </a:rPr>
              <a:t>Snorts, Session Data, Transaction Data</a:t>
            </a:r>
            <a:r>
              <a:rPr lang="en-IN" sz="1050" b="0" kern="1200" baseline="0" dirty="0">
                <a:solidFill>
                  <a:schemeClr val="tx1"/>
                </a:solidFill>
                <a:latin typeface="+mn-lt"/>
                <a:ea typeface="+mn-ea"/>
                <a:cs typeface="+mn-cs"/>
              </a:rPr>
              <a:t>, Full Packet Captures, Statistical data.</a:t>
            </a:r>
            <a:endParaRPr lang="en-US" sz="1050" b="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pPr/>
              <a:t>11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25 </a:t>
            </a:r>
            <a:r>
              <a:rPr lang="en-GB" dirty="0"/>
              <a:t>– </a:t>
            </a:r>
            <a:r>
              <a:rPr lang="en-GB" sz="1200" b="0" i="0" kern="1200" dirty="0">
                <a:solidFill>
                  <a:schemeClr val="tx1"/>
                </a:solidFill>
                <a:latin typeface="+mn-lt"/>
                <a:ea typeface="+mn-ea"/>
                <a:cs typeface="+mn-cs"/>
              </a:rPr>
              <a:t>Network Security Data</a:t>
            </a:r>
            <a:endParaRPr lang="en-US" sz="1200" b="0" i="0" kern="1200" dirty="0">
              <a:solidFill>
                <a:schemeClr val="tx1"/>
              </a:solidFill>
              <a:latin typeface="+mn-lt"/>
              <a:ea typeface="+mn-ea"/>
              <a:cs typeface="+mn-cs"/>
            </a:endParaRPr>
          </a:p>
          <a:p>
            <a:r>
              <a:rPr lang="en-IN" sz="1200" b="0" dirty="0">
                <a:solidFill>
                  <a:srgbClr val="FF0000"/>
                </a:solidFill>
              </a:rPr>
              <a:t>25.1</a:t>
            </a:r>
            <a:r>
              <a:rPr lang="en-IN" sz="1200" b="0" baseline="0" dirty="0">
                <a:solidFill>
                  <a:srgbClr val="FF0000"/>
                </a:solidFill>
              </a:rPr>
              <a:t> – Types of Security Data </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25.1.1 – </a:t>
            </a:r>
            <a:r>
              <a:rPr lang="en-US" sz="1200" b="0" i="0" kern="1200" dirty="0">
                <a:solidFill>
                  <a:schemeClr val="tx1"/>
                </a:solidFill>
                <a:latin typeface="+mn-lt"/>
                <a:ea typeface="+mn-ea"/>
                <a:cs typeface="+mn-cs"/>
              </a:rPr>
              <a:t>Alert</a:t>
            </a:r>
            <a:r>
              <a:rPr lang="en-US" sz="1200" b="0" i="0" kern="1200" baseline="0" dirty="0">
                <a:solidFill>
                  <a:schemeClr val="tx1"/>
                </a:solidFill>
                <a:latin typeface="+mn-lt"/>
                <a:ea typeface="+mn-ea"/>
                <a:cs typeface="+mn-cs"/>
              </a:rPr>
              <a:t> Data</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25 </a:t>
            </a:r>
            <a:r>
              <a:rPr lang="en-GB" dirty="0"/>
              <a:t>– </a:t>
            </a:r>
            <a:r>
              <a:rPr lang="en-GB" sz="1200" b="0" i="0" kern="1200" dirty="0">
                <a:solidFill>
                  <a:schemeClr val="tx1"/>
                </a:solidFill>
                <a:latin typeface="+mn-lt"/>
                <a:ea typeface="+mn-ea"/>
                <a:cs typeface="+mn-cs"/>
              </a:rPr>
              <a:t>Network Security Data</a:t>
            </a:r>
            <a:endParaRPr lang="en-US" sz="1200" b="0" i="0" kern="1200" dirty="0">
              <a:solidFill>
                <a:schemeClr val="tx1"/>
              </a:solidFill>
              <a:latin typeface="+mn-lt"/>
              <a:ea typeface="+mn-ea"/>
              <a:cs typeface="+mn-cs"/>
            </a:endParaRPr>
          </a:p>
          <a:p>
            <a:r>
              <a:rPr lang="en-IN" sz="1200" b="0" dirty="0">
                <a:solidFill>
                  <a:srgbClr val="FF0000"/>
                </a:solidFill>
              </a:rPr>
              <a:t>25.1</a:t>
            </a:r>
            <a:r>
              <a:rPr lang="en-IN" sz="1200" b="0" baseline="0" dirty="0">
                <a:solidFill>
                  <a:srgbClr val="FF0000"/>
                </a:solidFill>
              </a:rPr>
              <a:t> – Types of Security Data </a:t>
            </a:r>
          </a:p>
          <a:p>
            <a:r>
              <a:rPr lang="en-GB" dirty="0"/>
              <a:t>25.1.2 – Session and Transaction Data</a:t>
            </a:r>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25 </a:t>
            </a:r>
            <a:r>
              <a:rPr lang="en-GB" dirty="0"/>
              <a:t>– </a:t>
            </a:r>
            <a:r>
              <a:rPr lang="en-GB" sz="1200" b="0" i="0" kern="1200" dirty="0">
                <a:solidFill>
                  <a:schemeClr val="tx1"/>
                </a:solidFill>
                <a:latin typeface="+mn-lt"/>
                <a:ea typeface="+mn-ea"/>
                <a:cs typeface="+mn-cs"/>
              </a:rPr>
              <a:t>Network Security Data</a:t>
            </a:r>
            <a:endParaRPr lang="en-US" sz="1200" b="0" i="0" kern="1200" dirty="0">
              <a:solidFill>
                <a:schemeClr val="tx1"/>
              </a:solidFill>
              <a:latin typeface="+mn-lt"/>
              <a:ea typeface="+mn-ea"/>
              <a:cs typeface="+mn-cs"/>
            </a:endParaRPr>
          </a:p>
          <a:p>
            <a:r>
              <a:rPr lang="en-IN" sz="1200" b="0" dirty="0">
                <a:solidFill>
                  <a:srgbClr val="FF0000"/>
                </a:solidFill>
              </a:rPr>
              <a:t>25.1</a:t>
            </a:r>
            <a:r>
              <a:rPr lang="en-IN" sz="1200" b="0" baseline="0" dirty="0">
                <a:solidFill>
                  <a:srgbClr val="FF0000"/>
                </a:solidFill>
              </a:rPr>
              <a:t> – Types of Security Data </a:t>
            </a:r>
          </a:p>
          <a:p>
            <a:r>
              <a:rPr lang="en-GB" dirty="0"/>
              <a:t>25.1.2 – Session and Transaction Data</a:t>
            </a: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25 </a:t>
            </a:r>
            <a:r>
              <a:rPr lang="en-GB" dirty="0"/>
              <a:t>– </a:t>
            </a:r>
            <a:r>
              <a:rPr lang="en-GB" sz="1200" b="0" i="0" kern="1200" dirty="0">
                <a:solidFill>
                  <a:schemeClr val="tx1"/>
                </a:solidFill>
                <a:latin typeface="+mn-lt"/>
                <a:ea typeface="+mn-ea"/>
                <a:cs typeface="+mn-cs"/>
              </a:rPr>
              <a:t>Network Security Data</a:t>
            </a:r>
            <a:endParaRPr lang="en-US" sz="1200" b="0" i="0" kern="1200" dirty="0">
              <a:solidFill>
                <a:schemeClr val="tx1"/>
              </a:solidFill>
              <a:latin typeface="+mn-lt"/>
              <a:ea typeface="+mn-ea"/>
              <a:cs typeface="+mn-cs"/>
            </a:endParaRPr>
          </a:p>
          <a:p>
            <a:r>
              <a:rPr lang="en-IN" sz="1200" b="0" dirty="0">
                <a:solidFill>
                  <a:srgbClr val="FF0000"/>
                </a:solidFill>
              </a:rPr>
              <a:t>25.1</a:t>
            </a:r>
            <a:r>
              <a:rPr lang="en-IN" sz="1200" b="0" baseline="0" dirty="0">
                <a:solidFill>
                  <a:srgbClr val="FF0000"/>
                </a:solidFill>
              </a:rPr>
              <a:t> – Types of Security Data </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25.1.3 – </a:t>
            </a:r>
            <a:r>
              <a:rPr lang="en-US" sz="1200" b="0" i="0" kern="1200" dirty="0">
                <a:solidFill>
                  <a:schemeClr val="tx1"/>
                </a:solidFill>
                <a:latin typeface="+mn-lt"/>
                <a:ea typeface="+mn-ea"/>
                <a:cs typeface="+mn-cs"/>
              </a:rPr>
              <a:t>Full Packet Captures</a:t>
            </a:r>
          </a:p>
        </p:txBody>
      </p:sp>
    </p:spTree>
    <p:extLst>
      <p:ext uri="{BB962C8B-B14F-4D97-AF65-F5344CB8AC3E}">
        <p14:creationId xmlns:p14="http://schemas.microsoft.com/office/powerpoint/2010/main" val="352519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25 </a:t>
            </a:r>
            <a:r>
              <a:rPr lang="en-GB" dirty="0"/>
              <a:t>– </a:t>
            </a:r>
            <a:r>
              <a:rPr lang="en-GB" sz="1200" b="0" i="0" kern="1200" dirty="0">
                <a:solidFill>
                  <a:schemeClr val="tx1"/>
                </a:solidFill>
                <a:latin typeface="+mn-lt"/>
                <a:ea typeface="+mn-ea"/>
                <a:cs typeface="+mn-cs"/>
              </a:rPr>
              <a:t>Network Security Data</a:t>
            </a:r>
            <a:endParaRPr lang="en-US" sz="1200" b="0" i="0" kern="1200" dirty="0">
              <a:solidFill>
                <a:schemeClr val="tx1"/>
              </a:solidFill>
              <a:latin typeface="+mn-lt"/>
              <a:ea typeface="+mn-ea"/>
              <a:cs typeface="+mn-cs"/>
            </a:endParaRPr>
          </a:p>
          <a:p>
            <a:r>
              <a:rPr lang="en-IN" sz="1200" b="0" dirty="0">
                <a:solidFill>
                  <a:srgbClr val="FF0000"/>
                </a:solidFill>
              </a:rPr>
              <a:t>25.1</a:t>
            </a:r>
            <a:r>
              <a:rPr lang="en-IN" sz="1200" b="0" baseline="0" dirty="0">
                <a:solidFill>
                  <a:srgbClr val="FF0000"/>
                </a:solidFill>
              </a:rPr>
              <a:t> – Types of Security Data </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25.1.4 – </a:t>
            </a:r>
            <a:r>
              <a:rPr lang="en-US" sz="1200" b="0" i="0" kern="1200" dirty="0">
                <a:solidFill>
                  <a:schemeClr val="tx1"/>
                </a:solidFill>
                <a:latin typeface="+mn-lt"/>
                <a:ea typeface="+mn-ea"/>
                <a:cs typeface="+mn-cs"/>
              </a:rPr>
              <a:t>Statistical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latin typeface="+mn-lt"/>
                <a:ea typeface="+mn-ea"/>
                <a:cs typeface="+mn-cs"/>
              </a:rPr>
              <a:t>25.1.5 – Check Your</a:t>
            </a:r>
            <a:r>
              <a:rPr lang="en-IN" sz="1200" b="0" i="0" kern="1200" baseline="0" dirty="0">
                <a:solidFill>
                  <a:schemeClr val="tx1"/>
                </a:solidFill>
                <a:latin typeface="+mn-lt"/>
                <a:ea typeface="+mn-ea"/>
                <a:cs typeface="+mn-cs"/>
              </a:rPr>
              <a:t> Understanding - </a:t>
            </a:r>
            <a:r>
              <a:rPr lang="en-GB" sz="1200" b="0" i="0" kern="1200" dirty="0">
                <a:solidFill>
                  <a:schemeClr val="tx1"/>
                </a:solidFill>
                <a:latin typeface="+mn-lt"/>
                <a:ea typeface="+mn-ea"/>
                <a:cs typeface="+mn-cs"/>
              </a:rPr>
              <a:t>Identify Types of Network Monitoring Data</a:t>
            </a:r>
          </a:p>
        </p:txBody>
      </p:sp>
    </p:spTree>
    <p:extLst>
      <p:ext uri="{BB962C8B-B14F-4D97-AF65-F5344CB8AC3E}">
        <p14:creationId xmlns:p14="http://schemas.microsoft.com/office/powerpoint/2010/main" val="352519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Source:</a:t>
            </a:r>
            <a:endParaRPr lang="en-US" sz="1200" b="0" dirty="0"/>
          </a:p>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25.2</a:t>
            </a:r>
            <a:r>
              <a:rPr lang="en-IN" sz="1200" b="0" baseline="0" dirty="0">
                <a:solidFill>
                  <a:srgbClr val="FF0000"/>
                </a:solidFill>
              </a:rPr>
              <a:t> – </a:t>
            </a:r>
            <a:r>
              <a:rPr lang="en-US" sz="1200" b="0" i="0" kern="1200" dirty="0">
                <a:solidFill>
                  <a:schemeClr val="tx1"/>
                </a:solidFill>
                <a:latin typeface="+mn-lt"/>
                <a:ea typeface="+mn-ea"/>
                <a:cs typeface="+mn-cs"/>
              </a:rPr>
              <a:t>End Device Logs</a:t>
            </a:r>
            <a:endParaRPr lang="en-IN" sz="1200" b="0" baseline="0" dirty="0">
              <a:solidFill>
                <a:srgbClr val="FF0000"/>
              </a:solidFill>
            </a:endParaRPr>
          </a:p>
          <a:p>
            <a:br>
              <a:rPr lang="en-US" sz="1200" b="0" i="0" kern="1200" dirty="0">
                <a:solidFill>
                  <a:schemeClr val="tx1"/>
                </a:solidFill>
                <a:latin typeface="+mn-lt"/>
                <a:ea typeface="+mn-ea"/>
                <a:cs typeface="+mn-cs"/>
              </a:rPr>
            </a:b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b="0" baseline="0" dirty="0"/>
              <a:t>15 </a:t>
            </a:r>
            <a:r>
              <a:rPr lang="en-US" dirty="0"/>
              <a:t>min</a:t>
            </a:r>
            <a:endParaRPr lang="en-US" sz="1000" b="0" dirty="0"/>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50" b="0" dirty="0"/>
              <a:t>Give a brief introduction to the topic and discuss end device logs.</a:t>
            </a:r>
          </a:p>
          <a:p>
            <a:pPr marL="628650" lvl="1" indent="-171450">
              <a:buFont typeface="Arial" panose="020B0604020202020204" pitchFamily="34" charset="0"/>
              <a:buChar char="•"/>
            </a:pPr>
            <a:r>
              <a:rPr lang="en-US" sz="1050" b="0" dirty="0"/>
              <a:t>Explain host logs and its different event types.</a:t>
            </a:r>
            <a:endParaRPr lang="en-US" sz="1050" b="0" baseline="0" dirty="0"/>
          </a:p>
          <a:p>
            <a:pPr marL="628650" lvl="1" indent="-171450">
              <a:buFont typeface="Arial" panose="020B0604020202020204" pitchFamily="34" charset="0"/>
              <a:buChar char="•"/>
            </a:pPr>
            <a:r>
              <a:rPr lang="en-US" sz="1050" b="0" baseline="0" dirty="0"/>
              <a:t>Describe Syslog and Syslog packet format.</a:t>
            </a:r>
          </a:p>
          <a:p>
            <a:pPr marL="628650" lvl="1" indent="-171450">
              <a:buFont typeface="Arial" panose="020B0604020202020204" pitchFamily="34" charset="0"/>
              <a:buChar char="•"/>
            </a:pPr>
            <a:r>
              <a:rPr lang="en-US" sz="1050" b="0" baseline="0" dirty="0"/>
              <a:t>Explain how server logs are important in security monitoring.</a:t>
            </a:r>
          </a:p>
          <a:p>
            <a:pPr marL="628650" lvl="1" indent="-171450">
              <a:buFont typeface="Arial" panose="020B0604020202020204" pitchFamily="34" charset="0"/>
              <a:buChar char="•"/>
            </a:pPr>
            <a:r>
              <a:rPr lang="en-US" sz="1050" b="0" baseline="0" dirty="0"/>
              <a:t>Explain SIEM and its functions along with the Splunk Threat Dashboard.</a:t>
            </a:r>
          </a:p>
          <a:p>
            <a:pPr marL="628650" lvl="1" indent="-171450">
              <a:buFont typeface="Arial" panose="020B0604020202020204" pitchFamily="34" charset="0"/>
              <a:buChar char="•"/>
            </a:pPr>
            <a:r>
              <a:rPr lang="en-US" sz="1050" b="0" i="0" kern="1200" dirty="0">
                <a:solidFill>
                  <a:schemeClr val="tx1"/>
                </a:solidFill>
                <a:latin typeface="+mn-lt"/>
                <a:ea typeface="+mn-ea"/>
                <a:cs typeface="+mn-cs"/>
              </a:rPr>
              <a:t>Ensure that the learners complete the "Check Your Understanding -</a:t>
            </a:r>
            <a:r>
              <a:rPr lang="en-US" sz="1050" b="0" i="0" kern="1200" baseline="0" dirty="0">
                <a:solidFill>
                  <a:schemeClr val="tx1"/>
                </a:solidFill>
                <a:latin typeface="+mn-lt"/>
                <a:ea typeface="+mn-ea"/>
                <a:cs typeface="+mn-cs"/>
              </a:rPr>
              <a:t> </a:t>
            </a:r>
            <a:r>
              <a:rPr lang="en-US" sz="1050" b="0" i="0" kern="1200" dirty="0">
                <a:solidFill>
                  <a:schemeClr val="tx1"/>
                </a:solidFill>
                <a:effectLst/>
                <a:latin typeface="+mn-lt"/>
                <a:ea typeface="+mn-ea"/>
                <a:cs typeface="+mn-cs"/>
              </a:rPr>
              <a:t>Identify Windows Event Security Levels"</a:t>
            </a:r>
            <a:r>
              <a:rPr lang="en-US" sz="1050" b="0" i="0" kern="1200" dirty="0">
                <a:solidFill>
                  <a:schemeClr val="tx1"/>
                </a:solidFill>
                <a:latin typeface="+mn-lt"/>
                <a:ea typeface="+mn-ea"/>
                <a:cs typeface="+mn-cs"/>
              </a:rPr>
              <a:t> at section 25.2.5.</a:t>
            </a:r>
            <a:endParaRPr lang="en-US" sz="1050" b="0" baseline="0" dirty="0"/>
          </a:p>
          <a:p>
            <a:pPr marL="171450" lvl="0" indent="-171450">
              <a:buFont typeface="Arial" panose="020B0604020202020204" pitchFamily="34" charset="0"/>
              <a:buChar char="•"/>
            </a:pPr>
            <a:r>
              <a:rPr lang="en-US" sz="1050" b="1" dirty="0"/>
              <a:t>Key Points: </a:t>
            </a:r>
            <a:r>
              <a:rPr lang="en-US" sz="1050" b="0" dirty="0"/>
              <a:t>HIDS, Host Logs, Syslog, Server</a:t>
            </a:r>
            <a:r>
              <a:rPr lang="en-US" sz="1050" b="0" baseline="0" dirty="0"/>
              <a:t> log, SIEM, Splunk Threat Dashboard.</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17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25.2</a:t>
            </a:r>
            <a:r>
              <a:rPr lang="en-IN" sz="1200" b="0" baseline="0" dirty="0">
                <a:solidFill>
                  <a:srgbClr val="FF0000"/>
                </a:solidFill>
              </a:rPr>
              <a:t> – </a:t>
            </a:r>
            <a:r>
              <a:rPr lang="en-US" sz="1200" b="0" i="0" kern="1200" dirty="0">
                <a:solidFill>
                  <a:schemeClr val="tx1"/>
                </a:solidFill>
                <a:latin typeface="+mn-lt"/>
                <a:ea typeface="+mn-ea"/>
                <a:cs typeface="+mn-cs"/>
              </a:rPr>
              <a:t>End Device Logs</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i="0" kern="1200" baseline="0" dirty="0">
                <a:solidFill>
                  <a:schemeClr val="tx1"/>
                </a:solidFill>
                <a:latin typeface="+mn-lt"/>
                <a:ea typeface="+mn-ea"/>
                <a:cs typeface="+mn-cs"/>
              </a:rPr>
              <a:t>25.2.1 – Host Logs</a:t>
            </a: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25.2</a:t>
            </a:r>
            <a:r>
              <a:rPr lang="en-IN" sz="1200" b="0" baseline="0" dirty="0">
                <a:solidFill>
                  <a:srgbClr val="FF0000"/>
                </a:solidFill>
              </a:rPr>
              <a:t> – </a:t>
            </a:r>
            <a:r>
              <a:rPr lang="en-US" sz="1200" b="0" i="0" kern="1200" dirty="0">
                <a:solidFill>
                  <a:schemeClr val="tx1"/>
                </a:solidFill>
                <a:latin typeface="+mn-lt"/>
                <a:ea typeface="+mn-ea"/>
                <a:cs typeface="+mn-cs"/>
              </a:rPr>
              <a:t>End Device Logs</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i="0" kern="1200" baseline="0" dirty="0">
                <a:solidFill>
                  <a:schemeClr val="tx1"/>
                </a:solidFill>
                <a:latin typeface="+mn-lt"/>
                <a:ea typeface="+mn-ea"/>
                <a:cs typeface="+mn-cs"/>
              </a:rPr>
              <a:t>25.2.1 – Host Logs</a:t>
            </a: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25.2</a:t>
            </a:r>
            <a:r>
              <a:rPr lang="en-IN" sz="1200" b="0" baseline="0" dirty="0">
                <a:solidFill>
                  <a:srgbClr val="FF0000"/>
                </a:solidFill>
              </a:rPr>
              <a:t> – </a:t>
            </a:r>
            <a:r>
              <a:rPr lang="en-US" sz="1200" b="0" i="0" kern="1200" dirty="0">
                <a:solidFill>
                  <a:schemeClr val="tx1"/>
                </a:solidFill>
                <a:latin typeface="+mn-lt"/>
                <a:ea typeface="+mn-ea"/>
                <a:cs typeface="+mn-cs"/>
              </a:rPr>
              <a:t>End Device Logs</a:t>
            </a:r>
          </a:p>
          <a:p>
            <a:r>
              <a:rPr lang="en-IN" sz="1200" b="0" i="0" kern="1200" baseline="0" dirty="0">
                <a:solidFill>
                  <a:schemeClr val="tx1"/>
                </a:solidFill>
                <a:latin typeface="+mn-lt"/>
                <a:ea typeface="+mn-ea"/>
                <a:cs typeface="+mn-cs"/>
              </a:rPr>
              <a:t>25.2.2 – </a:t>
            </a:r>
            <a:r>
              <a:rPr lang="en-US" dirty="0"/>
              <a:t>Syslog</a:t>
            </a: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25.2</a:t>
            </a:r>
            <a:r>
              <a:rPr lang="en-IN" sz="1200" b="0" baseline="0" dirty="0">
                <a:solidFill>
                  <a:srgbClr val="FF0000"/>
                </a:solidFill>
              </a:rPr>
              <a:t> – </a:t>
            </a:r>
            <a:r>
              <a:rPr lang="en-US" sz="1200" b="0" i="0" kern="1200" dirty="0">
                <a:solidFill>
                  <a:schemeClr val="tx1"/>
                </a:solidFill>
                <a:latin typeface="+mn-lt"/>
                <a:ea typeface="+mn-ea"/>
                <a:cs typeface="+mn-cs"/>
              </a:rPr>
              <a:t>End Device Logs</a:t>
            </a:r>
          </a:p>
          <a:p>
            <a:r>
              <a:rPr lang="en-IN" sz="1200" b="0" i="0" kern="1200" baseline="0" dirty="0">
                <a:solidFill>
                  <a:schemeClr val="tx1"/>
                </a:solidFill>
                <a:latin typeface="+mn-lt"/>
                <a:ea typeface="+mn-ea"/>
                <a:cs typeface="+mn-cs"/>
              </a:rPr>
              <a:t>25.2.2 – </a:t>
            </a:r>
            <a:r>
              <a:rPr lang="en-US" dirty="0"/>
              <a:t>Syslog</a:t>
            </a: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25.2</a:t>
            </a:r>
            <a:r>
              <a:rPr lang="en-IN" sz="1200" b="0" baseline="0" dirty="0">
                <a:solidFill>
                  <a:srgbClr val="FF0000"/>
                </a:solidFill>
              </a:rPr>
              <a:t> – </a:t>
            </a:r>
            <a:r>
              <a:rPr lang="en-US" sz="1200" b="0" i="0" kern="1200" dirty="0">
                <a:solidFill>
                  <a:schemeClr val="tx1"/>
                </a:solidFill>
                <a:latin typeface="+mn-lt"/>
                <a:ea typeface="+mn-ea"/>
                <a:cs typeface="+mn-cs"/>
              </a:rPr>
              <a:t>End Device Logs</a:t>
            </a:r>
          </a:p>
          <a:p>
            <a:r>
              <a:rPr lang="en-IN" sz="1200" b="0" i="0" kern="1200" baseline="0" dirty="0">
                <a:solidFill>
                  <a:schemeClr val="tx1"/>
                </a:solidFill>
                <a:latin typeface="+mn-lt"/>
                <a:ea typeface="+mn-ea"/>
                <a:cs typeface="+mn-cs"/>
              </a:rPr>
              <a:t>25.2.2 – </a:t>
            </a:r>
            <a:r>
              <a:rPr lang="en-US" dirty="0"/>
              <a:t>Syslog</a:t>
            </a: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220663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25.2</a:t>
            </a:r>
            <a:r>
              <a:rPr lang="en-IN" sz="1200" b="0" baseline="0" dirty="0">
                <a:solidFill>
                  <a:srgbClr val="FF0000"/>
                </a:solidFill>
              </a:rPr>
              <a:t> – </a:t>
            </a:r>
            <a:r>
              <a:rPr lang="en-US" sz="1200" b="0" i="0" kern="1200" dirty="0">
                <a:solidFill>
                  <a:schemeClr val="tx1"/>
                </a:solidFill>
                <a:latin typeface="+mn-lt"/>
                <a:ea typeface="+mn-ea"/>
                <a:cs typeface="+mn-cs"/>
              </a:rPr>
              <a:t>End Device Logs</a:t>
            </a:r>
          </a:p>
          <a:p>
            <a:r>
              <a:rPr lang="en-IN" sz="1200" b="0" i="0" kern="1200" baseline="0" dirty="0">
                <a:solidFill>
                  <a:schemeClr val="tx1"/>
                </a:solidFill>
                <a:latin typeface="+mn-lt"/>
                <a:ea typeface="+mn-ea"/>
                <a:cs typeface="+mn-cs"/>
              </a:rPr>
              <a:t>25.2.3 – </a:t>
            </a:r>
            <a:r>
              <a:rPr lang="en-US" sz="1200" b="0" i="0" kern="1200" dirty="0">
                <a:solidFill>
                  <a:schemeClr val="tx1"/>
                </a:solidFill>
                <a:effectLst/>
                <a:latin typeface="+mn-lt"/>
                <a:ea typeface="+mn-ea"/>
                <a:cs typeface="+mn-cs"/>
              </a:rPr>
              <a:t>Server Logs</a:t>
            </a: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25.2</a:t>
            </a:r>
            <a:r>
              <a:rPr lang="en-IN" sz="1200" b="0" baseline="0" dirty="0">
                <a:solidFill>
                  <a:srgbClr val="FF0000"/>
                </a:solidFill>
              </a:rPr>
              <a:t> – </a:t>
            </a:r>
            <a:r>
              <a:rPr lang="en-US" sz="1200" b="0" i="0" kern="1200" dirty="0">
                <a:solidFill>
                  <a:schemeClr val="tx1"/>
                </a:solidFill>
                <a:latin typeface="+mn-lt"/>
                <a:ea typeface="+mn-ea"/>
                <a:cs typeface="+mn-cs"/>
              </a:rPr>
              <a:t>End Device Logs</a:t>
            </a:r>
          </a:p>
          <a:p>
            <a:r>
              <a:rPr lang="en-IN" sz="1200" b="0" i="0" kern="1200" baseline="0" dirty="0">
                <a:solidFill>
                  <a:schemeClr val="tx1"/>
                </a:solidFill>
                <a:latin typeface="+mn-lt"/>
                <a:ea typeface="+mn-ea"/>
                <a:cs typeface="+mn-cs"/>
              </a:rPr>
              <a:t>25.2.4 – </a:t>
            </a:r>
            <a:r>
              <a:rPr lang="en-US" sz="1200" b="0" i="0" kern="1200" dirty="0">
                <a:solidFill>
                  <a:schemeClr val="tx1"/>
                </a:solidFill>
                <a:effectLst/>
                <a:latin typeface="+mn-lt"/>
                <a:ea typeface="+mn-ea"/>
                <a:cs typeface="+mn-cs"/>
              </a:rPr>
              <a:t>SIEM and Log Collection</a:t>
            </a: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25.2</a:t>
            </a:r>
            <a:r>
              <a:rPr lang="en-IN" sz="1200" b="0" baseline="0" dirty="0">
                <a:solidFill>
                  <a:srgbClr val="FF0000"/>
                </a:solidFill>
              </a:rPr>
              <a:t> – </a:t>
            </a:r>
            <a:r>
              <a:rPr lang="en-US" sz="1200" b="0" i="0" kern="1200" dirty="0">
                <a:solidFill>
                  <a:schemeClr val="tx1"/>
                </a:solidFill>
                <a:latin typeface="+mn-lt"/>
                <a:ea typeface="+mn-ea"/>
                <a:cs typeface="+mn-cs"/>
              </a:rPr>
              <a:t>End Device Logs</a:t>
            </a:r>
          </a:p>
          <a:p>
            <a:r>
              <a:rPr lang="en-IN" sz="1200" b="0" i="0" kern="1200" baseline="0" dirty="0">
                <a:solidFill>
                  <a:schemeClr val="tx1"/>
                </a:solidFill>
                <a:latin typeface="+mn-lt"/>
                <a:ea typeface="+mn-ea"/>
                <a:cs typeface="+mn-cs"/>
              </a:rPr>
              <a:t>25.2.4 – </a:t>
            </a:r>
            <a:r>
              <a:rPr lang="en-US" sz="1200" b="0" i="0" kern="1200" dirty="0">
                <a:solidFill>
                  <a:schemeClr val="tx1"/>
                </a:solidFill>
                <a:effectLst/>
                <a:latin typeface="+mn-lt"/>
                <a:ea typeface="+mn-ea"/>
                <a:cs typeface="+mn-cs"/>
              </a:rPr>
              <a:t>SIEM and Log Collection</a:t>
            </a: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25.2</a:t>
            </a:r>
            <a:r>
              <a:rPr lang="en-IN" sz="1200" b="0" baseline="0" dirty="0">
                <a:solidFill>
                  <a:srgbClr val="FF0000"/>
                </a:solidFill>
              </a:rPr>
              <a:t> – </a:t>
            </a:r>
            <a:r>
              <a:rPr lang="en-US" sz="1200" b="0" i="0" kern="1200" dirty="0">
                <a:solidFill>
                  <a:schemeClr val="tx1"/>
                </a:solidFill>
                <a:latin typeface="+mn-lt"/>
                <a:ea typeface="+mn-ea"/>
                <a:cs typeface="+mn-cs"/>
              </a:rPr>
              <a:t>End Device Logs</a:t>
            </a:r>
          </a:p>
          <a:p>
            <a:r>
              <a:rPr lang="en-IN" sz="1200" b="0" i="0" kern="1200" baseline="0" dirty="0">
                <a:solidFill>
                  <a:schemeClr val="tx1"/>
                </a:solidFill>
                <a:latin typeface="+mn-lt"/>
                <a:ea typeface="+mn-ea"/>
                <a:cs typeface="+mn-cs"/>
              </a:rPr>
              <a:t>25.2.4 – </a:t>
            </a:r>
            <a:r>
              <a:rPr lang="en-US" sz="1200" b="0" i="0" kern="1200" dirty="0">
                <a:solidFill>
                  <a:schemeClr val="tx1"/>
                </a:solidFill>
                <a:effectLst/>
                <a:latin typeface="+mn-lt"/>
                <a:ea typeface="+mn-ea"/>
                <a:cs typeface="+mn-cs"/>
              </a:rPr>
              <a:t>SIEM and Log Collection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25.2.5 - Check Your Understanding - Identify Windows Event Security Levels</a:t>
            </a: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solidFill>
                  <a:srgbClr val="FF0000"/>
                </a:solidFill>
              </a:rPr>
              <a:t>Source:</a:t>
            </a:r>
            <a:endParaRPr lang="en-US" sz="1200" b="0" dirty="0"/>
          </a:p>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25.3 </a:t>
            </a:r>
            <a:r>
              <a:rPr lang="en-IN" sz="1200" b="0" baseline="0" dirty="0">
                <a:solidFill>
                  <a:srgbClr val="FF0000"/>
                </a:solidFill>
              </a:rPr>
              <a:t>– </a:t>
            </a:r>
            <a:r>
              <a:rPr lang="en-US" dirty="0">
                <a:solidFill>
                  <a:schemeClr val="accent5">
                    <a:lumMod val="40000"/>
                    <a:lumOff val="60000"/>
                  </a:schemeClr>
                </a:solidFill>
              </a:rPr>
              <a:t>Network Logs</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b="0" i="0" kern="1200" dirty="0">
                <a:solidFill>
                  <a:schemeClr val="tx1"/>
                </a:solidFill>
                <a:latin typeface="+mn-lt"/>
                <a:ea typeface="+mn-ea"/>
                <a:cs typeface="+mn-cs"/>
              </a:rPr>
            </a:b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a:t>
            </a:r>
            <a:r>
              <a:rPr lang="en-US" b="1" baseline="0" dirty="0"/>
              <a:t> </a:t>
            </a:r>
            <a:r>
              <a:rPr lang="en-US" b="0" baseline="0" dirty="0"/>
              <a:t>30 </a:t>
            </a:r>
            <a:r>
              <a:rPr lang="en-US" dirty="0"/>
              <a:t>min</a:t>
            </a:r>
            <a:endParaRPr lang="en-US" sz="1000" b="0" dirty="0"/>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50" dirty="0"/>
              <a:t>Give a brief introduction to the topic and discuss the network logs.</a:t>
            </a:r>
          </a:p>
          <a:p>
            <a:pPr marL="628650" lvl="1" indent="-171450">
              <a:buFont typeface="Arial" panose="020B0604020202020204" pitchFamily="34" charset="0"/>
              <a:buChar char="•"/>
            </a:pPr>
            <a:r>
              <a:rPr lang="en-US" sz="1050" dirty="0"/>
              <a:t>Explain the tcpdump command line and </a:t>
            </a:r>
            <a:r>
              <a:rPr lang="en-US" sz="1050" baseline="0" dirty="0"/>
              <a:t>NetFlow.</a:t>
            </a:r>
            <a:endParaRPr lang="en-US" sz="1050" b="0" baseline="0" dirty="0">
              <a:solidFill>
                <a:schemeClr val="tx1"/>
              </a:solidFill>
              <a:latin typeface="+mn-lt"/>
              <a:ea typeface="+mn-ea"/>
            </a:endParaRPr>
          </a:p>
          <a:p>
            <a:pPr marL="628650" lvl="1" indent="-171450">
              <a:buFont typeface="Arial" panose="020B0604020202020204" pitchFamily="34" charset="0"/>
              <a:buChar char="•"/>
            </a:pPr>
            <a:r>
              <a:rPr lang="en-US" sz="1050" b="0" baseline="0" dirty="0">
                <a:solidFill>
                  <a:schemeClr val="tx1"/>
                </a:solidFill>
                <a:latin typeface="+mn-lt"/>
                <a:ea typeface="+mn-ea"/>
              </a:rPr>
              <a:t>Describe the </a:t>
            </a:r>
            <a:r>
              <a:rPr lang="en-US" sz="1400" b="0" i="0" dirty="0">
                <a:solidFill>
                  <a:srgbClr val="58585B"/>
                </a:solidFill>
                <a:effectLst/>
                <a:latin typeface="CiscoSans"/>
              </a:rPr>
              <a:t>Cisco Application Visibility and Control (AVC) system.</a:t>
            </a:r>
          </a:p>
          <a:p>
            <a:pPr marL="628650" lvl="1" indent="-171450">
              <a:buFont typeface="Arial" panose="020B0604020202020204" pitchFamily="34" charset="0"/>
              <a:buChar char="•"/>
            </a:pPr>
            <a:r>
              <a:rPr lang="en-US" sz="1400" b="0" i="0" baseline="0" dirty="0">
                <a:solidFill>
                  <a:srgbClr val="58585B"/>
                </a:solidFill>
                <a:effectLst/>
                <a:latin typeface="CiscoSans"/>
                <a:ea typeface="ＭＳ Ｐゴシック" charset="0"/>
              </a:rPr>
              <a:t>Ensure the learners know of content filter logs.</a:t>
            </a:r>
          </a:p>
          <a:p>
            <a:pPr marL="628650" lvl="1" indent="-171450">
              <a:buFont typeface="Arial" panose="020B0604020202020204" pitchFamily="34" charset="0"/>
              <a:buChar char="•"/>
            </a:pPr>
            <a:r>
              <a:rPr lang="en-US" sz="1050" b="0" dirty="0">
                <a:solidFill>
                  <a:srgbClr val="000000"/>
                </a:solidFill>
                <a:latin typeface="+mn-lt"/>
                <a:ea typeface="ＭＳ Ｐゴシック" charset="0"/>
              </a:rPr>
              <a:t>Explain</a:t>
            </a:r>
            <a:r>
              <a:rPr lang="en-US" sz="1050" b="0" baseline="0" dirty="0">
                <a:solidFill>
                  <a:srgbClr val="000000"/>
                </a:solidFill>
                <a:latin typeface="+mn-lt"/>
                <a:ea typeface="ＭＳ Ｐゴシック" charset="0"/>
              </a:rPr>
              <a:t> logging from Cisco devices.</a:t>
            </a:r>
          </a:p>
          <a:p>
            <a:pPr marL="628650" lvl="1" indent="-171450">
              <a:buFont typeface="Arial" panose="020B0604020202020204" pitchFamily="34" charset="0"/>
              <a:buChar char="•"/>
            </a:pPr>
            <a:r>
              <a:rPr lang="en-US" sz="1050" b="0" baseline="0" dirty="0">
                <a:solidFill>
                  <a:srgbClr val="000000"/>
                </a:solidFill>
                <a:latin typeface="+mn-lt"/>
                <a:ea typeface="ＭＳ Ｐゴシック" charset="0"/>
              </a:rPr>
              <a:t>Ensure the learners have understanding of proxy logs.</a:t>
            </a:r>
          </a:p>
          <a:p>
            <a:pPr marL="628650" lvl="1" indent="-171450">
              <a:buFont typeface="Arial" panose="020B0604020202020204" pitchFamily="34" charset="0"/>
              <a:buChar char="•"/>
            </a:pPr>
            <a:r>
              <a:rPr lang="en-US" sz="1050" dirty="0"/>
              <a:t>Explain how important is Next-Generation Firewalls for network security.</a:t>
            </a:r>
          </a:p>
          <a:p>
            <a:pPr marL="628650" lvl="1" indent="-171450">
              <a:buFont typeface="Arial" panose="020B0604020202020204" pitchFamily="34" charset="0"/>
              <a:buChar char="•"/>
            </a:pPr>
            <a:r>
              <a:rPr lang="en-US" sz="1050" b="0" i="0" kern="1200" dirty="0">
                <a:solidFill>
                  <a:schemeClr val="tx1"/>
                </a:solidFill>
                <a:latin typeface="+mn-lt"/>
                <a:ea typeface="+mn-ea"/>
                <a:cs typeface="+mn-cs"/>
              </a:rPr>
              <a:t>By the end of the topic, encourage the learners to complete the given activities in this topic.</a:t>
            </a:r>
            <a:endParaRPr lang="en-US" sz="1050" b="0" baseline="0" dirty="0"/>
          </a:p>
          <a:p>
            <a:pPr marL="171450" lvl="0" indent="-171450">
              <a:buFont typeface="Arial" panose="020B0604020202020204" pitchFamily="34" charset="0"/>
              <a:buChar char="•"/>
            </a:pPr>
            <a:r>
              <a:rPr lang="en-US" sz="1050" b="1" dirty="0"/>
              <a:t>Key Points:</a:t>
            </a:r>
            <a:r>
              <a:rPr lang="en-US" sz="1050" b="0" baseline="0" dirty="0"/>
              <a:t> tcpdump , NetFlow , AVC, Content Filter Logs, Cisco Umbrella, Proxy Log, Next- Generations firewalls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27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pPr marL="0" marR="0" indent="0" algn="l" defTabSz="457200" rtl="0" eaLnBrk="1" fontAlgn="auto" latinLnBrk="0" hangingPunct="1">
              <a:lnSpc>
                <a:spcPct val="100000"/>
              </a:lnSpc>
              <a:spcBef>
                <a:spcPts val="0"/>
              </a:spcBef>
              <a:spcAft>
                <a:spcPts val="0"/>
              </a:spcAft>
              <a:buClrTx/>
              <a:buSzTx/>
              <a:buFontTx/>
              <a:buNone/>
              <a:tabLst/>
              <a:defRPr/>
            </a:pPr>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25.3.1 - </a:t>
            </a:r>
            <a:r>
              <a:rPr lang="en-US" dirty="0"/>
              <a:t>Tcpdump</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25.3.2 - </a:t>
            </a:r>
            <a:r>
              <a:rPr lang="en-US" sz="1200" b="0" i="0" kern="1200" dirty="0">
                <a:solidFill>
                  <a:schemeClr val="tx1"/>
                </a:solidFill>
                <a:effectLst/>
                <a:latin typeface="+mn-lt"/>
                <a:ea typeface="+mn-ea"/>
                <a:cs typeface="+mn-cs"/>
              </a:rPr>
              <a:t>NetFlow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pPr/>
              <a:t>3</a:t>
            </a:fld>
            <a:endParaRPr lang="en-US" dirty="0"/>
          </a:p>
        </p:txBody>
      </p:sp>
    </p:spTree>
    <p:extLst>
      <p:ext uri="{BB962C8B-B14F-4D97-AF65-F5344CB8AC3E}">
        <p14:creationId xmlns:p14="http://schemas.microsoft.com/office/powerpoint/2010/main" val="3660052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25.3.2 - </a:t>
            </a:r>
            <a:r>
              <a:rPr lang="en-US" sz="1200" b="0" i="0" kern="1200" dirty="0">
                <a:solidFill>
                  <a:schemeClr val="tx1"/>
                </a:solidFill>
                <a:effectLst/>
                <a:latin typeface="+mn-lt"/>
                <a:ea typeface="+mn-ea"/>
                <a:cs typeface="+mn-cs"/>
              </a:rPr>
              <a:t>NetFlow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25.3.3 - </a:t>
            </a:r>
            <a:r>
              <a:rPr lang="en-US" sz="1200" b="0" i="0" kern="1200" dirty="0">
                <a:solidFill>
                  <a:schemeClr val="tx1"/>
                </a:solidFill>
                <a:effectLst/>
                <a:latin typeface="+mn-lt"/>
                <a:ea typeface="+mn-ea"/>
                <a:cs typeface="+mn-cs"/>
              </a:rPr>
              <a:t>Application Visibility and Control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25.3.3 - </a:t>
            </a:r>
            <a:r>
              <a:rPr lang="en-US" sz="1200" b="0" i="0" kern="1200" dirty="0">
                <a:solidFill>
                  <a:schemeClr val="tx1"/>
                </a:solidFill>
                <a:effectLst/>
                <a:latin typeface="+mn-lt"/>
                <a:ea typeface="+mn-ea"/>
                <a:cs typeface="+mn-cs"/>
              </a:rPr>
              <a:t>Application Visibility and Control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25.3.3 - </a:t>
            </a:r>
            <a:r>
              <a:rPr lang="en-US" sz="1200" b="0" i="0" kern="1200" dirty="0">
                <a:solidFill>
                  <a:schemeClr val="tx1"/>
                </a:solidFill>
                <a:effectLst/>
                <a:latin typeface="+mn-lt"/>
                <a:ea typeface="+mn-ea"/>
                <a:cs typeface="+mn-cs"/>
              </a:rPr>
              <a:t>Application Visibility and Control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25.3.4 - </a:t>
            </a:r>
            <a:r>
              <a:rPr lang="en-US" sz="1200" b="0" i="0" kern="1200" dirty="0">
                <a:solidFill>
                  <a:schemeClr val="tx1"/>
                </a:solidFill>
                <a:effectLst/>
                <a:latin typeface="+mn-lt"/>
                <a:ea typeface="+mn-ea"/>
                <a:cs typeface="+mn-cs"/>
              </a:rPr>
              <a:t>Content Filter Logs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25.3.5 - </a:t>
            </a:r>
            <a:r>
              <a:rPr lang="en-US" sz="1200" b="0" i="0" kern="1200" dirty="0">
                <a:solidFill>
                  <a:schemeClr val="tx1"/>
                </a:solidFill>
                <a:effectLst/>
                <a:latin typeface="+mn-lt"/>
                <a:ea typeface="+mn-ea"/>
                <a:cs typeface="+mn-cs"/>
              </a:rPr>
              <a:t>Logging from Cisco Devices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25.3.6 - </a:t>
            </a:r>
            <a:r>
              <a:rPr lang="en-US" sz="1200" b="0" i="0" kern="1200" dirty="0">
                <a:solidFill>
                  <a:schemeClr val="tx1"/>
                </a:solidFill>
                <a:effectLst/>
                <a:latin typeface="+mn-lt"/>
                <a:ea typeface="+mn-ea"/>
                <a:cs typeface="+mn-cs"/>
              </a:rPr>
              <a:t>Proxy Logs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25.3.6 - </a:t>
            </a:r>
            <a:r>
              <a:rPr lang="en-US" sz="1200" b="0" i="0" kern="1200" dirty="0">
                <a:solidFill>
                  <a:schemeClr val="tx1"/>
                </a:solidFill>
                <a:effectLst/>
                <a:latin typeface="+mn-lt"/>
                <a:ea typeface="+mn-ea"/>
                <a:cs typeface="+mn-cs"/>
              </a:rPr>
              <a:t>Proxy Logs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25.3.7 - </a:t>
            </a:r>
            <a:r>
              <a:rPr lang="en-US" sz="1200" b="0" i="0" kern="1200" dirty="0">
                <a:solidFill>
                  <a:schemeClr val="tx1"/>
                </a:solidFill>
                <a:effectLst/>
                <a:latin typeface="+mn-lt"/>
                <a:ea typeface="+mn-ea"/>
                <a:cs typeface="+mn-cs"/>
              </a:rPr>
              <a:t>Next-Generation Firewalls</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baseline="0" dirty="0">
                <a:solidFill>
                  <a:schemeClr val="tx1"/>
                </a:solidFill>
                <a:latin typeface="+mn-lt"/>
                <a:ea typeface="+mn-ea"/>
                <a:cs typeface="+mn-cs"/>
              </a:rPr>
              <a:t>25.3.7 - </a:t>
            </a:r>
            <a:r>
              <a:rPr lang="en-US" sz="1200" b="0" i="0" kern="1200" dirty="0">
                <a:solidFill>
                  <a:schemeClr val="tx1"/>
                </a:solidFill>
                <a:effectLst/>
                <a:latin typeface="+mn-lt"/>
                <a:ea typeface="+mn-ea"/>
                <a:cs typeface="+mn-cs"/>
              </a:rPr>
              <a:t>Next-Generation Firewalls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25.3.8</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Check Your Understanding - Identify the Security Technology from the Data Description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25.3.9 - Check Your Understanding - Identify the NextGen Firewall Event Types</a:t>
            </a: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dirty="0">
                <a:solidFill>
                  <a:schemeClr val="tx1"/>
                </a:solidFill>
                <a:effectLst/>
                <a:latin typeface="+mn-lt"/>
                <a:ea typeface="+mn-ea"/>
                <a:cs typeface="+mn-cs"/>
              </a:rPr>
              <a:t>25.3.10</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Packet Tracer - Explore a NetFlow Implementation</a:t>
            </a:r>
          </a:p>
          <a:p>
            <a:pPr marL="0" marR="0" indent="0" algn="l" defTabSz="457200" rtl="0" eaLnBrk="1" fontAlgn="auto" latinLnBrk="0" hangingPunct="1">
              <a:lnSpc>
                <a:spcPct val="100000"/>
              </a:lnSpc>
              <a:spcBef>
                <a:spcPts val="0"/>
              </a:spcBef>
              <a:spcAft>
                <a:spcPts val="0"/>
              </a:spcAft>
              <a:buClrTx/>
              <a:buSzTx/>
              <a:buFontTx/>
              <a:buNone/>
              <a:tabLst/>
              <a:defRPr/>
            </a:pP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25 </a:t>
            </a:r>
            <a:r>
              <a:rPr lang="en-GB" dirty="0"/>
              <a:t>– </a:t>
            </a:r>
            <a:r>
              <a:rPr lang="en-GB" sz="1200" b="0" i="0" kern="1200" dirty="0">
                <a:solidFill>
                  <a:schemeClr val="tx1"/>
                </a:solidFill>
                <a:latin typeface="+mn-lt"/>
                <a:ea typeface="+mn-ea"/>
                <a:cs typeface="+mn-cs"/>
              </a:rPr>
              <a:t>Network Security Data</a:t>
            </a:r>
          </a:p>
          <a:p>
            <a:r>
              <a:rPr lang="en-IN" sz="1200" b="0" dirty="0">
                <a:solidFill>
                  <a:srgbClr val="FF0000"/>
                </a:solidFill>
              </a:rPr>
              <a:t>25.3</a:t>
            </a:r>
            <a:r>
              <a:rPr lang="en-IN" sz="1200" b="0" baseline="0" dirty="0">
                <a:solidFill>
                  <a:srgbClr val="FF0000"/>
                </a:solidFill>
              </a:rPr>
              <a:t> – </a:t>
            </a:r>
            <a:r>
              <a:rPr lang="en-US" dirty="0">
                <a:solidFill>
                  <a:schemeClr val="accent5">
                    <a:lumMod val="40000"/>
                    <a:lumOff val="60000"/>
                  </a:schemeClr>
                </a:solidFill>
              </a:rPr>
              <a:t>Network Logs</a:t>
            </a:r>
            <a:br>
              <a:rPr lang="en-US" sz="1200" b="0" i="0" kern="1200" dirty="0">
                <a:solidFill>
                  <a:schemeClr val="tx1"/>
                </a:solidFill>
                <a:latin typeface="+mn-lt"/>
                <a:ea typeface="+mn-ea"/>
                <a:cs typeface="+mn-cs"/>
              </a:rPr>
            </a:br>
            <a:r>
              <a:rPr lang="en-US" sz="1200" b="0" i="0" kern="1200" dirty="0">
                <a:solidFill>
                  <a:schemeClr val="tx1"/>
                </a:solidFill>
                <a:effectLst/>
                <a:latin typeface="+mn-lt"/>
                <a:ea typeface="+mn-ea"/>
                <a:cs typeface="+mn-cs"/>
              </a:rPr>
              <a:t>25.3.11</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Packet Tracer - Logging from Multiple Sources</a:t>
            </a: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Source: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25 – </a:t>
            </a:r>
            <a:r>
              <a:rPr lang="en-US" sz="1200" dirty="0">
                <a:solidFill>
                  <a:schemeClr val="accent5">
                    <a:lumMod val="40000"/>
                    <a:lumOff val="60000"/>
                  </a:schemeClr>
                </a:solidFill>
              </a:rPr>
              <a:t>Network Security</a:t>
            </a:r>
            <a:r>
              <a:rPr lang="en-US" sz="1200" baseline="0" dirty="0">
                <a:solidFill>
                  <a:schemeClr val="accent5">
                    <a:lumMod val="40000"/>
                    <a:lumOff val="60000"/>
                  </a:schemeClr>
                </a:solidFill>
              </a:rPr>
              <a:t> Data</a:t>
            </a:r>
            <a:endParaRPr lang="en-US" sz="1200" dirty="0"/>
          </a:p>
          <a:p>
            <a:pPr>
              <a:buFontTx/>
              <a:buNone/>
            </a:pPr>
            <a:r>
              <a:rPr lang="en-US" sz="1200" b="0" dirty="0">
                <a:solidFill>
                  <a:srgbClr val="FF0000"/>
                </a:solidFill>
              </a:rPr>
              <a:t>25.4</a:t>
            </a:r>
            <a:r>
              <a:rPr lang="en-US" sz="1200" b="0" baseline="0" dirty="0">
                <a:solidFill>
                  <a:srgbClr val="FF0000"/>
                </a:solidFill>
              </a:rPr>
              <a:t> </a:t>
            </a:r>
            <a:r>
              <a:rPr lang="en-US" sz="1200" b="0" dirty="0">
                <a:solidFill>
                  <a:srgbClr val="FF0000"/>
                </a:solidFill>
              </a:rPr>
              <a:t>- </a:t>
            </a:r>
            <a:r>
              <a:rPr lang="en-US" dirty="0">
                <a:solidFill>
                  <a:schemeClr val="accent5">
                    <a:lumMod val="40000"/>
                    <a:lumOff val="60000"/>
                  </a:schemeClr>
                </a:solidFill>
              </a:rPr>
              <a:t>Network Security Data Summary</a:t>
            </a:r>
          </a:p>
          <a:p>
            <a:pPr>
              <a:buFontTx/>
              <a:buNone/>
            </a:pPr>
            <a:br>
              <a:rPr lang="en-US" dirty="0"/>
            </a:br>
            <a:r>
              <a:rPr lang="en-US" sz="1100" b="1" u="sng" dirty="0">
                <a:solidFill>
                  <a:prstClr val="black"/>
                </a:solidFill>
              </a:rPr>
              <a:t>In-Session Activities / Explanations:</a:t>
            </a:r>
            <a:endParaRPr lang="en-US" sz="1200" dirty="0">
              <a:solidFill>
                <a:prstClr val="black"/>
              </a:solidFill>
            </a:endParaRPr>
          </a:p>
          <a:p>
            <a:pPr marL="171450" lvl="0" indent="-171450">
              <a:buFont typeface="Arial" panose="020B0604020202020204" pitchFamily="34" charset="0"/>
              <a:buChar char="•"/>
            </a:pPr>
            <a:r>
              <a:rPr lang="en-US" sz="1100" b="1" dirty="0">
                <a:solidFill>
                  <a:prstClr val="black"/>
                </a:solidFill>
              </a:rPr>
              <a:t>Time:</a:t>
            </a:r>
            <a:r>
              <a:rPr lang="en-US" sz="2000" b="1" dirty="0">
                <a:solidFill>
                  <a:prstClr val="black"/>
                </a:solidFill>
              </a:rPr>
              <a:t> </a:t>
            </a:r>
            <a:r>
              <a:rPr lang="en-US" sz="1050" dirty="0">
                <a:solidFill>
                  <a:prstClr val="black"/>
                </a:solidFill>
              </a:rPr>
              <a:t>5 min</a:t>
            </a:r>
          </a:p>
          <a:p>
            <a:pPr marL="171450" lvl="0" indent="-171450">
              <a:buFont typeface="Arial" panose="020B0604020202020204" pitchFamily="34" charset="0"/>
              <a:buChar char="•"/>
              <a:tabLst>
                <a:tab pos="117475" algn="l"/>
              </a:tabLst>
            </a:pPr>
            <a:r>
              <a:rPr lang="en-US" sz="1100" b="1" dirty="0">
                <a:solidFill>
                  <a:prstClr val="black"/>
                </a:solidFill>
              </a:rPr>
              <a:t>Instructor Notes: </a:t>
            </a:r>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altLang="en-US" sz="800" dirty="0">
                <a:latin typeface="Arial"/>
                <a:ea typeface="ＭＳ Ｐゴシック"/>
                <a:cs typeface="Arial"/>
              </a:rPr>
              <a:t>Encourage the learners to complete the module quiz</a:t>
            </a:r>
            <a:r>
              <a:rPr lang="en-IN" altLang="en-US" sz="800" baseline="0" dirty="0">
                <a:latin typeface="Arial"/>
                <a:ea typeface="ＭＳ Ｐゴシック"/>
                <a:cs typeface="Arial"/>
              </a:rPr>
              <a:t> present in section 25.4.2.</a:t>
            </a:r>
            <a:endParaRPr lang="en-IN" sz="800" b="1" kern="1200" baseline="0" dirty="0">
              <a:solidFill>
                <a:prstClr val="black"/>
              </a:solidFill>
              <a:latin typeface="Arial"/>
              <a:ea typeface="ＭＳ Ｐゴシック"/>
              <a:cs typeface="Arial"/>
            </a:endParaRPr>
          </a:p>
          <a:p>
            <a:pPr marL="171450" marR="0" indent="-1714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100" b="1" kern="1200" dirty="0">
                <a:solidFill>
                  <a:prstClr val="black"/>
                </a:solidFill>
                <a:latin typeface="+mn-lt"/>
                <a:ea typeface="+mn-ea"/>
                <a:cs typeface="+mn-cs"/>
              </a:rPr>
              <a:t>Key Points</a:t>
            </a:r>
            <a:r>
              <a:rPr lang="en-US" sz="1100" b="1" i="0" kern="1200" dirty="0">
                <a:solidFill>
                  <a:prstClr val="black"/>
                </a:solidFill>
                <a:latin typeface="+mn-lt"/>
                <a:ea typeface="+mn-ea"/>
                <a:cs typeface="+mn-cs"/>
              </a:rPr>
              <a:t>:</a:t>
            </a:r>
            <a:r>
              <a:rPr lang="en-US" sz="1100" b="0" i="1" kern="1200" dirty="0">
                <a:solidFill>
                  <a:prstClr val="black"/>
                </a:solidFill>
                <a:latin typeface="+mn-lt"/>
                <a:ea typeface="+mn-ea"/>
                <a:cs typeface="+mn-cs"/>
              </a:rPr>
              <a:t>  </a:t>
            </a:r>
            <a:r>
              <a:rPr lang="en-US" sz="1200" dirty="0">
                <a:solidFill>
                  <a:schemeClr val="accent5">
                    <a:lumMod val="40000"/>
                    <a:lumOff val="60000"/>
                  </a:schemeClr>
                </a:solidFill>
              </a:rPr>
              <a:t>NA</a:t>
            </a:r>
            <a:endParaRPr lang="en-US" sz="1200"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25 – </a:t>
            </a:r>
            <a:r>
              <a:rPr lang="en-US" dirty="0">
                <a:solidFill>
                  <a:schemeClr val="accent5">
                    <a:lumMod val="40000"/>
                    <a:lumOff val="60000"/>
                  </a:schemeClr>
                </a:solidFill>
              </a:rPr>
              <a:t>Network Security</a:t>
            </a:r>
            <a:r>
              <a:rPr lang="en-US" baseline="0" dirty="0">
                <a:solidFill>
                  <a:schemeClr val="accent5">
                    <a:lumMod val="40000"/>
                    <a:lumOff val="60000"/>
                  </a:schemeClr>
                </a:solidFill>
              </a:rPr>
              <a:t> Data</a:t>
            </a:r>
            <a:endParaRPr lang="en-US" dirty="0">
              <a:solidFill>
                <a:schemeClr val="accent5">
                  <a:lumMod val="40000"/>
                  <a:lumOff val="60000"/>
                </a:schemeClr>
              </a:solidFill>
            </a:endParaRPr>
          </a:p>
          <a:p>
            <a:r>
              <a:rPr lang="en-US" dirty="0">
                <a:solidFill>
                  <a:schemeClr val="accent5">
                    <a:lumMod val="40000"/>
                    <a:lumOff val="60000"/>
                  </a:schemeClr>
                </a:solidFill>
              </a:rPr>
              <a:t>25.4</a:t>
            </a:r>
            <a:r>
              <a:rPr lang="en-US" baseline="0" dirty="0">
                <a:solidFill>
                  <a:schemeClr val="accent5">
                    <a:lumMod val="40000"/>
                    <a:lumOff val="60000"/>
                  </a:schemeClr>
                </a:solidFill>
              </a:rPr>
              <a:t> - </a:t>
            </a:r>
            <a:r>
              <a:rPr lang="en-US" dirty="0">
                <a:solidFill>
                  <a:schemeClr val="accent5">
                    <a:lumMod val="40000"/>
                    <a:lumOff val="60000"/>
                  </a:schemeClr>
                </a:solidFill>
              </a:rPr>
              <a:t>Network Security Data Summary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25.4.1 - </a:t>
            </a:r>
            <a:r>
              <a:rPr lang="en-US" sz="1200" b="0" i="0" kern="1200" dirty="0">
                <a:solidFill>
                  <a:schemeClr val="tx1"/>
                </a:solidFill>
                <a:effectLst/>
                <a:latin typeface="+mn-lt"/>
                <a:ea typeface="+mn-ea"/>
                <a:cs typeface="+mn-cs"/>
              </a:rPr>
              <a:t>What Did I Learn in this Module?</a:t>
            </a:r>
          </a:p>
          <a:p>
            <a:br>
              <a:rPr lang="en-US" dirty="0"/>
            </a:br>
            <a:endParaRPr lang="en-US" baseline="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25 – </a:t>
            </a:r>
            <a:r>
              <a:rPr lang="en-US" dirty="0">
                <a:solidFill>
                  <a:schemeClr val="accent5">
                    <a:lumMod val="40000"/>
                    <a:lumOff val="60000"/>
                  </a:schemeClr>
                </a:solidFill>
              </a:rPr>
              <a:t>Network Security</a:t>
            </a:r>
            <a:r>
              <a:rPr lang="en-US" baseline="0" dirty="0">
                <a:solidFill>
                  <a:schemeClr val="accent5">
                    <a:lumMod val="40000"/>
                    <a:lumOff val="60000"/>
                  </a:schemeClr>
                </a:solidFill>
              </a:rPr>
              <a:t> Data</a:t>
            </a:r>
            <a:endParaRPr lang="en-US" dirty="0">
              <a:solidFill>
                <a:schemeClr val="accent5">
                  <a:lumMod val="40000"/>
                  <a:lumOff val="60000"/>
                </a:schemeClr>
              </a:solidFill>
            </a:endParaRPr>
          </a:p>
          <a:p>
            <a:r>
              <a:rPr lang="en-US" dirty="0">
                <a:solidFill>
                  <a:schemeClr val="accent5">
                    <a:lumMod val="40000"/>
                    <a:lumOff val="60000"/>
                  </a:schemeClr>
                </a:solidFill>
              </a:rPr>
              <a:t>25.4</a:t>
            </a:r>
            <a:r>
              <a:rPr lang="en-US" baseline="0" dirty="0">
                <a:solidFill>
                  <a:schemeClr val="accent5">
                    <a:lumMod val="40000"/>
                    <a:lumOff val="60000"/>
                  </a:schemeClr>
                </a:solidFill>
              </a:rPr>
              <a:t> - </a:t>
            </a:r>
            <a:r>
              <a:rPr lang="en-US" dirty="0">
                <a:solidFill>
                  <a:schemeClr val="accent5">
                    <a:lumMod val="40000"/>
                    <a:lumOff val="60000"/>
                  </a:schemeClr>
                </a:solidFill>
              </a:rPr>
              <a:t>Network Security Data Summary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25.4.1 - </a:t>
            </a:r>
            <a:r>
              <a:rPr lang="en-US" sz="1200" b="0" i="0" kern="1200" dirty="0">
                <a:solidFill>
                  <a:schemeClr val="tx1"/>
                </a:solidFill>
                <a:effectLst/>
                <a:latin typeface="+mn-lt"/>
                <a:ea typeface="+mn-ea"/>
                <a:cs typeface="+mn-cs"/>
              </a:rPr>
              <a:t>What Did I Learn in this Module?</a:t>
            </a:r>
          </a:p>
          <a:p>
            <a:br>
              <a:rPr lang="en-US" dirty="0"/>
            </a:br>
            <a:endParaRPr lang="en-US" baseline="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45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25 – </a:t>
            </a:r>
            <a:r>
              <a:rPr lang="en-US" dirty="0">
                <a:solidFill>
                  <a:schemeClr val="accent5">
                    <a:lumMod val="40000"/>
                    <a:lumOff val="60000"/>
                  </a:schemeClr>
                </a:solidFill>
              </a:rPr>
              <a:t>Network Security</a:t>
            </a:r>
            <a:r>
              <a:rPr lang="en-US" baseline="0" dirty="0">
                <a:solidFill>
                  <a:schemeClr val="accent5">
                    <a:lumMod val="40000"/>
                    <a:lumOff val="60000"/>
                  </a:schemeClr>
                </a:solidFill>
              </a:rPr>
              <a:t> Data</a:t>
            </a:r>
            <a:endParaRPr lang="en-US" dirty="0">
              <a:solidFill>
                <a:schemeClr val="accent5">
                  <a:lumMod val="40000"/>
                  <a:lumOff val="60000"/>
                </a:schemeClr>
              </a:solidFill>
            </a:endParaRPr>
          </a:p>
          <a:p>
            <a:r>
              <a:rPr lang="en-US" dirty="0">
                <a:solidFill>
                  <a:schemeClr val="accent5">
                    <a:lumMod val="40000"/>
                    <a:lumOff val="60000"/>
                  </a:schemeClr>
                </a:solidFill>
              </a:rPr>
              <a:t>25.4</a:t>
            </a:r>
            <a:r>
              <a:rPr lang="en-US" baseline="0" dirty="0">
                <a:solidFill>
                  <a:schemeClr val="accent5">
                    <a:lumMod val="40000"/>
                    <a:lumOff val="60000"/>
                  </a:schemeClr>
                </a:solidFill>
              </a:rPr>
              <a:t> - </a:t>
            </a:r>
            <a:r>
              <a:rPr lang="en-US" dirty="0">
                <a:solidFill>
                  <a:schemeClr val="accent5">
                    <a:lumMod val="40000"/>
                    <a:lumOff val="60000"/>
                  </a:schemeClr>
                </a:solidFill>
              </a:rPr>
              <a:t>Network Security Data Summary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25.4.1 - </a:t>
            </a:r>
            <a:r>
              <a:rPr lang="en-US" sz="1200" b="0" i="0" kern="1200" dirty="0">
                <a:solidFill>
                  <a:schemeClr val="tx1"/>
                </a:solidFill>
                <a:effectLst/>
                <a:latin typeface="+mn-lt"/>
                <a:ea typeface="+mn-ea"/>
                <a:cs typeface="+mn-cs"/>
              </a:rPr>
              <a:t>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25.4.2 - </a:t>
            </a:r>
            <a:r>
              <a:rPr lang="en-US" b="0" i="0" dirty="0">
                <a:solidFill>
                  <a:srgbClr val="056153"/>
                </a:solidFill>
                <a:effectLst/>
                <a:latin typeface="CiscoSans"/>
              </a:rPr>
              <a:t>Module 25: Network Security Data Quiz</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br>
              <a:rPr lang="en-US" dirty="0"/>
            </a:br>
            <a:endParaRPr lang="en-US" baseline="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a:lnSpc>
                <a:spcPct val="80000"/>
              </a:lnSpc>
              <a:buFontTx/>
              <a:buNone/>
            </a:pPr>
            <a:endParaRPr lang="en-US" baseline="0" dirty="0">
              <a:solidFill>
                <a:schemeClr val="accent5">
                  <a:lumMod val="40000"/>
                  <a:lumOff val="60000"/>
                </a:schemeClr>
              </a:solidFill>
            </a:endParaRPr>
          </a:p>
        </p:txBody>
      </p:sp>
    </p:spTree>
    <p:extLst>
      <p:ext uri="{BB962C8B-B14F-4D97-AF65-F5344CB8AC3E}">
        <p14:creationId xmlns:p14="http://schemas.microsoft.com/office/powerpoint/2010/main" val="34275545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solidFill>
                  <a:schemeClr val="accent5">
                    <a:lumMod val="40000"/>
                    <a:lumOff val="60000"/>
                  </a:schemeClr>
                </a:solidFill>
              </a:rPr>
              <a:t>26</a:t>
            </a:r>
            <a:r>
              <a:rPr lang="en-US" baseline="0" dirty="0">
                <a:solidFill>
                  <a:schemeClr val="accent5">
                    <a:lumMod val="40000"/>
                    <a:lumOff val="60000"/>
                  </a:schemeClr>
                </a:solidFill>
              </a:rPr>
              <a:t> - </a:t>
            </a:r>
            <a:r>
              <a:rPr lang="en-US" dirty="0">
                <a:solidFill>
                  <a:schemeClr val="accent5">
                    <a:lumMod val="40000"/>
                    <a:lumOff val="60000"/>
                  </a:schemeClr>
                </a:solidFill>
              </a:rPr>
              <a:t>Evaluating Alerts</a:t>
            </a:r>
            <a:endParaRPr lang="en-US" sz="1200" b="0" i="0" kern="1200" dirty="0">
              <a:solidFill>
                <a:schemeClr val="tx1"/>
              </a:solidFill>
              <a:effectLst/>
              <a:latin typeface="+mn-lt"/>
              <a:ea typeface="+mn-ea"/>
              <a:cs typeface="+mn-cs"/>
            </a:endParaRPr>
          </a:p>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47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a:p>
            <a:endParaRPr lang="en-GB" dirty="0"/>
          </a:p>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lvl="1" indent="0">
              <a:buFont typeface="Arial" panose="020B0604020202020204" pitchFamily="34" charset="0"/>
              <a:buNone/>
            </a:pPr>
            <a:endParaRPr lang="en-US" sz="1050" dirty="0"/>
          </a:p>
        </p:txBody>
      </p:sp>
    </p:spTree>
    <p:extLst>
      <p:ext uri="{BB962C8B-B14F-4D97-AF65-F5344CB8AC3E}">
        <p14:creationId xmlns:p14="http://schemas.microsoft.com/office/powerpoint/2010/main" val="310796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sz="1200" b="0" i="0" kern="1200" dirty="0">
                <a:solidFill>
                  <a:schemeClr val="tx1"/>
                </a:solidFill>
                <a:latin typeface="+mn-lt"/>
                <a:ea typeface="+mn-ea"/>
                <a:cs typeface="+mn-cs"/>
              </a:rPr>
              <a:t>CyberOps Associate v1.0</a:t>
            </a:r>
          </a:p>
          <a:p>
            <a:r>
              <a:rPr lang="en-US" sz="1200" b="0" dirty="0"/>
              <a:t>Module 25:</a:t>
            </a:r>
            <a:r>
              <a:rPr lang="en-US" sz="1200" b="0" baseline="0" dirty="0"/>
              <a:t> Network Security Data</a:t>
            </a:r>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a:t>
            </a:r>
            <a:r>
              <a:rPr lang="en-US" b="1" baseline="0" dirty="0">
                <a:solidFill>
                  <a:srgbClr val="FF0000"/>
                </a:solidFill>
              </a:rPr>
              <a:t> </a:t>
            </a:r>
            <a:r>
              <a:rPr lang="en-US" b="0" baseline="0" dirty="0">
                <a:solidFill>
                  <a:srgbClr val="FF0000"/>
                </a:solidFill>
              </a:rPr>
              <a:t>5 min</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p>
          <a:p>
            <a:pPr marL="341313" lvl="1" indent="-171450">
              <a:buFont typeface="Arial" panose="020B0604020202020204" pitchFamily="34" charset="0"/>
              <a:buChar char="•"/>
            </a:pPr>
            <a:r>
              <a:rPr lang="en-US" sz="1000" b="0" dirty="0">
                <a:solidFill>
                  <a:prstClr val="black"/>
                </a:solidFill>
              </a:rPr>
              <a:t>Interact with the audience to </a:t>
            </a:r>
            <a:r>
              <a:rPr lang="en-US" sz="1400" b="0" i="0" dirty="0">
                <a:solidFill>
                  <a:srgbClr val="58585B"/>
                </a:solidFill>
                <a:effectLst/>
                <a:latin typeface="CiscoSans"/>
              </a:rPr>
              <a:t>see how network security data is collected, processed, and used to make network security decisions.</a:t>
            </a:r>
            <a:endParaRPr lang="en-US" sz="1050" b="1"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p:txBody>
      </p:sp>
      <p:sp>
        <p:nvSpPr>
          <p:cNvPr id="4" name="Slide Number Placeholder 3"/>
          <p:cNvSpPr>
            <a:spLocks noGrp="1"/>
          </p:cNvSpPr>
          <p:nvPr>
            <p:ph type="sldNum" sz="quarter" idx="10"/>
          </p:nvPr>
        </p:nvSpPr>
        <p:spPr/>
        <p:txBody>
          <a:bodyPr/>
          <a:lstStyle/>
          <a:p>
            <a:fld id="{5641018C-6CAF-B84E-B92C-ECB119457FBA}" type="slidenum">
              <a:rPr lang="en-US" smtClean="0"/>
              <a:pPr/>
              <a:t>9</a:t>
            </a:fld>
            <a:endParaRPr lang="en-US" dirty="0"/>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98247" y="1202464"/>
            <a:ext cx="7449552" cy="1332931"/>
          </a:xfrm>
        </p:spPr>
        <p:txBody>
          <a:bodyPr/>
          <a:lstStyle/>
          <a:p>
            <a:r>
              <a:rPr lang="en-US" dirty="0">
                <a:solidFill>
                  <a:srgbClr val="AFE8FB"/>
                </a:solidFill>
              </a:rPr>
              <a:t>Module 25</a:t>
            </a:r>
            <a:r>
              <a:rPr dirty="0">
                <a:solidFill>
                  <a:srgbClr val="AFE8FB"/>
                </a:solidFill>
              </a:rPr>
              <a:t>: </a:t>
            </a:r>
            <a:r>
              <a:rPr lang="en-US" dirty="0">
                <a:solidFill>
                  <a:srgbClr val="AFE8FB"/>
                </a:solidFill>
              </a:rPr>
              <a:t>Network Security Data</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dirty="0">
                <a:solidFill>
                  <a:srgbClr val="AFE8FB"/>
                </a:solidFill>
              </a:rPr>
              <a:t>CyberOps Associate  v1.0</a:t>
            </a:r>
            <a:endParaRPr lang="en-US" dirty="0">
              <a:solidFill>
                <a:srgbClr val="AFE8FB"/>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3"/>
          <p:cNvSpPr>
            <a:spLocks noGrp="1" noChangeArrowheads="1"/>
          </p:cNvSpPr>
          <p:nvPr>
            <p:ph idx="1"/>
          </p:nvPr>
        </p:nvSpPr>
        <p:spPr>
          <a:xfrm>
            <a:off x="99461" y="654206"/>
            <a:ext cx="8731272" cy="1041243"/>
          </a:xfrm>
        </p:spPr>
        <p:txBody>
          <a:bodyPr/>
          <a:lstStyle/>
          <a:p>
            <a:pPr marL="0" lvl="0" indent="0" defTabSz="914400" eaLnBrk="0" hangingPunct="0">
              <a:spcBef>
                <a:spcPct val="0"/>
              </a:spcBef>
              <a:spcAft>
                <a:spcPct val="0"/>
              </a:spcAft>
              <a:buClrTx/>
              <a:buSzTx/>
              <a:buNone/>
            </a:pPr>
            <a:r>
              <a:rPr lang="en-US" altLang="en-US" sz="1600" b="1" dirty="0">
                <a:ea typeface="Calibri" panose="020F0502020204030204" pitchFamily="34" charset="0"/>
                <a:cs typeface="Calibri" panose="020F0502020204030204" pitchFamily="34" charset="0"/>
              </a:rPr>
              <a:t>Module Title</a:t>
            </a:r>
            <a:r>
              <a:rPr lang="en-US" altLang="en-US" sz="1600" dirty="0">
                <a:ea typeface="Calibri" panose="020F0502020204030204" pitchFamily="34" charset="0"/>
                <a:cs typeface="Calibri" panose="020F0502020204030204" pitchFamily="34" charset="0"/>
              </a:rPr>
              <a:t>: </a:t>
            </a:r>
            <a:r>
              <a:rPr lang="en-GB" sz="1600" dirty="0"/>
              <a:t>Network Security Data</a:t>
            </a:r>
          </a:p>
          <a:p>
            <a:pPr marL="0" lvl="0" indent="0" defTabSz="914400" eaLnBrk="0" hangingPunct="0">
              <a:spcBef>
                <a:spcPct val="0"/>
              </a:spcBef>
              <a:spcAft>
                <a:spcPct val="0"/>
              </a:spcAft>
              <a:buClrTx/>
              <a:buSzTx/>
              <a:buNone/>
            </a:pPr>
            <a:endParaRPr lang="en-US" altLang="en-US" sz="1600" dirty="0">
              <a:ea typeface="Calibri" panose="020F0502020204030204" pitchFamily="34" charset="0"/>
              <a:cs typeface="Calibri" panose="020F0502020204030204" pitchFamily="34" charset="0"/>
            </a:endParaRPr>
          </a:p>
          <a:p>
            <a:pPr marL="0" indent="0" defTabSz="914400" eaLnBrk="0" hangingPunct="0">
              <a:spcBef>
                <a:spcPct val="0"/>
              </a:spcBef>
              <a:spcAft>
                <a:spcPct val="0"/>
              </a:spcAft>
              <a:buClrTx/>
              <a:buSzTx/>
              <a:buNone/>
            </a:pPr>
            <a:r>
              <a:rPr lang="en-US" altLang="en-US" sz="1600" b="1" dirty="0">
                <a:ea typeface="Calibri" panose="020F0502020204030204" pitchFamily="34" charset="0"/>
                <a:cs typeface="Calibri" panose="020F0502020204030204" pitchFamily="34" charset="0"/>
              </a:rPr>
              <a:t>Module Objective</a:t>
            </a:r>
            <a:r>
              <a:rPr lang="en-US" altLang="en-US" sz="1600" dirty="0">
                <a:ea typeface="Calibri" panose="020F0502020204030204" pitchFamily="34" charset="0"/>
                <a:cs typeface="Calibri" panose="020F0502020204030204" pitchFamily="34" charset="0"/>
              </a:rPr>
              <a:t>: </a:t>
            </a:r>
            <a:r>
              <a:rPr lang="en-GB" sz="1600" dirty="0"/>
              <a:t>Explain the types of network security data used in security monitoring.</a:t>
            </a:r>
            <a:endParaRPr lang="en-US" altLang="en-US" sz="1600" dirty="0">
              <a:latin typeface="Arial" panose="020B0604020202020204" pitchFamily="34" charset="0"/>
            </a:endParaRPr>
          </a:p>
          <a:p>
            <a:pPr marL="0" indent="0">
              <a:spcBef>
                <a:spcPct val="30000"/>
              </a:spcBef>
              <a:buNone/>
            </a:pPr>
            <a:endParaRPr lang="en-US" sz="1600" dirty="0"/>
          </a:p>
          <a:p>
            <a:pPr marL="89297" indent="0">
              <a:spcBef>
                <a:spcPct val="30000"/>
              </a:spcBef>
              <a:buNone/>
            </a:pPr>
            <a:endParaRPr lang="en-US" sz="1600" dirty="0"/>
          </a:p>
          <a:p>
            <a:pPr marL="89297" indent="0">
              <a:spcBef>
                <a:spcPct val="30000"/>
              </a:spcBef>
              <a:buNone/>
            </a:pPr>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3193750615"/>
              </p:ext>
            </p:extLst>
          </p:nvPr>
        </p:nvGraphicFramePr>
        <p:xfrm>
          <a:off x="756468" y="1695448"/>
          <a:ext cx="7068019" cy="1487588"/>
        </p:xfrm>
        <a:graphic>
          <a:graphicData uri="http://schemas.openxmlformats.org/drawingml/2006/table">
            <a:tbl>
              <a:tblPr firstRow="1" firstCol="1" bandRow="1">
                <a:tableStyleId>{5C22544A-7EE6-4342-B048-85BDC9FD1C3A}</a:tableStyleId>
              </a:tblPr>
              <a:tblGrid>
                <a:gridCol w="2495476">
                  <a:extLst>
                    <a:ext uri="{9D8B030D-6E8A-4147-A177-3AD203B41FA5}">
                      <a16:colId xmlns:a16="http://schemas.microsoft.com/office/drawing/2014/main" val="399010295"/>
                    </a:ext>
                  </a:extLst>
                </a:gridCol>
                <a:gridCol w="4572543">
                  <a:extLst>
                    <a:ext uri="{9D8B030D-6E8A-4147-A177-3AD203B41FA5}">
                      <a16:colId xmlns:a16="http://schemas.microsoft.com/office/drawing/2014/main" val="3417728144"/>
                    </a:ext>
                  </a:extLst>
                </a:gridCol>
              </a:tblGrid>
              <a:tr h="371897">
                <a:tc>
                  <a:txBody>
                    <a:bodyPr/>
                    <a:lstStyle/>
                    <a:p>
                      <a:pPr marL="0" marR="0" algn="l" defTabSz="685777" rtl="0" eaLnBrk="1" fontAlgn="ctr" latinLnBrk="0" hangingPunct="1">
                        <a:lnSpc>
                          <a:spcPct val="107000"/>
                        </a:lnSpc>
                        <a:spcBef>
                          <a:spcPts val="0"/>
                        </a:spcBef>
                        <a:spcAft>
                          <a:spcPts val="0"/>
                        </a:spcAft>
                      </a:pPr>
                      <a:r>
                        <a:rPr lang="en-US" sz="1100" b="1" kern="1200" dirty="0">
                          <a:solidFill>
                            <a:schemeClr val="lt1"/>
                          </a:solidFill>
                          <a:effectLst/>
                          <a:latin typeface="+mn-lt"/>
                          <a:ea typeface="+mn-ea"/>
                          <a:cs typeface="+mn-cs"/>
                        </a:rPr>
                        <a:t>Topic Title</a:t>
                      </a:r>
                    </a:p>
                  </a:txBody>
                  <a:tcPr marL="47625" marR="47625" marT="47625" marB="47625" anchor="ctr"/>
                </a:tc>
                <a:tc>
                  <a:txBody>
                    <a:bodyPr/>
                    <a:lstStyle/>
                    <a:p>
                      <a:pPr marL="0" marR="0" algn="l" defTabSz="685777" rtl="0" eaLnBrk="1" fontAlgn="ctr" latinLnBrk="0" hangingPunct="1">
                        <a:lnSpc>
                          <a:spcPct val="107000"/>
                        </a:lnSpc>
                        <a:spcBef>
                          <a:spcPts val="0"/>
                        </a:spcBef>
                        <a:spcAft>
                          <a:spcPts val="0"/>
                        </a:spcAft>
                      </a:pPr>
                      <a:r>
                        <a:rPr lang="en-US" sz="1100" b="1" kern="1200" dirty="0">
                          <a:solidFill>
                            <a:schemeClr val="lt1"/>
                          </a:solidFill>
                          <a:effectLst/>
                          <a:latin typeface="+mn-lt"/>
                          <a:ea typeface="+mn-ea"/>
                          <a:cs typeface="+mn-cs"/>
                        </a:rPr>
                        <a:t>Topic Objective</a:t>
                      </a:r>
                    </a:p>
                  </a:txBody>
                  <a:tcPr marL="47625" marR="47625" marT="47625" marB="47625" anchor="ctr"/>
                </a:tc>
                <a:extLst>
                  <a:ext uri="{0D108BD9-81ED-4DB2-BD59-A6C34878D82A}">
                    <a16:rowId xmlns:a16="http://schemas.microsoft.com/office/drawing/2014/main" val="364302898"/>
                  </a:ext>
                </a:extLst>
              </a:tr>
              <a:tr h="371897">
                <a:tc>
                  <a:txBody>
                    <a:bodyPr/>
                    <a:lstStyle/>
                    <a:p>
                      <a:pPr marL="0" marR="0" algn="l" defTabSz="685777" rtl="0" eaLnBrk="1" fontAlgn="ctr" latinLnBrk="0" hangingPunct="1">
                        <a:lnSpc>
                          <a:spcPct val="107000"/>
                        </a:lnSpc>
                        <a:spcBef>
                          <a:spcPts val="0"/>
                        </a:spcBef>
                        <a:spcAft>
                          <a:spcPts val="0"/>
                        </a:spcAft>
                      </a:pPr>
                      <a:r>
                        <a:rPr lang="en-US" sz="1100" b="1" kern="1200" dirty="0">
                          <a:solidFill>
                            <a:schemeClr val="lt1"/>
                          </a:solidFill>
                          <a:effectLst/>
                          <a:latin typeface="+mn-lt"/>
                          <a:ea typeface="+mn-ea"/>
                          <a:cs typeface="+mn-cs"/>
                        </a:rPr>
                        <a:t>Types of Security Data</a:t>
                      </a:r>
                    </a:p>
                  </a:txBody>
                  <a:tcPr marL="47625" marR="47625" marT="47625" marB="47625" anchor="ctr"/>
                </a:tc>
                <a:tc>
                  <a:txBody>
                    <a:bodyPr/>
                    <a:lstStyle/>
                    <a:p>
                      <a:pPr fontAlgn="ctr"/>
                      <a:r>
                        <a:rPr lang="en-US" sz="1100" b="0" dirty="0">
                          <a:effectLst/>
                        </a:rPr>
                        <a:t>Describe the types of data used in security monitoring.</a:t>
                      </a:r>
                    </a:p>
                  </a:txBody>
                  <a:tcPr marL="47625" marR="47625" marT="47625" marB="47625" anchor="ctr"/>
                </a:tc>
                <a:extLst>
                  <a:ext uri="{0D108BD9-81ED-4DB2-BD59-A6C34878D82A}">
                    <a16:rowId xmlns:a16="http://schemas.microsoft.com/office/drawing/2014/main" val="3530891527"/>
                  </a:ext>
                </a:extLst>
              </a:tr>
              <a:tr h="371897">
                <a:tc>
                  <a:txBody>
                    <a:bodyPr/>
                    <a:lstStyle/>
                    <a:p>
                      <a:pPr marL="0" marR="0" algn="l" defTabSz="685777" rtl="0" eaLnBrk="1" fontAlgn="ctr" latinLnBrk="0" hangingPunct="1">
                        <a:lnSpc>
                          <a:spcPct val="107000"/>
                        </a:lnSpc>
                        <a:spcBef>
                          <a:spcPts val="0"/>
                        </a:spcBef>
                        <a:spcAft>
                          <a:spcPts val="0"/>
                        </a:spcAft>
                      </a:pPr>
                      <a:r>
                        <a:rPr lang="en-US" sz="1100" b="1" kern="1200" dirty="0">
                          <a:solidFill>
                            <a:schemeClr val="lt1"/>
                          </a:solidFill>
                          <a:effectLst/>
                          <a:latin typeface="+mn-lt"/>
                          <a:ea typeface="+mn-ea"/>
                          <a:cs typeface="+mn-cs"/>
                        </a:rPr>
                        <a:t>End Device Logs</a:t>
                      </a:r>
                    </a:p>
                  </a:txBody>
                  <a:tcPr marL="47625" marR="47625" marT="47625" marB="47625" anchor="ctr"/>
                </a:tc>
                <a:tc>
                  <a:txBody>
                    <a:bodyPr/>
                    <a:lstStyle/>
                    <a:p>
                      <a:pPr fontAlgn="ctr"/>
                      <a:r>
                        <a:rPr lang="en-US" sz="1100" b="0" dirty="0">
                          <a:effectLst/>
                        </a:rPr>
                        <a:t>Describe the elements of an end device log file.</a:t>
                      </a:r>
                    </a:p>
                  </a:txBody>
                  <a:tcPr marL="47625" marR="47625" marT="47625" marB="47625" anchor="ctr"/>
                </a:tc>
                <a:extLst>
                  <a:ext uri="{0D108BD9-81ED-4DB2-BD59-A6C34878D82A}">
                    <a16:rowId xmlns:a16="http://schemas.microsoft.com/office/drawing/2014/main" val="662892947"/>
                  </a:ext>
                </a:extLst>
              </a:tr>
              <a:tr h="371897">
                <a:tc>
                  <a:txBody>
                    <a:bodyPr/>
                    <a:lstStyle/>
                    <a:p>
                      <a:pPr marL="0" marR="0" algn="l" defTabSz="685777" rtl="0" eaLnBrk="1" fontAlgn="ctr" latinLnBrk="0" hangingPunct="1">
                        <a:lnSpc>
                          <a:spcPct val="107000"/>
                        </a:lnSpc>
                        <a:spcBef>
                          <a:spcPts val="0"/>
                        </a:spcBef>
                        <a:spcAft>
                          <a:spcPts val="0"/>
                        </a:spcAft>
                      </a:pPr>
                      <a:r>
                        <a:rPr lang="en-US" sz="1100" b="1" kern="1200" dirty="0">
                          <a:solidFill>
                            <a:schemeClr val="lt1"/>
                          </a:solidFill>
                          <a:effectLst/>
                          <a:latin typeface="+mn-lt"/>
                          <a:ea typeface="+mn-ea"/>
                          <a:cs typeface="+mn-cs"/>
                        </a:rPr>
                        <a:t>Network Logs</a:t>
                      </a:r>
                    </a:p>
                  </a:txBody>
                  <a:tcPr marL="47625" marR="47625" marT="47625" marB="47625" anchor="ctr"/>
                </a:tc>
                <a:tc>
                  <a:txBody>
                    <a:bodyPr/>
                    <a:lstStyle/>
                    <a:p>
                      <a:pPr fontAlgn="ctr"/>
                      <a:r>
                        <a:rPr lang="en-US" sz="1100" b="0" dirty="0">
                          <a:effectLst/>
                        </a:rPr>
                        <a:t>Describe the elements of a network device log file.</a:t>
                      </a:r>
                    </a:p>
                  </a:txBody>
                  <a:tcPr marL="47625" marR="47625" marT="47625" marB="47625" anchor="ctr"/>
                </a:tc>
                <a:extLst>
                  <a:ext uri="{0D108BD9-81ED-4DB2-BD59-A6C34878D82A}">
                    <a16:rowId xmlns:a16="http://schemas.microsoft.com/office/drawing/2014/main" val="1283686363"/>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25.1 Types of Security Data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15242"/>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Security Data </a:t>
            </a:r>
          </a:p>
          <a:p>
            <a:r>
              <a:rPr dirty="0"/>
              <a:t>Alert Data</a:t>
            </a:r>
          </a:p>
        </p:txBody>
      </p:sp>
      <p:sp>
        <p:nvSpPr>
          <p:cNvPr id="2" name="Content Placeholder 1"/>
          <p:cNvSpPr>
            <a:spLocks noGrp="1"/>
          </p:cNvSpPr>
          <p:nvPr>
            <p:ph idx="1"/>
          </p:nvPr>
        </p:nvSpPr>
        <p:spPr>
          <a:xfrm>
            <a:off x="12655" y="714506"/>
            <a:ext cx="3611519" cy="3891810"/>
          </a:xfrm>
        </p:spPr>
        <p:txBody>
          <a:bodyPr/>
          <a:lstStyle/>
          <a:p>
            <a:pPr>
              <a:buFont typeface="Arial" pitchFamily="34" charset="0"/>
              <a:buChar char="•"/>
            </a:pPr>
            <a:r>
              <a:rPr lang="en-US" sz="1600" dirty="0"/>
              <a:t>Alert data consists of messages generated by intrusion prevention systems (IPSs) or intrusion detection systems (IDSs) in response to traffic that violates a rule or matches the signature of a known exploit.</a:t>
            </a:r>
          </a:p>
          <a:p>
            <a:pPr>
              <a:buFont typeface="Arial" pitchFamily="34" charset="0"/>
              <a:buChar char="•"/>
            </a:pPr>
            <a:r>
              <a:rPr lang="en-US" sz="1600" b="0" i="0" dirty="0">
                <a:effectLst/>
              </a:rPr>
              <a:t>A network IDS (NIDS), such as Snort, comes configured with rules for known exploits.</a:t>
            </a:r>
            <a:endParaRPr lang="en-US" sz="1600" dirty="0"/>
          </a:p>
          <a:p>
            <a:pPr>
              <a:buFont typeface="Arial" pitchFamily="34" charset="0"/>
              <a:buChar char="•"/>
            </a:pPr>
            <a:r>
              <a:rPr lang="en-US" sz="1600" dirty="0"/>
              <a:t>Alerts are generated by Snort and are made readable and searchable by the Sguil and Squert applications, </a:t>
            </a:r>
            <a:r>
              <a:rPr lang="en-US" sz="1600" b="0" i="0" dirty="0">
                <a:effectLst/>
              </a:rPr>
              <a:t>which are part of the Security Onion suite of NSM tools.</a:t>
            </a:r>
            <a:endParaRPr lang="en-US" sz="1600" dirty="0"/>
          </a:p>
          <a:p>
            <a:pPr>
              <a:buFont typeface="Arial" pitchFamily="34" charset="0"/>
              <a:buChar char="•"/>
            </a:pPr>
            <a:endParaRPr lang="en-US" sz="1600" dirty="0"/>
          </a:p>
          <a:p>
            <a:pPr>
              <a:buFont typeface="Arial" pitchFamily="34" charset="0"/>
              <a:buChar char="•"/>
            </a:pPr>
            <a:endParaRPr lang="en-US" sz="1600" dirty="0"/>
          </a:p>
          <a:p>
            <a:endParaRPr lang="en-US" sz="1600" dirty="0"/>
          </a:p>
        </p:txBody>
      </p:sp>
      <p:pic>
        <p:nvPicPr>
          <p:cNvPr id="3" name="Picture 2">
            <a:extLst>
              <a:ext uri="{FF2B5EF4-FFF2-40B4-BE49-F238E27FC236}">
                <a16:creationId xmlns:a16="http://schemas.microsoft.com/office/drawing/2014/main" id="{3A9E5857-7CFD-4DCD-8CE4-6180EB21C7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1" r="516" b="6697"/>
          <a:stretch/>
        </p:blipFill>
        <p:spPr bwMode="auto">
          <a:xfrm>
            <a:off x="3520043" y="864234"/>
            <a:ext cx="5524957" cy="316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3">
            <a:extLst>
              <a:ext uri="{FF2B5EF4-FFF2-40B4-BE49-F238E27FC236}">
                <a16:creationId xmlns:a16="http://schemas.microsoft.com/office/drawing/2014/main" id="{726CDD28-21F2-4D6C-AE41-6825DBD475D4}"/>
              </a:ext>
            </a:extLst>
          </p:cNvPr>
          <p:cNvSpPr/>
          <p:nvPr/>
        </p:nvSpPr>
        <p:spPr>
          <a:xfrm>
            <a:off x="4247784" y="4076703"/>
            <a:ext cx="3743325" cy="584775"/>
          </a:xfrm>
          <a:prstGeom prst="rect">
            <a:avLst/>
          </a:prstGeom>
        </p:spPr>
        <p:txBody>
          <a:bodyPr wrap="square">
            <a:spAutoFit/>
          </a:bodyPr>
          <a:lstStyle/>
          <a:p>
            <a:pPr algn="ctr"/>
            <a:r>
              <a:rPr lang="en-US" sz="1600" b="1" dirty="0" err="1">
                <a:solidFill>
                  <a:srgbClr val="000000"/>
                </a:solidFill>
                <a:latin typeface="+mn-lt"/>
                <a:ea typeface="ＭＳ Ｐゴシック" charset="0"/>
                <a:cs typeface="CiscoSans"/>
              </a:rPr>
              <a:t>Sguil</a:t>
            </a:r>
            <a:r>
              <a:rPr lang="en-US" sz="1600" b="1" dirty="0">
                <a:solidFill>
                  <a:srgbClr val="000000"/>
                </a:solidFill>
                <a:latin typeface="+mn-lt"/>
                <a:ea typeface="ＭＳ Ｐゴシック" charset="0"/>
                <a:cs typeface="CiscoSans"/>
              </a:rPr>
              <a:t> Console Showing Test Alert from Snort IDS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564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Security Data </a:t>
            </a:r>
          </a:p>
          <a:p>
            <a:r>
              <a:rPr lang="en-US" altLang="en-US" dirty="0"/>
              <a:t>Session and Transaction Data</a:t>
            </a:r>
            <a:endParaRPr lang="en-US" dirty="0"/>
          </a:p>
        </p:txBody>
      </p:sp>
      <p:sp>
        <p:nvSpPr>
          <p:cNvPr id="11" name="Content Placeholder 1">
            <a:extLst>
              <a:ext uri="{FF2B5EF4-FFF2-40B4-BE49-F238E27FC236}">
                <a16:creationId xmlns:a16="http://schemas.microsoft.com/office/drawing/2014/main" id="{8B60004E-3A9D-4BBB-A321-BF39446061C8}"/>
              </a:ext>
            </a:extLst>
          </p:cNvPr>
          <p:cNvSpPr txBox="1"/>
          <p:nvPr/>
        </p:nvSpPr>
        <p:spPr>
          <a:xfrm>
            <a:off x="129997" y="669321"/>
            <a:ext cx="8869938" cy="1154162"/>
          </a:xfrm>
          <a:prstGeom prst="rect">
            <a:avLst/>
          </a:prstGeom>
          <a:noFill/>
        </p:spPr>
        <p:txBody>
          <a:bodyPr wrap="square">
            <a:spAutoFit/>
          </a:bodyPr>
          <a:lstStyle/>
          <a:p>
            <a:pPr marL="177800" indent="-177800">
              <a:spcBef>
                <a:spcPts val="0"/>
              </a:spcBef>
              <a:spcAft>
                <a:spcPts val="300"/>
              </a:spcAft>
              <a:buClr>
                <a:schemeClr val="tx1"/>
              </a:buClr>
              <a:buFont typeface="Arial" pitchFamily="34" charset="0"/>
              <a:buChar char="•"/>
            </a:pPr>
            <a:r>
              <a:rPr lang="en-GB" sz="1600" dirty="0">
                <a:solidFill>
                  <a:srgbClr val="000000"/>
                </a:solidFill>
              </a:rPr>
              <a:t>Session data is a record of a conversation between two network endpoints.</a:t>
            </a:r>
          </a:p>
          <a:p>
            <a:pPr marL="177800" indent="-177800">
              <a:spcBef>
                <a:spcPts val="0"/>
              </a:spcBef>
              <a:spcAft>
                <a:spcPts val="300"/>
              </a:spcAft>
              <a:buClr>
                <a:schemeClr val="tx1"/>
              </a:buClr>
              <a:buFont typeface="Arial" pitchFamily="34" charset="0"/>
              <a:buChar char="•"/>
            </a:pPr>
            <a:r>
              <a:rPr lang="en-US" sz="1600" b="0" i="0" dirty="0">
                <a:solidFill>
                  <a:srgbClr val="000000"/>
                </a:solidFill>
                <a:effectLst/>
              </a:rPr>
              <a:t>It includes</a:t>
            </a:r>
            <a:r>
              <a:rPr lang="en-US" sz="1600" dirty="0">
                <a:solidFill>
                  <a:srgbClr val="000000"/>
                </a:solidFill>
              </a:rPr>
              <a:t> </a:t>
            </a:r>
            <a:r>
              <a:rPr lang="en-US" sz="1600" b="1" i="0" dirty="0">
                <a:solidFill>
                  <a:srgbClr val="000000"/>
                </a:solidFill>
                <a:effectLst/>
              </a:rPr>
              <a:t>the five tuples</a:t>
            </a:r>
            <a:r>
              <a:rPr lang="en-US" sz="1600" b="0" i="0" dirty="0">
                <a:solidFill>
                  <a:srgbClr val="000000"/>
                </a:solidFill>
                <a:effectLst/>
              </a:rPr>
              <a:t> of source and destination IP addresses, source and destination port numbers, and the IP code for the protocol in use. </a:t>
            </a:r>
            <a:endParaRPr lang="en-GB" sz="1600" dirty="0">
              <a:solidFill>
                <a:srgbClr val="000000"/>
              </a:solidFill>
            </a:endParaRPr>
          </a:p>
          <a:p>
            <a:pPr marL="177800" indent="-177800">
              <a:spcBef>
                <a:spcPts val="0"/>
              </a:spcBef>
              <a:spcAft>
                <a:spcPts val="300"/>
              </a:spcAft>
              <a:buClr>
                <a:schemeClr val="tx1"/>
              </a:buClr>
              <a:buFont typeface="Arial" pitchFamily="34" charset="0"/>
              <a:buChar char="•"/>
            </a:pPr>
            <a:endParaRPr lang="en-GB" sz="1600" dirty="0">
              <a:solidFill>
                <a:srgbClr val="000000"/>
              </a:solidFill>
            </a:endParaRPr>
          </a:p>
        </p:txBody>
      </p:sp>
      <p:sp>
        <p:nvSpPr>
          <p:cNvPr id="2" name="Content Placeholder 1"/>
          <p:cNvSpPr>
            <a:spLocks noGrp="1"/>
          </p:cNvSpPr>
          <p:nvPr>
            <p:ph idx="1"/>
          </p:nvPr>
        </p:nvSpPr>
        <p:spPr>
          <a:xfrm>
            <a:off x="129997" y="1445117"/>
            <a:ext cx="2486594" cy="3820925"/>
          </a:xfrm>
        </p:spPr>
        <p:txBody>
          <a:bodyPr/>
          <a:lstStyle/>
          <a:p>
            <a:pPr marL="177800" indent="-177800">
              <a:spcBef>
                <a:spcPts val="0"/>
              </a:spcBef>
              <a:buFont typeface="Arial" pitchFamily="34" charset="0"/>
              <a:buChar char="•"/>
            </a:pPr>
            <a:r>
              <a:rPr lang="en-GB" sz="1600" dirty="0"/>
              <a:t>Data about the session includes a session ID, the amount of data transferred by source and destination and information related to the duration of the session.</a:t>
            </a:r>
          </a:p>
          <a:p>
            <a:pPr marL="177800" indent="-177800">
              <a:spcBef>
                <a:spcPts val="0"/>
              </a:spcBef>
              <a:spcAft>
                <a:spcPts val="300"/>
              </a:spcAft>
              <a:buFont typeface="Arial" pitchFamily="34" charset="0"/>
              <a:buChar char="•"/>
            </a:pPr>
            <a:r>
              <a:rPr lang="en-GB" sz="1600" dirty="0"/>
              <a:t>The figure shows a partial output for three HTTP sessions from a </a:t>
            </a:r>
            <a:r>
              <a:rPr lang="en-GB" sz="1600" dirty="0" err="1"/>
              <a:t>Zeek</a:t>
            </a:r>
            <a:r>
              <a:rPr lang="en-GB" sz="1600" dirty="0"/>
              <a:t> connection log.</a:t>
            </a:r>
          </a:p>
          <a:p>
            <a:pPr>
              <a:spcBef>
                <a:spcPts val="0"/>
              </a:spcBef>
              <a:spcAft>
                <a:spcPts val="300"/>
              </a:spcAft>
              <a:buClr>
                <a:srgbClr val="000000"/>
              </a:buClr>
              <a:buFont typeface="Arial" pitchFamily="34" charset="0"/>
              <a:buChar char="•"/>
            </a:pPr>
            <a:endParaRPr lang="en-GB" sz="1600" dirty="0"/>
          </a:p>
          <a:p>
            <a:pPr marL="177800" indent="-177800">
              <a:spcBef>
                <a:spcPts val="0"/>
              </a:spcBef>
              <a:buFont typeface="Arial" pitchFamily="34" charset="0"/>
              <a:buChar char="•"/>
            </a:pPr>
            <a:endParaRPr lang="en-GB" sz="1600" dirty="0"/>
          </a:p>
          <a:p>
            <a:pPr>
              <a:spcBef>
                <a:spcPts val="300"/>
              </a:spcBef>
              <a:spcAft>
                <a:spcPts val="300"/>
              </a:spcAft>
              <a:buNone/>
            </a:pPr>
            <a:endParaRPr sz="1600" dirty="0"/>
          </a:p>
        </p:txBody>
      </p:sp>
      <p:pic>
        <p:nvPicPr>
          <p:cNvPr id="9" name="Picture 8">
            <a:extLst>
              <a:ext uri="{FF2B5EF4-FFF2-40B4-BE49-F238E27FC236}">
                <a16:creationId xmlns:a16="http://schemas.microsoft.com/office/drawing/2014/main" id="{19FD4C77-8218-4DC3-9BB1-A2ECB8816167}"/>
              </a:ext>
            </a:extLst>
          </p:cNvPr>
          <p:cNvPicPr>
            <a:picLocks noChangeAspect="1"/>
          </p:cNvPicPr>
          <p:nvPr/>
        </p:nvPicPr>
        <p:blipFill>
          <a:blip r:embed="rId4"/>
          <a:stretch>
            <a:fillRect/>
          </a:stretch>
        </p:blipFill>
        <p:spPr>
          <a:xfrm>
            <a:off x="2489979" y="1596713"/>
            <a:ext cx="6561211" cy="306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Security Data </a:t>
            </a:r>
          </a:p>
          <a:p>
            <a:r>
              <a:rPr lang="en-US" altLang="en-US" dirty="0"/>
              <a:t>Session and Transaction Data (Contd.)</a:t>
            </a:r>
            <a:endParaRPr lang="en-US" dirty="0"/>
          </a:p>
        </p:txBody>
      </p:sp>
      <p:sp>
        <p:nvSpPr>
          <p:cNvPr id="2" name="Content Placeholder 1"/>
          <p:cNvSpPr>
            <a:spLocks noGrp="1"/>
          </p:cNvSpPr>
          <p:nvPr>
            <p:ph idx="1"/>
          </p:nvPr>
        </p:nvSpPr>
        <p:spPr>
          <a:xfrm>
            <a:off x="144065" y="822586"/>
            <a:ext cx="3364945" cy="3749308"/>
          </a:xfrm>
        </p:spPr>
        <p:txBody>
          <a:bodyPr/>
          <a:lstStyle/>
          <a:p>
            <a:pPr marL="177800" indent="-177800">
              <a:spcBef>
                <a:spcPts val="0"/>
              </a:spcBef>
              <a:buFont typeface="Arial" pitchFamily="34" charset="0"/>
              <a:buChar char="•"/>
            </a:pPr>
            <a:r>
              <a:rPr lang="en-GB" sz="1600" dirty="0"/>
              <a:t>Transaction data consists of the messages that are exchanged during network sessions.</a:t>
            </a:r>
          </a:p>
          <a:p>
            <a:pPr marL="177800" indent="-177800">
              <a:spcBef>
                <a:spcPts val="0"/>
              </a:spcBef>
              <a:buFont typeface="Arial" pitchFamily="34" charset="0"/>
              <a:buChar char="•"/>
            </a:pPr>
            <a:r>
              <a:rPr lang="en-IN" sz="1600" b="0" i="0" dirty="0">
                <a:effectLst/>
              </a:rPr>
              <a:t>These transactions </a:t>
            </a:r>
            <a:r>
              <a:rPr lang="en-GB" sz="1600" dirty="0"/>
              <a:t>can be viewed in packet capture transcripts.</a:t>
            </a:r>
          </a:p>
          <a:p>
            <a:pPr marL="177800" indent="-177800">
              <a:spcBef>
                <a:spcPts val="0"/>
              </a:spcBef>
              <a:buFont typeface="Arial" pitchFamily="34" charset="0"/>
              <a:buChar char="•"/>
            </a:pPr>
            <a:r>
              <a:rPr lang="en-GB" sz="1600" dirty="0"/>
              <a:t>The transactions that represent the requests and replies would be logged in an access log on a server or by a NIDS like Zeek.</a:t>
            </a:r>
          </a:p>
          <a:p>
            <a:pPr marL="177800" indent="-177800">
              <a:spcBef>
                <a:spcPts val="0"/>
              </a:spcBef>
              <a:buFont typeface="Arial" pitchFamily="34" charset="0"/>
              <a:buChar char="•"/>
            </a:pPr>
            <a:r>
              <a:rPr lang="en-US" sz="1600" b="0" i="0" dirty="0">
                <a:effectLst/>
              </a:rPr>
              <a:t>A session might include the downloading of content from a webserver, as shown in the figure.</a:t>
            </a:r>
            <a:endParaRPr lang="en-GB" sz="1600" dirty="0"/>
          </a:p>
          <a:p>
            <a:pPr>
              <a:spcBef>
                <a:spcPts val="0"/>
              </a:spcBef>
              <a:spcAft>
                <a:spcPts val="300"/>
              </a:spcAft>
              <a:buClr>
                <a:srgbClr val="000000"/>
              </a:buClr>
              <a:buNone/>
            </a:pPr>
            <a:endParaRPr lang="en-GB" sz="1600" b="1" dirty="0"/>
          </a:p>
          <a:p>
            <a:pPr>
              <a:spcBef>
                <a:spcPts val="0"/>
              </a:spcBef>
              <a:spcAft>
                <a:spcPts val="300"/>
              </a:spcAft>
              <a:buClr>
                <a:srgbClr val="000000"/>
              </a:buClr>
              <a:buNone/>
            </a:pPr>
            <a:endParaRPr lang="en-GB" sz="1600" dirty="0"/>
          </a:p>
          <a:p>
            <a:pPr>
              <a:spcBef>
                <a:spcPts val="0"/>
              </a:spcBef>
              <a:spcAft>
                <a:spcPts val="300"/>
              </a:spcAft>
              <a:buFont typeface="Arial" pitchFamily="34" charset="0"/>
              <a:buChar char="•"/>
            </a:pPr>
            <a:endParaRPr lang="en-GB" sz="1600" dirty="0"/>
          </a:p>
          <a:p>
            <a:pPr>
              <a:spcBef>
                <a:spcPts val="300"/>
              </a:spcBef>
              <a:spcAft>
                <a:spcPts val="300"/>
              </a:spcAft>
              <a:buNone/>
            </a:pPr>
            <a:endParaRPr sz="1600" dirty="0"/>
          </a:p>
        </p:txBody>
      </p:sp>
      <p:pic>
        <p:nvPicPr>
          <p:cNvPr id="8" name="Picture 7" descr="trxn.PNG"/>
          <p:cNvPicPr>
            <a:picLocks noChangeAspect="1"/>
          </p:cNvPicPr>
          <p:nvPr/>
        </p:nvPicPr>
        <p:blipFill rotWithShape="1">
          <a:blip r:embed="rId4"/>
          <a:srcRect l="768" t="500" r="672" b="148"/>
          <a:stretch/>
        </p:blipFill>
        <p:spPr>
          <a:xfrm>
            <a:off x="3423138" y="949569"/>
            <a:ext cx="5576798" cy="3576605"/>
          </a:xfrm>
          <a:prstGeom prst="rect">
            <a:avLst/>
          </a:prstGeom>
          <a:ln w="3175">
            <a:solidFill>
              <a:schemeClr val="bg1">
                <a:lumMod val="7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Security Data  </a:t>
            </a:r>
          </a:p>
          <a:p>
            <a:r>
              <a:rPr dirty="0"/>
              <a:t>Full Packet Captures</a:t>
            </a:r>
          </a:p>
        </p:txBody>
      </p:sp>
      <p:sp>
        <p:nvSpPr>
          <p:cNvPr id="2" name="Content Placeholder 1"/>
          <p:cNvSpPr>
            <a:spLocks noGrp="1"/>
          </p:cNvSpPr>
          <p:nvPr>
            <p:ph idx="1"/>
          </p:nvPr>
        </p:nvSpPr>
        <p:spPr>
          <a:xfrm>
            <a:off x="118126" y="740160"/>
            <a:ext cx="8997298" cy="3749308"/>
          </a:xfrm>
        </p:spPr>
        <p:txBody>
          <a:bodyPr/>
          <a:lstStyle/>
          <a:p>
            <a:pPr marL="144000" indent="-144000">
              <a:spcBef>
                <a:spcPts val="0"/>
              </a:spcBef>
              <a:spcAft>
                <a:spcPts val="0"/>
              </a:spcAft>
              <a:buFont typeface="Arial" pitchFamily="34" charset="0"/>
              <a:buChar char="•"/>
            </a:pPr>
            <a:r>
              <a:rPr lang="en-GB" sz="1600" dirty="0"/>
              <a:t>Full packet captures are the most detailed network data </a:t>
            </a:r>
            <a:r>
              <a:rPr lang="en-IN" sz="1600" b="0" i="0" dirty="0">
                <a:effectLst/>
              </a:rPr>
              <a:t>that is generally collected.</a:t>
            </a:r>
            <a:endParaRPr lang="en-GB" sz="1600" dirty="0"/>
          </a:p>
          <a:p>
            <a:pPr marL="144000" indent="-144000">
              <a:spcBef>
                <a:spcPts val="0"/>
              </a:spcBef>
              <a:spcAft>
                <a:spcPts val="0"/>
              </a:spcAft>
              <a:buFont typeface="Arial" pitchFamily="34" charset="0"/>
              <a:buChar char="•"/>
            </a:pPr>
            <a:r>
              <a:rPr lang="en-GB" sz="1600" dirty="0"/>
              <a:t>It contains the actual content of the conversations such as</a:t>
            </a:r>
            <a:r>
              <a:rPr lang="en-US" sz="1600" dirty="0"/>
              <a:t> text of email messages, </a:t>
            </a:r>
            <a:r>
              <a:rPr lang="en-GB" sz="1600" dirty="0"/>
              <a:t>the HTML in web pages, and the files that enter or leave the network. </a:t>
            </a:r>
          </a:p>
          <a:p>
            <a:pPr marL="144000" indent="-144000">
              <a:spcBef>
                <a:spcPts val="0"/>
              </a:spcBef>
              <a:spcAft>
                <a:spcPts val="0"/>
              </a:spcAft>
              <a:buFont typeface="Arial" pitchFamily="34" charset="0"/>
              <a:buChar char="•"/>
            </a:pPr>
            <a:endParaRPr lang="en-GB" sz="1600" dirty="0"/>
          </a:p>
          <a:p>
            <a:pPr marL="177800" indent="-177800">
              <a:spcBef>
                <a:spcPts val="0"/>
              </a:spcBef>
              <a:buFont typeface="Arial" pitchFamily="34" charset="0"/>
              <a:buChar char="•"/>
            </a:pPr>
            <a:endParaRPr lang="en-GB" sz="1600" dirty="0"/>
          </a:p>
          <a:p>
            <a:pPr marL="177800" indent="-177800">
              <a:spcBef>
                <a:spcPts val="0"/>
              </a:spcBef>
              <a:buFont typeface="Arial" pitchFamily="34" charset="0"/>
              <a:buChar char="•"/>
            </a:pPr>
            <a:endParaRPr lang="en-US" sz="1600" dirty="0"/>
          </a:p>
        </p:txBody>
      </p:sp>
      <p:sp>
        <p:nvSpPr>
          <p:cNvPr id="7" name="Content Placeholder 1"/>
          <p:cNvSpPr txBox="1"/>
          <p:nvPr/>
        </p:nvSpPr>
        <p:spPr>
          <a:xfrm>
            <a:off x="121204" y="1501781"/>
            <a:ext cx="2896315" cy="3293209"/>
          </a:xfrm>
          <a:prstGeom prst="rect">
            <a:avLst/>
          </a:prstGeom>
          <a:noFill/>
        </p:spPr>
        <p:txBody>
          <a:bodyPr wrap="square" rtlCol="0">
            <a:spAutoFit/>
          </a:bodyPr>
          <a:lstStyle/>
          <a:p>
            <a:pPr marL="144000" indent="-144000" defTabSz="684213">
              <a:spcBef>
                <a:spcPts val="0"/>
              </a:spcBef>
              <a:spcAft>
                <a:spcPts val="0"/>
              </a:spcAft>
              <a:buClr>
                <a:schemeClr val="tx2"/>
              </a:buClr>
              <a:buSzPct val="90000"/>
              <a:buFont typeface="Arial" pitchFamily="34" charset="0"/>
              <a:buChar char="•"/>
            </a:pPr>
            <a:r>
              <a:rPr lang="en-US" sz="1600" b="0" i="0" dirty="0">
                <a:solidFill>
                  <a:srgbClr val="000000"/>
                </a:solidFill>
                <a:effectLst/>
                <a:latin typeface="+mn-lt"/>
              </a:rPr>
              <a:t>Extracted content can be recovered from full packet captures and analyzed for malware or user behavior that violates business and security policies. </a:t>
            </a:r>
            <a:endParaRPr lang="en-GB" sz="1600" dirty="0">
              <a:solidFill>
                <a:srgbClr val="000000"/>
              </a:solidFill>
              <a:latin typeface="+mn-lt"/>
              <a:ea typeface="ＭＳ Ｐゴシック" charset="0"/>
              <a:cs typeface="CiscoSans"/>
            </a:endParaRPr>
          </a:p>
          <a:p>
            <a:pPr marL="144000" indent="-144000" defTabSz="684213">
              <a:spcBef>
                <a:spcPts val="0"/>
              </a:spcBef>
              <a:spcAft>
                <a:spcPts val="0"/>
              </a:spcAft>
              <a:buClr>
                <a:schemeClr val="tx2"/>
              </a:buClr>
              <a:buSzPct val="90000"/>
              <a:buFont typeface="Arial" pitchFamily="34" charset="0"/>
              <a:buChar char="•"/>
            </a:pPr>
            <a:r>
              <a:rPr lang="en-GB" sz="1600" dirty="0">
                <a:solidFill>
                  <a:srgbClr val="000000"/>
                </a:solidFill>
                <a:latin typeface="+mn-lt"/>
                <a:ea typeface="ＭＳ Ｐゴシック" charset="0"/>
                <a:cs typeface="CiscoSans"/>
              </a:rPr>
              <a:t>The figure here shows the interface for the Network Analysis Monitor component of Cisco Prime Infrastructure system, which can display full packet captures.</a:t>
            </a:r>
            <a:endParaRPr lang="en-US" sz="1600" dirty="0">
              <a:solidFill>
                <a:srgbClr val="000000"/>
              </a:solidFill>
              <a:latin typeface="+mn-lt"/>
              <a:ea typeface="ＭＳ Ｐゴシック" charset="0"/>
              <a:cs typeface="CiscoSans"/>
            </a:endParaRPr>
          </a:p>
        </p:txBody>
      </p:sp>
      <p:pic>
        <p:nvPicPr>
          <p:cNvPr id="5" name="Picture 4" descr="full-pkt-capture.PNG"/>
          <p:cNvPicPr>
            <a:picLocks noChangeAspect="1"/>
          </p:cNvPicPr>
          <p:nvPr/>
        </p:nvPicPr>
        <p:blipFill rotWithShape="1">
          <a:blip r:embed="rId4"/>
          <a:srcRect l="618" t="1581" r="874" b="1963"/>
          <a:stretch/>
        </p:blipFill>
        <p:spPr>
          <a:xfrm>
            <a:off x="3041464" y="1597305"/>
            <a:ext cx="5936234" cy="3132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62177" y="22422"/>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Security Data  </a:t>
            </a:r>
          </a:p>
          <a:p>
            <a:r>
              <a:rPr dirty="0"/>
              <a:t>Statistical Data</a:t>
            </a:r>
          </a:p>
        </p:txBody>
      </p:sp>
      <p:sp>
        <p:nvSpPr>
          <p:cNvPr id="2" name="Content Placeholder 1"/>
          <p:cNvSpPr>
            <a:spLocks noGrp="1"/>
          </p:cNvSpPr>
          <p:nvPr>
            <p:ph idx="1"/>
          </p:nvPr>
        </p:nvSpPr>
        <p:spPr>
          <a:xfrm>
            <a:off x="91689" y="681157"/>
            <a:ext cx="8855871" cy="3749308"/>
          </a:xfrm>
        </p:spPr>
        <p:txBody>
          <a:bodyPr/>
          <a:lstStyle/>
          <a:p>
            <a:pPr marL="177800" indent="-177800">
              <a:spcBef>
                <a:spcPts val="0"/>
              </a:spcBef>
              <a:spcAft>
                <a:spcPts val="0"/>
              </a:spcAft>
              <a:buFont typeface="Arial" pitchFamily="34" charset="0"/>
              <a:buChar char="•"/>
            </a:pPr>
            <a:r>
              <a:rPr lang="en-GB" sz="1600" dirty="0"/>
              <a:t>Statistical data is about network traffic which is created through the analysis of other forms of network data. </a:t>
            </a:r>
          </a:p>
          <a:p>
            <a:pPr marL="177800" indent="-177800">
              <a:spcBef>
                <a:spcPts val="0"/>
              </a:spcBef>
              <a:spcAft>
                <a:spcPts val="0"/>
              </a:spcAft>
              <a:buFont typeface="Arial" pitchFamily="34" charset="0"/>
              <a:buChar char="•"/>
            </a:pPr>
            <a:r>
              <a:rPr lang="en-US" sz="1600" b="0" i="0" dirty="0">
                <a:effectLst/>
              </a:rPr>
              <a:t>Statistics can be used to characterize normal amounts of variation in network traffic patterns in order to identify network conditions that are significantly outside of those ranges.</a:t>
            </a:r>
            <a:endParaRPr lang="en-GB" sz="1600" dirty="0"/>
          </a:p>
          <a:p>
            <a:pPr marL="177800" indent="-177800">
              <a:spcBef>
                <a:spcPts val="0"/>
              </a:spcBef>
              <a:spcAft>
                <a:spcPts val="0"/>
              </a:spcAft>
              <a:buFont typeface="Arial" pitchFamily="34" charset="0"/>
              <a:buChar char="•"/>
            </a:pPr>
            <a:endParaRPr sz="1600" dirty="0"/>
          </a:p>
        </p:txBody>
      </p:sp>
      <p:sp>
        <p:nvSpPr>
          <p:cNvPr id="7" name="Content Placeholder 1"/>
          <p:cNvSpPr txBox="1"/>
          <p:nvPr/>
        </p:nvSpPr>
        <p:spPr>
          <a:xfrm>
            <a:off x="91689" y="1681152"/>
            <a:ext cx="3761086" cy="3284956"/>
          </a:xfrm>
          <a:prstGeom prst="rect">
            <a:avLst/>
          </a:prstGeom>
          <a:noFill/>
        </p:spPr>
        <p:txBody>
          <a:bodyPr wrap="square" rtlCol="0">
            <a:spAutoFit/>
          </a:bodyPr>
          <a:lstStyle/>
          <a:p>
            <a:pPr marL="177800" indent="-177800" defTabSz="684213">
              <a:spcBef>
                <a:spcPts val="0"/>
              </a:spcBef>
              <a:spcAft>
                <a:spcPts val="0"/>
              </a:spcAft>
              <a:buClr>
                <a:schemeClr val="tx2"/>
              </a:buClr>
              <a:buSzPct val="90000"/>
              <a:buFont typeface="Arial" pitchFamily="34" charset="0"/>
              <a:buChar char="•"/>
            </a:pPr>
            <a:r>
              <a:rPr lang="en-GB" sz="1600" dirty="0">
                <a:solidFill>
                  <a:srgbClr val="000000"/>
                </a:solidFill>
                <a:latin typeface="+mn-lt"/>
                <a:ea typeface="ＭＳ Ｐゴシック" charset="0"/>
                <a:cs typeface="CiscoSans"/>
              </a:rPr>
              <a:t>An example of an NSM tool that utilizes statistical analysis is Cisco Cognitive Threat Analytics.</a:t>
            </a:r>
          </a:p>
          <a:p>
            <a:pPr marL="177800" indent="-177800" defTabSz="684213">
              <a:spcBef>
                <a:spcPts val="0"/>
              </a:spcBef>
              <a:spcAft>
                <a:spcPts val="0"/>
              </a:spcAft>
              <a:buClr>
                <a:schemeClr val="tx2"/>
              </a:buClr>
              <a:buSzPct val="90000"/>
              <a:buFont typeface="Arial" pitchFamily="34" charset="0"/>
              <a:buChar char="•"/>
            </a:pPr>
            <a:r>
              <a:rPr lang="en-GB" sz="1600" dirty="0">
                <a:solidFill>
                  <a:srgbClr val="000000"/>
                </a:solidFill>
                <a:latin typeface="+mn-lt"/>
                <a:ea typeface="ＭＳ Ｐゴシック" charset="0"/>
                <a:cs typeface="CiscoSans"/>
              </a:rPr>
              <a:t>It is able to find malicious activity that has bypassed security controls or entered the network through unmonitored channels </a:t>
            </a:r>
            <a:r>
              <a:rPr lang="en-US" sz="1600" b="0" i="0" dirty="0">
                <a:solidFill>
                  <a:srgbClr val="000000"/>
                </a:solidFill>
                <a:effectLst/>
                <a:latin typeface="+mn-lt"/>
              </a:rPr>
              <a:t>(including removable media) and is operating inside an organization’s environment. </a:t>
            </a:r>
            <a:endParaRPr lang="en-GB" sz="1600" dirty="0">
              <a:solidFill>
                <a:srgbClr val="000000"/>
              </a:solidFill>
              <a:latin typeface="+mn-lt"/>
              <a:ea typeface="ＭＳ Ｐゴシック" charset="0"/>
              <a:cs typeface="CiscoSans"/>
            </a:endParaRPr>
          </a:p>
          <a:p>
            <a:pPr marL="177800" indent="-177800" defTabSz="684213">
              <a:spcBef>
                <a:spcPts val="0"/>
              </a:spcBef>
              <a:spcAft>
                <a:spcPts val="0"/>
              </a:spcAft>
              <a:buClr>
                <a:schemeClr val="tx2"/>
              </a:buClr>
              <a:buSzPct val="90000"/>
              <a:buFont typeface="Arial" pitchFamily="34" charset="0"/>
              <a:buChar char="•"/>
            </a:pPr>
            <a:r>
              <a:rPr lang="en-GB" sz="1600" dirty="0">
                <a:solidFill>
                  <a:srgbClr val="000000"/>
                </a:solidFill>
                <a:latin typeface="+mn-lt"/>
                <a:ea typeface="ＭＳ Ｐゴシック" charset="0"/>
                <a:cs typeface="CiscoSans"/>
              </a:rPr>
              <a:t>The figure shows an architecture for Cisco Cognitive Threat Analytics.</a:t>
            </a:r>
          </a:p>
          <a:p>
            <a:pPr marL="177800" indent="-177800" defTabSz="684213">
              <a:spcBef>
                <a:spcPts val="0"/>
              </a:spcBef>
              <a:spcAft>
                <a:spcPts val="0"/>
              </a:spcAft>
              <a:buClr>
                <a:schemeClr val="tx2"/>
              </a:buClr>
              <a:buSzPct val="90000"/>
              <a:buFont typeface="Arial" pitchFamily="34" charset="0"/>
              <a:buChar char="•"/>
            </a:pPr>
            <a:endParaRPr lang="en-US" sz="1600" dirty="0">
              <a:solidFill>
                <a:srgbClr val="000000"/>
              </a:solidFill>
              <a:latin typeface="+mn-lt"/>
              <a:ea typeface="ＭＳ Ｐゴシック" charset="0"/>
              <a:cs typeface="CiscoSans"/>
            </a:endParaRPr>
          </a:p>
        </p:txBody>
      </p:sp>
      <p:pic>
        <p:nvPicPr>
          <p:cNvPr id="8" name="Picture 7" descr="25.1.4.PNG"/>
          <p:cNvPicPr>
            <a:picLocks noChangeAspect="1"/>
          </p:cNvPicPr>
          <p:nvPr/>
        </p:nvPicPr>
        <p:blipFill>
          <a:blip r:embed="rId4"/>
          <a:stretch>
            <a:fillRect/>
          </a:stretch>
        </p:blipFill>
        <p:spPr>
          <a:xfrm>
            <a:off x="3980975" y="1750164"/>
            <a:ext cx="4596405" cy="2988000"/>
          </a:xfrm>
          <a:prstGeom prst="rect">
            <a:avLst/>
          </a:prstGeom>
          <a:ln>
            <a:solidFill>
              <a:schemeClr val="bg1">
                <a:lumMod val="65000"/>
              </a:schemeClr>
            </a:solidFill>
          </a:ln>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300" y="1034174"/>
            <a:ext cx="7598042" cy="1802391"/>
          </a:xfrm>
        </p:spPr>
        <p:txBody>
          <a:bodyPr/>
          <a:lstStyle/>
          <a:p>
            <a:r>
              <a:rPr lang="en-US" dirty="0">
                <a:solidFill>
                  <a:schemeClr val="accent5">
                    <a:lumMod val="40000"/>
                    <a:lumOff val="60000"/>
                  </a:schemeClr>
                </a:solidFill>
              </a:rPr>
              <a:t>25.2 End Device Logs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End Device Logs </a:t>
            </a:r>
          </a:p>
          <a:p>
            <a:r>
              <a:rPr dirty="0"/>
              <a:t>Host Logs</a:t>
            </a:r>
          </a:p>
        </p:txBody>
      </p:sp>
      <p:sp>
        <p:nvSpPr>
          <p:cNvPr id="2" name="Content Placeholder 1"/>
          <p:cNvSpPr>
            <a:spLocks noGrp="1"/>
          </p:cNvSpPr>
          <p:nvPr>
            <p:ph idx="1"/>
          </p:nvPr>
        </p:nvSpPr>
        <p:spPr>
          <a:xfrm>
            <a:off x="108439" y="717618"/>
            <a:ext cx="8962745" cy="4200567"/>
          </a:xfrm>
        </p:spPr>
        <p:txBody>
          <a:bodyPr/>
          <a:lstStyle/>
          <a:p>
            <a:pPr marL="177800" indent="-177800">
              <a:spcBef>
                <a:spcPts val="0"/>
              </a:spcBef>
              <a:buFont typeface="Arial" pitchFamily="34" charset="0"/>
              <a:buChar char="•"/>
            </a:pPr>
            <a:r>
              <a:rPr lang="en-GB" sz="1600" dirty="0"/>
              <a:t>Host-based intrusion detection systems (HIDS) run on individual hosts. </a:t>
            </a:r>
          </a:p>
          <a:p>
            <a:pPr marL="177800" indent="-177800">
              <a:spcBef>
                <a:spcPts val="0"/>
              </a:spcBef>
              <a:buFont typeface="Arial" pitchFamily="34" charset="0"/>
              <a:buChar char="•"/>
            </a:pPr>
            <a:r>
              <a:rPr lang="en-GB" sz="1600" dirty="0"/>
              <a:t>Many host-based protections submit logs to a centralized log management servers which can be searched from a central location using NSM tools.</a:t>
            </a:r>
          </a:p>
          <a:p>
            <a:pPr>
              <a:spcBef>
                <a:spcPts val="0"/>
              </a:spcBef>
              <a:buFont typeface="Arial" pitchFamily="34" charset="0"/>
              <a:buChar char="•"/>
            </a:pPr>
            <a:r>
              <a:rPr lang="en-US" sz="1600" b="0" i="0" dirty="0">
                <a:effectLst/>
              </a:rPr>
              <a:t>Microsoft Windows host logs are visible locally through Event Viewer. Event Viewer keeps four types of logs:</a:t>
            </a:r>
            <a:endParaRPr lang="en-GB" sz="1600" dirty="0"/>
          </a:p>
          <a:p>
            <a:pPr marL="358775">
              <a:spcBef>
                <a:spcPts val="0"/>
              </a:spcBef>
              <a:spcAft>
                <a:spcPts val="200"/>
              </a:spcAft>
              <a:buFont typeface="Arial" pitchFamily="34" charset="0"/>
              <a:buChar char="•"/>
              <a:tabLst>
                <a:tab pos="450850" algn="l"/>
              </a:tabLst>
            </a:pPr>
            <a:r>
              <a:rPr lang="en-GB" sz="1600" b="1" dirty="0"/>
              <a:t>Application logs</a:t>
            </a:r>
            <a:r>
              <a:rPr lang="en-GB" sz="1600" dirty="0"/>
              <a:t> – These contain events logged by various applications.</a:t>
            </a:r>
          </a:p>
          <a:p>
            <a:pPr marL="358775">
              <a:spcBef>
                <a:spcPts val="0"/>
              </a:spcBef>
              <a:spcAft>
                <a:spcPts val="200"/>
              </a:spcAft>
              <a:buFont typeface="Arial" pitchFamily="34" charset="0"/>
              <a:buChar char="•"/>
              <a:tabLst>
                <a:tab pos="450850" algn="l"/>
              </a:tabLst>
            </a:pPr>
            <a:r>
              <a:rPr lang="en-GB" sz="1600" b="1" dirty="0"/>
              <a:t>System logs</a:t>
            </a:r>
            <a:r>
              <a:rPr lang="en-GB" sz="1600" dirty="0"/>
              <a:t> – These include events regarding the operation of drivers, processes, and hardware.</a:t>
            </a:r>
          </a:p>
          <a:p>
            <a:pPr marL="358775">
              <a:spcBef>
                <a:spcPts val="0"/>
              </a:spcBef>
              <a:spcAft>
                <a:spcPts val="200"/>
              </a:spcAft>
              <a:buFont typeface="Arial" pitchFamily="34" charset="0"/>
              <a:buChar char="•"/>
              <a:tabLst>
                <a:tab pos="450850" algn="l"/>
              </a:tabLst>
            </a:pPr>
            <a:r>
              <a:rPr lang="en-GB" sz="1600" b="1" dirty="0"/>
              <a:t>Setup logs</a:t>
            </a:r>
            <a:r>
              <a:rPr lang="en-GB" sz="1600" dirty="0"/>
              <a:t> – These record information about the installation of software, including Windows updates.</a:t>
            </a:r>
          </a:p>
          <a:p>
            <a:pPr marL="358775">
              <a:spcBef>
                <a:spcPts val="0"/>
              </a:spcBef>
              <a:spcAft>
                <a:spcPts val="200"/>
              </a:spcAft>
              <a:buFont typeface="Arial" pitchFamily="34" charset="0"/>
              <a:buChar char="•"/>
              <a:tabLst>
                <a:tab pos="450850" algn="l"/>
              </a:tabLst>
            </a:pPr>
            <a:r>
              <a:rPr lang="en-GB" sz="1600" b="1" dirty="0"/>
              <a:t>Security logs</a:t>
            </a:r>
            <a:r>
              <a:rPr lang="en-GB" sz="1600" dirty="0"/>
              <a:t> – These record events related to security, such as logon attempts and operations related to file or object management and access.</a:t>
            </a:r>
          </a:p>
          <a:p>
            <a:pPr marL="358775">
              <a:spcBef>
                <a:spcPts val="0"/>
              </a:spcBef>
              <a:spcAft>
                <a:spcPts val="200"/>
              </a:spcAft>
              <a:buFont typeface="Arial" pitchFamily="34" charset="0"/>
              <a:buChar char="•"/>
              <a:tabLst>
                <a:tab pos="450850" algn="l"/>
              </a:tabLst>
            </a:pPr>
            <a:r>
              <a:rPr lang="en-GB" sz="1600" b="1" dirty="0"/>
              <a:t>Command-line logs </a:t>
            </a:r>
            <a:r>
              <a:rPr lang="en-GB" sz="1600" dirty="0"/>
              <a:t> – </a:t>
            </a:r>
            <a:r>
              <a:rPr lang="en-US" sz="1600" b="0" i="0" dirty="0">
                <a:effectLst/>
              </a:rPr>
              <a:t>Attackers who have gained access to a system, and some types of malware, execute commands from the command-line interface (CLI) rather than a GUI. Logging command line execution will provide visibility into this type of incident.</a:t>
            </a:r>
            <a:endParaRPr lang="en-GB" sz="1600" dirty="0"/>
          </a:p>
          <a:p>
            <a:pPr marL="358775">
              <a:spcBef>
                <a:spcPts val="0"/>
              </a:spcBef>
              <a:spcAft>
                <a:spcPts val="300"/>
              </a:spcAft>
              <a:buFont typeface="Arial" pitchFamily="34" charset="0"/>
              <a:buChar char="•"/>
              <a:tabLst>
                <a:tab pos="450850" algn="l"/>
              </a:tabLst>
            </a:pPr>
            <a:endParaRPr lang="en-GB" sz="1600" dirty="0"/>
          </a:p>
          <a:p>
            <a:pPr marL="358775">
              <a:spcBef>
                <a:spcPts val="0"/>
              </a:spcBef>
              <a:buFont typeface="Arial" pitchFamily="34" charset="0"/>
              <a:buChar char="•"/>
              <a:tabLst>
                <a:tab pos="450850" algn="l"/>
              </a:tabLst>
            </a:pPr>
            <a:endParaRPr lang="en-GB" sz="1600" dirty="0"/>
          </a:p>
          <a:p>
            <a:pPr marL="177800" indent="-177800">
              <a:buFont typeface="Arial" pitchFamily="34" charset="0"/>
              <a:buChar char="•"/>
            </a:pPr>
            <a:endParaRPr sz="16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End Device Logs </a:t>
            </a:r>
          </a:p>
          <a:p>
            <a:r>
              <a:rPr dirty="0"/>
              <a:t>Host Logs (Contd.)</a:t>
            </a:r>
          </a:p>
        </p:txBody>
      </p:sp>
      <p:sp>
        <p:nvSpPr>
          <p:cNvPr id="2" name="Content Placeholder 1"/>
          <p:cNvSpPr>
            <a:spLocks noGrp="1"/>
          </p:cNvSpPr>
          <p:nvPr>
            <p:ph idx="1"/>
          </p:nvPr>
        </p:nvSpPr>
        <p:spPr>
          <a:xfrm>
            <a:off x="108440" y="706043"/>
            <a:ext cx="8821804" cy="4356431"/>
          </a:xfrm>
        </p:spPr>
        <p:txBody>
          <a:bodyPr/>
          <a:lstStyle/>
          <a:p>
            <a:pPr marL="0" indent="11113">
              <a:spcAft>
                <a:spcPts val="0"/>
              </a:spcAft>
              <a:buClr>
                <a:srgbClr val="000000"/>
              </a:buClr>
              <a:buNone/>
            </a:pPr>
            <a:r>
              <a:rPr lang="en-US" sz="1600" b="0" i="0" dirty="0">
                <a:effectLst/>
              </a:rPr>
              <a:t>The table explains the meaning of the five Windows host log event types.</a:t>
            </a:r>
            <a:endParaRPr sz="1600" dirty="0"/>
          </a:p>
        </p:txBody>
      </p:sp>
      <p:graphicFrame>
        <p:nvGraphicFramePr>
          <p:cNvPr id="4" name="Table 3"/>
          <p:cNvGraphicFramePr>
            <a:graphicFrameLocks noGrp="1"/>
          </p:cNvGraphicFramePr>
          <p:nvPr>
            <p:extLst>
              <p:ext uri="{D42A27DB-BD31-4B8C-83A1-F6EECF244321}">
                <p14:modId xmlns:p14="http://schemas.microsoft.com/office/powerpoint/2010/main" val="1957479981"/>
              </p:ext>
            </p:extLst>
          </p:nvPr>
        </p:nvGraphicFramePr>
        <p:xfrm>
          <a:off x="260056" y="1055596"/>
          <a:ext cx="8668986" cy="3611569"/>
        </p:xfrm>
        <a:graphic>
          <a:graphicData uri="http://schemas.openxmlformats.org/drawingml/2006/table">
            <a:tbl>
              <a:tblPr firstRow="1" bandRow="1">
                <a:tableStyleId>{5C22544A-7EE6-4342-B048-85BDC9FD1C3A}</a:tableStyleId>
              </a:tblPr>
              <a:tblGrid>
                <a:gridCol w="1290953">
                  <a:extLst>
                    <a:ext uri="{9D8B030D-6E8A-4147-A177-3AD203B41FA5}">
                      <a16:colId xmlns:a16="http://schemas.microsoft.com/office/drawing/2014/main" val="20000"/>
                    </a:ext>
                  </a:extLst>
                </a:gridCol>
                <a:gridCol w="7378033">
                  <a:extLst>
                    <a:ext uri="{9D8B030D-6E8A-4147-A177-3AD203B41FA5}">
                      <a16:colId xmlns:a16="http://schemas.microsoft.com/office/drawing/2014/main" val="20001"/>
                    </a:ext>
                  </a:extLst>
                </a:gridCol>
              </a:tblGrid>
              <a:tr h="256454">
                <a:tc>
                  <a:txBody>
                    <a:bodyPr/>
                    <a:lstStyle/>
                    <a:p>
                      <a:pPr algn="ctr" fontAlgn="ctr"/>
                      <a:r>
                        <a:rPr lang="en-US" sz="1400" dirty="0"/>
                        <a:t>Event Type</a:t>
                      </a:r>
                    </a:p>
                  </a:txBody>
                  <a:tcPr marL="47625" marR="47625" marT="47625" marB="47625" anchor="ctr"/>
                </a:tc>
                <a:tc>
                  <a:txBody>
                    <a:bodyPr/>
                    <a:lstStyle/>
                    <a:p>
                      <a:pPr algn="ctr" fontAlgn="ctr"/>
                      <a:r>
                        <a:rPr lang="en-US" sz="1400" dirty="0"/>
                        <a:t>Description</a:t>
                      </a:r>
                    </a:p>
                  </a:txBody>
                  <a:tcPr marL="47625" marR="47625" marT="47625" marB="47625" anchor="ctr"/>
                </a:tc>
                <a:extLst>
                  <a:ext uri="{0D108BD9-81ED-4DB2-BD59-A6C34878D82A}">
                    <a16:rowId xmlns:a16="http://schemas.microsoft.com/office/drawing/2014/main" val="10000"/>
                  </a:ext>
                </a:extLst>
              </a:tr>
              <a:tr h="433756">
                <a:tc>
                  <a:txBody>
                    <a:bodyPr/>
                    <a:lstStyle/>
                    <a:p>
                      <a:pPr fontAlgn="ctr"/>
                      <a:r>
                        <a:rPr lang="en-US" b="0" dirty="0">
                          <a:effectLst/>
                        </a:rPr>
                        <a:t>Error</a:t>
                      </a:r>
                    </a:p>
                  </a:txBody>
                  <a:tcPr marL="47625" marR="47625" marT="47625" marB="47625" anchor="ctr"/>
                </a:tc>
                <a:tc>
                  <a:txBody>
                    <a:bodyPr/>
                    <a:lstStyle/>
                    <a:p>
                      <a:pPr fontAlgn="ctr"/>
                      <a:r>
                        <a:rPr lang="en-US" sz="1400" b="0" i="0" kern="1200" dirty="0">
                          <a:solidFill>
                            <a:schemeClr val="dk1"/>
                          </a:solidFill>
                          <a:effectLst/>
                          <a:latin typeface="+mn-lt"/>
                          <a:ea typeface="+mn-ea"/>
                          <a:cs typeface="+mn-cs"/>
                        </a:rPr>
                        <a:t>It is an event that indicates a significant problem such as loss of data or functionality. For example, if a service fails to load during startup, an error event is logged.</a:t>
                      </a:r>
                      <a:endParaRPr lang="en-US" b="0" dirty="0">
                        <a:effectLst/>
                      </a:endParaRPr>
                    </a:p>
                  </a:txBody>
                  <a:tcPr marL="47625" marR="47625" marT="47625" marB="47625" anchor="ctr"/>
                </a:tc>
                <a:extLst>
                  <a:ext uri="{0D108BD9-81ED-4DB2-BD59-A6C34878D82A}">
                    <a16:rowId xmlns:a16="http://schemas.microsoft.com/office/drawing/2014/main" val="1614244538"/>
                  </a:ext>
                </a:extLst>
              </a:tr>
              <a:tr h="788359">
                <a:tc>
                  <a:txBody>
                    <a:bodyPr/>
                    <a:lstStyle/>
                    <a:p>
                      <a:pPr fontAlgn="ctr"/>
                      <a:r>
                        <a:rPr lang="en-US" b="0" dirty="0">
                          <a:effectLst/>
                        </a:rPr>
                        <a:t>Warning</a:t>
                      </a:r>
                    </a:p>
                  </a:txBody>
                  <a:tcPr marL="47625" marR="47625" marT="47625" marB="47625" anchor="ctr"/>
                </a:tc>
                <a:tc>
                  <a:txBody>
                    <a:bodyPr/>
                    <a:lstStyle/>
                    <a:p>
                      <a:pPr fontAlgn="ctr"/>
                      <a:r>
                        <a:rPr lang="en-US" sz="1400" b="0" i="0" kern="1200" dirty="0">
                          <a:solidFill>
                            <a:schemeClr val="dk1"/>
                          </a:solidFill>
                          <a:effectLst/>
                          <a:latin typeface="+mn-lt"/>
                          <a:ea typeface="+mn-ea"/>
                          <a:cs typeface="+mn-cs"/>
                        </a:rPr>
                        <a:t>It is an event that is not necessarily significant but may indicate a possible future problem. For example, when disk space is low, a warning event is logged. If an application recovers from an event without loss of functionality or data, it can classify the event as a warning event.</a:t>
                      </a:r>
                      <a:endParaRPr lang="en-US" b="0" dirty="0">
                        <a:effectLst/>
                      </a:endParaRPr>
                    </a:p>
                  </a:txBody>
                  <a:tcPr marL="47625" marR="47625" marT="47625" marB="47625" anchor="ctr"/>
                </a:tc>
                <a:extLst>
                  <a:ext uri="{0D108BD9-81ED-4DB2-BD59-A6C34878D82A}">
                    <a16:rowId xmlns:a16="http://schemas.microsoft.com/office/drawing/2014/main" val="135141074"/>
                  </a:ext>
                </a:extLst>
              </a:tr>
              <a:tr h="788359">
                <a:tc>
                  <a:txBody>
                    <a:bodyPr/>
                    <a:lstStyle/>
                    <a:p>
                      <a:pPr fontAlgn="ctr"/>
                      <a:r>
                        <a:rPr lang="en-US" sz="1400" b="0" dirty="0"/>
                        <a:t>Information</a:t>
                      </a:r>
                    </a:p>
                  </a:txBody>
                  <a:tcPr marL="47625" marR="47625" marT="47625" marB="47625" anchor="ctr"/>
                </a:tc>
                <a:tc>
                  <a:txBody>
                    <a:bodyPr/>
                    <a:lstStyle/>
                    <a:p>
                      <a:pPr fontAlgn="ctr"/>
                      <a:r>
                        <a:rPr lang="en-US" sz="1400" b="0" i="0" kern="1200" dirty="0">
                          <a:solidFill>
                            <a:schemeClr val="dk1"/>
                          </a:solidFill>
                          <a:effectLst/>
                          <a:latin typeface="+mn-lt"/>
                          <a:ea typeface="+mn-ea"/>
                          <a:cs typeface="+mn-cs"/>
                        </a:rPr>
                        <a:t>It describes the successful operation of an application, driver, or service. For example, when a network driver loads successfully, it may be appropriate to log an information event. Note that it is generally inappropriate for a desktop application to log an event each time it starts.</a:t>
                      </a:r>
                      <a:endParaRPr lang="en-GB" sz="1400" b="0" dirty="0"/>
                    </a:p>
                  </a:txBody>
                  <a:tcPr marL="47625" marR="47625" marT="47625" marB="47625" anchor="ctr"/>
                </a:tc>
                <a:extLst>
                  <a:ext uri="{0D108BD9-81ED-4DB2-BD59-A6C34878D82A}">
                    <a16:rowId xmlns:a16="http://schemas.microsoft.com/office/drawing/2014/main" val="10001"/>
                  </a:ext>
                </a:extLst>
              </a:tr>
              <a:tr h="433756">
                <a:tc>
                  <a:txBody>
                    <a:bodyPr/>
                    <a:lstStyle/>
                    <a:p>
                      <a:pPr fontAlgn="ctr"/>
                      <a:r>
                        <a:rPr lang="en-US" sz="1400" b="0" dirty="0"/>
                        <a:t>Success Audit</a:t>
                      </a:r>
                    </a:p>
                  </a:txBody>
                  <a:tcPr marL="47625" marR="47625" marT="47625" marB="47625" anchor="ctr"/>
                </a:tc>
                <a:tc>
                  <a:txBody>
                    <a:bodyPr/>
                    <a:lstStyle/>
                    <a:p>
                      <a:pPr fontAlgn="ctr"/>
                      <a:r>
                        <a:rPr lang="en-GB" sz="1400" b="0" dirty="0"/>
                        <a:t>It </a:t>
                      </a:r>
                      <a:r>
                        <a:rPr lang="en-US" sz="1400" b="0" i="0" kern="1200" dirty="0">
                          <a:solidFill>
                            <a:schemeClr val="dk1"/>
                          </a:solidFill>
                          <a:effectLst/>
                          <a:latin typeface="+mn-lt"/>
                          <a:ea typeface="+mn-ea"/>
                          <a:cs typeface="+mn-cs"/>
                        </a:rPr>
                        <a:t>is an event that records an audited security access attempt that is successful. For example, a user’s successful attempt to log on to the system is a success audit event.</a:t>
                      </a:r>
                      <a:endParaRPr lang="en-GB" sz="1400" b="0" dirty="0"/>
                    </a:p>
                  </a:txBody>
                  <a:tcPr marL="47625" marR="47625" marT="47625" marB="47625" anchor="ctr"/>
                </a:tc>
                <a:extLst>
                  <a:ext uri="{0D108BD9-81ED-4DB2-BD59-A6C34878D82A}">
                    <a16:rowId xmlns:a16="http://schemas.microsoft.com/office/drawing/2014/main" val="10002"/>
                  </a:ext>
                </a:extLst>
              </a:tr>
              <a:tr h="433756">
                <a:tc>
                  <a:txBody>
                    <a:bodyPr/>
                    <a:lstStyle/>
                    <a:p>
                      <a:pPr fontAlgn="ctr"/>
                      <a:r>
                        <a:rPr lang="en-US" b="0" dirty="0">
                          <a:effectLst/>
                        </a:rPr>
                        <a:t>Failure Audit</a:t>
                      </a:r>
                    </a:p>
                  </a:txBody>
                  <a:tcPr marL="47625" marR="47625" marT="47625" marB="47625" anchor="ctr"/>
                </a:tc>
                <a:tc>
                  <a:txBody>
                    <a:bodyPr/>
                    <a:lstStyle/>
                    <a:p>
                      <a:pPr fontAlgn="ctr"/>
                      <a:r>
                        <a:rPr lang="en-US" sz="1400" b="0" i="0" kern="1200" dirty="0">
                          <a:solidFill>
                            <a:schemeClr val="dk1"/>
                          </a:solidFill>
                          <a:effectLst/>
                          <a:latin typeface="+mn-lt"/>
                          <a:ea typeface="+mn-ea"/>
                          <a:cs typeface="+mn-cs"/>
                        </a:rPr>
                        <a:t>It is an event that records an audited security access attempt that fails. For example, if a user tries to access a network drive and fails, the attempt is logged as a failure audit event.</a:t>
                      </a:r>
                      <a:endParaRPr lang="en-US" b="0" dirty="0">
                        <a:effectLst/>
                      </a:endParaRPr>
                    </a:p>
                  </a:txBody>
                  <a:tcPr marL="47625" marR="47625" marT="47625" marB="47625" anchor="ct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3"/>
          <p:cNvSpPr>
            <a:spLocks noGrp="1" noChangeArrowheads="1"/>
          </p:cNvSpPr>
          <p:nvPr>
            <p:ph type="title"/>
          </p:nvPr>
        </p:nvSpPr>
        <p:spPr>
          <a:xfrm>
            <a:off x="1" y="50629"/>
            <a:ext cx="9144000" cy="757551"/>
          </a:xfrm>
        </p:spPr>
        <p:txBody>
          <a:bodyPr/>
          <a:lstStyle/>
          <a:p>
            <a:r>
              <a:rPr lang="en-US" dirty="0"/>
              <a:t>Instructor Materials – Module 25 Planning Guide</a:t>
            </a:r>
          </a:p>
        </p:txBody>
      </p:sp>
      <p:sp>
        <p:nvSpPr>
          <p:cNvPr id="4099" name="Content Placeholder 4"/>
          <p:cNvSpPr>
            <a:spLocks noGrp="1" noChangeArrowheads="1"/>
          </p:cNvSpPr>
          <p:nvPr>
            <p:ph idx="1"/>
          </p:nvPr>
        </p:nvSpPr>
        <p:spPr>
          <a:xfrm>
            <a:off x="144065" y="798944"/>
            <a:ext cx="8853286" cy="3799950"/>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r>
              <a:rPr lang="en-CA" sz="1600" dirty="0"/>
              <a:t>Information to help you become familiar with the module</a:t>
            </a:r>
          </a:p>
          <a:p>
            <a:pPr lvl="1"/>
            <a:r>
              <a:rPr lang="en-CA" sz="1600" dirty="0"/>
              <a:t>Teaching aids</a:t>
            </a:r>
          </a:p>
          <a:p>
            <a:pPr>
              <a:buFont typeface="Arial" panose="020B0604020202020204" pitchFamily="34" charset="0"/>
              <a:buChar char="•"/>
            </a:pPr>
            <a:r>
              <a:rPr lang="en-CA" sz="1600" dirty="0"/>
              <a:t>Instructor Class Presentation</a:t>
            </a:r>
          </a:p>
          <a:p>
            <a:pPr lvl="1"/>
            <a:r>
              <a:rPr lang="en-CA" sz="1600" dirty="0"/>
              <a:t>Optional slides that you can use in the classroom</a:t>
            </a:r>
          </a:p>
          <a:p>
            <a:pPr lvl="1"/>
            <a:r>
              <a:rPr lang="en-CA" sz="1600" dirty="0"/>
              <a:t>Begins on slide # 9</a:t>
            </a:r>
            <a:endParaRPr lang="en-CA" sz="1600" dirty="0">
              <a:solidFill>
                <a:srgbClr val="FF0000"/>
              </a:solidFill>
            </a:endParaRP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End Device Logs </a:t>
            </a:r>
          </a:p>
          <a:p>
            <a:r>
              <a:rPr lang="en-US" dirty="0"/>
              <a:t>Syslog</a:t>
            </a:r>
          </a:p>
        </p:txBody>
      </p:sp>
      <p:sp>
        <p:nvSpPr>
          <p:cNvPr id="2" name="Content Placeholder 1"/>
          <p:cNvSpPr>
            <a:spLocks noGrp="1"/>
          </p:cNvSpPr>
          <p:nvPr>
            <p:ph idx="1"/>
          </p:nvPr>
        </p:nvSpPr>
        <p:spPr>
          <a:xfrm>
            <a:off x="64786" y="747879"/>
            <a:ext cx="8999935" cy="3970127"/>
          </a:xfrm>
        </p:spPr>
        <p:txBody>
          <a:bodyPr/>
          <a:lstStyle/>
          <a:p>
            <a:pPr>
              <a:buFont typeface="Arial" pitchFamily="34" charset="0"/>
              <a:buChar char="•"/>
            </a:pPr>
            <a:r>
              <a:rPr lang="en-US" sz="1400" dirty="0"/>
              <a:t>Syslog incudes specifications for message formats, a client-server application structure, and network protocol. It is a client/server protocol. </a:t>
            </a:r>
          </a:p>
          <a:p>
            <a:pPr>
              <a:buFont typeface="Arial" pitchFamily="34" charset="0"/>
              <a:buChar char="•"/>
            </a:pPr>
            <a:r>
              <a:rPr lang="en-US" sz="1400" b="0" i="0" dirty="0">
                <a:effectLst/>
              </a:rPr>
              <a:t>Many different types of network devices can be configured to use the syslog standard to log events to centralized syslog servers.</a:t>
            </a:r>
            <a:endParaRPr lang="en-US" sz="1400" dirty="0"/>
          </a:p>
          <a:p>
            <a:pPr>
              <a:buFont typeface="Arial" pitchFamily="34" charset="0"/>
              <a:buChar char="•"/>
            </a:pPr>
            <a:r>
              <a:rPr lang="en-US" sz="1400" dirty="0"/>
              <a:t>The full format of a Syslog message has three distinct parts: PRI (priority), HEADER, MSG (message text).</a:t>
            </a:r>
          </a:p>
          <a:p>
            <a:pPr lvl="1">
              <a:buFont typeface="Arial" pitchFamily="34" charset="0"/>
              <a:buChar char="•"/>
            </a:pPr>
            <a:r>
              <a:rPr lang="en-US" b="0" i="0" dirty="0">
                <a:effectLst/>
              </a:rPr>
              <a:t>The PRI consists of two elements, the Facility and Severity of the message, which are both integer values. </a:t>
            </a:r>
          </a:p>
          <a:p>
            <a:pPr lvl="1">
              <a:buFont typeface="Arial" pitchFamily="34" charset="0"/>
              <a:buChar char="•"/>
            </a:pPr>
            <a:r>
              <a:rPr lang="en-US" b="0" i="0" dirty="0">
                <a:effectLst/>
              </a:rPr>
              <a:t>The Facility consists of sources that generated the message, such as the system, process, or application.</a:t>
            </a:r>
          </a:p>
          <a:p>
            <a:pPr lvl="1">
              <a:buFont typeface="Arial" pitchFamily="34" charset="0"/>
              <a:buChar char="•"/>
            </a:pPr>
            <a:r>
              <a:rPr lang="en-US" b="0" i="0" dirty="0">
                <a:effectLst/>
              </a:rPr>
              <a:t>The Severity is a value from 0-7 that defines the severity of the message.</a:t>
            </a:r>
            <a:endParaRPr lang="en-US" dirty="0"/>
          </a:p>
        </p:txBody>
      </p:sp>
      <p:pic>
        <p:nvPicPr>
          <p:cNvPr id="3" name="Picture 2">
            <a:extLst>
              <a:ext uri="{FF2B5EF4-FFF2-40B4-BE49-F238E27FC236}">
                <a16:creationId xmlns:a16="http://schemas.microsoft.com/office/drawing/2014/main" id="{8B35BA46-8D25-4591-BB61-E14575EFC513}"/>
              </a:ext>
            </a:extLst>
          </p:cNvPr>
          <p:cNvPicPr>
            <a:picLocks noChangeAspect="1"/>
          </p:cNvPicPr>
          <p:nvPr/>
        </p:nvPicPr>
        <p:blipFill>
          <a:blip r:embed="rId4"/>
          <a:stretch>
            <a:fillRect/>
          </a:stretch>
        </p:blipFill>
        <p:spPr>
          <a:xfrm>
            <a:off x="1860928" y="3132512"/>
            <a:ext cx="5422145" cy="162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61575134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689"/>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End Device Logs </a:t>
            </a:r>
          </a:p>
          <a:p>
            <a:r>
              <a:rPr lang="en-US" dirty="0"/>
              <a:t>Syslog (Contd.)</a:t>
            </a:r>
          </a:p>
        </p:txBody>
      </p:sp>
      <p:sp>
        <p:nvSpPr>
          <p:cNvPr id="2" name="Content Placeholder 1"/>
          <p:cNvSpPr>
            <a:spLocks noGrp="1"/>
          </p:cNvSpPr>
          <p:nvPr>
            <p:ph idx="1"/>
          </p:nvPr>
        </p:nvSpPr>
        <p:spPr>
          <a:xfrm>
            <a:off x="0" y="685084"/>
            <a:ext cx="9144000" cy="1369185"/>
          </a:xfrm>
        </p:spPr>
        <p:txBody>
          <a:bodyPr/>
          <a:lstStyle/>
          <a:p>
            <a:pPr marL="0" indent="0">
              <a:buNone/>
            </a:pPr>
            <a:r>
              <a:rPr lang="en-US" sz="1400" b="1" dirty="0"/>
              <a:t>Facility</a:t>
            </a:r>
          </a:p>
          <a:p>
            <a:pPr>
              <a:spcBef>
                <a:spcPts val="300"/>
              </a:spcBef>
              <a:spcAft>
                <a:spcPts val="300"/>
              </a:spcAft>
              <a:buFont typeface="Arial" panose="020B0604020202020204" pitchFamily="34" charset="0"/>
              <a:buChar char="•"/>
            </a:pPr>
            <a:r>
              <a:rPr lang="en-US" dirty="0"/>
              <a:t>Facility codes between 15 and 23 (local0-local7) are not assigned a keyword or name. </a:t>
            </a:r>
          </a:p>
          <a:p>
            <a:pPr>
              <a:spcBef>
                <a:spcPts val="300"/>
              </a:spcBef>
              <a:spcAft>
                <a:spcPts val="300"/>
              </a:spcAft>
              <a:buFont typeface="Arial" panose="020B0604020202020204" pitchFamily="34" charset="0"/>
              <a:buChar char="•"/>
            </a:pPr>
            <a:r>
              <a:rPr lang="en-US" dirty="0"/>
              <a:t>They can be assigned to different meanings depending on the use context. </a:t>
            </a:r>
            <a:r>
              <a:rPr lang="en-US" b="0" i="0" dirty="0">
                <a:effectLst/>
              </a:rPr>
              <a:t>Also, various operating systems have been found to utilize both facilities 9 and 15 for clock messages.</a:t>
            </a:r>
          </a:p>
          <a:p>
            <a:pPr marL="0" indent="0">
              <a:spcBef>
                <a:spcPts val="300"/>
              </a:spcBef>
              <a:spcAft>
                <a:spcPts val="300"/>
              </a:spcAft>
              <a:buNone/>
            </a:pPr>
            <a:r>
              <a:rPr lang="en-US" sz="1400" b="1" dirty="0"/>
              <a:t>Severity</a:t>
            </a:r>
          </a:p>
          <a:p>
            <a:pPr marL="0" indent="0">
              <a:spcBef>
                <a:spcPts val="300"/>
              </a:spcBef>
              <a:spcAft>
                <a:spcPts val="300"/>
              </a:spcAft>
              <a:buNone/>
            </a:pPr>
            <a:endParaRPr lang="en-US" b="0" i="0" dirty="0">
              <a:effectLst/>
            </a:endParaRPr>
          </a:p>
          <a:p>
            <a:pPr marL="285750" lvl="1" indent="-285750">
              <a:spcBef>
                <a:spcPts val="600"/>
              </a:spcBef>
              <a:spcAft>
                <a:spcPts val="600"/>
              </a:spcAft>
              <a:buSzPct val="90000"/>
              <a:buFont typeface="Arial" panose="020B0604020202020204" pitchFamily="34" charset="0"/>
              <a:buChar char="•"/>
            </a:pPr>
            <a:endParaRPr lang="en-US" b="1" dirty="0"/>
          </a:p>
          <a:p>
            <a:pPr marL="474662" lvl="1" indent="-285750">
              <a:buFont typeface="Arial" panose="020B0604020202020204" pitchFamily="34" charset="0"/>
              <a:buChar char="•"/>
            </a:pPr>
            <a:endParaRPr lang="en-US" dirty="0"/>
          </a:p>
          <a:p>
            <a:pPr marL="285750" lvl="1" indent="-285750">
              <a:spcBef>
                <a:spcPts val="600"/>
              </a:spcBef>
              <a:spcAft>
                <a:spcPts val="600"/>
              </a:spcAft>
              <a:buSzPct val="90000"/>
              <a:buFont typeface="Arial" panose="020B0604020202020204" pitchFamily="34" charset="0"/>
              <a:buChar char="•"/>
            </a:pPr>
            <a:endParaRPr lang="en-US" b="1" dirty="0"/>
          </a:p>
        </p:txBody>
      </p:sp>
      <p:graphicFrame>
        <p:nvGraphicFramePr>
          <p:cNvPr id="5" name="Table 4">
            <a:extLst>
              <a:ext uri="{FF2B5EF4-FFF2-40B4-BE49-F238E27FC236}">
                <a16:creationId xmlns:a16="http://schemas.microsoft.com/office/drawing/2014/main" id="{9AF7FD50-C65A-4364-9BF4-55604416264F}"/>
              </a:ext>
            </a:extLst>
          </p:cNvPr>
          <p:cNvGraphicFramePr>
            <a:graphicFrameLocks noGrp="1"/>
          </p:cNvGraphicFramePr>
          <p:nvPr>
            <p:extLst>
              <p:ext uri="{D42A27DB-BD31-4B8C-83A1-F6EECF244321}">
                <p14:modId xmlns:p14="http://schemas.microsoft.com/office/powerpoint/2010/main" val="66271640"/>
              </p:ext>
            </p:extLst>
          </p:nvPr>
        </p:nvGraphicFramePr>
        <p:xfrm>
          <a:off x="187891" y="2142344"/>
          <a:ext cx="8868427" cy="2640330"/>
        </p:xfrm>
        <a:graphic>
          <a:graphicData uri="http://schemas.openxmlformats.org/drawingml/2006/table">
            <a:tbl>
              <a:tblPr firstRow="1" bandRow="1">
                <a:tableStyleId>{5C22544A-7EE6-4342-B048-85BDC9FD1C3A}</a:tableStyleId>
              </a:tblPr>
              <a:tblGrid>
                <a:gridCol w="622413">
                  <a:extLst>
                    <a:ext uri="{9D8B030D-6E8A-4147-A177-3AD203B41FA5}">
                      <a16:colId xmlns:a16="http://schemas.microsoft.com/office/drawing/2014/main" val="20000"/>
                    </a:ext>
                  </a:extLst>
                </a:gridCol>
                <a:gridCol w="8246014">
                  <a:extLst>
                    <a:ext uri="{9D8B030D-6E8A-4147-A177-3AD203B41FA5}">
                      <a16:colId xmlns:a16="http://schemas.microsoft.com/office/drawing/2014/main" val="20001"/>
                    </a:ext>
                  </a:extLst>
                </a:gridCol>
              </a:tblGrid>
              <a:tr h="257341">
                <a:tc>
                  <a:txBody>
                    <a:bodyPr/>
                    <a:lstStyle/>
                    <a:p>
                      <a:pPr algn="ctr" fontAlgn="ctr"/>
                      <a:r>
                        <a:rPr lang="en-US" sz="1300" b="1" dirty="0">
                          <a:effectLst/>
                        </a:rPr>
                        <a:t>Value</a:t>
                      </a:r>
                      <a:endParaRPr lang="en-US" sz="1300" b="0" dirty="0">
                        <a:effectLst/>
                      </a:endParaRPr>
                    </a:p>
                  </a:txBody>
                  <a:tcPr marL="47625" marR="47625" marT="47625" marB="47625" anchor="ctr"/>
                </a:tc>
                <a:tc>
                  <a:txBody>
                    <a:bodyPr/>
                    <a:lstStyle/>
                    <a:p>
                      <a:pPr algn="ctr" fontAlgn="ctr"/>
                      <a:r>
                        <a:rPr lang="en-US" sz="1300" b="1" dirty="0">
                          <a:effectLst/>
                        </a:rPr>
                        <a:t>Severity</a:t>
                      </a:r>
                      <a:endParaRPr lang="en-US" sz="1300" b="0" dirty="0">
                        <a:effectLst/>
                      </a:endParaRPr>
                    </a:p>
                  </a:txBody>
                  <a:tcPr marL="47625" marR="47625" marT="47625" marB="47625" anchor="ctr"/>
                </a:tc>
                <a:extLst>
                  <a:ext uri="{0D108BD9-81ED-4DB2-BD59-A6C34878D82A}">
                    <a16:rowId xmlns:a16="http://schemas.microsoft.com/office/drawing/2014/main" val="10000"/>
                  </a:ext>
                </a:extLst>
              </a:tr>
              <a:tr h="257341">
                <a:tc>
                  <a:txBody>
                    <a:bodyPr/>
                    <a:lstStyle/>
                    <a:p>
                      <a:pPr fontAlgn="ctr"/>
                      <a:r>
                        <a:rPr lang="en-US" sz="1300" b="0" dirty="0">
                          <a:effectLst/>
                        </a:rPr>
                        <a:t>0</a:t>
                      </a:r>
                    </a:p>
                  </a:txBody>
                  <a:tcPr marL="47625" marR="47625" marT="47625" marB="47625" anchor="ctr"/>
                </a:tc>
                <a:tc>
                  <a:txBody>
                    <a:bodyPr/>
                    <a:lstStyle/>
                    <a:p>
                      <a:pPr fontAlgn="ctr"/>
                      <a:r>
                        <a:rPr lang="en-US" sz="1300" b="1" dirty="0">
                          <a:effectLst/>
                        </a:rPr>
                        <a:t>Emergency</a:t>
                      </a:r>
                      <a:r>
                        <a:rPr lang="en-US" sz="1300" b="0" dirty="0">
                          <a:effectLst/>
                        </a:rPr>
                        <a:t>: system is unusable</a:t>
                      </a:r>
                    </a:p>
                  </a:txBody>
                  <a:tcPr marL="47625" marR="47625" marT="47625" marB="47625" anchor="ctr"/>
                </a:tc>
                <a:extLst>
                  <a:ext uri="{0D108BD9-81ED-4DB2-BD59-A6C34878D82A}">
                    <a16:rowId xmlns:a16="http://schemas.microsoft.com/office/drawing/2014/main" val="10001"/>
                  </a:ext>
                </a:extLst>
              </a:tr>
              <a:tr h="257341">
                <a:tc>
                  <a:txBody>
                    <a:bodyPr/>
                    <a:lstStyle/>
                    <a:p>
                      <a:pPr fontAlgn="ctr"/>
                      <a:r>
                        <a:rPr lang="en-US" sz="1300" b="0" dirty="0">
                          <a:effectLst/>
                        </a:rPr>
                        <a:t>1</a:t>
                      </a:r>
                    </a:p>
                  </a:txBody>
                  <a:tcPr marL="47625" marR="47625" marT="47625" marB="47625" anchor="ctr"/>
                </a:tc>
                <a:tc>
                  <a:txBody>
                    <a:bodyPr/>
                    <a:lstStyle/>
                    <a:p>
                      <a:pPr fontAlgn="ctr"/>
                      <a:r>
                        <a:rPr lang="en-US" sz="1300" b="1" dirty="0">
                          <a:effectLst/>
                        </a:rPr>
                        <a:t>Alert</a:t>
                      </a:r>
                      <a:r>
                        <a:rPr lang="en-US" sz="1300" b="0" dirty="0">
                          <a:effectLst/>
                        </a:rPr>
                        <a:t>: action must be taken immediately</a:t>
                      </a:r>
                    </a:p>
                  </a:txBody>
                  <a:tcPr marL="47625" marR="47625" marT="47625" marB="47625" anchor="ctr"/>
                </a:tc>
                <a:extLst>
                  <a:ext uri="{0D108BD9-81ED-4DB2-BD59-A6C34878D82A}">
                    <a16:rowId xmlns:a16="http://schemas.microsoft.com/office/drawing/2014/main" val="10002"/>
                  </a:ext>
                </a:extLst>
              </a:tr>
              <a:tr h="257341">
                <a:tc>
                  <a:txBody>
                    <a:bodyPr/>
                    <a:lstStyle/>
                    <a:p>
                      <a:pPr fontAlgn="ctr"/>
                      <a:r>
                        <a:rPr lang="en-US" sz="1300" b="0" dirty="0">
                          <a:effectLst/>
                        </a:rPr>
                        <a:t>2</a:t>
                      </a:r>
                    </a:p>
                  </a:txBody>
                  <a:tcPr marL="47625" marR="47625" marT="47625" marB="47625" anchor="ctr"/>
                </a:tc>
                <a:tc>
                  <a:txBody>
                    <a:bodyPr/>
                    <a:lstStyle/>
                    <a:p>
                      <a:pPr fontAlgn="ctr"/>
                      <a:r>
                        <a:rPr lang="en-US" sz="1300" b="1" dirty="0">
                          <a:effectLst/>
                        </a:rPr>
                        <a:t>Critical</a:t>
                      </a:r>
                      <a:r>
                        <a:rPr lang="en-US" sz="1300" b="0" dirty="0">
                          <a:effectLst/>
                        </a:rPr>
                        <a:t>: critical conditions that should be corrected immediately and indicates failure in a system</a:t>
                      </a:r>
                    </a:p>
                  </a:txBody>
                  <a:tcPr marL="47625" marR="47625" marT="47625" marB="47625" anchor="ctr"/>
                </a:tc>
                <a:extLst>
                  <a:ext uri="{0D108BD9-81ED-4DB2-BD59-A6C34878D82A}">
                    <a16:rowId xmlns:a16="http://schemas.microsoft.com/office/drawing/2014/main" val="10003"/>
                  </a:ext>
                </a:extLst>
              </a:tr>
              <a:tr h="257341">
                <a:tc>
                  <a:txBody>
                    <a:bodyPr/>
                    <a:lstStyle/>
                    <a:p>
                      <a:pPr fontAlgn="ctr"/>
                      <a:r>
                        <a:rPr lang="en-US" sz="1300" b="0" dirty="0">
                          <a:effectLst/>
                        </a:rPr>
                        <a:t>3</a:t>
                      </a:r>
                    </a:p>
                  </a:txBody>
                  <a:tcPr marL="47625" marR="47625" marT="47625" marB="47625" anchor="ctr"/>
                </a:tc>
                <a:tc>
                  <a:txBody>
                    <a:bodyPr/>
                    <a:lstStyle/>
                    <a:p>
                      <a:pPr fontAlgn="ctr"/>
                      <a:r>
                        <a:rPr lang="en-US" sz="1300" b="1" dirty="0">
                          <a:effectLst/>
                        </a:rPr>
                        <a:t>Error</a:t>
                      </a:r>
                      <a:r>
                        <a:rPr lang="en-US" sz="1300" b="0" dirty="0">
                          <a:effectLst/>
                        </a:rPr>
                        <a:t>: a failure that is not urgent, should be resolved within a given time</a:t>
                      </a:r>
                    </a:p>
                  </a:txBody>
                  <a:tcPr marL="47625" marR="47625" marT="47625" marB="47625" anchor="ctr"/>
                </a:tc>
                <a:extLst>
                  <a:ext uri="{0D108BD9-81ED-4DB2-BD59-A6C34878D82A}">
                    <a16:rowId xmlns:a16="http://schemas.microsoft.com/office/drawing/2014/main" val="10004"/>
                  </a:ext>
                </a:extLst>
              </a:tr>
              <a:tr h="257341">
                <a:tc>
                  <a:txBody>
                    <a:bodyPr/>
                    <a:lstStyle/>
                    <a:p>
                      <a:pPr fontAlgn="ctr"/>
                      <a:r>
                        <a:rPr lang="en-US" sz="1300" b="0" dirty="0">
                          <a:effectLst/>
                        </a:rPr>
                        <a:t>4</a:t>
                      </a:r>
                    </a:p>
                  </a:txBody>
                  <a:tcPr marL="47625" marR="47625" marT="47625" marB="47625" anchor="ctr"/>
                </a:tc>
                <a:tc>
                  <a:txBody>
                    <a:bodyPr/>
                    <a:lstStyle/>
                    <a:p>
                      <a:pPr fontAlgn="ctr"/>
                      <a:r>
                        <a:rPr lang="en-US" sz="1300" b="1" dirty="0">
                          <a:effectLst/>
                        </a:rPr>
                        <a:t>Warning</a:t>
                      </a:r>
                      <a:r>
                        <a:rPr lang="en-US" sz="1300" b="0" dirty="0">
                          <a:effectLst/>
                        </a:rPr>
                        <a:t>: an error does not presently exist; but, an error will occur in the future if the condition is not addressed</a:t>
                      </a:r>
                    </a:p>
                  </a:txBody>
                  <a:tcPr marL="47625" marR="47625" marT="47625" marB="47625" anchor="ctr"/>
                </a:tc>
                <a:extLst>
                  <a:ext uri="{0D108BD9-81ED-4DB2-BD59-A6C34878D82A}">
                    <a16:rowId xmlns:a16="http://schemas.microsoft.com/office/drawing/2014/main" val="3401898765"/>
                  </a:ext>
                </a:extLst>
              </a:tr>
              <a:tr h="257341">
                <a:tc>
                  <a:txBody>
                    <a:bodyPr/>
                    <a:lstStyle/>
                    <a:p>
                      <a:pPr fontAlgn="ctr"/>
                      <a:r>
                        <a:rPr lang="en-US" sz="1300" b="0" dirty="0">
                          <a:effectLst/>
                        </a:rPr>
                        <a:t>5</a:t>
                      </a:r>
                    </a:p>
                  </a:txBody>
                  <a:tcPr marL="47625" marR="47625" marT="47625" marB="47625" anchor="ctr"/>
                </a:tc>
                <a:tc>
                  <a:txBody>
                    <a:bodyPr/>
                    <a:lstStyle/>
                    <a:p>
                      <a:pPr fontAlgn="ctr"/>
                      <a:r>
                        <a:rPr lang="en-US" sz="1300" b="1" dirty="0">
                          <a:effectLst/>
                        </a:rPr>
                        <a:t>Notice</a:t>
                      </a:r>
                      <a:r>
                        <a:rPr lang="en-US" sz="1300" b="0" dirty="0">
                          <a:effectLst/>
                        </a:rPr>
                        <a:t>: an event that is not an error, but that is considered unusual. Does not require immediate action.</a:t>
                      </a:r>
                    </a:p>
                  </a:txBody>
                  <a:tcPr marL="47625" marR="47625" marT="47625" marB="47625" anchor="ctr"/>
                </a:tc>
                <a:extLst>
                  <a:ext uri="{0D108BD9-81ED-4DB2-BD59-A6C34878D82A}">
                    <a16:rowId xmlns:a16="http://schemas.microsoft.com/office/drawing/2014/main" val="1004156648"/>
                  </a:ext>
                </a:extLst>
              </a:tr>
              <a:tr h="257341">
                <a:tc>
                  <a:txBody>
                    <a:bodyPr/>
                    <a:lstStyle/>
                    <a:p>
                      <a:pPr fontAlgn="ctr"/>
                      <a:r>
                        <a:rPr lang="en-US" sz="1300" b="0" dirty="0">
                          <a:effectLst/>
                        </a:rPr>
                        <a:t>6</a:t>
                      </a:r>
                    </a:p>
                  </a:txBody>
                  <a:tcPr marL="47625" marR="47625" marT="47625" marB="47625" anchor="ctr"/>
                </a:tc>
                <a:tc>
                  <a:txBody>
                    <a:bodyPr/>
                    <a:lstStyle/>
                    <a:p>
                      <a:pPr fontAlgn="ctr"/>
                      <a:r>
                        <a:rPr lang="en-US" sz="1300" b="1" dirty="0">
                          <a:effectLst/>
                        </a:rPr>
                        <a:t>Informational</a:t>
                      </a:r>
                      <a:r>
                        <a:rPr lang="en-US" sz="1300" b="0" dirty="0">
                          <a:effectLst/>
                        </a:rPr>
                        <a:t>: messages issued regarding normal operation</a:t>
                      </a:r>
                    </a:p>
                  </a:txBody>
                  <a:tcPr marL="47625" marR="47625" marT="47625" marB="47625" anchor="ctr"/>
                </a:tc>
                <a:extLst>
                  <a:ext uri="{0D108BD9-81ED-4DB2-BD59-A6C34878D82A}">
                    <a16:rowId xmlns:a16="http://schemas.microsoft.com/office/drawing/2014/main" val="3917542904"/>
                  </a:ext>
                </a:extLst>
              </a:tr>
              <a:tr h="257341">
                <a:tc>
                  <a:txBody>
                    <a:bodyPr/>
                    <a:lstStyle/>
                    <a:p>
                      <a:pPr fontAlgn="ctr"/>
                      <a:r>
                        <a:rPr lang="en-US" sz="1300" b="0" dirty="0">
                          <a:effectLst/>
                        </a:rPr>
                        <a:t>7</a:t>
                      </a:r>
                    </a:p>
                  </a:txBody>
                  <a:tcPr marL="47625" marR="47625" marT="47625" marB="47625" anchor="ctr"/>
                </a:tc>
                <a:tc>
                  <a:txBody>
                    <a:bodyPr/>
                    <a:lstStyle/>
                    <a:p>
                      <a:pPr fontAlgn="ctr"/>
                      <a:r>
                        <a:rPr lang="en-US" sz="1300" b="1" dirty="0">
                          <a:effectLst/>
                        </a:rPr>
                        <a:t>Debug</a:t>
                      </a:r>
                      <a:r>
                        <a:rPr lang="en-US" sz="1300" b="0" dirty="0">
                          <a:effectLst/>
                        </a:rPr>
                        <a:t>: messages of interest to developers</a:t>
                      </a:r>
                    </a:p>
                  </a:txBody>
                  <a:tcPr marL="47625" marR="47625" marT="47625" marB="47625" anchor="ctr"/>
                </a:tc>
                <a:extLst>
                  <a:ext uri="{0D108BD9-81ED-4DB2-BD59-A6C34878D82A}">
                    <a16:rowId xmlns:a16="http://schemas.microsoft.com/office/drawing/2014/main" val="718922454"/>
                  </a:ext>
                </a:extLst>
              </a:tr>
            </a:tbl>
          </a:graphicData>
        </a:graphic>
      </p:graphicFrame>
    </p:spTree>
    <p:custDataLst>
      <p:tags r:id="rId1"/>
    </p:custDataLst>
    <p:extLst>
      <p:ext uri="{BB962C8B-B14F-4D97-AF65-F5344CB8AC3E}">
        <p14:creationId xmlns:p14="http://schemas.microsoft.com/office/powerpoint/2010/main" val="292353418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End Device Logs </a:t>
            </a:r>
          </a:p>
          <a:p>
            <a:r>
              <a:rPr lang="en-US" dirty="0"/>
              <a:t>Syslog (Contd.)</a:t>
            </a:r>
          </a:p>
        </p:txBody>
      </p:sp>
      <p:sp>
        <p:nvSpPr>
          <p:cNvPr id="2" name="Content Placeholder 1"/>
          <p:cNvSpPr>
            <a:spLocks noGrp="1"/>
          </p:cNvSpPr>
          <p:nvPr>
            <p:ph idx="1"/>
          </p:nvPr>
        </p:nvSpPr>
        <p:spPr>
          <a:xfrm>
            <a:off x="108440" y="805301"/>
            <a:ext cx="8826010" cy="1765632"/>
          </a:xfrm>
        </p:spPr>
        <p:txBody>
          <a:bodyPr/>
          <a:lstStyle/>
          <a:p>
            <a:pPr marL="0" lvl="1" indent="0">
              <a:spcBef>
                <a:spcPts val="600"/>
              </a:spcBef>
              <a:spcAft>
                <a:spcPts val="600"/>
              </a:spcAft>
              <a:buSzPct val="90000"/>
              <a:buNone/>
            </a:pPr>
            <a:r>
              <a:rPr lang="en-US" sz="1600" b="1" dirty="0"/>
              <a:t>Priority</a:t>
            </a:r>
          </a:p>
          <a:p>
            <a:pPr>
              <a:buFont typeface="Arial" pitchFamily="34" charset="0"/>
              <a:buChar char="•"/>
            </a:pPr>
            <a:r>
              <a:rPr lang="en-US" sz="1600" dirty="0"/>
              <a:t>The Priority (PRI) value is calculated by multiplying the Facility value by 8, and then adding it to the Severity value, as shown below</a:t>
            </a:r>
          </a:p>
          <a:p>
            <a:pPr marL="0" indent="0">
              <a:buNone/>
            </a:pPr>
            <a:r>
              <a:rPr lang="en-US" sz="1600" b="1" dirty="0"/>
              <a:t>				Priority = (Facility * 8) + Severity</a:t>
            </a:r>
            <a:endParaRPr lang="en-US" sz="1600" dirty="0"/>
          </a:p>
          <a:p>
            <a:pPr>
              <a:buFont typeface="Arial" pitchFamily="34" charset="0"/>
              <a:buChar char="•"/>
            </a:pPr>
            <a:r>
              <a:rPr lang="en-US" sz="1600" dirty="0"/>
              <a:t>The Priority value is the first value in a packet and occurs between angled brackets &lt;&gt;.</a:t>
            </a:r>
          </a:p>
          <a:p>
            <a:pPr marL="0" lvl="1" indent="0">
              <a:spcBef>
                <a:spcPts val="600"/>
              </a:spcBef>
              <a:spcAft>
                <a:spcPts val="600"/>
              </a:spcAft>
              <a:buSzPct val="90000"/>
              <a:buNone/>
            </a:pPr>
            <a:endParaRPr lang="en-US" sz="1600" b="1" dirty="0"/>
          </a:p>
          <a:p>
            <a:pPr marL="0" lvl="1" indent="0">
              <a:spcBef>
                <a:spcPts val="600"/>
              </a:spcBef>
              <a:spcAft>
                <a:spcPts val="600"/>
              </a:spcAft>
              <a:buSzPct val="90000"/>
              <a:buNone/>
            </a:pPr>
            <a:endParaRPr lang="en-US" sz="1600" b="1" dirty="0"/>
          </a:p>
        </p:txBody>
      </p:sp>
    </p:spTree>
    <p:custDataLst>
      <p:tags r:id="rId1"/>
    </p:custDataLst>
    <p:extLst>
      <p:ext uri="{BB962C8B-B14F-4D97-AF65-F5344CB8AC3E}">
        <p14:creationId xmlns:p14="http://schemas.microsoft.com/office/powerpoint/2010/main" val="321381175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End Device Logs </a:t>
            </a:r>
          </a:p>
          <a:p>
            <a:r>
              <a:rPr lang="en-US" dirty="0"/>
              <a:t>Server Logs</a:t>
            </a:r>
          </a:p>
        </p:txBody>
      </p:sp>
      <p:sp>
        <p:nvSpPr>
          <p:cNvPr id="2" name="Content Placeholder 1"/>
          <p:cNvSpPr>
            <a:spLocks noGrp="1"/>
          </p:cNvSpPr>
          <p:nvPr>
            <p:ph idx="1"/>
          </p:nvPr>
        </p:nvSpPr>
        <p:spPr>
          <a:xfrm>
            <a:off x="159777" y="729926"/>
            <a:ext cx="8826010" cy="1640783"/>
          </a:xfrm>
        </p:spPr>
        <p:txBody>
          <a:bodyPr/>
          <a:lstStyle/>
          <a:p>
            <a:pPr>
              <a:buFont typeface="Arial" pitchFamily="34" charset="0"/>
              <a:buChar char="•"/>
            </a:pPr>
            <a:r>
              <a:rPr lang="en-US" sz="1600" dirty="0"/>
              <a:t>Server logs are an essential source of data for network security monitoring.</a:t>
            </a:r>
          </a:p>
          <a:p>
            <a:pPr>
              <a:buFont typeface="Arial" pitchFamily="34" charset="0"/>
              <a:buChar char="•"/>
            </a:pPr>
            <a:r>
              <a:rPr lang="en-US" sz="1600" b="0" i="0" dirty="0">
                <a:effectLst/>
              </a:rPr>
              <a:t>DNS proxy server logs which document all the DNS queries and responses that occur on the network are especially important. </a:t>
            </a:r>
          </a:p>
          <a:p>
            <a:pPr>
              <a:buFont typeface="Arial" pitchFamily="34" charset="0"/>
              <a:buChar char="•"/>
            </a:pPr>
            <a:r>
              <a:rPr lang="en-US" sz="1600" dirty="0"/>
              <a:t>Two important log files are Apache webserver access logs and Microsoft Internet Information Server (IIS) access logs.</a:t>
            </a:r>
            <a:endParaRPr lang="en-US" sz="1600" b="1" dirty="0"/>
          </a:p>
          <a:p>
            <a:pPr>
              <a:buFont typeface="Arial" pitchFamily="34" charset="0"/>
              <a:buChar char="•"/>
            </a:pPr>
            <a:endParaRPr lang="en-US" sz="1600" b="1" dirty="0"/>
          </a:p>
        </p:txBody>
      </p:sp>
      <p:sp>
        <p:nvSpPr>
          <p:cNvPr id="7" name="Text Box 6"/>
          <p:cNvSpPr/>
          <p:nvPr/>
        </p:nvSpPr>
        <p:spPr>
          <a:xfrm>
            <a:off x="200025" y="2370709"/>
            <a:ext cx="2123082" cy="338554"/>
          </a:xfrm>
          <a:prstGeom prst="rect">
            <a:avLst/>
          </a:prstGeom>
        </p:spPr>
        <p:txBody>
          <a:bodyPr wrap="none">
            <a:spAutoFit/>
          </a:bodyPr>
          <a:lstStyle/>
          <a:p>
            <a:pPr marL="0" indent="0">
              <a:buNone/>
            </a:pPr>
            <a:r>
              <a:rPr lang="en-US" sz="1600" b="1" dirty="0">
                <a:solidFill>
                  <a:srgbClr val="000000"/>
                </a:solidFill>
                <a:latin typeface="+mn-lt"/>
                <a:ea typeface="ＭＳ Ｐゴシック" charset="0"/>
                <a:cs typeface="CiscoSans"/>
              </a:rPr>
              <a:t>Apache Access Log</a:t>
            </a:r>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807" b="7576"/>
          <a:stretch/>
        </p:blipFill>
        <p:spPr bwMode="auto">
          <a:xfrm>
            <a:off x="184137" y="2686113"/>
            <a:ext cx="8777287"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2"/>
          <p:cNvSpPr/>
          <p:nvPr/>
        </p:nvSpPr>
        <p:spPr>
          <a:xfrm>
            <a:off x="184137" y="3551254"/>
            <a:ext cx="1693477"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IIS Access Log</a:t>
            </a: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 y="3889808"/>
            <a:ext cx="87439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2582891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End Device Logs </a:t>
            </a:r>
          </a:p>
          <a:p>
            <a:r>
              <a:rPr lang="en-US" dirty="0"/>
              <a:t>SIEM and Log Collection</a:t>
            </a:r>
          </a:p>
        </p:txBody>
      </p:sp>
      <p:sp>
        <p:nvSpPr>
          <p:cNvPr id="2" name="Content Placeholder 1"/>
          <p:cNvSpPr>
            <a:spLocks noGrp="1"/>
          </p:cNvSpPr>
          <p:nvPr>
            <p:ph idx="1"/>
          </p:nvPr>
        </p:nvSpPr>
        <p:spPr>
          <a:xfrm>
            <a:off x="71249" y="771931"/>
            <a:ext cx="8999935" cy="4200524"/>
          </a:xfrm>
        </p:spPr>
        <p:txBody>
          <a:bodyPr/>
          <a:lstStyle/>
          <a:p>
            <a:pPr marL="0" indent="0">
              <a:buNone/>
            </a:pPr>
            <a:r>
              <a:rPr lang="en-US" sz="1600" dirty="0"/>
              <a:t>Security Information and Event Management (SIEM) technology</a:t>
            </a:r>
            <a:r>
              <a:rPr lang="en-US" sz="1600" b="0" i="0" dirty="0">
                <a:effectLst/>
              </a:rPr>
              <a:t> is used in many organizations to</a:t>
            </a:r>
            <a:r>
              <a:rPr lang="en-US" sz="1600" dirty="0"/>
              <a:t> provide real-time reporting and long-term analysis of security events, as shown in the figure.</a:t>
            </a:r>
          </a:p>
          <a:p>
            <a:pPr>
              <a:buFont typeface="Arial" pitchFamily="34" charset="0"/>
              <a:buChar char="•"/>
            </a:pPr>
            <a:endParaRPr lang="en-US" sz="1600" b="1"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130" y="1383910"/>
            <a:ext cx="5487740" cy="3312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3"/>
          <p:cNvSpPr/>
          <p:nvPr/>
        </p:nvSpPr>
        <p:spPr>
          <a:xfrm>
            <a:off x="3141807" y="4704194"/>
            <a:ext cx="2626040"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SIEM Inputs and Outputs</a:t>
            </a:r>
          </a:p>
        </p:txBody>
      </p:sp>
    </p:spTree>
    <p:custDataLst>
      <p:tags r:id="rId1"/>
    </p:custDataLst>
    <p:extLst>
      <p:ext uri="{BB962C8B-B14F-4D97-AF65-F5344CB8AC3E}">
        <p14:creationId xmlns:p14="http://schemas.microsoft.com/office/powerpoint/2010/main" val="302654849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End Device Logs </a:t>
            </a:r>
          </a:p>
          <a:p>
            <a:r>
              <a:rPr lang="en-US" dirty="0"/>
              <a:t>SIEM and Log Collection (Contd.)</a:t>
            </a:r>
          </a:p>
        </p:txBody>
      </p:sp>
      <p:sp>
        <p:nvSpPr>
          <p:cNvPr id="2" name="Content Placeholder 1"/>
          <p:cNvSpPr>
            <a:spLocks noGrp="1"/>
          </p:cNvSpPr>
          <p:nvPr>
            <p:ph idx="1"/>
          </p:nvPr>
        </p:nvSpPr>
        <p:spPr>
          <a:xfrm>
            <a:off x="147259" y="683471"/>
            <a:ext cx="8849481" cy="4200524"/>
          </a:xfrm>
        </p:spPr>
        <p:txBody>
          <a:bodyPr/>
          <a:lstStyle/>
          <a:p>
            <a:pPr marL="0" indent="0">
              <a:spcBef>
                <a:spcPts val="300"/>
              </a:spcBef>
              <a:spcAft>
                <a:spcPts val="300"/>
              </a:spcAft>
              <a:buNone/>
            </a:pPr>
            <a:r>
              <a:rPr lang="en-US" sz="1600" b="0" i="0" dirty="0">
                <a:effectLst/>
              </a:rPr>
              <a:t>SIEM combines the essential functions of SEM and SIM tools to provide a view of the enterprise network using the following functions:</a:t>
            </a:r>
            <a:endParaRPr lang="en-US" sz="1600" dirty="0"/>
          </a:p>
          <a:p>
            <a:pPr>
              <a:spcBef>
                <a:spcPts val="300"/>
              </a:spcBef>
              <a:spcAft>
                <a:spcPts val="300"/>
              </a:spcAft>
              <a:buFont typeface="Arial" pitchFamily="34" charset="0"/>
              <a:buChar char="•"/>
            </a:pPr>
            <a:r>
              <a:rPr lang="en-US" sz="1600" b="1" dirty="0"/>
              <a:t>Log collection</a:t>
            </a:r>
            <a:r>
              <a:rPr lang="en-US" sz="1600" dirty="0"/>
              <a:t> – </a:t>
            </a:r>
            <a:r>
              <a:rPr lang="en-US" sz="1600" b="0" i="0" dirty="0">
                <a:effectLst/>
              </a:rPr>
              <a:t>Event records from sources throughout the organization provide</a:t>
            </a:r>
            <a:r>
              <a:rPr lang="en-US" sz="1600" dirty="0"/>
              <a:t> important forensic information and help to address compliance reporting requirements.</a:t>
            </a:r>
          </a:p>
          <a:p>
            <a:pPr>
              <a:spcBef>
                <a:spcPts val="300"/>
              </a:spcBef>
              <a:spcAft>
                <a:spcPts val="300"/>
              </a:spcAft>
              <a:buFont typeface="Arial" pitchFamily="34" charset="0"/>
              <a:buChar char="•"/>
            </a:pPr>
            <a:r>
              <a:rPr lang="en-US" sz="1600" b="1" dirty="0"/>
              <a:t>Normalization</a:t>
            </a:r>
            <a:r>
              <a:rPr lang="en-US" sz="1600" dirty="0"/>
              <a:t> – This maps log messages from different systems into a common data model, </a:t>
            </a:r>
            <a:r>
              <a:rPr lang="en-US" sz="1600" b="0" i="0" dirty="0">
                <a:effectLst/>
              </a:rPr>
              <a:t>enabling the organization to connect and analyze related events, even if they are initially logged in different source formats.</a:t>
            </a:r>
            <a:endParaRPr lang="en-US" sz="1600" b="1" dirty="0"/>
          </a:p>
          <a:p>
            <a:pPr>
              <a:spcBef>
                <a:spcPts val="300"/>
              </a:spcBef>
              <a:spcAft>
                <a:spcPts val="300"/>
              </a:spcAft>
              <a:buFont typeface="Arial" pitchFamily="34" charset="0"/>
              <a:buChar char="•"/>
            </a:pPr>
            <a:r>
              <a:rPr lang="en-US" sz="1600" b="1" dirty="0"/>
              <a:t>Correlation</a:t>
            </a:r>
            <a:r>
              <a:rPr lang="en-US" sz="1600" dirty="0"/>
              <a:t> – This links logs and events from disparate systems or applications, speeding detection of and reaction to security threats.</a:t>
            </a:r>
          </a:p>
          <a:p>
            <a:pPr>
              <a:spcBef>
                <a:spcPts val="300"/>
              </a:spcBef>
              <a:spcAft>
                <a:spcPts val="300"/>
              </a:spcAft>
              <a:buFont typeface="Arial" pitchFamily="34" charset="0"/>
              <a:buChar char="•"/>
            </a:pPr>
            <a:r>
              <a:rPr lang="en-US" sz="1600" b="1" dirty="0"/>
              <a:t>Aggregation</a:t>
            </a:r>
            <a:r>
              <a:rPr lang="en-US" sz="1600" dirty="0"/>
              <a:t> – This reduces the volume of event data by consolidating duplicate event records.</a:t>
            </a:r>
          </a:p>
          <a:p>
            <a:pPr>
              <a:spcBef>
                <a:spcPts val="300"/>
              </a:spcBef>
              <a:spcAft>
                <a:spcPts val="300"/>
              </a:spcAft>
              <a:buFont typeface="Arial" pitchFamily="34" charset="0"/>
              <a:buChar char="•"/>
            </a:pPr>
            <a:r>
              <a:rPr lang="en-US" sz="1600" b="1" dirty="0"/>
              <a:t>Reporting</a:t>
            </a:r>
            <a:r>
              <a:rPr lang="en-US" sz="1600" dirty="0"/>
              <a:t> – This presents the correlated, aggregated event data in real-time monitoring and long-term summaries, including graphical interactive dashboards.</a:t>
            </a:r>
          </a:p>
          <a:p>
            <a:pPr>
              <a:spcBef>
                <a:spcPts val="300"/>
              </a:spcBef>
              <a:spcAft>
                <a:spcPts val="300"/>
              </a:spcAft>
              <a:buFont typeface="Arial" pitchFamily="34" charset="0"/>
              <a:buChar char="•"/>
            </a:pPr>
            <a:r>
              <a:rPr lang="en-US" sz="1600" b="1" dirty="0"/>
              <a:t>Compliance</a:t>
            </a:r>
            <a:r>
              <a:rPr lang="en-US" sz="1600" dirty="0"/>
              <a:t> – This is reporting to satisfy the requirements of various compliance regulations.</a:t>
            </a:r>
          </a:p>
          <a:p>
            <a:pPr>
              <a:spcBef>
                <a:spcPts val="300"/>
              </a:spcBef>
              <a:spcAft>
                <a:spcPts val="300"/>
              </a:spcAft>
              <a:buFont typeface="Arial" pitchFamily="34" charset="0"/>
              <a:buChar char="•"/>
            </a:pPr>
            <a:endParaRPr lang="en-US" sz="1600" b="1" dirty="0"/>
          </a:p>
        </p:txBody>
      </p:sp>
    </p:spTree>
    <p:custDataLst>
      <p:tags r:id="rId1"/>
    </p:custDataLst>
    <p:extLst>
      <p:ext uri="{BB962C8B-B14F-4D97-AF65-F5344CB8AC3E}">
        <p14:creationId xmlns:p14="http://schemas.microsoft.com/office/powerpoint/2010/main" val="229645272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sz="1600" dirty="0"/>
              <a:t>End Device Logs </a:t>
            </a:r>
          </a:p>
          <a:p>
            <a:r>
              <a:rPr lang="en-US" dirty="0"/>
              <a:t>SIEM and Log Collection (Contd.)</a:t>
            </a:r>
          </a:p>
        </p:txBody>
      </p:sp>
      <p:sp>
        <p:nvSpPr>
          <p:cNvPr id="2" name="Content Placeholder 1"/>
          <p:cNvSpPr>
            <a:spLocks noGrp="1"/>
          </p:cNvSpPr>
          <p:nvPr>
            <p:ph idx="1"/>
          </p:nvPr>
        </p:nvSpPr>
        <p:spPr>
          <a:xfrm>
            <a:off x="71250" y="725631"/>
            <a:ext cx="4118785" cy="4200524"/>
          </a:xfrm>
        </p:spPr>
        <p:txBody>
          <a:bodyPr/>
          <a:lstStyle/>
          <a:p>
            <a:pPr>
              <a:buFont typeface="Arial" pitchFamily="34" charset="0"/>
              <a:buChar char="•"/>
            </a:pPr>
            <a:r>
              <a:rPr lang="en-US" sz="1600" dirty="0"/>
              <a:t>A popular SIEM is Splunk, which is made by a Cisco partner. </a:t>
            </a:r>
          </a:p>
          <a:p>
            <a:pPr>
              <a:buFont typeface="Arial" pitchFamily="34" charset="0"/>
              <a:buChar char="•"/>
            </a:pPr>
            <a:r>
              <a:rPr lang="en-US" sz="1600" b="0" i="0" dirty="0">
                <a:effectLst/>
              </a:rPr>
              <a:t>The figure shows a Splunk Threat Dashboard. </a:t>
            </a:r>
            <a:r>
              <a:rPr lang="en-US" sz="1600" dirty="0"/>
              <a:t>Splunk is widely used in SOCs.</a:t>
            </a:r>
          </a:p>
          <a:p>
            <a:pPr>
              <a:buFont typeface="Arial" pitchFamily="34" charset="0"/>
              <a:buChar char="•"/>
            </a:pPr>
            <a:r>
              <a:rPr lang="en-US" sz="1600" b="0" i="0" dirty="0">
                <a:effectLst/>
              </a:rPr>
              <a:t>Because of the lack of cybersecurity professionals to monitor and analyze the large volume of security data, i</a:t>
            </a:r>
            <a:r>
              <a:rPr lang="en-US" sz="1600" dirty="0"/>
              <a:t>t is important that tools from multiple vendors can be integrated into a single platform. </a:t>
            </a:r>
          </a:p>
          <a:p>
            <a:pPr>
              <a:buFont typeface="Arial" pitchFamily="34" charset="0"/>
              <a:buChar char="•"/>
            </a:pPr>
            <a:r>
              <a:rPr lang="en-US" sz="1600" dirty="0"/>
              <a:t>Integrated security platforms go beyond SIEM and SOAR to unify multiple security technologies into a unified team.</a:t>
            </a:r>
            <a:endParaRPr lang="en-US" sz="1600" b="1" dirty="0"/>
          </a:p>
        </p:txBody>
      </p:sp>
      <p:sp>
        <p:nvSpPr>
          <p:cNvPr id="3" name="Text Box 2"/>
          <p:cNvSpPr/>
          <p:nvPr/>
        </p:nvSpPr>
        <p:spPr>
          <a:xfrm>
            <a:off x="4868346" y="556694"/>
            <a:ext cx="2678938"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Splunk Threat Dashboard</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091" y="895248"/>
            <a:ext cx="4544362" cy="384048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4439202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300" y="1034174"/>
            <a:ext cx="7598042" cy="1802391"/>
          </a:xfrm>
        </p:spPr>
        <p:txBody>
          <a:bodyPr/>
          <a:lstStyle/>
          <a:p>
            <a:r>
              <a:rPr lang="en-US" dirty="0">
                <a:solidFill>
                  <a:schemeClr val="accent5">
                    <a:lumMod val="40000"/>
                    <a:lumOff val="60000"/>
                  </a:schemeClr>
                </a:solidFill>
              </a:rPr>
              <a:t>25.3 Network Logs</a:t>
            </a:r>
          </a:p>
        </p:txBody>
      </p:sp>
    </p:spTree>
    <p:custDataLst>
      <p:tags r:id="rId1"/>
    </p:custDataLst>
    <p:extLst>
      <p:ext uri="{BB962C8B-B14F-4D97-AF65-F5344CB8AC3E}">
        <p14:creationId xmlns:p14="http://schemas.microsoft.com/office/powerpoint/2010/main" val="302361488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Tcpdump</a:t>
            </a:r>
          </a:p>
        </p:txBody>
      </p:sp>
      <p:sp>
        <p:nvSpPr>
          <p:cNvPr id="2" name="Content Placeholder 1"/>
          <p:cNvSpPr>
            <a:spLocks noGrp="1"/>
          </p:cNvSpPr>
          <p:nvPr>
            <p:ph idx="1"/>
          </p:nvPr>
        </p:nvSpPr>
        <p:spPr>
          <a:xfrm>
            <a:off x="159775" y="775190"/>
            <a:ext cx="8791945" cy="4200524"/>
          </a:xfrm>
        </p:spPr>
        <p:txBody>
          <a:bodyPr/>
          <a:lstStyle/>
          <a:p>
            <a:pPr>
              <a:buFont typeface="Arial" pitchFamily="34" charset="0"/>
              <a:buChar char="•"/>
            </a:pPr>
            <a:r>
              <a:rPr lang="en-US" sz="1600" dirty="0"/>
              <a:t>The tcpdump command line tool is a very popular packet analyzer.</a:t>
            </a:r>
          </a:p>
          <a:p>
            <a:pPr>
              <a:buFont typeface="Arial" pitchFamily="34" charset="0"/>
              <a:buChar char="•"/>
            </a:pPr>
            <a:r>
              <a:rPr lang="en-US" sz="1600" dirty="0"/>
              <a:t>It can display packet captures in real time or write packet captures to a file. </a:t>
            </a:r>
          </a:p>
          <a:p>
            <a:pPr>
              <a:buFont typeface="Arial" pitchFamily="34" charset="0"/>
              <a:buChar char="•"/>
            </a:pPr>
            <a:r>
              <a:rPr lang="en-US" sz="1600" dirty="0"/>
              <a:t>It captures detailed packet protocol and content data. </a:t>
            </a:r>
          </a:p>
          <a:p>
            <a:pPr>
              <a:buFont typeface="Arial" pitchFamily="34" charset="0"/>
              <a:buChar char="•"/>
            </a:pPr>
            <a:r>
              <a:rPr lang="en-US" sz="1600" dirty="0"/>
              <a:t>Wireshark is a GUI built on tcpdump functionality.</a:t>
            </a:r>
          </a:p>
          <a:p>
            <a:pPr>
              <a:buFont typeface="Arial" pitchFamily="34" charset="0"/>
              <a:buChar char="•"/>
            </a:pPr>
            <a:r>
              <a:rPr lang="en-US" sz="1600" dirty="0"/>
              <a:t>The structure of tcpdump captures varies depending on the protocol captured and the fields requested.</a:t>
            </a:r>
          </a:p>
        </p:txBody>
      </p:sp>
    </p:spTree>
    <p:custDataLst>
      <p:tags r:id="rId1"/>
    </p:custDataLst>
    <p:extLst>
      <p:ext uri="{BB962C8B-B14F-4D97-AF65-F5344CB8AC3E}">
        <p14:creationId xmlns:p14="http://schemas.microsoft.com/office/powerpoint/2010/main" val="98358302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NetFlow</a:t>
            </a:r>
          </a:p>
        </p:txBody>
      </p:sp>
      <p:sp>
        <p:nvSpPr>
          <p:cNvPr id="2" name="Content Placeholder 1"/>
          <p:cNvSpPr>
            <a:spLocks noGrp="1"/>
          </p:cNvSpPr>
          <p:nvPr>
            <p:ph idx="1"/>
          </p:nvPr>
        </p:nvSpPr>
        <p:spPr>
          <a:xfrm>
            <a:off x="166394" y="785292"/>
            <a:ext cx="8812775" cy="4200524"/>
          </a:xfrm>
        </p:spPr>
        <p:txBody>
          <a:bodyPr/>
          <a:lstStyle/>
          <a:p>
            <a:pPr>
              <a:buFont typeface="Arial" pitchFamily="34" charset="0"/>
              <a:buChar char="•"/>
            </a:pPr>
            <a:r>
              <a:rPr lang="en-US" sz="1600" dirty="0"/>
              <a:t>NetFlow is a protocol that was developed by Cisco as a tool for network troubleshooting and session-based accounting. </a:t>
            </a:r>
          </a:p>
          <a:p>
            <a:pPr>
              <a:buFont typeface="Arial" pitchFamily="34" charset="0"/>
              <a:buChar char="•"/>
            </a:pPr>
            <a:r>
              <a:rPr lang="en-US" sz="1600" dirty="0"/>
              <a:t>NetFlow provides </a:t>
            </a:r>
            <a:r>
              <a:rPr lang="en-US" sz="1600" b="0" i="0" dirty="0">
                <a:effectLst/>
              </a:rPr>
              <a:t>an important set of services for IP applications, including </a:t>
            </a:r>
            <a:r>
              <a:rPr lang="en-US" sz="1600" dirty="0"/>
              <a:t>network traffic accounting, usage-based network billing, network planning, security, Denial-of-Service monitoring capabilities, and network monitoring. </a:t>
            </a:r>
          </a:p>
          <a:p>
            <a:pPr>
              <a:buFont typeface="Arial" pitchFamily="34" charset="0"/>
              <a:buChar char="•"/>
            </a:pPr>
            <a:r>
              <a:rPr lang="en-US" sz="1600" dirty="0"/>
              <a:t>It also provides information about network users and applications, peak usage times, and traffic routing.</a:t>
            </a:r>
          </a:p>
          <a:p>
            <a:pPr>
              <a:buFont typeface="Arial" pitchFamily="34" charset="0"/>
              <a:buChar char="•"/>
            </a:pPr>
            <a:r>
              <a:rPr lang="en-US" sz="1600" dirty="0"/>
              <a:t>It records information about the packet flow including metadata. Cisco developed NetFlow and then allowed it to be used as a basis for an IETF standard called IPFIX.</a:t>
            </a:r>
          </a:p>
          <a:p>
            <a:pPr>
              <a:buFont typeface="Arial" pitchFamily="34" charset="0"/>
              <a:buChar char="•"/>
            </a:pPr>
            <a:r>
              <a:rPr lang="en-US" sz="1600" dirty="0"/>
              <a:t>NetFlow information can be viewed with tools such as the nfdump. </a:t>
            </a:r>
          </a:p>
          <a:p>
            <a:pPr>
              <a:buFont typeface="Arial" pitchFamily="34" charset="0"/>
              <a:buChar char="•"/>
            </a:pPr>
            <a:r>
              <a:rPr lang="en-US" sz="1600" dirty="0"/>
              <a:t>nfdump provides a command line utility for viewing NetFlow data from the nfcapd capture daemon, or collector. </a:t>
            </a:r>
          </a:p>
        </p:txBody>
      </p:sp>
    </p:spTree>
    <p:custDataLst>
      <p:tags r:id="rId1"/>
    </p:custDataLst>
    <p:extLst>
      <p:ext uri="{BB962C8B-B14F-4D97-AF65-F5344CB8AC3E}">
        <p14:creationId xmlns:p14="http://schemas.microsoft.com/office/powerpoint/2010/main" val="356034858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495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6973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474211735"/>
              </p:ext>
            </p:extLst>
          </p:nvPr>
        </p:nvGraphicFramePr>
        <p:xfrm>
          <a:off x="291944" y="1081810"/>
          <a:ext cx="8557528" cy="2348364"/>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360225">
                <a:tc>
                  <a:txBody>
                    <a:bodyPr/>
                    <a:lstStyle/>
                    <a:p>
                      <a:pPr algn="ctr"/>
                      <a:r>
                        <a:rPr lang="en-US" dirty="0">
                          <a:solidFill>
                            <a:schemeClr val="bg1"/>
                          </a:solidFill>
                        </a:rPr>
                        <a:t>Feature</a:t>
                      </a:r>
                    </a:p>
                  </a:txBody>
                  <a:tcPr anchor="ctr"/>
                </a:tc>
                <a:tc>
                  <a:txBody>
                    <a:bodyPr/>
                    <a:lstStyle/>
                    <a:p>
                      <a:pPr algn="ctr"/>
                      <a:r>
                        <a:rPr lang="en-US" dirty="0">
                          <a:solidFill>
                            <a:schemeClr val="bg1"/>
                          </a:solidFill>
                        </a:rPr>
                        <a:t>Description</a:t>
                      </a:r>
                    </a:p>
                  </a:txBody>
                  <a:tcPr anchor="ctr"/>
                </a:tc>
                <a:extLst>
                  <a:ext uri="{0D108BD9-81ED-4DB2-BD59-A6C34878D82A}">
                    <a16:rowId xmlns:a16="http://schemas.microsoft.com/office/drawing/2014/main" val="367710602"/>
                  </a:ext>
                </a:extLst>
              </a:tr>
              <a:tr h="36022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Check Your Understanding(CYU)</a:t>
                      </a: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10001"/>
                  </a:ext>
                </a:extLst>
              </a:tr>
              <a:tr h="515574">
                <a:tc>
                  <a:txBody>
                    <a:bodyPr/>
                    <a:lstStyle/>
                    <a:p>
                      <a:pPr algn="l" fontAlgn="b"/>
                      <a:r>
                        <a:rPr lang="en-US" sz="1400" b="0" i="0" u="none" strike="noStrike" kern="1200" dirty="0">
                          <a:solidFill>
                            <a:srgbClr val="58585B"/>
                          </a:solidFill>
                          <a:effectLst/>
                          <a:latin typeface="+mn-lt"/>
                          <a:ea typeface="+mn-ea"/>
                          <a:cs typeface="+mn-cs"/>
                        </a:rPr>
                        <a:t>PT Activity</a:t>
                      </a:r>
                    </a:p>
                  </a:txBody>
                  <a:tcPr marL="9525" marR="9525" marT="9525" marB="0" anchor="ctr"/>
                </a:tc>
                <a:tc>
                  <a:txBody>
                    <a:bodyPr/>
                    <a:lstStyle/>
                    <a:p>
                      <a:r>
                        <a:rPr lang="en-US" dirty="0"/>
                        <a:t>Simulation and modeling activities designed to explore, acquire, reinforce, and expand skills.</a:t>
                      </a:r>
                    </a:p>
                  </a:txBody>
                  <a:tcPr anchor="ctr"/>
                </a:tc>
                <a:extLst>
                  <a:ext uri="{0D108BD9-81ED-4DB2-BD59-A6C34878D82A}">
                    <a16:rowId xmlns:a16="http://schemas.microsoft.com/office/drawing/2014/main" val="10002"/>
                  </a:ext>
                </a:extLst>
              </a:tr>
              <a:tr h="515694">
                <a:tc>
                  <a:txBody>
                    <a:bodyPr/>
                    <a:lstStyle/>
                    <a:p>
                      <a:pPr algn="l" fontAlgn="b"/>
                      <a:r>
                        <a:rPr lang="en-US" sz="1400" b="0" i="0" u="none" strike="noStrike" dirty="0">
                          <a:solidFill>
                            <a:srgbClr val="58585B"/>
                          </a:solidFill>
                          <a:effectLst/>
                          <a:latin typeface="+mn-lt"/>
                        </a:rPr>
                        <a:t>Module Quizzes</a:t>
                      </a:r>
                    </a:p>
                  </a:txBody>
                  <a:tcPr marL="9525" marR="9525" marT="9525" marB="0" anchor="ctr"/>
                </a:tc>
                <a:tc>
                  <a:txBody>
                    <a:bodyPr/>
                    <a:lstStyle/>
                    <a:p>
                      <a:pPr algn="l"/>
                      <a:r>
                        <a:rPr lang="en-US" dirty="0">
                          <a:solidFill>
                            <a:srgbClr val="58585B"/>
                          </a:solidFill>
                        </a:rPr>
                        <a:t>Self-assessments that integrate concepts and skills learned throughout the series of topics presented in the module.</a:t>
                      </a:r>
                    </a:p>
                  </a:txBody>
                  <a:tcPr anchor="ctr"/>
                </a:tc>
                <a:extLst>
                  <a:ext uri="{0D108BD9-81ED-4DB2-BD59-A6C34878D82A}">
                    <a16:rowId xmlns:a16="http://schemas.microsoft.com/office/drawing/2014/main" val="10003"/>
                  </a:ext>
                </a:extLst>
              </a:tr>
              <a:tr h="515574">
                <a:tc>
                  <a:txBody>
                    <a:bodyPr/>
                    <a:lstStyle/>
                    <a:p>
                      <a:pPr algn="l" fontAlgn="b"/>
                      <a:r>
                        <a:rPr lang="en-US" sz="1400" b="0" i="0" u="none" strike="noStrike" dirty="0">
                          <a:solidFill>
                            <a:srgbClr val="58585B"/>
                          </a:solidFill>
                          <a:effectLst/>
                          <a:latin typeface="+mn-lt"/>
                        </a:rPr>
                        <a:t>Module Summary</a:t>
                      </a:r>
                    </a:p>
                  </a:txBody>
                  <a:tcPr marL="9525" marR="9525" marT="9525" marB="0" anchor="ctr"/>
                </a:tc>
                <a:tc>
                  <a:txBody>
                    <a:bodyPr/>
                    <a:lstStyle/>
                    <a:p>
                      <a:pPr algn="l"/>
                      <a:r>
                        <a:rPr lang="en-US" dirty="0">
                          <a:solidFill>
                            <a:srgbClr val="58585B"/>
                          </a:solidFill>
                        </a:rPr>
                        <a:t>Briefly recaps module content.</a:t>
                      </a:r>
                    </a:p>
                  </a:txBody>
                  <a:tcPr anchor="ct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NetFlow (Contd.)</a:t>
            </a:r>
          </a:p>
        </p:txBody>
      </p:sp>
      <p:sp>
        <p:nvSpPr>
          <p:cNvPr id="5" name="Content Placeholder 1"/>
          <p:cNvSpPr/>
          <p:nvPr/>
        </p:nvSpPr>
        <p:spPr>
          <a:xfrm>
            <a:off x="167333" y="713778"/>
            <a:ext cx="8753475" cy="338554"/>
          </a:xfrm>
          <a:prstGeom prst="rect">
            <a:avLst/>
          </a:prstGeom>
        </p:spPr>
        <p:txBody>
          <a:bodyPr wrap="square">
            <a:spAutoFit/>
          </a:bodyPr>
          <a:lstStyle/>
          <a:p>
            <a:pPr marL="169200" indent="-169200">
              <a:buClr>
                <a:schemeClr val="tx1"/>
              </a:buClr>
              <a:buFont typeface="Arial" panose="020B0604020202020204" pitchFamily="34" charset="0"/>
              <a:buChar char="•"/>
            </a:pPr>
            <a:r>
              <a:rPr lang="en-US" sz="1600" b="0" i="0" dirty="0">
                <a:solidFill>
                  <a:srgbClr val="000000"/>
                </a:solidFill>
                <a:effectLst/>
                <a:latin typeface="+mn-lt"/>
              </a:rPr>
              <a:t>An example of a basic NetFlow flow record, in two different formats, is shown in the figure.</a:t>
            </a:r>
            <a:endParaRPr lang="en-US" sz="1600" b="1" dirty="0">
              <a:solidFill>
                <a:srgbClr val="000000"/>
              </a:solidFill>
              <a:latin typeface="+mn-lt"/>
              <a:ea typeface="ＭＳ Ｐゴシック" charset="0"/>
              <a:cs typeface="CiscoSans"/>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44" y="1088265"/>
            <a:ext cx="87534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1"/>
          <p:cNvSpPr/>
          <p:nvPr/>
        </p:nvSpPr>
        <p:spPr>
          <a:xfrm>
            <a:off x="154877" y="3303335"/>
            <a:ext cx="8876704" cy="1323439"/>
          </a:xfrm>
          <a:prstGeom prst="rect">
            <a:avLst/>
          </a:prstGeom>
        </p:spPr>
        <p:txBody>
          <a:bodyPr wrap="square">
            <a:spAutoFit/>
          </a:bodyPr>
          <a:lstStyle/>
          <a:p>
            <a:pPr marL="169200" indent="-169200">
              <a:buClr>
                <a:schemeClr val="tx1"/>
              </a:buClr>
              <a:buFont typeface="Arial" pitchFamily="34" charset="0"/>
              <a:buChar char="•"/>
            </a:pPr>
            <a:r>
              <a:rPr lang="en-US" sz="1600" b="0" i="0" dirty="0">
                <a:solidFill>
                  <a:srgbClr val="000000"/>
                </a:solidFill>
                <a:effectLst/>
                <a:latin typeface="+mn-lt"/>
              </a:rPr>
              <a:t>A large number of attributes for a flow are available. </a:t>
            </a:r>
            <a:r>
              <a:rPr lang="en-US" sz="1600" dirty="0">
                <a:solidFill>
                  <a:srgbClr val="000000"/>
                </a:solidFill>
                <a:latin typeface="+mn-lt"/>
                <a:ea typeface="ＭＳ Ｐゴシック" charset="0"/>
                <a:cs typeface="CiscoSans"/>
              </a:rPr>
              <a:t>The IANA registry of IPFIX entities lists several hundred, with the first 128 being the most common.</a:t>
            </a:r>
          </a:p>
          <a:p>
            <a:pPr marL="169200" indent="-169200">
              <a:buClr>
                <a:schemeClr val="tx1"/>
              </a:buClr>
              <a:buFont typeface="Arial" pitchFamily="34" charset="0"/>
              <a:buChar char="•"/>
            </a:pPr>
            <a:r>
              <a:rPr lang="en-US" sz="1600" dirty="0">
                <a:solidFill>
                  <a:srgbClr val="000000"/>
                </a:solidFill>
                <a:latin typeface="+mn-lt"/>
                <a:ea typeface="ＭＳ Ｐゴシック" charset="0"/>
                <a:cs typeface="CiscoSans"/>
              </a:rPr>
              <a:t>NetFlow is a useful tool in the analysis of network security incidents. It can be used to construct a timeline of compromise, understand individual host behavior, or to track the movement of an attacker or exploit from host to host within a network. </a:t>
            </a:r>
          </a:p>
        </p:txBody>
      </p:sp>
    </p:spTree>
    <p:custDataLst>
      <p:tags r:id="rId1"/>
    </p:custDataLst>
    <p:extLst>
      <p:ext uri="{BB962C8B-B14F-4D97-AF65-F5344CB8AC3E}">
        <p14:creationId xmlns:p14="http://schemas.microsoft.com/office/powerpoint/2010/main" val="183528512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Application Visibility and Control</a:t>
            </a:r>
          </a:p>
        </p:txBody>
      </p:sp>
      <p:sp>
        <p:nvSpPr>
          <p:cNvPr id="7" name="Content Placeholder 1"/>
          <p:cNvSpPr/>
          <p:nvPr/>
        </p:nvSpPr>
        <p:spPr>
          <a:xfrm>
            <a:off x="196043" y="824481"/>
            <a:ext cx="8760388" cy="2523768"/>
          </a:xfrm>
          <a:prstGeom prst="rect">
            <a:avLst/>
          </a:prstGeom>
        </p:spPr>
        <p:txBody>
          <a:bodyPr wrap="square">
            <a:spAutoFit/>
          </a:bodyPr>
          <a:lstStyle/>
          <a:p>
            <a:pPr marL="169863" indent="-169863" defTabSz="684213">
              <a:spcBef>
                <a:spcPts val="60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The Cisco Application Visibility and Control (AVC) system combines multiple technologies to </a:t>
            </a:r>
            <a:r>
              <a:rPr lang="en-US" sz="1600" b="0" i="0" dirty="0">
                <a:solidFill>
                  <a:srgbClr val="000000"/>
                </a:solidFill>
                <a:effectLst/>
                <a:latin typeface="+mn-lt"/>
              </a:rPr>
              <a:t>recognize, analyze, and control over 1000 applications. </a:t>
            </a:r>
          </a:p>
          <a:p>
            <a:pPr marL="169863" indent="-169863" defTabSz="684213">
              <a:spcBef>
                <a:spcPts val="600"/>
              </a:spcBef>
              <a:spcAft>
                <a:spcPts val="600"/>
              </a:spcAft>
              <a:buClr>
                <a:schemeClr val="tx2"/>
              </a:buClr>
              <a:buSzPct val="90000"/>
              <a:buFont typeface="Arial" pitchFamily="34" charset="0"/>
              <a:buChar char="•"/>
            </a:pPr>
            <a:r>
              <a:rPr lang="en-US" sz="1600" b="0" i="0" dirty="0">
                <a:solidFill>
                  <a:srgbClr val="000000"/>
                </a:solidFill>
                <a:effectLst/>
                <a:latin typeface="+mn-lt"/>
              </a:rPr>
              <a:t>These include </a:t>
            </a:r>
            <a:r>
              <a:rPr lang="en-US" sz="1600" dirty="0">
                <a:solidFill>
                  <a:srgbClr val="000000"/>
                </a:solidFill>
                <a:latin typeface="+mn-lt"/>
                <a:ea typeface="ＭＳ Ｐゴシック" charset="0"/>
                <a:cs typeface="CiscoSans"/>
              </a:rPr>
              <a:t>voice and video, email, file sharing, gaming, peer-to-peer (P2P), and cloud-based applications. </a:t>
            </a:r>
          </a:p>
          <a:p>
            <a:pPr marL="169863" indent="-169863" defTabSz="684213">
              <a:spcBef>
                <a:spcPts val="60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AVC uses Cisco next-generation network-based application recognition version 2 (NBAR2), also known as Next-Generation NBAR, to discover and classify the applications in use on the network.</a:t>
            </a:r>
          </a:p>
          <a:p>
            <a:pPr marL="169863" indent="-169863" defTabSz="684213">
              <a:spcBef>
                <a:spcPts val="600"/>
              </a:spcBef>
              <a:spcAft>
                <a:spcPts val="600"/>
              </a:spcAft>
              <a:buClr>
                <a:schemeClr val="tx2"/>
              </a:buClr>
              <a:buSzPct val="90000"/>
              <a:buFont typeface="Arial" pitchFamily="34" charset="0"/>
              <a:buChar char="•"/>
            </a:pPr>
            <a:r>
              <a:rPr lang="en-US" sz="1600" b="0" i="0" dirty="0">
                <a:solidFill>
                  <a:srgbClr val="000000"/>
                </a:solidFill>
                <a:effectLst/>
                <a:latin typeface="+mn-lt"/>
                <a:ea typeface="ＭＳ Ｐゴシック" charset="0"/>
              </a:rPr>
              <a:t>T</a:t>
            </a:r>
            <a:r>
              <a:rPr lang="en-US" sz="1600" b="0" i="0" dirty="0">
                <a:solidFill>
                  <a:srgbClr val="000000"/>
                </a:solidFill>
                <a:effectLst/>
                <a:latin typeface="+mn-lt"/>
              </a:rPr>
              <a:t>he NBAR2 application recognition engine supports over 1000 network applications.</a:t>
            </a:r>
          </a:p>
        </p:txBody>
      </p:sp>
    </p:spTree>
    <p:custDataLst>
      <p:tags r:id="rId1"/>
    </p:custDataLst>
    <p:extLst>
      <p:ext uri="{BB962C8B-B14F-4D97-AF65-F5344CB8AC3E}">
        <p14:creationId xmlns:p14="http://schemas.microsoft.com/office/powerpoint/2010/main" val="2359808394"/>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Application Visibility and Control (Contd.)</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726" y="738400"/>
            <a:ext cx="8814217" cy="1368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p:nvPr/>
        </p:nvSpPr>
        <p:spPr>
          <a:xfrm>
            <a:off x="131429" y="2094016"/>
            <a:ext cx="2285631" cy="2893100"/>
          </a:xfrm>
          <a:prstGeom prst="rect">
            <a:avLst/>
          </a:prstGeom>
        </p:spPr>
        <p:txBody>
          <a:bodyPr wrap="square">
            <a:spAutoFit/>
          </a:bodyPr>
          <a:lstStyle/>
          <a:p>
            <a:r>
              <a:rPr lang="en-US" sz="1400" b="1" dirty="0">
                <a:solidFill>
                  <a:srgbClr val="000000"/>
                </a:solidFill>
                <a:latin typeface="+mn-lt"/>
                <a:ea typeface="ＭＳ Ｐゴシック" charset="0"/>
                <a:cs typeface="CiscoSans"/>
              </a:rPr>
              <a:t>Application Recognition</a:t>
            </a:r>
          </a:p>
          <a:p>
            <a:r>
              <a:rPr lang="en-US" sz="1400" dirty="0">
                <a:solidFill>
                  <a:srgbClr val="000000"/>
                </a:solidFill>
                <a:latin typeface="+mn-lt"/>
                <a:ea typeface="ＭＳ Ｐゴシック" charset="0"/>
                <a:cs typeface="CiscoSans"/>
              </a:rPr>
              <a:t>Identify applications using L3 to L7 data.</a:t>
            </a:r>
          </a:p>
          <a:p>
            <a:r>
              <a:rPr lang="en-US" sz="1400" dirty="0">
                <a:solidFill>
                  <a:srgbClr val="000000"/>
                </a:solidFill>
                <a:latin typeface="+mn-lt"/>
                <a:ea typeface="ＭＳ Ｐゴシック" charset="0"/>
                <a:cs typeface="CiscoSans"/>
              </a:rPr>
              <a:t>1000+ applications</a:t>
            </a:r>
          </a:p>
          <a:p>
            <a:pPr marL="285750" indent="-285750">
              <a:buFont typeface="Arial" pitchFamily="34" charset="0"/>
              <a:buChar char="•"/>
            </a:pPr>
            <a:r>
              <a:rPr lang="en-US" sz="1400" dirty="0">
                <a:solidFill>
                  <a:srgbClr val="000000"/>
                </a:solidFill>
                <a:latin typeface="+mn-lt"/>
                <a:ea typeface="ＭＳ Ｐゴシック" charset="0"/>
                <a:cs typeface="CiscoSans"/>
              </a:rPr>
              <a:t>Cloud services</a:t>
            </a:r>
          </a:p>
          <a:p>
            <a:pPr marL="285750" indent="-285750">
              <a:buFont typeface="Arial" pitchFamily="34" charset="0"/>
              <a:buChar char="•"/>
            </a:pPr>
            <a:r>
              <a:rPr lang="en-US" sz="1400" dirty="0">
                <a:solidFill>
                  <a:srgbClr val="000000"/>
                </a:solidFill>
                <a:latin typeface="+mn-lt"/>
                <a:ea typeface="ＭＳ Ｐゴシック" charset="0"/>
                <a:cs typeface="CiscoSans"/>
              </a:rPr>
              <a:t>Cisco WebEx</a:t>
            </a:r>
          </a:p>
          <a:p>
            <a:pPr marL="285750" indent="-285750">
              <a:buFont typeface="Arial" pitchFamily="34" charset="0"/>
              <a:buChar char="•"/>
            </a:pPr>
            <a:r>
              <a:rPr lang="en-US" sz="1400" dirty="0">
                <a:solidFill>
                  <a:srgbClr val="000000"/>
                </a:solidFill>
                <a:latin typeface="+mn-lt"/>
                <a:ea typeface="ＭＳ Ｐゴシック" charset="0"/>
                <a:cs typeface="CiscoSans"/>
              </a:rPr>
              <a:t>YouTube</a:t>
            </a:r>
          </a:p>
          <a:p>
            <a:pPr marL="285750" indent="-285750">
              <a:buFont typeface="Arial" pitchFamily="34" charset="0"/>
              <a:buChar char="•"/>
            </a:pPr>
            <a:r>
              <a:rPr lang="en-US" sz="1400" dirty="0">
                <a:solidFill>
                  <a:srgbClr val="000000"/>
                </a:solidFill>
                <a:latin typeface="+mn-lt"/>
                <a:ea typeface="ＭＳ Ｐゴシック" charset="0"/>
                <a:cs typeface="CiscoSans"/>
              </a:rPr>
              <a:t>Skype</a:t>
            </a:r>
          </a:p>
          <a:p>
            <a:pPr marL="285750" indent="-285750">
              <a:buFont typeface="Arial" pitchFamily="34" charset="0"/>
              <a:buChar char="•"/>
            </a:pPr>
            <a:r>
              <a:rPr lang="en-US" sz="1400" dirty="0">
                <a:solidFill>
                  <a:srgbClr val="000000"/>
                </a:solidFill>
                <a:latin typeface="+mn-lt"/>
                <a:ea typeface="ＭＳ Ｐゴシック" charset="0"/>
                <a:cs typeface="CiscoSans"/>
              </a:rPr>
              <a:t>P2P</a:t>
            </a:r>
          </a:p>
          <a:p>
            <a:endParaRPr lang="en-US" sz="1400" dirty="0">
              <a:solidFill>
                <a:srgbClr val="000000"/>
              </a:solidFill>
              <a:latin typeface="+mn-lt"/>
              <a:ea typeface="ＭＳ Ｐゴシック" charset="0"/>
              <a:cs typeface="CiscoSans"/>
            </a:endParaRPr>
          </a:p>
          <a:p>
            <a:r>
              <a:rPr lang="en-US" sz="1400" dirty="0">
                <a:solidFill>
                  <a:srgbClr val="000000"/>
                </a:solidFill>
                <a:latin typeface="+mn-lt"/>
                <a:ea typeface="ＭＳ Ｐゴシック" charset="0"/>
                <a:cs typeface="CiscoSans"/>
              </a:rPr>
              <a:t>NBAR2</a:t>
            </a:r>
          </a:p>
          <a:p>
            <a:endParaRPr lang="en-US" sz="1400" dirty="0">
              <a:solidFill>
                <a:srgbClr val="000000"/>
              </a:solidFill>
              <a:latin typeface="+mn-lt"/>
              <a:ea typeface="ＭＳ Ｐゴシック" charset="0"/>
              <a:cs typeface="CiscoSans"/>
            </a:endParaRPr>
          </a:p>
          <a:p>
            <a:endParaRPr lang="en-US" sz="1400" b="1" dirty="0">
              <a:solidFill>
                <a:srgbClr val="000000"/>
              </a:solidFill>
              <a:latin typeface="+mn-lt"/>
              <a:ea typeface="ＭＳ Ｐゴシック" charset="0"/>
              <a:cs typeface="CiscoSans"/>
            </a:endParaRPr>
          </a:p>
        </p:txBody>
      </p:sp>
      <p:sp>
        <p:nvSpPr>
          <p:cNvPr id="8" name="Content Placeholder 1"/>
          <p:cNvSpPr/>
          <p:nvPr/>
        </p:nvSpPr>
        <p:spPr>
          <a:xfrm>
            <a:off x="2370259" y="2094016"/>
            <a:ext cx="2296307" cy="2893100"/>
          </a:xfrm>
          <a:prstGeom prst="rect">
            <a:avLst/>
          </a:prstGeom>
        </p:spPr>
        <p:txBody>
          <a:bodyPr wrap="square">
            <a:spAutoFit/>
          </a:bodyPr>
          <a:lstStyle/>
          <a:p>
            <a:r>
              <a:rPr lang="en-US" sz="1400" b="1" dirty="0">
                <a:solidFill>
                  <a:srgbClr val="000000"/>
                </a:solidFill>
                <a:latin typeface="+mn-lt"/>
                <a:ea typeface="ＭＳ Ｐゴシック" charset="0"/>
                <a:cs typeface="CiscoSans"/>
              </a:rPr>
              <a:t>Metrics Collection</a:t>
            </a:r>
          </a:p>
          <a:p>
            <a:r>
              <a:rPr lang="en-US" sz="1400" dirty="0">
                <a:solidFill>
                  <a:srgbClr val="000000"/>
                </a:solidFill>
                <a:latin typeface="+mn-lt"/>
                <a:ea typeface="ＭＳ Ｐゴシック" charset="0"/>
                <a:cs typeface="CiscoSans"/>
              </a:rPr>
              <a:t>Collect metrics for export to management tool</a:t>
            </a:r>
          </a:p>
          <a:p>
            <a:pPr marL="285750" indent="-285750">
              <a:buFont typeface="Arial" pitchFamily="34" charset="0"/>
              <a:buChar char="•"/>
            </a:pPr>
            <a:r>
              <a:rPr lang="en-US" sz="1400" dirty="0">
                <a:solidFill>
                  <a:srgbClr val="000000"/>
                </a:solidFill>
                <a:latin typeface="+mn-lt"/>
                <a:ea typeface="ＭＳ Ｐゴシック" charset="0"/>
                <a:cs typeface="CiscoSans"/>
              </a:rPr>
              <a:t>Bandwidth usage</a:t>
            </a:r>
          </a:p>
          <a:p>
            <a:pPr marL="285750" indent="-285750">
              <a:buFont typeface="Arial" pitchFamily="34" charset="0"/>
              <a:buChar char="•"/>
            </a:pPr>
            <a:r>
              <a:rPr lang="en-US" sz="1400" dirty="0">
                <a:solidFill>
                  <a:srgbClr val="000000"/>
                </a:solidFill>
                <a:latin typeface="+mn-lt"/>
                <a:ea typeface="ＭＳ Ｐゴシック" charset="0"/>
                <a:cs typeface="CiscoSans"/>
              </a:rPr>
              <a:t>Response time</a:t>
            </a:r>
          </a:p>
          <a:p>
            <a:pPr marL="285750" indent="-285750">
              <a:buFont typeface="Arial" pitchFamily="34" charset="0"/>
              <a:buChar char="•"/>
            </a:pPr>
            <a:r>
              <a:rPr lang="en-US" sz="1400" dirty="0">
                <a:solidFill>
                  <a:srgbClr val="000000"/>
                </a:solidFill>
                <a:latin typeface="+mn-lt"/>
                <a:ea typeface="ＭＳ Ｐゴシック" charset="0"/>
                <a:cs typeface="CiscoSans"/>
              </a:rPr>
              <a:t>Latency</a:t>
            </a:r>
          </a:p>
          <a:p>
            <a:pPr marL="285750" indent="-285750">
              <a:buFont typeface="Arial" pitchFamily="34" charset="0"/>
              <a:buChar char="•"/>
            </a:pPr>
            <a:r>
              <a:rPr lang="en-US" sz="1400" dirty="0">
                <a:solidFill>
                  <a:srgbClr val="000000"/>
                </a:solidFill>
                <a:latin typeface="+mn-lt"/>
                <a:ea typeface="ＭＳ Ｐゴシック" charset="0"/>
                <a:cs typeface="CiscoSans"/>
              </a:rPr>
              <a:t>Packet loss</a:t>
            </a:r>
          </a:p>
          <a:p>
            <a:pPr marL="285750" indent="-285750">
              <a:buFont typeface="Arial" pitchFamily="34" charset="0"/>
              <a:buChar char="•"/>
            </a:pPr>
            <a:r>
              <a:rPr lang="en-US" sz="1400" dirty="0">
                <a:solidFill>
                  <a:srgbClr val="000000"/>
                </a:solidFill>
                <a:latin typeface="+mn-lt"/>
                <a:ea typeface="ＭＳ Ｐゴシック" charset="0"/>
                <a:cs typeface="CiscoSans"/>
              </a:rPr>
              <a:t>Jitter</a:t>
            </a:r>
          </a:p>
          <a:p>
            <a:pPr marL="285750" indent="-285750">
              <a:buFont typeface="Arial" pitchFamily="34" charset="0"/>
              <a:buChar char="•"/>
            </a:pPr>
            <a:r>
              <a:rPr lang="en-US" sz="1400" dirty="0">
                <a:solidFill>
                  <a:srgbClr val="000000"/>
                </a:solidFill>
                <a:latin typeface="+mn-lt"/>
                <a:ea typeface="ＭＳ Ｐゴシック" charset="0"/>
                <a:cs typeface="CiscoSans"/>
              </a:rPr>
              <a:t>P2P</a:t>
            </a:r>
          </a:p>
          <a:p>
            <a:endParaRPr lang="en-US" sz="1400" dirty="0">
              <a:solidFill>
                <a:srgbClr val="000000"/>
              </a:solidFill>
              <a:latin typeface="+mn-lt"/>
              <a:ea typeface="ＭＳ Ｐゴシック" charset="0"/>
              <a:cs typeface="CiscoSans"/>
            </a:endParaRPr>
          </a:p>
          <a:p>
            <a:r>
              <a:rPr lang="en-US" sz="1400" dirty="0">
                <a:solidFill>
                  <a:srgbClr val="000000"/>
                </a:solidFill>
                <a:latin typeface="+mn-lt"/>
                <a:ea typeface="ＭＳ Ｐゴシック" charset="0"/>
                <a:cs typeface="CiscoSans"/>
              </a:rPr>
              <a:t>Netflow9 Flexible Netflow IPFIX</a:t>
            </a:r>
          </a:p>
          <a:p>
            <a:endParaRPr lang="en-US" sz="1400" b="1" dirty="0">
              <a:solidFill>
                <a:srgbClr val="000000"/>
              </a:solidFill>
              <a:latin typeface="+mn-lt"/>
              <a:ea typeface="ＭＳ Ｐゴシック" charset="0"/>
              <a:cs typeface="CiscoSans"/>
            </a:endParaRPr>
          </a:p>
        </p:txBody>
      </p:sp>
      <p:sp>
        <p:nvSpPr>
          <p:cNvPr id="9" name="Content Placeholder 1"/>
          <p:cNvSpPr/>
          <p:nvPr/>
        </p:nvSpPr>
        <p:spPr>
          <a:xfrm>
            <a:off x="4608998" y="2094016"/>
            <a:ext cx="2296307" cy="2677656"/>
          </a:xfrm>
          <a:prstGeom prst="rect">
            <a:avLst/>
          </a:prstGeom>
        </p:spPr>
        <p:txBody>
          <a:bodyPr wrap="square">
            <a:spAutoFit/>
          </a:bodyPr>
          <a:lstStyle/>
          <a:p>
            <a:r>
              <a:rPr lang="en-US" sz="1400" b="1" dirty="0">
                <a:solidFill>
                  <a:srgbClr val="000000"/>
                </a:solidFill>
                <a:latin typeface="+mn-lt"/>
                <a:ea typeface="ＭＳ Ｐゴシック" charset="0"/>
                <a:cs typeface="CiscoSans"/>
              </a:rPr>
              <a:t>Management and Reporting</a:t>
            </a:r>
          </a:p>
          <a:p>
            <a:r>
              <a:rPr lang="en-US" sz="1400" dirty="0">
                <a:solidFill>
                  <a:srgbClr val="000000"/>
                </a:solidFill>
                <a:latin typeface="+mn-lt"/>
                <a:ea typeface="ＭＳ Ｐゴシック" charset="0"/>
                <a:cs typeface="CiscoSans"/>
              </a:rPr>
              <a:t>Provision the network, collect data, and report on applications performance</a:t>
            </a:r>
          </a:p>
          <a:p>
            <a:pPr marL="285750" indent="-285750">
              <a:buFont typeface="Arial" pitchFamily="34" charset="0"/>
              <a:buChar char="•"/>
            </a:pPr>
            <a:r>
              <a:rPr lang="en-US" sz="1400" dirty="0">
                <a:solidFill>
                  <a:srgbClr val="000000"/>
                </a:solidFill>
                <a:latin typeface="+mn-lt"/>
                <a:ea typeface="ＭＳ Ｐゴシック" charset="0"/>
                <a:cs typeface="CiscoSans"/>
              </a:rPr>
              <a:t>Report generation</a:t>
            </a:r>
          </a:p>
          <a:p>
            <a:pPr marL="285750" indent="-285750">
              <a:buFont typeface="Arial" pitchFamily="34" charset="0"/>
              <a:buChar char="•"/>
            </a:pPr>
            <a:r>
              <a:rPr lang="en-US" sz="1400" dirty="0">
                <a:solidFill>
                  <a:srgbClr val="000000"/>
                </a:solidFill>
                <a:latin typeface="+mn-lt"/>
                <a:ea typeface="ＭＳ Ｐゴシック" charset="0"/>
                <a:cs typeface="CiscoSans"/>
              </a:rPr>
              <a:t>Policy Management</a:t>
            </a:r>
          </a:p>
          <a:p>
            <a:endParaRPr lang="en-US" sz="1400" dirty="0">
              <a:solidFill>
                <a:srgbClr val="000000"/>
              </a:solidFill>
              <a:latin typeface="+mn-lt"/>
              <a:ea typeface="ＭＳ Ｐゴシック" charset="0"/>
              <a:cs typeface="CiscoSans"/>
            </a:endParaRPr>
          </a:p>
          <a:p>
            <a:endParaRPr lang="en-US" sz="1400" dirty="0">
              <a:solidFill>
                <a:srgbClr val="000000"/>
              </a:solidFill>
              <a:latin typeface="+mn-lt"/>
              <a:ea typeface="ＭＳ Ｐゴシック" charset="0"/>
              <a:cs typeface="CiscoSans"/>
            </a:endParaRPr>
          </a:p>
          <a:p>
            <a:endParaRPr lang="en-US" sz="1400" dirty="0">
              <a:solidFill>
                <a:srgbClr val="000000"/>
              </a:solidFill>
              <a:latin typeface="+mn-lt"/>
              <a:ea typeface="ＭＳ Ｐゴシック" charset="0"/>
              <a:cs typeface="CiscoSans"/>
            </a:endParaRPr>
          </a:p>
          <a:p>
            <a:r>
              <a:rPr lang="en-US" sz="1400" dirty="0">
                <a:solidFill>
                  <a:srgbClr val="000000"/>
                </a:solidFill>
                <a:latin typeface="+mn-lt"/>
                <a:ea typeface="ＭＳ Ｐゴシック" charset="0"/>
                <a:cs typeface="CiscoSans"/>
              </a:rPr>
              <a:t>Cisco Prime Other 3rd Party Software</a:t>
            </a:r>
          </a:p>
        </p:txBody>
      </p:sp>
      <p:sp>
        <p:nvSpPr>
          <p:cNvPr id="10" name="Content Placeholder 1"/>
          <p:cNvSpPr/>
          <p:nvPr/>
        </p:nvSpPr>
        <p:spPr>
          <a:xfrm>
            <a:off x="6811612" y="2076763"/>
            <a:ext cx="2296307" cy="2462213"/>
          </a:xfrm>
          <a:prstGeom prst="rect">
            <a:avLst/>
          </a:prstGeom>
        </p:spPr>
        <p:txBody>
          <a:bodyPr wrap="square">
            <a:spAutoFit/>
          </a:bodyPr>
          <a:lstStyle/>
          <a:p>
            <a:r>
              <a:rPr lang="en-US" sz="1400" b="1" dirty="0">
                <a:solidFill>
                  <a:srgbClr val="000000"/>
                </a:solidFill>
                <a:latin typeface="+mn-lt"/>
                <a:ea typeface="ＭＳ Ｐゴシック" charset="0"/>
                <a:cs typeface="CiscoSans"/>
              </a:rPr>
              <a:t>Control</a:t>
            </a:r>
          </a:p>
          <a:p>
            <a:r>
              <a:rPr lang="en-US" sz="1400" dirty="0">
                <a:solidFill>
                  <a:srgbClr val="000000"/>
                </a:solidFill>
                <a:latin typeface="+mn-lt"/>
                <a:ea typeface="ＭＳ Ｐゴシック" charset="0"/>
                <a:cs typeface="CiscoSans"/>
              </a:rPr>
              <a:t>Control application use to maximize network performance</a:t>
            </a:r>
          </a:p>
          <a:p>
            <a:pPr marL="285750" indent="-285750">
              <a:buFont typeface="Arial" pitchFamily="34" charset="0"/>
              <a:buChar char="•"/>
            </a:pPr>
            <a:r>
              <a:rPr lang="en-US" sz="1400" dirty="0">
                <a:solidFill>
                  <a:srgbClr val="000000"/>
                </a:solidFill>
                <a:latin typeface="+mn-lt"/>
                <a:ea typeface="ＭＳ Ｐゴシック" charset="0"/>
                <a:cs typeface="CiscoSans"/>
              </a:rPr>
              <a:t>Application prioritizarion</a:t>
            </a:r>
          </a:p>
          <a:p>
            <a:pPr marL="285750" indent="-285750">
              <a:buFont typeface="Arial" pitchFamily="34" charset="0"/>
              <a:buChar char="•"/>
            </a:pPr>
            <a:r>
              <a:rPr lang="en-US" sz="1400" dirty="0">
                <a:solidFill>
                  <a:srgbClr val="000000"/>
                </a:solidFill>
                <a:latin typeface="+mn-lt"/>
                <a:ea typeface="ＭＳ Ｐゴシック" charset="0"/>
                <a:cs typeface="CiscoSans"/>
              </a:rPr>
              <a:t>Application bandwidth enforcement</a:t>
            </a:r>
          </a:p>
          <a:p>
            <a:endParaRPr lang="en-US" sz="1400" dirty="0">
              <a:solidFill>
                <a:srgbClr val="000000"/>
              </a:solidFill>
              <a:latin typeface="+mn-lt"/>
              <a:ea typeface="ＭＳ Ｐゴシック" charset="0"/>
              <a:cs typeface="CiscoSans"/>
            </a:endParaRPr>
          </a:p>
          <a:p>
            <a:endParaRPr lang="en-US" sz="1400" dirty="0">
              <a:solidFill>
                <a:srgbClr val="000000"/>
              </a:solidFill>
              <a:latin typeface="+mn-lt"/>
              <a:ea typeface="ＭＳ Ｐゴシック" charset="0"/>
              <a:cs typeface="CiscoSans"/>
            </a:endParaRPr>
          </a:p>
          <a:p>
            <a:r>
              <a:rPr lang="en-US" sz="1400" dirty="0">
                <a:solidFill>
                  <a:srgbClr val="000000"/>
                </a:solidFill>
                <a:latin typeface="+mn-lt"/>
                <a:ea typeface="ＭＳ Ｐゴシック" charset="0"/>
                <a:cs typeface="CiscoSans"/>
              </a:rPr>
              <a:t>QoS</a:t>
            </a:r>
          </a:p>
        </p:txBody>
      </p:sp>
    </p:spTree>
    <p:custDataLst>
      <p:tags r:id="rId1"/>
    </p:custDataLst>
    <p:extLst>
      <p:ext uri="{BB962C8B-B14F-4D97-AF65-F5344CB8AC3E}">
        <p14:creationId xmlns:p14="http://schemas.microsoft.com/office/powerpoint/2010/main" val="6673872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Application Visibility and Control (Contd.)</a:t>
            </a:r>
          </a:p>
        </p:txBody>
      </p:sp>
      <p:sp>
        <p:nvSpPr>
          <p:cNvPr id="2" name="Content Placeholder 1"/>
          <p:cNvSpPr/>
          <p:nvPr/>
        </p:nvSpPr>
        <p:spPr>
          <a:xfrm>
            <a:off x="71250" y="708274"/>
            <a:ext cx="8999935" cy="1477328"/>
          </a:xfrm>
          <a:prstGeom prst="rect">
            <a:avLst/>
          </a:prstGeom>
        </p:spPr>
        <p:txBody>
          <a:bodyPr wrap="square">
            <a:spAutoFit/>
          </a:bodyPr>
          <a:lstStyle/>
          <a:p>
            <a:r>
              <a:rPr lang="en-US" sz="1600" b="1" dirty="0">
                <a:solidFill>
                  <a:srgbClr val="000000"/>
                </a:solidFill>
                <a:latin typeface="+mn-lt"/>
                <a:ea typeface="ＭＳ Ｐゴシック" charset="0"/>
                <a:cs typeface="CiscoSans"/>
              </a:rPr>
              <a:t>Port Monitoring vs. Application Monitoring</a:t>
            </a:r>
          </a:p>
          <a:p>
            <a:pPr defTabSz="684213">
              <a:spcBef>
                <a:spcPts val="600"/>
              </a:spcBef>
              <a:spcAft>
                <a:spcPts val="600"/>
              </a:spcAft>
              <a:buClr>
                <a:schemeClr val="tx2"/>
              </a:buClr>
              <a:buSzPct val="90000"/>
            </a:pPr>
            <a:r>
              <a:rPr lang="en-US" sz="1600" dirty="0">
                <a:solidFill>
                  <a:srgbClr val="000000"/>
                </a:solidFill>
                <a:latin typeface="+mn-lt"/>
                <a:ea typeface="ＭＳ Ｐゴシック" charset="0"/>
                <a:cs typeface="CiscoSans"/>
              </a:rPr>
              <a:t>A management and reporting system analyzes and presents the application analysis data into dashboard reports for use by network monitoring personnel. Application usage can also be controlled through quality of service classification and policies based on the AVC information.</a:t>
            </a:r>
          </a:p>
          <a:p>
            <a:endParaRPr lang="en-US" sz="1600" b="1" dirty="0">
              <a:solidFill>
                <a:srgbClr val="000000"/>
              </a:solidFill>
              <a:latin typeface="+mn-lt"/>
              <a:ea typeface="ＭＳ Ｐゴシック" charset="0"/>
              <a:cs typeface="CiscoSans"/>
            </a:endParaRPr>
          </a:p>
        </p:txBody>
      </p:sp>
      <p:pic>
        <p:nvPicPr>
          <p:cNvPr id="92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786" b="1521"/>
          <a:stretch/>
        </p:blipFill>
        <p:spPr bwMode="auto">
          <a:xfrm>
            <a:off x="570635" y="1828801"/>
            <a:ext cx="8002731" cy="28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63714602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Content Filter Logs</a:t>
            </a:r>
          </a:p>
        </p:txBody>
      </p:sp>
      <p:sp>
        <p:nvSpPr>
          <p:cNvPr id="7" name="Content Placeholder 1"/>
          <p:cNvSpPr/>
          <p:nvPr/>
        </p:nvSpPr>
        <p:spPr>
          <a:xfrm>
            <a:off x="71249" y="691998"/>
            <a:ext cx="3072743" cy="4108817"/>
          </a:xfrm>
          <a:prstGeom prst="rect">
            <a:avLst/>
          </a:prstGeom>
        </p:spPr>
        <p:txBody>
          <a:bodyPr wrap="square">
            <a:spAutoFit/>
          </a:bodyPr>
          <a:lstStyle/>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Devices that provide content filtering, such as the Cisco Email Security Appliance (ESA) and the Cisco Web Security Appliance (WSA), provide a wide range of functionalities for security monitoring.</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The figure shows the dashboards</a:t>
            </a:r>
            <a:r>
              <a:rPr lang="en-US" sz="1600" b="0" i="0" dirty="0">
                <a:solidFill>
                  <a:srgbClr val="000000"/>
                </a:solidFill>
                <a:effectLst/>
                <a:latin typeface="+mn-lt"/>
              </a:rPr>
              <a:t> from Cisco content filtering devices. By clicking components of the Overview reports, more relevant details are displayed. Target searches provide the focused information.</a:t>
            </a:r>
            <a:endParaRPr lang="en-US" sz="1600" dirty="0">
              <a:solidFill>
                <a:srgbClr val="000000"/>
              </a:solidFill>
              <a:latin typeface="+mn-lt"/>
              <a:ea typeface="ＭＳ Ｐゴシック" charset="0"/>
              <a:cs typeface="CiscoSans"/>
            </a:endParaRPr>
          </a:p>
        </p:txBody>
      </p:sp>
      <p:pic>
        <p:nvPicPr>
          <p:cNvPr id="2" name="Picture 1">
            <a:extLst>
              <a:ext uri="{FF2B5EF4-FFF2-40B4-BE49-F238E27FC236}">
                <a16:creationId xmlns:a16="http://schemas.microsoft.com/office/drawing/2014/main" id="{B0E7A32C-63B6-47D5-BD2C-EBF08EB4994A}"/>
              </a:ext>
            </a:extLst>
          </p:cNvPr>
          <p:cNvPicPr>
            <a:picLocks noChangeAspect="1"/>
          </p:cNvPicPr>
          <p:nvPr/>
        </p:nvPicPr>
        <p:blipFill rotWithShape="1">
          <a:blip r:embed="rId4"/>
          <a:srcRect l="779" t="1051" r="385" b="1237"/>
          <a:stretch/>
        </p:blipFill>
        <p:spPr>
          <a:xfrm>
            <a:off x="3091740" y="1094002"/>
            <a:ext cx="5996923" cy="3096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555025300"/>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032" y="0"/>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Logging from Cisco Devices</a:t>
            </a:r>
          </a:p>
        </p:txBody>
      </p:sp>
      <p:sp>
        <p:nvSpPr>
          <p:cNvPr id="8" name="Content Placeholder 1">
            <a:extLst>
              <a:ext uri="{FF2B5EF4-FFF2-40B4-BE49-F238E27FC236}">
                <a16:creationId xmlns:a16="http://schemas.microsoft.com/office/drawing/2014/main" id="{E300F993-DC40-4B49-9127-B0AED3665207}"/>
              </a:ext>
            </a:extLst>
          </p:cNvPr>
          <p:cNvSpPr txBox="1"/>
          <p:nvPr/>
        </p:nvSpPr>
        <p:spPr>
          <a:xfrm>
            <a:off x="20613" y="679785"/>
            <a:ext cx="9051354" cy="584775"/>
          </a:xfrm>
          <a:prstGeom prst="rect">
            <a:avLst/>
          </a:prstGeom>
          <a:noFill/>
        </p:spPr>
        <p:txBody>
          <a:bodyPr wrap="square">
            <a:spAutoFit/>
          </a:bodyPr>
          <a:lstStyle/>
          <a:p>
            <a:pPr marL="177800" indent="-177800" defTabSz="684213">
              <a:spcBef>
                <a:spcPts val="0"/>
              </a:spcBef>
              <a:spcAft>
                <a:spcPts val="600"/>
              </a:spcAft>
              <a:buClr>
                <a:schemeClr val="tx2"/>
              </a:buClr>
              <a:buSzPct val="90000"/>
              <a:buFont typeface="Arial" pitchFamily="34" charset="0"/>
              <a:buChar char="•"/>
            </a:pPr>
            <a:r>
              <a:rPr lang="en-US" sz="1600" b="0" i="0" dirty="0">
                <a:solidFill>
                  <a:srgbClr val="000000"/>
                </a:solidFill>
                <a:effectLst/>
                <a:latin typeface="+mn-lt"/>
              </a:rPr>
              <a:t>Cisco security devices can be configured to submit events and alerts to security management platforms using SNMP or syslog.</a:t>
            </a:r>
            <a:endParaRPr lang="en-US" sz="1600" dirty="0">
              <a:solidFill>
                <a:srgbClr val="000000"/>
              </a:solidFill>
              <a:latin typeface="+mn-lt"/>
              <a:ea typeface="ＭＳ Ｐゴシック" charset="0"/>
              <a:cs typeface="CiscoSans"/>
            </a:endParaRPr>
          </a:p>
        </p:txBody>
      </p:sp>
      <p:sp>
        <p:nvSpPr>
          <p:cNvPr id="7" name="Content Placeholder 1"/>
          <p:cNvSpPr/>
          <p:nvPr/>
        </p:nvSpPr>
        <p:spPr>
          <a:xfrm>
            <a:off x="20614" y="1265935"/>
            <a:ext cx="3672156" cy="3524042"/>
          </a:xfrm>
          <a:prstGeom prst="rect">
            <a:avLst/>
          </a:prstGeom>
        </p:spPr>
        <p:txBody>
          <a:bodyPr wrap="square">
            <a:spAutoFit/>
          </a:bodyPr>
          <a:lstStyle/>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The figure shows a syslog message generated by a Cisco ASA device and a syslog message generated by a Cisco IOS device.</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There are two meanings used for the term facility in Cisco syslog messages. </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The first is the standard set of Facility values that were established by the syslog standards. </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The other Facility value is assigned by Cisco and occurs in the MSG part of the syslog message.</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9324" y="1123884"/>
            <a:ext cx="5378659" cy="3600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8832462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Proxy Logs</a:t>
            </a:r>
          </a:p>
        </p:txBody>
      </p:sp>
      <p:sp>
        <p:nvSpPr>
          <p:cNvPr id="3" name="Content Placeholder 1"/>
          <p:cNvSpPr/>
          <p:nvPr/>
        </p:nvSpPr>
        <p:spPr>
          <a:xfrm>
            <a:off x="129686" y="761846"/>
            <a:ext cx="8906329" cy="3924151"/>
          </a:xfrm>
          <a:prstGeom prst="rect">
            <a:avLst/>
          </a:prstGeom>
        </p:spPr>
        <p:txBody>
          <a:bodyPr wrap="square">
            <a:spAutoFit/>
          </a:bodyPr>
          <a:lstStyle/>
          <a:p>
            <a:pPr marL="177800" indent="-177800" defTabSz="684213">
              <a:spcBef>
                <a:spcPts val="0"/>
              </a:spcBef>
              <a:spcAft>
                <a:spcPts val="600"/>
              </a:spcAft>
              <a:buClr>
                <a:schemeClr val="tx2"/>
              </a:buClr>
              <a:buSzPct val="90000"/>
              <a:buFont typeface="Arial" pitchFamily="34" charset="0"/>
              <a:buChar char="•"/>
            </a:pPr>
            <a:r>
              <a:rPr lang="en-US" sz="1600" b="0" i="0" dirty="0">
                <a:solidFill>
                  <a:srgbClr val="000000"/>
                </a:solidFill>
                <a:effectLst/>
                <a:latin typeface="+mn-lt"/>
              </a:rPr>
              <a:t>Proxy servers, such as those used for web and DNS requests, contain valuable logs that are a primary source of data for network security monitoring.</a:t>
            </a:r>
            <a:endParaRPr lang="en-US" sz="1600" dirty="0">
              <a:solidFill>
                <a:srgbClr val="000000"/>
              </a:solidFill>
              <a:latin typeface="+mn-lt"/>
              <a:ea typeface="ＭＳ Ｐゴシック" charset="0"/>
              <a:cs typeface="CiscoSans"/>
            </a:endParaRP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The proxy server requests the resources and returns them to the client and generates logs of all requests and responses. </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These logs can then be analyzed to determine which hosts are making the requests, whether the destinations are safe or potentially malicious, and to also gain insights into the kind of resources that have been downloaded.</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Web proxies provide data that helps determine whether responses from the web were generated in response to legitimate requests or have been manipulated to appear to be responses but are in fact exploits.</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It is also possible to use web proxies to inspect outgoing traffic as means of data loss prevention (DLP). </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DLP involves scanning outgoing traffic to detect whether the data that is leaving the web contains sensitive, confidential, or secret information.</a:t>
            </a:r>
          </a:p>
        </p:txBody>
      </p:sp>
    </p:spTree>
    <p:custDataLst>
      <p:tags r:id="rId1"/>
    </p:custDataLst>
    <p:extLst>
      <p:ext uri="{BB962C8B-B14F-4D97-AF65-F5344CB8AC3E}">
        <p14:creationId xmlns:p14="http://schemas.microsoft.com/office/powerpoint/2010/main" val="185976465"/>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Proxy Logs (Contd.)</a:t>
            </a:r>
          </a:p>
        </p:txBody>
      </p:sp>
      <p:sp>
        <p:nvSpPr>
          <p:cNvPr id="3" name="Content Placeholder 1"/>
          <p:cNvSpPr/>
          <p:nvPr/>
        </p:nvSpPr>
        <p:spPr>
          <a:xfrm>
            <a:off x="181705" y="691508"/>
            <a:ext cx="8772525" cy="2369880"/>
          </a:xfrm>
          <a:prstGeom prst="rect">
            <a:avLst/>
          </a:prstGeom>
        </p:spPr>
        <p:txBody>
          <a:bodyPr wrap="square">
            <a:spAutoFit/>
          </a:bodyPr>
          <a:lstStyle/>
          <a:p>
            <a:pPr>
              <a:spcBef>
                <a:spcPts val="300"/>
              </a:spcBef>
              <a:spcAft>
                <a:spcPts val="300"/>
              </a:spcAft>
            </a:pPr>
            <a:r>
              <a:rPr lang="en-US" sz="1600" b="1" dirty="0">
                <a:solidFill>
                  <a:srgbClr val="000000"/>
                </a:solidFill>
                <a:latin typeface="+mn-lt"/>
                <a:ea typeface="ＭＳ Ｐゴシック" charset="0"/>
                <a:cs typeface="CiscoSans"/>
              </a:rPr>
              <a:t>Cisco Umbrella</a:t>
            </a:r>
          </a:p>
          <a:p>
            <a:pPr marL="144000" indent="-144000">
              <a:spcBef>
                <a:spcPts val="300"/>
              </a:spcBef>
              <a:spcAft>
                <a:spcPts val="300"/>
              </a:spcAft>
              <a:buFont typeface="Arial" pitchFamily="34" charset="0"/>
              <a:buChar char="•"/>
            </a:pPr>
            <a:r>
              <a:rPr lang="en-US" sz="1600" dirty="0">
                <a:solidFill>
                  <a:srgbClr val="000000"/>
                </a:solidFill>
                <a:latin typeface="+mn-lt"/>
                <a:ea typeface="ＭＳ Ｐゴシック" charset="0"/>
                <a:cs typeface="CiscoSans"/>
              </a:rPr>
              <a:t>Cisco Umbrella, formerly OpenDNS, offers a hosted DNS service that extends the capability of DNS to include security enhancements.</a:t>
            </a:r>
          </a:p>
          <a:p>
            <a:pPr marL="144000" indent="-144000">
              <a:spcBef>
                <a:spcPts val="300"/>
              </a:spcBef>
              <a:spcAft>
                <a:spcPts val="300"/>
              </a:spcAft>
              <a:buFont typeface="Arial" pitchFamily="34" charset="0"/>
              <a:buChar char="•"/>
            </a:pPr>
            <a:r>
              <a:rPr lang="en-US" sz="1600" b="0" i="0" dirty="0">
                <a:solidFill>
                  <a:srgbClr val="000000"/>
                </a:solidFill>
                <a:effectLst/>
                <a:latin typeface="+mn-lt"/>
              </a:rPr>
              <a:t>Cisco Umbrella applies many more resources to managing DNS than most organizations can afford. Cisco Umbrella functions in part as a DNS super proxy in this regard. </a:t>
            </a:r>
            <a:endParaRPr lang="en-US" sz="1600" dirty="0">
              <a:solidFill>
                <a:srgbClr val="000000"/>
              </a:solidFill>
              <a:latin typeface="+mn-lt"/>
              <a:ea typeface="ＭＳ Ｐゴシック" charset="0"/>
              <a:cs typeface="CiscoSans"/>
            </a:endParaRPr>
          </a:p>
          <a:p>
            <a:pPr marL="144000" indent="-144000">
              <a:spcBef>
                <a:spcPts val="300"/>
              </a:spcBef>
              <a:spcAft>
                <a:spcPts val="300"/>
              </a:spcAft>
              <a:buFont typeface="Arial" pitchFamily="34" charset="0"/>
              <a:buChar char="•"/>
            </a:pPr>
            <a:r>
              <a:rPr lang="en-US" sz="1600" dirty="0">
                <a:solidFill>
                  <a:srgbClr val="000000"/>
                </a:solidFill>
                <a:latin typeface="+mn-lt"/>
                <a:ea typeface="ＭＳ Ｐゴシック" charset="0"/>
                <a:cs typeface="CiscoSans"/>
              </a:rPr>
              <a:t>The Cisco Umbrella suite of security products apply real-time threat intelligence to managing DNS access and the security of DNS records. </a:t>
            </a:r>
          </a:p>
          <a:p>
            <a:pPr marL="144000" indent="-144000">
              <a:spcBef>
                <a:spcPts val="300"/>
              </a:spcBef>
              <a:spcAft>
                <a:spcPts val="300"/>
              </a:spcAft>
              <a:buFont typeface="Arial" pitchFamily="34" charset="0"/>
              <a:buChar char="•"/>
            </a:pPr>
            <a:r>
              <a:rPr lang="en-US" sz="1600" b="0" i="0" dirty="0">
                <a:solidFill>
                  <a:srgbClr val="000000"/>
                </a:solidFill>
                <a:effectLst/>
                <a:latin typeface="+mn-lt"/>
              </a:rPr>
              <a:t>An example of a DNS proxy log appears below. </a:t>
            </a:r>
            <a:endParaRPr lang="en-US" sz="1600" dirty="0">
              <a:solidFill>
                <a:srgbClr val="000000"/>
              </a:solidFill>
              <a:latin typeface="+mn-lt"/>
              <a:ea typeface="ＭＳ Ｐゴシック" charset="0"/>
              <a:cs typeface="CiscoSans"/>
            </a:endParaRP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05" y="3270716"/>
            <a:ext cx="87725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84735953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Next-Generation Firewalls</a:t>
            </a:r>
          </a:p>
        </p:txBody>
      </p:sp>
      <p:sp>
        <p:nvSpPr>
          <p:cNvPr id="3" name="Content Placeholder 1"/>
          <p:cNvSpPr/>
          <p:nvPr/>
        </p:nvSpPr>
        <p:spPr>
          <a:xfrm>
            <a:off x="129686" y="785292"/>
            <a:ext cx="8906330" cy="3108543"/>
          </a:xfrm>
          <a:prstGeom prst="rect">
            <a:avLst/>
          </a:prstGeom>
        </p:spPr>
        <p:txBody>
          <a:bodyPr wrap="square">
            <a:spAutoFit/>
          </a:bodyPr>
          <a:lstStyle/>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Next-Generation or NextGen Firewall devices extend network security beyond IP addresses and Layer 4 port numbers to the application layer and beyond. </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NexGen Firewalls are advanced devices that provided much more functionality than previous generations of network security devices. </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One functionality is reporting dashboards with interactive features that allow quick point-and-click reports on very specific information without the need for SIEM or other event correlators.</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NextGen Firewall devices (NGFW) use Firepower Services to consolidate multiple security layers into a single platform. </a:t>
            </a:r>
          </a:p>
          <a:p>
            <a:pPr marL="177800" indent="-177800" defTabSz="684213">
              <a:spcBef>
                <a:spcPts val="0"/>
              </a:spcBef>
              <a:spcAft>
                <a:spcPts val="600"/>
              </a:spcAft>
              <a:buClr>
                <a:schemeClr val="tx2"/>
              </a:buClr>
              <a:buSzPct val="90000"/>
              <a:buFont typeface="Arial" pitchFamily="34" charset="0"/>
              <a:buChar char="•"/>
            </a:pPr>
            <a:r>
              <a:rPr lang="en-US" sz="1600" dirty="0">
                <a:solidFill>
                  <a:srgbClr val="000000"/>
                </a:solidFill>
                <a:latin typeface="+mn-lt"/>
                <a:ea typeface="ＭＳ Ｐゴシック" charset="0"/>
                <a:cs typeface="CiscoSans"/>
              </a:rPr>
              <a:t>Firepower services include application visibility and control, Firepower Next-Generation IPS (NGIPS), reputation and category-based URL filtering, and Advanced Malware Protection (AMP).</a:t>
            </a:r>
          </a:p>
        </p:txBody>
      </p:sp>
    </p:spTree>
    <p:custDataLst>
      <p:tags r:id="rId1"/>
    </p:custDataLst>
    <p:extLst>
      <p:ext uri="{BB962C8B-B14F-4D97-AF65-F5344CB8AC3E}">
        <p14:creationId xmlns:p14="http://schemas.microsoft.com/office/powerpoint/2010/main" val="411673903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Next-Generation Firewalls (Contd.)</a:t>
            </a:r>
          </a:p>
        </p:txBody>
      </p:sp>
      <p:sp>
        <p:nvSpPr>
          <p:cNvPr id="3" name="Content Placeholder 1"/>
          <p:cNvSpPr/>
          <p:nvPr/>
        </p:nvSpPr>
        <p:spPr>
          <a:xfrm>
            <a:off x="142690" y="785292"/>
            <a:ext cx="3257735" cy="1954381"/>
          </a:xfrm>
          <a:prstGeom prst="rect">
            <a:avLst/>
          </a:prstGeom>
        </p:spPr>
        <p:txBody>
          <a:bodyPr wrap="square">
            <a:spAutoFit/>
          </a:bodyPr>
          <a:lstStyle/>
          <a:p>
            <a:pPr defTabSz="684213">
              <a:spcBef>
                <a:spcPts val="0"/>
              </a:spcBef>
              <a:spcAft>
                <a:spcPts val="0"/>
              </a:spcAft>
              <a:buClr>
                <a:schemeClr val="tx2"/>
              </a:buClr>
              <a:buSzPct val="90000"/>
            </a:pPr>
            <a:r>
              <a:rPr lang="en-US" sz="1600" dirty="0">
                <a:solidFill>
                  <a:srgbClr val="000000"/>
                </a:solidFill>
                <a:latin typeface="+mn-lt"/>
                <a:ea typeface="ＭＳ Ｐゴシック" charset="0"/>
                <a:cs typeface="CiscoSans"/>
              </a:rPr>
              <a:t>Common NGFW events include:</a:t>
            </a:r>
          </a:p>
          <a:p>
            <a:pPr marL="169200" indent="-169200" defTabSz="684213">
              <a:spcBef>
                <a:spcPts val="600"/>
              </a:spcBef>
              <a:spcAft>
                <a:spcPts val="0"/>
              </a:spcAft>
              <a:buClr>
                <a:schemeClr val="tx2"/>
              </a:buClr>
              <a:buSzPct val="90000"/>
              <a:buFont typeface="Arial" panose="020B0604020202020204" pitchFamily="34" charset="0"/>
              <a:buChar char="•"/>
            </a:pPr>
            <a:r>
              <a:rPr lang="en-US" sz="1600" dirty="0">
                <a:solidFill>
                  <a:srgbClr val="000000"/>
                </a:solidFill>
                <a:latin typeface="+mn-lt"/>
                <a:ea typeface="ＭＳ Ｐゴシック" charset="0"/>
                <a:cs typeface="CiscoSans"/>
              </a:rPr>
              <a:t>Connection Event</a:t>
            </a:r>
          </a:p>
          <a:p>
            <a:pPr marL="169200" indent="-169200" defTabSz="684213">
              <a:spcBef>
                <a:spcPts val="600"/>
              </a:spcBef>
              <a:spcAft>
                <a:spcPts val="0"/>
              </a:spcAft>
              <a:buClr>
                <a:schemeClr val="tx2"/>
              </a:buClr>
              <a:buSzPct val="90000"/>
              <a:buFont typeface="Arial" panose="020B0604020202020204" pitchFamily="34" charset="0"/>
              <a:buChar char="•"/>
            </a:pPr>
            <a:r>
              <a:rPr lang="en-US" sz="1600" dirty="0">
                <a:solidFill>
                  <a:srgbClr val="000000"/>
                </a:solidFill>
                <a:latin typeface="+mn-lt"/>
                <a:ea typeface="ＭＳ Ｐゴシック" charset="0"/>
                <a:cs typeface="CiscoSans"/>
              </a:rPr>
              <a:t>Intrusion Event</a:t>
            </a:r>
          </a:p>
          <a:p>
            <a:pPr marL="169200" indent="-169200" defTabSz="684213">
              <a:spcBef>
                <a:spcPts val="600"/>
              </a:spcBef>
              <a:spcAft>
                <a:spcPts val="0"/>
              </a:spcAft>
              <a:buClr>
                <a:schemeClr val="tx2"/>
              </a:buClr>
              <a:buSzPct val="90000"/>
              <a:buFont typeface="Arial" panose="020B0604020202020204" pitchFamily="34" charset="0"/>
              <a:buChar char="•"/>
            </a:pPr>
            <a:r>
              <a:rPr lang="en-US" sz="1600" dirty="0">
                <a:solidFill>
                  <a:srgbClr val="000000"/>
                </a:solidFill>
                <a:latin typeface="+mn-lt"/>
                <a:ea typeface="ＭＳ Ｐゴシック" charset="0"/>
                <a:cs typeface="CiscoSans"/>
              </a:rPr>
              <a:t>Host or Endpoint Event</a:t>
            </a:r>
          </a:p>
          <a:p>
            <a:pPr marL="169200" indent="-169200" defTabSz="684213">
              <a:spcBef>
                <a:spcPts val="600"/>
              </a:spcBef>
              <a:spcAft>
                <a:spcPts val="0"/>
              </a:spcAft>
              <a:buClr>
                <a:schemeClr val="tx2"/>
              </a:buClr>
              <a:buSzPct val="90000"/>
              <a:buFont typeface="Arial" panose="020B0604020202020204" pitchFamily="34" charset="0"/>
              <a:buChar char="•"/>
            </a:pPr>
            <a:r>
              <a:rPr lang="en-US" sz="1600" dirty="0">
                <a:solidFill>
                  <a:srgbClr val="000000"/>
                </a:solidFill>
                <a:latin typeface="+mn-lt"/>
                <a:ea typeface="ＭＳ Ｐゴシック" charset="0"/>
                <a:cs typeface="CiscoSans"/>
              </a:rPr>
              <a:t>Network Discovery Event</a:t>
            </a:r>
          </a:p>
          <a:p>
            <a:pPr marL="169200" indent="-169200" defTabSz="684213">
              <a:spcBef>
                <a:spcPts val="600"/>
              </a:spcBef>
              <a:spcAft>
                <a:spcPts val="0"/>
              </a:spcAft>
              <a:buClr>
                <a:schemeClr val="tx2"/>
              </a:buClr>
              <a:buSzPct val="90000"/>
              <a:buFont typeface="Arial" panose="020B0604020202020204" pitchFamily="34" charset="0"/>
              <a:buChar char="•"/>
            </a:pPr>
            <a:r>
              <a:rPr lang="en-US" sz="1600" dirty="0" err="1">
                <a:solidFill>
                  <a:srgbClr val="000000"/>
                </a:solidFill>
                <a:latin typeface="+mn-lt"/>
                <a:ea typeface="ＭＳ Ｐゴシック" charset="0"/>
                <a:cs typeface="CiscoSans"/>
              </a:rPr>
              <a:t>Netflow</a:t>
            </a:r>
            <a:r>
              <a:rPr lang="en-US" sz="1600" dirty="0">
                <a:solidFill>
                  <a:srgbClr val="000000"/>
                </a:solidFill>
                <a:latin typeface="+mn-lt"/>
                <a:ea typeface="ＭＳ Ｐゴシック" charset="0"/>
                <a:cs typeface="CiscoSans"/>
              </a:rPr>
              <a:t> Event</a:t>
            </a:r>
          </a:p>
        </p:txBody>
      </p:sp>
      <p:sp>
        <p:nvSpPr>
          <p:cNvPr id="2" name="Text Box 3">
            <a:extLst>
              <a:ext uri="{FF2B5EF4-FFF2-40B4-BE49-F238E27FC236}">
                <a16:creationId xmlns:a16="http://schemas.microsoft.com/office/drawing/2014/main" id="{89DBF8CB-EEB8-4B36-A107-269A399497D4}"/>
              </a:ext>
            </a:extLst>
          </p:cNvPr>
          <p:cNvSpPr/>
          <p:nvPr/>
        </p:nvSpPr>
        <p:spPr>
          <a:xfrm>
            <a:off x="4243282" y="770486"/>
            <a:ext cx="2943434" cy="338554"/>
          </a:xfrm>
          <a:prstGeom prst="rect">
            <a:avLst/>
          </a:prstGeom>
        </p:spPr>
        <p:txBody>
          <a:bodyPr wrap="none">
            <a:spAutoFit/>
          </a:bodyPr>
          <a:lstStyle/>
          <a:p>
            <a:r>
              <a:rPr lang="en-US" sz="1600" b="1" dirty="0">
                <a:solidFill>
                  <a:srgbClr val="000000"/>
                </a:solidFill>
                <a:latin typeface="+mn-lt"/>
                <a:ea typeface="ＭＳ Ｐゴシック" charset="0"/>
                <a:cs typeface="CiscoSans"/>
              </a:rPr>
              <a:t>Services Provided by NGFW</a:t>
            </a:r>
          </a:p>
        </p:txBody>
      </p:sp>
      <p:pic>
        <p:nvPicPr>
          <p:cNvPr id="5" name="Picture 2">
            <a:extLst>
              <a:ext uri="{FF2B5EF4-FFF2-40B4-BE49-F238E27FC236}">
                <a16:creationId xmlns:a16="http://schemas.microsoft.com/office/drawing/2014/main" id="{0A7488AA-FF79-4E0C-8BB3-1568A9142C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5675" y="1137616"/>
            <a:ext cx="5522472" cy="3600000"/>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74249987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3"/>
          <p:cNvSpPr>
            <a:spLocks noGrp="1" noChangeArrowheads="1"/>
          </p:cNvSpPr>
          <p:nvPr>
            <p:ph type="title"/>
          </p:nvPr>
        </p:nvSpPr>
        <p:spPr/>
        <p:txBody>
          <a:bodyPr/>
          <a:lstStyle/>
          <a:p>
            <a:pPr eaLnBrk="1" hangingPunct="1"/>
            <a:r>
              <a:rPr lang="en-US" dirty="0"/>
              <a:t>Check Your Understanding</a:t>
            </a:r>
          </a:p>
        </p:txBody>
      </p:sp>
      <p:sp>
        <p:nvSpPr>
          <p:cNvPr id="7171" name="Content Placeholder 4"/>
          <p:cNvSpPr>
            <a:spLocks noGrp="1" noChangeArrowheads="1"/>
          </p:cNvSpPr>
          <p:nvPr>
            <p:ph idx="1"/>
          </p:nvPr>
        </p:nvSpPr>
        <p:spPr>
          <a:xfrm>
            <a:off x="145357" y="800101"/>
            <a:ext cx="8878570" cy="3643747"/>
          </a:xfrm>
        </p:spPr>
        <p:txBody>
          <a:bodyPr/>
          <a:lstStyle/>
          <a:p>
            <a:pPr>
              <a:spcBef>
                <a:spcPct val="30000"/>
              </a:spcBef>
              <a:buClrTx/>
              <a:buSzPct val="100000"/>
              <a:buFont typeface="Arial"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ClrTx/>
              <a:buSzPct val="100000"/>
              <a:buFont typeface="Arial" pitchFamily="34" charset="0"/>
              <a:buChar char="•"/>
            </a:pPr>
            <a:r>
              <a:rPr lang="en-US" sz="1600" dirty="0"/>
              <a:t>Check Your Understanding activities </a:t>
            </a:r>
            <a:r>
              <a:rPr lang="en-US" sz="1600" b="1" i="1" dirty="0"/>
              <a:t>do not </a:t>
            </a:r>
            <a:r>
              <a:rPr lang="en-US" sz="1600" dirty="0"/>
              <a:t>affect student grades.</a:t>
            </a:r>
          </a:p>
          <a:p>
            <a:pPr>
              <a:spcBef>
                <a:spcPct val="30000"/>
              </a:spcBef>
              <a:buClrTx/>
              <a:buSzPct val="100000"/>
              <a:buFont typeface="Arial"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ClrTx/>
              <a:buSzPct val="100000"/>
              <a:buFont typeface="Arial" pitchFamily="34" charset="0"/>
              <a:buChar char="•"/>
            </a:pPr>
            <a:endParaRPr lang="en-US" sz="1600" dirty="0"/>
          </a:p>
          <a:p>
            <a:pPr eaLnBrk="1" hangingPunct="1">
              <a:spcBef>
                <a:spcPct val="30000"/>
              </a:spcBef>
              <a:buClrTx/>
              <a:buSzPct val="100000"/>
              <a:buNone/>
            </a:pPr>
            <a:endParaRPr lang="en-US" sz="1600"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Packet Tracer - Explore a NetFlow Implementation</a:t>
            </a:r>
          </a:p>
        </p:txBody>
      </p:sp>
      <p:sp>
        <p:nvSpPr>
          <p:cNvPr id="10" name="Content Placeholder 1"/>
          <p:cNvSpPr/>
          <p:nvPr/>
        </p:nvSpPr>
        <p:spPr>
          <a:xfrm>
            <a:off x="200025" y="785292"/>
            <a:ext cx="8763000" cy="646331"/>
          </a:xfrm>
          <a:prstGeom prst="rect">
            <a:avLst/>
          </a:prstGeom>
        </p:spPr>
        <p:txBody>
          <a:bodyPr wrap="square">
            <a:spAutoFit/>
          </a:bodyPr>
          <a:lstStyle/>
          <a:p>
            <a:r>
              <a:rPr lang="en-US" dirty="0">
                <a:solidFill>
                  <a:srgbClr val="000000"/>
                </a:solidFill>
                <a:latin typeface="+mn-lt"/>
                <a:ea typeface="ＭＳ Ｐゴシック" charset="0"/>
                <a:cs typeface="CiscoSans"/>
              </a:rPr>
              <a:t>In this Packet Tracer activity, you will do the following:</a:t>
            </a:r>
          </a:p>
          <a:p>
            <a:pPr marL="177800" indent="-177800" defTabSz="684213">
              <a:spcBef>
                <a:spcPts val="0"/>
              </a:spcBef>
              <a:spcAft>
                <a:spcPts val="600"/>
              </a:spcAft>
              <a:buClr>
                <a:schemeClr val="tx2"/>
              </a:buClr>
              <a:buSzPct val="90000"/>
              <a:buFont typeface="Arial" pitchFamily="34" charset="0"/>
              <a:buChar char="•"/>
            </a:pPr>
            <a:r>
              <a:rPr lang="en-US" dirty="0">
                <a:solidFill>
                  <a:srgbClr val="000000"/>
                </a:solidFill>
                <a:latin typeface="+mn-lt"/>
                <a:ea typeface="ＭＳ Ｐゴシック" charset="0"/>
                <a:cs typeface="CiscoSans"/>
              </a:rPr>
              <a:t> Explore an implementation of NetFlow.</a:t>
            </a:r>
          </a:p>
        </p:txBody>
      </p:sp>
    </p:spTree>
    <p:custDataLst>
      <p:tags r:id="rId1"/>
    </p:custDataLst>
    <p:extLst>
      <p:ext uri="{BB962C8B-B14F-4D97-AF65-F5344CB8AC3E}">
        <p14:creationId xmlns:p14="http://schemas.microsoft.com/office/powerpoint/2010/main" val="387670601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72815" y="27741"/>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Logs </a:t>
            </a:r>
          </a:p>
          <a:p>
            <a:r>
              <a:rPr lang="en-US" dirty="0"/>
              <a:t>Packet Tracer - Logging from Multiple Sources</a:t>
            </a:r>
          </a:p>
        </p:txBody>
      </p:sp>
      <p:sp>
        <p:nvSpPr>
          <p:cNvPr id="10" name="Content Placeholder 1"/>
          <p:cNvSpPr/>
          <p:nvPr/>
        </p:nvSpPr>
        <p:spPr>
          <a:xfrm>
            <a:off x="200025" y="785292"/>
            <a:ext cx="8763000" cy="923330"/>
          </a:xfrm>
          <a:prstGeom prst="rect">
            <a:avLst/>
          </a:prstGeom>
        </p:spPr>
        <p:txBody>
          <a:bodyPr wrap="square">
            <a:spAutoFit/>
          </a:bodyPr>
          <a:lstStyle/>
          <a:p>
            <a:r>
              <a:rPr lang="en-US" dirty="0">
                <a:solidFill>
                  <a:srgbClr val="000000"/>
                </a:solidFill>
                <a:latin typeface="+mn-lt"/>
                <a:ea typeface="ＭＳ Ｐゴシック" charset="0"/>
                <a:cs typeface="CiscoSans"/>
              </a:rPr>
              <a:t>In this Packet Tracer activity, you will do the following:</a:t>
            </a:r>
          </a:p>
          <a:p>
            <a:pPr marL="177800" indent="-177800" defTabSz="684213">
              <a:spcBef>
                <a:spcPts val="0"/>
              </a:spcBef>
              <a:spcAft>
                <a:spcPts val="600"/>
              </a:spcAft>
              <a:buClr>
                <a:schemeClr val="tx2"/>
              </a:buClr>
              <a:buSzPct val="90000"/>
              <a:buFont typeface="Arial" pitchFamily="34" charset="0"/>
              <a:buChar char="•"/>
            </a:pPr>
            <a:r>
              <a:rPr lang="en-US" dirty="0">
                <a:solidFill>
                  <a:srgbClr val="000000"/>
                </a:solidFill>
                <a:latin typeface="+mn-lt"/>
                <a:ea typeface="ＭＳ Ｐゴシック" charset="0"/>
                <a:cs typeface="CiscoSans"/>
              </a:rPr>
              <a:t> Use Packet Tracer to compare network data generated by multiple sources including syslog, AAA, and NetFlow.</a:t>
            </a:r>
          </a:p>
        </p:txBody>
      </p:sp>
    </p:spTree>
    <p:custDataLst>
      <p:tags r:id="rId1"/>
    </p:custDataLst>
    <p:extLst>
      <p:ext uri="{BB962C8B-B14F-4D97-AF65-F5344CB8AC3E}">
        <p14:creationId xmlns:p14="http://schemas.microsoft.com/office/powerpoint/2010/main" val="146630155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969" y="1787691"/>
            <a:ext cx="8542421" cy="1491917"/>
          </a:xfrm>
        </p:spPr>
        <p:txBody>
          <a:bodyPr/>
          <a:lstStyle/>
          <a:p>
            <a:r>
              <a:rPr lang="en-US" dirty="0">
                <a:solidFill>
                  <a:schemeClr val="accent5">
                    <a:lumMod val="40000"/>
                    <a:lumOff val="60000"/>
                  </a:schemeClr>
                </a:solidFill>
              </a:rPr>
              <a:t>25.4 Network Security Data Summary</a:t>
            </a:r>
          </a:p>
        </p:txBody>
      </p:sp>
    </p:spTree>
    <p:custDataLst>
      <p:tags r:id="rId1"/>
    </p:custDataLst>
    <p:extLst>
      <p:ext uri="{BB962C8B-B14F-4D97-AF65-F5344CB8AC3E}">
        <p14:creationId xmlns:p14="http://schemas.microsoft.com/office/powerpoint/2010/main" val="184559768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p:txBody>
          <a:bodyPr/>
          <a:lstStyle/>
          <a:p>
            <a:r>
              <a:rPr lang="en-US" sz="1600" dirty="0"/>
              <a:t>Network Security Data Summary</a:t>
            </a:r>
            <a:br>
              <a:rPr lang="en-US" altLang="en-US" sz="1600" dirty="0"/>
            </a:br>
            <a:r>
              <a:rPr lang="en-US" dirty="0"/>
              <a:t>What Did I Learn in this Module?</a:t>
            </a:r>
          </a:p>
        </p:txBody>
      </p:sp>
      <p:sp>
        <p:nvSpPr>
          <p:cNvPr id="10" name="Content Placeholder 1"/>
          <p:cNvSpPr txBox="1">
            <a:spLocks noChangeArrowheads="1"/>
          </p:cNvSpPr>
          <p:nvPr/>
        </p:nvSpPr>
        <p:spPr bwMode="auto">
          <a:xfrm>
            <a:off x="154113" y="710563"/>
            <a:ext cx="8871132" cy="364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Alert data consists of messages that are generated by intrusion prevention systems (IPSs) or intrusion detection systems (IDSs) in response to traffic that violates a rule or matches the signature of a known exploit. </a:t>
            </a:r>
          </a:p>
          <a:p>
            <a:pPr>
              <a:buFont typeface="Arial" pitchFamily="34" charset="0"/>
              <a:buChar char="•"/>
            </a:pPr>
            <a:r>
              <a:rPr lang="en-US" sz="1600" dirty="0"/>
              <a:t>Within the Security Onion suite of NSM tools, alerts are generated by Snort and are made readable and searchable by the Sguil, Squert, and Kibana applications.</a:t>
            </a:r>
          </a:p>
          <a:p>
            <a:pPr>
              <a:buFont typeface="Arial" pitchFamily="34" charset="0"/>
              <a:buChar char="•"/>
            </a:pPr>
            <a:r>
              <a:rPr lang="en-US" sz="1600" dirty="0"/>
              <a:t>Session data will include identifying information such as the five tuples of source and destination IP addresses, source and destination port numbers, and the IP code for the protocol in use. </a:t>
            </a:r>
          </a:p>
          <a:p>
            <a:pPr>
              <a:buFont typeface="Arial" pitchFamily="34" charset="0"/>
              <a:buChar char="•"/>
            </a:pPr>
            <a:r>
              <a:rPr lang="en-US" sz="1600" dirty="0"/>
              <a:t>Data about the session typically includes a session ID, the amount of data transferred by source and destination, and information related to the duration of the session.</a:t>
            </a:r>
          </a:p>
          <a:p>
            <a:pPr>
              <a:buFont typeface="Arial" pitchFamily="34" charset="0"/>
              <a:buChar char="•"/>
            </a:pPr>
            <a:r>
              <a:rPr lang="en-US" sz="1600" dirty="0"/>
              <a:t>Full packet captures contain the actual contents of data conversations, such as the text of email messages, the HTML in webpages, and the files that enter or leave the network.</a:t>
            </a:r>
          </a:p>
          <a:p>
            <a:pPr>
              <a:buFont typeface="Arial" pitchFamily="34" charset="0"/>
              <a:buChar char="•"/>
            </a:pPr>
            <a:r>
              <a:rPr lang="en-US" sz="1600" dirty="0"/>
              <a:t>Statistical data is created through the analysis of various forms of network data. </a:t>
            </a:r>
          </a:p>
        </p:txBody>
      </p:sp>
    </p:spTree>
    <p:custDataLst>
      <p:tags r:id="rId1"/>
    </p:custDataLst>
    <p:extLst>
      <p:ext uri="{BB962C8B-B14F-4D97-AF65-F5344CB8AC3E}">
        <p14:creationId xmlns:p14="http://schemas.microsoft.com/office/powerpoint/2010/main" val="129086549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p:txBody>
          <a:bodyPr/>
          <a:lstStyle/>
          <a:p>
            <a:r>
              <a:rPr lang="en-US" sz="1600" dirty="0"/>
              <a:t>Network Security Data Summary</a:t>
            </a:r>
            <a:br>
              <a:rPr lang="en-US" altLang="en-US" sz="1600" dirty="0"/>
            </a:br>
            <a:r>
              <a:rPr lang="en-US" dirty="0"/>
              <a:t>What Did I Learn in this Module? (Contd.)</a:t>
            </a:r>
          </a:p>
        </p:txBody>
      </p:sp>
      <p:sp>
        <p:nvSpPr>
          <p:cNvPr id="10" name="Content Placeholder 1"/>
          <p:cNvSpPr txBox="1">
            <a:spLocks noChangeArrowheads="1"/>
          </p:cNvSpPr>
          <p:nvPr/>
        </p:nvSpPr>
        <p:spPr bwMode="auto">
          <a:xfrm>
            <a:off x="142238" y="746188"/>
            <a:ext cx="8894883" cy="364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Host-based intrusion detection systems (HIDS) run on individual hosts.  </a:t>
            </a:r>
          </a:p>
          <a:p>
            <a:pPr>
              <a:buFont typeface="Arial" pitchFamily="34" charset="0"/>
              <a:buChar char="•"/>
            </a:pPr>
            <a:r>
              <a:rPr lang="en-US" sz="1600" dirty="0"/>
              <a:t>Syslog incudes specifications for message formats, a client-server application structure, and network protocol. </a:t>
            </a:r>
          </a:p>
          <a:p>
            <a:pPr>
              <a:buFont typeface="Arial" pitchFamily="34" charset="0"/>
              <a:buChar char="•"/>
            </a:pPr>
            <a:r>
              <a:rPr lang="en-US" sz="1600" dirty="0"/>
              <a:t>Server logs are an essential source of data for network security monitoring.</a:t>
            </a:r>
          </a:p>
          <a:p>
            <a:pPr>
              <a:buFont typeface="Arial" pitchFamily="34" charset="0"/>
              <a:buChar char="•"/>
            </a:pPr>
            <a:r>
              <a:rPr lang="en-US" sz="1600" dirty="0"/>
              <a:t>DNS proxy server logs document all the DNS queries and responses that occur on the network. </a:t>
            </a:r>
          </a:p>
          <a:p>
            <a:pPr>
              <a:buFont typeface="Arial" pitchFamily="34" charset="0"/>
              <a:buChar char="•"/>
            </a:pPr>
            <a:r>
              <a:rPr lang="en-US" sz="1600" dirty="0"/>
              <a:t>DNS proxy logs are useful for identifying hosts that may have visited dangerous websites and for identifying DNS data exfiltration and connections to malware command-and-control servers.</a:t>
            </a:r>
          </a:p>
          <a:p>
            <a:pPr>
              <a:buFont typeface="Arial" pitchFamily="34" charset="0"/>
              <a:buChar char="•"/>
            </a:pPr>
            <a:r>
              <a:rPr lang="en-US" sz="1600" dirty="0"/>
              <a:t>SIEM combines the essential functions of security event management (SEM) and security information management (SIM) tools to provide a comprehensive view of the enterprise network using log collection, normalization, correlation, aggregation, reporting, and compliance.</a:t>
            </a:r>
          </a:p>
          <a:p>
            <a:pPr>
              <a:buFont typeface="Arial" pitchFamily="34" charset="0"/>
              <a:buChar char="•"/>
            </a:pPr>
            <a:endParaRPr lang="en-US" sz="1600" dirty="0"/>
          </a:p>
          <a:p>
            <a:pPr>
              <a:buFont typeface="Arial" pitchFamily="34" charset="0"/>
              <a:buChar char="•"/>
            </a:pPr>
            <a:endParaRPr lang="en-US" sz="1600" dirty="0"/>
          </a:p>
          <a:p>
            <a:pPr>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344547798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p:txBody>
          <a:bodyPr/>
          <a:lstStyle/>
          <a:p>
            <a:r>
              <a:rPr lang="en-US" sz="1600" dirty="0"/>
              <a:t>Network Security Data Summary</a:t>
            </a:r>
            <a:br>
              <a:rPr lang="en-US" altLang="en-US" sz="1600" dirty="0"/>
            </a:br>
            <a:r>
              <a:rPr lang="en-US" dirty="0"/>
              <a:t>What Did I Learn in this Module? (Contd.)</a:t>
            </a:r>
          </a:p>
        </p:txBody>
      </p:sp>
      <p:sp>
        <p:nvSpPr>
          <p:cNvPr id="10" name="Content Placeholder 1"/>
          <p:cNvSpPr txBox="1">
            <a:spLocks noChangeArrowheads="1"/>
          </p:cNvSpPr>
          <p:nvPr/>
        </p:nvSpPr>
        <p:spPr bwMode="auto">
          <a:xfrm>
            <a:off x="136434" y="784549"/>
            <a:ext cx="8871132" cy="364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600" dirty="0"/>
              <a:t>The tcpdump command line tool is a very popular packet analyzer. </a:t>
            </a:r>
            <a:r>
              <a:rPr lang="en-US" sz="1600" b="0" i="0" dirty="0">
                <a:effectLst/>
              </a:rPr>
              <a:t>It can display packet captures in real time or write packet captures to a file. </a:t>
            </a:r>
          </a:p>
          <a:p>
            <a:pPr>
              <a:buFont typeface="Arial" pitchFamily="34" charset="0"/>
              <a:buChar char="•"/>
            </a:pPr>
            <a:r>
              <a:rPr lang="en-US" sz="1600" dirty="0"/>
              <a:t>NetFlow provides valuable information about network users and applications, peak usage times, and traffic routing.</a:t>
            </a:r>
          </a:p>
          <a:p>
            <a:pPr>
              <a:buFont typeface="Arial" pitchFamily="34" charset="0"/>
              <a:buChar char="•"/>
            </a:pPr>
            <a:r>
              <a:rPr lang="en-US" sz="1600" dirty="0"/>
              <a:t>Cisco Application Visibility and Control uses Cisco next-generation network-based application recognition version 2 (NBAR2), also known as Next-Generation NBAR.</a:t>
            </a:r>
          </a:p>
          <a:p>
            <a:pPr>
              <a:buFont typeface="Arial" pitchFamily="34" charset="0"/>
              <a:buChar char="•"/>
            </a:pPr>
            <a:r>
              <a:rPr lang="en-US" sz="1600" dirty="0"/>
              <a:t>Devices such as the Cisco Email Security Appliance (ESA) and the Cisco Web Security Appliance (WSA), provide a wide range of functionalities for security monitoring by utilizing content filtering. </a:t>
            </a:r>
          </a:p>
          <a:p>
            <a:pPr>
              <a:buFont typeface="Arial" pitchFamily="34" charset="0"/>
              <a:buChar char="•"/>
            </a:pPr>
            <a:r>
              <a:rPr lang="en-US" sz="1600" dirty="0"/>
              <a:t>Proxy servers are devices that act as intermediaries for network clients. </a:t>
            </a:r>
          </a:p>
          <a:p>
            <a:pPr>
              <a:buFont typeface="Arial" pitchFamily="34" charset="0"/>
              <a:buChar char="•"/>
            </a:pPr>
            <a:r>
              <a:rPr lang="en-US" sz="1600" dirty="0"/>
              <a:t>NextGen Firewall devices extend network security beyond IP addresses and Layer 4 port numbers to the application layer and beyond. </a:t>
            </a:r>
          </a:p>
          <a:p>
            <a:pPr>
              <a:buFont typeface="Arial" pitchFamily="34" charset="0"/>
              <a:buChar char="•"/>
            </a:pPr>
            <a:endParaRPr lang="en-US" sz="1600" dirty="0"/>
          </a:p>
          <a:p>
            <a:pPr>
              <a:buFont typeface="Arial" pitchFamily="34" charset="0"/>
              <a:buChar char="•"/>
            </a:pPr>
            <a:endParaRPr lang="en-US" sz="1600" dirty="0"/>
          </a:p>
        </p:txBody>
      </p:sp>
    </p:spTree>
    <p:custDataLst>
      <p:tags r:id="rId1"/>
    </p:custDataLst>
    <p:extLst>
      <p:ext uri="{BB962C8B-B14F-4D97-AF65-F5344CB8AC3E}">
        <p14:creationId xmlns:p14="http://schemas.microsoft.com/office/powerpoint/2010/main" val="1526172397"/>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25</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507606066"/>
              </p:ext>
            </p:extLst>
          </p:nvPr>
        </p:nvGraphicFramePr>
        <p:xfrm>
          <a:off x="225631" y="909135"/>
          <a:ext cx="8728363" cy="2834640"/>
        </p:xfrm>
        <a:graphic>
          <a:graphicData uri="http://schemas.openxmlformats.org/drawingml/2006/table">
            <a:tbl>
              <a:tblPr firstRow="1" bandRow="1">
                <a:tableStyleId>{F5AB1C69-6EDB-4FF4-983F-18BD219EF322}</a:tableStyleId>
              </a:tblPr>
              <a:tblGrid>
                <a:gridCol w="4217527">
                  <a:extLst>
                    <a:ext uri="{9D8B030D-6E8A-4147-A177-3AD203B41FA5}">
                      <a16:colId xmlns:a16="http://schemas.microsoft.com/office/drawing/2014/main" val="2731093094"/>
                    </a:ext>
                  </a:extLst>
                </a:gridCol>
                <a:gridCol w="4510836">
                  <a:extLst>
                    <a:ext uri="{9D8B030D-6E8A-4147-A177-3AD203B41FA5}">
                      <a16:colId xmlns:a16="http://schemas.microsoft.com/office/drawing/2014/main" val="2353496225"/>
                    </a:ext>
                  </a:extLst>
                </a:gridCol>
              </a:tblGrid>
              <a:tr h="2362129">
                <a:tc>
                  <a:txBody>
                    <a:bodyPr/>
                    <a:lstStyle/>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Intrusion Prevention Systems (IPSs)</a:t>
                      </a: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Intrusion Detection Systems (IDSs)</a:t>
                      </a:r>
                    </a:p>
                    <a:p>
                      <a:pPr marL="173038" indent="-173038">
                        <a:spcBef>
                          <a:spcPts val="200"/>
                        </a:spcBef>
                        <a:spcAft>
                          <a:spcPts val="200"/>
                        </a:spcAft>
                        <a:buFont typeface="Arial" panose="020B0604020202020204" pitchFamily="34" charset="0"/>
                        <a:buChar char="•"/>
                      </a:pPr>
                      <a:r>
                        <a:rPr lang="en-GB" sz="1600" b="0" kern="1200" dirty="0">
                          <a:solidFill>
                            <a:schemeClr val="tx1"/>
                          </a:solidFill>
                          <a:latin typeface="+mn-lt"/>
                          <a:ea typeface="+mn-ea"/>
                          <a:cs typeface="+mn-cs"/>
                        </a:rPr>
                        <a:t>Host-based Intrusion Detection Systems (HIDS) </a:t>
                      </a: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Local Security Authority Subsystem Service (LSASS) </a:t>
                      </a: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Internet Information Server (IIS)</a:t>
                      </a: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Security Information and Event Management (SIEM) </a:t>
                      </a: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Application Visibility and Control (AVC)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Network-Based Application Recognition version 2 (NBAR2)</a:t>
                      </a: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Email Security Appliance (ESA) </a:t>
                      </a: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Web Security Appliance (WSA)</a:t>
                      </a: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Data Loss Prevention (DLP)</a:t>
                      </a: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NextGen Firewall devices (NGFW) </a:t>
                      </a: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Next-Generation IPS (NGIPS)</a:t>
                      </a:r>
                    </a:p>
                    <a:p>
                      <a:pPr marL="173038" indent="-173038">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Advanced Malware Protection (AMP)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1951661893"/>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3"/>
          <p:cNvSpPr>
            <a:spLocks noGrp="1" noChangeArrowheads="1"/>
          </p:cNvSpPr>
          <p:nvPr>
            <p:ph type="title"/>
          </p:nvPr>
        </p:nvSpPr>
        <p:spPr>
          <a:xfrm>
            <a:off x="1" y="41393"/>
            <a:ext cx="9144000" cy="568207"/>
          </a:xfrm>
        </p:spPr>
        <p:txBody>
          <a:bodyPr/>
          <a:lstStyle/>
          <a:p>
            <a:pPr eaLnBrk="1" hangingPunct="1"/>
            <a:r>
              <a:rPr lang="en-US" dirty="0"/>
              <a:t>Module 25: Activities</a:t>
            </a:r>
          </a:p>
        </p:txBody>
      </p:sp>
      <p:sp>
        <p:nvSpPr>
          <p:cNvPr id="6147" name="Content Placeholder 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1"/>
          <p:cNvGraphicFramePr>
            <a:graphicFrameLocks/>
          </p:cNvGraphicFramePr>
          <p:nvPr>
            <p:extLst>
              <p:ext uri="{D42A27DB-BD31-4B8C-83A1-F6EECF244321}">
                <p14:modId xmlns:p14="http://schemas.microsoft.com/office/powerpoint/2010/main" val="2717800259"/>
              </p:ext>
            </p:extLst>
          </p:nvPr>
        </p:nvGraphicFramePr>
        <p:xfrm>
          <a:off x="330978" y="1080641"/>
          <a:ext cx="8306439" cy="2312264"/>
        </p:xfrm>
        <a:graphic>
          <a:graphicData uri="http://schemas.openxmlformats.org/drawingml/2006/table">
            <a:tbl>
              <a:tblPr firstRow="1" bandRow="1">
                <a:tableStyleId>{5C22544A-7EE6-4342-B048-85BDC9FD1C3A}</a:tableStyleId>
              </a:tblPr>
              <a:tblGrid>
                <a:gridCol w="885825">
                  <a:extLst>
                    <a:ext uri="{9D8B030D-6E8A-4147-A177-3AD203B41FA5}">
                      <a16:colId xmlns:a16="http://schemas.microsoft.com/office/drawing/2014/main" val="20001"/>
                    </a:ext>
                  </a:extLst>
                </a:gridCol>
                <a:gridCol w="1853248">
                  <a:extLst>
                    <a:ext uri="{9D8B030D-6E8A-4147-A177-3AD203B41FA5}">
                      <a16:colId xmlns:a16="http://schemas.microsoft.com/office/drawing/2014/main" val="3156509146"/>
                    </a:ext>
                  </a:extLst>
                </a:gridCol>
                <a:gridCol w="3884202">
                  <a:extLst>
                    <a:ext uri="{9D8B030D-6E8A-4147-A177-3AD203B41FA5}">
                      <a16:colId xmlns:a16="http://schemas.microsoft.com/office/drawing/2014/main" val="20002"/>
                    </a:ext>
                  </a:extLst>
                </a:gridCol>
                <a:gridCol w="1683164">
                  <a:extLst>
                    <a:ext uri="{9D8B030D-6E8A-4147-A177-3AD203B41FA5}">
                      <a16:colId xmlns:a16="http://schemas.microsoft.com/office/drawing/2014/main" val="20003"/>
                    </a:ext>
                  </a:extLst>
                </a:gridCol>
              </a:tblGrid>
              <a:tr h="371746">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pPr algn="ctr"/>
                      <a:r>
                        <a:rPr lang="en-US" sz="1200" dirty="0"/>
                        <a:t>Activity Name</a:t>
                      </a:r>
                    </a:p>
                  </a:txBody>
                  <a:tcPr marL="68580" marR="68580" marT="34290" marB="34290" anchor="ctr"/>
                </a:tc>
                <a:tc>
                  <a:txBody>
                    <a:bodyPr/>
                    <a:lstStyle/>
                    <a:p>
                      <a:pPr algn="ctr"/>
                      <a:r>
                        <a:rPr lang="en-US" sz="1200" dirty="0"/>
                        <a:t>Optional?</a:t>
                      </a:r>
                    </a:p>
                  </a:txBody>
                  <a:tcPr marL="68580" marR="68580" marT="34290" marB="34290" anchor="ctr"/>
                </a:tc>
                <a:extLst>
                  <a:ext uri="{0D108BD9-81ED-4DB2-BD59-A6C34878D82A}">
                    <a16:rowId xmlns:a16="http://schemas.microsoft.com/office/drawing/2014/main" val="10000"/>
                  </a:ext>
                </a:extLst>
              </a:tr>
              <a:tr h="422176">
                <a:tc>
                  <a:txBody>
                    <a:bodyPr/>
                    <a:lstStyle/>
                    <a:p>
                      <a:pPr algn="l"/>
                      <a:r>
                        <a:rPr lang="en-IN" sz="1100" dirty="0"/>
                        <a:t>25.1.5</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latin typeface="+mn-lt"/>
                          <a:ea typeface="+mn-ea"/>
                          <a:cs typeface="+mn-cs"/>
                        </a:rPr>
                        <a:t>Check Your</a:t>
                      </a:r>
                      <a:r>
                        <a:rPr lang="en-US" sz="1100" b="0" i="0" kern="1200" baseline="0" dirty="0">
                          <a:solidFill>
                            <a:schemeClr val="dk1"/>
                          </a:solidFill>
                          <a:latin typeface="+mn-lt"/>
                          <a:ea typeface="+mn-ea"/>
                          <a:cs typeface="+mn-cs"/>
                        </a:rPr>
                        <a:t> Understanding</a:t>
                      </a:r>
                      <a:endParaRPr lang="en-US" sz="1100" dirty="0">
                        <a:solidFill>
                          <a:srgbClr val="FF0000"/>
                        </a:solidFill>
                      </a:endParaRPr>
                    </a:p>
                  </a:txBody>
                  <a:tcPr marL="68580" marR="68580" marT="34290" marB="34290" anchor="ctr"/>
                </a:tc>
                <a:tc>
                  <a:txBody>
                    <a:bodyPr/>
                    <a:lstStyle/>
                    <a:p>
                      <a:r>
                        <a:rPr lang="en-GB" sz="1100" b="0" i="0" kern="1200" dirty="0">
                          <a:solidFill>
                            <a:schemeClr val="dk1"/>
                          </a:solidFill>
                          <a:latin typeface="+mn-lt"/>
                          <a:ea typeface="+mn-ea"/>
                          <a:cs typeface="+mn-cs"/>
                        </a:rPr>
                        <a:t>Identify Types of Network Monitoring Data</a:t>
                      </a:r>
                    </a:p>
                  </a:txBody>
                  <a:tcPr marL="68580" marR="68580" marT="34290" marB="34290" anchor="ctr"/>
                </a:tc>
                <a:tc>
                  <a:txBody>
                    <a:bodyPr/>
                    <a:lstStyle/>
                    <a:p>
                      <a:pPr algn="l"/>
                      <a:r>
                        <a:rPr lang="en-US" sz="1100" dirty="0"/>
                        <a:t>Recommended</a:t>
                      </a:r>
                    </a:p>
                  </a:txBody>
                  <a:tcPr marL="68580" marR="68580" marT="34290" marB="34290" anchor="ctr"/>
                </a:tc>
                <a:extLst>
                  <a:ext uri="{0D108BD9-81ED-4DB2-BD59-A6C34878D82A}">
                    <a16:rowId xmlns:a16="http://schemas.microsoft.com/office/drawing/2014/main" val="10001"/>
                  </a:ext>
                </a:extLst>
              </a:tr>
              <a:tr h="291371">
                <a:tc>
                  <a:txBody>
                    <a:bodyPr/>
                    <a:lstStyle/>
                    <a:p>
                      <a:pPr algn="l"/>
                      <a:r>
                        <a:rPr lang="en-IN" sz="1100" dirty="0"/>
                        <a:t>25.2.5</a:t>
                      </a:r>
                      <a:endParaRPr lang="en-US" sz="1100" dirty="0"/>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latin typeface="+mn-lt"/>
                          <a:ea typeface="+mn-ea"/>
                          <a:cs typeface="+mn-cs"/>
                        </a:rPr>
                        <a:t>Check Your</a:t>
                      </a:r>
                      <a:r>
                        <a:rPr lang="en-US" sz="1100" b="0" i="0" kern="1200" baseline="0" dirty="0">
                          <a:solidFill>
                            <a:schemeClr val="dk1"/>
                          </a:solidFill>
                          <a:latin typeface="+mn-lt"/>
                          <a:ea typeface="+mn-ea"/>
                          <a:cs typeface="+mn-cs"/>
                        </a:rPr>
                        <a:t> Understanding</a:t>
                      </a:r>
                      <a:endParaRPr lang="en-US" sz="1100" dirty="0">
                        <a:solidFill>
                          <a:srgbClr val="FF0000"/>
                        </a:solidFill>
                      </a:endParaRP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GB" sz="1100" b="0" i="0" kern="1200" dirty="0">
                          <a:solidFill>
                            <a:schemeClr val="dk1"/>
                          </a:solidFill>
                          <a:latin typeface="+mn-lt"/>
                          <a:ea typeface="+mn-ea"/>
                          <a:cs typeface="+mn-cs"/>
                        </a:rPr>
                        <a:t>Identify Windows Event Security Levels</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dirty="0"/>
                        <a:t>Recommended</a:t>
                      </a:r>
                    </a:p>
                  </a:txBody>
                  <a:tcPr marL="68580" marR="68580" marT="34290" marB="34290" anchor="ctr"/>
                </a:tc>
                <a:extLst>
                  <a:ext uri="{0D108BD9-81ED-4DB2-BD59-A6C34878D82A}">
                    <a16:rowId xmlns:a16="http://schemas.microsoft.com/office/drawing/2014/main" val="10002"/>
                  </a:ext>
                </a:extLst>
              </a:tr>
              <a:tr h="352858">
                <a:tc>
                  <a:txBody>
                    <a:bodyPr/>
                    <a:lstStyle/>
                    <a:p>
                      <a:pPr algn="l"/>
                      <a:r>
                        <a:rPr lang="en-US" sz="1100" dirty="0">
                          <a:solidFill>
                            <a:srgbClr val="58585B"/>
                          </a:solidFill>
                        </a:rPr>
                        <a:t>25.3.8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58585B"/>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Identify the Security Technology from the Data Description</a:t>
                      </a:r>
                    </a:p>
                  </a:txBody>
                  <a:tcPr marL="68580" marR="68580" marT="34290" marB="34290" anchor="ctr"/>
                </a:tc>
                <a:tc>
                  <a:txBody>
                    <a:bodyPr/>
                    <a:lstStyle/>
                    <a:p>
                      <a:pPr algn="l"/>
                      <a:r>
                        <a:rPr lang="en-US" sz="1100" dirty="0"/>
                        <a:t>Recommended</a:t>
                      </a:r>
                    </a:p>
                  </a:txBody>
                  <a:tcPr marL="68580" marR="68580" marT="34290" marB="34290" anchor="ctr"/>
                </a:tc>
                <a:extLst>
                  <a:ext uri="{0D108BD9-81ED-4DB2-BD59-A6C34878D82A}">
                    <a16:rowId xmlns:a16="http://schemas.microsoft.com/office/drawing/2014/main" val="3039725069"/>
                  </a:ext>
                </a:extLst>
              </a:tr>
              <a:tr h="291371">
                <a:tc>
                  <a:txBody>
                    <a:bodyPr/>
                    <a:lstStyle/>
                    <a:p>
                      <a:pPr algn="l"/>
                      <a:r>
                        <a:rPr lang="en-US" sz="1100" dirty="0"/>
                        <a:t>25.3.9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Check Your</a:t>
                      </a:r>
                      <a:r>
                        <a:rPr lang="en-US" sz="1100" baseline="0" dirty="0"/>
                        <a:t> Understanding</a:t>
                      </a:r>
                      <a:endParaRPr lang="en-US" sz="1100" dirty="0"/>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Identify the NextGen Firewall Event Types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noProof="0" dirty="0"/>
                        <a:t>Recommended</a:t>
                      </a:r>
                    </a:p>
                  </a:txBody>
                  <a:tcPr marL="68580" marR="68580" marT="34290" marB="34290" anchor="ctr"/>
                </a:tc>
                <a:extLst>
                  <a:ext uri="{0D108BD9-81ED-4DB2-BD59-A6C34878D82A}">
                    <a16:rowId xmlns:a16="http://schemas.microsoft.com/office/drawing/2014/main" val="1814984366"/>
                  </a:ext>
                </a:extLst>
              </a:tr>
              <a:tr h="291371">
                <a:tc>
                  <a:txBody>
                    <a:bodyPr/>
                    <a:lstStyle/>
                    <a:p>
                      <a:pPr algn="l"/>
                      <a:r>
                        <a:rPr lang="en-US" sz="1100" dirty="0"/>
                        <a:t>25.3.10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GB" sz="1100" b="0" i="0" kern="1200" dirty="0">
                          <a:solidFill>
                            <a:schemeClr val="dk1"/>
                          </a:solidFill>
                          <a:latin typeface="+mn-lt"/>
                          <a:ea typeface="+mn-ea"/>
                          <a:cs typeface="+mn-cs"/>
                        </a:rPr>
                        <a:t>Explore a NetFlow Implementation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noProof="0" dirty="0"/>
                        <a:t>Recommended</a:t>
                      </a:r>
                    </a:p>
                  </a:txBody>
                  <a:tcPr marL="68580" marR="68580" marT="34290" marB="34290" anchor="ctr"/>
                </a:tc>
                <a:extLst>
                  <a:ext uri="{0D108BD9-81ED-4DB2-BD59-A6C34878D82A}">
                    <a16:rowId xmlns:a16="http://schemas.microsoft.com/office/drawing/2014/main" val="1074708435"/>
                  </a:ext>
                </a:extLst>
              </a:tr>
              <a:tr h="291371">
                <a:tc>
                  <a:txBody>
                    <a:bodyPr/>
                    <a:lstStyle/>
                    <a:p>
                      <a:pPr algn="l"/>
                      <a:r>
                        <a:rPr lang="en-US" sz="1100" dirty="0"/>
                        <a:t>25.3.11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a:t>
                      </a:r>
                      <a:r>
                        <a:rPr lang="en-US" sz="1100" baseline="0" dirty="0"/>
                        <a:t> Tracer</a:t>
                      </a:r>
                      <a:endParaRPr lang="en-US" sz="1100" dirty="0"/>
                    </a:p>
                  </a:txBody>
                  <a:tcPr marL="68580" marR="68580" marT="34290" marB="34290" anchor="ctr"/>
                </a:tc>
                <a:tc>
                  <a:txBody>
                    <a:bodyPr/>
                    <a:lstStyle/>
                    <a:p>
                      <a:r>
                        <a:rPr lang="en-GB" sz="1100" b="0" i="0" kern="1200" dirty="0">
                          <a:solidFill>
                            <a:schemeClr val="dk1"/>
                          </a:solidFill>
                          <a:latin typeface="+mn-lt"/>
                          <a:ea typeface="+mn-ea"/>
                          <a:cs typeface="+mn-cs"/>
                        </a:rPr>
                        <a:t>Logging From Multiple</a:t>
                      </a:r>
                      <a:r>
                        <a:rPr lang="en-GB" sz="1100" b="0" i="0" kern="1200" baseline="0" dirty="0">
                          <a:solidFill>
                            <a:schemeClr val="dk1"/>
                          </a:solidFill>
                          <a:latin typeface="+mn-lt"/>
                          <a:ea typeface="+mn-ea"/>
                          <a:cs typeface="+mn-cs"/>
                        </a:rPr>
                        <a:t> Sources</a:t>
                      </a:r>
                      <a:endParaRPr lang="en-GB" sz="1100" b="0" i="0" kern="1200" dirty="0">
                        <a:solidFill>
                          <a:schemeClr val="dk1"/>
                        </a:solidFill>
                        <a:latin typeface="+mn-lt"/>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noProof="0" dirty="0"/>
                        <a:t>Recommended</a:t>
                      </a:r>
                    </a:p>
                  </a:txBody>
                  <a:tcPr marL="68580" marR="68580" marT="34290" marB="3429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25: Best Practices</a:t>
            </a:r>
          </a:p>
        </p:txBody>
      </p:sp>
      <p:sp>
        <p:nvSpPr>
          <p:cNvPr id="11266" name="Content Placeholder 3"/>
          <p:cNvSpPr>
            <a:spLocks noGrp="1" noChangeArrowheads="1"/>
          </p:cNvSpPr>
          <p:nvPr>
            <p:ph idx="1"/>
          </p:nvPr>
        </p:nvSpPr>
        <p:spPr>
          <a:xfrm>
            <a:off x="144065" y="697344"/>
            <a:ext cx="8853286" cy="4155319"/>
          </a:xfrm>
        </p:spPr>
        <p:txBody>
          <a:bodyPr/>
          <a:lstStyle/>
          <a:p>
            <a:pPr marL="0" indent="0">
              <a:lnSpc>
                <a:spcPct val="85000"/>
              </a:lnSpc>
              <a:spcBef>
                <a:spcPct val="30000"/>
              </a:spcBef>
              <a:buClrTx/>
              <a:buNone/>
            </a:pPr>
            <a:r>
              <a:rPr lang="en-US" sz="1600" dirty="0"/>
              <a:t>Prior to teaching Module 25, the instructor should:</a:t>
            </a:r>
          </a:p>
          <a:p>
            <a:pPr>
              <a:lnSpc>
                <a:spcPct val="85000"/>
              </a:lnSpc>
              <a:spcBef>
                <a:spcPct val="30000"/>
              </a:spcBef>
              <a:buClrTx/>
              <a:buFont typeface="Arial" pitchFamily="34" charset="0"/>
              <a:buChar char="•"/>
            </a:pPr>
            <a:r>
              <a:rPr lang="en-US" sz="1600" dirty="0"/>
              <a:t>Review the activities and assessments for this module.</a:t>
            </a:r>
          </a:p>
          <a:p>
            <a:pPr>
              <a:lnSpc>
                <a:spcPct val="85000"/>
              </a:lnSpc>
              <a:spcBef>
                <a:spcPct val="30000"/>
              </a:spcBef>
              <a:buClrTx/>
              <a:buFont typeface="Arial" pitchFamily="34" charset="0"/>
              <a:buChar char="•"/>
            </a:pPr>
            <a:r>
              <a:rPr lang="en-US" sz="1600" dirty="0"/>
              <a:t>Try to include as many questions as possible to keep students engaged during classroom presentation.</a:t>
            </a:r>
          </a:p>
          <a:p>
            <a:pPr marL="0" indent="0">
              <a:lnSpc>
                <a:spcPct val="85000"/>
              </a:lnSpc>
              <a:spcBef>
                <a:spcPct val="30000"/>
              </a:spcBef>
              <a:buClrTx/>
              <a:buNone/>
            </a:pPr>
            <a:endParaRPr lang="en-US" sz="1600" dirty="0"/>
          </a:p>
          <a:p>
            <a:pPr marL="0" indent="0">
              <a:lnSpc>
                <a:spcPct val="85000"/>
              </a:lnSpc>
              <a:spcBef>
                <a:spcPct val="30000"/>
              </a:spcBef>
              <a:buClrTx/>
              <a:buNone/>
            </a:pPr>
            <a:r>
              <a:rPr lang="en-US" sz="1600" b="1" dirty="0"/>
              <a:t>Topic </a:t>
            </a:r>
            <a:r>
              <a:rPr sz="1600" b="1" dirty="0"/>
              <a:t>25</a:t>
            </a:r>
            <a:r>
              <a:rPr lang="en-US" sz="1600" b="1" dirty="0"/>
              <a:t>.1</a:t>
            </a:r>
          </a:p>
          <a:p>
            <a:pPr>
              <a:lnSpc>
                <a:spcPct val="85000"/>
              </a:lnSpc>
              <a:buClrTx/>
              <a:buFont typeface="Arial" panose="020B0604020202020204" pitchFamily="34" charset="0"/>
              <a:buChar char="•"/>
            </a:pPr>
            <a:r>
              <a:rPr lang="en-US" altLang="ja-JP" sz="1600" dirty="0"/>
              <a:t>Ask the class to share their understanding on the types of security data.</a:t>
            </a:r>
          </a:p>
          <a:p>
            <a:pPr>
              <a:lnSpc>
                <a:spcPct val="85000"/>
              </a:lnSpc>
              <a:buClrTx/>
              <a:buFont typeface="Arial" panose="020B0604020202020204" pitchFamily="34" charset="0"/>
              <a:buChar char="•"/>
            </a:pPr>
            <a:r>
              <a:rPr lang="en-US" altLang="ja-JP" sz="1600" dirty="0"/>
              <a:t>Explain the alert data and how alerts are generated by Snort.</a:t>
            </a:r>
          </a:p>
          <a:p>
            <a:pPr>
              <a:lnSpc>
                <a:spcPct val="85000"/>
              </a:lnSpc>
              <a:buClrTx/>
              <a:buFont typeface="Arial" panose="020B0604020202020204" pitchFamily="34" charset="0"/>
              <a:buChar char="•"/>
            </a:pPr>
            <a:r>
              <a:rPr lang="en-US" altLang="ja-JP" sz="1600" dirty="0"/>
              <a:t>Discuss session data </a:t>
            </a:r>
            <a:r>
              <a:rPr lang="en-GB" sz="1600" b="0" i="0" kern="1200" baseline="0" dirty="0">
                <a:latin typeface="+mn-lt"/>
                <a:ea typeface="+mn-ea"/>
                <a:cs typeface="+mn-cs"/>
              </a:rPr>
              <a:t>and transaction data with the class.</a:t>
            </a:r>
          </a:p>
          <a:p>
            <a:pPr>
              <a:lnSpc>
                <a:spcPct val="85000"/>
              </a:lnSpc>
              <a:buClrTx/>
              <a:buFont typeface="Arial" panose="020B0604020202020204" pitchFamily="34" charset="0"/>
              <a:buChar char="•"/>
            </a:pPr>
            <a:r>
              <a:rPr lang="en-GB" sz="1600" b="0" i="0" kern="1200" baseline="0" dirty="0">
                <a:ea typeface="+mn-ea"/>
                <a:cs typeface="+mn-cs"/>
              </a:rPr>
              <a:t>Describe the full packet captures and statistical data to the class.</a:t>
            </a:r>
            <a:endParaRPr lang="en-GB" sz="1600" dirty="0"/>
          </a:p>
          <a:p>
            <a:pPr lvl="1"/>
            <a:endParaRPr lang="en-US" altLang="ja-JP" sz="1600"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25: Best Practices (Contd.)</a:t>
            </a:r>
          </a:p>
        </p:txBody>
      </p:sp>
      <p:sp>
        <p:nvSpPr>
          <p:cNvPr id="11266" name="Content Placeholder 3"/>
          <p:cNvSpPr>
            <a:spLocks noGrp="1" noChangeArrowheads="1"/>
          </p:cNvSpPr>
          <p:nvPr>
            <p:ph idx="1"/>
          </p:nvPr>
        </p:nvSpPr>
        <p:spPr>
          <a:xfrm>
            <a:off x="144065" y="678624"/>
            <a:ext cx="8853286" cy="4155319"/>
          </a:xfrm>
        </p:spPr>
        <p:txBody>
          <a:bodyPr/>
          <a:lstStyle/>
          <a:p>
            <a:pPr marL="0" indent="0">
              <a:buNone/>
            </a:pPr>
            <a:r>
              <a:rPr lang="en-US" altLang="ja-JP" sz="1600" b="1" dirty="0"/>
              <a:t>Topic 25.2</a:t>
            </a:r>
          </a:p>
          <a:p>
            <a:pPr>
              <a:buFont typeface="Arial" panose="020B0604020202020204" pitchFamily="34" charset="0"/>
              <a:buChar char="•"/>
            </a:pPr>
            <a:r>
              <a:rPr lang="en-US" sz="1600" b="0" dirty="0"/>
              <a:t>Explain host logs and its different event types to th</a:t>
            </a:r>
            <a:r>
              <a:rPr lang="en-US" sz="1600" dirty="0"/>
              <a:t>e class.</a:t>
            </a:r>
          </a:p>
          <a:p>
            <a:pPr>
              <a:buFont typeface="Arial" panose="020B0604020202020204" pitchFamily="34" charset="0"/>
              <a:buChar char="•"/>
            </a:pPr>
            <a:r>
              <a:rPr lang="en-US" altLang="ja-JP" sz="1600" dirty="0"/>
              <a:t>Ask the class what do they know of Syslog </a:t>
            </a:r>
            <a:r>
              <a:rPr lang="en-US" sz="1600" b="0" baseline="0" dirty="0"/>
              <a:t>and its packet format.</a:t>
            </a:r>
          </a:p>
          <a:p>
            <a:pPr>
              <a:buFont typeface="Arial" panose="020B0604020202020204" pitchFamily="34" charset="0"/>
              <a:buChar char="•"/>
            </a:pPr>
            <a:r>
              <a:rPr lang="en-US" sz="1600" b="0" baseline="0" dirty="0"/>
              <a:t>Explain how server logs are important in security monitoring.</a:t>
            </a:r>
          </a:p>
          <a:p>
            <a:pPr>
              <a:buFont typeface="Arial" panose="020B0604020202020204" pitchFamily="34" charset="0"/>
              <a:buChar char="•"/>
            </a:pPr>
            <a:r>
              <a:rPr lang="en-US" altLang="ja-JP" sz="1600" dirty="0"/>
              <a:t>Describe SIEM and its various functions.</a:t>
            </a:r>
          </a:p>
          <a:p>
            <a:pPr>
              <a:buFont typeface="Arial" panose="020B0604020202020204" pitchFamily="34" charset="0"/>
              <a:buChar char="•"/>
            </a:pPr>
            <a:r>
              <a:rPr lang="en-US" altLang="ja-JP" sz="1600" dirty="0"/>
              <a:t>Show the Splunk Threat Dashboard to the class and explain its main components to them.</a:t>
            </a:r>
            <a:endParaRPr lang="en-US" sz="1600" dirty="0"/>
          </a:p>
          <a:p>
            <a:pPr marL="142875" lvl="1" indent="0">
              <a:buNone/>
            </a:pPr>
            <a:endParaRPr lang="en-US" altLang="ja-JP" sz="1600" dirty="0"/>
          </a:p>
        </p:txBody>
      </p:sp>
    </p:spTree>
    <p:custDataLst>
      <p:tags r:id="rId1"/>
    </p:custDataLst>
    <p:extLst>
      <p:ext uri="{BB962C8B-B14F-4D97-AF65-F5344CB8AC3E}">
        <p14:creationId xmlns:p14="http://schemas.microsoft.com/office/powerpoint/2010/main" val="179968911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25: Best Practices (Contd.)</a:t>
            </a:r>
          </a:p>
        </p:txBody>
      </p:sp>
      <p:sp>
        <p:nvSpPr>
          <p:cNvPr id="11266" name="Content Placeholder 3"/>
          <p:cNvSpPr>
            <a:spLocks noGrp="1" noChangeArrowheads="1"/>
          </p:cNvSpPr>
          <p:nvPr>
            <p:ph idx="1"/>
          </p:nvPr>
        </p:nvSpPr>
        <p:spPr>
          <a:xfrm>
            <a:off x="145357" y="678626"/>
            <a:ext cx="8853286" cy="4155319"/>
          </a:xfrm>
        </p:spPr>
        <p:txBody>
          <a:bodyPr/>
          <a:lstStyle/>
          <a:p>
            <a:pPr marL="0" indent="0">
              <a:buNone/>
            </a:pPr>
            <a:r>
              <a:rPr lang="en-US" altLang="ja-JP" sz="1600" b="1" dirty="0"/>
              <a:t>Topic 25.3</a:t>
            </a:r>
          </a:p>
          <a:p>
            <a:pPr>
              <a:buFont typeface="Arial" panose="020B0604020202020204" pitchFamily="34" charset="0"/>
              <a:buChar char="•"/>
            </a:pPr>
            <a:r>
              <a:rPr lang="en-US" sz="1600" dirty="0"/>
              <a:t>Explain the uses of tcpdump command line to the class.</a:t>
            </a:r>
          </a:p>
          <a:p>
            <a:pPr>
              <a:buFont typeface="Arial" panose="020B0604020202020204" pitchFamily="34" charset="0"/>
              <a:buChar char="•"/>
            </a:pPr>
            <a:r>
              <a:rPr lang="en-US" sz="1600" dirty="0"/>
              <a:t>Discuss NetFlow with the help of some examples.</a:t>
            </a:r>
          </a:p>
          <a:p>
            <a:pPr>
              <a:buFont typeface="Arial" panose="020B0604020202020204" pitchFamily="34" charset="0"/>
              <a:buChar char="•"/>
            </a:pPr>
            <a:r>
              <a:rPr lang="en-US" sz="1600" b="0" baseline="0" dirty="0">
                <a:ea typeface="+mn-ea"/>
              </a:rPr>
              <a:t>Describe the </a:t>
            </a:r>
            <a:r>
              <a:rPr lang="en-US" sz="1600" b="0" i="0" dirty="0">
                <a:effectLst/>
              </a:rPr>
              <a:t>Cisco Application Visibility and Control (AVC) system.</a:t>
            </a:r>
          </a:p>
          <a:p>
            <a:pPr>
              <a:buFont typeface="Arial" panose="020B0604020202020204" pitchFamily="34" charset="0"/>
              <a:buChar char="•"/>
            </a:pPr>
            <a:r>
              <a:rPr lang="en-US" sz="1600" dirty="0"/>
              <a:t>Ask the class to share their understanding of content filter logs and proxy logs and then discuss the logs with them.</a:t>
            </a:r>
          </a:p>
          <a:p>
            <a:pPr>
              <a:buFont typeface="Arial" panose="020B0604020202020204" pitchFamily="34" charset="0"/>
              <a:buChar char="•"/>
            </a:pPr>
            <a:r>
              <a:rPr lang="en-US" altLang="ja-JP" sz="1600" dirty="0"/>
              <a:t>Explain the importance of Next-Generation Firewalls to the class.</a:t>
            </a:r>
          </a:p>
        </p:txBody>
      </p:sp>
    </p:spTree>
    <p:custDataLst>
      <p:tags r:id="rId1"/>
    </p:custDataLst>
    <p:extLst>
      <p:ext uri="{BB962C8B-B14F-4D97-AF65-F5344CB8AC3E}">
        <p14:creationId xmlns:p14="http://schemas.microsoft.com/office/powerpoint/2010/main" val="350144435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64DCCBE8-5440-486B-B103-2A992C12DE9E}"/>
              </a:ext>
            </a:extLst>
          </p:cNvPr>
          <p:cNvSpPr>
            <a:spLocks noGrp="1"/>
          </p:cNvSpPr>
          <p:nvPr>
            <p:ph type="ctrTitle"/>
          </p:nvPr>
        </p:nvSpPr>
        <p:spPr>
          <a:xfrm>
            <a:off x="398247" y="1202464"/>
            <a:ext cx="7449552" cy="1332931"/>
          </a:xfrm>
        </p:spPr>
        <p:txBody>
          <a:bodyPr/>
          <a:lstStyle/>
          <a:p>
            <a:r>
              <a:rPr lang="en-US" dirty="0">
                <a:solidFill>
                  <a:srgbClr val="AFE8FB"/>
                </a:solidFill>
              </a:rPr>
              <a:t>Module 25</a:t>
            </a:r>
            <a:r>
              <a:rPr dirty="0">
                <a:solidFill>
                  <a:srgbClr val="AFE8FB"/>
                </a:solidFill>
              </a:rPr>
              <a:t>: </a:t>
            </a:r>
            <a:r>
              <a:rPr lang="en-US" dirty="0">
                <a:solidFill>
                  <a:srgbClr val="AFE8FB"/>
                </a:solidFill>
              </a:rPr>
              <a:t>Network Security Data</a:t>
            </a:r>
          </a:p>
        </p:txBody>
      </p:sp>
      <p:sp>
        <p:nvSpPr>
          <p:cNvPr id="7" name="Subtitle 6">
            <a:extLst>
              <a:ext uri="{FF2B5EF4-FFF2-40B4-BE49-F238E27FC236}">
                <a16:creationId xmlns:a16="http://schemas.microsoft.com/office/drawing/2014/main" id="{84FC6AC3-97EF-4E7E-9DAA-946F9603FC75}"/>
              </a:ext>
            </a:extLst>
          </p:cNvPr>
          <p:cNvSpPr>
            <a:spLocks noGrp="1"/>
          </p:cNvSpPr>
          <p:nvPr>
            <p:ph type="subTitle" idx="1"/>
          </p:nvPr>
        </p:nvSpPr>
        <p:spPr>
          <a:xfrm>
            <a:off x="469497" y="3809526"/>
            <a:ext cx="2368954" cy="902174"/>
          </a:xfrm>
        </p:spPr>
        <p:txBody>
          <a:bodyPr/>
          <a:lstStyle/>
          <a:p>
            <a:r>
              <a:rPr dirty="0">
                <a:solidFill>
                  <a:srgbClr val="AFE8FB"/>
                </a:solidFill>
              </a:rPr>
              <a:t>CyberOps Associate  v1.0</a:t>
            </a:r>
            <a:endParaRPr lang="en-US" dirty="0">
              <a:solidFill>
                <a:srgbClr val="AFE8FB"/>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36915</TotalTime>
  <Words>5274</Words>
  <Application>Microsoft Macintosh PowerPoint</Application>
  <PresentationFormat>On-screen Show (16:9)</PresentationFormat>
  <Paragraphs>612</Paragraphs>
  <Slides>47</Slides>
  <Notes>47</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CiscoSans</vt:lpstr>
      <vt:lpstr>CiscoSans ExtraLight</vt:lpstr>
      <vt:lpstr>Wingdings</vt:lpstr>
      <vt:lpstr>Default Theme</vt:lpstr>
      <vt:lpstr>Module 25: Network Security Data</vt:lpstr>
      <vt:lpstr>Instructor Materials – Module 25 Planning Guide</vt:lpstr>
      <vt:lpstr>What to Expect in this Module?</vt:lpstr>
      <vt:lpstr>Check Your Understanding</vt:lpstr>
      <vt:lpstr>Module 25: Activities</vt:lpstr>
      <vt:lpstr>Module 25: Best Practices</vt:lpstr>
      <vt:lpstr>Module 25: Best Practices (Contd.)</vt:lpstr>
      <vt:lpstr>Module 25: Best Practices (Contd.)</vt:lpstr>
      <vt:lpstr>Module 25: Network Security Data</vt:lpstr>
      <vt:lpstr>Module Objectives</vt:lpstr>
      <vt:lpstr>25.1 Types of Security Data</vt:lpstr>
      <vt:lpstr>PowerPoint Presentation</vt:lpstr>
      <vt:lpstr>PowerPoint Presentation</vt:lpstr>
      <vt:lpstr>PowerPoint Presentation</vt:lpstr>
      <vt:lpstr>PowerPoint Presentation</vt:lpstr>
      <vt:lpstr>PowerPoint Presentation</vt:lpstr>
      <vt:lpstr>25.2 End Device Logs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25.3 Network Logs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25.4 Network Security Data Summary</vt:lpstr>
      <vt:lpstr>Network Security Data Summary What Did I Learn in this Module?</vt:lpstr>
      <vt:lpstr>Network Security Data Summary What Did I Learn in this Module? (Contd.)</vt:lpstr>
      <vt:lpstr>Network Security Data Summary What Did I Learn in this Module? (Contd.)</vt:lpstr>
      <vt:lpstr>Module 25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Deepali Mehrotra (dmehrotr)</cp:lastModifiedBy>
  <cp:revision>1868</cp:revision>
  <dcterms:created xsi:type="dcterms:W3CDTF">2016-08-22T22:27:36Z</dcterms:created>
  <dcterms:modified xsi:type="dcterms:W3CDTF">2020-08-24T15:53:04Z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