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6"/>
  </p:notesMasterIdLst>
  <p:sldIdLst>
    <p:sldId id="513" r:id="rId2"/>
    <p:sldId id="730" r:id="rId3"/>
    <p:sldId id="1070" r:id="rId4"/>
    <p:sldId id="880" r:id="rId5"/>
    <p:sldId id="924" r:id="rId6"/>
    <p:sldId id="1052" r:id="rId7"/>
    <p:sldId id="1054" r:id="rId8"/>
    <p:sldId id="876" r:id="rId9"/>
    <p:sldId id="1174" r:id="rId10"/>
    <p:sldId id="759" r:id="rId11"/>
    <p:sldId id="628" r:id="rId12"/>
    <p:sldId id="1144" r:id="rId13"/>
    <p:sldId id="1175" r:id="rId14"/>
    <p:sldId id="1151" r:id="rId15"/>
    <p:sldId id="1153" r:id="rId16"/>
    <p:sldId id="1176" r:id="rId17"/>
    <p:sldId id="1177" r:id="rId18"/>
    <p:sldId id="1158" r:id="rId19"/>
    <p:sldId id="1160" r:id="rId20"/>
    <p:sldId id="1162" r:id="rId21"/>
    <p:sldId id="1164" r:id="rId22"/>
    <p:sldId id="1166" r:id="rId23"/>
    <p:sldId id="1167" r:id="rId24"/>
    <p:sldId id="1168" r:id="rId25"/>
    <p:sldId id="1169" r:id="rId26"/>
    <p:sldId id="1170" r:id="rId27"/>
    <p:sldId id="1171" r:id="rId28"/>
    <p:sldId id="1178" r:id="rId29"/>
    <p:sldId id="1173" r:id="rId30"/>
    <p:sldId id="1121" r:id="rId31"/>
    <p:sldId id="1143" r:id="rId32"/>
    <p:sldId id="1044" r:id="rId33"/>
    <p:sldId id="1050" r:id="rId34"/>
    <p:sldId id="291" r:id="rId35"/>
  </p:sldIdLst>
  <p:sldSz cx="9144000" cy="5143500" type="screen16x9"/>
  <p:notesSz cx="6858000" cy="91440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Anuradha Das Adhikari" initials="ADA" lastIdx="3" clrIdx="6">
    <p:extLst>
      <p:ext uri="{19B8F6BF-5375-455C-9EA6-DF929625EA0E}">
        <p15:presenceInfo xmlns:p15="http://schemas.microsoft.com/office/powerpoint/2012/main" userId="S::1576690@TCS.com::e25d7c19-f578-41b5-9a3b-07cfb59c0f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13" autoAdjust="0"/>
    <p:restoredTop sz="94291" autoAdjust="0"/>
  </p:normalViewPr>
  <p:slideViewPr>
    <p:cSldViewPr snapToGrid="0" showGuides="1">
      <p:cViewPr varScale="1">
        <p:scale>
          <a:sx n="96" d="100"/>
          <a:sy n="96" d="100"/>
        </p:scale>
        <p:origin x="258" y="7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CyberOps Associate v1.0</a:t>
            </a:r>
          </a:p>
          <a:p>
            <a:pPr>
              <a:buFontTx/>
              <a:buNone/>
            </a:pPr>
            <a:r>
              <a:rPr lang="en-US" sz="1200" b="0" dirty="0">
                <a:solidFill>
                  <a:srgbClr val="FF0000"/>
                </a:solidFill>
              </a:rPr>
              <a:t>Module </a:t>
            </a:r>
            <a:r>
              <a:rPr lang="en-US" dirty="0">
                <a:solidFill>
                  <a:schemeClr val="accent5">
                    <a:lumMod val="40000"/>
                    <a:lumOff val="60000"/>
                  </a:schemeClr>
                </a:solidFill>
              </a:rPr>
              <a:t>26: Evaluating Alerts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dirty="0">
                <a:solidFill>
                  <a:schemeClr val="accent5">
                    <a:lumMod val="40000"/>
                    <a:lumOff val="60000"/>
                  </a:schemeClr>
                </a:solidFill>
              </a:rPr>
              <a:t>Source:</a:t>
            </a:r>
          </a:p>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20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Introduce the topic and discuss the sources of alerts.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Security Onion and the various components of </a:t>
            </a:r>
            <a:r>
              <a:rPr lang="en-US" sz="1050" b="0" dirty="0">
                <a:solidFill>
                  <a:srgbClr val="000000"/>
                </a:solidFill>
                <a:latin typeface="+mn-lt"/>
                <a:ea typeface="ＭＳ Ｐゴシック" charset="0"/>
                <a:cs typeface="CiscoSans"/>
              </a:rPr>
              <a:t>Security Onion Architecture.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a:solidFill>
                  <a:srgbClr val="000000"/>
                </a:solidFill>
                <a:latin typeface="+mn-lt"/>
                <a:ea typeface="ＭＳ Ｐゴシック" charset="0"/>
                <a:cs typeface="CiscoSans"/>
              </a:rPr>
              <a:t>Ensure the learners have knowledge of Security Onion analysis tools.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a:solidFill>
                  <a:srgbClr val="000000"/>
                </a:solidFill>
                <a:latin typeface="+mn-lt"/>
                <a:ea typeface="ＭＳ Ｐゴシック" charset="0"/>
                <a:cs typeface="CiscoSans"/>
              </a:rPr>
              <a:t>Discuss the five-tuple information in a</a:t>
            </a:r>
            <a:r>
              <a:rPr lang="en-US" sz="1050" dirty="0"/>
              <a:t>lerts.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a:solidFill>
                  <a:srgbClr val="000000"/>
                </a:solidFill>
                <a:latin typeface="+mn-lt"/>
                <a:ea typeface="ＭＳ Ｐゴシック" charset="0"/>
                <a:cs typeface="CiscoSans"/>
              </a:rPr>
              <a:t>Explain the alert generation and the various fields involved in alert generation.</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Explain Snort rule structure along with components</a:t>
            </a:r>
            <a:r>
              <a:rPr lang="en-US" sz="1050" baseline="0" dirty="0"/>
              <a:t> and rule options.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aseline="0" dirty="0"/>
              <a:t>By the end of the topic, encourage the learners  to perform the Hands-on </a:t>
            </a:r>
            <a:r>
              <a:rPr lang="en-US" sz="1050" dirty="0"/>
              <a:t>Lab - Snort and Firewall Rules.</a:t>
            </a:r>
          </a:p>
          <a:p>
            <a:pPr marL="171450" lvl="0" indent="-171450">
              <a:buFont typeface="Arial" panose="020B0604020202020204" pitchFamily="34" charset="0"/>
              <a:buChar char="•"/>
            </a:pPr>
            <a:r>
              <a:rPr lang="en-US" sz="1050" b="1" dirty="0"/>
              <a:t>Key Points:</a:t>
            </a:r>
            <a:r>
              <a:rPr lang="en-US" sz="1100" b="1" dirty="0"/>
              <a:t>  </a:t>
            </a:r>
            <a:r>
              <a:rPr lang="en-US" sz="1000" i="1" dirty="0"/>
              <a:t>Security</a:t>
            </a:r>
            <a:r>
              <a:rPr lang="en-US" sz="1000" i="1" baseline="0" dirty="0"/>
              <a:t> Onion, Security Onion Architecture , Analysis tools, Alerts.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26.1.1 </a:t>
            </a:r>
            <a:r>
              <a:rPr lang="en-US" sz="1200" dirty="0">
                <a:effectLst/>
              </a:rPr>
              <a:t>–</a:t>
            </a:r>
            <a:r>
              <a:rPr lang="en-US" sz="1200" b="0" i="0" kern="1200" dirty="0">
                <a:solidFill>
                  <a:schemeClr val="tx1"/>
                </a:solidFill>
                <a:effectLst/>
                <a:latin typeface="+mn-lt"/>
                <a:ea typeface="+mn-ea"/>
                <a:cs typeface="+mn-cs"/>
              </a:rPr>
              <a:t> Security Onion</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26.1.2 </a:t>
            </a:r>
            <a:r>
              <a:rPr lang="en-US" sz="1200" dirty="0">
                <a:effectLst/>
              </a:rPr>
              <a:t>–</a:t>
            </a:r>
            <a:r>
              <a:rPr lang="en-US" sz="1200" b="0" i="0" kern="1200" dirty="0">
                <a:solidFill>
                  <a:schemeClr val="tx1"/>
                </a:solidFill>
                <a:effectLst/>
                <a:latin typeface="+mn-lt"/>
                <a:ea typeface="+mn-ea"/>
                <a:cs typeface="+mn-cs"/>
              </a:rPr>
              <a:t> Detection Tools for Collecting Alert Data</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26.1.2 </a:t>
            </a:r>
            <a:r>
              <a:rPr lang="en-US" sz="1200" dirty="0">
                <a:effectLst/>
              </a:rPr>
              <a:t>–</a:t>
            </a:r>
            <a:r>
              <a:rPr lang="en-US" sz="1200" b="0" i="0" kern="1200" dirty="0">
                <a:solidFill>
                  <a:schemeClr val="tx1"/>
                </a:solidFill>
                <a:effectLst/>
                <a:latin typeface="+mn-lt"/>
                <a:ea typeface="+mn-ea"/>
                <a:cs typeface="+mn-cs"/>
              </a:rPr>
              <a:t> Detection Tools for Collecting Alert Data</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05630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26.1.3 </a:t>
            </a:r>
            <a:r>
              <a:rPr lang="en-US" sz="1200" dirty="0">
                <a:effectLst/>
              </a:rPr>
              <a:t>–</a:t>
            </a:r>
            <a:r>
              <a:rPr lang="en-US" sz="1200" b="0" i="0" kern="1200" dirty="0">
                <a:solidFill>
                  <a:schemeClr val="tx1"/>
                </a:solidFill>
                <a:effectLst/>
                <a:latin typeface="+mn-lt"/>
                <a:ea typeface="+mn-ea"/>
                <a:cs typeface="+mn-cs"/>
              </a:rPr>
              <a:t> Analysis Tools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26.1.4 </a:t>
            </a:r>
            <a:r>
              <a:rPr lang="en-US" sz="1200" dirty="0">
                <a:effectLst/>
              </a:rPr>
              <a:t>–</a:t>
            </a:r>
            <a:r>
              <a:rPr lang="en-US" sz="1200" b="0" i="0" kern="1200" dirty="0">
                <a:solidFill>
                  <a:schemeClr val="tx1"/>
                </a:solidFill>
                <a:effectLst/>
                <a:latin typeface="+mn-lt"/>
                <a:ea typeface="+mn-ea"/>
                <a:cs typeface="+mn-cs"/>
              </a:rPr>
              <a:t> Alert Generation</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26.1.4 </a:t>
            </a:r>
            <a:r>
              <a:rPr lang="en-US" sz="1200" dirty="0">
                <a:effectLst/>
              </a:rPr>
              <a:t>–</a:t>
            </a:r>
            <a:r>
              <a:rPr lang="en-US" sz="1200" b="0" i="0" kern="1200" dirty="0">
                <a:solidFill>
                  <a:schemeClr val="tx1"/>
                </a:solidFill>
                <a:effectLst/>
                <a:latin typeface="+mn-lt"/>
                <a:ea typeface="+mn-ea"/>
                <a:cs typeface="+mn-cs"/>
              </a:rPr>
              <a:t> Alert Generation</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6581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26.1.4 </a:t>
            </a:r>
            <a:r>
              <a:rPr lang="en-US" sz="1200" dirty="0">
                <a:effectLst/>
              </a:rPr>
              <a:t>–</a:t>
            </a:r>
            <a:r>
              <a:rPr lang="en-US" sz="1200" b="0" i="0" kern="1200" dirty="0">
                <a:solidFill>
                  <a:schemeClr val="tx1"/>
                </a:solidFill>
                <a:effectLst/>
                <a:latin typeface="+mn-lt"/>
                <a:ea typeface="+mn-ea"/>
                <a:cs typeface="+mn-cs"/>
              </a:rPr>
              <a:t> Alert Generation</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18212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26.1.5 </a:t>
            </a:r>
            <a:r>
              <a:rPr lang="en-US" sz="1200" dirty="0">
                <a:effectLst/>
              </a:rPr>
              <a:t>–</a:t>
            </a:r>
            <a:r>
              <a:rPr lang="en-US" sz="1200" b="0" i="0" kern="1200" dirty="0">
                <a:solidFill>
                  <a:schemeClr val="tx1"/>
                </a:solidFill>
                <a:effectLst/>
                <a:latin typeface="+mn-lt"/>
                <a:ea typeface="+mn-ea"/>
                <a:cs typeface="+mn-cs"/>
              </a:rPr>
              <a:t> Rules and Alerts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26.1.6 </a:t>
            </a:r>
            <a:r>
              <a:rPr lang="en-US" sz="1200" dirty="0">
                <a:effectLst/>
              </a:rPr>
              <a:t>–</a:t>
            </a:r>
            <a:r>
              <a:rPr lang="en-US" sz="1200" b="0" i="0" kern="1200" dirty="0">
                <a:solidFill>
                  <a:schemeClr val="tx1"/>
                </a:solidFill>
                <a:effectLst/>
                <a:latin typeface="+mn-lt"/>
                <a:ea typeface="+mn-ea"/>
                <a:cs typeface="+mn-cs"/>
              </a:rPr>
              <a:t> Snort Rule Structure</a:t>
            </a: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26.1.6 </a:t>
            </a:r>
            <a:r>
              <a:rPr lang="en-US" sz="1200" dirty="0">
                <a:effectLst/>
              </a:rPr>
              <a:t>–</a:t>
            </a:r>
            <a:r>
              <a:rPr lang="en-US" sz="1200" b="0" i="0" kern="1200" dirty="0">
                <a:solidFill>
                  <a:schemeClr val="tx1"/>
                </a:solidFill>
                <a:effectLst/>
                <a:latin typeface="+mn-lt"/>
                <a:ea typeface="+mn-ea"/>
                <a:cs typeface="+mn-cs"/>
              </a:rPr>
              <a:t> Snort Rule Structure</a:t>
            </a: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26.1.6 </a:t>
            </a:r>
            <a:r>
              <a:rPr lang="en-US" sz="1200" dirty="0">
                <a:effectLst/>
              </a:rPr>
              <a:t>–</a:t>
            </a:r>
            <a:r>
              <a:rPr lang="en-US" sz="1200" b="0" i="0" kern="1200" dirty="0">
                <a:solidFill>
                  <a:schemeClr val="tx1"/>
                </a:solidFill>
                <a:effectLst/>
                <a:latin typeface="+mn-lt"/>
                <a:ea typeface="+mn-ea"/>
                <a:cs typeface="+mn-cs"/>
              </a:rPr>
              <a:t> Snort Rule Structure</a:t>
            </a: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26.1.6 </a:t>
            </a:r>
            <a:r>
              <a:rPr lang="en-US" sz="1200" dirty="0">
                <a:effectLst/>
              </a:rPr>
              <a:t>–</a:t>
            </a:r>
            <a:r>
              <a:rPr lang="en-US" sz="1200" b="0" i="0" kern="1200" dirty="0">
                <a:solidFill>
                  <a:schemeClr val="tx1"/>
                </a:solidFill>
                <a:effectLst/>
                <a:latin typeface="+mn-lt"/>
                <a:ea typeface="+mn-ea"/>
                <a:cs typeface="+mn-cs"/>
              </a:rPr>
              <a:t> Snort Rule Structure</a:t>
            </a:r>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26.1 – </a:t>
            </a:r>
            <a:r>
              <a:rPr lang="en-US" sz="1200" b="0" i="0" kern="1200" dirty="0">
                <a:solidFill>
                  <a:schemeClr val="tx1"/>
                </a:solidFill>
                <a:effectLst/>
                <a:latin typeface="+mn-lt"/>
                <a:ea typeface="+mn-ea"/>
                <a:cs typeface="+mn-cs"/>
              </a:rPr>
              <a:t>Sources of Alerts</a:t>
            </a:r>
          </a:p>
          <a:p>
            <a:r>
              <a:rPr lang="en-US" sz="1200" b="0" i="0" kern="1200" dirty="0">
                <a:solidFill>
                  <a:schemeClr val="tx1"/>
                </a:solidFill>
                <a:effectLst/>
                <a:latin typeface="+mn-lt"/>
                <a:ea typeface="+mn-ea"/>
                <a:cs typeface="+mn-cs"/>
              </a:rPr>
              <a:t>26.1.7 </a:t>
            </a:r>
            <a:r>
              <a:rPr lang="en-US" sz="1200" dirty="0">
                <a:effectLst/>
              </a:rPr>
              <a:t>–</a:t>
            </a:r>
            <a:r>
              <a:rPr lang="en-US" sz="1200" b="0" i="0" kern="1200" dirty="0">
                <a:solidFill>
                  <a:schemeClr val="tx1"/>
                </a:solidFill>
                <a:effectLst/>
                <a:latin typeface="+mn-lt"/>
                <a:ea typeface="+mn-ea"/>
                <a:cs typeface="+mn-cs"/>
              </a:rPr>
              <a:t> Lab - Snort and Firewall Rules</a:t>
            </a: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dirty="0">
                <a:solidFill>
                  <a:schemeClr val="accent5">
                    <a:lumMod val="40000"/>
                    <a:lumOff val="60000"/>
                  </a:schemeClr>
                </a:solidFill>
              </a:rPr>
              <a:t>Source:</a:t>
            </a:r>
          </a:p>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dirty="0">
                <a:solidFill>
                  <a:schemeClr val="accent5">
                    <a:lumMod val="40000"/>
                    <a:lumOff val="60000"/>
                  </a:schemeClr>
                </a:solidFill>
              </a:rPr>
              <a:t>Overview of Alert Evaluation</a:t>
            </a:r>
            <a:br>
              <a:rPr lang="en-US" dirty="0"/>
            </a:b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Give a brief introduction to the topic and discuss the need for alert evaluation.</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how alerts can be evaluated and classified.</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a:t>
            </a:r>
            <a:r>
              <a:rPr lang="en-US" sz="1000" dirty="0"/>
              <a:t>the deterministic analysis and probabilistic analysis.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By the end of the topic, encourage the learners to perform the given activities.</a:t>
            </a:r>
          </a:p>
          <a:p>
            <a:pPr marL="171450" lvl="0" indent="-171450">
              <a:buFont typeface="Arial" panose="020B0604020202020204" pitchFamily="34" charset="0"/>
              <a:buChar char="•"/>
            </a:pPr>
            <a:r>
              <a:rPr lang="en-US" sz="1050" b="1" dirty="0"/>
              <a:t>Key Points: </a:t>
            </a:r>
            <a:r>
              <a:rPr lang="en-US" sz="1050" b="0" dirty="0"/>
              <a:t>Alert Evaluation, Deterministic Analysis, Probabilistic Analysis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26.2 – </a:t>
            </a:r>
            <a:r>
              <a:rPr lang="en-US" sz="1200" dirty="0"/>
              <a:t>Overview of Alert Evaluation</a:t>
            </a:r>
            <a:br>
              <a:rPr lang="en-US" sz="1200" dirty="0"/>
            </a:br>
            <a:r>
              <a:rPr lang="en-US" sz="1200" b="0" i="0" kern="1200" dirty="0">
                <a:solidFill>
                  <a:schemeClr val="tx1"/>
                </a:solidFill>
                <a:effectLst/>
                <a:latin typeface="+mn-lt"/>
                <a:ea typeface="+mn-ea"/>
                <a:cs typeface="+mn-cs"/>
              </a:rPr>
              <a:t>26.2.1 </a:t>
            </a:r>
            <a:r>
              <a:rPr lang="en-US" sz="1200" dirty="0">
                <a:effectLst/>
              </a:rPr>
              <a:t>–</a:t>
            </a:r>
            <a:r>
              <a:rPr lang="en-US" sz="1200" b="0" i="0" kern="1200" dirty="0">
                <a:solidFill>
                  <a:schemeClr val="tx1"/>
                </a:solidFill>
                <a:effectLst/>
                <a:latin typeface="+mn-lt"/>
                <a:ea typeface="+mn-ea"/>
                <a:cs typeface="+mn-cs"/>
              </a:rPr>
              <a:t> The Need for Alert Evaluation</a:t>
            </a: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26.2 – </a:t>
            </a:r>
            <a:r>
              <a:rPr lang="en-US" sz="1200" dirty="0"/>
              <a:t>Overview of Alert Evaluation</a:t>
            </a:r>
            <a:br>
              <a:rPr lang="en-US" sz="1200" dirty="0"/>
            </a:br>
            <a:r>
              <a:rPr lang="en-US" sz="1200" b="0" i="0" kern="1200" dirty="0">
                <a:solidFill>
                  <a:schemeClr val="tx1"/>
                </a:solidFill>
                <a:effectLst/>
                <a:latin typeface="+mn-lt"/>
                <a:ea typeface="+mn-ea"/>
                <a:cs typeface="+mn-cs"/>
              </a:rPr>
              <a:t>26.2.2 </a:t>
            </a:r>
            <a:r>
              <a:rPr lang="en-US" sz="1200" dirty="0">
                <a:effectLst/>
              </a:rPr>
              <a:t>–</a:t>
            </a:r>
            <a:r>
              <a:rPr lang="en-US" sz="1200" b="0" i="0" kern="1200" dirty="0">
                <a:solidFill>
                  <a:schemeClr val="tx1"/>
                </a:solidFill>
                <a:effectLst/>
                <a:latin typeface="+mn-lt"/>
                <a:ea typeface="+mn-ea"/>
                <a:cs typeface="+mn-cs"/>
              </a:rPr>
              <a:t> Evaluating Alerts</a:t>
            </a: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26.2 – </a:t>
            </a:r>
            <a:r>
              <a:rPr lang="en-US" sz="1200" dirty="0"/>
              <a:t>Overview of Alert Evaluation</a:t>
            </a:r>
            <a:br>
              <a:rPr lang="en-US" sz="1200" dirty="0"/>
            </a:br>
            <a:r>
              <a:rPr lang="en-US" sz="1200" b="0" i="0" kern="1200" dirty="0">
                <a:solidFill>
                  <a:schemeClr val="tx1"/>
                </a:solidFill>
                <a:effectLst/>
                <a:latin typeface="+mn-lt"/>
                <a:ea typeface="+mn-ea"/>
                <a:cs typeface="+mn-cs"/>
              </a:rPr>
              <a:t>26.2.2 </a:t>
            </a:r>
            <a:r>
              <a:rPr lang="en-US" sz="1200" dirty="0">
                <a:effectLst/>
              </a:rPr>
              <a:t>–</a:t>
            </a:r>
            <a:r>
              <a:rPr lang="en-US" sz="1200" b="0" i="0" kern="1200" dirty="0">
                <a:solidFill>
                  <a:schemeClr val="tx1"/>
                </a:solidFill>
                <a:effectLst/>
                <a:latin typeface="+mn-lt"/>
                <a:ea typeface="+mn-ea"/>
                <a:cs typeface="+mn-cs"/>
              </a:rPr>
              <a:t> Evaluating Alerts</a:t>
            </a:r>
          </a:p>
        </p:txBody>
      </p:sp>
    </p:spTree>
    <p:extLst>
      <p:ext uri="{BB962C8B-B14F-4D97-AF65-F5344CB8AC3E}">
        <p14:creationId xmlns:p14="http://schemas.microsoft.com/office/powerpoint/2010/main" val="35251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26.2 – </a:t>
            </a:r>
            <a:r>
              <a:rPr lang="en-US" sz="1200" dirty="0"/>
              <a:t>Overview of Alert Evaluation</a:t>
            </a:r>
            <a:br>
              <a:rPr lang="en-US" sz="1200" dirty="0"/>
            </a:br>
            <a:r>
              <a:rPr lang="en-US" sz="1200" b="0" i="0" kern="1200" dirty="0">
                <a:solidFill>
                  <a:schemeClr val="tx1"/>
                </a:solidFill>
                <a:effectLst/>
                <a:latin typeface="+mn-lt"/>
                <a:ea typeface="+mn-ea"/>
                <a:cs typeface="+mn-cs"/>
              </a:rPr>
              <a:t>26.2.2 </a:t>
            </a:r>
            <a:r>
              <a:rPr lang="en-US" sz="1200" dirty="0">
                <a:effectLst/>
              </a:rPr>
              <a:t>–</a:t>
            </a:r>
            <a:r>
              <a:rPr lang="en-US" sz="1200" b="0" i="0" kern="1200" dirty="0">
                <a:solidFill>
                  <a:schemeClr val="tx1"/>
                </a:solidFill>
                <a:effectLst/>
                <a:latin typeface="+mn-lt"/>
                <a:ea typeface="+mn-ea"/>
                <a:cs typeface="+mn-cs"/>
              </a:rPr>
              <a:t> Evaluating Alerts</a:t>
            </a:r>
          </a:p>
        </p:txBody>
      </p:sp>
    </p:spTree>
    <p:extLst>
      <p:ext uri="{BB962C8B-B14F-4D97-AF65-F5344CB8AC3E}">
        <p14:creationId xmlns:p14="http://schemas.microsoft.com/office/powerpoint/2010/main" val="3635110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p>
          <a:p>
            <a:r>
              <a:rPr lang="en-US" sz="1200" kern="1200" dirty="0">
                <a:solidFill>
                  <a:schemeClr val="tx1"/>
                </a:solidFill>
                <a:latin typeface="Arial" charset="0"/>
                <a:ea typeface="ＭＳ Ｐゴシック" charset="0"/>
                <a:cs typeface="ＭＳ Ｐゴシック" charset="0"/>
              </a:rPr>
              <a:t>26.2 – </a:t>
            </a:r>
            <a:r>
              <a:rPr lang="en-US" sz="1200" dirty="0"/>
              <a:t>Overview of Alert Evaluation</a:t>
            </a:r>
            <a:br>
              <a:rPr lang="en-US" sz="1200" dirty="0"/>
            </a:br>
            <a:r>
              <a:rPr lang="en-US" sz="1200" b="0" i="0" kern="1200" dirty="0">
                <a:solidFill>
                  <a:schemeClr val="tx1"/>
                </a:solidFill>
                <a:effectLst/>
                <a:latin typeface="+mn-lt"/>
                <a:ea typeface="+mn-ea"/>
                <a:cs typeface="+mn-cs"/>
              </a:rPr>
              <a:t>26.2.3 </a:t>
            </a:r>
            <a:r>
              <a:rPr lang="en-US" sz="1200" kern="1200" dirty="0">
                <a:solidFill>
                  <a:schemeClr val="tx1"/>
                </a:solidFill>
                <a:latin typeface="Arial" charset="0"/>
                <a:ea typeface="ＭＳ Ｐゴシック" charset="0"/>
                <a:cs typeface="ＭＳ Ｐゴシック" charset="0"/>
              </a:rPr>
              <a:t>–</a:t>
            </a:r>
            <a:r>
              <a:rPr lang="en-US" sz="1200" b="0" i="0" kern="1200" dirty="0">
                <a:solidFill>
                  <a:schemeClr val="tx1"/>
                </a:solidFill>
                <a:effectLst/>
                <a:latin typeface="+mn-lt"/>
                <a:ea typeface="+mn-ea"/>
                <a:cs typeface="+mn-cs"/>
              </a:rPr>
              <a:t> Deterministic Analysis and Probabilistic Analysis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26.2.4</a:t>
            </a:r>
            <a:r>
              <a:rPr lang="en-US" sz="1200" b="0" i="0" kern="1200" baseline="0" dirty="0">
                <a:solidFill>
                  <a:schemeClr val="tx1"/>
                </a:solidFill>
                <a:effectLst/>
                <a:latin typeface="+mn-lt"/>
                <a:ea typeface="+mn-ea"/>
                <a:cs typeface="+mn-cs"/>
              </a:rPr>
              <a:t> </a:t>
            </a:r>
            <a:r>
              <a:rPr lang="en-US" sz="1200" dirty="0">
                <a:effectLst/>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Check Your Understanding - Identify Deterministic and Probabilistic Scenarios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26.2.5</a:t>
            </a:r>
            <a:r>
              <a:rPr lang="en-US" sz="1200" b="0" i="0" kern="1200" baseline="0" dirty="0">
                <a:solidFill>
                  <a:schemeClr val="tx1"/>
                </a:solidFill>
                <a:effectLst/>
                <a:latin typeface="+mn-lt"/>
                <a:ea typeface="+mn-ea"/>
                <a:cs typeface="+mn-cs"/>
              </a:rPr>
              <a:t> </a:t>
            </a:r>
            <a:r>
              <a:rPr lang="en-US" sz="1200" dirty="0">
                <a:effectLst/>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Check Your Understanding - Identify the Alert Classification</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117504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dirty="0">
                <a:solidFill>
                  <a:schemeClr val="accent5">
                    <a:lumMod val="40000"/>
                    <a:lumOff val="60000"/>
                  </a:schemeClr>
                </a:solidFill>
              </a:rPr>
              <a:t>Source:</a:t>
            </a:r>
          </a:p>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a:t>
            </a:r>
            <a:r>
              <a:rPr lang="en-US" sz="1200" dirty="0">
                <a:effectLst/>
              </a:rPr>
              <a:t>–</a:t>
            </a:r>
            <a:r>
              <a:rPr lang="en-US" baseline="0" dirty="0">
                <a:solidFill>
                  <a:schemeClr val="accent5">
                    <a:lumMod val="40000"/>
                    <a:lumOff val="60000"/>
                  </a:schemeClr>
                </a:solidFill>
              </a:rPr>
              <a:t> </a:t>
            </a:r>
            <a:r>
              <a:rPr lang="en-US" dirty="0">
                <a:solidFill>
                  <a:schemeClr val="accent5">
                    <a:lumMod val="40000"/>
                    <a:lumOff val="60000"/>
                  </a:schemeClr>
                </a:solidFill>
              </a:rPr>
              <a:t>Evaluating Alerts</a:t>
            </a:r>
          </a:p>
          <a:p>
            <a:pPr>
              <a:lnSpc>
                <a:spcPct val="80000"/>
              </a:lnSpc>
              <a:buFontTx/>
              <a:buNone/>
            </a:pPr>
            <a:r>
              <a:rPr lang="en-US" dirty="0">
                <a:solidFill>
                  <a:schemeClr val="accent5">
                    <a:lumMod val="40000"/>
                    <a:lumOff val="60000"/>
                  </a:schemeClr>
                </a:solidFill>
              </a:rPr>
              <a:t>26.3 </a:t>
            </a:r>
            <a:r>
              <a:rPr lang="en-US" sz="1200" dirty="0">
                <a:effectLst/>
              </a:rPr>
              <a:t>–</a:t>
            </a:r>
            <a:r>
              <a:rPr lang="en-US" dirty="0">
                <a:solidFill>
                  <a:schemeClr val="accent5">
                    <a:lumMod val="40000"/>
                    <a:lumOff val="60000"/>
                  </a:schemeClr>
                </a:solidFill>
              </a:rPr>
              <a:t> Evaluating Alerts Summary</a:t>
            </a:r>
            <a:br>
              <a:rPr lang="en-US" dirty="0">
                <a:solidFill>
                  <a:schemeClr val="accent5">
                    <a:lumMod val="40000"/>
                    <a:lumOff val="60000"/>
                  </a:schemeClr>
                </a:solidFill>
              </a:rPr>
            </a:b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encourage the learners to take the quiz at section 26.3.2.</a:t>
            </a:r>
            <a:endParaRPr lang="en-US" sz="1050" dirty="0"/>
          </a:p>
          <a:p>
            <a:pPr>
              <a:lnSpc>
                <a:spcPct val="80000"/>
              </a:lnSpc>
              <a:buFontTx/>
              <a:buNone/>
            </a:pPr>
            <a:r>
              <a:rPr lang="en-US" sz="1050" b="1" dirty="0"/>
              <a:t>Key Points:</a:t>
            </a:r>
            <a:r>
              <a:rPr lang="en-US" sz="1100" b="1" dirty="0"/>
              <a:t> </a:t>
            </a:r>
            <a:r>
              <a:rPr lang="en-US" sz="1000" b="0" dirty="0">
                <a:solidFill>
                  <a:schemeClr val="accent5">
                    <a:lumMod val="40000"/>
                    <a:lumOff val="60000"/>
                  </a:schemeClr>
                </a:solidFill>
              </a:rPr>
              <a:t>NA</a:t>
            </a:r>
            <a:endParaRPr lang="en-US" sz="1000" b="0" kern="1200" dirty="0">
              <a:solidFill>
                <a:schemeClr val="tx1"/>
              </a:solidFill>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a:t>
            </a:r>
            <a:r>
              <a:rPr lang="en-US" sz="1200" dirty="0">
                <a:effectLst/>
              </a:rPr>
              <a:t>–</a:t>
            </a:r>
            <a:r>
              <a:rPr lang="en-US" baseline="0" dirty="0">
                <a:solidFill>
                  <a:schemeClr val="accent5">
                    <a:lumMod val="40000"/>
                    <a:lumOff val="60000"/>
                  </a:schemeClr>
                </a:solidFill>
              </a:rPr>
              <a:t> </a:t>
            </a:r>
            <a:r>
              <a:rPr lang="en-US" dirty="0">
                <a:solidFill>
                  <a:schemeClr val="accent5">
                    <a:lumMod val="40000"/>
                    <a:lumOff val="60000"/>
                  </a:schemeClr>
                </a:solidFill>
              </a:rPr>
              <a:t>Evaluating Alerts</a:t>
            </a:r>
          </a:p>
          <a:p>
            <a:pPr>
              <a:lnSpc>
                <a:spcPct val="80000"/>
              </a:lnSpc>
              <a:buFontTx/>
              <a:buNone/>
            </a:pPr>
            <a:r>
              <a:rPr lang="en-US" dirty="0">
                <a:solidFill>
                  <a:schemeClr val="accent5">
                    <a:lumMod val="40000"/>
                    <a:lumOff val="60000"/>
                  </a:schemeClr>
                </a:solidFill>
              </a:rPr>
              <a:t>26.3 </a:t>
            </a:r>
            <a:r>
              <a:rPr lang="en-US" sz="1200" dirty="0">
                <a:effectLst/>
              </a:rPr>
              <a:t>–</a:t>
            </a:r>
            <a:r>
              <a:rPr lang="en-US" dirty="0">
                <a:solidFill>
                  <a:schemeClr val="accent5">
                    <a:lumMod val="40000"/>
                    <a:lumOff val="60000"/>
                  </a:schemeClr>
                </a:solidFill>
              </a:rPr>
              <a:t> Evaluating Alerts Summary</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26.3.1 </a:t>
            </a:r>
            <a:r>
              <a:rPr lang="en-US" sz="1200" dirty="0">
                <a:effectLst/>
              </a:rPr>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What Did I Learn in this Module?</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dirty="0">
                <a:solidFill>
                  <a:schemeClr val="accent5">
                    <a:lumMod val="40000"/>
                    <a:lumOff val="60000"/>
                  </a:schemeClr>
                </a:solidFill>
              </a:rPr>
              <a:t>26</a:t>
            </a:r>
            <a:r>
              <a:rPr lang="en-US" baseline="0" dirty="0">
                <a:solidFill>
                  <a:schemeClr val="accent5">
                    <a:lumMod val="40000"/>
                    <a:lumOff val="60000"/>
                  </a:schemeClr>
                </a:solidFill>
              </a:rPr>
              <a:t> </a:t>
            </a:r>
            <a:r>
              <a:rPr lang="en-US" sz="1200" dirty="0">
                <a:effectLst/>
              </a:rPr>
              <a:t>–</a:t>
            </a:r>
            <a:r>
              <a:rPr lang="en-US" baseline="0" dirty="0">
                <a:solidFill>
                  <a:schemeClr val="accent5">
                    <a:lumMod val="40000"/>
                    <a:lumOff val="60000"/>
                  </a:schemeClr>
                </a:solidFill>
              </a:rPr>
              <a:t> </a:t>
            </a:r>
            <a:r>
              <a:rPr lang="en-US" dirty="0">
                <a:solidFill>
                  <a:schemeClr val="accent5">
                    <a:lumMod val="40000"/>
                    <a:lumOff val="60000"/>
                  </a:schemeClr>
                </a:solidFill>
              </a:rPr>
              <a:t>Evaluating Alerts</a:t>
            </a:r>
          </a:p>
          <a:p>
            <a:pPr>
              <a:lnSpc>
                <a:spcPct val="80000"/>
              </a:lnSpc>
              <a:buFontTx/>
              <a:buNone/>
            </a:pPr>
            <a:r>
              <a:rPr lang="en-US" dirty="0">
                <a:solidFill>
                  <a:schemeClr val="accent5">
                    <a:lumMod val="40000"/>
                    <a:lumOff val="60000"/>
                  </a:schemeClr>
                </a:solidFill>
              </a:rPr>
              <a:t>26.3 </a:t>
            </a:r>
            <a:r>
              <a:rPr lang="en-US" sz="1200" dirty="0">
                <a:effectLst/>
              </a:rPr>
              <a:t>–</a:t>
            </a:r>
            <a:r>
              <a:rPr lang="en-US" dirty="0">
                <a:solidFill>
                  <a:schemeClr val="accent5">
                    <a:lumMod val="40000"/>
                    <a:lumOff val="60000"/>
                  </a:schemeClr>
                </a:solidFill>
              </a:rPr>
              <a:t> Evaluating Alerts Summary</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26.3.1 </a:t>
            </a:r>
            <a:r>
              <a:rPr lang="en-US" sz="1200" dirty="0">
                <a:effectLst/>
              </a:rPr>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What Did I Learn in this Module?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endParaRPr lang="en-US" sz="1200" b="0" i="0" kern="1200" dirty="0">
              <a:solidFill>
                <a:schemeClr val="tx1"/>
              </a:solidFill>
              <a:effectLst/>
              <a:latin typeface="+mn-lt"/>
              <a:ea typeface="+mn-ea"/>
              <a:cs typeface="+mn-cs"/>
            </a:endParaRP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47279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CyberOps Associate v1.0</a:t>
            </a:r>
          </a:p>
          <a:p>
            <a:pPr>
              <a:buFontTx/>
              <a:buNone/>
            </a:pPr>
            <a:r>
              <a:rPr lang="en-US" sz="1200" b="0" dirty="0">
                <a:solidFill>
                  <a:srgbClr val="FF0000"/>
                </a:solidFill>
              </a:rPr>
              <a:t>Module </a:t>
            </a:r>
            <a:r>
              <a:rPr lang="en-US" dirty="0">
                <a:solidFill>
                  <a:schemeClr val="accent5">
                    <a:lumMod val="40000"/>
                    <a:lumOff val="60000"/>
                  </a:schemeClr>
                </a:solidFill>
              </a:rPr>
              <a:t>26: Evaluating Alerts</a:t>
            </a: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313" lvl="1" indent="-171450">
              <a:buFont typeface="Arial" panose="020B0604020202020204" pitchFamily="34" charset="0"/>
              <a:buChar char="•"/>
            </a:pPr>
            <a:r>
              <a:rPr lang="en-US" sz="1000" dirty="0"/>
              <a:t>Interact with the audience to provide an overview on </a:t>
            </a:r>
            <a:r>
              <a:rPr lang="en-US" sz="1200" b="0" i="0" dirty="0">
                <a:solidFill>
                  <a:srgbClr val="58585B"/>
                </a:solidFill>
                <a:effectLst/>
                <a:latin typeface="CiscoSans"/>
              </a:rPr>
              <a:t>alerts, common workflows associated with alerts, and standard methods for evaluating and classifying alerts.</a:t>
            </a:r>
            <a:endParaRPr lang="en-US" sz="1000" dirty="0"/>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pPr marL="341313"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solidFill>
                  <a:srgbClr val="FF0000"/>
                </a:solidFill>
              </a:rPr>
              <a:t>CyberOps Associate v1.0</a:t>
            </a:r>
            <a:endParaRPr lang="en-US" dirty="0">
              <a:solidFill>
                <a:schemeClr val="accent5">
                  <a:lumMod val="40000"/>
                  <a:lumOff val="60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26</a:t>
            </a:r>
            <a:r>
              <a:rPr lang="en-US" baseline="0" dirty="0">
                <a:solidFill>
                  <a:schemeClr val="accent5">
                    <a:lumMod val="40000"/>
                    <a:lumOff val="60000"/>
                  </a:schemeClr>
                </a:solidFill>
              </a:rPr>
              <a:t> </a:t>
            </a:r>
            <a:r>
              <a:rPr lang="en-GB" dirty="0">
                <a:solidFill>
                  <a:srgbClr val="FF0000"/>
                </a:solidFill>
              </a:rPr>
              <a:t>–</a:t>
            </a:r>
            <a:r>
              <a:rPr lang="en-US" baseline="0" dirty="0">
                <a:solidFill>
                  <a:schemeClr val="accent5">
                    <a:lumMod val="40000"/>
                    <a:lumOff val="60000"/>
                  </a:schemeClr>
                </a:solidFill>
              </a:rPr>
              <a:t> </a:t>
            </a:r>
            <a:r>
              <a:rPr lang="en-US" dirty="0">
                <a:solidFill>
                  <a:schemeClr val="accent5">
                    <a:lumMod val="40000"/>
                    <a:lumOff val="60000"/>
                  </a:schemeClr>
                </a:solidFill>
              </a:rPr>
              <a:t>Evaluating Alerts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26.0 </a:t>
            </a:r>
            <a:r>
              <a:rPr lang="en-GB" dirty="0">
                <a:solidFill>
                  <a:srgbClr val="FF0000"/>
                </a:solidFill>
              </a:rPr>
              <a:t>– Introduction</a:t>
            </a:r>
            <a:endParaRPr lang="en-US" dirty="0">
              <a:solidFill>
                <a:schemeClr val="accent5">
                  <a:lumMod val="40000"/>
                  <a:lumOff val="60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26.0.2 – </a:t>
            </a:r>
            <a:r>
              <a:rPr lang="en-US" sz="1200" b="0" i="0" u="none" strike="noStrike" kern="1200" dirty="0">
                <a:solidFill>
                  <a:schemeClr val="tx1"/>
                </a:solidFill>
                <a:effectLst/>
                <a:latin typeface="+mn-lt"/>
                <a:ea typeface="+mn-ea"/>
                <a:cs typeface="+mn-cs"/>
              </a:rPr>
              <a:t>What Will I Learn in this Module?</a:t>
            </a:r>
            <a:endParaRPr lang="en-GB" dirty="0">
              <a:solidFill>
                <a:srgbClr val="FF0000"/>
              </a:solidFill>
            </a:endParaRPr>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7293" y="1269525"/>
            <a:ext cx="6557379" cy="1666626"/>
          </a:xfrm>
        </p:spPr>
        <p:txBody>
          <a:bodyPr/>
          <a:lstStyle/>
          <a:p>
            <a:r>
              <a:rPr lang="en-US" dirty="0">
                <a:solidFill>
                  <a:schemeClr val="accent5">
                    <a:lumMod val="40000"/>
                    <a:lumOff val="60000"/>
                  </a:schemeClr>
                </a:solidFill>
              </a:rPr>
              <a:t>Module 26: Evaluating Alerts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10" name="Subtitle 6">
            <a:extLst>
              <a:ext uri="{FF2B5EF4-FFF2-40B4-BE49-F238E27FC236}">
                <a16:creationId xmlns:a16="http://schemas.microsoft.com/office/drawing/2014/main" id="{04FD2489-00FA-4598-BB9B-1B5ABC733DAB}"/>
              </a:ext>
            </a:extLst>
          </p:cNvPr>
          <p:cNvSpPr txBox="1">
            <a:spLocks/>
          </p:cNvSpPr>
          <p:nvPr/>
        </p:nvSpPr>
        <p:spPr>
          <a:xfrm>
            <a:off x="469497" y="3809526"/>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3510" y="1053382"/>
            <a:ext cx="7156174" cy="1802391"/>
          </a:xfrm>
        </p:spPr>
        <p:txBody>
          <a:bodyPr/>
          <a:lstStyle/>
          <a:p>
            <a:r>
              <a:rPr lang="en-US" dirty="0">
                <a:solidFill>
                  <a:schemeClr val="accent5">
                    <a:lumMod val="40000"/>
                    <a:lumOff val="60000"/>
                  </a:schemeClr>
                </a:solidFill>
              </a:rPr>
              <a:t>26.1 Sources of Alerts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Security Onion</a:t>
            </a:r>
          </a:p>
        </p:txBody>
      </p:sp>
      <p:sp>
        <p:nvSpPr>
          <p:cNvPr id="2" name="Content Placeholder 1"/>
          <p:cNvSpPr>
            <a:spLocks noGrp="1"/>
          </p:cNvSpPr>
          <p:nvPr>
            <p:ph idx="1"/>
          </p:nvPr>
        </p:nvSpPr>
        <p:spPr>
          <a:xfrm>
            <a:off x="144065" y="798944"/>
            <a:ext cx="8811092" cy="3382912"/>
          </a:xfrm>
        </p:spPr>
        <p:txBody>
          <a:bodyPr/>
          <a:lstStyle/>
          <a:p>
            <a:pPr>
              <a:buFont typeface="Arial" pitchFamily="34" charset="0"/>
              <a:buChar char="•"/>
            </a:pPr>
            <a:r>
              <a:rPr lang="en-US" sz="1600" dirty="0"/>
              <a:t>Security Onion is an open-source suite of Network Security Monitoring (NSM) tools that run on an Ubuntu Linux distribution.</a:t>
            </a:r>
          </a:p>
          <a:p>
            <a:pPr>
              <a:buFont typeface="Arial" pitchFamily="34" charset="0"/>
              <a:buChar char="•"/>
            </a:pPr>
            <a:r>
              <a:rPr lang="en-IN" sz="1600" b="0" i="0" dirty="0">
                <a:effectLst/>
              </a:rPr>
              <a:t>Security Onion tools </a:t>
            </a:r>
            <a:r>
              <a:rPr lang="en-US" sz="1600" dirty="0"/>
              <a:t>provides three core functions for the cybersecurity analyst such as full packet capture and data types, network-based and host-based intrusion detection systems, and alert analyst tools. </a:t>
            </a:r>
          </a:p>
          <a:p>
            <a:pPr>
              <a:buFont typeface="Arial" pitchFamily="34" charset="0"/>
              <a:buChar char="•"/>
            </a:pPr>
            <a:r>
              <a:rPr lang="en-US" sz="1600" dirty="0"/>
              <a:t>Security Onion can be installed as a standalone installation or as a sensor and server platform. </a:t>
            </a:r>
          </a:p>
          <a:p>
            <a:pPr>
              <a:buFont typeface="Arial" pitchFamily="34" charset="0"/>
              <a:buChar char="•"/>
            </a:pPr>
            <a:r>
              <a:rPr lang="en-US" sz="1600" b="0" i="0" dirty="0">
                <a:effectLst/>
              </a:rPr>
              <a:t>Some components of Security Onion are owned and maintained by corporations, such as Cisco and Riverbend Technologies, but are made available as open source.</a:t>
            </a:r>
            <a:endParaRPr lang="en-US" sz="1600" dirty="0"/>
          </a:p>
          <a:p>
            <a:pPr marL="0" indent="0">
              <a:buNone/>
            </a:pPr>
            <a:endParaRPr lang="en-US" sz="1600" b="1" dirty="0"/>
          </a:p>
          <a:p>
            <a:pPr marL="0" indent="0">
              <a:buNone/>
            </a:pPr>
            <a:endParaRPr lang="en-US"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Detection Tools for Collecting Alert Data</a:t>
            </a:r>
          </a:p>
        </p:txBody>
      </p:sp>
      <p:sp>
        <p:nvSpPr>
          <p:cNvPr id="2" name="Content Placeholder 1"/>
          <p:cNvSpPr>
            <a:spLocks noGrp="1"/>
          </p:cNvSpPr>
          <p:nvPr>
            <p:ph idx="1"/>
          </p:nvPr>
        </p:nvSpPr>
        <p:spPr>
          <a:xfrm>
            <a:off x="144066" y="798944"/>
            <a:ext cx="3220926" cy="3753178"/>
          </a:xfrm>
        </p:spPr>
        <p:txBody>
          <a:bodyPr/>
          <a:lstStyle/>
          <a:p>
            <a:pPr>
              <a:buFont typeface="Arial" pitchFamily="34" charset="0"/>
              <a:buChar char="•"/>
            </a:pPr>
            <a:r>
              <a:rPr lang="en-US" sz="1600" b="0" i="0" dirty="0">
                <a:effectLst/>
              </a:rPr>
              <a:t>Security Onion contains many components. It </a:t>
            </a:r>
            <a:r>
              <a:rPr lang="en-US" sz="1600" dirty="0"/>
              <a:t>is an integrated environment which is designed to simplify the deployment of a comprehensive NSM solution. </a:t>
            </a:r>
          </a:p>
          <a:p>
            <a:pPr>
              <a:buFont typeface="Arial" pitchFamily="34" charset="0"/>
              <a:buChar char="•"/>
            </a:pPr>
            <a:r>
              <a:rPr lang="en-US" sz="1600" dirty="0"/>
              <a:t>The figure illustrates the way in which components of the Security Onion work together.</a:t>
            </a:r>
          </a:p>
        </p:txBody>
      </p:sp>
      <p:pic>
        <p:nvPicPr>
          <p:cNvPr id="102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073" y="877398"/>
            <a:ext cx="5230182" cy="360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
          <p:cNvSpPr/>
          <p:nvPr/>
        </p:nvSpPr>
        <p:spPr>
          <a:xfrm>
            <a:off x="4885414" y="4518368"/>
            <a:ext cx="3101298"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A Security Onion Architecture</a:t>
            </a:r>
          </a:p>
        </p:txBody>
      </p:sp>
    </p:spTree>
    <p:custDataLst>
      <p:tags r:id="rId1"/>
    </p:custDataLst>
    <p:extLst>
      <p:ext uri="{BB962C8B-B14F-4D97-AF65-F5344CB8AC3E}">
        <p14:creationId xmlns:p14="http://schemas.microsoft.com/office/powerpoint/2010/main" val="250707942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Detection Tools for Collecting Alert Data (Contd.)</a:t>
            </a:r>
          </a:p>
        </p:txBody>
      </p:sp>
      <p:sp>
        <p:nvSpPr>
          <p:cNvPr id="2" name="Content Placeholder 1"/>
          <p:cNvSpPr>
            <a:spLocks noGrp="1"/>
          </p:cNvSpPr>
          <p:nvPr>
            <p:ph idx="1"/>
          </p:nvPr>
        </p:nvSpPr>
        <p:spPr>
          <a:xfrm>
            <a:off x="144065" y="750176"/>
            <a:ext cx="8855869" cy="301194"/>
          </a:xfrm>
        </p:spPr>
        <p:txBody>
          <a:bodyPr/>
          <a:lstStyle/>
          <a:p>
            <a:pPr marL="0" indent="0">
              <a:buNone/>
            </a:pPr>
            <a:r>
              <a:rPr lang="en-US" sz="1600" dirty="0"/>
              <a:t>The following table lists the detection tools of the Security Onion:</a:t>
            </a:r>
          </a:p>
          <a:p>
            <a:pPr>
              <a:buFont typeface="Arial" pitchFamily="34" charset="0"/>
              <a:buChar char="•"/>
            </a:pPr>
            <a:endParaRPr lang="en-US" sz="1600" dirty="0"/>
          </a:p>
        </p:txBody>
      </p:sp>
      <p:graphicFrame>
        <p:nvGraphicFramePr>
          <p:cNvPr id="4" name="Table 3">
            <a:extLst>
              <a:ext uri="{FF2B5EF4-FFF2-40B4-BE49-F238E27FC236}">
                <a16:creationId xmlns:a16="http://schemas.microsoft.com/office/drawing/2014/main" id="{FD50E915-8140-4D01-82B2-0A9AF6311AEE}"/>
              </a:ext>
            </a:extLst>
          </p:cNvPr>
          <p:cNvGraphicFramePr>
            <a:graphicFrameLocks noGrp="1"/>
          </p:cNvGraphicFramePr>
          <p:nvPr>
            <p:extLst>
              <p:ext uri="{D42A27DB-BD31-4B8C-83A1-F6EECF244321}">
                <p14:modId xmlns:p14="http://schemas.microsoft.com/office/powerpoint/2010/main" val="1480407369"/>
              </p:ext>
            </p:extLst>
          </p:nvPr>
        </p:nvGraphicFramePr>
        <p:xfrm>
          <a:off x="207263" y="1043751"/>
          <a:ext cx="8719517" cy="3627120"/>
        </p:xfrm>
        <a:graphic>
          <a:graphicData uri="http://schemas.openxmlformats.org/drawingml/2006/table">
            <a:tbl>
              <a:tblPr firstRow="1" bandRow="1">
                <a:tableStyleId>{5C22544A-7EE6-4342-B048-85BDC9FD1C3A}</a:tableStyleId>
              </a:tblPr>
              <a:tblGrid>
                <a:gridCol w="1311912">
                  <a:extLst>
                    <a:ext uri="{9D8B030D-6E8A-4147-A177-3AD203B41FA5}">
                      <a16:colId xmlns:a16="http://schemas.microsoft.com/office/drawing/2014/main" val="586948652"/>
                    </a:ext>
                  </a:extLst>
                </a:gridCol>
                <a:gridCol w="7407605">
                  <a:extLst>
                    <a:ext uri="{9D8B030D-6E8A-4147-A177-3AD203B41FA5}">
                      <a16:colId xmlns:a16="http://schemas.microsoft.com/office/drawing/2014/main" val="200374968"/>
                    </a:ext>
                  </a:extLst>
                </a:gridCol>
              </a:tblGrid>
              <a:tr h="286719">
                <a:tc>
                  <a:txBody>
                    <a:bodyPr/>
                    <a:lstStyle/>
                    <a:p>
                      <a:r>
                        <a:rPr lang="en-IN" dirty="0"/>
                        <a:t>Components</a:t>
                      </a:r>
                      <a:endParaRPr lang="en-US" dirty="0"/>
                    </a:p>
                  </a:txBody>
                  <a:tcPr/>
                </a:tc>
                <a:tc>
                  <a:txBody>
                    <a:bodyPr/>
                    <a:lstStyle/>
                    <a:p>
                      <a:r>
                        <a:rPr lang="en-IN" dirty="0"/>
                        <a:t>Description</a:t>
                      </a:r>
                      <a:endParaRPr lang="en-US" dirty="0"/>
                    </a:p>
                  </a:txBody>
                  <a:tcPr/>
                </a:tc>
                <a:extLst>
                  <a:ext uri="{0D108BD9-81ED-4DB2-BD59-A6C34878D82A}">
                    <a16:rowId xmlns:a16="http://schemas.microsoft.com/office/drawing/2014/main" val="997361731"/>
                  </a:ext>
                </a:extLst>
              </a:tr>
              <a:tr h="487423">
                <a:tc>
                  <a:txBody>
                    <a:bodyPr/>
                    <a:lstStyle/>
                    <a:p>
                      <a:r>
                        <a:rPr lang="en-US" sz="1400" b="0" i="0" u="none" strike="noStrike" kern="1200" dirty="0">
                          <a:solidFill>
                            <a:schemeClr val="dk1"/>
                          </a:solidFill>
                          <a:effectLst/>
                          <a:latin typeface="+mn-lt"/>
                          <a:ea typeface="+mn-ea"/>
                          <a:cs typeface="+mn-cs"/>
                        </a:rPr>
                        <a:t>CapME</a:t>
                      </a:r>
                      <a:endParaRPr lang="en-US" dirty="0"/>
                    </a:p>
                  </a:txBody>
                  <a:tcPr/>
                </a:tc>
                <a:tc>
                  <a:txBody>
                    <a:bodyPr/>
                    <a:lstStyle/>
                    <a:p>
                      <a:r>
                        <a:rPr lang="en-US" sz="1400" b="0" i="0" u="none" strike="noStrike" kern="1200" dirty="0">
                          <a:solidFill>
                            <a:schemeClr val="dk1"/>
                          </a:solidFill>
                          <a:effectLst/>
                          <a:latin typeface="+mn-lt"/>
                          <a:ea typeface="+mn-ea"/>
                          <a:cs typeface="+mn-cs"/>
                        </a:rPr>
                        <a:t>This is a web application that allows viewing of pcap transcripts rendered with the tcpflow or Zeek tools.</a:t>
                      </a:r>
                      <a:endParaRPr lang="en-US" dirty="0"/>
                    </a:p>
                  </a:txBody>
                  <a:tcPr/>
                </a:tc>
                <a:extLst>
                  <a:ext uri="{0D108BD9-81ED-4DB2-BD59-A6C34878D82A}">
                    <a16:rowId xmlns:a16="http://schemas.microsoft.com/office/drawing/2014/main" val="1340204276"/>
                  </a:ext>
                </a:extLst>
              </a:tr>
              <a:tr h="487423">
                <a:tc>
                  <a:txBody>
                    <a:bodyPr/>
                    <a:lstStyle/>
                    <a:p>
                      <a:r>
                        <a:rPr lang="en-US" sz="1400" b="0" i="0" u="none" strike="noStrike" kern="1200" dirty="0">
                          <a:solidFill>
                            <a:schemeClr val="dk1"/>
                          </a:solidFill>
                          <a:effectLst/>
                          <a:latin typeface="+mn-lt"/>
                          <a:ea typeface="+mn-ea"/>
                          <a:cs typeface="+mn-cs"/>
                        </a:rPr>
                        <a:t>Snort</a:t>
                      </a:r>
                      <a:endParaRPr lang="en-US" dirty="0"/>
                    </a:p>
                  </a:txBody>
                  <a:tcPr/>
                </a:tc>
                <a:tc>
                  <a:txBody>
                    <a:bodyPr/>
                    <a:lstStyle/>
                    <a:p>
                      <a:r>
                        <a:rPr lang="en-US" sz="1400" b="0" i="0" u="none" strike="noStrike" kern="1200" dirty="0">
                          <a:solidFill>
                            <a:schemeClr val="dk1"/>
                          </a:solidFill>
                          <a:effectLst/>
                          <a:latin typeface="+mn-lt"/>
                          <a:ea typeface="+mn-ea"/>
                          <a:cs typeface="+mn-cs"/>
                        </a:rPr>
                        <a:t>This is a Network Intrusion Detection System (NIDS). It is an important source of alert data that is indexed in the Sguil analysis tool.</a:t>
                      </a:r>
                      <a:endParaRPr lang="en-US" dirty="0"/>
                    </a:p>
                  </a:txBody>
                  <a:tcPr/>
                </a:tc>
                <a:extLst>
                  <a:ext uri="{0D108BD9-81ED-4DB2-BD59-A6C34878D82A}">
                    <a16:rowId xmlns:a16="http://schemas.microsoft.com/office/drawing/2014/main" val="4086947270"/>
                  </a:ext>
                </a:extLst>
              </a:tr>
              <a:tr h="487423">
                <a:tc>
                  <a:txBody>
                    <a:bodyPr/>
                    <a:lstStyle/>
                    <a:p>
                      <a:r>
                        <a:rPr lang="en-IN" dirty="0"/>
                        <a:t>Zeek</a:t>
                      </a:r>
                      <a:endParaRPr lang="en-US" dirty="0"/>
                    </a:p>
                  </a:txBody>
                  <a:tcPr/>
                </a:tc>
                <a:tc>
                  <a:txBody>
                    <a:bodyPr/>
                    <a:lstStyle/>
                    <a:p>
                      <a:r>
                        <a:rPr lang="en-US" sz="1400" b="0" i="0" u="none" strike="noStrike" kern="1200" dirty="0">
                          <a:solidFill>
                            <a:schemeClr val="dk1"/>
                          </a:solidFill>
                          <a:effectLst/>
                          <a:latin typeface="+mn-lt"/>
                          <a:ea typeface="+mn-ea"/>
                          <a:cs typeface="+mn-cs"/>
                        </a:rPr>
                        <a:t>Formerly known as Bro. This is a NIDS that uses more of a behavior-based approach to intrusion detection.</a:t>
                      </a:r>
                      <a:endParaRPr lang="en-US" b="1" i="1" dirty="0"/>
                    </a:p>
                  </a:txBody>
                  <a:tcPr/>
                </a:tc>
                <a:extLst>
                  <a:ext uri="{0D108BD9-81ED-4DB2-BD59-A6C34878D82A}">
                    <a16:rowId xmlns:a16="http://schemas.microsoft.com/office/drawing/2014/main" val="3100290241"/>
                  </a:ext>
                </a:extLst>
              </a:tr>
              <a:tr h="286719">
                <a:tc>
                  <a:txBody>
                    <a:bodyPr/>
                    <a:lstStyle/>
                    <a:p>
                      <a:r>
                        <a:rPr lang="en-IN" dirty="0"/>
                        <a:t>OSSEC</a:t>
                      </a:r>
                      <a:endParaRPr lang="en-US" dirty="0"/>
                    </a:p>
                  </a:txBody>
                  <a:tcPr/>
                </a:tc>
                <a:tc>
                  <a:txBody>
                    <a:bodyPr/>
                    <a:lstStyle/>
                    <a:p>
                      <a:r>
                        <a:rPr lang="en-US" sz="1400" b="0" i="0" u="none" strike="noStrike" kern="1200" dirty="0">
                          <a:solidFill>
                            <a:schemeClr val="dk1"/>
                          </a:solidFill>
                          <a:effectLst/>
                          <a:latin typeface="+mn-lt"/>
                          <a:ea typeface="+mn-ea"/>
                          <a:cs typeface="+mn-cs"/>
                        </a:rPr>
                        <a:t>This is a host-based intrusion detection system (HIDS) that is integrated into Security Onion.</a:t>
                      </a:r>
                      <a:endParaRPr lang="en-US" dirty="0"/>
                    </a:p>
                  </a:txBody>
                  <a:tcPr/>
                </a:tc>
                <a:extLst>
                  <a:ext uri="{0D108BD9-81ED-4DB2-BD59-A6C34878D82A}">
                    <a16:rowId xmlns:a16="http://schemas.microsoft.com/office/drawing/2014/main" val="2891528504"/>
                  </a:ext>
                </a:extLst>
              </a:tr>
              <a:tr h="688127">
                <a:tc>
                  <a:txBody>
                    <a:bodyPr/>
                    <a:lstStyle/>
                    <a:p>
                      <a:r>
                        <a:rPr lang="en-IN" dirty="0"/>
                        <a:t>Wazuh</a:t>
                      </a:r>
                      <a:endParaRPr lang="en-US" dirty="0"/>
                    </a:p>
                  </a:txBody>
                  <a:tcPr/>
                </a:tc>
                <a:tc>
                  <a:txBody>
                    <a:bodyPr/>
                    <a:lstStyle/>
                    <a:p>
                      <a:r>
                        <a:rPr lang="en-US" sz="1400" b="0" i="0" u="none" strike="noStrike" kern="1200" dirty="0">
                          <a:solidFill>
                            <a:schemeClr val="dk1"/>
                          </a:solidFill>
                          <a:effectLst/>
                          <a:latin typeface="+mn-lt"/>
                          <a:ea typeface="+mn-ea"/>
                          <a:cs typeface="+mn-cs"/>
                        </a:rPr>
                        <a:t>It is a full-featured solution that provides a broad spectrum of endpoint protection </a:t>
                      </a:r>
                      <a:r>
                        <a:rPr lang="en-US" sz="1400" b="0" i="0" kern="1200" dirty="0">
                          <a:solidFill>
                            <a:schemeClr val="dk1"/>
                          </a:solidFill>
                          <a:effectLst/>
                          <a:latin typeface="+mn-lt"/>
                          <a:ea typeface="+mn-ea"/>
                          <a:cs typeface="+mn-cs"/>
                        </a:rPr>
                        <a:t>mechanisms including host logfile analysis, file integrity monitoring, vulnerability detection, configuration assessment, and incident response.</a:t>
                      </a:r>
                      <a:endParaRPr lang="en-US" dirty="0"/>
                    </a:p>
                  </a:txBody>
                  <a:tcPr/>
                </a:tc>
                <a:extLst>
                  <a:ext uri="{0D108BD9-81ED-4DB2-BD59-A6C34878D82A}">
                    <a16:rowId xmlns:a16="http://schemas.microsoft.com/office/drawing/2014/main" val="1100799301"/>
                  </a:ext>
                </a:extLst>
              </a:tr>
              <a:tr h="487423">
                <a:tc>
                  <a:txBody>
                    <a:bodyPr/>
                    <a:lstStyle/>
                    <a:p>
                      <a:r>
                        <a:rPr lang="en-IN" dirty="0"/>
                        <a:t>Suricata</a:t>
                      </a:r>
                      <a:endParaRPr lang="en-US" dirty="0"/>
                    </a:p>
                  </a:txBody>
                  <a:tcPr/>
                </a:tc>
                <a:tc>
                  <a:txBody>
                    <a:bodyPr/>
                    <a:lstStyle/>
                    <a:p>
                      <a:r>
                        <a:rPr lang="en-US" sz="1400" b="0" i="0" u="none" strike="noStrike" kern="1200" dirty="0">
                          <a:solidFill>
                            <a:schemeClr val="dk1"/>
                          </a:solidFill>
                          <a:effectLst/>
                          <a:latin typeface="+mn-lt"/>
                          <a:ea typeface="+mn-ea"/>
                          <a:cs typeface="+mn-cs"/>
                        </a:rPr>
                        <a:t>This is a NIDS that uses a signature-based approach. It can also be used for inline intrusion prevention.</a:t>
                      </a:r>
                      <a:endParaRPr lang="en-US" dirty="0"/>
                    </a:p>
                  </a:txBody>
                  <a:tcPr/>
                </a:tc>
                <a:extLst>
                  <a:ext uri="{0D108BD9-81ED-4DB2-BD59-A6C34878D82A}">
                    <a16:rowId xmlns:a16="http://schemas.microsoft.com/office/drawing/2014/main" val="4131302367"/>
                  </a:ext>
                </a:extLst>
              </a:tr>
            </a:tbl>
          </a:graphicData>
        </a:graphic>
      </p:graphicFrame>
    </p:spTree>
    <p:custDataLst>
      <p:tags r:id="rId1"/>
    </p:custDataLst>
    <p:extLst>
      <p:ext uri="{BB962C8B-B14F-4D97-AF65-F5344CB8AC3E}">
        <p14:creationId xmlns:p14="http://schemas.microsoft.com/office/powerpoint/2010/main" val="147339449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Analysis Tools</a:t>
            </a:r>
          </a:p>
        </p:txBody>
      </p:sp>
      <p:sp>
        <p:nvSpPr>
          <p:cNvPr id="2" name="Content Placeholder 1"/>
          <p:cNvSpPr>
            <a:spLocks noGrp="1"/>
          </p:cNvSpPr>
          <p:nvPr>
            <p:ph idx="1"/>
          </p:nvPr>
        </p:nvSpPr>
        <p:spPr>
          <a:xfrm>
            <a:off x="58721" y="798942"/>
            <a:ext cx="9048704" cy="4151010"/>
          </a:xfrm>
        </p:spPr>
        <p:txBody>
          <a:bodyPr/>
          <a:lstStyle/>
          <a:p>
            <a:pPr marL="0" indent="0">
              <a:buClrTx/>
              <a:buSzPct val="100000"/>
              <a:buNone/>
            </a:pPr>
            <a:r>
              <a:rPr lang="en-US" sz="1600" dirty="0"/>
              <a:t>Security Onion integrates these various types of data and Intrusion Detection System (IDS) logs into a single platform through the following tools:</a:t>
            </a:r>
          </a:p>
          <a:p>
            <a:pPr>
              <a:buClrTx/>
              <a:buSzPct val="100000"/>
              <a:buFont typeface="Arial" panose="020B0604020202020204" pitchFamily="34" charset="0"/>
              <a:buChar char="•"/>
            </a:pPr>
            <a:r>
              <a:rPr lang="en-US" sz="1600" b="1" dirty="0"/>
              <a:t>Sguil:</a:t>
            </a:r>
            <a:r>
              <a:rPr lang="en-US" sz="1600" dirty="0"/>
              <a:t> This provides a high-level console for investigating security alerts from a wide variety of sources. </a:t>
            </a:r>
            <a:r>
              <a:rPr lang="en-US" sz="1600" b="0" i="0" dirty="0">
                <a:effectLst/>
              </a:rPr>
              <a:t>Sguil serves as a starting point in the investigation of security alerts. Many data sources are available by pivoting directly from Sguil to other tools.</a:t>
            </a:r>
            <a:endParaRPr lang="en-US" sz="1600" b="1" dirty="0"/>
          </a:p>
          <a:p>
            <a:pPr>
              <a:buClrTx/>
              <a:buSzPct val="100000"/>
              <a:buFont typeface="Arial" panose="020B0604020202020204" pitchFamily="34" charset="0"/>
              <a:buChar char="•"/>
            </a:pPr>
            <a:r>
              <a:rPr lang="en-US" sz="1600" b="1" dirty="0"/>
              <a:t>Kibana: </a:t>
            </a:r>
            <a:r>
              <a:rPr lang="en-US" sz="1600" dirty="0"/>
              <a:t>It is an interactive dashboard interface to Elasticsearch data. </a:t>
            </a:r>
            <a:r>
              <a:rPr lang="en-US" sz="1600" b="0" i="0" dirty="0">
                <a:effectLst/>
              </a:rPr>
              <a:t>It allows querying of NSM data and provides flexible visualizations of that data. It is possible to pivot from Sguil directly into Kibana to see contextualized displays.</a:t>
            </a:r>
            <a:endParaRPr lang="en-US" sz="1600" dirty="0"/>
          </a:p>
          <a:p>
            <a:pPr>
              <a:buClrTx/>
              <a:buSzPct val="100000"/>
              <a:buFont typeface="Arial" panose="020B0604020202020204" pitchFamily="34" charset="0"/>
              <a:buChar char="•"/>
            </a:pPr>
            <a:r>
              <a:rPr lang="en-US" sz="1600" b="1" dirty="0"/>
              <a:t>Wireshark:</a:t>
            </a:r>
            <a:r>
              <a:rPr lang="en-US" sz="1600" dirty="0"/>
              <a:t> It is a packet capture application that is integrated into the Security Onion suit. </a:t>
            </a:r>
            <a:r>
              <a:rPr lang="en-US" sz="1600" b="0" i="0" dirty="0">
                <a:effectLst/>
              </a:rPr>
              <a:t>It can be opened directly from other tools and display full packet captures relevant to an analysis.</a:t>
            </a:r>
            <a:endParaRPr lang="en-US" sz="1600" dirty="0"/>
          </a:p>
          <a:p>
            <a:pPr>
              <a:buClrTx/>
              <a:buSzPct val="100000"/>
              <a:buFont typeface="Arial" panose="020B0604020202020204" pitchFamily="34" charset="0"/>
              <a:buChar char="•"/>
            </a:pPr>
            <a:r>
              <a:rPr lang="en-US" sz="1600" b="1" dirty="0"/>
              <a:t>Zeek: </a:t>
            </a:r>
            <a:r>
              <a:rPr lang="en-US" sz="1600" dirty="0"/>
              <a:t>This is a network traffic analyzer that serves as a security monitor. It </a:t>
            </a:r>
            <a:r>
              <a:rPr lang="en-US" sz="1600" b="0" i="0" dirty="0">
                <a:effectLst/>
              </a:rPr>
              <a:t>inspects all traffic on a network segment and enables in-depth analysis of that data. Pivoting from Sguil into Zeek provides access to very accurate transaction logs, file content, and customized output.</a:t>
            </a: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53826465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Alert Generation</a:t>
            </a:r>
          </a:p>
        </p:txBody>
      </p:sp>
      <p:sp>
        <p:nvSpPr>
          <p:cNvPr id="2" name="Content Placeholder 1"/>
          <p:cNvSpPr>
            <a:spLocks noGrp="1"/>
          </p:cNvSpPr>
          <p:nvPr>
            <p:ph idx="1"/>
          </p:nvPr>
        </p:nvSpPr>
        <p:spPr>
          <a:xfrm>
            <a:off x="95297" y="786750"/>
            <a:ext cx="8923735" cy="4114434"/>
          </a:xfrm>
        </p:spPr>
        <p:txBody>
          <a:bodyPr/>
          <a:lstStyle/>
          <a:p>
            <a:pPr>
              <a:spcBef>
                <a:spcPts val="300"/>
              </a:spcBef>
              <a:spcAft>
                <a:spcPts val="300"/>
              </a:spcAft>
              <a:buFont typeface="Arial" pitchFamily="34" charset="0"/>
              <a:buChar char="•"/>
            </a:pPr>
            <a:r>
              <a:rPr lang="en-US" sz="1600" dirty="0"/>
              <a:t>Security alerts are notification messages that are generated by NSM tools, systems, and security devices. Alerts can come in many forms depending on the source. </a:t>
            </a:r>
          </a:p>
          <a:p>
            <a:pPr>
              <a:spcBef>
                <a:spcPts val="300"/>
              </a:spcBef>
              <a:spcAft>
                <a:spcPts val="300"/>
              </a:spcAft>
              <a:buFont typeface="Arial" pitchFamily="34" charset="0"/>
              <a:buChar char="•"/>
            </a:pPr>
            <a:r>
              <a:rPr lang="en-US" sz="1600" dirty="0"/>
              <a:t>In Security Onion, Sguil provides a console that integrates alerts from multiple sources into a timestamped queue.</a:t>
            </a:r>
          </a:p>
          <a:p>
            <a:pPr>
              <a:spcBef>
                <a:spcPts val="300"/>
              </a:spcBef>
              <a:spcAft>
                <a:spcPts val="300"/>
              </a:spcAft>
              <a:buFont typeface="Arial" pitchFamily="34" charset="0"/>
              <a:buChar char="•"/>
            </a:pPr>
            <a:r>
              <a:rPr lang="en-US" sz="1600" b="0" i="0" dirty="0">
                <a:effectLst/>
              </a:rPr>
              <a:t>A cybersecurity analyst works through the security queue investigating, classifying, escalating, or retiring alerts.</a:t>
            </a:r>
          </a:p>
          <a:p>
            <a:pPr>
              <a:spcBef>
                <a:spcPts val="300"/>
              </a:spcBef>
              <a:spcAft>
                <a:spcPts val="300"/>
              </a:spcAft>
              <a:buFont typeface="Arial" pitchFamily="34" charset="0"/>
              <a:buChar char="•"/>
            </a:pPr>
            <a:r>
              <a:rPr lang="en-US" sz="1600" b="0" i="0" dirty="0">
                <a:effectLst/>
              </a:rPr>
              <a:t>Alerts will generally include five-tuples information, as well as timestamps and information identifying which device or system generated the alert.</a:t>
            </a:r>
            <a:endParaRPr lang="en-US" sz="1600" dirty="0"/>
          </a:p>
          <a:p>
            <a:pPr lvl="1">
              <a:buFont typeface="Arial" pitchFamily="34" charset="0"/>
              <a:buChar char="•"/>
            </a:pPr>
            <a:r>
              <a:rPr lang="en-US" sz="1600" b="1" dirty="0"/>
              <a:t>SrcIP</a:t>
            </a:r>
            <a:r>
              <a:rPr lang="en-US" sz="1600" dirty="0"/>
              <a:t> - the source IP address for the event.</a:t>
            </a:r>
          </a:p>
          <a:p>
            <a:pPr lvl="1">
              <a:buFont typeface="Arial" pitchFamily="34" charset="0"/>
              <a:buChar char="•"/>
            </a:pPr>
            <a:r>
              <a:rPr lang="en-US" sz="1600" b="1" dirty="0"/>
              <a:t>SPort</a:t>
            </a:r>
            <a:r>
              <a:rPr lang="en-US" sz="1600" dirty="0"/>
              <a:t> - the source (local) Layer 4 port for the event.</a:t>
            </a:r>
          </a:p>
          <a:p>
            <a:pPr lvl="1">
              <a:buFont typeface="Arial" pitchFamily="34" charset="0"/>
              <a:buChar char="•"/>
            </a:pPr>
            <a:r>
              <a:rPr lang="en-US" sz="1600" b="1" dirty="0"/>
              <a:t>DstIP</a:t>
            </a:r>
            <a:r>
              <a:rPr lang="en-US" sz="1600" dirty="0"/>
              <a:t> - the destination IP for the event.</a:t>
            </a:r>
          </a:p>
          <a:p>
            <a:pPr lvl="1">
              <a:buFont typeface="Arial" pitchFamily="34" charset="0"/>
              <a:buChar char="•"/>
            </a:pPr>
            <a:r>
              <a:rPr lang="en-US" sz="1600" b="1" dirty="0"/>
              <a:t>DPort</a:t>
            </a:r>
            <a:r>
              <a:rPr lang="en-US" sz="1600" dirty="0"/>
              <a:t> - the destination Layer 4 port for the event.</a:t>
            </a:r>
          </a:p>
          <a:p>
            <a:pPr lvl="1">
              <a:buFont typeface="Arial" pitchFamily="34" charset="0"/>
              <a:buChar char="•"/>
            </a:pPr>
            <a:r>
              <a:rPr lang="en-US" sz="1600" b="1" dirty="0"/>
              <a:t>Pr</a:t>
            </a:r>
            <a:r>
              <a:rPr lang="en-US" sz="1600" dirty="0"/>
              <a:t> - the IP protocol number for the event.</a:t>
            </a:r>
          </a:p>
          <a:p>
            <a:pPr marL="261937" lvl="2" indent="0">
              <a:buNone/>
            </a:pPr>
            <a:endParaRPr lang="en-US" sz="1600" dirty="0"/>
          </a:p>
        </p:txBody>
      </p:sp>
    </p:spTree>
    <p:custDataLst>
      <p:tags r:id="rId1"/>
    </p:custDataLst>
    <p:extLst>
      <p:ext uri="{BB962C8B-B14F-4D97-AF65-F5344CB8AC3E}">
        <p14:creationId xmlns:p14="http://schemas.microsoft.com/office/powerpoint/2010/main" val="150015570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Alert Generation (Contd.)</a:t>
            </a:r>
          </a:p>
        </p:txBody>
      </p:sp>
      <p:sp>
        <p:nvSpPr>
          <p:cNvPr id="2" name="Content Placeholder 1"/>
          <p:cNvSpPr>
            <a:spLocks noGrp="1"/>
          </p:cNvSpPr>
          <p:nvPr>
            <p:ph idx="1"/>
          </p:nvPr>
        </p:nvSpPr>
        <p:spPr>
          <a:xfrm>
            <a:off x="95297" y="749695"/>
            <a:ext cx="8923735" cy="487992"/>
          </a:xfrm>
        </p:spPr>
        <p:txBody>
          <a:bodyPr/>
          <a:lstStyle/>
          <a:p>
            <a:pPr marL="0" indent="0">
              <a:spcBef>
                <a:spcPts val="300"/>
              </a:spcBef>
              <a:spcAft>
                <a:spcPts val="300"/>
              </a:spcAft>
              <a:buNone/>
            </a:pPr>
            <a:r>
              <a:rPr lang="en-US" sz="1400" b="0" i="0" dirty="0">
                <a:effectLst/>
              </a:rPr>
              <a:t>The figure shows the Sguil application window with the queue of alerts that are waiting to be investigated in the top portion of the interface. </a:t>
            </a:r>
            <a:r>
              <a:rPr lang="en-US" sz="1400" dirty="0">
                <a:solidFill>
                  <a:srgbClr val="000000"/>
                </a:solidFill>
                <a:latin typeface="+mn-lt"/>
              </a:rPr>
              <a:t>The fields available for the real-time events are as follows:</a:t>
            </a:r>
          </a:p>
          <a:p>
            <a:pPr marL="0" indent="0">
              <a:spcBef>
                <a:spcPts val="300"/>
              </a:spcBef>
              <a:spcAft>
                <a:spcPts val="300"/>
              </a:spcAft>
              <a:buNone/>
            </a:pPr>
            <a:endParaRPr lang="en-US" sz="1400" dirty="0"/>
          </a:p>
        </p:txBody>
      </p:sp>
      <p:sp>
        <p:nvSpPr>
          <p:cNvPr id="5" name="Content Placeholder 2">
            <a:extLst>
              <a:ext uri="{FF2B5EF4-FFF2-40B4-BE49-F238E27FC236}">
                <a16:creationId xmlns:a16="http://schemas.microsoft.com/office/drawing/2014/main" id="{30881F9C-A7A9-447D-9852-F2B496B7D0CF}"/>
              </a:ext>
            </a:extLst>
          </p:cNvPr>
          <p:cNvSpPr/>
          <p:nvPr/>
        </p:nvSpPr>
        <p:spPr>
          <a:xfrm>
            <a:off x="84270" y="1201591"/>
            <a:ext cx="3768402" cy="3539430"/>
          </a:xfrm>
          <a:prstGeom prst="rect">
            <a:avLst/>
          </a:prstGeom>
        </p:spPr>
        <p:txBody>
          <a:bodyPr wrap="square">
            <a:spAutoFit/>
          </a:bodyPr>
          <a:lstStyle/>
          <a:p>
            <a:pPr marL="144000" indent="-144000">
              <a:buClr>
                <a:srgbClr val="000000"/>
              </a:buClr>
              <a:buSzPct val="100000"/>
              <a:buFont typeface="Arial" panose="020B0604020202020204" pitchFamily="34" charset="0"/>
              <a:buChar char="•"/>
            </a:pPr>
            <a:r>
              <a:rPr lang="en-US" sz="1400" b="1" dirty="0">
                <a:solidFill>
                  <a:srgbClr val="000000"/>
                </a:solidFill>
                <a:latin typeface="+mn-lt"/>
              </a:rPr>
              <a:t>ST </a:t>
            </a:r>
            <a:r>
              <a:rPr lang="en-US" sz="1400" dirty="0">
                <a:solidFill>
                  <a:srgbClr val="000000"/>
                </a:solidFill>
                <a:latin typeface="+mn-lt"/>
              </a:rPr>
              <a:t>- This is the status of the event.</a:t>
            </a:r>
            <a:r>
              <a:rPr lang="en-US" sz="1400" b="0" i="0" dirty="0">
                <a:solidFill>
                  <a:srgbClr val="000000"/>
                </a:solidFill>
                <a:effectLst/>
                <a:latin typeface="+mn-lt"/>
              </a:rPr>
              <a:t> The event is color-coded by priority based on the category of the alert. There are four priority levels: very low, low, medium, and high and the colors range from light yellow to red as the priority increases.</a:t>
            </a:r>
            <a:endParaRPr lang="en-US" sz="1400" dirty="0">
              <a:solidFill>
                <a:srgbClr val="000000"/>
              </a:solidFill>
              <a:latin typeface="+mn-lt"/>
            </a:endParaRPr>
          </a:p>
          <a:p>
            <a:pPr marL="144000" indent="-144000">
              <a:buClr>
                <a:srgbClr val="000000"/>
              </a:buClr>
              <a:buSzPct val="100000"/>
              <a:buFont typeface="Arial" panose="020B0604020202020204" pitchFamily="34" charset="0"/>
              <a:buChar char="•"/>
            </a:pPr>
            <a:r>
              <a:rPr lang="en-US" sz="1400" b="1" dirty="0">
                <a:solidFill>
                  <a:srgbClr val="000000"/>
                </a:solidFill>
                <a:latin typeface="+mn-lt"/>
              </a:rPr>
              <a:t>CNT</a:t>
            </a:r>
            <a:r>
              <a:rPr lang="en-US" sz="1400" dirty="0">
                <a:solidFill>
                  <a:srgbClr val="000000"/>
                </a:solidFill>
                <a:latin typeface="+mn-lt"/>
              </a:rPr>
              <a:t> - This is the count for the number of times this event has been detected for the same source and destination IP address. </a:t>
            </a:r>
            <a:r>
              <a:rPr lang="en-US" sz="1400" b="0" i="0" dirty="0">
                <a:solidFill>
                  <a:srgbClr val="000000"/>
                </a:solidFill>
                <a:effectLst/>
                <a:latin typeface="+mn-lt"/>
              </a:rPr>
              <a:t>The system has determined that this set of events is correlated. </a:t>
            </a:r>
            <a:endParaRPr lang="en-US" sz="1400" dirty="0">
              <a:solidFill>
                <a:srgbClr val="000000"/>
              </a:solidFill>
              <a:latin typeface="+mn-lt"/>
            </a:endParaRPr>
          </a:p>
          <a:p>
            <a:pPr marL="144000" indent="-144000">
              <a:buClr>
                <a:srgbClr val="000000"/>
              </a:buClr>
              <a:buSzPct val="100000"/>
              <a:buFont typeface="Arial" panose="020B0604020202020204" pitchFamily="34" charset="0"/>
              <a:buChar char="•"/>
            </a:pPr>
            <a:r>
              <a:rPr lang="en-US" sz="1400" b="1" dirty="0">
                <a:solidFill>
                  <a:srgbClr val="000000"/>
                </a:solidFill>
                <a:latin typeface="+mn-lt"/>
              </a:rPr>
              <a:t>Sensor</a:t>
            </a:r>
            <a:r>
              <a:rPr lang="en-US" sz="1400" dirty="0">
                <a:solidFill>
                  <a:srgbClr val="000000"/>
                </a:solidFill>
                <a:latin typeface="+mn-lt"/>
              </a:rPr>
              <a:t> - This is the agent reporting the event. </a:t>
            </a:r>
            <a:r>
              <a:rPr lang="en-US" sz="1400" b="0" i="0" dirty="0">
                <a:solidFill>
                  <a:srgbClr val="000000"/>
                </a:solidFill>
                <a:effectLst/>
                <a:latin typeface="+mn-lt"/>
              </a:rPr>
              <a:t>The available sensors and their identifying numbers can be found in the Agent Status tab of the pane which appears below the events window on the left.</a:t>
            </a:r>
            <a:endParaRPr lang="en-US" sz="1400" dirty="0">
              <a:solidFill>
                <a:srgbClr val="000000"/>
              </a:solidFill>
              <a:latin typeface="+mn-lt"/>
            </a:endParaRPr>
          </a:p>
        </p:txBody>
      </p:sp>
      <p:pic>
        <p:nvPicPr>
          <p:cNvPr id="4" name="Picture 3">
            <a:extLst>
              <a:ext uri="{FF2B5EF4-FFF2-40B4-BE49-F238E27FC236}">
                <a16:creationId xmlns:a16="http://schemas.microsoft.com/office/drawing/2014/main" id="{4D2B447B-FEDB-46D9-9D0E-141CCE4B8A98}"/>
              </a:ext>
            </a:extLst>
          </p:cNvPr>
          <p:cNvPicPr>
            <a:picLocks noChangeAspect="1"/>
          </p:cNvPicPr>
          <p:nvPr/>
        </p:nvPicPr>
        <p:blipFill>
          <a:blip r:embed="rId4"/>
          <a:stretch>
            <a:fillRect/>
          </a:stretch>
        </p:blipFill>
        <p:spPr>
          <a:xfrm>
            <a:off x="3834281" y="1329772"/>
            <a:ext cx="5250675" cy="3024000"/>
          </a:xfrm>
          <a:prstGeom prst="rect">
            <a:avLst/>
          </a:prstGeom>
          <a:ln>
            <a:solidFill>
              <a:schemeClr val="bg1">
                <a:lumMod val="75000"/>
              </a:schemeClr>
            </a:solidFill>
          </a:ln>
        </p:spPr>
      </p:pic>
      <p:sp>
        <p:nvSpPr>
          <p:cNvPr id="7" name="Text Box 1">
            <a:extLst>
              <a:ext uri="{FF2B5EF4-FFF2-40B4-BE49-F238E27FC236}">
                <a16:creationId xmlns:a16="http://schemas.microsoft.com/office/drawing/2014/main" id="{B8CD62BE-CB28-4A47-AC6B-07AC641F3E6A}"/>
              </a:ext>
            </a:extLst>
          </p:cNvPr>
          <p:cNvSpPr/>
          <p:nvPr/>
        </p:nvSpPr>
        <p:spPr>
          <a:xfrm>
            <a:off x="5626146" y="4353772"/>
            <a:ext cx="1356462" cy="307777"/>
          </a:xfrm>
          <a:prstGeom prst="rect">
            <a:avLst/>
          </a:prstGeom>
        </p:spPr>
        <p:txBody>
          <a:bodyPr wrap="none">
            <a:spAutoFit/>
          </a:bodyPr>
          <a:lstStyle/>
          <a:p>
            <a:r>
              <a:rPr lang="en-US" sz="1400" b="1" dirty="0">
                <a:solidFill>
                  <a:srgbClr val="000000"/>
                </a:solidFill>
                <a:latin typeface="+mn-lt"/>
              </a:rPr>
              <a:t>Sguil Window</a:t>
            </a:r>
          </a:p>
        </p:txBody>
      </p:sp>
    </p:spTree>
    <p:custDataLst>
      <p:tags r:id="rId1"/>
    </p:custDataLst>
    <p:extLst>
      <p:ext uri="{BB962C8B-B14F-4D97-AF65-F5344CB8AC3E}">
        <p14:creationId xmlns:p14="http://schemas.microsoft.com/office/powerpoint/2010/main" val="123691804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Alert Generation (Contd.)</a:t>
            </a:r>
          </a:p>
        </p:txBody>
      </p:sp>
      <p:sp>
        <p:nvSpPr>
          <p:cNvPr id="5" name="Content Placeholder 2">
            <a:extLst>
              <a:ext uri="{FF2B5EF4-FFF2-40B4-BE49-F238E27FC236}">
                <a16:creationId xmlns:a16="http://schemas.microsoft.com/office/drawing/2014/main" id="{30881F9C-A7A9-447D-9852-F2B496B7D0CF}"/>
              </a:ext>
            </a:extLst>
          </p:cNvPr>
          <p:cNvSpPr/>
          <p:nvPr/>
        </p:nvSpPr>
        <p:spPr>
          <a:xfrm>
            <a:off x="144064" y="869685"/>
            <a:ext cx="3497286" cy="3323987"/>
          </a:xfrm>
          <a:prstGeom prst="rect">
            <a:avLst/>
          </a:prstGeom>
        </p:spPr>
        <p:txBody>
          <a:bodyPr wrap="square">
            <a:spAutoFit/>
          </a:bodyPr>
          <a:lstStyle/>
          <a:p>
            <a:pPr marL="144000" indent="-144000">
              <a:buClr>
                <a:srgbClr val="000000"/>
              </a:buClr>
              <a:buSzPct val="100000"/>
              <a:buFont typeface="Arial" panose="020B0604020202020204" pitchFamily="34" charset="0"/>
              <a:buChar char="•"/>
            </a:pPr>
            <a:r>
              <a:rPr lang="en-US" sz="1400" b="1" dirty="0">
                <a:solidFill>
                  <a:srgbClr val="000000"/>
                </a:solidFill>
                <a:latin typeface="+mn-lt"/>
              </a:rPr>
              <a:t>Alert ID</a:t>
            </a:r>
            <a:r>
              <a:rPr lang="en-US" sz="1400" dirty="0">
                <a:solidFill>
                  <a:srgbClr val="000000"/>
                </a:solidFill>
                <a:latin typeface="+mn-lt"/>
              </a:rPr>
              <a:t> - This two-part number represents the sensor that has reported the problem and the event number for that sensor.</a:t>
            </a:r>
          </a:p>
          <a:p>
            <a:pPr marL="144000" indent="-144000">
              <a:buClr>
                <a:srgbClr val="000000"/>
              </a:buClr>
              <a:buSzPct val="100000"/>
              <a:buFont typeface="Arial" panose="020B0604020202020204" pitchFamily="34" charset="0"/>
              <a:buChar char="•"/>
            </a:pPr>
            <a:r>
              <a:rPr lang="en-US" sz="1400" b="1" dirty="0">
                <a:solidFill>
                  <a:srgbClr val="000000"/>
                </a:solidFill>
                <a:latin typeface="+mn-lt"/>
              </a:rPr>
              <a:t>Date/Time</a:t>
            </a:r>
            <a:r>
              <a:rPr lang="en-US" sz="1400" dirty="0">
                <a:solidFill>
                  <a:srgbClr val="000000"/>
                </a:solidFill>
                <a:latin typeface="+mn-lt"/>
              </a:rPr>
              <a:t> - This is the timestamp for the event. </a:t>
            </a:r>
            <a:r>
              <a:rPr lang="en-US" sz="1400" b="0" i="0" dirty="0">
                <a:solidFill>
                  <a:srgbClr val="000000"/>
                </a:solidFill>
                <a:effectLst/>
                <a:latin typeface="+mn-lt"/>
              </a:rPr>
              <a:t>In the case of correlated events, it is the timestamp for the first event.</a:t>
            </a:r>
            <a:endParaRPr lang="en-US" sz="1400" dirty="0">
              <a:solidFill>
                <a:srgbClr val="000000"/>
              </a:solidFill>
              <a:latin typeface="+mn-lt"/>
            </a:endParaRPr>
          </a:p>
          <a:p>
            <a:pPr marL="144000" indent="-144000">
              <a:buClr>
                <a:srgbClr val="000000"/>
              </a:buClr>
              <a:buSzPct val="100000"/>
              <a:buFont typeface="Arial" panose="020B0604020202020204" pitchFamily="34" charset="0"/>
              <a:buChar char="•"/>
            </a:pPr>
            <a:r>
              <a:rPr lang="en-US" sz="1400" b="1" dirty="0">
                <a:solidFill>
                  <a:srgbClr val="000000"/>
                </a:solidFill>
                <a:latin typeface="+mn-lt"/>
              </a:rPr>
              <a:t>Event Message</a:t>
            </a:r>
            <a:r>
              <a:rPr lang="en-US" sz="1400" dirty="0">
                <a:solidFill>
                  <a:srgbClr val="000000"/>
                </a:solidFill>
                <a:latin typeface="+mn-lt"/>
              </a:rPr>
              <a:t> - This is the identifying text for the event. </a:t>
            </a:r>
            <a:r>
              <a:rPr lang="en-US" sz="1400" b="0" i="0" dirty="0">
                <a:solidFill>
                  <a:srgbClr val="000000"/>
                </a:solidFill>
                <a:effectLst/>
                <a:latin typeface="+mn-lt"/>
              </a:rPr>
              <a:t>his is configured in the rule that triggered the alert. The associated rule can be viewed in the right-hand pane, just above the packet data. To display the rule, the </a:t>
            </a:r>
            <a:r>
              <a:rPr lang="en-US" sz="1400" b="1" i="0" dirty="0">
                <a:solidFill>
                  <a:srgbClr val="000000"/>
                </a:solidFill>
                <a:effectLst/>
                <a:latin typeface="+mn-lt"/>
              </a:rPr>
              <a:t>Show Rule</a:t>
            </a:r>
            <a:r>
              <a:rPr lang="en-US" sz="1400" b="0" i="0" dirty="0">
                <a:solidFill>
                  <a:srgbClr val="000000"/>
                </a:solidFill>
                <a:effectLst/>
                <a:latin typeface="+mn-lt"/>
              </a:rPr>
              <a:t> checkbox must be selected.</a:t>
            </a:r>
            <a:endParaRPr lang="en-US" sz="1400" dirty="0">
              <a:solidFill>
                <a:srgbClr val="000000"/>
              </a:solidFill>
              <a:latin typeface="+mn-lt"/>
            </a:endParaRPr>
          </a:p>
        </p:txBody>
      </p:sp>
      <p:pic>
        <p:nvPicPr>
          <p:cNvPr id="9" name="Picture 8">
            <a:extLst>
              <a:ext uri="{FF2B5EF4-FFF2-40B4-BE49-F238E27FC236}">
                <a16:creationId xmlns:a16="http://schemas.microsoft.com/office/drawing/2014/main" id="{7DD808F7-204C-4A26-BE6F-88CEFBF8AEAE}"/>
              </a:ext>
            </a:extLst>
          </p:cNvPr>
          <p:cNvPicPr>
            <a:picLocks noChangeAspect="1"/>
          </p:cNvPicPr>
          <p:nvPr/>
        </p:nvPicPr>
        <p:blipFill>
          <a:blip r:embed="rId4"/>
          <a:stretch>
            <a:fillRect/>
          </a:stretch>
        </p:blipFill>
        <p:spPr>
          <a:xfrm>
            <a:off x="3641350" y="979413"/>
            <a:ext cx="5250675" cy="3024000"/>
          </a:xfrm>
          <a:prstGeom prst="rect">
            <a:avLst/>
          </a:prstGeom>
          <a:ln>
            <a:solidFill>
              <a:schemeClr val="bg1">
                <a:lumMod val="75000"/>
              </a:schemeClr>
            </a:solidFill>
          </a:ln>
        </p:spPr>
      </p:pic>
      <p:sp>
        <p:nvSpPr>
          <p:cNvPr id="7" name="Text Box 1">
            <a:extLst>
              <a:ext uri="{FF2B5EF4-FFF2-40B4-BE49-F238E27FC236}">
                <a16:creationId xmlns:a16="http://schemas.microsoft.com/office/drawing/2014/main" id="{B8CD62BE-CB28-4A47-AC6B-07AC641F3E6A}"/>
              </a:ext>
            </a:extLst>
          </p:cNvPr>
          <p:cNvSpPr/>
          <p:nvPr/>
        </p:nvSpPr>
        <p:spPr>
          <a:xfrm>
            <a:off x="5490460" y="4015399"/>
            <a:ext cx="1356462" cy="307777"/>
          </a:xfrm>
          <a:prstGeom prst="rect">
            <a:avLst/>
          </a:prstGeom>
        </p:spPr>
        <p:txBody>
          <a:bodyPr wrap="none">
            <a:spAutoFit/>
          </a:bodyPr>
          <a:lstStyle/>
          <a:p>
            <a:r>
              <a:rPr lang="en-US" sz="1400" b="1" dirty="0">
                <a:solidFill>
                  <a:srgbClr val="000000"/>
                </a:solidFill>
                <a:latin typeface="+mn-lt"/>
              </a:rPr>
              <a:t>Sguil Window</a:t>
            </a:r>
          </a:p>
        </p:txBody>
      </p:sp>
    </p:spTree>
    <p:custDataLst>
      <p:tags r:id="rId1"/>
    </p:custDataLst>
    <p:extLst>
      <p:ext uri="{BB962C8B-B14F-4D97-AF65-F5344CB8AC3E}">
        <p14:creationId xmlns:p14="http://schemas.microsoft.com/office/powerpoint/2010/main" val="421326562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Rules and Alerts</a:t>
            </a:r>
          </a:p>
        </p:txBody>
      </p:sp>
      <p:sp>
        <p:nvSpPr>
          <p:cNvPr id="2" name="Content Placeholder 1"/>
          <p:cNvSpPr>
            <a:spLocks noGrp="1"/>
          </p:cNvSpPr>
          <p:nvPr>
            <p:ph idx="1"/>
          </p:nvPr>
        </p:nvSpPr>
        <p:spPr>
          <a:xfrm>
            <a:off x="49157" y="760760"/>
            <a:ext cx="4074466" cy="3030952"/>
          </a:xfrm>
        </p:spPr>
        <p:txBody>
          <a:bodyPr/>
          <a:lstStyle/>
          <a:p>
            <a:pPr>
              <a:buFont typeface="Arial" panose="020B0604020202020204" pitchFamily="34" charset="0"/>
              <a:buChar char="•"/>
            </a:pPr>
            <a:r>
              <a:rPr lang="en-US" sz="1600" dirty="0"/>
              <a:t>Alerts can come from a number of sources:</a:t>
            </a:r>
          </a:p>
          <a:p>
            <a:pPr marL="360363" lvl="2" indent="-179388">
              <a:buFont typeface="Arial" pitchFamily="34" charset="0"/>
              <a:buChar char="•"/>
            </a:pPr>
            <a:r>
              <a:rPr lang="en-US" sz="1600" b="1" dirty="0"/>
              <a:t>NIDS</a:t>
            </a:r>
            <a:r>
              <a:rPr lang="en-US" sz="1600" dirty="0"/>
              <a:t> - Snort, Zeek, and Suricata</a:t>
            </a:r>
          </a:p>
          <a:p>
            <a:pPr marL="360363" lvl="2" indent="-179388">
              <a:buFont typeface="Arial" pitchFamily="34" charset="0"/>
              <a:buChar char="•"/>
            </a:pPr>
            <a:r>
              <a:rPr lang="en-US" sz="1600" b="1" dirty="0"/>
              <a:t>HIDS</a:t>
            </a:r>
            <a:r>
              <a:rPr lang="en-US" sz="1600" dirty="0"/>
              <a:t> - OSSEC, Wazuh</a:t>
            </a:r>
          </a:p>
          <a:p>
            <a:pPr marL="360363" lvl="2" indent="-179388">
              <a:buFont typeface="Arial" pitchFamily="34" charset="0"/>
              <a:buChar char="•"/>
            </a:pPr>
            <a:r>
              <a:rPr lang="en-US" sz="1600" b="1" dirty="0"/>
              <a:t>Asset management and monitoring</a:t>
            </a:r>
            <a:r>
              <a:rPr lang="en-US" sz="1600" dirty="0"/>
              <a:t> - Passive Asset Detection System (PADS)</a:t>
            </a:r>
          </a:p>
          <a:p>
            <a:pPr marL="360363" lvl="2" indent="-179388">
              <a:buFont typeface="Arial" pitchFamily="34" charset="0"/>
              <a:buChar char="•"/>
            </a:pPr>
            <a:r>
              <a:rPr lang="en-US" sz="1600" b="1" dirty="0"/>
              <a:t>HTTP, DNS, and TCP transactions</a:t>
            </a:r>
            <a:r>
              <a:rPr lang="en-US" sz="1600" dirty="0"/>
              <a:t> - Recorded by Zeek and pcaps</a:t>
            </a:r>
          </a:p>
          <a:p>
            <a:pPr marL="360363" lvl="2" indent="-179388">
              <a:buFont typeface="Arial" pitchFamily="34" charset="0"/>
              <a:buChar char="•"/>
            </a:pPr>
            <a:r>
              <a:rPr lang="en-US" sz="1600" b="1" dirty="0"/>
              <a:t>Syslog messages</a:t>
            </a:r>
            <a:r>
              <a:rPr lang="en-US" sz="1600" dirty="0"/>
              <a:t> - Multiple sources</a:t>
            </a:r>
          </a:p>
        </p:txBody>
      </p:sp>
      <p:sp>
        <p:nvSpPr>
          <p:cNvPr id="3" name="Content Placeholder 2">
            <a:extLst>
              <a:ext uri="{FF2B5EF4-FFF2-40B4-BE49-F238E27FC236}">
                <a16:creationId xmlns:a16="http://schemas.microsoft.com/office/drawing/2014/main" id="{0D9DC29B-C0DD-4592-A189-42D9AB812F60}"/>
              </a:ext>
            </a:extLst>
          </p:cNvPr>
          <p:cNvSpPr/>
          <p:nvPr/>
        </p:nvSpPr>
        <p:spPr>
          <a:xfrm>
            <a:off x="144065" y="3820214"/>
            <a:ext cx="8813601" cy="830997"/>
          </a:xfrm>
          <a:prstGeom prst="rect">
            <a:avLst/>
          </a:prstGeom>
        </p:spPr>
        <p:txBody>
          <a:bodyPr wrap="square">
            <a:spAutoFit/>
          </a:bodyPr>
          <a:lstStyle/>
          <a:p>
            <a:pPr marL="180975" indent="-180975">
              <a:buFont typeface="Arial" pitchFamily="34" charset="0"/>
              <a:buChar char="•"/>
            </a:pPr>
            <a:r>
              <a:rPr lang="en-US" sz="1600" dirty="0">
                <a:solidFill>
                  <a:srgbClr val="000000"/>
                </a:solidFill>
                <a:latin typeface="+mn-lt"/>
              </a:rPr>
              <a:t>The information found in the alerts that are displayed in Sguil will differ in message format because they come from different sources.</a:t>
            </a:r>
          </a:p>
          <a:p>
            <a:pPr marL="180975" indent="-180975">
              <a:buFont typeface="Arial" pitchFamily="34" charset="0"/>
              <a:buChar char="•"/>
            </a:pPr>
            <a:r>
              <a:rPr lang="en-US" sz="1600" dirty="0">
                <a:solidFill>
                  <a:srgbClr val="000000"/>
                </a:solidFill>
                <a:latin typeface="+mn-lt"/>
              </a:rPr>
              <a:t>The Sguil alert in the figure was triggered by a rule that was configured in Snort. </a:t>
            </a:r>
          </a:p>
        </p:txBody>
      </p:sp>
      <p:pic>
        <p:nvPicPr>
          <p:cNvPr id="4" name="Picture 1">
            <a:extLst>
              <a:ext uri="{FF2B5EF4-FFF2-40B4-BE49-F238E27FC236}">
                <a16:creationId xmlns:a16="http://schemas.microsoft.com/office/drawing/2014/main" id="{AA57A713-D18C-4EA1-AC43-71D349521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1703" y="992407"/>
            <a:ext cx="5055519" cy="2592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0083369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p>
          <a:p>
            <a:r>
              <a:rPr lang="en-US" dirty="0"/>
              <a:t>Snort Rule Structure</a:t>
            </a:r>
          </a:p>
        </p:txBody>
      </p:sp>
      <p:sp>
        <p:nvSpPr>
          <p:cNvPr id="2" name="Content Placeholder 1"/>
          <p:cNvSpPr>
            <a:spLocks noGrp="1"/>
          </p:cNvSpPr>
          <p:nvPr>
            <p:ph idx="1"/>
          </p:nvPr>
        </p:nvSpPr>
        <p:spPr>
          <a:xfrm>
            <a:off x="144065" y="687795"/>
            <a:ext cx="8855870" cy="561656"/>
          </a:xfrm>
        </p:spPr>
        <p:txBody>
          <a:bodyPr/>
          <a:lstStyle/>
          <a:p>
            <a:pPr marL="0" indent="0" algn="l">
              <a:buNone/>
            </a:pPr>
            <a:r>
              <a:rPr lang="en-US" sz="1600" dirty="0"/>
              <a:t>Snort rules consist of two sections, as shown in the figure: the rule header and the rule options. </a:t>
            </a:r>
            <a:r>
              <a:rPr lang="en-US" sz="1600" b="0" i="0" dirty="0">
                <a:effectLst/>
              </a:rPr>
              <a:t>Rule Location is sometimes added by Sguil.</a:t>
            </a:r>
            <a:r>
              <a:rPr lang="en-US" sz="1600" dirty="0"/>
              <a:t> </a:t>
            </a:r>
          </a:p>
        </p:txBody>
      </p:sp>
      <p:pic>
        <p:nvPicPr>
          <p:cNvPr id="4" name="Picture 3">
            <a:extLst>
              <a:ext uri="{FF2B5EF4-FFF2-40B4-BE49-F238E27FC236}">
                <a16:creationId xmlns:a16="http://schemas.microsoft.com/office/drawing/2014/main" id="{FCEE3A6F-8790-4547-8DEA-84B945BB0B01}"/>
              </a:ext>
            </a:extLst>
          </p:cNvPr>
          <p:cNvPicPr>
            <a:picLocks noChangeAspect="1"/>
          </p:cNvPicPr>
          <p:nvPr/>
        </p:nvPicPr>
        <p:blipFill>
          <a:blip r:embed="rId4"/>
          <a:stretch>
            <a:fillRect/>
          </a:stretch>
        </p:blipFill>
        <p:spPr>
          <a:xfrm>
            <a:off x="341376" y="1356870"/>
            <a:ext cx="8280000" cy="897455"/>
          </a:xfrm>
          <a:prstGeom prst="rect">
            <a:avLst/>
          </a:prstGeom>
          <a:ln>
            <a:solidFill>
              <a:schemeClr val="bg1">
                <a:lumMod val="75000"/>
              </a:schemeClr>
            </a:solidFill>
          </a:ln>
        </p:spPr>
      </p:pic>
      <p:graphicFrame>
        <p:nvGraphicFramePr>
          <p:cNvPr id="7" name="Table 1">
            <a:extLst>
              <a:ext uri="{FF2B5EF4-FFF2-40B4-BE49-F238E27FC236}">
                <a16:creationId xmlns:a16="http://schemas.microsoft.com/office/drawing/2014/main" id="{39C40B44-97E9-4367-BDEC-122C2AF38D12}"/>
              </a:ext>
            </a:extLst>
          </p:cNvPr>
          <p:cNvGraphicFramePr>
            <a:graphicFrameLocks noGrp="1"/>
          </p:cNvGraphicFramePr>
          <p:nvPr>
            <p:extLst>
              <p:ext uri="{D42A27DB-BD31-4B8C-83A1-F6EECF244321}">
                <p14:modId xmlns:p14="http://schemas.microsoft.com/office/powerpoint/2010/main" val="147609736"/>
              </p:ext>
            </p:extLst>
          </p:nvPr>
        </p:nvGraphicFramePr>
        <p:xfrm>
          <a:off x="114144" y="2403654"/>
          <a:ext cx="8915712" cy="2301240"/>
        </p:xfrm>
        <a:graphic>
          <a:graphicData uri="http://schemas.openxmlformats.org/drawingml/2006/table">
            <a:tbl>
              <a:tblPr firstRow="1" bandRow="1">
                <a:tableStyleId>{5C22544A-7EE6-4342-B048-85BDC9FD1C3A}</a:tableStyleId>
              </a:tblPr>
              <a:tblGrid>
                <a:gridCol w="1123903">
                  <a:extLst>
                    <a:ext uri="{9D8B030D-6E8A-4147-A177-3AD203B41FA5}">
                      <a16:colId xmlns:a16="http://schemas.microsoft.com/office/drawing/2014/main" val="20000"/>
                    </a:ext>
                  </a:extLst>
                </a:gridCol>
                <a:gridCol w="2511552">
                  <a:extLst>
                    <a:ext uri="{9D8B030D-6E8A-4147-A177-3AD203B41FA5}">
                      <a16:colId xmlns:a16="http://schemas.microsoft.com/office/drawing/2014/main" val="20001"/>
                    </a:ext>
                  </a:extLst>
                </a:gridCol>
                <a:gridCol w="5280257">
                  <a:extLst>
                    <a:ext uri="{9D8B030D-6E8A-4147-A177-3AD203B41FA5}">
                      <a16:colId xmlns:a16="http://schemas.microsoft.com/office/drawing/2014/main" val="20002"/>
                    </a:ext>
                  </a:extLst>
                </a:gridCol>
              </a:tblGrid>
              <a:tr h="279343">
                <a:tc>
                  <a:txBody>
                    <a:bodyPr/>
                    <a:lstStyle/>
                    <a:p>
                      <a:pPr algn="l" fontAlgn="ctr"/>
                      <a:r>
                        <a:rPr lang="en-US" dirty="0">
                          <a:effectLst/>
                        </a:rPr>
                        <a:t>Component</a:t>
                      </a:r>
                    </a:p>
                  </a:txBody>
                  <a:tcPr marL="47625" marR="47625" marT="47625" marB="47625" anchor="ctr"/>
                </a:tc>
                <a:tc>
                  <a:txBody>
                    <a:bodyPr/>
                    <a:lstStyle/>
                    <a:p>
                      <a:pPr algn="l" fontAlgn="ctr"/>
                      <a:r>
                        <a:rPr lang="en-US" dirty="0">
                          <a:effectLst/>
                        </a:rPr>
                        <a:t>Example (shortened…)</a:t>
                      </a:r>
                    </a:p>
                  </a:txBody>
                  <a:tcPr marL="47625" marR="47625" marT="47625" marB="47625" anchor="ctr"/>
                </a:tc>
                <a:tc>
                  <a:txBody>
                    <a:bodyPr/>
                    <a:lstStyle/>
                    <a:p>
                      <a:pPr algn="l" fontAlgn="ctr"/>
                      <a:r>
                        <a:rPr lang="en-US" dirty="0">
                          <a:effectLst/>
                        </a:rPr>
                        <a:t>Explanation</a:t>
                      </a:r>
                    </a:p>
                  </a:txBody>
                  <a:tcPr marL="47625" marR="47625" marT="47625" marB="47625" anchor="ctr"/>
                </a:tc>
                <a:extLst>
                  <a:ext uri="{0D108BD9-81ED-4DB2-BD59-A6C34878D82A}">
                    <a16:rowId xmlns:a16="http://schemas.microsoft.com/office/drawing/2014/main" val="10000"/>
                  </a:ext>
                </a:extLst>
              </a:tr>
              <a:tr h="472469">
                <a:tc>
                  <a:txBody>
                    <a:bodyPr/>
                    <a:lstStyle/>
                    <a:p>
                      <a:pPr fontAlgn="ctr"/>
                      <a:r>
                        <a:rPr lang="en-US" b="0" dirty="0">
                          <a:effectLst/>
                        </a:rPr>
                        <a:t>rule header</a:t>
                      </a:r>
                    </a:p>
                  </a:txBody>
                  <a:tcPr marL="47625" marR="47625" marT="47625" marB="47625" anchor="ctr"/>
                </a:tc>
                <a:tc>
                  <a:txBody>
                    <a:bodyPr/>
                    <a:lstStyle/>
                    <a:p>
                      <a:pPr fontAlgn="ctr"/>
                      <a:r>
                        <a:rPr lang="en-US" b="0" dirty="0">
                          <a:effectLst/>
                        </a:rPr>
                        <a:t>alert ip any any -&gt; any any</a:t>
                      </a:r>
                    </a:p>
                  </a:txBody>
                  <a:tcPr marL="47625" marR="47625" marT="47625" marB="47625" anchor="ctr"/>
                </a:tc>
                <a:tc>
                  <a:txBody>
                    <a:bodyPr/>
                    <a:lstStyle/>
                    <a:p>
                      <a:pPr fontAlgn="ctr"/>
                      <a:r>
                        <a:rPr lang="en-US" b="0" dirty="0">
                          <a:effectLst/>
                        </a:rPr>
                        <a:t>Contains the action to be taken, source and destination addresses and port, and the direction of traffic flow</a:t>
                      </a:r>
                    </a:p>
                  </a:txBody>
                  <a:tcPr marL="47625" marR="47625" marT="47625" marB="47625" anchor="ctr"/>
                </a:tc>
                <a:extLst>
                  <a:ext uri="{0D108BD9-81ED-4DB2-BD59-A6C34878D82A}">
                    <a16:rowId xmlns:a16="http://schemas.microsoft.com/office/drawing/2014/main" val="10001"/>
                  </a:ext>
                </a:extLst>
              </a:tr>
              <a:tr h="858721">
                <a:tc>
                  <a:txBody>
                    <a:bodyPr/>
                    <a:lstStyle/>
                    <a:p>
                      <a:pPr fontAlgn="ctr"/>
                      <a:r>
                        <a:rPr lang="en-US" b="0" dirty="0">
                          <a:effectLst/>
                        </a:rPr>
                        <a:t>rule options</a:t>
                      </a:r>
                    </a:p>
                  </a:txBody>
                  <a:tcPr marL="47625" marR="47625" marT="47625" marB="47625" anchor="ctr"/>
                </a:tc>
                <a:tc>
                  <a:txBody>
                    <a:bodyPr/>
                    <a:lstStyle/>
                    <a:p>
                      <a:pPr fontAlgn="ctr"/>
                      <a:r>
                        <a:rPr lang="en-US" b="0" dirty="0">
                          <a:effectLst/>
                        </a:rPr>
                        <a:t>(msg:”GPL ATTACK_RESPONSE ID CHECK RETURNED ROOT”;…)</a:t>
                      </a:r>
                    </a:p>
                  </a:txBody>
                  <a:tcPr marL="47625" marR="47625" marT="47625" marB="47625" anchor="ctr"/>
                </a:tc>
                <a:tc>
                  <a:txBody>
                    <a:bodyPr/>
                    <a:lstStyle/>
                    <a:p>
                      <a:pPr fontAlgn="ctr"/>
                      <a:r>
                        <a:rPr lang="en-US" b="0" dirty="0">
                          <a:effectLst/>
                        </a:rPr>
                        <a:t>Includes the message to be displayed, details of packet content, alert type, source ID, and additional details, such as a reference for the rule or vulnerability</a:t>
                      </a:r>
                    </a:p>
                  </a:txBody>
                  <a:tcPr marL="47625" marR="47625" marT="47625" marB="47625" anchor="ctr"/>
                </a:tc>
                <a:extLst>
                  <a:ext uri="{0D108BD9-81ED-4DB2-BD59-A6C34878D82A}">
                    <a16:rowId xmlns:a16="http://schemas.microsoft.com/office/drawing/2014/main" val="10002"/>
                  </a:ext>
                </a:extLst>
              </a:tr>
              <a:tr h="472469">
                <a:tc>
                  <a:txBody>
                    <a:bodyPr/>
                    <a:lstStyle/>
                    <a:p>
                      <a:pPr fontAlgn="ctr"/>
                      <a:r>
                        <a:rPr lang="en-US" b="0" dirty="0">
                          <a:effectLst/>
                        </a:rPr>
                        <a:t>rule location</a:t>
                      </a:r>
                    </a:p>
                  </a:txBody>
                  <a:tcPr marL="47625" marR="47625" marT="47625" marB="47625" anchor="ctr"/>
                </a:tc>
                <a:tc>
                  <a:txBody>
                    <a:bodyPr/>
                    <a:lstStyle/>
                    <a:p>
                      <a:pPr fontAlgn="ctr"/>
                      <a:r>
                        <a:rPr lang="en-US" b="0" dirty="0">
                          <a:effectLst/>
                        </a:rPr>
                        <a:t>/nsm/server_data/securityonion/rules/…</a:t>
                      </a:r>
                    </a:p>
                  </a:txBody>
                  <a:tcPr marL="47625" marR="47625" marT="47625" marB="47625" anchor="ctr"/>
                </a:tc>
                <a:tc>
                  <a:txBody>
                    <a:bodyPr/>
                    <a:lstStyle/>
                    <a:p>
                      <a:pPr fontAlgn="ctr"/>
                      <a:r>
                        <a:rPr lang="en-US" b="0" dirty="0">
                          <a:effectLst/>
                        </a:rPr>
                        <a:t>Added by Sguil to indicate the location of the rule in the Security Onion file structure and in the specified rule file</a:t>
                      </a:r>
                    </a:p>
                  </a:txBody>
                  <a:tcPr marL="47625" marR="47625" marT="47625" marB="47625"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8605236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26 Planning Guide</a:t>
            </a:r>
          </a:p>
        </p:txBody>
      </p:sp>
      <p:sp>
        <p:nvSpPr>
          <p:cNvPr id="4099" name="Content Placeholder 1"/>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solidFill>
                <a:srgbClr val="FF0000"/>
              </a:solidFill>
            </a:endParaRPr>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r>
              <a:rPr lang="en-CA" dirty="0"/>
              <a:t>Begins on slide # 8</a:t>
            </a:r>
          </a:p>
          <a:p>
            <a:pPr marL="142875" lvl="1" indent="0">
              <a:buNone/>
            </a:pPr>
            <a:r>
              <a:rPr lang="en-CA" sz="1600" b="1" dirty="0"/>
              <a:t>Note</a:t>
            </a:r>
            <a:r>
              <a:rPr lang="en-CA" sz="1600" dirty="0"/>
              <a:t>: Please remove the Planning Guide from this presentation before sharing with anyone.</a:t>
            </a:r>
          </a:p>
          <a:p>
            <a:pPr marL="0" indent="0">
              <a:buNone/>
            </a:pPr>
            <a:r>
              <a:rPr lang="en-CA" sz="1600" b="1" dirty="0">
                <a:solidFill>
                  <a:schemeClr val="accent4"/>
                </a:solidFill>
              </a:rPr>
              <a:t>For additional help and resources</a:t>
            </a:r>
            <a:r>
              <a:rPr lang="en-CA" sz="1600" b="1" dirty="0">
                <a:solidFill>
                  <a:srgbClr val="FF0000"/>
                </a:solidFill>
              </a:rPr>
              <a:t>, </a:t>
            </a:r>
            <a:r>
              <a:rPr lang="en-CA" sz="1600" b="1" dirty="0">
                <a:solidFill>
                  <a:schemeClr val="accent4"/>
                </a:solidFill>
              </a:rPr>
              <a:t>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endParaRPr lang="en-US" dirty="0"/>
          </a:p>
          <a:p>
            <a:r>
              <a:rPr lang="en-US" dirty="0"/>
              <a:t>Snort Rule Structure (Contd.)</a:t>
            </a:r>
          </a:p>
        </p:txBody>
      </p:sp>
      <p:sp>
        <p:nvSpPr>
          <p:cNvPr id="2" name="Content Placeholder 1"/>
          <p:cNvSpPr>
            <a:spLocks noGrp="1"/>
          </p:cNvSpPr>
          <p:nvPr>
            <p:ph idx="1"/>
          </p:nvPr>
        </p:nvSpPr>
        <p:spPr>
          <a:xfrm>
            <a:off x="121920" y="737983"/>
            <a:ext cx="8999935" cy="1035785"/>
          </a:xfrm>
        </p:spPr>
        <p:txBody>
          <a:bodyPr/>
          <a:lstStyle/>
          <a:p>
            <a:pPr marL="0" indent="0">
              <a:spcBef>
                <a:spcPts val="200"/>
              </a:spcBef>
              <a:spcAft>
                <a:spcPts val="200"/>
              </a:spcAft>
              <a:buNone/>
            </a:pPr>
            <a:r>
              <a:rPr lang="en-US" sz="1600" b="1" dirty="0"/>
              <a:t>The Rule Header</a:t>
            </a:r>
            <a:endParaRPr lang="en-US" sz="1600" dirty="0"/>
          </a:p>
          <a:p>
            <a:pPr marL="0" indent="0">
              <a:spcBef>
                <a:spcPts val="200"/>
              </a:spcBef>
              <a:spcAft>
                <a:spcPts val="200"/>
              </a:spcAft>
              <a:buNone/>
            </a:pPr>
            <a:r>
              <a:rPr lang="en-US" sz="1600" dirty="0"/>
              <a:t>The rule header contains the action, protocol, addressing, and port information, as shown in the figure. </a:t>
            </a:r>
            <a:r>
              <a:rPr lang="en-US" sz="1600" b="0" i="0" dirty="0">
                <a:effectLst/>
              </a:rPr>
              <a:t>The structure of the header portion is consistent between Snort alert rule. Snort can be configured to use variables to represent internal and external IP addresses. </a:t>
            </a:r>
            <a:endParaRPr lang="en-US" sz="1600" dirty="0"/>
          </a:p>
        </p:txBody>
      </p:sp>
      <p:pic>
        <p:nvPicPr>
          <p:cNvPr id="4" name="Picture 3">
            <a:extLst>
              <a:ext uri="{FF2B5EF4-FFF2-40B4-BE49-F238E27FC236}">
                <a16:creationId xmlns:a16="http://schemas.microsoft.com/office/drawing/2014/main" id="{57DD7B6A-747D-4016-B211-19CB294BED93}"/>
              </a:ext>
            </a:extLst>
          </p:cNvPr>
          <p:cNvPicPr>
            <a:picLocks noChangeAspect="1"/>
          </p:cNvPicPr>
          <p:nvPr/>
        </p:nvPicPr>
        <p:blipFill>
          <a:blip r:embed="rId4"/>
          <a:stretch>
            <a:fillRect/>
          </a:stretch>
        </p:blipFill>
        <p:spPr>
          <a:xfrm>
            <a:off x="728803" y="1906257"/>
            <a:ext cx="7560000" cy="805924"/>
          </a:xfrm>
          <a:prstGeom prst="rect">
            <a:avLst/>
          </a:prstGeom>
          <a:ln>
            <a:solidFill>
              <a:schemeClr val="bg1">
                <a:lumMod val="75000"/>
              </a:schemeClr>
            </a:solidFill>
          </a:ln>
        </p:spPr>
      </p:pic>
      <p:graphicFrame>
        <p:nvGraphicFramePr>
          <p:cNvPr id="7" name="Table 1">
            <a:extLst>
              <a:ext uri="{FF2B5EF4-FFF2-40B4-BE49-F238E27FC236}">
                <a16:creationId xmlns:a16="http://schemas.microsoft.com/office/drawing/2014/main" id="{1D9C5BC9-B27C-4A81-BB60-482B0ADEA0A2}"/>
              </a:ext>
            </a:extLst>
          </p:cNvPr>
          <p:cNvGraphicFramePr>
            <a:graphicFrameLocks noGrp="1"/>
          </p:cNvGraphicFramePr>
          <p:nvPr>
            <p:extLst>
              <p:ext uri="{D42A27DB-BD31-4B8C-83A1-F6EECF244321}">
                <p14:modId xmlns:p14="http://schemas.microsoft.com/office/powerpoint/2010/main" val="4221919542"/>
              </p:ext>
            </p:extLst>
          </p:nvPr>
        </p:nvGraphicFramePr>
        <p:xfrm>
          <a:off x="728803" y="2844670"/>
          <a:ext cx="7512989" cy="1851660"/>
        </p:xfrm>
        <a:graphic>
          <a:graphicData uri="http://schemas.openxmlformats.org/drawingml/2006/table">
            <a:tbl>
              <a:tblPr firstRow="1" bandRow="1">
                <a:tableStyleId>{5C22544A-7EE6-4342-B048-85BDC9FD1C3A}</a:tableStyleId>
              </a:tblPr>
              <a:tblGrid>
                <a:gridCol w="1124381">
                  <a:extLst>
                    <a:ext uri="{9D8B030D-6E8A-4147-A177-3AD203B41FA5}">
                      <a16:colId xmlns:a16="http://schemas.microsoft.com/office/drawing/2014/main" val="20000"/>
                    </a:ext>
                  </a:extLst>
                </a:gridCol>
                <a:gridCol w="6388608">
                  <a:extLst>
                    <a:ext uri="{9D8B030D-6E8A-4147-A177-3AD203B41FA5}">
                      <a16:colId xmlns:a16="http://schemas.microsoft.com/office/drawing/2014/main" val="20001"/>
                    </a:ext>
                  </a:extLst>
                </a:gridCol>
              </a:tblGrid>
              <a:tr h="233024">
                <a:tc>
                  <a:txBody>
                    <a:bodyPr/>
                    <a:lstStyle/>
                    <a:p>
                      <a:pPr algn="l" fontAlgn="ctr"/>
                      <a:r>
                        <a:rPr lang="en-US" dirty="0">
                          <a:effectLst/>
                        </a:rPr>
                        <a:t>Component</a:t>
                      </a:r>
                    </a:p>
                  </a:txBody>
                  <a:tcPr marL="47625" marR="47625" marT="47625" marB="47625" anchor="ctr"/>
                </a:tc>
                <a:tc>
                  <a:txBody>
                    <a:bodyPr/>
                    <a:lstStyle/>
                    <a:p>
                      <a:pPr algn="l" fontAlgn="ctr"/>
                      <a:r>
                        <a:rPr lang="en-US" dirty="0">
                          <a:effectLst/>
                        </a:rPr>
                        <a:t>Explanation</a:t>
                      </a:r>
                    </a:p>
                  </a:txBody>
                  <a:tcPr marL="47625" marR="47625" marT="47625" marB="47625" anchor="ctr"/>
                </a:tc>
                <a:extLst>
                  <a:ext uri="{0D108BD9-81ED-4DB2-BD59-A6C34878D82A}">
                    <a16:rowId xmlns:a16="http://schemas.microsoft.com/office/drawing/2014/main" val="10000"/>
                  </a:ext>
                </a:extLst>
              </a:tr>
              <a:tr h="233024">
                <a:tc>
                  <a:txBody>
                    <a:bodyPr/>
                    <a:lstStyle/>
                    <a:p>
                      <a:pPr fontAlgn="ctr"/>
                      <a:r>
                        <a:rPr lang="en-US" b="0" dirty="0">
                          <a:effectLst/>
                        </a:rPr>
                        <a:t>alert</a:t>
                      </a:r>
                    </a:p>
                  </a:txBody>
                  <a:tcPr marL="47625" marR="47625" marT="47625" marB="47625" anchor="ctr"/>
                </a:tc>
                <a:tc>
                  <a:txBody>
                    <a:bodyPr/>
                    <a:lstStyle/>
                    <a:p>
                      <a:pPr fontAlgn="ctr"/>
                      <a:r>
                        <a:rPr lang="en-US" b="0" dirty="0">
                          <a:effectLst/>
                        </a:rPr>
                        <a:t>the action to be taken is to issue an alert, other actions are log and pass</a:t>
                      </a:r>
                    </a:p>
                  </a:txBody>
                  <a:tcPr marL="47625" marR="47625" marT="47625" marB="47625" anchor="ctr"/>
                </a:tc>
                <a:extLst>
                  <a:ext uri="{0D108BD9-81ED-4DB2-BD59-A6C34878D82A}">
                    <a16:rowId xmlns:a16="http://schemas.microsoft.com/office/drawing/2014/main" val="10001"/>
                  </a:ext>
                </a:extLst>
              </a:tr>
              <a:tr h="233024">
                <a:tc>
                  <a:txBody>
                    <a:bodyPr/>
                    <a:lstStyle/>
                    <a:p>
                      <a:pPr fontAlgn="ctr"/>
                      <a:r>
                        <a:rPr lang="en-US" b="0" dirty="0">
                          <a:effectLst/>
                        </a:rPr>
                        <a:t>ip</a:t>
                      </a:r>
                    </a:p>
                  </a:txBody>
                  <a:tcPr marL="47625" marR="47625" marT="47625" marB="47625" anchor="ctr"/>
                </a:tc>
                <a:tc>
                  <a:txBody>
                    <a:bodyPr/>
                    <a:lstStyle/>
                    <a:p>
                      <a:pPr fontAlgn="ctr"/>
                      <a:r>
                        <a:rPr lang="en-US" b="0" dirty="0">
                          <a:effectLst/>
                        </a:rPr>
                        <a:t>the protocol</a:t>
                      </a:r>
                    </a:p>
                  </a:txBody>
                  <a:tcPr marL="47625" marR="47625" marT="47625" marB="47625" anchor="ctr"/>
                </a:tc>
                <a:extLst>
                  <a:ext uri="{0D108BD9-81ED-4DB2-BD59-A6C34878D82A}">
                    <a16:rowId xmlns:a16="http://schemas.microsoft.com/office/drawing/2014/main" val="10002"/>
                  </a:ext>
                </a:extLst>
              </a:tr>
              <a:tr h="233024">
                <a:tc>
                  <a:txBody>
                    <a:bodyPr/>
                    <a:lstStyle/>
                    <a:p>
                      <a:pPr fontAlgn="ctr"/>
                      <a:r>
                        <a:rPr lang="en-US" b="0" dirty="0">
                          <a:effectLst/>
                        </a:rPr>
                        <a:t>any any</a:t>
                      </a:r>
                    </a:p>
                  </a:txBody>
                  <a:tcPr marL="47625" marR="47625" marT="47625" marB="47625" anchor="ctr"/>
                </a:tc>
                <a:tc>
                  <a:txBody>
                    <a:bodyPr/>
                    <a:lstStyle/>
                    <a:p>
                      <a:pPr fontAlgn="ctr"/>
                      <a:r>
                        <a:rPr lang="en-US" b="0" dirty="0">
                          <a:effectLst/>
                        </a:rPr>
                        <a:t>the specified source is any IP address and any Layer 4 port</a:t>
                      </a:r>
                    </a:p>
                  </a:txBody>
                  <a:tcPr marL="47625" marR="47625" marT="47625" marB="47625" anchor="ctr"/>
                </a:tc>
                <a:extLst>
                  <a:ext uri="{0D108BD9-81ED-4DB2-BD59-A6C34878D82A}">
                    <a16:rowId xmlns:a16="http://schemas.microsoft.com/office/drawing/2014/main" val="10003"/>
                  </a:ext>
                </a:extLst>
              </a:tr>
              <a:tr h="233024">
                <a:tc>
                  <a:txBody>
                    <a:bodyPr/>
                    <a:lstStyle/>
                    <a:p>
                      <a:pPr fontAlgn="ctr"/>
                      <a:r>
                        <a:rPr lang="en-US" b="0" dirty="0">
                          <a:effectLst/>
                        </a:rPr>
                        <a:t>-&gt;</a:t>
                      </a:r>
                    </a:p>
                  </a:txBody>
                  <a:tcPr marL="47625" marR="47625" marT="47625" marB="47625" anchor="ctr"/>
                </a:tc>
                <a:tc>
                  <a:txBody>
                    <a:bodyPr/>
                    <a:lstStyle/>
                    <a:p>
                      <a:pPr fontAlgn="ctr"/>
                      <a:r>
                        <a:rPr lang="en-US" b="0" dirty="0">
                          <a:effectLst/>
                        </a:rPr>
                        <a:t>the direction of flow is from the source to the destination</a:t>
                      </a:r>
                    </a:p>
                  </a:txBody>
                  <a:tcPr marL="47625" marR="47625" marT="47625" marB="47625" anchor="ctr"/>
                </a:tc>
                <a:extLst>
                  <a:ext uri="{0D108BD9-81ED-4DB2-BD59-A6C34878D82A}">
                    <a16:rowId xmlns:a16="http://schemas.microsoft.com/office/drawing/2014/main" val="10004"/>
                  </a:ext>
                </a:extLst>
              </a:tr>
              <a:tr h="233024">
                <a:tc>
                  <a:txBody>
                    <a:bodyPr/>
                    <a:lstStyle/>
                    <a:p>
                      <a:pPr fontAlgn="ctr"/>
                      <a:r>
                        <a:rPr lang="en-US" b="0" dirty="0">
                          <a:effectLst/>
                        </a:rPr>
                        <a:t>any any</a:t>
                      </a:r>
                    </a:p>
                  </a:txBody>
                  <a:tcPr marL="47625" marR="47625" marT="47625" marB="47625" anchor="ctr"/>
                </a:tc>
                <a:tc>
                  <a:txBody>
                    <a:bodyPr/>
                    <a:lstStyle/>
                    <a:p>
                      <a:pPr fontAlgn="ctr"/>
                      <a:r>
                        <a:rPr lang="en-US" b="0" dirty="0">
                          <a:effectLst/>
                        </a:rPr>
                        <a:t>the specified destination is any IP address and any Layer 4 port</a:t>
                      </a:r>
                    </a:p>
                  </a:txBody>
                  <a:tcPr marL="47625" marR="47625" marT="47625" marB="47625"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82817814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endParaRPr lang="en-US" dirty="0"/>
          </a:p>
          <a:p>
            <a:r>
              <a:rPr lang="en-US" dirty="0"/>
              <a:t>Snort Rule Structure (Contd.)</a:t>
            </a:r>
          </a:p>
        </p:txBody>
      </p:sp>
      <p:sp>
        <p:nvSpPr>
          <p:cNvPr id="2" name="Content Placeholder 1"/>
          <p:cNvSpPr>
            <a:spLocks noGrp="1"/>
          </p:cNvSpPr>
          <p:nvPr>
            <p:ph idx="1"/>
          </p:nvPr>
        </p:nvSpPr>
        <p:spPr>
          <a:xfrm>
            <a:off x="144066" y="737983"/>
            <a:ext cx="8855869" cy="3638945"/>
          </a:xfrm>
        </p:spPr>
        <p:txBody>
          <a:bodyPr/>
          <a:lstStyle/>
          <a:p>
            <a:pPr marL="0" indent="0">
              <a:spcBef>
                <a:spcPts val="200"/>
              </a:spcBef>
              <a:spcAft>
                <a:spcPts val="200"/>
              </a:spcAft>
              <a:buNone/>
            </a:pPr>
            <a:r>
              <a:rPr lang="en-US" sz="1600" b="1" dirty="0"/>
              <a:t>The Rule Options</a:t>
            </a:r>
            <a:endParaRPr lang="en-US" sz="1600" dirty="0"/>
          </a:p>
          <a:p>
            <a:pPr>
              <a:spcBef>
                <a:spcPts val="200"/>
              </a:spcBef>
              <a:spcAft>
                <a:spcPts val="200"/>
              </a:spcAft>
              <a:buFont typeface="Arial" pitchFamily="34" charset="0"/>
              <a:buChar char="•"/>
            </a:pPr>
            <a:r>
              <a:rPr lang="en-US" sz="1600" dirty="0"/>
              <a:t>The structure of the options section of the rule is variable. </a:t>
            </a:r>
            <a:r>
              <a:rPr lang="en-US" sz="1600" b="0" i="0" dirty="0">
                <a:effectLst/>
              </a:rPr>
              <a:t>It is the portion of the rule that is enclosed in parenthesis, as shown in the figure. It contains the text message that identifies the alert. It also contains metadata about the alert, such as a URL.</a:t>
            </a:r>
            <a:endParaRPr lang="en-US" sz="1600" dirty="0"/>
          </a:p>
          <a:p>
            <a:pPr>
              <a:spcBef>
                <a:spcPts val="200"/>
              </a:spcBef>
              <a:spcAft>
                <a:spcPts val="200"/>
              </a:spcAft>
              <a:buFont typeface="Arial" pitchFamily="34" charset="0"/>
              <a:buChar char="•"/>
            </a:pPr>
            <a:r>
              <a:rPr lang="en-US" sz="1600" b="0" i="0" dirty="0">
                <a:effectLst/>
              </a:rPr>
              <a:t>Snort rule messages may include the source of the rule. </a:t>
            </a:r>
            <a:r>
              <a:rPr lang="en-US" sz="1600" dirty="0"/>
              <a:t>Three common sources for Snort rules are:</a:t>
            </a:r>
          </a:p>
          <a:p>
            <a:pPr lvl="1">
              <a:spcBef>
                <a:spcPts val="200"/>
              </a:spcBef>
              <a:spcAft>
                <a:spcPts val="200"/>
              </a:spcAft>
              <a:buFont typeface="Arial" pitchFamily="34" charset="0"/>
              <a:buChar char="•"/>
            </a:pPr>
            <a:r>
              <a:rPr lang="en-US" sz="1600" b="1" dirty="0"/>
              <a:t>GPL</a:t>
            </a:r>
            <a:r>
              <a:rPr lang="en-US" sz="1600" dirty="0"/>
              <a:t> - Older Snort rules that were created by Sourcefire and distributed under a GPLv2. T</a:t>
            </a:r>
            <a:r>
              <a:rPr lang="en-US" sz="1600" b="0" i="0" dirty="0">
                <a:effectLst/>
              </a:rPr>
              <a:t>he GPL ruleset is not Cisco Talos certified. The GPL ruleset is can be downloaded from the Snort website, and it is included in Security Onion.</a:t>
            </a:r>
            <a:endParaRPr lang="en-US" sz="1600" dirty="0"/>
          </a:p>
          <a:p>
            <a:pPr lvl="1">
              <a:spcBef>
                <a:spcPts val="200"/>
              </a:spcBef>
              <a:spcAft>
                <a:spcPts val="200"/>
              </a:spcAft>
              <a:buFont typeface="Arial" pitchFamily="34" charset="0"/>
              <a:buChar char="•"/>
            </a:pPr>
            <a:r>
              <a:rPr lang="en-US" sz="1600" b="1" dirty="0"/>
              <a:t>ET</a:t>
            </a:r>
            <a:r>
              <a:rPr lang="en-US" sz="1600" dirty="0"/>
              <a:t> - Snort rules from Emerging Threats which is a collection point for Snort rules from multiple sources. </a:t>
            </a:r>
            <a:r>
              <a:rPr lang="en-US" sz="1600" b="0" i="0" dirty="0">
                <a:effectLst/>
              </a:rPr>
              <a:t>The ET ruleset contains rules from multiple categories. A set of ET rules is included with Security Onion. Emerging Threats is a division of Proofpoint, Inc.</a:t>
            </a:r>
            <a:endParaRPr lang="en-US" sz="1600" dirty="0"/>
          </a:p>
          <a:p>
            <a:pPr lvl="1">
              <a:spcBef>
                <a:spcPts val="200"/>
              </a:spcBef>
              <a:spcAft>
                <a:spcPts val="200"/>
              </a:spcAft>
              <a:buFont typeface="Arial" pitchFamily="34" charset="0"/>
              <a:buChar char="•"/>
            </a:pPr>
            <a:r>
              <a:rPr lang="en-US" sz="1600" b="1" dirty="0"/>
              <a:t>VRT</a:t>
            </a:r>
            <a:r>
              <a:rPr lang="en-US" sz="1600" dirty="0"/>
              <a:t> - These rules are immediately available to subscribers and are released to registered users 30 days after they were created, with some limitations. </a:t>
            </a:r>
            <a:r>
              <a:rPr lang="en-US" sz="1600" b="0" i="0" dirty="0">
                <a:effectLst/>
              </a:rPr>
              <a:t>They are now created and maintained by Cisco Talos.</a:t>
            </a:r>
            <a:endParaRPr lang="en-US" sz="1600" dirty="0"/>
          </a:p>
          <a:p>
            <a:pPr marL="0" indent="0">
              <a:spcBef>
                <a:spcPts val="200"/>
              </a:spcBef>
              <a:spcAft>
                <a:spcPts val="200"/>
              </a:spcAft>
              <a:buNone/>
            </a:pPr>
            <a:br>
              <a:rPr lang="en-US" sz="1600" dirty="0"/>
            </a:br>
            <a:endParaRPr lang="en-US" sz="1600" dirty="0"/>
          </a:p>
        </p:txBody>
      </p:sp>
    </p:spTree>
    <p:custDataLst>
      <p:tags r:id="rId1"/>
    </p:custDataLst>
    <p:extLst>
      <p:ext uri="{BB962C8B-B14F-4D97-AF65-F5344CB8AC3E}">
        <p14:creationId xmlns:p14="http://schemas.microsoft.com/office/powerpoint/2010/main" val="179701739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endParaRPr lang="en-US" dirty="0"/>
          </a:p>
          <a:p>
            <a:r>
              <a:rPr lang="en-US" dirty="0"/>
              <a:t>Snort Rule Structure (Contd.)</a:t>
            </a:r>
          </a:p>
        </p:txBody>
      </p:sp>
      <p:pic>
        <p:nvPicPr>
          <p:cNvPr id="3" name="Picture 2">
            <a:extLst>
              <a:ext uri="{FF2B5EF4-FFF2-40B4-BE49-F238E27FC236}">
                <a16:creationId xmlns:a16="http://schemas.microsoft.com/office/drawing/2014/main" id="{AE9029B7-4661-401C-9AC9-6CAD76218090}"/>
              </a:ext>
            </a:extLst>
          </p:cNvPr>
          <p:cNvPicPr>
            <a:picLocks noChangeAspect="1"/>
          </p:cNvPicPr>
          <p:nvPr/>
        </p:nvPicPr>
        <p:blipFill>
          <a:blip r:embed="rId4"/>
          <a:stretch>
            <a:fillRect/>
          </a:stretch>
        </p:blipFill>
        <p:spPr>
          <a:xfrm>
            <a:off x="586496" y="857493"/>
            <a:ext cx="7920000" cy="884958"/>
          </a:xfrm>
          <a:prstGeom prst="rect">
            <a:avLst/>
          </a:prstGeom>
          <a:ln>
            <a:solidFill>
              <a:schemeClr val="bg1">
                <a:lumMod val="75000"/>
              </a:schemeClr>
            </a:solidFill>
          </a:ln>
        </p:spPr>
      </p:pic>
      <p:graphicFrame>
        <p:nvGraphicFramePr>
          <p:cNvPr id="2" name="Table 1"/>
          <p:cNvGraphicFramePr>
            <a:graphicFrameLocks noGrp="1"/>
          </p:cNvGraphicFramePr>
          <p:nvPr>
            <p:extLst>
              <p:ext uri="{D42A27DB-BD31-4B8C-83A1-F6EECF244321}">
                <p14:modId xmlns:p14="http://schemas.microsoft.com/office/powerpoint/2010/main" val="3747574579"/>
              </p:ext>
            </p:extLst>
          </p:nvPr>
        </p:nvGraphicFramePr>
        <p:xfrm>
          <a:off x="144065" y="1892797"/>
          <a:ext cx="8853631" cy="2800350"/>
        </p:xfrm>
        <a:graphic>
          <a:graphicData uri="http://schemas.openxmlformats.org/drawingml/2006/table">
            <a:tbl>
              <a:tblPr firstRow="1" bandRow="1">
                <a:tableStyleId>{5C22544A-7EE6-4342-B048-85BDC9FD1C3A}</a:tableStyleId>
              </a:tblPr>
              <a:tblGrid>
                <a:gridCol w="1160479">
                  <a:extLst>
                    <a:ext uri="{9D8B030D-6E8A-4147-A177-3AD203B41FA5}">
                      <a16:colId xmlns:a16="http://schemas.microsoft.com/office/drawing/2014/main" val="20000"/>
                    </a:ext>
                  </a:extLst>
                </a:gridCol>
                <a:gridCol w="7693152">
                  <a:extLst>
                    <a:ext uri="{9D8B030D-6E8A-4147-A177-3AD203B41FA5}">
                      <a16:colId xmlns:a16="http://schemas.microsoft.com/office/drawing/2014/main" val="20001"/>
                    </a:ext>
                  </a:extLst>
                </a:gridCol>
              </a:tblGrid>
              <a:tr h="273761">
                <a:tc>
                  <a:txBody>
                    <a:bodyPr/>
                    <a:lstStyle/>
                    <a:p>
                      <a:pPr algn="l" fontAlgn="ctr"/>
                      <a:r>
                        <a:rPr lang="en-US" dirty="0">
                          <a:effectLst/>
                        </a:rPr>
                        <a:t>Component</a:t>
                      </a:r>
                    </a:p>
                  </a:txBody>
                  <a:tcPr marL="47625" marR="47625" marT="47625" marB="47625" anchor="ctr"/>
                </a:tc>
                <a:tc>
                  <a:txBody>
                    <a:bodyPr/>
                    <a:lstStyle/>
                    <a:p>
                      <a:pPr algn="l" fontAlgn="ctr"/>
                      <a:r>
                        <a:rPr lang="en-US" dirty="0">
                          <a:effectLst/>
                        </a:rPr>
                        <a:t>Explanation</a:t>
                      </a:r>
                    </a:p>
                  </a:txBody>
                  <a:tcPr marL="47625" marR="47625" marT="47625" marB="47625" anchor="ctr"/>
                </a:tc>
                <a:extLst>
                  <a:ext uri="{0D108BD9-81ED-4DB2-BD59-A6C34878D82A}">
                    <a16:rowId xmlns:a16="http://schemas.microsoft.com/office/drawing/2014/main" val="10000"/>
                  </a:ext>
                </a:extLst>
              </a:tr>
              <a:tr h="273761">
                <a:tc>
                  <a:txBody>
                    <a:bodyPr/>
                    <a:lstStyle/>
                    <a:p>
                      <a:pPr fontAlgn="ctr"/>
                      <a:r>
                        <a:rPr lang="en-US" b="0" dirty="0">
                          <a:effectLst/>
                        </a:rPr>
                        <a:t>msg:</a:t>
                      </a:r>
                    </a:p>
                  </a:txBody>
                  <a:tcPr marL="47625" marR="47625" marT="47625" marB="47625" anchor="ctr"/>
                </a:tc>
                <a:tc>
                  <a:txBody>
                    <a:bodyPr/>
                    <a:lstStyle/>
                    <a:p>
                      <a:pPr fontAlgn="ctr"/>
                      <a:r>
                        <a:rPr lang="en-US" b="0" dirty="0">
                          <a:effectLst/>
                        </a:rPr>
                        <a:t>Text that describes the alert.</a:t>
                      </a:r>
                    </a:p>
                  </a:txBody>
                  <a:tcPr marL="47625" marR="47625" marT="47625" marB="47625" anchor="ctr"/>
                </a:tc>
                <a:extLst>
                  <a:ext uri="{0D108BD9-81ED-4DB2-BD59-A6C34878D82A}">
                    <a16:rowId xmlns:a16="http://schemas.microsoft.com/office/drawing/2014/main" val="10001"/>
                  </a:ext>
                </a:extLst>
              </a:tr>
              <a:tr h="463028">
                <a:tc>
                  <a:txBody>
                    <a:bodyPr/>
                    <a:lstStyle/>
                    <a:p>
                      <a:pPr fontAlgn="ctr"/>
                      <a:r>
                        <a:rPr lang="en-US" b="0" dirty="0">
                          <a:effectLst/>
                        </a:rPr>
                        <a:t>content:</a:t>
                      </a:r>
                    </a:p>
                  </a:txBody>
                  <a:tcPr marL="47625" marR="47625" marT="47625" marB="47625" anchor="ctr"/>
                </a:tc>
                <a:tc>
                  <a:txBody>
                    <a:bodyPr/>
                    <a:lstStyle/>
                    <a:p>
                      <a:pPr fontAlgn="ctr"/>
                      <a:r>
                        <a:rPr lang="en-US" b="0" dirty="0">
                          <a:effectLst/>
                        </a:rPr>
                        <a:t>Refers to content of the packet. In this case, an alert will be sent if the literal text “uid=0(root)” appears anywhere in the packet data. Values specifying the location of the text can be provided.</a:t>
                      </a:r>
                    </a:p>
                  </a:txBody>
                  <a:tcPr marL="47625" marR="47625" marT="47625" marB="47625" anchor="ctr"/>
                </a:tc>
                <a:extLst>
                  <a:ext uri="{0D108BD9-81ED-4DB2-BD59-A6C34878D82A}">
                    <a16:rowId xmlns:a16="http://schemas.microsoft.com/office/drawing/2014/main" val="10002"/>
                  </a:ext>
                </a:extLst>
              </a:tr>
              <a:tr h="463028">
                <a:tc>
                  <a:txBody>
                    <a:bodyPr/>
                    <a:lstStyle/>
                    <a:p>
                      <a:pPr fontAlgn="ctr"/>
                      <a:r>
                        <a:rPr lang="en-US" b="0" dirty="0">
                          <a:effectLst/>
                        </a:rPr>
                        <a:t>reference:</a:t>
                      </a:r>
                    </a:p>
                  </a:txBody>
                  <a:tcPr marL="47625" marR="47625" marT="47625" marB="47625" anchor="ctr"/>
                </a:tc>
                <a:tc>
                  <a:txBody>
                    <a:bodyPr/>
                    <a:lstStyle/>
                    <a:p>
                      <a:pPr fontAlgn="ctr"/>
                      <a:r>
                        <a:rPr lang="en-US" b="0" dirty="0">
                          <a:effectLst/>
                        </a:rPr>
                        <a:t>This is not shown in the figure. It is often a link to a URL that provides more information on the rule. In this case, the sid is hyperlinked to the source of the rule on the internet.</a:t>
                      </a:r>
                    </a:p>
                  </a:txBody>
                  <a:tcPr marL="47625" marR="47625" marT="47625" marB="47625" anchor="ctr"/>
                </a:tc>
                <a:extLst>
                  <a:ext uri="{0D108BD9-81ED-4DB2-BD59-A6C34878D82A}">
                    <a16:rowId xmlns:a16="http://schemas.microsoft.com/office/drawing/2014/main" val="10003"/>
                  </a:ext>
                </a:extLst>
              </a:tr>
              <a:tr h="463028">
                <a:tc>
                  <a:txBody>
                    <a:bodyPr/>
                    <a:lstStyle/>
                    <a:p>
                      <a:pPr fontAlgn="ctr"/>
                      <a:r>
                        <a:rPr lang="en-US" b="0" dirty="0">
                          <a:effectLst/>
                        </a:rPr>
                        <a:t>classtype:</a:t>
                      </a:r>
                    </a:p>
                  </a:txBody>
                  <a:tcPr marL="47625" marR="47625" marT="47625" marB="47625" anchor="ctr"/>
                </a:tc>
                <a:tc>
                  <a:txBody>
                    <a:bodyPr/>
                    <a:lstStyle/>
                    <a:p>
                      <a:pPr fontAlgn="ctr"/>
                      <a:r>
                        <a:rPr lang="en-US" b="0" dirty="0">
                          <a:effectLst/>
                        </a:rPr>
                        <a:t>A category for the attack. Snort includes a set of default categories that have one of four priority values.</a:t>
                      </a:r>
                    </a:p>
                  </a:txBody>
                  <a:tcPr marL="47625" marR="47625" marT="47625" marB="47625" anchor="ctr"/>
                </a:tc>
                <a:extLst>
                  <a:ext uri="{0D108BD9-81ED-4DB2-BD59-A6C34878D82A}">
                    <a16:rowId xmlns:a16="http://schemas.microsoft.com/office/drawing/2014/main" val="10004"/>
                  </a:ext>
                </a:extLst>
              </a:tr>
              <a:tr h="273761">
                <a:tc>
                  <a:txBody>
                    <a:bodyPr/>
                    <a:lstStyle/>
                    <a:p>
                      <a:pPr fontAlgn="ctr"/>
                      <a:r>
                        <a:rPr lang="en-US" b="0" dirty="0">
                          <a:effectLst/>
                        </a:rPr>
                        <a:t>sid:</a:t>
                      </a:r>
                    </a:p>
                  </a:txBody>
                  <a:tcPr marL="47625" marR="47625" marT="47625" marB="47625" anchor="ctr"/>
                </a:tc>
                <a:tc>
                  <a:txBody>
                    <a:bodyPr/>
                    <a:lstStyle/>
                    <a:p>
                      <a:pPr fontAlgn="ctr"/>
                      <a:r>
                        <a:rPr lang="en-US" b="0" dirty="0">
                          <a:effectLst/>
                        </a:rPr>
                        <a:t>A unique numeric identifier for the rule.</a:t>
                      </a:r>
                    </a:p>
                  </a:txBody>
                  <a:tcPr marL="47625" marR="47625" marT="47625" marB="47625" anchor="ctr"/>
                </a:tc>
                <a:extLst>
                  <a:ext uri="{0D108BD9-81ED-4DB2-BD59-A6C34878D82A}">
                    <a16:rowId xmlns:a16="http://schemas.microsoft.com/office/drawing/2014/main" val="10005"/>
                  </a:ext>
                </a:extLst>
              </a:tr>
              <a:tr h="273761">
                <a:tc>
                  <a:txBody>
                    <a:bodyPr/>
                    <a:lstStyle/>
                    <a:p>
                      <a:pPr fontAlgn="ctr"/>
                      <a:r>
                        <a:rPr lang="en-US" b="0" dirty="0">
                          <a:effectLst/>
                        </a:rPr>
                        <a:t>rev:</a:t>
                      </a:r>
                    </a:p>
                  </a:txBody>
                  <a:tcPr marL="47625" marR="47625" marT="47625" marB="47625" anchor="ctr"/>
                </a:tc>
                <a:tc>
                  <a:txBody>
                    <a:bodyPr/>
                    <a:lstStyle/>
                    <a:p>
                      <a:pPr fontAlgn="ctr"/>
                      <a:r>
                        <a:rPr lang="en-US" b="0" dirty="0">
                          <a:effectLst/>
                        </a:rPr>
                        <a:t>The revision of the rule that is represented by the sid.</a:t>
                      </a:r>
                    </a:p>
                  </a:txBody>
                  <a:tcPr marL="47625" marR="47625" marT="47625" marB="47625"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23961548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Evaluating Alerts</a:t>
            </a:r>
            <a:endParaRPr lang="en-US" dirty="0"/>
          </a:p>
          <a:p>
            <a:r>
              <a:rPr lang="en-US" dirty="0"/>
              <a:t>Lab - Snort and Firewall Rules</a:t>
            </a:r>
          </a:p>
        </p:txBody>
      </p:sp>
      <p:sp>
        <p:nvSpPr>
          <p:cNvPr id="2" name="Content Placeholder 1"/>
          <p:cNvSpPr>
            <a:spLocks noGrp="1"/>
          </p:cNvSpPr>
          <p:nvPr>
            <p:ph idx="1"/>
          </p:nvPr>
        </p:nvSpPr>
        <p:spPr>
          <a:xfrm>
            <a:off x="144066" y="798942"/>
            <a:ext cx="8821029" cy="3653787"/>
          </a:xfrm>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dirty="0"/>
              <a:t>Perform live monitoring of IDS and events.</a:t>
            </a:r>
          </a:p>
          <a:p>
            <a:pPr>
              <a:buFont typeface="Arial" panose="020B0604020202020204" pitchFamily="34" charset="0"/>
              <a:buChar char="•"/>
            </a:pPr>
            <a:r>
              <a:rPr lang="en-US" sz="1600" dirty="0"/>
              <a:t>Configure your own customized firewall rule to stop internal hosts from contacting a malware-hosting server.</a:t>
            </a:r>
          </a:p>
          <a:p>
            <a:pPr>
              <a:buFont typeface="Arial" panose="020B0604020202020204" pitchFamily="34" charset="0"/>
              <a:buChar char="•"/>
            </a:pPr>
            <a:r>
              <a:rPr lang="en-US" sz="1600" dirty="0"/>
              <a:t>Craft a malicious packet and launch it against an internal target.</a:t>
            </a:r>
          </a:p>
          <a:p>
            <a:pPr>
              <a:buFont typeface="Arial" panose="020B0604020202020204" pitchFamily="34" charset="0"/>
              <a:buChar char="•"/>
            </a:pPr>
            <a:r>
              <a:rPr lang="en-US" sz="1600" dirty="0"/>
              <a:t>Create a customized IDS rule to detect the customized attack and issue an alert based on it.</a:t>
            </a:r>
          </a:p>
          <a:p>
            <a:pPr marL="0" indent="0">
              <a:buNone/>
            </a:pPr>
            <a:br>
              <a:rPr lang="en-US" sz="1600" dirty="0"/>
            </a:br>
            <a:br>
              <a:rPr lang="en-US" sz="1600" dirty="0"/>
            </a:br>
            <a:endParaRPr lang="en-US" sz="1600" dirty="0"/>
          </a:p>
        </p:txBody>
      </p:sp>
    </p:spTree>
    <p:custDataLst>
      <p:tags r:id="rId1"/>
    </p:custDataLst>
    <p:extLst>
      <p:ext uri="{BB962C8B-B14F-4D97-AF65-F5344CB8AC3E}">
        <p14:creationId xmlns:p14="http://schemas.microsoft.com/office/powerpoint/2010/main" val="262426459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38" y="1074436"/>
            <a:ext cx="9134061" cy="2304868"/>
          </a:xfrm>
        </p:spPr>
        <p:txBody>
          <a:bodyPr/>
          <a:lstStyle/>
          <a:p>
            <a:r>
              <a:rPr lang="en-US" dirty="0">
                <a:solidFill>
                  <a:schemeClr val="accent5">
                    <a:lumMod val="40000"/>
                    <a:lumOff val="60000"/>
                  </a:schemeClr>
                </a:solidFill>
              </a:rPr>
              <a:t>26.2 Overview of Alert Evaluation</a:t>
            </a: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32289728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Overview of Alert Evaluation</a:t>
            </a:r>
            <a:br>
              <a:rPr lang="en-US" sz="1600" dirty="0"/>
            </a:br>
            <a:r>
              <a:rPr lang="en-US" dirty="0"/>
              <a:t>The Need for Alert Evaluation</a:t>
            </a:r>
          </a:p>
        </p:txBody>
      </p:sp>
      <p:sp>
        <p:nvSpPr>
          <p:cNvPr id="8" name="Content Placeholder 1">
            <a:extLst>
              <a:ext uri="{FF2B5EF4-FFF2-40B4-BE49-F238E27FC236}">
                <a16:creationId xmlns:a16="http://schemas.microsoft.com/office/drawing/2014/main" id="{CE957B33-11AD-4FE0-8BCD-B978E5AECA95}"/>
              </a:ext>
            </a:extLst>
          </p:cNvPr>
          <p:cNvSpPr txBox="1"/>
          <p:nvPr/>
        </p:nvSpPr>
        <p:spPr>
          <a:xfrm>
            <a:off x="24064" y="786079"/>
            <a:ext cx="8999934" cy="1323439"/>
          </a:xfrm>
          <a:prstGeom prst="rect">
            <a:avLst/>
          </a:prstGeom>
          <a:noFill/>
        </p:spPr>
        <p:txBody>
          <a:bodyPr wrap="square">
            <a:spAutoFit/>
          </a:bodyPr>
          <a:lstStyle/>
          <a:p>
            <a:pPr marL="169200" indent="-169200">
              <a:buClr>
                <a:schemeClr val="tx1"/>
              </a:buClr>
              <a:buFont typeface="Arial" panose="020B0604020202020204" pitchFamily="34" charset="0"/>
              <a:buChar char="•"/>
            </a:pPr>
            <a:r>
              <a:rPr lang="en-US" sz="1600" b="0" i="0" dirty="0">
                <a:solidFill>
                  <a:srgbClr val="000000"/>
                </a:solidFill>
                <a:effectLst/>
              </a:rPr>
              <a:t>The threat landscape is constantly changing as new vulnerabilities and threats are discovered. As user and organizational needs change, so also does the attack surface.</a:t>
            </a:r>
          </a:p>
          <a:p>
            <a:pPr marL="169200" indent="-169200">
              <a:buClr>
                <a:schemeClr val="tx1"/>
              </a:buClr>
              <a:buFont typeface="Arial" panose="020B0604020202020204" pitchFamily="34" charset="0"/>
              <a:buChar char="•"/>
            </a:pPr>
            <a:r>
              <a:rPr lang="en-US" sz="1600" dirty="0">
                <a:solidFill>
                  <a:srgbClr val="000000"/>
                </a:solidFill>
              </a:rPr>
              <a:t>Threat actors have learned how to quickly vary features of their exploits in order to evade detection.</a:t>
            </a:r>
          </a:p>
          <a:p>
            <a:pPr marL="169200" indent="-169200">
              <a:buFont typeface="Arial" panose="020B0604020202020204" pitchFamily="34" charset="0"/>
              <a:buChar char="•"/>
            </a:pPr>
            <a:endParaRPr lang="en-US" sz="1600" b="1" dirty="0">
              <a:solidFill>
                <a:srgbClr val="000000"/>
              </a:solidFill>
            </a:endParaRPr>
          </a:p>
        </p:txBody>
      </p:sp>
      <p:sp>
        <p:nvSpPr>
          <p:cNvPr id="2" name="Content Placeholder 1"/>
          <p:cNvSpPr>
            <a:spLocks noGrp="1"/>
          </p:cNvSpPr>
          <p:nvPr>
            <p:ph idx="1"/>
          </p:nvPr>
        </p:nvSpPr>
        <p:spPr>
          <a:xfrm>
            <a:off x="24064" y="1773498"/>
            <a:ext cx="4343400" cy="3098447"/>
          </a:xfrm>
        </p:spPr>
        <p:txBody>
          <a:bodyPr/>
          <a:lstStyle/>
          <a:p>
            <a:pPr>
              <a:spcBef>
                <a:spcPts val="0"/>
              </a:spcBef>
              <a:spcAft>
                <a:spcPts val="0"/>
              </a:spcAft>
              <a:buFont typeface="Arial" pitchFamily="34" charset="0"/>
              <a:buChar char="•"/>
            </a:pPr>
            <a:r>
              <a:rPr lang="en-US" sz="1600" dirty="0"/>
              <a:t>It is better to have alerts that are sometimes generated by innocent traffic, than it is to have rules that miss malicious traffic. </a:t>
            </a:r>
          </a:p>
          <a:p>
            <a:pPr>
              <a:spcBef>
                <a:spcPts val="0"/>
              </a:spcBef>
              <a:spcAft>
                <a:spcPts val="0"/>
              </a:spcAft>
              <a:buFont typeface="Arial" pitchFamily="34" charset="0"/>
              <a:buChar char="•"/>
            </a:pPr>
            <a:r>
              <a:rPr lang="en-US" sz="1600" dirty="0"/>
              <a:t>It is necessary to have skilled cybersecurity analysts investigate alerts to determine if an exploit has actually occurred.</a:t>
            </a:r>
          </a:p>
          <a:p>
            <a:pPr>
              <a:spcBef>
                <a:spcPts val="0"/>
              </a:spcBef>
              <a:spcAft>
                <a:spcPts val="0"/>
              </a:spcAft>
              <a:buFont typeface="Arial" pitchFamily="34" charset="0"/>
              <a:buChar char="•"/>
            </a:pPr>
            <a:r>
              <a:rPr lang="en-US" sz="1600" dirty="0"/>
              <a:t>Tier 1 cybersecurity analysts will work through queues of alerts in a tool like Sguil, pivoting to tools like Zeek, Wireshark, and Kibana to verify that an alert represents an actual exploit.</a:t>
            </a:r>
          </a:p>
          <a:p>
            <a:pPr>
              <a:spcBef>
                <a:spcPts val="0"/>
              </a:spcBef>
              <a:spcAft>
                <a:spcPts val="0"/>
              </a:spcAft>
            </a:pPr>
            <a:endParaRPr lang="en-US" sz="1600" dirty="0"/>
          </a:p>
        </p:txBody>
      </p:sp>
      <p:pic>
        <p:nvPicPr>
          <p:cNvPr id="4" name="Picture 3">
            <a:extLst>
              <a:ext uri="{FF2B5EF4-FFF2-40B4-BE49-F238E27FC236}">
                <a16:creationId xmlns:a16="http://schemas.microsoft.com/office/drawing/2014/main" id="{76062277-F086-4598-A075-7408ADFDD24F}"/>
              </a:ext>
            </a:extLst>
          </p:cNvPr>
          <p:cNvPicPr>
            <a:picLocks noChangeAspect="1"/>
          </p:cNvPicPr>
          <p:nvPr/>
        </p:nvPicPr>
        <p:blipFill rotWithShape="1">
          <a:blip r:embed="rId4"/>
          <a:srcRect l="1320" t="-2016"/>
          <a:stretch/>
        </p:blipFill>
        <p:spPr>
          <a:xfrm>
            <a:off x="4250573" y="1881033"/>
            <a:ext cx="4775478" cy="2340000"/>
          </a:xfrm>
          <a:prstGeom prst="rect">
            <a:avLst/>
          </a:prstGeom>
          <a:ln>
            <a:solidFill>
              <a:schemeClr val="bg1">
                <a:lumMod val="85000"/>
              </a:schemeClr>
            </a:solidFill>
          </a:ln>
        </p:spPr>
      </p:pic>
      <p:sp>
        <p:nvSpPr>
          <p:cNvPr id="3" name="Text Box 1"/>
          <p:cNvSpPr/>
          <p:nvPr/>
        </p:nvSpPr>
        <p:spPr>
          <a:xfrm>
            <a:off x="4741562" y="4263106"/>
            <a:ext cx="3438940" cy="584775"/>
          </a:xfrm>
          <a:prstGeom prst="rect">
            <a:avLst/>
          </a:prstGeom>
        </p:spPr>
        <p:txBody>
          <a:bodyPr wrap="square">
            <a:spAutoFit/>
          </a:bodyPr>
          <a:lstStyle/>
          <a:p>
            <a:pPr algn="ctr"/>
            <a:r>
              <a:rPr lang="en-US" sz="1600" b="1" dirty="0">
                <a:solidFill>
                  <a:srgbClr val="000000"/>
                </a:solidFill>
                <a:latin typeface="+mn-lt"/>
                <a:ea typeface="ＭＳ Ｐゴシック" charset="0"/>
                <a:cs typeface="CiscoSans"/>
              </a:rPr>
              <a:t>Primary Tools for the Tier 1 Cybersecurity Analyst</a:t>
            </a:r>
          </a:p>
        </p:txBody>
      </p:sp>
    </p:spTree>
    <p:custDataLst>
      <p:tags r:id="rId1"/>
    </p:custDataLst>
    <p:extLst>
      <p:ext uri="{BB962C8B-B14F-4D97-AF65-F5344CB8AC3E}">
        <p14:creationId xmlns:p14="http://schemas.microsoft.com/office/powerpoint/2010/main" val="269964016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Overview of Alert Evaluation</a:t>
            </a:r>
            <a:br>
              <a:rPr lang="en-US" sz="1600" dirty="0"/>
            </a:br>
            <a:r>
              <a:rPr lang="en-US" dirty="0"/>
              <a:t>Evaluating Alerts</a:t>
            </a:r>
          </a:p>
        </p:txBody>
      </p:sp>
      <p:sp>
        <p:nvSpPr>
          <p:cNvPr id="2" name="Content Placeholder 1"/>
          <p:cNvSpPr>
            <a:spLocks noGrp="1"/>
          </p:cNvSpPr>
          <p:nvPr>
            <p:ph idx="1"/>
          </p:nvPr>
        </p:nvSpPr>
        <p:spPr>
          <a:xfrm>
            <a:off x="144067" y="738782"/>
            <a:ext cx="8855868" cy="3882388"/>
          </a:xfrm>
        </p:spPr>
        <p:txBody>
          <a:bodyPr/>
          <a:lstStyle/>
          <a:p>
            <a:pPr>
              <a:buFont typeface="Arial" pitchFamily="34" charset="0"/>
              <a:buChar char="•"/>
            </a:pPr>
            <a:r>
              <a:rPr lang="en-US" sz="1600" dirty="0"/>
              <a:t>Security incidents are classified using a scheme borrowed from medical diagnostics. This classification scheme is used to guide actions and to evaluate diagnostic procedures. The concern is that either diagnosis can be accurate, or true, or inaccurate, or false.</a:t>
            </a:r>
          </a:p>
          <a:p>
            <a:pPr>
              <a:buFont typeface="Arial" pitchFamily="34" charset="0"/>
              <a:buChar char="•"/>
            </a:pPr>
            <a:r>
              <a:rPr lang="en-US" sz="1600" b="0" i="0" dirty="0">
                <a:effectLst/>
              </a:rPr>
              <a:t>In network security analysis, the cybersecurity analyst is presented with an alert. The cybersecurity analyst needs to determine if this diagnosis is true. </a:t>
            </a:r>
            <a:endParaRPr lang="en-US" sz="1600" dirty="0"/>
          </a:p>
          <a:p>
            <a:pPr>
              <a:buFont typeface="Arial" pitchFamily="34" charset="0"/>
              <a:buChar char="•"/>
            </a:pPr>
            <a:r>
              <a:rPr lang="en-US" sz="1600" dirty="0"/>
              <a:t>Alerts can be classified as follows:</a:t>
            </a:r>
          </a:p>
          <a:p>
            <a:pPr lvl="1"/>
            <a:r>
              <a:rPr lang="en-US" sz="1600" b="1" dirty="0"/>
              <a:t>True Positive</a:t>
            </a:r>
            <a:r>
              <a:rPr lang="en-US" sz="1600" dirty="0"/>
              <a:t>: The alert has been verified to be an actual security incident.</a:t>
            </a:r>
          </a:p>
          <a:p>
            <a:pPr lvl="1"/>
            <a:r>
              <a:rPr lang="en-US" sz="1600" b="1" dirty="0"/>
              <a:t>False Positive</a:t>
            </a:r>
            <a:r>
              <a:rPr lang="en-US" sz="1600" dirty="0"/>
              <a:t>: The alert does not indicate an actual security incident. Benign activity that results in a false positive is sometimes referred to as a benign trigger.</a:t>
            </a:r>
          </a:p>
          <a:p>
            <a:pPr marL="180975" lvl="1" indent="-180975"/>
            <a:r>
              <a:rPr lang="en-US" sz="1600" dirty="0"/>
              <a:t>An alternative situation is that an alert was not generated. The absence of an alert can be classified as:</a:t>
            </a:r>
          </a:p>
          <a:p>
            <a:pPr lvl="1"/>
            <a:r>
              <a:rPr lang="en-US" sz="1600" b="1" dirty="0"/>
              <a:t>True Negative</a:t>
            </a:r>
            <a:r>
              <a:rPr lang="en-US" sz="1600" dirty="0"/>
              <a:t>: No security incident has occurred. The activity is benign.</a:t>
            </a:r>
          </a:p>
          <a:p>
            <a:pPr lvl="1"/>
            <a:r>
              <a:rPr lang="en-US" sz="1600" b="1" dirty="0"/>
              <a:t>False Negative</a:t>
            </a:r>
            <a:r>
              <a:rPr lang="en-US" sz="1600" dirty="0"/>
              <a:t>: An undetected incident has occurred.</a:t>
            </a:r>
          </a:p>
          <a:p>
            <a:pPr marL="0" indent="0">
              <a:buNone/>
            </a:pPr>
            <a:endParaRPr lang="en-US" sz="1600" dirty="0"/>
          </a:p>
        </p:txBody>
      </p:sp>
    </p:spTree>
    <p:custDataLst>
      <p:tags r:id="rId1"/>
    </p:custDataLst>
    <p:extLst>
      <p:ext uri="{BB962C8B-B14F-4D97-AF65-F5344CB8AC3E}">
        <p14:creationId xmlns:p14="http://schemas.microsoft.com/office/powerpoint/2010/main" val="2177970858"/>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Overview of Alert Evaluation</a:t>
            </a:r>
            <a:br>
              <a:rPr lang="en-US" sz="1600" dirty="0"/>
            </a:br>
            <a:r>
              <a:rPr lang="en-US" dirty="0"/>
              <a:t>Evaluating Alerts (Contd.)</a:t>
            </a:r>
          </a:p>
        </p:txBody>
      </p:sp>
      <p:sp>
        <p:nvSpPr>
          <p:cNvPr id="8" name="Content Placeholder 1"/>
          <p:cNvSpPr/>
          <p:nvPr/>
        </p:nvSpPr>
        <p:spPr>
          <a:xfrm>
            <a:off x="168966" y="754352"/>
            <a:ext cx="8806068" cy="3539430"/>
          </a:xfrm>
          <a:prstGeom prst="rect">
            <a:avLst/>
          </a:prstGeom>
        </p:spPr>
        <p:txBody>
          <a:bodyPr wrap="square">
            <a:spAutoFit/>
          </a:bodyPr>
          <a:lstStyle/>
          <a:p>
            <a:r>
              <a:rPr lang="en-US" sz="1600" dirty="0">
                <a:solidFill>
                  <a:srgbClr val="000000"/>
                </a:solidFill>
                <a:latin typeface="+mn-lt"/>
              </a:rPr>
              <a:t>When an alert is issued, it will receive one of four possible classifications:</a:t>
            </a:r>
          </a:p>
          <a:p>
            <a:pPr algn="l"/>
            <a:endParaRPr lang="en-US" sz="1600" b="1" i="0" dirty="0">
              <a:solidFill>
                <a:srgbClr val="000000"/>
              </a:solidFill>
              <a:effectLst/>
              <a:latin typeface="+mn-lt"/>
            </a:endParaRPr>
          </a:p>
          <a:p>
            <a:pPr algn="l"/>
            <a:endParaRPr lang="en-US" sz="1600" b="1" dirty="0">
              <a:solidFill>
                <a:srgbClr val="000000"/>
              </a:solidFill>
              <a:latin typeface="+mn-lt"/>
            </a:endParaRPr>
          </a:p>
          <a:p>
            <a:pPr algn="l"/>
            <a:endParaRPr lang="en-US" sz="1600" b="1" i="0" dirty="0">
              <a:solidFill>
                <a:srgbClr val="000000"/>
              </a:solidFill>
              <a:effectLst/>
              <a:latin typeface="+mn-lt"/>
            </a:endParaRPr>
          </a:p>
          <a:p>
            <a:pPr algn="l"/>
            <a:endParaRPr lang="en-US" sz="1600" b="1" dirty="0">
              <a:solidFill>
                <a:srgbClr val="000000"/>
              </a:solidFill>
              <a:latin typeface="+mn-lt"/>
            </a:endParaRPr>
          </a:p>
          <a:p>
            <a:pPr algn="l"/>
            <a:endParaRPr lang="en-US" sz="1600" b="1" i="0" dirty="0">
              <a:solidFill>
                <a:srgbClr val="000000"/>
              </a:solidFill>
              <a:effectLst/>
              <a:latin typeface="+mn-lt"/>
            </a:endParaRPr>
          </a:p>
          <a:p>
            <a:pPr marL="144000" indent="-144000" algn="l">
              <a:buFont typeface="Arial" panose="020B0604020202020204" pitchFamily="34" charset="0"/>
              <a:buChar char="•"/>
            </a:pPr>
            <a:r>
              <a:rPr lang="en-US" sz="1600" b="1" i="0" dirty="0">
                <a:solidFill>
                  <a:srgbClr val="000000"/>
                </a:solidFill>
                <a:effectLst/>
                <a:latin typeface="+mn-lt"/>
              </a:rPr>
              <a:t>True positives</a:t>
            </a:r>
            <a:r>
              <a:rPr lang="en-US" sz="1600" b="0" i="0" dirty="0">
                <a:solidFill>
                  <a:srgbClr val="000000"/>
                </a:solidFill>
                <a:effectLst/>
                <a:latin typeface="+mn-lt"/>
              </a:rPr>
              <a:t> are the desired type of alert. They mean that the rules that generate alerts have worked correctly.</a:t>
            </a:r>
          </a:p>
          <a:p>
            <a:pPr marL="144000" indent="-144000" algn="l">
              <a:buFont typeface="Arial" panose="020B0604020202020204" pitchFamily="34" charset="0"/>
              <a:buChar char="•"/>
            </a:pPr>
            <a:r>
              <a:rPr lang="en-US" sz="1600" b="1" i="0" dirty="0">
                <a:solidFill>
                  <a:srgbClr val="000000"/>
                </a:solidFill>
                <a:effectLst/>
                <a:latin typeface="+mn-lt"/>
              </a:rPr>
              <a:t>False positives</a:t>
            </a:r>
            <a:r>
              <a:rPr lang="en-US" sz="1600" b="0" i="0" dirty="0">
                <a:solidFill>
                  <a:srgbClr val="000000"/>
                </a:solidFill>
                <a:effectLst/>
                <a:latin typeface="+mn-lt"/>
              </a:rPr>
              <a:t> are not desirable. Although they do not indicate that an undetected exploit has occurred, they are costly because cybersecurity analysts must investigate false alarms.</a:t>
            </a:r>
          </a:p>
          <a:p>
            <a:pPr marL="144000" indent="-144000" algn="l">
              <a:buFont typeface="Arial" panose="020B0604020202020204" pitchFamily="34" charset="0"/>
              <a:buChar char="•"/>
            </a:pPr>
            <a:r>
              <a:rPr lang="en-US" sz="1600" b="1" i="0" dirty="0">
                <a:solidFill>
                  <a:srgbClr val="000000"/>
                </a:solidFill>
                <a:effectLst/>
                <a:latin typeface="+mn-lt"/>
              </a:rPr>
              <a:t>True negatives</a:t>
            </a:r>
            <a:r>
              <a:rPr lang="en-US" sz="1600" b="0" i="0" dirty="0">
                <a:solidFill>
                  <a:srgbClr val="000000"/>
                </a:solidFill>
                <a:effectLst/>
                <a:latin typeface="+mn-lt"/>
              </a:rPr>
              <a:t> are desirable. They indicate that benign normal traffic is correctly ignored, and erroneous alerts are not being issued.</a:t>
            </a:r>
          </a:p>
          <a:p>
            <a:pPr marL="144000" indent="-144000" algn="l">
              <a:buFont typeface="Arial" panose="020B0604020202020204" pitchFamily="34" charset="0"/>
              <a:buChar char="•"/>
            </a:pPr>
            <a:r>
              <a:rPr lang="en-US" sz="1600" b="1" i="0" dirty="0">
                <a:solidFill>
                  <a:srgbClr val="000000"/>
                </a:solidFill>
                <a:effectLst/>
                <a:latin typeface="+mn-lt"/>
              </a:rPr>
              <a:t>False negatives</a:t>
            </a:r>
            <a:r>
              <a:rPr lang="en-US" sz="1600" b="0" i="0" dirty="0">
                <a:solidFill>
                  <a:srgbClr val="000000"/>
                </a:solidFill>
                <a:effectLst/>
                <a:latin typeface="+mn-lt"/>
              </a:rPr>
              <a:t> are dangerous. They indicate that exploits are not being detected by the security systems that are in place. </a:t>
            </a:r>
          </a:p>
        </p:txBody>
      </p:sp>
      <p:graphicFrame>
        <p:nvGraphicFramePr>
          <p:cNvPr id="5" name="Table 1"/>
          <p:cNvGraphicFramePr>
            <a:graphicFrameLocks noGrp="1"/>
          </p:cNvGraphicFramePr>
          <p:nvPr>
            <p:extLst>
              <p:ext uri="{D42A27DB-BD31-4B8C-83A1-F6EECF244321}">
                <p14:modId xmlns:p14="http://schemas.microsoft.com/office/powerpoint/2010/main" val="606879879"/>
              </p:ext>
            </p:extLst>
          </p:nvPr>
        </p:nvGraphicFramePr>
        <p:xfrm>
          <a:off x="205408" y="1178838"/>
          <a:ext cx="8733183" cy="925830"/>
        </p:xfrm>
        <a:graphic>
          <a:graphicData uri="http://schemas.openxmlformats.org/drawingml/2006/table">
            <a:tbl>
              <a:tblPr firstRow="1" bandRow="1">
                <a:tableStyleId>{5C22544A-7EE6-4342-B048-85BDC9FD1C3A}</a:tableStyleId>
              </a:tblPr>
              <a:tblGrid>
                <a:gridCol w="2911061">
                  <a:extLst>
                    <a:ext uri="{9D8B030D-6E8A-4147-A177-3AD203B41FA5}">
                      <a16:colId xmlns:a16="http://schemas.microsoft.com/office/drawing/2014/main" val="20000"/>
                    </a:ext>
                  </a:extLst>
                </a:gridCol>
                <a:gridCol w="2911061">
                  <a:extLst>
                    <a:ext uri="{9D8B030D-6E8A-4147-A177-3AD203B41FA5}">
                      <a16:colId xmlns:a16="http://schemas.microsoft.com/office/drawing/2014/main" val="20001"/>
                    </a:ext>
                  </a:extLst>
                </a:gridCol>
                <a:gridCol w="2911061">
                  <a:extLst>
                    <a:ext uri="{9D8B030D-6E8A-4147-A177-3AD203B41FA5}">
                      <a16:colId xmlns:a16="http://schemas.microsoft.com/office/drawing/2014/main" val="20002"/>
                    </a:ext>
                  </a:extLst>
                </a:gridCol>
              </a:tblGrid>
              <a:tr h="252517">
                <a:tc>
                  <a:txBody>
                    <a:bodyPr/>
                    <a:lstStyle/>
                    <a:p>
                      <a:pPr fontAlgn="ctr"/>
                      <a:endParaRPr lang="en-US" b="0" dirty="0">
                        <a:effectLst/>
                      </a:endParaRPr>
                    </a:p>
                  </a:txBody>
                  <a:tcPr marL="47625" marR="47625" marT="47625" marB="47625" anchor="ctr"/>
                </a:tc>
                <a:tc>
                  <a:txBody>
                    <a:bodyPr/>
                    <a:lstStyle/>
                    <a:p>
                      <a:pPr fontAlgn="ctr"/>
                      <a:r>
                        <a:rPr lang="en-US" b="1" dirty="0">
                          <a:effectLst/>
                        </a:rPr>
                        <a:t>True</a:t>
                      </a:r>
                      <a:endParaRPr lang="en-US" b="0" dirty="0">
                        <a:effectLst/>
                      </a:endParaRPr>
                    </a:p>
                  </a:txBody>
                  <a:tcPr marL="47625" marR="47625" marT="47625" marB="47625" anchor="ctr"/>
                </a:tc>
                <a:tc>
                  <a:txBody>
                    <a:bodyPr/>
                    <a:lstStyle/>
                    <a:p>
                      <a:r>
                        <a:rPr lang="en-US" b="1" dirty="0">
                          <a:effectLst/>
                        </a:rPr>
                        <a:t>False</a:t>
                      </a:r>
                      <a:endParaRPr lang="en-US" dirty="0"/>
                    </a:p>
                  </a:txBody>
                  <a:tcPr/>
                </a:tc>
                <a:extLst>
                  <a:ext uri="{0D108BD9-81ED-4DB2-BD59-A6C34878D82A}">
                    <a16:rowId xmlns:a16="http://schemas.microsoft.com/office/drawing/2014/main" val="10000"/>
                  </a:ext>
                </a:extLst>
              </a:tr>
              <a:tr h="252517">
                <a:tc>
                  <a:txBody>
                    <a:bodyPr/>
                    <a:lstStyle/>
                    <a:p>
                      <a:pPr fontAlgn="ctr"/>
                      <a:r>
                        <a:rPr lang="en-US" b="1" dirty="0">
                          <a:effectLst/>
                        </a:rPr>
                        <a:t>Positive (Alert exists)</a:t>
                      </a:r>
                      <a:endParaRPr lang="en-US" b="0" dirty="0">
                        <a:effectLst/>
                      </a:endParaRPr>
                    </a:p>
                  </a:txBody>
                  <a:tcPr marL="47625" marR="47625" marT="47625" marB="47625" anchor="ctr"/>
                </a:tc>
                <a:tc>
                  <a:txBody>
                    <a:bodyPr/>
                    <a:lstStyle/>
                    <a:p>
                      <a:pPr fontAlgn="ctr"/>
                      <a:r>
                        <a:rPr lang="en-US" b="0" dirty="0">
                          <a:effectLst/>
                        </a:rPr>
                        <a:t>Incident occurred</a:t>
                      </a:r>
                    </a:p>
                  </a:txBody>
                  <a:tcPr marL="47625" marR="47625" marT="47625" marB="47625" anchor="ctr"/>
                </a:tc>
                <a:tc>
                  <a:txBody>
                    <a:bodyPr/>
                    <a:lstStyle/>
                    <a:p>
                      <a:pPr fontAlgn="ctr"/>
                      <a:r>
                        <a:rPr lang="en-US" b="0" dirty="0">
                          <a:effectLst/>
                        </a:rPr>
                        <a:t>No incident occurred</a:t>
                      </a:r>
                    </a:p>
                  </a:txBody>
                  <a:tcPr marL="47625" marR="47625" marT="47625" marB="47625" anchor="ctr"/>
                </a:tc>
                <a:extLst>
                  <a:ext uri="{0D108BD9-81ED-4DB2-BD59-A6C34878D82A}">
                    <a16:rowId xmlns:a16="http://schemas.microsoft.com/office/drawing/2014/main" val="10001"/>
                  </a:ext>
                </a:extLst>
              </a:tr>
              <a:tr h="252517">
                <a:tc>
                  <a:txBody>
                    <a:bodyPr/>
                    <a:lstStyle/>
                    <a:p>
                      <a:pPr fontAlgn="ctr"/>
                      <a:r>
                        <a:rPr lang="en-US" b="1" dirty="0">
                          <a:effectLst/>
                        </a:rPr>
                        <a:t>Negative (No alert exists)</a:t>
                      </a:r>
                      <a:endParaRPr lang="en-US" b="0" dirty="0">
                        <a:effectLst/>
                      </a:endParaRPr>
                    </a:p>
                  </a:txBody>
                  <a:tcPr marL="47625" marR="47625" marT="47625" marB="47625" anchor="ctr"/>
                </a:tc>
                <a:tc>
                  <a:txBody>
                    <a:bodyPr/>
                    <a:lstStyle/>
                    <a:p>
                      <a:pPr fontAlgn="ctr"/>
                      <a:r>
                        <a:rPr lang="en-US" b="0" dirty="0">
                          <a:effectLst/>
                        </a:rPr>
                        <a:t>No incident occurred</a:t>
                      </a:r>
                    </a:p>
                  </a:txBody>
                  <a:tcPr marL="47625" marR="47625" marT="47625" marB="47625" anchor="ctr"/>
                </a:tc>
                <a:tc>
                  <a:txBody>
                    <a:bodyPr/>
                    <a:lstStyle/>
                    <a:p>
                      <a:pPr fontAlgn="ctr"/>
                      <a:r>
                        <a:rPr lang="en-US" b="0" dirty="0">
                          <a:effectLst/>
                        </a:rPr>
                        <a:t>Incident occurred</a:t>
                      </a:r>
                    </a:p>
                  </a:txBody>
                  <a:tcPr marL="47625" marR="47625" marT="47625" marB="47625" anchor="ctr"/>
                </a:tc>
                <a:extLst>
                  <a:ext uri="{0D108BD9-81ED-4DB2-BD59-A6C34878D82A}">
                    <a16:rowId xmlns:a16="http://schemas.microsoft.com/office/drawing/2014/main" val="10002"/>
                  </a:ext>
                </a:extLst>
              </a:tr>
            </a:tbl>
          </a:graphicData>
        </a:graphic>
      </p:graphicFrame>
      <p:sp>
        <p:nvSpPr>
          <p:cNvPr id="7" name="Content Placeholder 1"/>
          <p:cNvSpPr/>
          <p:nvPr/>
        </p:nvSpPr>
        <p:spPr>
          <a:xfrm>
            <a:off x="248477" y="4373043"/>
            <a:ext cx="8726557" cy="338554"/>
          </a:xfrm>
          <a:prstGeom prst="rect">
            <a:avLst/>
          </a:prstGeom>
        </p:spPr>
        <p:txBody>
          <a:bodyPr wrap="square">
            <a:spAutoFit/>
          </a:bodyPr>
          <a:lstStyle/>
          <a:p>
            <a:r>
              <a:rPr lang="en-US" sz="1600" b="1" i="1" dirty="0">
                <a:solidFill>
                  <a:srgbClr val="000000"/>
                </a:solidFill>
                <a:latin typeface="+mn-lt"/>
                <a:ea typeface="ＭＳ Ｐゴシック" charset="0"/>
                <a:cs typeface="CiscoSans"/>
              </a:rPr>
              <a:t>Note: </a:t>
            </a:r>
            <a:r>
              <a:rPr lang="en-US" sz="1600" i="1" dirty="0">
                <a:solidFill>
                  <a:srgbClr val="000000"/>
                </a:solidFill>
                <a:latin typeface="+mn-lt"/>
                <a:ea typeface="ＭＳ Ｐゴシック" charset="0"/>
                <a:cs typeface="CiscoSans"/>
              </a:rPr>
              <a:t>“True” events are desirable. “False” events are undesirable and potentially dangerous.</a:t>
            </a:r>
          </a:p>
        </p:txBody>
      </p:sp>
    </p:spTree>
    <p:custDataLst>
      <p:tags r:id="rId1"/>
    </p:custDataLst>
    <p:extLst>
      <p:ext uri="{BB962C8B-B14F-4D97-AF65-F5344CB8AC3E}">
        <p14:creationId xmlns:p14="http://schemas.microsoft.com/office/powerpoint/2010/main" val="70520204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Overview of Alert Evaluation</a:t>
            </a:r>
            <a:br>
              <a:rPr lang="en-US" sz="1600" dirty="0"/>
            </a:br>
            <a:r>
              <a:rPr lang="en-US" dirty="0"/>
              <a:t>Evaluating Alerts (Contd.)</a:t>
            </a:r>
          </a:p>
        </p:txBody>
      </p:sp>
      <p:sp>
        <p:nvSpPr>
          <p:cNvPr id="8" name="Content Placeholder 1"/>
          <p:cNvSpPr/>
          <p:nvPr/>
        </p:nvSpPr>
        <p:spPr>
          <a:xfrm>
            <a:off x="168966" y="849886"/>
            <a:ext cx="8806068" cy="4170372"/>
          </a:xfrm>
          <a:prstGeom prst="rect">
            <a:avLst/>
          </a:prstGeom>
        </p:spPr>
        <p:txBody>
          <a:bodyPr wrap="square">
            <a:spAutoFit/>
          </a:bodyPr>
          <a:lstStyle/>
          <a:p>
            <a:pPr marL="144000" indent="-144000" algn="l">
              <a:spcBef>
                <a:spcPts val="300"/>
              </a:spcBef>
              <a:spcAft>
                <a:spcPts val="300"/>
              </a:spcAft>
              <a:buFont typeface="Arial" panose="020B0604020202020204" pitchFamily="34" charset="0"/>
              <a:buChar char="•"/>
            </a:pPr>
            <a:r>
              <a:rPr lang="en-US" sz="1600" b="0" i="0" dirty="0">
                <a:solidFill>
                  <a:srgbClr val="000000"/>
                </a:solidFill>
                <a:effectLst/>
                <a:latin typeface="+mn-lt"/>
              </a:rPr>
              <a:t>Benign events are those that should not trigger alerts. Excess benign events indicate that some rules or other detectors need to be improved or eliminated.</a:t>
            </a:r>
          </a:p>
          <a:p>
            <a:pPr marL="144000" indent="-144000" algn="l">
              <a:spcBef>
                <a:spcPts val="300"/>
              </a:spcBef>
              <a:spcAft>
                <a:spcPts val="300"/>
              </a:spcAft>
              <a:buFont typeface="Arial" panose="020B0604020202020204" pitchFamily="34" charset="0"/>
              <a:buChar char="•"/>
            </a:pPr>
            <a:r>
              <a:rPr lang="en-US" sz="1600" b="0" i="0" dirty="0">
                <a:solidFill>
                  <a:srgbClr val="000000"/>
                </a:solidFill>
                <a:effectLst/>
                <a:latin typeface="+mn-lt"/>
              </a:rPr>
              <a:t>When true positives are suspected, a cybersecurity analyst is required to escalate the alert to a higher level for investigation. The investigator will move forward with the investigation in order to confirm the incident and identify any potential damage that may have been caused. </a:t>
            </a:r>
          </a:p>
          <a:p>
            <a:pPr marL="144000" indent="-144000" algn="l">
              <a:spcBef>
                <a:spcPts val="300"/>
              </a:spcBef>
              <a:spcAft>
                <a:spcPts val="300"/>
              </a:spcAft>
              <a:buFont typeface="Arial" panose="020B0604020202020204" pitchFamily="34" charset="0"/>
              <a:buChar char="•"/>
            </a:pPr>
            <a:r>
              <a:rPr lang="en-US" sz="1600" b="0" i="0" dirty="0">
                <a:solidFill>
                  <a:srgbClr val="000000"/>
                </a:solidFill>
                <a:effectLst/>
                <a:latin typeface="+mn-lt"/>
              </a:rPr>
              <a:t>A cybersecurity analyst may also be responsible for informing security personnel that false positives are occurring to the extent that the cybersecurity analyst’s time is seriously impacted. </a:t>
            </a:r>
          </a:p>
          <a:p>
            <a:pPr marL="144000" indent="-144000" algn="l">
              <a:spcBef>
                <a:spcPts val="300"/>
              </a:spcBef>
              <a:spcAft>
                <a:spcPts val="300"/>
              </a:spcAft>
              <a:buFont typeface="Arial" panose="020B0604020202020204" pitchFamily="34" charset="0"/>
              <a:buChar char="•"/>
            </a:pPr>
            <a:r>
              <a:rPr lang="en-US" sz="1600" b="0" i="0" dirty="0">
                <a:solidFill>
                  <a:srgbClr val="000000"/>
                </a:solidFill>
                <a:effectLst/>
                <a:latin typeface="+mn-lt"/>
              </a:rPr>
              <a:t>False negatives may be discovered well after an exploit has occurred. This can happen through retrospective security analysis (RSA). RSA can occur when newly obtained rules or other threat intelligence is applied to archived network security data. </a:t>
            </a:r>
          </a:p>
          <a:p>
            <a:pPr marL="144000" indent="-144000" algn="l">
              <a:spcBef>
                <a:spcPts val="300"/>
              </a:spcBef>
              <a:spcAft>
                <a:spcPts val="300"/>
              </a:spcAft>
              <a:buFont typeface="Arial" panose="020B0604020202020204" pitchFamily="34" charset="0"/>
              <a:buChar char="•"/>
            </a:pPr>
            <a:r>
              <a:rPr lang="en-US" sz="1600" b="0" i="0" dirty="0">
                <a:solidFill>
                  <a:srgbClr val="000000"/>
                </a:solidFill>
                <a:effectLst/>
                <a:latin typeface="+mn-lt"/>
              </a:rPr>
              <a:t>For this reason, it is important to monitor threat intelligence to learn of new vulnerabilities and exploits and to evaluate the likelihood that the network was vulnerable to them at some time in the past. </a:t>
            </a:r>
          </a:p>
          <a:p>
            <a:pPr marL="144000" indent="-144000">
              <a:spcBef>
                <a:spcPts val="300"/>
              </a:spcBef>
              <a:spcAft>
                <a:spcPts val="300"/>
              </a:spcAft>
              <a:buFont typeface="Arial" panose="020B0604020202020204" pitchFamily="34" charset="0"/>
              <a:buChar char="•"/>
            </a:pPr>
            <a:endParaRPr lang="en-US" sz="1600" b="1" i="0" dirty="0">
              <a:solidFill>
                <a:srgbClr val="000000"/>
              </a:solidFill>
              <a:effectLst/>
              <a:latin typeface="+mn-lt"/>
            </a:endParaRPr>
          </a:p>
        </p:txBody>
      </p:sp>
    </p:spTree>
    <p:custDataLst>
      <p:tags r:id="rId1"/>
    </p:custDataLst>
    <p:extLst>
      <p:ext uri="{BB962C8B-B14F-4D97-AF65-F5344CB8AC3E}">
        <p14:creationId xmlns:p14="http://schemas.microsoft.com/office/powerpoint/2010/main" val="27581685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Overview of Alert Evaluation</a:t>
            </a:r>
            <a:br>
              <a:rPr lang="en-US" sz="1600" dirty="0"/>
            </a:br>
            <a:r>
              <a:rPr lang="en-US" dirty="0"/>
              <a:t>Deterministic Analysis and Probabilistic Analysis</a:t>
            </a:r>
          </a:p>
        </p:txBody>
      </p:sp>
      <p:sp>
        <p:nvSpPr>
          <p:cNvPr id="8" name="Content Placeholder 1"/>
          <p:cNvSpPr/>
          <p:nvPr/>
        </p:nvSpPr>
        <p:spPr>
          <a:xfrm>
            <a:off x="75824" y="739029"/>
            <a:ext cx="8999935" cy="4324261"/>
          </a:xfrm>
          <a:prstGeom prst="rect">
            <a:avLst/>
          </a:prstGeom>
        </p:spPr>
        <p:txBody>
          <a:bodyPr wrap="square">
            <a:spAutoFit/>
          </a:bodyPr>
          <a:lstStyle/>
          <a:p>
            <a:pPr marL="144000" indent="-144000">
              <a:spcBef>
                <a:spcPts val="300"/>
              </a:spcBef>
              <a:spcAft>
                <a:spcPts val="300"/>
              </a:spcAft>
              <a:buFont typeface="Arial" pitchFamily="34" charset="0"/>
              <a:buChar char="•"/>
            </a:pPr>
            <a:r>
              <a:rPr lang="en-US" sz="1600" dirty="0">
                <a:solidFill>
                  <a:srgbClr val="000000"/>
                </a:solidFill>
                <a:latin typeface="+mn-lt"/>
                <a:ea typeface="ＭＳ Ｐゴシック" charset="0"/>
                <a:cs typeface="CiscoSans"/>
              </a:rPr>
              <a:t>Deterministic analysis evaluates risk based on what is known about a vulnerability. </a:t>
            </a:r>
            <a:r>
              <a:rPr lang="en-US" sz="1600" b="0" i="0" dirty="0">
                <a:solidFill>
                  <a:srgbClr val="000000"/>
                </a:solidFill>
                <a:effectLst/>
                <a:latin typeface="+mn-lt"/>
              </a:rPr>
              <a:t>This type of risk analysis can only describe the worst case.</a:t>
            </a:r>
            <a:endParaRPr lang="en-US" sz="1600" dirty="0">
              <a:solidFill>
                <a:srgbClr val="000000"/>
              </a:solidFill>
              <a:latin typeface="+mn-lt"/>
              <a:ea typeface="ＭＳ Ｐゴシック" charset="0"/>
              <a:cs typeface="CiscoSans"/>
            </a:endParaRPr>
          </a:p>
          <a:p>
            <a:pPr marL="144000" indent="-144000">
              <a:spcBef>
                <a:spcPts val="300"/>
              </a:spcBef>
              <a:spcAft>
                <a:spcPts val="300"/>
              </a:spcAft>
              <a:buFont typeface="Arial" pitchFamily="34" charset="0"/>
              <a:buChar char="•"/>
            </a:pPr>
            <a:r>
              <a:rPr lang="en-US" sz="1600" dirty="0">
                <a:solidFill>
                  <a:srgbClr val="000000"/>
                </a:solidFill>
                <a:latin typeface="+mn-lt"/>
                <a:ea typeface="ＭＳ Ｐゴシック" charset="0"/>
                <a:cs typeface="CiscoSans"/>
              </a:rPr>
              <a:t>Probabilistic analysis estimates the potential success of an exploit by estimating the likelihood that if one step in an exploit has successfully been completed that the next step will also be successful. </a:t>
            </a:r>
          </a:p>
          <a:p>
            <a:pPr marL="144000" indent="-144000">
              <a:spcBef>
                <a:spcPts val="300"/>
              </a:spcBef>
              <a:spcAft>
                <a:spcPts val="300"/>
              </a:spcAft>
              <a:buFont typeface="Arial" pitchFamily="34" charset="0"/>
              <a:buChar char="•"/>
            </a:pPr>
            <a:r>
              <a:rPr lang="en-US" sz="1600" dirty="0">
                <a:solidFill>
                  <a:srgbClr val="000000"/>
                </a:solidFill>
                <a:latin typeface="+mn-lt"/>
                <a:ea typeface="ＭＳ Ｐゴシック" charset="0"/>
                <a:cs typeface="CiscoSans"/>
              </a:rPr>
              <a:t>In a deterministic analysis, all of the information to accomplish an exploit is assumed to be known. </a:t>
            </a:r>
          </a:p>
          <a:p>
            <a:pPr marL="144000" indent="-144000">
              <a:spcBef>
                <a:spcPts val="300"/>
              </a:spcBef>
              <a:spcAft>
                <a:spcPts val="300"/>
              </a:spcAft>
              <a:buFont typeface="Arial" pitchFamily="34" charset="0"/>
              <a:buChar char="•"/>
            </a:pPr>
            <a:r>
              <a:rPr lang="en-US" sz="1600" dirty="0">
                <a:solidFill>
                  <a:srgbClr val="000000"/>
                </a:solidFill>
                <a:latin typeface="+mn-lt"/>
                <a:ea typeface="ＭＳ Ｐゴシック" charset="0"/>
                <a:cs typeface="CiscoSans"/>
              </a:rPr>
              <a:t>In probabilistic analysis, it is assumed that the port numbers that will be used can only be predicted with some degree of confidence. </a:t>
            </a:r>
          </a:p>
          <a:p>
            <a:pPr marL="144000" indent="-144000">
              <a:spcBef>
                <a:spcPts val="300"/>
              </a:spcBef>
              <a:spcAft>
                <a:spcPts val="300"/>
              </a:spcAft>
              <a:buFont typeface="Arial" pitchFamily="34" charset="0"/>
              <a:buChar char="•"/>
            </a:pPr>
            <a:r>
              <a:rPr lang="en-US" sz="1600" dirty="0">
                <a:solidFill>
                  <a:srgbClr val="000000"/>
                </a:solidFill>
                <a:latin typeface="+mn-lt"/>
                <a:ea typeface="ＭＳ Ｐゴシック" charset="0"/>
                <a:cs typeface="CiscoSans"/>
              </a:rPr>
              <a:t>The two approaches are summarized below.</a:t>
            </a:r>
          </a:p>
          <a:p>
            <a:pPr marL="396000" lvl="1" indent="-144000">
              <a:spcBef>
                <a:spcPts val="300"/>
              </a:spcBef>
              <a:spcAft>
                <a:spcPts val="300"/>
              </a:spcAft>
              <a:buFont typeface="Arial" pitchFamily="34" charset="0"/>
              <a:buChar char="•"/>
            </a:pPr>
            <a:r>
              <a:rPr lang="en-US" sz="1600" b="1" dirty="0">
                <a:solidFill>
                  <a:srgbClr val="000000"/>
                </a:solidFill>
                <a:latin typeface="+mn-lt"/>
                <a:ea typeface="ＭＳ Ｐゴシック" charset="0"/>
                <a:cs typeface="CiscoSans"/>
              </a:rPr>
              <a:t>Deterministic Analysis</a:t>
            </a:r>
            <a:r>
              <a:rPr lang="en-US" sz="1600" dirty="0">
                <a:solidFill>
                  <a:srgbClr val="000000"/>
                </a:solidFill>
                <a:latin typeface="+mn-lt"/>
                <a:ea typeface="ＭＳ Ｐゴシック" charset="0"/>
                <a:cs typeface="CiscoSans"/>
              </a:rPr>
              <a:t> - For an exploit to be successful, all prior steps in the exploit must also be successful. The cybersecurity analyst knows the steps for a successful exploit.</a:t>
            </a:r>
          </a:p>
          <a:p>
            <a:pPr marL="396000" lvl="1" indent="-144000">
              <a:spcBef>
                <a:spcPts val="300"/>
              </a:spcBef>
              <a:spcAft>
                <a:spcPts val="300"/>
              </a:spcAft>
              <a:buFont typeface="Arial" pitchFamily="34" charset="0"/>
              <a:buChar char="•"/>
            </a:pPr>
            <a:r>
              <a:rPr lang="en-US" sz="1600" b="1" dirty="0">
                <a:solidFill>
                  <a:srgbClr val="000000"/>
                </a:solidFill>
                <a:latin typeface="+mn-lt"/>
                <a:ea typeface="ＭＳ Ｐゴシック" charset="0"/>
                <a:cs typeface="CiscoSans"/>
              </a:rPr>
              <a:t>Probabilistic Analysis</a:t>
            </a:r>
            <a:r>
              <a:rPr lang="en-US" sz="1600" dirty="0">
                <a:solidFill>
                  <a:srgbClr val="000000"/>
                </a:solidFill>
                <a:latin typeface="+mn-lt"/>
                <a:ea typeface="ＭＳ Ｐゴシック" charset="0"/>
                <a:cs typeface="CiscoSans"/>
              </a:rPr>
              <a:t> - Statistical techniques are used to determine the probability that a successful exploit will occur based on the likelihood that each step in the exploit will succeed.</a:t>
            </a:r>
          </a:p>
          <a:p>
            <a:pPr marL="285750" indent="-285750">
              <a:spcBef>
                <a:spcPts val="300"/>
              </a:spcBef>
              <a:spcAft>
                <a:spcPts val="300"/>
              </a:spcAft>
              <a:buFont typeface="Arial" pitchFamily="34" charset="0"/>
              <a:buChar char="•"/>
            </a:pPr>
            <a:endParaRPr lang="en-US" sz="1600" dirty="0">
              <a:solidFill>
                <a:srgbClr val="000000"/>
              </a:solidFill>
              <a:latin typeface="+mn-lt"/>
              <a:ea typeface="ＭＳ Ｐゴシック" charset="0"/>
              <a:cs typeface="CiscoSans"/>
            </a:endParaRPr>
          </a:p>
        </p:txBody>
      </p:sp>
    </p:spTree>
    <p:custDataLst>
      <p:tags r:id="rId1"/>
    </p:custDataLst>
    <p:extLst>
      <p:ext uri="{BB962C8B-B14F-4D97-AF65-F5344CB8AC3E}">
        <p14:creationId xmlns:p14="http://schemas.microsoft.com/office/powerpoint/2010/main" val="5296767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20790"/>
            <a:ext cx="9144000" cy="609708"/>
          </a:xfrm>
        </p:spPr>
        <p:txBody>
          <a:bodyPr/>
          <a:lstStyle/>
          <a:p>
            <a:pPr marL="173038"/>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665976"/>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698725418"/>
              </p:ext>
            </p:extLst>
          </p:nvPr>
        </p:nvGraphicFramePr>
        <p:xfrm>
          <a:off x="291944" y="1076972"/>
          <a:ext cx="8557528" cy="2135461"/>
        </p:xfrm>
        <a:graphic>
          <a:graphicData uri="http://schemas.openxmlformats.org/drawingml/2006/table">
            <a:tbl>
              <a:tblPr firstRow="1" bandRow="1">
                <a:tableStyleId>{5C22544A-7EE6-4342-B048-85BDC9FD1C3A}</a:tableStyleId>
              </a:tblPr>
              <a:tblGrid>
                <a:gridCol w="2703919">
                  <a:extLst>
                    <a:ext uri="{9D8B030D-6E8A-4147-A177-3AD203B41FA5}">
                      <a16:colId xmlns:a16="http://schemas.microsoft.com/office/drawing/2014/main" val="200107645"/>
                    </a:ext>
                  </a:extLst>
                </a:gridCol>
                <a:gridCol w="5853609">
                  <a:extLst>
                    <a:ext uri="{9D8B030D-6E8A-4147-A177-3AD203B41FA5}">
                      <a16:colId xmlns:a16="http://schemas.microsoft.com/office/drawing/2014/main" val="2648404099"/>
                    </a:ext>
                  </a:extLst>
                </a:gridCol>
              </a:tblGrid>
              <a:tr h="363448">
                <a:tc>
                  <a:txBody>
                    <a:bodyPr/>
                    <a:lstStyle/>
                    <a:p>
                      <a:pPr algn="l"/>
                      <a:r>
                        <a:rPr lang="en-US" dirty="0"/>
                        <a:t>Feature</a:t>
                      </a:r>
                    </a:p>
                  </a:txBody>
                  <a:tcPr/>
                </a:tc>
                <a:tc>
                  <a:txBody>
                    <a:bodyPr/>
                    <a:lstStyle/>
                    <a:p>
                      <a:pPr algn="l"/>
                      <a:r>
                        <a:rPr lang="en-US" dirty="0"/>
                        <a:t>Description</a:t>
                      </a:r>
                    </a:p>
                  </a:txBody>
                  <a:tcPr/>
                </a:tc>
                <a:extLst>
                  <a:ext uri="{0D108BD9-81ED-4DB2-BD59-A6C34878D82A}">
                    <a16:rowId xmlns:a16="http://schemas.microsoft.com/office/drawing/2014/main" val="367710602"/>
                  </a:ext>
                </a:extLst>
              </a:tr>
              <a:tr h="395352">
                <a:tc>
                  <a:txBody>
                    <a:bodyPr/>
                    <a:lstStyle/>
                    <a:p>
                      <a:pPr algn="l" fontAlgn="b"/>
                      <a:r>
                        <a:rPr lang="en-US" sz="1400" b="0" i="0" u="none" strike="noStrike" dirty="0">
                          <a:solidFill>
                            <a:schemeClr val="tx1"/>
                          </a:solidFill>
                          <a:effectLst/>
                          <a:latin typeface="+mn-lt"/>
                        </a:rPr>
                        <a:t>Hands-On Labs</a:t>
                      </a:r>
                    </a:p>
                  </a:txBody>
                  <a:tcPr marL="9525" marR="9525" marT="9525" marB="0" anchor="b"/>
                </a:tc>
                <a:tc>
                  <a:txBody>
                    <a:bodyPr/>
                    <a:lstStyle/>
                    <a:p>
                      <a:pPr algn="l"/>
                      <a:r>
                        <a:rPr lang="en-US" dirty="0">
                          <a:solidFill>
                            <a:schemeClr val="tx1"/>
                          </a:solidFill>
                        </a:rPr>
                        <a:t>Labs designed for working with physical equipment.</a:t>
                      </a:r>
                    </a:p>
                  </a:txBody>
                  <a:tcPr/>
                </a:tc>
                <a:extLst>
                  <a:ext uri="{0D108BD9-81ED-4DB2-BD59-A6C34878D82A}">
                    <a16:rowId xmlns:a16="http://schemas.microsoft.com/office/drawing/2014/main" val="4294014715"/>
                  </a:ext>
                </a:extLst>
              </a:tr>
              <a:tr h="395352">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Check Your Understanding (CYU)</a:t>
                      </a:r>
                    </a:p>
                  </a:txBody>
                  <a:tcPr marL="9525" marR="9525" marT="9525" marB="0" anchor="ctr"/>
                </a:tc>
                <a:tc>
                  <a:txBody>
                    <a:bodyPr/>
                    <a:lstStyle/>
                    <a:p>
                      <a:pPr algn="l"/>
                      <a:r>
                        <a:rPr lang="en-US" dirty="0">
                          <a:solidFill>
                            <a:schemeClr val="tx1"/>
                          </a:solidFill>
                        </a:rPr>
                        <a:t>Per topic online quiz to help learners gauge content understanding. </a:t>
                      </a:r>
                    </a:p>
                  </a:txBody>
                  <a:tcPr anchor="ctr"/>
                </a:tc>
                <a:extLst>
                  <a:ext uri="{0D108BD9-81ED-4DB2-BD59-A6C34878D82A}">
                    <a16:rowId xmlns:a16="http://schemas.microsoft.com/office/drawing/2014/main" val="698835149"/>
                  </a:ext>
                </a:extLst>
              </a:tr>
              <a:tr h="617861">
                <a:tc>
                  <a:txBody>
                    <a:bodyPr/>
                    <a:lstStyle/>
                    <a:p>
                      <a:pPr algn="l" fontAlgn="b"/>
                      <a:r>
                        <a:rPr lang="en-US" sz="1400" b="0" i="0" u="none" strike="noStrike" dirty="0">
                          <a:solidFill>
                            <a:schemeClr val="tx1"/>
                          </a:solidFill>
                          <a:effectLst/>
                          <a:latin typeface="+mn-lt"/>
                        </a:rPr>
                        <a:t>Module Quizzes</a:t>
                      </a:r>
                    </a:p>
                  </a:txBody>
                  <a:tcPr marL="9525" marR="9525" marT="9525" marB="0" anchor="ctr"/>
                </a:tc>
                <a:tc>
                  <a:txBody>
                    <a:bodyPr/>
                    <a:lstStyle/>
                    <a:p>
                      <a:pPr algn="l"/>
                      <a:r>
                        <a:rPr lang="en-US" dirty="0">
                          <a:solidFill>
                            <a:schemeClr val="tx1"/>
                          </a:solidFill>
                        </a:rPr>
                        <a:t>Self-assessments that integrate concepts and skills learned throughout the series of topics presented in the module.</a:t>
                      </a:r>
                    </a:p>
                  </a:txBody>
                  <a:tcPr/>
                </a:tc>
                <a:extLst>
                  <a:ext uri="{0D108BD9-81ED-4DB2-BD59-A6C34878D82A}">
                    <a16:rowId xmlns:a16="http://schemas.microsoft.com/office/drawing/2014/main" val="10003"/>
                  </a:ext>
                </a:extLst>
              </a:tr>
              <a:tr h="363448">
                <a:tc>
                  <a:txBody>
                    <a:bodyPr/>
                    <a:lstStyle/>
                    <a:p>
                      <a:pPr algn="l" fontAlgn="b"/>
                      <a:r>
                        <a:rPr lang="en-US" sz="1400" b="0" i="0" u="none" strike="noStrike" dirty="0">
                          <a:solidFill>
                            <a:schemeClr val="tx1"/>
                          </a:solidFill>
                          <a:effectLst/>
                          <a:latin typeface="+mn-lt"/>
                        </a:rPr>
                        <a:t>Module Summary</a:t>
                      </a:r>
                    </a:p>
                  </a:txBody>
                  <a:tcPr marL="9525" marR="9525" marT="9525" marB="0" anchor="ctr"/>
                </a:tc>
                <a:tc>
                  <a:txBody>
                    <a:bodyPr/>
                    <a:lstStyle/>
                    <a:p>
                      <a:pPr algn="l"/>
                      <a:r>
                        <a:rPr lang="en-US" dirty="0">
                          <a:solidFill>
                            <a:schemeClr val="tx1"/>
                          </a:solidFill>
                        </a:rPr>
                        <a:t>Briefly recaps module content.</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11" y="1292086"/>
            <a:ext cx="8561829" cy="2856949"/>
          </a:xfrm>
        </p:spPr>
        <p:txBody>
          <a:bodyPr/>
          <a:lstStyle/>
          <a:p>
            <a:r>
              <a:rPr lang="en-US" dirty="0">
                <a:solidFill>
                  <a:schemeClr val="accent5">
                    <a:lumMod val="40000"/>
                    <a:lumOff val="60000"/>
                  </a:schemeClr>
                </a:solidFill>
              </a:rPr>
              <a:t>26.3 Evaluating Alerts Summary</a:t>
            </a:r>
            <a:br>
              <a:rPr lang="en-US" dirty="0">
                <a:solidFill>
                  <a:schemeClr val="accent5">
                    <a:lumMod val="40000"/>
                    <a:lumOff val="60000"/>
                  </a:schemeClr>
                </a:solidFill>
              </a:rPr>
            </a:b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73753841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830086" cy="757551"/>
          </a:xfrm>
        </p:spPr>
        <p:txBody>
          <a:bodyPr/>
          <a:lstStyle/>
          <a:p>
            <a:r>
              <a:rPr lang="en-US" sz="1600" dirty="0"/>
              <a:t>Evaluating Alerts Summary</a:t>
            </a:r>
            <a:br>
              <a:rPr lang="en-US" altLang="en-US" sz="1600" dirty="0"/>
            </a:br>
            <a:r>
              <a:rPr lang="en-US" altLang="en-US" dirty="0"/>
              <a:t>What Did I Learn in this Module? </a:t>
            </a:r>
            <a:endParaRPr lang="en-CA" altLang="en-US" dirty="0"/>
          </a:p>
        </p:txBody>
      </p:sp>
      <p:sp>
        <p:nvSpPr>
          <p:cNvPr id="13315" name="Content Placeholder 2"/>
          <p:cNvSpPr>
            <a:spLocks noGrp="1"/>
          </p:cNvSpPr>
          <p:nvPr>
            <p:ph idx="1"/>
          </p:nvPr>
        </p:nvSpPr>
        <p:spPr>
          <a:xfrm>
            <a:off x="151929" y="735497"/>
            <a:ext cx="8840141" cy="3794790"/>
          </a:xfrm>
        </p:spPr>
        <p:txBody>
          <a:bodyPr/>
          <a:lstStyle/>
          <a:p>
            <a:pPr marL="169863" lvl="2">
              <a:spcBef>
                <a:spcPts val="600"/>
              </a:spcBef>
              <a:spcAft>
                <a:spcPts val="600"/>
              </a:spcAft>
              <a:buClr>
                <a:schemeClr val="tx2"/>
              </a:buClr>
              <a:buSzPct val="90000"/>
              <a:buFont typeface="Arial" pitchFamily="34" charset="0"/>
              <a:buChar char="•"/>
            </a:pPr>
            <a:r>
              <a:rPr lang="en-US" sz="1600" b="0" i="0" dirty="0">
                <a:effectLst/>
              </a:rPr>
              <a:t>Security Onion is an open-source suite of Network Security Monitoring (NSM) tools that run on an Ubuntu Linux distribution.</a:t>
            </a:r>
          </a:p>
          <a:p>
            <a:pPr marL="169863" lvl="2">
              <a:spcBef>
                <a:spcPts val="600"/>
              </a:spcBef>
              <a:spcAft>
                <a:spcPts val="600"/>
              </a:spcAft>
              <a:buClr>
                <a:schemeClr val="tx2"/>
              </a:buClr>
              <a:buSzPct val="90000"/>
              <a:buFont typeface="Arial" pitchFamily="34" charset="0"/>
              <a:buChar char="•"/>
            </a:pPr>
            <a:r>
              <a:rPr lang="en-US" sz="1600" b="0" i="0" dirty="0">
                <a:effectLst/>
              </a:rPr>
              <a:t>Security Onion tools provide three core functions for the cybersecurity analyst: full packet capture and data types, network-based and host-based intrusion detection systems, and alert analyst tools. </a:t>
            </a:r>
          </a:p>
          <a:p>
            <a:pPr marL="169863" lvl="2">
              <a:spcBef>
                <a:spcPts val="600"/>
              </a:spcBef>
              <a:spcAft>
                <a:spcPts val="600"/>
              </a:spcAft>
              <a:buClr>
                <a:schemeClr val="tx2"/>
              </a:buClr>
              <a:buSzPct val="90000"/>
              <a:buFont typeface="Arial" pitchFamily="34" charset="0"/>
              <a:buChar char="•"/>
            </a:pPr>
            <a:r>
              <a:rPr lang="en-US" sz="1600" b="0" i="0" dirty="0">
                <a:effectLst/>
              </a:rPr>
              <a:t>Security Onion integrates the data and IDS logs into a single platform through the following tools:</a:t>
            </a:r>
          </a:p>
          <a:p>
            <a:pPr marL="241301" lvl="3">
              <a:spcBef>
                <a:spcPts val="600"/>
              </a:spcBef>
              <a:spcAft>
                <a:spcPts val="600"/>
              </a:spcAft>
              <a:buClr>
                <a:schemeClr val="tx2"/>
              </a:buClr>
              <a:buSzPct val="90000"/>
              <a:buFont typeface="Arial" pitchFamily="34" charset="0"/>
              <a:buChar char="•"/>
            </a:pPr>
            <a:r>
              <a:rPr lang="en-US" sz="1600" b="0" i="0" dirty="0">
                <a:effectLst/>
              </a:rPr>
              <a:t>Sguil - serves as a starting point in the investigation of security alerts. </a:t>
            </a:r>
          </a:p>
          <a:p>
            <a:pPr marL="241301" lvl="3">
              <a:spcBef>
                <a:spcPts val="600"/>
              </a:spcBef>
              <a:spcAft>
                <a:spcPts val="600"/>
              </a:spcAft>
              <a:buClr>
                <a:schemeClr val="tx2"/>
              </a:buClr>
              <a:buSzPct val="90000"/>
              <a:buFont typeface="Arial" pitchFamily="34" charset="0"/>
              <a:buChar char="•"/>
            </a:pPr>
            <a:r>
              <a:rPr lang="en-US" sz="1600" b="0" i="0" dirty="0">
                <a:effectLst/>
              </a:rPr>
              <a:t>Kibana - It is an interactive dashboard interface to Elasticsearch data.</a:t>
            </a:r>
          </a:p>
          <a:p>
            <a:pPr marL="241301" lvl="3">
              <a:spcBef>
                <a:spcPts val="600"/>
              </a:spcBef>
              <a:spcAft>
                <a:spcPts val="600"/>
              </a:spcAft>
              <a:buClr>
                <a:schemeClr val="tx2"/>
              </a:buClr>
              <a:buSzPct val="90000"/>
              <a:buFont typeface="Arial" pitchFamily="34" charset="0"/>
              <a:buChar char="•"/>
            </a:pPr>
            <a:r>
              <a:rPr lang="en-US" sz="1600" b="0" i="0" dirty="0">
                <a:effectLst/>
              </a:rPr>
              <a:t>The Wireshark packet capture application is integrated into the Security Onion suite. </a:t>
            </a:r>
          </a:p>
          <a:p>
            <a:pPr marL="241301" lvl="3">
              <a:spcBef>
                <a:spcPts val="600"/>
              </a:spcBef>
              <a:spcAft>
                <a:spcPts val="600"/>
              </a:spcAft>
              <a:buClr>
                <a:schemeClr val="tx2"/>
              </a:buClr>
              <a:buSzPct val="90000"/>
              <a:buFont typeface="Arial" pitchFamily="34" charset="0"/>
              <a:buChar char="•"/>
            </a:pPr>
            <a:r>
              <a:rPr lang="en-US" sz="1600" b="0" i="0" dirty="0">
                <a:effectLst/>
              </a:rPr>
              <a:t>Zeek is a network traffic analyzer that serves as a security monitor. </a:t>
            </a:r>
            <a:r>
              <a:rPr lang="en-US" sz="1600" dirty="0"/>
              <a:t> </a:t>
            </a:r>
            <a:endParaRPr lang="en-US" sz="1600" b="0" i="0" dirty="0">
              <a:effectLst/>
            </a:endParaRPr>
          </a:p>
        </p:txBody>
      </p:sp>
    </p:spTree>
    <p:extLst>
      <p:ext uri="{BB962C8B-B14F-4D97-AF65-F5344CB8AC3E}">
        <p14:creationId xmlns:p14="http://schemas.microsoft.com/office/powerpoint/2010/main" val="197482421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7168016" cy="757551"/>
          </a:xfrm>
        </p:spPr>
        <p:txBody>
          <a:bodyPr/>
          <a:lstStyle/>
          <a:p>
            <a:r>
              <a:rPr lang="en-US" sz="1600" dirty="0"/>
              <a:t>Evaluating Alerts Summary</a:t>
            </a:r>
            <a:br>
              <a:rPr lang="en-US" altLang="en-US" dirty="0"/>
            </a:br>
            <a:r>
              <a:rPr lang="en-US" altLang="en-US" dirty="0"/>
              <a:t>What Did I Learn in this Module? (Contd.)</a:t>
            </a:r>
            <a:endParaRPr lang="en-CA" altLang="en-US" dirty="0"/>
          </a:p>
        </p:txBody>
      </p:sp>
      <p:sp>
        <p:nvSpPr>
          <p:cNvPr id="13315" name="Content Placeholder 2"/>
          <p:cNvSpPr>
            <a:spLocks noGrp="1"/>
          </p:cNvSpPr>
          <p:nvPr>
            <p:ph idx="1"/>
          </p:nvPr>
        </p:nvSpPr>
        <p:spPr>
          <a:xfrm>
            <a:off x="151929" y="805837"/>
            <a:ext cx="8840141" cy="3794790"/>
          </a:xfrm>
        </p:spPr>
        <p:txBody>
          <a:bodyPr/>
          <a:lstStyle/>
          <a:p>
            <a:pPr marL="169863" lvl="2">
              <a:spcBef>
                <a:spcPts val="600"/>
              </a:spcBef>
              <a:spcAft>
                <a:spcPts val="600"/>
              </a:spcAft>
              <a:buClr>
                <a:schemeClr val="tx2"/>
              </a:buClr>
              <a:buSzPct val="90000"/>
              <a:buFont typeface="Arial" pitchFamily="34" charset="0"/>
              <a:buChar char="•"/>
            </a:pPr>
            <a:r>
              <a:rPr lang="en-US" sz="1600" b="0" i="0" dirty="0">
                <a:effectLst/>
              </a:rPr>
              <a:t>Snort is a Network Intrusion Detection System (NIDS). It is an important source of the alert data that is indexed in the Sguil analysis tool.</a:t>
            </a:r>
            <a:endParaRPr lang="en-US" sz="1600" dirty="0"/>
          </a:p>
          <a:p>
            <a:pPr marL="169863" lvl="2">
              <a:spcBef>
                <a:spcPts val="600"/>
              </a:spcBef>
              <a:spcAft>
                <a:spcPts val="600"/>
              </a:spcAft>
              <a:buClr>
                <a:schemeClr val="tx2"/>
              </a:buClr>
              <a:buSzPct val="90000"/>
              <a:buFont typeface="Arial" pitchFamily="34" charset="0"/>
              <a:buChar char="•"/>
            </a:pPr>
            <a:r>
              <a:rPr lang="en-US" sz="1600" b="0" i="0" dirty="0">
                <a:effectLst/>
              </a:rPr>
              <a:t>Alerts can be classified as True Positive (The alert has been verified to be an actual security incident) or False Positive (The alert does not indicate an actual security incident). </a:t>
            </a:r>
          </a:p>
          <a:p>
            <a:pPr marL="169863" lvl="2">
              <a:spcBef>
                <a:spcPts val="600"/>
              </a:spcBef>
              <a:spcAft>
                <a:spcPts val="600"/>
              </a:spcAft>
              <a:buClr>
                <a:schemeClr val="tx2"/>
              </a:buClr>
              <a:buSzPct val="90000"/>
              <a:buFont typeface="Arial" pitchFamily="34" charset="0"/>
              <a:buChar char="•"/>
            </a:pPr>
            <a:r>
              <a:rPr lang="en-US" sz="1600" b="0" i="0" dirty="0">
                <a:effectLst/>
              </a:rPr>
              <a:t>An alternative situation is that an alert was not generated. The absence of an alert can be classified as: True Negative (No security incident has occurred. The activity is benign.) and False Negative (An undetected incident has occurred).</a:t>
            </a:r>
          </a:p>
          <a:p>
            <a:pPr marL="169863" lvl="2">
              <a:spcBef>
                <a:spcPts val="600"/>
              </a:spcBef>
              <a:spcAft>
                <a:spcPts val="600"/>
              </a:spcAft>
              <a:buClr>
                <a:schemeClr val="tx2"/>
              </a:buClr>
              <a:buSzPct val="90000"/>
              <a:buFont typeface="Arial" pitchFamily="34" charset="0"/>
              <a:buChar char="•"/>
            </a:pPr>
            <a:r>
              <a:rPr lang="en-US" sz="1600" b="0" i="0" dirty="0">
                <a:effectLst/>
              </a:rPr>
              <a:t>Deterministic analysis evaluates risk based on what is known about a vulnerability.</a:t>
            </a:r>
            <a:endParaRPr lang="en-US" sz="1600" dirty="0"/>
          </a:p>
          <a:p>
            <a:pPr marL="169863" lvl="2">
              <a:spcBef>
                <a:spcPts val="600"/>
              </a:spcBef>
              <a:spcAft>
                <a:spcPts val="600"/>
              </a:spcAft>
              <a:buClr>
                <a:schemeClr val="tx2"/>
              </a:buClr>
              <a:buSzPct val="90000"/>
              <a:buFont typeface="Arial" pitchFamily="34" charset="0"/>
              <a:buChar char="•"/>
            </a:pPr>
            <a:r>
              <a:rPr lang="en-US" sz="1600" b="0" i="0" dirty="0">
                <a:effectLst/>
              </a:rPr>
              <a:t>Probabilistic analysis estimates the potential success of an exploit by estimating the likelihood that if one step in an exploit has successfully been completed that the next step will also be successful.</a:t>
            </a:r>
            <a:endParaRPr lang="en-US" sz="16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26</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81664048"/>
              </p:ext>
            </p:extLst>
          </p:nvPr>
        </p:nvGraphicFramePr>
        <p:xfrm>
          <a:off x="381510" y="816529"/>
          <a:ext cx="8257164" cy="2672629"/>
        </p:xfrm>
        <a:graphic>
          <a:graphicData uri="http://schemas.openxmlformats.org/drawingml/2006/table">
            <a:tbl>
              <a:tblPr firstRow="1" bandRow="1">
                <a:tableStyleId>{F5AB1C69-6EDB-4FF4-983F-18BD219EF322}</a:tableStyleId>
              </a:tblPr>
              <a:tblGrid>
                <a:gridCol w="3658128">
                  <a:extLst>
                    <a:ext uri="{9D8B030D-6E8A-4147-A177-3AD203B41FA5}">
                      <a16:colId xmlns:a16="http://schemas.microsoft.com/office/drawing/2014/main" val="2731093094"/>
                    </a:ext>
                  </a:extLst>
                </a:gridCol>
                <a:gridCol w="4599036">
                  <a:extLst>
                    <a:ext uri="{9D8B030D-6E8A-4147-A177-3AD203B41FA5}">
                      <a16:colId xmlns:a16="http://schemas.microsoft.com/office/drawing/2014/main" val="2353496225"/>
                    </a:ext>
                  </a:extLst>
                </a:gridCol>
              </a:tblGrid>
              <a:tr h="2672629">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Security Onion</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Network Security Monitoring (NSM)</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CapME</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Snort</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Zeek</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OSSEC</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Wazuh</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Suricata</a:t>
                      </a:r>
                      <a:endParaRPr lang="en-US" sz="1600" b="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spcBef>
                          <a:spcPts val="200"/>
                        </a:spcBef>
                        <a:spcAft>
                          <a:spcPts val="200"/>
                        </a:spcAft>
                        <a:buFont typeface="Arial" panose="020B0604020202020204" pitchFamily="34" charset="0"/>
                        <a:buChar char="•"/>
                      </a:pPr>
                      <a:r>
                        <a:rPr lang="en-IN" sz="1600" b="0" i="0" kern="1200" dirty="0">
                          <a:solidFill>
                            <a:srgbClr val="000000"/>
                          </a:solidFill>
                          <a:effectLst/>
                          <a:latin typeface="+mn-lt"/>
                          <a:ea typeface="+mn-ea"/>
                          <a:cs typeface="+mn-cs"/>
                        </a:rPr>
                        <a:t>Passive Asset Detection System (PADS)</a:t>
                      </a:r>
                    </a:p>
                    <a:p>
                      <a:pPr marL="173038" indent="-173038">
                        <a:spcBef>
                          <a:spcPts val="200"/>
                        </a:spcBef>
                        <a:spcAft>
                          <a:spcPts val="200"/>
                        </a:spcAft>
                        <a:buFont typeface="Arial" panose="020B0604020202020204" pitchFamily="34" charset="0"/>
                        <a:buChar char="•"/>
                      </a:pPr>
                      <a:r>
                        <a:rPr lang="en-IN" sz="1600" b="0" i="0" kern="1200" dirty="0">
                          <a:solidFill>
                            <a:srgbClr val="000000"/>
                          </a:solidFill>
                          <a:effectLst/>
                          <a:latin typeface="+mn-lt"/>
                          <a:ea typeface="+mn-ea"/>
                          <a:cs typeface="+mn-cs"/>
                        </a:rPr>
                        <a:t>Retrospective Security Analysis (RSA)</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i="0" kern="1200" dirty="0">
                          <a:solidFill>
                            <a:srgbClr val="000000"/>
                          </a:solidFill>
                          <a:effectLst/>
                          <a:latin typeface="+mn-lt"/>
                          <a:ea typeface="+mn-ea"/>
                          <a:cs typeface="+mn-cs"/>
                        </a:rPr>
                        <a:t>Deterministic Analysis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i="0" kern="1200" dirty="0">
                          <a:solidFill>
                            <a:srgbClr val="000000"/>
                          </a:solidFill>
                          <a:effectLst/>
                          <a:latin typeface="+mn-lt"/>
                          <a:ea typeface="+mn-ea"/>
                          <a:cs typeface="+mn-cs"/>
                        </a:rPr>
                        <a:t>Probabilistic Analysis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Sguil</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Kibana</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Wireshark</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kern="1200" dirty="0">
                          <a:solidFill>
                            <a:srgbClr val="000000"/>
                          </a:solidFill>
                          <a:effectLst/>
                          <a:latin typeface="+mn-lt"/>
                          <a:ea typeface="+mn-ea"/>
                          <a:cs typeface="+mn-cs"/>
                        </a:rPr>
                        <a:t>Zeek</a:t>
                      </a:r>
                      <a:endParaRPr lang="en-US" sz="1600" b="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39949780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45357" y="782320"/>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26: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Table 1">
            <a:extLst>
              <a:ext uri="{FF2B5EF4-FFF2-40B4-BE49-F238E27FC236}">
                <a16:creationId xmlns:a16="http://schemas.microsoft.com/office/drawing/2014/main" id="{8E0D7341-0652-46A5-A6D2-B3043B81A147}"/>
              </a:ext>
            </a:extLst>
          </p:cNvPr>
          <p:cNvGraphicFramePr>
            <a:graphicFrameLocks/>
          </p:cNvGraphicFramePr>
          <p:nvPr>
            <p:extLst>
              <p:ext uri="{D42A27DB-BD31-4B8C-83A1-F6EECF244321}">
                <p14:modId xmlns:p14="http://schemas.microsoft.com/office/powerpoint/2010/main" val="1694539301"/>
              </p:ext>
            </p:extLst>
          </p:nvPr>
        </p:nvGraphicFramePr>
        <p:xfrm>
          <a:off x="369489" y="1177807"/>
          <a:ext cx="8229418" cy="153725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4276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l"/>
                      <a:r>
                        <a:rPr lang="en-US" sz="1200" dirty="0"/>
                        <a:t>Activity Name</a:t>
                      </a:r>
                    </a:p>
                  </a:txBody>
                  <a:tcPr marL="68580" marR="68580" marT="34290" marB="34290" anchor="ctr"/>
                </a:tc>
                <a:tc>
                  <a:txBody>
                    <a:bodyPr/>
                    <a:lstStyle/>
                    <a:p>
                      <a:pPr algn="l"/>
                      <a:r>
                        <a:rPr lang="en-US" sz="1200" dirty="0"/>
                        <a:t>Optional?</a:t>
                      </a:r>
                    </a:p>
                  </a:txBody>
                  <a:tcPr marL="68580" marR="68580" marT="34290" marB="34290" anchor="ctr"/>
                </a:tc>
                <a:extLst>
                  <a:ext uri="{0D108BD9-81ED-4DB2-BD59-A6C34878D82A}">
                    <a16:rowId xmlns:a16="http://schemas.microsoft.com/office/drawing/2014/main" val="10000"/>
                  </a:ext>
                </a:extLst>
              </a:tr>
              <a:tr h="321993">
                <a:tc>
                  <a:txBody>
                    <a:bodyPr/>
                    <a:lstStyle/>
                    <a:p>
                      <a:pPr algn="ctr"/>
                      <a:r>
                        <a:rPr lang="en-US" sz="1100" kern="1200" dirty="0">
                          <a:solidFill>
                            <a:schemeClr val="dk1"/>
                          </a:solidFill>
                          <a:latin typeface="+mn-lt"/>
                          <a:ea typeface="+mn-ea"/>
                          <a:cs typeface="+mn-cs"/>
                        </a:rPr>
                        <a:t>26.1.7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algn="l"/>
                      <a:r>
                        <a:rPr lang="en-US" sz="1100" kern="1200" dirty="0">
                          <a:solidFill>
                            <a:schemeClr val="dk1"/>
                          </a:solidFill>
                          <a:latin typeface="+mn-lt"/>
                          <a:ea typeface="+mn-ea"/>
                          <a:cs typeface="+mn-cs"/>
                        </a:rPr>
                        <a:t>Snort</a:t>
                      </a:r>
                      <a:r>
                        <a:rPr lang="en-US" sz="1100" kern="1200" baseline="0" dirty="0">
                          <a:solidFill>
                            <a:schemeClr val="dk1"/>
                          </a:solidFill>
                          <a:latin typeface="+mn-lt"/>
                          <a:ea typeface="+mn-ea"/>
                          <a:cs typeface="+mn-cs"/>
                        </a:rPr>
                        <a:t> and Firewall Rules</a:t>
                      </a:r>
                      <a:endParaRPr lang="en-US" sz="1100" kern="1200" dirty="0">
                        <a:solidFill>
                          <a:schemeClr val="dk1"/>
                        </a:solidFill>
                        <a:latin typeface="+mn-lt"/>
                        <a:ea typeface="+mn-ea"/>
                        <a:cs typeface="+mn-cs"/>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1"/>
                  </a:ext>
                </a:extLst>
              </a:tr>
              <a:tr h="321993">
                <a:tc>
                  <a:txBody>
                    <a:bodyPr/>
                    <a:lstStyle/>
                    <a:p>
                      <a:pPr algn="ctr"/>
                      <a:r>
                        <a:rPr lang="en-US" sz="1100" kern="1200" dirty="0">
                          <a:solidFill>
                            <a:schemeClr val="dk1"/>
                          </a:solidFill>
                          <a:latin typeface="+mn-lt"/>
                          <a:ea typeface="+mn-ea"/>
                          <a:cs typeface="+mn-cs"/>
                        </a:rPr>
                        <a:t>26.2.4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Check Your Understanding</a:t>
                      </a:r>
                    </a:p>
                  </a:txBody>
                  <a:tcPr marL="68580" marR="68580" marT="34290" marB="34290" anchor="ctr"/>
                </a:tc>
                <a:tc>
                  <a:txBody>
                    <a:bodyPr/>
                    <a:lstStyle/>
                    <a:p>
                      <a:pPr algn="l"/>
                      <a:r>
                        <a:rPr lang="en-US" sz="1100" kern="1200" dirty="0">
                          <a:solidFill>
                            <a:schemeClr val="dk1"/>
                          </a:solidFill>
                          <a:latin typeface="+mn-lt"/>
                          <a:ea typeface="+mn-ea"/>
                          <a:cs typeface="+mn-cs"/>
                        </a:rPr>
                        <a:t>Identify Deterministic and Probabilistic Scenarios</a:t>
                      </a: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2"/>
                  </a:ext>
                </a:extLst>
              </a:tr>
              <a:tr h="550505">
                <a:tc>
                  <a:txBody>
                    <a:bodyPr/>
                    <a:lstStyle/>
                    <a:p>
                      <a:pPr algn="ctr"/>
                      <a:r>
                        <a:rPr lang="en-US" sz="1100" kern="1200" dirty="0">
                          <a:solidFill>
                            <a:schemeClr val="dk1"/>
                          </a:solidFill>
                          <a:latin typeface="+mn-lt"/>
                          <a:ea typeface="+mn-ea"/>
                          <a:cs typeface="+mn-cs"/>
                        </a:rPr>
                        <a:t>26.2.5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Check Your Understanding</a:t>
                      </a:r>
                    </a:p>
                  </a:txBody>
                  <a:tcPr marL="68580" marR="68580" marT="34290" marB="34290" anchor="ctr"/>
                </a:tc>
                <a:tc>
                  <a:txBody>
                    <a:bodyPr/>
                    <a:lstStyle/>
                    <a:p>
                      <a:pPr algn="l"/>
                      <a:r>
                        <a:rPr lang="en-US" sz="1100" kern="1200" dirty="0">
                          <a:solidFill>
                            <a:schemeClr val="dk1"/>
                          </a:solidFill>
                          <a:latin typeface="+mn-lt"/>
                          <a:ea typeface="+mn-ea"/>
                          <a:cs typeface="+mn-cs"/>
                        </a:rPr>
                        <a:t>Identify the Alert Classification</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Recommended</a:t>
                      </a:r>
                    </a:p>
                    <a:p>
                      <a:pPr algn="l"/>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26: Best Practices</a:t>
            </a:r>
          </a:p>
        </p:txBody>
      </p:sp>
      <p:sp>
        <p:nvSpPr>
          <p:cNvPr id="11266" name="Content Placeholder 1"/>
          <p:cNvSpPr>
            <a:spLocks noGrp="1" noChangeArrowheads="1"/>
          </p:cNvSpPr>
          <p:nvPr>
            <p:ph idx="1"/>
          </p:nvPr>
        </p:nvSpPr>
        <p:spPr>
          <a:xfrm>
            <a:off x="144065" y="798945"/>
            <a:ext cx="8853286" cy="4021534"/>
          </a:xfrm>
        </p:spPr>
        <p:txBody>
          <a:bodyPr/>
          <a:lstStyle/>
          <a:p>
            <a:pPr marL="0" indent="0">
              <a:lnSpc>
                <a:spcPct val="85000"/>
              </a:lnSpc>
              <a:spcBef>
                <a:spcPct val="30000"/>
              </a:spcBef>
              <a:buNone/>
            </a:pPr>
            <a:r>
              <a:rPr lang="en-US" sz="1600" dirty="0"/>
              <a:t>Prior to teaching Module 26,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26.1</a:t>
            </a:r>
          </a:p>
          <a:p>
            <a:pPr lvl="1"/>
            <a:r>
              <a:rPr lang="en-US" altLang="ja-JP" sz="1600" dirty="0"/>
              <a:t>Ask the class what do they know of </a:t>
            </a:r>
            <a:r>
              <a:rPr lang="en-US" sz="1600" dirty="0"/>
              <a:t>Security Onion and then discuss the various components of Security Onion.</a:t>
            </a:r>
          </a:p>
          <a:p>
            <a:pPr lvl="1"/>
            <a:r>
              <a:rPr lang="en-US" sz="1600" dirty="0"/>
              <a:t>Ask the participants to share their understanding of the Security Onion analysis tools.</a:t>
            </a:r>
          </a:p>
          <a:p>
            <a:pPr lvl="1"/>
            <a:r>
              <a:rPr lang="en-US" sz="1600" dirty="0"/>
              <a:t>Describe the five-tuple information included in alerts.</a:t>
            </a:r>
          </a:p>
          <a:p>
            <a:pPr lvl="1"/>
            <a:r>
              <a:rPr lang="en-US" sz="1600" dirty="0"/>
              <a:t>Explain the alert generation and the fields involved in events of alert generation.</a:t>
            </a:r>
          </a:p>
          <a:p>
            <a:pPr lvl="1"/>
            <a:r>
              <a:rPr lang="en-US" sz="1600" dirty="0"/>
              <a:t>Explain the Snort rule structure and its components.</a:t>
            </a:r>
          </a:p>
          <a:p>
            <a:pPr marL="733425" lvl="1" indent="-285750">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26: Best Practices (Contd.)</a:t>
            </a:r>
          </a:p>
        </p:txBody>
      </p:sp>
      <p:sp>
        <p:nvSpPr>
          <p:cNvPr id="11266" name="Content Placeholder 1"/>
          <p:cNvSpPr>
            <a:spLocks noGrp="1" noChangeArrowheads="1"/>
          </p:cNvSpPr>
          <p:nvPr>
            <p:ph idx="1"/>
          </p:nvPr>
        </p:nvSpPr>
        <p:spPr>
          <a:xfrm>
            <a:off x="145358" y="798944"/>
            <a:ext cx="8853286" cy="3832691"/>
          </a:xfrm>
        </p:spPr>
        <p:txBody>
          <a:bodyPr/>
          <a:lstStyle/>
          <a:p>
            <a:pPr marL="0" indent="0">
              <a:lnSpc>
                <a:spcPct val="85000"/>
              </a:lnSpc>
              <a:spcBef>
                <a:spcPct val="30000"/>
              </a:spcBef>
              <a:buNone/>
            </a:pPr>
            <a:r>
              <a:rPr lang="en-US" altLang="ja-JP" sz="1600" b="1" dirty="0"/>
              <a:t>Topic 26.2 </a:t>
            </a:r>
          </a:p>
          <a:p>
            <a:pPr marL="285750" lvl="1" indent="-285750">
              <a:lnSpc>
                <a:spcPct val="85000"/>
              </a:lnSpc>
              <a:spcBef>
                <a:spcPct val="30000"/>
              </a:spcBef>
              <a:spcAft>
                <a:spcPts val="600"/>
              </a:spcAft>
              <a:buSzPct val="100000"/>
            </a:pPr>
            <a:r>
              <a:rPr lang="en-US" sz="1600" dirty="0"/>
              <a:t>Discuss the need for alert evaluation with the class.</a:t>
            </a:r>
          </a:p>
          <a:p>
            <a:pPr marL="285750" lvl="1" indent="-285750">
              <a:lnSpc>
                <a:spcPct val="85000"/>
              </a:lnSpc>
              <a:spcBef>
                <a:spcPct val="30000"/>
              </a:spcBef>
              <a:spcAft>
                <a:spcPts val="600"/>
              </a:spcAft>
              <a:buSzPct val="100000"/>
            </a:pPr>
            <a:r>
              <a:rPr lang="en-US" sz="1600" dirty="0"/>
              <a:t>Explain how alerts can be evaluated and classified.</a:t>
            </a:r>
          </a:p>
          <a:p>
            <a:pPr marL="285750" lvl="1" indent="-285750">
              <a:lnSpc>
                <a:spcPct val="85000"/>
              </a:lnSpc>
              <a:spcBef>
                <a:spcPct val="30000"/>
              </a:spcBef>
              <a:spcAft>
                <a:spcPts val="600"/>
              </a:spcAft>
              <a:buSzPct val="100000"/>
            </a:pPr>
            <a:r>
              <a:rPr lang="en-US" sz="1600" dirty="0"/>
              <a:t>Define the deterministic analysis and probabilistic analysis.</a:t>
            </a:r>
          </a:p>
          <a:p>
            <a:pPr marL="285750" lvl="1" indent="-285750">
              <a:lnSpc>
                <a:spcPct val="85000"/>
              </a:lnSpc>
              <a:spcBef>
                <a:spcPct val="30000"/>
              </a:spcBef>
              <a:spcAft>
                <a:spcPts val="600"/>
              </a:spcAft>
              <a:buSzPct val="100000"/>
            </a:pPr>
            <a:endParaRPr lang="en-US" sz="1600" dirty="0"/>
          </a:p>
          <a:p>
            <a:pPr marL="0" indent="0">
              <a:lnSpc>
                <a:spcPct val="85000"/>
              </a:lnSpc>
              <a:spcBef>
                <a:spcPct val="30000"/>
              </a:spcBef>
              <a:buNone/>
            </a:pPr>
            <a:endParaRPr lang="en-US" sz="1600" dirty="0"/>
          </a:p>
          <a:p>
            <a:pPr marL="0" indent="0">
              <a:lnSpc>
                <a:spcPct val="85000"/>
              </a:lnSpc>
              <a:spcBef>
                <a:spcPct val="30000"/>
              </a:spcBef>
              <a:buNone/>
            </a:pPr>
            <a:endParaRPr lang="en-US" sz="1400"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C337EC95-48CC-488E-9C57-F42364BAF762}"/>
              </a:ext>
            </a:extLst>
          </p:cNvPr>
          <p:cNvSpPr>
            <a:spLocks noGrp="1"/>
          </p:cNvSpPr>
          <p:nvPr>
            <p:ph type="ctrTitle"/>
          </p:nvPr>
        </p:nvSpPr>
        <p:spPr>
          <a:xfrm>
            <a:off x="427293" y="1269525"/>
            <a:ext cx="6557379" cy="1666626"/>
          </a:xfrm>
        </p:spPr>
        <p:txBody>
          <a:bodyPr/>
          <a:lstStyle/>
          <a:p>
            <a:r>
              <a:rPr lang="en-US" dirty="0">
                <a:solidFill>
                  <a:schemeClr val="accent5">
                    <a:lumMod val="40000"/>
                    <a:lumOff val="60000"/>
                  </a:schemeClr>
                </a:solidFill>
              </a:rPr>
              <a:t>Module 26: Evaluating Alerts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Evaluating Alerts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the process of evaluating alerts</a:t>
            </a:r>
            <a:endParaRPr lang="en-US" altLang="en-US" sz="1600" dirty="0">
              <a:solidFill>
                <a:schemeClr val="tx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88250494"/>
              </p:ext>
            </p:extLst>
          </p:nvPr>
        </p:nvGraphicFramePr>
        <p:xfrm>
          <a:off x="1408808" y="1685758"/>
          <a:ext cx="6326383" cy="1490578"/>
        </p:xfrm>
        <a:graphic>
          <a:graphicData uri="http://schemas.openxmlformats.org/drawingml/2006/table">
            <a:tbl>
              <a:tblPr firstRow="1" firstCol="1" bandRow="1">
                <a:tableStyleId>{5C22544A-7EE6-4342-B048-85BDC9FD1C3A}</a:tableStyleId>
              </a:tblPr>
              <a:tblGrid>
                <a:gridCol w="2233630">
                  <a:extLst>
                    <a:ext uri="{9D8B030D-6E8A-4147-A177-3AD203B41FA5}">
                      <a16:colId xmlns:a16="http://schemas.microsoft.com/office/drawing/2014/main" val="399010295"/>
                    </a:ext>
                  </a:extLst>
                </a:gridCol>
                <a:gridCol w="4092753">
                  <a:extLst>
                    <a:ext uri="{9D8B030D-6E8A-4147-A177-3AD203B41FA5}">
                      <a16:colId xmlns:a16="http://schemas.microsoft.com/office/drawing/2014/main" val="3417728144"/>
                    </a:ext>
                  </a:extLst>
                </a:gridCol>
              </a:tblGrid>
              <a:tr h="444490">
                <a:tc>
                  <a:txBody>
                    <a:bodyPr/>
                    <a:lstStyle/>
                    <a:p>
                      <a:pPr marL="0" marR="0">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523044">
                <a:tc>
                  <a:txBody>
                    <a:bodyPr/>
                    <a:lstStyle/>
                    <a:p>
                      <a:pPr fontAlgn="ctr"/>
                      <a:r>
                        <a:rPr lang="en-US" sz="1100" b="1" dirty="0">
                          <a:effectLst/>
                        </a:rPr>
                        <a:t>Source of Alerts</a:t>
                      </a:r>
                    </a:p>
                  </a:txBody>
                  <a:tcPr marL="47625" marR="47625" marT="47625" marB="47625" anchor="ctr"/>
                </a:tc>
                <a:tc>
                  <a:txBody>
                    <a:bodyPr/>
                    <a:lstStyle/>
                    <a:p>
                      <a:pPr fontAlgn="ctr"/>
                      <a:r>
                        <a:rPr lang="en-US" sz="1100" b="0" dirty="0">
                          <a:effectLst/>
                        </a:rPr>
                        <a:t>Identify the structure of alerts.</a:t>
                      </a:r>
                    </a:p>
                  </a:txBody>
                  <a:tcPr marL="47625" marR="47625" marT="47625" marB="47625" anchor="ctr"/>
                </a:tc>
                <a:extLst>
                  <a:ext uri="{0D108BD9-81ED-4DB2-BD59-A6C34878D82A}">
                    <a16:rowId xmlns:a16="http://schemas.microsoft.com/office/drawing/2014/main" val="3530891527"/>
                  </a:ext>
                </a:extLst>
              </a:tr>
              <a:tr h="523044">
                <a:tc>
                  <a:txBody>
                    <a:bodyPr/>
                    <a:lstStyle/>
                    <a:p>
                      <a:pPr fontAlgn="ctr"/>
                      <a:r>
                        <a:rPr lang="en-US" sz="1100" b="1" dirty="0">
                          <a:effectLst/>
                        </a:rPr>
                        <a:t>Overview of Alert Evaluation</a:t>
                      </a:r>
                    </a:p>
                  </a:txBody>
                  <a:tcPr marL="47625" marR="47625" marT="47625" marB="47625" anchor="ctr"/>
                </a:tc>
                <a:tc>
                  <a:txBody>
                    <a:bodyPr/>
                    <a:lstStyle/>
                    <a:p>
                      <a:pPr fontAlgn="ctr"/>
                      <a:r>
                        <a:rPr lang="en-US" sz="1100" b="0" dirty="0">
                          <a:effectLst/>
                        </a:rPr>
                        <a:t>Explain how alerts are classified.</a:t>
                      </a:r>
                    </a:p>
                  </a:txBody>
                  <a:tcPr marL="47625" marR="47625" marT="47625" marB="47625" anchor="ctr"/>
                </a:tc>
                <a:extLst>
                  <a:ext uri="{0D108BD9-81ED-4DB2-BD59-A6C34878D82A}">
                    <a16:rowId xmlns:a16="http://schemas.microsoft.com/office/drawing/2014/main" val="1938905636"/>
                  </a:ext>
                </a:extLst>
              </a:tr>
            </a:tbl>
          </a:graphicData>
        </a:graphic>
      </p:graphicFrame>
    </p:spTree>
    <p:custDataLst>
      <p:tags r:id="rId1"/>
    </p:custDataLst>
    <p:extLst>
      <p:ext uri="{BB962C8B-B14F-4D97-AF65-F5344CB8AC3E}">
        <p14:creationId xmlns:p14="http://schemas.microsoft.com/office/powerpoint/2010/main" val="62087305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29454</TotalTime>
  <Words>4278</Words>
  <Application>Microsoft Office PowerPoint</Application>
  <PresentationFormat>On-screen Show (16:9)</PresentationFormat>
  <Paragraphs>457</Paragraphs>
  <Slides>34</Slides>
  <Notes>34</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CiscoSans</vt:lpstr>
      <vt:lpstr>CiscoSans ExtraLight</vt:lpstr>
      <vt:lpstr>Courier New</vt:lpstr>
      <vt:lpstr>Wingdings</vt:lpstr>
      <vt:lpstr>Default Theme</vt:lpstr>
      <vt:lpstr>Module 26: Evaluating Alerts</vt:lpstr>
      <vt:lpstr>Instructor Materials – Module 26 Planning Guide</vt:lpstr>
      <vt:lpstr>What to Expect in this Module</vt:lpstr>
      <vt:lpstr>Check Your Understanding</vt:lpstr>
      <vt:lpstr>Module 26: Activities</vt:lpstr>
      <vt:lpstr>Module 26: Best Practices</vt:lpstr>
      <vt:lpstr>Module 26: Best Practices (Contd.)</vt:lpstr>
      <vt:lpstr>Module 26: Evaluating Alerts</vt:lpstr>
      <vt:lpstr>Module Objectives</vt:lpstr>
      <vt:lpstr>26.1 Sources of Alerts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26.2 Overview of Alert Evaluation </vt:lpstr>
      <vt:lpstr>PowerPoint Presentation</vt:lpstr>
      <vt:lpstr>PowerPoint Presentation</vt:lpstr>
      <vt:lpstr>PowerPoint Presentation</vt:lpstr>
      <vt:lpstr>PowerPoint Presentation</vt:lpstr>
      <vt:lpstr>PowerPoint Presentation</vt:lpstr>
      <vt:lpstr>26.3 Evaluating Alerts Summary  </vt:lpstr>
      <vt:lpstr>Evaluating Alerts Summary What Did I Learn in this Module? </vt:lpstr>
      <vt:lpstr>Evaluating Alerts Summary What Did I Learn in this Module? (Contd.)</vt:lpstr>
      <vt:lpstr>Module 26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Arpita Brat</cp:lastModifiedBy>
  <cp:revision>1423</cp:revision>
  <dcterms:created xsi:type="dcterms:W3CDTF">2016-08-22T22:27:36Z</dcterms:created>
  <dcterms:modified xsi:type="dcterms:W3CDTF">2020-08-11T11:36:00Z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