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1.xml" ContentType="application/vnd.openxmlformats-officedocument.presentationml.notesSlide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4"/>
  </p:notesMasterIdLst>
  <p:sldIdLst>
    <p:sldId id="513" r:id="rId2"/>
    <p:sldId id="730" r:id="rId3"/>
    <p:sldId id="1070" r:id="rId4"/>
    <p:sldId id="880" r:id="rId5"/>
    <p:sldId id="924" r:id="rId6"/>
    <p:sldId id="1074" r:id="rId7"/>
    <p:sldId id="1142" r:id="rId8"/>
    <p:sldId id="876" r:id="rId9"/>
    <p:sldId id="925" r:id="rId10"/>
    <p:sldId id="759" r:id="rId11"/>
    <p:sldId id="628" r:id="rId12"/>
    <p:sldId id="1144" r:id="rId13"/>
    <p:sldId id="1148" r:id="rId14"/>
    <p:sldId id="1149" r:id="rId15"/>
    <p:sldId id="1150" r:id="rId16"/>
    <p:sldId id="1151" r:id="rId17"/>
    <p:sldId id="1152" r:id="rId18"/>
    <p:sldId id="1153" r:id="rId19"/>
    <p:sldId id="1154" r:id="rId20"/>
    <p:sldId id="1155" r:id="rId21"/>
    <p:sldId id="1156" r:id="rId22"/>
    <p:sldId id="1157" r:id="rId23"/>
    <p:sldId id="1159" r:id="rId24"/>
    <p:sldId id="1161" r:id="rId25"/>
    <p:sldId id="1163" r:id="rId26"/>
    <p:sldId id="1164" r:id="rId27"/>
    <p:sldId id="1165" r:id="rId28"/>
    <p:sldId id="1167" r:id="rId29"/>
    <p:sldId id="1169" r:id="rId30"/>
    <p:sldId id="1170" r:id="rId31"/>
    <p:sldId id="1172" r:id="rId32"/>
    <p:sldId id="1174" r:id="rId33"/>
    <p:sldId id="1175" r:id="rId34"/>
    <p:sldId id="1176" r:id="rId35"/>
    <p:sldId id="1177" r:id="rId36"/>
    <p:sldId id="1178" r:id="rId37"/>
    <p:sldId id="1217" r:id="rId38"/>
    <p:sldId id="1183" r:id="rId39"/>
    <p:sldId id="1185" r:id="rId40"/>
    <p:sldId id="1189" r:id="rId41"/>
    <p:sldId id="1190" r:id="rId42"/>
    <p:sldId id="1193" r:id="rId43"/>
    <p:sldId id="1197" r:id="rId44"/>
    <p:sldId id="1201" r:id="rId45"/>
    <p:sldId id="1202" r:id="rId46"/>
    <p:sldId id="1204" r:id="rId47"/>
    <p:sldId id="1205" r:id="rId48"/>
    <p:sldId id="1042" r:id="rId49"/>
    <p:sldId id="1044" r:id="rId50"/>
    <p:sldId id="1206" r:id="rId51"/>
    <p:sldId id="1076" r:id="rId52"/>
    <p:sldId id="291" r:id="rId53"/>
  </p:sldIdLst>
  <p:sldSz cx="9144000" cy="5143500" type="screen16x9"/>
  <p:notesSz cx="6858000" cy="9144000"/>
  <p:custDataLst>
    <p:tags r:id="rId5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4" clrIdx="3">
    <p:extLst/>
  </p:cmAuthor>
  <p:cmAuthor id="4" name="jagibbon" initials="jmg" lastIdx="3" clrIdx="4">
    <p:extLst/>
  </p:cmAuthor>
  <p:cmAuthor id="5" name="hp" initials="h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68" autoAdjust="0"/>
    <p:restoredTop sz="77620" autoAdjust="0"/>
  </p:normalViewPr>
  <p:slideViewPr>
    <p:cSldViewPr snapToGrid="0" showGuides="1">
      <p:cViewPr varScale="1">
        <p:scale>
          <a:sx n="95" d="100"/>
          <a:sy n="95" d="100"/>
        </p:scale>
        <p:origin x="882" y="84"/>
      </p:cViewPr>
      <p:guideLst>
        <p:guide orient="horz" pos="1597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0-08-12T16:32:45.567" idx="1">
    <p:pos x="10" y="10"/>
    <p:text>Heading for the quiz section need to be confirmed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CyberOps Associate v1.0</a:t>
            </a:r>
            <a:endParaRPr lang="en-US" b="0" dirty="0"/>
          </a:p>
          <a:p>
            <a:pPr>
              <a:buFontTx/>
              <a:buNone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28: Digital Forensics and Incident Analysis and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sz="1200" dirty="0" smtClean="0"/>
              <a:t>–</a:t>
            </a:r>
            <a:r>
              <a:rPr lang="en-US" sz="1200" b="0" dirty="0" smtClean="0"/>
              <a:t> </a:t>
            </a:r>
            <a:r>
              <a:rPr 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sz="1200" dirty="0" smtClean="0"/>
              <a:t>28.1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Handling and Attack Attribution</a:t>
            </a:r>
          </a:p>
          <a:p>
            <a:pPr>
              <a:buFontTx/>
              <a:buNone/>
            </a:pPr>
            <a:endParaRPr lang="en-US" sz="1200" dirty="0"/>
          </a:p>
          <a:p>
            <a:r>
              <a:rPr lang="en-US" sz="1200" b="1" u="sng" dirty="0"/>
              <a:t>In-Session Activities / Explanations: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Time: </a:t>
            </a:r>
            <a:r>
              <a:rPr lang="en-US" sz="1200" b="0" dirty="0" smtClean="0"/>
              <a:t>15</a:t>
            </a:r>
            <a:r>
              <a:rPr lang="en-US" sz="1200" b="0" baseline="0" dirty="0" smtClean="0"/>
              <a:t> min</a:t>
            </a:r>
            <a:endParaRPr lang="en-US" sz="12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Instructor Notes: </a:t>
            </a:r>
            <a:endParaRPr lang="en-US" sz="120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Briefly</a:t>
            </a:r>
            <a:r>
              <a:rPr lang="en-US" sz="1200" baseline="0" dirty="0" smtClean="0"/>
              <a:t> explain Digital Forensics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Describe Digital Forensics process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List the types of evidence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Define chain of custody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Explain the MITRE ATT&amp;CK framework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Walk the learners through attack attribution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/>
              <a:t>Ensure that the learners complete the ‘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Steps in the Digital Forensics Process’ in section 28.1.3.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/>
              <a:t>Key Points:  </a:t>
            </a:r>
            <a:r>
              <a:rPr lang="en-US" sz="1200" b="0" dirty="0" smtClean="0"/>
              <a:t>Digital</a:t>
            </a:r>
            <a:r>
              <a:rPr lang="en-US" sz="1200" b="0" baseline="0" dirty="0" smtClean="0"/>
              <a:t> Forensic process, Evidence handling, Chain of Custody, Attack Attribution, </a:t>
            </a:r>
            <a:r>
              <a:rPr lang="en-US" sz="1200" baseline="0" dirty="0" smtClean="0"/>
              <a:t>MITRE ATT&amp;CK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28.1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Handling and Attack Attribution</a:t>
            </a:r>
          </a:p>
          <a:p>
            <a:pPr>
              <a:buFontTx/>
              <a:buNone/>
            </a:pPr>
            <a:r>
              <a:rPr lang="en-GB" dirty="0" smtClean="0"/>
              <a:t>28.1.1 – Digital Forensics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28.1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Handling and Attack Attribution</a:t>
            </a:r>
          </a:p>
          <a:p>
            <a:pPr>
              <a:buFontTx/>
              <a:buNone/>
            </a:pPr>
            <a:r>
              <a:rPr lang="en-GB" dirty="0" smtClean="0"/>
              <a:t>28.1.2 – The Digital Forensics Process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28.1.3</a:t>
            </a:r>
            <a:r>
              <a:rPr lang="en-GB" baseline="0" dirty="0" smtClean="0"/>
              <a:t> </a:t>
            </a:r>
            <a:r>
              <a:rPr lang="en-GB" dirty="0" smtClean="0"/>
              <a:t>–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Steps in the Digital Forensics Process</a:t>
            </a:r>
          </a:p>
          <a:p>
            <a:pPr>
              <a:buFontTx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2503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28.1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Handling and Attack Attribution</a:t>
            </a:r>
          </a:p>
          <a:p>
            <a:pPr>
              <a:buFontTx/>
              <a:buNone/>
            </a:pPr>
            <a:r>
              <a:rPr lang="en-GB" dirty="0" smtClean="0"/>
              <a:t>28.1.4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of Evidence</a:t>
            </a:r>
          </a:p>
          <a:p>
            <a:pPr>
              <a:buFontTx/>
              <a:buNone/>
            </a:pPr>
            <a:r>
              <a:rPr lang="en-GB" dirty="0" smtClean="0"/>
              <a:t>28.1.5 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Type of Evidence</a:t>
            </a:r>
          </a:p>
        </p:txBody>
      </p:sp>
    </p:spTree>
    <p:extLst>
      <p:ext uri="{BB962C8B-B14F-4D97-AF65-F5344CB8AC3E}">
        <p14:creationId xmlns:p14="http://schemas.microsoft.com/office/powerpoint/2010/main" val="222694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28.1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Handling and Attack Attribution</a:t>
            </a:r>
          </a:p>
          <a:p>
            <a:pPr>
              <a:buFontTx/>
              <a:buNone/>
            </a:pPr>
            <a:r>
              <a:rPr lang="en-GB" dirty="0" smtClean="0"/>
              <a:t>28.1.6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Collection Order</a:t>
            </a:r>
          </a:p>
        </p:txBody>
      </p:sp>
    </p:spTree>
    <p:extLst>
      <p:ext uri="{BB962C8B-B14F-4D97-AF65-F5344CB8AC3E}">
        <p14:creationId xmlns:p14="http://schemas.microsoft.com/office/powerpoint/2010/main" val="2627323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28.1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Handling and Attack Attribution</a:t>
            </a:r>
          </a:p>
          <a:p>
            <a:pPr>
              <a:buFontTx/>
              <a:buNone/>
            </a:pPr>
            <a:r>
              <a:rPr lang="en-GB" dirty="0" smtClean="0"/>
              <a:t>28.1.7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of Custody</a:t>
            </a:r>
          </a:p>
        </p:txBody>
      </p:sp>
    </p:spTree>
    <p:extLst>
      <p:ext uri="{BB962C8B-B14F-4D97-AF65-F5344CB8AC3E}">
        <p14:creationId xmlns:p14="http://schemas.microsoft.com/office/powerpoint/2010/main" val="2738997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28.1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Handling and Attack Attribution</a:t>
            </a:r>
          </a:p>
          <a:p>
            <a:pPr>
              <a:buFontTx/>
              <a:buNone/>
            </a:pPr>
            <a:r>
              <a:rPr lang="en-GB" dirty="0" smtClean="0"/>
              <a:t>28.1.8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Integrity and Preservation</a:t>
            </a:r>
          </a:p>
        </p:txBody>
      </p:sp>
    </p:spTree>
    <p:extLst>
      <p:ext uri="{BB962C8B-B14F-4D97-AF65-F5344CB8AC3E}">
        <p14:creationId xmlns:p14="http://schemas.microsoft.com/office/powerpoint/2010/main" val="2584031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28.1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Handling and Attack Attribution</a:t>
            </a:r>
          </a:p>
          <a:p>
            <a:pPr>
              <a:buFontTx/>
              <a:buNone/>
            </a:pPr>
            <a:r>
              <a:rPr lang="en-GB" dirty="0" smtClean="0"/>
              <a:t>28.1.9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 Attribution</a:t>
            </a:r>
          </a:p>
        </p:txBody>
      </p:sp>
    </p:spTree>
    <p:extLst>
      <p:ext uri="{BB962C8B-B14F-4D97-AF65-F5344CB8AC3E}">
        <p14:creationId xmlns:p14="http://schemas.microsoft.com/office/powerpoint/2010/main" val="2543509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28.1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Handling and Attack Attribution</a:t>
            </a:r>
          </a:p>
          <a:p>
            <a:pPr>
              <a:buFontTx/>
              <a:buNone/>
            </a:pPr>
            <a:r>
              <a:rPr lang="en-GB" dirty="0" smtClean="0"/>
              <a:t>28.1.10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MITRE ATT&amp;CK Framework</a:t>
            </a:r>
          </a:p>
        </p:txBody>
      </p:sp>
    </p:spTree>
    <p:extLst>
      <p:ext uri="{BB962C8B-B14F-4D97-AF65-F5344CB8AC3E}">
        <p14:creationId xmlns:p14="http://schemas.microsoft.com/office/powerpoint/2010/main" val="539843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28.1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 Handling and Attack Attribution</a:t>
            </a:r>
          </a:p>
          <a:p>
            <a:pPr>
              <a:buFontTx/>
              <a:buNone/>
            </a:pPr>
            <a:r>
              <a:rPr lang="en-GB" dirty="0" smtClean="0"/>
              <a:t>28.1.10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MITRE ATT&amp;CK Framework</a:t>
            </a:r>
          </a:p>
        </p:txBody>
      </p:sp>
    </p:spTree>
    <p:extLst>
      <p:ext uri="{BB962C8B-B14F-4D97-AF65-F5344CB8AC3E}">
        <p14:creationId xmlns:p14="http://schemas.microsoft.com/office/powerpoint/2010/main" val="403234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sz="1200" dirty="0" smtClean="0"/>
              <a:t>–</a:t>
            </a:r>
            <a:r>
              <a:rPr lang="en-US" sz="1200" b="0" dirty="0" smtClean="0"/>
              <a:t> </a:t>
            </a:r>
            <a:r>
              <a:rPr 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sz="1200" dirty="0" smtClean="0"/>
              <a:t>28.2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Cyber Kill Chain</a:t>
            </a:r>
          </a:p>
          <a:p>
            <a:pPr>
              <a:buFontTx/>
              <a:buNone/>
            </a:pPr>
            <a:endParaRPr lang="en-US" sz="1200" dirty="0"/>
          </a:p>
          <a:p>
            <a:r>
              <a:rPr lang="en-US" sz="1200" b="1" u="sng" dirty="0"/>
              <a:t>In-Session </a:t>
            </a:r>
            <a:r>
              <a:rPr lang="en-US" sz="1200" b="1" u="sng" dirty="0" smtClean="0"/>
              <a:t>Activities / </a:t>
            </a:r>
            <a:r>
              <a:rPr lang="en-US" sz="1200" b="1" u="sng" dirty="0"/>
              <a:t>Explanations: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Time: </a:t>
            </a:r>
            <a:r>
              <a:rPr lang="en-US" sz="1200" b="0" dirty="0" smtClean="0"/>
              <a:t>10</a:t>
            </a:r>
            <a:r>
              <a:rPr lang="en-US" sz="1200" b="0" baseline="0" dirty="0" smtClean="0"/>
              <a:t> min</a:t>
            </a:r>
            <a:endParaRPr lang="en-US" sz="12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Instructor Notes: </a:t>
            </a:r>
            <a:endParaRPr lang="en-US" sz="120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Brief</a:t>
            </a:r>
            <a:r>
              <a:rPr lang="en-US" sz="1200" baseline="0" dirty="0" smtClean="0"/>
              <a:t> the learners on the Cyber Kill Chain process</a:t>
            </a:r>
            <a:endParaRPr lang="en-US" sz="1200" dirty="0" smtClean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Define the steps in Cyber Kill Chain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Explain the adversary tactics and SOC defenses</a:t>
            </a:r>
            <a:r>
              <a:rPr lang="en-US" sz="1200" baseline="0" dirty="0" smtClean="0"/>
              <a:t> used during each step</a:t>
            </a:r>
            <a:endParaRPr lang="en-US" sz="1200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/>
              <a:t>Key Points: </a:t>
            </a:r>
            <a:r>
              <a:rPr lang="en-US" sz="1200" b="0" dirty="0" smtClean="0"/>
              <a:t>Reconnaissance,</a:t>
            </a:r>
            <a:r>
              <a:rPr lang="en-US" sz="1200" b="0" baseline="0" dirty="0" smtClean="0"/>
              <a:t> Weaponization, Delivery, Exploitation, Installation, Command and Control, Action on Objectives</a:t>
            </a:r>
            <a:endParaRPr lang="en-US" altLang="en-US" sz="1200" dirty="0" smtClean="0"/>
          </a:p>
          <a:p>
            <a:pPr marL="0" lvl="0" indent="-287337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05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28.2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Cyber Kill Chain</a:t>
            </a:r>
          </a:p>
          <a:p>
            <a:pPr>
              <a:buFontTx/>
              <a:buNone/>
            </a:pPr>
            <a:r>
              <a:rPr lang="en-GB" dirty="0" smtClean="0"/>
              <a:t>28.2.1 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Steps of the Cyber Kill Chain</a:t>
            </a:r>
            <a:endParaRPr lang="en-I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399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28.2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Cyber Kill Chain</a:t>
            </a:r>
          </a:p>
          <a:p>
            <a:pPr>
              <a:buFontTx/>
              <a:buNone/>
            </a:pPr>
            <a:r>
              <a:rPr lang="en-GB" dirty="0" smtClean="0"/>
              <a:t>28.2.2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Reconnaissance</a:t>
            </a:r>
          </a:p>
        </p:txBody>
      </p:sp>
    </p:spTree>
    <p:extLst>
      <p:ext uri="{BB962C8B-B14F-4D97-AF65-F5344CB8AC3E}">
        <p14:creationId xmlns:p14="http://schemas.microsoft.com/office/powerpoint/2010/main" val="2938266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28.2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Cyber Kill Chain</a:t>
            </a:r>
          </a:p>
          <a:p>
            <a:pPr>
              <a:buFontTx/>
              <a:buNone/>
            </a:pPr>
            <a:r>
              <a:rPr lang="en-GB" dirty="0" smtClean="0"/>
              <a:t>28.2.3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Weaponization</a:t>
            </a:r>
          </a:p>
        </p:txBody>
      </p:sp>
    </p:spTree>
    <p:extLst>
      <p:ext uri="{BB962C8B-B14F-4D97-AF65-F5344CB8AC3E}">
        <p14:creationId xmlns:p14="http://schemas.microsoft.com/office/powerpoint/2010/main" val="824779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28.2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Cyber Kill Chain</a:t>
            </a:r>
          </a:p>
          <a:p>
            <a:pPr>
              <a:buFontTx/>
              <a:buNone/>
            </a:pPr>
            <a:r>
              <a:rPr lang="en-GB" dirty="0" smtClean="0"/>
              <a:t>28.2.4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4152962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28.2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Cyber Kill Chain</a:t>
            </a:r>
          </a:p>
          <a:p>
            <a:pPr>
              <a:buFontTx/>
              <a:buNone/>
            </a:pPr>
            <a:r>
              <a:rPr lang="en-GB" dirty="0" smtClean="0"/>
              <a:t>28.2.5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Exploitation</a:t>
            </a:r>
          </a:p>
        </p:txBody>
      </p:sp>
    </p:spTree>
    <p:extLst>
      <p:ext uri="{BB962C8B-B14F-4D97-AF65-F5344CB8AC3E}">
        <p14:creationId xmlns:p14="http://schemas.microsoft.com/office/powerpoint/2010/main" val="3293448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28.2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Cyber Kill Chain</a:t>
            </a:r>
          </a:p>
          <a:p>
            <a:pPr>
              <a:buFontTx/>
              <a:buNone/>
            </a:pPr>
            <a:r>
              <a:rPr lang="en-GB" dirty="0" smtClean="0"/>
              <a:t>28.2.6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677429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28.2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Cyber Kill Chain</a:t>
            </a:r>
          </a:p>
          <a:p>
            <a:pPr>
              <a:buFontTx/>
              <a:buNone/>
            </a:pPr>
            <a:r>
              <a:rPr lang="en-GB" dirty="0" smtClean="0"/>
              <a:t>28.2.7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and Control</a:t>
            </a:r>
          </a:p>
        </p:txBody>
      </p:sp>
    </p:spTree>
    <p:extLst>
      <p:ext uri="{BB962C8B-B14F-4D97-AF65-F5344CB8AC3E}">
        <p14:creationId xmlns:p14="http://schemas.microsoft.com/office/powerpoint/2010/main" val="1543154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28.2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Cyber Kill Chain</a:t>
            </a:r>
          </a:p>
          <a:p>
            <a:pPr>
              <a:buFontTx/>
              <a:buNone/>
            </a:pPr>
            <a:r>
              <a:rPr lang="en-GB" dirty="0" smtClean="0"/>
              <a:t>28.2.8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 on Objectives</a:t>
            </a:r>
          </a:p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28.2.9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smtClean="0"/>
              <a:t>–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Kill Chain Step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119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sz="1200" dirty="0" smtClean="0"/>
              <a:t>–</a:t>
            </a:r>
            <a:r>
              <a:rPr lang="en-US" sz="1200" b="0" dirty="0" smtClean="0"/>
              <a:t> </a:t>
            </a:r>
            <a:r>
              <a:rPr 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sz="1200" dirty="0" smtClean="0"/>
              <a:t>28.3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Diamond Model of Intrusion Analysis</a:t>
            </a:r>
          </a:p>
          <a:p>
            <a:pPr>
              <a:buFontTx/>
              <a:buNone/>
            </a:pPr>
            <a:endParaRPr lang="en-US" sz="1200" dirty="0"/>
          </a:p>
          <a:p>
            <a:r>
              <a:rPr lang="en-US" sz="1200" b="1" u="sng" dirty="0"/>
              <a:t>In-Session Activities / Explanations: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Time: </a:t>
            </a:r>
            <a:r>
              <a:rPr lang="en-US" sz="1200" b="0" dirty="0" smtClean="0"/>
              <a:t>12</a:t>
            </a:r>
            <a:r>
              <a:rPr lang="en-US" sz="1200" b="0" baseline="0" dirty="0" smtClean="0"/>
              <a:t> min</a:t>
            </a:r>
            <a:endParaRPr lang="en-US" sz="12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Instructor Notes: </a:t>
            </a:r>
            <a:endParaRPr lang="en-US" sz="120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Provide an overview of the Diamond model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Illustrate pivoting across Diamond model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Explain how Diamond model and Cyber Kill chain are interlinked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/>
              <a:t>Key </a:t>
            </a:r>
            <a:r>
              <a:rPr lang="en-US" sz="1200" b="1" dirty="0"/>
              <a:t>Points:  </a:t>
            </a:r>
            <a:r>
              <a:rPr lang="en-US" sz="1200" dirty="0" smtClean="0"/>
              <a:t>Diamond Model, adversary, intrusion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9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52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28.3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Diamond Model of Intrusion Analysis</a:t>
            </a:r>
          </a:p>
          <a:p>
            <a:pPr>
              <a:buFontTx/>
              <a:buNone/>
            </a:pPr>
            <a:r>
              <a:rPr lang="en-GB" dirty="0" smtClean="0"/>
              <a:t>28.3.1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Diamond Model Overview</a:t>
            </a:r>
          </a:p>
        </p:txBody>
      </p:sp>
    </p:spTree>
    <p:extLst>
      <p:ext uri="{BB962C8B-B14F-4D97-AF65-F5344CB8AC3E}">
        <p14:creationId xmlns:p14="http://schemas.microsoft.com/office/powerpoint/2010/main" val="3955289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28.3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Diamond Model of Intrusion Analysis</a:t>
            </a:r>
          </a:p>
          <a:p>
            <a:pPr>
              <a:buFontTx/>
              <a:buNone/>
            </a:pPr>
            <a:r>
              <a:rPr lang="en-GB" dirty="0" smtClean="0"/>
              <a:t>28.3.2 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Pivoting Across the Diamond Model</a:t>
            </a:r>
            <a:endParaRPr lang="en-I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801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28.3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Diamond Model of Intrusion Analysis</a:t>
            </a:r>
          </a:p>
          <a:p>
            <a:r>
              <a:rPr lang="en-GB" dirty="0" smtClean="0"/>
              <a:t>28.3.3 – </a:t>
            </a:r>
            <a:r>
              <a:rPr lang="en-US" dirty="0" smtClean="0"/>
              <a:t>The Diamond Model and the Cyber Kill Chain</a:t>
            </a:r>
            <a:endParaRPr lang="en-US" altLang="en-US" dirty="0" smtClean="0"/>
          </a:p>
          <a:p>
            <a:pPr>
              <a:buFontTx/>
              <a:buNone/>
            </a:pPr>
            <a:endParaRPr lang="en-I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8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28.3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Diamond Model of Intrusion Analysis</a:t>
            </a:r>
          </a:p>
          <a:p>
            <a:r>
              <a:rPr lang="en-GB" dirty="0" smtClean="0"/>
              <a:t>28.3.3 – </a:t>
            </a:r>
            <a:r>
              <a:rPr lang="en-US" dirty="0" smtClean="0"/>
              <a:t>The Diamond Model and the Cyber Kill Chain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7957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28.3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Diamond Model of Intrusion Analysis</a:t>
            </a:r>
          </a:p>
          <a:p>
            <a:r>
              <a:rPr lang="en-GB" dirty="0" smtClean="0"/>
              <a:t>28.3.3 – </a:t>
            </a:r>
            <a:r>
              <a:rPr lang="en-US" dirty="0" smtClean="0"/>
              <a:t>The Diamond Model and the Cyber Kill Chain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GB" dirty="0" smtClean="0"/>
              <a:t>28.3.4 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Diamond Model Features</a:t>
            </a:r>
            <a:endParaRPr lang="en-I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970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sz="1200" dirty="0" smtClean="0"/>
              <a:t>–</a:t>
            </a:r>
            <a:r>
              <a:rPr lang="en-US" sz="1200" b="0" dirty="0" smtClean="0"/>
              <a:t> </a:t>
            </a:r>
            <a:r>
              <a:rPr 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sz="1200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</a:p>
          <a:p>
            <a:pPr>
              <a:buFontTx/>
              <a:buNone/>
            </a:pPr>
            <a:endParaRPr lang="en-US" sz="1200" dirty="0"/>
          </a:p>
          <a:p>
            <a:r>
              <a:rPr lang="en-US" sz="1200" b="1" u="sng" dirty="0"/>
              <a:t>In-Session Activities / Explanations: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Time: </a:t>
            </a:r>
            <a:r>
              <a:rPr lang="en-US" sz="1200" b="0" dirty="0" smtClean="0"/>
              <a:t>20</a:t>
            </a:r>
            <a:r>
              <a:rPr lang="en-US" sz="1200" b="0" baseline="0" dirty="0" smtClean="0"/>
              <a:t> min</a:t>
            </a:r>
            <a:endParaRPr lang="en-US" sz="12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Instructor Notes: </a:t>
            </a:r>
            <a:endParaRPr lang="en-US" sz="1200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Explain</a:t>
            </a:r>
            <a:r>
              <a:rPr lang="en-US" sz="1200" b="0" baseline="0" dirty="0" smtClean="0"/>
              <a:t> incident response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baseline="0" dirty="0" smtClean="0"/>
              <a:t>List the plan, policy and procedure elements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baseline="0" dirty="0" smtClean="0"/>
              <a:t>Discuss the type of stakeholders involved in handling a security incident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baseline="0" dirty="0" smtClean="0"/>
              <a:t>Describe the phases involved in the NIST Incident Response Lifecycle.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baseline="0" dirty="0" smtClean="0"/>
              <a:t>Ensure that the learners complete the ‘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Incident Response Plan Elements’ in section 28.4.2.</a:t>
            </a:r>
            <a:endParaRPr lang="en-US" sz="1200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/>
              <a:t>Key </a:t>
            </a:r>
            <a:r>
              <a:rPr lang="en-US" sz="1200" b="1" dirty="0"/>
              <a:t>Points: </a:t>
            </a:r>
            <a:r>
              <a:rPr lang="en-US" sz="1200" dirty="0" smtClean="0"/>
              <a:t>Incident Response,</a:t>
            </a:r>
            <a:r>
              <a:rPr lang="en-US" sz="1200" b="1" dirty="0" smtClean="0"/>
              <a:t> </a:t>
            </a:r>
            <a:r>
              <a:rPr lang="en-IN" sz="1200" dirty="0" smtClean="0"/>
              <a:t>NIST Incident Response Life Cycle,</a:t>
            </a:r>
            <a:r>
              <a:rPr lang="en-IN" sz="1200" baseline="0" dirty="0" smtClean="0"/>
              <a:t> </a:t>
            </a:r>
            <a:r>
              <a:rPr lang="en-US" sz="1200" dirty="0" smtClean="0"/>
              <a:t>Incident Data Collection and Retention</a:t>
            </a:r>
            <a:endParaRPr lang="en-US" alt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 smtClean="0"/>
          </a:p>
          <a:p>
            <a:pPr marL="0" lvl="0" indent="-287337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64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GB" dirty="0" smtClean="0"/>
              <a:t>28.4.1 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Establishing an Incident Response Capability</a:t>
            </a:r>
            <a:endParaRPr lang="en-I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004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GB" dirty="0" smtClean="0"/>
              <a:t>28.4.1 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Establishing an Incident Response Capability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28.4.2 </a:t>
            </a:r>
            <a:r>
              <a:rPr lang="en-GB" dirty="0" smtClean="0"/>
              <a:t>–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Incident Response Plan Elements</a:t>
            </a:r>
          </a:p>
          <a:p>
            <a:pPr>
              <a:buFontTx/>
              <a:buNone/>
            </a:pPr>
            <a:endParaRPr lang="en-I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288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GB" dirty="0" smtClean="0"/>
              <a:t>28.4.3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Incident Response Stakeholders</a:t>
            </a:r>
          </a:p>
        </p:txBody>
      </p:sp>
    </p:spTree>
    <p:extLst>
      <p:ext uri="{BB962C8B-B14F-4D97-AF65-F5344CB8AC3E}">
        <p14:creationId xmlns:p14="http://schemas.microsoft.com/office/powerpoint/2010/main" val="4015202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GB" dirty="0" smtClean="0"/>
              <a:t>28.4.3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Incident Response Stakeholders</a:t>
            </a:r>
          </a:p>
        </p:txBody>
      </p:sp>
    </p:spTree>
    <p:extLst>
      <p:ext uri="{BB962C8B-B14F-4D97-AF65-F5344CB8AC3E}">
        <p14:creationId xmlns:p14="http://schemas.microsoft.com/office/powerpoint/2010/main" val="349328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4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GB" dirty="0" smtClean="0"/>
              <a:t>28.4.4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Incident Response Life Cycle</a:t>
            </a:r>
          </a:p>
        </p:txBody>
      </p:sp>
    </p:spTree>
    <p:extLst>
      <p:ext uri="{BB962C8B-B14F-4D97-AF65-F5344CB8AC3E}">
        <p14:creationId xmlns:p14="http://schemas.microsoft.com/office/powerpoint/2010/main" val="571467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GB" dirty="0" smtClean="0"/>
              <a:t>28.4.5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3053702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 smtClean="0"/>
              <a:t>28.4.6 – </a:t>
            </a:r>
            <a:r>
              <a:rPr lang="en-IN" dirty="0" smtClean="0"/>
              <a:t>Detection and Analysis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323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GB" dirty="0" smtClean="0"/>
              <a:t>28.4.7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Containment, Eradication, and Recovery</a:t>
            </a:r>
          </a:p>
        </p:txBody>
      </p:sp>
    </p:spTree>
    <p:extLst>
      <p:ext uri="{BB962C8B-B14F-4D97-AF65-F5344CB8AC3E}">
        <p14:creationId xmlns:p14="http://schemas.microsoft.com/office/powerpoint/2010/main" val="3782761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GB" dirty="0" smtClean="0"/>
              <a:t>28.4.8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Post-Incident Activities</a:t>
            </a:r>
          </a:p>
        </p:txBody>
      </p:sp>
    </p:spTree>
    <p:extLst>
      <p:ext uri="{BB962C8B-B14F-4D97-AF65-F5344CB8AC3E}">
        <p14:creationId xmlns:p14="http://schemas.microsoft.com/office/powerpoint/2010/main" val="39052176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GB" dirty="0" smtClean="0"/>
              <a:t>28.4.9 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Incident Data Collection and Retention</a:t>
            </a:r>
            <a:endParaRPr lang="en-I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35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GB" dirty="0" smtClean="0"/>
              <a:t>28.4.10 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 Requirements and Information Sharing</a:t>
            </a:r>
          </a:p>
          <a:p>
            <a:pPr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28.4.11 </a:t>
            </a:r>
            <a:r>
              <a:rPr lang="en-GB" dirty="0" smtClean="0"/>
              <a:t>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Incident Handling Term</a:t>
            </a:r>
            <a:endParaRPr lang="en-I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7556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28.4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 smtClean="0"/>
              <a:t>28.4.10 –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 - Incident Handling</a:t>
            </a:r>
          </a:p>
          <a:p>
            <a:pPr>
              <a:buFontTx/>
              <a:buNone/>
            </a:pPr>
            <a:endParaRPr lang="en-I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5707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28.5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 Summary</a:t>
            </a:r>
            <a:endParaRPr lang="en-US" dirty="0"/>
          </a:p>
          <a:p>
            <a:endParaRPr lang="en-US" sz="1050" b="1" u="sng" dirty="0" smtClean="0"/>
          </a:p>
          <a:p>
            <a:pPr>
              <a:buFontTx/>
              <a:buNone/>
            </a:pPr>
            <a:r>
              <a:rPr lang="en-US" sz="1200" b="1" u="sng" dirty="0" smtClean="0">
                <a:solidFill>
                  <a:prstClr val="black"/>
                </a:solidFill>
              </a:rPr>
              <a:t>In-Session Activities / Explanations:</a:t>
            </a:r>
            <a:endParaRPr lang="en-US" sz="1200" dirty="0" smtClean="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prstClr val="black"/>
                </a:solidFill>
              </a:rPr>
              <a:t>Time: </a:t>
            </a:r>
            <a:r>
              <a:rPr lang="en-US" sz="1200" b="0" dirty="0" smtClean="0">
                <a:solidFill>
                  <a:prstClr val="black"/>
                </a:solidFill>
              </a:rPr>
              <a:t>5</a:t>
            </a:r>
            <a:r>
              <a:rPr lang="en-US" sz="1200" dirty="0" smtClean="0">
                <a:solidFill>
                  <a:prstClr val="black"/>
                </a:solidFill>
              </a:rPr>
              <a:t> mins</a:t>
            </a:r>
          </a:p>
          <a:p>
            <a:pPr marL="171450" lvl="0" indent="-171450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200" b="1" dirty="0" smtClean="0">
                <a:solidFill>
                  <a:prstClr val="black"/>
                </a:solidFill>
              </a:rPr>
              <a:t>Instructor Notes: 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out the summary points mentioned on the slide.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same with the participants.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 if they have any questions or doubts. 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the learners complete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module quiz.</a:t>
            </a:r>
          </a:p>
          <a:p>
            <a:pPr marL="171450" lvl="0" indent="-171450" algn="l" defTabSz="457200" rtl="0" eaLnBrk="1" latinLnBrk="0" hangingPunct="1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200" b="1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Key Points</a:t>
            </a:r>
            <a:r>
              <a:rPr lang="en-US" sz="1200" b="1" i="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b="0" i="1" kern="1200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NA</a:t>
            </a:r>
            <a:endParaRPr lang="en-US" sz="12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26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28.5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 Summary</a:t>
            </a:r>
          </a:p>
          <a:p>
            <a:pPr>
              <a:buFontTx/>
              <a:buNone/>
            </a:pPr>
            <a:r>
              <a:rPr lang="en-GB" dirty="0" smtClean="0"/>
              <a:t>28.5.1– </a:t>
            </a:r>
            <a:r>
              <a:rPr lang="en-US" dirty="0" smtClean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28.5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 Summary</a:t>
            </a:r>
          </a:p>
          <a:p>
            <a:pPr>
              <a:buFontTx/>
              <a:buNone/>
            </a:pPr>
            <a:r>
              <a:rPr lang="en-GB" dirty="0" smtClean="0"/>
              <a:t>28.5.1– </a:t>
            </a:r>
            <a:r>
              <a:rPr lang="en-US" dirty="0" smtClean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286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51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</a:rPr>
              <a:t>New </a:t>
            </a:r>
            <a:r>
              <a:rPr lang="en-US" dirty="0">
                <a:latin typeface="Arial" charset="0"/>
              </a:rPr>
              <a:t>Terms and </a:t>
            </a:r>
            <a:r>
              <a:rPr lang="en-US" dirty="0" smtClean="0">
                <a:latin typeface="Arial" charset="0"/>
              </a:rPr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9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CyberOps Associate v1.0</a:t>
            </a:r>
            <a:endParaRPr lang="en-US" b="0" dirty="0"/>
          </a:p>
          <a:p>
            <a:pPr>
              <a:buFontTx/>
              <a:buNone/>
            </a:pPr>
            <a:r>
              <a:rPr lang="en-US" sz="1200" b="0" dirty="0"/>
              <a:t>Module </a:t>
            </a:r>
            <a:r>
              <a:rPr lang="en-US" sz="1200" b="0" dirty="0" smtClean="0"/>
              <a:t>28: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  <a:endParaRPr lang="en-US" dirty="0"/>
          </a:p>
          <a:p>
            <a:pPr>
              <a:buFontTx/>
              <a:buNone/>
            </a:pP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sz="1000" b="0" dirty="0" smtClean="0">
                <a:solidFill>
                  <a:schemeClr val="tx1"/>
                </a:solidFill>
              </a:rPr>
              <a:t>5</a:t>
            </a:r>
            <a:r>
              <a:rPr lang="en-US" sz="1000" b="0" dirty="0" smtClean="0"/>
              <a:t> min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Welcome the audience in a warm and cordial manner. Ensure that everyone is set up with the required resources.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Introduce </a:t>
            </a:r>
            <a:r>
              <a:rPr lang="en-US" sz="1000" dirty="0"/>
              <a:t>the topic and encourage learners to come up with a list of expectations from the session. Collate topics on the white board or Desktop while using learner’s inputs to interpret them in words.</a:t>
            </a:r>
            <a:r>
              <a:rPr lang="en-US" sz="1000" b="1" dirty="0"/>
              <a:t> </a:t>
            </a:r>
            <a:endParaRPr lang="en-US" sz="1050" b="1" dirty="0">
              <a:solidFill>
                <a:prstClr val="black"/>
              </a:solidFill>
            </a:endParaRP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Read out the Objectives and briefly describe each.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/>
              <a:t>Key Points: </a:t>
            </a:r>
            <a:r>
              <a:rPr lang="en-US" sz="1200" b="0" i="0" dirty="0"/>
              <a:t>NA</a:t>
            </a:r>
            <a:endParaRPr lang="en-US" sz="1200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9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CyberOps Associate v1.0</a:t>
            </a:r>
          </a:p>
          <a:p>
            <a:pPr>
              <a:buFontTx/>
              <a:buNone/>
            </a:pPr>
            <a:r>
              <a:rPr lang="en-US" sz="1200" b="0" dirty="0" smtClean="0"/>
              <a:t>28 </a:t>
            </a:r>
            <a:r>
              <a:rPr lang="en-GB" dirty="0" smtClean="0"/>
              <a:t>–</a:t>
            </a:r>
            <a:r>
              <a:rPr lang="en-US" sz="1200" b="0" dirty="0" smtClean="0"/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Incident Analysis and Response</a:t>
            </a:r>
          </a:p>
          <a:p>
            <a:pPr>
              <a:buFontTx/>
              <a:buNone/>
            </a:pPr>
            <a:r>
              <a:rPr lang="en-GB" dirty="0" smtClean="0"/>
              <a:t>28.0 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sz="1200" b="0" dirty="0" smtClean="0">
                <a:solidFill>
                  <a:srgbClr val="FF0000"/>
                </a:solidFill>
              </a:rPr>
              <a:t>Introduction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dirty="0" smtClean="0"/>
              <a:t>28.0.2–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Will I Learn in this Module?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140" y="1610483"/>
            <a:ext cx="7106960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28: Digital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Forensics and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Analysis and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Response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CyberOps Associate v1.0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346575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28.1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Evidence Handling and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			Attack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Attribution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/>
              <a:t>Digital Forensics and Incident Analysis and Response </a:t>
            </a:r>
          </a:p>
          <a:p>
            <a:r>
              <a:rPr lang="en-IN" dirty="0"/>
              <a:t>Digital Forensics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668339" cy="1470123"/>
          </a:xfrm>
        </p:spPr>
        <p:txBody>
          <a:bodyPr/>
          <a:lstStyle/>
          <a:p>
            <a:pPr marL="180975">
              <a:buFont typeface="Arial" panose="020B0604020202020204" pitchFamily="34" charset="0"/>
              <a:buChar char="•"/>
            </a:pPr>
            <a:r>
              <a:rPr lang="en-US" sz="1600" dirty="0" smtClean="0"/>
              <a:t>Digital Forensics </a:t>
            </a:r>
            <a:r>
              <a:rPr lang="en-US" sz="1600" dirty="0"/>
              <a:t>is the recovery and investigation of information found on digital devices as it relates to criminal activity</a:t>
            </a:r>
            <a:r>
              <a:rPr lang="en-US" sz="1600" dirty="0" smtClean="0"/>
              <a:t>.</a:t>
            </a:r>
          </a:p>
          <a:p>
            <a:pPr marL="180975">
              <a:buFont typeface="Arial" panose="020B0604020202020204" pitchFamily="34" charset="0"/>
              <a:buChar char="•"/>
            </a:pPr>
            <a:r>
              <a:rPr lang="en-IN" sz="1600" dirty="0"/>
              <a:t>Indicators of compromise are the evidence that a cybersecurity incident has occurred</a:t>
            </a:r>
            <a:r>
              <a:rPr lang="en-IN" sz="1600" dirty="0" smtClean="0"/>
              <a:t>. </a:t>
            </a:r>
          </a:p>
          <a:p>
            <a:pPr marL="180975">
              <a:buFont typeface="Arial" panose="020B0604020202020204" pitchFamily="34" charset="0"/>
              <a:buChar char="•"/>
            </a:pPr>
            <a:r>
              <a:rPr lang="en-US" sz="1600" dirty="0" smtClean="0"/>
              <a:t>For </a:t>
            </a:r>
            <a:r>
              <a:rPr lang="en-US" sz="1600" dirty="0"/>
              <a:t>example, under the US HIPAA regulations, if </a:t>
            </a:r>
            <a:r>
              <a:rPr lang="en-US" sz="1600" dirty="0" smtClean="0"/>
              <a:t>data </a:t>
            </a:r>
            <a:r>
              <a:rPr lang="en-US" sz="1600" dirty="0"/>
              <a:t>breach has occurred involving patient information, then notification of the breach must be made to the affected individuals. </a:t>
            </a:r>
          </a:p>
          <a:p>
            <a:pPr marL="361950">
              <a:buFont typeface="Arial" panose="020B0604020202020204" pitchFamily="34" charset="0"/>
              <a:buChar char="•"/>
            </a:pPr>
            <a:r>
              <a:rPr lang="en-US" sz="1600" dirty="0"/>
              <a:t>Digital forensic investigation must be used to </a:t>
            </a:r>
            <a:r>
              <a:rPr lang="en-US" sz="1600" dirty="0" smtClean="0"/>
              <a:t>determine the affected individuals </a:t>
            </a:r>
            <a:r>
              <a:rPr lang="en-US" sz="1600" dirty="0"/>
              <a:t>and </a:t>
            </a:r>
            <a:r>
              <a:rPr lang="en-US" sz="1600" dirty="0" smtClean="0"/>
              <a:t>also to </a:t>
            </a:r>
            <a:r>
              <a:rPr lang="en-US" sz="1600" dirty="0"/>
              <a:t>certify the number of affected individuals so that appropriate notification can be made in compliance with HIPAA regulations.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At times, Cybersecurity analysts may find </a:t>
            </a:r>
            <a:r>
              <a:rPr lang="en-IN" sz="1600" dirty="0" smtClean="0"/>
              <a:t>themselves </a:t>
            </a:r>
            <a:r>
              <a:rPr lang="en-IN" sz="1600" dirty="0"/>
              <a:t>in direct contact with digital forensic evidence that details the conduct of members of the organization. </a:t>
            </a:r>
            <a:endParaRPr lang="en-IN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Analysts </a:t>
            </a:r>
            <a:r>
              <a:rPr lang="en-IN" sz="1600" dirty="0"/>
              <a:t>must know the requirements regarding the preservation and handling of such evidence.</a:t>
            </a:r>
            <a:endParaRPr lang="en-US" sz="1600" dirty="0"/>
          </a:p>
          <a:p>
            <a:pPr marL="180975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80975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Digital Forensics and Incident Analysis and Response </a:t>
            </a:r>
          </a:p>
          <a:p>
            <a:r>
              <a:rPr lang="en-IN" dirty="0" smtClean="0"/>
              <a:t>The </a:t>
            </a:r>
            <a:r>
              <a:rPr lang="en-IN" dirty="0"/>
              <a:t>Digital Forensics Process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01" y="760199"/>
            <a:ext cx="8713219" cy="1470123"/>
          </a:xfrm>
        </p:spPr>
        <p:txBody>
          <a:bodyPr/>
          <a:lstStyle/>
          <a:p>
            <a:pPr marL="180975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NIST describes the four phases </a:t>
            </a:r>
            <a:r>
              <a:rPr lang="en-US" sz="1600" dirty="0"/>
              <a:t>of the digital evidence forensic </a:t>
            </a:r>
            <a:r>
              <a:rPr lang="en-US" sz="1600" dirty="0" smtClean="0"/>
              <a:t>process:</a:t>
            </a:r>
          </a:p>
          <a:p>
            <a:pPr marL="449263" indent="-249238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Collection</a:t>
            </a:r>
            <a:r>
              <a:rPr lang="en-US" sz="1600" dirty="0" smtClean="0"/>
              <a:t> - </a:t>
            </a:r>
            <a:r>
              <a:rPr lang="en-US" sz="1600" dirty="0"/>
              <a:t>I</a:t>
            </a:r>
            <a:r>
              <a:rPr lang="en-US" sz="1600" dirty="0" smtClean="0"/>
              <a:t>dentification </a:t>
            </a:r>
            <a:r>
              <a:rPr lang="en-US" sz="1600" dirty="0"/>
              <a:t>of potential sources of forensic data and acquisition, handling, and storage of that </a:t>
            </a:r>
            <a:r>
              <a:rPr lang="en-US" sz="1600" dirty="0" smtClean="0"/>
              <a:t>data</a:t>
            </a:r>
          </a:p>
          <a:p>
            <a:pPr marL="449263" indent="-249238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Examination</a:t>
            </a:r>
            <a:r>
              <a:rPr lang="en-US" sz="1600" dirty="0" smtClean="0"/>
              <a:t> - </a:t>
            </a:r>
            <a:r>
              <a:rPr lang="en-US" sz="1600" dirty="0"/>
              <a:t>A</a:t>
            </a:r>
            <a:r>
              <a:rPr lang="en-US" sz="1600" dirty="0" smtClean="0"/>
              <a:t>ssessing </a:t>
            </a:r>
            <a:r>
              <a:rPr lang="en-US" sz="1600" dirty="0"/>
              <a:t>and extracting relevant information from the collected </a:t>
            </a:r>
            <a:r>
              <a:rPr lang="en-US" sz="1600" dirty="0" smtClean="0"/>
              <a:t>data</a:t>
            </a:r>
            <a:endParaRPr lang="en-US" sz="1600" dirty="0"/>
          </a:p>
          <a:p>
            <a:pPr marL="449263" indent="-249238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Analysis</a:t>
            </a:r>
            <a:r>
              <a:rPr lang="en-US" sz="1600" dirty="0" smtClean="0"/>
              <a:t> </a:t>
            </a:r>
            <a:r>
              <a:rPr lang="en-US" sz="1600" dirty="0"/>
              <a:t>- Drawing conclusions from the data and correlation of data from multiple </a:t>
            </a:r>
            <a:r>
              <a:rPr lang="en-US" sz="1600" dirty="0" smtClean="0"/>
              <a:t>sources</a:t>
            </a:r>
          </a:p>
          <a:p>
            <a:pPr marL="449263" indent="-249238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Reporting</a:t>
            </a:r>
            <a:r>
              <a:rPr lang="en-US" sz="1600" dirty="0" smtClean="0"/>
              <a:t> </a:t>
            </a:r>
            <a:r>
              <a:rPr lang="en-US" sz="1600" dirty="0"/>
              <a:t>- Preparing and presenting information that resulted from the </a:t>
            </a:r>
            <a:r>
              <a:rPr lang="en-US" sz="1600" dirty="0" smtClean="0"/>
              <a:t>analysis phase.</a:t>
            </a:r>
            <a:endParaRPr lang="en-US" sz="1600" dirty="0"/>
          </a:p>
          <a:p>
            <a:pPr marL="357188" indent="-157163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80975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77" y="3000971"/>
            <a:ext cx="5711124" cy="172977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8169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Digital Forensics and Incident Analysis and Response </a:t>
            </a:r>
          </a:p>
          <a:p>
            <a:r>
              <a:rPr lang="en-IN" dirty="0" smtClean="0"/>
              <a:t>Types </a:t>
            </a:r>
            <a:r>
              <a:rPr lang="en-IN" dirty="0"/>
              <a:t>of Evidence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125728" cy="1470123"/>
          </a:xfrm>
        </p:spPr>
        <p:txBody>
          <a:bodyPr/>
          <a:lstStyle/>
          <a:p>
            <a:pPr marL="90488" indent="0">
              <a:buClrTx/>
              <a:buNone/>
            </a:pPr>
            <a:r>
              <a:rPr lang="en-US" sz="1600" dirty="0"/>
              <a:t>In legal proceedings, evidence is broadly classified </a:t>
            </a:r>
            <a:r>
              <a:rPr lang="en-US" sz="1600" dirty="0" smtClean="0"/>
              <a:t>as following:</a:t>
            </a:r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Direct Evidence </a:t>
            </a:r>
            <a:r>
              <a:rPr lang="en-US" sz="1600" dirty="0" smtClean="0"/>
              <a:t>- The evidence </a:t>
            </a:r>
            <a:r>
              <a:rPr lang="en-US" sz="1600" dirty="0"/>
              <a:t>that was indisputably in the possession of the accused, or is eyewitness evidence from someone who directly observed criminal behavior</a:t>
            </a:r>
            <a:r>
              <a:rPr lang="en-US" sz="1600" dirty="0" smtClean="0"/>
              <a:t>.</a:t>
            </a:r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Indirect evidence</a:t>
            </a:r>
            <a:r>
              <a:rPr lang="en-US" sz="1600" dirty="0"/>
              <a:t> - </a:t>
            </a:r>
            <a:r>
              <a:rPr lang="en-US" sz="1600" dirty="0" smtClean="0"/>
              <a:t>This evidence establishes </a:t>
            </a:r>
            <a:r>
              <a:rPr lang="en-US" sz="1600" dirty="0"/>
              <a:t>a </a:t>
            </a:r>
            <a:r>
              <a:rPr lang="en-US" sz="1600" dirty="0" smtClean="0"/>
              <a:t>hypothesis in combination with other facts. It </a:t>
            </a:r>
            <a:r>
              <a:rPr lang="en-IN" sz="1600" dirty="0"/>
              <a:t>is also known as circumstantial evidence. </a:t>
            </a:r>
            <a:endParaRPr lang="en-US" sz="1600" dirty="0" smtClean="0"/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Best evidence</a:t>
            </a:r>
            <a:r>
              <a:rPr lang="en-US" sz="1600" dirty="0"/>
              <a:t> </a:t>
            </a:r>
            <a:r>
              <a:rPr lang="en-US" sz="1600" dirty="0" smtClean="0"/>
              <a:t>– This evidence could </a:t>
            </a:r>
            <a:r>
              <a:rPr lang="en-US" sz="1600" dirty="0"/>
              <a:t>be storage devices used by an accused, or archives of files that can be proven to be unaltered.</a:t>
            </a:r>
          </a:p>
          <a:p>
            <a:pPr marL="3873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Corroborating evidence</a:t>
            </a:r>
            <a:r>
              <a:rPr lang="en-US" sz="1600" dirty="0"/>
              <a:t> -</a:t>
            </a:r>
            <a:r>
              <a:rPr lang="en-US" sz="1600" dirty="0" smtClean="0"/>
              <a:t> This evidence supports </a:t>
            </a:r>
            <a:r>
              <a:rPr lang="en-US" sz="1600" dirty="0"/>
              <a:t>an assertion that is developed from best evidence.</a:t>
            </a:r>
          </a:p>
          <a:p>
            <a:pPr marL="376238" indent="-285750">
              <a:buClrTx/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361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Digital Forensics and Incident Analysis and Response </a:t>
            </a:r>
          </a:p>
          <a:p>
            <a:r>
              <a:rPr lang="en-IN" dirty="0" smtClean="0"/>
              <a:t>Evidence </a:t>
            </a:r>
            <a:r>
              <a:rPr lang="en-IN" dirty="0"/>
              <a:t>Collection Order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4768898" cy="1470123"/>
          </a:xfrm>
        </p:spPr>
        <p:txBody>
          <a:bodyPr/>
          <a:lstStyle/>
          <a:p>
            <a:pPr marL="376238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IETF </a:t>
            </a:r>
            <a:r>
              <a:rPr lang="en-US" sz="1600" dirty="0"/>
              <a:t>RFC 3227 </a:t>
            </a:r>
            <a:r>
              <a:rPr lang="en-US" sz="1600" dirty="0" smtClean="0"/>
              <a:t>describes </a:t>
            </a:r>
            <a:r>
              <a:rPr lang="en-US" sz="1600" dirty="0"/>
              <a:t>an order for the collection of digital evidence based on the volatility of the data. </a:t>
            </a:r>
            <a:endParaRPr lang="en-US" sz="1600" dirty="0" smtClean="0"/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</a:t>
            </a:r>
            <a:r>
              <a:rPr lang="en-US" sz="1600" dirty="0"/>
              <a:t>stored in RAM is the most </a:t>
            </a:r>
            <a:r>
              <a:rPr lang="en-US" sz="1600" dirty="0" smtClean="0"/>
              <a:t>volatile </a:t>
            </a:r>
            <a:r>
              <a:rPr lang="en-IN" sz="1600" dirty="0"/>
              <a:t>and it will be lost when the device is turned off</a:t>
            </a:r>
            <a:r>
              <a:rPr lang="en-US" sz="1600" dirty="0" smtClean="0"/>
              <a:t>.</a:t>
            </a:r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collection of digital evidence should begin with the most volatile evidence and proceed to the least </a:t>
            </a:r>
            <a:r>
              <a:rPr lang="en-US" sz="1600" dirty="0" smtClean="0"/>
              <a:t>volatile.</a:t>
            </a:r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en-IN" sz="1600" dirty="0"/>
              <a:t>Details of the systems from which the evidence was collected, including who has access to those systems and at what level of permissions should be recorded.</a:t>
            </a:r>
            <a:endParaRPr lang="en-US" sz="1600" dirty="0" smtClean="0"/>
          </a:p>
          <a:p>
            <a:pPr marL="90488" indent="0">
              <a:buClrTx/>
              <a:buNone/>
            </a:pPr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598"/>
          <a:stretch/>
        </p:blipFill>
        <p:spPr bwMode="auto">
          <a:xfrm>
            <a:off x="5559719" y="904442"/>
            <a:ext cx="2780952" cy="336787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6428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Digital Forensics and Incident Analysis and Response </a:t>
            </a:r>
          </a:p>
          <a:p>
            <a:r>
              <a:rPr lang="en-IN" dirty="0" smtClean="0"/>
              <a:t>Chain </a:t>
            </a:r>
            <a:r>
              <a:rPr lang="en-IN" dirty="0"/>
              <a:t>of Custody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140953" cy="1470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Chain of custody involves the collection, handling, and secure storage of evidence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Detailed </a:t>
            </a:r>
            <a:r>
              <a:rPr lang="en-US" sz="1600" dirty="0"/>
              <a:t>records should be kept of the following:</a:t>
            </a:r>
          </a:p>
          <a:p>
            <a:pPr marL="361950">
              <a:buFont typeface="Arial" panose="020B0604020202020204" pitchFamily="34" charset="0"/>
              <a:buChar char="•"/>
            </a:pPr>
            <a:r>
              <a:rPr lang="en-US" sz="1600" dirty="0"/>
              <a:t>Who discovered and collected the evidence?</a:t>
            </a:r>
          </a:p>
          <a:p>
            <a:pPr marL="361950">
              <a:buFont typeface="Arial" panose="020B0604020202020204" pitchFamily="34" charset="0"/>
              <a:buChar char="•"/>
            </a:pPr>
            <a:r>
              <a:rPr lang="en-US" sz="1600" dirty="0"/>
              <a:t>All details </a:t>
            </a:r>
            <a:r>
              <a:rPr lang="en-US" sz="1600" dirty="0" smtClean="0"/>
              <a:t>regarding  </a:t>
            </a:r>
            <a:r>
              <a:rPr lang="en-US" sz="1600" dirty="0"/>
              <a:t>the handling of evidence including times, places, and personnel involved.</a:t>
            </a:r>
          </a:p>
          <a:p>
            <a:pPr marL="361950">
              <a:buFont typeface="Arial" panose="020B0604020202020204" pitchFamily="34" charset="0"/>
              <a:buChar char="•"/>
            </a:pPr>
            <a:r>
              <a:rPr lang="en-US" sz="1600" dirty="0"/>
              <a:t>Who has primary responsibility for the evidence, when responsibility was assigned, and when custody changed?</a:t>
            </a:r>
          </a:p>
          <a:p>
            <a:pPr marL="361950">
              <a:buFont typeface="Arial" panose="020B0604020202020204" pitchFamily="34" charset="0"/>
              <a:buChar char="•"/>
            </a:pPr>
            <a:r>
              <a:rPr lang="en-US" sz="1600" dirty="0"/>
              <a:t>Who has physical access to the evidence while it was stored? Access should be restricted to only the most essential personnel.</a:t>
            </a:r>
          </a:p>
          <a:p>
            <a:pPr marL="90488" indent="0">
              <a:buClrTx/>
              <a:buNone/>
            </a:pPr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843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Digital Forensics and Incident Analysis and Response </a:t>
            </a:r>
          </a:p>
          <a:p>
            <a:r>
              <a:rPr lang="en-IN" dirty="0" smtClean="0"/>
              <a:t>Data </a:t>
            </a:r>
            <a:r>
              <a:rPr lang="en-IN" dirty="0"/>
              <a:t>Integrity and Preservation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4"/>
            <a:ext cx="8638195" cy="1470123"/>
          </a:xfrm>
        </p:spPr>
        <p:txBody>
          <a:bodyPr/>
          <a:lstStyle/>
          <a:p>
            <a:pPr marL="271463" indent="-185738">
              <a:buFont typeface="Arial" panose="020B0604020202020204" pitchFamily="34" charset="0"/>
              <a:buChar char="•"/>
            </a:pPr>
            <a:r>
              <a:rPr lang="en-US" sz="1600" dirty="0" smtClean="0"/>
              <a:t>Time stamping </a:t>
            </a:r>
            <a:r>
              <a:rPr lang="en-US" sz="1600" dirty="0"/>
              <a:t>of files should be </a:t>
            </a:r>
            <a:r>
              <a:rPr lang="en-US" sz="1600" dirty="0" smtClean="0"/>
              <a:t>preserved. </a:t>
            </a:r>
            <a:r>
              <a:rPr lang="en-US" sz="1600" dirty="0"/>
              <a:t>Hence, </a:t>
            </a:r>
            <a:r>
              <a:rPr lang="en-US" sz="1600" dirty="0" smtClean="0"/>
              <a:t>the </a:t>
            </a:r>
            <a:r>
              <a:rPr lang="en-US" sz="1600" dirty="0"/>
              <a:t>original evidence should be copied, and analysis should only be conducted on copies of the original</a:t>
            </a:r>
            <a:r>
              <a:rPr lang="en-US" sz="1600" dirty="0" smtClean="0"/>
              <a:t>.</a:t>
            </a:r>
          </a:p>
          <a:p>
            <a:pPr marL="271463" indent="-185738">
              <a:buFont typeface="Arial" panose="020B0604020202020204" pitchFamily="34" charset="0"/>
              <a:buChar char="•"/>
            </a:pPr>
            <a:r>
              <a:rPr lang="en-US" sz="1600" dirty="0" smtClean="0"/>
              <a:t>The timestamps </a:t>
            </a:r>
            <a:r>
              <a:rPr lang="en-US" sz="1600" dirty="0"/>
              <a:t>may be part of the evidence, opening files from the original media should be avoided</a:t>
            </a:r>
            <a:r>
              <a:rPr lang="en-US" sz="1600" dirty="0" smtClean="0"/>
              <a:t>.</a:t>
            </a:r>
          </a:p>
          <a:p>
            <a:pPr marL="271463" indent="-185738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rchive </a:t>
            </a:r>
            <a:r>
              <a:rPr lang="en-US" sz="1600" dirty="0"/>
              <a:t>and protect the original disk to keep it in its </a:t>
            </a:r>
            <a:r>
              <a:rPr lang="en-US" sz="1600" dirty="0" smtClean="0"/>
              <a:t>original, untampered with, </a:t>
            </a:r>
            <a:r>
              <a:rPr lang="en-US" sz="1600" dirty="0"/>
              <a:t>condition.</a:t>
            </a:r>
            <a:endParaRPr lang="en-US" sz="1600" dirty="0" smtClean="0"/>
          </a:p>
          <a:p>
            <a:pPr marL="271463" indent="-185738"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pecial </a:t>
            </a:r>
            <a:r>
              <a:rPr lang="en-US" sz="1600" dirty="0"/>
              <a:t>tools should be used to preserve </a:t>
            </a:r>
            <a:r>
              <a:rPr lang="en-US" sz="1600" dirty="0" smtClean="0"/>
              <a:t>forensic evidence </a:t>
            </a:r>
            <a:r>
              <a:rPr lang="en-US" sz="1600" dirty="0"/>
              <a:t>before the device is shut down and evidence is lost</a:t>
            </a:r>
            <a:r>
              <a:rPr lang="en-US" sz="1600" dirty="0" smtClean="0"/>
              <a:t>.</a:t>
            </a:r>
          </a:p>
          <a:p>
            <a:pPr marL="271463" indent="-185738">
              <a:buFont typeface="Arial" panose="020B0604020202020204" pitchFamily="34" charset="0"/>
              <a:buChar char="•"/>
            </a:pPr>
            <a:r>
              <a:rPr lang="en-US" sz="1600" dirty="0"/>
              <a:t>Users should not disconnect, unplug, or turn off infected machines unless explicitly told to do so by security personnel</a:t>
            </a:r>
            <a:r>
              <a:rPr lang="en-US" sz="1600" dirty="0" smtClean="0"/>
              <a:t>.</a:t>
            </a:r>
          </a:p>
          <a:p>
            <a:pPr marL="271463" indent="-185738">
              <a:buFont typeface="Arial" panose="020B0604020202020204" pitchFamily="34" charset="0"/>
              <a:buChar char="•"/>
            </a:pPr>
            <a:r>
              <a:rPr lang="en-IN" sz="1600" dirty="0"/>
              <a:t>Following these processes will ensure that any evidence </a:t>
            </a:r>
            <a:r>
              <a:rPr lang="en-IN" sz="1600" dirty="0" smtClean="0"/>
              <a:t>of malpractice </a:t>
            </a:r>
            <a:r>
              <a:rPr lang="en-IN" sz="1600" dirty="0"/>
              <a:t>will be preserved, and any indicators of compromise can be identified.</a:t>
            </a:r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0181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Digital Forensics and Incident Analysis and Response </a:t>
            </a:r>
            <a:r>
              <a:rPr lang="en-US" sz="1600" dirty="0" smtClean="0"/>
              <a:t> </a:t>
            </a:r>
          </a:p>
          <a:p>
            <a:r>
              <a:rPr lang="en-IN" dirty="0"/>
              <a:t>Attack Attribution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83446"/>
            <a:ext cx="8798459" cy="1470123"/>
          </a:xfrm>
        </p:spPr>
        <p:txBody>
          <a:bodyPr/>
          <a:lstStyle/>
          <a:p>
            <a:pPr marL="271463" indent="-185738">
              <a:buFont typeface="Arial" panose="020B0604020202020204" pitchFamily="34" charset="0"/>
              <a:buChar char="•"/>
            </a:pPr>
            <a:r>
              <a:rPr lang="en-US" sz="1600" dirty="0"/>
              <a:t>Threat </a:t>
            </a:r>
            <a:r>
              <a:rPr lang="en-US" sz="1600" dirty="0" smtClean="0"/>
              <a:t>Attribution </a:t>
            </a:r>
            <a:r>
              <a:rPr lang="en-US" sz="1600" dirty="0"/>
              <a:t>refers to the act of determining the individual, organization, or nation responsible for a successful intrusion or attack incident</a:t>
            </a:r>
            <a:r>
              <a:rPr lang="en-US" sz="1600" dirty="0" smtClean="0"/>
              <a:t>.</a:t>
            </a:r>
          </a:p>
          <a:p>
            <a:pPr marL="271463" indent="-185738">
              <a:buFont typeface="Arial" panose="020B0604020202020204" pitchFamily="34" charset="0"/>
              <a:buChar char="•"/>
            </a:pPr>
            <a:r>
              <a:rPr lang="en-US" sz="1600" dirty="0"/>
              <a:t>Identifying responsible threat actors should occur through the principled and systematic investigation of the evidence. </a:t>
            </a:r>
            <a:endParaRPr lang="en-US" sz="1600" dirty="0" smtClean="0"/>
          </a:p>
          <a:p>
            <a:pPr marL="271463" indent="-185738">
              <a:buFont typeface="Arial" panose="020B0604020202020204" pitchFamily="34" charset="0"/>
              <a:buChar char="•"/>
            </a:pPr>
            <a:r>
              <a:rPr lang="en-US" sz="1600" dirty="0"/>
              <a:t>In an evidence-based investigation, the incident response team correlates Tactics, Techniques, and Procedures (TTP) that were used in the incident with other known exploits. </a:t>
            </a:r>
            <a:endParaRPr lang="en-US" sz="1600" dirty="0" smtClean="0"/>
          </a:p>
          <a:p>
            <a:pPr marL="271463" indent="-185738">
              <a:buFont typeface="Arial" panose="020B0604020202020204" pitchFamily="34" charset="0"/>
              <a:buChar char="•"/>
            </a:pPr>
            <a:r>
              <a:rPr lang="en-US" sz="1600" dirty="0"/>
              <a:t>Some aspects of a threat that can aid in attribution are the location of originating hosts or domains, </a:t>
            </a:r>
            <a:r>
              <a:rPr lang="en-US" sz="1600" dirty="0" smtClean="0"/>
              <a:t>features </a:t>
            </a:r>
            <a:r>
              <a:rPr lang="en-US" sz="1600" dirty="0"/>
              <a:t>of the code used in </a:t>
            </a:r>
            <a:r>
              <a:rPr lang="en-US" sz="1600" dirty="0" smtClean="0"/>
              <a:t>malware and the tools, and </a:t>
            </a:r>
            <a:r>
              <a:rPr lang="en-US" sz="1600" dirty="0"/>
              <a:t>other techniques</a:t>
            </a:r>
            <a:r>
              <a:rPr lang="en-US" sz="1600" dirty="0" smtClean="0"/>
              <a:t>.</a:t>
            </a:r>
          </a:p>
          <a:p>
            <a:pPr marL="271463" indent="-185738">
              <a:buFont typeface="Arial" panose="020B0604020202020204" pitchFamily="34" charset="0"/>
              <a:buChar char="•"/>
            </a:pPr>
            <a:r>
              <a:rPr lang="en-US" sz="1600" dirty="0"/>
              <a:t>For internal threats, asset management plays a major role. </a:t>
            </a:r>
            <a:r>
              <a:rPr lang="en-US" sz="1600" dirty="0" smtClean="0"/>
              <a:t>Uncovering </a:t>
            </a:r>
            <a:r>
              <a:rPr lang="en-US" sz="1600" dirty="0"/>
              <a:t>the devices from which an attack was launched can lead directly to the threat actor</a:t>
            </a:r>
            <a:r>
              <a:rPr lang="en-US" sz="1600" dirty="0" smtClean="0"/>
              <a:t>.</a:t>
            </a:r>
          </a:p>
          <a:p>
            <a:pPr marL="271463" indent="-185738">
              <a:buFont typeface="Arial" panose="020B0604020202020204" pitchFamily="34" charset="0"/>
              <a:buChar char="•"/>
            </a:pPr>
            <a:r>
              <a:rPr lang="en-IN" sz="1600" dirty="0"/>
              <a:t>IP addresses, MAC addresses, and DHCP logs can help track the addresses used in the attack back to a specific device. </a:t>
            </a:r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927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Digital Forensics and Incident Analysis and Response </a:t>
            </a:r>
          </a:p>
          <a:p>
            <a:r>
              <a:rPr lang="en-IN" dirty="0" smtClean="0"/>
              <a:t>The </a:t>
            </a:r>
            <a:r>
              <a:rPr lang="en-IN" dirty="0"/>
              <a:t>MITRE ATT&amp;CK Framework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6" y="820917"/>
            <a:ext cx="8511738" cy="1470123"/>
          </a:xfrm>
        </p:spPr>
        <p:txBody>
          <a:bodyPr/>
          <a:lstStyle/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MITRE Adversarial Tactics, Techniques &amp; Common Knowledge (ATT&amp;CK) Framework enables the ability to detect </a:t>
            </a:r>
            <a:r>
              <a:rPr lang="en-US" sz="1600" dirty="0" smtClean="0"/>
              <a:t>attacker’s </a:t>
            </a:r>
            <a:r>
              <a:rPr lang="en-IN" sz="1600" dirty="0"/>
              <a:t>T</a:t>
            </a:r>
            <a:r>
              <a:rPr lang="en-IN" sz="1600" dirty="0" smtClean="0"/>
              <a:t>actics</a:t>
            </a:r>
            <a:r>
              <a:rPr lang="en-IN" sz="1600" dirty="0"/>
              <a:t>, </a:t>
            </a:r>
            <a:r>
              <a:rPr lang="en-IN" sz="1600" dirty="0" smtClean="0"/>
              <a:t>Techniques</a:t>
            </a:r>
            <a:r>
              <a:rPr lang="en-IN" sz="1600" dirty="0"/>
              <a:t>, and </a:t>
            </a:r>
            <a:r>
              <a:rPr lang="en-IN" sz="1600" dirty="0" smtClean="0"/>
              <a:t>Procedures</a:t>
            </a:r>
            <a:r>
              <a:rPr lang="en-US" sz="1600" dirty="0" smtClean="0"/>
              <a:t> (TTP) as a part </a:t>
            </a:r>
            <a:r>
              <a:rPr lang="en-US" sz="1600" dirty="0"/>
              <a:t>of threat defense and attack attribution</a:t>
            </a:r>
            <a:r>
              <a:rPr lang="en-US" sz="1600" dirty="0" smtClean="0"/>
              <a:t>.</a:t>
            </a:r>
          </a:p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Tactics consist of the technical goals that an attacker must accomplish </a:t>
            </a:r>
            <a:r>
              <a:rPr lang="en-IN" sz="1600" dirty="0" smtClean="0"/>
              <a:t>to execute </a:t>
            </a:r>
            <a:r>
              <a:rPr lang="en-IN" sz="1600" dirty="0"/>
              <a:t>an </a:t>
            </a:r>
            <a:r>
              <a:rPr lang="en-IN" sz="1600" dirty="0" smtClean="0"/>
              <a:t>attack.</a:t>
            </a:r>
          </a:p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</a:t>
            </a:r>
            <a:r>
              <a:rPr lang="en-IN" sz="1600" dirty="0" smtClean="0"/>
              <a:t>echniques </a:t>
            </a:r>
            <a:r>
              <a:rPr lang="en-IN" sz="1600" dirty="0"/>
              <a:t>are the means by which the tactics are accomplished</a:t>
            </a:r>
            <a:r>
              <a:rPr lang="en-IN" sz="1600" dirty="0" smtClean="0"/>
              <a:t>.</a:t>
            </a:r>
          </a:p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P</a:t>
            </a:r>
            <a:r>
              <a:rPr lang="en-IN" sz="1600" dirty="0" smtClean="0"/>
              <a:t>rocedures </a:t>
            </a:r>
            <a:r>
              <a:rPr lang="en-IN" sz="1600" dirty="0"/>
              <a:t>are the specific actions taken by threat actors in the techniques that have been identified.</a:t>
            </a:r>
            <a:endParaRPr lang="en-US" sz="1600" dirty="0" smtClean="0"/>
          </a:p>
          <a:p>
            <a:pPr marL="271463" indent="-195263">
              <a:buFont typeface="Arial" panose="020B0604020202020204" pitchFamily="34" charset="0"/>
              <a:buChar char="•"/>
            </a:pPr>
            <a:r>
              <a:rPr lang="en-IN" sz="1600" dirty="0" smtClean="0"/>
              <a:t>The </a:t>
            </a:r>
            <a:r>
              <a:rPr lang="en-IN" sz="1600" dirty="0"/>
              <a:t>MITRE ATT&amp;CK Framework is a global knowledge base of threat actor behavior. </a:t>
            </a:r>
            <a:endParaRPr lang="en-US" sz="1600" dirty="0"/>
          </a:p>
          <a:p>
            <a:pPr marL="271463" indent="-195263">
              <a:buFont typeface="Arial" panose="020B0604020202020204" pitchFamily="34" charset="0"/>
              <a:buChar char="•"/>
            </a:pPr>
            <a:r>
              <a:rPr lang="en-US" sz="1600" dirty="0" smtClean="0"/>
              <a:t>The framework is designed </a:t>
            </a:r>
            <a:r>
              <a:rPr lang="en-US" sz="1600" dirty="0"/>
              <a:t>to enable automated </a:t>
            </a:r>
            <a:r>
              <a:rPr lang="en-US" sz="1600" dirty="0" smtClean="0"/>
              <a:t>information sharing by defining data structures for exchanging information between its community of users and MITRE.</a:t>
            </a:r>
          </a:p>
          <a:p>
            <a:pPr marL="271463" indent="0">
              <a:buNone/>
            </a:pPr>
            <a:r>
              <a:rPr lang="en-US" sz="1600" b="1" i="1" dirty="0" smtClean="0"/>
              <a:t>Note</a:t>
            </a:r>
            <a:r>
              <a:rPr lang="en-US" sz="1600" i="1" dirty="0" smtClean="0"/>
              <a:t>: </a:t>
            </a:r>
            <a:r>
              <a:rPr lang="en-IN" sz="1600" i="1" dirty="0" smtClean="0"/>
              <a:t>Do an internet search on MITRE ATT&amp;CK to learn more about the tool.</a:t>
            </a:r>
            <a:endParaRPr lang="en-US" sz="1600" i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813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41594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Digital Forensics and Incident Analysis and Response </a:t>
            </a:r>
          </a:p>
          <a:p>
            <a:r>
              <a:rPr lang="en-IN" dirty="0" smtClean="0"/>
              <a:t>The </a:t>
            </a:r>
            <a:r>
              <a:rPr lang="en-IN" dirty="0"/>
              <a:t>MITRE ATT&amp;CK </a:t>
            </a:r>
            <a:r>
              <a:rPr lang="en-IN" dirty="0" smtClean="0"/>
              <a:t>Framework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98945"/>
            <a:ext cx="8751964" cy="617874"/>
          </a:xfrm>
        </p:spPr>
        <p:txBody>
          <a:bodyPr/>
          <a:lstStyle/>
          <a:p>
            <a:pPr marL="271463" indent="-195263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The figure shows an analysis of a </a:t>
            </a:r>
            <a:r>
              <a:rPr lang="en-US" sz="1600" dirty="0" smtClean="0"/>
              <a:t>ransomware </a:t>
            </a:r>
            <a:r>
              <a:rPr lang="en-US" sz="1600" dirty="0"/>
              <a:t>exploit from </a:t>
            </a:r>
            <a:r>
              <a:rPr lang="en-US" sz="1600" dirty="0" smtClean="0"/>
              <a:t>the ANY.RUN </a:t>
            </a:r>
            <a:r>
              <a:rPr lang="en-US" sz="1600" dirty="0"/>
              <a:t>online sandbox</a:t>
            </a:r>
            <a:r>
              <a:rPr lang="en-US" sz="1600" dirty="0" smtClean="0"/>
              <a:t>. </a:t>
            </a:r>
            <a:r>
              <a:rPr lang="en-IN" sz="1600" dirty="0"/>
              <a:t>The columns show the enterprise attack matrix tactics, with the techniques that are used by the </a:t>
            </a:r>
            <a:r>
              <a:rPr lang="en-IN" sz="1600" dirty="0" smtClean="0"/>
              <a:t>malware.</a:t>
            </a:r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3108" r="766" b="1624"/>
          <a:stretch/>
        </p:blipFill>
        <p:spPr bwMode="auto">
          <a:xfrm>
            <a:off x="284136" y="1685421"/>
            <a:ext cx="8800452" cy="228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136" y="3990816"/>
            <a:ext cx="88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MITRE ATT&amp;CK Matrix for a Ransomware </a:t>
            </a:r>
            <a:r>
              <a:rPr lang="fr-FR" sz="1600" dirty="0" smtClean="0">
                <a:solidFill>
                  <a:srgbClr val="000000"/>
                </a:solidFill>
              </a:rPr>
              <a:t>Exploit</a:t>
            </a:r>
            <a:endParaRPr lang="fr-FR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111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</a:t>
            </a:r>
            <a:r>
              <a:rPr lang="en-US" dirty="0" smtClean="0"/>
              <a:t>28 </a:t>
            </a:r>
            <a:r>
              <a:rPr lang="en-US" dirty="0"/>
              <a:t>Planning Guide</a:t>
            </a:r>
          </a:p>
        </p:txBody>
      </p:sp>
      <p:sp>
        <p:nvSpPr>
          <p:cNvPr id="4099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8853286" cy="3747655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/>
            <a:r>
              <a:rPr lang="en-CA" sz="1600" dirty="0"/>
              <a:t>Information to help you become familiar with the module</a:t>
            </a:r>
          </a:p>
          <a:p>
            <a:pPr lvl="1"/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</a:t>
            </a:r>
            <a:r>
              <a:rPr lang="en-CA" sz="1600" dirty="0" smtClean="0"/>
              <a:t>8</a:t>
            </a:r>
            <a:endParaRPr lang="en-CA" sz="1600" dirty="0"/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www.netacad.com,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346575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28.2 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Cyber Kill Chain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067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 sz="1600" dirty="0"/>
              <a:t>The Cyber Kill </a:t>
            </a:r>
            <a:r>
              <a:rPr lang="en-IN" sz="1600" dirty="0" smtClean="0"/>
              <a:t>Chain</a:t>
            </a:r>
          </a:p>
          <a:p>
            <a:r>
              <a:rPr lang="en-US" dirty="0"/>
              <a:t>Steps of the Cyber Kill Chain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814" y="783446"/>
            <a:ext cx="4645255" cy="1470123"/>
          </a:xfrm>
        </p:spPr>
        <p:txBody>
          <a:bodyPr/>
          <a:lstStyle/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Cyber Kill Chain was developed by Lockheed Martin to identify and prevent cyber intrusions</a:t>
            </a:r>
            <a:r>
              <a:rPr lang="en-US" sz="1600" dirty="0" smtClean="0"/>
              <a:t>.</a:t>
            </a:r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 smtClean="0"/>
              <a:t>When </a:t>
            </a:r>
            <a:r>
              <a:rPr lang="en-IN" sz="1600" dirty="0"/>
              <a:t>responding to a security incident, the objective is to detect and stop the attack </a:t>
            </a:r>
            <a:r>
              <a:rPr lang="en-IN" sz="1600" dirty="0" smtClean="0"/>
              <a:t>at the earliest </a:t>
            </a:r>
            <a:r>
              <a:rPr lang="en-IN" sz="1600" dirty="0"/>
              <a:t>in the kill chain </a:t>
            </a:r>
            <a:r>
              <a:rPr lang="en-IN" sz="1600" dirty="0" smtClean="0"/>
              <a:t>progression to avoid further damage.</a:t>
            </a:r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If the attacker is stopped at any stage, </a:t>
            </a:r>
            <a:r>
              <a:rPr lang="en-IN" sz="1600" dirty="0" smtClean="0"/>
              <a:t>the kill chain </a:t>
            </a:r>
            <a:r>
              <a:rPr lang="en-IN" sz="1600" dirty="0"/>
              <a:t>is </a:t>
            </a:r>
            <a:r>
              <a:rPr lang="en-IN" sz="1600" dirty="0" smtClean="0"/>
              <a:t>broken and the defender </a:t>
            </a:r>
            <a:r>
              <a:rPr lang="en-IN" sz="1600" dirty="0"/>
              <a:t>successfully thwarted the threat actor’s intrusion.</a:t>
            </a:r>
            <a:endParaRPr lang="en-US" sz="1600" dirty="0" smtClean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9675" y="3925898"/>
            <a:ext cx="880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/>
            <a:r>
              <a:rPr lang="en-US" sz="1600" b="1" i="1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Note</a:t>
            </a:r>
            <a:r>
              <a:rPr lang="en-US" sz="1600" i="1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: </a:t>
            </a:r>
            <a:r>
              <a:rPr lang="en-IN" sz="1600" dirty="0">
                <a:solidFill>
                  <a:srgbClr val="000000"/>
                </a:solidFill>
                <a:latin typeface="+mn-lt"/>
              </a:rPr>
              <a:t>Threat actor </a:t>
            </a:r>
            <a:r>
              <a:rPr lang="en-IN" sz="1600" dirty="0" smtClean="0">
                <a:solidFill>
                  <a:srgbClr val="000000"/>
                </a:solidFill>
                <a:latin typeface="+mn-lt"/>
              </a:rPr>
              <a:t>refers </a:t>
            </a:r>
            <a:r>
              <a:rPr lang="en-IN" sz="1600" dirty="0">
                <a:solidFill>
                  <a:srgbClr val="000000"/>
                </a:solidFill>
                <a:latin typeface="+mn-lt"/>
              </a:rPr>
              <a:t>to the party instigating the attack. However, Lockheed Martin uses the term “adversary” in </a:t>
            </a:r>
            <a:r>
              <a:rPr lang="en-IN" sz="1600" dirty="0" smtClean="0">
                <a:solidFill>
                  <a:srgbClr val="000000"/>
                </a:solidFill>
                <a:latin typeface="+mn-lt"/>
              </a:rPr>
              <a:t>Cyber </a:t>
            </a:r>
            <a:r>
              <a:rPr lang="en-IN" sz="1600" dirty="0">
                <a:solidFill>
                  <a:srgbClr val="000000"/>
                </a:solidFill>
                <a:latin typeface="+mn-lt"/>
              </a:rPr>
              <a:t>Kill Chain. Therefore, the terms adversary and threat actor are used interchangeably in this topic.</a:t>
            </a:r>
            <a:endParaRPr lang="en-US" sz="1600" i="1" dirty="0">
              <a:solidFill>
                <a:srgbClr val="000000"/>
              </a:solidFill>
              <a:latin typeface="+mn-lt"/>
              <a:ea typeface="ＭＳ Ｐゴシック" charset="0"/>
              <a:cs typeface="CiscoSan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77" y="833365"/>
            <a:ext cx="4245844" cy="279485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1837" y="3611107"/>
            <a:ext cx="4239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rgbClr val="000000"/>
                </a:solidFill>
              </a:rPr>
              <a:t>Steps of Cyber Kill Chain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175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 sz="1600" dirty="0"/>
              <a:t>The Cyber Kill </a:t>
            </a:r>
            <a:r>
              <a:rPr lang="en-IN" sz="1600" dirty="0" smtClean="0"/>
              <a:t>Chain</a:t>
            </a:r>
          </a:p>
          <a:p>
            <a:r>
              <a:rPr lang="en-IN" dirty="0"/>
              <a:t>Reconnaissance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7" y="767948"/>
            <a:ext cx="3645269" cy="1470123"/>
          </a:xfrm>
        </p:spPr>
        <p:txBody>
          <a:bodyPr/>
          <a:lstStyle/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Reconnaissance is when the threat actor performs research, gathers intelligence, and selects targets. </a:t>
            </a:r>
            <a:endParaRPr lang="en-US" sz="1600" dirty="0" smtClean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threat actor will choose targets that have been neglected or unprotected because they will have a higher likelihood of becoming penetrated and compromised</a:t>
            </a:r>
            <a:r>
              <a:rPr lang="en-US" sz="1600" dirty="0" smtClean="0"/>
              <a:t>.</a:t>
            </a:r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table summarizes </a:t>
            </a:r>
            <a:r>
              <a:rPr lang="en-US" sz="1600" dirty="0" smtClean="0"/>
              <a:t>the </a:t>
            </a:r>
            <a:r>
              <a:rPr lang="en-US" sz="1600" dirty="0"/>
              <a:t>tactics and defenses used during the reconnaissance step.</a:t>
            </a:r>
            <a:endParaRPr lang="en-IN" sz="1600" dirty="0"/>
          </a:p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 smtClean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25106"/>
              </p:ext>
            </p:extLst>
          </p:nvPr>
        </p:nvGraphicFramePr>
        <p:xfrm>
          <a:off x="3789340" y="876565"/>
          <a:ext cx="5075694" cy="370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986"/>
                <a:gridCol w="2665708"/>
              </a:tblGrid>
              <a:tr h="413467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Adversary Tactics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SOC </a:t>
                      </a:r>
                      <a:r>
                        <a:rPr lang="en-IN" dirty="0" smtClean="0">
                          <a:effectLst/>
                        </a:rPr>
                        <a:t>Defences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057243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 smtClean="0">
                          <a:effectLst/>
                        </a:rPr>
                        <a:t>Plan and conduct research:</a:t>
                      </a:r>
                    </a:p>
                    <a:p>
                      <a:pPr marL="285750" indent="-200025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Harvest email addresses</a:t>
                      </a:r>
                    </a:p>
                    <a:p>
                      <a:pPr marL="285750" indent="-200025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employees on social media</a:t>
                      </a:r>
                    </a:p>
                    <a:p>
                      <a:pPr marL="285750" indent="-200025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 all public relations information (press releases, awards, conference attendees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so on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00025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Discover internet-facing servers</a:t>
                      </a:r>
                    </a:p>
                    <a:p>
                      <a:pPr marL="285750" indent="-200025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 scans of the network to identify IP addresses and open ports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effectLst/>
                        </a:rPr>
                        <a:t>Discover 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adversary’s intent:</a:t>
                      </a:r>
                    </a:p>
                    <a:p>
                      <a:pPr marL="285750" indent="-200025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log alerts and historical searching data</a:t>
                      </a:r>
                    </a:p>
                    <a:p>
                      <a:pPr marL="285750" indent="-200025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mine browser analytics</a:t>
                      </a:r>
                    </a:p>
                    <a:p>
                      <a:pPr marL="285750" indent="-200025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playbooks for detecting behavior that indicate recon activity</a:t>
                      </a:r>
                    </a:p>
                    <a:p>
                      <a:pPr marL="285750" indent="-200025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Prioritize defense around technologies and people that reconnaissance activity is targeting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408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 sz="1600" dirty="0"/>
              <a:t>The Cyber Kill </a:t>
            </a:r>
            <a:r>
              <a:rPr lang="en-IN" sz="1600" dirty="0" smtClean="0"/>
              <a:t>Chain</a:t>
            </a:r>
          </a:p>
          <a:p>
            <a:r>
              <a:rPr lang="en-IN" dirty="0"/>
              <a:t>Weaponization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7" y="798944"/>
            <a:ext cx="3869994" cy="1470123"/>
          </a:xfrm>
        </p:spPr>
        <p:txBody>
          <a:bodyPr/>
          <a:lstStyle/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Weaponization uses </a:t>
            </a:r>
            <a:r>
              <a:rPr lang="en-US" sz="1600" dirty="0"/>
              <a:t>the information from reconnaissance to develop a weapon against specific targeted systems or individuals in the organization</a:t>
            </a:r>
            <a:r>
              <a:rPr lang="en-US" sz="1600" dirty="0" smtClean="0"/>
              <a:t>.</a:t>
            </a:r>
          </a:p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 is often more effective to use a zero-day attack to avoid detection methods. </a:t>
            </a:r>
            <a:endParaRPr lang="en-US" sz="1600" dirty="0" smtClean="0"/>
          </a:p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zero-day attack uses a weapon that is unknown to defenders and network security systems</a:t>
            </a:r>
            <a:r>
              <a:rPr lang="en-US" sz="1600" dirty="0" smtClean="0"/>
              <a:t>.</a:t>
            </a:r>
          </a:p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table </a:t>
            </a:r>
            <a:r>
              <a:rPr lang="en-US" sz="1600" dirty="0" smtClean="0"/>
              <a:t>summarizes the </a:t>
            </a:r>
            <a:r>
              <a:rPr lang="en-US" sz="1600" dirty="0"/>
              <a:t>tactics and defenses used during the weaponization step.  </a:t>
            </a:r>
          </a:p>
          <a:p>
            <a:pPr marL="7620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94431"/>
              </p:ext>
            </p:extLst>
          </p:nvPr>
        </p:nvGraphicFramePr>
        <p:xfrm>
          <a:off x="3882324" y="922150"/>
          <a:ext cx="5153187" cy="368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305"/>
                <a:gridCol w="3029882"/>
              </a:tblGrid>
              <a:tr h="38678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Adversary Tactics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SOC </a:t>
                      </a:r>
                      <a:r>
                        <a:rPr lang="en-IN" dirty="0" smtClean="0">
                          <a:effectLst/>
                        </a:rPr>
                        <a:t>Defence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901364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Prepare and stage the operation: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Obtain an automated tool to deliver the malware payload (weaponizer).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Select or create a document to present to the victim.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Select or create a backdoor and command and control infrastructure.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Detect and collect weaponization artifacts: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Ensure that IDS rules and signatures are up to date.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Conduct full malware analysis.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Build detections for the behavior of known weaponizers.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Is malware old, “off the shelf” or new malware that might indicate a tailored attack?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Collect files and metadata for future analysis.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Determine which weaponizer artifacts are common to which campaigns.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95232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 sz="1600" dirty="0"/>
              <a:t>The Cyber Kill </a:t>
            </a:r>
            <a:r>
              <a:rPr lang="en-IN" sz="1600" dirty="0" smtClean="0"/>
              <a:t>Chain</a:t>
            </a:r>
          </a:p>
          <a:p>
            <a:r>
              <a:rPr lang="en-IN" dirty="0"/>
              <a:t>Delivery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4303949" cy="1470123"/>
          </a:xfrm>
        </p:spPr>
        <p:txBody>
          <a:bodyPr/>
          <a:lstStyle/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During this step, the weapon is transmitted to the target using a delivery </a:t>
            </a:r>
            <a:r>
              <a:rPr lang="en-IN" sz="1600" dirty="0" smtClean="0"/>
              <a:t>vector. </a:t>
            </a:r>
            <a:r>
              <a:rPr lang="en-US" sz="1600" dirty="0" smtClean="0"/>
              <a:t>If </a:t>
            </a:r>
            <a:r>
              <a:rPr lang="en-US" sz="1600" dirty="0"/>
              <a:t>the weapon is not delivered, the attack will be unsuccessful. </a:t>
            </a:r>
            <a:endParaRPr lang="en-US" sz="1600" dirty="0" smtClean="0"/>
          </a:p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threat actor will use </a:t>
            </a:r>
            <a:r>
              <a:rPr lang="en-US" sz="1600" dirty="0" smtClean="0"/>
              <a:t>different </a:t>
            </a:r>
            <a:r>
              <a:rPr lang="en-US" sz="1600" dirty="0"/>
              <a:t>methods to increase the odds of delivering the payload such as encrypting communications, making the code look legitimate, or obfuscating the code. </a:t>
            </a:r>
            <a:endParaRPr lang="en-US" sz="1600" dirty="0" smtClean="0"/>
          </a:p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Security </a:t>
            </a:r>
            <a:r>
              <a:rPr lang="en-US" sz="1600" dirty="0"/>
              <a:t>sensors are so advanced that they can detect the code as malicious unless it is altered to avoid </a:t>
            </a:r>
            <a:r>
              <a:rPr lang="en-US" sz="1600" dirty="0" smtClean="0"/>
              <a:t>detection.</a:t>
            </a:r>
          </a:p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table summarizes </a:t>
            </a:r>
            <a:r>
              <a:rPr lang="en-IN" sz="1600" dirty="0" smtClean="0"/>
              <a:t>the </a:t>
            </a:r>
            <a:r>
              <a:rPr lang="en-IN" sz="1600" dirty="0"/>
              <a:t>tactics and defenses used during the delivery step.</a:t>
            </a: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53"/>
              </p:ext>
            </p:extLst>
          </p:nvPr>
        </p:nvGraphicFramePr>
        <p:xfrm>
          <a:off x="4401517" y="938313"/>
          <a:ext cx="4614381" cy="323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044"/>
                <a:gridCol w="248933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Adversary Tactics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SOC </a:t>
                      </a:r>
                      <a:r>
                        <a:rPr lang="en-IN" dirty="0" smtClean="0">
                          <a:effectLst/>
                        </a:rPr>
                        <a:t>Defence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Launch malware at target:</a:t>
                      </a:r>
                    </a:p>
                    <a:p>
                      <a:pPr marL="271463" indent="-185738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Direct against web servers</a:t>
                      </a:r>
                    </a:p>
                    <a:p>
                      <a:pPr marL="271463" indent="-185738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Indirect delivery through:</a:t>
                      </a:r>
                    </a:p>
                    <a:p>
                      <a:pPr marL="534988" lvl="1" indent="-17780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Malicious email</a:t>
                      </a:r>
                    </a:p>
                    <a:p>
                      <a:pPr marL="534988" lvl="1" indent="-17780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Malware on USB stick</a:t>
                      </a:r>
                    </a:p>
                    <a:p>
                      <a:pPr marL="534988" lvl="1" indent="-17780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Social media interactions</a:t>
                      </a:r>
                    </a:p>
                    <a:p>
                      <a:pPr marL="534988" lvl="1" indent="-17780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Compromised websites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Block delivery of malware: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Analyze the infrastructure path used for delivery.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Understand targeted servers, people, and data available to attack.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Infer intent of the adversary based on targeting.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Collect email and web logs for forensic reconstruction.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04549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 sz="1600" dirty="0"/>
              <a:t>The Cyber Kill </a:t>
            </a:r>
            <a:r>
              <a:rPr lang="en-IN" sz="1600" dirty="0" smtClean="0"/>
              <a:t>Chain</a:t>
            </a:r>
          </a:p>
          <a:p>
            <a:r>
              <a:rPr lang="en-IN" dirty="0"/>
              <a:t>Exploitation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818" y="767948"/>
            <a:ext cx="9108423" cy="1345945"/>
          </a:xfrm>
        </p:spPr>
        <p:txBody>
          <a:bodyPr/>
          <a:lstStyle/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After the weapon has been delivered, the threat actor uses it to break the vulnerability and gain control of the target. </a:t>
            </a:r>
            <a:endParaRPr lang="en-US" sz="1600" dirty="0" smtClean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most common exploit targets are applications, operating system vulnerabilities, and users. </a:t>
            </a:r>
            <a:endParaRPr lang="en-US" sz="1600" dirty="0" smtClean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table summarizes </a:t>
            </a:r>
            <a:r>
              <a:rPr lang="en-US" sz="1600" dirty="0" smtClean="0"/>
              <a:t>the </a:t>
            </a:r>
            <a:r>
              <a:rPr lang="en-US" sz="1600" dirty="0"/>
              <a:t>tactics and defenses used during the exploitation step.</a:t>
            </a:r>
            <a:endParaRPr lang="en-US" sz="16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53230"/>
              </p:ext>
            </p:extLst>
          </p:nvPr>
        </p:nvGraphicFramePr>
        <p:xfrm>
          <a:off x="539141" y="2080111"/>
          <a:ext cx="8238068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868"/>
                <a:gridCol w="4267200"/>
              </a:tblGrid>
              <a:tr h="250472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Adversary Tactics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SOC </a:t>
                      </a:r>
                      <a:r>
                        <a:rPr lang="en-IN" dirty="0" smtClean="0">
                          <a:effectLst/>
                        </a:rPr>
                        <a:t>Defence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Exploit a vulnerability to gain access: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Use software, hardware, or human vulnerability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Acquire or develop the exploit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Use an adversary-triggered exploit for server vulnerabilities</a:t>
                      </a:r>
                    </a:p>
                    <a:p>
                      <a:pPr marL="285750" indent="-200025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</a:rPr>
                        <a:t>Use a victim-triggered exploit such as opening an email attachment or malicious </a:t>
                      </a:r>
                      <a:r>
                        <a:rPr lang="en-US" b="0" dirty="0" smtClean="0">
                          <a:effectLst/>
                        </a:rPr>
                        <a:t>web link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Train employees, secure code, and harden devices: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security awareness training and periodic email testing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developer training for securing code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vulnerability scanning and penetration testing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Endpoint hardening measures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Endpoint auditing to forensically determine origin of exploit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46832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 sz="1600" dirty="0"/>
              <a:t>The Cyber Kill </a:t>
            </a:r>
            <a:r>
              <a:rPr lang="en-IN" sz="1600" dirty="0" smtClean="0"/>
              <a:t>Chain</a:t>
            </a:r>
          </a:p>
          <a:p>
            <a:r>
              <a:rPr lang="en-IN" dirty="0"/>
              <a:t>Installation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21454"/>
            <a:ext cx="8751579" cy="1345945"/>
          </a:xfrm>
        </p:spPr>
        <p:txBody>
          <a:bodyPr/>
          <a:lstStyle/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 the Installation step, the </a:t>
            </a:r>
            <a:r>
              <a:rPr lang="en-US" sz="1600" dirty="0"/>
              <a:t>threat actor establishes a back door into the system to allow for continued access to the target. </a:t>
            </a:r>
            <a:endParaRPr lang="en-US" sz="1600" dirty="0" smtClean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preserve this backdoor, </a:t>
            </a:r>
            <a:r>
              <a:rPr lang="en-US" sz="1600" dirty="0" smtClean="0"/>
              <a:t>the remote </a:t>
            </a:r>
            <a:r>
              <a:rPr lang="en-US" sz="1600" dirty="0"/>
              <a:t>access </a:t>
            </a:r>
            <a:r>
              <a:rPr lang="en-US" sz="1600" dirty="0" smtClean="0"/>
              <a:t>should </a:t>
            </a:r>
            <a:r>
              <a:rPr lang="en-US" sz="1600" dirty="0"/>
              <a:t>not alert </a:t>
            </a:r>
            <a:r>
              <a:rPr lang="en-US" sz="1600" dirty="0" smtClean="0"/>
              <a:t>cyber security </a:t>
            </a:r>
            <a:r>
              <a:rPr lang="en-US" sz="1600" dirty="0"/>
              <a:t>analysts or users. </a:t>
            </a:r>
            <a:r>
              <a:rPr lang="en-IN" sz="1600" dirty="0" smtClean="0"/>
              <a:t>The </a:t>
            </a:r>
            <a:r>
              <a:rPr lang="en-IN" sz="1600" dirty="0"/>
              <a:t>access method must survive through antimalware scans and rebooting of the computer to be effective. </a:t>
            </a:r>
            <a:endParaRPr lang="en-US" sz="1600" dirty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table summarizes </a:t>
            </a:r>
            <a:r>
              <a:rPr lang="en-US" sz="1600" dirty="0" smtClean="0"/>
              <a:t>the </a:t>
            </a:r>
            <a:r>
              <a:rPr lang="en-US" sz="1600" dirty="0"/>
              <a:t>tactics and defenses used during the installation step.</a:t>
            </a:r>
            <a:endParaRPr lang="en-US" sz="16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41082"/>
              </p:ext>
            </p:extLst>
          </p:nvPr>
        </p:nvGraphicFramePr>
        <p:xfrm>
          <a:off x="556838" y="2484507"/>
          <a:ext cx="8432179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921"/>
                <a:gridCol w="4502258"/>
              </a:tblGrid>
              <a:tr h="21219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Adversary Tactics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SOC </a:t>
                      </a:r>
                      <a:r>
                        <a:rPr lang="en-IN" dirty="0" smtClean="0">
                          <a:effectLst/>
                        </a:rPr>
                        <a:t>Defence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1674888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Install persistent backdoor: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 webshell on web server for persistent access.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point of persistence by adding services, AutoRun keys, etc.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adversaries modify the timestamp of the malware to make it appear as part of the operating system.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Detect, log, and analyze installation activity: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HIPS to alert or block on common installation paths.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if malware requires elevated privileges or user privileges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Endpoint auditing to discover abnormal file creations.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if malware is known threat or new variant. 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20634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 sz="1600" dirty="0"/>
              <a:t>The Cyber Kill </a:t>
            </a:r>
            <a:r>
              <a:rPr lang="en-IN" sz="1600" dirty="0" smtClean="0"/>
              <a:t>Chain</a:t>
            </a:r>
          </a:p>
          <a:p>
            <a:r>
              <a:rPr lang="en-IN" dirty="0"/>
              <a:t>Command and Control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815" y="698207"/>
            <a:ext cx="3474788" cy="1345945"/>
          </a:xfrm>
        </p:spPr>
        <p:txBody>
          <a:bodyPr/>
          <a:lstStyle/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goal is to establish </a:t>
            </a:r>
            <a:r>
              <a:rPr lang="en-US" sz="1600" dirty="0" smtClean="0"/>
              <a:t>Command </a:t>
            </a:r>
            <a:r>
              <a:rPr lang="en-US" sz="1600" dirty="0"/>
              <a:t>and </a:t>
            </a:r>
            <a:r>
              <a:rPr lang="en-US" sz="1600" dirty="0" smtClean="0"/>
              <a:t>Control </a:t>
            </a:r>
            <a:r>
              <a:rPr lang="en-US" sz="1600" dirty="0"/>
              <a:t>(CnC or C2) with the target system. </a:t>
            </a:r>
            <a:endParaRPr lang="en-US" sz="1600" dirty="0" smtClean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Compromised hosts usually beacon out of the network to a controller on the internet. </a:t>
            </a:r>
            <a:endParaRPr lang="en-US" sz="1600" dirty="0" smtClean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Threat actors use CnC </a:t>
            </a:r>
            <a:r>
              <a:rPr lang="en-US" sz="1600" dirty="0"/>
              <a:t>channels </a:t>
            </a:r>
            <a:r>
              <a:rPr lang="en-US" sz="1600" dirty="0" smtClean="0"/>
              <a:t>to </a:t>
            </a:r>
            <a:r>
              <a:rPr lang="en-US" sz="1600" dirty="0"/>
              <a:t>issue commands to the software that they installed on the target. </a:t>
            </a:r>
            <a:endParaRPr lang="en-US" sz="1600" dirty="0" smtClean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cyber security </a:t>
            </a:r>
            <a:r>
              <a:rPr lang="en-US" sz="1600" dirty="0"/>
              <a:t>analyst must be able to detect CnC communications </a:t>
            </a:r>
            <a:r>
              <a:rPr lang="en-US" sz="1600" dirty="0" smtClean="0"/>
              <a:t>to </a:t>
            </a:r>
            <a:r>
              <a:rPr lang="en-US" sz="1600" dirty="0"/>
              <a:t>discover the compromised host. </a:t>
            </a:r>
            <a:endParaRPr lang="en-US" sz="1600" dirty="0" smtClean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3" name="Content Placeholder 2"/>
          <p:cNvSpPr txBox="1"/>
          <p:nvPr/>
        </p:nvSpPr>
        <p:spPr>
          <a:xfrm>
            <a:off x="131742" y="4386022"/>
            <a:ext cx="853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The table summarizes </a:t>
            </a:r>
            <a:r>
              <a:rPr lang="en-US" sz="1600" dirty="0">
                <a:solidFill>
                  <a:srgbClr val="000000"/>
                </a:solidFill>
              </a:rPr>
              <a:t>the tactics and defenses used during command and control step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13735"/>
              </p:ext>
            </p:extLst>
          </p:nvPr>
        </p:nvGraphicFramePr>
        <p:xfrm>
          <a:off x="3525864" y="844164"/>
          <a:ext cx="5506491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009"/>
                <a:gridCol w="2976482"/>
              </a:tblGrid>
              <a:tr h="168632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Adversary Tactics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SOC </a:t>
                      </a:r>
                      <a:r>
                        <a:rPr lang="en-IN" dirty="0" smtClean="0">
                          <a:effectLst/>
                        </a:rPr>
                        <a:t>Defence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1831058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Open channel for target manipulation: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two-way communications channel to CNC infrastructure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common CNC channels over web, DNS, and email protocols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CnC infrastructure may be adversary owned or another victim network itself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Last chance to block operation: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possible new CnC infrastructures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Discover CnC infrastructure though malware analysis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Isolate DNS traffic to suspect DNS servers, especially Dynamic DNS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 impact by blocking or disabling CnC channel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Consolidate the number of internet points of presence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Customize rules blocking of CnC protocols on web proxies 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539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 sz="1600" dirty="0"/>
              <a:t>The Cyber Kill </a:t>
            </a:r>
            <a:r>
              <a:rPr lang="en-IN" sz="1600" dirty="0" smtClean="0"/>
              <a:t>Chain</a:t>
            </a:r>
          </a:p>
          <a:p>
            <a:r>
              <a:rPr lang="en-IN" dirty="0"/>
              <a:t>Actions on Objectives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3738260" cy="1345945"/>
          </a:xfrm>
        </p:spPr>
        <p:txBody>
          <a:bodyPr/>
          <a:lstStyle/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Actions on Objectives is the final </a:t>
            </a:r>
            <a:r>
              <a:rPr lang="en-US" sz="1600" dirty="0"/>
              <a:t>step of the Cyber Kill Chain </a:t>
            </a:r>
            <a:r>
              <a:rPr lang="en-US" sz="1600" dirty="0" smtClean="0"/>
              <a:t>that describes </a:t>
            </a:r>
            <a:r>
              <a:rPr lang="en-US" sz="1600" dirty="0"/>
              <a:t>the threat actor achieving their original objective. </a:t>
            </a:r>
            <a:endParaRPr lang="en-US" sz="1600" dirty="0" smtClean="0"/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At this point, the threat </a:t>
            </a:r>
            <a:r>
              <a:rPr lang="en-US" sz="1600" dirty="0"/>
              <a:t>actor is deeply rooted in the systems of the organization, hiding their moves and covering their </a:t>
            </a:r>
            <a:r>
              <a:rPr lang="en-US" sz="1600" dirty="0" smtClean="0"/>
              <a:t>tracks.</a:t>
            </a:r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It is extremely difficult to remove the threat actor from the network.</a:t>
            </a:r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table summarizes the tactics and defenses used during the actions on objectives step.</a:t>
            </a:r>
          </a:p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94304"/>
              </p:ext>
            </p:extLst>
          </p:nvPr>
        </p:nvGraphicFramePr>
        <p:xfrm>
          <a:off x="4014061" y="862630"/>
          <a:ext cx="4889715" cy="381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774"/>
                <a:gridCol w="2711941"/>
              </a:tblGrid>
              <a:tr h="291992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Adversary Tactics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SOC </a:t>
                      </a:r>
                      <a:r>
                        <a:rPr lang="en-IN" dirty="0" smtClean="0">
                          <a:effectLst/>
                        </a:rPr>
                        <a:t>Defence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3373085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Reap the rewards of successful attack: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 user credentials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Privilege escalation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reconnaissance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Lateral movement through environment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 and exfiltrate data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 systems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Overwrite, modify, or corrupt data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Detect by using forensic evidence: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 incident response playbook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 data exfiltration, lateral movement, and unauthorized credential usage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Immediate analyst response for all alerts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Forensic analysis of endpoints for rapid triage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packet captures to recreate activity</a:t>
                      </a:r>
                    </a:p>
                    <a:p>
                      <a:pPr marL="285750" indent="-200025" algn="l" defTabSz="685777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 damage assessment 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96046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346575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28.3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Diamond Model of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			Intrusion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33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EE699F-A87C-2246-9235-C1DFDF6B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14066"/>
              </p:ext>
            </p:extLst>
          </p:nvPr>
        </p:nvGraphicFramePr>
        <p:xfrm>
          <a:off x="301658" y="1145310"/>
          <a:ext cx="8557528" cy="194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179">
                  <a:extLst>
                    <a:ext uri="{9D8B030D-6E8A-4147-A177-3AD203B41FA5}">
                      <a16:colId xmlns:a16="http://schemas.microsoft.com/office/drawing/2014/main" xmlns="" val="200107645"/>
                    </a:ext>
                  </a:extLst>
                </a:gridCol>
                <a:gridCol w="6626349">
                  <a:extLst>
                    <a:ext uri="{9D8B030D-6E8A-4147-A177-3AD203B41FA5}">
                      <a16:colId xmlns:a16="http://schemas.microsoft.com/office/drawing/2014/main" xmlns="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Check Your </a:t>
                      </a: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(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CYU)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576505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53316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The Diamond Model of Intrusion Analysis</a:t>
            </a:r>
            <a:endParaRPr lang="en-US" dirty="0"/>
          </a:p>
          <a:p>
            <a:r>
              <a:rPr lang="en-IN" dirty="0" smtClean="0"/>
              <a:t>Diamond </a:t>
            </a:r>
            <a:r>
              <a:rPr lang="en-IN" dirty="0"/>
              <a:t>Model Overview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3" y="713705"/>
            <a:ext cx="5094364" cy="1345945"/>
          </a:xfrm>
        </p:spPr>
        <p:txBody>
          <a:bodyPr/>
          <a:lstStyle/>
          <a:p>
            <a:pPr marL="271463" indent="-1952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Diamond Model of Intrusion Analysis </a:t>
            </a:r>
            <a:r>
              <a:rPr lang="en-US" sz="1600" dirty="0" smtClean="0"/>
              <a:t>represents </a:t>
            </a:r>
            <a:r>
              <a:rPr lang="en-US" sz="1600" dirty="0"/>
              <a:t>a security incident or event. </a:t>
            </a:r>
            <a:endParaRPr lang="en-US" sz="1600" dirty="0" smtClean="0"/>
          </a:p>
          <a:p>
            <a:pPr marL="2714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four core features of an intrusion event </a:t>
            </a:r>
            <a:r>
              <a:rPr lang="en-US" sz="1600" dirty="0" smtClean="0"/>
              <a:t>are:</a:t>
            </a:r>
            <a:endParaRPr lang="en-US" sz="1600" dirty="0"/>
          </a:p>
          <a:p>
            <a:pPr marL="45243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Adversary</a:t>
            </a:r>
            <a:r>
              <a:rPr lang="en-US" sz="1600" dirty="0"/>
              <a:t> - P</a:t>
            </a:r>
            <a:r>
              <a:rPr lang="en-US" sz="1600" dirty="0" smtClean="0"/>
              <a:t>arties </a:t>
            </a:r>
            <a:r>
              <a:rPr lang="en-US" sz="1600" dirty="0"/>
              <a:t>responsible for the </a:t>
            </a:r>
            <a:r>
              <a:rPr lang="en-US" sz="1600" dirty="0" smtClean="0"/>
              <a:t>intrusion.</a:t>
            </a:r>
          </a:p>
          <a:p>
            <a:pPr marL="45243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Capability</a:t>
            </a:r>
            <a:r>
              <a:rPr lang="en-US" sz="1600" dirty="0" smtClean="0"/>
              <a:t> </a:t>
            </a:r>
            <a:r>
              <a:rPr lang="en-US" sz="1600" dirty="0"/>
              <a:t>- T</a:t>
            </a:r>
            <a:r>
              <a:rPr lang="en-US" sz="1600" dirty="0" smtClean="0"/>
              <a:t>ool </a:t>
            </a:r>
            <a:r>
              <a:rPr lang="en-US" sz="1600" dirty="0"/>
              <a:t>or </a:t>
            </a:r>
            <a:r>
              <a:rPr lang="en-US" sz="1600" dirty="0" smtClean="0"/>
              <a:t>technique used by the adversary to </a:t>
            </a:r>
            <a:r>
              <a:rPr lang="en-US" sz="1600" dirty="0"/>
              <a:t>attack the </a:t>
            </a:r>
            <a:r>
              <a:rPr lang="en-US" sz="1600" dirty="0" smtClean="0"/>
              <a:t>victim.</a:t>
            </a:r>
          </a:p>
          <a:p>
            <a:pPr marL="45243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Infrastructure</a:t>
            </a:r>
            <a:r>
              <a:rPr lang="en-US" sz="1600" dirty="0" smtClean="0"/>
              <a:t> – </a:t>
            </a:r>
            <a:r>
              <a:rPr lang="en-US" sz="1600" dirty="0"/>
              <a:t>N</a:t>
            </a:r>
            <a:r>
              <a:rPr lang="en-US" sz="1600" dirty="0" smtClean="0"/>
              <a:t>etwork path(s) used by the adversary to </a:t>
            </a:r>
            <a:r>
              <a:rPr lang="en-US" sz="1600" dirty="0"/>
              <a:t>establish and </a:t>
            </a:r>
            <a:r>
              <a:rPr lang="en-US" sz="1600" dirty="0" smtClean="0"/>
              <a:t>maintain command and control </a:t>
            </a:r>
            <a:r>
              <a:rPr lang="en-US" sz="1600" dirty="0"/>
              <a:t>over their </a:t>
            </a:r>
            <a:r>
              <a:rPr lang="en-US" sz="1600" dirty="0" smtClean="0"/>
              <a:t>capabilities.</a:t>
            </a:r>
          </a:p>
          <a:p>
            <a:pPr marL="45243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Victim</a:t>
            </a:r>
            <a:r>
              <a:rPr lang="en-US" sz="1600" dirty="0" smtClean="0"/>
              <a:t> – </a:t>
            </a:r>
            <a:r>
              <a:rPr lang="en-US" sz="1600" dirty="0"/>
              <a:t>T</a:t>
            </a:r>
            <a:r>
              <a:rPr lang="en-US" sz="1600" dirty="0" smtClean="0"/>
              <a:t>arget </a:t>
            </a:r>
            <a:r>
              <a:rPr lang="en-US" sz="1600" dirty="0"/>
              <a:t>of the attack. </a:t>
            </a:r>
            <a:endParaRPr lang="en-US" sz="1600" dirty="0" smtClean="0"/>
          </a:p>
          <a:p>
            <a:pPr marL="2714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Meta-features expand the model slightly to include the important elements: </a:t>
            </a:r>
            <a:r>
              <a:rPr lang="en-US" sz="1600" b="1" dirty="0"/>
              <a:t>Timestamp</a:t>
            </a:r>
            <a:r>
              <a:rPr lang="en-US" sz="1600" dirty="0"/>
              <a:t>, </a:t>
            </a:r>
            <a:r>
              <a:rPr lang="en-US" sz="1600" b="1" dirty="0"/>
              <a:t>Phase</a:t>
            </a:r>
            <a:r>
              <a:rPr lang="en-US" sz="1600" dirty="0"/>
              <a:t>, </a:t>
            </a:r>
            <a:r>
              <a:rPr lang="en-US" sz="1600" b="1" dirty="0"/>
              <a:t>Result</a:t>
            </a:r>
            <a:r>
              <a:rPr lang="en-US" sz="1600" dirty="0"/>
              <a:t>, </a:t>
            </a:r>
            <a:r>
              <a:rPr lang="en-US" sz="1600" b="1" dirty="0"/>
              <a:t>Direction</a:t>
            </a:r>
            <a:r>
              <a:rPr lang="en-US" sz="1600" dirty="0"/>
              <a:t>, </a:t>
            </a:r>
            <a:r>
              <a:rPr lang="en-US" sz="1600" b="1" dirty="0"/>
              <a:t>Methodology</a:t>
            </a:r>
            <a:r>
              <a:rPr lang="en-US" sz="1600" dirty="0"/>
              <a:t>, and </a:t>
            </a:r>
            <a:r>
              <a:rPr lang="en-US" sz="1600" b="1" dirty="0"/>
              <a:t>Resources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24" y="839817"/>
            <a:ext cx="4016834" cy="2812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2682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The Diamond Model of Intrusion Analysis</a:t>
            </a:r>
            <a:endParaRPr lang="en-US" dirty="0"/>
          </a:p>
          <a:p>
            <a:r>
              <a:rPr lang="en-US" dirty="0"/>
              <a:t>Pivoting Across the Diamond Model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4877386" cy="1345945"/>
          </a:xfrm>
        </p:spPr>
        <p:txBody>
          <a:bodyPr/>
          <a:lstStyle/>
          <a:p>
            <a:pPr marL="271463" indent="-195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Diamond Model is ideal for illustrating how the adversary pivots from one event to the </a:t>
            </a:r>
            <a:r>
              <a:rPr lang="en-US" sz="1600" dirty="0" smtClean="0"/>
              <a:t>next. For example:</a:t>
            </a:r>
          </a:p>
          <a:p>
            <a:pPr marL="449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An employee reports that his computer is acting </a:t>
            </a:r>
            <a:r>
              <a:rPr lang="en-CA" sz="1600" dirty="0" smtClean="0"/>
              <a:t>abnormally. A host scan by the security technician </a:t>
            </a:r>
            <a:r>
              <a:rPr lang="en-CA" sz="1600" dirty="0"/>
              <a:t>indicates </a:t>
            </a:r>
            <a:r>
              <a:rPr lang="en-CA" sz="1600" dirty="0" smtClean="0"/>
              <a:t>that the </a:t>
            </a:r>
            <a:r>
              <a:rPr lang="en-CA" sz="1600" dirty="0"/>
              <a:t>computer is infected with malware. </a:t>
            </a:r>
          </a:p>
          <a:p>
            <a:pPr marL="449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An analysis of the malware reveals that the malware contains a list of CnC domain </a:t>
            </a:r>
            <a:r>
              <a:rPr lang="en-CA" sz="1600" dirty="0" smtClean="0"/>
              <a:t>names that resolve </a:t>
            </a:r>
            <a:r>
              <a:rPr lang="en-CA" sz="1600" dirty="0"/>
              <a:t>to a list of IP addresses. </a:t>
            </a:r>
          </a:p>
          <a:p>
            <a:pPr marL="4492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These IP addresses are used to </a:t>
            </a:r>
            <a:r>
              <a:rPr lang="en-CA" sz="1600" dirty="0" smtClean="0"/>
              <a:t>identify the adversary and investigate </a:t>
            </a:r>
            <a:r>
              <a:rPr lang="en-CA" sz="1600" dirty="0"/>
              <a:t>logs to determine if other victims in the organization are using the CnC channel</a:t>
            </a:r>
            <a:r>
              <a:rPr lang="en-CA" sz="1600" dirty="0" smtClean="0"/>
              <a:t>.</a:t>
            </a:r>
            <a:endParaRPr lang="en-CA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94" y="935742"/>
            <a:ext cx="3962398" cy="251262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6949" y="3487107"/>
            <a:ext cx="389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000000"/>
                </a:solidFill>
              </a:rPr>
              <a:t>Diamond Model Characterization of an </a:t>
            </a:r>
            <a:r>
              <a:rPr lang="en-IN" sz="1600" dirty="0" smtClean="0">
                <a:solidFill>
                  <a:srgbClr val="000000"/>
                </a:solidFill>
              </a:rPr>
              <a:t>Exploit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447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The Diamond Model of Intrusion Analysis</a:t>
            </a:r>
            <a:endParaRPr lang="en-US" dirty="0"/>
          </a:p>
          <a:p>
            <a:r>
              <a:rPr lang="en-US" dirty="0"/>
              <a:t>The Diamond Model and the Cyber Kill </a:t>
            </a:r>
            <a:r>
              <a:rPr lang="en-US" dirty="0" smtClean="0"/>
              <a:t>Chain (Contd.)</a:t>
            </a:r>
            <a:endParaRPr lang="en-US" alt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44064" y="753679"/>
            <a:ext cx="8838338" cy="53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195263">
              <a:buFont typeface="Arial" panose="020B0604020202020204" pitchFamily="34" charset="0"/>
              <a:buChar char="•"/>
            </a:pPr>
            <a:r>
              <a:rPr lang="en-IN" sz="1600" dirty="0" smtClean="0"/>
              <a:t>Events are threaded together in a chain in which each event must be completed before the next event. This thread of events can be mapped to the Cyber Kill Chain.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225541" y="1278753"/>
            <a:ext cx="5025465" cy="13459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example illustrates </a:t>
            </a:r>
            <a:r>
              <a:rPr lang="en-US" sz="1600" dirty="0"/>
              <a:t>the end-to-end process of an adversary as they </a:t>
            </a:r>
            <a:r>
              <a:rPr lang="en-US" sz="1600" dirty="0" smtClean="0"/>
              <a:t>traverse </a:t>
            </a:r>
            <a:r>
              <a:rPr lang="en-US" sz="1600" dirty="0"/>
              <a:t>the Cyber Kill </a:t>
            </a:r>
            <a:r>
              <a:rPr lang="en-US" sz="1600" dirty="0" smtClean="0"/>
              <a:t>Chain:</a:t>
            </a: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Adversary conducts a web search for victim company Gadgets, Inc. receiving as part of the results the domain name gadgets.com.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Adversary search “network administrator gadget.com” and discovers forum postings from users claiming to be network administrators of gadget.com and the profiles reveal their email addresses.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Adversary sends phishing emails with a Trojan horse attached to the network administrators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13" y="1396008"/>
            <a:ext cx="3895725" cy="28765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3551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The Diamond Model of Intrusion Analysis</a:t>
            </a:r>
            <a:endParaRPr lang="en-US" dirty="0"/>
          </a:p>
          <a:p>
            <a:r>
              <a:rPr lang="en-US" dirty="0"/>
              <a:t>The Diamond Model and the Cyber Kill </a:t>
            </a:r>
            <a:r>
              <a:rPr lang="en-US" dirty="0" smtClean="0"/>
              <a:t>Chain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820716"/>
            <a:ext cx="5001878" cy="134594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One network administrator (NA1) opens the malicious attachment which </a:t>
            </a:r>
            <a:r>
              <a:rPr lang="en-IN" sz="1600" dirty="0"/>
              <a:t>executes the enclosed exploit</a:t>
            </a:r>
            <a:r>
              <a:rPr lang="en-US" sz="16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/>
              <a:t>NA1’s host registers with a CnC controller by sending an HTTP Post message and receiving an HTTP Response in return.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It is revealed from reverse engineering that the malware has additional backup IP addresses.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/>
              <a:t>Through a CnC HTTP response message sent to NA1’s host, the malware begins to act as a proxy for new TCP connections.</a:t>
            </a:r>
          </a:p>
          <a:p>
            <a:pPr marL="342900" indent="-342900">
              <a:buFont typeface="+mj-lt"/>
              <a:buAutoNum type="arabicPeriod" startAt="4"/>
            </a:pPr>
            <a:endParaRPr lang="en-CA" sz="1600" dirty="0"/>
          </a:p>
          <a:p>
            <a:pPr marL="0" indent="0">
              <a:buClrTx/>
              <a:buNone/>
            </a:pPr>
            <a:endParaRPr lang="en-CA" sz="1600" dirty="0"/>
          </a:p>
          <a:p>
            <a:pPr marL="342900" indent="-342900">
              <a:buClrTx/>
              <a:buFont typeface="+mj-lt"/>
              <a:buAutoNum type="arabicPeriod" startAt="4"/>
            </a:pPr>
            <a:endParaRPr lang="en-CA" sz="1600" dirty="0" smtClean="0"/>
          </a:p>
          <a:p>
            <a:pPr marL="342900" indent="-342900">
              <a:buClrTx/>
              <a:buFont typeface="+mj-lt"/>
              <a:buAutoNum type="arabicPeriod" startAt="4"/>
            </a:pPr>
            <a:endParaRPr lang="en-CA" sz="1600" dirty="0"/>
          </a:p>
          <a:p>
            <a:pPr marL="342900" indent="-342900">
              <a:buClrTx/>
              <a:buFont typeface="+mj-lt"/>
              <a:buAutoNum type="arabicPeriod" startAt="4"/>
            </a:pP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59" y="907258"/>
            <a:ext cx="3895725" cy="28765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1536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The Diamond Model of Intrusion Analysis</a:t>
            </a:r>
            <a:endParaRPr lang="en-US" dirty="0"/>
          </a:p>
          <a:p>
            <a:r>
              <a:rPr lang="en-US" dirty="0"/>
              <a:t>The Diamond Model and the Cyber Kill </a:t>
            </a:r>
            <a:r>
              <a:rPr lang="en-US" dirty="0" smtClean="0"/>
              <a:t>Chain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35573"/>
            <a:ext cx="5019878" cy="134594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Through information from the proxy that is running on NA1’s host, Adversary searches the web for “most important research ever” and finds Victim 2, Interesting Research Inc.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Adversary checks NA1’s email contact list for any contacts from Interesting Research Inc. and discovers the contact for the Interesting Research Inc. Chief Research Officer.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Chief Research Officer of Interesting Research Inc. receives a spear-phish email from Gadget Inc.’s NA1’s email address sent from NA1’s host with the same payload as observed in Event 3.</a:t>
            </a:r>
            <a:endParaRPr lang="en-CA" sz="1600" dirty="0"/>
          </a:p>
          <a:p>
            <a:pPr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The adversary now has two compromised victims from which additional attacks can be launched. </a:t>
            </a:r>
            <a:endParaRPr lang="en-CA" sz="1600" dirty="0" smtClean="0"/>
          </a:p>
          <a:p>
            <a:pPr marL="342900" indent="-342900">
              <a:buClrTx/>
              <a:buFont typeface="+mj-lt"/>
              <a:buAutoNum type="arabicPeriod" startAt="4"/>
            </a:pPr>
            <a:endParaRPr lang="en-CA" sz="1600" dirty="0"/>
          </a:p>
          <a:p>
            <a:pPr marL="342900" indent="-342900">
              <a:buClrTx/>
              <a:buFont typeface="+mj-lt"/>
              <a:buAutoNum type="arabicPeriod" startAt="4"/>
            </a:pP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59" y="889040"/>
            <a:ext cx="3895725" cy="28765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5281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346575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28.4 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Response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52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41393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 smtClean="0"/>
              <a:t>Incident Response</a:t>
            </a:r>
            <a:endParaRPr lang="en-US" dirty="0"/>
          </a:p>
          <a:p>
            <a:r>
              <a:rPr lang="en-US" dirty="0"/>
              <a:t>Establishing an Incident Response Capability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541" y="826103"/>
            <a:ext cx="4726700" cy="13459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dirty="0"/>
              <a:t>I</a:t>
            </a:r>
            <a:r>
              <a:rPr lang="en-IN" sz="1600" dirty="0" smtClean="0"/>
              <a:t>ncident response aims to limit </a:t>
            </a:r>
            <a:r>
              <a:rPr lang="en-IN" sz="1600" dirty="0"/>
              <a:t>the impact of the attack, assess the damage caused, and implement recovery procedures</a:t>
            </a:r>
            <a:r>
              <a:rPr lang="en-IN" sz="1600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Incident Response involves the methods, policies, and procedures that are used by an organization to </a:t>
            </a:r>
            <a:r>
              <a:rPr lang="en-US" sz="1600" dirty="0" smtClean="0"/>
              <a:t>respond to </a:t>
            </a:r>
            <a:r>
              <a:rPr lang="en-US" sz="1600" dirty="0"/>
              <a:t>a cyber attack. </a:t>
            </a:r>
            <a:endParaRPr lang="en-IN" b="1" i="1" dirty="0" smtClean="0"/>
          </a:p>
          <a:p>
            <a:pPr marL="0" indent="0">
              <a:buNone/>
            </a:pPr>
            <a:endParaRPr lang="en-IN" b="1" i="1" dirty="0" smtClean="0"/>
          </a:p>
          <a:p>
            <a:pPr marL="0" indent="0">
              <a:buNone/>
            </a:pPr>
            <a:r>
              <a:rPr lang="en-IN" b="1" i="1" dirty="0" smtClean="0"/>
              <a:t>Note</a:t>
            </a:r>
            <a:r>
              <a:rPr lang="en-IN" i="1" dirty="0"/>
              <a:t>: Although this chapter summarizes </a:t>
            </a:r>
            <a:r>
              <a:rPr lang="en-IN" i="1" dirty="0" smtClean="0"/>
              <a:t>the </a:t>
            </a:r>
            <a:r>
              <a:rPr lang="en-IN" i="1" dirty="0"/>
              <a:t>content in the NIST 800-61r2 standard, you should be familiar with the entire publication as it covers four major exam topics for the Understanding Cisco Cybersecurity Operations Fundamentals exam</a:t>
            </a:r>
            <a:r>
              <a:rPr lang="en-IN" dirty="0" smtClean="0"/>
              <a:t>.</a:t>
            </a:r>
            <a:endParaRPr lang="en-US" sz="16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0" indent="0">
              <a:buClrTx/>
              <a:buNone/>
            </a:pP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37" y="929377"/>
            <a:ext cx="3018054" cy="37027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0178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US" dirty="0" smtClean="0"/>
              <a:t>Establishing </a:t>
            </a:r>
            <a:r>
              <a:rPr lang="en-US" dirty="0"/>
              <a:t>an Incident Response </a:t>
            </a:r>
            <a:r>
              <a:rPr lang="en-US" dirty="0" smtClean="0"/>
              <a:t>Capability (Contd.)</a:t>
            </a:r>
            <a:endParaRPr lang="en-US" altLang="en-US" dirty="0"/>
          </a:p>
        </p:txBody>
      </p:sp>
      <p:sp>
        <p:nvSpPr>
          <p:cNvPr id="5" name="Content Placeholder 4"/>
          <p:cNvSpPr txBox="1"/>
          <p:nvPr/>
        </p:nvSpPr>
        <p:spPr>
          <a:xfrm>
            <a:off x="172020" y="802811"/>
            <a:ext cx="897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</a:rPr>
              <a:t>The below table summarizes the policy, plan and procedure elements in an incident response:</a:t>
            </a:r>
            <a:endParaRPr lang="en-IN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45690"/>
              </p:ext>
            </p:extLst>
          </p:nvPr>
        </p:nvGraphicFramePr>
        <p:xfrm>
          <a:off x="253101" y="1282074"/>
          <a:ext cx="878186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018"/>
                <a:gridCol w="3186820"/>
                <a:gridCol w="2272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Policy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Plan Elements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Procedure Elements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Statement of management commitment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Purpose and objectives of the policy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Scope of the policy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Definition of computer security incidents and related terms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Organizational structure and definition of roles, responsibilities, and levels of authority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Prioritization of severity ratings of incidents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Performance measures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Reporting and contact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Mission</a:t>
                      </a:r>
                    </a:p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Strategies and goals</a:t>
                      </a:r>
                    </a:p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Senior management approval</a:t>
                      </a:r>
                    </a:p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approach to incident response</a:t>
                      </a:r>
                    </a:p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the incident response team will communicate with the rest of the organization and with other organizations</a:t>
                      </a:r>
                    </a:p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Metrics for measuring the incident response capacity</a:t>
                      </a:r>
                    </a:p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the program fits into overall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processes</a:t>
                      </a:r>
                    </a:p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techniques</a:t>
                      </a:r>
                    </a:p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Filling out forms</a:t>
                      </a:r>
                    </a:p>
                    <a:p>
                      <a:pPr marL="180975" indent="-180975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Following checklists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57407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IN" dirty="0" smtClean="0"/>
              <a:t>Incident </a:t>
            </a:r>
            <a:r>
              <a:rPr lang="en-IN" dirty="0"/>
              <a:t>Response Stakeholders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381" y="817050"/>
            <a:ext cx="8809018" cy="13459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 stakeholders </a:t>
            </a:r>
            <a:r>
              <a:rPr lang="en-US" sz="1600" dirty="0"/>
              <a:t>involved in handing a security </a:t>
            </a:r>
            <a:r>
              <a:rPr lang="en-US" sz="1600" dirty="0" smtClean="0"/>
              <a:t>incident are as follows: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Information </a:t>
            </a:r>
            <a:r>
              <a:rPr lang="en-US" sz="1600" dirty="0"/>
              <a:t>Assurance 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/>
              <a:t>Support 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Legal Department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Public Affairs and Media </a:t>
            </a:r>
            <a:r>
              <a:rPr lang="en-US" sz="1600" dirty="0" smtClean="0"/>
              <a:t>Relations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Human Resources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Business </a:t>
            </a:r>
            <a:r>
              <a:rPr lang="en-US" sz="1600" dirty="0"/>
              <a:t>Continuity </a:t>
            </a:r>
            <a:r>
              <a:rPr lang="en-US" sz="1600" dirty="0" smtClean="0"/>
              <a:t>Planners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Physical </a:t>
            </a:r>
            <a:r>
              <a:rPr lang="en-US" sz="1600" dirty="0"/>
              <a:t>Security and Facilities </a:t>
            </a:r>
            <a:r>
              <a:rPr lang="en-US" sz="1600" dirty="0" smtClean="0"/>
              <a:t>Management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283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IN" dirty="0" smtClean="0"/>
              <a:t>Incident </a:t>
            </a:r>
            <a:r>
              <a:rPr lang="en-IN" dirty="0"/>
              <a:t>Response </a:t>
            </a:r>
            <a:r>
              <a:rPr lang="en-IN" dirty="0" smtClean="0"/>
              <a:t>Stakeholders (Contd.)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2" y="798944"/>
            <a:ext cx="5450980" cy="1345945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sz="1600" b="1" dirty="0"/>
              <a:t>The </a:t>
            </a:r>
            <a:r>
              <a:rPr lang="en-US" sz="1600" b="1" dirty="0" smtClean="0"/>
              <a:t>Cybersecurity </a:t>
            </a:r>
            <a:r>
              <a:rPr lang="en-US" sz="1600" b="1" dirty="0"/>
              <a:t>Maturity Model </a:t>
            </a:r>
            <a:r>
              <a:rPr lang="en-US" sz="1600" b="1" dirty="0" smtClean="0"/>
              <a:t>Certification (CMMC)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 CMMC certifies organizations by </a:t>
            </a:r>
            <a:r>
              <a:rPr lang="en-IN" sz="1600" dirty="0" smtClean="0"/>
              <a:t>level. </a:t>
            </a:r>
            <a:r>
              <a:rPr lang="en-IN" sz="1600" dirty="0"/>
              <a:t>For most domains, there are five levels, however for incident response, there are only </a:t>
            </a:r>
            <a:r>
              <a:rPr lang="en-IN" sz="1600" dirty="0" smtClean="0"/>
              <a:t>four:</a:t>
            </a:r>
          </a:p>
          <a:p>
            <a:pPr lvl="1"/>
            <a:r>
              <a:rPr lang="en-IN" sz="1600" b="1" dirty="0"/>
              <a:t>Level 2 -</a:t>
            </a:r>
            <a:r>
              <a:rPr lang="en-IN" sz="1600" dirty="0"/>
              <a:t> Establish an incident response plan that follows the NIST process. </a:t>
            </a:r>
            <a:endParaRPr lang="en-IN" sz="1600" dirty="0" smtClean="0"/>
          </a:p>
          <a:p>
            <a:pPr lvl="1"/>
            <a:r>
              <a:rPr lang="en-IN" sz="1600" b="1" dirty="0" smtClean="0"/>
              <a:t>Level </a:t>
            </a:r>
            <a:r>
              <a:rPr lang="en-IN" sz="1600" b="1" dirty="0"/>
              <a:t>3</a:t>
            </a:r>
            <a:r>
              <a:rPr lang="en-IN" sz="1600" dirty="0"/>
              <a:t> - Document and report incidents to </a:t>
            </a:r>
            <a:r>
              <a:rPr lang="en-IN" sz="1600" dirty="0" smtClean="0"/>
              <a:t>stakeholders identified </a:t>
            </a:r>
            <a:r>
              <a:rPr lang="en-IN" sz="1600" dirty="0"/>
              <a:t>in the incident response plan. </a:t>
            </a:r>
            <a:endParaRPr lang="en-IN" sz="1600" dirty="0" smtClean="0"/>
          </a:p>
          <a:p>
            <a:pPr lvl="1"/>
            <a:r>
              <a:rPr lang="en-IN" sz="1600" b="1" dirty="0" smtClean="0"/>
              <a:t>Level </a:t>
            </a:r>
            <a:r>
              <a:rPr lang="en-IN" sz="1600" b="1" dirty="0"/>
              <a:t>4 -</a:t>
            </a:r>
            <a:r>
              <a:rPr lang="en-IN" sz="1600" dirty="0"/>
              <a:t> Use knowledge of </a:t>
            </a:r>
            <a:r>
              <a:rPr lang="en-IN" sz="1600" dirty="0" smtClean="0"/>
              <a:t>attacker TTP </a:t>
            </a:r>
            <a:r>
              <a:rPr lang="en-IN" sz="1600" dirty="0"/>
              <a:t>to refine incident response planning and execution. </a:t>
            </a:r>
            <a:endParaRPr lang="en-IN" sz="1600" dirty="0" smtClean="0"/>
          </a:p>
          <a:p>
            <a:pPr lvl="1"/>
            <a:r>
              <a:rPr lang="en-IN" sz="1600" b="1" dirty="0" smtClean="0"/>
              <a:t>Level </a:t>
            </a:r>
            <a:r>
              <a:rPr lang="en-IN" sz="1600" b="1" dirty="0"/>
              <a:t>5 -</a:t>
            </a:r>
            <a:r>
              <a:rPr lang="en-IN" sz="1600" dirty="0"/>
              <a:t> Utilize accepted and systematic computer forensic data gathering </a:t>
            </a:r>
            <a:r>
              <a:rPr lang="en-IN" sz="1600" dirty="0" smtClean="0"/>
              <a:t>techniques.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06" y="884296"/>
            <a:ext cx="3384000" cy="38214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2148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1600" dirty="0"/>
          </a:p>
          <a:p>
            <a:pPr eaLnBrk="1" hangingPunct="1">
              <a:spcBef>
                <a:spcPct val="30000"/>
              </a:spcBef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IN" dirty="0"/>
              <a:t>NIST Incident Response Life Cycle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328" y="762732"/>
            <a:ext cx="8782655" cy="13459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NIST defines four steps in the incident response process life </a:t>
            </a:r>
            <a:r>
              <a:rPr lang="en-US" sz="1600" dirty="0" smtClean="0"/>
              <a:t>cycle: </a:t>
            </a:r>
          </a:p>
          <a:p>
            <a:pPr marL="369887"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Preparation</a:t>
            </a:r>
            <a:r>
              <a:rPr lang="en-US" sz="1600" dirty="0" smtClean="0"/>
              <a:t> </a:t>
            </a:r>
            <a:r>
              <a:rPr lang="en-US" sz="1600" dirty="0"/>
              <a:t>- The members of the CSIRT are trained in how to respond to an incident. </a:t>
            </a:r>
            <a:endParaRPr lang="en-US" sz="1600" dirty="0" smtClean="0"/>
          </a:p>
          <a:p>
            <a:pPr marL="369887"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Detection </a:t>
            </a:r>
            <a:r>
              <a:rPr lang="en-US" sz="1600" b="1" dirty="0"/>
              <a:t>and Analysis</a:t>
            </a:r>
            <a:r>
              <a:rPr lang="en-US" sz="1600" dirty="0"/>
              <a:t> </a:t>
            </a:r>
            <a:r>
              <a:rPr lang="en-US" sz="1600" dirty="0" smtClean="0"/>
              <a:t>– CSIRT quickly </a:t>
            </a:r>
            <a:r>
              <a:rPr lang="en-US" sz="1600" dirty="0"/>
              <a:t>identifies, analyzes, and validates an incident.</a:t>
            </a:r>
          </a:p>
          <a:p>
            <a:pPr marL="369887" lvl="1">
              <a:buFont typeface="Arial" panose="020B0604020202020204" pitchFamily="34" charset="0"/>
              <a:buChar char="•"/>
            </a:pPr>
            <a:r>
              <a:rPr lang="en-US" sz="1600" b="1" dirty="0"/>
              <a:t>Containment, Eradication, and </a:t>
            </a:r>
            <a:r>
              <a:rPr lang="en-US" sz="1600" b="1" dirty="0" smtClean="0"/>
              <a:t>Recovery </a:t>
            </a:r>
            <a:r>
              <a:rPr lang="en-US" sz="1600" dirty="0"/>
              <a:t>– </a:t>
            </a:r>
            <a:r>
              <a:rPr lang="en-US" sz="1600" dirty="0" smtClean="0"/>
              <a:t>CSIRT </a:t>
            </a:r>
            <a:r>
              <a:rPr lang="en-US" sz="1600" dirty="0"/>
              <a:t>i</a:t>
            </a:r>
            <a:r>
              <a:rPr lang="en-US" sz="1600" dirty="0" smtClean="0"/>
              <a:t>mplements </a:t>
            </a:r>
            <a:r>
              <a:rPr lang="en-US" sz="1600" dirty="0"/>
              <a:t>procedures to contain the threat, eradicate the impact on organizational assets, and use backups to restore data and software. </a:t>
            </a:r>
            <a:endParaRPr lang="en-US" sz="1600" dirty="0" smtClean="0"/>
          </a:p>
          <a:p>
            <a:pPr marL="369887"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Post-Incident </a:t>
            </a:r>
            <a:r>
              <a:rPr lang="en-US" sz="1600" b="1" dirty="0"/>
              <a:t>Activities</a:t>
            </a:r>
            <a:r>
              <a:rPr lang="en-US" sz="1600" dirty="0"/>
              <a:t> </a:t>
            </a:r>
            <a:r>
              <a:rPr lang="en-US" sz="1600" dirty="0" smtClean="0"/>
              <a:t>– CSIRT </a:t>
            </a:r>
            <a:r>
              <a:rPr lang="en-US" sz="1600" dirty="0"/>
              <a:t>d</a:t>
            </a:r>
            <a:r>
              <a:rPr lang="en-US" sz="1600" dirty="0" smtClean="0"/>
              <a:t>ocuments </a:t>
            </a:r>
            <a:r>
              <a:rPr lang="en-US" sz="1600" dirty="0"/>
              <a:t>how the incident was handled, recommends changes for future response, and specifies how to avoid a reoccurrence.</a:t>
            </a:r>
          </a:p>
          <a:p>
            <a:pPr marL="192087" indent="0">
              <a:spcBef>
                <a:spcPts val="300"/>
              </a:spcBef>
              <a:spcAft>
                <a:spcPts val="300"/>
              </a:spcAft>
              <a:buClrTx/>
              <a:buNone/>
            </a:pPr>
            <a:endParaRPr lang="en-US" sz="1600" dirty="0" smtClean="0"/>
          </a:p>
          <a:p>
            <a:pPr marL="0" indent="0">
              <a:spcBef>
                <a:spcPts val="300"/>
              </a:spcBef>
              <a:spcAft>
                <a:spcPts val="300"/>
              </a:spcAft>
              <a:buClrTx/>
              <a:buNone/>
            </a:pP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06" y="3077880"/>
            <a:ext cx="5824394" cy="16875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97731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IN" dirty="0"/>
              <a:t>Preparation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1" y="798944"/>
            <a:ext cx="8809815" cy="13459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preparation </a:t>
            </a:r>
            <a:r>
              <a:rPr lang="en-US" sz="1600" dirty="0" smtClean="0"/>
              <a:t>phase is when the </a:t>
            </a:r>
            <a:r>
              <a:rPr lang="en-US" sz="1600" dirty="0"/>
              <a:t>CSIRT is created and trained. </a:t>
            </a:r>
            <a:r>
              <a:rPr lang="en-US" sz="1600" dirty="0" smtClean="0"/>
              <a:t>The </a:t>
            </a:r>
            <a:r>
              <a:rPr lang="en-US" sz="1600" dirty="0"/>
              <a:t>tools and assets that will be needed by the team to investigate incidents are acquired and deployed.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e</a:t>
            </a:r>
            <a:r>
              <a:rPr lang="en-US" sz="1600" dirty="0" smtClean="0"/>
              <a:t>xamples </a:t>
            </a:r>
            <a:r>
              <a:rPr lang="en-US" sz="1600" dirty="0"/>
              <a:t>of </a:t>
            </a:r>
            <a:r>
              <a:rPr lang="en-US" sz="1600" dirty="0" smtClean="0"/>
              <a:t>actions in the </a:t>
            </a:r>
            <a:r>
              <a:rPr lang="en-US" sz="1600" dirty="0"/>
              <a:t>preparation </a:t>
            </a:r>
            <a:r>
              <a:rPr lang="en-US" sz="1600" dirty="0" smtClean="0"/>
              <a:t>phase are as follows: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Facilities </a:t>
            </a:r>
            <a:r>
              <a:rPr lang="en-US" sz="1600" dirty="0"/>
              <a:t>to host the response team and the SOC are created</a:t>
            </a:r>
            <a:r>
              <a:rPr lang="en-US" sz="1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Risk assessments are used to implement controls that will limit the number of incidents</a:t>
            </a:r>
            <a:r>
              <a:rPr lang="en-IN" sz="1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User security awareness training materials are developed</a:t>
            </a:r>
            <a:r>
              <a:rPr lang="en-IN" sz="1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Necessary hardware and software for incident analysis and mitigation is acquired. </a:t>
            </a:r>
            <a:endParaRPr lang="en-US" sz="16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 smtClean="0"/>
          </a:p>
          <a:p>
            <a:pPr marL="0" indent="0">
              <a:spcBef>
                <a:spcPts val="300"/>
              </a:spcBef>
              <a:spcAft>
                <a:spcPts val="300"/>
              </a:spcAft>
              <a:buClrTx/>
              <a:buNone/>
            </a:pP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5671"/>
          <a:stretch/>
        </p:blipFill>
        <p:spPr bwMode="auto">
          <a:xfrm>
            <a:off x="1424909" y="3050832"/>
            <a:ext cx="5895066" cy="1634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4112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IN" dirty="0"/>
              <a:t>Detection and Analysis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326" y="898527"/>
            <a:ext cx="8918457" cy="1345945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Different types of incidents will require different responses</a:t>
            </a:r>
            <a:r>
              <a:rPr lang="en-US" sz="1600" dirty="0" smtClean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b="1" dirty="0" smtClean="0"/>
              <a:t>Attack Vectors</a:t>
            </a:r>
            <a:r>
              <a:rPr lang="en-US" sz="1600" dirty="0" smtClean="0"/>
              <a:t>: Web, Email, Loss or Theft, Impersonation, Attrition and Media.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b="1" dirty="0" smtClean="0"/>
              <a:t>Detection: </a:t>
            </a:r>
            <a:r>
              <a:rPr lang="en-US" sz="1600" dirty="0" smtClean="0"/>
              <a:t>Automated detection - Antivirus software, IDS, manual detection - user reports.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b="1" dirty="0" smtClean="0"/>
              <a:t>Analysis</a:t>
            </a:r>
            <a:r>
              <a:rPr lang="en-US" sz="1600" dirty="0" smtClean="0"/>
              <a:t>: Use Network and System Profiling to determine the validity of security incidents.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b="1" dirty="0" smtClean="0"/>
              <a:t>Scoping</a:t>
            </a:r>
            <a:r>
              <a:rPr lang="en-US" sz="1600" dirty="0" smtClean="0"/>
              <a:t>: Provide information on the </a:t>
            </a:r>
            <a:r>
              <a:rPr lang="en-IN" sz="1600" dirty="0" smtClean="0"/>
              <a:t>containment </a:t>
            </a:r>
            <a:r>
              <a:rPr lang="en-IN" sz="1600" dirty="0"/>
              <a:t>of the incident and deeper analysis of the effects of the </a:t>
            </a:r>
            <a:r>
              <a:rPr lang="en-IN" sz="1600" dirty="0" smtClean="0"/>
              <a:t>incident.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0" indent="0">
              <a:buNone/>
            </a:pPr>
            <a:endParaRPr lang="en-US" sz="1600" dirty="0"/>
          </a:p>
          <a:p>
            <a:pPr marL="192087" indent="0">
              <a:buClrTx/>
              <a:buNone/>
            </a:pPr>
            <a:endParaRPr lang="en-US" sz="1600" dirty="0" smtClean="0"/>
          </a:p>
          <a:p>
            <a:pPr marL="0" indent="0">
              <a:buClrTx/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65009" y="3132486"/>
            <a:ext cx="2904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rgbClr val="000000"/>
                </a:solidFill>
              </a:rPr>
              <a:t>Incident Notification</a:t>
            </a:r>
            <a:r>
              <a:rPr lang="en-IN" sz="1600" dirty="0" smtClean="0">
                <a:solidFill>
                  <a:srgbClr val="000000"/>
                </a:solidFill>
              </a:rPr>
              <a:t>: Notify appropriate stakeholders </a:t>
            </a:r>
            <a:r>
              <a:rPr lang="en-IN" sz="1600" dirty="0">
                <a:solidFill>
                  <a:srgbClr val="000000"/>
                </a:solidFill>
              </a:rPr>
              <a:t>and outside </a:t>
            </a:r>
            <a:r>
              <a:rPr lang="en-IN" sz="1600" dirty="0" smtClean="0">
                <a:solidFill>
                  <a:srgbClr val="000000"/>
                </a:solidFill>
              </a:rPr>
              <a:t>parties, once the incident </a:t>
            </a:r>
            <a:r>
              <a:rPr lang="en-IN" sz="1600" dirty="0">
                <a:solidFill>
                  <a:srgbClr val="000000"/>
                </a:solidFill>
              </a:rPr>
              <a:t>is analyzed and prioritized,</a:t>
            </a:r>
            <a:endParaRPr lang="en-IN" sz="16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t="10550" b="4242"/>
          <a:stretch/>
        </p:blipFill>
        <p:spPr>
          <a:xfrm>
            <a:off x="3269822" y="3039695"/>
            <a:ext cx="5740826" cy="1641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6322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IN" dirty="0"/>
              <a:t>Containment, Eradication, and Recovery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2" y="798944"/>
            <a:ext cx="9099525" cy="1345945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After determining the validity of the incident through detection and analysis, </a:t>
            </a:r>
            <a:r>
              <a:rPr lang="en-US" sz="1600" dirty="0"/>
              <a:t>it must be </a:t>
            </a:r>
            <a:r>
              <a:rPr lang="en-US" sz="1600" dirty="0" smtClean="0"/>
              <a:t>contained.</a:t>
            </a:r>
          </a:p>
          <a:p>
            <a:pPr marL="474662" lvl="1" indent="-285750">
              <a:buClrTx/>
            </a:pPr>
            <a:r>
              <a:rPr lang="en-US" sz="1600" b="1" dirty="0" smtClean="0"/>
              <a:t>Containment Strategy</a:t>
            </a:r>
            <a:r>
              <a:rPr lang="en-US" sz="1600" dirty="0" smtClean="0"/>
              <a:t>: For </a:t>
            </a:r>
            <a:r>
              <a:rPr lang="en-US" sz="1600" dirty="0"/>
              <a:t>every type of incident, a containment strategy should be created and </a:t>
            </a:r>
            <a:r>
              <a:rPr lang="en-US" sz="1600" dirty="0" smtClean="0"/>
              <a:t>enforced depending on some conditions.</a:t>
            </a:r>
            <a:endParaRPr lang="en-IN" sz="1600" dirty="0" smtClean="0"/>
          </a:p>
          <a:p>
            <a:pPr marL="474662" lvl="1" indent="-285750">
              <a:buClrTx/>
            </a:pPr>
            <a:r>
              <a:rPr lang="en-IN" sz="1600" b="1" dirty="0" smtClean="0"/>
              <a:t>Evidence</a:t>
            </a:r>
            <a:r>
              <a:rPr lang="en-IN" sz="1600" dirty="0" smtClean="0"/>
              <a:t>: During </a:t>
            </a:r>
            <a:r>
              <a:rPr lang="en-IN" sz="1600" dirty="0"/>
              <a:t>an incident, evidence must be gathered to resolve it. </a:t>
            </a:r>
            <a:r>
              <a:rPr lang="en-US" sz="1600" dirty="0" smtClean="0"/>
              <a:t>It is required for subsequent investigation </a:t>
            </a:r>
            <a:r>
              <a:rPr lang="en-US" sz="1600" dirty="0"/>
              <a:t>by authorities. </a:t>
            </a:r>
            <a:endParaRPr lang="en-US" sz="1600" dirty="0" smtClean="0"/>
          </a:p>
          <a:p>
            <a:pPr marL="474662" lvl="1" indent="-285750">
              <a:buClrTx/>
            </a:pPr>
            <a:r>
              <a:rPr lang="en-US" sz="1600" b="1" dirty="0" smtClean="0"/>
              <a:t>Attacker Identification</a:t>
            </a:r>
            <a:r>
              <a:rPr lang="en-US" sz="1600" dirty="0"/>
              <a:t>: Identifying attackers will minimize the impact on critical business assets and services. </a:t>
            </a:r>
            <a:endParaRPr lang="en-US" sz="1600" dirty="0" smtClean="0"/>
          </a:p>
          <a:p>
            <a:pPr marL="474662" lvl="1" indent="-285750">
              <a:buClrTx/>
            </a:pPr>
            <a:endParaRPr lang="en-US" sz="1600" dirty="0" smtClean="0"/>
          </a:p>
          <a:p>
            <a:pPr marL="474662" lvl="1" indent="-285750">
              <a:buClrTx/>
            </a:pPr>
            <a:endParaRPr lang="en-US" sz="1600" dirty="0"/>
          </a:p>
          <a:p>
            <a:pPr marL="0" indent="0">
              <a:buClrTx/>
              <a:buNone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8953"/>
          <a:stretch/>
        </p:blipFill>
        <p:spPr>
          <a:xfrm>
            <a:off x="4037846" y="3141559"/>
            <a:ext cx="4977080" cy="1483747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07823" y="3141560"/>
            <a:ext cx="3711917" cy="15843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Eradication, recovery, and </a:t>
            </a:r>
            <a:r>
              <a:rPr lang="en-US" sz="1600" b="1" dirty="0" smtClean="0">
                <a:solidFill>
                  <a:srgbClr val="000000"/>
                </a:solidFill>
              </a:rPr>
              <a:t>remediation</a:t>
            </a:r>
            <a:r>
              <a:rPr lang="en-US" sz="1600" dirty="0" smtClean="0">
                <a:solidFill>
                  <a:srgbClr val="000000"/>
                </a:solidFill>
              </a:rPr>
              <a:t>: to eradicate, identify all hosts </a:t>
            </a:r>
            <a:r>
              <a:rPr lang="en-US" sz="1600" dirty="0">
                <a:solidFill>
                  <a:srgbClr val="000000"/>
                </a:solidFill>
              </a:rPr>
              <a:t>that need </a:t>
            </a:r>
            <a:r>
              <a:rPr lang="en-US" sz="1600" dirty="0" smtClean="0">
                <a:solidFill>
                  <a:srgbClr val="000000"/>
                </a:solidFill>
              </a:rPr>
              <a:t>remediation; </a:t>
            </a:r>
            <a:r>
              <a:rPr lang="en-US" sz="1600" dirty="0">
                <a:solidFill>
                  <a:srgbClr val="000000"/>
                </a:solidFill>
              </a:rPr>
              <a:t>to recover hosts, use clean and recent backups, or rebuild them with installation </a:t>
            </a:r>
            <a:r>
              <a:rPr lang="en-US" sz="1600" dirty="0" smtClean="0">
                <a:solidFill>
                  <a:srgbClr val="000000"/>
                </a:solidFill>
              </a:rPr>
              <a:t>media.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4670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IN" dirty="0"/>
              <a:t>Post-Incident Activities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1" y="798944"/>
            <a:ext cx="8846029" cy="13459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</a:t>
            </a:r>
            <a:r>
              <a:rPr lang="en-US" sz="1600" dirty="0" smtClean="0"/>
              <a:t>t </a:t>
            </a:r>
            <a:r>
              <a:rPr lang="en-US" sz="1600" dirty="0"/>
              <a:t>is important to </a:t>
            </a:r>
            <a:r>
              <a:rPr lang="en-US" sz="1600" dirty="0" smtClean="0"/>
              <a:t>periodically meet with all the parties </a:t>
            </a:r>
            <a:r>
              <a:rPr lang="en-US" sz="1600" dirty="0"/>
              <a:t>involved to discuss the events that took place and the actions of all of the individuals while handling the incident</a:t>
            </a:r>
            <a:r>
              <a:rPr lang="en-US" sz="1600" dirty="0" smtClean="0"/>
              <a:t>.</a:t>
            </a:r>
          </a:p>
          <a:p>
            <a:pPr marL="180975" indent="0">
              <a:spcBef>
                <a:spcPts val="300"/>
              </a:spcBef>
              <a:spcAft>
                <a:spcPts val="300"/>
              </a:spcAft>
              <a:buClrTx/>
              <a:buNone/>
            </a:pPr>
            <a:r>
              <a:rPr lang="en-US" sz="1600" b="1" dirty="0" smtClean="0"/>
              <a:t>Lessons-based hardening</a:t>
            </a:r>
            <a:r>
              <a:rPr lang="en-US" sz="1600" dirty="0" smtClean="0"/>
              <a:t>:</a:t>
            </a:r>
          </a:p>
          <a:p>
            <a:pPr marL="473075" lvl="1" indent="-201613">
              <a:buClrTx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organization should hold a “lessons learned” meeting </a:t>
            </a:r>
            <a:r>
              <a:rPr lang="en-US" sz="1600" dirty="0" smtClean="0"/>
              <a:t>to:</a:t>
            </a:r>
          </a:p>
          <a:p>
            <a:pPr marL="533400" lvl="5" indent="250825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eview </a:t>
            </a:r>
            <a:r>
              <a:rPr lang="en-US" sz="1600" dirty="0">
                <a:solidFill>
                  <a:srgbClr val="000000"/>
                </a:solidFill>
              </a:rPr>
              <a:t>the effectiveness of the incident handling </a:t>
            </a:r>
            <a:r>
              <a:rPr lang="en-US" sz="1600" dirty="0" smtClean="0">
                <a:solidFill>
                  <a:srgbClr val="000000"/>
                </a:solidFill>
              </a:rPr>
              <a:t>process. </a:t>
            </a:r>
          </a:p>
          <a:p>
            <a:pPr marL="533400" lvl="5" indent="250825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dentify </a:t>
            </a:r>
            <a:r>
              <a:rPr lang="en-US" sz="1600" dirty="0">
                <a:solidFill>
                  <a:srgbClr val="000000"/>
                </a:solidFill>
              </a:rPr>
              <a:t>necessary hardening needed for existing security controls and practices.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64" y="2723016"/>
            <a:ext cx="6553736" cy="1992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0363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US" dirty="0"/>
              <a:t>Incident Data Collection and Retention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2" y="798945"/>
            <a:ext cx="8255659" cy="3146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 below table summarizes the incident data collection and retention: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35049"/>
              </p:ext>
            </p:extLst>
          </p:nvPr>
        </p:nvGraphicFramePr>
        <p:xfrm>
          <a:off x="289711" y="1200658"/>
          <a:ext cx="857363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399"/>
                <a:gridCol w="4086233"/>
              </a:tblGrid>
              <a:tr h="27505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Incident Data Collection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Retention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The collected data after the lessons-learned meeting can be used to: </a:t>
                      </a:r>
                    </a:p>
                    <a:p>
                      <a:pPr marL="53340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Determine the incident cost for budgeting</a:t>
                      </a:r>
                    </a:p>
                    <a:p>
                      <a:pPr marL="53340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Determine the effectiveness of the CSIRT</a:t>
                      </a:r>
                    </a:p>
                    <a:p>
                      <a:pPr marL="53340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Identify possible security weaknesses throughout the system </a:t>
                      </a:r>
                    </a:p>
                    <a:p>
                      <a:pPr marL="2857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The time of each incident provides an insight into the total amount of labor used and the total time of each phase of the incident response process.</a:t>
                      </a:r>
                    </a:p>
                    <a:p>
                      <a:pPr marL="285750" marR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Only collect data that can be used to define and refine the incident handling process.</a:t>
                      </a:r>
                    </a:p>
                    <a:p>
                      <a:pPr marL="285750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Perform an objective assessment of each Incident.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Some of the determining factors for evidence retention:</a:t>
                      </a:r>
                    </a:p>
                    <a:p>
                      <a:pPr marL="477837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/>
                        <a:t>Prosecution</a:t>
                      </a:r>
                      <a:r>
                        <a:rPr lang="en-US" sz="1400" dirty="0" smtClean="0"/>
                        <a:t> - When an attacker will be prosecuted because of a security incident, the evidence should be retained until after all legal actions have been completed.</a:t>
                      </a:r>
                    </a:p>
                    <a:p>
                      <a:pPr marL="477837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/>
                        <a:t>Data Type</a:t>
                      </a:r>
                      <a:r>
                        <a:rPr lang="en-US" sz="1400" dirty="0" smtClean="0"/>
                        <a:t> - An organization may specify that specific types of data should be kept for a specific period of time. </a:t>
                      </a:r>
                    </a:p>
                    <a:p>
                      <a:pPr marL="477837" indent="-2857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/>
                        <a:t>Cost</a:t>
                      </a:r>
                      <a:r>
                        <a:rPr lang="en-US" sz="1400" dirty="0" smtClean="0"/>
                        <a:t> - If there is a lot of hardware and storage media that needs to be stored for a long time, it can become costly.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56191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US" dirty="0"/>
              <a:t>Reporting Requirements and Information Sharing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2" y="798944"/>
            <a:ext cx="8776654" cy="13459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Governmental regulations should be consulted by the legal team to </a:t>
            </a:r>
            <a:r>
              <a:rPr lang="en-US" sz="1600" dirty="0" smtClean="0"/>
              <a:t>determine </a:t>
            </a:r>
            <a:r>
              <a:rPr lang="en-US" sz="1600" dirty="0"/>
              <a:t>the organization’s responsibility for reporting the incident. </a:t>
            </a:r>
            <a:endParaRPr lang="en-US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anagement needs </a:t>
            </a:r>
            <a:r>
              <a:rPr lang="en-US" sz="1600" dirty="0"/>
              <a:t>to determine what additional communication is necessary with other stakeholders, such as customers, vendors, </a:t>
            </a:r>
            <a:r>
              <a:rPr lang="en-US" sz="1600" dirty="0" smtClean="0"/>
              <a:t>partners</a:t>
            </a:r>
            <a:r>
              <a:rPr lang="en-US" sz="1600" dirty="0"/>
              <a:t> </a:t>
            </a:r>
            <a:r>
              <a:rPr lang="en-US" sz="1600" dirty="0" smtClean="0"/>
              <a:t>and so on.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NIST recommends that an </a:t>
            </a:r>
            <a:r>
              <a:rPr lang="en-US" sz="1600" dirty="0" smtClean="0"/>
              <a:t>organization coordinate </a:t>
            </a:r>
            <a:r>
              <a:rPr lang="en-US" sz="1600" dirty="0"/>
              <a:t>with organizations to share details for the </a:t>
            </a:r>
            <a:r>
              <a:rPr lang="en-US" sz="1600" dirty="0" smtClean="0"/>
              <a:t>incident. </a:t>
            </a:r>
            <a:r>
              <a:rPr lang="en-IN" sz="1600" dirty="0" smtClean="0"/>
              <a:t>The </a:t>
            </a:r>
            <a:r>
              <a:rPr lang="en-IN" sz="1600" dirty="0"/>
              <a:t>critical recommendations from NIST for sharing information are as follows:</a:t>
            </a:r>
            <a:endParaRPr lang="en-US" sz="1600" dirty="0" smtClean="0"/>
          </a:p>
          <a:p>
            <a:pPr marL="442913" indent="-2524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Plan incident coordination with external parties before incidents occur.</a:t>
            </a:r>
          </a:p>
          <a:p>
            <a:pPr marL="442913" indent="-2524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Consult with the legal department before initiating any coordination efforts.</a:t>
            </a:r>
          </a:p>
          <a:p>
            <a:pPr marL="442913" indent="-2524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Perform incident information sharing throughout the incident response life cycle.</a:t>
            </a:r>
          </a:p>
          <a:p>
            <a:pPr marL="442913" indent="-2524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Attempt to automate as much of the information sharing process as possible.</a:t>
            </a:r>
          </a:p>
          <a:p>
            <a:pPr marL="442913" indent="-2524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Balance the benefits of information sharing with the drawbacks of sharing sensitive information.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034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600" dirty="0"/>
              <a:t>Incident Response</a:t>
            </a:r>
          </a:p>
          <a:p>
            <a:r>
              <a:rPr lang="en-IN" dirty="0"/>
              <a:t>Lab - Incident Handling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2" y="798944"/>
            <a:ext cx="8776654" cy="134594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In </a:t>
            </a:r>
            <a:r>
              <a:rPr lang="en-US" sz="1600" dirty="0"/>
              <a:t>this lab, you will apply your knowledge of security incident handling procedures to formulate questions about given incident scenarios.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444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057" y="1287549"/>
            <a:ext cx="8599985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28.5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Digital Forensics and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Incident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Analysis and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Response 			Summary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092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8" y="41393"/>
            <a:ext cx="6855511" cy="757551"/>
          </a:xfrm>
        </p:spPr>
        <p:txBody>
          <a:bodyPr/>
          <a:lstStyle/>
          <a:p>
            <a:r>
              <a:rPr lang="en-US" sz="1600" dirty="0"/>
              <a:t>Digital Forensics and Incident Analysis and Response </a:t>
            </a:r>
            <a:r>
              <a:rPr lang="en-US" sz="1600" dirty="0" smtClean="0"/>
              <a:t>Summary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0120" y="801475"/>
            <a:ext cx="8782493" cy="3887483"/>
          </a:xfrm>
        </p:spPr>
        <p:txBody>
          <a:bodyPr/>
          <a:lstStyle/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 smtClean="0"/>
              <a:t>Digital </a:t>
            </a:r>
            <a:r>
              <a:rPr lang="en-US" sz="1600" dirty="0"/>
              <a:t>forensics is the recovery and investigation of information found on digital devices as it relates to criminal activity</a:t>
            </a:r>
            <a:r>
              <a:rPr lang="en-US" sz="1600" dirty="0" smtClean="0"/>
              <a:t>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Indicators of compromise are the evidence that a </a:t>
            </a:r>
            <a:r>
              <a:rPr lang="en-US" sz="1600" dirty="0" smtClean="0"/>
              <a:t>cyber security </a:t>
            </a:r>
            <a:r>
              <a:rPr lang="en-US" sz="1600" dirty="0"/>
              <a:t>incident has occurred</a:t>
            </a:r>
            <a:r>
              <a:rPr lang="en-US" sz="1600" dirty="0" smtClean="0"/>
              <a:t>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forensic process includes four steps: collection, examination, analysis, and reporting. </a:t>
            </a:r>
            <a:endParaRPr lang="en-US" sz="1600" dirty="0" smtClean="0"/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legal </a:t>
            </a:r>
            <a:r>
              <a:rPr lang="en-US" sz="1600" dirty="0" smtClean="0"/>
              <a:t>proceedings, evidence </a:t>
            </a:r>
            <a:r>
              <a:rPr lang="en-US" sz="1600" dirty="0"/>
              <a:t>is broadly classified as </a:t>
            </a:r>
            <a:r>
              <a:rPr lang="en-US" sz="1600" dirty="0" smtClean="0"/>
              <a:t>direct, indirect, best evidence </a:t>
            </a:r>
            <a:r>
              <a:rPr lang="en-US" sz="1600" dirty="0"/>
              <a:t>and </a:t>
            </a:r>
            <a:r>
              <a:rPr lang="en-US" sz="1600" dirty="0" smtClean="0"/>
              <a:t>corroborating evidence.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Threat attribution refers to the act of determining the individual, organization, or nation responsible for a successful intrusion or attack incident.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In an evidence-based investigation, the incident response team correlates Tactics, Techniques, and Procedures (TTP) that were used in the incident with other known exploits.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929511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</a:t>
            </a:r>
            <a:r>
              <a:rPr lang="en-US" dirty="0" smtClean="0"/>
              <a:t>28: </a:t>
            </a:r>
            <a:r>
              <a:rPr lang="en-US" dirty="0"/>
              <a:t>Activities</a:t>
            </a:r>
          </a:p>
        </p:txBody>
      </p:sp>
      <p:sp>
        <p:nvSpPr>
          <p:cNvPr id="6147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692879"/>
              </p:ext>
            </p:extLst>
          </p:nvPr>
        </p:nvGraphicFramePr>
        <p:xfrm>
          <a:off x="287601" y="1199920"/>
          <a:ext cx="8229418" cy="194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2226">
                  <a:extLst>
                    <a:ext uri="{9D8B030D-6E8A-4147-A177-3AD203B41FA5}">
                      <a16:colId xmlns:a16="http://schemas.microsoft.com/office/drawing/2014/main" xmlns="" val="3156509146"/>
                    </a:ext>
                  </a:extLst>
                </a:gridCol>
                <a:gridCol w="3503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6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052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708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28.1.3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 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Steps in the Digital Forensics Process</a:t>
                      </a:r>
                      <a:endParaRPr lang="en-IN" sz="11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</a:tr>
              <a:tr h="227708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28.1.5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 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Type of Evidence</a:t>
                      </a:r>
                      <a:endParaRPr lang="en-IN" sz="11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</a:tr>
              <a:tr h="227708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28.2.9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 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Kill Chain Step</a:t>
                      </a:r>
                      <a:endParaRPr lang="en-IN" sz="11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708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28.3.4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Diamond Model Features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039725069"/>
                  </a:ext>
                </a:extLst>
              </a:tr>
              <a:tr h="227708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28.4.2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Incident Response Plan Elements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74708435"/>
                  </a:ext>
                </a:extLst>
              </a:tr>
              <a:tr h="227708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28.4.11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Understanding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Incident Handling Term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001172460"/>
                  </a:ext>
                </a:extLst>
              </a:tr>
              <a:tr h="227708">
                <a:tc>
                  <a:txBody>
                    <a:bodyPr/>
                    <a:lstStyle/>
                    <a:p>
                      <a:pPr marL="0" algn="l" defTabSz="685777" rtl="0" eaLnBrk="1" latinLnBrk="0" hangingPunct="1"/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28.4.12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 Handling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endParaRPr lang="en-US" sz="1100" b="0" i="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8" y="41393"/>
            <a:ext cx="6855511" cy="757551"/>
          </a:xfrm>
        </p:spPr>
        <p:txBody>
          <a:bodyPr/>
          <a:lstStyle/>
          <a:p>
            <a:r>
              <a:rPr lang="en-US" sz="1600" dirty="0"/>
              <a:t>Digital Forensics and Incident Analysis and Response </a:t>
            </a:r>
            <a:r>
              <a:rPr lang="en-US" sz="1600" dirty="0" smtClean="0"/>
              <a:t>Summary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0120" y="801475"/>
            <a:ext cx="8782493" cy="3887483"/>
          </a:xfrm>
        </p:spPr>
        <p:txBody>
          <a:bodyPr/>
          <a:lstStyle/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MITRE Adversarial Tactics, Techniques &amp; Common Knowledge (ATT&amp;CK) Framework enables the ability to detect attacker tactics, techniques, and procedures (TTP) as part of threat defense and attack attribution</a:t>
            </a:r>
            <a:r>
              <a:rPr lang="en-US" sz="1600" dirty="0" smtClean="0"/>
              <a:t>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Cyber Kill Chain was developed to identify and prevent cyber intrusions</a:t>
            </a:r>
            <a:r>
              <a:rPr lang="en-US" sz="1600" dirty="0" smtClean="0"/>
              <a:t>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The steps in the Cyber Kill Chain are reconnaissance, weaponization, delivery, exploitation, installation, command and control, and actions on objectives. </a:t>
            </a:r>
            <a:endParaRPr lang="en-US" sz="1600" dirty="0" smtClean="0"/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The Diamond Model of Intrusion Analysis represents a security incident or event.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/>
              <a:t>The four core features of an intrusion event are adversary, capability, infrastructure and victim. 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 smtClean="0"/>
              <a:t>Incident </a:t>
            </a:r>
            <a:r>
              <a:rPr lang="en-US" sz="1600" dirty="0"/>
              <a:t>Response involves the methods, policies, and procedures that are used by an organization to respond to a cyber attack. </a:t>
            </a:r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2" indent="-2857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4103583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</a:t>
            </a:r>
            <a:r>
              <a:rPr lang="en-US" sz="1400" dirty="0" smtClean="0">
                <a:latin typeface="Arial" charset="0"/>
              </a:rPr>
              <a:t>28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74318"/>
              </p:ext>
            </p:extLst>
          </p:nvPr>
        </p:nvGraphicFramePr>
        <p:xfrm>
          <a:off x="144463" y="798513"/>
          <a:ext cx="8853486" cy="302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162">
                  <a:extLst>
                    <a:ext uri="{9D8B030D-6E8A-4147-A177-3AD203B41FA5}">
                      <a16:colId xmlns:a16="http://schemas.microsoft.com/office/drawing/2014/main" xmlns="" val="2731093094"/>
                    </a:ext>
                  </a:extLst>
                </a:gridCol>
                <a:gridCol w="2863048">
                  <a:extLst>
                    <a:ext uri="{9D8B030D-6E8A-4147-A177-3AD203B41FA5}">
                      <a16:colId xmlns:a16="http://schemas.microsoft.com/office/drawing/2014/main" xmlns="" val="2353496225"/>
                    </a:ext>
                  </a:extLst>
                </a:gridCol>
                <a:gridCol w="3039276">
                  <a:extLst>
                    <a:ext uri="{9D8B030D-6E8A-4147-A177-3AD203B41FA5}">
                      <a16:colId xmlns:a16="http://schemas.microsoft.com/office/drawing/2014/main" xmlns="" val="28195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Digital Forensic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Corroborating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 evidence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Best evidence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Chain of Custody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Threat Attribution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Tactics, Techniques and Procedures (TTP)</a:t>
                      </a:r>
                      <a:endParaRPr lang="en-US" sz="16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MITRE Adversarial Tactics, Techniques &amp; Common Knowledge (ATT&amp;CK) </a:t>
                      </a:r>
                      <a:endParaRPr lang="en-US" sz="16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Cyber Kill Chain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Adversary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Diamond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 Model of Intrusion Analysis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Incident Response Capability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Computer Security Incident Handling Guide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Computer Security Incident Response Capability (CSIRC)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Incident Response policy</a:t>
                      </a:r>
                      <a:endParaRPr lang="en-US" sz="1600" b="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Incident Response Plan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Standard Operating Procedures(SOD)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Cyber security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 Maturity Model Certification(CMMC)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Containment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Eradication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Precursor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</a:rPr>
                        <a:t>Lessons-based hardening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37075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28: </a:t>
            </a:r>
            <a:r>
              <a:rPr lang="en-US" dirty="0"/>
              <a:t>Best Practices</a:t>
            </a:r>
          </a:p>
        </p:txBody>
      </p:sp>
      <p:sp>
        <p:nvSpPr>
          <p:cNvPr id="11266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</a:t>
            </a:r>
            <a:r>
              <a:rPr lang="en-US" sz="1600" dirty="0" smtClean="0"/>
              <a:t>28, </a:t>
            </a:r>
            <a:r>
              <a:rPr lang="en-US" sz="1600" dirty="0"/>
              <a:t>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</a:t>
            </a:r>
            <a:r>
              <a:rPr lang="en-US" sz="1600" dirty="0" smtClean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</a:t>
            </a:r>
            <a:r>
              <a:rPr lang="en-US" sz="1600" dirty="0" smtClean="0"/>
              <a:t>28.1</a:t>
            </a:r>
            <a:endParaRPr lang="en-US" sz="1600" dirty="0"/>
          </a:p>
          <a:p>
            <a:pPr lvl="1"/>
            <a:r>
              <a:rPr lang="en-US" sz="1600" dirty="0" smtClean="0"/>
              <a:t>Explain the digital forensic process with a real life example.</a:t>
            </a:r>
          </a:p>
          <a:p>
            <a:pPr lvl="1"/>
            <a:r>
              <a:rPr lang="en-US" sz="1600" dirty="0" smtClean="0"/>
              <a:t>Define types of evidences. Later, provide examples to the learners and ask them to identify.</a:t>
            </a:r>
          </a:p>
          <a:p>
            <a:pPr lvl="1"/>
            <a:r>
              <a:rPr lang="en-US" sz="1600" dirty="0" smtClean="0"/>
              <a:t>Describe </a:t>
            </a:r>
            <a:r>
              <a:rPr lang="en-IN" sz="1600" dirty="0"/>
              <a:t>a</a:t>
            </a:r>
            <a:r>
              <a:rPr lang="en-IN" sz="1600" dirty="0" smtClean="0"/>
              <a:t>n </a:t>
            </a:r>
            <a:r>
              <a:rPr lang="en-IN" sz="1600" dirty="0"/>
              <a:t>example of most volatile to least volatile evidence collection </a:t>
            </a:r>
            <a:r>
              <a:rPr lang="en-IN" sz="1600" dirty="0" smtClean="0"/>
              <a:t>order.</a:t>
            </a:r>
            <a:endParaRPr lang="en-US" sz="1600" dirty="0"/>
          </a:p>
          <a:p>
            <a:pPr marL="142875" lvl="1" indent="0">
              <a:buNone/>
            </a:pPr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1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28: </a:t>
            </a:r>
            <a:r>
              <a:rPr lang="en-US" dirty="0"/>
              <a:t>Best </a:t>
            </a:r>
            <a:r>
              <a:rPr lang="en-US" dirty="0" smtClean="0"/>
              <a:t>Practices (Contd.)</a:t>
            </a:r>
            <a:endParaRPr lang="en-US" dirty="0"/>
          </a:p>
        </p:txBody>
      </p:sp>
      <p:sp>
        <p:nvSpPr>
          <p:cNvPr id="11266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44064" y="798944"/>
            <a:ext cx="8999935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28.2</a:t>
            </a:r>
          </a:p>
          <a:p>
            <a:pPr lvl="1"/>
            <a:r>
              <a:rPr lang="en-US" altLang="ja-JP" sz="1600" dirty="0"/>
              <a:t>Discuss the steps in Cyber Kill Chain by writing each step on the whiteboard so as to give the learners an entire overview of Cyber Kill Chain</a:t>
            </a:r>
            <a:r>
              <a:rPr lang="en-US" altLang="ja-JP" sz="1600" dirty="0" smtClean="0"/>
              <a:t>.</a:t>
            </a:r>
            <a:endParaRPr lang="en-US" sz="1600" dirty="0" smtClean="0"/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sz="1600" dirty="0"/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 smtClean="0"/>
              <a:t>Topic 28.3</a:t>
            </a:r>
            <a:endParaRPr lang="en-US" altLang="ja-JP" sz="1600" dirty="0"/>
          </a:p>
          <a:p>
            <a:pPr marL="542925" lvl="1"/>
            <a:r>
              <a:rPr lang="en-US" altLang="ja-JP" sz="1600" dirty="0" smtClean="0"/>
              <a:t>Brief the students on the Diamond model and explain pivoting with the help of an example.</a:t>
            </a:r>
          </a:p>
          <a:p>
            <a:pPr marL="542925" lvl="1"/>
            <a:r>
              <a:rPr lang="en-US" altLang="ja-JP" sz="1600" dirty="0" smtClean="0"/>
              <a:t>Differentiate between Diamond Model and Cyber Kill </a:t>
            </a:r>
            <a:r>
              <a:rPr lang="en-US" altLang="ja-JP" sz="1600" dirty="0"/>
              <a:t>C</a:t>
            </a:r>
            <a:r>
              <a:rPr lang="en-US" altLang="ja-JP" sz="1600" dirty="0" smtClean="0"/>
              <a:t>hain process.</a:t>
            </a:r>
            <a:endParaRPr lang="en-US" altLang="ja-JP" sz="1600" dirty="0"/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 smtClean="0"/>
              <a:t>Topic 28.4</a:t>
            </a:r>
            <a:endParaRPr lang="en-US" altLang="ja-JP" sz="1600" dirty="0"/>
          </a:p>
          <a:p>
            <a:pPr marL="542925" lvl="1"/>
            <a:r>
              <a:rPr lang="en-US" altLang="ja-JP" sz="1600" dirty="0" smtClean="0"/>
              <a:t>Introduce the NIST Computer Security Incident Handling Guide to the learners.</a:t>
            </a:r>
          </a:p>
          <a:p>
            <a:pPr marL="542925" lvl="1"/>
            <a:r>
              <a:rPr lang="en-US" altLang="ja-JP" sz="1600" dirty="0" smtClean="0"/>
              <a:t>Discuss the domain levels of </a:t>
            </a:r>
            <a:r>
              <a:rPr lang="en-US" sz="1600" dirty="0"/>
              <a:t>Cybersecurity Maturity Model </a:t>
            </a:r>
            <a:r>
              <a:rPr lang="en-US" sz="1600" dirty="0" smtClean="0"/>
              <a:t>Certification (CMMC).</a:t>
            </a:r>
          </a:p>
          <a:p>
            <a:pPr marL="542925" lvl="1"/>
            <a:r>
              <a:rPr lang="en-US" sz="1600" dirty="0" smtClean="0"/>
              <a:t>Use a flowchart to explain each phase of the NIST Response Lifecycle.</a:t>
            </a:r>
          </a:p>
          <a:p>
            <a:pPr marL="542925" lvl="1"/>
            <a:endParaRPr lang="en-US" altLang="ja-JP" sz="1600" dirty="0" smtClean="0"/>
          </a:p>
          <a:p>
            <a:pPr marL="542925" lvl="1"/>
            <a:endParaRPr lang="en-US" altLang="ja-JP" sz="1600" dirty="0"/>
          </a:p>
          <a:p>
            <a:pPr marL="0" lvl="1" indent="0">
              <a:buNone/>
            </a:pPr>
            <a:endParaRPr lang="en-US" altLang="ja-JP" sz="1600" dirty="0" smtClean="0"/>
          </a:p>
          <a:p>
            <a:pPr marL="327025" lvl="1" indent="0">
              <a:buNone/>
            </a:pPr>
            <a:endParaRPr lang="en-US" altLang="ja-JP" sz="1600" dirty="0" smtClean="0"/>
          </a:p>
          <a:p>
            <a:pPr marL="542925" lvl="1"/>
            <a:endParaRPr lang="en-US" altLang="ja-JP" sz="1600" dirty="0" smtClean="0"/>
          </a:p>
          <a:p>
            <a:pPr marL="542925" lvl="1"/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2343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71500" y="2249385"/>
            <a:ext cx="7006477" cy="64473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28: Digital Forensics and Incident Analysis and Response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6D781240-4B4A-4909-95BE-1BBBED592AB0}"/>
              </a:ext>
            </a:extLst>
          </p:cNvPr>
          <p:cNvSpPr txBox="1">
            <a:spLocks/>
          </p:cNvSpPr>
          <p:nvPr/>
        </p:nvSpPr>
        <p:spPr>
          <a:xfrm>
            <a:off x="469496" y="3502504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CyberOps Associate v1.0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99460" y="654206"/>
            <a:ext cx="9044539" cy="827461"/>
          </a:xfrm>
        </p:spPr>
        <p:txBody>
          <a:bodyPr/>
          <a:lstStyle/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Digital Forensics and Incident Analysis and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Objective: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Explain how the CyberOps Associate responds to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cyber security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incidents.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08736"/>
              </p:ext>
            </p:extLst>
          </p:nvPr>
        </p:nvGraphicFramePr>
        <p:xfrm>
          <a:off x="177421" y="1923312"/>
          <a:ext cx="8639033" cy="1676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8197">
                  <a:extLst>
                    <a:ext uri="{9D8B030D-6E8A-4147-A177-3AD203B41FA5}">
                      <a16:colId xmlns:a16="http://schemas.microsoft.com/office/drawing/2014/main" xmlns="" val="399010295"/>
                    </a:ext>
                  </a:extLst>
                </a:gridCol>
                <a:gridCol w="4810836">
                  <a:extLst>
                    <a:ext uri="{9D8B030D-6E8A-4147-A177-3AD203B41FA5}">
                      <a16:colId xmlns:a16="http://schemas.microsoft.com/office/drawing/2014/main" xmlns="" val="3417728144"/>
                    </a:ext>
                  </a:extLst>
                </a:gridCol>
              </a:tblGrid>
              <a:tr h="224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xmlns="" val="364302898"/>
                  </a:ext>
                </a:extLst>
              </a:tr>
              <a:tr h="263724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smtClean="0">
                          <a:effectLst/>
                        </a:rPr>
                        <a:t>Evidence </a:t>
                      </a:r>
                      <a:r>
                        <a:rPr lang="en-IN" b="1" dirty="0">
                          <a:effectLst/>
                        </a:rPr>
                        <a:t>Handling and Attack Attribution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Explain the role of digital forensics processes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3530891527"/>
                  </a:ext>
                </a:extLst>
              </a:tr>
              <a:tr h="263724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The Cyber Kill Chain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Identify the steps in the Cyber Kill Chain</a:t>
                      </a:r>
                    </a:p>
                  </a:txBody>
                  <a:tcPr marL="47625" marR="47625" marT="47625" marB="47625" anchor="ctr"/>
                </a:tc>
              </a:tr>
              <a:tr h="263724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The Diamond Model of Intrusion Analysis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Classify an intrusion event using the Diamond Model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662892947"/>
                  </a:ext>
                </a:extLst>
              </a:tr>
              <a:tr h="254659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Incident Response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Apply the NIST 800-61r2 incident handling procedures to a given incident scenario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28368636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29074</TotalTime>
  <Words>6304</Words>
  <Application>Microsoft Office PowerPoint</Application>
  <PresentationFormat>On-screen Show (16:9)</PresentationFormat>
  <Paragraphs>770</Paragraphs>
  <Slides>52</Slides>
  <Notes>51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Module 28: Digital Forensics and Incident Analysis and Response </vt:lpstr>
      <vt:lpstr>Instructor Materials – Module 28 Planning Guide</vt:lpstr>
      <vt:lpstr>What to Expect in this Module</vt:lpstr>
      <vt:lpstr>Check Your Understanding</vt:lpstr>
      <vt:lpstr>Module 28: Activities</vt:lpstr>
      <vt:lpstr>Module 28: Best Practices</vt:lpstr>
      <vt:lpstr>Module 28: Best Practices (Contd.)</vt:lpstr>
      <vt:lpstr>Module 28: Digital Forensics and Incident Analysis and Response</vt:lpstr>
      <vt:lpstr>Module Objectives</vt:lpstr>
      <vt:lpstr>28.1 Evidence Handling and    Attack Attribution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28.2 The Cyber Kill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28.3 The Diamond Model of    Intrusion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28.4 Incident Response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28.5 Digital Forensics and Incident Analysis and Response    Summary</vt:lpstr>
      <vt:lpstr>Digital Forensics and Incident Analysis and Response Summary What Did I Learn in this Module?</vt:lpstr>
      <vt:lpstr>Digital Forensics and Incident Analysis and Response Summary What Did I Learn in this Module?</vt:lpstr>
      <vt:lpstr>Module 28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Sneha Alex</cp:lastModifiedBy>
  <cp:revision>1214</cp:revision>
  <dcterms:created xsi:type="dcterms:W3CDTF">2016-08-22T22:27:36Z</dcterms:created>
  <dcterms:modified xsi:type="dcterms:W3CDTF">2020-08-13T05:24:01Z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