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57.xml" ContentType="application/vnd.openxmlformats-officedocument.presentationml.tags+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1"/>
  </p:notesMasterIdLst>
  <p:sldIdLst>
    <p:sldId id="513" r:id="rId2"/>
    <p:sldId id="730" r:id="rId3"/>
    <p:sldId id="1070" r:id="rId4"/>
    <p:sldId id="880" r:id="rId5"/>
    <p:sldId id="924" r:id="rId6"/>
    <p:sldId id="1052" r:id="rId7"/>
    <p:sldId id="1054" r:id="rId8"/>
    <p:sldId id="876" r:id="rId9"/>
    <p:sldId id="925" r:id="rId10"/>
    <p:sldId id="759" r:id="rId11"/>
    <p:sldId id="1124" r:id="rId12"/>
    <p:sldId id="1144" r:id="rId13"/>
    <p:sldId id="1145" r:id="rId14"/>
    <p:sldId id="1178" r:id="rId15"/>
    <p:sldId id="1146" r:id="rId16"/>
    <p:sldId id="1171" r:id="rId17"/>
    <p:sldId id="1172" r:id="rId18"/>
    <p:sldId id="1147" r:id="rId19"/>
    <p:sldId id="1194" r:id="rId20"/>
    <p:sldId id="1148" r:id="rId21"/>
    <p:sldId id="1149" r:id="rId22"/>
    <p:sldId id="1150" r:id="rId23"/>
    <p:sldId id="1151" r:id="rId24"/>
    <p:sldId id="1180" r:id="rId25"/>
    <p:sldId id="1152" r:id="rId26"/>
    <p:sldId id="1153" r:id="rId27"/>
    <p:sldId id="1189" r:id="rId28"/>
    <p:sldId id="1190" r:id="rId29"/>
    <p:sldId id="1195" r:id="rId30"/>
    <p:sldId id="1191" r:id="rId31"/>
    <p:sldId id="1192" r:id="rId32"/>
    <p:sldId id="1181" r:id="rId33"/>
    <p:sldId id="1182" r:id="rId34"/>
    <p:sldId id="1155" r:id="rId35"/>
    <p:sldId id="1185" r:id="rId36"/>
    <p:sldId id="1156" r:id="rId37"/>
    <p:sldId id="1186" r:id="rId38"/>
    <p:sldId id="1157" r:id="rId39"/>
    <p:sldId id="1158" r:id="rId40"/>
    <p:sldId id="1159" r:id="rId41"/>
    <p:sldId id="1160" r:id="rId42"/>
    <p:sldId id="1161" r:id="rId43"/>
    <p:sldId id="1162" r:id="rId44"/>
    <p:sldId id="1164" r:id="rId45"/>
    <p:sldId id="1166" r:id="rId46"/>
    <p:sldId id="1196" r:id="rId47"/>
    <p:sldId id="1167" r:id="rId48"/>
    <p:sldId id="1170" r:id="rId49"/>
    <p:sldId id="1169" r:id="rId50"/>
    <p:sldId id="1193" r:id="rId51"/>
    <p:sldId id="1173" r:id="rId52"/>
    <p:sldId id="1174" r:id="rId53"/>
    <p:sldId id="1175" r:id="rId54"/>
    <p:sldId id="1176" r:id="rId55"/>
    <p:sldId id="1121" r:id="rId56"/>
    <p:sldId id="1044" r:id="rId57"/>
    <p:sldId id="1177" r:id="rId58"/>
    <p:sldId id="1050" r:id="rId59"/>
    <p:sldId id="291" r:id="rId60"/>
  </p:sldIdLst>
  <p:sldSz cx="9144000" cy="5143500" type="screen16x9"/>
  <p:notesSz cx="6858000" cy="9144000"/>
  <p:custDataLst>
    <p:tags r:id="rId6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7" name="hp" initials="h" lastIdx="28" clrIdx="7"/>
  <p:cmAuthor id="1" name="Jane Gibbons -X (jagibbon - DEL ORO CONSULTING INC at Cisco)" initials="JG-(-DOCIaC" lastIdx="28" clrIdx="1"/>
  <p:cmAuthor id="8" name="Telethia Willis (twillis)" initials="TW(" lastIdx="2" clrIdx="8">
    <p:extLst>
      <p:ext uri="{19B8F6BF-5375-455C-9EA6-DF929625EA0E}">
        <p15:presenceInfo xmlns:p15="http://schemas.microsoft.com/office/powerpoint/2012/main" userId="S::twillis@cisco.com::b3a0f02c-775d-4737-9fd6-3f4e1d55c5e6" providerId="AD"/>
      </p:ext>
    </p:extLst>
  </p:cmAuthor>
  <p:cmAuthor id="2" name="Bob Vachon" initials="BV" lastIdx="24" clrIdx="2"/>
  <p:cmAuthor id="9" name="Deepali Mehrotra (dmehrotr)" initials="DM(" lastIdx="1" clrIdx="9">
    <p:extLst>
      <p:ext uri="{19B8F6BF-5375-455C-9EA6-DF929625EA0E}">
        <p15:presenceInfo xmlns:p15="http://schemas.microsoft.com/office/powerpoint/2012/main" userId="S::dmehrotr@cisco.com::1fbea7c3-84ef-4f21-a801-713e128bb3fe" providerId="AD"/>
      </p:ext>
    </p:extLst>
  </p:cmAuthor>
  <p:cmAuthor id="3" name="Sue Livingston -X (suliving - UNICON INC at Cisco)" initials="SL-(-UIaC" lastIdx="4" clrIdx="3"/>
  <p:cmAuthor id="4" name="jagibbon" initials="jmg" lastIdx="3" clrIdx="4"/>
  <p:cmAuthor id="5" name="admin" initials="a" lastIdx="1" clrIdx="5"/>
  <p:cmAuthor id="6" name="Arpita Brat" initials="AB" lastIdx="82" clrIdx="6">
    <p:extLst>
      <p:ext uri="{19B8F6BF-5375-455C-9EA6-DF929625EA0E}">
        <p15:presenceInfo xmlns:p15="http://schemas.microsoft.com/office/powerpoint/2012/main" userId="02a5492ed542b4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38" autoAdjust="0"/>
    <p:restoredTop sz="73946" autoAdjust="0"/>
  </p:normalViewPr>
  <p:slideViewPr>
    <p:cSldViewPr snapToGrid="0" showGuides="1">
      <p:cViewPr varScale="1">
        <p:scale>
          <a:sx n="124" d="100"/>
          <a:sy n="124" d="100"/>
        </p:scale>
        <p:origin x="2416" y="168"/>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solidFill>
                  <a:srgbClr val="FF0000"/>
                </a:solidFill>
              </a:rPr>
              <a:t>Cisco Networking Academy Program</a:t>
            </a:r>
          </a:p>
          <a:p>
            <a:pPr>
              <a:buFontTx/>
              <a:buNone/>
            </a:pPr>
            <a:r>
              <a:rPr lang="en-US" b="0" dirty="0">
                <a:solidFill>
                  <a:srgbClr val="FF0000"/>
                </a:solidFill>
              </a:rPr>
              <a:t>CyberOps Associates v1.0</a:t>
            </a:r>
          </a:p>
          <a:p>
            <a:pPr>
              <a:buFontTx/>
              <a:buNone/>
            </a:pPr>
            <a:r>
              <a:rPr lang="en-US" sz="1200" b="0" dirty="0">
                <a:solidFill>
                  <a:srgbClr val="FF0000"/>
                </a:solidFill>
              </a:rPr>
              <a:t>Module </a:t>
            </a:r>
            <a:r>
              <a:rPr lang="en-US" dirty="0">
                <a:solidFill>
                  <a:schemeClr val="accent5">
                    <a:lumMod val="40000"/>
                    <a:lumOff val="60000"/>
                  </a:schemeClr>
                </a:solidFill>
              </a:rPr>
              <a:t>5: Network Protocols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solidFill>
                  <a:srgbClr val="FF0000"/>
                </a:solidFill>
              </a:rPr>
              <a:t>Source:</a:t>
            </a:r>
          </a:p>
          <a:p>
            <a:pPr>
              <a:lnSpc>
                <a:spcPct val="80000"/>
              </a:lnSpc>
              <a:buFontTx/>
              <a:buNone/>
            </a:pPr>
            <a:r>
              <a:rPr lang="en-US" sz="1200" kern="1200" dirty="0">
                <a:solidFill>
                  <a:schemeClr val="tx1"/>
                </a:solidFill>
                <a:latin typeface="Arial" charset="0"/>
                <a:ea typeface="ＭＳ Ｐゴシック" charset="0"/>
                <a:cs typeface="ＭＳ Ｐゴシック" charset="0"/>
              </a:rPr>
              <a:t>5 –  </a:t>
            </a:r>
            <a:r>
              <a:rPr lang="en-US" dirty="0">
                <a:solidFill>
                  <a:schemeClr val="accent5">
                    <a:lumMod val="40000"/>
                    <a:lumOff val="60000"/>
                  </a:schemeClr>
                </a:solidFill>
              </a:rPr>
              <a:t>Network Protocols</a:t>
            </a:r>
          </a:p>
          <a:p>
            <a:pPr>
              <a:lnSpc>
                <a:spcPct val="80000"/>
              </a:lnSpc>
              <a:buFontTx/>
              <a:buNone/>
            </a:pPr>
            <a:r>
              <a:rPr lang="en-US" dirty="0">
                <a:solidFill>
                  <a:schemeClr val="accent5">
                    <a:lumMod val="40000"/>
                    <a:lumOff val="60000"/>
                  </a:schemeClr>
                </a:solidFill>
              </a:rPr>
              <a:t>5.1 </a:t>
            </a:r>
            <a:r>
              <a:rPr lang="en-US" sz="1200" kern="1200" dirty="0">
                <a:solidFill>
                  <a:schemeClr val="tx1"/>
                </a:solidFill>
                <a:latin typeface="Arial" charset="0"/>
                <a:ea typeface="ＭＳ Ｐゴシック" charset="0"/>
                <a:cs typeface="ＭＳ Ｐゴシック" charset="0"/>
              </a:rPr>
              <a:t>– </a:t>
            </a:r>
            <a:r>
              <a:rPr lang="en-US" dirty="0">
                <a:solidFill>
                  <a:schemeClr val="accent5">
                    <a:lumMod val="40000"/>
                    <a:lumOff val="60000"/>
                  </a:schemeClr>
                </a:solidFill>
              </a:rPr>
              <a:t>Network Communications  Process</a:t>
            </a:r>
          </a:p>
          <a:p>
            <a:pPr>
              <a:lnSpc>
                <a:spcPct val="80000"/>
              </a:lnSpc>
              <a:buFontTx/>
              <a:buNone/>
            </a:pPr>
            <a:endParaRPr lang="en-US" dirty="0">
              <a:solidFill>
                <a:schemeClr val="accent5">
                  <a:lumMod val="40000"/>
                  <a:lumOff val="60000"/>
                </a:schemeClr>
              </a:solidFill>
            </a:endParaRPr>
          </a:p>
          <a:p>
            <a:pPr>
              <a:lnSpc>
                <a:spcPct val="80000"/>
              </a:lnSpc>
              <a:buFontTx/>
              <a:buNone/>
            </a:pP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12</a:t>
            </a:r>
            <a:r>
              <a:rPr lang="en-US" sz="1000" dirty="0">
                <a:solidFill>
                  <a:srgbClr val="FF0000"/>
                </a:solidFill>
              </a:rPr>
              <a:t> mi</a:t>
            </a:r>
            <a:r>
              <a:rPr lang="en-US" sz="1000" dirty="0"/>
              <a:t>ns</a:t>
            </a:r>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Introduce the topic and discuss the networks and their ranges.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Help the learners get familiar with client-server communications.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By the end of the topic, ensure the learners also have an understanding of route tracing.</a:t>
            </a:r>
            <a:endParaRPr lang="en-US" sz="1050" dirty="0"/>
          </a:p>
          <a:p>
            <a:pPr marL="171450" lvl="0" indent="-171450">
              <a:buFont typeface="Arial" panose="020B0604020202020204" pitchFamily="34" charset="0"/>
              <a:buChar char="•"/>
            </a:pPr>
            <a:r>
              <a:rPr lang="en-US" sz="1050" b="1" dirty="0"/>
              <a:t>Key Points:</a:t>
            </a:r>
            <a:r>
              <a:rPr lang="en-US" sz="1100" b="1" dirty="0"/>
              <a:t>  </a:t>
            </a:r>
            <a:r>
              <a:rPr lang="en-US" sz="1000" i="0" dirty="0"/>
              <a:t>SOHO, peer-to-peer, client</a:t>
            </a:r>
            <a:r>
              <a:rPr lang="en-US" sz="1000" i="0" baseline="0" dirty="0"/>
              <a:t>-sever, tracing the route</a:t>
            </a:r>
            <a:endParaRPr lang="en-US" i="0"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pPr>
              <a:lnSpc>
                <a:spcPct val="80000"/>
              </a:lnSpc>
              <a:buFontTx/>
              <a:buNone/>
            </a:pPr>
            <a:r>
              <a:rPr lang="en-US" sz="1200" kern="1200" dirty="0">
                <a:solidFill>
                  <a:schemeClr val="tx1"/>
                </a:solidFill>
                <a:latin typeface="Arial" charset="0"/>
                <a:ea typeface="ＭＳ Ｐゴシック" charset="0"/>
                <a:cs typeface="ＭＳ Ｐゴシック" charset="0"/>
              </a:rPr>
              <a:t>5.1 – </a:t>
            </a:r>
            <a:r>
              <a:rPr lang="en-US" sz="1200" dirty="0"/>
              <a:t>Network Communications  Process</a:t>
            </a:r>
          </a:p>
          <a:p>
            <a:pPr>
              <a:lnSpc>
                <a:spcPct val="80000"/>
              </a:lnSpc>
              <a:buFontTx/>
              <a:buNone/>
            </a:pPr>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.1.1 – </a:t>
            </a:r>
            <a:r>
              <a:rPr lang="en-US" sz="1200" b="0" i="0" kern="1200" dirty="0">
                <a:solidFill>
                  <a:schemeClr val="tx1"/>
                </a:solidFill>
                <a:effectLst/>
                <a:latin typeface="+mn-lt"/>
                <a:ea typeface="+mn-ea"/>
                <a:cs typeface="+mn-cs"/>
              </a:rPr>
              <a:t>Networks of Many Sizes</a:t>
            </a:r>
          </a:p>
        </p:txBody>
      </p:sp>
    </p:spTree>
    <p:extLst>
      <p:ext uri="{BB962C8B-B14F-4D97-AF65-F5344CB8AC3E}">
        <p14:creationId xmlns:p14="http://schemas.microsoft.com/office/powerpoint/2010/main" val="352519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pPr>
              <a:lnSpc>
                <a:spcPct val="80000"/>
              </a:lnSpc>
              <a:buFontTx/>
              <a:buNone/>
            </a:pPr>
            <a:r>
              <a:rPr lang="en-US" sz="1200" kern="1200" dirty="0">
                <a:solidFill>
                  <a:schemeClr val="tx1"/>
                </a:solidFill>
                <a:latin typeface="Arial" charset="0"/>
                <a:ea typeface="ＭＳ Ｐゴシック" charset="0"/>
                <a:cs typeface="ＭＳ Ｐゴシック" charset="0"/>
              </a:rPr>
              <a:t>5.1 – </a:t>
            </a:r>
            <a:r>
              <a:rPr lang="en-US" sz="1200" dirty="0"/>
              <a:t>Network Communications  Process</a:t>
            </a:r>
          </a:p>
          <a:p>
            <a:pPr>
              <a:lnSpc>
                <a:spcPct val="80000"/>
              </a:lnSpc>
              <a:buFontTx/>
              <a:buNone/>
            </a:pPr>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.1.1 – </a:t>
            </a:r>
            <a:r>
              <a:rPr lang="en-US" sz="1200" b="0" i="0" kern="1200" dirty="0">
                <a:solidFill>
                  <a:schemeClr val="tx1"/>
                </a:solidFill>
                <a:effectLst/>
                <a:latin typeface="+mn-lt"/>
                <a:ea typeface="+mn-ea"/>
                <a:cs typeface="+mn-cs"/>
              </a:rPr>
              <a:t>Networks of Many Sizes</a:t>
            </a:r>
          </a:p>
        </p:txBody>
      </p:sp>
    </p:spTree>
    <p:extLst>
      <p:ext uri="{BB962C8B-B14F-4D97-AF65-F5344CB8AC3E}">
        <p14:creationId xmlns:p14="http://schemas.microsoft.com/office/powerpoint/2010/main" val="3525190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pPr>
              <a:lnSpc>
                <a:spcPct val="80000"/>
              </a:lnSpc>
              <a:buFontTx/>
              <a:buNone/>
            </a:pPr>
            <a:r>
              <a:rPr lang="en-US" sz="1200" kern="1200" dirty="0">
                <a:solidFill>
                  <a:schemeClr val="tx1"/>
                </a:solidFill>
                <a:latin typeface="Arial" charset="0"/>
                <a:ea typeface="ＭＳ Ｐゴシック" charset="0"/>
                <a:cs typeface="ＭＳ Ｐゴシック" charset="0"/>
              </a:rPr>
              <a:t>5.1 – </a:t>
            </a:r>
            <a:r>
              <a:rPr lang="en-US" sz="1200" dirty="0"/>
              <a:t>Network Communications  Process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.1.2 – </a:t>
            </a:r>
            <a:r>
              <a:rPr lang="en-US" sz="1200" b="0" i="0" kern="1200" dirty="0">
                <a:solidFill>
                  <a:schemeClr val="tx1"/>
                </a:solidFill>
                <a:effectLst/>
                <a:latin typeface="+mn-lt"/>
                <a:ea typeface="+mn-ea"/>
                <a:cs typeface="+mn-cs"/>
              </a:rPr>
              <a:t>Client-Server Communications</a:t>
            </a:r>
          </a:p>
        </p:txBody>
      </p:sp>
    </p:spTree>
    <p:extLst>
      <p:ext uri="{BB962C8B-B14F-4D97-AF65-F5344CB8AC3E}">
        <p14:creationId xmlns:p14="http://schemas.microsoft.com/office/powerpoint/2010/main" val="352519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pPr>
              <a:lnSpc>
                <a:spcPct val="80000"/>
              </a:lnSpc>
              <a:buFontTx/>
              <a:buNone/>
            </a:pPr>
            <a:r>
              <a:rPr lang="en-US" sz="1200" kern="1200" dirty="0">
                <a:solidFill>
                  <a:schemeClr val="tx1"/>
                </a:solidFill>
                <a:latin typeface="Arial" charset="0"/>
                <a:ea typeface="ＭＳ Ｐゴシック" charset="0"/>
                <a:cs typeface="ＭＳ Ｐゴシック" charset="0"/>
              </a:rPr>
              <a:t>5.1 – </a:t>
            </a:r>
            <a:r>
              <a:rPr lang="en-US" sz="1200" dirty="0"/>
              <a:t>Network Communications  Process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.1.2 – </a:t>
            </a:r>
            <a:r>
              <a:rPr lang="en-US" sz="1200" b="0" i="0" kern="1200" dirty="0">
                <a:solidFill>
                  <a:schemeClr val="tx1"/>
                </a:solidFill>
                <a:effectLst/>
                <a:latin typeface="+mn-lt"/>
                <a:ea typeface="+mn-ea"/>
                <a:cs typeface="+mn-cs"/>
              </a:rPr>
              <a:t>Client-Server Communications</a:t>
            </a:r>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pPr>
              <a:lnSpc>
                <a:spcPct val="80000"/>
              </a:lnSpc>
              <a:buFontTx/>
              <a:buNone/>
            </a:pPr>
            <a:r>
              <a:rPr lang="en-US" sz="1200" kern="1200" dirty="0">
                <a:solidFill>
                  <a:schemeClr val="tx1"/>
                </a:solidFill>
                <a:latin typeface="Arial" charset="0"/>
                <a:ea typeface="ＭＳ Ｐゴシック" charset="0"/>
                <a:cs typeface="ＭＳ Ｐゴシック" charset="0"/>
              </a:rPr>
              <a:t>5.1 – </a:t>
            </a:r>
            <a:r>
              <a:rPr lang="en-US" sz="1200" dirty="0"/>
              <a:t>Network Communications  Process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.1.3 – </a:t>
            </a:r>
            <a:r>
              <a:rPr lang="en-US" sz="1200" b="0" i="0" kern="1200" dirty="0">
                <a:solidFill>
                  <a:schemeClr val="tx1"/>
                </a:solidFill>
                <a:effectLst/>
                <a:latin typeface="+mn-lt"/>
                <a:ea typeface="+mn-ea"/>
                <a:cs typeface="+mn-cs"/>
              </a:rPr>
              <a:t>Typical Sessions</a:t>
            </a:r>
          </a:p>
        </p:txBody>
      </p:sp>
    </p:spTree>
    <p:extLst>
      <p:ext uri="{BB962C8B-B14F-4D97-AF65-F5344CB8AC3E}">
        <p14:creationId xmlns:p14="http://schemas.microsoft.com/office/powerpoint/2010/main" val="3525190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pPr>
              <a:lnSpc>
                <a:spcPct val="80000"/>
              </a:lnSpc>
              <a:buFontTx/>
              <a:buNone/>
            </a:pPr>
            <a:r>
              <a:rPr lang="en-US" sz="1200" kern="1200" dirty="0">
                <a:solidFill>
                  <a:schemeClr val="tx1"/>
                </a:solidFill>
                <a:latin typeface="Arial" charset="0"/>
                <a:ea typeface="ＭＳ Ｐゴシック" charset="0"/>
                <a:cs typeface="ＭＳ Ｐゴシック" charset="0"/>
              </a:rPr>
              <a:t>5.1 – </a:t>
            </a:r>
            <a:r>
              <a:rPr lang="en-US" sz="1200" dirty="0"/>
              <a:t>Network Communications  Process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.1.3 – </a:t>
            </a:r>
            <a:r>
              <a:rPr lang="en-US" sz="1200" b="0" i="0" kern="1200" dirty="0">
                <a:solidFill>
                  <a:schemeClr val="tx1"/>
                </a:solidFill>
                <a:effectLst/>
                <a:latin typeface="+mn-lt"/>
                <a:ea typeface="+mn-ea"/>
                <a:cs typeface="+mn-cs"/>
              </a:rPr>
              <a:t>Typical Sessions</a:t>
            </a:r>
          </a:p>
        </p:txBody>
      </p:sp>
    </p:spTree>
    <p:extLst>
      <p:ext uri="{BB962C8B-B14F-4D97-AF65-F5344CB8AC3E}">
        <p14:creationId xmlns:p14="http://schemas.microsoft.com/office/powerpoint/2010/main" val="3525190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pPr>
              <a:lnSpc>
                <a:spcPct val="80000"/>
              </a:lnSpc>
              <a:buFontTx/>
              <a:buNone/>
            </a:pPr>
            <a:r>
              <a:rPr lang="en-US" sz="1200" kern="1200" dirty="0">
                <a:solidFill>
                  <a:schemeClr val="tx1"/>
                </a:solidFill>
                <a:latin typeface="Arial" charset="0"/>
                <a:ea typeface="ＭＳ Ｐゴシック" charset="0"/>
                <a:cs typeface="ＭＳ Ｐゴシック" charset="0"/>
              </a:rPr>
              <a:t>5.1 – </a:t>
            </a:r>
            <a:r>
              <a:rPr lang="en-US" sz="1200" dirty="0"/>
              <a:t>Network Communications  Process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.1.3 – </a:t>
            </a:r>
            <a:r>
              <a:rPr lang="en-US" sz="1200" b="0" i="0" kern="1200" dirty="0">
                <a:solidFill>
                  <a:schemeClr val="tx1"/>
                </a:solidFill>
                <a:effectLst/>
                <a:latin typeface="+mn-lt"/>
                <a:ea typeface="+mn-ea"/>
                <a:cs typeface="+mn-cs"/>
              </a:rPr>
              <a:t>Typical Sessions</a:t>
            </a:r>
          </a:p>
        </p:txBody>
      </p:sp>
    </p:spTree>
    <p:extLst>
      <p:ext uri="{BB962C8B-B14F-4D97-AF65-F5344CB8AC3E}">
        <p14:creationId xmlns:p14="http://schemas.microsoft.com/office/powerpoint/2010/main" val="3525190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pPr>
              <a:lnSpc>
                <a:spcPct val="80000"/>
              </a:lnSpc>
              <a:buFontTx/>
              <a:buNone/>
            </a:pPr>
            <a:r>
              <a:rPr lang="en-US" sz="1200" kern="1200" dirty="0">
                <a:solidFill>
                  <a:schemeClr val="tx1"/>
                </a:solidFill>
                <a:latin typeface="Arial" charset="0"/>
                <a:ea typeface="ＭＳ Ｐゴシック" charset="0"/>
                <a:cs typeface="ＭＳ Ｐゴシック" charset="0"/>
              </a:rPr>
              <a:t>5.1 – </a:t>
            </a:r>
            <a:r>
              <a:rPr lang="en-US" sz="1200" dirty="0"/>
              <a:t>Network Communications  Process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.1.4 – </a:t>
            </a:r>
            <a:r>
              <a:rPr lang="en-US" sz="1200" b="0" i="0" kern="1200" dirty="0">
                <a:solidFill>
                  <a:schemeClr val="tx1"/>
                </a:solidFill>
                <a:effectLst/>
                <a:latin typeface="+mn-lt"/>
                <a:ea typeface="+mn-ea"/>
                <a:cs typeface="+mn-cs"/>
              </a:rPr>
              <a:t>Tracing the Path</a:t>
            </a:r>
          </a:p>
        </p:txBody>
      </p:sp>
    </p:spTree>
    <p:extLst>
      <p:ext uri="{BB962C8B-B14F-4D97-AF65-F5344CB8AC3E}">
        <p14:creationId xmlns:p14="http://schemas.microsoft.com/office/powerpoint/2010/main" val="3525190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pPr>
              <a:lnSpc>
                <a:spcPct val="80000"/>
              </a:lnSpc>
              <a:buFontTx/>
              <a:buNone/>
            </a:pPr>
            <a:r>
              <a:rPr lang="en-US" sz="1200" kern="1200" dirty="0">
                <a:solidFill>
                  <a:schemeClr val="tx1"/>
                </a:solidFill>
                <a:latin typeface="Arial" charset="0"/>
                <a:ea typeface="ＭＳ Ｐゴシック" charset="0"/>
                <a:cs typeface="ＭＳ Ｐゴシック" charset="0"/>
              </a:rPr>
              <a:t>5.1 – </a:t>
            </a:r>
            <a:r>
              <a:rPr lang="en-US" sz="1200" dirty="0"/>
              <a:t>Network Communications  Process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.1.4 – </a:t>
            </a:r>
            <a:r>
              <a:rPr lang="en-US" sz="1200" b="0" i="0" kern="1200" dirty="0">
                <a:solidFill>
                  <a:schemeClr val="tx1"/>
                </a:solidFill>
                <a:effectLst/>
                <a:latin typeface="+mn-lt"/>
                <a:ea typeface="+mn-ea"/>
                <a:cs typeface="+mn-cs"/>
              </a:rPr>
              <a:t>Tracing the Path</a:t>
            </a:r>
          </a:p>
        </p:txBody>
      </p:sp>
    </p:spTree>
    <p:extLst>
      <p:ext uri="{BB962C8B-B14F-4D97-AF65-F5344CB8AC3E}">
        <p14:creationId xmlns:p14="http://schemas.microsoft.com/office/powerpoint/2010/main" val="2052270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pPr>
              <a:lnSpc>
                <a:spcPct val="80000"/>
              </a:lnSpc>
              <a:buFontTx/>
              <a:buNone/>
            </a:pPr>
            <a:r>
              <a:rPr lang="en-US" sz="1200" kern="1200" dirty="0">
                <a:solidFill>
                  <a:schemeClr val="tx1"/>
                </a:solidFill>
                <a:latin typeface="Arial" charset="0"/>
                <a:ea typeface="ＭＳ Ｐゴシック" charset="0"/>
                <a:cs typeface="ＭＳ Ｐゴシック" charset="0"/>
              </a:rPr>
              <a:t>5.1 – </a:t>
            </a:r>
            <a:r>
              <a:rPr lang="en-US" sz="1200" dirty="0"/>
              <a:t>Network Communications  Process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.1.5 – </a:t>
            </a:r>
            <a:r>
              <a:rPr lang="en-US" dirty="0"/>
              <a:t>Lab - Tracing a Route</a:t>
            </a:r>
          </a:p>
        </p:txBody>
      </p:sp>
    </p:spTree>
    <p:extLst>
      <p:ext uri="{BB962C8B-B14F-4D97-AF65-F5344CB8AC3E}">
        <p14:creationId xmlns:p14="http://schemas.microsoft.com/office/powerpoint/2010/main" val="3525190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0" kern="1200" dirty="0">
                <a:solidFill>
                  <a:schemeClr val="tx1"/>
                </a:solidFill>
                <a:latin typeface="Arial" charset="0"/>
                <a:ea typeface="ＭＳ Ｐゴシック" charset="0"/>
                <a:cs typeface="ＭＳ Ｐゴシック" charset="0"/>
              </a:rPr>
              <a:t>Source:</a:t>
            </a:r>
          </a:p>
          <a:p>
            <a:pPr>
              <a:lnSpc>
                <a:spcPct val="80000"/>
              </a:lnSpc>
              <a:buFontTx/>
              <a:buNone/>
            </a:pPr>
            <a:r>
              <a:rPr lang="en-US" sz="1200" kern="1200" dirty="0">
                <a:solidFill>
                  <a:schemeClr val="tx1"/>
                </a:solidFill>
                <a:latin typeface="Arial" charset="0"/>
                <a:ea typeface="ＭＳ Ｐゴシック" charset="0"/>
                <a:cs typeface="ＭＳ Ｐゴシック" charset="0"/>
              </a:rPr>
              <a:t>5 – </a:t>
            </a:r>
            <a:r>
              <a:rPr lang="en-US" dirty="0">
                <a:solidFill>
                  <a:schemeClr val="accent5">
                    <a:lumMod val="40000"/>
                    <a:lumOff val="60000"/>
                  </a:schemeClr>
                </a:solidFill>
              </a:rPr>
              <a:t>Network Protocols</a:t>
            </a:r>
          </a:p>
          <a:p>
            <a:r>
              <a:rPr lang="en-US" dirty="0">
                <a:solidFill>
                  <a:schemeClr val="accent5">
                    <a:lumMod val="40000"/>
                    <a:lumOff val="60000"/>
                  </a:schemeClr>
                </a:solidFill>
              </a:rPr>
              <a:t>5.2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Communications Protocols</a:t>
            </a:r>
          </a:p>
          <a:p>
            <a:endParaRPr lang="en-US" sz="1200" b="0" i="0" kern="1200" dirty="0">
              <a:solidFill>
                <a:schemeClr val="tx1"/>
              </a:solidFill>
              <a:effectLst/>
              <a:latin typeface="+mn-lt"/>
              <a:ea typeface="+mn-ea"/>
              <a:cs typeface="+mn-cs"/>
            </a:endParaRPr>
          </a:p>
          <a:p>
            <a:pPr>
              <a:lnSpc>
                <a:spcPct val="80000"/>
              </a:lnSpc>
              <a:buFontTx/>
              <a:buNone/>
            </a:pP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25</a:t>
            </a:r>
            <a:r>
              <a:rPr lang="en-US" sz="1000" dirty="0">
                <a:solidFill>
                  <a:srgbClr val="FF0000"/>
                </a:solidFill>
              </a:rPr>
              <a:t> mi</a:t>
            </a:r>
            <a:r>
              <a:rPr lang="en-US" sz="1000" dirty="0"/>
              <a:t>ns</a:t>
            </a:r>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Give an introduction to the topic and discuss the protocol and its functions.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Briefly explain TCP/IP Protocol Suite.</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Ensure the learners know about encapsulation.</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Talk over message formatting, size and timing.</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Describe the three methods of communications.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Take the learners through OSI reference model and TCP/IP protocol model.</a:t>
            </a:r>
            <a:endParaRPr lang="en-US" sz="1050" dirty="0"/>
          </a:p>
          <a:p>
            <a:pPr marL="171450" lvl="0" indent="-171450">
              <a:buFont typeface="Arial" panose="020B0604020202020204" pitchFamily="34" charset="0"/>
              <a:buChar char="•"/>
            </a:pPr>
            <a:r>
              <a:rPr lang="en-US" sz="1050" b="1" dirty="0"/>
              <a:t>Key Points:</a:t>
            </a:r>
            <a:r>
              <a:rPr lang="en-US" sz="1100" b="1" dirty="0"/>
              <a:t>  </a:t>
            </a:r>
            <a:r>
              <a:rPr lang="en-US" sz="1000" i="0" dirty="0"/>
              <a:t>OSI reference model, TCP/IP protocol, Encapsulation, Message</a:t>
            </a:r>
            <a:r>
              <a:rPr lang="en-US" sz="1000" i="0" baseline="0" dirty="0"/>
              <a:t> formatting, Unicast, Multicast, Broadcast</a:t>
            </a:r>
            <a:endParaRPr lang="en-US" i="0"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.2.1 – </a:t>
            </a:r>
            <a:r>
              <a:rPr lang="en-US" dirty="0"/>
              <a:t>What</a:t>
            </a:r>
            <a:r>
              <a:rPr lang="en-US" baseline="0" dirty="0"/>
              <a:t> are Protocols?</a:t>
            </a:r>
            <a:endParaRPr lang="en-US" dirty="0"/>
          </a:p>
        </p:txBody>
      </p:sp>
    </p:spTree>
    <p:extLst>
      <p:ext uri="{BB962C8B-B14F-4D97-AF65-F5344CB8AC3E}">
        <p14:creationId xmlns:p14="http://schemas.microsoft.com/office/powerpoint/2010/main" val="3525190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.2.2 – </a:t>
            </a:r>
            <a:r>
              <a:rPr lang="en-US" sz="1200" b="0" i="0" kern="1200" dirty="0">
                <a:solidFill>
                  <a:schemeClr val="tx1"/>
                </a:solidFill>
                <a:effectLst/>
                <a:latin typeface="+mn-lt"/>
                <a:ea typeface="+mn-ea"/>
                <a:cs typeface="+mn-cs"/>
              </a:rPr>
              <a:t>Network Protocols</a:t>
            </a:r>
          </a:p>
        </p:txBody>
      </p:sp>
    </p:spTree>
    <p:extLst>
      <p:ext uri="{BB962C8B-B14F-4D97-AF65-F5344CB8AC3E}">
        <p14:creationId xmlns:p14="http://schemas.microsoft.com/office/powerpoint/2010/main" val="3525190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.2.2 – </a:t>
            </a:r>
            <a:r>
              <a:rPr lang="en-US" sz="1200" b="0" i="0" kern="1200" dirty="0">
                <a:solidFill>
                  <a:schemeClr val="tx1"/>
                </a:solidFill>
                <a:effectLst/>
                <a:latin typeface="+mn-lt"/>
                <a:ea typeface="+mn-ea"/>
                <a:cs typeface="+mn-cs"/>
              </a:rPr>
              <a:t>Network Protocols</a:t>
            </a:r>
          </a:p>
        </p:txBody>
      </p:sp>
    </p:spTree>
    <p:extLst>
      <p:ext uri="{BB962C8B-B14F-4D97-AF65-F5344CB8AC3E}">
        <p14:creationId xmlns:p14="http://schemas.microsoft.com/office/powerpoint/2010/main" val="3525190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.2.2 – </a:t>
            </a:r>
            <a:r>
              <a:rPr lang="en-US" sz="1200" b="0" i="0" kern="1200" dirty="0">
                <a:solidFill>
                  <a:schemeClr val="tx1"/>
                </a:solidFill>
                <a:effectLst/>
                <a:latin typeface="+mn-lt"/>
                <a:ea typeface="+mn-ea"/>
                <a:cs typeface="+mn-cs"/>
              </a:rPr>
              <a:t>Network Protocols</a:t>
            </a:r>
          </a:p>
        </p:txBody>
      </p:sp>
    </p:spTree>
    <p:extLst>
      <p:ext uri="{BB962C8B-B14F-4D97-AF65-F5344CB8AC3E}">
        <p14:creationId xmlns:p14="http://schemas.microsoft.com/office/powerpoint/2010/main" val="3525190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.2.3 – </a:t>
            </a:r>
            <a:r>
              <a:rPr lang="en-US" sz="1200" b="0" i="0" kern="1200" dirty="0">
                <a:solidFill>
                  <a:schemeClr val="tx1"/>
                </a:solidFill>
                <a:effectLst/>
                <a:latin typeface="+mn-lt"/>
                <a:ea typeface="+mn-ea"/>
                <a:cs typeface="+mn-cs"/>
              </a:rPr>
              <a:t>The TCP/IP Protocol Suite</a:t>
            </a:r>
          </a:p>
        </p:txBody>
      </p:sp>
    </p:spTree>
    <p:extLst>
      <p:ext uri="{BB962C8B-B14F-4D97-AF65-F5344CB8AC3E}">
        <p14:creationId xmlns:p14="http://schemas.microsoft.com/office/powerpoint/2010/main" val="3525190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.2.3 – </a:t>
            </a:r>
            <a:r>
              <a:rPr lang="en-US" sz="1200" b="0" i="0" kern="1200" dirty="0">
                <a:solidFill>
                  <a:schemeClr val="tx1"/>
                </a:solidFill>
                <a:effectLst/>
                <a:latin typeface="+mn-lt"/>
                <a:ea typeface="+mn-ea"/>
                <a:cs typeface="+mn-cs"/>
              </a:rPr>
              <a:t>The TCP/IP Protocol Suite</a:t>
            </a:r>
          </a:p>
        </p:txBody>
      </p:sp>
    </p:spTree>
    <p:extLst>
      <p:ext uri="{BB962C8B-B14F-4D97-AF65-F5344CB8AC3E}">
        <p14:creationId xmlns:p14="http://schemas.microsoft.com/office/powerpoint/2010/main" val="3525190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.2.3 – </a:t>
            </a:r>
            <a:r>
              <a:rPr lang="en-US" sz="1200" b="0" i="0" kern="1200" dirty="0">
                <a:solidFill>
                  <a:schemeClr val="tx1"/>
                </a:solidFill>
                <a:effectLst/>
                <a:latin typeface="+mn-lt"/>
                <a:ea typeface="+mn-ea"/>
                <a:cs typeface="+mn-cs"/>
              </a:rPr>
              <a:t>The TCP/IP Protocol Suite</a:t>
            </a:r>
          </a:p>
        </p:txBody>
      </p:sp>
    </p:spTree>
    <p:extLst>
      <p:ext uri="{BB962C8B-B14F-4D97-AF65-F5344CB8AC3E}">
        <p14:creationId xmlns:p14="http://schemas.microsoft.com/office/powerpoint/2010/main" val="3525190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.2.3 – </a:t>
            </a:r>
            <a:r>
              <a:rPr lang="en-US" sz="1200" b="0" i="0" kern="1200" dirty="0">
                <a:solidFill>
                  <a:schemeClr val="tx1"/>
                </a:solidFill>
                <a:effectLst/>
                <a:latin typeface="+mn-lt"/>
                <a:ea typeface="+mn-ea"/>
                <a:cs typeface="+mn-cs"/>
              </a:rPr>
              <a:t>The TCP/IP Protocol Suite</a:t>
            </a:r>
          </a:p>
        </p:txBody>
      </p:sp>
    </p:spTree>
    <p:extLst>
      <p:ext uri="{BB962C8B-B14F-4D97-AF65-F5344CB8AC3E}">
        <p14:creationId xmlns:p14="http://schemas.microsoft.com/office/powerpoint/2010/main" val="3721001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11175046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.2.3 – </a:t>
            </a:r>
            <a:r>
              <a:rPr lang="en-US" sz="1200" b="0" i="0" kern="1200" dirty="0">
                <a:solidFill>
                  <a:schemeClr val="tx1"/>
                </a:solidFill>
                <a:effectLst/>
                <a:latin typeface="+mn-lt"/>
                <a:ea typeface="+mn-ea"/>
                <a:cs typeface="+mn-cs"/>
              </a:rPr>
              <a:t>The TCP/IP Protocol Suite</a:t>
            </a:r>
          </a:p>
        </p:txBody>
      </p:sp>
    </p:spTree>
    <p:extLst>
      <p:ext uri="{BB962C8B-B14F-4D97-AF65-F5344CB8AC3E}">
        <p14:creationId xmlns:p14="http://schemas.microsoft.com/office/powerpoint/2010/main" val="3525190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.2.3 – </a:t>
            </a:r>
            <a:r>
              <a:rPr lang="en-US" sz="1200" b="0" i="0" kern="1200" dirty="0">
                <a:solidFill>
                  <a:schemeClr val="tx1"/>
                </a:solidFill>
                <a:effectLst/>
                <a:latin typeface="+mn-lt"/>
                <a:ea typeface="+mn-ea"/>
                <a:cs typeface="+mn-cs"/>
              </a:rPr>
              <a:t>The TCP/IP Protocol Suite</a:t>
            </a:r>
          </a:p>
        </p:txBody>
      </p:sp>
    </p:spTree>
    <p:extLst>
      <p:ext uri="{BB962C8B-B14F-4D97-AF65-F5344CB8AC3E}">
        <p14:creationId xmlns:p14="http://schemas.microsoft.com/office/powerpoint/2010/main" val="3525190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.2.3 – </a:t>
            </a:r>
            <a:r>
              <a:rPr lang="en-US" sz="1200" b="0" i="0" kern="1200" dirty="0">
                <a:solidFill>
                  <a:schemeClr val="tx1"/>
                </a:solidFill>
                <a:effectLst/>
                <a:latin typeface="+mn-lt"/>
                <a:ea typeface="+mn-ea"/>
                <a:cs typeface="+mn-cs"/>
              </a:rPr>
              <a:t>The TCP/IP Protocol Suite</a:t>
            </a:r>
          </a:p>
        </p:txBody>
      </p:sp>
    </p:spTree>
    <p:extLst>
      <p:ext uri="{BB962C8B-B14F-4D97-AF65-F5344CB8AC3E}">
        <p14:creationId xmlns:p14="http://schemas.microsoft.com/office/powerpoint/2010/main" val="35251901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.2.3 – </a:t>
            </a:r>
            <a:r>
              <a:rPr lang="en-US" sz="1200" b="0" i="0" kern="1200" dirty="0">
                <a:solidFill>
                  <a:schemeClr val="tx1"/>
                </a:solidFill>
                <a:effectLst/>
                <a:latin typeface="+mn-lt"/>
                <a:ea typeface="+mn-ea"/>
                <a:cs typeface="+mn-cs"/>
              </a:rPr>
              <a:t>The TCP/IP Protocol Suite</a:t>
            </a:r>
          </a:p>
        </p:txBody>
      </p:sp>
    </p:spTree>
    <p:extLst>
      <p:ext uri="{BB962C8B-B14F-4D97-AF65-F5344CB8AC3E}">
        <p14:creationId xmlns:p14="http://schemas.microsoft.com/office/powerpoint/2010/main" val="35251901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.2.4 – </a:t>
            </a:r>
            <a:r>
              <a:rPr lang="en-US" sz="1200" b="0" i="0" kern="1200" dirty="0">
                <a:solidFill>
                  <a:schemeClr val="tx1"/>
                </a:solidFill>
                <a:effectLst/>
                <a:latin typeface="+mn-lt"/>
                <a:ea typeface="+mn-ea"/>
                <a:cs typeface="+mn-cs"/>
              </a:rPr>
              <a:t>Message Formatting and Encapsulation</a:t>
            </a:r>
          </a:p>
        </p:txBody>
      </p:sp>
    </p:spTree>
    <p:extLst>
      <p:ext uri="{BB962C8B-B14F-4D97-AF65-F5344CB8AC3E}">
        <p14:creationId xmlns:p14="http://schemas.microsoft.com/office/powerpoint/2010/main" val="35251901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.2.4 – </a:t>
            </a:r>
            <a:r>
              <a:rPr lang="en-US" sz="1200" b="0" i="0" kern="1200" dirty="0">
                <a:solidFill>
                  <a:schemeClr val="tx1"/>
                </a:solidFill>
                <a:effectLst/>
                <a:latin typeface="+mn-lt"/>
                <a:ea typeface="+mn-ea"/>
                <a:cs typeface="+mn-cs"/>
              </a:rPr>
              <a:t>Message Formatting and Encapsulation</a:t>
            </a:r>
          </a:p>
        </p:txBody>
      </p:sp>
    </p:spTree>
    <p:extLst>
      <p:ext uri="{BB962C8B-B14F-4D97-AF65-F5344CB8AC3E}">
        <p14:creationId xmlns:p14="http://schemas.microsoft.com/office/powerpoint/2010/main" val="35251901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.2.4 – </a:t>
            </a:r>
            <a:r>
              <a:rPr lang="en-US" sz="1200" b="0" i="0" kern="1200" dirty="0">
                <a:solidFill>
                  <a:schemeClr val="tx1"/>
                </a:solidFill>
                <a:effectLst/>
                <a:latin typeface="+mn-lt"/>
                <a:ea typeface="+mn-ea"/>
                <a:cs typeface="+mn-cs"/>
              </a:rPr>
              <a:t>Message Formatting and Encapsulation</a:t>
            </a:r>
          </a:p>
        </p:txBody>
      </p:sp>
    </p:spTree>
    <p:extLst>
      <p:ext uri="{BB962C8B-B14F-4D97-AF65-F5344CB8AC3E}">
        <p14:creationId xmlns:p14="http://schemas.microsoft.com/office/powerpoint/2010/main" val="35251901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.2.5 – </a:t>
            </a:r>
            <a:r>
              <a:rPr lang="en-US" sz="1200" b="0" i="0" kern="1200" dirty="0">
                <a:solidFill>
                  <a:schemeClr val="tx1"/>
                </a:solidFill>
                <a:effectLst/>
                <a:latin typeface="+mn-lt"/>
                <a:ea typeface="+mn-ea"/>
                <a:cs typeface="+mn-cs"/>
              </a:rPr>
              <a:t>Message Size</a:t>
            </a:r>
          </a:p>
        </p:txBody>
      </p:sp>
    </p:spTree>
    <p:extLst>
      <p:ext uri="{BB962C8B-B14F-4D97-AF65-F5344CB8AC3E}">
        <p14:creationId xmlns:p14="http://schemas.microsoft.com/office/powerpoint/2010/main" val="35251901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.2.5 – </a:t>
            </a:r>
            <a:r>
              <a:rPr lang="en-US" sz="1200" b="0" i="0" kern="1200" dirty="0">
                <a:solidFill>
                  <a:schemeClr val="tx1"/>
                </a:solidFill>
                <a:effectLst/>
                <a:latin typeface="+mn-lt"/>
                <a:ea typeface="+mn-ea"/>
                <a:cs typeface="+mn-cs"/>
              </a:rPr>
              <a:t>Message Size</a:t>
            </a:r>
          </a:p>
        </p:txBody>
      </p:sp>
    </p:spTree>
    <p:extLst>
      <p:ext uri="{BB962C8B-B14F-4D97-AF65-F5344CB8AC3E}">
        <p14:creationId xmlns:p14="http://schemas.microsoft.com/office/powerpoint/2010/main" val="35251901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.2.6 – </a:t>
            </a:r>
            <a:r>
              <a:rPr lang="en-US" sz="1200" b="0" i="0" kern="1200" dirty="0">
                <a:solidFill>
                  <a:schemeClr val="tx1"/>
                </a:solidFill>
                <a:effectLst/>
                <a:latin typeface="+mn-lt"/>
                <a:ea typeface="+mn-ea"/>
                <a:cs typeface="+mn-cs"/>
              </a:rPr>
              <a:t>Message Timing</a:t>
            </a:r>
          </a:p>
        </p:txBody>
      </p:sp>
    </p:spTree>
    <p:extLst>
      <p:ext uri="{BB962C8B-B14F-4D97-AF65-F5344CB8AC3E}">
        <p14:creationId xmlns:p14="http://schemas.microsoft.com/office/powerpoint/2010/main" val="3525190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.2.7</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Unicast, Multicast, and Broadcast</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.2.8</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The Benefits of Using a Layered Model</a:t>
            </a:r>
          </a:p>
        </p:txBody>
      </p:sp>
    </p:spTree>
    <p:extLst>
      <p:ext uri="{BB962C8B-B14F-4D97-AF65-F5344CB8AC3E}">
        <p14:creationId xmlns:p14="http://schemas.microsoft.com/office/powerpoint/2010/main" val="35251901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.2.9</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The OSI Reference Model</a:t>
            </a:r>
          </a:p>
        </p:txBody>
      </p:sp>
    </p:spTree>
    <p:extLst>
      <p:ext uri="{BB962C8B-B14F-4D97-AF65-F5344CB8AC3E}">
        <p14:creationId xmlns:p14="http://schemas.microsoft.com/office/powerpoint/2010/main" val="35251901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.2.9</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The OSI Reference Model</a:t>
            </a:r>
          </a:p>
        </p:txBody>
      </p:sp>
    </p:spTree>
    <p:extLst>
      <p:ext uri="{BB962C8B-B14F-4D97-AF65-F5344CB8AC3E}">
        <p14:creationId xmlns:p14="http://schemas.microsoft.com/office/powerpoint/2010/main" val="35251901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5.2 – </a:t>
            </a:r>
            <a:r>
              <a:rPr lang="en-US" sz="1200" b="0" i="0" kern="1200" dirty="0">
                <a:solidFill>
                  <a:schemeClr val="tx1"/>
                </a:solidFill>
                <a:effectLst/>
                <a:latin typeface="+mn-lt"/>
                <a:ea typeface="+mn-ea"/>
                <a:cs typeface="+mn-cs"/>
              </a:rPr>
              <a:t>Communications Protocols</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.2.10</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The TCP/IP Protocol Model</a:t>
            </a:r>
          </a:p>
        </p:txBody>
      </p:sp>
    </p:spTree>
    <p:extLst>
      <p:ext uri="{BB962C8B-B14F-4D97-AF65-F5344CB8AC3E}">
        <p14:creationId xmlns:p14="http://schemas.microsoft.com/office/powerpoint/2010/main" val="35251901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solidFill>
                  <a:srgbClr val="FF0000"/>
                </a:solidFill>
              </a:rPr>
              <a:t>Source:</a:t>
            </a:r>
          </a:p>
          <a:p>
            <a:pPr>
              <a:lnSpc>
                <a:spcPct val="80000"/>
              </a:lnSpc>
              <a:buFontTx/>
              <a:buNone/>
            </a:pPr>
            <a:r>
              <a:rPr lang="en-US" sz="1200" kern="1200" dirty="0">
                <a:solidFill>
                  <a:schemeClr val="tx1"/>
                </a:solidFill>
                <a:latin typeface="Arial" charset="0"/>
                <a:ea typeface="ＭＳ Ｐゴシック" charset="0"/>
                <a:cs typeface="ＭＳ Ｐゴシック" charset="0"/>
              </a:rPr>
              <a:t>5 – </a:t>
            </a:r>
            <a:r>
              <a:rPr lang="en-US" dirty="0">
                <a:solidFill>
                  <a:schemeClr val="accent5">
                    <a:lumMod val="40000"/>
                    <a:lumOff val="60000"/>
                  </a:schemeClr>
                </a:solidFill>
              </a:rPr>
              <a:t>Network Protocols</a:t>
            </a:r>
          </a:p>
          <a:p>
            <a:r>
              <a:rPr lang="en-US" dirty="0">
                <a:solidFill>
                  <a:schemeClr val="accent5">
                    <a:lumMod val="40000"/>
                    <a:lumOff val="60000"/>
                  </a:schemeClr>
                </a:solidFill>
              </a:rPr>
              <a:t>5.3</a:t>
            </a:r>
            <a:r>
              <a:rPr lang="en-US" baseline="0" dirty="0">
                <a:solidFill>
                  <a:schemeClr val="accent5">
                    <a:lumMod val="40000"/>
                    <a:lumOff val="60000"/>
                  </a:schemeClr>
                </a:solidFill>
              </a:rPr>
              <a:t> - </a:t>
            </a:r>
            <a:r>
              <a:rPr lang="en-US" dirty="0">
                <a:solidFill>
                  <a:schemeClr val="accent5">
                    <a:lumMod val="40000"/>
                    <a:lumOff val="60000"/>
                  </a:schemeClr>
                </a:solidFill>
              </a:rPr>
              <a:t>Data Encapsulation</a:t>
            </a:r>
          </a:p>
          <a:p>
            <a:br>
              <a:rPr lang="en-US" dirty="0">
                <a:solidFill>
                  <a:schemeClr val="accent5">
                    <a:lumMod val="40000"/>
                    <a:lumOff val="60000"/>
                  </a:schemeClr>
                </a:solidFill>
              </a:rPr>
            </a:b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15</a:t>
            </a:r>
            <a:r>
              <a:rPr lang="en-US" sz="1000" dirty="0">
                <a:solidFill>
                  <a:srgbClr val="FF0000"/>
                </a:solidFill>
              </a:rPr>
              <a:t> mi</a:t>
            </a:r>
            <a:r>
              <a:rPr lang="en-US" sz="1000" dirty="0"/>
              <a:t>ns</a:t>
            </a:r>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This topic describes data encapsulation </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Ensure the learners know about segmentation and multiplexing and their basic difference.</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Explain the association of sequencing with segmentation.</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By the end of the topic, help the learners to know about encapsulation and de-encapsulation with examples.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Also, mention to the audience that </a:t>
            </a:r>
            <a:r>
              <a:rPr lang="en-US" sz="1400" b="0" i="0" dirty="0">
                <a:solidFill>
                  <a:srgbClr val="58585B"/>
                </a:solidFill>
                <a:effectLst/>
                <a:latin typeface="CiscoSans"/>
              </a:rPr>
              <a:t>W</a:t>
            </a:r>
            <a:r>
              <a:rPr lang="en-US" sz="2000" b="0" i="0" dirty="0">
                <a:solidFill>
                  <a:srgbClr val="58585B"/>
                </a:solidFill>
                <a:effectLst/>
                <a:latin typeface="CiscoSans"/>
              </a:rPr>
              <a:t>ireshark will be used in this course to demonstrate network concepts.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1" dirty="0"/>
              <a:t>Key Points:</a:t>
            </a:r>
            <a:r>
              <a:rPr lang="en-US" sz="1100" b="1" dirty="0"/>
              <a:t>  </a:t>
            </a:r>
            <a:r>
              <a:rPr lang="en-US" sz="1000" i="0" dirty="0"/>
              <a:t>Segmentation, Multiplexing, </a:t>
            </a:r>
            <a:r>
              <a:rPr lang="en-US" sz="1000" i="0" baseline="0" dirty="0"/>
              <a:t>S</a:t>
            </a:r>
            <a:r>
              <a:rPr lang="en-US" sz="1000" i="0" dirty="0"/>
              <a:t>equencing, Encapsulation, DE-encapsulation, PDU</a:t>
            </a:r>
            <a:endParaRPr lang="en-US" i="0" dirty="0"/>
          </a:p>
        </p:txBody>
      </p:sp>
      <p:sp>
        <p:nvSpPr>
          <p:cNvPr id="4" name="Slide Number Placeholder 3"/>
          <p:cNvSpPr>
            <a:spLocks noGrp="1"/>
          </p:cNvSpPr>
          <p:nvPr>
            <p:ph type="sldNum" sz="quarter" idx="10"/>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5.3 – </a:t>
            </a:r>
            <a:r>
              <a:rPr lang="en-US" sz="1200" b="0" i="0" kern="1200" dirty="0">
                <a:solidFill>
                  <a:schemeClr val="tx1"/>
                </a:solidFill>
                <a:effectLst/>
                <a:latin typeface="+mn-lt"/>
                <a:ea typeface="+mn-ea"/>
                <a:cs typeface="+mn-cs"/>
              </a:rPr>
              <a:t>Data Encapsulation</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.3.1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Segmenting Messages</a:t>
            </a:r>
          </a:p>
        </p:txBody>
      </p:sp>
    </p:spTree>
    <p:extLst>
      <p:ext uri="{BB962C8B-B14F-4D97-AF65-F5344CB8AC3E}">
        <p14:creationId xmlns:p14="http://schemas.microsoft.com/office/powerpoint/2010/main" val="36350080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5.3 – </a:t>
            </a:r>
            <a:r>
              <a:rPr lang="en-US" sz="1200" b="0" i="0" kern="1200" dirty="0">
                <a:solidFill>
                  <a:schemeClr val="tx1"/>
                </a:solidFill>
                <a:effectLst/>
                <a:latin typeface="+mn-lt"/>
                <a:ea typeface="+mn-ea"/>
                <a:cs typeface="+mn-cs"/>
              </a:rPr>
              <a:t>Data Encapsulation</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.3.1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Segmenting Messages</a:t>
            </a:r>
          </a:p>
        </p:txBody>
      </p:sp>
    </p:spTree>
    <p:extLst>
      <p:ext uri="{BB962C8B-B14F-4D97-AF65-F5344CB8AC3E}">
        <p14:creationId xmlns:p14="http://schemas.microsoft.com/office/powerpoint/2010/main" val="3525190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5.3 – </a:t>
            </a:r>
            <a:r>
              <a:rPr lang="en-US" sz="1200" b="0" i="0" kern="1200" dirty="0">
                <a:solidFill>
                  <a:schemeClr val="tx1"/>
                </a:solidFill>
                <a:effectLst/>
                <a:latin typeface="+mn-lt"/>
                <a:ea typeface="+mn-ea"/>
                <a:cs typeface="+mn-cs"/>
              </a:rPr>
              <a:t>Data Encapsulation</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.3.2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Sequencing</a:t>
            </a:r>
          </a:p>
        </p:txBody>
      </p:sp>
    </p:spTree>
    <p:extLst>
      <p:ext uri="{BB962C8B-B14F-4D97-AF65-F5344CB8AC3E}">
        <p14:creationId xmlns:p14="http://schemas.microsoft.com/office/powerpoint/2010/main" val="35251901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5.3 – </a:t>
            </a:r>
            <a:r>
              <a:rPr lang="en-US" sz="1200" b="0" i="0" kern="1200" dirty="0">
                <a:solidFill>
                  <a:schemeClr val="tx1"/>
                </a:solidFill>
                <a:effectLst/>
                <a:latin typeface="+mn-lt"/>
                <a:ea typeface="+mn-ea"/>
                <a:cs typeface="+mn-cs"/>
              </a:rPr>
              <a:t>Data Encapsulation</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.3.3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Protocol Data Units</a:t>
            </a:r>
          </a:p>
        </p:txBody>
      </p:sp>
    </p:spTree>
    <p:extLst>
      <p:ext uri="{BB962C8B-B14F-4D97-AF65-F5344CB8AC3E}">
        <p14:creationId xmlns:p14="http://schemas.microsoft.com/office/powerpoint/2010/main" val="3525190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5.3 – </a:t>
            </a:r>
            <a:r>
              <a:rPr lang="en-US" sz="1200" b="0" i="0" kern="1200" dirty="0">
                <a:solidFill>
                  <a:schemeClr val="tx1"/>
                </a:solidFill>
                <a:effectLst/>
                <a:latin typeface="+mn-lt"/>
                <a:ea typeface="+mn-ea"/>
                <a:cs typeface="+mn-cs"/>
              </a:rPr>
              <a:t>Data Encapsulation</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.3.3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Protocol Data Units</a:t>
            </a:r>
          </a:p>
        </p:txBody>
      </p:sp>
    </p:spTree>
    <p:extLst>
      <p:ext uri="{BB962C8B-B14F-4D97-AF65-F5344CB8AC3E}">
        <p14:creationId xmlns:p14="http://schemas.microsoft.com/office/powerpoint/2010/main" val="35251901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5.3 – </a:t>
            </a:r>
            <a:r>
              <a:rPr lang="en-US" sz="1200" b="0" i="0" kern="1200" dirty="0">
                <a:solidFill>
                  <a:schemeClr val="tx1"/>
                </a:solidFill>
                <a:effectLst/>
                <a:latin typeface="+mn-lt"/>
                <a:ea typeface="+mn-ea"/>
                <a:cs typeface="+mn-cs"/>
              </a:rPr>
              <a:t>Data Encapsulation</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.3.4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Three Addresses</a:t>
            </a:r>
          </a:p>
        </p:txBody>
      </p:sp>
    </p:spTree>
    <p:extLst>
      <p:ext uri="{BB962C8B-B14F-4D97-AF65-F5344CB8AC3E}">
        <p14:creationId xmlns:p14="http://schemas.microsoft.com/office/powerpoint/2010/main" val="35251901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5.3 – </a:t>
            </a:r>
            <a:r>
              <a:rPr lang="en-US" sz="1200" b="0" i="0" kern="1200" dirty="0">
                <a:solidFill>
                  <a:schemeClr val="tx1"/>
                </a:solidFill>
                <a:effectLst/>
                <a:latin typeface="+mn-lt"/>
                <a:ea typeface="+mn-ea"/>
                <a:cs typeface="+mn-cs"/>
              </a:rPr>
              <a:t>Data Encapsulation</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.3.5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Encapsulation Example</a:t>
            </a:r>
          </a:p>
        </p:txBody>
      </p:sp>
    </p:spTree>
    <p:extLst>
      <p:ext uri="{BB962C8B-B14F-4D97-AF65-F5344CB8AC3E}">
        <p14:creationId xmlns:p14="http://schemas.microsoft.com/office/powerpoint/2010/main" val="35251901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5.3 – </a:t>
            </a:r>
            <a:r>
              <a:rPr lang="en-US" sz="1200" b="0" i="0" kern="1200" dirty="0">
                <a:solidFill>
                  <a:schemeClr val="tx1"/>
                </a:solidFill>
                <a:effectLst/>
                <a:latin typeface="+mn-lt"/>
                <a:ea typeface="+mn-ea"/>
                <a:cs typeface="+mn-cs"/>
              </a:rPr>
              <a:t>Data Encapsulation</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.3.6</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De-encapsulation Example</a:t>
            </a:r>
          </a:p>
        </p:txBody>
      </p:sp>
    </p:spTree>
    <p:extLst>
      <p:ext uri="{BB962C8B-B14F-4D97-AF65-F5344CB8AC3E}">
        <p14:creationId xmlns:p14="http://schemas.microsoft.com/office/powerpoint/2010/main" val="35251901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rPr>
              <a:t>5</a:t>
            </a:r>
            <a:r>
              <a:rPr lang="en-US" sz="1200" kern="1200" baseline="0" dirty="0">
                <a:solidFill>
                  <a:schemeClr val="tx1"/>
                </a:solidFill>
                <a:latin typeface="Arial" charset="0"/>
                <a:ea typeface="ＭＳ Ｐゴシック" charset="0"/>
              </a:rPr>
              <a:t> - </a:t>
            </a:r>
            <a:r>
              <a:rPr lang="en-US" dirty="0">
                <a:solidFill>
                  <a:schemeClr val="accent5">
                    <a:lumMod val="40000"/>
                    <a:lumOff val="60000"/>
                  </a:schemeClr>
                </a:solidFill>
              </a:rPr>
              <a:t>Network Protocols</a:t>
            </a:r>
          </a:p>
          <a:p>
            <a:r>
              <a:rPr lang="en-US" sz="1200" kern="1200" dirty="0">
                <a:solidFill>
                  <a:schemeClr val="tx1"/>
                </a:solidFill>
                <a:latin typeface="Arial" charset="0"/>
                <a:ea typeface="ＭＳ Ｐゴシック" charset="0"/>
                <a:cs typeface="ＭＳ Ｐゴシック" charset="0"/>
              </a:rPr>
              <a:t>5.3 – </a:t>
            </a:r>
            <a:r>
              <a:rPr lang="en-US" sz="1200" b="0" i="0" kern="1200" dirty="0">
                <a:solidFill>
                  <a:schemeClr val="tx1"/>
                </a:solidFill>
                <a:effectLst/>
                <a:latin typeface="+mn-lt"/>
                <a:ea typeface="+mn-ea"/>
                <a:cs typeface="+mn-cs"/>
              </a:rPr>
              <a:t>Data Encapsulation</a:t>
            </a:r>
          </a:p>
          <a:p>
            <a:r>
              <a:rPr lang="en-US" sz="1200" kern="1200" baseline="0" dirty="0">
                <a:solidFill>
                  <a:schemeClr val="tx1"/>
                </a:solidFill>
                <a:latin typeface="Arial" charset="0"/>
                <a:ea typeface="ＭＳ Ｐゴシック" charset="0"/>
                <a:cs typeface="ＭＳ Ｐゴシック" charset="0"/>
              </a:rPr>
              <a:t>5</a:t>
            </a:r>
            <a:r>
              <a:rPr lang="en-US" sz="1200" kern="1200" dirty="0">
                <a:solidFill>
                  <a:schemeClr val="tx1"/>
                </a:solidFill>
                <a:latin typeface="Arial" charset="0"/>
                <a:ea typeface="ＭＳ Ｐゴシック" charset="0"/>
                <a:cs typeface="ＭＳ Ｐゴシック" charset="0"/>
              </a:rPr>
              <a:t>.3.7</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Lab - Introduction to Wireshark</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5.3.8 -</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Check Your Understanding – Data Encapsulation</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solidFill>
                  <a:srgbClr val="FF0000"/>
                </a:solidFill>
              </a:rPr>
              <a:t>Source:</a:t>
            </a:r>
          </a:p>
          <a:p>
            <a:pPr>
              <a:lnSpc>
                <a:spcPct val="80000"/>
              </a:lnSpc>
              <a:buFontTx/>
              <a:buNone/>
            </a:pPr>
            <a:r>
              <a:rPr lang="en-US" sz="1200" kern="1200" dirty="0">
                <a:solidFill>
                  <a:schemeClr val="tx1"/>
                </a:solidFill>
                <a:latin typeface="Arial" charset="0"/>
                <a:ea typeface="ＭＳ Ｐゴシック" charset="0"/>
                <a:cs typeface="ＭＳ Ｐゴシック" charset="0"/>
              </a:rPr>
              <a:t>5 – </a:t>
            </a:r>
            <a:r>
              <a:rPr lang="en-US" dirty="0">
                <a:solidFill>
                  <a:schemeClr val="accent5">
                    <a:lumMod val="40000"/>
                    <a:lumOff val="60000"/>
                  </a:schemeClr>
                </a:solidFill>
              </a:rPr>
              <a:t>Network Protocols</a:t>
            </a:r>
          </a:p>
          <a:p>
            <a:pPr>
              <a:lnSpc>
                <a:spcPct val="80000"/>
              </a:lnSpc>
              <a:buFontTx/>
              <a:buNone/>
            </a:pPr>
            <a:r>
              <a:rPr lang="en-US" sz="1200" kern="1200" dirty="0">
                <a:solidFill>
                  <a:schemeClr val="tx1"/>
                </a:solidFill>
                <a:latin typeface="Arial" charset="0"/>
                <a:ea typeface="ＭＳ Ｐゴシック" charset="0"/>
                <a:cs typeface="ＭＳ Ｐゴシック" charset="0"/>
              </a:rPr>
              <a:t>5.4</a:t>
            </a:r>
            <a:r>
              <a:rPr lang="en-US" sz="1200" kern="1200" baseline="0" dirty="0">
                <a:solidFill>
                  <a:schemeClr val="tx1"/>
                </a:solidFill>
                <a:latin typeface="Arial" charset="0"/>
                <a:ea typeface="ＭＳ Ｐゴシック" charset="0"/>
                <a:cs typeface="ＭＳ Ｐゴシック" charset="0"/>
              </a:rPr>
              <a:t> – Network Protocols Summary </a:t>
            </a:r>
          </a:p>
          <a:p>
            <a:pPr>
              <a:lnSpc>
                <a:spcPct val="80000"/>
              </a:lnSpc>
              <a:buFontTx/>
              <a:buNone/>
            </a:pPr>
            <a:endParaRPr lang="en-US" sz="1050" b="1" u="sng"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5</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lgn="l" defTabSz="457200" rtl="0" eaLnBrk="1" latinLnBrk="0" hangingPunct="1">
              <a:buFont typeface="Arial" panose="020B0604020202020204" pitchFamily="34" charset="0"/>
              <a:buChar char="•"/>
              <a:tabLst>
                <a:tab pos="117475" algn="l"/>
              </a:tabLst>
            </a:pPr>
            <a:r>
              <a:rPr lang="en-US" sz="1000" kern="1200" dirty="0">
                <a:solidFill>
                  <a:schemeClr val="tx1"/>
                </a:solidFill>
                <a:latin typeface="+mn-lt"/>
                <a:ea typeface="+mn-ea"/>
                <a:cs typeface="+mn-cs"/>
              </a:rPr>
              <a:t>Read out the summary points mentioned on the slide.</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Discuss the same with the participants.</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Ask if they have any questions or doubts. </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At the end, ask the students to take the quiz.</a:t>
            </a:r>
            <a:endParaRPr lang="en-US" sz="1050" dirty="0"/>
          </a:p>
          <a:p>
            <a:pPr>
              <a:lnSpc>
                <a:spcPct val="80000"/>
              </a:lnSpc>
              <a:buFontTx/>
              <a:buNone/>
            </a:pPr>
            <a:r>
              <a:rPr lang="en-US" sz="1050" b="1" dirty="0"/>
              <a:t>Key Points:</a:t>
            </a:r>
            <a:r>
              <a:rPr lang="en-US" sz="1100" b="1" dirty="0"/>
              <a:t> </a:t>
            </a:r>
            <a:r>
              <a:rPr lang="en-IN" sz="1200" b="0" i="0" kern="1200" dirty="0">
                <a:solidFill>
                  <a:schemeClr val="tx1"/>
                </a:solidFill>
                <a:effectLst/>
                <a:latin typeface="+mn-lt"/>
                <a:ea typeface="+mn-ea"/>
                <a:cs typeface="+mn-cs"/>
              </a:rPr>
              <a:t>Network Communications, Communications Protocols, Data Encapsulation</a:t>
            </a:r>
            <a:endParaRPr lang="en-US" sz="1000" b="0" dirty="0">
              <a:solidFill>
                <a:schemeClr val="accent5">
                  <a:lumMod val="40000"/>
                  <a:lumOff val="60000"/>
                </a:schemeClr>
              </a:solidFill>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5 – Network protocols</a:t>
            </a:r>
          </a:p>
          <a:p>
            <a:pPr>
              <a:lnSpc>
                <a:spcPct val="80000"/>
              </a:lnSpc>
              <a:buFontTx/>
              <a:buNone/>
            </a:pPr>
            <a:r>
              <a:rPr lang="en-US" sz="1200" kern="1200" dirty="0">
                <a:solidFill>
                  <a:schemeClr val="tx1"/>
                </a:solidFill>
                <a:latin typeface="Arial" charset="0"/>
                <a:ea typeface="ＭＳ Ｐゴシック" charset="0"/>
                <a:cs typeface="ＭＳ Ｐゴシック" charset="0"/>
              </a:rPr>
              <a:t>5.4 - </a:t>
            </a:r>
            <a:r>
              <a:rPr lang="en-US" altLang="en-US" sz="1200" dirty="0"/>
              <a:t>Network Protocols Summary</a:t>
            </a: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r>
              <a:rPr lang="en-US" dirty="0"/>
              <a:t>5.4.1</a:t>
            </a:r>
            <a:r>
              <a:rPr lang="en-US" baseline="0" dirty="0"/>
              <a:t> - </a:t>
            </a:r>
            <a:r>
              <a:rPr lang="en-US" sz="1200" b="0" i="0" kern="1200" dirty="0">
                <a:solidFill>
                  <a:schemeClr val="tx1"/>
                </a:solidFill>
                <a:effectLst/>
                <a:latin typeface="+mn-lt"/>
                <a:ea typeface="+mn-ea"/>
                <a:cs typeface="+mn-cs"/>
              </a:rPr>
              <a:t>What Did I Learn in this Module?</a:t>
            </a:r>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5 – Network protocols</a:t>
            </a:r>
          </a:p>
          <a:p>
            <a:pPr>
              <a:lnSpc>
                <a:spcPct val="80000"/>
              </a:lnSpc>
              <a:buFontTx/>
              <a:buNone/>
            </a:pPr>
            <a:r>
              <a:rPr lang="en-US" sz="1200" kern="1200" dirty="0">
                <a:solidFill>
                  <a:schemeClr val="tx1"/>
                </a:solidFill>
                <a:latin typeface="Arial" charset="0"/>
                <a:ea typeface="ＭＳ Ｐゴシック" charset="0"/>
                <a:cs typeface="ＭＳ Ｐゴシック" charset="0"/>
              </a:rPr>
              <a:t>5.4 – </a:t>
            </a:r>
            <a:r>
              <a:rPr lang="en-US" altLang="en-US" sz="1200" dirty="0"/>
              <a:t>Network Protocols Summary</a:t>
            </a: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r>
              <a:rPr lang="en-US" dirty="0"/>
              <a:t>5.4.1</a:t>
            </a:r>
            <a:r>
              <a:rPr lang="en-US" baseline="0" dirty="0"/>
              <a:t> </a:t>
            </a:r>
            <a:r>
              <a:rPr lang="en-US" sz="1200" kern="1200" dirty="0">
                <a:solidFill>
                  <a:schemeClr val="tx1"/>
                </a:solidFill>
                <a:latin typeface="Arial" charset="0"/>
                <a:ea typeface="ＭＳ Ｐゴシック" charset="0"/>
                <a:cs typeface="ＭＳ Ｐゴシック" charset="0"/>
              </a:rPr>
              <a:t>–</a:t>
            </a:r>
            <a:r>
              <a:rPr lang="en-US" baseline="0" dirty="0"/>
              <a:t> </a:t>
            </a:r>
            <a:r>
              <a:rPr lang="en-US" sz="1200" b="0" i="0" kern="1200" dirty="0">
                <a:solidFill>
                  <a:schemeClr val="tx1"/>
                </a:solidFill>
                <a:effectLst/>
                <a:latin typeface="+mn-lt"/>
                <a:ea typeface="+mn-ea"/>
                <a:cs typeface="+mn-cs"/>
              </a:rPr>
              <a:t>What Did I Learn in this Module?</a:t>
            </a:r>
          </a:p>
          <a:p>
            <a:pPr marL="0" marR="0" lvl="0" indent="0" algn="l" defTabSz="457200" rtl="0" eaLnBrk="1" fontAlgn="auto" latinLnBrk="0" hangingPunct="1">
              <a:lnSpc>
                <a:spcPct val="80000"/>
              </a:lnSpc>
              <a:spcBef>
                <a:spcPts val="0"/>
              </a:spcBef>
              <a:spcAft>
                <a:spcPts val="0"/>
              </a:spcAft>
              <a:buClrTx/>
              <a:buSzTx/>
              <a:buFontTx/>
              <a:buNone/>
              <a:tabLst/>
              <a:defRPr/>
            </a:pPr>
            <a:r>
              <a:rPr lang="en-US"/>
              <a:t>5.4.2</a:t>
            </a:r>
            <a:r>
              <a:rPr lang="en-US" baseline="0"/>
              <a:t> </a:t>
            </a:r>
            <a:r>
              <a:rPr lang="en-US" sz="1200" kern="1200">
                <a:solidFill>
                  <a:schemeClr val="tx1"/>
                </a:solidFill>
                <a:latin typeface="Arial" charset="0"/>
                <a:ea typeface="ＭＳ Ｐゴシック" charset="0"/>
                <a:cs typeface="ＭＳ Ｐゴシック" charset="0"/>
              </a:rPr>
              <a:t>– </a:t>
            </a:r>
            <a:r>
              <a:rPr lang="en-US" sz="1200" b="0" i="0" kern="1200">
                <a:solidFill>
                  <a:schemeClr val="tx1"/>
                </a:solidFill>
                <a:effectLst/>
                <a:latin typeface="+mn-lt"/>
                <a:ea typeface="+mn-ea"/>
                <a:cs typeface="+mn-cs"/>
              </a:rPr>
              <a:t>Module 5: Network Protocols Quiz</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58</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5 – </a:t>
            </a:r>
            <a:r>
              <a:rPr lang="en-US" dirty="0">
                <a:solidFill>
                  <a:schemeClr val="accent5">
                    <a:lumMod val="40000"/>
                    <a:lumOff val="60000"/>
                  </a:schemeClr>
                </a:solidFill>
              </a:rPr>
              <a:t>Network Protocols</a:t>
            </a:r>
          </a:p>
          <a:p>
            <a:pPr>
              <a:lnSpc>
                <a:spcPct val="80000"/>
              </a:lnSpc>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4156090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2472793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solidFill>
                  <a:srgbClr val="FF0000"/>
                </a:solidFill>
              </a:rPr>
              <a:t>Cisco Networking Academy Program</a:t>
            </a:r>
          </a:p>
          <a:p>
            <a:pPr>
              <a:buFontTx/>
              <a:buNone/>
            </a:pPr>
            <a:r>
              <a:rPr lang="en-US" b="0" dirty="0">
                <a:solidFill>
                  <a:srgbClr val="FF0000"/>
                </a:solidFill>
              </a:rPr>
              <a:t>CyberOps Associates v1.0</a:t>
            </a:r>
          </a:p>
          <a:p>
            <a:pPr>
              <a:buFontTx/>
              <a:buNone/>
            </a:pPr>
            <a:r>
              <a:rPr lang="en-US" sz="1200" b="0" dirty="0">
                <a:solidFill>
                  <a:srgbClr val="FF0000"/>
                </a:solidFill>
              </a:rPr>
              <a:t>Module </a:t>
            </a:r>
            <a:r>
              <a:rPr lang="en-US" dirty="0">
                <a:solidFill>
                  <a:schemeClr val="accent5">
                    <a:lumMod val="40000"/>
                    <a:lumOff val="60000"/>
                  </a:schemeClr>
                </a:solidFill>
              </a:rPr>
              <a:t>5: Network Protocols</a:t>
            </a:r>
          </a:p>
          <a:p>
            <a:pPr>
              <a:buFontTx/>
              <a:buNone/>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dirty="0">
                <a:solidFill>
                  <a:srgbClr val="FF0000"/>
                </a:solidFill>
              </a:rPr>
              <a:t>5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Welcome the audience in a warm and cordial manner. Ensure that everyone is set up with the required resources.</a:t>
            </a:r>
          </a:p>
          <a:p>
            <a:pPr marL="341313" lvl="1" indent="-171450">
              <a:buFont typeface="Arial" panose="020B0604020202020204" pitchFamily="34" charset="0"/>
              <a:buChar char="•"/>
            </a:pPr>
            <a:r>
              <a:rPr lang="en-US" sz="1000" dirty="0"/>
              <a:t>Introduce yourself briefly and invite participants to introduce</a:t>
            </a:r>
            <a:r>
              <a:rPr lang="en-US" sz="1000" baseline="0" dirty="0"/>
              <a:t> themselves</a:t>
            </a:r>
            <a:r>
              <a:rPr lang="en-US" sz="1000" dirty="0"/>
              <a:t> with name, dept. and role, if deemed all right. </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solidFill>
                  <a:prstClr val="black"/>
                </a:solidFill>
              </a:rPr>
              <a:t>To build the context of the module, ask the audience what they know about network protocols and their purpose.</a:t>
            </a:r>
            <a:endParaRPr lang="en-US" sz="1050" b="0" dirty="0">
              <a:solidFill>
                <a:prstClr val="black"/>
              </a:solidFill>
            </a:endParaRPr>
          </a:p>
          <a:p>
            <a:pPr marL="341313" lvl="1" indent="-171450">
              <a:buFont typeface="Arial" panose="020B0604020202020204" pitchFamily="34" charset="0"/>
              <a:buChar char="•"/>
            </a:pPr>
            <a:r>
              <a:rPr lang="en-US" sz="1000" dirty="0"/>
              <a:t>Introduce the topic and encourage learners to come up with a list of expectations from the session. Collate topics on the white board or Desktop while using learner’s inputs to interpret them in words.</a:t>
            </a:r>
            <a:r>
              <a:rPr lang="en-US" sz="1000" b="1" dirty="0"/>
              <a:t> </a:t>
            </a:r>
          </a:p>
          <a:p>
            <a:pPr marL="341313"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1" dirty="0"/>
              <a:t>NA</a:t>
            </a:r>
            <a:endParaRPr lang="en-US" sz="1200" i="1" dirty="0"/>
          </a:p>
          <a:p>
            <a:pPr marL="341313" lvl="1" indent="-171450">
              <a:buFont typeface="Courier New" panose="02070309020205020404" pitchFamily="49" charset="0"/>
              <a:buChar char="o"/>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9</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CyberOps Associates v1.0</a:t>
            </a:r>
            <a:endParaRPr lang="en-US" dirty="0">
              <a:solidFill>
                <a:schemeClr val="accent5">
                  <a:lumMod val="40000"/>
                  <a:lumOff val="60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accent5">
                    <a:lumMod val="40000"/>
                    <a:lumOff val="60000"/>
                  </a:schemeClr>
                </a:solidFill>
              </a:rPr>
              <a:t>5</a:t>
            </a:r>
            <a:r>
              <a:rPr lang="en-US" baseline="0" dirty="0">
                <a:solidFill>
                  <a:schemeClr val="accent5">
                    <a:lumMod val="40000"/>
                    <a:lumOff val="60000"/>
                  </a:schemeClr>
                </a:solidFill>
              </a:rPr>
              <a:t> - </a:t>
            </a:r>
            <a:r>
              <a:rPr lang="en-US" dirty="0">
                <a:solidFill>
                  <a:schemeClr val="accent5">
                    <a:lumMod val="40000"/>
                    <a:lumOff val="60000"/>
                  </a:schemeClr>
                </a:solidFill>
              </a:rPr>
              <a:t>Network Protocols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accent5">
                    <a:lumMod val="40000"/>
                    <a:lumOff val="60000"/>
                  </a:schemeClr>
                </a:solidFill>
              </a:rPr>
              <a:t>5.0 - Introduction</a:t>
            </a:r>
          </a:p>
          <a:p>
            <a:r>
              <a:rPr lang="en-GB" dirty="0">
                <a:solidFill>
                  <a:srgbClr val="FF0000"/>
                </a:solidFill>
              </a:rPr>
              <a:t>5.0.2 – </a:t>
            </a:r>
            <a:r>
              <a:rPr lang="en-US" sz="1200" b="0" i="0" kern="1200" dirty="0">
                <a:solidFill>
                  <a:schemeClr val="tx1"/>
                </a:solidFill>
                <a:effectLst/>
                <a:latin typeface="+mn-lt"/>
                <a:ea typeface="+mn-ea"/>
                <a:cs typeface="+mn-cs"/>
              </a:rPr>
              <a:t>What Will I Learn in this Module?</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87924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2020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2020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36.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37.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38.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39.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40.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42.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47.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48.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49.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51.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52.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53.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54.xml"/><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xml"/><Relationship Id="rId1" Type="http://schemas.openxmlformats.org/officeDocument/2006/relationships/tags" Target="../tags/tag5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5:Network Protocols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10" name="Subtitle 6">
            <a:extLst>
              <a:ext uri="{FF2B5EF4-FFF2-40B4-BE49-F238E27FC236}">
                <a16:creationId xmlns:a16="http://schemas.microsoft.com/office/drawing/2014/main" id="{04FD2489-00FA-4598-BB9B-1B5ABC733DAB}"/>
              </a:ext>
            </a:extLst>
          </p:cNvPr>
          <p:cNvSpPr txBox="1">
            <a:spLocks/>
          </p:cNvSpPr>
          <p:nvPr/>
        </p:nvSpPr>
        <p:spPr>
          <a:xfrm>
            <a:off x="469497" y="3822226"/>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r>
              <a:rPr lang="en-US" dirty="0">
                <a:solidFill>
                  <a:schemeClr val="accent5">
                    <a:lumMod val="40000"/>
                    <a:lumOff val="60000"/>
                  </a:schemeClr>
                </a:solidFill>
              </a:rPr>
              <a:t>CyberOps Associates v1.0</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56044"/>
            <a:ext cx="8600661" cy="1802391"/>
          </a:xfrm>
        </p:spPr>
        <p:txBody>
          <a:bodyPr/>
          <a:lstStyle/>
          <a:p>
            <a:r>
              <a:rPr lang="en-US" dirty="0">
                <a:solidFill>
                  <a:schemeClr val="accent5">
                    <a:lumMod val="40000"/>
                    <a:lumOff val="60000"/>
                  </a:schemeClr>
                </a:solidFill>
              </a:rPr>
              <a:t>5.1 Network Communications Process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10273"/>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Protocols</a:t>
            </a:r>
          </a:p>
          <a:p>
            <a:r>
              <a:rPr lang="en-US" dirty="0"/>
              <a:t>Networks of Many Sizes</a:t>
            </a:r>
          </a:p>
        </p:txBody>
      </p:sp>
      <p:sp>
        <p:nvSpPr>
          <p:cNvPr id="2" name="Content Placeholder 1"/>
          <p:cNvSpPr>
            <a:spLocks noGrp="1"/>
          </p:cNvSpPr>
          <p:nvPr>
            <p:ph idx="1"/>
          </p:nvPr>
        </p:nvSpPr>
        <p:spPr>
          <a:xfrm>
            <a:off x="144065" y="798943"/>
            <a:ext cx="8854020" cy="3880061"/>
          </a:xfrm>
        </p:spPr>
        <p:txBody>
          <a:bodyPr/>
          <a:lstStyle/>
          <a:p>
            <a:pPr>
              <a:buFont typeface="Arial" panose="020B0604020202020204" pitchFamily="34" charset="0"/>
              <a:buChar char="•"/>
            </a:pPr>
            <a:r>
              <a:rPr lang="en-US" sz="1600" dirty="0"/>
              <a:t>Networks vary in size. They range from simple networks consisting of two computers, to networks connecting millions of devices.</a:t>
            </a:r>
          </a:p>
          <a:p>
            <a:pPr>
              <a:buFont typeface="Arial" panose="020B0604020202020204" pitchFamily="34" charset="0"/>
              <a:buChar char="•"/>
            </a:pPr>
            <a:r>
              <a:rPr lang="en-US" sz="1600" dirty="0"/>
              <a:t>Businesses and large organizations use networks to provide consolidation, storage, and access to information on network servers. Networks provide email, instant messaging, and collaboration among employees. Many organizations use their network’s connection to the internet to provide products and services to customers.</a:t>
            </a:r>
          </a:p>
          <a:p>
            <a:pPr>
              <a:buFont typeface="Arial" panose="020B0604020202020204" pitchFamily="34" charset="0"/>
              <a:buChar char="•"/>
            </a:pPr>
            <a:r>
              <a:rPr lang="en-US" sz="1600" b="1" dirty="0"/>
              <a:t>Peer-to-peer network: </a:t>
            </a:r>
            <a:r>
              <a:rPr lang="en-US" sz="1600" dirty="0"/>
              <a:t>In small businesses and homes, many computers function as both the servers and clients on the network. This type of network is called a peer-to-peer network.</a:t>
            </a:r>
          </a:p>
          <a:p>
            <a:pPr marL="0" indent="0">
              <a:buNone/>
            </a:pPr>
            <a:br>
              <a:rPr lang="en-US" sz="1600" dirty="0"/>
            </a:br>
            <a:endParaRPr lang="en-US" sz="1600" b="1" dirty="0">
              <a:solidFill>
                <a:srgbClr val="000000"/>
              </a:solidFill>
            </a:endParaRPr>
          </a:p>
        </p:txBody>
      </p:sp>
    </p:spTree>
    <p:custDataLst>
      <p:tags r:id="rId1"/>
    </p:custDataLst>
    <p:extLst>
      <p:ext uri="{BB962C8B-B14F-4D97-AF65-F5344CB8AC3E}">
        <p14:creationId xmlns:p14="http://schemas.microsoft.com/office/powerpoint/2010/main" val="256991628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Protocols</a:t>
            </a:r>
          </a:p>
          <a:p>
            <a:r>
              <a:rPr lang="en-US" dirty="0"/>
              <a:t>Networks of Many Sizes (Contd.)</a:t>
            </a:r>
          </a:p>
        </p:txBody>
      </p:sp>
      <p:sp>
        <p:nvSpPr>
          <p:cNvPr id="2" name="Content Placeholder 1"/>
          <p:cNvSpPr>
            <a:spLocks noGrp="1"/>
          </p:cNvSpPr>
          <p:nvPr>
            <p:ph idx="1"/>
          </p:nvPr>
        </p:nvSpPr>
        <p:spPr>
          <a:xfrm>
            <a:off x="144065" y="798943"/>
            <a:ext cx="4972684" cy="4344557"/>
          </a:xfrm>
        </p:spPr>
        <p:txBody>
          <a:bodyPr/>
          <a:lstStyle/>
          <a:p>
            <a:pPr>
              <a:buFont typeface="Arial" panose="020B0604020202020204" pitchFamily="34" charset="0"/>
              <a:buChar char="•"/>
            </a:pPr>
            <a:r>
              <a:rPr lang="en-US" sz="1600" b="1" dirty="0">
                <a:solidFill>
                  <a:srgbClr val="000000"/>
                </a:solidFill>
              </a:rPr>
              <a:t>Small Home networks: </a:t>
            </a:r>
            <a:r>
              <a:rPr lang="en-US" sz="1600" dirty="0"/>
              <a:t>Small home networks connect a few computers to each other and to the internet.</a:t>
            </a:r>
            <a:endParaRPr lang="en-US" sz="1600" b="1" dirty="0"/>
          </a:p>
          <a:p>
            <a:pPr>
              <a:buFont typeface="Arial" panose="020B0604020202020204" pitchFamily="34" charset="0"/>
              <a:buChar char="•"/>
            </a:pPr>
            <a:r>
              <a:rPr lang="en-US" sz="1600" b="1" dirty="0"/>
              <a:t>Small Office and Home Office (SOHO) networks: </a:t>
            </a:r>
            <a:r>
              <a:rPr lang="en-US" sz="1600" dirty="0"/>
              <a:t>The SOHO network allows a home office or a remote office to connect to a corporate network, or access centralized, shared resources.</a:t>
            </a:r>
          </a:p>
          <a:p>
            <a:pPr>
              <a:buFont typeface="Arial" panose="020B0604020202020204" pitchFamily="34" charset="0"/>
              <a:buChar char="•"/>
            </a:pPr>
            <a:r>
              <a:rPr lang="en-US" sz="1600" b="1" dirty="0"/>
              <a:t>Medium to Large networks</a:t>
            </a:r>
            <a:r>
              <a:rPr lang="en-US" sz="1600" dirty="0"/>
              <a:t>: These are used by corporations and schools</a:t>
            </a:r>
            <a:r>
              <a:rPr lang="en-IN" sz="1600" dirty="0"/>
              <a:t> and can have many locations </a:t>
            </a:r>
            <a:r>
              <a:rPr lang="en-US" sz="1600" dirty="0"/>
              <a:t>with hundreds or thousands of interconnected hosts.</a:t>
            </a:r>
          </a:p>
          <a:p>
            <a:pPr>
              <a:buFont typeface="Arial" panose="020B0604020202020204" pitchFamily="34" charset="0"/>
              <a:buChar char="•"/>
            </a:pPr>
            <a:r>
              <a:rPr lang="en-US" sz="1600" b="1" dirty="0"/>
              <a:t>World Wide networks</a:t>
            </a:r>
            <a:r>
              <a:rPr lang="en-US" sz="1600" dirty="0"/>
              <a:t>: The internet is a network of networks that connects hundreds of millions of computers world-wide.</a:t>
            </a:r>
          </a:p>
          <a:p>
            <a:pPr marL="0" indent="0">
              <a:buNone/>
            </a:pPr>
            <a:endParaRPr lang="en-US" sz="1600" dirty="0"/>
          </a:p>
          <a:p>
            <a:pPr marL="0" indent="0">
              <a:buNone/>
            </a:pPr>
            <a:endParaRPr lang="en-US" sz="1600" b="1" dirty="0">
              <a:solidFill>
                <a:srgbClr val="000000"/>
              </a:solidFill>
            </a:endParaRPr>
          </a:p>
        </p:txBody>
      </p:sp>
      <p:pic>
        <p:nvPicPr>
          <p:cNvPr id="5" name="Picture 4">
            <a:extLst>
              <a:ext uri="{FF2B5EF4-FFF2-40B4-BE49-F238E27FC236}">
                <a16:creationId xmlns:a16="http://schemas.microsoft.com/office/drawing/2014/main" id="{D3FCACE5-F6EA-4276-9CB8-8FFB9EE9D590}"/>
              </a:ext>
            </a:extLst>
          </p:cNvPr>
          <p:cNvPicPr>
            <a:picLocks noChangeAspect="1"/>
          </p:cNvPicPr>
          <p:nvPr/>
        </p:nvPicPr>
        <p:blipFill>
          <a:blip r:embed="rId4"/>
          <a:stretch>
            <a:fillRect/>
          </a:stretch>
        </p:blipFill>
        <p:spPr>
          <a:xfrm>
            <a:off x="5380136" y="1190281"/>
            <a:ext cx="3500477" cy="28366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ustDataLst>
      <p:tags r:id="rId1"/>
    </p:custDataLst>
    <p:extLst>
      <p:ext uri="{BB962C8B-B14F-4D97-AF65-F5344CB8AC3E}">
        <p14:creationId xmlns:p14="http://schemas.microsoft.com/office/powerpoint/2010/main" val="266037683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Protocols</a:t>
            </a:r>
          </a:p>
          <a:p>
            <a:r>
              <a:rPr lang="en-US" dirty="0"/>
              <a:t>Client-Server Communications</a:t>
            </a:r>
          </a:p>
        </p:txBody>
      </p:sp>
      <p:sp>
        <p:nvSpPr>
          <p:cNvPr id="2" name="Content Placeholder 1"/>
          <p:cNvSpPr>
            <a:spLocks noGrp="1"/>
          </p:cNvSpPr>
          <p:nvPr>
            <p:ph idx="1"/>
          </p:nvPr>
        </p:nvSpPr>
        <p:spPr>
          <a:xfrm>
            <a:off x="144063" y="798943"/>
            <a:ext cx="8752801" cy="4045431"/>
          </a:xfrm>
        </p:spPr>
        <p:txBody>
          <a:bodyPr/>
          <a:lstStyle/>
          <a:p>
            <a:pPr>
              <a:buFont typeface="Arial" pitchFamily="34" charset="0"/>
              <a:buChar char="•"/>
            </a:pPr>
            <a:r>
              <a:rPr lang="en-US" sz="1600" dirty="0"/>
              <a:t>All computers that are connected to a network and that participate directly in network communication are classified as hosts. Hosts are also called end devices, endpoints, or nodes. </a:t>
            </a:r>
          </a:p>
          <a:p>
            <a:pPr>
              <a:buFont typeface="Arial" pitchFamily="34" charset="0"/>
              <a:buChar char="•"/>
            </a:pPr>
            <a:r>
              <a:rPr lang="en-US" sz="1600" dirty="0"/>
              <a:t>Servers are simply computers with specialized software that enables servers to provide information to other end devices on the network. </a:t>
            </a:r>
          </a:p>
          <a:p>
            <a:pPr>
              <a:buFont typeface="Arial" pitchFamily="34" charset="0"/>
              <a:buChar char="•"/>
            </a:pPr>
            <a:r>
              <a:rPr lang="en-US" sz="1600" dirty="0"/>
              <a:t>A server can be single-purpose, providing only one service, such as web pages or it can be multipurpose, providing a variety of services such as web pages, email, and file transfers.</a:t>
            </a:r>
          </a:p>
          <a:p>
            <a:pPr>
              <a:buFont typeface="Arial" pitchFamily="34" charset="0"/>
              <a:buChar char="•"/>
            </a:pPr>
            <a:r>
              <a:rPr lang="en-US" sz="1600" dirty="0"/>
              <a:t>Client computers have software installed that enables them to request and display the information obtained from the server. A single computer can run multiple types of client software.</a:t>
            </a:r>
          </a:p>
          <a:p>
            <a:pPr>
              <a:buFont typeface="Arial" pitchFamily="34" charset="0"/>
              <a:buChar char="•"/>
            </a:pPr>
            <a:endParaRPr lang="en-US" sz="1600" dirty="0"/>
          </a:p>
        </p:txBody>
      </p:sp>
    </p:spTree>
    <p:custDataLst>
      <p:tags r:id="rId1"/>
    </p:custDataLst>
    <p:extLst>
      <p:ext uri="{BB962C8B-B14F-4D97-AF65-F5344CB8AC3E}">
        <p14:creationId xmlns:p14="http://schemas.microsoft.com/office/powerpoint/2010/main" val="209070099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Protocols</a:t>
            </a:r>
          </a:p>
          <a:p>
            <a:r>
              <a:rPr lang="en-US" dirty="0"/>
              <a:t>Client-Server Communications (Contd.)</a:t>
            </a:r>
          </a:p>
        </p:txBody>
      </p:sp>
      <p:sp>
        <p:nvSpPr>
          <p:cNvPr id="2" name="Content Placeholder 1"/>
          <p:cNvSpPr>
            <a:spLocks noGrp="1"/>
          </p:cNvSpPr>
          <p:nvPr>
            <p:ph idx="1"/>
          </p:nvPr>
        </p:nvSpPr>
        <p:spPr>
          <a:xfrm>
            <a:off x="144064" y="848371"/>
            <a:ext cx="4687428" cy="3711271"/>
          </a:xfrm>
        </p:spPr>
        <p:txBody>
          <a:bodyPr/>
          <a:lstStyle/>
          <a:p>
            <a:pPr>
              <a:buFont typeface="Arial" pitchFamily="34" charset="0"/>
              <a:buChar char="•"/>
            </a:pPr>
            <a:r>
              <a:rPr lang="en-US" sz="1600" dirty="0"/>
              <a:t>The File Server stores corporate and user files in a central location. The client devices access these files with client software such as Windows Explorer.</a:t>
            </a:r>
          </a:p>
          <a:p>
            <a:pPr>
              <a:buFont typeface="Arial" pitchFamily="34" charset="0"/>
              <a:buChar char="•"/>
            </a:pPr>
            <a:r>
              <a:rPr lang="en-US" sz="1600" dirty="0"/>
              <a:t>The Web Server runs web server software and clients use their browser software, such as Windows Internet Explorer, to access web pages on the server.</a:t>
            </a:r>
          </a:p>
          <a:p>
            <a:pPr>
              <a:buFont typeface="Arial" pitchFamily="34" charset="0"/>
              <a:buChar char="•"/>
            </a:pPr>
            <a:r>
              <a:rPr lang="en-US" sz="1600" dirty="0"/>
              <a:t>The Email Server runs email server software and clients use their mail client software, such as Microsoft Outlook, to access email on the server.</a:t>
            </a:r>
          </a:p>
        </p:txBody>
      </p:sp>
      <p:pic>
        <p:nvPicPr>
          <p:cNvPr id="4" name="Picture 2">
            <a:extLst>
              <a:ext uri="{FF2B5EF4-FFF2-40B4-BE49-F238E27FC236}">
                <a16:creationId xmlns:a16="http://schemas.microsoft.com/office/drawing/2014/main" id="{51C5004F-50B2-402A-A58D-212A90F5D7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66" r="384"/>
          <a:stretch/>
        </p:blipFill>
        <p:spPr bwMode="auto">
          <a:xfrm>
            <a:off x="4831492" y="1038564"/>
            <a:ext cx="4004576" cy="27552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396194266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Protocols</a:t>
            </a:r>
          </a:p>
          <a:p>
            <a:r>
              <a:rPr lang="en-US" dirty="0"/>
              <a:t>Typical Sessions</a:t>
            </a:r>
          </a:p>
        </p:txBody>
      </p:sp>
      <p:sp>
        <p:nvSpPr>
          <p:cNvPr id="3" name="Content Placeholder 1">
            <a:extLst>
              <a:ext uri="{FF2B5EF4-FFF2-40B4-BE49-F238E27FC236}">
                <a16:creationId xmlns:a16="http://schemas.microsoft.com/office/drawing/2014/main" id="{5B0B97E2-3942-4E13-8C94-118601FBBAAD}"/>
              </a:ext>
            </a:extLst>
          </p:cNvPr>
          <p:cNvSpPr/>
          <p:nvPr/>
        </p:nvSpPr>
        <p:spPr>
          <a:xfrm>
            <a:off x="144065" y="820917"/>
            <a:ext cx="8855870" cy="738664"/>
          </a:xfrm>
          <a:prstGeom prst="rect">
            <a:avLst/>
          </a:prstGeom>
        </p:spPr>
        <p:txBody>
          <a:bodyPr wrap="square">
            <a:spAutoFit/>
          </a:bodyPr>
          <a:lstStyle/>
          <a:p>
            <a:r>
              <a:rPr lang="en-US" sz="1400" dirty="0">
                <a:solidFill>
                  <a:srgbClr val="000000"/>
                </a:solidFill>
                <a:latin typeface="+mn-lt"/>
              </a:rPr>
              <a:t>A typical network user normally uses some type of computing device to establish many connections with network servers. Those servers could be located in the same room or around the world.</a:t>
            </a:r>
          </a:p>
          <a:p>
            <a:r>
              <a:rPr lang="en-US" sz="1400" dirty="0">
                <a:solidFill>
                  <a:srgbClr val="000000"/>
                </a:solidFill>
                <a:latin typeface="+mn-lt"/>
              </a:rPr>
              <a:t>Let us see some examples.</a:t>
            </a:r>
          </a:p>
        </p:txBody>
      </p:sp>
      <p:sp>
        <p:nvSpPr>
          <p:cNvPr id="5" name="Content Placeholder 1">
            <a:extLst>
              <a:ext uri="{FF2B5EF4-FFF2-40B4-BE49-F238E27FC236}">
                <a16:creationId xmlns:a16="http://schemas.microsoft.com/office/drawing/2014/main" id="{DA778564-8559-4C69-AAAA-6EC3FEC9B59D}"/>
              </a:ext>
            </a:extLst>
          </p:cNvPr>
          <p:cNvSpPr/>
          <p:nvPr/>
        </p:nvSpPr>
        <p:spPr>
          <a:xfrm>
            <a:off x="144065" y="1578468"/>
            <a:ext cx="6587475" cy="3108543"/>
          </a:xfrm>
          <a:prstGeom prst="rect">
            <a:avLst/>
          </a:prstGeom>
        </p:spPr>
        <p:txBody>
          <a:bodyPr wrap="square">
            <a:spAutoFit/>
          </a:bodyPr>
          <a:lstStyle/>
          <a:p>
            <a:r>
              <a:rPr lang="en-US" sz="1400" b="1" dirty="0">
                <a:solidFill>
                  <a:srgbClr val="000000"/>
                </a:solidFill>
                <a:latin typeface="+mn-lt"/>
              </a:rPr>
              <a:t>At School</a:t>
            </a:r>
          </a:p>
          <a:p>
            <a:pPr marL="285750" indent="-285750">
              <a:buFont typeface="Arial" panose="020B0604020202020204" pitchFamily="34" charset="0"/>
              <a:buChar char="•"/>
            </a:pPr>
            <a:r>
              <a:rPr lang="en-US" sz="1400" dirty="0">
                <a:solidFill>
                  <a:srgbClr val="000000"/>
                </a:solidFill>
                <a:latin typeface="+mn-lt"/>
              </a:rPr>
              <a:t>Students are encouraged to use devices such as laptops and tablets to access learning resources. </a:t>
            </a:r>
          </a:p>
          <a:p>
            <a:pPr marL="285750" indent="-285750">
              <a:buFont typeface="Arial" panose="020B0604020202020204" pitchFamily="34" charset="0"/>
              <a:buChar char="•"/>
            </a:pPr>
            <a:r>
              <a:rPr lang="en-US" sz="1400" dirty="0">
                <a:solidFill>
                  <a:srgbClr val="000000"/>
                </a:solidFill>
                <a:latin typeface="+mn-lt"/>
              </a:rPr>
              <a:t>Terry, connects to the school’s wi-fi network and searches for the required resources using a search engine. </a:t>
            </a:r>
          </a:p>
          <a:p>
            <a:pPr marL="285750" indent="-285750">
              <a:buFont typeface="Arial" panose="020B0604020202020204" pitchFamily="34" charset="0"/>
              <a:buChar char="•"/>
            </a:pPr>
            <a:r>
              <a:rPr lang="en-US" sz="1400" dirty="0">
                <a:solidFill>
                  <a:srgbClr val="000000"/>
                </a:solidFill>
                <a:latin typeface="+mn-lt"/>
              </a:rPr>
              <a:t>Her search is submitted wirelessly from her device to the school’s network. The search data is addressed so that it can find its way back to Terry. </a:t>
            </a:r>
          </a:p>
          <a:p>
            <a:pPr marL="285750" indent="-285750">
              <a:buFont typeface="Arial" panose="020B0604020202020204" pitchFamily="34" charset="0"/>
              <a:buChar char="•"/>
            </a:pPr>
            <a:r>
              <a:rPr lang="en-US" sz="1400" dirty="0">
                <a:solidFill>
                  <a:srgbClr val="000000"/>
                </a:solidFill>
                <a:latin typeface="+mn-lt"/>
              </a:rPr>
              <a:t>The search string of binary data is encoded into radio waves and is converted into electrical signals that travel on the school’s wired network to reach the  school’s Internet Service Provider’s (ISP) network.</a:t>
            </a:r>
          </a:p>
          <a:p>
            <a:pPr marL="285750" indent="-285750">
              <a:buFont typeface="Arial" panose="020B0604020202020204" pitchFamily="34" charset="0"/>
              <a:buChar char="•"/>
            </a:pPr>
            <a:r>
              <a:rPr lang="en-US" sz="1400" dirty="0">
                <a:solidFill>
                  <a:srgbClr val="000000"/>
                </a:solidFill>
                <a:latin typeface="+mn-lt"/>
              </a:rPr>
              <a:t>A combination of technologies take Terry’s search to the search engine website, where the request is processed by the Search Engine’s servers. </a:t>
            </a:r>
          </a:p>
          <a:p>
            <a:pPr marL="285750" indent="-285750">
              <a:buFont typeface="Arial" panose="020B0604020202020204" pitchFamily="34" charset="0"/>
              <a:buChar char="•"/>
            </a:pPr>
            <a:r>
              <a:rPr lang="en-US" sz="1400" dirty="0">
                <a:solidFill>
                  <a:srgbClr val="000000"/>
                </a:solidFill>
                <a:latin typeface="+mn-lt"/>
              </a:rPr>
              <a:t>The results are then encoded and addressed to her school and eventually to Terry’s device</a:t>
            </a:r>
            <a:r>
              <a:rPr lang="en-US" sz="1400" b="1" dirty="0">
                <a:solidFill>
                  <a:srgbClr val="000000"/>
                </a:solidFill>
                <a:latin typeface="+mn-lt"/>
              </a:rPr>
              <a:t>.</a:t>
            </a:r>
          </a:p>
        </p:txBody>
      </p:sp>
      <p:pic>
        <p:nvPicPr>
          <p:cNvPr id="215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541" y="1578467"/>
            <a:ext cx="1867929" cy="1717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52500861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Protocols</a:t>
            </a:r>
          </a:p>
          <a:p>
            <a:r>
              <a:rPr lang="en-US" dirty="0"/>
              <a:t>Typical Sessions (Contd.)</a:t>
            </a:r>
          </a:p>
        </p:txBody>
      </p:sp>
      <p:sp>
        <p:nvSpPr>
          <p:cNvPr id="2" name="Content Placeholder 1"/>
          <p:cNvSpPr>
            <a:spLocks noGrp="1"/>
          </p:cNvSpPr>
          <p:nvPr>
            <p:ph idx="1"/>
          </p:nvPr>
        </p:nvSpPr>
        <p:spPr>
          <a:xfrm>
            <a:off x="144064" y="798943"/>
            <a:ext cx="6373468" cy="4045431"/>
          </a:xfrm>
        </p:spPr>
        <p:txBody>
          <a:bodyPr/>
          <a:lstStyle/>
          <a:p>
            <a:pPr marL="0" indent="0">
              <a:buNone/>
            </a:pPr>
            <a:r>
              <a:rPr lang="en-US" sz="1400" b="1" dirty="0"/>
              <a:t>While Gaming</a:t>
            </a:r>
          </a:p>
          <a:p>
            <a:pPr>
              <a:buFont typeface="Arial" pitchFamily="34" charset="0"/>
              <a:buChar char="•"/>
            </a:pPr>
            <a:r>
              <a:rPr lang="en-US" sz="1400" dirty="0"/>
              <a:t>Michelle uses a gaming console to play games against other players. Her network connects to an ISP using a router and a cable modem that allow her home network to connect to a cable TV network belonging to Michelle’s ISP.</a:t>
            </a:r>
          </a:p>
          <a:p>
            <a:pPr algn="l"/>
            <a:r>
              <a:rPr lang="en-US" sz="1400" dirty="0"/>
              <a:t>The cable wires for Michelle’s neighborhood all connect to a central point on a telephone pole and then connect to a fiber-optic network that connects many neighborhoods served by Michelle’s ISP.</a:t>
            </a:r>
          </a:p>
          <a:p>
            <a:pPr>
              <a:buFont typeface="Arial" pitchFamily="34" charset="0"/>
              <a:buChar char="•"/>
            </a:pPr>
            <a:r>
              <a:rPr lang="en-US" sz="1400" dirty="0"/>
              <a:t>When Michelle connects her gaming console to a company that hosts a popular online game, her actions in her game become data that is sent to the gamer network. Information that identifies Michelle, the game she is playing, and Michelle’s network location are added to the game data. The pieces of data that represent Michelle’s game play are sent at high speed to the game provider’s network. </a:t>
            </a:r>
          </a:p>
          <a:p>
            <a:pPr>
              <a:buFont typeface="Arial" pitchFamily="34" charset="0"/>
              <a:buChar char="•"/>
            </a:pPr>
            <a:r>
              <a:rPr lang="en-US" sz="1400" dirty="0"/>
              <a:t>The results are returned to Michelle in the form of graphics and sounds.</a:t>
            </a: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7532" y="1359717"/>
            <a:ext cx="2293721" cy="14729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22308577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Protocols</a:t>
            </a:r>
          </a:p>
          <a:p>
            <a:r>
              <a:rPr lang="en-US" dirty="0"/>
              <a:t>Typical Sessions (Contd.)</a:t>
            </a:r>
          </a:p>
        </p:txBody>
      </p:sp>
      <p:sp>
        <p:nvSpPr>
          <p:cNvPr id="2" name="Content Placeholder 1"/>
          <p:cNvSpPr>
            <a:spLocks noGrp="1"/>
          </p:cNvSpPr>
          <p:nvPr>
            <p:ph idx="1"/>
          </p:nvPr>
        </p:nvSpPr>
        <p:spPr>
          <a:xfrm>
            <a:off x="144064" y="798944"/>
            <a:ext cx="6451289" cy="3928700"/>
          </a:xfrm>
        </p:spPr>
        <p:txBody>
          <a:bodyPr/>
          <a:lstStyle/>
          <a:p>
            <a:pPr marL="0" indent="0">
              <a:buNone/>
            </a:pPr>
            <a:r>
              <a:rPr lang="en-US" sz="1400" b="1" dirty="0"/>
              <a:t>In Medical Consultations</a:t>
            </a:r>
          </a:p>
          <a:p>
            <a:r>
              <a:rPr lang="en-US" sz="1400" dirty="0"/>
              <a:t>Dr. Ismael Awad frequently needs to consult with other specialists on patient cases. His hospital has taken subscription to a special service called Cloud that allows medical data including patient x-rays to be stored at a central location that accessible over the internet. </a:t>
            </a:r>
          </a:p>
          <a:p>
            <a:pPr>
              <a:buFont typeface="Arial" pitchFamily="34" charset="0"/>
              <a:buChar char="•"/>
            </a:pPr>
            <a:r>
              <a:rPr lang="en-US" sz="1400" dirty="0"/>
              <a:t>When a patient has an X-ray taken, the image is digitized as data. The hospital uses network services that encrypt the image data and patient information. This encrypted data cannot be intercepted and read as it travels across the internet to the cloud service provider’s data centers. The data is addressed so that it can be routed to the cloud provider’s data center to reach the correct services that provide storage and retrieval of high-resolution digital images.</a:t>
            </a:r>
          </a:p>
          <a:p>
            <a:pPr>
              <a:buFont typeface="Arial" pitchFamily="34" charset="0"/>
              <a:buChar char="•"/>
            </a:pPr>
            <a:r>
              <a:rPr lang="en-US" sz="1400" dirty="0"/>
              <a:t>All of this interaction is digital and takes place using networked services that are provided by the medical cloud service.</a:t>
            </a:r>
          </a:p>
          <a:p>
            <a:pPr marL="0" indent="0">
              <a:buNone/>
            </a:pPr>
            <a:br>
              <a:rPr lang="en-US" sz="1400" dirty="0"/>
            </a:br>
            <a:endParaRPr lang="en-US" sz="1400" b="1" dirty="0"/>
          </a:p>
        </p:txBody>
      </p:sp>
      <p:pic>
        <p:nvPicPr>
          <p:cNvPr id="235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5353" y="1354932"/>
            <a:ext cx="2394337" cy="15864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91211279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Protocols</a:t>
            </a:r>
          </a:p>
          <a:p>
            <a:r>
              <a:rPr lang="en-US" dirty="0"/>
              <a:t>Tracing the Path</a:t>
            </a:r>
          </a:p>
        </p:txBody>
      </p:sp>
      <p:sp>
        <p:nvSpPr>
          <p:cNvPr id="2" name="Content Placeholder 1"/>
          <p:cNvSpPr>
            <a:spLocks noGrp="1"/>
          </p:cNvSpPr>
          <p:nvPr>
            <p:ph idx="1"/>
          </p:nvPr>
        </p:nvSpPr>
        <p:spPr>
          <a:xfrm>
            <a:off x="237403" y="784599"/>
            <a:ext cx="8669194" cy="2279236"/>
          </a:xfrm>
        </p:spPr>
        <p:txBody>
          <a:bodyPr/>
          <a:lstStyle/>
          <a:p>
            <a:pPr>
              <a:buFont typeface="Arial" pitchFamily="34" charset="0"/>
              <a:buChar char="•"/>
            </a:pPr>
            <a:r>
              <a:rPr lang="en-US" sz="1800" dirty="0"/>
              <a:t>Cybersecurity analysts need to have a deep understanding of how networks operate. They must be able to determine the origin of traffic and its destination.</a:t>
            </a:r>
          </a:p>
          <a:p>
            <a:pPr>
              <a:buFont typeface="Arial" pitchFamily="34" charset="0"/>
              <a:buChar char="•"/>
            </a:pPr>
            <a:r>
              <a:rPr lang="en-US" sz="1800" dirty="0"/>
              <a:t>Traffic from a computer to an internet server can take many paths. </a:t>
            </a:r>
          </a:p>
        </p:txBody>
      </p:sp>
    </p:spTree>
    <p:custDataLst>
      <p:tags r:id="rId1"/>
    </p:custDataLst>
    <p:extLst>
      <p:ext uri="{BB962C8B-B14F-4D97-AF65-F5344CB8AC3E}">
        <p14:creationId xmlns:p14="http://schemas.microsoft.com/office/powerpoint/2010/main" val="351447799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Protocols</a:t>
            </a:r>
          </a:p>
          <a:p>
            <a:r>
              <a:rPr lang="en-US" dirty="0"/>
              <a:t>Tracing the Path (Contd.)</a:t>
            </a:r>
          </a:p>
        </p:txBody>
      </p:sp>
      <p:sp>
        <p:nvSpPr>
          <p:cNvPr id="2" name="Content Placeholder 1"/>
          <p:cNvSpPr>
            <a:spLocks noGrp="1"/>
          </p:cNvSpPr>
          <p:nvPr>
            <p:ph idx="1"/>
          </p:nvPr>
        </p:nvSpPr>
        <p:spPr>
          <a:xfrm>
            <a:off x="144065" y="735577"/>
            <a:ext cx="3649722" cy="4344557"/>
          </a:xfrm>
        </p:spPr>
        <p:txBody>
          <a:bodyPr/>
          <a:lstStyle/>
          <a:p>
            <a:pPr>
              <a:buFont typeface="Arial" pitchFamily="34" charset="0"/>
              <a:buChar char="•"/>
            </a:pPr>
            <a:r>
              <a:rPr lang="en-US" sz="1400" dirty="0"/>
              <a:t>A combination of copper and fiber-optic cables that go over land and under the ocean carry data traffic. These connections connect telecommunications facilities and ISPs distributed throughout the world. </a:t>
            </a:r>
          </a:p>
          <a:p>
            <a:pPr>
              <a:buFont typeface="Arial" pitchFamily="34" charset="0"/>
              <a:buChar char="•"/>
            </a:pPr>
            <a:r>
              <a:rPr lang="en-US" sz="1400" dirty="0"/>
              <a:t>Global Tier 1 and Tier 2 ISPs connect portions of the internet together, usually through an Internet Exchange Point (IXP). </a:t>
            </a:r>
          </a:p>
          <a:p>
            <a:pPr>
              <a:buFont typeface="Arial" pitchFamily="34" charset="0"/>
              <a:buChar char="•"/>
            </a:pPr>
            <a:r>
              <a:rPr lang="en-US" sz="1400" dirty="0"/>
              <a:t>Larger networks connect to Tier 2 networks through a Point of Presence (PoP), which is usually a location in the building where physical connections to the ISP are made. The Tier 3 ISPs connect homes and businesses to the internet.</a:t>
            </a:r>
          </a:p>
        </p:txBody>
      </p:sp>
      <p:pic>
        <p:nvPicPr>
          <p:cNvPr id="3" name="Picture 2">
            <a:extLst>
              <a:ext uri="{FF2B5EF4-FFF2-40B4-BE49-F238E27FC236}">
                <a16:creationId xmlns:a16="http://schemas.microsoft.com/office/drawing/2014/main" id="{AFCECC7B-6C3D-442C-BEB2-EB961BFD27A3}"/>
              </a:ext>
            </a:extLst>
          </p:cNvPr>
          <p:cNvPicPr>
            <a:picLocks noChangeAspect="1"/>
          </p:cNvPicPr>
          <p:nvPr/>
        </p:nvPicPr>
        <p:blipFill>
          <a:blip r:embed="rId4"/>
          <a:stretch>
            <a:fillRect/>
          </a:stretch>
        </p:blipFill>
        <p:spPr>
          <a:xfrm>
            <a:off x="3958814" y="942572"/>
            <a:ext cx="4804593" cy="3258355"/>
          </a:xfrm>
          <a:prstGeom prst="rect">
            <a:avLst/>
          </a:prstGeom>
          <a:ln w="6350">
            <a:solidFill>
              <a:schemeClr val="tx1"/>
            </a:solidFill>
          </a:ln>
        </p:spPr>
      </p:pic>
    </p:spTree>
    <p:custDataLst>
      <p:tags r:id="rId1"/>
    </p:custDataLst>
    <p:extLst>
      <p:ext uri="{BB962C8B-B14F-4D97-AF65-F5344CB8AC3E}">
        <p14:creationId xmlns:p14="http://schemas.microsoft.com/office/powerpoint/2010/main" val="404518427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a:spLocks noGrp="1" noChangeArrowheads="1"/>
          </p:cNvSpPr>
          <p:nvPr>
            <p:ph type="title"/>
          </p:nvPr>
        </p:nvSpPr>
        <p:spPr>
          <a:xfrm>
            <a:off x="1" y="50629"/>
            <a:ext cx="9144000" cy="757551"/>
          </a:xfrm>
        </p:spPr>
        <p:txBody>
          <a:bodyPr/>
          <a:lstStyle/>
          <a:p>
            <a:r>
              <a:rPr lang="en-US" dirty="0"/>
              <a:t>Instructor Materials – Module 5 Planning Guide</a:t>
            </a:r>
          </a:p>
        </p:txBody>
      </p:sp>
      <p:sp>
        <p:nvSpPr>
          <p:cNvPr id="4099" name="Content Placeholder 3"/>
          <p:cNvSpPr>
            <a:spLocks noGrp="1" noChangeArrowheads="1"/>
          </p:cNvSpPr>
          <p:nvPr>
            <p:ph idx="1"/>
          </p:nvPr>
        </p:nvSpPr>
        <p:spPr>
          <a:xfrm>
            <a:off x="144065" y="798944"/>
            <a:ext cx="8853286" cy="3747655"/>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solidFill>
                <a:srgbClr val="FF0000"/>
              </a:solidFill>
            </a:endParaRPr>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r>
              <a:rPr lang="en-CA" dirty="0"/>
              <a:t>Begins on slide # 8</a:t>
            </a:r>
          </a:p>
          <a:p>
            <a:pPr marL="142875" lvl="1" indent="0">
              <a:buNone/>
            </a:pPr>
            <a:r>
              <a:rPr lang="en-CA" sz="1600" b="1" dirty="0"/>
              <a:t>Note</a:t>
            </a:r>
            <a:r>
              <a:rPr lang="en-CA" sz="1600" dirty="0"/>
              <a:t>: Please remove the Planning Guide from this presentation before sharing with anyone.</a:t>
            </a:r>
          </a:p>
          <a:p>
            <a:pPr marL="0" indent="0">
              <a:buNone/>
            </a:pPr>
            <a:r>
              <a:rPr lang="en-CA" sz="1600" b="1" dirty="0">
                <a:solidFill>
                  <a:schemeClr val="accent4"/>
                </a:solidFill>
              </a:rPr>
              <a:t>For additional help and resources</a:t>
            </a:r>
            <a:r>
              <a:rPr lang="en-CA" sz="1600" b="1" dirty="0">
                <a:solidFill>
                  <a:srgbClr val="FF0000"/>
                </a:solidFill>
              </a:rPr>
              <a:t> </a:t>
            </a:r>
            <a:r>
              <a:rPr lang="en-CA" sz="1600" b="1" dirty="0">
                <a:solidFill>
                  <a:schemeClr val="accent4"/>
                </a:solidFill>
              </a:rPr>
              <a:t>go to the Instructor Home Page and Course Resources for this course. </a:t>
            </a:r>
            <a:r>
              <a:rPr lang="en-US" sz="1600" b="1" dirty="0">
                <a:solidFill>
                  <a:schemeClr val="accent4"/>
                </a:solidFill>
              </a:rPr>
              <a:t>You also can visit the professional development site on www.netacad.com,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Protocols</a:t>
            </a:r>
          </a:p>
          <a:p>
            <a:r>
              <a:rPr lang="en-US" dirty="0"/>
              <a:t>Lab - Tracing a Route</a:t>
            </a:r>
          </a:p>
        </p:txBody>
      </p:sp>
      <p:sp>
        <p:nvSpPr>
          <p:cNvPr id="2" name="Content Placeholder 1"/>
          <p:cNvSpPr>
            <a:spLocks noGrp="1"/>
          </p:cNvSpPr>
          <p:nvPr>
            <p:ph idx="1"/>
          </p:nvPr>
        </p:nvSpPr>
        <p:spPr>
          <a:xfrm>
            <a:off x="215313" y="798943"/>
            <a:ext cx="8655555" cy="3977337"/>
          </a:xfrm>
        </p:spPr>
        <p:txBody>
          <a:bodyPr/>
          <a:lstStyle/>
          <a:p>
            <a:pPr marL="0" indent="0">
              <a:buNone/>
            </a:pPr>
            <a:r>
              <a:rPr lang="en-US" sz="1600" dirty="0"/>
              <a:t>In this lab, you will use two route tracing utilities to examine the internet pathway to destination networks. The objective will be to:</a:t>
            </a:r>
          </a:p>
          <a:p>
            <a:pPr lvl="1">
              <a:buClr>
                <a:srgbClr val="000000"/>
              </a:buClr>
            </a:pPr>
            <a:r>
              <a:rPr lang="en-US" sz="1600" dirty="0"/>
              <a:t>Verify connectivity to a website</a:t>
            </a:r>
          </a:p>
          <a:p>
            <a:pPr lvl="1">
              <a:buClr>
                <a:srgbClr val="000000"/>
              </a:buClr>
            </a:pPr>
            <a:r>
              <a:rPr lang="en-US" sz="1600" dirty="0"/>
              <a:t>Use the traceroute utility on the Linux command line</a:t>
            </a:r>
          </a:p>
          <a:p>
            <a:pPr lvl="1">
              <a:buClr>
                <a:srgbClr val="000000"/>
              </a:buClr>
            </a:pPr>
            <a:r>
              <a:rPr lang="en-US" sz="1600" dirty="0"/>
              <a:t>Use a web-based traceroute tool</a:t>
            </a:r>
          </a:p>
        </p:txBody>
      </p:sp>
    </p:spTree>
    <p:custDataLst>
      <p:tags r:id="rId1"/>
    </p:custDataLst>
    <p:extLst>
      <p:ext uri="{BB962C8B-B14F-4D97-AF65-F5344CB8AC3E}">
        <p14:creationId xmlns:p14="http://schemas.microsoft.com/office/powerpoint/2010/main" val="268169808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329" y="1670554"/>
            <a:ext cx="8288600" cy="1802391"/>
          </a:xfrm>
        </p:spPr>
        <p:txBody>
          <a:bodyPr/>
          <a:lstStyle/>
          <a:p>
            <a:r>
              <a:rPr lang="en-US" dirty="0">
                <a:solidFill>
                  <a:schemeClr val="accent5">
                    <a:lumMod val="40000"/>
                    <a:lumOff val="60000"/>
                  </a:schemeClr>
                </a:solidFill>
              </a:rPr>
              <a:t>5.2 Communications Protocols</a:t>
            </a:r>
            <a:br>
              <a:rPr lang="en-US" dirty="0"/>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261034409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What are Protocols?</a:t>
            </a:r>
          </a:p>
        </p:txBody>
      </p:sp>
      <p:sp>
        <p:nvSpPr>
          <p:cNvPr id="2" name="Content Placeholder 1"/>
          <p:cNvSpPr>
            <a:spLocks noGrp="1"/>
          </p:cNvSpPr>
          <p:nvPr>
            <p:ph idx="1"/>
          </p:nvPr>
        </p:nvSpPr>
        <p:spPr>
          <a:xfrm>
            <a:off x="144064" y="798943"/>
            <a:ext cx="4427936" cy="3977337"/>
          </a:xfrm>
        </p:spPr>
        <p:txBody>
          <a:bodyPr/>
          <a:lstStyle/>
          <a:p>
            <a:pPr>
              <a:buFont typeface="Arial" pitchFamily="34" charset="0"/>
              <a:buChar char="•"/>
            </a:pPr>
            <a:r>
              <a:rPr lang="en-US" sz="1600" dirty="0"/>
              <a:t>Simply having a connection between end devices is not enough to enable communication. For communication to occur, devices must know “how” to communicate. </a:t>
            </a:r>
          </a:p>
          <a:p>
            <a:pPr>
              <a:buFont typeface="Arial" pitchFamily="34" charset="0"/>
              <a:buChar char="•"/>
            </a:pPr>
            <a:r>
              <a:rPr lang="en-US" sz="1600" dirty="0"/>
              <a:t>Communication is governed by rules called protocols. </a:t>
            </a:r>
          </a:p>
          <a:p>
            <a:pPr>
              <a:buFont typeface="Arial" pitchFamily="34" charset="0"/>
              <a:buChar char="•"/>
            </a:pPr>
            <a:r>
              <a:rPr lang="en-US" sz="1600" dirty="0"/>
              <a:t>These protocols are specific to the type of communication method occurring.</a:t>
            </a:r>
          </a:p>
          <a:p>
            <a:pPr>
              <a:buFont typeface="Arial" pitchFamily="34" charset="0"/>
              <a:buChar char="•"/>
            </a:pPr>
            <a:r>
              <a:rPr lang="en-US" sz="1600" dirty="0"/>
              <a:t>Network protocols specify many features of network communication.</a:t>
            </a:r>
          </a:p>
          <a:p>
            <a:pPr>
              <a:buFont typeface="Arial" pitchFamily="34" charset="0"/>
              <a:buChar char="•"/>
            </a:pPr>
            <a:endParaRPr lang="en-US" sz="1600" dirty="0"/>
          </a:p>
          <a:p>
            <a:pPr marL="0" indent="0">
              <a:buNone/>
            </a:pPr>
            <a:br>
              <a:rPr lang="en-US" sz="1600" dirty="0"/>
            </a:br>
            <a:endParaRPr lang="en-US" sz="16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3135" y="798943"/>
            <a:ext cx="3916800" cy="31158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465053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Network Protocols</a:t>
            </a:r>
          </a:p>
        </p:txBody>
      </p:sp>
      <p:sp>
        <p:nvSpPr>
          <p:cNvPr id="2" name="Content Placeholder 1"/>
          <p:cNvSpPr>
            <a:spLocks noGrp="1"/>
          </p:cNvSpPr>
          <p:nvPr>
            <p:ph idx="1"/>
          </p:nvPr>
        </p:nvSpPr>
        <p:spPr>
          <a:xfrm>
            <a:off x="144064" y="798943"/>
            <a:ext cx="8766472" cy="2390305"/>
          </a:xfrm>
        </p:spPr>
        <p:txBody>
          <a:bodyPr/>
          <a:lstStyle/>
          <a:p>
            <a:pPr>
              <a:buFont typeface="Arial" pitchFamily="34" charset="0"/>
              <a:buChar char="•"/>
            </a:pPr>
            <a:r>
              <a:rPr lang="en-US" sz="1600" dirty="0"/>
              <a:t>Network protocols provide the means for computers to communicate on networks.</a:t>
            </a:r>
          </a:p>
          <a:p>
            <a:pPr>
              <a:buFont typeface="Arial" pitchFamily="34" charset="0"/>
              <a:buChar char="•"/>
            </a:pPr>
            <a:r>
              <a:rPr lang="en-US" sz="1600" dirty="0"/>
              <a:t>Network protocols dictate the message encoding, formatting, encapsulation, size, timing, and delivery options.</a:t>
            </a:r>
          </a:p>
          <a:p>
            <a:pPr>
              <a:buFont typeface="Arial" pitchFamily="34" charset="0"/>
              <a:buChar char="•"/>
            </a:pPr>
            <a:r>
              <a:rPr lang="en-US" sz="1600" dirty="0"/>
              <a:t>Networking protocols define a common format and set of rules for exchanging messages between devices.</a:t>
            </a:r>
          </a:p>
          <a:p>
            <a:pPr>
              <a:buFont typeface="Arial" pitchFamily="34" charset="0"/>
              <a:buChar char="•"/>
            </a:pPr>
            <a:r>
              <a:rPr lang="en-US" sz="1600" dirty="0"/>
              <a:t>Some common networking protocols are Hypertext Transfer Protocol (HTTP), Transmission Control Protocol (TCP), and Internet Protocol (IP). </a:t>
            </a:r>
          </a:p>
        </p:txBody>
      </p:sp>
      <p:sp>
        <p:nvSpPr>
          <p:cNvPr id="4" name="Content Placeholder 1">
            <a:extLst>
              <a:ext uri="{FF2B5EF4-FFF2-40B4-BE49-F238E27FC236}">
                <a16:creationId xmlns:a16="http://schemas.microsoft.com/office/drawing/2014/main" id="{782A5886-9EF4-44B2-B55E-9DA4700DACAD}"/>
              </a:ext>
            </a:extLst>
          </p:cNvPr>
          <p:cNvSpPr txBox="1">
            <a:spLocks/>
          </p:cNvSpPr>
          <p:nvPr/>
        </p:nvSpPr>
        <p:spPr bwMode="auto">
          <a:xfrm>
            <a:off x="188764" y="3703643"/>
            <a:ext cx="8766472" cy="64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600" b="1" i="1" dirty="0"/>
              <a:t>Note: </a:t>
            </a:r>
            <a:r>
              <a:rPr lang="en-US" sz="1600" i="1" dirty="0"/>
              <a:t>IP in this course refers to both the IPv4 and IPv6 protocols. IPv6 is the most recent version of IP and will eventually replace the more common IPv4.</a:t>
            </a:r>
          </a:p>
        </p:txBody>
      </p:sp>
    </p:spTree>
    <p:custDataLst>
      <p:tags r:id="rId1"/>
    </p:custDataLst>
    <p:extLst>
      <p:ext uri="{BB962C8B-B14F-4D97-AF65-F5344CB8AC3E}">
        <p14:creationId xmlns:p14="http://schemas.microsoft.com/office/powerpoint/2010/main" val="187157837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Network Protocols (Contd.)</a:t>
            </a:r>
          </a:p>
        </p:txBody>
      </p:sp>
      <p:sp>
        <p:nvSpPr>
          <p:cNvPr id="2" name="Content Placeholder 1"/>
          <p:cNvSpPr>
            <a:spLocks noGrp="1"/>
          </p:cNvSpPr>
          <p:nvPr>
            <p:ph idx="1"/>
          </p:nvPr>
        </p:nvSpPr>
        <p:spPr>
          <a:xfrm>
            <a:off x="167823" y="1097537"/>
            <a:ext cx="3934945" cy="752599"/>
          </a:xfrm>
        </p:spPr>
        <p:txBody>
          <a:bodyPr/>
          <a:lstStyle/>
          <a:p>
            <a:pPr marL="0" indent="0">
              <a:buNone/>
            </a:pPr>
            <a:r>
              <a:rPr lang="en-US" sz="1600" b="1" dirty="0"/>
              <a:t>Message Structure </a:t>
            </a:r>
            <a:r>
              <a:rPr lang="en-US" sz="1600" dirty="0"/>
              <a:t>specifies how the message is formatted or structured.</a:t>
            </a:r>
          </a:p>
          <a:p>
            <a:pPr marL="0" indent="0">
              <a:buNone/>
            </a:pPr>
            <a:endParaRPr lang="en-US" sz="1600" dirty="0"/>
          </a:p>
          <a:p>
            <a:pPr marL="0" indent="0">
              <a:buNone/>
            </a:pPr>
            <a:endParaRPr lang="en-US" sz="1600" dirty="0"/>
          </a:p>
          <a:p>
            <a:pPr marL="0" indent="0">
              <a:buNone/>
            </a:pPr>
            <a:endParaRPr lang="en-US" sz="1600" dirty="0"/>
          </a:p>
        </p:txBody>
      </p:sp>
      <p:pic>
        <p:nvPicPr>
          <p:cNvPr id="3" name="Picture 2">
            <a:extLst>
              <a:ext uri="{FF2B5EF4-FFF2-40B4-BE49-F238E27FC236}">
                <a16:creationId xmlns:a16="http://schemas.microsoft.com/office/drawing/2014/main" id="{2902AD93-CFB0-49FE-8896-7F3EE8A9741B}"/>
              </a:ext>
            </a:extLst>
          </p:cNvPr>
          <p:cNvPicPr>
            <a:picLocks noChangeAspect="1"/>
          </p:cNvPicPr>
          <p:nvPr/>
        </p:nvPicPr>
        <p:blipFill>
          <a:blip r:embed="rId4"/>
          <a:stretch>
            <a:fillRect/>
          </a:stretch>
        </p:blipFill>
        <p:spPr>
          <a:xfrm>
            <a:off x="167823" y="2067094"/>
            <a:ext cx="4476209" cy="2376000"/>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5" name="Content Placeholder 4">
            <a:extLst>
              <a:ext uri="{FF2B5EF4-FFF2-40B4-BE49-F238E27FC236}">
                <a16:creationId xmlns:a16="http://schemas.microsoft.com/office/drawing/2014/main" id="{79155358-4661-4E6E-9ED6-902F23AC567B}"/>
              </a:ext>
            </a:extLst>
          </p:cNvPr>
          <p:cNvSpPr/>
          <p:nvPr/>
        </p:nvSpPr>
        <p:spPr>
          <a:xfrm>
            <a:off x="4837608" y="1058339"/>
            <a:ext cx="4206089" cy="830997"/>
          </a:xfrm>
          <a:prstGeom prst="rect">
            <a:avLst/>
          </a:prstGeom>
        </p:spPr>
        <p:txBody>
          <a:bodyPr wrap="square">
            <a:spAutoFit/>
          </a:bodyPr>
          <a:lstStyle/>
          <a:p>
            <a:pPr marL="0" indent="0">
              <a:buNone/>
            </a:pPr>
            <a:r>
              <a:rPr lang="en-US" sz="1600" b="1" dirty="0">
                <a:solidFill>
                  <a:srgbClr val="000000"/>
                </a:solidFill>
                <a:latin typeface="+mn-lt"/>
              </a:rPr>
              <a:t>Path Sharing </a:t>
            </a:r>
            <a:r>
              <a:rPr lang="en-US" sz="1600" dirty="0">
                <a:solidFill>
                  <a:srgbClr val="000000"/>
                </a:solidFill>
                <a:latin typeface="+mn-lt"/>
              </a:rPr>
              <a:t>specifies</a:t>
            </a:r>
            <a:r>
              <a:rPr lang="en-US" sz="1600" b="1" dirty="0">
                <a:solidFill>
                  <a:srgbClr val="000000"/>
                </a:solidFill>
                <a:latin typeface="+mn-lt"/>
              </a:rPr>
              <a:t> </a:t>
            </a:r>
            <a:r>
              <a:rPr lang="en-US" sz="1600" dirty="0">
                <a:solidFill>
                  <a:srgbClr val="000000"/>
                </a:solidFill>
                <a:latin typeface="+mn-lt"/>
              </a:rPr>
              <a:t>the process by which networking devices share information about pathways with other networks.</a:t>
            </a:r>
            <a:endParaRPr lang="en-US" sz="1600" b="1" dirty="0">
              <a:solidFill>
                <a:srgbClr val="000000"/>
              </a:solidFill>
              <a:latin typeface="+mn-lt"/>
            </a:endParaRPr>
          </a:p>
        </p:txBody>
      </p:sp>
      <p:pic>
        <p:nvPicPr>
          <p:cNvPr id="4" name="Picture 3">
            <a:extLst>
              <a:ext uri="{FF2B5EF4-FFF2-40B4-BE49-F238E27FC236}">
                <a16:creationId xmlns:a16="http://schemas.microsoft.com/office/drawing/2014/main" id="{1A131BEB-C17E-4E90-A971-E1C731C9A88D}"/>
              </a:ext>
            </a:extLst>
          </p:cNvPr>
          <p:cNvPicPr>
            <a:picLocks noChangeAspect="1"/>
          </p:cNvPicPr>
          <p:nvPr/>
        </p:nvPicPr>
        <p:blipFill>
          <a:blip r:embed="rId5"/>
          <a:stretch>
            <a:fillRect/>
          </a:stretch>
        </p:blipFill>
        <p:spPr>
          <a:xfrm>
            <a:off x="4937359" y="2067094"/>
            <a:ext cx="3862202" cy="2376000"/>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ustDataLst>
      <p:tags r:id="rId1"/>
    </p:custDataLst>
    <p:extLst>
      <p:ext uri="{BB962C8B-B14F-4D97-AF65-F5344CB8AC3E}">
        <p14:creationId xmlns:p14="http://schemas.microsoft.com/office/powerpoint/2010/main" val="265317721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Network Protocols (Contd.)</a:t>
            </a:r>
          </a:p>
        </p:txBody>
      </p:sp>
      <p:sp>
        <p:nvSpPr>
          <p:cNvPr id="2" name="Content Placeholder 1"/>
          <p:cNvSpPr>
            <a:spLocks noGrp="1"/>
          </p:cNvSpPr>
          <p:nvPr>
            <p:ph idx="1"/>
          </p:nvPr>
        </p:nvSpPr>
        <p:spPr>
          <a:xfrm>
            <a:off x="120789" y="930480"/>
            <a:ext cx="4127310" cy="1073466"/>
          </a:xfrm>
        </p:spPr>
        <p:txBody>
          <a:bodyPr/>
          <a:lstStyle/>
          <a:p>
            <a:pPr marL="0" indent="0">
              <a:buNone/>
            </a:pPr>
            <a:r>
              <a:rPr lang="en-US" sz="1600" b="1" dirty="0"/>
              <a:t>Information Sharing</a:t>
            </a:r>
            <a:r>
              <a:rPr lang="en-US" sz="1600" dirty="0"/>
              <a:t> specifies how and when error and system messages are passed between devices.</a:t>
            </a:r>
            <a:endParaRPr lang="en-US" sz="1600" b="1" dirty="0"/>
          </a:p>
          <a:p>
            <a:pPr marL="0" indent="0">
              <a:buNone/>
            </a:pPr>
            <a:endParaRPr lang="en-US" sz="1600" b="1" dirty="0"/>
          </a:p>
          <a:p>
            <a:pPr marL="0" indent="0">
              <a:buNone/>
            </a:pPr>
            <a:endParaRPr lang="en-US" sz="1600" b="1" dirty="0"/>
          </a:p>
        </p:txBody>
      </p:sp>
      <p:pic>
        <p:nvPicPr>
          <p:cNvPr id="3" name="Picture 2">
            <a:extLst>
              <a:ext uri="{FF2B5EF4-FFF2-40B4-BE49-F238E27FC236}">
                <a16:creationId xmlns:a16="http://schemas.microsoft.com/office/drawing/2014/main" id="{646EBD93-6A66-4362-8892-15F81C7DB65A}"/>
              </a:ext>
            </a:extLst>
          </p:cNvPr>
          <p:cNvPicPr>
            <a:picLocks noChangeAspect="1"/>
          </p:cNvPicPr>
          <p:nvPr/>
        </p:nvPicPr>
        <p:blipFill>
          <a:blip r:embed="rId4"/>
          <a:stretch>
            <a:fillRect/>
          </a:stretch>
        </p:blipFill>
        <p:spPr>
          <a:xfrm>
            <a:off x="267470" y="2003946"/>
            <a:ext cx="3960000" cy="2563884"/>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5" name="Content Placeholder 4">
            <a:extLst>
              <a:ext uri="{FF2B5EF4-FFF2-40B4-BE49-F238E27FC236}">
                <a16:creationId xmlns:a16="http://schemas.microsoft.com/office/drawing/2014/main" id="{93E93F84-6EC7-41ED-8793-02DFFBFF09A4}"/>
              </a:ext>
            </a:extLst>
          </p:cNvPr>
          <p:cNvSpPr/>
          <p:nvPr/>
        </p:nvSpPr>
        <p:spPr>
          <a:xfrm>
            <a:off x="4438525" y="934528"/>
            <a:ext cx="4224212" cy="584775"/>
          </a:xfrm>
          <a:prstGeom prst="rect">
            <a:avLst/>
          </a:prstGeom>
        </p:spPr>
        <p:txBody>
          <a:bodyPr wrap="square">
            <a:spAutoFit/>
          </a:bodyPr>
          <a:lstStyle/>
          <a:p>
            <a:pPr marL="0" indent="0">
              <a:buNone/>
            </a:pPr>
            <a:r>
              <a:rPr lang="en-US" sz="1600" b="1" dirty="0">
                <a:solidFill>
                  <a:srgbClr val="000000"/>
                </a:solidFill>
                <a:latin typeface="+mn-lt"/>
              </a:rPr>
              <a:t>Session Management </a:t>
            </a:r>
            <a:r>
              <a:rPr lang="en-US" sz="1600" dirty="0">
                <a:solidFill>
                  <a:srgbClr val="000000"/>
                </a:solidFill>
                <a:latin typeface="+mn-lt"/>
              </a:rPr>
              <a:t>manages the setup and termination of data transfer sessions.</a:t>
            </a:r>
            <a:endParaRPr lang="en-US" sz="1600" b="1" dirty="0">
              <a:solidFill>
                <a:srgbClr val="000000"/>
              </a:solidFill>
              <a:latin typeface="+mn-lt"/>
            </a:endParaRPr>
          </a:p>
        </p:txBody>
      </p:sp>
      <p:pic>
        <p:nvPicPr>
          <p:cNvPr id="4" name="Picture 3">
            <a:extLst>
              <a:ext uri="{FF2B5EF4-FFF2-40B4-BE49-F238E27FC236}">
                <a16:creationId xmlns:a16="http://schemas.microsoft.com/office/drawing/2014/main" id="{6C0133BC-656E-48B9-8770-37CD3D20820D}"/>
              </a:ext>
            </a:extLst>
          </p:cNvPr>
          <p:cNvPicPr>
            <a:picLocks noChangeAspect="1"/>
          </p:cNvPicPr>
          <p:nvPr/>
        </p:nvPicPr>
        <p:blipFill>
          <a:blip r:embed="rId5"/>
          <a:stretch>
            <a:fillRect/>
          </a:stretch>
        </p:blipFill>
        <p:spPr>
          <a:xfrm>
            <a:off x="4475569" y="2003946"/>
            <a:ext cx="4461121" cy="160424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ustDataLst>
      <p:tags r:id="rId1"/>
    </p:custDataLst>
    <p:extLst>
      <p:ext uri="{BB962C8B-B14F-4D97-AF65-F5344CB8AC3E}">
        <p14:creationId xmlns:p14="http://schemas.microsoft.com/office/powerpoint/2010/main" val="103242666"/>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The TCP/IP Protocol Suite</a:t>
            </a:r>
          </a:p>
        </p:txBody>
      </p:sp>
      <p:sp>
        <p:nvSpPr>
          <p:cNvPr id="2" name="Content Placeholder 1"/>
          <p:cNvSpPr>
            <a:spLocks noGrp="1"/>
          </p:cNvSpPr>
          <p:nvPr>
            <p:ph idx="1"/>
          </p:nvPr>
        </p:nvSpPr>
        <p:spPr>
          <a:xfrm>
            <a:off x="144065" y="978445"/>
            <a:ext cx="3883185" cy="3274161"/>
          </a:xfrm>
        </p:spPr>
        <p:txBody>
          <a:bodyPr/>
          <a:lstStyle/>
          <a:p>
            <a:pPr>
              <a:buFont typeface="Arial" pitchFamily="34" charset="0"/>
              <a:buChar char="•"/>
            </a:pPr>
            <a:r>
              <a:rPr lang="en-US" sz="1400" dirty="0"/>
              <a:t>TCP/IP is the protocol suite used by the internet and the networks of today.</a:t>
            </a:r>
          </a:p>
          <a:p>
            <a:pPr>
              <a:buFont typeface="Arial" pitchFamily="34" charset="0"/>
              <a:buChar char="•"/>
            </a:pPr>
            <a:r>
              <a:rPr lang="en-US" sz="1400" dirty="0"/>
              <a:t>TCP/IP has two important aspects for vendors and manufacturers:</a:t>
            </a:r>
          </a:p>
          <a:p>
            <a:pPr lvl="1">
              <a:buFont typeface="Arial" pitchFamily="34" charset="0"/>
              <a:buChar char="•"/>
            </a:pPr>
            <a:r>
              <a:rPr lang="en-US" b="1" dirty="0"/>
              <a:t>Open standard protocol suite </a:t>
            </a:r>
            <a:r>
              <a:rPr lang="en-US" dirty="0"/>
              <a:t>- This means it is freely available to the public and can be used by any vendor on their hardware or in their software.</a:t>
            </a:r>
          </a:p>
          <a:p>
            <a:pPr lvl="1">
              <a:buFont typeface="Arial" pitchFamily="34" charset="0"/>
              <a:buChar char="•"/>
            </a:pPr>
            <a:r>
              <a:rPr lang="en-US" b="1" dirty="0"/>
              <a:t>Standards-based protocol suite </a:t>
            </a:r>
            <a:r>
              <a:rPr lang="en-US" dirty="0"/>
              <a:t>- This means it has been endorsed by the networking industry and approved by a standards organization.</a:t>
            </a:r>
          </a:p>
          <a:p>
            <a:pPr marL="169863" lvl="4">
              <a:lnSpc>
                <a:spcPct val="100000"/>
              </a:lnSpc>
              <a:spcBef>
                <a:spcPts val="600"/>
              </a:spcBef>
              <a:spcAft>
                <a:spcPts val="600"/>
              </a:spcAft>
              <a:buClr>
                <a:schemeClr val="tx2"/>
              </a:buClr>
              <a:buSzPct val="90000"/>
              <a:buFont typeface="Arial" pitchFamily="34" charset="0"/>
              <a:buChar char="•"/>
            </a:pPr>
            <a:endParaRPr lang="en-US" sz="1400" dirty="0">
              <a:solidFill>
                <a:srgbClr val="000000"/>
              </a:solidFill>
            </a:endParaRPr>
          </a:p>
          <a:p>
            <a:pPr marL="142875" lvl="4" indent="0">
              <a:spcBef>
                <a:spcPts val="600"/>
              </a:spcBef>
              <a:spcAft>
                <a:spcPts val="600"/>
              </a:spcAft>
              <a:buClr>
                <a:schemeClr val="tx2"/>
              </a:buClr>
              <a:buSzPct val="90000"/>
              <a:buNone/>
            </a:pPr>
            <a:endParaRPr lang="en-US" sz="1400" dirty="0">
              <a:solidFill>
                <a:srgbClr val="000000"/>
              </a:solidFill>
            </a:endParaRPr>
          </a:p>
        </p:txBody>
      </p:sp>
      <p:pic>
        <p:nvPicPr>
          <p:cNvPr id="614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744" r="2138"/>
          <a:stretch/>
        </p:blipFill>
        <p:spPr bwMode="auto">
          <a:xfrm>
            <a:off x="3858802" y="1079753"/>
            <a:ext cx="5116749" cy="3313450"/>
          </a:xfrm>
          <a:prstGeom prst="rect">
            <a:avLst/>
          </a:prstGeom>
          <a:ln w="9525">
            <a:solidFill>
              <a:schemeClr val="tx1"/>
            </a:solidFill>
            <a:miter lim="800000"/>
            <a:headEnd/>
            <a:tailEnd/>
          </a:ln>
          <a:effectLst>
            <a:outerShdw blurRad="50800" dist="38100" dir="2700000" algn="tl" rotWithShape="0">
              <a:srgbClr val="000000">
                <a:alpha val="43000"/>
              </a:srgbClr>
            </a:outerShdw>
          </a:effectLst>
        </p:spPr>
      </p:pic>
    </p:spTree>
    <p:custDataLst>
      <p:tags r:id="rId1"/>
    </p:custDataLst>
    <p:extLst>
      <p:ext uri="{BB962C8B-B14F-4D97-AF65-F5344CB8AC3E}">
        <p14:creationId xmlns:p14="http://schemas.microsoft.com/office/powerpoint/2010/main" val="2592855673"/>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The TCP/IP Protocol Suite (Contd.)</a:t>
            </a:r>
          </a:p>
        </p:txBody>
      </p:sp>
      <p:sp>
        <p:nvSpPr>
          <p:cNvPr id="8" name="Content Placeholder 1"/>
          <p:cNvSpPr>
            <a:spLocks noGrp="1"/>
          </p:cNvSpPr>
          <p:nvPr>
            <p:ph idx="1"/>
          </p:nvPr>
        </p:nvSpPr>
        <p:spPr>
          <a:xfrm>
            <a:off x="187839" y="820917"/>
            <a:ext cx="8768321" cy="1628013"/>
          </a:xfrm>
        </p:spPr>
        <p:txBody>
          <a:bodyPr/>
          <a:lstStyle/>
          <a:p>
            <a:pPr marL="0" lvl="4" indent="0">
              <a:lnSpc>
                <a:spcPct val="100000"/>
              </a:lnSpc>
              <a:spcBef>
                <a:spcPts val="600"/>
              </a:spcBef>
              <a:spcAft>
                <a:spcPts val="600"/>
              </a:spcAft>
              <a:buClr>
                <a:schemeClr val="tx2"/>
              </a:buClr>
              <a:buSzPct val="90000"/>
              <a:buNone/>
            </a:pPr>
            <a:r>
              <a:rPr lang="en-US" sz="1600" dirty="0">
                <a:solidFill>
                  <a:srgbClr val="000000"/>
                </a:solidFill>
              </a:rPr>
              <a:t>Lets have a look at the brief description of protocols at each layer.</a:t>
            </a:r>
          </a:p>
          <a:p>
            <a:pPr marL="0" lvl="4" indent="0">
              <a:lnSpc>
                <a:spcPct val="100000"/>
              </a:lnSpc>
              <a:spcBef>
                <a:spcPts val="600"/>
              </a:spcBef>
              <a:spcAft>
                <a:spcPts val="600"/>
              </a:spcAft>
              <a:buClr>
                <a:schemeClr val="tx2"/>
              </a:buClr>
              <a:buSzPct val="90000"/>
              <a:buNone/>
            </a:pPr>
            <a:r>
              <a:rPr lang="en-US" sz="1600" b="1" dirty="0">
                <a:solidFill>
                  <a:srgbClr val="000000"/>
                </a:solidFill>
              </a:rPr>
              <a:t>Application Layer</a:t>
            </a:r>
          </a:p>
          <a:p>
            <a:pPr>
              <a:buFont typeface="Arial" panose="020B0604020202020204" pitchFamily="34" charset="0"/>
              <a:buChar char="•"/>
            </a:pPr>
            <a:r>
              <a:rPr lang="en-US" sz="1600" b="1" dirty="0"/>
              <a:t>Name System - DNS </a:t>
            </a:r>
            <a:r>
              <a:rPr lang="en-US" sz="1600" dirty="0"/>
              <a:t>(Domain Name System): Translates domain names into IP addresses.</a:t>
            </a:r>
            <a:endParaRPr lang="en-US" sz="1600" dirty="0">
              <a:solidFill>
                <a:srgbClr val="000000"/>
              </a:solidFill>
            </a:endParaRPr>
          </a:p>
        </p:txBody>
      </p:sp>
      <p:sp>
        <p:nvSpPr>
          <p:cNvPr id="7" name="TextBox 6">
            <a:extLst>
              <a:ext uri="{FF2B5EF4-FFF2-40B4-BE49-F238E27FC236}">
                <a16:creationId xmlns:a16="http://schemas.microsoft.com/office/drawing/2014/main" id="{AB30ECF5-A7ED-49B7-A44B-6BEEF90F152A}"/>
              </a:ext>
            </a:extLst>
          </p:cNvPr>
          <p:cNvSpPr txBox="1"/>
          <p:nvPr/>
        </p:nvSpPr>
        <p:spPr>
          <a:xfrm>
            <a:off x="336921" y="2141153"/>
            <a:ext cx="1269099" cy="307777"/>
          </a:xfrm>
          <a:prstGeom prst="rect">
            <a:avLst/>
          </a:prstGeom>
          <a:noFill/>
        </p:spPr>
        <p:txBody>
          <a:bodyPr wrap="square" rtlCol="0">
            <a:spAutoFit/>
          </a:bodyPr>
          <a:lstStyle/>
          <a:p>
            <a:r>
              <a:rPr lang="en-US" sz="1400" b="1" dirty="0">
                <a:solidFill>
                  <a:srgbClr val="000000"/>
                </a:solidFill>
              </a:rPr>
              <a:t>Host Config</a:t>
            </a:r>
          </a:p>
        </p:txBody>
      </p:sp>
      <p:graphicFrame>
        <p:nvGraphicFramePr>
          <p:cNvPr id="2" name="Table 2">
            <a:extLst>
              <a:ext uri="{FF2B5EF4-FFF2-40B4-BE49-F238E27FC236}">
                <a16:creationId xmlns:a16="http://schemas.microsoft.com/office/drawing/2014/main" id="{35B39EF6-0DDA-4F95-B7F2-6671CE61ADEA}"/>
              </a:ext>
            </a:extLst>
          </p:cNvPr>
          <p:cNvGraphicFramePr>
            <a:graphicFrameLocks noGrp="1"/>
          </p:cNvGraphicFramePr>
          <p:nvPr>
            <p:extLst>
              <p:ext uri="{D42A27DB-BD31-4B8C-83A1-F6EECF244321}">
                <p14:modId xmlns:p14="http://schemas.microsoft.com/office/powerpoint/2010/main" val="2146803223"/>
              </p:ext>
            </p:extLst>
          </p:nvPr>
        </p:nvGraphicFramePr>
        <p:xfrm>
          <a:off x="187839" y="2458314"/>
          <a:ext cx="8680774" cy="1925320"/>
        </p:xfrm>
        <a:graphic>
          <a:graphicData uri="http://schemas.openxmlformats.org/drawingml/2006/table">
            <a:tbl>
              <a:tblPr firstRow="1" bandRow="1">
                <a:tableStyleId>{5C22544A-7EE6-4342-B048-85BDC9FD1C3A}</a:tableStyleId>
              </a:tblPr>
              <a:tblGrid>
                <a:gridCol w="4340387">
                  <a:extLst>
                    <a:ext uri="{9D8B030D-6E8A-4147-A177-3AD203B41FA5}">
                      <a16:colId xmlns:a16="http://schemas.microsoft.com/office/drawing/2014/main" val="2005337482"/>
                    </a:ext>
                  </a:extLst>
                </a:gridCol>
                <a:gridCol w="4340387">
                  <a:extLst>
                    <a:ext uri="{9D8B030D-6E8A-4147-A177-3AD203B41FA5}">
                      <a16:colId xmlns:a16="http://schemas.microsoft.com/office/drawing/2014/main" val="557247494"/>
                    </a:ext>
                  </a:extLst>
                </a:gridCol>
              </a:tblGrid>
              <a:tr h="370840">
                <a:tc>
                  <a:txBody>
                    <a:bodyPr/>
                    <a:lstStyle/>
                    <a:p>
                      <a:pPr algn="ctr"/>
                      <a:r>
                        <a:rPr lang="en-US" sz="1200" dirty="0"/>
                        <a:t>Protocol</a:t>
                      </a:r>
                    </a:p>
                  </a:txBody>
                  <a:tcPr/>
                </a:tc>
                <a:tc>
                  <a:txBody>
                    <a:bodyPr/>
                    <a:lstStyle/>
                    <a:p>
                      <a:pPr algn="ctr"/>
                      <a:r>
                        <a:rPr lang="en-US" sz="1200" dirty="0"/>
                        <a:t>Description</a:t>
                      </a:r>
                    </a:p>
                  </a:txBody>
                  <a:tcPr/>
                </a:tc>
                <a:extLst>
                  <a:ext uri="{0D108BD9-81ED-4DB2-BD59-A6C34878D82A}">
                    <a16:rowId xmlns:a16="http://schemas.microsoft.com/office/drawing/2014/main" val="123482804"/>
                  </a:ext>
                </a:extLst>
              </a:tr>
              <a:tr h="370840">
                <a:tc>
                  <a:txBody>
                    <a:bodyPr/>
                    <a:lstStyle/>
                    <a:p>
                      <a:r>
                        <a:rPr lang="en-US" sz="1200" b="1" dirty="0"/>
                        <a:t>DHCPv4 </a:t>
                      </a:r>
                      <a:r>
                        <a:rPr lang="en-US" sz="1200" dirty="0"/>
                        <a:t>(Dynamic Host Configuration Protocol for IPv4)</a:t>
                      </a:r>
                    </a:p>
                  </a:txBody>
                  <a:tcPr/>
                </a:tc>
                <a:tc>
                  <a:txBody>
                    <a:bodyPr/>
                    <a:lstStyle/>
                    <a:p>
                      <a:r>
                        <a:rPr lang="en-US" sz="1200" dirty="0"/>
                        <a:t>Dynamically assigns IPv4 addressing information to DHCPv4 clients at start-up and allows the addresses to be re-used when no longer needed.</a:t>
                      </a:r>
                    </a:p>
                  </a:txBody>
                  <a:tcPr/>
                </a:tc>
                <a:extLst>
                  <a:ext uri="{0D108BD9-81ED-4DB2-BD59-A6C34878D82A}">
                    <a16:rowId xmlns:a16="http://schemas.microsoft.com/office/drawing/2014/main" val="2641798394"/>
                  </a:ext>
                </a:extLst>
              </a:tr>
              <a:tr h="370840">
                <a:tc>
                  <a:txBody>
                    <a:bodyPr/>
                    <a:lstStyle/>
                    <a:p>
                      <a:r>
                        <a:rPr lang="en-US" sz="1200" b="1" dirty="0"/>
                        <a:t>DHCPv6 </a:t>
                      </a:r>
                      <a:r>
                        <a:rPr lang="en-US" sz="1200" dirty="0"/>
                        <a:t>(Dynamic Host Configuration Protocol for IPv6)</a:t>
                      </a:r>
                    </a:p>
                  </a:txBody>
                  <a:tcPr/>
                </a:tc>
                <a:tc>
                  <a:txBody>
                    <a:bodyPr/>
                    <a:lstStyle/>
                    <a:p>
                      <a:r>
                        <a:rPr lang="en-US" sz="1200" dirty="0"/>
                        <a:t>It is similar to DHCPv4. Dynamically assigns IPv6 addressing information to DHCPv6 clients at start-up.</a:t>
                      </a:r>
                    </a:p>
                  </a:txBody>
                  <a:tcPr/>
                </a:tc>
                <a:extLst>
                  <a:ext uri="{0D108BD9-81ED-4DB2-BD59-A6C34878D82A}">
                    <a16:rowId xmlns:a16="http://schemas.microsoft.com/office/drawing/2014/main" val="2170968748"/>
                  </a:ext>
                </a:extLst>
              </a:tr>
              <a:tr h="370840">
                <a:tc>
                  <a:txBody>
                    <a:bodyPr/>
                    <a:lstStyle/>
                    <a:p>
                      <a:r>
                        <a:rPr lang="en-US" sz="1200" b="1" dirty="0"/>
                        <a:t>SLAAC</a:t>
                      </a:r>
                      <a:r>
                        <a:rPr lang="en-US" sz="1200" dirty="0"/>
                        <a:t> (Stateless Address Autoconfiguration)</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 method that allows a device to obtain its IPv6 addressing information without using a DHCPv6 server.</a:t>
                      </a:r>
                    </a:p>
                  </a:txBody>
                  <a:tcPr/>
                </a:tc>
                <a:extLst>
                  <a:ext uri="{0D108BD9-81ED-4DB2-BD59-A6C34878D82A}">
                    <a16:rowId xmlns:a16="http://schemas.microsoft.com/office/drawing/2014/main" val="540186586"/>
                  </a:ext>
                </a:extLst>
              </a:tr>
            </a:tbl>
          </a:graphicData>
        </a:graphic>
      </p:graphicFrame>
    </p:spTree>
    <p:custDataLst>
      <p:tags r:id="rId1"/>
    </p:custDataLst>
    <p:extLst>
      <p:ext uri="{BB962C8B-B14F-4D97-AF65-F5344CB8AC3E}">
        <p14:creationId xmlns:p14="http://schemas.microsoft.com/office/powerpoint/2010/main" val="307353401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The TCP/IP Protocol Suite (Contd.)</a:t>
            </a:r>
          </a:p>
        </p:txBody>
      </p:sp>
      <p:sp>
        <p:nvSpPr>
          <p:cNvPr id="3" name="TextBox 2">
            <a:extLst>
              <a:ext uri="{FF2B5EF4-FFF2-40B4-BE49-F238E27FC236}">
                <a16:creationId xmlns:a16="http://schemas.microsoft.com/office/drawing/2014/main" id="{35F5D2CE-3134-4853-93E3-380D309808CB}"/>
              </a:ext>
            </a:extLst>
          </p:cNvPr>
          <p:cNvSpPr txBox="1"/>
          <p:nvPr/>
        </p:nvSpPr>
        <p:spPr>
          <a:xfrm>
            <a:off x="227193" y="737789"/>
            <a:ext cx="1269099" cy="307777"/>
          </a:xfrm>
          <a:prstGeom prst="rect">
            <a:avLst/>
          </a:prstGeom>
          <a:noFill/>
        </p:spPr>
        <p:txBody>
          <a:bodyPr wrap="square" rtlCol="0">
            <a:spAutoFit/>
          </a:bodyPr>
          <a:lstStyle/>
          <a:p>
            <a:r>
              <a:rPr lang="en-US" sz="1400" b="1" dirty="0">
                <a:solidFill>
                  <a:srgbClr val="000000"/>
                </a:solidFill>
              </a:rPr>
              <a:t>Email</a:t>
            </a:r>
          </a:p>
        </p:txBody>
      </p:sp>
      <p:graphicFrame>
        <p:nvGraphicFramePr>
          <p:cNvPr id="4" name="Table 2">
            <a:extLst>
              <a:ext uri="{FF2B5EF4-FFF2-40B4-BE49-F238E27FC236}">
                <a16:creationId xmlns:a16="http://schemas.microsoft.com/office/drawing/2014/main" id="{15B19ECF-C4DC-468B-A5FC-60063AB9CCDD}"/>
              </a:ext>
            </a:extLst>
          </p:cNvPr>
          <p:cNvGraphicFramePr>
            <a:graphicFrameLocks noGrp="1"/>
          </p:cNvGraphicFramePr>
          <p:nvPr>
            <p:extLst>
              <p:ext uri="{D42A27DB-BD31-4B8C-83A1-F6EECF244321}">
                <p14:modId xmlns:p14="http://schemas.microsoft.com/office/powerpoint/2010/main" val="3513886438"/>
              </p:ext>
            </p:extLst>
          </p:nvPr>
        </p:nvGraphicFramePr>
        <p:xfrm>
          <a:off x="144065" y="1014454"/>
          <a:ext cx="8772742" cy="1742440"/>
        </p:xfrm>
        <a:graphic>
          <a:graphicData uri="http://schemas.openxmlformats.org/drawingml/2006/table">
            <a:tbl>
              <a:tblPr firstRow="1" bandRow="1">
                <a:tableStyleId>{5C22544A-7EE6-4342-B048-85BDC9FD1C3A}</a:tableStyleId>
              </a:tblPr>
              <a:tblGrid>
                <a:gridCol w="3430408">
                  <a:extLst>
                    <a:ext uri="{9D8B030D-6E8A-4147-A177-3AD203B41FA5}">
                      <a16:colId xmlns:a16="http://schemas.microsoft.com/office/drawing/2014/main" val="2005337482"/>
                    </a:ext>
                  </a:extLst>
                </a:gridCol>
                <a:gridCol w="5342334">
                  <a:extLst>
                    <a:ext uri="{9D8B030D-6E8A-4147-A177-3AD203B41FA5}">
                      <a16:colId xmlns:a16="http://schemas.microsoft.com/office/drawing/2014/main" val="557247494"/>
                    </a:ext>
                  </a:extLst>
                </a:gridCol>
              </a:tblGrid>
              <a:tr h="370840">
                <a:tc>
                  <a:txBody>
                    <a:bodyPr/>
                    <a:lstStyle/>
                    <a:p>
                      <a:pPr algn="ctr"/>
                      <a:r>
                        <a:rPr lang="en-US" sz="1200" dirty="0"/>
                        <a:t>Protocol</a:t>
                      </a:r>
                    </a:p>
                  </a:txBody>
                  <a:tcPr/>
                </a:tc>
                <a:tc>
                  <a:txBody>
                    <a:bodyPr/>
                    <a:lstStyle/>
                    <a:p>
                      <a:pPr algn="ctr"/>
                      <a:r>
                        <a:rPr lang="en-US" sz="1200" dirty="0"/>
                        <a:t>Description</a:t>
                      </a:r>
                    </a:p>
                  </a:txBody>
                  <a:tcPr/>
                </a:tc>
                <a:extLst>
                  <a:ext uri="{0D108BD9-81ED-4DB2-BD59-A6C34878D82A}">
                    <a16:rowId xmlns:a16="http://schemas.microsoft.com/office/drawing/2014/main" val="123482804"/>
                  </a:ext>
                </a:extLst>
              </a:tr>
              <a:tr h="370840">
                <a:tc>
                  <a:txBody>
                    <a:bodyPr/>
                    <a:lstStyle/>
                    <a:p>
                      <a:r>
                        <a:rPr lang="en-US" sz="1200" b="1" dirty="0"/>
                        <a:t>SMTP</a:t>
                      </a:r>
                      <a:r>
                        <a:rPr lang="en-US" sz="1200" dirty="0"/>
                        <a:t> (Simple Mail Transfer Protocol)</a:t>
                      </a:r>
                    </a:p>
                  </a:txBody>
                  <a:tcPr/>
                </a:tc>
                <a:tc>
                  <a:txBody>
                    <a:bodyPr/>
                    <a:lstStyle/>
                    <a:p>
                      <a:r>
                        <a:rPr lang="en-US" sz="1200" dirty="0"/>
                        <a:t>Enables clients to send email to a mail server and enables servers to send email to other servers.</a:t>
                      </a:r>
                    </a:p>
                  </a:txBody>
                  <a:tcPr/>
                </a:tc>
                <a:extLst>
                  <a:ext uri="{0D108BD9-81ED-4DB2-BD59-A6C34878D82A}">
                    <a16:rowId xmlns:a16="http://schemas.microsoft.com/office/drawing/2014/main" val="2641798394"/>
                  </a:ext>
                </a:extLst>
              </a:tr>
              <a:tr h="370840">
                <a:tc>
                  <a:txBody>
                    <a:bodyPr/>
                    <a:lstStyle/>
                    <a:p>
                      <a:r>
                        <a:rPr lang="en-US" sz="1200" b="1" dirty="0"/>
                        <a:t>POP3 </a:t>
                      </a:r>
                      <a:r>
                        <a:rPr lang="en-US" sz="1200" dirty="0"/>
                        <a:t>(Post Office Protocol version 3)</a:t>
                      </a:r>
                    </a:p>
                  </a:txBody>
                  <a:tcPr/>
                </a:tc>
                <a:tc>
                  <a:txBody>
                    <a:bodyPr/>
                    <a:lstStyle/>
                    <a:p>
                      <a:pPr lvl="0">
                        <a:buFont typeface="Arial" panose="020B0604020202020204" pitchFamily="34" charset="0"/>
                        <a:buNone/>
                      </a:pPr>
                      <a:r>
                        <a:rPr lang="en-US" sz="1200" dirty="0"/>
                        <a:t>Enables clients to retrieve email from a mail server and download the email to the client's local mail application.</a:t>
                      </a:r>
                    </a:p>
                  </a:txBody>
                  <a:tcPr/>
                </a:tc>
                <a:extLst>
                  <a:ext uri="{0D108BD9-81ED-4DB2-BD59-A6C34878D82A}">
                    <a16:rowId xmlns:a16="http://schemas.microsoft.com/office/drawing/2014/main" val="2170968748"/>
                  </a:ext>
                </a:extLst>
              </a:tr>
              <a:tr h="370840">
                <a:tc>
                  <a:txBody>
                    <a:bodyPr/>
                    <a:lstStyle/>
                    <a:p>
                      <a:r>
                        <a:rPr lang="en-US" sz="1200" b="1" dirty="0"/>
                        <a:t>IMAP </a:t>
                      </a:r>
                      <a:r>
                        <a:rPr lang="en-US" sz="1200" dirty="0"/>
                        <a:t>(Internet Message Access Protocol)</a:t>
                      </a:r>
                    </a:p>
                  </a:txBody>
                  <a:tcPr/>
                </a:tc>
                <a:tc>
                  <a:txBody>
                    <a:bodyPr/>
                    <a:lstStyle/>
                    <a:p>
                      <a:pPr lvl="0">
                        <a:buFont typeface="Arial" panose="020B0604020202020204" pitchFamily="34" charset="0"/>
                        <a:buNone/>
                      </a:pPr>
                      <a:r>
                        <a:rPr lang="en-US" sz="1200" dirty="0"/>
                        <a:t>Enables clients to access email stored on a mail server as well as maintaining email on the server.</a:t>
                      </a:r>
                    </a:p>
                  </a:txBody>
                  <a:tcPr/>
                </a:tc>
                <a:extLst>
                  <a:ext uri="{0D108BD9-81ED-4DB2-BD59-A6C34878D82A}">
                    <a16:rowId xmlns:a16="http://schemas.microsoft.com/office/drawing/2014/main" val="540186586"/>
                  </a:ext>
                </a:extLst>
              </a:tr>
            </a:tbl>
          </a:graphicData>
        </a:graphic>
      </p:graphicFrame>
      <p:sp>
        <p:nvSpPr>
          <p:cNvPr id="8" name="TextBox 7">
            <a:extLst>
              <a:ext uri="{FF2B5EF4-FFF2-40B4-BE49-F238E27FC236}">
                <a16:creationId xmlns:a16="http://schemas.microsoft.com/office/drawing/2014/main" id="{E13EBBE4-C8CA-4C0E-84CA-8995AC48732A}"/>
              </a:ext>
            </a:extLst>
          </p:cNvPr>
          <p:cNvSpPr txBox="1"/>
          <p:nvPr/>
        </p:nvSpPr>
        <p:spPr>
          <a:xfrm>
            <a:off x="227193" y="2944587"/>
            <a:ext cx="1269099" cy="307777"/>
          </a:xfrm>
          <a:prstGeom prst="rect">
            <a:avLst/>
          </a:prstGeom>
          <a:noFill/>
        </p:spPr>
        <p:txBody>
          <a:bodyPr wrap="square" rtlCol="0">
            <a:spAutoFit/>
          </a:bodyPr>
          <a:lstStyle/>
          <a:p>
            <a:r>
              <a:rPr lang="en-US" sz="1400" b="1" dirty="0">
                <a:solidFill>
                  <a:srgbClr val="000000"/>
                </a:solidFill>
              </a:rPr>
              <a:t>File Transfer</a:t>
            </a:r>
            <a:endParaRPr lang="en-US" sz="1400" dirty="0">
              <a:solidFill>
                <a:srgbClr val="000000"/>
              </a:solidFill>
            </a:endParaRPr>
          </a:p>
        </p:txBody>
      </p:sp>
      <p:graphicFrame>
        <p:nvGraphicFramePr>
          <p:cNvPr id="7" name="Table 2">
            <a:extLst>
              <a:ext uri="{FF2B5EF4-FFF2-40B4-BE49-F238E27FC236}">
                <a16:creationId xmlns:a16="http://schemas.microsoft.com/office/drawing/2014/main" id="{0B7C6029-AD5D-416C-9852-733B9605474F}"/>
              </a:ext>
            </a:extLst>
          </p:cNvPr>
          <p:cNvGraphicFramePr>
            <a:graphicFrameLocks noGrp="1"/>
          </p:cNvGraphicFramePr>
          <p:nvPr>
            <p:extLst>
              <p:ext uri="{D42A27DB-BD31-4B8C-83A1-F6EECF244321}">
                <p14:modId xmlns:p14="http://schemas.microsoft.com/office/powerpoint/2010/main" val="2658682362"/>
              </p:ext>
            </p:extLst>
          </p:nvPr>
        </p:nvGraphicFramePr>
        <p:xfrm>
          <a:off x="144065" y="3221252"/>
          <a:ext cx="8772742" cy="1728700"/>
        </p:xfrm>
        <a:graphic>
          <a:graphicData uri="http://schemas.openxmlformats.org/drawingml/2006/table">
            <a:tbl>
              <a:tblPr firstRow="1" bandRow="1">
                <a:tableStyleId>{5C22544A-7EE6-4342-B048-85BDC9FD1C3A}</a:tableStyleId>
              </a:tblPr>
              <a:tblGrid>
                <a:gridCol w="3430408">
                  <a:extLst>
                    <a:ext uri="{9D8B030D-6E8A-4147-A177-3AD203B41FA5}">
                      <a16:colId xmlns:a16="http://schemas.microsoft.com/office/drawing/2014/main" val="2005337482"/>
                    </a:ext>
                  </a:extLst>
                </a:gridCol>
                <a:gridCol w="5342334">
                  <a:extLst>
                    <a:ext uri="{9D8B030D-6E8A-4147-A177-3AD203B41FA5}">
                      <a16:colId xmlns:a16="http://schemas.microsoft.com/office/drawing/2014/main" val="557247494"/>
                    </a:ext>
                  </a:extLst>
                </a:gridCol>
              </a:tblGrid>
              <a:tr h="314428">
                <a:tc>
                  <a:txBody>
                    <a:bodyPr/>
                    <a:lstStyle/>
                    <a:p>
                      <a:pPr algn="ctr"/>
                      <a:r>
                        <a:rPr lang="en-US" sz="1200" dirty="0"/>
                        <a:t>Protocol</a:t>
                      </a:r>
                    </a:p>
                  </a:txBody>
                  <a:tcPr/>
                </a:tc>
                <a:tc>
                  <a:txBody>
                    <a:bodyPr/>
                    <a:lstStyle/>
                    <a:p>
                      <a:pPr algn="ctr"/>
                      <a:r>
                        <a:rPr lang="en-US" sz="1200" dirty="0"/>
                        <a:t>Description</a:t>
                      </a:r>
                    </a:p>
                  </a:txBody>
                  <a:tcPr/>
                </a:tc>
                <a:extLst>
                  <a:ext uri="{0D108BD9-81ED-4DB2-BD59-A6C34878D82A}">
                    <a16:rowId xmlns:a16="http://schemas.microsoft.com/office/drawing/2014/main" val="123482804"/>
                  </a:ext>
                </a:extLst>
              </a:tr>
              <a:tr h="499872">
                <a:tc>
                  <a:txBody>
                    <a:bodyPr/>
                    <a:lstStyle/>
                    <a:p>
                      <a:r>
                        <a:rPr lang="en-US" sz="1200" b="1" dirty="0"/>
                        <a:t>FTP</a:t>
                      </a:r>
                      <a:r>
                        <a:rPr lang="en-US" sz="1200" dirty="0"/>
                        <a:t> (File Transfer Protocol)</a:t>
                      </a:r>
                    </a:p>
                  </a:txBody>
                  <a:tcPr/>
                </a:tc>
                <a:tc>
                  <a:txBody>
                    <a:bodyPr/>
                    <a:lstStyle/>
                    <a:p>
                      <a:r>
                        <a:rPr lang="en-US" sz="1200" dirty="0"/>
                        <a:t>Sets the rules that enable a user on one host to access and transfer files to and from another host over a network. </a:t>
                      </a:r>
                    </a:p>
                  </a:txBody>
                  <a:tcPr/>
                </a:tc>
                <a:extLst>
                  <a:ext uri="{0D108BD9-81ED-4DB2-BD59-A6C34878D82A}">
                    <a16:rowId xmlns:a16="http://schemas.microsoft.com/office/drawing/2014/main" val="2641798394"/>
                  </a:ext>
                </a:extLst>
              </a:tr>
              <a:tr h="370840">
                <a:tc>
                  <a:txBody>
                    <a:bodyPr/>
                    <a:lstStyle/>
                    <a:p>
                      <a:r>
                        <a:rPr lang="en-US" sz="1200" b="1" dirty="0"/>
                        <a:t>SFTP </a:t>
                      </a:r>
                      <a:r>
                        <a:rPr lang="en-US" sz="1200" dirty="0"/>
                        <a:t>(SSH File Transfer Protocol)</a:t>
                      </a:r>
                    </a:p>
                  </a:txBody>
                  <a:tcPr/>
                </a:tc>
                <a:tc>
                  <a:txBody>
                    <a:bodyPr/>
                    <a:lstStyle/>
                    <a:p>
                      <a:pPr lvl="0">
                        <a:buFont typeface="Arial" panose="020B0604020202020204" pitchFamily="34" charset="0"/>
                        <a:buNone/>
                      </a:pPr>
                      <a:r>
                        <a:rPr lang="en-US" sz="1200" dirty="0"/>
                        <a:t>Used to establish a secure file transfer session in which the file transfer is encrypted.</a:t>
                      </a:r>
                    </a:p>
                  </a:txBody>
                  <a:tcPr/>
                </a:tc>
                <a:extLst>
                  <a:ext uri="{0D108BD9-81ED-4DB2-BD59-A6C34878D82A}">
                    <a16:rowId xmlns:a16="http://schemas.microsoft.com/office/drawing/2014/main" val="2170968748"/>
                  </a:ext>
                </a:extLst>
              </a:tr>
              <a:tr h="370840">
                <a:tc>
                  <a:txBody>
                    <a:bodyPr/>
                    <a:lstStyle/>
                    <a:p>
                      <a:r>
                        <a:rPr lang="en-US" sz="1200" b="1" dirty="0"/>
                        <a:t>TFTP</a:t>
                      </a:r>
                      <a:r>
                        <a:rPr lang="en-US" sz="1200" dirty="0"/>
                        <a:t> (Trivial File Transfer Protocol)</a:t>
                      </a:r>
                    </a:p>
                  </a:txBody>
                  <a:tcPr/>
                </a:tc>
                <a:tc>
                  <a:txBody>
                    <a:bodyPr/>
                    <a:lstStyle/>
                    <a:p>
                      <a:pPr lvl="0">
                        <a:buFont typeface="Arial" panose="020B0604020202020204" pitchFamily="34" charset="0"/>
                        <a:buNone/>
                      </a:pPr>
                      <a:r>
                        <a:rPr lang="en-US" sz="1200" dirty="0"/>
                        <a:t>A simple and connectionless protocol with best-effort, unrecognized file delivery. </a:t>
                      </a:r>
                    </a:p>
                  </a:txBody>
                  <a:tcPr/>
                </a:tc>
                <a:extLst>
                  <a:ext uri="{0D108BD9-81ED-4DB2-BD59-A6C34878D82A}">
                    <a16:rowId xmlns:a16="http://schemas.microsoft.com/office/drawing/2014/main" val="540186586"/>
                  </a:ext>
                </a:extLst>
              </a:tr>
            </a:tbl>
          </a:graphicData>
        </a:graphic>
      </p:graphicFrame>
    </p:spTree>
    <p:custDataLst>
      <p:tags r:id="rId1"/>
    </p:custDataLst>
    <p:extLst>
      <p:ext uri="{BB962C8B-B14F-4D97-AF65-F5344CB8AC3E}">
        <p14:creationId xmlns:p14="http://schemas.microsoft.com/office/powerpoint/2010/main" val="1876020438"/>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F5D2CE-3134-4853-93E3-380D309808CB}"/>
              </a:ext>
            </a:extLst>
          </p:cNvPr>
          <p:cNvSpPr txBox="1"/>
          <p:nvPr/>
        </p:nvSpPr>
        <p:spPr>
          <a:xfrm>
            <a:off x="144065" y="836575"/>
            <a:ext cx="2167664" cy="307777"/>
          </a:xfrm>
          <a:prstGeom prst="rect">
            <a:avLst/>
          </a:prstGeom>
          <a:noFill/>
        </p:spPr>
        <p:txBody>
          <a:bodyPr wrap="square" rtlCol="0">
            <a:spAutoFit/>
          </a:bodyPr>
          <a:lstStyle/>
          <a:p>
            <a:r>
              <a:rPr lang="en-US" sz="1400" b="1" dirty="0">
                <a:solidFill>
                  <a:srgbClr val="000000"/>
                </a:solidFill>
              </a:rPr>
              <a:t>Web and Web Service</a:t>
            </a:r>
          </a:p>
        </p:txBody>
      </p:sp>
      <p:graphicFrame>
        <p:nvGraphicFramePr>
          <p:cNvPr id="4" name="Table 2">
            <a:extLst>
              <a:ext uri="{FF2B5EF4-FFF2-40B4-BE49-F238E27FC236}">
                <a16:creationId xmlns:a16="http://schemas.microsoft.com/office/drawing/2014/main" id="{15B19ECF-C4DC-468B-A5FC-60063AB9CCDD}"/>
              </a:ext>
            </a:extLst>
          </p:cNvPr>
          <p:cNvGraphicFramePr>
            <a:graphicFrameLocks noGrp="1"/>
          </p:cNvGraphicFramePr>
          <p:nvPr>
            <p:extLst>
              <p:ext uri="{D42A27DB-BD31-4B8C-83A1-F6EECF244321}">
                <p14:modId xmlns:p14="http://schemas.microsoft.com/office/powerpoint/2010/main" val="2065073035"/>
              </p:ext>
            </p:extLst>
          </p:nvPr>
        </p:nvGraphicFramePr>
        <p:xfrm>
          <a:off x="216257" y="1231988"/>
          <a:ext cx="8772742" cy="2014772"/>
        </p:xfrm>
        <a:graphic>
          <a:graphicData uri="http://schemas.openxmlformats.org/drawingml/2006/table">
            <a:tbl>
              <a:tblPr firstRow="1" bandRow="1">
                <a:tableStyleId>{5C22544A-7EE6-4342-B048-85BDC9FD1C3A}</a:tableStyleId>
              </a:tblPr>
              <a:tblGrid>
                <a:gridCol w="3430408">
                  <a:extLst>
                    <a:ext uri="{9D8B030D-6E8A-4147-A177-3AD203B41FA5}">
                      <a16:colId xmlns:a16="http://schemas.microsoft.com/office/drawing/2014/main" val="2005337482"/>
                    </a:ext>
                  </a:extLst>
                </a:gridCol>
                <a:gridCol w="5342334">
                  <a:extLst>
                    <a:ext uri="{9D8B030D-6E8A-4147-A177-3AD203B41FA5}">
                      <a16:colId xmlns:a16="http://schemas.microsoft.com/office/drawing/2014/main" val="557247494"/>
                    </a:ext>
                  </a:extLst>
                </a:gridCol>
              </a:tblGrid>
              <a:tr h="370840">
                <a:tc>
                  <a:txBody>
                    <a:bodyPr/>
                    <a:lstStyle/>
                    <a:p>
                      <a:pPr algn="ctr"/>
                      <a:r>
                        <a:rPr lang="en-US" sz="1400" dirty="0"/>
                        <a:t>Protocol</a:t>
                      </a:r>
                    </a:p>
                  </a:txBody>
                  <a:tcPr/>
                </a:tc>
                <a:tc>
                  <a:txBody>
                    <a:bodyPr/>
                    <a:lstStyle/>
                    <a:p>
                      <a:pPr algn="ctr"/>
                      <a:r>
                        <a:rPr lang="en-US" sz="1400" dirty="0"/>
                        <a:t>Description</a:t>
                      </a:r>
                    </a:p>
                  </a:txBody>
                  <a:tcPr/>
                </a:tc>
                <a:extLst>
                  <a:ext uri="{0D108BD9-81ED-4DB2-BD59-A6C34878D82A}">
                    <a16:rowId xmlns:a16="http://schemas.microsoft.com/office/drawing/2014/main" val="123482804"/>
                  </a:ext>
                </a:extLst>
              </a:tr>
              <a:tr h="370840">
                <a:tc>
                  <a:txBody>
                    <a:bodyPr/>
                    <a:lstStyle/>
                    <a:p>
                      <a:r>
                        <a:rPr lang="en-US" sz="1400" b="1" dirty="0"/>
                        <a:t>HTTP </a:t>
                      </a:r>
                      <a:r>
                        <a:rPr lang="en-US" sz="1400" dirty="0"/>
                        <a:t>(Hypertext Transfer Protocol)</a:t>
                      </a:r>
                    </a:p>
                  </a:txBody>
                  <a:tcPr/>
                </a:tc>
                <a:tc>
                  <a:txBody>
                    <a:bodyPr/>
                    <a:lstStyle/>
                    <a:p>
                      <a:pPr marL="0" lvl="0" indent="0"/>
                      <a:r>
                        <a:rPr lang="en-US" sz="1400" dirty="0"/>
                        <a:t>A set of rules for exchanging text, graphic images, sound, video, and other multimedia files on the World Wide Web.</a:t>
                      </a:r>
                    </a:p>
                  </a:txBody>
                  <a:tcPr/>
                </a:tc>
                <a:extLst>
                  <a:ext uri="{0D108BD9-81ED-4DB2-BD59-A6C34878D82A}">
                    <a16:rowId xmlns:a16="http://schemas.microsoft.com/office/drawing/2014/main" val="2641798394"/>
                  </a:ext>
                </a:extLst>
              </a:tr>
              <a:tr h="607612">
                <a:tc>
                  <a:txBody>
                    <a:bodyPr/>
                    <a:lstStyle/>
                    <a:p>
                      <a:r>
                        <a:rPr lang="en-US" sz="1400" b="1" dirty="0"/>
                        <a:t>HTTPS</a:t>
                      </a:r>
                      <a:r>
                        <a:rPr lang="en-US" sz="1400" dirty="0"/>
                        <a:t> (HTTP Secure)</a:t>
                      </a:r>
                    </a:p>
                  </a:txBody>
                  <a:tcPr/>
                </a:tc>
                <a:tc>
                  <a:txBody>
                    <a:bodyPr/>
                    <a:lstStyle/>
                    <a:p>
                      <a:pPr marL="0" lvl="0" indent="0"/>
                      <a:r>
                        <a:rPr lang="en-US" sz="1400" dirty="0"/>
                        <a:t>A secure form of HTTP that encrypts the data that is exchanged over the World Wide Web.</a:t>
                      </a:r>
                    </a:p>
                  </a:txBody>
                  <a:tcPr/>
                </a:tc>
                <a:extLst>
                  <a:ext uri="{0D108BD9-81ED-4DB2-BD59-A6C34878D82A}">
                    <a16:rowId xmlns:a16="http://schemas.microsoft.com/office/drawing/2014/main" val="2170968748"/>
                  </a:ext>
                </a:extLst>
              </a:tr>
              <a:tr h="370840">
                <a:tc>
                  <a:txBody>
                    <a:bodyPr/>
                    <a:lstStyle/>
                    <a:p>
                      <a:r>
                        <a:rPr lang="en-US" sz="1400" b="1" dirty="0"/>
                        <a:t>REST</a:t>
                      </a:r>
                      <a:r>
                        <a:rPr lang="en-US" sz="1400" dirty="0"/>
                        <a:t> (Representational State Transfer)</a:t>
                      </a:r>
                    </a:p>
                  </a:txBody>
                  <a:tcPr/>
                </a:tc>
                <a:tc>
                  <a:txBody>
                    <a:bodyPr/>
                    <a:lstStyle/>
                    <a:p>
                      <a:pPr lvl="0">
                        <a:buFont typeface="Arial" panose="020B0604020202020204" pitchFamily="34" charset="0"/>
                        <a:buNone/>
                      </a:pPr>
                      <a:r>
                        <a:rPr lang="en-US" sz="1400" dirty="0"/>
                        <a:t>A web service that uses application programming interfaces (APIs) and HTTP requests to create web applications</a:t>
                      </a:r>
                    </a:p>
                  </a:txBody>
                  <a:tcPr/>
                </a:tc>
                <a:extLst>
                  <a:ext uri="{0D108BD9-81ED-4DB2-BD59-A6C34878D82A}">
                    <a16:rowId xmlns:a16="http://schemas.microsoft.com/office/drawing/2014/main" val="540186586"/>
                  </a:ext>
                </a:extLst>
              </a:tr>
            </a:tbl>
          </a:graphicData>
        </a:graphic>
      </p:graphicFrame>
      <p:sp>
        <p:nvSpPr>
          <p:cNvPr id="5" name="Title 1">
            <a:extLst>
              <a:ext uri="{FF2B5EF4-FFF2-40B4-BE49-F238E27FC236}">
                <a16:creationId xmlns:a16="http://schemas.microsoft.com/office/drawing/2014/main" id="{5A02BB92-C997-4D00-99FF-50AB879943FE}"/>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The TCP/IP Protocol Suite (Contd.)</a:t>
            </a:r>
          </a:p>
        </p:txBody>
      </p:sp>
    </p:spTree>
    <p:custDataLst>
      <p:tags r:id="rId1"/>
    </p:custDataLst>
    <p:extLst>
      <p:ext uri="{BB962C8B-B14F-4D97-AF65-F5344CB8AC3E}">
        <p14:creationId xmlns:p14="http://schemas.microsoft.com/office/powerpoint/2010/main" val="198100540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66936"/>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2715259142"/>
              </p:ext>
            </p:extLst>
          </p:nvPr>
        </p:nvGraphicFramePr>
        <p:xfrm>
          <a:off x="250372" y="1286616"/>
          <a:ext cx="7761514" cy="2227324"/>
        </p:xfrm>
        <a:graphic>
          <a:graphicData uri="http://schemas.openxmlformats.org/drawingml/2006/table">
            <a:tbl>
              <a:tblPr firstRow="1" bandRow="1">
                <a:tableStyleId>{5C22544A-7EE6-4342-B048-85BDC9FD1C3A}</a:tableStyleId>
              </a:tblPr>
              <a:tblGrid>
                <a:gridCol w="1865804">
                  <a:extLst>
                    <a:ext uri="{9D8B030D-6E8A-4147-A177-3AD203B41FA5}">
                      <a16:colId xmlns:a16="http://schemas.microsoft.com/office/drawing/2014/main" val="200107645"/>
                    </a:ext>
                  </a:extLst>
                </a:gridCol>
                <a:gridCol w="5895710">
                  <a:extLst>
                    <a:ext uri="{9D8B030D-6E8A-4147-A177-3AD203B41FA5}">
                      <a16:colId xmlns:a16="http://schemas.microsoft.com/office/drawing/2014/main" val="2648404099"/>
                    </a:ext>
                  </a:extLst>
                </a:gridCol>
              </a:tblGrid>
              <a:tr h="298949">
                <a:tc>
                  <a:txBody>
                    <a:bodyPr/>
                    <a:lstStyle/>
                    <a:p>
                      <a:pPr algn="ctr"/>
                      <a:r>
                        <a:rPr lang="en-US" dirty="0"/>
                        <a:t>Feature</a:t>
                      </a:r>
                    </a:p>
                  </a:txBody>
                  <a:tcPr/>
                </a:tc>
                <a:tc>
                  <a:txBody>
                    <a:bodyPr/>
                    <a:lstStyle/>
                    <a:p>
                      <a:pPr algn="ctr"/>
                      <a:r>
                        <a:rPr lang="en-US" dirty="0"/>
                        <a:t>Description</a:t>
                      </a:r>
                    </a:p>
                  </a:txBody>
                  <a:tcPr/>
                </a:tc>
                <a:extLst>
                  <a:ext uri="{0D108BD9-81ED-4DB2-BD59-A6C34878D82A}">
                    <a16:rowId xmlns:a16="http://schemas.microsoft.com/office/drawing/2014/main" val="367710602"/>
                  </a:ext>
                </a:extLst>
              </a:tr>
              <a:tr h="358519">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2492860922"/>
                  </a:ext>
                </a:extLst>
              </a:tr>
              <a:tr h="368586">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698835149"/>
                  </a:ext>
                </a:extLst>
              </a:tr>
              <a:tr h="298949">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3454703549"/>
                  </a:ext>
                </a:extLst>
              </a:tr>
              <a:tr h="508213">
                <a:tc>
                  <a:txBody>
                    <a:bodyPr/>
                    <a:lstStyle/>
                    <a:p>
                      <a:pPr algn="l" fontAlgn="b"/>
                      <a:r>
                        <a:rPr lang="en-US" sz="1400" b="0" i="0" u="none" strike="noStrike" dirty="0">
                          <a:solidFill>
                            <a:srgbClr val="000000"/>
                          </a:solidFill>
                          <a:effectLst/>
                          <a:latin typeface="+mn-lt"/>
                        </a:rPr>
                        <a:t>Module Quizzes</a:t>
                      </a:r>
                    </a:p>
                  </a:txBody>
                  <a:tcPr marL="9525" marR="9525" marT="9525" marB="0" anchor="ctr"/>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10003"/>
                  </a:ext>
                </a:extLst>
              </a:tr>
              <a:tr h="298949">
                <a:tc>
                  <a:txBody>
                    <a:bodyPr/>
                    <a:lstStyle/>
                    <a:p>
                      <a:pPr algn="l" fontAlgn="b"/>
                      <a:r>
                        <a:rPr lang="en-US" sz="1400" b="0" i="0" u="none" strike="noStrike" dirty="0">
                          <a:solidFill>
                            <a:srgbClr val="000000"/>
                          </a:solidFill>
                          <a:effectLst/>
                          <a:latin typeface="+mn-lt"/>
                        </a:rPr>
                        <a:t>Module Summary</a:t>
                      </a:r>
                    </a:p>
                  </a:txBody>
                  <a:tcPr marL="9525" marR="9525" marT="9525" marB="0" anchor="ctr"/>
                </a:tc>
                <a:tc>
                  <a:txBody>
                    <a:bodyPr/>
                    <a:lstStyle/>
                    <a:p>
                      <a:r>
                        <a:rPr lang="en-US" dirty="0"/>
                        <a:t>Briefly recaps module content.</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The TCP/IP Protocol Suite (Contd.)</a:t>
            </a:r>
          </a:p>
        </p:txBody>
      </p:sp>
      <p:sp>
        <p:nvSpPr>
          <p:cNvPr id="8" name="Content Placeholder 1"/>
          <p:cNvSpPr txBox="1">
            <a:spLocks/>
          </p:cNvSpPr>
          <p:nvPr/>
        </p:nvSpPr>
        <p:spPr bwMode="auto">
          <a:xfrm>
            <a:off x="144065" y="840373"/>
            <a:ext cx="8837889" cy="388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lvl="3" indent="-71437">
              <a:spcBef>
                <a:spcPts val="600"/>
              </a:spcBef>
              <a:spcAft>
                <a:spcPts val="600"/>
              </a:spcAft>
              <a:buClr>
                <a:schemeClr val="tx2"/>
              </a:buClr>
              <a:buSzPct val="90000"/>
              <a:buNone/>
            </a:pPr>
            <a:r>
              <a:rPr lang="en-US" sz="1600" b="1" dirty="0">
                <a:solidFill>
                  <a:srgbClr val="000000"/>
                </a:solidFill>
              </a:rPr>
              <a:t>Transport Layer</a:t>
            </a:r>
          </a:p>
          <a:p>
            <a:pPr>
              <a:buFont typeface="Arial" panose="020B0604020202020204" pitchFamily="34" charset="0"/>
              <a:buChar char="•"/>
            </a:pPr>
            <a:r>
              <a:rPr lang="en-US" sz="1600" b="1" dirty="0"/>
              <a:t>Connection-Oriented - TCP </a:t>
            </a:r>
            <a:r>
              <a:rPr lang="en-US" sz="1600" dirty="0"/>
              <a:t>(Transmission Control Protocol): Enables reliable communication between processes running on separate hosts and provides reliable transmissions that confirm successful delivery.</a:t>
            </a:r>
          </a:p>
          <a:p>
            <a:pPr>
              <a:buFont typeface="Arial" panose="020B0604020202020204" pitchFamily="34" charset="0"/>
              <a:buChar char="•"/>
            </a:pPr>
            <a:r>
              <a:rPr lang="en-US" sz="1600" b="1" dirty="0"/>
              <a:t>Connectionless - UDP</a:t>
            </a:r>
            <a:r>
              <a:rPr lang="en-US" sz="1600" dirty="0"/>
              <a:t> (User Datagram Protocol): Enables a process running on one host to send packets to a process running on another host. </a:t>
            </a:r>
          </a:p>
          <a:p>
            <a:pPr marL="0" lvl="3" indent="-71437">
              <a:spcBef>
                <a:spcPts val="600"/>
              </a:spcBef>
              <a:spcAft>
                <a:spcPts val="600"/>
              </a:spcAft>
              <a:buClr>
                <a:schemeClr val="tx2"/>
              </a:buClr>
              <a:buSzPct val="90000"/>
              <a:buNone/>
            </a:pPr>
            <a:endParaRPr lang="en-US" sz="1600" b="1" dirty="0">
              <a:solidFill>
                <a:srgbClr val="000000"/>
              </a:solidFill>
            </a:endParaRPr>
          </a:p>
          <a:p>
            <a:pPr marL="0" lvl="4" indent="0">
              <a:lnSpc>
                <a:spcPct val="100000"/>
              </a:lnSpc>
              <a:spcBef>
                <a:spcPts val="600"/>
              </a:spcBef>
              <a:spcAft>
                <a:spcPts val="600"/>
              </a:spcAft>
              <a:buClr>
                <a:schemeClr val="tx2"/>
              </a:buClr>
              <a:buSzPct val="90000"/>
              <a:buFont typeface="Arial" charset="0"/>
              <a:buNone/>
            </a:pPr>
            <a:endParaRPr lang="en-US" sz="1600" b="1" dirty="0">
              <a:solidFill>
                <a:srgbClr val="000000"/>
              </a:solidFill>
            </a:endParaRPr>
          </a:p>
          <a:p>
            <a:pPr marL="0" lvl="4" indent="0">
              <a:lnSpc>
                <a:spcPct val="100000"/>
              </a:lnSpc>
              <a:spcBef>
                <a:spcPts val="600"/>
              </a:spcBef>
              <a:spcAft>
                <a:spcPts val="600"/>
              </a:spcAft>
              <a:buClr>
                <a:schemeClr val="tx2"/>
              </a:buClr>
              <a:buSzPct val="90000"/>
              <a:buFont typeface="Arial" charset="0"/>
              <a:buNone/>
            </a:pPr>
            <a:endParaRPr lang="en-US" sz="1600" b="1" dirty="0">
              <a:solidFill>
                <a:srgbClr val="000000"/>
              </a:solidFill>
            </a:endParaRPr>
          </a:p>
          <a:p>
            <a:pPr marL="0" lvl="4" indent="0">
              <a:lnSpc>
                <a:spcPct val="100000"/>
              </a:lnSpc>
              <a:spcBef>
                <a:spcPts val="600"/>
              </a:spcBef>
              <a:spcAft>
                <a:spcPts val="600"/>
              </a:spcAft>
              <a:buClr>
                <a:schemeClr val="tx2"/>
              </a:buClr>
              <a:buSzPct val="90000"/>
              <a:buFont typeface="Arial" charset="0"/>
              <a:buNone/>
            </a:pPr>
            <a:endParaRPr lang="en-US" sz="1600" b="1" dirty="0">
              <a:solidFill>
                <a:srgbClr val="000000"/>
              </a:solidFill>
            </a:endParaRPr>
          </a:p>
          <a:p>
            <a:pPr marL="142875" lvl="4" indent="0">
              <a:spcBef>
                <a:spcPts val="600"/>
              </a:spcBef>
              <a:spcAft>
                <a:spcPts val="600"/>
              </a:spcAft>
              <a:buClr>
                <a:schemeClr val="tx2"/>
              </a:buClr>
              <a:buSzPct val="90000"/>
              <a:buFont typeface="Arial" charset="0"/>
              <a:buNone/>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58387387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The TCP/IP Protocol Suite (Contd.)</a:t>
            </a:r>
          </a:p>
        </p:txBody>
      </p:sp>
      <p:sp>
        <p:nvSpPr>
          <p:cNvPr id="8" name="Content Placeholder 1"/>
          <p:cNvSpPr txBox="1">
            <a:spLocks/>
          </p:cNvSpPr>
          <p:nvPr/>
        </p:nvSpPr>
        <p:spPr bwMode="auto">
          <a:xfrm>
            <a:off x="227193" y="814780"/>
            <a:ext cx="8791591" cy="35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lvl="4" indent="0">
              <a:lnSpc>
                <a:spcPct val="100000"/>
              </a:lnSpc>
              <a:spcBef>
                <a:spcPts val="600"/>
              </a:spcBef>
              <a:spcAft>
                <a:spcPts val="600"/>
              </a:spcAft>
              <a:buClr>
                <a:schemeClr val="tx2"/>
              </a:buClr>
              <a:buSzPct val="90000"/>
              <a:buNone/>
            </a:pPr>
            <a:r>
              <a:rPr lang="en-US" sz="1600" b="1" dirty="0">
                <a:solidFill>
                  <a:srgbClr val="000000"/>
                </a:solidFill>
              </a:rPr>
              <a:t>Internet Layer</a:t>
            </a:r>
            <a:endParaRPr lang="en-US" sz="1600" dirty="0">
              <a:solidFill>
                <a:srgbClr val="000000"/>
              </a:solidFill>
            </a:endParaRPr>
          </a:p>
        </p:txBody>
      </p:sp>
      <p:sp>
        <p:nvSpPr>
          <p:cNvPr id="4" name="TextBox 3">
            <a:extLst>
              <a:ext uri="{FF2B5EF4-FFF2-40B4-BE49-F238E27FC236}">
                <a16:creationId xmlns:a16="http://schemas.microsoft.com/office/drawing/2014/main" id="{D61ACC48-E1AE-4845-8DC3-BD0EFE285389}"/>
              </a:ext>
            </a:extLst>
          </p:cNvPr>
          <p:cNvSpPr txBox="1"/>
          <p:nvPr/>
        </p:nvSpPr>
        <p:spPr>
          <a:xfrm>
            <a:off x="227193" y="1172391"/>
            <a:ext cx="2138636" cy="338554"/>
          </a:xfrm>
          <a:prstGeom prst="rect">
            <a:avLst/>
          </a:prstGeom>
          <a:noFill/>
        </p:spPr>
        <p:txBody>
          <a:bodyPr wrap="square" rtlCol="0">
            <a:spAutoFit/>
          </a:bodyPr>
          <a:lstStyle/>
          <a:p>
            <a:r>
              <a:rPr lang="en-IN" sz="1600" b="1" dirty="0">
                <a:solidFill>
                  <a:srgbClr val="000000"/>
                </a:solidFill>
              </a:rPr>
              <a:t>Internet Protocol</a:t>
            </a:r>
            <a:endParaRPr lang="en-US" sz="1600" dirty="0">
              <a:solidFill>
                <a:srgbClr val="000000"/>
              </a:solidFill>
            </a:endParaRPr>
          </a:p>
        </p:txBody>
      </p:sp>
      <p:graphicFrame>
        <p:nvGraphicFramePr>
          <p:cNvPr id="5" name="Table 2">
            <a:extLst>
              <a:ext uri="{FF2B5EF4-FFF2-40B4-BE49-F238E27FC236}">
                <a16:creationId xmlns:a16="http://schemas.microsoft.com/office/drawing/2014/main" id="{80A07C1A-A775-490F-8146-119B3EF69BF4}"/>
              </a:ext>
            </a:extLst>
          </p:cNvPr>
          <p:cNvGraphicFramePr>
            <a:graphicFrameLocks noGrp="1"/>
          </p:cNvGraphicFramePr>
          <p:nvPr>
            <p:extLst>
              <p:ext uri="{D42A27DB-BD31-4B8C-83A1-F6EECF244321}">
                <p14:modId xmlns:p14="http://schemas.microsoft.com/office/powerpoint/2010/main" val="3127520780"/>
              </p:ext>
            </p:extLst>
          </p:nvPr>
        </p:nvGraphicFramePr>
        <p:xfrm>
          <a:off x="288449" y="1599490"/>
          <a:ext cx="8651592" cy="2033066"/>
        </p:xfrm>
        <a:graphic>
          <a:graphicData uri="http://schemas.openxmlformats.org/drawingml/2006/table">
            <a:tbl>
              <a:tblPr firstRow="1" bandRow="1">
                <a:tableStyleId>{5C22544A-7EE6-4342-B048-85BDC9FD1C3A}</a:tableStyleId>
              </a:tblPr>
              <a:tblGrid>
                <a:gridCol w="3383035">
                  <a:extLst>
                    <a:ext uri="{9D8B030D-6E8A-4147-A177-3AD203B41FA5}">
                      <a16:colId xmlns:a16="http://schemas.microsoft.com/office/drawing/2014/main" val="2005337482"/>
                    </a:ext>
                  </a:extLst>
                </a:gridCol>
                <a:gridCol w="5268557">
                  <a:extLst>
                    <a:ext uri="{9D8B030D-6E8A-4147-A177-3AD203B41FA5}">
                      <a16:colId xmlns:a16="http://schemas.microsoft.com/office/drawing/2014/main" val="557247494"/>
                    </a:ext>
                  </a:extLst>
                </a:gridCol>
              </a:tblGrid>
              <a:tr h="426571">
                <a:tc>
                  <a:txBody>
                    <a:bodyPr/>
                    <a:lstStyle/>
                    <a:p>
                      <a:pPr algn="ctr"/>
                      <a:r>
                        <a:rPr lang="en-US" sz="1200" dirty="0"/>
                        <a:t>Protocol</a:t>
                      </a:r>
                    </a:p>
                  </a:txBody>
                  <a:tcPr/>
                </a:tc>
                <a:tc>
                  <a:txBody>
                    <a:bodyPr/>
                    <a:lstStyle/>
                    <a:p>
                      <a:pPr algn="ctr"/>
                      <a:r>
                        <a:rPr lang="en-US" sz="1200" dirty="0"/>
                        <a:t>Description</a:t>
                      </a:r>
                    </a:p>
                  </a:txBody>
                  <a:tcPr/>
                </a:tc>
                <a:extLst>
                  <a:ext uri="{0D108BD9-81ED-4DB2-BD59-A6C34878D82A}">
                    <a16:rowId xmlns:a16="http://schemas.microsoft.com/office/drawing/2014/main" val="123482804"/>
                  </a:ext>
                </a:extLst>
              </a:tr>
              <a:tr h="646805">
                <a:tc>
                  <a:txBody>
                    <a:bodyPr/>
                    <a:lstStyle/>
                    <a:p>
                      <a:r>
                        <a:rPr lang="en-IN" sz="1200" b="1" dirty="0"/>
                        <a:t>IPv4</a:t>
                      </a:r>
                      <a:r>
                        <a:rPr lang="en-IN" sz="1200" dirty="0"/>
                        <a:t> (Internet Protocol version 4)</a:t>
                      </a:r>
                      <a:endParaRPr lang="en-US" sz="1200" dirty="0"/>
                    </a:p>
                  </a:txBody>
                  <a:tcPr/>
                </a:tc>
                <a:tc>
                  <a:txBody>
                    <a:bodyPr/>
                    <a:lstStyle/>
                    <a:p>
                      <a:r>
                        <a:rPr lang="en-IN" sz="1200" dirty="0"/>
                        <a:t>Receives message segments from the transport layer, packages messages into packets, and addresses packets for end-to-end delivery over a network. IPv4 uses a 32-bit address.</a:t>
                      </a:r>
                      <a:endParaRPr lang="en-US" sz="1200" dirty="0"/>
                    </a:p>
                  </a:txBody>
                  <a:tcPr/>
                </a:tc>
                <a:extLst>
                  <a:ext uri="{0D108BD9-81ED-4DB2-BD59-A6C34878D82A}">
                    <a16:rowId xmlns:a16="http://schemas.microsoft.com/office/drawing/2014/main" val="2641798394"/>
                  </a:ext>
                </a:extLst>
              </a:tr>
              <a:tr h="479845">
                <a:tc>
                  <a:txBody>
                    <a:bodyPr/>
                    <a:lstStyle/>
                    <a:p>
                      <a:r>
                        <a:rPr lang="en-IN" sz="1200" b="1" dirty="0"/>
                        <a:t>IPv6 </a:t>
                      </a:r>
                      <a:r>
                        <a:rPr lang="en-IN" sz="1200" dirty="0"/>
                        <a:t>(IP version 6)</a:t>
                      </a:r>
                      <a:endParaRPr lang="en-US" sz="1200" dirty="0"/>
                    </a:p>
                  </a:txBody>
                  <a:tcPr/>
                </a:tc>
                <a:tc>
                  <a:txBody>
                    <a:bodyPr/>
                    <a:lstStyle/>
                    <a:p>
                      <a:pPr marL="0" lvl="1" algn="l" defTabSz="685777" rtl="0" eaLnBrk="1" latinLnBrk="0" hangingPunct="1">
                        <a:buFont typeface="Arial" panose="020B0604020202020204" pitchFamily="34" charset="0"/>
                        <a:buNone/>
                      </a:pPr>
                      <a:r>
                        <a:rPr lang="en-IN" sz="1200" kern="1200" dirty="0">
                          <a:solidFill>
                            <a:schemeClr val="dk1"/>
                          </a:solidFill>
                          <a:latin typeface="+mn-lt"/>
                          <a:ea typeface="+mn-ea"/>
                          <a:cs typeface="+mn-cs"/>
                        </a:rPr>
                        <a:t>Similar to IPv4 but uses a 128-bit address.</a:t>
                      </a:r>
                    </a:p>
                  </a:txBody>
                  <a:tcPr/>
                </a:tc>
                <a:extLst>
                  <a:ext uri="{0D108BD9-81ED-4DB2-BD59-A6C34878D82A}">
                    <a16:rowId xmlns:a16="http://schemas.microsoft.com/office/drawing/2014/main" val="2170968748"/>
                  </a:ext>
                </a:extLst>
              </a:tr>
              <a:tr h="479845">
                <a:tc>
                  <a:txBody>
                    <a:bodyPr/>
                    <a:lstStyle/>
                    <a:p>
                      <a:r>
                        <a:rPr lang="en-IN" sz="1200" b="1" dirty="0"/>
                        <a:t>NAT</a:t>
                      </a:r>
                      <a:r>
                        <a:rPr lang="en-IN" sz="1200" dirty="0"/>
                        <a:t> (Network Address Translation)</a:t>
                      </a:r>
                      <a:endParaRPr lang="en-US" sz="1200" dirty="0"/>
                    </a:p>
                  </a:txBody>
                  <a:tcPr/>
                </a:tc>
                <a:tc>
                  <a:txBody>
                    <a:bodyPr/>
                    <a:lstStyle/>
                    <a:p>
                      <a:pPr marL="0" lvl="1" algn="l" defTabSz="685777" rtl="0" eaLnBrk="1" latinLnBrk="0" hangingPunct="1">
                        <a:buFont typeface="Arial" panose="020B0604020202020204" pitchFamily="34" charset="0"/>
                        <a:buNone/>
                      </a:pPr>
                      <a:r>
                        <a:rPr lang="en-IN" sz="1200" kern="1200" dirty="0">
                          <a:solidFill>
                            <a:schemeClr val="dk1"/>
                          </a:solidFill>
                          <a:latin typeface="+mn-lt"/>
                          <a:ea typeface="+mn-ea"/>
                          <a:cs typeface="+mn-cs"/>
                        </a:rPr>
                        <a:t>Translates IPv4 addresses from a private network into globally unique public IPv4 addresses.</a:t>
                      </a:r>
                    </a:p>
                  </a:txBody>
                  <a:tcPr/>
                </a:tc>
                <a:extLst>
                  <a:ext uri="{0D108BD9-81ED-4DB2-BD59-A6C34878D82A}">
                    <a16:rowId xmlns:a16="http://schemas.microsoft.com/office/drawing/2014/main" val="540186586"/>
                  </a:ext>
                </a:extLst>
              </a:tr>
            </a:tbl>
          </a:graphicData>
        </a:graphic>
      </p:graphicFrame>
    </p:spTree>
    <p:custDataLst>
      <p:tags r:id="rId1"/>
    </p:custDataLst>
    <p:extLst>
      <p:ext uri="{BB962C8B-B14F-4D97-AF65-F5344CB8AC3E}">
        <p14:creationId xmlns:p14="http://schemas.microsoft.com/office/powerpoint/2010/main" val="3719765910"/>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The TCP/IP Protocol Suite (Contd.)</a:t>
            </a:r>
          </a:p>
        </p:txBody>
      </p:sp>
      <p:sp>
        <p:nvSpPr>
          <p:cNvPr id="9" name="TextBox 8">
            <a:extLst>
              <a:ext uri="{FF2B5EF4-FFF2-40B4-BE49-F238E27FC236}">
                <a16:creationId xmlns:a16="http://schemas.microsoft.com/office/drawing/2014/main" id="{51D7EE6F-96F1-4FF3-8790-A50D64056EAB}"/>
              </a:ext>
            </a:extLst>
          </p:cNvPr>
          <p:cNvSpPr txBox="1"/>
          <p:nvPr/>
        </p:nvSpPr>
        <p:spPr>
          <a:xfrm>
            <a:off x="144065" y="714542"/>
            <a:ext cx="2138636" cy="338554"/>
          </a:xfrm>
          <a:prstGeom prst="rect">
            <a:avLst/>
          </a:prstGeom>
          <a:noFill/>
        </p:spPr>
        <p:txBody>
          <a:bodyPr wrap="square" rtlCol="0">
            <a:spAutoFit/>
          </a:bodyPr>
          <a:lstStyle/>
          <a:p>
            <a:r>
              <a:rPr lang="en-IN" sz="1600" b="1" dirty="0">
                <a:solidFill>
                  <a:srgbClr val="000000"/>
                </a:solidFill>
              </a:rPr>
              <a:t>Messaging</a:t>
            </a:r>
          </a:p>
        </p:txBody>
      </p:sp>
      <p:graphicFrame>
        <p:nvGraphicFramePr>
          <p:cNvPr id="5" name="Table 2">
            <a:extLst>
              <a:ext uri="{FF2B5EF4-FFF2-40B4-BE49-F238E27FC236}">
                <a16:creationId xmlns:a16="http://schemas.microsoft.com/office/drawing/2014/main" id="{BBE8E33F-485A-4103-A29F-B531CA91DA13}"/>
              </a:ext>
            </a:extLst>
          </p:cNvPr>
          <p:cNvGraphicFramePr>
            <a:graphicFrameLocks noGrp="1"/>
          </p:cNvGraphicFramePr>
          <p:nvPr>
            <p:extLst>
              <p:ext uri="{D42A27DB-BD31-4B8C-83A1-F6EECF244321}">
                <p14:modId xmlns:p14="http://schemas.microsoft.com/office/powerpoint/2010/main" val="4166534770"/>
              </p:ext>
            </p:extLst>
          </p:nvPr>
        </p:nvGraphicFramePr>
        <p:xfrm>
          <a:off x="216257" y="1057996"/>
          <a:ext cx="8772742" cy="1722215"/>
        </p:xfrm>
        <a:graphic>
          <a:graphicData uri="http://schemas.openxmlformats.org/drawingml/2006/table">
            <a:tbl>
              <a:tblPr firstRow="1" bandRow="1">
                <a:tableStyleId>{5C22544A-7EE6-4342-B048-85BDC9FD1C3A}</a:tableStyleId>
              </a:tblPr>
              <a:tblGrid>
                <a:gridCol w="3430408">
                  <a:extLst>
                    <a:ext uri="{9D8B030D-6E8A-4147-A177-3AD203B41FA5}">
                      <a16:colId xmlns:a16="http://schemas.microsoft.com/office/drawing/2014/main" val="2005337482"/>
                    </a:ext>
                  </a:extLst>
                </a:gridCol>
                <a:gridCol w="5342334">
                  <a:extLst>
                    <a:ext uri="{9D8B030D-6E8A-4147-A177-3AD203B41FA5}">
                      <a16:colId xmlns:a16="http://schemas.microsoft.com/office/drawing/2014/main" val="557247494"/>
                    </a:ext>
                  </a:extLst>
                </a:gridCol>
              </a:tblGrid>
              <a:tr h="436975">
                <a:tc>
                  <a:txBody>
                    <a:bodyPr/>
                    <a:lstStyle/>
                    <a:p>
                      <a:pPr algn="ctr"/>
                      <a:r>
                        <a:rPr lang="en-US" sz="1200" dirty="0"/>
                        <a:t>Protocol</a:t>
                      </a:r>
                    </a:p>
                  </a:txBody>
                  <a:tcPr/>
                </a:tc>
                <a:tc>
                  <a:txBody>
                    <a:bodyPr/>
                    <a:lstStyle/>
                    <a:p>
                      <a:pPr algn="ctr"/>
                      <a:r>
                        <a:rPr lang="en-US" sz="1200" dirty="0"/>
                        <a:t>Description</a:t>
                      </a:r>
                    </a:p>
                  </a:txBody>
                  <a:tcPr/>
                </a:tc>
                <a:extLst>
                  <a:ext uri="{0D108BD9-81ED-4DB2-BD59-A6C34878D82A}">
                    <a16:rowId xmlns:a16="http://schemas.microsoft.com/office/drawing/2014/main" val="123482804"/>
                  </a:ext>
                </a:extLst>
              </a:tr>
              <a:tr h="370840">
                <a:tc>
                  <a:txBody>
                    <a:bodyPr/>
                    <a:lstStyle/>
                    <a:p>
                      <a:r>
                        <a:rPr lang="en-IN" sz="1200" b="1" dirty="0"/>
                        <a:t>ICMPv4 </a:t>
                      </a:r>
                      <a:r>
                        <a:rPr lang="en-IN" sz="1200" dirty="0"/>
                        <a:t>(Internet Control Message Protocol for IPv4)</a:t>
                      </a:r>
                      <a:endParaRPr lang="en-US" sz="1200" dirty="0"/>
                    </a:p>
                  </a:txBody>
                  <a:tcPr/>
                </a:tc>
                <a:tc>
                  <a:txBody>
                    <a:bodyPr/>
                    <a:lstStyle/>
                    <a:p>
                      <a:r>
                        <a:rPr lang="en-IN" sz="1200" dirty="0"/>
                        <a:t>Provides feedback from a destination host to a source host about errors in packet delivery.</a:t>
                      </a:r>
                      <a:endParaRPr lang="en-US" sz="1200" dirty="0"/>
                    </a:p>
                  </a:txBody>
                  <a:tcPr/>
                </a:tc>
                <a:extLst>
                  <a:ext uri="{0D108BD9-81ED-4DB2-BD59-A6C34878D82A}">
                    <a16:rowId xmlns:a16="http://schemas.microsoft.com/office/drawing/2014/main" val="2641798394"/>
                  </a:ext>
                </a:extLst>
              </a:tr>
              <a:tr h="370840">
                <a:tc>
                  <a:txBody>
                    <a:bodyPr/>
                    <a:lstStyle/>
                    <a:p>
                      <a:pPr marL="0" algn="l" defTabSz="685777" rtl="0" eaLnBrk="1" latinLnBrk="0" hangingPunct="1"/>
                      <a:r>
                        <a:rPr lang="en-IN" sz="1200" kern="1200" dirty="0">
                          <a:solidFill>
                            <a:schemeClr val="dk1"/>
                          </a:solidFill>
                          <a:latin typeface="+mn-lt"/>
                          <a:ea typeface="+mn-ea"/>
                          <a:cs typeface="+mn-cs"/>
                        </a:rPr>
                        <a:t>ICMPv6 (ICMP for IPv6)</a:t>
                      </a:r>
                      <a:endParaRPr lang="en-US" sz="1200" kern="1200" dirty="0">
                        <a:solidFill>
                          <a:schemeClr val="dk1"/>
                        </a:solidFill>
                        <a:latin typeface="+mn-lt"/>
                        <a:ea typeface="+mn-ea"/>
                        <a:cs typeface="+mn-cs"/>
                      </a:endParaRPr>
                    </a:p>
                  </a:txBody>
                  <a:tcPr/>
                </a:tc>
                <a:tc>
                  <a:txBody>
                    <a:bodyPr/>
                    <a:lstStyle/>
                    <a:p>
                      <a:pPr marL="0" lvl="0" algn="l" defTabSz="685777" rtl="0" eaLnBrk="1" latinLnBrk="0" hangingPunct="1">
                        <a:buFont typeface="Arial" panose="020B0604020202020204" pitchFamily="34" charset="0"/>
                        <a:buNone/>
                      </a:pPr>
                      <a:r>
                        <a:rPr lang="en-IN" sz="1200" kern="1200" dirty="0">
                          <a:solidFill>
                            <a:schemeClr val="dk1"/>
                          </a:solidFill>
                          <a:latin typeface="+mn-lt"/>
                          <a:ea typeface="+mn-ea"/>
                          <a:cs typeface="+mn-cs"/>
                        </a:rPr>
                        <a:t>Similar functionality to ICMPv4 but is used for IPv6 packets.</a:t>
                      </a:r>
                    </a:p>
                  </a:txBody>
                  <a:tcPr/>
                </a:tc>
                <a:extLst>
                  <a:ext uri="{0D108BD9-81ED-4DB2-BD59-A6C34878D82A}">
                    <a16:rowId xmlns:a16="http://schemas.microsoft.com/office/drawing/2014/main" val="2170968748"/>
                  </a:ext>
                </a:extLst>
              </a:tr>
              <a:tr h="370840">
                <a:tc>
                  <a:txBody>
                    <a:bodyPr/>
                    <a:lstStyle/>
                    <a:p>
                      <a:r>
                        <a:rPr lang="en-IN" sz="1200" b="1" dirty="0"/>
                        <a:t>ICMPv6 ND</a:t>
                      </a:r>
                      <a:r>
                        <a:rPr lang="en-IN" sz="1200" dirty="0"/>
                        <a:t> (ICMPv6 Neighbor Discovery)</a:t>
                      </a:r>
                      <a:endParaRPr lang="en-US" sz="1200" dirty="0"/>
                    </a:p>
                  </a:txBody>
                  <a:tcPr/>
                </a:tc>
                <a:tc>
                  <a:txBody>
                    <a:bodyPr/>
                    <a:lstStyle/>
                    <a:p>
                      <a:pPr lvl="0">
                        <a:buFont typeface="Arial" panose="020B0604020202020204" pitchFamily="34" charset="0"/>
                        <a:buNone/>
                      </a:pPr>
                      <a:r>
                        <a:rPr lang="en-IN" sz="1200" dirty="0"/>
                        <a:t>Includes four protocol messages that are used for address resolution and duplicate address detection.</a:t>
                      </a:r>
                      <a:endParaRPr lang="en-US" sz="1200" dirty="0"/>
                    </a:p>
                  </a:txBody>
                  <a:tcPr/>
                </a:tc>
                <a:extLst>
                  <a:ext uri="{0D108BD9-81ED-4DB2-BD59-A6C34878D82A}">
                    <a16:rowId xmlns:a16="http://schemas.microsoft.com/office/drawing/2014/main" val="540186586"/>
                  </a:ext>
                </a:extLst>
              </a:tr>
            </a:tbl>
          </a:graphicData>
        </a:graphic>
      </p:graphicFrame>
      <p:sp>
        <p:nvSpPr>
          <p:cNvPr id="10" name="TextBox 9">
            <a:extLst>
              <a:ext uri="{FF2B5EF4-FFF2-40B4-BE49-F238E27FC236}">
                <a16:creationId xmlns:a16="http://schemas.microsoft.com/office/drawing/2014/main" id="{20799FE9-BE74-4150-980B-2F8BEC81152E}"/>
              </a:ext>
            </a:extLst>
          </p:cNvPr>
          <p:cNvSpPr txBox="1"/>
          <p:nvPr/>
        </p:nvSpPr>
        <p:spPr>
          <a:xfrm>
            <a:off x="52240" y="2819796"/>
            <a:ext cx="2138636" cy="338554"/>
          </a:xfrm>
          <a:prstGeom prst="rect">
            <a:avLst/>
          </a:prstGeom>
          <a:noFill/>
        </p:spPr>
        <p:txBody>
          <a:bodyPr wrap="square" rtlCol="0">
            <a:spAutoFit/>
          </a:bodyPr>
          <a:lstStyle/>
          <a:p>
            <a:r>
              <a:rPr lang="en-IN" sz="1600" b="1" dirty="0">
                <a:solidFill>
                  <a:srgbClr val="000000"/>
                </a:solidFill>
              </a:rPr>
              <a:t>Routing Protocols</a:t>
            </a:r>
            <a:endParaRPr lang="en-US" sz="1600" dirty="0">
              <a:solidFill>
                <a:srgbClr val="000000"/>
              </a:solidFill>
            </a:endParaRPr>
          </a:p>
        </p:txBody>
      </p:sp>
      <p:graphicFrame>
        <p:nvGraphicFramePr>
          <p:cNvPr id="7" name="Table 2">
            <a:extLst>
              <a:ext uri="{FF2B5EF4-FFF2-40B4-BE49-F238E27FC236}">
                <a16:creationId xmlns:a16="http://schemas.microsoft.com/office/drawing/2014/main" id="{810062A2-7523-4E9C-AE82-FACEAAF9AFFF}"/>
              </a:ext>
            </a:extLst>
          </p:cNvPr>
          <p:cNvGraphicFramePr>
            <a:graphicFrameLocks noGrp="1"/>
          </p:cNvGraphicFramePr>
          <p:nvPr>
            <p:extLst>
              <p:ext uri="{D42A27DB-BD31-4B8C-83A1-F6EECF244321}">
                <p14:modId xmlns:p14="http://schemas.microsoft.com/office/powerpoint/2010/main" val="3476525026"/>
              </p:ext>
            </p:extLst>
          </p:nvPr>
        </p:nvGraphicFramePr>
        <p:xfrm>
          <a:off x="228289" y="3221252"/>
          <a:ext cx="8772742" cy="1728700"/>
        </p:xfrm>
        <a:graphic>
          <a:graphicData uri="http://schemas.openxmlformats.org/drawingml/2006/table">
            <a:tbl>
              <a:tblPr firstRow="1" bandRow="1">
                <a:tableStyleId>{5C22544A-7EE6-4342-B048-85BDC9FD1C3A}</a:tableStyleId>
              </a:tblPr>
              <a:tblGrid>
                <a:gridCol w="3430408">
                  <a:extLst>
                    <a:ext uri="{9D8B030D-6E8A-4147-A177-3AD203B41FA5}">
                      <a16:colId xmlns:a16="http://schemas.microsoft.com/office/drawing/2014/main" val="2005337482"/>
                    </a:ext>
                  </a:extLst>
                </a:gridCol>
                <a:gridCol w="5342334">
                  <a:extLst>
                    <a:ext uri="{9D8B030D-6E8A-4147-A177-3AD203B41FA5}">
                      <a16:colId xmlns:a16="http://schemas.microsoft.com/office/drawing/2014/main" val="557247494"/>
                    </a:ext>
                  </a:extLst>
                </a:gridCol>
              </a:tblGrid>
              <a:tr h="314428">
                <a:tc>
                  <a:txBody>
                    <a:bodyPr/>
                    <a:lstStyle/>
                    <a:p>
                      <a:pPr algn="ctr"/>
                      <a:r>
                        <a:rPr lang="en-US" sz="1200" dirty="0"/>
                        <a:t>Protocol</a:t>
                      </a:r>
                    </a:p>
                  </a:txBody>
                  <a:tcPr/>
                </a:tc>
                <a:tc>
                  <a:txBody>
                    <a:bodyPr/>
                    <a:lstStyle/>
                    <a:p>
                      <a:pPr algn="ctr"/>
                      <a:r>
                        <a:rPr lang="en-US" sz="1200" dirty="0"/>
                        <a:t>Description</a:t>
                      </a:r>
                    </a:p>
                  </a:txBody>
                  <a:tcPr/>
                </a:tc>
                <a:extLst>
                  <a:ext uri="{0D108BD9-81ED-4DB2-BD59-A6C34878D82A}">
                    <a16:rowId xmlns:a16="http://schemas.microsoft.com/office/drawing/2014/main" val="123482804"/>
                  </a:ext>
                </a:extLst>
              </a:tr>
              <a:tr h="499872">
                <a:tc>
                  <a:txBody>
                    <a:bodyPr/>
                    <a:lstStyle/>
                    <a:p>
                      <a:r>
                        <a:rPr lang="en-IN" sz="1200" b="1" dirty="0"/>
                        <a:t>OSPF</a:t>
                      </a:r>
                      <a:r>
                        <a:rPr lang="en-IN" sz="1200" dirty="0"/>
                        <a:t> (Open Shortest Path First)</a:t>
                      </a:r>
                      <a:endParaRPr lang="en-US" sz="1200" dirty="0"/>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IN" sz="1200" dirty="0"/>
                        <a:t>Link-state routing protocol that uses a hierarchical design based on areas. OSPF is an open standard interior routing protocol.</a:t>
                      </a:r>
                      <a:r>
                        <a:rPr lang="en-US" sz="1200" dirty="0"/>
                        <a:t> </a:t>
                      </a:r>
                    </a:p>
                  </a:txBody>
                  <a:tcPr/>
                </a:tc>
                <a:extLst>
                  <a:ext uri="{0D108BD9-81ED-4DB2-BD59-A6C34878D82A}">
                    <a16:rowId xmlns:a16="http://schemas.microsoft.com/office/drawing/2014/main" val="2641798394"/>
                  </a:ext>
                </a:extLst>
              </a:tr>
              <a:tr h="370840">
                <a:tc>
                  <a:txBody>
                    <a:bodyPr/>
                    <a:lstStyle/>
                    <a:p>
                      <a:r>
                        <a:rPr lang="en-IN" sz="1200" b="1" dirty="0"/>
                        <a:t>EIGRP</a:t>
                      </a:r>
                      <a:r>
                        <a:rPr lang="en-IN" sz="1200" dirty="0"/>
                        <a:t> (Enhanced Interior Gateway Routing Protocol)</a:t>
                      </a:r>
                      <a:endParaRPr lang="en-US" sz="1200" dirty="0"/>
                    </a:p>
                  </a:txBody>
                  <a:tcPr/>
                </a:tc>
                <a:tc>
                  <a:txBody>
                    <a:bodyPr/>
                    <a:lstStyle/>
                    <a:p>
                      <a:pPr lvl="0">
                        <a:buFont typeface="Arial" panose="020B0604020202020204" pitchFamily="34" charset="0"/>
                        <a:buNone/>
                      </a:pPr>
                      <a:r>
                        <a:rPr lang="en-IN" sz="1200" dirty="0"/>
                        <a:t>A Cisco proprietary routing protocol that uses a composite metric based on bandwidth, delay, load and reliability.</a:t>
                      </a:r>
                    </a:p>
                  </a:txBody>
                  <a:tcPr/>
                </a:tc>
                <a:extLst>
                  <a:ext uri="{0D108BD9-81ED-4DB2-BD59-A6C34878D82A}">
                    <a16:rowId xmlns:a16="http://schemas.microsoft.com/office/drawing/2014/main" val="2170968748"/>
                  </a:ext>
                </a:extLst>
              </a:tr>
              <a:tr h="370840">
                <a:tc>
                  <a:txBody>
                    <a:bodyPr/>
                    <a:lstStyle/>
                    <a:p>
                      <a:r>
                        <a:rPr lang="en-IN" sz="1200" b="1" dirty="0"/>
                        <a:t>BGP</a:t>
                      </a:r>
                      <a:r>
                        <a:rPr lang="en-IN" sz="1200" dirty="0"/>
                        <a:t> (Border Gateway Protocol)</a:t>
                      </a:r>
                      <a:endParaRPr lang="en-US" sz="1200" dirty="0"/>
                    </a:p>
                  </a:txBody>
                  <a:tcPr/>
                </a:tc>
                <a:tc>
                  <a:txBody>
                    <a:bodyPr/>
                    <a:lstStyle/>
                    <a:p>
                      <a:pPr lvl="0">
                        <a:buFont typeface="Arial" panose="020B0604020202020204" pitchFamily="34" charset="0"/>
                        <a:buNone/>
                      </a:pPr>
                      <a:r>
                        <a:rPr lang="en-IN" sz="1200" dirty="0"/>
                        <a:t>An open standard exterior gateway routing protocol used between Internet Service Providers (ISPs).</a:t>
                      </a:r>
                      <a:endParaRPr lang="en-US" sz="1200" dirty="0"/>
                    </a:p>
                  </a:txBody>
                  <a:tcPr/>
                </a:tc>
                <a:extLst>
                  <a:ext uri="{0D108BD9-81ED-4DB2-BD59-A6C34878D82A}">
                    <a16:rowId xmlns:a16="http://schemas.microsoft.com/office/drawing/2014/main" val="540186586"/>
                  </a:ext>
                </a:extLst>
              </a:tr>
            </a:tbl>
          </a:graphicData>
        </a:graphic>
      </p:graphicFrame>
    </p:spTree>
    <p:custDataLst>
      <p:tags r:id="rId1"/>
    </p:custDataLst>
    <p:extLst>
      <p:ext uri="{BB962C8B-B14F-4D97-AF65-F5344CB8AC3E}">
        <p14:creationId xmlns:p14="http://schemas.microsoft.com/office/powerpoint/2010/main" val="140565067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The TCP/IP Protocol Suite (Contd.)</a:t>
            </a:r>
          </a:p>
        </p:txBody>
      </p:sp>
      <p:sp>
        <p:nvSpPr>
          <p:cNvPr id="2" name="Content Placeholder 1"/>
          <p:cNvSpPr>
            <a:spLocks noGrp="1"/>
          </p:cNvSpPr>
          <p:nvPr>
            <p:ph idx="1"/>
          </p:nvPr>
        </p:nvSpPr>
        <p:spPr>
          <a:xfrm>
            <a:off x="144063" y="832352"/>
            <a:ext cx="8849465" cy="4017439"/>
          </a:xfrm>
        </p:spPr>
        <p:txBody>
          <a:bodyPr/>
          <a:lstStyle/>
          <a:p>
            <a:pPr marL="0" indent="0">
              <a:buNone/>
            </a:pPr>
            <a:r>
              <a:rPr lang="en-US" sz="1600" b="1" i="0" dirty="0">
                <a:effectLst/>
              </a:rPr>
              <a:t>Network Access Layer</a:t>
            </a:r>
            <a:endParaRPr lang="en-US" sz="1600" b="1" dirty="0"/>
          </a:p>
          <a:p>
            <a:pPr>
              <a:buFont typeface="Arial" panose="020B0604020202020204" pitchFamily="34" charset="0"/>
              <a:buChar char="•"/>
            </a:pPr>
            <a:r>
              <a:rPr lang="en-US" sz="1600" b="1" dirty="0"/>
              <a:t>Address Resolution - ARP</a:t>
            </a:r>
            <a:r>
              <a:rPr lang="en-US" sz="1600" dirty="0"/>
              <a:t> (Address Resolution Protocol): Provides dynamic address mapping between an IPv4 address and a hardware address.</a:t>
            </a:r>
          </a:p>
          <a:p>
            <a:pPr>
              <a:buFont typeface="Arial" panose="020B0604020202020204" pitchFamily="34" charset="0"/>
              <a:buChar char="•"/>
            </a:pPr>
            <a:r>
              <a:rPr lang="en-US" sz="1600" b="1" dirty="0"/>
              <a:t>Data Link Protocols - </a:t>
            </a:r>
          </a:p>
          <a:p>
            <a:pPr lvl="1">
              <a:buFont typeface="Arial" panose="020B0604020202020204" pitchFamily="34" charset="0"/>
              <a:buChar char="•"/>
            </a:pPr>
            <a:r>
              <a:rPr lang="en-US" sz="1600" b="1" dirty="0"/>
              <a:t>Ethernet</a:t>
            </a:r>
            <a:r>
              <a:rPr lang="en-US" sz="1600" dirty="0"/>
              <a:t>:</a:t>
            </a:r>
            <a:r>
              <a:rPr lang="en-US" sz="1600" b="1" dirty="0"/>
              <a:t> </a:t>
            </a:r>
            <a:r>
              <a:rPr lang="en-US" sz="1600" dirty="0"/>
              <a:t>Defines the rules for wiring and signaling standards of the network access layer.</a:t>
            </a:r>
          </a:p>
          <a:p>
            <a:pPr lvl="1">
              <a:buFont typeface="Arial" panose="020B0604020202020204" pitchFamily="34" charset="0"/>
              <a:buChar char="•"/>
            </a:pPr>
            <a:r>
              <a:rPr lang="en-US" sz="1600" b="1" dirty="0"/>
              <a:t>WLAN</a:t>
            </a:r>
            <a:r>
              <a:rPr lang="en-US" sz="1600" dirty="0"/>
              <a:t> (Wireless Local Area Network): Defines the rules for wireless signaling across the 2.4 GHz and 5 GHz radio frequencies.</a:t>
            </a:r>
          </a:p>
          <a:p>
            <a:pPr marL="312738" lvl="4">
              <a:spcBef>
                <a:spcPts val="600"/>
              </a:spcBef>
              <a:spcAft>
                <a:spcPts val="600"/>
              </a:spcAft>
              <a:buClr>
                <a:schemeClr val="tx2"/>
              </a:buClr>
              <a:buSzPct val="90000"/>
              <a:buFont typeface="Arial" pitchFamily="34" charset="0"/>
              <a:buChar char="•"/>
            </a:pPr>
            <a:endParaRPr lang="en-US" sz="1600" dirty="0">
              <a:solidFill>
                <a:srgbClr val="000000"/>
              </a:solidFill>
            </a:endParaRPr>
          </a:p>
          <a:p>
            <a:pPr marL="142875" lvl="4" indent="0">
              <a:spcBef>
                <a:spcPts val="600"/>
              </a:spcBef>
              <a:spcAft>
                <a:spcPts val="600"/>
              </a:spcAft>
              <a:buClr>
                <a:schemeClr val="tx2"/>
              </a:buClr>
              <a:buSzPct val="90000"/>
              <a:buNone/>
            </a:pPr>
            <a:endParaRPr lang="en-US" sz="1600" dirty="0">
              <a:solidFill>
                <a:srgbClr val="000000"/>
              </a:solidFill>
            </a:endParaRPr>
          </a:p>
        </p:txBody>
      </p:sp>
    </p:spTree>
    <p:custDataLst>
      <p:tags r:id="rId1"/>
    </p:custDataLst>
    <p:extLst>
      <p:ext uri="{BB962C8B-B14F-4D97-AF65-F5344CB8AC3E}">
        <p14:creationId xmlns:p14="http://schemas.microsoft.com/office/powerpoint/2010/main" val="664667847"/>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Message Formatting and Encapsulation</a:t>
            </a:r>
          </a:p>
        </p:txBody>
      </p:sp>
      <p:sp>
        <p:nvSpPr>
          <p:cNvPr id="10" name="Content Placeholder 9"/>
          <p:cNvSpPr>
            <a:spLocks noGrp="1"/>
          </p:cNvSpPr>
          <p:nvPr>
            <p:ph idx="1"/>
          </p:nvPr>
        </p:nvSpPr>
        <p:spPr>
          <a:xfrm>
            <a:off x="144065" y="798945"/>
            <a:ext cx="8853286" cy="2179386"/>
          </a:xfrm>
        </p:spPr>
        <p:txBody>
          <a:bodyPr/>
          <a:lstStyle/>
          <a:p>
            <a:pPr>
              <a:buFont typeface="Arial" pitchFamily="34" charset="0"/>
              <a:buChar char="•"/>
            </a:pPr>
            <a:r>
              <a:rPr lang="en-US" sz="1800" dirty="0"/>
              <a:t>When a message is sent from source to destination, it must use a specific format or structure. </a:t>
            </a:r>
          </a:p>
          <a:p>
            <a:pPr>
              <a:buFont typeface="Arial" pitchFamily="34" charset="0"/>
              <a:buChar char="•"/>
            </a:pPr>
            <a:r>
              <a:rPr lang="en-US" sz="1800" dirty="0"/>
              <a:t>Message formats depend on the type of message and the channel that is used to deliver the message.</a:t>
            </a:r>
          </a:p>
        </p:txBody>
      </p:sp>
    </p:spTree>
    <p:custDataLst>
      <p:tags r:id="rId1"/>
    </p:custDataLst>
    <p:extLst>
      <p:ext uri="{BB962C8B-B14F-4D97-AF65-F5344CB8AC3E}">
        <p14:creationId xmlns:p14="http://schemas.microsoft.com/office/powerpoint/2010/main" val="258818227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Message Formatting and Encapsulation (Contd.)</a:t>
            </a:r>
          </a:p>
        </p:txBody>
      </p:sp>
      <p:sp>
        <p:nvSpPr>
          <p:cNvPr id="11" name="Content Placeholder 9"/>
          <p:cNvSpPr txBox="1">
            <a:spLocks/>
          </p:cNvSpPr>
          <p:nvPr/>
        </p:nvSpPr>
        <p:spPr bwMode="auto">
          <a:xfrm>
            <a:off x="144066" y="943671"/>
            <a:ext cx="4065078" cy="378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600" b="1" dirty="0"/>
              <a:t>Analogy:</a:t>
            </a:r>
            <a:endParaRPr lang="en-US" sz="1600" dirty="0"/>
          </a:p>
          <a:p>
            <a:pPr>
              <a:buFont typeface="Arial" pitchFamily="34" charset="0"/>
              <a:buChar char="•"/>
            </a:pPr>
            <a:r>
              <a:rPr lang="en-US" sz="1600" dirty="0"/>
              <a:t>When sending a letter, correct format is required. An envelope has the address of the sender and receiver, each located at the proper place on the envelope. </a:t>
            </a:r>
          </a:p>
          <a:p>
            <a:pPr>
              <a:buFont typeface="Arial" pitchFamily="34" charset="0"/>
              <a:buChar char="•"/>
            </a:pPr>
            <a:r>
              <a:rPr lang="en-US" sz="1600" dirty="0"/>
              <a:t>The process of placing one message format (the letter) inside another message format (the envelope) is called encapsulation.</a:t>
            </a:r>
          </a:p>
          <a:p>
            <a:pPr>
              <a:buFont typeface="Arial" pitchFamily="34" charset="0"/>
              <a:buChar char="•"/>
            </a:pPr>
            <a:r>
              <a:rPr lang="en-US" sz="1600" dirty="0"/>
              <a:t>De-encapsulation occurs when the process is reversed by the recipient and the letter is removed from the envelope.</a:t>
            </a:r>
          </a:p>
          <a:p>
            <a:pPr>
              <a:buFont typeface="Arial" pitchFamily="34" charset="0"/>
              <a:buChar char="•"/>
            </a:pPr>
            <a:endParaRPr lang="en-US" sz="1600" b="1" dirty="0"/>
          </a:p>
          <a:p>
            <a:pPr marL="0" indent="0">
              <a:buFont typeface="Wingdings" panose="05000000000000000000" pitchFamily="2" charset="2"/>
              <a:buNone/>
            </a:pPr>
            <a:endParaRPr lang="en-US" sz="1600" b="1" dirty="0"/>
          </a:p>
        </p:txBody>
      </p:sp>
      <p:pic>
        <p:nvPicPr>
          <p:cNvPr id="2" name="Picture 1">
            <a:extLst>
              <a:ext uri="{FF2B5EF4-FFF2-40B4-BE49-F238E27FC236}">
                <a16:creationId xmlns:a16="http://schemas.microsoft.com/office/drawing/2014/main" id="{2C56851D-2A18-44CA-8B5C-DB88B2DF2D76}"/>
              </a:ext>
            </a:extLst>
          </p:cNvPr>
          <p:cNvPicPr>
            <a:picLocks noChangeAspect="1"/>
          </p:cNvPicPr>
          <p:nvPr/>
        </p:nvPicPr>
        <p:blipFill>
          <a:blip r:embed="rId4"/>
          <a:stretch>
            <a:fillRect/>
          </a:stretch>
        </p:blipFill>
        <p:spPr>
          <a:xfrm>
            <a:off x="4441371" y="764671"/>
            <a:ext cx="4429547" cy="4149865"/>
          </a:xfrm>
          <a:prstGeom prst="rect">
            <a:avLst/>
          </a:prstGeom>
          <a:ln w="6350">
            <a:solidFill>
              <a:schemeClr val="tx1"/>
            </a:solidFill>
          </a:ln>
        </p:spPr>
      </p:pic>
    </p:spTree>
    <p:custDataLst>
      <p:tags r:id="rId1"/>
    </p:custDataLst>
    <p:extLst>
      <p:ext uri="{BB962C8B-B14F-4D97-AF65-F5344CB8AC3E}">
        <p14:creationId xmlns:p14="http://schemas.microsoft.com/office/powerpoint/2010/main" val="1548692135"/>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Message Formatting and Encapsulation (Contd.)</a:t>
            </a:r>
          </a:p>
        </p:txBody>
      </p:sp>
      <p:sp>
        <p:nvSpPr>
          <p:cNvPr id="10" name="Content Placeholder 9"/>
          <p:cNvSpPr>
            <a:spLocks noGrp="1"/>
          </p:cNvSpPr>
          <p:nvPr>
            <p:ph idx="1"/>
          </p:nvPr>
        </p:nvSpPr>
        <p:spPr>
          <a:xfrm>
            <a:off x="144067" y="911679"/>
            <a:ext cx="4036048" cy="3484956"/>
          </a:xfrm>
        </p:spPr>
        <p:txBody>
          <a:bodyPr/>
          <a:lstStyle/>
          <a:p>
            <a:pPr marL="0" indent="0">
              <a:buNone/>
            </a:pPr>
            <a:r>
              <a:rPr lang="en-US" sz="1600" b="1" dirty="0"/>
              <a:t>Network:</a:t>
            </a:r>
          </a:p>
          <a:p>
            <a:pPr>
              <a:buFont typeface="Arial" pitchFamily="34" charset="0"/>
              <a:buChar char="•"/>
            </a:pPr>
            <a:r>
              <a:rPr lang="en-US" sz="1600" dirty="0"/>
              <a:t>Similar to sending a letter, a message that is sent over a computer network follows specific format rules for it to be delivered and processed.</a:t>
            </a:r>
          </a:p>
          <a:p>
            <a:pPr>
              <a:buFont typeface="Arial" pitchFamily="34" charset="0"/>
              <a:buChar char="•"/>
            </a:pPr>
            <a:r>
              <a:rPr lang="en-US" sz="1600" dirty="0"/>
              <a:t>Internet Protocol (IP) is a protocol with a similar function to the envelope example. </a:t>
            </a:r>
          </a:p>
          <a:p>
            <a:pPr>
              <a:buFont typeface="Arial" pitchFamily="34" charset="0"/>
              <a:buChar char="•"/>
            </a:pPr>
            <a:r>
              <a:rPr lang="en-US" sz="1600" dirty="0"/>
              <a:t>IP is responsible for sending a message from the message source to destination over one or more networks.</a:t>
            </a:r>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3314" y="1441368"/>
            <a:ext cx="4616621" cy="29454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67320274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Message Size</a:t>
            </a:r>
          </a:p>
        </p:txBody>
      </p:sp>
      <p:sp>
        <p:nvSpPr>
          <p:cNvPr id="10" name="Content Placeholder 9"/>
          <p:cNvSpPr>
            <a:spLocks noGrp="1"/>
          </p:cNvSpPr>
          <p:nvPr>
            <p:ph idx="1"/>
          </p:nvPr>
        </p:nvSpPr>
        <p:spPr>
          <a:xfrm>
            <a:off x="144064" y="798943"/>
            <a:ext cx="4181193" cy="3819355"/>
          </a:xfrm>
        </p:spPr>
        <p:txBody>
          <a:bodyPr/>
          <a:lstStyle/>
          <a:p>
            <a:pPr marL="0" indent="0">
              <a:buNone/>
            </a:pPr>
            <a:r>
              <a:rPr lang="en-US" sz="1600" dirty="0"/>
              <a:t>Another rule of communication is message size.</a:t>
            </a:r>
          </a:p>
          <a:p>
            <a:pPr marL="0" indent="0">
              <a:buNone/>
            </a:pPr>
            <a:r>
              <a:rPr lang="en-US" sz="1600" b="1" dirty="0"/>
              <a:t>Analogy: </a:t>
            </a:r>
          </a:p>
          <a:p>
            <a:pPr>
              <a:buFont typeface="Arial" pitchFamily="34" charset="0"/>
              <a:buChar char="•"/>
            </a:pPr>
            <a:r>
              <a:rPr lang="en-US" sz="1600" dirty="0"/>
              <a:t>When people communicate with each other, the messages that they send are usually broken into smaller parts or sentences. </a:t>
            </a:r>
          </a:p>
          <a:p>
            <a:pPr>
              <a:buFont typeface="Arial" pitchFamily="34" charset="0"/>
              <a:buChar char="•"/>
            </a:pPr>
            <a:r>
              <a:rPr lang="en-US" sz="1600" dirty="0"/>
              <a:t>These sentences are limited in size to what the receiving person can process at one time. </a:t>
            </a:r>
            <a:r>
              <a:rPr lang="en-US" dirty="0"/>
              <a:t>It </a:t>
            </a:r>
            <a:r>
              <a:rPr lang="en-US" sz="1600" dirty="0"/>
              <a:t>also makes it easier for the receiver to read and comprehend.</a:t>
            </a:r>
          </a:p>
          <a:p>
            <a:pPr marL="0" indent="0">
              <a:buNone/>
            </a:pPr>
            <a:endParaRPr lang="en-US" sz="1600" dirty="0"/>
          </a:p>
        </p:txBody>
      </p:sp>
      <p:pic>
        <p:nvPicPr>
          <p:cNvPr id="2" name="Picture 1">
            <a:extLst>
              <a:ext uri="{FF2B5EF4-FFF2-40B4-BE49-F238E27FC236}">
                <a16:creationId xmlns:a16="http://schemas.microsoft.com/office/drawing/2014/main" id="{641167CF-03CE-4988-814B-5B7F5D338354}"/>
              </a:ext>
            </a:extLst>
          </p:cNvPr>
          <p:cNvPicPr>
            <a:picLocks noChangeAspect="1"/>
          </p:cNvPicPr>
          <p:nvPr/>
        </p:nvPicPr>
        <p:blipFill>
          <a:blip r:embed="rId4"/>
          <a:stretch>
            <a:fillRect/>
          </a:stretch>
        </p:blipFill>
        <p:spPr>
          <a:xfrm>
            <a:off x="4550255" y="951750"/>
            <a:ext cx="4449681" cy="3240000"/>
          </a:xfrm>
          <a:prstGeom prst="rect">
            <a:avLst/>
          </a:prstGeom>
          <a:ln>
            <a:solidFill>
              <a:schemeClr val="tx1"/>
            </a:solidFill>
          </a:ln>
        </p:spPr>
      </p:pic>
    </p:spTree>
    <p:custDataLst>
      <p:tags r:id="rId1"/>
    </p:custDataLst>
    <p:extLst>
      <p:ext uri="{BB962C8B-B14F-4D97-AF65-F5344CB8AC3E}">
        <p14:creationId xmlns:p14="http://schemas.microsoft.com/office/powerpoint/2010/main" val="104552927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Message Size (Contd.)</a:t>
            </a:r>
          </a:p>
        </p:txBody>
      </p:sp>
      <p:sp>
        <p:nvSpPr>
          <p:cNvPr id="7" name="Content Placeholder 9"/>
          <p:cNvSpPr txBox="1">
            <a:spLocks/>
          </p:cNvSpPr>
          <p:nvPr/>
        </p:nvSpPr>
        <p:spPr bwMode="auto">
          <a:xfrm>
            <a:off x="144065" y="921278"/>
            <a:ext cx="4427935" cy="3736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Wingdings" panose="05000000000000000000" pitchFamily="2" charset="2"/>
              <a:buNone/>
            </a:pPr>
            <a:r>
              <a:rPr lang="en-US" sz="1600" b="1" dirty="0"/>
              <a:t>Network: </a:t>
            </a:r>
          </a:p>
          <a:p>
            <a:pPr>
              <a:buFont typeface="Arial" panose="020B0604020202020204" pitchFamily="34" charset="0"/>
              <a:buChar char="•"/>
            </a:pPr>
            <a:r>
              <a:rPr lang="en-US" sz="1600" dirty="0"/>
              <a:t>Encoding between hosts must be in an appropriate format for the medium.</a:t>
            </a:r>
          </a:p>
          <a:p>
            <a:pPr>
              <a:buFont typeface="Arial" panose="020B0604020202020204" pitchFamily="34" charset="0"/>
              <a:buChar char="•"/>
            </a:pPr>
            <a:r>
              <a:rPr lang="en-US" sz="1600" dirty="0"/>
              <a:t>Messages sent across the network are first converted into bits by the sending host</a:t>
            </a:r>
          </a:p>
          <a:p>
            <a:pPr>
              <a:buFont typeface="Arial" panose="020B0604020202020204" pitchFamily="34" charset="0"/>
              <a:buChar char="•"/>
            </a:pPr>
            <a:r>
              <a:rPr lang="en-US" sz="1600" dirty="0"/>
              <a:t>Each bit is encoded into a pattern of sounds, light waves, or electrical impulses depending on the network media over which the bits are transmitted.</a:t>
            </a:r>
          </a:p>
          <a:p>
            <a:pPr>
              <a:buFont typeface="Arial" panose="020B0604020202020204" pitchFamily="34" charset="0"/>
              <a:buChar char="•"/>
            </a:pPr>
            <a:r>
              <a:rPr lang="en-US" sz="1600" dirty="0"/>
              <a:t>The destination host receives and decodes the signals to interpret the message.</a:t>
            </a:r>
          </a:p>
          <a:p>
            <a:pPr>
              <a:buFont typeface="Arial" panose="020B0604020202020204" pitchFamily="34" charset="0"/>
              <a:buChar char="•"/>
            </a:pPr>
            <a:endParaRPr lang="en-US" sz="1600" b="1" dirty="0"/>
          </a:p>
        </p:txBody>
      </p:sp>
      <p:pic>
        <p:nvPicPr>
          <p:cNvPr id="2" name="Picture 1">
            <a:extLst>
              <a:ext uri="{FF2B5EF4-FFF2-40B4-BE49-F238E27FC236}">
                <a16:creationId xmlns:a16="http://schemas.microsoft.com/office/drawing/2014/main" id="{85B4A6A6-B879-485A-A212-4803EB1FB17C}"/>
              </a:ext>
            </a:extLst>
          </p:cNvPr>
          <p:cNvPicPr>
            <a:picLocks noChangeAspect="1"/>
          </p:cNvPicPr>
          <p:nvPr/>
        </p:nvPicPr>
        <p:blipFill>
          <a:blip r:embed="rId4"/>
          <a:stretch>
            <a:fillRect/>
          </a:stretch>
        </p:blipFill>
        <p:spPr>
          <a:xfrm>
            <a:off x="4572000" y="921278"/>
            <a:ext cx="4282068" cy="3420587"/>
          </a:xfrm>
          <a:prstGeom prst="rect">
            <a:avLst/>
          </a:prstGeom>
          <a:ln>
            <a:solidFill>
              <a:schemeClr val="tx1"/>
            </a:solidFill>
          </a:ln>
        </p:spPr>
      </p:pic>
    </p:spTree>
    <p:custDataLst>
      <p:tags r:id="rId1"/>
    </p:custDataLst>
    <p:extLst>
      <p:ext uri="{BB962C8B-B14F-4D97-AF65-F5344CB8AC3E}">
        <p14:creationId xmlns:p14="http://schemas.microsoft.com/office/powerpoint/2010/main" val="3521748959"/>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Message Timing</a:t>
            </a:r>
          </a:p>
        </p:txBody>
      </p:sp>
      <p:sp>
        <p:nvSpPr>
          <p:cNvPr id="10" name="Content Placeholder 9"/>
          <p:cNvSpPr>
            <a:spLocks noGrp="1"/>
          </p:cNvSpPr>
          <p:nvPr>
            <p:ph idx="1"/>
          </p:nvPr>
        </p:nvSpPr>
        <p:spPr>
          <a:xfrm>
            <a:off x="38049" y="798944"/>
            <a:ext cx="4708122" cy="3870333"/>
          </a:xfrm>
        </p:spPr>
        <p:txBody>
          <a:bodyPr/>
          <a:lstStyle/>
          <a:p>
            <a:pPr marL="0" indent="0">
              <a:buNone/>
            </a:pPr>
            <a:r>
              <a:rPr lang="en-US" sz="1600" dirty="0"/>
              <a:t>Message timing includes the following:</a:t>
            </a:r>
          </a:p>
          <a:p>
            <a:pPr>
              <a:buFont typeface="Arial" pitchFamily="34" charset="0"/>
              <a:buChar char="•"/>
            </a:pPr>
            <a:r>
              <a:rPr lang="en-US" sz="1600" b="1" dirty="0"/>
              <a:t>Flow Control - </a:t>
            </a:r>
            <a:r>
              <a:rPr lang="en-US" sz="1600" dirty="0"/>
              <a:t>Flow control defines how much information can be sent and the speed at which it can be delivered. </a:t>
            </a:r>
          </a:p>
          <a:p>
            <a:pPr>
              <a:buFont typeface="Arial" pitchFamily="34" charset="0"/>
              <a:buChar char="•"/>
            </a:pPr>
            <a:r>
              <a:rPr lang="en-US" sz="1600" b="1" dirty="0"/>
              <a:t>Response Timeout -</a:t>
            </a:r>
            <a:r>
              <a:rPr lang="en-US" sz="1600" dirty="0"/>
              <a:t> Hosts on the network use network protocols that specify how long to wait for responses and what action to take if a response timeout occurs.</a:t>
            </a:r>
          </a:p>
          <a:p>
            <a:pPr>
              <a:buFont typeface="Arial" pitchFamily="34" charset="0"/>
              <a:buChar char="•"/>
            </a:pPr>
            <a:r>
              <a:rPr lang="en-US" sz="1600" b="1" dirty="0"/>
              <a:t>Access method -</a:t>
            </a:r>
            <a:r>
              <a:rPr lang="en-US" sz="1600" dirty="0"/>
              <a:t> This determines when someone can send a message. When a device wants to transmit on a wireless LAN, it is necessary for the WLAN NIC to determine whether the wireless medium is available.</a:t>
            </a:r>
            <a:endParaRPr lang="en-US" sz="1600" b="1" dirty="0"/>
          </a:p>
        </p:txBody>
      </p:sp>
      <p:pic>
        <p:nvPicPr>
          <p:cNvPr id="2" name="Picture 1">
            <a:extLst>
              <a:ext uri="{FF2B5EF4-FFF2-40B4-BE49-F238E27FC236}">
                <a16:creationId xmlns:a16="http://schemas.microsoft.com/office/drawing/2014/main" id="{1D6E8642-6537-4C36-9C3C-05B5AED7287D}"/>
              </a:ext>
            </a:extLst>
          </p:cNvPr>
          <p:cNvPicPr>
            <a:picLocks noChangeAspect="1"/>
          </p:cNvPicPr>
          <p:nvPr/>
        </p:nvPicPr>
        <p:blipFill>
          <a:blip r:embed="rId4"/>
          <a:stretch>
            <a:fillRect/>
          </a:stretch>
        </p:blipFill>
        <p:spPr>
          <a:xfrm>
            <a:off x="5065487" y="984797"/>
            <a:ext cx="3920364" cy="3126571"/>
          </a:xfrm>
          <a:prstGeom prst="rect">
            <a:avLst/>
          </a:prstGeom>
          <a:ln>
            <a:solidFill>
              <a:schemeClr val="tx1"/>
            </a:solidFill>
          </a:ln>
        </p:spPr>
      </p:pic>
    </p:spTree>
    <p:custDataLst>
      <p:tags r:id="rId1"/>
    </p:custDataLst>
    <p:extLst>
      <p:ext uri="{BB962C8B-B14F-4D97-AF65-F5344CB8AC3E}">
        <p14:creationId xmlns:p14="http://schemas.microsoft.com/office/powerpoint/2010/main" val="225891221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p:txBody>
          <a:bodyPr/>
          <a:lstStyle/>
          <a:p>
            <a:pPr eaLnBrk="1" hangingPunct="1"/>
            <a:r>
              <a:rPr lang="en-US" dirty="0"/>
              <a:t>Check Your Understanding</a:t>
            </a:r>
          </a:p>
        </p:txBody>
      </p:sp>
      <p:sp>
        <p:nvSpPr>
          <p:cNvPr id="7171" name="Content Placeholder 3"/>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Unicast, Multicast, and Broadcast</a:t>
            </a:r>
          </a:p>
        </p:txBody>
      </p:sp>
      <p:sp>
        <p:nvSpPr>
          <p:cNvPr id="10" name="Content Placeholder 9"/>
          <p:cNvSpPr>
            <a:spLocks noGrp="1"/>
          </p:cNvSpPr>
          <p:nvPr>
            <p:ph idx="1"/>
          </p:nvPr>
        </p:nvSpPr>
        <p:spPr>
          <a:xfrm>
            <a:off x="144063" y="798945"/>
            <a:ext cx="8855872" cy="550884"/>
          </a:xfrm>
        </p:spPr>
        <p:txBody>
          <a:bodyPr/>
          <a:lstStyle/>
          <a:p>
            <a:pPr marL="0" indent="0">
              <a:buNone/>
            </a:pPr>
            <a:r>
              <a:rPr lang="en-US" sz="1400" dirty="0"/>
              <a:t>A message can be delivered in different ways. Hosts on a network various delivery options to communicate. The different methods of communication are called as unicast, multicast, and broadcast.</a:t>
            </a:r>
          </a:p>
        </p:txBody>
      </p:sp>
      <p:sp>
        <p:nvSpPr>
          <p:cNvPr id="11" name="Content Placeholder 9">
            <a:extLst>
              <a:ext uri="{FF2B5EF4-FFF2-40B4-BE49-F238E27FC236}">
                <a16:creationId xmlns:a16="http://schemas.microsoft.com/office/drawing/2014/main" id="{10C1D868-4ED9-4BC3-BA5F-EF2BF9C93E49}"/>
              </a:ext>
            </a:extLst>
          </p:cNvPr>
          <p:cNvSpPr txBox="1">
            <a:spLocks/>
          </p:cNvSpPr>
          <p:nvPr/>
        </p:nvSpPr>
        <p:spPr bwMode="auto">
          <a:xfrm>
            <a:off x="344238" y="1349829"/>
            <a:ext cx="2169159" cy="88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Wingdings" panose="05000000000000000000" pitchFamily="2" charset="2"/>
              <a:buNone/>
            </a:pPr>
            <a:r>
              <a:rPr lang="en-US" sz="1400" b="1" dirty="0"/>
              <a:t>Unicast:</a:t>
            </a:r>
            <a:r>
              <a:rPr lang="en-US" sz="1400" dirty="0"/>
              <a:t> A one-to-one delivery option means there is only a single destination for the message. </a:t>
            </a:r>
            <a:endParaRPr lang="en-US" sz="1400" b="1" dirty="0"/>
          </a:p>
          <a:p>
            <a:pPr marL="0" indent="0">
              <a:buFont typeface="Wingdings" panose="05000000000000000000" pitchFamily="2" charset="2"/>
              <a:buNone/>
            </a:pPr>
            <a:endParaRPr lang="en-US" sz="1400" dirty="0"/>
          </a:p>
        </p:txBody>
      </p:sp>
      <p:pic>
        <p:nvPicPr>
          <p:cNvPr id="2" name="Picture 1">
            <a:extLst>
              <a:ext uri="{FF2B5EF4-FFF2-40B4-BE49-F238E27FC236}">
                <a16:creationId xmlns:a16="http://schemas.microsoft.com/office/drawing/2014/main" id="{0C20E020-F264-4377-854B-1D77E3A46B45}"/>
              </a:ext>
            </a:extLst>
          </p:cNvPr>
          <p:cNvPicPr>
            <a:picLocks noChangeAspect="1"/>
          </p:cNvPicPr>
          <p:nvPr/>
        </p:nvPicPr>
        <p:blipFill>
          <a:blip r:embed="rId4"/>
          <a:stretch>
            <a:fillRect/>
          </a:stretch>
        </p:blipFill>
        <p:spPr>
          <a:xfrm>
            <a:off x="342433" y="2763453"/>
            <a:ext cx="2170964" cy="1828800"/>
          </a:xfrm>
          <a:prstGeom prst="rect">
            <a:avLst/>
          </a:prstGeom>
          <a:ln>
            <a:solidFill>
              <a:schemeClr val="tx1"/>
            </a:solidFill>
          </a:ln>
        </p:spPr>
      </p:pic>
      <p:sp>
        <p:nvSpPr>
          <p:cNvPr id="12" name="Content Placeholder 9">
            <a:extLst>
              <a:ext uri="{FF2B5EF4-FFF2-40B4-BE49-F238E27FC236}">
                <a16:creationId xmlns:a16="http://schemas.microsoft.com/office/drawing/2014/main" id="{370FCA95-C036-4C25-9221-EF998B88407D}"/>
              </a:ext>
            </a:extLst>
          </p:cNvPr>
          <p:cNvSpPr txBox="1">
            <a:spLocks/>
          </p:cNvSpPr>
          <p:nvPr/>
        </p:nvSpPr>
        <p:spPr bwMode="auto">
          <a:xfrm>
            <a:off x="3487419" y="1349829"/>
            <a:ext cx="2169159" cy="88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400" b="1" dirty="0"/>
              <a:t>Multicast: </a:t>
            </a:r>
            <a:r>
              <a:rPr lang="en-US" sz="1400" dirty="0"/>
              <a:t>When a host needs to send messages using a one-to many delivery option.</a:t>
            </a:r>
          </a:p>
        </p:txBody>
      </p:sp>
      <p:pic>
        <p:nvPicPr>
          <p:cNvPr id="8" name="Picture 7">
            <a:extLst>
              <a:ext uri="{FF2B5EF4-FFF2-40B4-BE49-F238E27FC236}">
                <a16:creationId xmlns:a16="http://schemas.microsoft.com/office/drawing/2014/main" id="{C109AA36-286E-4408-BA39-264CFA58D039}"/>
              </a:ext>
            </a:extLst>
          </p:cNvPr>
          <p:cNvPicPr>
            <a:picLocks noChangeAspect="1"/>
          </p:cNvPicPr>
          <p:nvPr/>
        </p:nvPicPr>
        <p:blipFill>
          <a:blip r:embed="rId5"/>
          <a:stretch>
            <a:fillRect/>
          </a:stretch>
        </p:blipFill>
        <p:spPr>
          <a:xfrm>
            <a:off x="3343834" y="2763453"/>
            <a:ext cx="2456328" cy="1828800"/>
          </a:xfrm>
          <a:prstGeom prst="rect">
            <a:avLst/>
          </a:prstGeom>
          <a:ln w="9525" cap="sq">
            <a:solidFill>
              <a:schemeClr val="tx1"/>
            </a:solidFill>
            <a:prstDash val="solid"/>
            <a:miter lim="800000"/>
          </a:ln>
          <a:effectLst/>
        </p:spPr>
      </p:pic>
      <p:sp>
        <p:nvSpPr>
          <p:cNvPr id="13" name="Content Placeholder 9">
            <a:extLst>
              <a:ext uri="{FF2B5EF4-FFF2-40B4-BE49-F238E27FC236}">
                <a16:creationId xmlns:a16="http://schemas.microsoft.com/office/drawing/2014/main" id="{298AF5F3-E3DE-4CD1-B83B-F5005D8F8AFD}"/>
              </a:ext>
            </a:extLst>
          </p:cNvPr>
          <p:cNvSpPr txBox="1">
            <a:spLocks/>
          </p:cNvSpPr>
          <p:nvPr/>
        </p:nvSpPr>
        <p:spPr bwMode="auto">
          <a:xfrm>
            <a:off x="6125029" y="1349829"/>
            <a:ext cx="3018971" cy="88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400" b="1" dirty="0"/>
              <a:t>Broadcast: </a:t>
            </a:r>
            <a:r>
              <a:rPr lang="en-US" sz="1400" dirty="0"/>
              <a:t>If all hosts on the network need to receive the message at the same time, a broadcast may be used. Broadcasting represents a one-to-all message delivery option.</a:t>
            </a:r>
          </a:p>
        </p:txBody>
      </p:sp>
      <p:pic>
        <p:nvPicPr>
          <p:cNvPr id="9" name="Picture 8">
            <a:extLst>
              <a:ext uri="{FF2B5EF4-FFF2-40B4-BE49-F238E27FC236}">
                <a16:creationId xmlns:a16="http://schemas.microsoft.com/office/drawing/2014/main" id="{81B43B19-0D90-4C67-B582-F973DD81FB81}"/>
              </a:ext>
            </a:extLst>
          </p:cNvPr>
          <p:cNvPicPr>
            <a:picLocks noChangeAspect="1"/>
          </p:cNvPicPr>
          <p:nvPr/>
        </p:nvPicPr>
        <p:blipFill>
          <a:blip r:embed="rId6"/>
          <a:stretch>
            <a:fillRect/>
          </a:stretch>
        </p:blipFill>
        <p:spPr>
          <a:xfrm>
            <a:off x="6367088" y="2787517"/>
            <a:ext cx="2208286" cy="1828800"/>
          </a:xfrm>
          <a:prstGeom prst="rect">
            <a:avLst/>
          </a:prstGeom>
          <a:ln w="6350" cap="sq">
            <a:solidFill>
              <a:schemeClr val="tx1"/>
            </a:solidFill>
            <a:prstDash val="solid"/>
            <a:miter lim="800000"/>
          </a:ln>
          <a:effectLst/>
        </p:spPr>
      </p:pic>
    </p:spTree>
    <p:custDataLst>
      <p:tags r:id="rId1"/>
    </p:custDataLst>
    <p:extLst>
      <p:ext uri="{BB962C8B-B14F-4D97-AF65-F5344CB8AC3E}">
        <p14:creationId xmlns:p14="http://schemas.microsoft.com/office/powerpoint/2010/main" val="1940559224"/>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The Benefits of Using a Layered Model</a:t>
            </a:r>
          </a:p>
        </p:txBody>
      </p:sp>
      <p:sp>
        <p:nvSpPr>
          <p:cNvPr id="10" name="Content Placeholder 9"/>
          <p:cNvSpPr>
            <a:spLocks noGrp="1"/>
          </p:cNvSpPr>
          <p:nvPr>
            <p:ph idx="1"/>
          </p:nvPr>
        </p:nvSpPr>
        <p:spPr>
          <a:xfrm>
            <a:off x="144062" y="798945"/>
            <a:ext cx="4738273" cy="3831421"/>
          </a:xfrm>
        </p:spPr>
        <p:txBody>
          <a:bodyPr/>
          <a:lstStyle/>
          <a:p>
            <a:pPr marL="0" indent="0">
              <a:buNone/>
            </a:pPr>
            <a:r>
              <a:rPr lang="en-US" sz="1400" dirty="0"/>
              <a:t>A layered model is used to modularize the operations of a network into manageable layers. These are the benefits of using a layered model:</a:t>
            </a:r>
          </a:p>
          <a:p>
            <a:pPr marL="541338" indent="-180975">
              <a:buClrTx/>
              <a:buSzPct val="100000"/>
              <a:buFont typeface="Arial" pitchFamily="34" charset="0"/>
              <a:buChar char="•"/>
            </a:pPr>
            <a:r>
              <a:rPr lang="en-US" sz="1400" dirty="0"/>
              <a:t>Assisting in protocol design </a:t>
            </a:r>
          </a:p>
          <a:p>
            <a:pPr marL="541338" indent="-180975">
              <a:buClrTx/>
              <a:buSzPct val="100000"/>
              <a:buFont typeface="Arial" pitchFamily="34" charset="0"/>
              <a:buChar char="•"/>
            </a:pPr>
            <a:r>
              <a:rPr lang="en-US" sz="1400" dirty="0"/>
              <a:t>Fostering competition </a:t>
            </a:r>
          </a:p>
          <a:p>
            <a:pPr marL="541338" indent="-180975">
              <a:buClrTx/>
              <a:buSzPct val="100000"/>
              <a:buFont typeface="Arial" pitchFamily="34" charset="0"/>
              <a:buChar char="•"/>
            </a:pPr>
            <a:r>
              <a:rPr lang="en-US" sz="1400" dirty="0"/>
              <a:t>Preventing technology or capability changes </a:t>
            </a:r>
          </a:p>
          <a:p>
            <a:pPr marL="541338" indent="-180975">
              <a:buClrTx/>
              <a:buSzPct val="100000"/>
              <a:buFont typeface="Arial" pitchFamily="34" charset="0"/>
              <a:buChar char="•"/>
            </a:pPr>
            <a:r>
              <a:rPr lang="en-US" sz="1400" dirty="0"/>
              <a:t>Providing a common language</a:t>
            </a:r>
            <a:endParaRPr lang="en-US" sz="1400" b="1" dirty="0"/>
          </a:p>
          <a:p>
            <a:pPr marL="0" indent="0">
              <a:buNone/>
            </a:pPr>
            <a:r>
              <a:rPr lang="en-US" sz="1400" dirty="0"/>
              <a:t>Two layered models that are used to describe network operations are:</a:t>
            </a:r>
          </a:p>
          <a:p>
            <a:pPr marL="541338" lvl="2" indent="-180975"/>
            <a:r>
              <a:rPr lang="en-US" sz="1400" dirty="0"/>
              <a:t>Open System Interconnection (OSI) Reference Model</a:t>
            </a:r>
          </a:p>
          <a:p>
            <a:pPr marL="541338" lvl="2" indent="-180975"/>
            <a:r>
              <a:rPr lang="en-US" sz="1400" dirty="0"/>
              <a:t>TCP/IP Reference Model</a:t>
            </a:r>
          </a:p>
          <a:p>
            <a:pPr>
              <a:buFont typeface="Arial" pitchFamily="34" charset="0"/>
              <a:buChar char="•"/>
            </a:pPr>
            <a:endParaRPr lang="en-US" sz="1400" dirty="0"/>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2335" y="1104222"/>
            <a:ext cx="4023360" cy="32208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9056893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2445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The OSI Reference Model</a:t>
            </a:r>
          </a:p>
        </p:txBody>
      </p:sp>
      <p:sp>
        <p:nvSpPr>
          <p:cNvPr id="10" name="Content Placeholder 9"/>
          <p:cNvSpPr>
            <a:spLocks noGrp="1"/>
          </p:cNvSpPr>
          <p:nvPr>
            <p:ph idx="1"/>
          </p:nvPr>
        </p:nvSpPr>
        <p:spPr>
          <a:xfrm>
            <a:off x="144062" y="798945"/>
            <a:ext cx="8766474" cy="3831421"/>
          </a:xfrm>
        </p:spPr>
        <p:txBody>
          <a:bodyPr/>
          <a:lstStyle/>
          <a:p>
            <a:pPr>
              <a:buFont typeface="Arial" pitchFamily="34" charset="0"/>
              <a:buChar char="•"/>
            </a:pPr>
            <a:r>
              <a:rPr lang="en-US" sz="1600" dirty="0"/>
              <a:t>The OSI reference model provides list of functions and services that can occur at each layer. </a:t>
            </a:r>
          </a:p>
          <a:p>
            <a:pPr>
              <a:buFont typeface="Arial" pitchFamily="34" charset="0"/>
              <a:buChar char="•"/>
            </a:pPr>
            <a:r>
              <a:rPr lang="en-US" sz="1600" dirty="0"/>
              <a:t>This type of model provides consistency within all types of network protocols and services by describing what must be done at a particular layer, but not prescribing how it should be accomplished.</a:t>
            </a:r>
          </a:p>
          <a:p>
            <a:pPr>
              <a:buFont typeface="Arial" pitchFamily="34" charset="0"/>
              <a:buChar char="•"/>
            </a:pPr>
            <a:r>
              <a:rPr lang="en-US" sz="1600" dirty="0"/>
              <a:t>It also describes the interaction of each layer with the layers directly above and below.</a:t>
            </a:r>
          </a:p>
          <a:p>
            <a:pPr>
              <a:buFont typeface="Arial" pitchFamily="34" charset="0"/>
              <a:buChar char="•"/>
            </a:pPr>
            <a:r>
              <a:rPr lang="en-US" sz="1600" dirty="0"/>
              <a:t>Note that while the TCP/IP model layers are referred only by name but the seven OSI model layers are more often referred by number rather than by name. </a:t>
            </a:r>
          </a:p>
        </p:txBody>
      </p:sp>
    </p:spTree>
    <p:custDataLst>
      <p:tags r:id="rId1"/>
    </p:custDataLst>
    <p:extLst>
      <p:ext uri="{BB962C8B-B14F-4D97-AF65-F5344CB8AC3E}">
        <p14:creationId xmlns:p14="http://schemas.microsoft.com/office/powerpoint/2010/main" val="112625944"/>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36862"/>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The OSI Reference Model (Contd.)</a:t>
            </a:r>
          </a:p>
        </p:txBody>
      </p:sp>
      <p:graphicFrame>
        <p:nvGraphicFramePr>
          <p:cNvPr id="2" name="Table 1"/>
          <p:cNvGraphicFramePr>
            <a:graphicFrameLocks noGrp="1"/>
          </p:cNvGraphicFramePr>
          <p:nvPr>
            <p:extLst>
              <p:ext uri="{D42A27DB-BD31-4B8C-83A1-F6EECF244321}">
                <p14:modId xmlns:p14="http://schemas.microsoft.com/office/powerpoint/2010/main" val="2091615444"/>
              </p:ext>
            </p:extLst>
          </p:nvPr>
        </p:nvGraphicFramePr>
        <p:xfrm>
          <a:off x="317770" y="887421"/>
          <a:ext cx="8592766" cy="3750653"/>
        </p:xfrm>
        <a:graphic>
          <a:graphicData uri="http://schemas.openxmlformats.org/drawingml/2006/table">
            <a:tbl>
              <a:tblPr firstRow="1" bandRow="1">
                <a:tableStyleId>{5C22544A-7EE6-4342-B048-85BDC9FD1C3A}</a:tableStyleId>
              </a:tblPr>
              <a:tblGrid>
                <a:gridCol w="1541571">
                  <a:extLst>
                    <a:ext uri="{9D8B030D-6E8A-4147-A177-3AD203B41FA5}">
                      <a16:colId xmlns:a16="http://schemas.microsoft.com/office/drawing/2014/main" val="20000"/>
                    </a:ext>
                  </a:extLst>
                </a:gridCol>
                <a:gridCol w="7051195">
                  <a:extLst>
                    <a:ext uri="{9D8B030D-6E8A-4147-A177-3AD203B41FA5}">
                      <a16:colId xmlns:a16="http://schemas.microsoft.com/office/drawing/2014/main" val="20001"/>
                    </a:ext>
                  </a:extLst>
                </a:gridCol>
              </a:tblGrid>
              <a:tr h="337068">
                <a:tc>
                  <a:txBody>
                    <a:bodyPr/>
                    <a:lstStyle/>
                    <a:p>
                      <a:pPr algn="ctr" fontAlgn="ctr"/>
                      <a:r>
                        <a:rPr lang="en-US" b="1" dirty="0">
                          <a:effectLst/>
                        </a:rPr>
                        <a:t>OSI Model Layer</a:t>
                      </a:r>
                      <a:endParaRPr lang="en-US" dirty="0">
                        <a:effectLst/>
                      </a:endParaRPr>
                    </a:p>
                  </a:txBody>
                  <a:tcPr marL="47625" marR="47625" marT="47625" marB="47625" anchor="ctr"/>
                </a:tc>
                <a:tc>
                  <a:txBody>
                    <a:bodyPr/>
                    <a:lstStyle/>
                    <a:p>
                      <a:pPr algn="ctr"/>
                      <a:r>
                        <a:rPr lang="en-US" dirty="0"/>
                        <a:t>Description</a:t>
                      </a:r>
                    </a:p>
                  </a:txBody>
                  <a:tcPr/>
                </a:tc>
                <a:extLst>
                  <a:ext uri="{0D108BD9-81ED-4DB2-BD59-A6C34878D82A}">
                    <a16:rowId xmlns:a16="http://schemas.microsoft.com/office/drawing/2014/main" val="10000"/>
                  </a:ext>
                </a:extLst>
              </a:tr>
              <a:tr h="319139">
                <a:tc>
                  <a:txBody>
                    <a:bodyPr/>
                    <a:lstStyle/>
                    <a:p>
                      <a:pPr fontAlgn="ctr"/>
                      <a:r>
                        <a:rPr lang="en-US" b="1" dirty="0">
                          <a:effectLst/>
                        </a:rPr>
                        <a:t>7 - Application</a:t>
                      </a:r>
                      <a:endParaRPr lang="en-US" b="0" dirty="0">
                        <a:effectLst/>
                      </a:endParaRPr>
                    </a:p>
                  </a:txBody>
                  <a:tcPr marL="47625" marR="47625" marT="47625" marB="47625" anchor="ctr"/>
                </a:tc>
                <a:tc>
                  <a:txBody>
                    <a:bodyPr/>
                    <a:lstStyle/>
                    <a:p>
                      <a:pPr fontAlgn="ctr"/>
                      <a:r>
                        <a:rPr lang="en-US" sz="1400" b="0" kern="1200" dirty="0">
                          <a:solidFill>
                            <a:schemeClr val="dk1"/>
                          </a:solidFill>
                          <a:effectLst/>
                          <a:latin typeface="+mn-lt"/>
                          <a:ea typeface="+mn-ea"/>
                          <a:cs typeface="+mn-cs"/>
                        </a:rPr>
                        <a:t>C</a:t>
                      </a:r>
                      <a:r>
                        <a:rPr lang="en-IN" sz="1400" b="0" kern="1200" dirty="0">
                          <a:solidFill>
                            <a:schemeClr val="dk1"/>
                          </a:solidFill>
                          <a:effectLst/>
                          <a:latin typeface="+mn-lt"/>
                          <a:ea typeface="+mn-ea"/>
                          <a:cs typeface="+mn-cs"/>
                        </a:rPr>
                        <a:t>ontains p</a:t>
                      </a:r>
                      <a:r>
                        <a:rPr lang="en-US" sz="1400" b="0" kern="1200" dirty="0">
                          <a:solidFill>
                            <a:schemeClr val="dk1"/>
                          </a:solidFill>
                          <a:effectLst/>
                          <a:latin typeface="+mn-lt"/>
                          <a:ea typeface="+mn-ea"/>
                          <a:cs typeface="+mn-cs"/>
                        </a:rPr>
                        <a:t>rotocols used for process-to-process communications</a:t>
                      </a:r>
                    </a:p>
                  </a:txBody>
                  <a:tcPr marL="47625" marR="47625" marT="47625" marB="47625" anchor="ctr"/>
                </a:tc>
                <a:extLst>
                  <a:ext uri="{0D108BD9-81ED-4DB2-BD59-A6C34878D82A}">
                    <a16:rowId xmlns:a16="http://schemas.microsoft.com/office/drawing/2014/main" val="10001"/>
                  </a:ext>
                </a:extLst>
              </a:tr>
              <a:tr h="539778">
                <a:tc>
                  <a:txBody>
                    <a:bodyPr/>
                    <a:lstStyle/>
                    <a:p>
                      <a:pPr fontAlgn="ctr"/>
                      <a:r>
                        <a:rPr lang="en-US" b="1" dirty="0">
                          <a:effectLst/>
                        </a:rPr>
                        <a:t>6 - Presentation</a:t>
                      </a:r>
                      <a:endParaRPr lang="en-US" b="0" dirty="0">
                        <a:effectLst/>
                      </a:endParaRPr>
                    </a:p>
                  </a:txBody>
                  <a:tcPr marL="47625" marR="47625" marT="47625" marB="47625" anchor="ctr"/>
                </a:tc>
                <a:tc>
                  <a:txBody>
                    <a:bodyPr/>
                    <a:lstStyle/>
                    <a:p>
                      <a:pPr fontAlgn="ctr"/>
                      <a:r>
                        <a:rPr lang="en-IN" sz="1400" b="0" kern="1200" dirty="0">
                          <a:solidFill>
                            <a:schemeClr val="dk1"/>
                          </a:solidFill>
                          <a:effectLst/>
                          <a:latin typeface="+mn-lt"/>
                          <a:ea typeface="+mn-ea"/>
                          <a:cs typeface="+mn-cs"/>
                        </a:rPr>
                        <a:t>Provides </a:t>
                      </a:r>
                      <a:r>
                        <a:rPr lang="en-US" sz="1400" b="0" kern="1200" dirty="0">
                          <a:solidFill>
                            <a:schemeClr val="dk1"/>
                          </a:solidFill>
                          <a:effectLst/>
                          <a:latin typeface="+mn-lt"/>
                          <a:ea typeface="+mn-ea"/>
                          <a:cs typeface="+mn-cs"/>
                        </a:rPr>
                        <a:t>representation of the data transferred between application layer services</a:t>
                      </a:r>
                    </a:p>
                  </a:txBody>
                  <a:tcPr marL="47625" marR="47625" marT="47625" marB="47625" anchor="ctr"/>
                </a:tc>
                <a:extLst>
                  <a:ext uri="{0D108BD9-81ED-4DB2-BD59-A6C34878D82A}">
                    <a16:rowId xmlns:a16="http://schemas.microsoft.com/office/drawing/2014/main" val="10002"/>
                  </a:ext>
                </a:extLst>
              </a:tr>
              <a:tr h="476571">
                <a:tc>
                  <a:txBody>
                    <a:bodyPr/>
                    <a:lstStyle/>
                    <a:p>
                      <a:pPr fontAlgn="ctr"/>
                      <a:r>
                        <a:rPr lang="en-US" b="1" dirty="0">
                          <a:effectLst/>
                        </a:rPr>
                        <a:t>5 - Session</a:t>
                      </a:r>
                      <a:endParaRPr lang="en-US" b="0" dirty="0">
                        <a:effectLst/>
                      </a:endParaRPr>
                    </a:p>
                  </a:txBody>
                  <a:tcPr marL="47625" marR="47625" marT="47625" marB="47625" anchor="ctr"/>
                </a:tc>
                <a:tc>
                  <a:txBody>
                    <a:bodyPr/>
                    <a:lstStyle/>
                    <a:p>
                      <a:pPr fontAlgn="ctr"/>
                      <a:r>
                        <a:rPr lang="en-IN" sz="1400" b="0" kern="1200" dirty="0">
                          <a:solidFill>
                            <a:schemeClr val="dk1"/>
                          </a:solidFill>
                          <a:effectLst/>
                          <a:latin typeface="+mn-lt"/>
                          <a:ea typeface="+mn-ea"/>
                          <a:cs typeface="+mn-cs"/>
                        </a:rPr>
                        <a:t>Provides </a:t>
                      </a:r>
                      <a:r>
                        <a:rPr lang="en-US" sz="1400" b="0" kern="1200" dirty="0">
                          <a:solidFill>
                            <a:schemeClr val="dk1"/>
                          </a:solidFill>
                          <a:effectLst/>
                          <a:latin typeface="+mn-lt"/>
                          <a:ea typeface="+mn-ea"/>
                          <a:cs typeface="+mn-cs"/>
                        </a:rPr>
                        <a:t>services to the presentation layer to organize its dialogue and to manage data exchange</a:t>
                      </a:r>
                    </a:p>
                  </a:txBody>
                  <a:tcPr marL="47625" marR="47625" marT="47625" marB="47625" anchor="ctr"/>
                </a:tc>
                <a:extLst>
                  <a:ext uri="{0D108BD9-81ED-4DB2-BD59-A6C34878D82A}">
                    <a16:rowId xmlns:a16="http://schemas.microsoft.com/office/drawing/2014/main" val="10003"/>
                  </a:ext>
                </a:extLst>
              </a:tr>
              <a:tr h="539778">
                <a:tc>
                  <a:txBody>
                    <a:bodyPr/>
                    <a:lstStyle/>
                    <a:p>
                      <a:pPr fontAlgn="ctr"/>
                      <a:r>
                        <a:rPr lang="en-US" b="1" dirty="0">
                          <a:effectLst/>
                        </a:rPr>
                        <a:t>4 - Transport</a:t>
                      </a:r>
                      <a:endParaRPr lang="en-US" b="0" dirty="0">
                        <a:effectLst/>
                      </a:endParaRPr>
                    </a:p>
                  </a:txBody>
                  <a:tcPr marL="47625" marR="47625" marT="47625" marB="47625" anchor="ctr"/>
                </a:tc>
                <a:tc>
                  <a:txBody>
                    <a:bodyPr/>
                    <a:lstStyle/>
                    <a:p>
                      <a:pPr fontAlgn="ctr"/>
                      <a:r>
                        <a:rPr lang="en-US" sz="1400" b="0" kern="1200" dirty="0">
                          <a:solidFill>
                            <a:schemeClr val="dk1"/>
                          </a:solidFill>
                          <a:effectLst/>
                          <a:latin typeface="+mn-lt"/>
                          <a:ea typeface="+mn-ea"/>
                          <a:cs typeface="+mn-cs"/>
                        </a:rPr>
                        <a:t>Defines services to segment, transfer, and reassemble the data for individual communications between the end devices</a:t>
                      </a:r>
                    </a:p>
                  </a:txBody>
                  <a:tcPr marL="47625" marR="47625" marT="47625" marB="47625" anchor="ctr"/>
                </a:tc>
                <a:extLst>
                  <a:ext uri="{0D108BD9-81ED-4DB2-BD59-A6C34878D82A}">
                    <a16:rowId xmlns:a16="http://schemas.microsoft.com/office/drawing/2014/main" val="10004"/>
                  </a:ext>
                </a:extLst>
              </a:tr>
              <a:tr h="476571">
                <a:tc>
                  <a:txBody>
                    <a:bodyPr/>
                    <a:lstStyle/>
                    <a:p>
                      <a:pPr fontAlgn="ctr"/>
                      <a:r>
                        <a:rPr lang="en-US" b="1" dirty="0">
                          <a:effectLst/>
                        </a:rPr>
                        <a:t>3 - Network</a:t>
                      </a:r>
                      <a:endParaRPr lang="en-US" b="0" dirty="0">
                        <a:effectLst/>
                      </a:endParaRPr>
                    </a:p>
                  </a:txBody>
                  <a:tcPr marL="47625" marR="47625" marT="47625" marB="47625" anchor="ctr"/>
                </a:tc>
                <a:tc>
                  <a:txBody>
                    <a:bodyPr/>
                    <a:lstStyle/>
                    <a:p>
                      <a:pPr fontAlgn="ctr"/>
                      <a:r>
                        <a:rPr lang="en-IN" sz="1400" b="0" kern="1200" dirty="0">
                          <a:solidFill>
                            <a:schemeClr val="dk1"/>
                          </a:solidFill>
                          <a:effectLst/>
                          <a:latin typeface="+mn-lt"/>
                          <a:ea typeface="+mn-ea"/>
                          <a:cs typeface="+mn-cs"/>
                        </a:rPr>
                        <a:t>Provides </a:t>
                      </a:r>
                      <a:r>
                        <a:rPr lang="en-US" sz="1400" b="0" kern="1200" dirty="0">
                          <a:solidFill>
                            <a:schemeClr val="dk1"/>
                          </a:solidFill>
                          <a:effectLst/>
                          <a:latin typeface="+mn-lt"/>
                          <a:ea typeface="+mn-ea"/>
                          <a:cs typeface="+mn-cs"/>
                        </a:rPr>
                        <a:t>services to exchange the individual pieces of data over the network</a:t>
                      </a:r>
                    </a:p>
                  </a:txBody>
                  <a:tcPr marL="47625" marR="47625" marT="47625" marB="47625" anchor="ctr"/>
                </a:tc>
                <a:extLst>
                  <a:ext uri="{0D108BD9-81ED-4DB2-BD59-A6C34878D82A}">
                    <a16:rowId xmlns:a16="http://schemas.microsoft.com/office/drawing/2014/main" val="10005"/>
                  </a:ext>
                </a:extLst>
              </a:tr>
              <a:tr h="476571">
                <a:tc>
                  <a:txBody>
                    <a:bodyPr/>
                    <a:lstStyle/>
                    <a:p>
                      <a:pPr fontAlgn="ctr"/>
                      <a:r>
                        <a:rPr lang="en-US" b="1" dirty="0">
                          <a:effectLst/>
                        </a:rPr>
                        <a:t>2 - Data Link</a:t>
                      </a:r>
                      <a:endParaRPr lang="en-US" b="0" dirty="0">
                        <a:effectLst/>
                      </a:endParaRPr>
                    </a:p>
                  </a:txBody>
                  <a:tcPr marL="47625" marR="47625" marT="47625" marB="47625" anchor="ctr"/>
                </a:tc>
                <a:tc>
                  <a:txBody>
                    <a:bodyPr/>
                    <a:lstStyle/>
                    <a:p>
                      <a:pPr fontAlgn="ctr"/>
                      <a:r>
                        <a:rPr lang="en-US" sz="1400" b="0" kern="1200" dirty="0">
                          <a:solidFill>
                            <a:schemeClr val="dk1"/>
                          </a:solidFill>
                          <a:effectLst/>
                          <a:latin typeface="+mn-lt"/>
                          <a:ea typeface="+mn-ea"/>
                          <a:cs typeface="+mn-cs"/>
                        </a:rPr>
                        <a:t>Describe methods for exchanging data frames between devices over a common media</a:t>
                      </a:r>
                    </a:p>
                  </a:txBody>
                  <a:tcPr marL="47625" marR="47625" marT="47625" marB="47625" anchor="ctr"/>
                </a:tc>
                <a:extLst>
                  <a:ext uri="{0D108BD9-81ED-4DB2-BD59-A6C34878D82A}">
                    <a16:rowId xmlns:a16="http://schemas.microsoft.com/office/drawing/2014/main" val="10006"/>
                  </a:ext>
                </a:extLst>
              </a:tr>
              <a:tr h="539778">
                <a:tc>
                  <a:txBody>
                    <a:bodyPr/>
                    <a:lstStyle/>
                    <a:p>
                      <a:pPr fontAlgn="ctr"/>
                      <a:r>
                        <a:rPr lang="en-US" b="1" dirty="0">
                          <a:effectLst/>
                        </a:rPr>
                        <a:t>1 - Physical</a:t>
                      </a:r>
                      <a:endParaRPr lang="en-US" b="0" dirty="0">
                        <a:effectLst/>
                      </a:endParaRPr>
                    </a:p>
                  </a:txBody>
                  <a:tcPr marL="47625" marR="47625" marT="47625" marB="47625" anchor="ctr"/>
                </a:tc>
                <a:tc>
                  <a:txBody>
                    <a:bodyPr/>
                    <a:lstStyle/>
                    <a:p>
                      <a:pPr fontAlgn="ctr"/>
                      <a:r>
                        <a:rPr lang="en-US" sz="1400" b="0" kern="1200" dirty="0">
                          <a:solidFill>
                            <a:schemeClr val="dk1"/>
                          </a:solidFill>
                          <a:effectLst/>
                          <a:latin typeface="+mn-lt"/>
                          <a:ea typeface="+mn-ea"/>
                          <a:cs typeface="+mn-cs"/>
                        </a:rPr>
                        <a:t>Describe the mechanical, electrical, functional, and procedural means to activate, maintain, and de-activate physical connections for a bit transmission between devices</a:t>
                      </a:r>
                    </a:p>
                  </a:txBody>
                  <a:tcPr marL="47625" marR="47625" marT="47625" marB="47625" anchor="ctr"/>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215604835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Communications Protocols</a:t>
            </a:r>
          </a:p>
          <a:p>
            <a:r>
              <a:rPr lang="en-US" dirty="0"/>
              <a:t>The TCP/IP Protocol Model</a:t>
            </a:r>
          </a:p>
        </p:txBody>
      </p:sp>
      <p:sp>
        <p:nvSpPr>
          <p:cNvPr id="10" name="Content Placeholder 9"/>
          <p:cNvSpPr>
            <a:spLocks noGrp="1"/>
          </p:cNvSpPr>
          <p:nvPr>
            <p:ph idx="1"/>
          </p:nvPr>
        </p:nvSpPr>
        <p:spPr>
          <a:xfrm>
            <a:off x="144062" y="798946"/>
            <a:ext cx="8766474" cy="1127132"/>
          </a:xfrm>
        </p:spPr>
        <p:txBody>
          <a:bodyPr/>
          <a:lstStyle/>
          <a:p>
            <a:pPr>
              <a:buFont typeface="Arial" pitchFamily="34" charset="0"/>
              <a:buChar char="•"/>
            </a:pPr>
            <a:r>
              <a:rPr lang="en-US" sz="1600" dirty="0"/>
              <a:t>The TCP/IP protocol model is also referred to as the internet model.</a:t>
            </a:r>
          </a:p>
          <a:p>
            <a:pPr>
              <a:buFont typeface="Arial" pitchFamily="34" charset="0"/>
              <a:buChar char="•"/>
            </a:pPr>
            <a:r>
              <a:rPr lang="en-US" sz="1600" dirty="0"/>
              <a:t>It describes the functions that occur at each layer of protocols within the TCP/IP suite. TCP/IP is also used as a reference model. </a:t>
            </a:r>
          </a:p>
        </p:txBody>
      </p:sp>
      <p:graphicFrame>
        <p:nvGraphicFramePr>
          <p:cNvPr id="2" name="Table 1"/>
          <p:cNvGraphicFramePr>
            <a:graphicFrameLocks noGrp="1"/>
          </p:cNvGraphicFramePr>
          <p:nvPr>
            <p:extLst>
              <p:ext uri="{D42A27DB-BD31-4B8C-83A1-F6EECF244321}">
                <p14:modId xmlns:p14="http://schemas.microsoft.com/office/powerpoint/2010/main" val="1230784043"/>
              </p:ext>
            </p:extLst>
          </p:nvPr>
        </p:nvGraphicFramePr>
        <p:xfrm>
          <a:off x="376831" y="1926078"/>
          <a:ext cx="8300936" cy="2564454"/>
        </p:xfrm>
        <a:graphic>
          <a:graphicData uri="http://schemas.openxmlformats.org/drawingml/2006/table">
            <a:tbl>
              <a:tblPr firstRow="1" bandRow="1">
                <a:tableStyleId>{5C22544A-7EE6-4342-B048-85BDC9FD1C3A}</a:tableStyleId>
              </a:tblPr>
              <a:tblGrid>
                <a:gridCol w="3155004">
                  <a:extLst>
                    <a:ext uri="{9D8B030D-6E8A-4147-A177-3AD203B41FA5}">
                      <a16:colId xmlns:a16="http://schemas.microsoft.com/office/drawing/2014/main" val="20000"/>
                    </a:ext>
                  </a:extLst>
                </a:gridCol>
                <a:gridCol w="5145932">
                  <a:extLst>
                    <a:ext uri="{9D8B030D-6E8A-4147-A177-3AD203B41FA5}">
                      <a16:colId xmlns:a16="http://schemas.microsoft.com/office/drawing/2014/main" val="20001"/>
                    </a:ext>
                  </a:extLst>
                </a:gridCol>
              </a:tblGrid>
              <a:tr h="506838">
                <a:tc>
                  <a:txBody>
                    <a:bodyPr/>
                    <a:lstStyle/>
                    <a:p>
                      <a:pPr algn="ctr" fontAlgn="ctr"/>
                      <a:r>
                        <a:rPr lang="en-US" b="1" dirty="0">
                          <a:effectLst/>
                        </a:rPr>
                        <a:t>TCP/IP Model Layer</a:t>
                      </a:r>
                      <a:endParaRPr lang="en-US" dirty="0">
                        <a:effectLst/>
                      </a:endParaRPr>
                    </a:p>
                  </a:txBody>
                  <a:tcPr marL="47625" marR="47625" marT="47625" marB="47625" anchor="ctr"/>
                </a:tc>
                <a:tc>
                  <a:txBody>
                    <a:bodyPr/>
                    <a:lstStyle/>
                    <a:p>
                      <a:pPr algn="ctr"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10000"/>
                  </a:ext>
                </a:extLst>
              </a:tr>
              <a:tr h="506838">
                <a:tc>
                  <a:txBody>
                    <a:bodyPr/>
                    <a:lstStyle/>
                    <a:p>
                      <a:pPr fontAlgn="ctr"/>
                      <a:r>
                        <a:rPr lang="en-US" b="1" dirty="0">
                          <a:effectLst/>
                        </a:rPr>
                        <a:t>4 - Application</a:t>
                      </a:r>
                      <a:endParaRPr lang="en-US" b="0" dirty="0">
                        <a:effectLst/>
                      </a:endParaRPr>
                    </a:p>
                  </a:txBody>
                  <a:tcPr marL="47625" marR="47625" marT="47625" marB="47625" anchor="ctr"/>
                </a:tc>
                <a:tc>
                  <a:txBody>
                    <a:bodyPr/>
                    <a:lstStyle/>
                    <a:p>
                      <a:pPr fontAlgn="ctr"/>
                      <a:r>
                        <a:rPr lang="en-US" b="0" dirty="0">
                          <a:effectLst/>
                        </a:rPr>
                        <a:t>Represents data to the user, plus encoding and dialog control</a:t>
                      </a:r>
                    </a:p>
                  </a:txBody>
                  <a:tcPr marL="47625" marR="47625" marT="47625" marB="47625" anchor="ctr"/>
                </a:tc>
                <a:extLst>
                  <a:ext uri="{0D108BD9-81ED-4DB2-BD59-A6C34878D82A}">
                    <a16:rowId xmlns:a16="http://schemas.microsoft.com/office/drawing/2014/main" val="10001"/>
                  </a:ext>
                </a:extLst>
              </a:tr>
              <a:tr h="506838">
                <a:tc>
                  <a:txBody>
                    <a:bodyPr/>
                    <a:lstStyle/>
                    <a:p>
                      <a:pPr fontAlgn="ctr"/>
                      <a:r>
                        <a:rPr lang="en-US" b="1" dirty="0">
                          <a:effectLst/>
                        </a:rPr>
                        <a:t>3 - Transport</a:t>
                      </a:r>
                      <a:endParaRPr lang="en-US" b="0" dirty="0">
                        <a:effectLst/>
                      </a:endParaRPr>
                    </a:p>
                  </a:txBody>
                  <a:tcPr marL="47625" marR="47625" marT="47625" marB="47625" anchor="ctr"/>
                </a:tc>
                <a:tc>
                  <a:txBody>
                    <a:bodyPr/>
                    <a:lstStyle/>
                    <a:p>
                      <a:pPr fontAlgn="ctr"/>
                      <a:r>
                        <a:rPr lang="en-US" b="0" dirty="0">
                          <a:effectLst/>
                        </a:rPr>
                        <a:t>Supports communication between various devices across diverse networks</a:t>
                      </a:r>
                    </a:p>
                  </a:txBody>
                  <a:tcPr marL="47625" marR="47625" marT="47625" marB="47625" anchor="ctr"/>
                </a:tc>
                <a:extLst>
                  <a:ext uri="{0D108BD9-81ED-4DB2-BD59-A6C34878D82A}">
                    <a16:rowId xmlns:a16="http://schemas.microsoft.com/office/drawing/2014/main" val="10002"/>
                  </a:ext>
                </a:extLst>
              </a:tr>
              <a:tr h="506838">
                <a:tc>
                  <a:txBody>
                    <a:bodyPr/>
                    <a:lstStyle/>
                    <a:p>
                      <a:pPr fontAlgn="ctr"/>
                      <a:r>
                        <a:rPr lang="en-US" b="1" dirty="0">
                          <a:effectLst/>
                        </a:rPr>
                        <a:t>2 - Internet</a:t>
                      </a:r>
                      <a:endParaRPr lang="en-US" b="0" dirty="0">
                        <a:effectLst/>
                      </a:endParaRPr>
                    </a:p>
                  </a:txBody>
                  <a:tcPr marL="47625" marR="47625" marT="47625" marB="47625" anchor="ctr"/>
                </a:tc>
                <a:tc>
                  <a:txBody>
                    <a:bodyPr/>
                    <a:lstStyle/>
                    <a:p>
                      <a:pPr fontAlgn="ctr"/>
                      <a:r>
                        <a:rPr lang="en-US" b="0" dirty="0">
                          <a:effectLst/>
                        </a:rPr>
                        <a:t>Determines the best path through the network</a:t>
                      </a:r>
                    </a:p>
                  </a:txBody>
                  <a:tcPr marL="47625" marR="47625" marT="47625" marB="47625" anchor="ctr"/>
                </a:tc>
                <a:extLst>
                  <a:ext uri="{0D108BD9-81ED-4DB2-BD59-A6C34878D82A}">
                    <a16:rowId xmlns:a16="http://schemas.microsoft.com/office/drawing/2014/main" val="10003"/>
                  </a:ext>
                </a:extLst>
              </a:tr>
              <a:tr h="506838">
                <a:tc>
                  <a:txBody>
                    <a:bodyPr/>
                    <a:lstStyle/>
                    <a:p>
                      <a:pPr fontAlgn="ctr"/>
                      <a:r>
                        <a:rPr lang="en-US" b="1" dirty="0">
                          <a:effectLst/>
                        </a:rPr>
                        <a:t>1 - Network Access</a:t>
                      </a:r>
                      <a:endParaRPr lang="en-US" b="0" dirty="0">
                        <a:effectLst/>
                      </a:endParaRPr>
                    </a:p>
                  </a:txBody>
                  <a:tcPr marL="47625" marR="47625" marT="47625" marB="47625" anchor="ctr"/>
                </a:tc>
                <a:tc>
                  <a:txBody>
                    <a:bodyPr/>
                    <a:lstStyle/>
                    <a:p>
                      <a:pPr fontAlgn="ctr"/>
                      <a:r>
                        <a:rPr lang="en-US" b="0" dirty="0">
                          <a:effectLst/>
                        </a:rPr>
                        <a:t>Controls the hardware devices and media that make up the network</a:t>
                      </a:r>
                    </a:p>
                  </a:txBody>
                  <a:tcPr marL="47625" marR="47625" marT="47625" marB="47625" anchor="ct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26179146"/>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2426" y="1731524"/>
            <a:ext cx="7156174" cy="2196526"/>
          </a:xfrm>
        </p:spPr>
        <p:txBody>
          <a:bodyPr/>
          <a:lstStyle/>
          <a:p>
            <a:r>
              <a:rPr lang="en-US" dirty="0">
                <a:solidFill>
                  <a:schemeClr val="accent5">
                    <a:lumMod val="40000"/>
                    <a:lumOff val="60000"/>
                  </a:schemeClr>
                </a:solidFill>
              </a:rPr>
              <a:t>5.3 Data Encapsulation</a:t>
            </a:r>
            <a:br>
              <a:rPr lang="en-US" dirty="0">
                <a:solidFill>
                  <a:schemeClr val="accent5">
                    <a:lumMod val="40000"/>
                    <a:lumOff val="60000"/>
                  </a:schemeClr>
                </a:solidFill>
              </a:rPr>
            </a:br>
            <a:br>
              <a:rPr lang="en-US" dirty="0"/>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2154687512"/>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Data Encapsulation</a:t>
            </a:r>
            <a:br>
              <a:rPr lang="en-US" sz="1600" dirty="0"/>
            </a:br>
            <a:r>
              <a:rPr lang="en-US" dirty="0"/>
              <a:t>Segmenting Messages</a:t>
            </a:r>
          </a:p>
        </p:txBody>
      </p:sp>
      <p:sp>
        <p:nvSpPr>
          <p:cNvPr id="10" name="Content Placeholder 9"/>
          <p:cNvSpPr>
            <a:spLocks noGrp="1"/>
          </p:cNvSpPr>
          <p:nvPr>
            <p:ph idx="1"/>
          </p:nvPr>
        </p:nvSpPr>
        <p:spPr>
          <a:xfrm>
            <a:off x="86915" y="773860"/>
            <a:ext cx="4203731" cy="3954894"/>
          </a:xfrm>
        </p:spPr>
        <p:txBody>
          <a:bodyPr/>
          <a:lstStyle/>
          <a:p>
            <a:pPr>
              <a:buFont typeface="Arial" pitchFamily="34" charset="0"/>
              <a:buChar char="•"/>
            </a:pPr>
            <a:r>
              <a:rPr lang="en-US" sz="1600" dirty="0"/>
              <a:t>If large streams of data is sent across a network, it would result in delays. If any link in the interconnected network failed during the transmission, it will result in lost of complete message.</a:t>
            </a:r>
          </a:p>
          <a:p>
            <a:pPr>
              <a:buFont typeface="Arial" pitchFamily="34" charset="0"/>
              <a:buChar char="•"/>
            </a:pPr>
            <a:r>
              <a:rPr lang="en-US" sz="1600" dirty="0"/>
              <a:t>Segmentation is the process of dividing a stream of data into smaller units for transmissions over the network. </a:t>
            </a:r>
          </a:p>
          <a:p>
            <a:pPr>
              <a:buFont typeface="Arial" pitchFamily="34" charset="0"/>
              <a:buChar char="•"/>
            </a:pPr>
            <a:r>
              <a:rPr lang="en-US" sz="1600" dirty="0"/>
              <a:t>Segmentation is necessary as networks use the TCP/IP protocol to send data in individual IP packets. Each packet is sent separately and the packets containing segments for the same destination can be sent over different paths.</a:t>
            </a:r>
          </a:p>
        </p:txBody>
      </p:sp>
      <p:pic>
        <p:nvPicPr>
          <p:cNvPr id="4" name="Picture 3">
            <a:extLst>
              <a:ext uri="{FF2B5EF4-FFF2-40B4-BE49-F238E27FC236}">
                <a16:creationId xmlns:a16="http://schemas.microsoft.com/office/drawing/2014/main" id="{6D999D2A-D15F-4014-812C-F2C95402835A}"/>
              </a:ext>
            </a:extLst>
          </p:cNvPr>
          <p:cNvPicPr>
            <a:picLocks noChangeAspect="1"/>
          </p:cNvPicPr>
          <p:nvPr/>
        </p:nvPicPr>
        <p:blipFill rotWithShape="1">
          <a:blip r:embed="rId4"/>
          <a:srcRect l="25069" t="18495" r="25068" b="8901"/>
          <a:stretch/>
        </p:blipFill>
        <p:spPr>
          <a:xfrm>
            <a:off x="4572000" y="1133404"/>
            <a:ext cx="3513970" cy="2876691"/>
          </a:xfrm>
          <a:prstGeom prst="rect">
            <a:avLst/>
          </a:prstGeom>
          <a:ln w="9525">
            <a:solidFill>
              <a:schemeClr val="tx1"/>
            </a:solidFill>
          </a:ln>
        </p:spPr>
      </p:pic>
    </p:spTree>
    <p:custDataLst>
      <p:tags r:id="rId1"/>
    </p:custDataLst>
    <p:extLst>
      <p:ext uri="{BB962C8B-B14F-4D97-AF65-F5344CB8AC3E}">
        <p14:creationId xmlns:p14="http://schemas.microsoft.com/office/powerpoint/2010/main" val="1311797547"/>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Data Encapsulation</a:t>
            </a:r>
            <a:br>
              <a:rPr lang="en-US" sz="1600" dirty="0"/>
            </a:br>
            <a:r>
              <a:rPr lang="en-US" dirty="0"/>
              <a:t>Segmenting Messages (Contd.)</a:t>
            </a:r>
          </a:p>
        </p:txBody>
      </p:sp>
      <p:sp>
        <p:nvSpPr>
          <p:cNvPr id="10" name="Content Placeholder 9"/>
          <p:cNvSpPr>
            <a:spLocks noGrp="1"/>
          </p:cNvSpPr>
          <p:nvPr>
            <p:ph idx="1"/>
          </p:nvPr>
        </p:nvSpPr>
        <p:spPr>
          <a:xfrm>
            <a:off x="86915" y="773860"/>
            <a:ext cx="4344408" cy="3954894"/>
          </a:xfrm>
        </p:spPr>
        <p:txBody>
          <a:bodyPr/>
          <a:lstStyle/>
          <a:p>
            <a:pPr marL="0" indent="0">
              <a:buNone/>
            </a:pPr>
            <a:r>
              <a:rPr lang="en-US" sz="1600" b="1" dirty="0"/>
              <a:t>Benefits of segmenting messages:</a:t>
            </a:r>
          </a:p>
          <a:p>
            <a:pPr>
              <a:buFont typeface="Arial" pitchFamily="34" charset="0"/>
              <a:buChar char="•"/>
            </a:pPr>
            <a:r>
              <a:rPr lang="en-US" sz="1600" b="1" dirty="0"/>
              <a:t>Increases speed</a:t>
            </a:r>
            <a:r>
              <a:rPr lang="en-US" sz="1600" dirty="0"/>
              <a:t> - As a large data stream is segmented into packets, more data can be sent over the network without tying up a communications link. This allows many different conversations to be interleaved on the network called multiplexing.</a:t>
            </a:r>
          </a:p>
          <a:p>
            <a:pPr>
              <a:buFont typeface="Arial" pitchFamily="34" charset="0"/>
              <a:buChar char="•"/>
            </a:pPr>
            <a:r>
              <a:rPr lang="en-US" sz="1600" b="1" dirty="0"/>
              <a:t>Increases efficiency</a:t>
            </a:r>
            <a:r>
              <a:rPr lang="en-US" sz="1600" dirty="0"/>
              <a:t> - If a single segment fails to reach its destination, only that segment needs to be retransmitted instead of resending the entire data stream.</a:t>
            </a:r>
          </a:p>
        </p:txBody>
      </p:sp>
      <p:pic>
        <p:nvPicPr>
          <p:cNvPr id="5" name="Picture 4">
            <a:extLst>
              <a:ext uri="{FF2B5EF4-FFF2-40B4-BE49-F238E27FC236}">
                <a16:creationId xmlns:a16="http://schemas.microsoft.com/office/drawing/2014/main" id="{F0090915-6476-4F20-A97C-8ADA5DB96732}"/>
              </a:ext>
            </a:extLst>
          </p:cNvPr>
          <p:cNvPicPr>
            <a:picLocks noChangeAspect="1"/>
          </p:cNvPicPr>
          <p:nvPr/>
        </p:nvPicPr>
        <p:blipFill rotWithShape="1">
          <a:blip r:embed="rId4"/>
          <a:srcRect l="25069" t="19022" r="24794" b="10849"/>
          <a:stretch/>
        </p:blipFill>
        <p:spPr>
          <a:xfrm>
            <a:off x="4545560" y="1176164"/>
            <a:ext cx="4065735" cy="3197343"/>
          </a:xfrm>
          <a:prstGeom prst="rect">
            <a:avLst/>
          </a:prstGeom>
          <a:ln w="9525">
            <a:solidFill>
              <a:schemeClr val="tx1"/>
            </a:solidFill>
          </a:ln>
        </p:spPr>
      </p:pic>
    </p:spTree>
    <p:custDataLst>
      <p:tags r:id="rId1"/>
    </p:custDataLst>
    <p:extLst>
      <p:ext uri="{BB962C8B-B14F-4D97-AF65-F5344CB8AC3E}">
        <p14:creationId xmlns:p14="http://schemas.microsoft.com/office/powerpoint/2010/main" val="199919352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Data Encapsulation</a:t>
            </a:r>
            <a:br>
              <a:rPr lang="en-US" sz="1600" dirty="0"/>
            </a:br>
            <a:r>
              <a:rPr lang="en-US" dirty="0"/>
              <a:t>Sequencing</a:t>
            </a:r>
          </a:p>
        </p:txBody>
      </p:sp>
      <p:sp>
        <p:nvSpPr>
          <p:cNvPr id="4" name="Content Placeholder 3"/>
          <p:cNvSpPr>
            <a:spLocks noGrp="1"/>
          </p:cNvSpPr>
          <p:nvPr>
            <p:ph idx="1"/>
          </p:nvPr>
        </p:nvSpPr>
        <p:spPr>
          <a:xfrm>
            <a:off x="144066" y="798944"/>
            <a:ext cx="4107300" cy="4155319"/>
          </a:xfrm>
        </p:spPr>
        <p:txBody>
          <a:bodyPr/>
          <a:lstStyle/>
          <a:p>
            <a:pPr>
              <a:buFont typeface="Arial" pitchFamily="34" charset="0"/>
              <a:buChar char="•"/>
            </a:pPr>
            <a:r>
              <a:rPr lang="en-US" sz="1600" dirty="0"/>
              <a:t>While transmitting messages using segmentation </a:t>
            </a:r>
            <a:r>
              <a:rPr lang="en-IN" sz="1600" dirty="0"/>
              <a:t>and multiplexing</a:t>
            </a:r>
            <a:r>
              <a:rPr lang="en-US" sz="1600" dirty="0"/>
              <a:t>, there is a possibility of data to reach the destination in a collapsed order.</a:t>
            </a:r>
          </a:p>
          <a:p>
            <a:pPr>
              <a:buFont typeface="Arial" pitchFamily="34" charset="0"/>
              <a:buChar char="•"/>
            </a:pPr>
            <a:r>
              <a:rPr lang="en-US" sz="1600" dirty="0"/>
              <a:t>Each segment of the message must go through a sequencing process to ensure that it gets to the correct destination and can be reassembled similar to the content of the original message.</a:t>
            </a:r>
          </a:p>
          <a:p>
            <a:pPr>
              <a:buFont typeface="Arial" pitchFamily="34" charset="0"/>
              <a:buChar char="•"/>
            </a:pPr>
            <a:r>
              <a:rPr lang="en-US" sz="1600" dirty="0"/>
              <a:t>TCP is responsible for sequencing the individual segments</a:t>
            </a:r>
          </a:p>
        </p:txBody>
      </p:sp>
      <p:pic>
        <p:nvPicPr>
          <p:cNvPr id="1638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1986"/>
          <a:stretch/>
        </p:blipFill>
        <p:spPr bwMode="auto">
          <a:xfrm>
            <a:off x="4505914" y="1104556"/>
            <a:ext cx="4261758" cy="2989142"/>
          </a:xfrm>
          <a:prstGeom prst="rect">
            <a:avLst/>
          </a:prstGeom>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905574041"/>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Data Encapsulation</a:t>
            </a:r>
            <a:br>
              <a:rPr lang="en-US" sz="1600" dirty="0"/>
            </a:br>
            <a:r>
              <a:rPr lang="en-US" dirty="0"/>
              <a:t>Protocol Data Units</a:t>
            </a:r>
          </a:p>
        </p:txBody>
      </p:sp>
      <p:sp>
        <p:nvSpPr>
          <p:cNvPr id="4" name="Content Placeholder 3"/>
          <p:cNvSpPr>
            <a:spLocks noGrp="1"/>
          </p:cNvSpPr>
          <p:nvPr>
            <p:ph idx="1"/>
          </p:nvPr>
        </p:nvSpPr>
        <p:spPr>
          <a:xfrm>
            <a:off x="144065" y="798944"/>
            <a:ext cx="8855870" cy="2703013"/>
          </a:xfrm>
        </p:spPr>
        <p:txBody>
          <a:bodyPr/>
          <a:lstStyle/>
          <a:p>
            <a:pPr>
              <a:buFont typeface="Arial" pitchFamily="34" charset="0"/>
              <a:buChar char="•"/>
            </a:pPr>
            <a:r>
              <a:rPr lang="en-US" sz="1600" dirty="0"/>
              <a:t>As application data is passed down the protocol stack on its way to be transmitted across the network media, various protocol information is added at each level. This is known as the encapsulation process.</a:t>
            </a:r>
          </a:p>
          <a:p>
            <a:pPr>
              <a:buFont typeface="Arial" pitchFamily="34" charset="0"/>
              <a:buChar char="•"/>
            </a:pPr>
            <a:r>
              <a:rPr lang="en-US" sz="1600" dirty="0"/>
              <a:t>The form that a piece of data takes at any layer is called a Protocol Data Unit (PDU). </a:t>
            </a:r>
          </a:p>
          <a:p>
            <a:pPr>
              <a:buFont typeface="Arial" pitchFamily="34" charset="0"/>
              <a:buChar char="•"/>
            </a:pPr>
            <a:r>
              <a:rPr lang="en-US" sz="1600" dirty="0"/>
              <a:t>During encapsulation, each succeeding layer encapsulates the PDU that it receives from the layer above in accordance with the protocol being used. </a:t>
            </a:r>
          </a:p>
          <a:p>
            <a:pPr>
              <a:buFont typeface="Arial" pitchFamily="34" charset="0"/>
              <a:buChar char="•"/>
            </a:pPr>
            <a:r>
              <a:rPr lang="en-US" sz="1600" dirty="0"/>
              <a:t>At each stage of the process, a PDU has a different name to reflect its new functions. </a:t>
            </a:r>
          </a:p>
          <a:p>
            <a:endParaRPr lang="en-US" sz="1600" dirty="0"/>
          </a:p>
          <a:p>
            <a:endParaRPr lang="en-US" sz="1600" dirty="0"/>
          </a:p>
          <a:p>
            <a:endParaRPr lang="en-US" sz="1600" dirty="0"/>
          </a:p>
        </p:txBody>
      </p:sp>
      <p:sp>
        <p:nvSpPr>
          <p:cNvPr id="5" name="Content Placeholder 3">
            <a:extLst>
              <a:ext uri="{FF2B5EF4-FFF2-40B4-BE49-F238E27FC236}">
                <a16:creationId xmlns:a16="http://schemas.microsoft.com/office/drawing/2014/main" id="{A26E4F06-786E-4E26-B343-3F705888092D}"/>
              </a:ext>
            </a:extLst>
          </p:cNvPr>
          <p:cNvSpPr txBox="1">
            <a:spLocks/>
          </p:cNvSpPr>
          <p:nvPr/>
        </p:nvSpPr>
        <p:spPr bwMode="auto">
          <a:xfrm>
            <a:off x="216097" y="3713870"/>
            <a:ext cx="8855870" cy="376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400" b="1" i="1" dirty="0">
                <a:effectLst/>
              </a:rPr>
              <a:t>Note</a:t>
            </a:r>
            <a:r>
              <a:rPr lang="en-US" sz="1400" b="0" i="1" dirty="0">
                <a:effectLst/>
              </a:rPr>
              <a:t>: Although the UDP PDU is called datagram, IP packets are sometimes also referred to as IP datagrams.</a:t>
            </a:r>
            <a:endParaRPr lang="en-US" sz="1400" i="1" dirty="0"/>
          </a:p>
          <a:p>
            <a:endParaRPr lang="en-US" sz="1400" i="1" dirty="0"/>
          </a:p>
          <a:p>
            <a:endParaRPr lang="en-US" sz="1400" i="1" dirty="0"/>
          </a:p>
        </p:txBody>
      </p:sp>
    </p:spTree>
    <p:custDataLst>
      <p:tags r:id="rId1"/>
    </p:custDataLst>
    <p:extLst>
      <p:ext uri="{BB962C8B-B14F-4D97-AF65-F5344CB8AC3E}">
        <p14:creationId xmlns:p14="http://schemas.microsoft.com/office/powerpoint/2010/main" val="324935659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3"/>
            <a:ext cx="9144000" cy="568207"/>
          </a:xfrm>
        </p:spPr>
        <p:txBody>
          <a:bodyPr/>
          <a:lstStyle/>
          <a:p>
            <a:pPr eaLnBrk="1" hangingPunct="1"/>
            <a:r>
              <a:rPr lang="en-US" dirty="0"/>
              <a:t>Module 5: Activities</a:t>
            </a:r>
          </a:p>
        </p:txBody>
      </p:sp>
      <p:sp>
        <p:nvSpPr>
          <p:cNvPr id="6147" name="Content Placeholder 3"/>
          <p:cNvSpPr>
            <a:spLocks noGrp="1" noChangeArrowheads="1"/>
          </p:cNvSpPr>
          <p:nvPr>
            <p:ph idx="1"/>
          </p:nvPr>
        </p:nvSpPr>
        <p:spPr>
          <a:xfrm>
            <a:off x="136631" y="609600"/>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5" name="Table 1">
            <a:extLst>
              <a:ext uri="{FF2B5EF4-FFF2-40B4-BE49-F238E27FC236}">
                <a16:creationId xmlns:a16="http://schemas.microsoft.com/office/drawing/2014/main" id="{8E0D7341-0652-46A5-A6D2-B3043B81A147}"/>
              </a:ext>
            </a:extLst>
          </p:cNvPr>
          <p:cNvGraphicFramePr>
            <a:graphicFrameLocks/>
          </p:cNvGraphicFramePr>
          <p:nvPr>
            <p:extLst>
              <p:ext uri="{D42A27DB-BD31-4B8C-83A1-F6EECF244321}">
                <p14:modId xmlns:p14="http://schemas.microsoft.com/office/powerpoint/2010/main" val="3276386240"/>
              </p:ext>
            </p:extLst>
          </p:nvPr>
        </p:nvGraphicFramePr>
        <p:xfrm>
          <a:off x="369488" y="1177219"/>
          <a:ext cx="7794797" cy="1698477"/>
        </p:xfrm>
        <a:graphic>
          <a:graphicData uri="http://schemas.openxmlformats.org/drawingml/2006/table">
            <a:tbl>
              <a:tblPr firstRow="1" bandRow="1">
                <a:tableStyleId>{5C22544A-7EE6-4342-B048-85BDC9FD1C3A}</a:tableStyleId>
              </a:tblPr>
              <a:tblGrid>
                <a:gridCol w="1070069">
                  <a:extLst>
                    <a:ext uri="{9D8B030D-6E8A-4147-A177-3AD203B41FA5}">
                      <a16:colId xmlns:a16="http://schemas.microsoft.com/office/drawing/2014/main" val="20001"/>
                    </a:ext>
                  </a:extLst>
                </a:gridCol>
                <a:gridCol w="1759623">
                  <a:extLst>
                    <a:ext uri="{9D8B030D-6E8A-4147-A177-3AD203B41FA5}">
                      <a16:colId xmlns:a16="http://schemas.microsoft.com/office/drawing/2014/main" val="3156509146"/>
                    </a:ext>
                  </a:extLst>
                </a:gridCol>
                <a:gridCol w="3864594">
                  <a:extLst>
                    <a:ext uri="{9D8B030D-6E8A-4147-A177-3AD203B41FA5}">
                      <a16:colId xmlns:a16="http://schemas.microsoft.com/office/drawing/2014/main" val="20002"/>
                    </a:ext>
                  </a:extLst>
                </a:gridCol>
                <a:gridCol w="1100511">
                  <a:extLst>
                    <a:ext uri="{9D8B030D-6E8A-4147-A177-3AD203B41FA5}">
                      <a16:colId xmlns:a16="http://schemas.microsoft.com/office/drawing/2014/main" val="20003"/>
                    </a:ext>
                  </a:extLst>
                </a:gridCol>
              </a:tblGrid>
              <a:tr h="36164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pPr algn="ctr"/>
                      <a:r>
                        <a:rPr lang="en-US" sz="1200" dirty="0"/>
                        <a:t>Activity Name</a:t>
                      </a:r>
                    </a:p>
                  </a:txBody>
                  <a:tcPr marL="68580" marR="68580" marT="34290" marB="34290" anchor="ctr"/>
                </a:tc>
                <a:tc>
                  <a:txBody>
                    <a:bodyPr/>
                    <a:lstStyle/>
                    <a:p>
                      <a:pPr algn="ctr"/>
                      <a:r>
                        <a:rPr lang="en-US" sz="1200" dirty="0"/>
                        <a:t>Optional?</a:t>
                      </a:r>
                    </a:p>
                  </a:txBody>
                  <a:tcPr marL="68580" marR="68580" marT="34290" marB="34290" anchor="ctr"/>
                </a:tc>
                <a:extLst>
                  <a:ext uri="{0D108BD9-81ED-4DB2-BD59-A6C34878D82A}">
                    <a16:rowId xmlns:a16="http://schemas.microsoft.com/office/drawing/2014/main" val="10000"/>
                  </a:ext>
                </a:extLst>
              </a:tr>
              <a:tr h="344310">
                <a:tc>
                  <a:txBody>
                    <a:bodyPr/>
                    <a:lstStyle/>
                    <a:p>
                      <a:pPr algn="l"/>
                      <a:r>
                        <a:rPr lang="en-US" sz="1100" kern="1200" dirty="0">
                          <a:solidFill>
                            <a:schemeClr val="dk1"/>
                          </a:solidFill>
                          <a:latin typeface="+mn-lt"/>
                          <a:ea typeface="+mn-ea"/>
                          <a:cs typeface="+mn-cs"/>
                        </a:rPr>
                        <a:t>5.1.5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Lab</a:t>
                      </a:r>
                    </a:p>
                  </a:txBody>
                  <a:tcPr marL="68580" marR="68580" marT="34290" marB="34290" anchor="ctr"/>
                </a:tc>
                <a:tc>
                  <a:txBody>
                    <a:bodyPr/>
                    <a:lstStyle/>
                    <a:p>
                      <a:pPr algn="l"/>
                      <a:r>
                        <a:rPr lang="en-US" sz="1100" dirty="0"/>
                        <a:t>Tracing a Route</a:t>
                      </a:r>
                    </a:p>
                  </a:txBody>
                  <a:tcPr marL="68580" marR="68580" marT="34290" marB="34290" anchor="ctr"/>
                </a:tc>
                <a:tc>
                  <a:txBody>
                    <a:bodyPr/>
                    <a:lstStyle/>
                    <a:p>
                      <a:pPr algn="l"/>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10001"/>
                  </a:ext>
                </a:extLst>
              </a:tr>
              <a:tr h="588658">
                <a:tc>
                  <a:txBody>
                    <a:bodyPr/>
                    <a:lstStyle/>
                    <a:p>
                      <a:pPr algn="l"/>
                      <a:r>
                        <a:rPr lang="en-US" sz="1100" kern="1200" dirty="0">
                          <a:solidFill>
                            <a:schemeClr val="dk1"/>
                          </a:solidFill>
                          <a:latin typeface="+mn-lt"/>
                          <a:ea typeface="+mn-ea"/>
                          <a:cs typeface="+mn-cs"/>
                        </a:rPr>
                        <a:t>5.3.7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Lab</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Introduction to Wireshark</a:t>
                      </a:r>
                    </a:p>
                    <a:p>
                      <a:pPr algn="l"/>
                      <a:endParaRPr lang="en-US" sz="1100" dirty="0"/>
                    </a:p>
                  </a:txBody>
                  <a:tcPr marL="68580" marR="68580" marT="34290" marB="34290" anchor="ctr"/>
                </a:tc>
                <a:tc>
                  <a:txBody>
                    <a:bodyPr/>
                    <a:lstStyle/>
                    <a:p>
                      <a:pPr algn="l"/>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10002"/>
                  </a:ext>
                </a:extLst>
              </a:tr>
              <a:tr h="344310">
                <a:tc>
                  <a:txBody>
                    <a:bodyPr/>
                    <a:lstStyle/>
                    <a:p>
                      <a:pPr algn="l"/>
                      <a:r>
                        <a:rPr lang="en-US" sz="1100" kern="1200" dirty="0">
                          <a:solidFill>
                            <a:schemeClr val="dk1"/>
                          </a:solidFill>
                          <a:latin typeface="+mn-lt"/>
                          <a:ea typeface="+mn-ea"/>
                          <a:cs typeface="+mn-cs"/>
                        </a:rPr>
                        <a:t>5.3.8</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Check Your Understanding </a:t>
                      </a:r>
                    </a:p>
                  </a:txBody>
                  <a:tcPr marL="68580" marR="68580" marT="34290" marB="34290" anchor="ctr"/>
                </a:tc>
                <a:tc>
                  <a:txBody>
                    <a:bodyPr/>
                    <a:lstStyle/>
                    <a:p>
                      <a:pPr algn="l"/>
                      <a:r>
                        <a:rPr lang="en-US" sz="1100" kern="1200" dirty="0">
                          <a:solidFill>
                            <a:schemeClr val="dk1"/>
                          </a:solidFill>
                          <a:latin typeface="+mn-lt"/>
                          <a:ea typeface="+mn-ea"/>
                          <a:cs typeface="+mn-cs"/>
                        </a:rPr>
                        <a:t>Data Encapsulation</a:t>
                      </a:r>
                      <a:endParaRPr lang="en-US" sz="1100" dirty="0"/>
                    </a:p>
                  </a:txBody>
                  <a:tcPr marL="68580" marR="68580" marT="34290" marB="34290" anchor="ctr"/>
                </a:tc>
                <a:tc>
                  <a:txBody>
                    <a:bodyPr/>
                    <a:lstStyle/>
                    <a:p>
                      <a:pPr algn="l"/>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Data Encapsulation</a:t>
            </a:r>
            <a:br>
              <a:rPr lang="en-US" sz="1600" dirty="0"/>
            </a:br>
            <a:r>
              <a:rPr lang="en-US" dirty="0"/>
              <a:t>Protocol Data Units (Contd.)</a:t>
            </a:r>
          </a:p>
        </p:txBody>
      </p:sp>
      <p:sp>
        <p:nvSpPr>
          <p:cNvPr id="4" name="Content Placeholder 3"/>
          <p:cNvSpPr>
            <a:spLocks noGrp="1"/>
          </p:cNvSpPr>
          <p:nvPr>
            <p:ph idx="1"/>
          </p:nvPr>
        </p:nvSpPr>
        <p:spPr>
          <a:xfrm>
            <a:off x="144064" y="798944"/>
            <a:ext cx="4427935" cy="3844308"/>
          </a:xfrm>
        </p:spPr>
        <p:txBody>
          <a:bodyPr/>
          <a:lstStyle/>
          <a:p>
            <a:pPr>
              <a:buFont typeface="Arial" panose="020B0604020202020204" pitchFamily="34" charset="0"/>
              <a:buChar char="•"/>
            </a:pPr>
            <a:r>
              <a:rPr lang="en-US" sz="1600" dirty="0"/>
              <a:t>The PDUs for each form of data are:</a:t>
            </a:r>
          </a:p>
          <a:p>
            <a:pPr lvl="1">
              <a:buFont typeface="Arial" panose="020B0604020202020204" pitchFamily="34" charset="0"/>
              <a:buChar char="•"/>
            </a:pPr>
            <a:r>
              <a:rPr lang="en-US" sz="1600" dirty="0"/>
              <a:t>Data - The general term for the PDU used at the application layer</a:t>
            </a:r>
          </a:p>
          <a:p>
            <a:pPr lvl="1">
              <a:buFont typeface="Arial" panose="020B0604020202020204" pitchFamily="34" charset="0"/>
              <a:buChar char="•"/>
            </a:pPr>
            <a:r>
              <a:rPr lang="en-US" sz="1600" dirty="0"/>
              <a:t>Segment - Transport layer PDU</a:t>
            </a:r>
          </a:p>
          <a:p>
            <a:pPr lvl="1">
              <a:buFont typeface="Arial" panose="020B0604020202020204" pitchFamily="34" charset="0"/>
              <a:buChar char="•"/>
            </a:pPr>
            <a:r>
              <a:rPr lang="en-US" sz="1600" dirty="0"/>
              <a:t>Packet - Network layer PDU</a:t>
            </a:r>
          </a:p>
          <a:p>
            <a:pPr lvl="1">
              <a:buFont typeface="Arial" panose="020B0604020202020204" pitchFamily="34" charset="0"/>
              <a:buChar char="•"/>
            </a:pPr>
            <a:r>
              <a:rPr lang="en-US" sz="1600" dirty="0"/>
              <a:t>Frame - Data Link layer PDU</a:t>
            </a:r>
          </a:p>
          <a:p>
            <a:pPr lvl="1">
              <a:buFont typeface="Arial" panose="020B0604020202020204" pitchFamily="34" charset="0"/>
              <a:buChar char="•"/>
            </a:pPr>
            <a:r>
              <a:rPr lang="en-US" sz="1600" dirty="0"/>
              <a:t>Bits - Physical layer PDU used when physically transmitting data over the medium</a:t>
            </a:r>
          </a:p>
          <a:p>
            <a:pPr>
              <a:buFont typeface="Arial" panose="020B0604020202020204" pitchFamily="34" charset="0"/>
              <a:buChar char="•"/>
            </a:pPr>
            <a:endParaRPr lang="en-US" sz="1600" dirty="0"/>
          </a:p>
        </p:txBody>
      </p:sp>
      <p:sp>
        <p:nvSpPr>
          <p:cNvPr id="5" name="Content Placeholder 3">
            <a:extLst>
              <a:ext uri="{FF2B5EF4-FFF2-40B4-BE49-F238E27FC236}">
                <a16:creationId xmlns:a16="http://schemas.microsoft.com/office/drawing/2014/main" id="{C09AAF47-AD92-4344-AAA7-752AEEF9C4F6}"/>
              </a:ext>
            </a:extLst>
          </p:cNvPr>
          <p:cNvSpPr txBox="1">
            <a:spLocks/>
          </p:cNvSpPr>
          <p:nvPr/>
        </p:nvSpPr>
        <p:spPr bwMode="auto">
          <a:xfrm>
            <a:off x="21212" y="4175667"/>
            <a:ext cx="9122788" cy="376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42875" lvl="1" indent="0">
              <a:buNone/>
            </a:pPr>
            <a:r>
              <a:rPr lang="en-US" b="1" i="1" dirty="0">
                <a:effectLst/>
              </a:rPr>
              <a:t>Note</a:t>
            </a:r>
            <a:r>
              <a:rPr lang="en-US" b="0" i="1" dirty="0">
                <a:effectLst/>
              </a:rPr>
              <a:t>: </a:t>
            </a:r>
            <a:r>
              <a:rPr lang="en-US" i="1" dirty="0"/>
              <a:t>If the Transport header is TCP, then it is a segment. If the Transport header is UDP then it is a datagram.</a:t>
            </a:r>
          </a:p>
          <a:p>
            <a:endParaRPr lang="en-US" sz="1400" i="1" dirty="0"/>
          </a:p>
        </p:txBody>
      </p:sp>
      <p:pic>
        <p:nvPicPr>
          <p:cNvPr id="3" name="Picture 2">
            <a:extLst>
              <a:ext uri="{FF2B5EF4-FFF2-40B4-BE49-F238E27FC236}">
                <a16:creationId xmlns:a16="http://schemas.microsoft.com/office/drawing/2014/main" id="{B11B26DF-410F-4B22-A427-712491B4230D}"/>
              </a:ext>
            </a:extLst>
          </p:cNvPr>
          <p:cNvPicPr>
            <a:picLocks noChangeAspect="1"/>
          </p:cNvPicPr>
          <p:nvPr/>
        </p:nvPicPr>
        <p:blipFill>
          <a:blip r:embed="rId4"/>
          <a:stretch>
            <a:fillRect/>
          </a:stretch>
        </p:blipFill>
        <p:spPr>
          <a:xfrm>
            <a:off x="4449147" y="844667"/>
            <a:ext cx="4550788" cy="3240000"/>
          </a:xfrm>
          <a:prstGeom prst="rect">
            <a:avLst/>
          </a:prstGeom>
          <a:ln w="9525">
            <a:solidFill>
              <a:schemeClr val="tx1"/>
            </a:solidFill>
          </a:ln>
        </p:spPr>
      </p:pic>
    </p:spTree>
    <p:custDataLst>
      <p:tags r:id="rId1"/>
    </p:custDataLst>
    <p:extLst>
      <p:ext uri="{BB962C8B-B14F-4D97-AF65-F5344CB8AC3E}">
        <p14:creationId xmlns:p14="http://schemas.microsoft.com/office/powerpoint/2010/main" val="3218826"/>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15865"/>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Data Encapsulation</a:t>
            </a:r>
            <a:br>
              <a:rPr lang="en-US" sz="1600" dirty="0"/>
            </a:br>
            <a:r>
              <a:rPr lang="en-US" dirty="0"/>
              <a:t>Three Addresses</a:t>
            </a:r>
          </a:p>
        </p:txBody>
      </p:sp>
      <p:sp>
        <p:nvSpPr>
          <p:cNvPr id="4" name="Content Placeholder 3"/>
          <p:cNvSpPr>
            <a:spLocks noGrp="1"/>
          </p:cNvSpPr>
          <p:nvPr>
            <p:ph idx="1"/>
          </p:nvPr>
        </p:nvSpPr>
        <p:spPr>
          <a:xfrm>
            <a:off x="72816" y="858318"/>
            <a:ext cx="5271080" cy="3510409"/>
          </a:xfrm>
        </p:spPr>
        <p:txBody>
          <a:bodyPr/>
          <a:lstStyle/>
          <a:p>
            <a:pPr>
              <a:buFont typeface="Arial" pitchFamily="34" charset="0"/>
              <a:buChar char="•"/>
            </a:pPr>
            <a:r>
              <a:rPr lang="en-US" sz="1400" dirty="0"/>
              <a:t>Network protocols require addresses to be used for network communication.</a:t>
            </a:r>
          </a:p>
          <a:p>
            <a:pPr>
              <a:buFont typeface="Arial" pitchFamily="34" charset="0"/>
              <a:buChar char="•"/>
            </a:pPr>
            <a:r>
              <a:rPr lang="en-US" sz="1400" dirty="0"/>
              <a:t>The OSI transport, network, and data link layers use addressing in some form.</a:t>
            </a:r>
          </a:p>
          <a:p>
            <a:pPr>
              <a:buFont typeface="Arial" pitchFamily="34" charset="0"/>
              <a:buChar char="•"/>
            </a:pPr>
            <a:r>
              <a:rPr lang="en-US" sz="1400" dirty="0"/>
              <a:t>The transport layer uses protocol addresses in the form of port numbers to identify network applications.</a:t>
            </a:r>
          </a:p>
          <a:p>
            <a:pPr>
              <a:buFont typeface="Arial" pitchFamily="34" charset="0"/>
              <a:buChar char="•"/>
            </a:pPr>
            <a:r>
              <a:rPr lang="en-US" sz="1400" dirty="0"/>
              <a:t>The network layer specifies addresses that identify the networks that clients and servers are attached to.</a:t>
            </a:r>
          </a:p>
          <a:p>
            <a:pPr>
              <a:buFont typeface="Arial" pitchFamily="34" charset="0"/>
              <a:buChar char="•"/>
            </a:pPr>
            <a:r>
              <a:rPr lang="en-US" sz="1400" dirty="0"/>
              <a:t>Data link layer specifies the devices on the local LAN that should handle data frames.</a:t>
            </a:r>
          </a:p>
          <a:p>
            <a:pPr>
              <a:buFont typeface="Arial" pitchFamily="34" charset="0"/>
              <a:buChar char="•"/>
            </a:pPr>
            <a:r>
              <a:rPr lang="en-US" sz="1400" dirty="0"/>
              <a:t>All three addresses are required for client-server communication.</a:t>
            </a:r>
          </a:p>
          <a:p>
            <a:endParaRPr lang="en-US" sz="1400" dirty="0"/>
          </a:p>
          <a:p>
            <a:endParaRPr lang="en-US" sz="1400" dirty="0"/>
          </a:p>
        </p:txBody>
      </p:sp>
      <p:pic>
        <p:nvPicPr>
          <p:cNvPr id="512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4930" t="7306" r="11788" b="5023"/>
          <a:stretch/>
        </p:blipFill>
        <p:spPr bwMode="auto">
          <a:xfrm>
            <a:off x="5196706" y="1009557"/>
            <a:ext cx="3796793" cy="324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375493220"/>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Data Encapsulation</a:t>
            </a:r>
            <a:br>
              <a:rPr lang="en-US" sz="1600" dirty="0"/>
            </a:br>
            <a:r>
              <a:rPr lang="en-US" dirty="0"/>
              <a:t>Encapsulation Example</a:t>
            </a:r>
          </a:p>
        </p:txBody>
      </p:sp>
      <p:sp>
        <p:nvSpPr>
          <p:cNvPr id="4" name="Content Placeholder 3"/>
          <p:cNvSpPr>
            <a:spLocks noGrp="1"/>
          </p:cNvSpPr>
          <p:nvPr>
            <p:ph idx="1"/>
          </p:nvPr>
        </p:nvSpPr>
        <p:spPr>
          <a:xfrm>
            <a:off x="144066" y="798943"/>
            <a:ext cx="3968453" cy="3510409"/>
          </a:xfrm>
        </p:spPr>
        <p:txBody>
          <a:bodyPr/>
          <a:lstStyle/>
          <a:p>
            <a:pPr>
              <a:buFont typeface="Arial" pitchFamily="34" charset="0"/>
              <a:buChar char="•"/>
            </a:pPr>
            <a:r>
              <a:rPr lang="en-US" sz="1600" dirty="0"/>
              <a:t>When messages are being sent on a network, the encapsulation process works from top to bottom.</a:t>
            </a:r>
          </a:p>
          <a:p>
            <a:pPr>
              <a:buFont typeface="Arial" pitchFamily="34" charset="0"/>
              <a:buChar char="•"/>
            </a:pPr>
            <a:r>
              <a:rPr lang="en-US" sz="1600" dirty="0"/>
              <a:t>At each layer, the upper layer information is considered data within the encapsulated protocol. For example, the TCP segment is considered data within the IP packet.</a:t>
            </a:r>
          </a:p>
        </p:txBody>
      </p:sp>
      <p:pic>
        <p:nvPicPr>
          <p:cNvPr id="2" name="Picture 1">
            <a:extLst>
              <a:ext uri="{FF2B5EF4-FFF2-40B4-BE49-F238E27FC236}">
                <a16:creationId xmlns:a16="http://schemas.microsoft.com/office/drawing/2014/main" id="{94D850DB-C67E-4FEF-9C2C-F0DF7165EBDA}"/>
              </a:ext>
            </a:extLst>
          </p:cNvPr>
          <p:cNvPicPr>
            <a:picLocks noChangeAspect="1"/>
          </p:cNvPicPr>
          <p:nvPr/>
        </p:nvPicPr>
        <p:blipFill>
          <a:blip r:embed="rId4"/>
          <a:stretch>
            <a:fillRect/>
          </a:stretch>
        </p:blipFill>
        <p:spPr>
          <a:xfrm>
            <a:off x="4112519" y="834148"/>
            <a:ext cx="4887415" cy="3060000"/>
          </a:xfrm>
          <a:prstGeom prst="rect">
            <a:avLst/>
          </a:prstGeom>
          <a:ln>
            <a:solidFill>
              <a:schemeClr val="tx1"/>
            </a:solidFill>
          </a:ln>
        </p:spPr>
      </p:pic>
    </p:spTree>
    <p:custDataLst>
      <p:tags r:id="rId1"/>
    </p:custDataLst>
    <p:extLst>
      <p:ext uri="{BB962C8B-B14F-4D97-AF65-F5344CB8AC3E}">
        <p14:creationId xmlns:p14="http://schemas.microsoft.com/office/powerpoint/2010/main" val="390186666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Data Encapsulation</a:t>
            </a:r>
            <a:br>
              <a:rPr lang="en-US" sz="1600" dirty="0"/>
            </a:br>
            <a:r>
              <a:rPr lang="en-US" dirty="0"/>
              <a:t>De-encapsulation Example</a:t>
            </a:r>
          </a:p>
        </p:txBody>
      </p:sp>
      <p:sp>
        <p:nvSpPr>
          <p:cNvPr id="4" name="Content Placeholder 3"/>
          <p:cNvSpPr>
            <a:spLocks noGrp="1"/>
          </p:cNvSpPr>
          <p:nvPr>
            <p:ph idx="1"/>
          </p:nvPr>
        </p:nvSpPr>
        <p:spPr>
          <a:xfrm>
            <a:off x="144066" y="798943"/>
            <a:ext cx="3739165" cy="3948421"/>
          </a:xfrm>
        </p:spPr>
        <p:txBody>
          <a:bodyPr/>
          <a:lstStyle/>
          <a:p>
            <a:pPr>
              <a:buFont typeface="Arial" pitchFamily="34" charset="0"/>
              <a:buChar char="•"/>
            </a:pPr>
            <a:r>
              <a:rPr lang="en-US" sz="1600" dirty="0"/>
              <a:t>This process is reversed at the receiving host and is known as     de-encapsulation. </a:t>
            </a:r>
          </a:p>
          <a:p>
            <a:pPr>
              <a:buFont typeface="Arial" pitchFamily="34" charset="0"/>
              <a:buChar char="•"/>
            </a:pPr>
            <a:r>
              <a:rPr lang="en-US" sz="1600" dirty="0"/>
              <a:t>De-encapsulation is the process used by a receiving device to remove one or more of the protocol headers. </a:t>
            </a:r>
          </a:p>
          <a:p>
            <a:pPr>
              <a:buFont typeface="Arial" pitchFamily="34" charset="0"/>
              <a:buChar char="•"/>
            </a:pPr>
            <a:r>
              <a:rPr lang="en-US" sz="1600" dirty="0"/>
              <a:t>The data is de-encapsulated as it moves up the stack toward the end-user application.</a:t>
            </a:r>
          </a:p>
        </p:txBody>
      </p:sp>
      <p:pic>
        <p:nvPicPr>
          <p:cNvPr id="2" name="Picture 1">
            <a:extLst>
              <a:ext uri="{FF2B5EF4-FFF2-40B4-BE49-F238E27FC236}">
                <a16:creationId xmlns:a16="http://schemas.microsoft.com/office/drawing/2014/main" id="{777B3DD8-CA7E-413B-9D27-9B1DD5FAAF19}"/>
              </a:ext>
            </a:extLst>
          </p:cNvPr>
          <p:cNvPicPr>
            <a:picLocks noChangeAspect="1"/>
          </p:cNvPicPr>
          <p:nvPr/>
        </p:nvPicPr>
        <p:blipFill>
          <a:blip r:embed="rId4"/>
          <a:stretch>
            <a:fillRect/>
          </a:stretch>
        </p:blipFill>
        <p:spPr>
          <a:xfrm>
            <a:off x="4262511" y="909519"/>
            <a:ext cx="4620632" cy="2565810"/>
          </a:xfrm>
          <a:prstGeom prst="rect">
            <a:avLst/>
          </a:prstGeom>
          <a:ln>
            <a:solidFill>
              <a:schemeClr val="tx1"/>
            </a:solidFill>
          </a:ln>
        </p:spPr>
      </p:pic>
    </p:spTree>
    <p:custDataLst>
      <p:tags r:id="rId1"/>
    </p:custDataLst>
    <p:extLst>
      <p:ext uri="{BB962C8B-B14F-4D97-AF65-F5344CB8AC3E}">
        <p14:creationId xmlns:p14="http://schemas.microsoft.com/office/powerpoint/2010/main" val="1453796885"/>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72031" y="76597"/>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Data Encapsulation</a:t>
            </a:r>
            <a:br>
              <a:rPr lang="en-US" sz="1600" dirty="0"/>
            </a:br>
            <a:r>
              <a:rPr lang="en-US" dirty="0"/>
              <a:t>Lab - Introduction to Wireshark</a:t>
            </a:r>
          </a:p>
        </p:txBody>
      </p:sp>
      <p:sp>
        <p:nvSpPr>
          <p:cNvPr id="4" name="Content Placeholder 3"/>
          <p:cNvSpPr>
            <a:spLocks noGrp="1"/>
          </p:cNvSpPr>
          <p:nvPr>
            <p:ph idx="1"/>
          </p:nvPr>
        </p:nvSpPr>
        <p:spPr>
          <a:xfrm>
            <a:off x="144065" y="798943"/>
            <a:ext cx="8855869" cy="3510409"/>
          </a:xfrm>
        </p:spPr>
        <p:txBody>
          <a:bodyPr/>
          <a:lstStyle/>
          <a:p>
            <a:pPr marL="0" indent="0">
              <a:buNone/>
            </a:pPr>
            <a:r>
              <a:rPr lang="en-US" sz="1800" dirty="0"/>
              <a:t>Wireshark is a software protocol analyzer, or "packet sniffer" application, used for network troubleshooting, analysis, software and protocol development, and education. </a:t>
            </a:r>
          </a:p>
          <a:p>
            <a:pPr marL="0" indent="0">
              <a:buNone/>
            </a:pPr>
            <a:r>
              <a:rPr lang="en-US" sz="1800" dirty="0"/>
              <a:t>In this lab, you will use Wireshark to capture and analyze network traffic.</a:t>
            </a:r>
          </a:p>
        </p:txBody>
      </p:sp>
    </p:spTree>
    <p:custDataLst>
      <p:tags r:id="rId1"/>
    </p:custDataLst>
    <p:extLst>
      <p:ext uri="{BB962C8B-B14F-4D97-AF65-F5344CB8AC3E}">
        <p14:creationId xmlns:p14="http://schemas.microsoft.com/office/powerpoint/2010/main" val="132454407"/>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838" y="2202213"/>
            <a:ext cx="8612323" cy="1610116"/>
          </a:xfrm>
        </p:spPr>
        <p:txBody>
          <a:bodyPr/>
          <a:lstStyle/>
          <a:p>
            <a:r>
              <a:rPr lang="en-US" dirty="0">
                <a:solidFill>
                  <a:schemeClr val="accent5">
                    <a:lumMod val="40000"/>
                    <a:lumOff val="60000"/>
                  </a:schemeClr>
                </a:solidFill>
              </a:rPr>
              <a:t>5.4 Network Protocols Summary</a:t>
            </a:r>
            <a:br>
              <a:rPr lang="en-US" dirty="0"/>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737538417"/>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6270389" cy="757551"/>
          </a:xfrm>
        </p:spPr>
        <p:txBody>
          <a:bodyPr/>
          <a:lstStyle/>
          <a:p>
            <a:r>
              <a:rPr lang="en-US" altLang="en-US" sz="1600" dirty="0"/>
              <a:t>Network Protocols Summary </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151929" y="735497"/>
            <a:ext cx="8840141" cy="3794790"/>
          </a:xfrm>
        </p:spPr>
        <p:txBody>
          <a:bodyPr/>
          <a:lstStyle/>
          <a:p>
            <a:pPr marL="169863" lvl="2">
              <a:spcBef>
                <a:spcPts val="600"/>
              </a:spcBef>
              <a:spcAft>
                <a:spcPts val="600"/>
              </a:spcAft>
              <a:buClr>
                <a:schemeClr val="tx2"/>
              </a:buClr>
              <a:buSzPct val="90000"/>
              <a:buFont typeface="Arial" pitchFamily="34" charset="0"/>
              <a:buChar char="•"/>
            </a:pPr>
            <a:r>
              <a:rPr lang="en-US" sz="1600" dirty="0"/>
              <a:t>Networks come in all sizes and can be found in homes, businesses, and other organizations. The internet is the largest network in existence.</a:t>
            </a:r>
          </a:p>
          <a:p>
            <a:pPr marL="169863" lvl="2">
              <a:spcBef>
                <a:spcPts val="600"/>
              </a:spcBef>
              <a:spcAft>
                <a:spcPts val="600"/>
              </a:spcAft>
              <a:buClr>
                <a:schemeClr val="tx2"/>
              </a:buClr>
              <a:buSzPct val="90000"/>
              <a:buFont typeface="Arial" pitchFamily="34" charset="0"/>
              <a:buChar char="•"/>
            </a:pPr>
            <a:r>
              <a:rPr lang="en-US" sz="1600" dirty="0"/>
              <a:t>Servers are hosts that use specialized software to enable them to respond to requests for different types of data from clients.</a:t>
            </a:r>
          </a:p>
          <a:p>
            <a:pPr marL="169863" lvl="2">
              <a:spcBef>
                <a:spcPts val="600"/>
              </a:spcBef>
              <a:spcAft>
                <a:spcPts val="600"/>
              </a:spcAft>
              <a:buClr>
                <a:schemeClr val="tx2"/>
              </a:buClr>
              <a:buSzPct val="90000"/>
              <a:buFont typeface="Arial" pitchFamily="34" charset="0"/>
              <a:buChar char="•"/>
            </a:pPr>
            <a:r>
              <a:rPr lang="en-US" sz="1600" dirty="0"/>
              <a:t>Clients are hosts that use software applications such as web browsers, email clients, or file transfer applications to request data from servers.</a:t>
            </a:r>
          </a:p>
          <a:p>
            <a:pPr>
              <a:buFont typeface="Arial" pitchFamily="34" charset="0"/>
              <a:buChar char="•"/>
            </a:pPr>
            <a:r>
              <a:rPr lang="en-US" sz="1600" dirty="0"/>
              <a:t>Larger businesses may connect to Tier 2 ISPs through a Point of Presence (POP).</a:t>
            </a:r>
          </a:p>
          <a:p>
            <a:pPr>
              <a:buFont typeface="Arial" pitchFamily="34" charset="0"/>
              <a:buChar char="•"/>
            </a:pPr>
            <a:r>
              <a:rPr lang="en-US" sz="1600" dirty="0"/>
              <a:t>Tier 3 ISPs connect homes and businesses to the internet</a:t>
            </a:r>
          </a:p>
          <a:p>
            <a:pPr>
              <a:buFont typeface="Arial" pitchFamily="34" charset="0"/>
              <a:buChar char="•"/>
            </a:pPr>
            <a:r>
              <a:rPr lang="en-US" sz="1600" dirty="0"/>
              <a:t>Network protocols specify many features of network communication such as message encoding, message formatting and encapsulation, and delivery options.</a:t>
            </a:r>
          </a:p>
          <a:p>
            <a:pPr>
              <a:buFont typeface="Arial" pitchFamily="34" charset="0"/>
              <a:buChar char="•"/>
            </a:pPr>
            <a:r>
              <a:rPr lang="en-US" sz="1600" dirty="0"/>
              <a:t>Protocols specify how messages are structured and the way that networking devices share information about pathways to other networks. </a:t>
            </a:r>
          </a:p>
        </p:txBody>
      </p:sp>
    </p:spTree>
    <p:extLst>
      <p:ext uri="{BB962C8B-B14F-4D97-AF65-F5344CB8AC3E}">
        <p14:creationId xmlns:p14="http://schemas.microsoft.com/office/powerpoint/2010/main" val="3792951178"/>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5817140" cy="757551"/>
          </a:xfrm>
        </p:spPr>
        <p:txBody>
          <a:bodyPr/>
          <a:lstStyle/>
          <a:p>
            <a:r>
              <a:rPr lang="en-US" altLang="en-US" sz="1600" dirty="0"/>
              <a:t>Network Protocols Summary</a:t>
            </a:r>
            <a:br>
              <a:rPr lang="en-US" altLang="en-US" dirty="0"/>
            </a:br>
            <a:r>
              <a:rPr lang="en-US" altLang="en-US" dirty="0"/>
              <a:t>What Did I Learn in this Module? (Contd.)</a:t>
            </a:r>
            <a:endParaRPr lang="en-CA" altLang="en-US" dirty="0"/>
          </a:p>
        </p:txBody>
      </p:sp>
      <p:sp>
        <p:nvSpPr>
          <p:cNvPr id="13315" name="Content Placeholder 2"/>
          <p:cNvSpPr>
            <a:spLocks noGrp="1"/>
          </p:cNvSpPr>
          <p:nvPr>
            <p:ph idx="1"/>
          </p:nvPr>
        </p:nvSpPr>
        <p:spPr>
          <a:xfrm>
            <a:off x="151929" y="786297"/>
            <a:ext cx="8840141" cy="3794790"/>
          </a:xfrm>
        </p:spPr>
        <p:txBody>
          <a:bodyPr/>
          <a:lstStyle/>
          <a:p>
            <a:pPr>
              <a:buFont typeface="Arial" pitchFamily="34" charset="0"/>
              <a:buChar char="•"/>
            </a:pPr>
            <a:r>
              <a:rPr lang="en-US" sz="1600" dirty="0"/>
              <a:t>Common protocols at the application layer of the suite are DNS, DHCP, POP3, and HTTPS.</a:t>
            </a:r>
          </a:p>
          <a:p>
            <a:pPr>
              <a:buFont typeface="Arial" pitchFamily="34" charset="0"/>
              <a:buChar char="•"/>
            </a:pPr>
            <a:r>
              <a:rPr lang="en-US" sz="1600" dirty="0"/>
              <a:t>The OSI model has seven layers. The TCP/IP model has four layers.</a:t>
            </a:r>
          </a:p>
          <a:p>
            <a:pPr marL="169863" lvl="2">
              <a:spcBef>
                <a:spcPts val="600"/>
              </a:spcBef>
              <a:spcAft>
                <a:spcPts val="600"/>
              </a:spcAft>
              <a:buClr>
                <a:schemeClr val="tx2"/>
              </a:buClr>
              <a:buSzPct val="90000"/>
              <a:buFont typeface="Arial" pitchFamily="34" charset="0"/>
              <a:buChar char="•"/>
            </a:pPr>
            <a:r>
              <a:rPr lang="en-US" sz="1600" dirty="0"/>
              <a:t>Data is broken into a series of smaller pieces and sent over the network. This is called segmentation. </a:t>
            </a:r>
          </a:p>
          <a:p>
            <a:pPr marL="169863" lvl="2">
              <a:spcBef>
                <a:spcPts val="600"/>
              </a:spcBef>
              <a:spcAft>
                <a:spcPts val="600"/>
              </a:spcAft>
              <a:buClr>
                <a:schemeClr val="tx2"/>
              </a:buClr>
              <a:buSzPct val="90000"/>
              <a:buFont typeface="Arial" pitchFamily="34" charset="0"/>
              <a:buChar char="•"/>
            </a:pPr>
            <a:r>
              <a:rPr lang="en-US" sz="1600" dirty="0"/>
              <a:t>Increased speed is gained because many data conversations can happen at the same time on the network. This is called multiplexing. </a:t>
            </a:r>
          </a:p>
          <a:p>
            <a:pPr marL="169863" lvl="2">
              <a:spcBef>
                <a:spcPts val="600"/>
              </a:spcBef>
              <a:spcAft>
                <a:spcPts val="600"/>
              </a:spcAft>
              <a:buClr>
                <a:schemeClr val="tx2"/>
              </a:buClr>
              <a:buSzPct val="90000"/>
              <a:buFont typeface="Arial" pitchFamily="34" charset="0"/>
              <a:buChar char="•"/>
            </a:pPr>
            <a:r>
              <a:rPr lang="en-US" sz="1600" dirty="0"/>
              <a:t>As data is passed down the protocol stack to be sent, different information is added by each layer. This process is called encapsulation. </a:t>
            </a:r>
          </a:p>
          <a:p>
            <a:pPr marL="169863" lvl="2">
              <a:spcBef>
                <a:spcPts val="600"/>
              </a:spcBef>
              <a:spcAft>
                <a:spcPts val="600"/>
              </a:spcAft>
              <a:buClr>
                <a:schemeClr val="tx2"/>
              </a:buClr>
              <a:buSzPct val="90000"/>
              <a:buFont typeface="Arial" pitchFamily="34" charset="0"/>
              <a:buChar char="•"/>
            </a:pPr>
            <a:r>
              <a:rPr lang="en-US" sz="1600" dirty="0"/>
              <a:t>The form that data takes at different layer is called a protocol data unit (PDU)</a:t>
            </a:r>
          </a:p>
          <a:p>
            <a:pPr marL="169863" lvl="2">
              <a:spcBef>
                <a:spcPts val="600"/>
              </a:spcBef>
              <a:spcAft>
                <a:spcPts val="600"/>
              </a:spcAft>
              <a:buClr>
                <a:schemeClr val="tx2"/>
              </a:buClr>
              <a:buSzPct val="90000"/>
              <a:buFont typeface="Arial" pitchFamily="34" charset="0"/>
              <a:buChar char="•"/>
            </a:pPr>
            <a:r>
              <a:rPr lang="en-US" sz="1600" dirty="0"/>
              <a:t>De-encapsulation is the process used by a receiving device to remove one or more of the protocol headers. </a:t>
            </a:r>
          </a:p>
          <a:p>
            <a:pPr marL="0" lvl="2" indent="0">
              <a:spcBef>
                <a:spcPts val="600"/>
              </a:spcBef>
              <a:spcAft>
                <a:spcPts val="600"/>
              </a:spcAft>
              <a:buClr>
                <a:schemeClr val="tx2"/>
              </a:buClr>
              <a:buSzPct val="90000"/>
              <a:buNone/>
            </a:pPr>
            <a:endParaRPr lang="en-US" sz="1600" dirty="0"/>
          </a:p>
        </p:txBody>
      </p:sp>
    </p:spTree>
    <p:extLst>
      <p:ext uri="{BB962C8B-B14F-4D97-AF65-F5344CB8AC3E}">
        <p14:creationId xmlns:p14="http://schemas.microsoft.com/office/powerpoint/2010/main" val="289244573"/>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1"/>
          <p:cNvSpPr>
            <a:spLocks noGrp="1" noChangeArrowheads="1"/>
          </p:cNvSpPr>
          <p:nvPr>
            <p:ph type="title"/>
          </p:nvPr>
        </p:nvSpPr>
        <p:spPr/>
        <p:txBody>
          <a:bodyPr/>
          <a:lstStyle/>
          <a:p>
            <a:pPr eaLnBrk="1" hangingPunct="1"/>
            <a:r>
              <a:rPr lang="en-US" sz="1400" dirty="0">
                <a:latin typeface="Arial" charset="0"/>
              </a:rPr>
              <a:t>Module 5</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579161176"/>
              </p:ext>
            </p:extLst>
          </p:nvPr>
        </p:nvGraphicFramePr>
        <p:xfrm>
          <a:off x="335666" y="838271"/>
          <a:ext cx="8461093" cy="2527500"/>
        </p:xfrm>
        <a:graphic>
          <a:graphicData uri="http://schemas.openxmlformats.org/drawingml/2006/table">
            <a:tbl>
              <a:tblPr firstRow="1" bandRow="1">
                <a:tableStyleId>{F5AB1C69-6EDB-4FF4-983F-18BD219EF322}</a:tableStyleId>
              </a:tblPr>
              <a:tblGrid>
                <a:gridCol w="4019427">
                  <a:extLst>
                    <a:ext uri="{9D8B030D-6E8A-4147-A177-3AD203B41FA5}">
                      <a16:colId xmlns:a16="http://schemas.microsoft.com/office/drawing/2014/main" val="2731093094"/>
                    </a:ext>
                  </a:extLst>
                </a:gridCol>
                <a:gridCol w="4441666">
                  <a:extLst>
                    <a:ext uri="{9D8B030D-6E8A-4147-A177-3AD203B41FA5}">
                      <a16:colId xmlns:a16="http://schemas.microsoft.com/office/drawing/2014/main" val="2353496225"/>
                    </a:ext>
                  </a:extLst>
                </a:gridCol>
              </a:tblGrid>
              <a:tr h="2527500">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Small</a:t>
                      </a:r>
                      <a:r>
                        <a:rPr lang="en-US" sz="1600" b="0" baseline="0" dirty="0">
                          <a:solidFill>
                            <a:schemeClr val="tx1"/>
                          </a:solidFill>
                          <a:latin typeface="+mn-lt"/>
                        </a:rPr>
                        <a:t> office and home office (SOHO)</a:t>
                      </a:r>
                      <a:endParaRPr lang="en-US" sz="1600" b="0" dirty="0">
                        <a:solidFill>
                          <a:schemeClr val="tx1"/>
                        </a:solidFill>
                        <a:latin typeface="+mn-lt"/>
                      </a:endParaRPr>
                    </a:p>
                    <a:p>
                      <a:pPr marL="173038" indent="-173038">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Peer-to-peer</a:t>
                      </a:r>
                    </a:p>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b="0" kern="1200" dirty="0">
                          <a:solidFill>
                            <a:schemeClr val="tx1"/>
                          </a:solidFill>
                          <a:latin typeface="+mn-lt"/>
                          <a:ea typeface="+mn-ea"/>
                          <a:cs typeface="+mn-cs"/>
                        </a:rPr>
                        <a:t>Internet Exchange Point (IXP).</a:t>
                      </a:r>
                    </a:p>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b="0" kern="1200" dirty="0">
                          <a:solidFill>
                            <a:schemeClr val="tx1"/>
                          </a:solidFill>
                          <a:latin typeface="+mn-lt"/>
                          <a:ea typeface="+mn-ea"/>
                          <a:cs typeface="+mn-cs"/>
                        </a:rPr>
                        <a:t>Point Of Presence (POP)</a:t>
                      </a:r>
                    </a:p>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b="0" kern="1200" dirty="0">
                          <a:solidFill>
                            <a:schemeClr val="tx1"/>
                          </a:solidFill>
                          <a:latin typeface="+mn-lt"/>
                          <a:ea typeface="+mn-ea"/>
                          <a:cs typeface="+mn-cs"/>
                        </a:rPr>
                        <a:t>Bring Your Own Device (BYOD)</a:t>
                      </a: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spcBef>
                          <a:spcPts val="200"/>
                        </a:spcBef>
                        <a:spcAft>
                          <a:spcPts val="200"/>
                        </a:spcAft>
                        <a:buFont typeface="Arial" panose="020B0604020202020204" pitchFamily="34" charset="0"/>
                        <a:buChar char="•"/>
                      </a:pPr>
                      <a:r>
                        <a:rPr lang="en-US" sz="1600" b="0" baseline="0" dirty="0">
                          <a:solidFill>
                            <a:schemeClr val="tx1"/>
                          </a:solidFill>
                          <a:latin typeface="+mn-lt"/>
                        </a:rPr>
                        <a:t>Internet service provider (ISP)</a:t>
                      </a:r>
                    </a:p>
                    <a:p>
                      <a:pPr marL="285750" indent="-285750">
                        <a:spcBef>
                          <a:spcPts val="200"/>
                        </a:spcBef>
                        <a:spcAft>
                          <a:spcPts val="200"/>
                        </a:spcAft>
                        <a:buFont typeface="Arial" panose="020B0604020202020204" pitchFamily="34" charset="0"/>
                        <a:buChar char="•"/>
                      </a:pPr>
                      <a:r>
                        <a:rPr lang="en-US" sz="1600" b="0" baseline="0" dirty="0">
                          <a:solidFill>
                            <a:schemeClr val="tx1"/>
                          </a:solidFill>
                          <a:latin typeface="+mn-lt"/>
                        </a:rPr>
                        <a:t>Transmission control protocol (TCP)</a:t>
                      </a:r>
                    </a:p>
                    <a:p>
                      <a:pPr marL="285750" indent="-285750">
                        <a:spcBef>
                          <a:spcPts val="200"/>
                        </a:spcBef>
                        <a:spcAft>
                          <a:spcPts val="200"/>
                        </a:spcAft>
                        <a:buFont typeface="Arial" panose="020B0604020202020204" pitchFamily="34" charset="0"/>
                        <a:buChar char="•"/>
                      </a:pPr>
                      <a:r>
                        <a:rPr lang="en-US" sz="1600" b="0" baseline="0" dirty="0">
                          <a:solidFill>
                            <a:schemeClr val="tx1"/>
                          </a:solidFill>
                          <a:latin typeface="+mn-lt"/>
                        </a:rPr>
                        <a:t>User Datagram Protocol (UDP)</a:t>
                      </a:r>
                    </a:p>
                    <a:p>
                      <a:pPr marL="285750" indent="-285750">
                        <a:spcBef>
                          <a:spcPts val="200"/>
                        </a:spcBef>
                        <a:spcAft>
                          <a:spcPts val="200"/>
                        </a:spcAft>
                        <a:buFont typeface="Arial" panose="020B0604020202020204" pitchFamily="34" charset="0"/>
                        <a:buChar char="•"/>
                      </a:pPr>
                      <a:r>
                        <a:rPr lang="en-US" sz="1600" b="0" baseline="0" dirty="0">
                          <a:solidFill>
                            <a:schemeClr val="tx1"/>
                          </a:solidFill>
                          <a:latin typeface="+mn-lt"/>
                        </a:rPr>
                        <a:t>Open System Interconnection (OSI)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3399497809"/>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Best Practices</a:t>
            </a:r>
          </a:p>
        </p:txBody>
      </p:sp>
      <p:sp>
        <p:nvSpPr>
          <p:cNvPr id="11266" name="Content Placeholder 1"/>
          <p:cNvSpPr>
            <a:spLocks noGrp="1" noChangeArrowheads="1"/>
          </p:cNvSpPr>
          <p:nvPr>
            <p:ph idx="1"/>
          </p:nvPr>
        </p:nvSpPr>
        <p:spPr>
          <a:xfrm>
            <a:off x="144065" y="798945"/>
            <a:ext cx="8853286" cy="3909242"/>
          </a:xfrm>
        </p:spPr>
        <p:txBody>
          <a:bodyPr/>
          <a:lstStyle/>
          <a:p>
            <a:pPr marL="0" indent="0">
              <a:lnSpc>
                <a:spcPct val="85000"/>
              </a:lnSpc>
              <a:spcBef>
                <a:spcPct val="30000"/>
              </a:spcBef>
              <a:buNone/>
            </a:pPr>
            <a:r>
              <a:rPr lang="en-US" sz="1600" dirty="0"/>
              <a:t>Prior to teaching Module 5,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endParaRPr lang="en-US" sz="1600" dirty="0"/>
          </a:p>
          <a:p>
            <a:pPr marL="0" indent="0">
              <a:lnSpc>
                <a:spcPct val="85000"/>
              </a:lnSpc>
              <a:spcBef>
                <a:spcPct val="30000"/>
              </a:spcBef>
              <a:buNone/>
            </a:pPr>
            <a:r>
              <a:rPr lang="en-US" sz="1600" b="1" dirty="0"/>
              <a:t>Topic 5.1</a:t>
            </a:r>
          </a:p>
          <a:p>
            <a:pPr marL="166688" indent="-166688">
              <a:lnSpc>
                <a:spcPct val="85000"/>
              </a:lnSpc>
              <a:spcBef>
                <a:spcPct val="30000"/>
              </a:spcBef>
              <a:buFont typeface="Arial" panose="020B0604020202020204" pitchFamily="34" charset="0"/>
              <a:buChar char="•"/>
            </a:pPr>
            <a:r>
              <a:rPr lang="en-US" sz="1600" dirty="0"/>
              <a:t>Ask the participants to share their understanding of the networks and their ranges.</a:t>
            </a:r>
          </a:p>
          <a:p>
            <a:pPr marL="166688" indent="-166688">
              <a:lnSpc>
                <a:spcPct val="85000"/>
              </a:lnSpc>
              <a:spcBef>
                <a:spcPct val="30000"/>
              </a:spcBef>
              <a:buFont typeface="Arial" panose="020B0604020202020204" pitchFamily="34" charset="0"/>
              <a:buChar char="•"/>
            </a:pPr>
            <a:r>
              <a:rPr lang="en-US" sz="1600" dirty="0"/>
              <a:t>Ask the class what do they know about </a:t>
            </a:r>
            <a:r>
              <a:rPr lang="en-IN" sz="1600" dirty="0"/>
              <a:t>client-server communications.</a:t>
            </a:r>
          </a:p>
          <a:p>
            <a:pPr marL="166688" indent="-166688">
              <a:lnSpc>
                <a:spcPct val="85000"/>
              </a:lnSpc>
              <a:spcBef>
                <a:spcPct val="30000"/>
              </a:spcBef>
              <a:buFont typeface="Arial" panose="020B0604020202020204" pitchFamily="34" charset="0"/>
              <a:buChar char="•"/>
            </a:pPr>
            <a:r>
              <a:rPr lang="en-IN" sz="1600" dirty="0"/>
              <a:t>Ask the class to share any general example of network communication session.</a:t>
            </a:r>
          </a:p>
          <a:p>
            <a:pPr marL="166688" indent="-166688">
              <a:lnSpc>
                <a:spcPct val="85000"/>
              </a:lnSpc>
              <a:spcBef>
                <a:spcPct val="30000"/>
              </a:spcBef>
              <a:buFont typeface="Arial" panose="020B0604020202020204" pitchFamily="34" charset="0"/>
              <a:buChar char="•"/>
            </a:pPr>
            <a:r>
              <a:rPr lang="en-IN" sz="1600" dirty="0"/>
              <a:t>Show an example of a network to the class and let them trace the path and share their understanding.</a:t>
            </a:r>
          </a:p>
          <a:p>
            <a:pPr marL="733425" lvl="1" indent="-285750">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9976613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Best Practices (Contd.)</a:t>
            </a:r>
          </a:p>
        </p:txBody>
      </p:sp>
      <p:sp>
        <p:nvSpPr>
          <p:cNvPr id="11266" name="Content Placeholder 1"/>
          <p:cNvSpPr>
            <a:spLocks noGrp="1" noChangeArrowheads="1"/>
          </p:cNvSpPr>
          <p:nvPr>
            <p:ph idx="1"/>
          </p:nvPr>
        </p:nvSpPr>
        <p:spPr>
          <a:xfrm>
            <a:off x="145357" y="655404"/>
            <a:ext cx="8998642" cy="4034162"/>
          </a:xfrm>
        </p:spPr>
        <p:txBody>
          <a:bodyPr/>
          <a:lstStyle/>
          <a:p>
            <a:pPr marL="0" indent="0">
              <a:lnSpc>
                <a:spcPct val="85000"/>
              </a:lnSpc>
              <a:spcBef>
                <a:spcPct val="30000"/>
              </a:spcBef>
              <a:buNone/>
            </a:pPr>
            <a:r>
              <a:rPr lang="en-US" altLang="ja-JP" sz="1600" b="1" dirty="0"/>
              <a:t>Topic 5.2</a:t>
            </a:r>
          </a:p>
          <a:p>
            <a:pPr marL="285750" lvl="1" indent="-285750">
              <a:lnSpc>
                <a:spcPct val="85000"/>
              </a:lnSpc>
              <a:spcBef>
                <a:spcPct val="30000"/>
              </a:spcBef>
              <a:spcAft>
                <a:spcPts val="600"/>
              </a:spcAft>
              <a:buSzPct val="100000"/>
            </a:pPr>
            <a:r>
              <a:rPr lang="en-US" sz="1600" dirty="0"/>
              <a:t>Ask the learners what do they know about network protocols.</a:t>
            </a:r>
          </a:p>
          <a:p>
            <a:pPr marL="285750" lvl="1" indent="-285750">
              <a:lnSpc>
                <a:spcPct val="85000"/>
              </a:lnSpc>
              <a:spcBef>
                <a:spcPct val="30000"/>
              </a:spcBef>
              <a:spcAft>
                <a:spcPts val="600"/>
              </a:spcAft>
              <a:buSzPct val="100000"/>
            </a:pPr>
            <a:r>
              <a:rPr lang="en-US" sz="1600" dirty="0"/>
              <a:t>Form an interactive session with the class by giving real time examples on message formatting and encapsulation and ask some related questions in the session.</a:t>
            </a:r>
          </a:p>
          <a:p>
            <a:pPr marL="285750" lvl="1" indent="-285750">
              <a:lnSpc>
                <a:spcPct val="85000"/>
              </a:lnSpc>
              <a:spcBef>
                <a:spcPct val="30000"/>
              </a:spcBef>
              <a:spcAft>
                <a:spcPts val="600"/>
              </a:spcAft>
              <a:buSzPct val="100000"/>
            </a:pPr>
            <a:r>
              <a:rPr lang="en-US" sz="1600" dirty="0"/>
              <a:t>Brief the methods of communication and then ask the learners to explain.</a:t>
            </a:r>
          </a:p>
          <a:p>
            <a:pPr marL="285750" lvl="1" indent="-285750">
              <a:lnSpc>
                <a:spcPct val="85000"/>
              </a:lnSpc>
              <a:spcBef>
                <a:spcPct val="30000"/>
              </a:spcBef>
              <a:spcAft>
                <a:spcPts val="600"/>
              </a:spcAft>
              <a:buSzPct val="100000"/>
            </a:pPr>
            <a:r>
              <a:rPr lang="en-US" sz="1600" dirty="0"/>
              <a:t>Question the participants about their knowledge on OSI reference model and TCP/IP protocol model.</a:t>
            </a:r>
          </a:p>
          <a:p>
            <a:pPr marL="0" indent="0">
              <a:lnSpc>
                <a:spcPct val="85000"/>
              </a:lnSpc>
              <a:spcBef>
                <a:spcPct val="30000"/>
              </a:spcBef>
              <a:buNone/>
            </a:pPr>
            <a:r>
              <a:rPr lang="en-US" sz="1600" b="1" dirty="0"/>
              <a:t>Topic 5.3</a:t>
            </a:r>
          </a:p>
          <a:p>
            <a:pPr marL="285750" lvl="1" indent="-285750">
              <a:lnSpc>
                <a:spcPct val="85000"/>
              </a:lnSpc>
              <a:spcBef>
                <a:spcPct val="30000"/>
              </a:spcBef>
              <a:spcAft>
                <a:spcPts val="600"/>
              </a:spcAft>
              <a:buSzPct val="100000"/>
            </a:pPr>
            <a:r>
              <a:rPr lang="en-US" sz="1600" dirty="0"/>
              <a:t>Explain the class about segmentation and multiplexing and then ask them to find the basic difference.</a:t>
            </a:r>
          </a:p>
          <a:p>
            <a:pPr marL="285750" lvl="1" indent="-285750">
              <a:lnSpc>
                <a:spcPct val="85000"/>
              </a:lnSpc>
              <a:spcBef>
                <a:spcPct val="30000"/>
              </a:spcBef>
              <a:spcAft>
                <a:spcPts val="600"/>
              </a:spcAft>
              <a:buSzPct val="100000"/>
            </a:pPr>
            <a:r>
              <a:rPr lang="en-US" sz="1600" dirty="0"/>
              <a:t>Briefly explain sequencing and then ask the learners about the importance of sequencing in segmenting messages.</a:t>
            </a:r>
          </a:p>
          <a:p>
            <a:pPr marL="285750" lvl="1" indent="-285750">
              <a:lnSpc>
                <a:spcPct val="85000"/>
              </a:lnSpc>
              <a:spcBef>
                <a:spcPct val="30000"/>
              </a:spcBef>
              <a:spcAft>
                <a:spcPts val="600"/>
              </a:spcAft>
              <a:buSzPct val="100000"/>
            </a:pPr>
            <a:r>
              <a:rPr lang="en-US" sz="1600" dirty="0"/>
              <a:t>Explain encapsulation and de-encapsulation to the class.</a:t>
            </a:r>
            <a:endParaRPr lang="en-US" dirty="0"/>
          </a:p>
          <a:p>
            <a:pPr marL="0" indent="0">
              <a:lnSpc>
                <a:spcPct val="85000"/>
              </a:lnSpc>
              <a:spcBef>
                <a:spcPct val="30000"/>
              </a:spcBef>
              <a:buNone/>
            </a:pPr>
            <a:endParaRPr lang="en-US" sz="1400"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40519868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699592"/>
            <a:ext cx="6672708" cy="1508188"/>
          </a:xfrm>
        </p:spPr>
        <p:txBody>
          <a:bodyPr/>
          <a:lstStyle/>
          <a:p>
            <a:r>
              <a:rPr lang="en-US" dirty="0">
                <a:solidFill>
                  <a:schemeClr val="accent5">
                    <a:lumMod val="40000"/>
                    <a:lumOff val="60000"/>
                  </a:schemeClr>
                </a:solidFill>
              </a:rPr>
              <a:t>Module 5:Network Protocols</a:t>
            </a:r>
            <a:endParaRPr lang="en-US" dirty="0">
              <a:solidFill>
                <a:srgbClr val="FF0000"/>
              </a:solidFill>
            </a:endParaRP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CyberOps  Associates v1.0</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Content Placeholder 1"/>
          <p:cNvSpPr>
            <a:spLocks noGrp="1" noChangeArrowheads="1"/>
          </p:cNvSpPr>
          <p:nvPr>
            <p:ph idx="1"/>
          </p:nvPr>
        </p:nvSpPr>
        <p:spPr>
          <a:xfrm>
            <a:off x="99461" y="654206"/>
            <a:ext cx="8731272" cy="827461"/>
          </a:xfrm>
        </p:spPr>
        <p:txBody>
          <a:bodyPr/>
          <a:lstStyle/>
          <a:p>
            <a:pPr marL="0" indent="0">
              <a:buNone/>
            </a:pPr>
            <a:r>
              <a:rPr lang="en-US" sz="1600" b="1" dirty="0"/>
              <a:t>Module Title:</a:t>
            </a:r>
            <a:r>
              <a:rPr lang="en-US" sz="1600" dirty="0"/>
              <a:t> Network Protocols</a:t>
            </a:r>
          </a:p>
          <a:p>
            <a:pPr marL="0" indent="0">
              <a:buNone/>
            </a:pPr>
            <a:r>
              <a:rPr lang="en-US" sz="1600" b="1" dirty="0"/>
              <a:t>Module Objective:</a:t>
            </a:r>
            <a:r>
              <a:rPr lang="en-US" sz="1600" dirty="0"/>
              <a:t> Explain how protocols enable network operations.</a:t>
            </a:r>
          </a:p>
          <a:p>
            <a:pPr>
              <a:lnSpc>
                <a:spcPct val="85000"/>
              </a:lnSpc>
              <a:spcBef>
                <a:spcPct val="30000"/>
              </a:spcBef>
              <a:buFont typeface="Arial" pitchFamily="34" charset="0"/>
              <a:buChar char="•"/>
            </a:pPr>
            <a:endParaRPr lang="en-US" sz="1600" dirty="0"/>
          </a:p>
          <a:p>
            <a:pPr marL="375047" indent="-285750">
              <a:spcBef>
                <a:spcPct val="30000"/>
              </a:spcBef>
              <a:buFont typeface="Arial" pitchFamily="34" charset="0"/>
              <a:buChar char="•"/>
            </a:pPr>
            <a:endParaRPr lang="en-US" dirty="0"/>
          </a:p>
        </p:txBody>
      </p:sp>
      <p:graphicFrame>
        <p:nvGraphicFramePr>
          <p:cNvPr id="5" name="Table 4">
            <a:extLst>
              <a:ext uri="{FF2B5EF4-FFF2-40B4-BE49-F238E27FC236}">
                <a16:creationId xmlns:a16="http://schemas.microsoft.com/office/drawing/2014/main" id="{88046F31-0EFC-49FA-B7B9-342484221FC4}"/>
              </a:ext>
            </a:extLst>
          </p:cNvPr>
          <p:cNvGraphicFramePr>
            <a:graphicFrameLocks noGrp="1"/>
          </p:cNvGraphicFramePr>
          <p:nvPr>
            <p:extLst>
              <p:ext uri="{D42A27DB-BD31-4B8C-83A1-F6EECF244321}">
                <p14:modId xmlns:p14="http://schemas.microsoft.com/office/powerpoint/2010/main" val="1718449875"/>
              </p:ext>
            </p:extLst>
          </p:nvPr>
        </p:nvGraphicFramePr>
        <p:xfrm>
          <a:off x="342900" y="1698539"/>
          <a:ext cx="8267699" cy="1675473"/>
        </p:xfrm>
        <a:graphic>
          <a:graphicData uri="http://schemas.openxmlformats.org/drawingml/2006/table">
            <a:tbl>
              <a:tblPr firstRow="1" firstCol="1" bandRow="1">
                <a:tableStyleId>{5C22544A-7EE6-4342-B048-85BDC9FD1C3A}</a:tableStyleId>
              </a:tblPr>
              <a:tblGrid>
                <a:gridCol w="2919042">
                  <a:extLst>
                    <a:ext uri="{9D8B030D-6E8A-4147-A177-3AD203B41FA5}">
                      <a16:colId xmlns:a16="http://schemas.microsoft.com/office/drawing/2014/main" val="399010295"/>
                    </a:ext>
                  </a:extLst>
                </a:gridCol>
                <a:gridCol w="5348657">
                  <a:extLst>
                    <a:ext uri="{9D8B030D-6E8A-4147-A177-3AD203B41FA5}">
                      <a16:colId xmlns:a16="http://schemas.microsoft.com/office/drawing/2014/main" val="3417728144"/>
                    </a:ext>
                  </a:extLst>
                </a:gridCol>
              </a:tblGrid>
              <a:tr h="369846">
                <a:tc>
                  <a:txBody>
                    <a:bodyPr/>
                    <a:lstStyle/>
                    <a:p>
                      <a:pPr marL="0" marR="0" algn="ctr">
                        <a:lnSpc>
                          <a:spcPct val="107000"/>
                        </a:lnSpc>
                        <a:spcBef>
                          <a:spcPts val="0"/>
                        </a:spcBef>
                        <a:spcAft>
                          <a:spcPts val="0"/>
                        </a:spcAft>
                      </a:pPr>
                      <a:r>
                        <a:rPr lang="en-US" sz="11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gn="ctr">
                        <a:lnSpc>
                          <a:spcPct val="107000"/>
                        </a:lnSpc>
                        <a:spcBef>
                          <a:spcPts val="0"/>
                        </a:spcBef>
                        <a:spcAft>
                          <a:spcPts val="0"/>
                        </a:spcAft>
                      </a:pPr>
                      <a:r>
                        <a:rPr lang="en-US" sz="11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64302898"/>
                  </a:ext>
                </a:extLst>
              </a:tr>
              <a:tr h="435209">
                <a:tc>
                  <a:txBody>
                    <a:bodyPr/>
                    <a:lstStyle/>
                    <a:p>
                      <a:pPr fontAlgn="ctr"/>
                      <a:r>
                        <a:rPr lang="en-US" sz="1100" b="1" dirty="0">
                          <a:effectLst/>
                        </a:rPr>
                        <a:t>Network Communications Process</a:t>
                      </a:r>
                    </a:p>
                  </a:txBody>
                  <a:tcPr marL="47625" marR="47625" marT="47625" marB="47625" anchor="ctr"/>
                </a:tc>
                <a:tc>
                  <a:txBody>
                    <a:bodyPr/>
                    <a:lstStyle/>
                    <a:p>
                      <a:pPr fontAlgn="ctr"/>
                      <a:r>
                        <a:rPr lang="en-US" sz="1100" b="0" dirty="0">
                          <a:effectLst/>
                        </a:rPr>
                        <a:t>Explain the basic operation of data networked communications.</a:t>
                      </a:r>
                    </a:p>
                  </a:txBody>
                  <a:tcPr marL="47625" marR="47625" marT="47625" marB="47625" anchor="ctr"/>
                </a:tc>
                <a:extLst>
                  <a:ext uri="{0D108BD9-81ED-4DB2-BD59-A6C34878D82A}">
                    <a16:rowId xmlns:a16="http://schemas.microsoft.com/office/drawing/2014/main" val="3530891527"/>
                  </a:ext>
                </a:extLst>
              </a:tr>
              <a:tr h="435209">
                <a:tc>
                  <a:txBody>
                    <a:bodyPr/>
                    <a:lstStyle/>
                    <a:p>
                      <a:pPr fontAlgn="ctr"/>
                      <a:r>
                        <a:rPr lang="en-US" sz="1100" b="1" dirty="0">
                          <a:effectLst/>
                        </a:rPr>
                        <a:t>Communications Protocols</a:t>
                      </a:r>
                    </a:p>
                  </a:txBody>
                  <a:tcPr marL="47625" marR="47625" marT="47625" marB="47625" anchor="ctr"/>
                </a:tc>
                <a:tc>
                  <a:txBody>
                    <a:bodyPr/>
                    <a:lstStyle/>
                    <a:p>
                      <a:pPr fontAlgn="ctr"/>
                      <a:r>
                        <a:rPr lang="en-US" sz="1100" b="0" dirty="0">
                          <a:effectLst/>
                        </a:rPr>
                        <a:t>Explain how protocols enable network operations.</a:t>
                      </a:r>
                    </a:p>
                  </a:txBody>
                  <a:tcPr marL="47625" marR="47625" marT="47625" marB="47625" anchor="ctr"/>
                </a:tc>
                <a:extLst>
                  <a:ext uri="{0D108BD9-81ED-4DB2-BD59-A6C34878D82A}">
                    <a16:rowId xmlns:a16="http://schemas.microsoft.com/office/drawing/2014/main" val="662892947"/>
                  </a:ext>
                </a:extLst>
              </a:tr>
              <a:tr h="435209">
                <a:tc>
                  <a:txBody>
                    <a:bodyPr/>
                    <a:lstStyle/>
                    <a:p>
                      <a:pPr fontAlgn="ctr"/>
                      <a:r>
                        <a:rPr lang="en-US" sz="1100" b="1" dirty="0">
                          <a:effectLst/>
                        </a:rPr>
                        <a:t>Data Encapsulation</a:t>
                      </a:r>
                    </a:p>
                  </a:txBody>
                  <a:tcPr marL="47625" marR="47625" marT="47625" marB="47625" anchor="ctr"/>
                </a:tc>
                <a:tc>
                  <a:txBody>
                    <a:bodyPr/>
                    <a:lstStyle/>
                    <a:p>
                      <a:pPr fontAlgn="ctr"/>
                      <a:r>
                        <a:rPr lang="en-US" sz="1100" b="0" dirty="0">
                          <a:effectLst/>
                        </a:rPr>
                        <a:t>Explain how data encapsulation allows data to be transported across the network.</a:t>
                      </a:r>
                    </a:p>
                  </a:txBody>
                  <a:tcPr marL="47625" marR="47625" marT="47625" marB="47625" anchor="ctr"/>
                </a:tc>
                <a:extLst>
                  <a:ext uri="{0D108BD9-81ED-4DB2-BD59-A6C34878D82A}">
                    <a16:rowId xmlns:a16="http://schemas.microsoft.com/office/drawing/2014/main" val="4123186834"/>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31110</TotalTime>
  <Words>6158</Words>
  <Application>Microsoft Macintosh PowerPoint</Application>
  <PresentationFormat>On-screen Show (16:9)</PresentationFormat>
  <Paragraphs>703</Paragraphs>
  <Slides>59</Slides>
  <Notes>59</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CiscoSans</vt:lpstr>
      <vt:lpstr>CiscoSans ExtraLight</vt:lpstr>
      <vt:lpstr>Courier New</vt:lpstr>
      <vt:lpstr>Wingdings</vt:lpstr>
      <vt:lpstr>Default Theme</vt:lpstr>
      <vt:lpstr>Module 5:Network Protocols</vt:lpstr>
      <vt:lpstr>Instructor Materials – Module 5 Planning Guide</vt:lpstr>
      <vt:lpstr>What to Expect in this Module</vt:lpstr>
      <vt:lpstr>Check Your Understanding</vt:lpstr>
      <vt:lpstr>Module 5: Activities</vt:lpstr>
      <vt:lpstr>Module 5: Best Practices</vt:lpstr>
      <vt:lpstr>Module 5: Best Practices (Contd.)</vt:lpstr>
      <vt:lpstr>Module 5:Network Protocols</vt:lpstr>
      <vt:lpstr>Module Objectives</vt:lpstr>
      <vt:lpstr>5.1 Network Communications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5.2 Communications Protocols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5.3 Data Encapsulation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5.4 Network Protocols Summary </vt:lpstr>
      <vt:lpstr>Network Protocols Summary  What Did I Learn in this Module?</vt:lpstr>
      <vt:lpstr>Network Protocols Summary What Did I Learn in this Module? (Contd.)</vt:lpstr>
      <vt:lpstr>Module 5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Deepali Mehrotra (dmehrotr)</cp:lastModifiedBy>
  <cp:revision>1737</cp:revision>
  <dcterms:created xsi:type="dcterms:W3CDTF">2016-08-22T22:27:36Z</dcterms:created>
  <dcterms:modified xsi:type="dcterms:W3CDTF">2020-08-20T14:23:50Z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