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60.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4"/>
  </p:notesMasterIdLst>
  <p:sldIdLst>
    <p:sldId id="513" r:id="rId2"/>
    <p:sldId id="730" r:id="rId3"/>
    <p:sldId id="1070" r:id="rId4"/>
    <p:sldId id="880" r:id="rId5"/>
    <p:sldId id="924" r:id="rId6"/>
    <p:sldId id="1052" r:id="rId7"/>
    <p:sldId id="1054" r:id="rId8"/>
    <p:sldId id="1178" r:id="rId9"/>
    <p:sldId id="1179" r:id="rId10"/>
    <p:sldId id="876" r:id="rId11"/>
    <p:sldId id="925" r:id="rId12"/>
    <p:sldId id="759" r:id="rId13"/>
    <p:sldId id="1124" r:id="rId14"/>
    <p:sldId id="1184" r:id="rId15"/>
    <p:sldId id="1125" r:id="rId16"/>
    <p:sldId id="1126" r:id="rId17"/>
    <p:sldId id="1128" r:id="rId18"/>
    <p:sldId id="1127" r:id="rId19"/>
    <p:sldId id="1129" r:id="rId20"/>
    <p:sldId id="1130" r:id="rId21"/>
    <p:sldId id="1131" r:id="rId22"/>
    <p:sldId id="1132" r:id="rId23"/>
    <p:sldId id="1133" r:id="rId24"/>
    <p:sldId id="1134" r:id="rId25"/>
    <p:sldId id="1136" r:id="rId26"/>
    <p:sldId id="1137" r:id="rId27"/>
    <p:sldId id="1140" r:id="rId28"/>
    <p:sldId id="1139" r:id="rId29"/>
    <p:sldId id="1141" r:id="rId30"/>
    <p:sldId id="1142" r:id="rId31"/>
    <p:sldId id="1143" r:id="rId32"/>
    <p:sldId id="1144" r:id="rId33"/>
    <p:sldId id="1146" r:id="rId34"/>
    <p:sldId id="1147" r:id="rId35"/>
    <p:sldId id="1148" r:id="rId36"/>
    <p:sldId id="1149" r:id="rId37"/>
    <p:sldId id="1151" r:id="rId38"/>
    <p:sldId id="1153" r:id="rId39"/>
    <p:sldId id="1154" r:id="rId40"/>
    <p:sldId id="1155" r:id="rId41"/>
    <p:sldId id="1156" r:id="rId42"/>
    <p:sldId id="1157" r:id="rId43"/>
    <p:sldId id="1159" r:id="rId44"/>
    <p:sldId id="1160" r:id="rId45"/>
    <p:sldId id="1162" r:id="rId46"/>
    <p:sldId id="1163" r:id="rId47"/>
    <p:sldId id="1164" r:id="rId48"/>
    <p:sldId id="1165" r:id="rId49"/>
    <p:sldId id="1168" r:id="rId50"/>
    <p:sldId id="1167" r:id="rId51"/>
    <p:sldId id="1183" r:id="rId52"/>
    <p:sldId id="1170" r:id="rId53"/>
    <p:sldId id="1171" r:id="rId54"/>
    <p:sldId id="1172" r:id="rId55"/>
    <p:sldId id="1173" r:id="rId56"/>
    <p:sldId id="1175" r:id="rId57"/>
    <p:sldId id="1176" r:id="rId58"/>
    <p:sldId id="1177" r:id="rId59"/>
    <p:sldId id="1044" r:id="rId60"/>
    <p:sldId id="1180" r:id="rId61"/>
    <p:sldId id="1050" r:id="rId62"/>
    <p:sldId id="291" r:id="rId63"/>
  </p:sldIdLst>
  <p:sldSz cx="9144000" cy="5143500" type="screen16x9"/>
  <p:notesSz cx="6858000" cy="9144000"/>
  <p:custDataLst>
    <p:tags r:id="rId6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597" userDrawn="1">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Sneha Alex" initials="SA" lastIdx="16"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FF"/>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71204" autoAdjust="0"/>
  </p:normalViewPr>
  <p:slideViewPr>
    <p:cSldViewPr snapToGrid="0" showGuides="1">
      <p:cViewPr varScale="1">
        <p:scale>
          <a:sx n="65" d="100"/>
          <a:sy n="65" d="100"/>
        </p:scale>
        <p:origin x="1616" y="44"/>
      </p:cViewPr>
      <p:guideLst>
        <p:guide orient="horz" pos="1597"/>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smtClean="0">
                <a:solidFill>
                  <a:srgbClr val="FF0000"/>
                </a:solidFill>
              </a:rPr>
              <a:t>CyberOps Associates </a:t>
            </a:r>
            <a:r>
              <a:rPr lang="en-US" b="0" dirty="0">
                <a:solidFill>
                  <a:srgbClr val="FF0000"/>
                </a:solidFill>
              </a:rPr>
              <a:t>v1.0</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Module </a:t>
            </a:r>
            <a:r>
              <a:rPr lang="en-US" sz="1200" b="0" dirty="0" smtClean="0">
                <a:solidFill>
                  <a:schemeClr val="accent5">
                    <a:lumMod val="40000"/>
                    <a:lumOff val="60000"/>
                  </a:schemeClr>
                </a:solidFill>
              </a:rPr>
              <a:t>6</a:t>
            </a:r>
            <a:r>
              <a:rPr lang="en-US" dirty="0" smtClean="0">
                <a:solidFill>
                  <a:schemeClr val="accent5">
                    <a:lumMod val="40000"/>
                    <a:lumOff val="60000"/>
                  </a:schemeClr>
                </a:solidFill>
              </a:rPr>
              <a:t>:Ethernet and Internet Protocol(IP)</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smtClean="0">
                <a:solidFill>
                  <a:srgbClr val="FF0000"/>
                </a:solidFill>
              </a:rPr>
              <a:t>CyberOps Associates </a:t>
            </a:r>
            <a:r>
              <a:rPr lang="en-US" b="0" dirty="0">
                <a:solidFill>
                  <a:srgbClr val="FF0000"/>
                </a:solidFill>
              </a:rPr>
              <a:t>v1.0</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Module </a:t>
            </a:r>
            <a:r>
              <a:rPr lang="en-US" dirty="0" smtClean="0">
                <a:solidFill>
                  <a:schemeClr val="accent5">
                    <a:lumMod val="40000"/>
                    <a:lumOff val="60000"/>
                  </a:schemeClr>
                </a:solidFill>
              </a:rPr>
              <a:t>6 : 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smtClean="0"/>
              <a:t>Introduce </a:t>
            </a:r>
            <a:r>
              <a:rPr lang="en-US" sz="1000" dirty="0"/>
              <a:t>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pPr marL="341313"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11</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smtClean="0">
                <a:solidFill>
                  <a:schemeClr val="accent5">
                    <a:lumMod val="40000"/>
                    <a:lumOff val="60000"/>
                  </a:schemeClr>
                </a:solidFill>
              </a:rPr>
              <a:t>6 - </a:t>
            </a:r>
            <a:r>
              <a:rPr lang="en-US" dirty="0" smtClean="0">
                <a:solidFill>
                  <a:schemeClr val="accent5">
                    <a:lumMod val="40000"/>
                    <a:lumOff val="60000"/>
                  </a:schemeClr>
                </a:solidFill>
              </a:rPr>
              <a:t>Ethernet and Internet Protocol(IP)</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smtClean="0">
                <a:solidFill>
                  <a:srgbClr val="FF0000"/>
                </a:solidFill>
              </a:rPr>
              <a:t>6.0.2 </a:t>
            </a:r>
            <a:r>
              <a:rPr lang="en-GB" dirty="0">
                <a:solidFill>
                  <a:srgbClr val="FF0000"/>
                </a:solidFill>
              </a:rPr>
              <a:t>– What </a:t>
            </a:r>
            <a:r>
              <a:rPr lang="en-GB" dirty="0" smtClean="0">
                <a:solidFill>
                  <a:srgbClr val="FF0000"/>
                </a:solidFill>
              </a:rPr>
              <a:t>Will </a:t>
            </a:r>
            <a:r>
              <a:rPr lang="en-GB" dirty="0">
                <a:solidFill>
                  <a:srgbClr val="FF0000"/>
                </a:solidFill>
              </a:rPr>
              <a:t>I </a:t>
            </a:r>
            <a:r>
              <a:rPr lang="en-GB" dirty="0" smtClean="0">
                <a:solidFill>
                  <a:srgbClr val="FF0000"/>
                </a:solidFill>
              </a:rPr>
              <a:t>Learn </a:t>
            </a:r>
            <a:r>
              <a:rPr lang="en-GB" dirty="0">
                <a:solidFill>
                  <a:srgbClr val="FF0000"/>
                </a:solidFill>
              </a:rPr>
              <a:t>I</a:t>
            </a:r>
            <a:r>
              <a:rPr lang="en-GB" dirty="0" smtClean="0">
                <a:solidFill>
                  <a:srgbClr val="FF0000"/>
                </a:solidFill>
              </a:rPr>
              <a:t>n </a:t>
            </a:r>
            <a:r>
              <a:rPr lang="en-GB" dirty="0">
                <a:solidFill>
                  <a:srgbClr val="FF0000"/>
                </a:solidFill>
              </a:rPr>
              <a:t>T</a:t>
            </a:r>
            <a:r>
              <a:rPr lang="en-GB" dirty="0" smtClean="0">
                <a:solidFill>
                  <a:srgbClr val="FF0000"/>
                </a:solidFill>
              </a:rPr>
              <a:t>his </a:t>
            </a:r>
            <a:r>
              <a:rPr lang="en-GB" dirty="0">
                <a:solidFill>
                  <a:srgbClr val="FF0000"/>
                </a:solidFill>
              </a:rPr>
              <a:t>M</a:t>
            </a:r>
            <a:r>
              <a:rPr lang="en-GB" dirty="0" smtClean="0">
                <a:solidFill>
                  <a:srgbClr val="FF0000"/>
                </a:solidFill>
              </a:rPr>
              <a:t>odule?</a:t>
            </a:r>
          </a:p>
          <a:p>
            <a:endParaRPr lang="en-GB" dirty="0" smtClean="0">
              <a:solidFill>
                <a:srgbClr val="FF0000"/>
              </a:solidFill>
            </a:endParaRPr>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r>
              <a:rPr lang="en-US" dirty="0" smtClean="0">
                <a:solidFill>
                  <a:schemeClr val="accent5">
                    <a:lumMod val="40000"/>
                    <a:lumOff val="60000"/>
                  </a:schemeClr>
                </a:solidFill>
              </a:rPr>
              <a:t>6.1</a:t>
            </a:r>
            <a:r>
              <a:rPr lang="en-US" baseline="0" dirty="0" smtClean="0">
                <a:solidFill>
                  <a:schemeClr val="accent5">
                    <a:lumMod val="40000"/>
                    <a:lumOff val="60000"/>
                  </a:schemeClr>
                </a:solidFill>
              </a:rPr>
              <a:t> – </a:t>
            </a:r>
            <a:r>
              <a:rPr lang="en-US" sz="1200" b="0" i="0" kern="1200" dirty="0" smtClean="0">
                <a:solidFill>
                  <a:schemeClr val="tx1"/>
                </a:solidFill>
                <a:effectLst/>
                <a:latin typeface="+mn-lt"/>
                <a:ea typeface="+mn-ea"/>
                <a:cs typeface="+mn-cs"/>
              </a:rPr>
              <a:t>Ethernet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7</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This topic discusses Ethernet Encapsulation , Ethernet Frame fields and MAC address Formats.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Describe Ethernet Encapsulation and its functions in OSI Model.</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Discuss Ethernet frame fields and explain each field in detail.</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different representations of MAC address format.</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t>Define</a:t>
            </a:r>
            <a:r>
              <a:rPr lang="en-US" sz="1050" b="0" baseline="0" dirty="0" smtClean="0"/>
              <a:t> </a:t>
            </a:r>
            <a:r>
              <a:rPr lang="en-US" sz="1050" b="0" dirty="0" smtClean="0"/>
              <a:t>the Decimal and Binary Equivalents of Hexadecimal.</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kern="1200" dirty="0" smtClean="0">
                <a:solidFill>
                  <a:schemeClr val="tx1"/>
                </a:solidFill>
                <a:latin typeface="+mn-lt"/>
                <a:ea typeface="+mn-ea"/>
                <a:cs typeface="+mn-cs"/>
              </a:rPr>
              <a:t>Ensure that they complete the “Check Your Understanding </a:t>
            </a:r>
            <a:r>
              <a:rPr lang="en-US" sz="1050" b="0" i="0" kern="1200" dirty="0" smtClean="0">
                <a:solidFill>
                  <a:schemeClr val="tx1"/>
                </a:solidFill>
                <a:effectLst/>
                <a:latin typeface="+mn-lt"/>
                <a:ea typeface="+mn-ea"/>
                <a:cs typeface="+mn-cs"/>
              </a:rPr>
              <a:t>- Ethernet Frame Fields” in section 6.1.4.</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b="0" dirty="0" smtClean="0"/>
          </a:p>
          <a:p>
            <a:pPr marL="171450" lvl="0" indent="-171450">
              <a:buFont typeface="Arial" panose="020B0604020202020204" pitchFamily="34" charset="0"/>
              <a:buChar char="•"/>
            </a:pPr>
            <a:r>
              <a:rPr lang="en-US" sz="1050" b="1" dirty="0" smtClean="0"/>
              <a:t>Key </a:t>
            </a:r>
            <a:r>
              <a:rPr lang="en-US" sz="1050" b="1" dirty="0"/>
              <a:t>Points</a:t>
            </a:r>
            <a:r>
              <a:rPr lang="en-US" sz="1050" b="1" dirty="0" smtClean="0"/>
              <a:t>: </a:t>
            </a:r>
            <a:r>
              <a:rPr lang="en-US" sz="1050" b="0" dirty="0" smtClean="0"/>
              <a:t>Ethernet, Ethernet Fields, MAC</a:t>
            </a:r>
            <a:r>
              <a:rPr lang="en-US" sz="1050" b="0" baseline="0" dirty="0" smtClean="0"/>
              <a:t> Address format</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 (IP)</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.1.1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Encapsulation</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.1.2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Frame Fields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.1.2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Frame Fields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Ethernet </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.1.3 – </a:t>
            </a:r>
            <a:r>
              <a:rPr lang="en-US" sz="1200" b="0" i="0" kern="1200" dirty="0" smtClean="0">
                <a:solidFill>
                  <a:schemeClr val="tx1"/>
                </a:solidFill>
                <a:effectLst/>
                <a:latin typeface="+mn-lt"/>
                <a:ea typeface="+mn-ea"/>
                <a:cs typeface="+mn-cs"/>
              </a:rPr>
              <a:t>Ethernet Frame Fields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6.1.4 - Check Your Understanding - Ethernet Frame Fields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 (IP)</a:t>
            </a:r>
          </a:p>
          <a:p>
            <a:r>
              <a:rPr lang="en-US" dirty="0" smtClean="0">
                <a:solidFill>
                  <a:schemeClr val="accent5">
                    <a:lumMod val="40000"/>
                    <a:lumOff val="60000"/>
                  </a:schemeClr>
                </a:solidFill>
              </a:rPr>
              <a:t>6.2</a:t>
            </a:r>
            <a:r>
              <a:rPr lang="en-US" baseline="0" dirty="0" smtClean="0">
                <a:solidFill>
                  <a:schemeClr val="accent5">
                    <a:lumMod val="40000"/>
                    <a:lumOff val="60000"/>
                  </a:schemeClr>
                </a:solidFill>
              </a:rPr>
              <a:t> - </a:t>
            </a:r>
            <a:r>
              <a:rPr lang="en-US" sz="1200" b="0" i="0" kern="1200" dirty="0" smtClean="0">
                <a:solidFill>
                  <a:schemeClr val="tx1"/>
                </a:solidFill>
                <a:effectLst/>
                <a:latin typeface="+mn-lt"/>
                <a:ea typeface="+mn-ea"/>
                <a:cs typeface="+mn-cs"/>
              </a:rPr>
              <a:t>IPv4</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10</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Brief the learners on the four basic operations of network layer protocol</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Take the learners through IP Encapsulation and define its purpose.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Discuss three basic characteristics of IP.</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connectionless network with an example.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Illustrate that IPV4 is media independent.</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fields in IPV4 packet header</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Ensure that they complete the “Check Your Understanding </a:t>
            </a:r>
            <a:r>
              <a:rPr lang="en-US" sz="1000" b="0" i="0" kern="1200" dirty="0" smtClean="0">
                <a:solidFill>
                  <a:schemeClr val="tx1"/>
                </a:solidFill>
                <a:effectLst/>
                <a:latin typeface="+mn-lt"/>
                <a:ea typeface="+mn-ea"/>
                <a:cs typeface="+mn-cs"/>
              </a:rPr>
              <a:t>– IPV4</a:t>
            </a:r>
            <a:r>
              <a:rPr lang="en-US" sz="1000" b="0" i="0" kern="1200" baseline="0" dirty="0" smtClean="0">
                <a:solidFill>
                  <a:schemeClr val="tx1"/>
                </a:solidFill>
                <a:effectLst/>
                <a:latin typeface="+mn-lt"/>
                <a:ea typeface="+mn-ea"/>
                <a:cs typeface="+mn-cs"/>
              </a:rPr>
              <a:t> packet</a:t>
            </a:r>
            <a:r>
              <a:rPr lang="en-US" sz="1000" b="0" i="0" kern="1200" dirty="0" smtClean="0">
                <a:solidFill>
                  <a:schemeClr val="tx1"/>
                </a:solidFill>
                <a:effectLst/>
                <a:latin typeface="+mn-lt"/>
                <a:ea typeface="+mn-ea"/>
                <a:cs typeface="+mn-cs"/>
              </a:rPr>
              <a:t>” in section 6.2.10.</a:t>
            </a:r>
            <a:endParaRPr lang="en-US" sz="1000" b="0" dirty="0" smtClean="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aseline="0" dirty="0" smtClean="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smtClean="0"/>
          </a:p>
          <a:p>
            <a:pPr marL="171450" lvl="0" indent="-171450">
              <a:buFont typeface="Arial" panose="020B0604020202020204" pitchFamily="34" charset="0"/>
              <a:buChar char="•"/>
            </a:pPr>
            <a:r>
              <a:rPr lang="en-US" sz="1050" b="1" dirty="0" smtClean="0"/>
              <a:t>Key Points: </a:t>
            </a:r>
            <a:r>
              <a:rPr lang="en-US" sz="1050" b="0" dirty="0" smtClean="0"/>
              <a:t>Characteristics of IP</a:t>
            </a:r>
            <a:r>
              <a:rPr lang="en-US" sz="1050" b="0" baseline="0" dirty="0" smtClean="0"/>
              <a:t> , Fragmentation , IPV4 packet header fields.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The Network Layer</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.2.1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The Network Layer</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 Encapsulation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.2.3– </a:t>
            </a:r>
            <a:r>
              <a:rPr lang="en-US" sz="1200" b="0" i="0" kern="1200" dirty="0" smtClean="0">
                <a:solidFill>
                  <a:schemeClr val="tx1"/>
                </a:solidFill>
                <a:effectLst/>
                <a:latin typeface="+mn-lt"/>
                <a:ea typeface="+mn-ea"/>
                <a:cs typeface="+mn-cs"/>
              </a:rPr>
              <a:t>Characteristics of IP</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.2.4 – </a:t>
            </a:r>
            <a:r>
              <a:rPr lang="en-US" sz="1200" b="0" i="0" kern="1200" dirty="0" smtClean="0">
                <a:solidFill>
                  <a:schemeClr val="tx1"/>
                </a:solidFill>
                <a:effectLst/>
                <a:latin typeface="+mn-lt"/>
                <a:ea typeface="+mn-ea"/>
                <a:cs typeface="+mn-cs"/>
              </a:rPr>
              <a:t>Connectionless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.2.5 – </a:t>
            </a:r>
            <a:r>
              <a:rPr lang="en-US" sz="1200" b="0" i="0" kern="1200" dirty="0" smtClean="0">
                <a:solidFill>
                  <a:schemeClr val="tx1"/>
                </a:solidFill>
                <a:effectLst/>
                <a:latin typeface="+mn-lt"/>
                <a:ea typeface="+mn-ea"/>
                <a:cs typeface="+mn-cs"/>
              </a:rPr>
              <a:t>Best Effort</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 (IP)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kern="1200" baseline="0" dirty="0" smtClean="0">
                <a:solidFill>
                  <a:schemeClr val="tx1"/>
                </a:solidFill>
                <a:latin typeface="Arial" charset="0"/>
                <a:ea typeface="ＭＳ Ｐゴシック" charset="0"/>
                <a:cs typeface="ＭＳ Ｐゴシック" charset="0"/>
              </a:rPr>
              <a:t>6</a:t>
            </a:r>
            <a:r>
              <a:rPr lang="en-US" sz="1200" kern="1200" dirty="0" smtClean="0">
                <a:solidFill>
                  <a:schemeClr val="tx1"/>
                </a:solidFill>
                <a:latin typeface="Arial" charset="0"/>
                <a:ea typeface="ＭＳ Ｐゴシック" charset="0"/>
                <a:cs typeface="ＭＳ Ｐゴシック" charset="0"/>
              </a:rPr>
              <a:t>.2.6 – </a:t>
            </a:r>
            <a:r>
              <a:rPr lang="en-US" sz="1200" b="0" i="0" kern="1200" dirty="0" smtClean="0">
                <a:solidFill>
                  <a:schemeClr val="tx1"/>
                </a:solidFill>
                <a:effectLst/>
                <a:latin typeface="+mn-lt"/>
                <a:ea typeface="+mn-ea"/>
                <a:cs typeface="+mn-cs"/>
              </a:rPr>
              <a:t>Media Independent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6.2.7 - Check Your Understanding - IP Characteristics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b="0" i="0" kern="1200" dirty="0" smtClean="0">
                <a:solidFill>
                  <a:schemeClr val="tx1"/>
                </a:solidFill>
                <a:effectLst/>
                <a:latin typeface="+mn-lt"/>
                <a:ea typeface="+mn-ea"/>
                <a:cs typeface="+mn-cs"/>
              </a:rPr>
              <a:t>6.2.8 - IPv4 Packet Header</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rPr>
              <a:t>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6.2 </a:t>
            </a:r>
            <a:r>
              <a:rPr lang="en-US" sz="1200" kern="1200" dirty="0">
                <a:solidFill>
                  <a:schemeClr val="tx1"/>
                </a:solidFill>
                <a:latin typeface="Arial" charset="0"/>
                <a:ea typeface="ＭＳ Ｐゴシック" charset="0"/>
                <a:cs typeface="ＭＳ Ｐゴシック" charset="0"/>
              </a:rPr>
              <a:t>– </a:t>
            </a:r>
            <a:r>
              <a:rPr lang="en-US" sz="1200" b="0" i="0" kern="1200" dirty="0" smtClean="0">
                <a:solidFill>
                  <a:schemeClr val="tx1"/>
                </a:solidFill>
                <a:effectLst/>
                <a:latin typeface="+mn-lt"/>
                <a:ea typeface="+mn-ea"/>
                <a:cs typeface="+mn-cs"/>
              </a:rPr>
              <a:t>IPv4</a:t>
            </a:r>
          </a:p>
          <a:p>
            <a:r>
              <a:rPr lang="en-US" sz="1200" b="0" i="0" kern="1200" dirty="0" smtClean="0">
                <a:solidFill>
                  <a:schemeClr val="tx1"/>
                </a:solidFill>
                <a:effectLst/>
                <a:latin typeface="+mn-lt"/>
                <a:ea typeface="+mn-ea"/>
                <a:cs typeface="+mn-cs"/>
              </a:rPr>
              <a:t>6.2.9 </a:t>
            </a:r>
            <a:r>
              <a:rPr lang="en-US" sz="1200" kern="1200" dirty="0" smtClean="0">
                <a:solidFill>
                  <a:schemeClr val="tx1"/>
                </a:solidFill>
                <a:latin typeface="Arial" charset="0"/>
                <a:ea typeface="ＭＳ Ｐゴシック" charset="0"/>
                <a:cs typeface="ＭＳ Ｐゴシック" charset="0"/>
              </a:rPr>
              <a:t>–</a:t>
            </a:r>
            <a:r>
              <a:rPr lang="en-US" sz="1200" b="0" i="0" kern="1200" dirty="0" smtClean="0">
                <a:solidFill>
                  <a:schemeClr val="tx1"/>
                </a:solidFill>
                <a:effectLst/>
                <a:latin typeface="+mn-lt"/>
                <a:ea typeface="+mn-ea"/>
                <a:cs typeface="+mn-cs"/>
              </a:rPr>
              <a:t> IPv4 Packet Header Fields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6.2.10</a:t>
            </a:r>
            <a:r>
              <a:rPr lang="en-US" sz="1200" b="0" i="0" kern="1200" baseline="0" dirty="0" smtClean="0">
                <a:solidFill>
                  <a:schemeClr val="tx1"/>
                </a:solidFill>
                <a:effectLst/>
                <a:latin typeface="+mn-lt"/>
                <a:ea typeface="+mn-ea"/>
                <a:cs typeface="+mn-cs"/>
              </a:rPr>
              <a:t> </a:t>
            </a:r>
            <a:r>
              <a:rPr lang="en-US" sz="1200" kern="1200" dirty="0" smtClean="0">
                <a:solidFill>
                  <a:schemeClr val="tx1"/>
                </a:solidFill>
                <a:latin typeface="Arial" charset="0"/>
                <a:ea typeface="ＭＳ Ｐゴシック" charset="0"/>
                <a:cs typeface="ＭＳ Ｐゴシック" charset="0"/>
              </a:rPr>
              <a:t>– C</a:t>
            </a:r>
            <a:r>
              <a:rPr lang="en-IN" sz="1200" b="0" i="0" kern="1200" dirty="0" smtClean="0">
                <a:solidFill>
                  <a:schemeClr val="tx1"/>
                </a:solidFill>
                <a:effectLst/>
                <a:latin typeface="+mn-lt"/>
                <a:ea typeface="+mn-ea"/>
                <a:cs typeface="+mn-cs"/>
              </a:rPr>
              <a:t>heck Your Understanding - IPv4 Packet</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r>
              <a:rPr lang="en-US" sz="1200" kern="1200" dirty="0" smtClean="0">
                <a:solidFill>
                  <a:schemeClr val="tx1"/>
                </a:solidFill>
                <a:latin typeface="Arial" charset="0"/>
                <a:ea typeface="ＭＳ Ｐゴシック" charset="0"/>
                <a:cs typeface="ＭＳ Ｐゴシック" charset="0"/>
              </a:rPr>
              <a:t>6.3 – </a:t>
            </a:r>
            <a:r>
              <a:rPr lang="en-US" sz="1200" dirty="0" smtClean="0"/>
              <a:t>IP Addressing Basics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10</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Discuss network and host portions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concepts of subnet mask and prefix length</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subnetting broadcast domains.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Demonstrate a video to the students to explain </a:t>
            </a:r>
            <a:r>
              <a:rPr lang="en-IN" sz="1000" dirty="0" smtClean="0">
                <a:solidFill>
                  <a:srgbClr val="000000"/>
                </a:solidFill>
              </a:rPr>
              <a:t>Network, Host and Broadcast addresses.</a:t>
            </a:r>
            <a:endParaRPr lang="en-US" sz="1000" baseline="0" dirty="0" smtClean="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Ensure that they complete the “Check Your Understanding </a:t>
            </a:r>
            <a:r>
              <a:rPr lang="en-US" sz="1000" b="0" i="0" kern="1200" dirty="0" smtClean="0">
                <a:solidFill>
                  <a:schemeClr val="tx1"/>
                </a:solidFill>
                <a:effectLst/>
                <a:latin typeface="+mn-lt"/>
                <a:ea typeface="+mn-ea"/>
                <a:cs typeface="+mn-cs"/>
              </a:rPr>
              <a:t>– IPV4</a:t>
            </a:r>
            <a:r>
              <a:rPr lang="en-US" sz="1000" b="0" i="0" kern="1200" baseline="0" dirty="0" smtClean="0">
                <a:solidFill>
                  <a:schemeClr val="tx1"/>
                </a:solidFill>
                <a:effectLst/>
                <a:latin typeface="+mn-lt"/>
                <a:ea typeface="+mn-ea"/>
                <a:cs typeface="+mn-cs"/>
              </a:rPr>
              <a:t> Address structure</a:t>
            </a:r>
            <a:r>
              <a:rPr lang="en-US" sz="1000" b="0" i="0" kern="1200" dirty="0" smtClean="0">
                <a:solidFill>
                  <a:schemeClr val="tx1"/>
                </a:solidFill>
                <a:effectLst/>
                <a:latin typeface="+mn-lt"/>
                <a:ea typeface="+mn-ea"/>
                <a:cs typeface="+mn-cs"/>
              </a:rPr>
              <a:t>” in section 6.3.7</a:t>
            </a:r>
            <a:endParaRPr lang="en-US" sz="1050" dirty="0" smtClean="0"/>
          </a:p>
          <a:p>
            <a:pPr marL="171450" lvl="0" indent="-171450">
              <a:buFont typeface="Arial" panose="020B0604020202020204" pitchFamily="34" charset="0"/>
              <a:buChar char="•"/>
            </a:pPr>
            <a:r>
              <a:rPr lang="en-US" sz="1050" b="1" dirty="0" smtClean="0"/>
              <a:t>Key </a:t>
            </a:r>
            <a:r>
              <a:rPr lang="en-US" sz="1050" b="1" dirty="0"/>
              <a:t>Points</a:t>
            </a:r>
            <a:r>
              <a:rPr lang="en-US" sz="1050" b="1" dirty="0" smtClean="0"/>
              <a:t>:</a:t>
            </a:r>
            <a:r>
              <a:rPr lang="en-US" sz="1050" b="0" dirty="0" smtClean="0"/>
              <a:t> Network and Host portion , subnet mask , broadcast domains,</a:t>
            </a:r>
            <a:r>
              <a:rPr lang="en-US" sz="1050" b="0" baseline="0" dirty="0" smtClean="0"/>
              <a:t> prefix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6.3.1 - Network and Host Portions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6.3.2 - The Subnet Mask</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117504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6.3.2 - The Subnet Mask</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6.3.3 - The Prefix Length</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6.3.3 - The Prefix Length</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6.3.4 - Determining the Network: Logical AND</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6.3.4 - Determining the Network: Logical AND</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6.3.5 - </a:t>
            </a:r>
            <a:r>
              <a:rPr lang="en-US" sz="1200" b="0" kern="1200" dirty="0" smtClean="0">
                <a:solidFill>
                  <a:schemeClr val="tx1"/>
                </a:solidFill>
                <a:effectLst/>
                <a:latin typeface="+mn-lt"/>
                <a:ea typeface="+mn-ea"/>
                <a:cs typeface="+mn-cs"/>
              </a:rPr>
              <a:t>Video – Network, Host, and Broadcast Addresses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6.3.6</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Subnetting Broadcast Domains CREATE MBAR</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6.3 </a:t>
            </a:r>
            <a:r>
              <a:rPr lang="en-US" sz="1200" kern="1200" dirty="0">
                <a:solidFill>
                  <a:schemeClr val="tx1"/>
                </a:solidFill>
                <a:latin typeface="Arial" charset="0"/>
                <a:ea typeface="ＭＳ Ｐゴシック" charset="0"/>
                <a:cs typeface="ＭＳ Ｐゴシック" charset="0"/>
              </a:rPr>
              <a:t>– </a:t>
            </a:r>
            <a:r>
              <a:rPr lang="en-US" sz="1200" dirty="0" smtClean="0"/>
              <a:t>IP Addressing Basics</a:t>
            </a:r>
          </a:p>
          <a:p>
            <a:r>
              <a:rPr lang="en-US" sz="1200" b="0" i="0" kern="1200" dirty="0" smtClean="0">
                <a:solidFill>
                  <a:schemeClr val="tx1"/>
                </a:solidFill>
                <a:effectLst/>
                <a:latin typeface="+mn-lt"/>
                <a:ea typeface="+mn-ea"/>
                <a:cs typeface="+mn-cs"/>
              </a:rPr>
              <a:t>6.3.6</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Subnetting Broadcast Domains CREATE MBAR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6.3.7 -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Check Your Understanding - IPv4 Address Structure</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6.4 – </a:t>
            </a:r>
            <a:r>
              <a:rPr lang="en-US" sz="1200" b="0" i="0" kern="1200" dirty="0" smtClean="0">
                <a:solidFill>
                  <a:schemeClr val="tx1"/>
                </a:solidFill>
                <a:effectLst/>
                <a:latin typeface="+mn-lt"/>
                <a:ea typeface="+mn-ea"/>
                <a:cs typeface="+mn-cs"/>
              </a:rPr>
              <a:t>Types of IPv4 Addresses</a:t>
            </a:r>
          </a:p>
          <a:p>
            <a:endParaRPr lang="en-US" sz="1050" b="1" u="sng" dirty="0" smtClean="0"/>
          </a:p>
          <a:p>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5</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Discuss IPV4 address classes with its range.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reserved private addresses</a:t>
            </a:r>
            <a:endParaRPr lang="en-US" sz="1050" dirty="0" smtClean="0"/>
          </a:p>
          <a:p>
            <a:pPr marL="171450" lvl="0" indent="-171450">
              <a:buFont typeface="Arial" panose="020B0604020202020204" pitchFamily="34" charset="0"/>
              <a:buChar char="•"/>
            </a:pPr>
            <a:r>
              <a:rPr lang="en-US" sz="1050" b="1" dirty="0" smtClean="0"/>
              <a:t>Key </a:t>
            </a:r>
            <a:r>
              <a:rPr lang="en-US" sz="1050" b="1" dirty="0"/>
              <a:t>Points</a:t>
            </a:r>
            <a:r>
              <a:rPr lang="en-US" sz="1050" b="1" dirty="0" smtClean="0"/>
              <a:t>: </a:t>
            </a:r>
            <a:r>
              <a:rPr lang="en-US" sz="1050" b="0" dirty="0" smtClean="0"/>
              <a:t>Address</a:t>
            </a:r>
            <a:r>
              <a:rPr lang="en-US" sz="1050" b="0" baseline="0" dirty="0" smtClean="0"/>
              <a:t> classes , Reserved private address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6.4 - </a:t>
            </a:r>
            <a:r>
              <a:rPr lang="en-US" sz="1200" b="0" i="0" kern="1200" dirty="0" smtClean="0">
                <a:solidFill>
                  <a:schemeClr val="tx1"/>
                </a:solidFill>
                <a:effectLst/>
                <a:latin typeface="+mn-lt"/>
                <a:ea typeface="+mn-ea"/>
                <a:cs typeface="+mn-cs"/>
              </a:rPr>
              <a:t>Types of IPv4 Addresses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6.4.1 - Pv4 Address Classes and Default Subnet Masks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6.4 - </a:t>
            </a:r>
            <a:r>
              <a:rPr lang="en-US" sz="1200" b="0" i="0" kern="1200" dirty="0" smtClean="0">
                <a:solidFill>
                  <a:schemeClr val="tx1"/>
                </a:solidFill>
                <a:effectLst/>
                <a:latin typeface="+mn-lt"/>
                <a:ea typeface="+mn-ea"/>
                <a:cs typeface="+mn-cs"/>
              </a:rPr>
              <a:t>Types of IPv4 Addresses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6.4.1 - IPv4 Address Classes and Default Subnet Masks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6.4 - </a:t>
            </a:r>
            <a:r>
              <a:rPr lang="en-US" sz="1200" b="0" i="0" kern="1200" dirty="0" smtClean="0">
                <a:solidFill>
                  <a:schemeClr val="tx1"/>
                </a:solidFill>
                <a:effectLst/>
                <a:latin typeface="+mn-lt"/>
                <a:ea typeface="+mn-ea"/>
                <a:cs typeface="+mn-cs"/>
              </a:rPr>
              <a:t>Types of IPv4 Addresses</a:t>
            </a:r>
          </a:p>
          <a:p>
            <a:r>
              <a:rPr lang="en-US" sz="1200" b="0" i="0" kern="1200" dirty="0" smtClean="0">
                <a:solidFill>
                  <a:schemeClr val="tx1"/>
                </a:solidFill>
                <a:effectLst/>
                <a:latin typeface="+mn-lt"/>
                <a:ea typeface="+mn-ea"/>
                <a:cs typeface="+mn-cs"/>
              </a:rPr>
              <a:t>6.4.2 - Reserved Private Addresses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6.4 - </a:t>
            </a:r>
            <a:r>
              <a:rPr lang="en-US" sz="1200" b="0" i="0" kern="1200" dirty="0" smtClean="0">
                <a:solidFill>
                  <a:schemeClr val="tx1"/>
                </a:solidFill>
                <a:effectLst/>
                <a:latin typeface="+mn-lt"/>
                <a:ea typeface="+mn-ea"/>
                <a:cs typeface="+mn-cs"/>
              </a:rPr>
              <a:t>Types of IPv4 Addresses</a:t>
            </a:r>
          </a:p>
          <a:p>
            <a:r>
              <a:rPr lang="en-US" sz="1200" b="0" i="0" kern="1200" dirty="0" smtClean="0">
                <a:solidFill>
                  <a:schemeClr val="tx1"/>
                </a:solidFill>
                <a:effectLst/>
                <a:latin typeface="+mn-lt"/>
                <a:ea typeface="+mn-ea"/>
                <a:cs typeface="+mn-cs"/>
              </a:rPr>
              <a:t>6.4.2 - Reserved Private Addresses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6.5 – </a:t>
            </a:r>
            <a:r>
              <a:rPr lang="en-US" dirty="0" smtClean="0">
                <a:solidFill>
                  <a:schemeClr val="accent5">
                    <a:lumMod val="40000"/>
                    <a:lumOff val="60000"/>
                  </a:schemeClr>
                </a:solidFill>
              </a:rPr>
              <a:t>The Default Gateway</a:t>
            </a:r>
            <a:br>
              <a:rPr lang="en-US" dirty="0" smtClean="0">
                <a:solidFill>
                  <a:schemeClr val="accent5">
                    <a:lumMod val="40000"/>
                    <a:lumOff val="60000"/>
                  </a:schemeClr>
                </a:solidFill>
              </a:rPr>
            </a:br>
            <a:endParaRPr lang="en-US" dirty="0" smtClean="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7</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Discuss host forwarding decision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concept of default gateway</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use of netstar-r command</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Ensure that they complete the “Check Your Understanding </a:t>
            </a:r>
            <a:r>
              <a:rPr lang="en-US" sz="1000" b="0" i="0" kern="1200" dirty="0" smtClean="0">
                <a:solidFill>
                  <a:schemeClr val="tx1"/>
                </a:solidFill>
                <a:effectLst/>
                <a:latin typeface="+mn-lt"/>
                <a:ea typeface="+mn-ea"/>
                <a:cs typeface="+mn-cs"/>
              </a:rPr>
              <a:t>– How a Host Routes” in section 6.5.5.</a:t>
            </a:r>
            <a:endParaRPr lang="en-US" sz="1050" dirty="0" smtClean="0"/>
          </a:p>
          <a:p>
            <a:pPr marL="171450" lvl="0" indent="-171450">
              <a:buFont typeface="Arial" panose="020B0604020202020204" pitchFamily="34" charset="0"/>
              <a:buChar char="•"/>
            </a:pPr>
            <a:r>
              <a:rPr lang="en-US" sz="1050" b="1" dirty="0" smtClean="0"/>
              <a:t>Key Points: </a:t>
            </a:r>
            <a:r>
              <a:rPr lang="en-US" sz="1050" b="0" dirty="0" smtClean="0"/>
              <a:t>host forwading decision , default gateway.</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6.5 - </a:t>
            </a:r>
            <a:r>
              <a:rPr lang="en-US" sz="1200" b="0" i="0" kern="1200" dirty="0" smtClean="0">
                <a:solidFill>
                  <a:schemeClr val="tx1"/>
                </a:solidFill>
                <a:effectLst/>
                <a:latin typeface="+mn-lt"/>
                <a:ea typeface="+mn-ea"/>
                <a:cs typeface="+mn-cs"/>
              </a:rPr>
              <a:t>The Default Gateway</a:t>
            </a:r>
          </a:p>
          <a:p>
            <a:r>
              <a:rPr lang="en-US" sz="1200" b="0" i="0" kern="1200" dirty="0" smtClean="0">
                <a:solidFill>
                  <a:schemeClr val="tx1"/>
                </a:solidFill>
                <a:effectLst/>
                <a:latin typeface="+mn-lt"/>
                <a:ea typeface="+mn-ea"/>
                <a:cs typeface="+mn-cs"/>
              </a:rPr>
              <a:t>6.5.1 - Host Forwarding Decision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6.5 - </a:t>
            </a:r>
            <a:r>
              <a:rPr lang="en-US" sz="1200" b="0" i="0" kern="1200" dirty="0" smtClean="0">
                <a:solidFill>
                  <a:schemeClr val="tx1"/>
                </a:solidFill>
                <a:effectLst/>
                <a:latin typeface="+mn-lt"/>
                <a:ea typeface="+mn-ea"/>
                <a:cs typeface="+mn-cs"/>
              </a:rPr>
              <a:t>The Default Gateway</a:t>
            </a:r>
          </a:p>
          <a:p>
            <a:r>
              <a:rPr lang="en-US" sz="1200" b="0" i="0" kern="1200" dirty="0" smtClean="0">
                <a:solidFill>
                  <a:schemeClr val="tx1"/>
                </a:solidFill>
                <a:effectLst/>
                <a:latin typeface="+mn-lt"/>
                <a:ea typeface="+mn-ea"/>
                <a:cs typeface="+mn-cs"/>
              </a:rPr>
              <a:t>6.5.2 -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Default Gateway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6.5 - </a:t>
            </a:r>
            <a:r>
              <a:rPr lang="en-US" sz="1200" b="0" i="0" kern="1200" dirty="0" smtClean="0">
                <a:solidFill>
                  <a:schemeClr val="tx1"/>
                </a:solidFill>
                <a:effectLst/>
                <a:latin typeface="+mn-lt"/>
                <a:ea typeface="+mn-ea"/>
                <a:cs typeface="+mn-cs"/>
              </a:rPr>
              <a:t>The Default Gateway</a:t>
            </a:r>
          </a:p>
          <a:p>
            <a:r>
              <a:rPr lang="en-US" sz="1200" b="0" i="0" kern="1200" dirty="0" smtClean="0">
                <a:solidFill>
                  <a:schemeClr val="tx1"/>
                </a:solidFill>
                <a:effectLst/>
                <a:latin typeface="+mn-lt"/>
                <a:ea typeface="+mn-ea"/>
                <a:cs typeface="+mn-cs"/>
              </a:rPr>
              <a:t>6.5.3 - A Host Routes to the Default Gateway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6.5 - </a:t>
            </a:r>
            <a:r>
              <a:rPr lang="en-US" sz="1200" b="0" i="0" kern="1200" dirty="0" smtClean="0">
                <a:solidFill>
                  <a:schemeClr val="tx1"/>
                </a:solidFill>
                <a:effectLst/>
                <a:latin typeface="+mn-lt"/>
                <a:ea typeface="+mn-ea"/>
                <a:cs typeface="+mn-cs"/>
              </a:rPr>
              <a:t>The Default Gateway</a:t>
            </a:r>
          </a:p>
          <a:p>
            <a:r>
              <a:rPr lang="en-US" sz="1200" b="0" i="0" kern="1200" dirty="0" smtClean="0">
                <a:solidFill>
                  <a:schemeClr val="tx1"/>
                </a:solidFill>
                <a:effectLst/>
                <a:latin typeface="+mn-lt"/>
                <a:ea typeface="+mn-ea"/>
                <a:cs typeface="+mn-cs"/>
              </a:rPr>
              <a:t>6.5.4 - Host Routing Tables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6.5 - </a:t>
            </a:r>
            <a:r>
              <a:rPr lang="en-US" sz="1200" b="0" i="0" kern="1200" dirty="0" smtClean="0">
                <a:solidFill>
                  <a:schemeClr val="tx1"/>
                </a:solidFill>
                <a:effectLst/>
                <a:latin typeface="+mn-lt"/>
                <a:ea typeface="+mn-ea"/>
                <a:cs typeface="+mn-cs"/>
              </a:rPr>
              <a:t>The Default Gateway</a:t>
            </a:r>
          </a:p>
          <a:p>
            <a:r>
              <a:rPr lang="en-US" sz="1200" b="0" i="0" kern="1200" dirty="0" smtClean="0">
                <a:solidFill>
                  <a:schemeClr val="tx1"/>
                </a:solidFill>
                <a:effectLst/>
                <a:latin typeface="+mn-lt"/>
                <a:ea typeface="+mn-ea"/>
                <a:cs typeface="+mn-cs"/>
              </a:rPr>
              <a:t>6.5.4 - Host Routing Tables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6.5.5 - </a:t>
            </a:r>
            <a:r>
              <a:rPr lang="en-IN" sz="1200" b="0" i="0" kern="1200" dirty="0" smtClean="0">
                <a:solidFill>
                  <a:schemeClr val="tx1"/>
                </a:solidFill>
                <a:effectLst/>
                <a:latin typeface="+mn-lt"/>
                <a:ea typeface="+mn-ea"/>
                <a:cs typeface="+mn-cs"/>
              </a:rPr>
              <a:t>Check Your Understanding - How a Host Routes</a:t>
            </a:r>
          </a:p>
          <a:p>
            <a:endParaRPr lang="en-US"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endParaRPr lang="en-US" sz="1050" b="1" u="sng" dirty="0" smtClean="0"/>
          </a:p>
          <a:p>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10</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Discuss the transition from IPv4 to IPv6.</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Describe the IPv6 addressing formats with different examples.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Explain the roles of IPv6.</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Define IPv6 prefix length.</a:t>
            </a:r>
            <a:endParaRPr lang="en-US" sz="1050" dirty="0" smtClean="0"/>
          </a:p>
          <a:p>
            <a:pPr marL="171450" lvl="0" indent="-171450">
              <a:buFont typeface="Arial" panose="020B0604020202020204" pitchFamily="34" charset="0"/>
              <a:buChar char="•"/>
            </a:pPr>
            <a:r>
              <a:rPr lang="en-US" sz="1050" b="1" dirty="0" smtClean="0"/>
              <a:t>Key Points: </a:t>
            </a:r>
            <a:r>
              <a:rPr lang="en-US" sz="1050" b="0" dirty="0" smtClean="0"/>
              <a:t>IPv6, IPv6</a:t>
            </a:r>
            <a:r>
              <a:rPr lang="en-US" sz="1050" b="0" baseline="0" dirty="0" smtClean="0"/>
              <a:t> addressing formats, P</a:t>
            </a:r>
            <a:r>
              <a:rPr lang="en-US" sz="1050" b="0" dirty="0" smtClean="0"/>
              <a:t>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 (IP)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6.6.1</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Need for IPv6</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 (IP)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6.6.1</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Need for IPv6</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18403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 (IP)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6.6.2</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IPv6 Addressing Formats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 (IP)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6.6.2</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IPv6 Addressing Formats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6.6.3</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Rule 1 - Omit Leading Zeros</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Rule 2 - Double Colon</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6.6.5</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IPv6 Prefix Length</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baseline="0" dirty="0" smtClean="0">
                <a:solidFill>
                  <a:schemeClr val="tx1"/>
                </a:solidFill>
                <a:latin typeface="Arial" charset="0"/>
                <a:ea typeface="ＭＳ Ｐゴシック" charset="0"/>
              </a:rPr>
              <a:t>6 - </a:t>
            </a:r>
            <a:r>
              <a:rPr lang="en-US" dirty="0" smtClean="0">
                <a:solidFill>
                  <a:schemeClr val="accent5">
                    <a:lumMod val="40000"/>
                    <a:lumOff val="60000"/>
                  </a:schemeClr>
                </a:solidFill>
              </a:rPr>
              <a:t>Ethernet and Internet Protocol(IP)</a:t>
            </a:r>
          </a:p>
          <a:p>
            <a:r>
              <a:rPr lang="en-US" sz="1200" kern="1200" dirty="0" smtClean="0">
                <a:solidFill>
                  <a:schemeClr val="tx1"/>
                </a:solidFill>
                <a:latin typeface="Arial" charset="0"/>
                <a:ea typeface="ＭＳ Ｐゴシック" charset="0"/>
                <a:cs typeface="ＭＳ Ｐゴシック" charset="0"/>
              </a:rPr>
              <a:t>6.6 - </a:t>
            </a:r>
            <a:r>
              <a:rPr lang="en-US" sz="1200" b="0" i="0" kern="1200" dirty="0" smtClean="0">
                <a:solidFill>
                  <a:schemeClr val="tx1"/>
                </a:solidFill>
                <a:effectLst/>
                <a:latin typeface="+mn-lt"/>
                <a:ea typeface="+mn-ea"/>
                <a:cs typeface="+mn-cs"/>
              </a:rPr>
              <a:t>IPv6</a:t>
            </a:r>
          </a:p>
          <a:p>
            <a:r>
              <a:rPr lang="en-US" sz="1200" b="0" i="0" kern="1200" dirty="0" smtClean="0">
                <a:solidFill>
                  <a:schemeClr val="tx1"/>
                </a:solidFill>
                <a:effectLst/>
                <a:latin typeface="+mn-lt"/>
                <a:ea typeface="+mn-ea"/>
                <a:cs typeface="+mn-cs"/>
              </a:rPr>
              <a:t>6.6.6</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Video – Layer 2 and Layer 3 Addressing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6.6.7 – Check</a:t>
            </a:r>
            <a:r>
              <a:rPr lang="en-US" sz="1200" b="0" i="0" kern="1200" baseline="0" dirty="0" smtClean="0">
                <a:solidFill>
                  <a:schemeClr val="tx1"/>
                </a:solidFill>
                <a:effectLst/>
                <a:latin typeface="+mn-lt"/>
                <a:ea typeface="+mn-ea"/>
                <a:cs typeface="+mn-cs"/>
              </a:rPr>
              <a:t> Your Understanding</a:t>
            </a:r>
            <a:r>
              <a:rPr lang="en-US" sz="1200" b="0" i="0" kern="1200" dirty="0" smtClean="0">
                <a:solidFill>
                  <a:schemeClr val="tx1"/>
                </a:solidFill>
                <a:effectLst/>
                <a:latin typeface="+mn-lt"/>
                <a:ea typeface="+mn-ea"/>
                <a:cs typeface="+mn-cs"/>
              </a:rPr>
              <a:t> - IPv6 Address Representation</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smtClean="0">
                <a:solidFill>
                  <a:schemeClr val="tx1"/>
                </a:solidFill>
                <a:latin typeface="Arial" charset="0"/>
                <a:ea typeface="ＭＳ Ｐゴシック" charset="0"/>
                <a:cs typeface="ＭＳ Ｐゴシック" charset="0"/>
              </a:rPr>
              <a:t>Source</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 (IP)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6.7 – </a:t>
            </a:r>
            <a:r>
              <a:rPr lang="en-US" sz="1200" dirty="0" smtClean="0"/>
              <a:t>Ethernet and IP Protocol Summary</a:t>
            </a:r>
            <a:br>
              <a:rPr lang="en-US" sz="1200" dirty="0" smtClean="0"/>
            </a:b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050" b="1" u="sng" dirty="0" smtClean="0"/>
              <a:t>In-Session </a:t>
            </a:r>
            <a:r>
              <a:rPr lang="en-US" sz="1050" b="1" u="sng" dirty="0"/>
              <a:t>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smtClean="0">
                <a:solidFill>
                  <a:srgbClr val="FF0000"/>
                </a:solidFill>
              </a:rPr>
              <a:t>5</a:t>
            </a:r>
            <a:r>
              <a:rPr lang="en-US" sz="1000" dirty="0" smtClean="0">
                <a:solidFill>
                  <a:srgbClr val="FF0000"/>
                </a:solidFill>
              </a:rPr>
              <a:t> </a:t>
            </a:r>
            <a:r>
              <a:rPr lang="en-US" sz="1000" dirty="0">
                <a:solidFill>
                  <a:srgbClr val="FF0000"/>
                </a:solidFill>
              </a:rPr>
              <a:t>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smtClean="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smtClean="0">
                <a:solidFill>
                  <a:schemeClr val="tx1"/>
                </a:solidFill>
                <a:latin typeface="+mn-lt"/>
                <a:ea typeface="+mn-ea"/>
                <a:cs typeface="+mn-cs"/>
              </a:rPr>
              <a:t>At the end, ask the students to</a:t>
            </a:r>
            <a:r>
              <a:rPr lang="en-US" sz="1000" kern="1200" baseline="0" dirty="0" smtClean="0">
                <a:solidFill>
                  <a:schemeClr val="tx1"/>
                </a:solidFill>
                <a:latin typeface="+mn-lt"/>
                <a:ea typeface="+mn-ea"/>
                <a:cs typeface="+mn-cs"/>
              </a:rPr>
              <a:t> complete </a:t>
            </a:r>
            <a:r>
              <a:rPr lang="en-US" sz="1000" kern="1200" dirty="0" smtClean="0">
                <a:solidFill>
                  <a:schemeClr val="tx1"/>
                </a:solidFill>
                <a:latin typeface="+mn-lt"/>
                <a:ea typeface="+mn-ea"/>
                <a:cs typeface="+mn-cs"/>
              </a:rPr>
              <a:t>the module quiz.</a:t>
            </a:r>
            <a:endParaRPr lang="en-US" sz="1050" dirty="0" smtClean="0"/>
          </a:p>
          <a:p>
            <a:pPr>
              <a:lnSpc>
                <a:spcPct val="80000"/>
              </a:lnSpc>
              <a:buFontTx/>
              <a:buNone/>
            </a:pPr>
            <a:r>
              <a:rPr lang="en-US" sz="1050" b="1" dirty="0" smtClean="0"/>
              <a:t>Key Points:</a:t>
            </a:r>
            <a:r>
              <a:rPr lang="en-US" sz="1050" b="1" baseline="0" dirty="0" smtClean="0"/>
              <a:t> </a:t>
            </a:r>
            <a:r>
              <a:rPr lang="en-US" sz="1050" b="0" baseline="0" dirty="0" smtClean="0"/>
              <a:t>NA</a:t>
            </a:r>
          </a:p>
          <a:p>
            <a:pPr marL="169863" lvl="1" indent="0">
              <a:buFont typeface="Arial" panose="020B0604020202020204" pitchFamily="34" charset="0"/>
              <a:buNone/>
            </a:pPr>
            <a:endParaRPr lang="en-US" sz="1050" dirty="0" smtClean="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6.7 – </a:t>
            </a:r>
            <a:r>
              <a:rPr lang="en-US" sz="1200" dirty="0" smtClean="0"/>
              <a:t>Ethernet and IP Protocol Summary</a:t>
            </a:r>
            <a:br>
              <a:rPr lang="en-US" sz="1200" dirty="0" smtClean="0"/>
            </a:br>
            <a:r>
              <a:rPr lang="en-US" dirty="0" smtClean="0">
                <a:solidFill>
                  <a:schemeClr val="accent5">
                    <a:lumMod val="40000"/>
                    <a:lumOff val="60000"/>
                  </a:schemeClr>
                </a:solidFill>
              </a:rPr>
              <a:t>6.7.1 –</a:t>
            </a:r>
            <a:r>
              <a:rPr lang="en-US" baseline="0" dirty="0" smtClean="0">
                <a:solidFill>
                  <a:schemeClr val="accent5">
                    <a:lumMod val="40000"/>
                    <a:lumOff val="60000"/>
                  </a:schemeClr>
                </a:solidFill>
              </a:rPr>
              <a:t> </a:t>
            </a:r>
            <a:r>
              <a:rPr lang="en-US" dirty="0" smtClean="0">
                <a:solidFill>
                  <a:srgbClr val="FF0000"/>
                </a:solidFill>
              </a:rPr>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dirty="0" smtClean="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Arial" charset="0"/>
                <a:ea typeface="ＭＳ Ｐゴシック" charset="0"/>
                <a:cs typeface="ＭＳ Ｐゴシック" charset="0"/>
              </a:rPr>
              <a:t>6.7 – </a:t>
            </a:r>
            <a:r>
              <a:rPr lang="en-US" sz="1200" dirty="0" smtClean="0"/>
              <a:t>Ethernet and IP Protocol Summary</a:t>
            </a:r>
            <a:br>
              <a:rPr lang="en-US" sz="1200" dirty="0" smtClean="0"/>
            </a:br>
            <a:r>
              <a:rPr lang="en-US" dirty="0" smtClean="0">
                <a:solidFill>
                  <a:schemeClr val="accent5">
                    <a:lumMod val="40000"/>
                    <a:lumOff val="60000"/>
                  </a:schemeClr>
                </a:solidFill>
              </a:rPr>
              <a:t>6.7.1 </a:t>
            </a:r>
            <a:r>
              <a:rPr lang="en-US" dirty="0" smtClean="0">
                <a:solidFill>
                  <a:schemeClr val="accent5">
                    <a:lumMod val="40000"/>
                    <a:lumOff val="60000"/>
                  </a:schemeClr>
                </a:solidFill>
              </a:rPr>
              <a:t>–</a:t>
            </a:r>
            <a:r>
              <a:rPr lang="en-US" baseline="0" dirty="0" smtClean="0">
                <a:solidFill>
                  <a:schemeClr val="accent5">
                    <a:lumMod val="40000"/>
                    <a:lumOff val="60000"/>
                  </a:schemeClr>
                </a:solidFill>
              </a:rPr>
              <a:t> </a:t>
            </a:r>
            <a:r>
              <a:rPr lang="en-US" dirty="0" smtClean="0">
                <a:solidFill>
                  <a:srgbClr val="FF0000"/>
                </a:solidFill>
              </a:rPr>
              <a:t>What Did I Learn in this Module</a:t>
            </a:r>
            <a:r>
              <a:rPr lang="en-US" dirty="0" smtClean="0">
                <a:solidFill>
                  <a:srgbClr val="FF0000"/>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40000"/>
                    <a:lumOff val="60000"/>
                  </a:schemeClr>
                </a:solidFill>
              </a:rPr>
              <a:t>6.7.2 – </a:t>
            </a:r>
            <a:r>
              <a:rPr lang="en-US" sz="1200" b="0" i="0" kern="1200" dirty="0" smtClean="0">
                <a:solidFill>
                  <a:schemeClr val="tx1"/>
                </a:solidFill>
                <a:effectLst/>
                <a:latin typeface="+mn-lt"/>
                <a:ea typeface="+mn-ea"/>
                <a:cs typeface="+mn-cs"/>
              </a:rPr>
              <a:t>Module 6: Ethernet and IP Protocol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 </a:t>
            </a:r>
            <a:r>
              <a:rPr lang="en-US" sz="1200" kern="1200" dirty="0">
                <a:solidFill>
                  <a:schemeClr val="tx1"/>
                </a:solidFill>
                <a:latin typeface="Arial" charset="0"/>
                <a:ea typeface="ＭＳ Ｐゴシック" charset="0"/>
                <a:cs typeface="ＭＳ Ｐゴシック" charset="0"/>
              </a:rPr>
              <a:t>– </a:t>
            </a:r>
            <a:r>
              <a:rPr lang="en-US" dirty="0" smtClean="0">
                <a:solidFill>
                  <a:schemeClr val="accent5">
                    <a:lumMod val="40000"/>
                    <a:lumOff val="60000"/>
                  </a:schemeClr>
                </a:solidFill>
              </a:rPr>
              <a:t>Ethernet and Internet Protocol (IP)</a:t>
            </a:r>
          </a:p>
          <a:p>
            <a:pPr>
              <a:lnSpc>
                <a:spcPct val="80000"/>
              </a:lnSpc>
              <a:buFontTx/>
              <a:buNone/>
            </a:pPr>
            <a:r>
              <a:rPr lang="en-US" dirty="0" smtClean="0">
                <a:latin typeface="Arial" charset="0"/>
              </a:rPr>
              <a:t>New </a:t>
            </a:r>
            <a:r>
              <a:rPr lang="en-US" dirty="0">
                <a:latin typeface="Arial" charset="0"/>
              </a:rPr>
              <a:t>Terms and </a:t>
            </a:r>
            <a:r>
              <a:rPr lang="en-US" dirty="0" smtClean="0">
                <a:latin typeface="Arial" charset="0"/>
              </a:rPr>
              <a:t>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47279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timing>
    <p:tnLst>
      <p:par>
        <p:cTn id="1" dur="indefinite" restart="never" nodeType="tmRoot"/>
      </p:par>
    </p:tnLst>
  </p:timing>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timing>
    <p:tnLst>
      <p:par>
        <p:cTn id="1" dur="indefinite" restart="never" nodeType="tmRoot"/>
      </p:par>
    </p:tnLst>
  </p:timing>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timing>
    <p:tnLst>
      <p:par>
        <p:cTn id="1" dur="indefinite" restart="never" nodeType="tmRoot"/>
      </p:par>
    </p:tnLst>
  </p:timing>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2020</a:t>
            </a:r>
            <a:r>
              <a:rPr lang="en-US" sz="600" baseline="0" dirty="0" smtClean="0">
                <a:solidFill>
                  <a:schemeClr val="accent5">
                    <a:lumMod val="50000"/>
                  </a:schemeClr>
                </a:solidFill>
                <a:latin typeface="+mn-lt"/>
                <a:ea typeface="+mn-ea"/>
                <a:cs typeface="CiscoSans Thin"/>
              </a:rPr>
              <a:t> </a:t>
            </a:r>
            <a:r>
              <a:rPr lang="en-US" sz="600" dirty="0" smtClean="0">
                <a:solidFill>
                  <a:schemeClr val="accent5">
                    <a:lumMod val="50000"/>
                  </a:schemeClr>
                </a:solidFill>
                <a:latin typeface="+mn-lt"/>
                <a:ea typeface="+mn-ea"/>
                <a:cs typeface="CiscoSans Thin"/>
              </a:rPr>
              <a:t>Cisco </a:t>
            </a:r>
            <a:r>
              <a:rPr lang="en-US" sz="600" dirty="0">
                <a:solidFill>
                  <a:schemeClr val="accent5">
                    <a:lumMod val="50000"/>
                  </a:schemeClr>
                </a:solidFill>
                <a:latin typeface="+mn-lt"/>
                <a:ea typeface="+mn-ea"/>
                <a:cs typeface="CiscoSans Thin"/>
              </a:rPr>
              <a:t>and/or its affiliates. All rights reserved</a:t>
            </a:r>
            <a:r>
              <a:rPr lang="en-US" sz="600" dirty="0" smtClean="0">
                <a:solidFill>
                  <a:schemeClr val="accent5">
                    <a:lumMod val="50000"/>
                  </a:schemeClr>
                </a:solidFill>
                <a:latin typeface="+mn-lt"/>
                <a:ea typeface="+mn-ea"/>
                <a:cs typeface="CiscoSans Thin"/>
              </a:rPr>
              <a:t>.  </a:t>
            </a:r>
            <a:r>
              <a:rPr lang="en-US" sz="600" dirty="0">
                <a:solidFill>
                  <a:schemeClr val="accent5">
                    <a:lumMod val="50000"/>
                  </a:schemeClr>
                </a:solidFill>
                <a:latin typeface="+mn-lt"/>
                <a:ea typeface="+mn-ea"/>
                <a:cs typeface="CiscoSans Thin"/>
              </a:rPr>
              <a:t>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a:t>
            </a:r>
            <a:r>
              <a:rPr lang="en-US" sz="600" dirty="0" smtClean="0">
                <a:solidFill>
                  <a:schemeClr val="accent3">
                    <a:lumMod val="85000"/>
                  </a:schemeClr>
                </a:solidFill>
                <a:latin typeface="+mn-lt"/>
                <a:ea typeface="+mn-ea"/>
                <a:cs typeface="CiscoSans Thin"/>
              </a:rPr>
              <a:t>2020 Cisco </a:t>
            </a:r>
            <a:r>
              <a:rPr lang="en-US" sz="600" dirty="0">
                <a:solidFill>
                  <a:schemeClr val="accent3">
                    <a:lumMod val="85000"/>
                  </a:schemeClr>
                </a:solidFill>
                <a:latin typeface="+mn-lt"/>
                <a:ea typeface="+mn-ea"/>
                <a:cs typeface="CiscoSans Thin"/>
              </a:rPr>
              <a:t>and/or its affiliates. All rights reserved</a:t>
            </a:r>
            <a:r>
              <a:rPr lang="en-US" sz="600" dirty="0" smtClean="0">
                <a:solidFill>
                  <a:schemeClr val="accent3">
                    <a:lumMod val="85000"/>
                  </a:schemeClr>
                </a:solidFill>
                <a:latin typeface="+mn-lt"/>
                <a:ea typeface="+mn-ea"/>
                <a:cs typeface="CiscoSans Thin"/>
              </a:rPr>
              <a:t>.  </a:t>
            </a:r>
            <a:r>
              <a:rPr lang="en-US" sz="600" dirty="0">
                <a:solidFill>
                  <a:schemeClr val="accent3">
                    <a:lumMod val="85000"/>
                  </a:schemeClr>
                </a:solidFill>
                <a:latin typeface="+mn-lt"/>
                <a:ea typeface="+mn-ea"/>
                <a:cs typeface="CiscoSans Thin"/>
              </a:rPr>
              <a:t>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iming>
    <p:tnLst>
      <p:par>
        <p:cTn id="1" dur="indefinite" restart="never" nodeType="tmRoot"/>
      </p:par>
    </p:tnLst>
  </p:timing>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8.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a:lnSpc>
                <a:spcPct val="80000"/>
              </a:lnSpc>
            </a:pPr>
            <a:r>
              <a:rPr lang="en-US" dirty="0">
                <a:solidFill>
                  <a:schemeClr val="accent5">
                    <a:lumMod val="40000"/>
                    <a:lumOff val="60000"/>
                  </a:schemeClr>
                </a:solidFill>
              </a:rPr>
              <a:t>Module </a:t>
            </a:r>
            <a:r>
              <a:rPr lang="en-US" dirty="0" smtClean="0">
                <a:solidFill>
                  <a:schemeClr val="accent5">
                    <a:lumMod val="40000"/>
                    <a:lumOff val="60000"/>
                  </a:schemeClr>
                </a:solidFill>
              </a:rPr>
              <a:t>6:Ethernet </a:t>
            </a:r>
            <a:r>
              <a:rPr lang="en-US" dirty="0">
                <a:solidFill>
                  <a:schemeClr val="accent5">
                    <a:lumMod val="40000"/>
                    <a:lumOff val="60000"/>
                  </a:schemeClr>
                </a:solidFill>
              </a:rPr>
              <a:t>and Internet </a:t>
            </a:r>
            <a:r>
              <a:rPr lang="en-US" dirty="0" smtClean="0">
                <a:solidFill>
                  <a:schemeClr val="accent5">
                    <a:lumMod val="40000"/>
                    <a:lumOff val="60000"/>
                  </a:schemeClr>
                </a:solidFill>
              </a:rPr>
              <a:t>			Protocol(IP</a:t>
            </a:r>
            <a:r>
              <a:rPr lang="en-US" dirty="0">
                <a:solidFill>
                  <a:schemeClr val="accent5">
                    <a:lumMod val="40000"/>
                    <a:lumOff val="60000"/>
                  </a:schemeClr>
                </a:solidFill>
              </a:rPr>
              <a:t>)</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10" name="Subtitle 6">
            <a:extLst>
              <a:ext uri="{FF2B5EF4-FFF2-40B4-BE49-F238E27FC236}">
                <a16:creationId xmlns:a16="http://schemas.microsoft.com/office/drawing/2014/main" id="{04FD2489-00FA-4598-BB9B-1B5ABC733DAB}"/>
              </a:ext>
            </a:extLst>
          </p:cNvPr>
          <p:cNvSpPr txBox="1">
            <a:spLocks/>
          </p:cNvSpPr>
          <p:nvPr/>
        </p:nvSpPr>
        <p:spPr>
          <a:xfrm>
            <a:off x="469497" y="3809526"/>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smtClean="0">
                <a:solidFill>
                  <a:schemeClr val="accent5">
                    <a:lumMod val="40000"/>
                    <a:lumOff val="60000"/>
                  </a:schemeClr>
                </a:solidFill>
              </a:rPr>
              <a:t>CyberOps Associate </a:t>
            </a:r>
            <a:r>
              <a:rPr lang="en-US" dirty="0">
                <a:solidFill>
                  <a:schemeClr val="accent5">
                    <a:lumMod val="40000"/>
                    <a:lumOff val="60000"/>
                  </a:schemeClr>
                </a:solidFill>
              </a:rPr>
              <a:t>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699592"/>
            <a:ext cx="6672708" cy="1508188"/>
          </a:xfrm>
        </p:spPr>
        <p:txBody>
          <a:bodyPr/>
          <a:lstStyle/>
          <a:p>
            <a:r>
              <a:rPr lang="en-US" dirty="0">
                <a:solidFill>
                  <a:schemeClr val="accent5">
                    <a:lumMod val="40000"/>
                    <a:lumOff val="60000"/>
                  </a:schemeClr>
                </a:solidFill>
              </a:rPr>
              <a:t>Module 6:Ethernet and Internet </a:t>
            </a:r>
            <a:r>
              <a:rPr lang="en-US" dirty="0" smtClean="0">
                <a:solidFill>
                  <a:schemeClr val="accent5">
                    <a:lumMod val="40000"/>
                    <a:lumOff val="60000"/>
                  </a:schemeClr>
                </a:solidFill>
              </a:rPr>
              <a:t>			Protocol(IP)</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smtClean="0">
                <a:solidFill>
                  <a:schemeClr val="accent5">
                    <a:lumMod val="40000"/>
                    <a:lumOff val="60000"/>
                  </a:schemeClr>
                </a:solidFill>
              </a:rPr>
              <a:t>CyberOps Associates </a:t>
            </a:r>
            <a:r>
              <a:rPr lang="en-US" dirty="0">
                <a:solidFill>
                  <a:schemeClr val="accent5">
                    <a:lumMod val="40000"/>
                    <a:lumOff val="60000"/>
                  </a:schemeClr>
                </a:solidFill>
              </a:rPr>
              <a:t>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954104" cy="999496"/>
          </a:xfrm>
        </p:spPr>
        <p:txBody>
          <a:bodyPr/>
          <a:lstStyle/>
          <a:p>
            <a:pPr marL="0" indent="0">
              <a:buNone/>
            </a:pPr>
            <a:r>
              <a:rPr lang="en-US" sz="1600" b="1" dirty="0"/>
              <a:t>Module Title:</a:t>
            </a:r>
            <a:r>
              <a:rPr lang="en-US" sz="1600" dirty="0"/>
              <a:t> Ethernet and IP Protocol</a:t>
            </a:r>
          </a:p>
          <a:p>
            <a:pPr marL="0" indent="0">
              <a:buNone/>
            </a:pPr>
            <a:r>
              <a:rPr lang="en-US" sz="1600" b="1" dirty="0"/>
              <a:t>Module Objective:</a:t>
            </a:r>
            <a:r>
              <a:rPr lang="en-US" sz="1600" dirty="0"/>
              <a:t> Explain how the Ethernet and IP protocols support network communication.</a:t>
            </a:r>
          </a:p>
          <a:p>
            <a:pPr>
              <a:lnSpc>
                <a:spcPct val="85000"/>
              </a:lnSpc>
              <a:spcBef>
                <a:spcPct val="30000"/>
              </a:spcBef>
              <a:buFont typeface="Arial" pitchFamily="34" charset="0"/>
              <a:buChar char="•"/>
            </a:pPr>
            <a:endParaRPr lang="en-US" sz="1600" dirty="0"/>
          </a:p>
          <a:p>
            <a:pPr marL="375047" indent="-285750">
              <a:spcBef>
                <a:spcPct val="30000"/>
              </a:spcBef>
              <a:buFont typeface="Arial" pitchFamily="34" charset="0"/>
              <a:buChar char="•"/>
            </a:pPr>
            <a:endParaRPr lang="en-US" dirty="0"/>
          </a:p>
        </p:txBody>
      </p:sp>
      <p:graphicFrame>
        <p:nvGraphicFramePr>
          <p:cNvPr id="5" name="Table 1"/>
          <p:cNvGraphicFramePr>
            <a:graphicFrameLocks noGrp="1"/>
          </p:cNvGraphicFramePr>
          <p:nvPr>
            <p:extLst>
              <p:ext uri="{D42A27DB-BD31-4B8C-83A1-F6EECF244321}">
                <p14:modId xmlns:p14="http://schemas.microsoft.com/office/powerpoint/2010/main" val="3696789727"/>
              </p:ext>
            </p:extLst>
          </p:nvPr>
        </p:nvGraphicFramePr>
        <p:xfrm>
          <a:off x="287146" y="1693694"/>
          <a:ext cx="8263467" cy="1956500"/>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algn="ctr" fontAlgn="ctr"/>
                      <a:r>
                        <a:rPr lang="en-US" sz="1200" b="1" dirty="0">
                          <a:effectLst/>
                        </a:rPr>
                        <a:t>Topic Title</a:t>
                      </a:r>
                    </a:p>
                  </a:txBody>
                  <a:tcPr marL="47625" marR="47625" marT="47625" marB="47625" anchor="ctr"/>
                </a:tc>
                <a:tc>
                  <a:txBody>
                    <a:bodyPr/>
                    <a:lstStyle/>
                    <a:p>
                      <a:pPr algn="ctr" fontAlgn="ctr"/>
                      <a:r>
                        <a:rPr lang="en-US" sz="1200" b="1" dirty="0">
                          <a:effectLst/>
                        </a:rPr>
                        <a:t>Topic Objective</a:t>
                      </a:r>
                      <a:endParaRPr lang="en-US" sz="1200" dirty="0">
                        <a:effectLst/>
                      </a:endParaRPr>
                    </a:p>
                  </a:txBody>
                  <a:tcPr marL="47625" marR="47625" marT="47625" marB="47625" anchor="ctr"/>
                </a:tc>
                <a:extLst>
                  <a:ext uri="{0D108BD9-81ED-4DB2-BD59-A6C34878D82A}">
                    <a16:rowId xmlns:a16="http://schemas.microsoft.com/office/drawing/2014/main" val="364302898"/>
                  </a:ext>
                </a:extLst>
              </a:tr>
              <a:tr h="263724">
                <a:tc>
                  <a:txBody>
                    <a:bodyPr/>
                    <a:lstStyle/>
                    <a:p>
                      <a:pPr fontAlgn="ctr"/>
                      <a:r>
                        <a:rPr lang="en-US" sz="1200" b="1" dirty="0">
                          <a:effectLst/>
                        </a:rPr>
                        <a:t>Ethernet</a:t>
                      </a:r>
                    </a:p>
                  </a:txBody>
                  <a:tcPr marL="47625" marR="47625" marT="47625" marB="47625" anchor="ctr"/>
                </a:tc>
                <a:tc>
                  <a:txBody>
                    <a:bodyPr/>
                    <a:lstStyle/>
                    <a:p>
                      <a:pPr fontAlgn="ctr"/>
                      <a:r>
                        <a:rPr lang="en-US" sz="1200" b="0" dirty="0">
                          <a:effectLst/>
                        </a:rPr>
                        <a:t>Explain how Ethernet supports network communication.</a:t>
                      </a:r>
                    </a:p>
                  </a:txBody>
                  <a:tcPr marL="47625" marR="47625" marT="47625" marB="47625" anchor="ctr"/>
                </a:tc>
                <a:extLst>
                  <a:ext uri="{0D108BD9-81ED-4DB2-BD59-A6C34878D82A}">
                    <a16:rowId xmlns:a16="http://schemas.microsoft.com/office/drawing/2014/main" val="3530891527"/>
                  </a:ext>
                </a:extLst>
              </a:tr>
              <a:tr h="263724">
                <a:tc>
                  <a:txBody>
                    <a:bodyPr/>
                    <a:lstStyle/>
                    <a:p>
                      <a:pPr fontAlgn="ctr"/>
                      <a:r>
                        <a:rPr lang="en-US" sz="1200" b="1" dirty="0">
                          <a:effectLst/>
                        </a:rPr>
                        <a:t>IPv4</a:t>
                      </a:r>
                    </a:p>
                  </a:txBody>
                  <a:tcPr marL="47625" marR="47625" marT="47625" marB="47625" anchor="ctr"/>
                </a:tc>
                <a:tc>
                  <a:txBody>
                    <a:bodyPr/>
                    <a:lstStyle/>
                    <a:p>
                      <a:pPr fontAlgn="ctr"/>
                      <a:r>
                        <a:rPr lang="en-US" sz="1200" b="0" dirty="0">
                          <a:effectLst/>
                        </a:rPr>
                        <a:t>Explain how the IPv4 protocol supports network communications.</a:t>
                      </a:r>
                    </a:p>
                  </a:txBody>
                  <a:tcPr marL="47625" marR="47625" marT="47625" marB="47625" anchor="ctr"/>
                </a:tc>
                <a:extLst>
                  <a:ext uri="{0D108BD9-81ED-4DB2-BD59-A6C34878D82A}">
                    <a16:rowId xmlns:a16="http://schemas.microsoft.com/office/drawing/2014/main" val="662892947"/>
                  </a:ext>
                </a:extLst>
              </a:tr>
              <a:tr h="254659">
                <a:tc>
                  <a:txBody>
                    <a:bodyPr/>
                    <a:lstStyle/>
                    <a:p>
                      <a:pPr fontAlgn="ctr"/>
                      <a:r>
                        <a:rPr lang="en-US" sz="1200" b="1" dirty="0">
                          <a:effectLst/>
                        </a:rPr>
                        <a:t>IP Addressing Basics</a:t>
                      </a:r>
                    </a:p>
                  </a:txBody>
                  <a:tcPr marL="47625" marR="47625" marT="47625" marB="47625" anchor="ctr"/>
                </a:tc>
                <a:tc>
                  <a:txBody>
                    <a:bodyPr/>
                    <a:lstStyle/>
                    <a:p>
                      <a:pPr fontAlgn="ctr"/>
                      <a:r>
                        <a:rPr lang="en-US" sz="1200" b="0" dirty="0">
                          <a:effectLst/>
                        </a:rPr>
                        <a:t>Explain how IP addresses enable network communication.</a:t>
                      </a:r>
                    </a:p>
                  </a:txBody>
                  <a:tcPr marL="47625" marR="47625" marT="47625" marB="47625" anchor="ctr"/>
                </a:tc>
                <a:extLst>
                  <a:ext uri="{0D108BD9-81ED-4DB2-BD59-A6C34878D82A}">
                    <a16:rowId xmlns:a16="http://schemas.microsoft.com/office/drawing/2014/main" val="1283686363"/>
                  </a:ext>
                </a:extLst>
              </a:tr>
              <a:tr h="249911">
                <a:tc>
                  <a:txBody>
                    <a:bodyPr/>
                    <a:lstStyle/>
                    <a:p>
                      <a:pPr fontAlgn="ctr"/>
                      <a:r>
                        <a:rPr lang="en-US" sz="1200" b="1" dirty="0">
                          <a:effectLst/>
                        </a:rPr>
                        <a:t>Types of IPv4 Addresses</a:t>
                      </a:r>
                    </a:p>
                  </a:txBody>
                  <a:tcPr marL="47625" marR="47625" marT="47625" marB="47625" anchor="ctr"/>
                </a:tc>
                <a:tc>
                  <a:txBody>
                    <a:bodyPr/>
                    <a:lstStyle/>
                    <a:p>
                      <a:pPr fontAlgn="ctr"/>
                      <a:r>
                        <a:rPr lang="en-US" sz="1200" b="0" dirty="0">
                          <a:effectLst/>
                        </a:rPr>
                        <a:t>Explain the types of IPv4 addresses that enable network communication.</a:t>
                      </a:r>
                    </a:p>
                  </a:txBody>
                  <a:tcPr marL="47625" marR="47625" marT="47625" marB="47625" anchor="ctr"/>
                </a:tc>
                <a:extLst>
                  <a:ext uri="{0D108BD9-81ED-4DB2-BD59-A6C34878D82A}">
                    <a16:rowId xmlns:a16="http://schemas.microsoft.com/office/drawing/2014/main" val="2466644772"/>
                  </a:ext>
                </a:extLst>
              </a:tr>
              <a:tr h="263724">
                <a:tc>
                  <a:txBody>
                    <a:bodyPr/>
                    <a:lstStyle/>
                    <a:p>
                      <a:pPr fontAlgn="ctr"/>
                      <a:r>
                        <a:rPr lang="en-US" sz="1200" b="1" dirty="0">
                          <a:effectLst/>
                        </a:rPr>
                        <a:t>The Default Gateway</a:t>
                      </a:r>
                    </a:p>
                  </a:txBody>
                  <a:tcPr marL="47625" marR="47625" marT="47625" marB="47625" anchor="ctr"/>
                </a:tc>
                <a:tc>
                  <a:txBody>
                    <a:bodyPr/>
                    <a:lstStyle/>
                    <a:p>
                      <a:pPr fontAlgn="ctr"/>
                      <a:r>
                        <a:rPr lang="en-US" sz="1200" b="0" dirty="0">
                          <a:effectLst/>
                        </a:rPr>
                        <a:t>Explain how the default gateway enables network communication.</a:t>
                      </a:r>
                    </a:p>
                  </a:txBody>
                  <a:tcPr marL="47625" marR="47625" marT="47625" marB="47625" anchor="ctr"/>
                </a:tc>
                <a:extLst>
                  <a:ext uri="{0D108BD9-81ED-4DB2-BD59-A6C34878D82A}">
                    <a16:rowId xmlns:a16="http://schemas.microsoft.com/office/drawing/2014/main" val="2893854660"/>
                  </a:ext>
                </a:extLst>
              </a:tr>
              <a:tr h="287720">
                <a:tc>
                  <a:txBody>
                    <a:bodyPr/>
                    <a:lstStyle/>
                    <a:p>
                      <a:pPr fontAlgn="ctr"/>
                      <a:r>
                        <a:rPr lang="en-US" sz="1200" b="1" dirty="0">
                          <a:effectLst/>
                        </a:rPr>
                        <a:t>IPv6</a:t>
                      </a:r>
                    </a:p>
                  </a:txBody>
                  <a:tcPr marL="47625" marR="47625" marT="47625" marB="47625" anchor="ctr"/>
                </a:tc>
                <a:tc>
                  <a:txBody>
                    <a:bodyPr/>
                    <a:lstStyle/>
                    <a:p>
                      <a:pPr fontAlgn="ctr"/>
                      <a:r>
                        <a:rPr lang="en-US" sz="1200" b="0" dirty="0">
                          <a:effectLst/>
                        </a:rPr>
                        <a:t>Explain how the IPv6 protocol supports network communications.</a:t>
                      </a:r>
                    </a:p>
                  </a:txBody>
                  <a:tcPr marL="47625" marR="47625" marT="47625" marB="47625" anchor="ctr"/>
                </a:tc>
                <a:extLst>
                  <a:ext uri="{0D108BD9-81ED-4DB2-BD59-A6C34878D82A}">
                    <a16:rowId xmlns:a16="http://schemas.microsoft.com/office/drawing/2014/main" val="81104083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062" y="960277"/>
            <a:ext cx="4464996" cy="1802391"/>
          </a:xfrm>
        </p:spPr>
        <p:txBody>
          <a:bodyPr/>
          <a:lstStyle/>
          <a:p>
            <a:r>
              <a:rPr lang="en-US" dirty="0">
                <a:solidFill>
                  <a:schemeClr val="accent5">
                    <a:lumMod val="40000"/>
                    <a:lumOff val="60000"/>
                  </a:schemeClr>
                </a:solidFill>
              </a:rPr>
              <a:t>6</a:t>
            </a:r>
            <a:r>
              <a:rPr lang="en-US" dirty="0" smtClean="0">
                <a:solidFill>
                  <a:schemeClr val="accent5">
                    <a:lumMod val="40000"/>
                    <a:lumOff val="60000"/>
                  </a:schemeClr>
                </a:solidFill>
              </a:rPr>
              <a:t>.1 Ethernet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Ethernet and Internet </a:t>
            </a:r>
            <a:r>
              <a:rPr lang="en-US" sz="1600" dirty="0" smtClean="0"/>
              <a:t>Protocol (</a:t>
            </a:r>
            <a:r>
              <a:rPr lang="en-US" sz="1600" dirty="0"/>
              <a:t>IP</a:t>
            </a:r>
            <a:r>
              <a:rPr lang="en-US" sz="1600" dirty="0" smtClean="0"/>
              <a:t>)</a:t>
            </a:r>
          </a:p>
          <a:p>
            <a:r>
              <a:rPr lang="en-US" dirty="0" smtClean="0"/>
              <a:t>Ethernet Encapsulation</a:t>
            </a:r>
            <a:endParaRPr lang="en-US" dirty="0"/>
          </a:p>
        </p:txBody>
      </p:sp>
      <p:sp>
        <p:nvSpPr>
          <p:cNvPr id="2" name="Content Placeholder 1"/>
          <p:cNvSpPr>
            <a:spLocks noGrp="1"/>
          </p:cNvSpPr>
          <p:nvPr>
            <p:ph idx="1"/>
          </p:nvPr>
        </p:nvSpPr>
        <p:spPr>
          <a:xfrm>
            <a:off x="144066" y="798943"/>
            <a:ext cx="4277210" cy="3880061"/>
          </a:xfrm>
        </p:spPr>
        <p:txBody>
          <a:bodyPr/>
          <a:lstStyle/>
          <a:p>
            <a:pPr>
              <a:buFont typeface="Arial" pitchFamily="34" charset="0"/>
              <a:buChar char="•"/>
            </a:pPr>
            <a:r>
              <a:rPr lang="en-IN" sz="1600" dirty="0" smtClean="0"/>
              <a:t>Unlike wireless, Ethernet </a:t>
            </a:r>
            <a:r>
              <a:rPr lang="en-IN" sz="1600" dirty="0"/>
              <a:t>uses wired communications, including twisted pair, fiber-optic links, and coaxial cables</a:t>
            </a:r>
            <a:r>
              <a:rPr lang="en-IN" sz="1600" dirty="0" smtClean="0"/>
              <a:t>.</a:t>
            </a:r>
          </a:p>
          <a:p>
            <a:pPr>
              <a:buFont typeface="Arial" pitchFamily="34" charset="0"/>
              <a:buChar char="•"/>
            </a:pPr>
            <a:r>
              <a:rPr lang="en-US" sz="1600" dirty="0" smtClean="0"/>
              <a:t>Ethernet operates in the data </a:t>
            </a:r>
            <a:r>
              <a:rPr lang="en-US" sz="1600" dirty="0"/>
              <a:t>link layer and physical </a:t>
            </a:r>
            <a:r>
              <a:rPr lang="en-US" sz="1600" dirty="0" smtClean="0"/>
              <a:t>layer.</a:t>
            </a:r>
          </a:p>
          <a:p>
            <a:pPr>
              <a:buFont typeface="Arial" pitchFamily="34" charset="0"/>
              <a:buChar char="•"/>
            </a:pPr>
            <a:r>
              <a:rPr lang="en-IN" sz="1600" dirty="0"/>
              <a:t> It is a family of networking technologies defined in the IEEE 802.2 and 802.3 standards.</a:t>
            </a:r>
            <a:endParaRPr lang="en-US" sz="1600" dirty="0" smtClean="0"/>
          </a:p>
          <a:p>
            <a:pPr>
              <a:buFont typeface="Arial" pitchFamily="34" charset="0"/>
              <a:buChar char="•"/>
            </a:pPr>
            <a:r>
              <a:rPr lang="en-US" sz="1600" dirty="0" smtClean="0"/>
              <a:t>Ethernet </a:t>
            </a:r>
            <a:r>
              <a:rPr lang="en-US" sz="1600" dirty="0"/>
              <a:t>supports data bandwidths </a:t>
            </a:r>
            <a:r>
              <a:rPr lang="en-US" sz="1600" dirty="0" smtClean="0"/>
              <a:t>from  10 Mbps to 100,000 Mbps (100 Gbps)</a:t>
            </a:r>
            <a:endParaRPr lang="en-US" sz="1600" dirty="0"/>
          </a:p>
          <a:p>
            <a:pPr>
              <a:buFont typeface="Arial" pitchFamily="34" charset="0"/>
              <a:buChar char="•"/>
            </a:pPr>
            <a:r>
              <a:rPr lang="en-US" sz="1600" dirty="0" smtClean="0"/>
              <a:t>As seen in the figure, Ethernet </a:t>
            </a:r>
            <a:r>
              <a:rPr lang="en-US" sz="1600" dirty="0"/>
              <a:t>standards define both the Layer 2 protocols and the Layer 1 technologies.</a:t>
            </a:r>
          </a:p>
          <a:p>
            <a:pPr>
              <a:buFont typeface="Arial" pitchFamily="34" charset="0"/>
              <a:buChar char="•"/>
            </a:pPr>
            <a:endParaRPr lang="en-US" sz="1600" b="1" dirty="0">
              <a:solidFill>
                <a:srgbClr val="000000"/>
              </a:solidFill>
            </a:endParaRPr>
          </a:p>
        </p:txBody>
      </p:sp>
      <p:pic>
        <p:nvPicPr>
          <p:cNvPr id="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780" y="907856"/>
            <a:ext cx="4594620" cy="321916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 Box"/>
          <p:cNvSpPr/>
          <p:nvPr/>
        </p:nvSpPr>
        <p:spPr>
          <a:xfrm>
            <a:off x="4320780" y="4136558"/>
            <a:ext cx="4594620"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Ethernet and the OSI Model</a:t>
            </a:r>
          </a:p>
        </p:txBody>
      </p:sp>
    </p:spTree>
    <p:custDataLst>
      <p:tags r:id="rId1"/>
    </p:custDataLst>
    <p:extLst>
      <p:ext uri="{BB962C8B-B14F-4D97-AF65-F5344CB8AC3E}">
        <p14:creationId xmlns:p14="http://schemas.microsoft.com/office/powerpoint/2010/main" val="256991628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Ethernet and Internet </a:t>
            </a:r>
            <a:r>
              <a:rPr lang="en-US" sz="1600" dirty="0" smtClean="0"/>
              <a:t>Protocol (</a:t>
            </a:r>
            <a:r>
              <a:rPr lang="en-US" sz="1600" dirty="0"/>
              <a:t>IP)</a:t>
            </a:r>
          </a:p>
          <a:p>
            <a:r>
              <a:rPr lang="en-US" dirty="0" smtClean="0"/>
              <a:t>Ethernet </a:t>
            </a:r>
            <a:r>
              <a:rPr lang="en-US" dirty="0"/>
              <a:t>Frame Fields</a:t>
            </a:r>
          </a:p>
        </p:txBody>
      </p:sp>
      <p:sp>
        <p:nvSpPr>
          <p:cNvPr id="2" name="Content Placeholder 1"/>
          <p:cNvSpPr>
            <a:spLocks noGrp="1"/>
          </p:cNvSpPr>
          <p:nvPr>
            <p:ph idx="1"/>
          </p:nvPr>
        </p:nvSpPr>
        <p:spPr>
          <a:xfrm>
            <a:off x="189331" y="717467"/>
            <a:ext cx="8954669" cy="1594060"/>
          </a:xfrm>
        </p:spPr>
        <p:txBody>
          <a:bodyPr/>
          <a:lstStyle/>
          <a:p>
            <a:pPr>
              <a:buFont typeface="Arial" pitchFamily="34" charset="0"/>
              <a:buChar char="•"/>
            </a:pPr>
            <a:r>
              <a:rPr lang="en-US" sz="1600" dirty="0"/>
              <a:t>The minimum Ethernet frame size is 64 bytes and the maximum is 1518 bytes. </a:t>
            </a:r>
            <a:r>
              <a:rPr lang="en-IN" sz="1600" dirty="0"/>
              <a:t>This includes all bytes from the destination MAC address field through the </a:t>
            </a:r>
            <a:r>
              <a:rPr lang="en-IN" sz="1600" dirty="0" smtClean="0"/>
              <a:t>Frame </a:t>
            </a:r>
            <a:r>
              <a:rPr lang="en-IN" sz="1600" dirty="0"/>
              <a:t>C</a:t>
            </a:r>
            <a:r>
              <a:rPr lang="en-IN" sz="1600" dirty="0" smtClean="0"/>
              <a:t>heck </a:t>
            </a:r>
            <a:r>
              <a:rPr lang="en-IN" sz="1600" dirty="0"/>
              <a:t>S</a:t>
            </a:r>
            <a:r>
              <a:rPr lang="en-IN" sz="1600" dirty="0" smtClean="0"/>
              <a:t>equence </a:t>
            </a:r>
            <a:r>
              <a:rPr lang="en-IN" sz="1600" dirty="0"/>
              <a:t>(FCS) field</a:t>
            </a:r>
            <a:r>
              <a:rPr lang="en-IN" sz="1600" dirty="0" smtClean="0"/>
              <a:t>.</a:t>
            </a:r>
            <a:endParaRPr lang="en-US" sz="1600" dirty="0"/>
          </a:p>
          <a:p>
            <a:pPr>
              <a:buFont typeface="Arial" pitchFamily="34" charset="0"/>
              <a:buChar char="•"/>
            </a:pPr>
            <a:r>
              <a:rPr lang="en-IN" sz="1600" dirty="0"/>
              <a:t>Any frame less than 64 bytes in length is considered a “collision fragment” or “runt frame” and is automatically discarded by receiving stations. Frames with more than 1500 bytes of data are considered “jumbo” or “baby giant frames</a:t>
            </a:r>
            <a:r>
              <a:rPr lang="en-IN" sz="1600" dirty="0" smtClean="0"/>
              <a:t>”.</a:t>
            </a:r>
            <a:endParaRPr lang="en-US" sz="1600" dirty="0" smtClean="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877" y="2483495"/>
            <a:ext cx="6470246" cy="191480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Box"/>
          <p:cNvSpPr/>
          <p:nvPr/>
        </p:nvSpPr>
        <p:spPr>
          <a:xfrm>
            <a:off x="2274690" y="4452621"/>
            <a:ext cx="4594620"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Ethernet </a:t>
            </a:r>
            <a:r>
              <a:rPr lang="en-US" sz="1600" dirty="0" smtClean="0">
                <a:solidFill>
                  <a:srgbClr val="000000"/>
                </a:solidFill>
                <a:latin typeface="+mn-lt"/>
                <a:ea typeface="ＭＳ Ｐゴシック" charset="0"/>
                <a:cs typeface="CiscoSans"/>
              </a:rPr>
              <a:t>Frame Fields</a:t>
            </a:r>
            <a:endParaRPr lang="en-US" sz="1600" dirty="0">
              <a:solidFill>
                <a:srgbClr val="000000"/>
              </a:solidFill>
              <a:latin typeface="+mn-lt"/>
              <a:ea typeface="ＭＳ Ｐゴシック" charset="0"/>
              <a:cs typeface="CiscoSans"/>
            </a:endParaRPr>
          </a:p>
        </p:txBody>
      </p:sp>
    </p:spTree>
    <p:custDataLst>
      <p:tags r:id="rId1"/>
    </p:custDataLst>
    <p:extLst>
      <p:ext uri="{BB962C8B-B14F-4D97-AF65-F5344CB8AC3E}">
        <p14:creationId xmlns:p14="http://schemas.microsoft.com/office/powerpoint/2010/main" val="328095952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Ethernet and Internet </a:t>
            </a:r>
            <a:r>
              <a:rPr lang="en-US" sz="1600" dirty="0" smtClean="0"/>
              <a:t>Protocol (</a:t>
            </a:r>
            <a:r>
              <a:rPr lang="en-US" sz="1600" dirty="0"/>
              <a:t>IP)</a:t>
            </a:r>
          </a:p>
          <a:p>
            <a:r>
              <a:rPr lang="en-US" dirty="0" smtClean="0"/>
              <a:t>Ethernet </a:t>
            </a:r>
            <a:r>
              <a:rPr lang="en-US" dirty="0"/>
              <a:t>Frame Fields</a:t>
            </a:r>
          </a:p>
        </p:txBody>
      </p:sp>
      <p:sp>
        <p:nvSpPr>
          <p:cNvPr id="2" name="Content Placeholder 1"/>
          <p:cNvSpPr>
            <a:spLocks noGrp="1"/>
          </p:cNvSpPr>
          <p:nvPr>
            <p:ph idx="1"/>
          </p:nvPr>
        </p:nvSpPr>
        <p:spPr>
          <a:xfrm>
            <a:off x="189331" y="762732"/>
            <a:ext cx="8728332" cy="378002"/>
          </a:xfrm>
        </p:spPr>
        <p:txBody>
          <a:bodyPr/>
          <a:lstStyle/>
          <a:p>
            <a:pPr>
              <a:buFont typeface="Arial" pitchFamily="34" charset="0"/>
              <a:buChar char="•"/>
            </a:pPr>
            <a:r>
              <a:rPr lang="en-US" sz="1600" dirty="0" smtClean="0"/>
              <a:t>The Ethernet fields and their description is as follows:</a:t>
            </a:r>
          </a:p>
          <a:p>
            <a:pPr>
              <a:buFont typeface="Arial" pitchFamily="34" charset="0"/>
              <a:buChar char="•"/>
            </a:pPr>
            <a:endParaRPr lang="en-US" sz="1600" b="1"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87902937"/>
              </p:ext>
            </p:extLst>
          </p:nvPr>
        </p:nvGraphicFramePr>
        <p:xfrm>
          <a:off x="292622" y="1259347"/>
          <a:ext cx="8652202" cy="2781300"/>
        </p:xfrm>
        <a:graphic>
          <a:graphicData uri="http://schemas.openxmlformats.org/drawingml/2006/table">
            <a:tbl>
              <a:tblPr firstRow="1" bandRow="1">
                <a:tableStyleId>{5C22544A-7EE6-4342-B048-85BDC9FD1C3A}</a:tableStyleId>
              </a:tblPr>
              <a:tblGrid>
                <a:gridCol w="2358610">
                  <a:extLst>
                    <a:ext uri="{9D8B030D-6E8A-4147-A177-3AD203B41FA5}">
                      <a16:colId xmlns:a16="http://schemas.microsoft.com/office/drawing/2014/main" val="20000"/>
                    </a:ext>
                  </a:extLst>
                </a:gridCol>
                <a:gridCol w="6293592">
                  <a:extLst>
                    <a:ext uri="{9D8B030D-6E8A-4147-A177-3AD203B41FA5}">
                      <a16:colId xmlns:a16="http://schemas.microsoft.com/office/drawing/2014/main" val="20001"/>
                    </a:ext>
                  </a:extLst>
                </a:gridCol>
              </a:tblGrid>
              <a:tr h="293467">
                <a:tc>
                  <a:txBody>
                    <a:bodyPr/>
                    <a:lstStyle/>
                    <a:p>
                      <a:pPr algn="ctr"/>
                      <a:r>
                        <a:rPr lang="en-US" dirty="0" smtClean="0"/>
                        <a:t>Field</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0000"/>
                  </a:ext>
                </a:extLst>
              </a:tr>
              <a:tr h="467427">
                <a:tc>
                  <a:txBody>
                    <a:bodyPr/>
                    <a:lstStyle/>
                    <a:p>
                      <a:r>
                        <a:rPr lang="en-US" sz="1400" b="0" i="0" kern="1200" dirty="0" smtClean="0">
                          <a:solidFill>
                            <a:schemeClr val="dk1"/>
                          </a:solidFill>
                          <a:effectLst/>
                          <a:latin typeface="+mn-lt"/>
                          <a:ea typeface="+mn-ea"/>
                          <a:cs typeface="+mn-cs"/>
                        </a:rPr>
                        <a:t>Preamble and Start Frame Delimiter</a:t>
                      </a:r>
                      <a:endParaRPr lang="en-US" dirty="0"/>
                    </a:p>
                  </a:txBody>
                  <a:tcPr/>
                </a:tc>
                <a:tc>
                  <a:txBody>
                    <a:bodyPr/>
                    <a:lstStyle/>
                    <a:p>
                      <a:r>
                        <a:rPr lang="en-US" sz="1400" b="0" i="0" kern="1200" dirty="0" smtClean="0">
                          <a:solidFill>
                            <a:schemeClr val="dk1"/>
                          </a:solidFill>
                          <a:effectLst/>
                          <a:latin typeface="+mn-lt"/>
                          <a:ea typeface="+mn-ea"/>
                          <a:cs typeface="+mn-cs"/>
                        </a:rPr>
                        <a:t>Used for synchronization between the sending and receiving devices.</a:t>
                      </a:r>
                      <a:endParaRPr lang="en-US" dirty="0"/>
                    </a:p>
                  </a:txBody>
                  <a:tcPr/>
                </a:tc>
                <a:extLst>
                  <a:ext uri="{0D108BD9-81ED-4DB2-BD59-A6C34878D82A}">
                    <a16:rowId xmlns:a16="http://schemas.microsoft.com/office/drawing/2014/main" val="10001"/>
                  </a:ext>
                </a:extLst>
              </a:tr>
              <a:tr h="293467">
                <a:tc>
                  <a:txBody>
                    <a:bodyPr/>
                    <a:lstStyle/>
                    <a:p>
                      <a:r>
                        <a:rPr lang="en-US" sz="1400" b="0" i="0" kern="1200" dirty="0" smtClean="0">
                          <a:solidFill>
                            <a:schemeClr val="dk1"/>
                          </a:solidFill>
                          <a:effectLst/>
                          <a:latin typeface="+mn-lt"/>
                          <a:ea typeface="+mn-ea"/>
                          <a:cs typeface="+mn-cs"/>
                        </a:rPr>
                        <a:t>Destination MAC Address</a:t>
                      </a:r>
                      <a:endParaRPr lang="en-US" dirty="0"/>
                    </a:p>
                  </a:txBody>
                  <a:tcPr/>
                </a:tc>
                <a:tc>
                  <a:txBody>
                    <a:bodyPr/>
                    <a:lstStyle/>
                    <a:p>
                      <a:r>
                        <a:rPr lang="en-IN" sz="1400" b="0" i="0" kern="1200" dirty="0" smtClean="0">
                          <a:solidFill>
                            <a:schemeClr val="dk1"/>
                          </a:solidFill>
                          <a:effectLst/>
                          <a:latin typeface="+mn-lt"/>
                          <a:ea typeface="+mn-ea"/>
                          <a:cs typeface="+mn-cs"/>
                        </a:rPr>
                        <a:t>It</a:t>
                      </a:r>
                      <a:r>
                        <a:rPr lang="en-IN" sz="1400" b="0" i="0" kern="1200" baseline="0" dirty="0" smtClean="0">
                          <a:solidFill>
                            <a:schemeClr val="dk1"/>
                          </a:solidFill>
                          <a:effectLst/>
                          <a:latin typeface="+mn-lt"/>
                          <a:ea typeface="+mn-ea"/>
                          <a:cs typeface="+mn-cs"/>
                        </a:rPr>
                        <a:t> is </a:t>
                      </a:r>
                      <a:r>
                        <a:rPr lang="en-IN" sz="1400" b="0" i="0" kern="1200" dirty="0" smtClean="0">
                          <a:solidFill>
                            <a:schemeClr val="dk1"/>
                          </a:solidFill>
                          <a:effectLst/>
                          <a:latin typeface="+mn-lt"/>
                          <a:ea typeface="+mn-ea"/>
                          <a:cs typeface="+mn-cs"/>
                        </a:rPr>
                        <a:t>the identifier for the intended recipient. This address is used by Layer 2 to assist devices in determining if a frame is addressed to them. The address in the frame is compared to the MAC address in the device.</a:t>
                      </a:r>
                      <a:endParaRPr lang="en-US" dirty="0"/>
                    </a:p>
                  </a:txBody>
                  <a:tcPr/>
                </a:tc>
                <a:extLst>
                  <a:ext uri="{0D108BD9-81ED-4DB2-BD59-A6C34878D82A}">
                    <a16:rowId xmlns:a16="http://schemas.microsoft.com/office/drawing/2014/main" val="10002"/>
                  </a:ext>
                </a:extLst>
              </a:tr>
              <a:tr h="293467">
                <a:tc>
                  <a:txBody>
                    <a:bodyPr/>
                    <a:lstStyle/>
                    <a:p>
                      <a:r>
                        <a:rPr lang="en-US" sz="1400" b="0" i="0" kern="1200" dirty="0" smtClean="0">
                          <a:solidFill>
                            <a:schemeClr val="dk1"/>
                          </a:solidFill>
                          <a:effectLst/>
                          <a:latin typeface="+mn-lt"/>
                          <a:ea typeface="+mn-ea"/>
                          <a:cs typeface="+mn-cs"/>
                        </a:rPr>
                        <a:t>Source MAC Address</a:t>
                      </a:r>
                      <a:endParaRPr lang="en-US" dirty="0"/>
                    </a:p>
                  </a:txBody>
                  <a:tcPr/>
                </a:tc>
                <a:tc>
                  <a:txBody>
                    <a:bodyPr/>
                    <a:lstStyle/>
                    <a:p>
                      <a:r>
                        <a:rPr lang="en-US" sz="1400" b="0" i="0" kern="1200" dirty="0" smtClean="0">
                          <a:solidFill>
                            <a:schemeClr val="dk1"/>
                          </a:solidFill>
                          <a:effectLst/>
                          <a:latin typeface="+mn-lt"/>
                          <a:ea typeface="+mn-ea"/>
                          <a:cs typeface="+mn-cs"/>
                        </a:rPr>
                        <a:t>Identifies the originating NIC or interface of the frame.</a:t>
                      </a:r>
                      <a:endParaRPr lang="en-US" dirty="0"/>
                    </a:p>
                  </a:txBody>
                  <a:tcPr/>
                </a:tc>
                <a:extLst>
                  <a:ext uri="{0D108BD9-81ED-4DB2-BD59-A6C34878D82A}">
                    <a16:rowId xmlns:a16="http://schemas.microsoft.com/office/drawing/2014/main" val="10003"/>
                  </a:ext>
                </a:extLst>
              </a:tr>
              <a:tr h="297135">
                <a:tc>
                  <a:txBody>
                    <a:bodyPr/>
                    <a:lstStyle/>
                    <a:p>
                      <a:pPr fontAlgn="ctr"/>
                      <a:r>
                        <a:rPr lang="en-US" b="0" dirty="0">
                          <a:effectLst/>
                        </a:rPr>
                        <a:t>Type / Length</a:t>
                      </a:r>
                    </a:p>
                  </a:txBody>
                  <a:tcPr marL="47625" marR="47625" marT="47625" marB="47625" anchor="ctr"/>
                </a:tc>
                <a:tc>
                  <a:txBody>
                    <a:bodyPr/>
                    <a:lstStyle/>
                    <a:p>
                      <a:r>
                        <a:rPr lang="en-US" sz="1400" b="0" i="0" kern="1200" dirty="0" smtClean="0">
                          <a:solidFill>
                            <a:schemeClr val="dk1"/>
                          </a:solidFill>
                          <a:effectLst/>
                          <a:latin typeface="+mn-lt"/>
                          <a:ea typeface="+mn-ea"/>
                          <a:cs typeface="+mn-cs"/>
                        </a:rPr>
                        <a:t>Identifies the upper layer protocol encapsulated in the Ethernet frame.</a:t>
                      </a:r>
                      <a:endParaRPr lang="en-US" dirty="0"/>
                    </a:p>
                  </a:txBody>
                  <a:tcPr/>
                </a:tc>
                <a:extLst>
                  <a:ext uri="{0D108BD9-81ED-4DB2-BD59-A6C34878D82A}">
                    <a16:rowId xmlns:a16="http://schemas.microsoft.com/office/drawing/2014/main" val="10004"/>
                  </a:ext>
                </a:extLst>
              </a:tr>
              <a:tr h="297135">
                <a:tc>
                  <a:txBody>
                    <a:bodyPr/>
                    <a:lstStyle/>
                    <a:p>
                      <a:pPr fontAlgn="ctr"/>
                      <a:r>
                        <a:rPr lang="en-US" b="0" dirty="0">
                          <a:effectLst/>
                        </a:rPr>
                        <a:t>Data Field</a:t>
                      </a:r>
                    </a:p>
                  </a:txBody>
                  <a:tcPr marL="47625" marR="47625" marT="47625" marB="47625" anchor="ctr"/>
                </a:tc>
                <a:tc>
                  <a:txBody>
                    <a:bodyPr/>
                    <a:lstStyle/>
                    <a:p>
                      <a:r>
                        <a:rPr lang="en-US" sz="1400" b="0" i="0" kern="1200" dirty="0" smtClean="0">
                          <a:solidFill>
                            <a:schemeClr val="dk1"/>
                          </a:solidFill>
                          <a:effectLst/>
                          <a:latin typeface="+mn-lt"/>
                          <a:ea typeface="+mn-ea"/>
                          <a:cs typeface="+mn-cs"/>
                        </a:rPr>
                        <a:t>Contains the encapsulated data from a higher layer, an IPv4 packet. </a:t>
                      </a:r>
                      <a:endParaRPr lang="en-US" dirty="0"/>
                    </a:p>
                  </a:txBody>
                  <a:tcPr/>
                </a:tc>
                <a:extLst>
                  <a:ext uri="{0D108BD9-81ED-4DB2-BD59-A6C34878D82A}">
                    <a16:rowId xmlns:a16="http://schemas.microsoft.com/office/drawing/2014/main" val="10005"/>
                  </a:ext>
                </a:extLst>
              </a:tr>
              <a:tr h="293467">
                <a:tc>
                  <a:txBody>
                    <a:bodyPr/>
                    <a:lstStyle/>
                    <a:p>
                      <a:r>
                        <a:rPr lang="en-US" sz="1400" b="0" i="0" kern="1200" dirty="0" smtClean="0">
                          <a:solidFill>
                            <a:schemeClr val="dk1"/>
                          </a:solidFill>
                          <a:effectLst/>
                          <a:latin typeface="+mn-lt"/>
                          <a:ea typeface="+mn-ea"/>
                          <a:cs typeface="+mn-cs"/>
                        </a:rPr>
                        <a:t>Frame Check Sequence</a:t>
                      </a:r>
                      <a:endParaRPr lang="en-US" dirty="0"/>
                    </a:p>
                  </a:txBody>
                  <a:tcPr/>
                </a:tc>
                <a:tc>
                  <a:txBody>
                    <a:bodyPr/>
                    <a:lstStyle/>
                    <a:p>
                      <a:r>
                        <a:rPr lang="en-US" sz="1400" b="0" i="0" kern="1200" dirty="0" smtClean="0">
                          <a:solidFill>
                            <a:schemeClr val="dk1"/>
                          </a:solidFill>
                          <a:effectLst/>
                          <a:latin typeface="+mn-lt"/>
                          <a:ea typeface="+mn-ea"/>
                          <a:cs typeface="+mn-cs"/>
                        </a:rPr>
                        <a:t>Used to detect errors in a frame</a:t>
                      </a:r>
                      <a:r>
                        <a:rPr lang="en-US" sz="1400" b="0" i="0" kern="1200" baseline="0" dirty="0" smtClean="0">
                          <a:solidFill>
                            <a:schemeClr val="dk1"/>
                          </a:solidFill>
                          <a:effectLst/>
                          <a:latin typeface="+mn-lt"/>
                          <a:ea typeface="+mn-ea"/>
                          <a:cs typeface="+mn-cs"/>
                        </a:rPr>
                        <a:t> using C</a:t>
                      </a:r>
                      <a:r>
                        <a:rPr lang="en-US" sz="1400" b="0" i="0" kern="1200" dirty="0" smtClean="0">
                          <a:solidFill>
                            <a:schemeClr val="dk1"/>
                          </a:solidFill>
                          <a:effectLst/>
                          <a:latin typeface="+mn-lt"/>
                          <a:ea typeface="+mn-ea"/>
                          <a:cs typeface="+mn-cs"/>
                        </a:rPr>
                        <a:t>yclic Redundancy Check (CRC).</a:t>
                      </a:r>
                      <a:endParaRPr lang="en-US" dirty="0"/>
                    </a:p>
                  </a:txBody>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08738888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Ethernet and Internet </a:t>
            </a:r>
            <a:r>
              <a:rPr lang="en-US" sz="1600" dirty="0" smtClean="0"/>
              <a:t>Protocol (</a:t>
            </a:r>
            <a:r>
              <a:rPr lang="en-US" sz="1600" dirty="0"/>
              <a:t>IP)</a:t>
            </a:r>
          </a:p>
          <a:p>
            <a:r>
              <a:rPr lang="en-US" dirty="0" smtClean="0"/>
              <a:t>MAC </a:t>
            </a:r>
            <a:r>
              <a:rPr lang="en-US" dirty="0"/>
              <a:t>Address Format</a:t>
            </a:r>
          </a:p>
        </p:txBody>
      </p:sp>
      <p:sp>
        <p:nvSpPr>
          <p:cNvPr id="2" name="Content Placeholder 1"/>
          <p:cNvSpPr>
            <a:spLocks noGrp="1"/>
          </p:cNvSpPr>
          <p:nvPr>
            <p:ph idx="1"/>
          </p:nvPr>
        </p:nvSpPr>
        <p:spPr>
          <a:xfrm>
            <a:off x="207437" y="798943"/>
            <a:ext cx="2856727" cy="3976699"/>
          </a:xfrm>
        </p:spPr>
        <p:txBody>
          <a:bodyPr/>
          <a:lstStyle/>
          <a:p>
            <a:pPr>
              <a:buFont typeface="Arial" pitchFamily="34" charset="0"/>
              <a:buChar char="•"/>
            </a:pPr>
            <a:r>
              <a:rPr lang="en-US" sz="1600" dirty="0"/>
              <a:t>An Ethernet MAC address is a 48-bit binary value expressed as 12 hexadecimal </a:t>
            </a:r>
            <a:r>
              <a:rPr lang="en-US" sz="1600" dirty="0" smtClean="0"/>
              <a:t>digits.</a:t>
            </a:r>
          </a:p>
          <a:p>
            <a:pPr>
              <a:buFont typeface="Arial" pitchFamily="34" charset="0"/>
              <a:buChar char="•"/>
            </a:pPr>
            <a:r>
              <a:rPr lang="en-US" sz="1600" dirty="0" smtClean="0"/>
              <a:t>Hexadecimal digits uses numbers </a:t>
            </a:r>
            <a:r>
              <a:rPr lang="en-US" sz="1600" dirty="0"/>
              <a:t>0 to 9 and the letters A to F. </a:t>
            </a:r>
            <a:endParaRPr lang="en-US" sz="1600" dirty="0" smtClean="0"/>
          </a:p>
          <a:p>
            <a:pPr>
              <a:buFont typeface="Arial" pitchFamily="34" charset="0"/>
              <a:buChar char="•"/>
            </a:pPr>
            <a:r>
              <a:rPr lang="en-US" sz="1600" dirty="0"/>
              <a:t>Hexadecimal is commonly used to represent binary data</a:t>
            </a:r>
            <a:r>
              <a:rPr lang="en-US" sz="1600" dirty="0" smtClean="0"/>
              <a:t>.</a:t>
            </a:r>
          </a:p>
          <a:p>
            <a:pPr>
              <a:buFont typeface="Arial" pitchFamily="34" charset="0"/>
              <a:buChar char="•"/>
            </a:pPr>
            <a:r>
              <a:rPr lang="en-US" sz="1600" dirty="0"/>
              <a:t>All data that travels on the network is encapsulated in Ethernet </a:t>
            </a:r>
            <a:r>
              <a:rPr lang="en-US" sz="1600" dirty="0" smtClean="0"/>
              <a:t>frames.</a:t>
            </a:r>
            <a:endParaRPr lang="en-US" sz="1600" b="1" dirty="0">
              <a:solidFill>
                <a:srgbClr val="000000"/>
              </a:solidFill>
            </a:endParaRPr>
          </a:p>
        </p:txBody>
      </p:sp>
      <p:pic>
        <p:nvPicPr>
          <p:cNvPr id="307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848" y="866808"/>
            <a:ext cx="3569872" cy="276992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
          <p:cNvSpPr txBox="1">
            <a:spLocks/>
          </p:cNvSpPr>
          <p:nvPr/>
        </p:nvSpPr>
        <p:spPr bwMode="auto">
          <a:xfrm>
            <a:off x="3000794" y="3665861"/>
            <a:ext cx="3578925" cy="58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sz="1600" dirty="0"/>
              <a:t>Decimal and Binary </a:t>
            </a:r>
            <a:r>
              <a:rPr lang="en-US" sz="1600" dirty="0" smtClean="0"/>
              <a:t>Equivalents of </a:t>
            </a:r>
            <a:r>
              <a:rPr lang="en-US" sz="1600" dirty="0"/>
              <a:t>0 to F Hexadecimal</a:t>
            </a:r>
          </a:p>
          <a:p>
            <a:pPr>
              <a:buFont typeface="Arial" pitchFamily="34" charset="0"/>
              <a:buChar char="•"/>
            </a:pPr>
            <a:endParaRPr lang="en-US" sz="1600" dirty="0"/>
          </a:p>
        </p:txBody>
      </p:sp>
      <p:pic>
        <p:nvPicPr>
          <p:cNvPr id="307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942" t="6805" r="2668"/>
          <a:stretch/>
        </p:blipFill>
        <p:spPr bwMode="auto">
          <a:xfrm>
            <a:off x="6605082" y="1967993"/>
            <a:ext cx="2464336" cy="171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a:spLocks/>
          </p:cNvSpPr>
          <p:nvPr/>
        </p:nvSpPr>
        <p:spPr bwMode="auto">
          <a:xfrm>
            <a:off x="6665067" y="3706745"/>
            <a:ext cx="2344366" cy="83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None/>
            </a:pPr>
            <a:r>
              <a:rPr lang="en-US" sz="1600" dirty="0"/>
              <a:t>Different Representations of MAC Addresses</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131531153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00" y="1565195"/>
            <a:ext cx="4464996" cy="1802391"/>
          </a:xfrm>
        </p:spPr>
        <p:txBody>
          <a:bodyPr/>
          <a:lstStyle/>
          <a:p>
            <a:r>
              <a:rPr lang="en-US" dirty="0" smtClean="0">
                <a:solidFill>
                  <a:schemeClr val="accent5">
                    <a:lumMod val="40000"/>
                    <a:lumOff val="60000"/>
                  </a:schemeClr>
                </a:solidFill>
              </a:rPr>
              <a:t>6.2 </a:t>
            </a:r>
            <a:r>
              <a:rPr lang="en-US" dirty="0">
                <a:solidFill>
                  <a:schemeClr val="accent5">
                    <a:lumMod val="40000"/>
                    <a:lumOff val="60000"/>
                  </a:schemeClr>
                </a:solidFill>
              </a:rPr>
              <a:t>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6699990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The Network </a:t>
            </a:r>
            <a:r>
              <a:rPr lang="en-US" dirty="0" smtClean="0"/>
              <a:t>Layer</a:t>
            </a:r>
            <a:endParaRPr lang="en-US" dirty="0"/>
          </a:p>
        </p:txBody>
      </p:sp>
      <p:sp>
        <p:nvSpPr>
          <p:cNvPr id="2" name="Content Placeholder 1"/>
          <p:cNvSpPr>
            <a:spLocks noGrp="1"/>
          </p:cNvSpPr>
          <p:nvPr>
            <p:ph idx="1"/>
          </p:nvPr>
        </p:nvSpPr>
        <p:spPr>
          <a:xfrm>
            <a:off x="216490" y="735573"/>
            <a:ext cx="8999933" cy="233151"/>
          </a:xfrm>
        </p:spPr>
        <p:txBody>
          <a:bodyPr/>
          <a:lstStyle/>
          <a:p>
            <a:pPr>
              <a:buFont typeface="Arial" pitchFamily="34" charset="0"/>
              <a:buChar char="•"/>
            </a:pPr>
            <a:r>
              <a:rPr lang="en-US" sz="1600" dirty="0"/>
              <a:t>The network </a:t>
            </a:r>
            <a:r>
              <a:rPr lang="en-US" sz="1600" dirty="0" smtClean="0"/>
              <a:t>layer provides </a:t>
            </a:r>
            <a:r>
              <a:rPr lang="en-US" sz="1600" dirty="0"/>
              <a:t>services to allow end devices to exchange data across networks</a:t>
            </a:r>
            <a:r>
              <a:rPr lang="en-US" sz="1600" dirty="0" smtClean="0"/>
              <a:t>.</a:t>
            </a:r>
          </a:p>
        </p:txBody>
      </p:sp>
      <p:sp>
        <p:nvSpPr>
          <p:cNvPr id="3" name="Content Placeholder 2"/>
          <p:cNvSpPr txBox="1"/>
          <p:nvPr/>
        </p:nvSpPr>
        <p:spPr>
          <a:xfrm>
            <a:off x="98799" y="1024837"/>
            <a:ext cx="5143897" cy="4069832"/>
          </a:xfrm>
          <a:prstGeom prst="rect">
            <a:avLst/>
          </a:prstGeom>
          <a:noFill/>
        </p:spPr>
        <p:txBody>
          <a:bodyPr wrap="square" rtlCol="0">
            <a:spAutoFit/>
          </a:bodyPr>
          <a:lstStyle/>
          <a:p>
            <a:pPr marL="285750" indent="-195263">
              <a:spcBef>
                <a:spcPts val="100"/>
              </a:spcBef>
              <a:spcAft>
                <a:spcPts val="100"/>
              </a:spcAft>
              <a:buClr>
                <a:schemeClr val="tx2"/>
              </a:buClr>
              <a:buFont typeface="Arial" panose="020B0604020202020204" pitchFamily="34" charset="0"/>
              <a:buChar char="•"/>
            </a:pPr>
            <a:r>
              <a:rPr lang="en-US" sz="1600" dirty="0" smtClean="0">
                <a:solidFill>
                  <a:srgbClr val="000000"/>
                </a:solidFill>
              </a:rPr>
              <a:t>IPv4 </a:t>
            </a:r>
            <a:r>
              <a:rPr lang="en-US" sz="1600" dirty="0">
                <a:solidFill>
                  <a:srgbClr val="000000"/>
                </a:solidFill>
              </a:rPr>
              <a:t>and IPv6 are the principle network layer communication protocols. </a:t>
            </a:r>
          </a:p>
          <a:p>
            <a:pPr marL="285750" indent="-195263">
              <a:spcBef>
                <a:spcPts val="100"/>
              </a:spcBef>
              <a:spcAft>
                <a:spcPts val="100"/>
              </a:spcAft>
              <a:buClr>
                <a:schemeClr val="tx2"/>
              </a:buClr>
              <a:buFont typeface="Arial" panose="020B0604020202020204" pitchFamily="34" charset="0"/>
              <a:buChar char="•"/>
            </a:pPr>
            <a:r>
              <a:rPr lang="en-US" sz="1600" dirty="0">
                <a:solidFill>
                  <a:srgbClr val="000000"/>
                </a:solidFill>
              </a:rPr>
              <a:t>Open Shortest Path First (OSPF) and Internet Control Message Protocol (ICMP) are other network layer </a:t>
            </a:r>
            <a:r>
              <a:rPr lang="en-US" sz="1600" dirty="0" smtClean="0">
                <a:solidFill>
                  <a:srgbClr val="000000"/>
                </a:solidFill>
              </a:rPr>
              <a:t>protocols.</a:t>
            </a:r>
          </a:p>
          <a:p>
            <a:pPr marL="285750" indent="-285750">
              <a:lnSpc>
                <a:spcPct val="30000"/>
              </a:lnSpc>
              <a:spcBef>
                <a:spcPts val="0"/>
              </a:spcBef>
              <a:spcAft>
                <a:spcPts val="0"/>
              </a:spcAft>
              <a:buClr>
                <a:schemeClr val="tx2"/>
              </a:buClr>
              <a:buFont typeface="Arial" panose="020B0604020202020204" pitchFamily="34" charset="0"/>
              <a:buChar char="•"/>
            </a:pPr>
            <a:endParaRPr lang="en-US" sz="1600" dirty="0">
              <a:solidFill>
                <a:srgbClr val="000000"/>
              </a:solidFill>
            </a:endParaRPr>
          </a:p>
          <a:p>
            <a:pPr marL="90488">
              <a:spcBef>
                <a:spcPts val="100"/>
              </a:spcBef>
              <a:spcAft>
                <a:spcPts val="100"/>
              </a:spcAft>
              <a:buClr>
                <a:schemeClr val="tx2"/>
              </a:buClr>
            </a:pPr>
            <a:r>
              <a:rPr lang="en-US" sz="1600" b="1" dirty="0">
                <a:solidFill>
                  <a:srgbClr val="000000"/>
                </a:solidFill>
              </a:rPr>
              <a:t>Basic operations of network layer protocol:</a:t>
            </a:r>
          </a:p>
          <a:p>
            <a:pPr marL="285750" indent="-195263">
              <a:spcBef>
                <a:spcPts val="100"/>
              </a:spcBef>
              <a:spcAft>
                <a:spcPts val="100"/>
              </a:spcAft>
              <a:buClr>
                <a:schemeClr val="tx2"/>
              </a:buClr>
              <a:buFont typeface="Arial" panose="020B0604020202020204" pitchFamily="34" charset="0"/>
              <a:buChar char="•"/>
            </a:pPr>
            <a:r>
              <a:rPr lang="en-US" sz="1600" b="1" dirty="0">
                <a:solidFill>
                  <a:srgbClr val="000000"/>
                </a:solidFill>
              </a:rPr>
              <a:t>Addressing end devices</a:t>
            </a:r>
            <a:r>
              <a:rPr lang="en-US" sz="1600" dirty="0">
                <a:solidFill>
                  <a:srgbClr val="000000"/>
                </a:solidFill>
              </a:rPr>
              <a:t> </a:t>
            </a:r>
            <a:r>
              <a:rPr lang="en-US" sz="1600" dirty="0" smtClean="0">
                <a:solidFill>
                  <a:srgbClr val="000000"/>
                </a:solidFill>
              </a:rPr>
              <a:t>- Configured with a </a:t>
            </a:r>
            <a:r>
              <a:rPr lang="en-US" sz="1600" dirty="0">
                <a:solidFill>
                  <a:srgbClr val="000000"/>
                </a:solidFill>
              </a:rPr>
              <a:t>unique IP address for identification </a:t>
            </a:r>
          </a:p>
          <a:p>
            <a:pPr marL="285750" indent="-195263">
              <a:spcBef>
                <a:spcPts val="100"/>
              </a:spcBef>
              <a:spcAft>
                <a:spcPts val="100"/>
              </a:spcAft>
              <a:buClr>
                <a:schemeClr val="tx2"/>
              </a:buClr>
              <a:buFont typeface="Arial" panose="020B0604020202020204" pitchFamily="34" charset="0"/>
              <a:buChar char="•"/>
            </a:pPr>
            <a:r>
              <a:rPr lang="en-US" sz="1600" b="1" dirty="0">
                <a:solidFill>
                  <a:srgbClr val="000000"/>
                </a:solidFill>
              </a:rPr>
              <a:t>Encapsulation</a:t>
            </a:r>
            <a:r>
              <a:rPr lang="en-US" sz="1600" dirty="0">
                <a:solidFill>
                  <a:srgbClr val="000000"/>
                </a:solidFill>
              </a:rPr>
              <a:t> - </a:t>
            </a:r>
            <a:r>
              <a:rPr lang="pt-BR" sz="1600" dirty="0">
                <a:solidFill>
                  <a:srgbClr val="000000"/>
                </a:solidFill>
              </a:rPr>
              <a:t>E</a:t>
            </a:r>
            <a:r>
              <a:rPr lang="pt-BR" sz="1600" dirty="0" smtClean="0">
                <a:solidFill>
                  <a:srgbClr val="000000"/>
                </a:solidFill>
              </a:rPr>
              <a:t>ncapsulates </a:t>
            </a:r>
            <a:r>
              <a:rPr lang="pt-BR" sz="1600" dirty="0">
                <a:solidFill>
                  <a:srgbClr val="000000"/>
                </a:solidFill>
              </a:rPr>
              <a:t>the </a:t>
            </a:r>
            <a:r>
              <a:rPr lang="pt-BR" sz="1600" dirty="0" smtClean="0">
                <a:solidFill>
                  <a:srgbClr val="000000"/>
                </a:solidFill>
              </a:rPr>
              <a:t>Protocol </a:t>
            </a:r>
            <a:r>
              <a:rPr lang="pt-BR" sz="1600" dirty="0">
                <a:solidFill>
                  <a:srgbClr val="000000"/>
                </a:solidFill>
              </a:rPr>
              <a:t>D</a:t>
            </a:r>
            <a:r>
              <a:rPr lang="pt-BR" sz="1600" dirty="0" smtClean="0">
                <a:solidFill>
                  <a:srgbClr val="000000"/>
                </a:solidFill>
              </a:rPr>
              <a:t>ata </a:t>
            </a:r>
            <a:r>
              <a:rPr lang="pt-BR" sz="1600" dirty="0">
                <a:solidFill>
                  <a:srgbClr val="000000"/>
                </a:solidFill>
              </a:rPr>
              <a:t>U</a:t>
            </a:r>
            <a:r>
              <a:rPr lang="pt-BR" sz="1600" dirty="0" smtClean="0">
                <a:solidFill>
                  <a:srgbClr val="000000"/>
                </a:solidFill>
              </a:rPr>
              <a:t>nit </a:t>
            </a:r>
            <a:r>
              <a:rPr lang="pt-BR" sz="1600" dirty="0">
                <a:solidFill>
                  <a:srgbClr val="000000"/>
                </a:solidFill>
              </a:rPr>
              <a:t>(PDU</a:t>
            </a:r>
            <a:r>
              <a:rPr lang="pt-BR" sz="1600" dirty="0" smtClean="0">
                <a:solidFill>
                  <a:srgbClr val="000000"/>
                </a:solidFill>
              </a:rPr>
              <a:t>) from the transport layer into a packet.</a:t>
            </a:r>
            <a:endParaRPr lang="en-US" sz="1600" dirty="0">
              <a:solidFill>
                <a:srgbClr val="000000"/>
              </a:solidFill>
            </a:endParaRPr>
          </a:p>
          <a:p>
            <a:pPr marL="285750" indent="-195263">
              <a:spcBef>
                <a:spcPts val="100"/>
              </a:spcBef>
              <a:spcAft>
                <a:spcPts val="100"/>
              </a:spcAft>
              <a:buClr>
                <a:schemeClr val="tx2"/>
              </a:buClr>
              <a:buFont typeface="Arial" panose="020B0604020202020204" pitchFamily="34" charset="0"/>
              <a:buChar char="•"/>
            </a:pPr>
            <a:r>
              <a:rPr lang="en-US" sz="1600" b="1" dirty="0">
                <a:solidFill>
                  <a:srgbClr val="000000"/>
                </a:solidFill>
              </a:rPr>
              <a:t>Routing</a:t>
            </a:r>
            <a:r>
              <a:rPr lang="en-US" sz="1600" dirty="0">
                <a:solidFill>
                  <a:srgbClr val="000000"/>
                </a:solidFill>
              </a:rPr>
              <a:t> - </a:t>
            </a:r>
            <a:r>
              <a:rPr lang="en-US" sz="1600" dirty="0" smtClean="0">
                <a:solidFill>
                  <a:srgbClr val="000000"/>
                </a:solidFill>
              </a:rPr>
              <a:t>Select </a:t>
            </a:r>
            <a:r>
              <a:rPr lang="en-US" sz="1600" dirty="0">
                <a:solidFill>
                  <a:srgbClr val="000000"/>
                </a:solidFill>
              </a:rPr>
              <a:t>the best </a:t>
            </a:r>
            <a:r>
              <a:rPr lang="en-US" sz="1600" dirty="0" smtClean="0">
                <a:solidFill>
                  <a:srgbClr val="000000"/>
                </a:solidFill>
              </a:rPr>
              <a:t>path and direct packets towards destination host.</a:t>
            </a:r>
            <a:endParaRPr lang="en-US" sz="1600" dirty="0">
              <a:solidFill>
                <a:srgbClr val="000000"/>
              </a:solidFill>
            </a:endParaRPr>
          </a:p>
          <a:p>
            <a:pPr marL="285750" indent="-195263">
              <a:spcBef>
                <a:spcPts val="100"/>
              </a:spcBef>
              <a:spcAft>
                <a:spcPts val="100"/>
              </a:spcAft>
              <a:buClr>
                <a:schemeClr val="tx2"/>
              </a:buClr>
              <a:buFont typeface="Arial" panose="020B0604020202020204" pitchFamily="34" charset="0"/>
              <a:buChar char="•"/>
            </a:pPr>
            <a:r>
              <a:rPr lang="en-US" sz="1600" b="1" dirty="0">
                <a:solidFill>
                  <a:srgbClr val="000000"/>
                </a:solidFill>
              </a:rPr>
              <a:t>De-encapsulation</a:t>
            </a:r>
            <a:r>
              <a:rPr lang="en-US" sz="1600" dirty="0">
                <a:solidFill>
                  <a:srgbClr val="000000"/>
                </a:solidFill>
              </a:rPr>
              <a:t> </a:t>
            </a:r>
            <a:r>
              <a:rPr lang="en-US" sz="1600" dirty="0" smtClean="0">
                <a:solidFill>
                  <a:srgbClr val="000000"/>
                </a:solidFill>
              </a:rPr>
              <a:t>– Performed </a:t>
            </a:r>
            <a:r>
              <a:rPr lang="en-US" sz="1600" dirty="0">
                <a:solidFill>
                  <a:srgbClr val="000000"/>
                </a:solidFill>
              </a:rPr>
              <a:t>by the destination host.</a:t>
            </a:r>
          </a:p>
          <a:p>
            <a:pPr>
              <a:spcBef>
                <a:spcPts val="100"/>
              </a:spcBef>
              <a:spcAft>
                <a:spcPts val="100"/>
              </a:spcAft>
            </a:pPr>
            <a:endParaRPr lang="en-IN" dirty="0"/>
          </a:p>
        </p:txBody>
      </p:sp>
      <p:sp>
        <p:nvSpPr>
          <p:cNvPr id="8" name="Text Box 1">
            <a:extLst>
              <a:ext uri="{FF2B5EF4-FFF2-40B4-BE49-F238E27FC236}">
                <a16:creationId xmlns:a16="http://schemas.microsoft.com/office/drawing/2014/main" id="{A7E249FF-01FC-487E-B05D-F7C27AD56CB5}"/>
              </a:ext>
            </a:extLst>
          </p:cNvPr>
          <p:cNvSpPr txBox="1">
            <a:spLocks noChangeArrowheads="1"/>
          </p:cNvSpPr>
          <p:nvPr/>
        </p:nvSpPr>
        <p:spPr bwMode="auto">
          <a:xfrm>
            <a:off x="5242696" y="3925397"/>
            <a:ext cx="3813838"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gn="ctr"/>
            <a:r>
              <a:rPr lang="en-US" sz="1600" dirty="0">
                <a:solidFill>
                  <a:srgbClr val="000000"/>
                </a:solidFill>
                <a:latin typeface="+mn-lt"/>
              </a:rPr>
              <a:t>Network Layer </a:t>
            </a:r>
            <a:r>
              <a:rPr lang="en-US" sz="1600" dirty="0" smtClean="0">
                <a:solidFill>
                  <a:srgbClr val="000000"/>
                </a:solidFill>
                <a:latin typeface="+mn-lt"/>
              </a:rPr>
              <a:t>Protocol</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696" y="1345162"/>
            <a:ext cx="3813838" cy="256025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03979329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The Network </a:t>
            </a:r>
            <a:r>
              <a:rPr lang="en-US" dirty="0" smtClean="0"/>
              <a:t>Layer (Contd.)</a:t>
            </a:r>
            <a:endParaRPr lang="en-US" dirty="0"/>
          </a:p>
        </p:txBody>
      </p:sp>
      <p:sp>
        <p:nvSpPr>
          <p:cNvPr id="2" name="Content Placeholder 1"/>
          <p:cNvSpPr>
            <a:spLocks noGrp="1"/>
          </p:cNvSpPr>
          <p:nvPr>
            <p:ph idx="1"/>
          </p:nvPr>
        </p:nvSpPr>
        <p:spPr>
          <a:xfrm>
            <a:off x="144065" y="798943"/>
            <a:ext cx="3931823" cy="4016248"/>
          </a:xfrm>
        </p:spPr>
        <p:txBody>
          <a:bodyPr/>
          <a:lstStyle/>
          <a:p>
            <a:pPr>
              <a:buFont typeface="Arial" pitchFamily="34" charset="0"/>
              <a:buChar char="•"/>
            </a:pPr>
            <a:r>
              <a:rPr lang="en-US" sz="1600" dirty="0"/>
              <a:t>N</a:t>
            </a:r>
            <a:r>
              <a:rPr lang="en-US" sz="1600" dirty="0" smtClean="0"/>
              <a:t>etwork </a:t>
            </a:r>
            <a:r>
              <a:rPr lang="en-US" sz="1600" dirty="0"/>
              <a:t>layer communication </a:t>
            </a:r>
            <a:r>
              <a:rPr lang="en-US" sz="1600" dirty="0" smtClean="0"/>
              <a:t>protocols specify </a:t>
            </a:r>
            <a:r>
              <a:rPr lang="en-US" sz="1600" dirty="0"/>
              <a:t>the packet structure and processing used to carry the data from one host to another host</a:t>
            </a:r>
            <a:r>
              <a:rPr lang="en-US" sz="1600" dirty="0" smtClean="0"/>
              <a:t>.</a:t>
            </a:r>
          </a:p>
          <a:p>
            <a:pPr>
              <a:buFont typeface="Arial" pitchFamily="34" charset="0"/>
              <a:buChar char="•"/>
            </a:pPr>
            <a:r>
              <a:rPr lang="en-IN" sz="1600" dirty="0"/>
              <a:t>Operating without regard to the data carried in each packet allows the network layer to carry packets for multiple types of communications between multiple hosts</a:t>
            </a:r>
            <a:r>
              <a:rPr lang="en-IN" sz="1600" dirty="0" smtClean="0"/>
              <a:t>.</a:t>
            </a:r>
          </a:p>
          <a:p>
            <a:pPr marL="0" indent="0">
              <a:buNone/>
            </a:pPr>
            <a:r>
              <a:rPr lang="en-US" sz="1600" dirty="0" smtClean="0"/>
              <a:t>Click </a:t>
            </a:r>
            <a:r>
              <a:rPr lang="en-US" sz="1600" dirty="0"/>
              <a:t>Play in the figure to view </a:t>
            </a:r>
            <a:r>
              <a:rPr lang="en-US" sz="1600" dirty="0" smtClean="0"/>
              <a:t>an animation that demonstrates </a:t>
            </a:r>
            <a:r>
              <a:rPr lang="en-US" sz="1600" dirty="0"/>
              <a:t>the exchange of data.</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824" y="843353"/>
            <a:ext cx="4631893"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4517875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6</a:t>
            </a:r>
            <a:r>
              <a:rPr lang="en-US" dirty="0" smtClean="0"/>
              <a:t> </a:t>
            </a:r>
            <a:r>
              <a:rPr lang="en-US" dirty="0"/>
              <a:t>Planning Guide</a:t>
            </a:r>
          </a:p>
        </p:txBody>
      </p:sp>
      <p:sp>
        <p:nvSpPr>
          <p:cNvPr id="4099" name="Content Placeholder 1"/>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solidFill>
                <a:srgbClr val="FF0000"/>
              </a:solidFill>
            </a:endParaRPr>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r>
              <a:rPr lang="en-CA" dirty="0"/>
              <a:t>Begins on slide # </a:t>
            </a:r>
            <a:r>
              <a:rPr lang="en-CA" dirty="0" smtClean="0"/>
              <a:t>10</a:t>
            </a:r>
            <a:endParaRPr lang="en-CA" dirty="0"/>
          </a:p>
          <a:p>
            <a:pPr marL="142875" lvl="1" indent="0">
              <a:buNone/>
            </a:pPr>
            <a:r>
              <a:rPr lang="en-CA" sz="1600" b="1" dirty="0"/>
              <a:t>Note</a:t>
            </a:r>
            <a:r>
              <a:rPr lang="en-CA" sz="1600" dirty="0"/>
              <a:t>: Please remove the Planning Guide from this presentation before sharing with anyone.</a:t>
            </a:r>
          </a:p>
          <a:p>
            <a:pPr marL="0" indent="0">
              <a:buNone/>
            </a:pPr>
            <a:r>
              <a:rPr lang="en-CA" sz="1600" b="1" dirty="0">
                <a:solidFill>
                  <a:schemeClr val="accent4"/>
                </a:solidFill>
              </a:rPr>
              <a:t>For additional help and resources</a:t>
            </a:r>
            <a:r>
              <a:rPr lang="en-CA" sz="1600" b="1" dirty="0">
                <a:solidFill>
                  <a:srgbClr val="FF0000"/>
                </a:solidFill>
              </a:rPr>
              <a:t>, </a:t>
            </a:r>
            <a:r>
              <a:rPr lang="en-CA" sz="1600" b="1" dirty="0">
                <a:solidFill>
                  <a:schemeClr val="accent4"/>
                </a:solidFill>
              </a:rPr>
              <a:t>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IP Encapsulation</a:t>
            </a:r>
          </a:p>
        </p:txBody>
      </p:sp>
      <p:sp>
        <p:nvSpPr>
          <p:cNvPr id="4" name="Content Placeholder 1"/>
          <p:cNvSpPr txBox="1"/>
          <p:nvPr/>
        </p:nvSpPr>
        <p:spPr>
          <a:xfrm>
            <a:off x="199180" y="721334"/>
            <a:ext cx="8510257" cy="338554"/>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rgbClr val="000000"/>
                </a:solidFill>
              </a:rPr>
              <a:t>IP encapsulates the transport layer segment or other data by adding an IP header. </a:t>
            </a:r>
          </a:p>
        </p:txBody>
      </p:sp>
      <p:sp>
        <p:nvSpPr>
          <p:cNvPr id="3" name="Content Placeholder 2"/>
          <p:cNvSpPr txBox="1"/>
          <p:nvPr/>
        </p:nvSpPr>
        <p:spPr>
          <a:xfrm>
            <a:off x="189328" y="1017307"/>
            <a:ext cx="4979998" cy="3770263"/>
          </a:xfrm>
          <a:prstGeom prst="rect">
            <a:avLst/>
          </a:prstGeom>
          <a:noFill/>
        </p:spPr>
        <p:txBody>
          <a:bodyPr wrap="square" rtlCol="0">
            <a:spAutoFit/>
          </a:bodyPr>
          <a:lstStyle/>
          <a:p>
            <a:pPr marL="180975" indent="-180975">
              <a:spcBef>
                <a:spcPts val="300"/>
              </a:spcBef>
              <a:spcAft>
                <a:spcPts val="300"/>
              </a:spcAft>
              <a:buClr>
                <a:schemeClr val="tx2"/>
              </a:buClr>
              <a:buFont typeface="Arial" panose="020B0604020202020204" pitchFamily="34" charset="0"/>
              <a:buChar char="•"/>
            </a:pPr>
            <a:r>
              <a:rPr lang="en-US" sz="1600" dirty="0" smtClean="0">
                <a:solidFill>
                  <a:schemeClr val="tx1">
                    <a:lumMod val="50000"/>
                  </a:schemeClr>
                </a:solidFill>
              </a:rPr>
              <a:t>IP Header is used </a:t>
            </a:r>
            <a:r>
              <a:rPr lang="en-US" sz="1600" dirty="0">
                <a:solidFill>
                  <a:schemeClr val="tx1">
                    <a:lumMod val="50000"/>
                  </a:schemeClr>
                </a:solidFill>
              </a:rPr>
              <a:t>to deliver the packet to the destination host</a:t>
            </a:r>
            <a:r>
              <a:rPr lang="en-US" sz="1600" dirty="0" smtClean="0">
                <a:solidFill>
                  <a:schemeClr val="tx1">
                    <a:lumMod val="50000"/>
                  </a:schemeClr>
                </a:solidFill>
              </a:rPr>
              <a:t>. It is examined by Layer 3 devices.</a:t>
            </a:r>
            <a:endParaRPr lang="en-US" sz="1600" dirty="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IN" sz="1600" dirty="0">
                <a:solidFill>
                  <a:schemeClr val="tx1">
                    <a:lumMod val="50000"/>
                  </a:schemeClr>
                </a:solidFill>
              </a:rPr>
              <a:t>The process of encapsulating data layer by layer enables the services at the different layers to develop and scale without affecting the other layers. </a:t>
            </a:r>
            <a:endParaRPr lang="en-IN" sz="1600" dirty="0" smtClean="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US" sz="1600" dirty="0" smtClean="0">
                <a:solidFill>
                  <a:schemeClr val="tx1">
                    <a:lumMod val="50000"/>
                  </a:schemeClr>
                </a:solidFill>
              </a:rPr>
              <a:t>IP </a:t>
            </a:r>
            <a:r>
              <a:rPr lang="en-US" sz="1600" dirty="0">
                <a:solidFill>
                  <a:schemeClr val="tx1">
                    <a:lumMod val="50000"/>
                  </a:schemeClr>
                </a:solidFill>
              </a:rPr>
              <a:t>addressing information remains the </a:t>
            </a:r>
            <a:r>
              <a:rPr lang="en-US" sz="1600" dirty="0" smtClean="0">
                <a:solidFill>
                  <a:schemeClr val="tx1">
                    <a:lumMod val="50000"/>
                  </a:schemeClr>
                </a:solidFill>
              </a:rPr>
              <a:t>same from the time the </a:t>
            </a:r>
            <a:r>
              <a:rPr lang="en-US" sz="1600" dirty="0">
                <a:solidFill>
                  <a:schemeClr val="tx1">
                    <a:lumMod val="50000"/>
                  </a:schemeClr>
                </a:solidFill>
              </a:rPr>
              <a:t>packet leaves the source host until it arrives at the destination </a:t>
            </a:r>
            <a:r>
              <a:rPr lang="en-US" sz="1600" dirty="0" smtClean="0">
                <a:solidFill>
                  <a:schemeClr val="tx1">
                    <a:lumMod val="50000"/>
                  </a:schemeClr>
                </a:solidFill>
              </a:rPr>
              <a:t>host, </a:t>
            </a:r>
            <a:r>
              <a:rPr lang="en-IN" sz="1600" dirty="0">
                <a:solidFill>
                  <a:schemeClr val="tx1">
                    <a:lumMod val="50000"/>
                  </a:schemeClr>
                </a:solidFill>
              </a:rPr>
              <a:t>except when translated by the device performing Network Address Translation (NAT) for IPv4</a:t>
            </a:r>
            <a:r>
              <a:rPr lang="en-IN" sz="1600" dirty="0" smtClean="0">
                <a:solidFill>
                  <a:schemeClr val="tx1">
                    <a:lumMod val="50000"/>
                  </a:schemeClr>
                </a:solidFill>
              </a:rPr>
              <a:t>.</a:t>
            </a:r>
            <a:endParaRPr lang="en-US" sz="1600" dirty="0" smtClean="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US" sz="1600" dirty="0" smtClean="0">
                <a:solidFill>
                  <a:schemeClr val="tx1">
                    <a:lumMod val="50000"/>
                  </a:schemeClr>
                </a:solidFill>
              </a:rPr>
              <a:t>The </a:t>
            </a:r>
            <a:r>
              <a:rPr lang="en-US" sz="1600" dirty="0">
                <a:solidFill>
                  <a:schemeClr val="tx1">
                    <a:lumMod val="50000"/>
                  </a:schemeClr>
                </a:solidFill>
              </a:rPr>
              <a:t>encapsulated transport layer PDU or other data, remains unchanged during the network </a:t>
            </a:r>
            <a:r>
              <a:rPr lang="en-US" sz="1600" dirty="0" smtClean="0">
                <a:solidFill>
                  <a:schemeClr val="tx1">
                    <a:lumMod val="50000"/>
                  </a:schemeClr>
                </a:solidFill>
              </a:rPr>
              <a:t>layer processes</a:t>
            </a:r>
            <a:r>
              <a:rPr lang="en-US" sz="1600" dirty="0">
                <a:solidFill>
                  <a:schemeClr val="tx1">
                    <a:lumMod val="50000"/>
                  </a:schemeClr>
                </a:solidFill>
              </a:rPr>
              <a:t>.</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125" y="1855758"/>
            <a:ext cx="4029766" cy="230108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86783405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Characteristics of IP</a:t>
            </a:r>
          </a:p>
        </p:txBody>
      </p:sp>
      <p:sp>
        <p:nvSpPr>
          <p:cNvPr id="2" name="Content Placeholder 1"/>
          <p:cNvSpPr>
            <a:spLocks noGrp="1"/>
          </p:cNvSpPr>
          <p:nvPr>
            <p:ph idx="1"/>
          </p:nvPr>
        </p:nvSpPr>
        <p:spPr>
          <a:xfrm>
            <a:off x="225542" y="798943"/>
            <a:ext cx="8556319" cy="4016248"/>
          </a:xfrm>
        </p:spPr>
        <p:txBody>
          <a:bodyPr/>
          <a:lstStyle/>
          <a:p>
            <a:pPr marL="0" indent="0">
              <a:buNone/>
            </a:pPr>
            <a:r>
              <a:rPr lang="en-US" sz="1600" dirty="0">
                <a:solidFill>
                  <a:schemeClr val="tx1">
                    <a:lumMod val="50000"/>
                  </a:schemeClr>
                </a:solidFill>
              </a:rPr>
              <a:t>IP was designed as a protocol with low overhead.</a:t>
            </a:r>
            <a:endParaRPr lang="en-US" sz="1600" dirty="0" smtClean="0">
              <a:solidFill>
                <a:schemeClr val="tx1">
                  <a:lumMod val="50000"/>
                </a:schemeClr>
              </a:solidFill>
            </a:endParaRPr>
          </a:p>
          <a:p>
            <a:pPr marL="0" indent="0">
              <a:buNone/>
            </a:pPr>
            <a:r>
              <a:rPr lang="en-US" sz="1600" dirty="0" smtClean="0"/>
              <a:t>IP provides the </a:t>
            </a:r>
            <a:r>
              <a:rPr lang="en-US" sz="1600" dirty="0"/>
              <a:t>functions that are necessary to deliver a packet from a source to a destination over an interconnected system of networks. </a:t>
            </a:r>
            <a:endParaRPr lang="en-US" sz="1600" dirty="0" smtClean="0"/>
          </a:p>
          <a:p>
            <a:pPr marL="0" indent="0">
              <a:buNone/>
            </a:pPr>
            <a:r>
              <a:rPr lang="en-US" sz="1600" dirty="0" smtClean="0"/>
              <a:t>The basic characteristics </a:t>
            </a:r>
            <a:r>
              <a:rPr lang="en-US" sz="1600" dirty="0"/>
              <a:t>of </a:t>
            </a:r>
            <a:r>
              <a:rPr lang="en-US" sz="1600" dirty="0" smtClean="0"/>
              <a:t>IP are as follows</a:t>
            </a:r>
            <a:r>
              <a:rPr lang="en-US" sz="1600" b="1" dirty="0" smtClean="0"/>
              <a:t>:</a:t>
            </a:r>
            <a:endParaRPr lang="en-US" sz="1600" b="1" dirty="0"/>
          </a:p>
          <a:p>
            <a:pPr>
              <a:buFont typeface="Arial" pitchFamily="34" charset="0"/>
              <a:buChar char="•"/>
            </a:pPr>
            <a:r>
              <a:rPr lang="en-US" sz="1600" b="1" dirty="0"/>
              <a:t>Connectionless</a:t>
            </a:r>
            <a:r>
              <a:rPr lang="en-US" sz="1600" dirty="0"/>
              <a:t> - </a:t>
            </a:r>
            <a:r>
              <a:rPr lang="en-IN" sz="1600" dirty="0"/>
              <a:t>There is no connection with the destination established before sending data packets</a:t>
            </a:r>
            <a:r>
              <a:rPr lang="en-IN" sz="1600" dirty="0" smtClean="0"/>
              <a:t>.</a:t>
            </a:r>
          </a:p>
          <a:p>
            <a:pPr>
              <a:buFont typeface="Arial" pitchFamily="34" charset="0"/>
              <a:buChar char="•"/>
            </a:pPr>
            <a:r>
              <a:rPr lang="en-US" sz="1600" b="1" dirty="0" smtClean="0"/>
              <a:t>Best </a:t>
            </a:r>
            <a:r>
              <a:rPr lang="en-US" sz="1600" b="1" dirty="0"/>
              <a:t>Effort</a:t>
            </a:r>
            <a:r>
              <a:rPr lang="en-US" sz="1600" dirty="0"/>
              <a:t> - </a:t>
            </a:r>
            <a:r>
              <a:rPr lang="en-IN" sz="1600" dirty="0"/>
              <a:t>IP is inherently unreliable because packet delivery is not guaranteed</a:t>
            </a:r>
            <a:r>
              <a:rPr lang="en-IN" sz="1600" dirty="0" smtClean="0"/>
              <a:t>.</a:t>
            </a:r>
          </a:p>
          <a:p>
            <a:pPr>
              <a:buFont typeface="Arial" pitchFamily="34" charset="0"/>
              <a:buChar char="•"/>
            </a:pPr>
            <a:r>
              <a:rPr lang="en-US" sz="1600" b="1" dirty="0" smtClean="0"/>
              <a:t>Media </a:t>
            </a:r>
            <a:r>
              <a:rPr lang="en-US" sz="1600" b="1" dirty="0"/>
              <a:t>Independent</a:t>
            </a:r>
            <a:r>
              <a:rPr lang="en-US" sz="1600" dirty="0"/>
              <a:t> - </a:t>
            </a:r>
            <a:r>
              <a:rPr lang="en-IN" sz="1600" dirty="0"/>
              <a:t>Operation is independent of the medium </a:t>
            </a:r>
            <a:r>
              <a:rPr lang="en-IN" sz="1600" dirty="0" smtClean="0"/>
              <a:t>(for example, </a:t>
            </a:r>
            <a:r>
              <a:rPr lang="en-IN" sz="1600" dirty="0"/>
              <a:t>copper, fiber-optic, or wireless) carrying the data.</a:t>
            </a:r>
            <a:endParaRPr lang="en-US" sz="1600" dirty="0"/>
          </a:p>
        </p:txBody>
      </p:sp>
    </p:spTree>
    <p:custDataLst>
      <p:tags r:id="rId1"/>
    </p:custDataLst>
    <p:extLst>
      <p:ext uri="{BB962C8B-B14F-4D97-AF65-F5344CB8AC3E}">
        <p14:creationId xmlns:p14="http://schemas.microsoft.com/office/powerpoint/2010/main" val="365056096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Connectionless</a:t>
            </a:r>
          </a:p>
        </p:txBody>
      </p:sp>
      <p:sp>
        <p:nvSpPr>
          <p:cNvPr id="2" name="Content Placeholder 1"/>
          <p:cNvSpPr>
            <a:spLocks noGrp="1"/>
          </p:cNvSpPr>
          <p:nvPr>
            <p:ph idx="1"/>
          </p:nvPr>
        </p:nvSpPr>
        <p:spPr>
          <a:xfrm>
            <a:off x="189333" y="780837"/>
            <a:ext cx="3739871" cy="4154894"/>
          </a:xfrm>
        </p:spPr>
        <p:txBody>
          <a:bodyPr/>
          <a:lstStyle/>
          <a:p>
            <a:pPr marL="0" indent="0">
              <a:buNone/>
            </a:pPr>
            <a:r>
              <a:rPr lang="en-US" sz="1600" b="1" dirty="0" smtClean="0"/>
              <a:t>Connectionless - Analogy</a:t>
            </a:r>
            <a:endParaRPr lang="en-US" sz="1600" dirty="0" smtClean="0"/>
          </a:p>
          <a:p>
            <a:pPr>
              <a:buFont typeface="Arial" pitchFamily="34" charset="0"/>
              <a:buChar char="•"/>
            </a:pPr>
            <a:r>
              <a:rPr lang="en-US" sz="1600" dirty="0" smtClean="0"/>
              <a:t>There is no </a:t>
            </a:r>
            <a:r>
              <a:rPr lang="en-US" sz="1600" dirty="0"/>
              <a:t>dedicated end-to-end connection </a:t>
            </a:r>
            <a:r>
              <a:rPr lang="en-US" sz="1600" dirty="0" smtClean="0"/>
              <a:t>created </a:t>
            </a:r>
            <a:r>
              <a:rPr lang="en-US" sz="1600" dirty="0"/>
              <a:t>by IP before data is </a:t>
            </a:r>
            <a:r>
              <a:rPr lang="en-US" sz="1600" dirty="0" smtClean="0"/>
              <a:t>sent.</a:t>
            </a:r>
          </a:p>
          <a:p>
            <a:pPr>
              <a:buFont typeface="Arial" pitchFamily="34" charset="0"/>
              <a:buChar char="•"/>
            </a:pPr>
            <a:r>
              <a:rPr lang="en-US" sz="1600" dirty="0"/>
              <a:t>Connectionless communication is conceptually similar to sending a letter to someone without notifying the recipient in advance. </a:t>
            </a:r>
          </a:p>
          <a:p>
            <a:pPr marL="0" indent="0">
              <a:buNone/>
            </a:pPr>
            <a:r>
              <a:rPr lang="en-US" sz="1600" b="1" dirty="0"/>
              <a:t>Connectionless - </a:t>
            </a:r>
            <a:r>
              <a:rPr lang="en-US" sz="1600" b="1" dirty="0" smtClean="0"/>
              <a:t>Network</a:t>
            </a:r>
            <a:endParaRPr lang="en-US" sz="1600" dirty="0" smtClean="0"/>
          </a:p>
          <a:p>
            <a:pPr>
              <a:buFont typeface="Arial" pitchFamily="34" charset="0"/>
              <a:buChar char="•"/>
            </a:pPr>
            <a:r>
              <a:rPr lang="en-US" sz="1600" dirty="0" smtClean="0"/>
              <a:t>IP </a:t>
            </a:r>
            <a:r>
              <a:rPr lang="en-US" sz="1600" dirty="0"/>
              <a:t>requires no initial exchange of control information to establish an end-to-end connection before packets are forwarded.</a:t>
            </a:r>
          </a:p>
        </p:txBody>
      </p:sp>
      <p:pic>
        <p:nvPicPr>
          <p:cNvPr id="614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472" y="832342"/>
            <a:ext cx="4898842" cy="138941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
            <a:extLst>
              <a:ext uri="{FF2B5EF4-FFF2-40B4-BE49-F238E27FC236}">
                <a16:creationId xmlns:a16="http://schemas.microsoft.com/office/drawing/2014/main" id="{A7E249FF-01FC-487E-B05D-F7C27AD56CB5}"/>
              </a:ext>
            </a:extLst>
          </p:cNvPr>
          <p:cNvSpPr txBox="1">
            <a:spLocks noChangeArrowheads="1"/>
          </p:cNvSpPr>
          <p:nvPr/>
        </p:nvSpPr>
        <p:spPr bwMode="auto">
          <a:xfrm>
            <a:off x="4103472" y="2223365"/>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gn="ctr"/>
            <a:r>
              <a:rPr lang="en-US" sz="1600" dirty="0" smtClean="0">
                <a:solidFill>
                  <a:srgbClr val="000000"/>
                </a:solidFill>
                <a:latin typeface="+mn-lt"/>
              </a:rPr>
              <a:t>Connectionless - Analogy</a:t>
            </a:r>
            <a:endParaRPr lang="en-US" dirty="0"/>
          </a:p>
        </p:txBody>
      </p:sp>
      <p:pic>
        <p:nvPicPr>
          <p:cNvPr id="61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248" y="2925677"/>
            <a:ext cx="4860210" cy="148918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a:extLst>
              <a:ext uri="{FF2B5EF4-FFF2-40B4-BE49-F238E27FC236}">
                <a16:creationId xmlns:a16="http://schemas.microsoft.com/office/drawing/2014/main" id="{A7E249FF-01FC-487E-B05D-F7C27AD56CB5}"/>
              </a:ext>
            </a:extLst>
          </p:cNvPr>
          <p:cNvSpPr txBox="1">
            <a:spLocks noChangeArrowheads="1"/>
          </p:cNvSpPr>
          <p:nvPr/>
        </p:nvSpPr>
        <p:spPr bwMode="auto">
          <a:xfrm>
            <a:off x="4174391" y="4322267"/>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gn="ctr"/>
            <a:r>
              <a:rPr lang="en-US" sz="1600" dirty="0" smtClean="0">
                <a:solidFill>
                  <a:srgbClr val="000000"/>
                </a:solidFill>
                <a:latin typeface="+mn-lt"/>
              </a:rPr>
              <a:t>Connectionless - Network </a:t>
            </a:r>
            <a:endParaRPr lang="en-US" dirty="0"/>
          </a:p>
        </p:txBody>
      </p:sp>
    </p:spTree>
    <p:custDataLst>
      <p:tags r:id="rId1"/>
    </p:custDataLst>
    <p:extLst>
      <p:ext uri="{BB962C8B-B14F-4D97-AF65-F5344CB8AC3E}">
        <p14:creationId xmlns:p14="http://schemas.microsoft.com/office/powerpoint/2010/main" val="173599509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Best Effort</a:t>
            </a:r>
          </a:p>
        </p:txBody>
      </p:sp>
      <p:sp>
        <p:nvSpPr>
          <p:cNvPr id="2" name="Content Placeholder 1"/>
          <p:cNvSpPr>
            <a:spLocks noGrp="1"/>
          </p:cNvSpPr>
          <p:nvPr>
            <p:ph idx="1"/>
          </p:nvPr>
        </p:nvSpPr>
        <p:spPr>
          <a:xfrm>
            <a:off x="144068" y="798943"/>
            <a:ext cx="3247886" cy="4016248"/>
          </a:xfrm>
        </p:spPr>
        <p:txBody>
          <a:bodyPr/>
          <a:lstStyle/>
          <a:p>
            <a:pPr>
              <a:buFont typeface="Arial" pitchFamily="34" charset="0"/>
              <a:buChar char="•"/>
            </a:pPr>
            <a:r>
              <a:rPr lang="en-US" sz="1600" dirty="0" smtClean="0"/>
              <a:t>As an unreliable network layer protocol, IP </a:t>
            </a:r>
            <a:r>
              <a:rPr lang="en-US" sz="1600" dirty="0"/>
              <a:t>protocol does not guarantee that </a:t>
            </a:r>
            <a:r>
              <a:rPr lang="en-US" sz="1600" dirty="0" smtClean="0"/>
              <a:t>all the sent packets will be received. </a:t>
            </a:r>
          </a:p>
          <a:p>
            <a:pPr>
              <a:buFont typeface="Arial" pitchFamily="34" charset="0"/>
              <a:buChar char="•"/>
            </a:pPr>
            <a:r>
              <a:rPr lang="en-US" sz="1600" dirty="0" smtClean="0"/>
              <a:t>Other </a:t>
            </a:r>
            <a:r>
              <a:rPr lang="en-US" sz="1600" dirty="0"/>
              <a:t>protocols manage the process of tracking packets and ensuring their delivery</a:t>
            </a:r>
            <a:r>
              <a:rPr lang="en-US" sz="1600" dirty="0" smtClean="0"/>
              <a:t>.</a:t>
            </a:r>
          </a:p>
          <a:p>
            <a:pPr>
              <a:buFont typeface="Arial" pitchFamily="34" charset="0"/>
              <a:buChar char="•"/>
            </a:pPr>
            <a:r>
              <a:rPr lang="en-US" sz="1600" dirty="0"/>
              <a:t>The figure illustrates the unreliable or best-effort delivery characteristic of the IP protocol.</a:t>
            </a:r>
          </a:p>
          <a:p>
            <a:pPr marL="0" indent="0">
              <a:buNone/>
            </a:pPr>
            <a:endParaRPr lang="en-US" sz="1600" dirty="0"/>
          </a:p>
          <a:p>
            <a:pPr marL="0" indent="0">
              <a:buNone/>
            </a:pPr>
            <a:endParaRPr lang="en-US" sz="1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476" y="916425"/>
            <a:ext cx="5599648" cy="324001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19455628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Media Independent</a:t>
            </a:r>
          </a:p>
        </p:txBody>
      </p:sp>
      <p:sp>
        <p:nvSpPr>
          <p:cNvPr id="2" name="Content Placeholder 1"/>
          <p:cNvSpPr>
            <a:spLocks noGrp="1"/>
          </p:cNvSpPr>
          <p:nvPr>
            <p:ph idx="1"/>
          </p:nvPr>
        </p:nvSpPr>
        <p:spPr>
          <a:xfrm>
            <a:off x="171225" y="744625"/>
            <a:ext cx="4709288" cy="3564825"/>
          </a:xfrm>
        </p:spPr>
        <p:txBody>
          <a:bodyPr/>
          <a:lstStyle/>
          <a:p>
            <a:pPr>
              <a:spcBef>
                <a:spcPts val="300"/>
              </a:spcBef>
              <a:spcAft>
                <a:spcPts val="300"/>
              </a:spcAft>
              <a:buFont typeface="Arial" pitchFamily="34" charset="0"/>
              <a:buChar char="•"/>
            </a:pPr>
            <a:r>
              <a:rPr lang="en-US" sz="1600" dirty="0" smtClean="0"/>
              <a:t>IP </a:t>
            </a:r>
            <a:r>
              <a:rPr lang="en-US" sz="1600" dirty="0"/>
              <a:t>operates independently of the media that carry the data at lower layers of the protocol stack. </a:t>
            </a:r>
            <a:endParaRPr lang="en-US" sz="1600" dirty="0" smtClean="0"/>
          </a:p>
          <a:p>
            <a:pPr>
              <a:spcBef>
                <a:spcPts val="300"/>
              </a:spcBef>
              <a:spcAft>
                <a:spcPts val="300"/>
              </a:spcAft>
              <a:buFont typeface="Arial" pitchFamily="34" charset="0"/>
              <a:buChar char="•"/>
            </a:pPr>
            <a:r>
              <a:rPr lang="en-US" sz="1600" dirty="0" smtClean="0"/>
              <a:t>IP </a:t>
            </a:r>
            <a:r>
              <a:rPr lang="en-US" sz="1600" dirty="0"/>
              <a:t>packets can be communicated as electronic signals over copper cable, as optical signals over fiber, or wirelessly as radio signals</a:t>
            </a:r>
            <a:r>
              <a:rPr lang="en-US" sz="1600" dirty="0" smtClean="0"/>
              <a:t>.</a:t>
            </a:r>
          </a:p>
          <a:p>
            <a:pPr>
              <a:spcBef>
                <a:spcPts val="300"/>
              </a:spcBef>
              <a:spcAft>
                <a:spcPts val="300"/>
              </a:spcAft>
              <a:buFont typeface="Arial" pitchFamily="34" charset="0"/>
              <a:buChar char="•"/>
            </a:pPr>
            <a:r>
              <a:rPr lang="en-US" sz="1600" dirty="0"/>
              <a:t>The OSI data link layer is responsible for taking an IP packet and preparing it for transmission over the communications medium. </a:t>
            </a:r>
            <a:endParaRPr lang="en-US" sz="1600" dirty="0" smtClean="0"/>
          </a:p>
          <a:p>
            <a:pPr>
              <a:spcBef>
                <a:spcPts val="300"/>
              </a:spcBef>
              <a:spcAft>
                <a:spcPts val="300"/>
              </a:spcAft>
              <a:buFont typeface="Arial" pitchFamily="34" charset="0"/>
              <a:buChar char="•"/>
            </a:pPr>
            <a:r>
              <a:rPr lang="en-US" sz="1600" dirty="0"/>
              <a:t>The maximum size of the PDU that each medium can </a:t>
            </a:r>
            <a:r>
              <a:rPr lang="en-US" sz="1600" dirty="0" smtClean="0"/>
              <a:t>transport is </a:t>
            </a:r>
            <a:r>
              <a:rPr lang="en-US" sz="1600" dirty="0"/>
              <a:t>referred to as the </a:t>
            </a:r>
            <a:r>
              <a:rPr lang="en-US" sz="1600" dirty="0" smtClean="0"/>
              <a:t>Maximum Transmission Unit </a:t>
            </a:r>
            <a:r>
              <a:rPr lang="en-US" sz="1600" dirty="0"/>
              <a:t>(MTU). </a:t>
            </a:r>
            <a:endParaRPr lang="en-US" sz="1600" dirty="0" smtClean="0"/>
          </a:p>
        </p:txBody>
      </p:sp>
      <p:sp>
        <p:nvSpPr>
          <p:cNvPr id="3" name="Content Placeholder 2"/>
          <p:cNvSpPr txBox="1"/>
          <p:nvPr/>
        </p:nvSpPr>
        <p:spPr>
          <a:xfrm>
            <a:off x="162968" y="4010694"/>
            <a:ext cx="8981031" cy="584775"/>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chemeClr val="tx1">
                    <a:lumMod val="50000"/>
                  </a:schemeClr>
                </a:solidFill>
              </a:rPr>
              <a:t>The data link layer passes the MTU value up to the network layer. </a:t>
            </a:r>
            <a:r>
              <a:rPr lang="en-US" sz="1600" dirty="0" smtClean="0">
                <a:solidFill>
                  <a:schemeClr val="tx1">
                    <a:lumMod val="50000"/>
                  </a:schemeClr>
                </a:solidFill>
              </a:rPr>
              <a:t>Later, the </a:t>
            </a:r>
            <a:r>
              <a:rPr lang="en-US" sz="1600" dirty="0">
                <a:solidFill>
                  <a:schemeClr val="tx1">
                    <a:lumMod val="50000"/>
                  </a:schemeClr>
                </a:solidFill>
              </a:rPr>
              <a:t>network </a:t>
            </a:r>
            <a:r>
              <a:rPr lang="en-US" sz="1600" dirty="0" smtClean="0">
                <a:solidFill>
                  <a:schemeClr val="tx1">
                    <a:lumMod val="50000"/>
                  </a:schemeClr>
                </a:solidFill>
              </a:rPr>
              <a:t>layer determines the size of the </a:t>
            </a:r>
            <a:r>
              <a:rPr lang="en-US" sz="1600" dirty="0">
                <a:solidFill>
                  <a:schemeClr val="tx1">
                    <a:lumMod val="50000"/>
                  </a:schemeClr>
                </a:solidFill>
              </a:rPr>
              <a:t>large </a:t>
            </a:r>
            <a:r>
              <a:rPr lang="en-US" sz="1600" dirty="0" smtClean="0">
                <a:solidFill>
                  <a:schemeClr val="tx1">
                    <a:lumMod val="50000"/>
                  </a:schemeClr>
                </a:solidFill>
              </a:rPr>
              <a:t>packets.</a:t>
            </a:r>
            <a:endParaRPr lang="en-US" sz="1600" b="1" dirty="0">
              <a:solidFill>
                <a:schemeClr val="tx1">
                  <a:lumMod val="50000"/>
                </a:schemeClr>
              </a:solidFill>
            </a:endParaRPr>
          </a:p>
        </p:txBody>
      </p:sp>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47" r="463"/>
          <a:stretch/>
        </p:blipFill>
        <p:spPr bwMode="auto">
          <a:xfrm>
            <a:off x="4850037" y="823379"/>
            <a:ext cx="3965780" cy="3147444"/>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9518798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IPv4 Packet Header</a:t>
            </a:r>
          </a:p>
        </p:txBody>
      </p:sp>
      <p:sp>
        <p:nvSpPr>
          <p:cNvPr id="2" name="Content Placeholder 1"/>
          <p:cNvSpPr>
            <a:spLocks noGrp="1"/>
          </p:cNvSpPr>
          <p:nvPr>
            <p:ph idx="1"/>
          </p:nvPr>
        </p:nvSpPr>
        <p:spPr>
          <a:xfrm>
            <a:off x="144065" y="798943"/>
            <a:ext cx="8818866" cy="4016248"/>
          </a:xfrm>
        </p:spPr>
        <p:txBody>
          <a:bodyPr/>
          <a:lstStyle/>
          <a:p>
            <a:pPr>
              <a:buFont typeface="Arial" pitchFamily="34" charset="0"/>
              <a:buChar char="•"/>
            </a:pPr>
            <a:r>
              <a:rPr lang="en-US" sz="1600" dirty="0"/>
              <a:t>IPv4 is one of the primary network layer communication protocols. </a:t>
            </a:r>
            <a:endParaRPr lang="en-US" sz="1600" dirty="0" smtClean="0"/>
          </a:p>
          <a:p>
            <a:pPr>
              <a:buFont typeface="Arial" pitchFamily="34" charset="0"/>
              <a:buChar char="•"/>
            </a:pPr>
            <a:r>
              <a:rPr lang="en-US" sz="1600" dirty="0" smtClean="0"/>
              <a:t>The </a:t>
            </a:r>
            <a:r>
              <a:rPr lang="en-US" sz="1600" dirty="0"/>
              <a:t>IPv4 packet header is used to ensure that this packet is delivered to its next stop on the way to its destination end device.</a:t>
            </a:r>
          </a:p>
          <a:p>
            <a:pPr>
              <a:buFont typeface="Arial" pitchFamily="34" charset="0"/>
              <a:buChar char="•"/>
            </a:pPr>
            <a:r>
              <a:rPr lang="en-US" sz="1600" dirty="0"/>
              <a:t>An IPv4 packet header consists of fields containing important information about the packet. </a:t>
            </a:r>
            <a:endParaRPr lang="en-US" sz="1600" dirty="0" smtClean="0"/>
          </a:p>
          <a:p>
            <a:pPr>
              <a:buFont typeface="Arial" pitchFamily="34" charset="0"/>
              <a:buChar char="•"/>
            </a:pPr>
            <a:r>
              <a:rPr lang="en-US" sz="1600" dirty="0" smtClean="0"/>
              <a:t>These </a:t>
            </a:r>
            <a:r>
              <a:rPr lang="en-US" sz="1600" dirty="0"/>
              <a:t>fields contain binary numbers which are examined by the Layer 3 process</a:t>
            </a:r>
            <a:r>
              <a:rPr lang="en-US" sz="1600" dirty="0" smtClean="0"/>
              <a:t>.</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2038941598"/>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IPv4</a:t>
            </a:r>
          </a:p>
          <a:p>
            <a:r>
              <a:rPr lang="en-US" dirty="0"/>
              <a:t>IPv4 Packet Header Fields</a:t>
            </a:r>
          </a:p>
        </p:txBody>
      </p:sp>
      <p:sp>
        <p:nvSpPr>
          <p:cNvPr id="2" name="Content Placeholder 1"/>
          <p:cNvSpPr>
            <a:spLocks noGrp="1"/>
          </p:cNvSpPr>
          <p:nvPr>
            <p:ph idx="1"/>
          </p:nvPr>
        </p:nvSpPr>
        <p:spPr>
          <a:xfrm>
            <a:off x="144066" y="798943"/>
            <a:ext cx="4379296" cy="3899517"/>
          </a:xfrm>
        </p:spPr>
        <p:txBody>
          <a:bodyPr/>
          <a:lstStyle/>
          <a:p>
            <a:pPr marL="0" indent="0">
              <a:buNone/>
            </a:pPr>
            <a:r>
              <a:rPr lang="en-US" sz="1600" dirty="0" smtClean="0"/>
              <a:t>The significant fields </a:t>
            </a:r>
            <a:r>
              <a:rPr lang="en-US" sz="1600" dirty="0"/>
              <a:t>in the IPv4 header include the following</a:t>
            </a:r>
            <a:r>
              <a:rPr lang="en-US" sz="1600" dirty="0" smtClean="0"/>
              <a:t>:</a:t>
            </a:r>
          </a:p>
          <a:p>
            <a:pPr>
              <a:spcBef>
                <a:spcPts val="300"/>
              </a:spcBef>
              <a:spcAft>
                <a:spcPts val="300"/>
              </a:spcAft>
              <a:buFont typeface="Arial" pitchFamily="34" charset="0"/>
              <a:buChar char="•"/>
            </a:pPr>
            <a:r>
              <a:rPr lang="en-US" sz="1600" dirty="0" smtClean="0"/>
              <a:t>Version</a:t>
            </a:r>
          </a:p>
          <a:p>
            <a:pPr>
              <a:spcBef>
                <a:spcPts val="300"/>
              </a:spcBef>
              <a:spcAft>
                <a:spcPts val="300"/>
              </a:spcAft>
              <a:buFont typeface="Arial" pitchFamily="34" charset="0"/>
              <a:buChar char="•"/>
            </a:pPr>
            <a:r>
              <a:rPr lang="en-US" sz="1600" dirty="0" smtClean="0"/>
              <a:t>Differentiated </a:t>
            </a:r>
            <a:r>
              <a:rPr lang="en-US" sz="1600" dirty="0"/>
              <a:t>Services or DiffServ (</a:t>
            </a:r>
            <a:r>
              <a:rPr lang="en-US" sz="1600" dirty="0" smtClean="0"/>
              <a:t>DS)</a:t>
            </a:r>
          </a:p>
          <a:p>
            <a:pPr>
              <a:spcBef>
                <a:spcPts val="300"/>
              </a:spcBef>
              <a:spcAft>
                <a:spcPts val="300"/>
              </a:spcAft>
              <a:buFont typeface="Arial" pitchFamily="34" charset="0"/>
              <a:buChar char="•"/>
            </a:pPr>
            <a:r>
              <a:rPr lang="en-US" sz="1600" dirty="0" smtClean="0"/>
              <a:t>Header Checksum</a:t>
            </a:r>
          </a:p>
          <a:p>
            <a:pPr>
              <a:spcBef>
                <a:spcPts val="300"/>
              </a:spcBef>
              <a:spcAft>
                <a:spcPts val="300"/>
              </a:spcAft>
              <a:buFont typeface="Arial" pitchFamily="34" charset="0"/>
              <a:buChar char="•"/>
            </a:pPr>
            <a:r>
              <a:rPr lang="en-US" sz="1600" dirty="0"/>
              <a:t>Time to Live (TTL</a:t>
            </a:r>
            <a:r>
              <a:rPr lang="en-US" sz="1600" dirty="0" smtClean="0"/>
              <a:t>)</a:t>
            </a:r>
          </a:p>
          <a:p>
            <a:pPr>
              <a:spcBef>
                <a:spcPts val="300"/>
              </a:spcBef>
              <a:spcAft>
                <a:spcPts val="300"/>
              </a:spcAft>
              <a:buFont typeface="Arial" pitchFamily="34" charset="0"/>
              <a:buChar char="•"/>
            </a:pPr>
            <a:r>
              <a:rPr lang="en-US" sz="1600" dirty="0" smtClean="0"/>
              <a:t>Protocol</a:t>
            </a:r>
          </a:p>
          <a:p>
            <a:pPr>
              <a:spcBef>
                <a:spcPts val="300"/>
              </a:spcBef>
              <a:spcAft>
                <a:spcPts val="300"/>
              </a:spcAft>
              <a:buFont typeface="Arial" pitchFamily="34" charset="0"/>
              <a:buChar char="•"/>
            </a:pPr>
            <a:r>
              <a:rPr lang="en-US" sz="1600" dirty="0"/>
              <a:t>Source IPv4 </a:t>
            </a:r>
            <a:r>
              <a:rPr lang="en-US" sz="1600" dirty="0" smtClean="0"/>
              <a:t>Address</a:t>
            </a:r>
          </a:p>
          <a:p>
            <a:pPr>
              <a:spcBef>
                <a:spcPts val="300"/>
              </a:spcBef>
              <a:spcAft>
                <a:spcPts val="300"/>
              </a:spcAft>
              <a:buFont typeface="Arial" pitchFamily="34" charset="0"/>
              <a:buChar char="•"/>
            </a:pPr>
            <a:r>
              <a:rPr lang="en-US" sz="1600" dirty="0"/>
              <a:t>Destination IPv4 Address</a:t>
            </a:r>
            <a:endParaRPr lang="en-US" sz="1600" dirty="0" smtClean="0"/>
          </a:p>
          <a:p>
            <a:pPr>
              <a:buFont typeface="Arial" pitchFamily="34" charset="0"/>
              <a:buChar char="•"/>
            </a:pPr>
            <a:endParaRPr lang="en-US" sz="1600" b="1" dirty="0" smtClean="0"/>
          </a:p>
          <a:p>
            <a:pPr>
              <a:buFont typeface="Arial" pitchFamily="34" charset="0"/>
              <a:buChar char="•"/>
            </a:pPr>
            <a:endParaRPr lang="en-US" sz="1600" b="1" dirty="0" smtClean="0"/>
          </a:p>
          <a:p>
            <a:pPr>
              <a:buFont typeface="Arial" pitchFamily="34" charset="0"/>
              <a:buChar char="•"/>
            </a:pPr>
            <a:endParaRPr lang="en-US" sz="1600" b="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646" y="912851"/>
            <a:ext cx="4722892" cy="35893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81097751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65195"/>
            <a:ext cx="7305473" cy="1802391"/>
          </a:xfrm>
        </p:spPr>
        <p:txBody>
          <a:bodyPr/>
          <a:lstStyle/>
          <a:p>
            <a:r>
              <a:rPr lang="en-US" dirty="0">
                <a:solidFill>
                  <a:schemeClr val="accent5">
                    <a:lumMod val="40000"/>
                    <a:lumOff val="60000"/>
                  </a:schemeClr>
                </a:solidFill>
              </a:rPr>
              <a:t>6.3 IP Addressing Basics</a:t>
            </a:r>
            <a:r>
              <a:rPr lang="en-US" dirty="0"/>
              <a:t/>
            </a:r>
            <a:br>
              <a:rPr lang="en-US" dirty="0"/>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919209721"/>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Network and Host Portions</a:t>
            </a:r>
          </a:p>
        </p:txBody>
      </p:sp>
      <p:sp>
        <p:nvSpPr>
          <p:cNvPr id="2" name="Content Placeholder 1"/>
          <p:cNvSpPr>
            <a:spLocks noGrp="1"/>
          </p:cNvSpPr>
          <p:nvPr>
            <p:ph idx="1"/>
          </p:nvPr>
        </p:nvSpPr>
        <p:spPr>
          <a:xfrm>
            <a:off x="144066" y="798943"/>
            <a:ext cx="8683063" cy="3899517"/>
          </a:xfrm>
        </p:spPr>
        <p:txBody>
          <a:bodyPr/>
          <a:lstStyle/>
          <a:p>
            <a:pPr>
              <a:spcBef>
                <a:spcPts val="400"/>
              </a:spcBef>
              <a:spcAft>
                <a:spcPts val="400"/>
              </a:spcAft>
              <a:buFont typeface="Arial" pitchFamily="34" charset="0"/>
              <a:buChar char="•"/>
            </a:pPr>
            <a:r>
              <a:rPr lang="en-US" sz="1600" dirty="0"/>
              <a:t>An IPv4 address is a 32-bit hierarchical address that is made up of a network portion and a host portion. </a:t>
            </a:r>
            <a:endParaRPr lang="en-US" sz="1600" dirty="0" smtClean="0"/>
          </a:p>
          <a:p>
            <a:pPr>
              <a:spcBef>
                <a:spcPts val="400"/>
              </a:spcBef>
              <a:spcAft>
                <a:spcPts val="400"/>
              </a:spcAft>
              <a:buFont typeface="Arial" pitchFamily="34" charset="0"/>
              <a:buChar char="•"/>
            </a:pPr>
            <a:r>
              <a:rPr lang="en-US" sz="1600" dirty="0"/>
              <a:t>T</a:t>
            </a:r>
            <a:r>
              <a:rPr lang="en-US" sz="1600" dirty="0" smtClean="0"/>
              <a:t>he </a:t>
            </a:r>
            <a:r>
              <a:rPr lang="en-US" sz="1600" dirty="0"/>
              <a:t>bits within the network portion of the address must be identical for all devices that </a:t>
            </a:r>
            <a:r>
              <a:rPr lang="en-US" sz="1600" dirty="0" smtClean="0"/>
              <a:t>are </a:t>
            </a:r>
            <a:r>
              <a:rPr lang="en-US" sz="1600" dirty="0"/>
              <a:t>in the same network. </a:t>
            </a:r>
            <a:endParaRPr lang="en-US" sz="1600" dirty="0" smtClean="0"/>
          </a:p>
          <a:p>
            <a:pPr>
              <a:spcBef>
                <a:spcPts val="400"/>
              </a:spcBef>
              <a:spcAft>
                <a:spcPts val="400"/>
              </a:spcAft>
              <a:buFont typeface="Arial" pitchFamily="34" charset="0"/>
              <a:buChar char="•"/>
            </a:pPr>
            <a:r>
              <a:rPr lang="en-US" sz="1600" dirty="0" smtClean="0"/>
              <a:t>The </a:t>
            </a:r>
            <a:r>
              <a:rPr lang="en-US" sz="1600" dirty="0"/>
              <a:t>bits within the host portion of the address must be unique to identify a specific host within a network. </a:t>
            </a:r>
            <a:endParaRPr lang="en-US" sz="1600" dirty="0" smtClean="0"/>
          </a:p>
          <a:p>
            <a:pPr>
              <a:spcBef>
                <a:spcPts val="400"/>
              </a:spcBef>
              <a:spcAft>
                <a:spcPts val="400"/>
              </a:spcAft>
              <a:buFont typeface="Arial" pitchFamily="34" charset="0"/>
              <a:buChar char="•"/>
            </a:pPr>
            <a:r>
              <a:rPr lang="en-US" sz="1600" dirty="0" smtClean="0"/>
              <a:t>If </a:t>
            </a:r>
            <a:r>
              <a:rPr lang="en-US" sz="1600" dirty="0"/>
              <a:t>two hosts have the same bit-pattern in the specified network portion of the 32-bit stream, </a:t>
            </a:r>
            <a:r>
              <a:rPr lang="en-US" sz="1600" dirty="0" smtClean="0"/>
              <a:t>then those </a:t>
            </a:r>
            <a:r>
              <a:rPr lang="en-US" sz="1600" dirty="0"/>
              <a:t>two hosts will reside in the same network.</a:t>
            </a:r>
          </a:p>
          <a:p>
            <a:pPr>
              <a:spcBef>
                <a:spcPts val="400"/>
              </a:spcBef>
              <a:spcAft>
                <a:spcPts val="400"/>
              </a:spcAft>
              <a:buFont typeface="Arial" pitchFamily="34" charset="0"/>
              <a:buChar char="•"/>
            </a:pPr>
            <a:endParaRPr lang="en-US" sz="160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647" y="3198659"/>
            <a:ext cx="4895836" cy="150443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55383083"/>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The Subnet Mask</a:t>
            </a:r>
          </a:p>
        </p:txBody>
      </p:sp>
      <p:sp>
        <p:nvSpPr>
          <p:cNvPr id="2" name="Content Placeholder 1"/>
          <p:cNvSpPr>
            <a:spLocks noGrp="1"/>
          </p:cNvSpPr>
          <p:nvPr>
            <p:ph idx="1"/>
          </p:nvPr>
        </p:nvSpPr>
        <p:spPr>
          <a:xfrm>
            <a:off x="189330" y="735573"/>
            <a:ext cx="5523407" cy="903104"/>
          </a:xfrm>
        </p:spPr>
        <p:txBody>
          <a:bodyPr/>
          <a:lstStyle/>
          <a:p>
            <a:pPr marL="0" indent="0">
              <a:spcBef>
                <a:spcPts val="300"/>
              </a:spcBef>
              <a:spcAft>
                <a:spcPts val="300"/>
              </a:spcAft>
              <a:buNone/>
            </a:pPr>
            <a:r>
              <a:rPr lang="en-US" sz="1600" dirty="0" smtClean="0"/>
              <a:t>To assign IPv4 </a:t>
            </a:r>
            <a:r>
              <a:rPr lang="en-US" sz="1600" dirty="0"/>
              <a:t>address to a host requires the following:</a:t>
            </a:r>
          </a:p>
          <a:p>
            <a:pPr>
              <a:spcBef>
                <a:spcPts val="300"/>
              </a:spcBef>
              <a:spcAft>
                <a:spcPts val="300"/>
              </a:spcAft>
              <a:buFont typeface="Arial" pitchFamily="34" charset="0"/>
              <a:buChar char="•"/>
            </a:pPr>
            <a:r>
              <a:rPr lang="en-US" sz="1600" b="1" dirty="0"/>
              <a:t>IPv4 address</a:t>
            </a:r>
            <a:r>
              <a:rPr lang="en-US" sz="1600" dirty="0"/>
              <a:t> - U</a:t>
            </a:r>
            <a:r>
              <a:rPr lang="en-US" sz="1600" dirty="0" smtClean="0"/>
              <a:t>nique </a:t>
            </a:r>
            <a:r>
              <a:rPr lang="en-US" sz="1600" dirty="0"/>
              <a:t>IPv4 address of the host.</a:t>
            </a:r>
          </a:p>
          <a:p>
            <a:pPr>
              <a:spcBef>
                <a:spcPts val="300"/>
              </a:spcBef>
              <a:spcAft>
                <a:spcPts val="300"/>
              </a:spcAft>
              <a:buFont typeface="Arial" pitchFamily="34" charset="0"/>
              <a:buChar char="•"/>
            </a:pPr>
            <a:r>
              <a:rPr lang="en-US" sz="1600" b="1" dirty="0"/>
              <a:t>Subnet </a:t>
            </a:r>
            <a:r>
              <a:rPr lang="en-US" sz="1600" b="1" dirty="0" smtClean="0"/>
              <a:t>mask</a:t>
            </a:r>
            <a:r>
              <a:rPr lang="en-US" sz="1600" dirty="0" smtClean="0"/>
              <a:t>- </a:t>
            </a:r>
            <a:r>
              <a:rPr lang="en-US" sz="1600" dirty="0" smtClean="0">
                <a:solidFill>
                  <a:schemeClr val="tx1">
                    <a:lumMod val="50000"/>
                  </a:schemeClr>
                </a:solidFill>
              </a:rPr>
              <a:t>Used </a:t>
            </a:r>
            <a:r>
              <a:rPr lang="en-US" sz="1600" dirty="0" smtClean="0"/>
              <a:t>to </a:t>
            </a:r>
            <a:r>
              <a:rPr lang="en-US" sz="1600" dirty="0"/>
              <a:t>identify the network/host </a:t>
            </a:r>
            <a:r>
              <a:rPr lang="en-US" sz="1600" dirty="0" smtClean="0"/>
              <a:t>portion.</a:t>
            </a:r>
          </a:p>
          <a:p>
            <a:pPr marL="0" indent="0">
              <a:spcBef>
                <a:spcPts val="300"/>
              </a:spcBef>
              <a:spcAft>
                <a:spcPts val="300"/>
              </a:spcAft>
              <a:buNone/>
            </a:pPr>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A default gateway IPv4 address is required to reach remote networks and DNS server IPv4 addresses are required to translate domain names to IPv4 addresses.</a:t>
            </a:r>
            <a:endParaRPr lang="en-IN" sz="1600" i="1" dirty="0">
              <a:solidFill>
                <a:schemeClr val="tx1">
                  <a:lumMod val="50000"/>
                </a:schemeClr>
              </a:solidFill>
            </a:endParaRPr>
          </a:p>
          <a:p>
            <a:pPr marL="0" indent="0">
              <a:spcBef>
                <a:spcPts val="300"/>
              </a:spcBef>
              <a:spcAft>
                <a:spcPts val="300"/>
              </a:spcAft>
              <a:buNone/>
            </a:pPr>
            <a:endParaRPr lang="en-US" sz="1600" b="1" dirty="0"/>
          </a:p>
        </p:txBody>
      </p:sp>
      <p:pic>
        <p:nvPicPr>
          <p:cNvPr id="1024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644" y="480534"/>
            <a:ext cx="2548546" cy="28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a:xfrm>
            <a:off x="225543" y="2533052"/>
            <a:ext cx="4545634" cy="2164695"/>
          </a:xfrm>
          <a:prstGeom prst="rect">
            <a:avLst/>
          </a:prstGeom>
          <a:noFill/>
        </p:spPr>
        <p:txBody>
          <a:bodyPr wrap="square" rtlCol="0">
            <a:spAutoFit/>
          </a:bodyPr>
          <a:lstStyle/>
          <a:p>
            <a:pPr>
              <a:spcBef>
                <a:spcPts val="200"/>
              </a:spcBef>
              <a:spcAft>
                <a:spcPts val="200"/>
              </a:spcAft>
            </a:pPr>
            <a:r>
              <a:rPr lang="en-US" sz="1600" b="1" dirty="0">
                <a:solidFill>
                  <a:srgbClr val="000000"/>
                </a:solidFill>
              </a:rPr>
              <a:t>Subnet </a:t>
            </a:r>
            <a:r>
              <a:rPr lang="en-US" sz="1600" b="1" dirty="0" smtClean="0">
                <a:solidFill>
                  <a:srgbClr val="000000"/>
                </a:solidFill>
              </a:rPr>
              <a:t>Mask</a:t>
            </a:r>
            <a:endParaRPr lang="en-US" sz="1600" b="1" dirty="0">
              <a:solidFill>
                <a:srgbClr val="000000"/>
              </a:solidFill>
            </a:endParaRPr>
          </a:p>
          <a:p>
            <a:pPr marL="285750" indent="-285750">
              <a:spcBef>
                <a:spcPts val="200"/>
              </a:spcBef>
              <a:spcAft>
                <a:spcPts val="200"/>
              </a:spcAft>
              <a:buFont typeface="Arial" pitchFamily="34" charset="0"/>
              <a:buChar char="•"/>
            </a:pPr>
            <a:r>
              <a:rPr lang="en-IN" sz="1600" dirty="0" smtClean="0">
                <a:solidFill>
                  <a:schemeClr val="tx1">
                    <a:lumMod val="50000"/>
                  </a:schemeClr>
                </a:solidFill>
              </a:rPr>
              <a:t>When </a:t>
            </a:r>
            <a:r>
              <a:rPr lang="en-IN" sz="1600" dirty="0">
                <a:solidFill>
                  <a:schemeClr val="tx1">
                    <a:lumMod val="50000"/>
                  </a:schemeClr>
                </a:solidFill>
              </a:rPr>
              <a:t>an IPv4 address is assigned to a device, the subnet mask is used to determine the network address of the device.  </a:t>
            </a:r>
            <a:endParaRPr lang="en-US" sz="1600" dirty="0" smtClean="0">
              <a:solidFill>
                <a:srgbClr val="000000"/>
              </a:solidFill>
            </a:endParaRPr>
          </a:p>
          <a:p>
            <a:pPr marL="285750" indent="-285750">
              <a:spcBef>
                <a:spcPts val="200"/>
              </a:spcBef>
              <a:spcAft>
                <a:spcPts val="200"/>
              </a:spcAft>
              <a:buFont typeface="Arial" pitchFamily="34" charset="0"/>
              <a:buChar char="•"/>
            </a:pPr>
            <a:r>
              <a:rPr lang="en-US" sz="1600" dirty="0" smtClean="0">
                <a:solidFill>
                  <a:srgbClr val="000000"/>
                </a:solidFill>
              </a:rPr>
              <a:t>Subnet mask </a:t>
            </a:r>
            <a:r>
              <a:rPr lang="en-US" sz="1600" dirty="0">
                <a:solidFill>
                  <a:srgbClr val="000000"/>
                </a:solidFill>
              </a:rPr>
              <a:t>is a consecutive sequence of 1 bits followed by a consecutive sequence of 0 bits.</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169" y="3462767"/>
            <a:ext cx="4207044" cy="1198292"/>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7160765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sz="1600"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2770511854"/>
              </p:ext>
            </p:extLst>
          </p:nvPr>
        </p:nvGraphicFramePr>
        <p:xfrm>
          <a:off x="301658" y="1145310"/>
          <a:ext cx="8557528" cy="2068916"/>
        </p:xfrm>
        <a:graphic>
          <a:graphicData uri="http://schemas.openxmlformats.org/drawingml/2006/table">
            <a:tbl>
              <a:tblPr firstRow="1" bandRow="1">
                <a:tableStyleId>{5C22544A-7EE6-4342-B048-85BDC9FD1C3A}</a:tableStyleId>
              </a:tblPr>
              <a:tblGrid>
                <a:gridCol w="2712847">
                  <a:extLst>
                    <a:ext uri="{9D8B030D-6E8A-4147-A177-3AD203B41FA5}">
                      <a16:colId xmlns:a16="http://schemas.microsoft.com/office/drawing/2014/main" val="200107645"/>
                    </a:ext>
                  </a:extLst>
                </a:gridCol>
                <a:gridCol w="5844681">
                  <a:extLst>
                    <a:ext uri="{9D8B030D-6E8A-4147-A177-3AD203B41FA5}">
                      <a16:colId xmlns:a16="http://schemas.microsoft.com/office/drawing/2014/main" val="2648404099"/>
                    </a:ext>
                  </a:extLst>
                </a:gridCol>
              </a:tblGrid>
              <a:tr h="265091">
                <a:tc>
                  <a:txBody>
                    <a:bodyPr/>
                    <a:lstStyle/>
                    <a:p>
                      <a:pPr algn="ctr"/>
                      <a:r>
                        <a:rPr lang="en-US" dirty="0">
                          <a:solidFill>
                            <a:schemeClr val="bg1"/>
                          </a:solidFill>
                        </a:rPr>
                        <a:t>Feature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Expose learners to new skills and concepts.</a:t>
                      </a:r>
                    </a:p>
                  </a:txBody>
                  <a:tcPr anchor="ctr"/>
                </a:tc>
                <a:extLst>
                  <a:ext uri="{0D108BD9-81ED-4DB2-BD59-A6C34878D82A}">
                    <a16:rowId xmlns:a16="http://schemas.microsoft.com/office/drawing/2014/main" val="698835149"/>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a:t>
                      </a:r>
                      <a:r>
                        <a:rPr lang="en-US" sz="1400" b="0" i="0" u="none" strike="noStrike" dirty="0" smtClean="0">
                          <a:solidFill>
                            <a:srgbClr val="000000"/>
                          </a:solidFill>
                          <a:effectLst/>
                          <a:latin typeface="+mn-lt"/>
                        </a:rPr>
                        <a:t>Your</a:t>
                      </a:r>
                      <a:r>
                        <a:rPr lang="en-US" sz="1400" b="0" i="0" u="none" strike="noStrike" baseline="0" dirty="0" smtClean="0">
                          <a:solidFill>
                            <a:srgbClr val="000000"/>
                          </a:solidFill>
                          <a:effectLst/>
                          <a:latin typeface="+mn-lt"/>
                        </a:rPr>
                        <a:t> </a:t>
                      </a:r>
                      <a:r>
                        <a:rPr lang="en-US" sz="1400" b="0" i="0" u="none" strike="noStrike" dirty="0" smtClean="0">
                          <a:solidFill>
                            <a:srgbClr val="000000"/>
                          </a:solidFill>
                          <a:effectLst/>
                          <a:latin typeface="+mn-lt"/>
                        </a:rPr>
                        <a:t>Understanding(CYU</a:t>
                      </a:r>
                      <a:r>
                        <a:rPr lang="en-US" sz="1400" b="0" i="0" u="none" strike="noStrike" dirty="0">
                          <a:solidFill>
                            <a:srgbClr val="000000"/>
                          </a:solidFill>
                          <a:effectLst/>
                          <a:latin typeface="+mn-lt"/>
                        </a:rPr>
                        <a:t>)</a:t>
                      </a:r>
                    </a:p>
                  </a:txBody>
                  <a:tcPr marL="9525" marR="9525" marT="9525" marB="0" anchor="ctr"/>
                </a:tc>
                <a:tc>
                  <a:txBody>
                    <a:bodyPr/>
                    <a:lstStyle/>
                    <a:p>
                      <a:r>
                        <a:rPr lang="en-US" dirty="0">
                          <a:solidFill>
                            <a:srgbClr val="000000"/>
                          </a:solidFill>
                        </a:rPr>
                        <a:t>Per topic online quiz to help learners gauge content understanding. </a:t>
                      </a:r>
                    </a:p>
                  </a:txBody>
                  <a:tcPr anchor="ctr"/>
                </a:tc>
                <a:extLst>
                  <a:ext uri="{0D108BD9-81ED-4DB2-BD59-A6C34878D82A}">
                    <a16:rowId xmlns:a16="http://schemas.microsoft.com/office/drawing/2014/main" val="3454703549"/>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Expose learners to new skills and concepts.</a:t>
                      </a:r>
                    </a:p>
                  </a:txBody>
                  <a:tcPr anchor="ctr"/>
                </a:tc>
                <a:extLst>
                  <a:ext uri="{0D108BD9-81ED-4DB2-BD59-A6C34878D82A}">
                    <a16:rowId xmlns:a16="http://schemas.microsoft.com/office/drawing/2014/main" val="10003"/>
                  </a:ext>
                </a:extLst>
              </a:tr>
              <a:tr h="178145">
                <a:tc>
                  <a:txBody>
                    <a:bodyPr/>
                    <a:lstStyle/>
                    <a:p>
                      <a:pPr algn="l" fontAlgn="b"/>
                      <a:r>
                        <a:rPr lang="en-US" sz="1400" b="0" i="0" u="none" strike="noStrike" dirty="0">
                          <a:solidFill>
                            <a:srgbClr val="000000"/>
                          </a:solidFill>
                          <a:effectLst/>
                          <a:latin typeface="+mn-lt"/>
                        </a:rPr>
                        <a:t>Module Quizzes</a:t>
                      </a:r>
                    </a:p>
                  </a:txBody>
                  <a:tcPr marL="9525" marR="9525" marT="9525" marB="0" anchor="ctr"/>
                </a:tc>
                <a:tc>
                  <a:txBody>
                    <a:bodyPr/>
                    <a:lstStyle/>
                    <a:p>
                      <a:r>
                        <a:rPr lang="en-US" dirty="0">
                          <a:solidFill>
                            <a:srgbClr val="000000"/>
                          </a:solidFill>
                        </a:rPr>
                        <a:t>Self-assessments that integrate concepts and skills learned throughout the series of topics presented in the module.</a:t>
                      </a:r>
                    </a:p>
                  </a:txBody>
                  <a:tcPr/>
                </a:tc>
                <a:extLst>
                  <a:ext uri="{0D108BD9-81ED-4DB2-BD59-A6C34878D82A}">
                    <a16:rowId xmlns:a16="http://schemas.microsoft.com/office/drawing/2014/main" val="10004"/>
                  </a:ext>
                </a:extLst>
              </a:tr>
              <a:tr h="178145">
                <a:tc>
                  <a:txBody>
                    <a:bodyPr/>
                    <a:lstStyle/>
                    <a:p>
                      <a:pPr algn="l" fontAlgn="b"/>
                      <a:r>
                        <a:rPr lang="en-US" sz="1400" b="0" i="0" u="none" strike="noStrike" dirty="0">
                          <a:solidFill>
                            <a:srgbClr val="000000"/>
                          </a:solidFill>
                          <a:effectLst/>
                          <a:latin typeface="+mn-lt"/>
                        </a:rPr>
                        <a:t>Module Summary</a:t>
                      </a:r>
                    </a:p>
                  </a:txBody>
                  <a:tcPr marL="9525" marR="9525" marT="9525" marB="0" anchor="ctr"/>
                </a:tc>
                <a:tc>
                  <a:txBody>
                    <a:bodyPr/>
                    <a:lstStyle/>
                    <a:p>
                      <a:r>
                        <a:rPr lang="en-US" dirty="0">
                          <a:solidFill>
                            <a:srgbClr val="000000"/>
                          </a:solidFill>
                        </a:rPr>
                        <a:t>Briefly recaps module content.</a:t>
                      </a:r>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The Subnet </a:t>
            </a:r>
            <a:r>
              <a:rPr lang="en-US" dirty="0" smtClean="0"/>
              <a:t>Mask (Contd.)</a:t>
            </a:r>
            <a:endParaRPr lang="en-US" dirty="0"/>
          </a:p>
        </p:txBody>
      </p:sp>
      <p:sp>
        <p:nvSpPr>
          <p:cNvPr id="2" name="Content Placeholder 1"/>
          <p:cNvSpPr>
            <a:spLocks noGrp="1"/>
          </p:cNvSpPr>
          <p:nvPr>
            <p:ph idx="1"/>
          </p:nvPr>
        </p:nvSpPr>
        <p:spPr>
          <a:xfrm>
            <a:off x="144066" y="798943"/>
            <a:ext cx="3381754" cy="3899517"/>
          </a:xfrm>
        </p:spPr>
        <p:txBody>
          <a:bodyPr/>
          <a:lstStyle/>
          <a:p>
            <a:pPr>
              <a:buFont typeface="Arial" pitchFamily="34" charset="0"/>
              <a:buChar char="•"/>
            </a:pPr>
            <a:r>
              <a:rPr lang="en-US" sz="1600" dirty="0" smtClean="0"/>
              <a:t>To </a:t>
            </a:r>
            <a:r>
              <a:rPr lang="en-US" sz="1600" dirty="0"/>
              <a:t>identify the network and host portions of an IPv4 address, the subnet mask is compared to the IPv4 address bit for bit, from left to right as shown in the figure</a:t>
            </a:r>
            <a:r>
              <a:rPr lang="en-US" sz="1600" dirty="0" smtClean="0"/>
              <a:t>.</a:t>
            </a:r>
          </a:p>
          <a:p>
            <a:pPr>
              <a:buFont typeface="Arial" pitchFamily="34" charset="0"/>
              <a:buChar char="•"/>
            </a:pPr>
            <a:r>
              <a:rPr lang="en-IN" sz="1600" dirty="0"/>
              <a:t>T</a:t>
            </a:r>
            <a:r>
              <a:rPr lang="en-IN" sz="1600" dirty="0" smtClean="0"/>
              <a:t>he </a:t>
            </a:r>
            <a:r>
              <a:rPr lang="en-IN" sz="1600" dirty="0"/>
              <a:t>subnet mask does not actually contain the network or host portion of an IPv4 </a:t>
            </a:r>
            <a:r>
              <a:rPr lang="en-IN" sz="1600" dirty="0" smtClean="0"/>
              <a:t>address.</a:t>
            </a:r>
          </a:p>
          <a:p>
            <a:pPr>
              <a:buFont typeface="Arial" pitchFamily="34" charset="0"/>
              <a:buChar char="•"/>
            </a:pPr>
            <a:r>
              <a:rPr lang="en-US" sz="1600" dirty="0" smtClean="0"/>
              <a:t>The actual process </a:t>
            </a:r>
            <a:r>
              <a:rPr lang="en-US" sz="1600" dirty="0"/>
              <a:t>used to identify the network portion and host portion is called ANDing</a:t>
            </a:r>
            <a:r>
              <a:rPr lang="en-US" sz="1800" dirty="0"/>
              <a:t>.</a:t>
            </a:r>
            <a:endParaRPr lang="en-US" sz="1800" b="1"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5820" y="934935"/>
            <a:ext cx="5460720" cy="2707219"/>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
          <p:cNvSpPr/>
          <p:nvPr/>
        </p:nvSpPr>
        <p:spPr>
          <a:xfrm>
            <a:off x="3525820" y="3692459"/>
            <a:ext cx="5460720"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Associating an IPv4 Address with its Subnet Mask</a:t>
            </a:r>
          </a:p>
        </p:txBody>
      </p:sp>
    </p:spTree>
    <p:custDataLst>
      <p:tags r:id="rId1"/>
    </p:custDataLst>
    <p:extLst>
      <p:ext uri="{BB962C8B-B14F-4D97-AF65-F5344CB8AC3E}">
        <p14:creationId xmlns:p14="http://schemas.microsoft.com/office/powerpoint/2010/main" val="213871880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The Prefix Length</a:t>
            </a:r>
          </a:p>
        </p:txBody>
      </p:sp>
      <p:sp>
        <p:nvSpPr>
          <p:cNvPr id="2" name="Content Placeholder 1"/>
          <p:cNvSpPr>
            <a:spLocks noGrp="1"/>
          </p:cNvSpPr>
          <p:nvPr>
            <p:ph idx="1"/>
          </p:nvPr>
        </p:nvSpPr>
        <p:spPr>
          <a:xfrm>
            <a:off x="252702" y="798943"/>
            <a:ext cx="8230396" cy="1136861"/>
          </a:xfrm>
        </p:spPr>
        <p:txBody>
          <a:bodyPr/>
          <a:lstStyle/>
          <a:p>
            <a:pPr>
              <a:buFont typeface="Arial" pitchFamily="34" charset="0"/>
              <a:buChar char="•"/>
            </a:pPr>
            <a:r>
              <a:rPr lang="en-US" sz="1600" dirty="0">
                <a:solidFill>
                  <a:schemeClr val="tx1">
                    <a:lumMod val="50000"/>
                  </a:schemeClr>
                </a:solidFill>
              </a:rPr>
              <a:t>The prefix length is the number of bits set to 1 in the subnet mask</a:t>
            </a:r>
            <a:r>
              <a:rPr lang="en-US" sz="1600" dirty="0" smtClean="0">
                <a:solidFill>
                  <a:schemeClr val="tx1">
                    <a:lumMod val="50000"/>
                  </a:schemeClr>
                </a:solidFill>
              </a:rPr>
              <a:t>.</a:t>
            </a:r>
          </a:p>
          <a:p>
            <a:pPr>
              <a:buFont typeface="Arial" pitchFamily="34" charset="0"/>
              <a:buChar char="•"/>
            </a:pPr>
            <a:r>
              <a:rPr lang="en-US" sz="1600" dirty="0" smtClean="0">
                <a:solidFill>
                  <a:schemeClr val="tx1">
                    <a:lumMod val="50000"/>
                  </a:schemeClr>
                </a:solidFill>
              </a:rPr>
              <a:t>It </a:t>
            </a:r>
            <a:r>
              <a:rPr lang="en-US" sz="1600" dirty="0">
                <a:solidFill>
                  <a:schemeClr val="tx1">
                    <a:lumMod val="50000"/>
                  </a:schemeClr>
                </a:solidFill>
              </a:rPr>
              <a:t>is written in “slash notation”, which is noted by a forward slash (/) followed by the number of bits set to 1. </a:t>
            </a:r>
            <a:endParaRPr lang="en-US" sz="1600" dirty="0" smtClean="0">
              <a:solidFill>
                <a:schemeClr val="tx1">
                  <a:lumMod val="50000"/>
                </a:schemeClr>
              </a:solidFill>
            </a:endParaRPr>
          </a:p>
          <a:p>
            <a:pPr>
              <a:buFont typeface="Arial" pitchFamily="34" charset="0"/>
              <a:buChar char="•"/>
            </a:pPr>
            <a:r>
              <a:rPr lang="en-US" sz="1600" dirty="0">
                <a:solidFill>
                  <a:schemeClr val="tx1">
                    <a:lumMod val="50000"/>
                  </a:schemeClr>
                </a:solidFill>
              </a:rPr>
              <a:t>When representing an IPv4 address using a prefix length, the IPv4 address is written followed by the prefix length with no spaces</a:t>
            </a:r>
            <a:r>
              <a:rPr lang="en-US" sz="1600" dirty="0" smtClean="0">
                <a:solidFill>
                  <a:schemeClr val="tx1">
                    <a:lumMod val="50000"/>
                  </a:schemeClr>
                </a:solidFill>
              </a:rPr>
              <a:t>.</a:t>
            </a:r>
          </a:p>
          <a:p>
            <a:pPr marL="0" indent="0">
              <a:buNone/>
            </a:pPr>
            <a:r>
              <a:rPr lang="en-US" sz="1600" i="1" dirty="0" smtClean="0">
                <a:solidFill>
                  <a:schemeClr val="tx1">
                    <a:lumMod val="50000"/>
                  </a:schemeClr>
                </a:solidFill>
              </a:rPr>
              <a:t>Note</a:t>
            </a:r>
            <a:r>
              <a:rPr lang="en-US" sz="1600" i="1" dirty="0">
                <a:solidFill>
                  <a:schemeClr val="tx1">
                    <a:lumMod val="50000"/>
                  </a:schemeClr>
                </a:solidFill>
              </a:rPr>
              <a:t>: A network address is also referred to as a prefix or network prefix. Therefore, the prefix length is the number of 1 bits in the subnet mask</a:t>
            </a:r>
            <a:r>
              <a:rPr lang="en-US" sz="1600" i="1" dirty="0" smtClean="0">
                <a:solidFill>
                  <a:schemeClr val="tx1">
                    <a:lumMod val="50000"/>
                  </a:schemeClr>
                </a:solidFill>
              </a:rPr>
              <a:t>.</a:t>
            </a:r>
          </a:p>
          <a:p>
            <a:pPr>
              <a:buFont typeface="Arial" panose="020B0604020202020204" pitchFamily="34" charset="0"/>
              <a:buChar char="•"/>
            </a:pPr>
            <a:r>
              <a:rPr lang="en-IN" sz="1600" dirty="0"/>
              <a:t>When representing an IPv4 address using a prefix length, the IPv4 address is written followed by the prefix length with no spaces. For example, 192.168.10.10 255.255.255.0 would be written as 192.168.10.10/24. </a:t>
            </a:r>
            <a:endParaRPr lang="en-US"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4105026166"/>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The Prefix </a:t>
            </a:r>
            <a:r>
              <a:rPr lang="en-US" dirty="0" smtClean="0"/>
              <a:t>Length (Contd.)</a:t>
            </a:r>
            <a:endParaRPr lang="en-US" dirty="0"/>
          </a:p>
        </p:txBody>
      </p:sp>
      <p:sp>
        <p:nvSpPr>
          <p:cNvPr id="4" name="Content Placeholder 3"/>
          <p:cNvSpPr/>
          <p:nvPr/>
        </p:nvSpPr>
        <p:spPr>
          <a:xfrm>
            <a:off x="217282" y="733829"/>
            <a:ext cx="9225481" cy="584775"/>
          </a:xfrm>
          <a:prstGeom prst="rect">
            <a:avLst/>
          </a:prstGeom>
        </p:spPr>
        <p:txBody>
          <a:bodyPr wrap="square">
            <a:spAutoFit/>
          </a:bodyPr>
          <a:lstStyle/>
          <a:p>
            <a:r>
              <a:rPr lang="en-IN" sz="1600" dirty="0" smtClean="0">
                <a:solidFill>
                  <a:schemeClr val="tx1">
                    <a:lumMod val="50000"/>
                  </a:schemeClr>
                </a:solidFill>
              </a:rPr>
              <a:t>The </a:t>
            </a:r>
            <a:r>
              <a:rPr lang="en-IN" sz="1600" dirty="0">
                <a:solidFill>
                  <a:schemeClr val="tx1">
                    <a:lumMod val="50000"/>
                  </a:schemeClr>
                </a:solidFill>
              </a:rPr>
              <a:t>first column lists </a:t>
            </a:r>
            <a:r>
              <a:rPr lang="en-IN" sz="1600" dirty="0" smtClean="0">
                <a:solidFill>
                  <a:schemeClr val="tx1">
                    <a:lumMod val="50000"/>
                  </a:schemeClr>
                </a:solidFill>
              </a:rPr>
              <a:t>the subnet </a:t>
            </a:r>
            <a:r>
              <a:rPr lang="en-IN" sz="1600" dirty="0">
                <a:solidFill>
                  <a:schemeClr val="tx1">
                    <a:lumMod val="50000"/>
                  </a:schemeClr>
                </a:solidFill>
              </a:rPr>
              <a:t>masks that can be used with a host address. The second column displays the converted 32-bit binary address. The last column displays the resulting prefix length.</a:t>
            </a:r>
            <a:endParaRPr lang="en-US" sz="1600" dirty="0">
              <a:solidFill>
                <a:schemeClr val="tx1">
                  <a:lumMod val="50000"/>
                </a:schemeClr>
              </a:solidFill>
              <a:latin typeface="+mn-lt"/>
              <a:ea typeface="ＭＳ Ｐゴシック" charset="0"/>
              <a:cs typeface="CiscoSans"/>
            </a:endParaRPr>
          </a:p>
        </p:txBody>
      </p:sp>
      <p:graphicFrame>
        <p:nvGraphicFramePr>
          <p:cNvPr id="3" name="Table 2"/>
          <p:cNvGraphicFramePr>
            <a:graphicFrameLocks noGrp="1"/>
          </p:cNvGraphicFramePr>
          <p:nvPr>
            <p:extLst>
              <p:ext uri="{D42A27DB-BD31-4B8C-83A1-F6EECF244321}">
                <p14:modId xmlns:p14="http://schemas.microsoft.com/office/powerpoint/2010/main" val="3982405621"/>
              </p:ext>
            </p:extLst>
          </p:nvPr>
        </p:nvGraphicFramePr>
        <p:xfrm>
          <a:off x="316870" y="1402026"/>
          <a:ext cx="8718488" cy="3106609"/>
        </p:xfrm>
        <a:graphic>
          <a:graphicData uri="http://schemas.openxmlformats.org/drawingml/2006/table">
            <a:tbl>
              <a:tblPr firstRow="1" bandRow="1">
                <a:tableStyleId>{5C22544A-7EE6-4342-B048-85BDC9FD1C3A}</a:tableStyleId>
              </a:tblPr>
              <a:tblGrid>
                <a:gridCol w="1817672">
                  <a:extLst>
                    <a:ext uri="{9D8B030D-6E8A-4147-A177-3AD203B41FA5}">
                      <a16:colId xmlns:a16="http://schemas.microsoft.com/office/drawing/2014/main" val="20000"/>
                    </a:ext>
                  </a:extLst>
                </a:gridCol>
                <a:gridCol w="4066881">
                  <a:extLst>
                    <a:ext uri="{9D8B030D-6E8A-4147-A177-3AD203B41FA5}">
                      <a16:colId xmlns:a16="http://schemas.microsoft.com/office/drawing/2014/main" val="20001"/>
                    </a:ext>
                  </a:extLst>
                </a:gridCol>
                <a:gridCol w="2833935">
                  <a:extLst>
                    <a:ext uri="{9D8B030D-6E8A-4147-A177-3AD203B41FA5}">
                      <a16:colId xmlns:a16="http://schemas.microsoft.com/office/drawing/2014/main" val="20002"/>
                    </a:ext>
                  </a:extLst>
                </a:gridCol>
              </a:tblGrid>
              <a:tr h="329119">
                <a:tc>
                  <a:txBody>
                    <a:bodyPr/>
                    <a:lstStyle/>
                    <a:p>
                      <a:pPr algn="ctr" fontAlgn="ctr"/>
                      <a:r>
                        <a:rPr lang="en-US" b="1" dirty="0">
                          <a:effectLst/>
                        </a:rPr>
                        <a:t>Subnet Mask</a:t>
                      </a:r>
                      <a:endParaRPr lang="en-US" dirty="0">
                        <a:effectLst/>
                      </a:endParaRPr>
                    </a:p>
                  </a:txBody>
                  <a:tcPr marL="47625" marR="47625" marT="47625" marB="47625" anchor="ctr"/>
                </a:tc>
                <a:tc>
                  <a:txBody>
                    <a:bodyPr/>
                    <a:lstStyle/>
                    <a:p>
                      <a:pPr algn="ctr" fontAlgn="ctr"/>
                      <a:r>
                        <a:rPr lang="en-US" b="1" dirty="0">
                          <a:effectLst/>
                        </a:rPr>
                        <a:t>32-bit Address</a:t>
                      </a:r>
                      <a:endParaRPr lang="en-US" dirty="0">
                        <a:effectLst/>
                      </a:endParaRPr>
                    </a:p>
                  </a:txBody>
                  <a:tcPr marL="47625" marR="47625" marT="47625" marB="47625" anchor="ctr"/>
                </a:tc>
                <a:tc>
                  <a:txBody>
                    <a:bodyPr/>
                    <a:lstStyle/>
                    <a:p>
                      <a:pPr algn="ctr" fontAlgn="ctr"/>
                      <a:r>
                        <a:rPr lang="en-US" b="1" dirty="0">
                          <a:effectLst/>
                        </a:rPr>
                        <a:t>Prefix Length</a:t>
                      </a:r>
                      <a:endParaRPr lang="en-US" dirty="0">
                        <a:effectLst/>
                      </a:endParaRPr>
                    </a:p>
                  </a:txBody>
                  <a:tcPr marL="47625" marR="47625" marT="47625" marB="47625" anchor="ctr"/>
                </a:tc>
                <a:extLst>
                  <a:ext uri="{0D108BD9-81ED-4DB2-BD59-A6C34878D82A}">
                    <a16:rowId xmlns:a16="http://schemas.microsoft.com/office/drawing/2014/main" val="10000"/>
                  </a:ext>
                </a:extLst>
              </a:tr>
              <a:tr h="221986">
                <a:tc>
                  <a:txBody>
                    <a:bodyPr/>
                    <a:lstStyle/>
                    <a:p>
                      <a:pPr fontAlgn="ctr"/>
                      <a:r>
                        <a:rPr lang="en-US" b="0" dirty="0">
                          <a:effectLst/>
                        </a:rPr>
                        <a:t>255.0.0.0</a:t>
                      </a:r>
                    </a:p>
                  </a:txBody>
                  <a:tcPr marL="47625" marR="47625" marT="47625" marB="47625" anchor="ctr"/>
                </a:tc>
                <a:tc>
                  <a:txBody>
                    <a:bodyPr/>
                    <a:lstStyle/>
                    <a:p>
                      <a:pPr rtl="0" fontAlgn="ctr"/>
                      <a:r>
                        <a:rPr lang="en-US" b="0" dirty="0">
                          <a:effectLst/>
                        </a:rPr>
                        <a:t>11111111.00000000.00000000.00000000</a:t>
                      </a:r>
                    </a:p>
                  </a:txBody>
                  <a:tcPr marL="47625" marR="47625" marT="47625" marB="47625" anchor="ctr"/>
                </a:tc>
                <a:tc>
                  <a:txBody>
                    <a:bodyPr/>
                    <a:lstStyle/>
                    <a:p>
                      <a:pPr fontAlgn="ctr"/>
                      <a:r>
                        <a:rPr lang="en-US" b="0" dirty="0">
                          <a:effectLst/>
                        </a:rPr>
                        <a:t>/8</a:t>
                      </a:r>
                    </a:p>
                  </a:txBody>
                  <a:tcPr marL="47625" marR="47625" marT="47625" marB="47625" anchor="ctr"/>
                </a:tc>
                <a:extLst>
                  <a:ext uri="{0D108BD9-81ED-4DB2-BD59-A6C34878D82A}">
                    <a16:rowId xmlns:a16="http://schemas.microsoft.com/office/drawing/2014/main" val="10001"/>
                  </a:ext>
                </a:extLst>
              </a:tr>
              <a:tr h="248354">
                <a:tc>
                  <a:txBody>
                    <a:bodyPr/>
                    <a:lstStyle/>
                    <a:p>
                      <a:pPr fontAlgn="ctr"/>
                      <a:r>
                        <a:rPr lang="en-US" b="0" dirty="0">
                          <a:effectLst/>
                        </a:rPr>
                        <a:t>255.255.0.0</a:t>
                      </a:r>
                    </a:p>
                  </a:txBody>
                  <a:tcPr marL="47625" marR="47625" marT="47625" marB="47625" anchor="ctr"/>
                </a:tc>
                <a:tc>
                  <a:txBody>
                    <a:bodyPr/>
                    <a:lstStyle/>
                    <a:p>
                      <a:pPr rtl="0" fontAlgn="ctr"/>
                      <a:r>
                        <a:rPr lang="en-US" b="0" dirty="0">
                          <a:effectLst/>
                        </a:rPr>
                        <a:t>11111111.11111111.00000000.00000000</a:t>
                      </a:r>
                    </a:p>
                  </a:txBody>
                  <a:tcPr marL="47625" marR="47625" marT="47625" marB="47625" anchor="ctr"/>
                </a:tc>
                <a:tc>
                  <a:txBody>
                    <a:bodyPr/>
                    <a:lstStyle/>
                    <a:p>
                      <a:pPr fontAlgn="ctr"/>
                      <a:r>
                        <a:rPr lang="en-US" b="0" dirty="0">
                          <a:effectLst/>
                        </a:rPr>
                        <a:t>/16</a:t>
                      </a:r>
                    </a:p>
                  </a:txBody>
                  <a:tcPr marL="47625" marR="47625" marT="47625" marB="47625" anchor="ctr"/>
                </a:tc>
                <a:extLst>
                  <a:ext uri="{0D108BD9-81ED-4DB2-BD59-A6C34878D82A}">
                    <a16:rowId xmlns:a16="http://schemas.microsoft.com/office/drawing/2014/main" val="10002"/>
                  </a:ext>
                </a:extLst>
              </a:tr>
              <a:tr h="184188">
                <a:tc>
                  <a:txBody>
                    <a:bodyPr/>
                    <a:lstStyle/>
                    <a:p>
                      <a:pPr fontAlgn="ctr"/>
                      <a:r>
                        <a:rPr lang="en-US" b="0" dirty="0">
                          <a:effectLst/>
                        </a:rPr>
                        <a:t>255.255.255.0</a:t>
                      </a:r>
                    </a:p>
                  </a:txBody>
                  <a:tcPr marL="47625" marR="47625" marT="47625" marB="47625" anchor="ctr"/>
                </a:tc>
                <a:tc>
                  <a:txBody>
                    <a:bodyPr/>
                    <a:lstStyle/>
                    <a:p>
                      <a:pPr rtl="0" fontAlgn="ctr"/>
                      <a:r>
                        <a:rPr lang="en-US" b="0" dirty="0">
                          <a:effectLst/>
                        </a:rPr>
                        <a:t>11111111.11111111.11111111.00000000</a:t>
                      </a:r>
                    </a:p>
                  </a:txBody>
                  <a:tcPr marL="47625" marR="47625" marT="47625" marB="47625" anchor="ctr"/>
                </a:tc>
                <a:tc>
                  <a:txBody>
                    <a:bodyPr/>
                    <a:lstStyle/>
                    <a:p>
                      <a:pPr fontAlgn="ctr"/>
                      <a:r>
                        <a:rPr lang="en-US" b="0" dirty="0">
                          <a:effectLst/>
                        </a:rPr>
                        <a:t>/24</a:t>
                      </a:r>
                    </a:p>
                  </a:txBody>
                  <a:tcPr marL="47625" marR="47625" marT="47625" marB="47625" anchor="ctr"/>
                </a:tc>
                <a:extLst>
                  <a:ext uri="{0D108BD9-81ED-4DB2-BD59-A6C34878D82A}">
                    <a16:rowId xmlns:a16="http://schemas.microsoft.com/office/drawing/2014/main" val="10003"/>
                  </a:ext>
                </a:extLst>
              </a:tr>
              <a:tr h="192449">
                <a:tc>
                  <a:txBody>
                    <a:bodyPr/>
                    <a:lstStyle/>
                    <a:p>
                      <a:pPr fontAlgn="ctr"/>
                      <a:r>
                        <a:rPr lang="en-US" b="0" dirty="0">
                          <a:effectLst/>
                        </a:rPr>
                        <a:t>255.255.255.128</a:t>
                      </a:r>
                    </a:p>
                  </a:txBody>
                  <a:tcPr marL="47625" marR="47625" marT="47625" marB="47625" anchor="ctr"/>
                </a:tc>
                <a:tc>
                  <a:txBody>
                    <a:bodyPr/>
                    <a:lstStyle/>
                    <a:p>
                      <a:pPr rtl="0" fontAlgn="ctr"/>
                      <a:r>
                        <a:rPr lang="en-US" b="0" dirty="0">
                          <a:effectLst/>
                        </a:rPr>
                        <a:t>11111111.11111111.11111111.10000000</a:t>
                      </a:r>
                    </a:p>
                  </a:txBody>
                  <a:tcPr marL="47625" marR="47625" marT="47625" marB="47625" anchor="ctr"/>
                </a:tc>
                <a:tc>
                  <a:txBody>
                    <a:bodyPr/>
                    <a:lstStyle/>
                    <a:p>
                      <a:pPr fontAlgn="ctr"/>
                      <a:r>
                        <a:rPr lang="en-US" b="0" dirty="0">
                          <a:effectLst/>
                        </a:rPr>
                        <a:t>/25</a:t>
                      </a:r>
                    </a:p>
                  </a:txBody>
                  <a:tcPr marL="47625" marR="47625" marT="47625" marB="47625" anchor="ctr"/>
                </a:tc>
                <a:extLst>
                  <a:ext uri="{0D108BD9-81ED-4DB2-BD59-A6C34878D82A}">
                    <a16:rowId xmlns:a16="http://schemas.microsoft.com/office/drawing/2014/main" val="10004"/>
                  </a:ext>
                </a:extLst>
              </a:tr>
              <a:tr h="245978">
                <a:tc>
                  <a:txBody>
                    <a:bodyPr/>
                    <a:lstStyle/>
                    <a:p>
                      <a:pPr fontAlgn="ctr"/>
                      <a:r>
                        <a:rPr lang="en-US" b="0" dirty="0">
                          <a:effectLst/>
                        </a:rPr>
                        <a:t>255.255.255.192</a:t>
                      </a:r>
                    </a:p>
                  </a:txBody>
                  <a:tcPr marL="47625" marR="47625" marT="47625" marB="47625" anchor="ctr"/>
                </a:tc>
                <a:tc>
                  <a:txBody>
                    <a:bodyPr/>
                    <a:lstStyle/>
                    <a:p>
                      <a:pPr rtl="0" fontAlgn="ctr"/>
                      <a:r>
                        <a:rPr lang="en-US" b="0" dirty="0">
                          <a:effectLst/>
                        </a:rPr>
                        <a:t>11111111.11111111.11111111.11000000</a:t>
                      </a:r>
                    </a:p>
                  </a:txBody>
                  <a:tcPr marL="47625" marR="47625" marT="47625" marB="47625" anchor="ctr"/>
                </a:tc>
                <a:tc>
                  <a:txBody>
                    <a:bodyPr/>
                    <a:lstStyle/>
                    <a:p>
                      <a:pPr fontAlgn="ctr"/>
                      <a:r>
                        <a:rPr lang="en-US" b="0" dirty="0">
                          <a:effectLst/>
                        </a:rPr>
                        <a:t>/26</a:t>
                      </a:r>
                    </a:p>
                  </a:txBody>
                  <a:tcPr marL="47625" marR="47625" marT="47625" marB="47625" anchor="ctr"/>
                </a:tc>
                <a:extLst>
                  <a:ext uri="{0D108BD9-81ED-4DB2-BD59-A6C34878D82A}">
                    <a16:rowId xmlns:a16="http://schemas.microsoft.com/office/drawing/2014/main" val="10005"/>
                  </a:ext>
                </a:extLst>
              </a:tr>
              <a:tr h="0">
                <a:tc>
                  <a:txBody>
                    <a:bodyPr/>
                    <a:lstStyle/>
                    <a:p>
                      <a:pPr fontAlgn="ctr"/>
                      <a:r>
                        <a:rPr lang="en-US" b="0" dirty="0">
                          <a:effectLst/>
                        </a:rPr>
                        <a:t>255.255.255.224</a:t>
                      </a:r>
                    </a:p>
                  </a:txBody>
                  <a:tcPr marL="47625" marR="47625" marT="47625" marB="47625" anchor="ctr"/>
                </a:tc>
                <a:tc>
                  <a:txBody>
                    <a:bodyPr/>
                    <a:lstStyle/>
                    <a:p>
                      <a:pPr rtl="0" fontAlgn="ctr"/>
                      <a:r>
                        <a:rPr lang="en-US" b="0" dirty="0">
                          <a:effectLst/>
                        </a:rPr>
                        <a:t>11111111.11111111.11111111.11100000</a:t>
                      </a:r>
                    </a:p>
                  </a:txBody>
                  <a:tcPr marL="47625" marR="47625" marT="47625" marB="47625" anchor="ctr"/>
                </a:tc>
                <a:tc>
                  <a:txBody>
                    <a:bodyPr/>
                    <a:lstStyle/>
                    <a:p>
                      <a:pPr fontAlgn="ctr"/>
                      <a:r>
                        <a:rPr lang="en-US" b="0" dirty="0">
                          <a:effectLst/>
                        </a:rPr>
                        <a:t>/27</a:t>
                      </a:r>
                    </a:p>
                  </a:txBody>
                  <a:tcPr marL="47625" marR="47625" marT="47625" marB="47625" anchor="ctr"/>
                </a:tc>
                <a:extLst>
                  <a:ext uri="{0D108BD9-81ED-4DB2-BD59-A6C34878D82A}">
                    <a16:rowId xmlns:a16="http://schemas.microsoft.com/office/drawing/2014/main" val="10006"/>
                  </a:ext>
                </a:extLst>
              </a:tr>
              <a:tr h="181019">
                <a:tc>
                  <a:txBody>
                    <a:bodyPr/>
                    <a:lstStyle/>
                    <a:p>
                      <a:pPr fontAlgn="ctr"/>
                      <a:r>
                        <a:rPr lang="en-US" b="0" dirty="0">
                          <a:effectLst/>
                        </a:rPr>
                        <a:t>255.255.255.240</a:t>
                      </a:r>
                    </a:p>
                  </a:txBody>
                  <a:tcPr marL="47625" marR="47625" marT="47625" marB="47625" anchor="ctr"/>
                </a:tc>
                <a:tc>
                  <a:txBody>
                    <a:bodyPr/>
                    <a:lstStyle/>
                    <a:p>
                      <a:pPr rtl="0" fontAlgn="ctr"/>
                      <a:r>
                        <a:rPr lang="en-US" b="0" dirty="0">
                          <a:effectLst/>
                        </a:rPr>
                        <a:t>11111111.11111111.11111111.11110000</a:t>
                      </a:r>
                    </a:p>
                  </a:txBody>
                  <a:tcPr marL="47625" marR="47625" marT="47625" marB="47625" anchor="ctr"/>
                </a:tc>
                <a:tc>
                  <a:txBody>
                    <a:bodyPr/>
                    <a:lstStyle/>
                    <a:p>
                      <a:pPr fontAlgn="ctr"/>
                      <a:r>
                        <a:rPr lang="en-US" b="0" dirty="0">
                          <a:effectLst/>
                        </a:rPr>
                        <a:t>/28</a:t>
                      </a:r>
                    </a:p>
                  </a:txBody>
                  <a:tcPr marL="47625" marR="47625" marT="47625" marB="47625" anchor="ctr"/>
                </a:tc>
                <a:extLst>
                  <a:ext uri="{0D108BD9-81ED-4DB2-BD59-A6C34878D82A}">
                    <a16:rowId xmlns:a16="http://schemas.microsoft.com/office/drawing/2014/main" val="10007"/>
                  </a:ext>
                </a:extLst>
              </a:tr>
              <a:tr h="252655">
                <a:tc>
                  <a:txBody>
                    <a:bodyPr/>
                    <a:lstStyle/>
                    <a:p>
                      <a:pPr fontAlgn="ctr"/>
                      <a:r>
                        <a:rPr lang="en-US" b="0" dirty="0">
                          <a:effectLst/>
                        </a:rPr>
                        <a:t>255.255.255.248</a:t>
                      </a:r>
                    </a:p>
                  </a:txBody>
                  <a:tcPr marL="47625" marR="47625" marT="47625" marB="47625" anchor="ctr"/>
                </a:tc>
                <a:tc>
                  <a:txBody>
                    <a:bodyPr/>
                    <a:lstStyle/>
                    <a:p>
                      <a:pPr rtl="0" fontAlgn="ctr"/>
                      <a:r>
                        <a:rPr lang="en-US" b="0" dirty="0">
                          <a:effectLst/>
                        </a:rPr>
                        <a:t>11111111.11111111.11111111.11111000</a:t>
                      </a:r>
                    </a:p>
                  </a:txBody>
                  <a:tcPr marL="47625" marR="47625" marT="47625" marB="47625" anchor="ctr"/>
                </a:tc>
                <a:tc>
                  <a:txBody>
                    <a:bodyPr/>
                    <a:lstStyle/>
                    <a:p>
                      <a:pPr fontAlgn="ctr"/>
                      <a:r>
                        <a:rPr lang="en-US" b="0" dirty="0">
                          <a:effectLst/>
                        </a:rPr>
                        <a:t>/29</a:t>
                      </a:r>
                    </a:p>
                  </a:txBody>
                  <a:tcPr marL="47625" marR="47625" marT="47625" marB="47625" anchor="ctr"/>
                </a:tc>
                <a:extLst>
                  <a:ext uri="{0D108BD9-81ED-4DB2-BD59-A6C34878D82A}">
                    <a16:rowId xmlns:a16="http://schemas.microsoft.com/office/drawing/2014/main" val="10008"/>
                  </a:ext>
                </a:extLst>
              </a:tr>
              <a:tr h="143221">
                <a:tc>
                  <a:txBody>
                    <a:bodyPr/>
                    <a:lstStyle/>
                    <a:p>
                      <a:pPr fontAlgn="ctr"/>
                      <a:r>
                        <a:rPr lang="en-US" b="0" dirty="0">
                          <a:effectLst/>
                        </a:rPr>
                        <a:t>255.255.255.252</a:t>
                      </a:r>
                    </a:p>
                  </a:txBody>
                  <a:tcPr marL="47625" marR="47625" marT="47625" marB="47625" anchor="ctr"/>
                </a:tc>
                <a:tc>
                  <a:txBody>
                    <a:bodyPr/>
                    <a:lstStyle/>
                    <a:p>
                      <a:pPr rtl="0" fontAlgn="ctr"/>
                      <a:r>
                        <a:rPr lang="en-US" b="0" dirty="0">
                          <a:effectLst/>
                        </a:rPr>
                        <a:t>11111111.11111111.11111111.11111100</a:t>
                      </a:r>
                    </a:p>
                  </a:txBody>
                  <a:tcPr marL="47625" marR="47625" marT="47625" marB="47625" anchor="ctr"/>
                </a:tc>
                <a:tc>
                  <a:txBody>
                    <a:bodyPr/>
                    <a:lstStyle/>
                    <a:p>
                      <a:pPr fontAlgn="ctr"/>
                      <a:r>
                        <a:rPr lang="en-US" b="0" dirty="0">
                          <a:effectLst/>
                        </a:rPr>
                        <a:t>/30</a:t>
                      </a:r>
                    </a:p>
                  </a:txBody>
                  <a:tcPr marL="47625" marR="47625" marT="47625" marB="47625" anchor="ct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220339885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597463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Determining the Network: Logical AND</a:t>
            </a:r>
          </a:p>
        </p:txBody>
      </p:sp>
      <p:sp>
        <p:nvSpPr>
          <p:cNvPr id="2" name="Content Placeholder 1"/>
          <p:cNvSpPr>
            <a:spLocks noGrp="1"/>
          </p:cNvSpPr>
          <p:nvPr>
            <p:ph idx="1"/>
          </p:nvPr>
        </p:nvSpPr>
        <p:spPr>
          <a:xfrm>
            <a:off x="144064" y="798943"/>
            <a:ext cx="8999935" cy="3831423"/>
          </a:xfrm>
        </p:spPr>
        <p:txBody>
          <a:bodyPr/>
          <a:lstStyle/>
          <a:p>
            <a:pPr>
              <a:buFont typeface="Arial" panose="020B0604020202020204" pitchFamily="34" charset="0"/>
              <a:buChar char="•"/>
            </a:pPr>
            <a:r>
              <a:rPr lang="en-US" sz="1600" dirty="0">
                <a:solidFill>
                  <a:schemeClr val="tx1">
                    <a:lumMod val="50000"/>
                  </a:schemeClr>
                </a:solidFill>
              </a:rPr>
              <a:t>A logical AND is one of three Boolean operations used in Boolean or digital logic</a:t>
            </a:r>
            <a:r>
              <a:rPr lang="en-US" sz="1600" dirty="0" smtClean="0">
                <a:solidFill>
                  <a:schemeClr val="tx1">
                    <a:lumMod val="50000"/>
                  </a:schemeClr>
                </a:solidFill>
              </a:rPr>
              <a:t>.</a:t>
            </a:r>
          </a:p>
          <a:p>
            <a:pPr>
              <a:buFont typeface="Arial" panose="020B0604020202020204" pitchFamily="34" charset="0"/>
              <a:buChar char="•"/>
            </a:pPr>
            <a:r>
              <a:rPr lang="en-IN" sz="1600" dirty="0"/>
              <a:t>The AND operation is used in determining the network address.</a:t>
            </a:r>
            <a:endParaRPr lang="en-US" sz="1600" dirty="0" smtClean="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Logical </a:t>
            </a:r>
            <a:r>
              <a:rPr lang="en-US" sz="1600" dirty="0">
                <a:solidFill>
                  <a:schemeClr val="tx1">
                    <a:lumMod val="50000"/>
                  </a:schemeClr>
                </a:solidFill>
              </a:rPr>
              <a:t>AND is the comparison of two bits that produce the </a:t>
            </a:r>
            <a:r>
              <a:rPr lang="en-US" sz="1600" dirty="0" smtClean="0">
                <a:solidFill>
                  <a:schemeClr val="tx1">
                    <a:lumMod val="50000"/>
                  </a:schemeClr>
                </a:solidFill>
              </a:rPr>
              <a:t>results as </a:t>
            </a:r>
            <a:r>
              <a:rPr lang="en-US" sz="1600" dirty="0">
                <a:solidFill>
                  <a:schemeClr val="tx1">
                    <a:lumMod val="50000"/>
                  </a:schemeClr>
                </a:solidFill>
              </a:rPr>
              <a:t>shown </a:t>
            </a:r>
            <a:r>
              <a:rPr lang="en-US" sz="1600" dirty="0" smtClean="0">
                <a:solidFill>
                  <a:schemeClr val="tx1">
                    <a:lumMod val="50000"/>
                  </a:schemeClr>
                </a:solidFill>
              </a:rPr>
              <a:t>below</a:t>
            </a:r>
            <a:endParaRPr lang="en-US" sz="1600" dirty="0">
              <a:solidFill>
                <a:schemeClr val="tx1">
                  <a:lumMod val="50000"/>
                </a:schemeClr>
              </a:solidFill>
            </a:endParaRPr>
          </a:p>
          <a:p>
            <a:pPr marL="361950" lvl="2"/>
            <a:r>
              <a:rPr lang="en-US" sz="1600" dirty="0">
                <a:solidFill>
                  <a:schemeClr val="tx1">
                    <a:lumMod val="50000"/>
                  </a:schemeClr>
                </a:solidFill>
              </a:rPr>
              <a:t>1 AND 1 = 1</a:t>
            </a:r>
          </a:p>
          <a:p>
            <a:pPr marL="361950" lvl="2"/>
            <a:r>
              <a:rPr lang="en-US" sz="1600" dirty="0">
                <a:solidFill>
                  <a:schemeClr val="tx1">
                    <a:lumMod val="50000"/>
                  </a:schemeClr>
                </a:solidFill>
              </a:rPr>
              <a:t>0 AND 1 = 0</a:t>
            </a:r>
          </a:p>
          <a:p>
            <a:pPr marL="361950" lvl="2"/>
            <a:r>
              <a:rPr lang="en-US" sz="1600" dirty="0">
                <a:solidFill>
                  <a:schemeClr val="tx1">
                    <a:lumMod val="50000"/>
                  </a:schemeClr>
                </a:solidFill>
              </a:rPr>
              <a:t>1 AND 0 = 0</a:t>
            </a:r>
          </a:p>
          <a:p>
            <a:pPr marL="361950" lvl="2"/>
            <a:r>
              <a:rPr lang="en-US" sz="1600" dirty="0">
                <a:solidFill>
                  <a:schemeClr val="tx1">
                    <a:lumMod val="50000"/>
                  </a:schemeClr>
                </a:solidFill>
              </a:rPr>
              <a:t>0 AND 0 = 0</a:t>
            </a:r>
          </a:p>
          <a:p>
            <a:pPr>
              <a:buFont typeface="Arial" panose="020B0604020202020204" pitchFamily="34" charset="0"/>
              <a:buChar char="•"/>
            </a:pPr>
            <a:r>
              <a:rPr lang="en-IN" sz="1600" dirty="0"/>
              <a:t>To identify the network address of an IPv4 host, the IPv4 address is logically ANDed, bit by bit, with the subnet mask.</a:t>
            </a:r>
            <a:endParaRPr lang="en-US" sz="1600" b="1" dirty="0" smtClean="0">
              <a:solidFill>
                <a:schemeClr val="tx1">
                  <a:lumMod val="50000"/>
                </a:schemeClr>
              </a:solidFill>
            </a:endParaRPr>
          </a:p>
          <a:p>
            <a:pPr marL="0" indent="0">
              <a:buNone/>
            </a:pPr>
            <a:r>
              <a:rPr lang="en-US" sz="1600" b="1" i="1" dirty="0" smtClean="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In digital logic, 1 represents True and 0 represents False. When using an AND operation, both input values must be True (1) for the result to be True (1).</a:t>
            </a:r>
          </a:p>
        </p:txBody>
      </p:sp>
    </p:spTree>
    <p:custDataLst>
      <p:tags r:id="rId1"/>
    </p:custDataLst>
    <p:extLst>
      <p:ext uri="{BB962C8B-B14F-4D97-AF65-F5344CB8AC3E}">
        <p14:creationId xmlns:p14="http://schemas.microsoft.com/office/powerpoint/2010/main" val="113690634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659720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Determining the Network: Logical </a:t>
            </a:r>
            <a:r>
              <a:rPr lang="en-US" dirty="0" smtClean="0"/>
              <a:t>AND (Contd.)</a:t>
            </a:r>
            <a:endParaRPr lang="en-US" dirty="0"/>
          </a:p>
        </p:txBody>
      </p:sp>
      <p:sp>
        <p:nvSpPr>
          <p:cNvPr id="3" name="Content Placeholder 1"/>
          <p:cNvSpPr txBox="1"/>
          <p:nvPr/>
        </p:nvSpPr>
        <p:spPr>
          <a:xfrm>
            <a:off x="216490" y="820917"/>
            <a:ext cx="8818865" cy="584775"/>
          </a:xfrm>
          <a:prstGeom prst="rect">
            <a:avLst/>
          </a:prstGeom>
          <a:noFill/>
        </p:spPr>
        <p:txBody>
          <a:bodyPr wrap="square" rtlCol="0">
            <a:spAutoFit/>
          </a:bodyPr>
          <a:lstStyle/>
          <a:p>
            <a:pPr marL="180975" indent="-180975">
              <a:buFont typeface="Arial" panose="020B0604020202020204" pitchFamily="34" charset="0"/>
              <a:buChar char="•"/>
            </a:pPr>
            <a:r>
              <a:rPr lang="en-IN" sz="1600" dirty="0">
                <a:solidFill>
                  <a:schemeClr val="tx1">
                    <a:lumMod val="50000"/>
                  </a:schemeClr>
                </a:solidFill>
              </a:rPr>
              <a:t>To </a:t>
            </a:r>
            <a:r>
              <a:rPr lang="en-IN" sz="1600" dirty="0">
                <a:solidFill>
                  <a:srgbClr val="000000"/>
                </a:solidFill>
                <a:latin typeface="+mn-lt"/>
                <a:ea typeface="ＭＳ Ｐゴシック" charset="0"/>
                <a:cs typeface="CiscoSans"/>
              </a:rPr>
              <a:t>illustrate how AND is used to discover a network address, consider a host with IPv4 address 192.168.10.10 and subnet mask of 255.255.255.0, as shown in the figure:</a:t>
            </a:r>
          </a:p>
        </p:txBody>
      </p:sp>
      <p:sp>
        <p:nvSpPr>
          <p:cNvPr id="2" name="Content Placeholder 2"/>
          <p:cNvSpPr>
            <a:spLocks noGrp="1"/>
          </p:cNvSpPr>
          <p:nvPr>
            <p:ph idx="1"/>
          </p:nvPr>
        </p:nvSpPr>
        <p:spPr>
          <a:xfrm>
            <a:off x="207442" y="1459848"/>
            <a:ext cx="4038635" cy="3057832"/>
          </a:xfrm>
        </p:spPr>
        <p:txBody>
          <a:bodyPr/>
          <a:lstStyle/>
          <a:p>
            <a:pPr>
              <a:buFont typeface="Arial" pitchFamily="34" charset="0"/>
              <a:buChar char="•"/>
            </a:pPr>
            <a:r>
              <a:rPr lang="en-US" sz="1600" b="1" dirty="0" smtClean="0"/>
              <a:t>IPv4 </a:t>
            </a:r>
            <a:r>
              <a:rPr lang="en-US" sz="1600" b="1" dirty="0"/>
              <a:t>host address (192.168.10.10)</a:t>
            </a:r>
            <a:r>
              <a:rPr lang="en-US" sz="1600" dirty="0"/>
              <a:t> - The IPv4 address of the host in dotted decimal and binary formats.</a:t>
            </a:r>
          </a:p>
          <a:p>
            <a:pPr>
              <a:buFont typeface="Arial" pitchFamily="34" charset="0"/>
              <a:buChar char="•"/>
            </a:pPr>
            <a:r>
              <a:rPr lang="en-US" sz="1600" b="1" dirty="0"/>
              <a:t>Subnet mask (255.255.255.0)</a:t>
            </a:r>
            <a:r>
              <a:rPr lang="en-US" sz="1600" dirty="0"/>
              <a:t> - The subnet mask of the host in dotted decimal and binary formats.</a:t>
            </a:r>
          </a:p>
          <a:p>
            <a:pPr>
              <a:buFont typeface="Arial" pitchFamily="34" charset="0"/>
              <a:buChar char="•"/>
            </a:pPr>
            <a:r>
              <a:rPr lang="en-US" sz="1600" b="1" dirty="0"/>
              <a:t>Network address (192.168.10.0)</a:t>
            </a:r>
            <a:r>
              <a:rPr lang="en-US" sz="1600" dirty="0"/>
              <a:t> - The logical AND operation between the IPv4 address and subnet mask results in an IPv4 network address shown in dotted decimal and binary formats</a:t>
            </a:r>
            <a:r>
              <a:rPr lang="en-US" sz="1600" dirty="0" smtClean="0"/>
              <a:t>.</a:t>
            </a:r>
            <a:endParaRPr lang="en-US" sz="16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913" y="1585079"/>
            <a:ext cx="4733446" cy="20276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239648092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7764521"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Video – Network, Host, and Broadcast Addresses</a:t>
            </a:r>
          </a:p>
        </p:txBody>
      </p:sp>
      <p:sp>
        <p:nvSpPr>
          <p:cNvPr id="2" name="Content Placeholder 1"/>
          <p:cNvSpPr txBox="1"/>
          <p:nvPr/>
        </p:nvSpPr>
        <p:spPr>
          <a:xfrm>
            <a:off x="176864" y="820917"/>
            <a:ext cx="7632139" cy="338554"/>
          </a:xfrm>
          <a:prstGeom prst="rect">
            <a:avLst/>
          </a:prstGeom>
          <a:noFill/>
        </p:spPr>
        <p:txBody>
          <a:bodyPr wrap="square" rtlCol="0">
            <a:spAutoFit/>
          </a:bodyPr>
          <a:lstStyle/>
          <a:p>
            <a:r>
              <a:rPr lang="en-IN" sz="1600" dirty="0" smtClean="0">
                <a:solidFill>
                  <a:srgbClr val="000000"/>
                </a:solidFill>
              </a:rPr>
              <a:t>Watch the video to learn about Network, Host and Broadcast addresses.</a:t>
            </a:r>
            <a:endParaRPr lang="en-IN" sz="1600" dirty="0">
              <a:solidFill>
                <a:srgbClr val="000000"/>
              </a:solidFill>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55" y="1329529"/>
            <a:ext cx="6090129" cy="314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29564599"/>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Subnetting Broadcast </a:t>
            </a:r>
            <a:r>
              <a:rPr lang="en-US" dirty="0" smtClean="0"/>
              <a:t>Domains</a:t>
            </a:r>
            <a:endParaRPr lang="en-US" strike="sngStrike" dirty="0"/>
          </a:p>
        </p:txBody>
      </p:sp>
      <p:sp>
        <p:nvSpPr>
          <p:cNvPr id="2" name="Content Placeholder 1"/>
          <p:cNvSpPr>
            <a:spLocks noGrp="1"/>
          </p:cNvSpPr>
          <p:nvPr>
            <p:ph idx="1"/>
          </p:nvPr>
        </p:nvSpPr>
        <p:spPr>
          <a:xfrm>
            <a:off x="144065" y="798944"/>
            <a:ext cx="4958303" cy="2605160"/>
          </a:xfrm>
        </p:spPr>
        <p:txBody>
          <a:bodyPr/>
          <a:lstStyle/>
          <a:p>
            <a:pPr>
              <a:buFont typeface="Arial" pitchFamily="34" charset="0"/>
              <a:buChar char="•"/>
            </a:pPr>
            <a:r>
              <a:rPr lang="en-US" sz="1600" dirty="0" smtClean="0"/>
              <a:t>In the figure, LAN </a:t>
            </a:r>
            <a:r>
              <a:rPr lang="en-US" sz="1600" dirty="0"/>
              <a:t>1 connects 400 users that could each generate broadcast </a:t>
            </a:r>
            <a:r>
              <a:rPr lang="en-US" sz="1600" dirty="0" smtClean="0"/>
              <a:t>traffic, which can</a:t>
            </a:r>
            <a:r>
              <a:rPr lang="en-US" sz="1600" dirty="0"/>
              <a:t> </a:t>
            </a:r>
            <a:r>
              <a:rPr lang="en-US" sz="1600" dirty="0" smtClean="0"/>
              <a:t>slow </a:t>
            </a:r>
            <a:r>
              <a:rPr lang="en-US" sz="1600" dirty="0"/>
              <a:t>down </a:t>
            </a:r>
            <a:r>
              <a:rPr lang="en-US" sz="1600" dirty="0" smtClean="0"/>
              <a:t>network and device operations.</a:t>
            </a:r>
            <a:endParaRPr lang="en-US" sz="1600" dirty="0"/>
          </a:p>
          <a:p>
            <a:pPr>
              <a:buFont typeface="Arial" pitchFamily="34" charset="0"/>
              <a:buChar char="•"/>
            </a:pPr>
            <a:r>
              <a:rPr lang="en-US" sz="1600" dirty="0"/>
              <a:t>The solution is to reduce the size of the network to create smaller broadcast domains in a process called subnetting. </a:t>
            </a:r>
            <a:r>
              <a:rPr lang="en-US" sz="1600" dirty="0" smtClean="0"/>
              <a:t>These </a:t>
            </a:r>
            <a:r>
              <a:rPr lang="en-US" sz="1600" dirty="0"/>
              <a:t>smaller network spaces are called subnets</a:t>
            </a:r>
            <a:r>
              <a:rPr lang="en-US" sz="1600" dirty="0" smtClean="0"/>
              <a:t>.</a:t>
            </a:r>
          </a:p>
          <a:p>
            <a:pPr>
              <a:buFont typeface="Arial" pitchFamily="34" charset="0"/>
              <a:buChar char="•"/>
            </a:pPr>
            <a:r>
              <a:rPr lang="en-US" sz="1600" dirty="0" smtClean="0"/>
              <a:t>Subnetting </a:t>
            </a:r>
            <a:r>
              <a:rPr lang="en-US" sz="1600" dirty="0"/>
              <a:t>reduces </a:t>
            </a:r>
            <a:r>
              <a:rPr lang="en-US" sz="1600" dirty="0" smtClean="0"/>
              <a:t>the overall </a:t>
            </a:r>
            <a:r>
              <a:rPr lang="en-US" sz="1600" dirty="0"/>
              <a:t>network traffic and improves network </a:t>
            </a:r>
            <a:r>
              <a:rPr lang="en-US" sz="1600" dirty="0" smtClean="0"/>
              <a:t>performance.</a:t>
            </a:r>
          </a:p>
        </p:txBody>
      </p:sp>
      <p:sp>
        <p:nvSpPr>
          <p:cNvPr id="12" name="Content Placeholder 2"/>
          <p:cNvSpPr txBox="1"/>
          <p:nvPr/>
        </p:nvSpPr>
        <p:spPr>
          <a:xfrm>
            <a:off x="316473" y="3534457"/>
            <a:ext cx="4454699" cy="830997"/>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terms subnet and network are often used interchangeably. Most networks are a subnet of some larger address block.</a:t>
            </a:r>
            <a:endParaRPr lang="en-IN" sz="1600" i="1" dirty="0">
              <a:solidFill>
                <a:schemeClr val="tx1">
                  <a:lumMod val="50000"/>
                </a:schemeClr>
              </a:solidFill>
            </a:endParaRPr>
          </a:p>
        </p:txBody>
      </p:sp>
      <p:pic>
        <p:nvPicPr>
          <p:cNvPr id="819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08" y="217267"/>
            <a:ext cx="3475238" cy="207772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1"/>
          <p:cNvSpPr/>
          <p:nvPr/>
        </p:nvSpPr>
        <p:spPr>
          <a:xfrm>
            <a:off x="5405609" y="2262386"/>
            <a:ext cx="3475238"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A Large Broadcast Domain</a:t>
            </a:r>
          </a:p>
        </p:txBody>
      </p:sp>
      <p:pic>
        <p:nvPicPr>
          <p:cNvPr id="819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367" y="2655320"/>
            <a:ext cx="3810000" cy="179462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 Box 2"/>
          <p:cNvSpPr/>
          <p:nvPr/>
        </p:nvSpPr>
        <p:spPr>
          <a:xfrm>
            <a:off x="5102368" y="4405811"/>
            <a:ext cx="3810000" cy="338554"/>
          </a:xfrm>
          <a:prstGeom prst="rect">
            <a:avLst/>
          </a:prstGeom>
        </p:spPr>
        <p:txBody>
          <a:bodyPr wrap="square">
            <a:spAutoFit/>
          </a:bodyPr>
          <a:lstStyle/>
          <a:p>
            <a:pPr algn="ctr"/>
            <a:r>
              <a:rPr lang="en-US" sz="1600" dirty="0" smtClean="0">
                <a:solidFill>
                  <a:srgbClr val="000000"/>
                </a:solidFill>
                <a:latin typeface="+mn-lt"/>
                <a:ea typeface="ＭＳ Ｐゴシック" charset="0"/>
                <a:cs typeface="CiscoSans"/>
              </a:rPr>
              <a:t>Communication between Networks</a:t>
            </a:r>
            <a:endParaRPr lang="en-US" sz="1600" dirty="0">
              <a:solidFill>
                <a:srgbClr val="000000"/>
              </a:solidFill>
              <a:latin typeface="+mn-lt"/>
              <a:ea typeface="ＭＳ Ｐゴシック" charset="0"/>
              <a:cs typeface="CiscoSans"/>
            </a:endParaRPr>
          </a:p>
        </p:txBody>
      </p:sp>
    </p:spTree>
    <p:custDataLst>
      <p:tags r:id="rId1"/>
    </p:custDataLst>
    <p:extLst>
      <p:ext uri="{BB962C8B-B14F-4D97-AF65-F5344CB8AC3E}">
        <p14:creationId xmlns:p14="http://schemas.microsoft.com/office/powerpoint/2010/main" val="264872410"/>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2483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IP Addressing Basics</a:t>
            </a:r>
          </a:p>
          <a:p>
            <a:r>
              <a:rPr lang="en-US" dirty="0"/>
              <a:t>Subnetting Broadcast Domains </a:t>
            </a:r>
            <a:r>
              <a:rPr lang="en-US" dirty="0" smtClean="0"/>
              <a:t>(Contd.)</a:t>
            </a:r>
            <a:endParaRPr lang="en-US" dirty="0"/>
          </a:p>
        </p:txBody>
      </p:sp>
      <p:sp>
        <p:nvSpPr>
          <p:cNvPr id="2" name="Content Placeholder 1"/>
          <p:cNvSpPr>
            <a:spLocks noGrp="1"/>
          </p:cNvSpPr>
          <p:nvPr>
            <p:ph idx="1"/>
          </p:nvPr>
        </p:nvSpPr>
        <p:spPr>
          <a:xfrm>
            <a:off x="144066" y="798944"/>
            <a:ext cx="8396819" cy="611567"/>
          </a:xfrm>
        </p:spPr>
        <p:txBody>
          <a:bodyPr/>
          <a:lstStyle/>
          <a:p>
            <a:pPr>
              <a:buFont typeface="Arial" pitchFamily="34" charset="0"/>
              <a:buChar char="•"/>
            </a:pPr>
            <a:r>
              <a:rPr lang="en-US" sz="1600" dirty="0" smtClean="0"/>
              <a:t>Network </a:t>
            </a:r>
            <a:r>
              <a:rPr lang="en-US" sz="1600" dirty="0"/>
              <a:t>administrators can group devices and services into subnets that may be determined by a variety of factors</a:t>
            </a:r>
            <a:r>
              <a:rPr lang="en-US" sz="1600" dirty="0" smtClean="0"/>
              <a:t>.</a:t>
            </a:r>
          </a:p>
          <a:p>
            <a:pPr marL="0" indent="0">
              <a:buNone/>
            </a:pPr>
            <a:endParaRPr lang="en-US" sz="1600" dirty="0" smtClean="0"/>
          </a:p>
        </p:txBody>
      </p:sp>
      <p:sp>
        <p:nvSpPr>
          <p:cNvPr id="8" name="Text Box 1"/>
          <p:cNvSpPr/>
          <p:nvPr/>
        </p:nvSpPr>
        <p:spPr>
          <a:xfrm>
            <a:off x="809271" y="1382451"/>
            <a:ext cx="1039067" cy="338554"/>
          </a:xfrm>
          <a:prstGeom prst="rect">
            <a:avLst/>
          </a:prstGeom>
        </p:spPr>
        <p:txBody>
          <a:bodyPr wrap="none">
            <a:spAutoFit/>
          </a:bodyPr>
          <a:lstStyle/>
          <a:p>
            <a:r>
              <a:rPr lang="en-US" sz="1600" b="1" dirty="0" smtClean="0">
                <a:solidFill>
                  <a:srgbClr val="000000"/>
                </a:solidFill>
                <a:latin typeface="+mn-lt"/>
                <a:ea typeface="ＭＳ Ｐゴシック" charset="0"/>
                <a:cs typeface="CiscoSans"/>
              </a:rPr>
              <a:t>Location</a:t>
            </a:r>
            <a:endParaRPr lang="en-US" sz="1600" b="1" dirty="0">
              <a:solidFill>
                <a:srgbClr val="000000"/>
              </a:solidFill>
              <a:latin typeface="+mn-lt"/>
              <a:ea typeface="ＭＳ Ｐゴシック" charset="0"/>
              <a:cs typeface="CiscoSans"/>
            </a:endParaRPr>
          </a:p>
        </p:txBody>
      </p:sp>
      <p:pic>
        <p:nvPicPr>
          <p:cNvPr id="1536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68" y="1914926"/>
            <a:ext cx="3108960" cy="194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p:cNvSpPr/>
          <p:nvPr/>
        </p:nvSpPr>
        <p:spPr>
          <a:xfrm>
            <a:off x="3864854" y="1368732"/>
            <a:ext cx="1643399" cy="338554"/>
          </a:xfrm>
          <a:prstGeom prst="rect">
            <a:avLst/>
          </a:prstGeom>
        </p:spPr>
        <p:txBody>
          <a:bodyPr wrap="none">
            <a:spAutoFit/>
          </a:bodyPr>
          <a:lstStyle/>
          <a:p>
            <a:r>
              <a:rPr lang="en-US" sz="1600" b="1" dirty="0" smtClean="0">
                <a:solidFill>
                  <a:srgbClr val="000000"/>
                </a:solidFill>
                <a:latin typeface="+mn-lt"/>
                <a:ea typeface="ＭＳ Ｐゴシック" charset="0"/>
                <a:cs typeface="CiscoSans"/>
              </a:rPr>
              <a:t>By Department</a:t>
            </a:r>
            <a:endParaRPr lang="en-US" sz="1600" b="1" dirty="0">
              <a:solidFill>
                <a:srgbClr val="000000"/>
              </a:solidFill>
              <a:latin typeface="+mn-lt"/>
              <a:ea typeface="ＭＳ Ｐゴシック" charset="0"/>
              <a:cs typeface="CiscoSans"/>
            </a:endParaRPr>
          </a:p>
        </p:txBody>
      </p:sp>
      <p:pic>
        <p:nvPicPr>
          <p:cNvPr id="153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928" y="1702900"/>
            <a:ext cx="2926080" cy="221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
          <p:cNvSpPr/>
          <p:nvPr/>
        </p:nvSpPr>
        <p:spPr>
          <a:xfrm>
            <a:off x="6990950" y="1368732"/>
            <a:ext cx="1365246" cy="338554"/>
          </a:xfrm>
          <a:prstGeom prst="rect">
            <a:avLst/>
          </a:prstGeom>
        </p:spPr>
        <p:txBody>
          <a:bodyPr wrap="none">
            <a:spAutoFit/>
          </a:bodyPr>
          <a:lstStyle/>
          <a:p>
            <a:r>
              <a:rPr lang="en-US" sz="1600" b="1" dirty="0" smtClean="0">
                <a:solidFill>
                  <a:srgbClr val="000000"/>
                </a:solidFill>
                <a:latin typeface="+mn-lt"/>
                <a:ea typeface="ＭＳ Ｐゴシック" charset="0"/>
                <a:cs typeface="CiscoSans"/>
              </a:rPr>
              <a:t>Device Type</a:t>
            </a:r>
            <a:endParaRPr lang="en-US" sz="1600" b="1" dirty="0">
              <a:solidFill>
                <a:srgbClr val="000000"/>
              </a:solidFill>
              <a:latin typeface="+mn-lt"/>
              <a:ea typeface="ＭＳ Ｐゴシック" charset="0"/>
              <a:cs typeface="CiscoSans"/>
            </a:endParaRPr>
          </a:p>
        </p:txBody>
      </p:sp>
      <p:pic>
        <p:nvPicPr>
          <p:cNvPr id="1536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1151" y="1734552"/>
            <a:ext cx="2744894" cy="22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0644410"/>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65" y="889940"/>
            <a:ext cx="7889132" cy="1802391"/>
          </a:xfrm>
        </p:spPr>
        <p:txBody>
          <a:bodyPr/>
          <a:lstStyle/>
          <a:p>
            <a:r>
              <a:rPr lang="en-US" dirty="0" smtClean="0">
                <a:solidFill>
                  <a:schemeClr val="accent5">
                    <a:lumMod val="40000"/>
                    <a:lumOff val="60000"/>
                  </a:schemeClr>
                </a:solidFill>
              </a:rPr>
              <a:t>6.4 </a:t>
            </a:r>
            <a:r>
              <a:rPr lang="en-US" dirty="0">
                <a:solidFill>
                  <a:schemeClr val="accent5">
                    <a:lumMod val="40000"/>
                    <a:lumOff val="60000"/>
                  </a:schemeClr>
                </a:solidFill>
              </a:rPr>
              <a:t>Types of IPv4 Addresses</a:t>
            </a:r>
          </a:p>
        </p:txBody>
      </p:sp>
    </p:spTree>
    <p:custDataLst>
      <p:tags r:id="rId1"/>
    </p:custDataLst>
    <p:extLst>
      <p:ext uri="{BB962C8B-B14F-4D97-AF65-F5344CB8AC3E}">
        <p14:creationId xmlns:p14="http://schemas.microsoft.com/office/powerpoint/2010/main" val="748745542"/>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Types of IPv4 </a:t>
            </a:r>
            <a:r>
              <a:rPr lang="en-US" sz="1600" dirty="0" smtClean="0"/>
              <a:t>Addresses</a:t>
            </a:r>
          </a:p>
          <a:p>
            <a:r>
              <a:rPr lang="en-US" dirty="0" smtClean="0"/>
              <a:t>IPv4 </a:t>
            </a:r>
            <a:r>
              <a:rPr lang="en-US" dirty="0"/>
              <a:t>Address Classes and Default Subnet Masks</a:t>
            </a:r>
          </a:p>
        </p:txBody>
      </p:sp>
      <p:sp>
        <p:nvSpPr>
          <p:cNvPr id="2" name="Content Placeholder 1"/>
          <p:cNvSpPr>
            <a:spLocks noGrp="1"/>
          </p:cNvSpPr>
          <p:nvPr>
            <p:ph idx="1"/>
          </p:nvPr>
        </p:nvSpPr>
        <p:spPr>
          <a:xfrm>
            <a:off x="144065" y="798944"/>
            <a:ext cx="8610635" cy="4269167"/>
          </a:xfrm>
        </p:spPr>
        <p:txBody>
          <a:bodyPr/>
          <a:lstStyle/>
          <a:p>
            <a:pPr marL="0" indent="0">
              <a:buNone/>
            </a:pPr>
            <a:r>
              <a:rPr lang="en-US" sz="1600" b="1" dirty="0"/>
              <a:t>Address </a:t>
            </a:r>
            <a:r>
              <a:rPr lang="en-US" sz="1600" b="1" dirty="0" smtClean="0"/>
              <a:t>Classes</a:t>
            </a:r>
          </a:p>
          <a:p>
            <a:pPr marL="0" indent="0">
              <a:buNone/>
            </a:pPr>
            <a:r>
              <a:rPr lang="en-US" sz="1600" dirty="0" smtClean="0"/>
              <a:t>The IPv4 addresses were based on the following classes:</a:t>
            </a:r>
            <a:endParaRPr lang="en-US" sz="1600" dirty="0"/>
          </a:p>
          <a:p>
            <a:pPr>
              <a:buFont typeface="Arial" pitchFamily="34" charset="0"/>
              <a:buChar char="•"/>
            </a:pPr>
            <a:r>
              <a:rPr lang="en-US" sz="1600" b="1" dirty="0" smtClean="0"/>
              <a:t>Class </a:t>
            </a:r>
            <a:r>
              <a:rPr lang="en-US" sz="1600" b="1" dirty="0"/>
              <a:t>A</a:t>
            </a:r>
            <a:r>
              <a:rPr lang="en-US" sz="1600" dirty="0"/>
              <a:t> (0.0.0.0/8 to 127.0.0.0/8) – Designed to support extremely large networks </a:t>
            </a:r>
            <a:r>
              <a:rPr lang="en-US" sz="1600" dirty="0" smtClean="0"/>
              <a:t>with more than 16 million host addresses.</a:t>
            </a:r>
          </a:p>
          <a:p>
            <a:pPr>
              <a:buFont typeface="Arial" pitchFamily="34" charset="0"/>
              <a:buChar char="•"/>
            </a:pPr>
            <a:r>
              <a:rPr lang="en-US" sz="1600" b="1" dirty="0" smtClean="0"/>
              <a:t>Class B</a:t>
            </a:r>
            <a:r>
              <a:rPr lang="en-US" sz="1600" dirty="0" smtClean="0"/>
              <a:t> (128.0.0.0 /16 – 191.255.0.0 /16) – Designed to support moderate </a:t>
            </a:r>
            <a:r>
              <a:rPr lang="en-US" sz="1600" dirty="0"/>
              <a:t>to large size networks with up to approximately 65,000 host addresses</a:t>
            </a:r>
            <a:r>
              <a:rPr lang="en-US" sz="1600" dirty="0" smtClean="0"/>
              <a:t>.</a:t>
            </a:r>
          </a:p>
          <a:p>
            <a:pPr>
              <a:buFont typeface="Arial" pitchFamily="34" charset="0"/>
              <a:buChar char="•"/>
            </a:pPr>
            <a:r>
              <a:rPr lang="en-US" sz="1600" b="1" dirty="0" smtClean="0"/>
              <a:t>Class C</a:t>
            </a:r>
            <a:r>
              <a:rPr lang="en-US" sz="1600" dirty="0" smtClean="0"/>
              <a:t> (192.0.0.0 /24 – 223.255.255.0 /24) – Designed to support small networks with a maximum of 254 hosts.</a:t>
            </a:r>
          </a:p>
          <a:p>
            <a:pPr marL="0" indent="0">
              <a:buNone/>
            </a:pPr>
            <a:r>
              <a:rPr lang="en-US" sz="1600" b="1" dirty="0" smtClean="0">
                <a:solidFill>
                  <a:schemeClr val="tx1">
                    <a:lumMod val="50000"/>
                  </a:schemeClr>
                </a:solidFill>
              </a:rPr>
              <a:t>Note</a:t>
            </a:r>
            <a:r>
              <a:rPr lang="en-US" sz="1600" b="1" dirty="0">
                <a:solidFill>
                  <a:schemeClr val="tx1">
                    <a:lumMod val="50000"/>
                  </a:schemeClr>
                </a:solidFill>
              </a:rPr>
              <a:t>:</a:t>
            </a:r>
            <a:r>
              <a:rPr lang="en-US" sz="1600" dirty="0">
                <a:solidFill>
                  <a:schemeClr val="tx1">
                    <a:lumMod val="50000"/>
                  </a:schemeClr>
                </a:solidFill>
              </a:rPr>
              <a:t> </a:t>
            </a:r>
            <a:r>
              <a:rPr lang="en-US" sz="1600" i="1" dirty="0">
                <a:solidFill>
                  <a:schemeClr val="tx1">
                    <a:lumMod val="50000"/>
                  </a:schemeClr>
                </a:solidFill>
              </a:rPr>
              <a:t>There is also a Class D multicast block consisting of 224.0.0.0 to 239.0.0.0 and a Class E experimental address block consisting of 240.0.0.0 – 255.0.0.0.</a:t>
            </a:r>
            <a:endParaRPr lang="en-US" sz="1600" i="1" dirty="0" smtClean="0">
              <a:solidFill>
                <a:schemeClr val="tx1">
                  <a:lumMod val="50000"/>
                </a:schemeClr>
              </a:solidFill>
            </a:endParaRPr>
          </a:p>
        </p:txBody>
      </p:sp>
    </p:spTree>
    <p:custDataLst>
      <p:tags r:id="rId1"/>
    </p:custDataLst>
    <p:extLst>
      <p:ext uri="{BB962C8B-B14F-4D97-AF65-F5344CB8AC3E}">
        <p14:creationId xmlns:p14="http://schemas.microsoft.com/office/powerpoint/2010/main" val="398675758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3"/>
          <p:cNvSpPr>
            <a:spLocks noGrp="1" noChangeArrowheads="1"/>
          </p:cNvSpPr>
          <p:nvPr>
            <p:ph type="title"/>
          </p:nvPr>
        </p:nvSpPr>
        <p:spPr/>
        <p:txBody>
          <a:bodyPr/>
          <a:lstStyle/>
          <a:p>
            <a:pPr eaLnBrk="1" hangingPunct="1"/>
            <a:r>
              <a:rPr lang="en-US" dirty="0"/>
              <a:t>Check Your Understanding</a:t>
            </a:r>
          </a:p>
        </p:txBody>
      </p:sp>
      <p:sp>
        <p:nvSpPr>
          <p:cNvPr id="7171" name="Content Placeholder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sz="1600" dirty="0"/>
          </a:p>
          <a:p>
            <a:pPr eaLnBrk="1" hangingPunct="1">
              <a:spcBef>
                <a:spcPct val="30000"/>
              </a:spcBef>
            </a:pPr>
            <a:endParaRPr lang="en-US" sz="16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Types of IPv4 </a:t>
            </a:r>
            <a:r>
              <a:rPr lang="en-US" sz="1600" dirty="0" smtClean="0"/>
              <a:t>Addresses</a:t>
            </a:r>
          </a:p>
          <a:p>
            <a:r>
              <a:rPr lang="en-US" dirty="0" smtClean="0"/>
              <a:t>IPv4 </a:t>
            </a:r>
            <a:r>
              <a:rPr lang="en-US" dirty="0"/>
              <a:t>Address Classes and Default Subnet </a:t>
            </a:r>
            <a:r>
              <a:rPr lang="en-US" dirty="0" smtClean="0"/>
              <a:t>Masks (Contd.)</a:t>
            </a:r>
            <a:endParaRPr lang="en-US" dirty="0"/>
          </a:p>
        </p:txBody>
      </p:sp>
      <p:sp>
        <p:nvSpPr>
          <p:cNvPr id="2" name="Content Placeholder 1"/>
          <p:cNvSpPr>
            <a:spLocks noGrp="1"/>
          </p:cNvSpPr>
          <p:nvPr>
            <p:ph idx="1"/>
          </p:nvPr>
        </p:nvSpPr>
        <p:spPr>
          <a:xfrm>
            <a:off x="144066" y="907580"/>
            <a:ext cx="3095425" cy="4269167"/>
          </a:xfrm>
        </p:spPr>
        <p:txBody>
          <a:bodyPr/>
          <a:lstStyle/>
          <a:p>
            <a:pPr marL="0" indent="0">
              <a:buNone/>
            </a:pPr>
            <a:r>
              <a:rPr lang="en-US" sz="1600" dirty="0" smtClean="0"/>
              <a:t>The </a:t>
            </a:r>
            <a:r>
              <a:rPr lang="en-US" sz="1600" dirty="0"/>
              <a:t>classful system allocated :</a:t>
            </a:r>
          </a:p>
          <a:p>
            <a:pPr>
              <a:buFont typeface="Arial" pitchFamily="34" charset="0"/>
              <a:buChar char="•"/>
            </a:pPr>
            <a:r>
              <a:rPr lang="en-US" sz="1600" dirty="0" smtClean="0"/>
              <a:t>50</a:t>
            </a:r>
            <a:r>
              <a:rPr lang="en-US" sz="1600" dirty="0"/>
              <a:t>% of the available IPv4 addresses to 128 Class A </a:t>
            </a:r>
            <a:r>
              <a:rPr lang="en-US" sz="1600" dirty="0" smtClean="0"/>
              <a:t>networks</a:t>
            </a:r>
          </a:p>
          <a:p>
            <a:pPr>
              <a:buFont typeface="Arial" pitchFamily="34" charset="0"/>
              <a:buChar char="•"/>
            </a:pPr>
            <a:r>
              <a:rPr lang="en-US" sz="1600" dirty="0" smtClean="0"/>
              <a:t>25</a:t>
            </a:r>
            <a:r>
              <a:rPr lang="en-US" sz="1600" dirty="0"/>
              <a:t>% of the addresses to Class B </a:t>
            </a:r>
            <a:endParaRPr lang="en-US" sz="1600" dirty="0" smtClean="0"/>
          </a:p>
          <a:p>
            <a:pPr>
              <a:buFont typeface="Arial" pitchFamily="34" charset="0"/>
              <a:buChar char="•"/>
            </a:pPr>
            <a:r>
              <a:rPr lang="en-US" sz="1600" dirty="0" smtClean="0"/>
              <a:t>Class </a:t>
            </a:r>
            <a:r>
              <a:rPr lang="en-US" sz="1600" dirty="0"/>
              <a:t>C shared the remaining 25% with Class D and E. </a:t>
            </a:r>
            <a:endParaRPr lang="en-US" sz="1600" dirty="0" smtClean="0"/>
          </a:p>
        </p:txBody>
      </p:sp>
      <p:sp>
        <p:nvSpPr>
          <p:cNvPr id="7" name="Content Placeholder 6"/>
          <p:cNvSpPr/>
          <p:nvPr/>
        </p:nvSpPr>
        <p:spPr>
          <a:xfrm>
            <a:off x="3266046" y="4406693"/>
            <a:ext cx="5698048"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Summary of Classful Addressing</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046" y="957018"/>
            <a:ext cx="5698048" cy="340892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496244719"/>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Types of IPv4 </a:t>
            </a:r>
            <a:r>
              <a:rPr lang="en-US" sz="1600" dirty="0" smtClean="0"/>
              <a:t>Addresses</a:t>
            </a:r>
          </a:p>
          <a:p>
            <a:r>
              <a:rPr lang="en-US" dirty="0"/>
              <a:t>Reserved Private Addresses</a:t>
            </a:r>
          </a:p>
        </p:txBody>
      </p:sp>
      <p:sp>
        <p:nvSpPr>
          <p:cNvPr id="2" name="Content Placeholder 1"/>
          <p:cNvSpPr>
            <a:spLocks noGrp="1"/>
          </p:cNvSpPr>
          <p:nvPr>
            <p:ph idx="1"/>
          </p:nvPr>
        </p:nvSpPr>
        <p:spPr>
          <a:xfrm>
            <a:off x="144067" y="798945"/>
            <a:ext cx="8909398" cy="3656324"/>
          </a:xfrm>
        </p:spPr>
        <p:txBody>
          <a:bodyPr/>
          <a:lstStyle/>
          <a:p>
            <a:pPr marL="0" indent="0">
              <a:spcBef>
                <a:spcPts val="400"/>
              </a:spcBef>
              <a:spcAft>
                <a:spcPts val="400"/>
              </a:spcAft>
              <a:buNone/>
            </a:pPr>
            <a:r>
              <a:rPr lang="en-US" sz="1600" b="1" dirty="0" smtClean="0"/>
              <a:t>Private Addresses:</a:t>
            </a:r>
          </a:p>
          <a:p>
            <a:pPr>
              <a:spcBef>
                <a:spcPts val="400"/>
              </a:spcBef>
              <a:spcAft>
                <a:spcPts val="400"/>
              </a:spcAft>
              <a:buFont typeface="Arial" pitchFamily="34" charset="0"/>
              <a:buChar char="•"/>
            </a:pPr>
            <a:r>
              <a:rPr lang="en-US" sz="1600" dirty="0" smtClean="0"/>
              <a:t>There </a:t>
            </a:r>
            <a:r>
              <a:rPr lang="en-US" sz="1600" dirty="0"/>
              <a:t>are blocks of addresses called private addresses that are used by most organizations to assign IPv4 addresses to internal hosts</a:t>
            </a:r>
            <a:r>
              <a:rPr lang="en-US" sz="1600" dirty="0" smtClean="0"/>
              <a:t>.</a:t>
            </a:r>
          </a:p>
          <a:p>
            <a:pPr>
              <a:spcBef>
                <a:spcPts val="400"/>
              </a:spcBef>
              <a:spcAft>
                <a:spcPts val="400"/>
              </a:spcAft>
              <a:buFont typeface="Arial" pitchFamily="34" charset="0"/>
              <a:buChar char="•"/>
            </a:pPr>
            <a:r>
              <a:rPr lang="en-US" sz="1600" dirty="0"/>
              <a:t>Private IPv4 addresses are not unique and can be used by any internal network.</a:t>
            </a:r>
          </a:p>
          <a:p>
            <a:pPr marL="0" indent="0">
              <a:spcBef>
                <a:spcPts val="400"/>
              </a:spcBef>
              <a:spcAft>
                <a:spcPts val="400"/>
              </a:spcAft>
              <a:buNone/>
            </a:pPr>
            <a:r>
              <a:rPr lang="en-US" sz="1600" b="1" dirty="0" smtClean="0"/>
              <a:t>Private </a:t>
            </a:r>
            <a:r>
              <a:rPr lang="en-US" sz="1600" b="1" dirty="0"/>
              <a:t>address </a:t>
            </a:r>
            <a:r>
              <a:rPr lang="en-US" sz="1600" b="1" dirty="0" smtClean="0"/>
              <a:t>blocks:</a:t>
            </a:r>
          </a:p>
          <a:p>
            <a:pPr lvl="2">
              <a:spcBef>
                <a:spcPts val="400"/>
              </a:spcBef>
              <a:spcAft>
                <a:spcPts val="400"/>
              </a:spcAft>
              <a:buFont typeface="Arial" pitchFamily="34" charset="0"/>
              <a:buChar char="•"/>
            </a:pPr>
            <a:r>
              <a:rPr lang="en-US" sz="1600" dirty="0"/>
              <a:t>10.0.0.0 /8 or 10.0.0.0 to 10.255.255.255</a:t>
            </a:r>
          </a:p>
          <a:p>
            <a:pPr lvl="2">
              <a:spcBef>
                <a:spcPts val="400"/>
              </a:spcBef>
              <a:spcAft>
                <a:spcPts val="400"/>
              </a:spcAft>
              <a:buFont typeface="Arial" pitchFamily="34" charset="0"/>
              <a:buChar char="•"/>
            </a:pPr>
            <a:r>
              <a:rPr lang="en-US" sz="1600" dirty="0" smtClean="0"/>
              <a:t>172.16.0.0 /12 or 172.16.0.0 to 172.31.255.255</a:t>
            </a:r>
          </a:p>
          <a:p>
            <a:pPr lvl="2">
              <a:spcBef>
                <a:spcPts val="400"/>
              </a:spcBef>
              <a:spcAft>
                <a:spcPts val="400"/>
              </a:spcAft>
              <a:buFont typeface="Arial" pitchFamily="34" charset="0"/>
              <a:buChar char="•"/>
            </a:pPr>
            <a:r>
              <a:rPr lang="en-US" sz="1600" dirty="0" smtClean="0"/>
              <a:t>192.168.0.0 /16 or 192.168.0.0 to 192.168.255.255</a:t>
            </a:r>
          </a:p>
          <a:p>
            <a:pPr marL="285750" lvl="2" indent="-285750">
              <a:spcBef>
                <a:spcPts val="400"/>
              </a:spcBef>
              <a:spcAft>
                <a:spcPts val="400"/>
              </a:spcAft>
              <a:buClr>
                <a:schemeClr val="tx2"/>
              </a:buClr>
              <a:buSzPct val="90000"/>
            </a:pPr>
            <a:r>
              <a:rPr lang="en-US" sz="1600" dirty="0"/>
              <a:t>The addresses within these address blocks are not allowed on the internet and must be filtered by internet routers.</a:t>
            </a:r>
          </a:p>
          <a:p>
            <a:pPr marL="0" lvl="2" indent="0">
              <a:spcBef>
                <a:spcPts val="400"/>
              </a:spcBef>
              <a:spcAft>
                <a:spcPts val="400"/>
              </a:spcAft>
              <a:buClr>
                <a:schemeClr val="tx2"/>
              </a:buClr>
              <a:buSzPct val="90000"/>
              <a:buNone/>
            </a:pPr>
            <a:endParaRPr lang="en-US" sz="1600" dirty="0"/>
          </a:p>
        </p:txBody>
      </p:sp>
    </p:spTree>
    <p:custDataLst>
      <p:tags r:id="rId1"/>
    </p:custDataLst>
    <p:extLst>
      <p:ext uri="{BB962C8B-B14F-4D97-AF65-F5344CB8AC3E}">
        <p14:creationId xmlns:p14="http://schemas.microsoft.com/office/powerpoint/2010/main" val="1540776910"/>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Types of IPv4 </a:t>
            </a:r>
            <a:r>
              <a:rPr lang="en-US" sz="1600" dirty="0" smtClean="0"/>
              <a:t>Addresses</a:t>
            </a:r>
          </a:p>
          <a:p>
            <a:r>
              <a:rPr lang="en-US" dirty="0"/>
              <a:t>Reserved Private </a:t>
            </a:r>
            <a:r>
              <a:rPr lang="en-US" dirty="0" smtClean="0"/>
              <a:t>Addresses (Contd.)</a:t>
            </a:r>
            <a:endParaRPr lang="en-US" dirty="0"/>
          </a:p>
        </p:txBody>
      </p:sp>
      <p:sp>
        <p:nvSpPr>
          <p:cNvPr id="2" name="Content Placeholder 1"/>
          <p:cNvSpPr>
            <a:spLocks noGrp="1"/>
          </p:cNvSpPr>
          <p:nvPr>
            <p:ph idx="1"/>
          </p:nvPr>
        </p:nvSpPr>
        <p:spPr>
          <a:xfrm>
            <a:off x="216493" y="744627"/>
            <a:ext cx="3413943" cy="3656324"/>
          </a:xfrm>
        </p:spPr>
        <p:txBody>
          <a:bodyPr/>
          <a:lstStyle/>
          <a:p>
            <a:pPr>
              <a:spcBef>
                <a:spcPts val="400"/>
              </a:spcBef>
              <a:spcAft>
                <a:spcPts val="400"/>
              </a:spcAft>
              <a:buFont typeface="Arial" pitchFamily="34" charset="0"/>
              <a:buChar char="•"/>
            </a:pPr>
            <a:r>
              <a:rPr lang="en-US" sz="1600" dirty="0"/>
              <a:t>I</a:t>
            </a:r>
            <a:r>
              <a:rPr lang="en-US" sz="1600" dirty="0" smtClean="0"/>
              <a:t>n </a:t>
            </a:r>
            <a:r>
              <a:rPr lang="en-US" sz="1600" dirty="0"/>
              <a:t>the figure, users in networks 1, 2, or 3 are sending packets to remote destinations. The ISP routers would see that the source IPv4 addresses in the packets are from private addresses and </a:t>
            </a:r>
            <a:r>
              <a:rPr lang="en-US" sz="1600" dirty="0" smtClean="0"/>
              <a:t>discard </a:t>
            </a:r>
            <a:r>
              <a:rPr lang="en-US" sz="1600" dirty="0"/>
              <a:t>the packets.</a:t>
            </a:r>
          </a:p>
          <a:p>
            <a:pPr>
              <a:spcBef>
                <a:spcPts val="400"/>
              </a:spcBef>
              <a:spcAft>
                <a:spcPts val="400"/>
              </a:spcAft>
              <a:buFont typeface="Arial" pitchFamily="34" charset="0"/>
              <a:buChar char="•"/>
            </a:pPr>
            <a:r>
              <a:rPr lang="en-US" sz="1600" dirty="0" smtClean="0"/>
              <a:t>Most </a:t>
            </a:r>
            <a:r>
              <a:rPr lang="en-US" sz="1600" dirty="0"/>
              <a:t>organizations use private IPv4 addresses for their internal hosts. </a:t>
            </a:r>
            <a:endParaRPr lang="en-US" sz="1600" dirty="0" smtClean="0"/>
          </a:p>
          <a:p>
            <a:pPr>
              <a:spcBef>
                <a:spcPts val="400"/>
              </a:spcBef>
              <a:spcAft>
                <a:spcPts val="400"/>
              </a:spcAft>
              <a:buFont typeface="Arial" pitchFamily="34" charset="0"/>
              <a:buChar char="•"/>
            </a:pPr>
            <a:r>
              <a:rPr lang="en-US" sz="1600" dirty="0">
                <a:solidFill>
                  <a:schemeClr val="tx1">
                    <a:lumMod val="50000"/>
                  </a:schemeClr>
                </a:solidFill>
              </a:rPr>
              <a:t>Network Address Translation (NAT) is used to translate between private IPv4 and public IPv4 addresses.</a:t>
            </a:r>
          </a:p>
          <a:p>
            <a:pPr>
              <a:spcBef>
                <a:spcPts val="400"/>
              </a:spcBef>
              <a:spcAft>
                <a:spcPts val="400"/>
              </a:spcAft>
              <a:buFont typeface="Arial" pitchFamily="34" charset="0"/>
              <a:buChar char="•"/>
            </a:pPr>
            <a:endParaRPr lang="en-US" sz="1600" dirty="0"/>
          </a:p>
        </p:txBody>
      </p:sp>
      <p:sp>
        <p:nvSpPr>
          <p:cNvPr id="7" name="Content Placeholder 6"/>
          <p:cNvSpPr/>
          <p:nvPr/>
        </p:nvSpPr>
        <p:spPr>
          <a:xfrm>
            <a:off x="3519542" y="4250912"/>
            <a:ext cx="5389160"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Private Addresses Cannot be Routed over the </a:t>
            </a:r>
            <a:r>
              <a:rPr lang="en-US" sz="1600" dirty="0" smtClean="0">
                <a:solidFill>
                  <a:srgbClr val="000000"/>
                </a:solidFill>
                <a:latin typeface="+mn-lt"/>
                <a:ea typeface="ＭＳ Ｐゴシック" charset="0"/>
                <a:cs typeface="CiscoSans"/>
              </a:rPr>
              <a:t>Internet</a:t>
            </a:r>
            <a:endParaRPr lang="en-US" sz="1600" dirty="0">
              <a:solidFill>
                <a:srgbClr val="000000"/>
              </a:solidFill>
              <a:latin typeface="+mn-lt"/>
              <a:ea typeface="ＭＳ Ｐゴシック" charset="0"/>
              <a:cs typeface="CiscoSans"/>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542" y="904405"/>
            <a:ext cx="5389160" cy="33527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66675144"/>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413" y="1545098"/>
            <a:ext cx="7889132" cy="1802391"/>
          </a:xfrm>
        </p:spPr>
        <p:txBody>
          <a:bodyPr/>
          <a:lstStyle/>
          <a:p>
            <a:r>
              <a:rPr lang="en-US" dirty="0" smtClean="0">
                <a:solidFill>
                  <a:schemeClr val="accent5">
                    <a:lumMod val="40000"/>
                    <a:lumOff val="60000"/>
                  </a:schemeClr>
                </a:solidFill>
              </a:rPr>
              <a:t>6.5 </a:t>
            </a:r>
            <a:r>
              <a:rPr lang="en-US" dirty="0">
                <a:solidFill>
                  <a:schemeClr val="accent5">
                    <a:lumMod val="40000"/>
                    <a:lumOff val="60000"/>
                  </a:schemeClr>
                </a:solidFill>
              </a:rPr>
              <a:t>The Default Gateway</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45755721"/>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Default Gateway</a:t>
            </a:r>
          </a:p>
          <a:p>
            <a:r>
              <a:rPr lang="en-US" dirty="0"/>
              <a:t>Host Forwarding Decision</a:t>
            </a:r>
          </a:p>
        </p:txBody>
      </p:sp>
      <p:sp>
        <p:nvSpPr>
          <p:cNvPr id="2" name="Content Placeholder 1"/>
          <p:cNvSpPr>
            <a:spLocks noGrp="1"/>
          </p:cNvSpPr>
          <p:nvPr>
            <p:ph idx="1"/>
          </p:nvPr>
        </p:nvSpPr>
        <p:spPr>
          <a:xfrm>
            <a:off x="225544" y="807997"/>
            <a:ext cx="8873183" cy="1391989"/>
          </a:xfrm>
        </p:spPr>
        <p:txBody>
          <a:bodyPr/>
          <a:lstStyle/>
          <a:p>
            <a:pPr>
              <a:spcBef>
                <a:spcPts val="300"/>
              </a:spcBef>
              <a:spcAft>
                <a:spcPts val="300"/>
              </a:spcAft>
              <a:buFont typeface="Arial" panose="020B0604020202020204" pitchFamily="34" charset="0"/>
              <a:buChar char="•"/>
            </a:pPr>
            <a:r>
              <a:rPr lang="en-US" sz="1600" dirty="0">
                <a:solidFill>
                  <a:schemeClr val="tx1">
                    <a:lumMod val="50000"/>
                  </a:schemeClr>
                </a:solidFill>
              </a:rPr>
              <a:t>A</a:t>
            </a:r>
            <a:r>
              <a:rPr lang="en-US" sz="1600" dirty="0" smtClean="0">
                <a:solidFill>
                  <a:schemeClr val="tx1">
                    <a:lumMod val="50000"/>
                  </a:schemeClr>
                </a:solidFill>
              </a:rPr>
              <a:t>nother </a:t>
            </a:r>
            <a:r>
              <a:rPr lang="en-US" sz="1600" dirty="0" smtClean="0"/>
              <a:t>role of </a:t>
            </a:r>
            <a:r>
              <a:rPr lang="en-US" sz="1600" dirty="0"/>
              <a:t>the network layer is to direct packets between hosts. A host can send a packet </a:t>
            </a:r>
            <a:r>
              <a:rPr lang="en-US" sz="1600" dirty="0" smtClean="0"/>
              <a:t>to: </a:t>
            </a:r>
            <a:r>
              <a:rPr lang="en-US" sz="1600" b="1" dirty="0" smtClean="0"/>
              <a:t>Itself, Local host</a:t>
            </a:r>
            <a:r>
              <a:rPr lang="en-US" sz="1600" dirty="0" smtClean="0"/>
              <a:t>, and </a:t>
            </a:r>
            <a:r>
              <a:rPr lang="en-US" sz="1600" b="1" dirty="0" smtClean="0"/>
              <a:t>Remote host</a:t>
            </a:r>
            <a:r>
              <a:rPr lang="en-US" sz="1600" dirty="0" smtClean="0"/>
              <a:t>.</a:t>
            </a:r>
            <a:endParaRPr lang="en-US" sz="1600" dirty="0"/>
          </a:p>
          <a:p>
            <a:pPr>
              <a:spcBef>
                <a:spcPts val="300"/>
              </a:spcBef>
              <a:spcAft>
                <a:spcPts val="300"/>
              </a:spcAft>
              <a:buFont typeface="Arial" panose="020B0604020202020204" pitchFamily="34" charset="0"/>
              <a:buChar char="•"/>
            </a:pPr>
            <a:r>
              <a:rPr lang="en-US" sz="1600" dirty="0" smtClean="0"/>
              <a:t>The </a:t>
            </a:r>
            <a:r>
              <a:rPr lang="en-US" sz="1600" dirty="0"/>
              <a:t>figure illustrates PC1 connecting to a local host on the same network, and to a remote host located on another </a:t>
            </a:r>
            <a:r>
              <a:rPr lang="en-US" sz="1600" dirty="0" smtClean="0"/>
              <a:t>network.</a:t>
            </a:r>
          </a:p>
          <a:p>
            <a:pPr>
              <a:spcBef>
                <a:spcPts val="300"/>
              </a:spcBef>
              <a:spcAft>
                <a:spcPts val="300"/>
              </a:spcAft>
              <a:buFont typeface="Arial" panose="020B0604020202020204" pitchFamily="34" charset="0"/>
              <a:buChar char="•"/>
            </a:pPr>
            <a:r>
              <a:rPr lang="en-IN" sz="1600" dirty="0"/>
              <a:t>Whether a packet is destined for a local host or a remote host is determined by the source end device</a:t>
            </a:r>
            <a:r>
              <a:rPr lang="en-IN" sz="1600" dirty="0" smtClean="0"/>
              <a:t>.</a:t>
            </a:r>
            <a:r>
              <a:rPr lang="en-IN" sz="1600" dirty="0"/>
              <a:t> The method of determination varies by IP version:</a:t>
            </a:r>
            <a:endParaRPr lang="en-US" sz="1600" dirty="0" smtClean="0"/>
          </a:p>
        </p:txBody>
      </p:sp>
      <p:sp>
        <p:nvSpPr>
          <p:cNvPr id="7" name="Content Placeholder 2"/>
          <p:cNvSpPr txBox="1"/>
          <p:nvPr/>
        </p:nvSpPr>
        <p:spPr>
          <a:xfrm>
            <a:off x="516040" y="2511702"/>
            <a:ext cx="3850754" cy="243143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lumMod val="50000"/>
                  </a:schemeClr>
                </a:solidFill>
              </a:rPr>
              <a:t>In IPv4</a:t>
            </a:r>
            <a:r>
              <a:rPr lang="en-US" sz="1600" dirty="0">
                <a:solidFill>
                  <a:schemeClr val="tx1">
                    <a:lumMod val="50000"/>
                  </a:schemeClr>
                </a:solidFill>
              </a:rPr>
              <a:t> - The source device uses its own subnet mask along with its own IPv4 address and the destination IPv4 address to make this determination.</a:t>
            </a:r>
          </a:p>
          <a:p>
            <a:pPr marL="285750" indent="-285750">
              <a:lnSpc>
                <a:spcPct val="50000"/>
              </a:lnSpc>
              <a:buFont typeface="Arial" panose="020B0604020202020204" pitchFamily="34" charset="0"/>
              <a:buChar char="•"/>
            </a:pPr>
            <a:endParaRPr lang="en-US" sz="1600" b="1" dirty="0" smtClean="0">
              <a:solidFill>
                <a:schemeClr val="tx1">
                  <a:lumMod val="50000"/>
                </a:schemeClr>
              </a:solidFill>
            </a:endParaRPr>
          </a:p>
          <a:p>
            <a:pPr marL="285750" indent="-285750">
              <a:buFont typeface="Arial" panose="020B0604020202020204" pitchFamily="34" charset="0"/>
              <a:buChar char="•"/>
            </a:pPr>
            <a:r>
              <a:rPr lang="en-US" sz="1600" b="1" dirty="0" smtClean="0">
                <a:solidFill>
                  <a:schemeClr val="tx1">
                    <a:lumMod val="50000"/>
                  </a:schemeClr>
                </a:solidFill>
              </a:rPr>
              <a:t>In </a:t>
            </a:r>
            <a:r>
              <a:rPr lang="en-US" sz="1600" b="1" dirty="0">
                <a:solidFill>
                  <a:schemeClr val="tx1">
                    <a:lumMod val="50000"/>
                  </a:schemeClr>
                </a:solidFill>
              </a:rPr>
              <a:t>IPv6</a:t>
            </a:r>
            <a:r>
              <a:rPr lang="en-US" sz="1600" dirty="0">
                <a:solidFill>
                  <a:schemeClr val="tx1">
                    <a:lumMod val="50000"/>
                  </a:schemeClr>
                </a:solidFill>
              </a:rPr>
              <a:t> - The local router advertises the local network address to all devices on the network.</a:t>
            </a:r>
          </a:p>
          <a:p>
            <a:endParaRPr lang="en-IN" sz="1600" dirty="0">
              <a:solidFill>
                <a:schemeClr val="tx1">
                  <a:lumMod val="50000"/>
                </a:schemeClr>
              </a:solidFill>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115" y="2668621"/>
            <a:ext cx="4724400" cy="195827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470656705"/>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Default Gateway</a:t>
            </a:r>
          </a:p>
          <a:p>
            <a:r>
              <a:rPr lang="en-US" dirty="0"/>
              <a:t>Default Gateway</a:t>
            </a:r>
          </a:p>
        </p:txBody>
      </p:sp>
      <p:sp>
        <p:nvSpPr>
          <p:cNvPr id="2" name="Content Placeholder 1"/>
          <p:cNvSpPr>
            <a:spLocks noGrp="1"/>
          </p:cNvSpPr>
          <p:nvPr>
            <p:ph idx="1"/>
          </p:nvPr>
        </p:nvSpPr>
        <p:spPr>
          <a:xfrm>
            <a:off x="144068" y="798944"/>
            <a:ext cx="8649735" cy="3957881"/>
          </a:xfrm>
        </p:spPr>
        <p:txBody>
          <a:bodyPr/>
          <a:lstStyle/>
          <a:p>
            <a:pPr>
              <a:buFont typeface="Arial" pitchFamily="34" charset="0"/>
              <a:buChar char="•"/>
            </a:pPr>
            <a:r>
              <a:rPr lang="en-US" sz="1600" dirty="0"/>
              <a:t>The default gateway is the network device </a:t>
            </a:r>
            <a:r>
              <a:rPr lang="en-US" sz="1600" dirty="0" smtClean="0"/>
              <a:t>that </a:t>
            </a:r>
            <a:r>
              <a:rPr lang="en-US" sz="1600" dirty="0"/>
              <a:t>can route traffic to other networks. </a:t>
            </a:r>
            <a:endParaRPr lang="en-US" sz="1600" dirty="0" smtClean="0"/>
          </a:p>
          <a:p>
            <a:pPr>
              <a:buFont typeface="Arial" pitchFamily="34" charset="0"/>
              <a:buChar char="•"/>
            </a:pPr>
            <a:r>
              <a:rPr lang="en-US" sz="1600" dirty="0" smtClean="0"/>
              <a:t>On </a:t>
            </a:r>
            <a:r>
              <a:rPr lang="en-US" sz="1600" dirty="0"/>
              <a:t>a network, a default gateway is usually a router with these features:</a:t>
            </a:r>
          </a:p>
          <a:p>
            <a:pPr marL="361950" lvl="2">
              <a:buClr>
                <a:schemeClr val="tx2"/>
              </a:buClr>
            </a:pPr>
            <a:r>
              <a:rPr lang="en-US" sz="1600" dirty="0"/>
              <a:t>It has a local IP address in the same address range as other hosts on the local network.</a:t>
            </a:r>
          </a:p>
          <a:p>
            <a:pPr marL="361950" lvl="2">
              <a:buClr>
                <a:schemeClr val="tx2"/>
              </a:buClr>
            </a:pPr>
            <a:r>
              <a:rPr lang="en-US" sz="1600" dirty="0"/>
              <a:t>It can accept data into the local network and forward data out of the local network.</a:t>
            </a:r>
          </a:p>
          <a:p>
            <a:pPr marL="361950" lvl="2">
              <a:buClr>
                <a:schemeClr val="tx2"/>
              </a:buClr>
            </a:pPr>
            <a:r>
              <a:rPr lang="en-US" sz="1600" dirty="0"/>
              <a:t>It routes traffic to other networks.</a:t>
            </a:r>
          </a:p>
          <a:p>
            <a:pPr>
              <a:buFont typeface="Arial" pitchFamily="34" charset="0"/>
              <a:buChar char="•"/>
            </a:pPr>
            <a:r>
              <a:rPr lang="en-US" sz="1600" dirty="0"/>
              <a:t>A default gateway is required to send traffic </a:t>
            </a:r>
            <a:r>
              <a:rPr lang="en-US" sz="1600" dirty="0" smtClean="0"/>
              <a:t>outside the </a:t>
            </a:r>
            <a:r>
              <a:rPr lang="en-US" sz="1600" dirty="0"/>
              <a:t>local network. </a:t>
            </a:r>
            <a:endParaRPr lang="en-US" sz="1600" dirty="0" smtClean="0"/>
          </a:p>
          <a:p>
            <a:pPr>
              <a:buFont typeface="Arial" pitchFamily="34" charset="0"/>
              <a:buChar char="•"/>
            </a:pPr>
            <a:r>
              <a:rPr lang="en-US" sz="1600" dirty="0" smtClean="0"/>
              <a:t>Traffic </a:t>
            </a:r>
            <a:r>
              <a:rPr lang="en-US" sz="1600" dirty="0"/>
              <a:t>cannot be forwarded outside the local network if there is no default gateway, </a:t>
            </a:r>
            <a:r>
              <a:rPr lang="en-US" sz="1600" dirty="0" smtClean="0"/>
              <a:t>or the </a:t>
            </a:r>
            <a:r>
              <a:rPr lang="en-US" sz="1600" dirty="0"/>
              <a:t>default gateway address is not configured, or </a:t>
            </a:r>
            <a:r>
              <a:rPr lang="en-US" sz="1600" dirty="0" smtClean="0"/>
              <a:t>the default gateway </a:t>
            </a:r>
            <a:r>
              <a:rPr lang="en-US" sz="1600" dirty="0"/>
              <a:t>is down.</a:t>
            </a:r>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243456170"/>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Default Gateway</a:t>
            </a:r>
          </a:p>
          <a:p>
            <a:r>
              <a:rPr lang="en-US" dirty="0"/>
              <a:t>A Host Routes to the Default Gateway</a:t>
            </a:r>
          </a:p>
        </p:txBody>
      </p:sp>
      <p:sp>
        <p:nvSpPr>
          <p:cNvPr id="2" name="Content Placeholder 1"/>
          <p:cNvSpPr>
            <a:spLocks noGrp="1"/>
          </p:cNvSpPr>
          <p:nvPr>
            <p:ph idx="1"/>
          </p:nvPr>
        </p:nvSpPr>
        <p:spPr>
          <a:xfrm>
            <a:off x="189334" y="762732"/>
            <a:ext cx="3970732" cy="3957881"/>
          </a:xfrm>
        </p:spPr>
        <p:txBody>
          <a:bodyPr/>
          <a:lstStyle/>
          <a:p>
            <a:pPr>
              <a:buFont typeface="Arial" pitchFamily="34" charset="0"/>
              <a:buChar char="•"/>
            </a:pPr>
            <a:r>
              <a:rPr lang="en-US" sz="1600" dirty="0"/>
              <a:t> In IPv4, the host receives the IPv4 address of the default gateway either dynamically from Dynamic Host Configuration Protocol (DHCP) or configured manually</a:t>
            </a:r>
            <a:r>
              <a:rPr lang="en-US" sz="1600" dirty="0" smtClean="0"/>
              <a:t>.</a:t>
            </a:r>
          </a:p>
          <a:p>
            <a:pPr>
              <a:buFont typeface="Arial" pitchFamily="34" charset="0"/>
              <a:buChar char="•"/>
            </a:pPr>
            <a:r>
              <a:rPr lang="en-US" sz="1600" dirty="0" smtClean="0"/>
              <a:t> </a:t>
            </a:r>
            <a:r>
              <a:rPr lang="en-US" sz="1600" dirty="0"/>
              <a:t>In IPv6, the router advertises the default gateway address or the host can be configured manually.</a:t>
            </a:r>
          </a:p>
          <a:p>
            <a:pPr>
              <a:buFont typeface="Arial" pitchFamily="34" charset="0"/>
              <a:buChar char="•"/>
            </a:pPr>
            <a:r>
              <a:rPr lang="en-US" sz="1600" dirty="0"/>
              <a:t>Having a default gateway configured creates a default route in the routing table of the PC. </a:t>
            </a:r>
            <a:endParaRPr lang="en-US" sz="1600" dirty="0" smtClean="0"/>
          </a:p>
          <a:p>
            <a:pPr>
              <a:buFont typeface="Arial" pitchFamily="34" charset="0"/>
              <a:buChar char="•"/>
            </a:pPr>
            <a:r>
              <a:rPr lang="en-US" sz="1600" dirty="0" smtClean="0"/>
              <a:t>A </a:t>
            </a:r>
            <a:r>
              <a:rPr lang="en-US" sz="1600" dirty="0"/>
              <a:t>default route is the route or pathway your computer will take when it tries to contact a remote network.</a:t>
            </a:r>
          </a:p>
        </p:txBody>
      </p:sp>
      <p:pic>
        <p:nvPicPr>
          <p:cNvPr id="1229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557" r="6189" b="3262"/>
          <a:stretch/>
        </p:blipFill>
        <p:spPr bwMode="auto">
          <a:xfrm>
            <a:off x="3908083" y="895835"/>
            <a:ext cx="5094074" cy="242208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08083" y="3340750"/>
            <a:ext cx="5103127" cy="584775"/>
          </a:xfrm>
          <a:prstGeom prst="rect">
            <a:avLst/>
          </a:prstGeom>
          <a:noFill/>
        </p:spPr>
        <p:txBody>
          <a:bodyPr wrap="square" rtlCol="0">
            <a:spAutoFit/>
          </a:bodyPr>
          <a:lstStyle/>
          <a:p>
            <a:pPr algn="ctr"/>
            <a:r>
              <a:rPr lang="en-IN" sz="1600" dirty="0">
                <a:solidFill>
                  <a:schemeClr val="tx1">
                    <a:lumMod val="50000"/>
                  </a:schemeClr>
                </a:solidFill>
              </a:rPr>
              <a:t>PC1 and PC2 are configured with the IPv4 address of 192.168.10.1 as the default </a:t>
            </a:r>
            <a:r>
              <a:rPr lang="en-IN" sz="1600" dirty="0" smtClean="0">
                <a:solidFill>
                  <a:schemeClr val="tx1">
                    <a:lumMod val="50000"/>
                  </a:schemeClr>
                </a:solidFill>
              </a:rPr>
              <a:t>gateway</a:t>
            </a:r>
            <a:endParaRPr lang="en-IN"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1290830047"/>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Default Gateway</a:t>
            </a:r>
          </a:p>
          <a:p>
            <a:r>
              <a:rPr lang="en-US" dirty="0"/>
              <a:t>Host Routing Tables</a:t>
            </a:r>
          </a:p>
        </p:txBody>
      </p:sp>
      <p:sp>
        <p:nvSpPr>
          <p:cNvPr id="2" name="Content Placeholder 1"/>
          <p:cNvSpPr>
            <a:spLocks noGrp="1"/>
          </p:cNvSpPr>
          <p:nvPr>
            <p:ph idx="1"/>
          </p:nvPr>
        </p:nvSpPr>
        <p:spPr>
          <a:xfrm>
            <a:off x="144064" y="853263"/>
            <a:ext cx="8999936" cy="1772805"/>
          </a:xfrm>
        </p:spPr>
        <p:txBody>
          <a:bodyPr/>
          <a:lstStyle/>
          <a:p>
            <a:pPr>
              <a:buFont typeface="Arial" pitchFamily="34" charset="0"/>
              <a:buChar char="•"/>
            </a:pPr>
            <a:r>
              <a:rPr lang="en-US" sz="1600" dirty="0" smtClean="0"/>
              <a:t>On </a:t>
            </a:r>
            <a:r>
              <a:rPr lang="en-US" sz="1600" dirty="0"/>
              <a:t>a Windows host, the </a:t>
            </a:r>
            <a:r>
              <a:rPr lang="en-US" sz="1600" b="1" dirty="0"/>
              <a:t>route print</a:t>
            </a:r>
            <a:r>
              <a:rPr lang="en-US" sz="1600" dirty="0"/>
              <a:t> or </a:t>
            </a:r>
            <a:r>
              <a:rPr lang="en-US" sz="1600" b="1" dirty="0"/>
              <a:t>netstat -r</a:t>
            </a:r>
            <a:r>
              <a:rPr lang="en-US" sz="1600" dirty="0"/>
              <a:t> command can be used to display the host routing table. </a:t>
            </a:r>
            <a:r>
              <a:rPr lang="en-US" sz="1600" dirty="0" smtClean="0"/>
              <a:t>Both </a:t>
            </a:r>
            <a:r>
              <a:rPr lang="en-US" sz="1600" dirty="0"/>
              <a:t>commands generate the same output. </a:t>
            </a:r>
            <a:endParaRPr lang="en-US" sz="1600" dirty="0" smtClean="0"/>
          </a:p>
          <a:p>
            <a:pPr>
              <a:buFont typeface="Arial" pitchFamily="34" charset="0"/>
              <a:buChar char="•"/>
            </a:pPr>
            <a:r>
              <a:rPr lang="en-US" sz="1600" dirty="0" smtClean="0"/>
              <a:t>The </a:t>
            </a:r>
            <a:r>
              <a:rPr lang="en-US" sz="1600" dirty="0"/>
              <a:t>figure displays a sample topology and the output generated by the </a:t>
            </a:r>
            <a:r>
              <a:rPr lang="en-US" sz="1600" b="1" dirty="0" smtClean="0"/>
              <a:t>netstat </a:t>
            </a:r>
            <a:r>
              <a:rPr lang="en-US" sz="1600" b="1" dirty="0"/>
              <a:t>–r</a:t>
            </a:r>
            <a:r>
              <a:rPr lang="en-US" sz="1600" dirty="0"/>
              <a:t> command</a:t>
            </a:r>
            <a:r>
              <a:rPr lang="en-US" sz="1600" dirty="0" smtClean="0"/>
              <a:t>.</a:t>
            </a:r>
          </a:p>
          <a:p>
            <a:pPr>
              <a:buFont typeface="Arial" pitchFamily="34" charset="0"/>
              <a:buChar char="•"/>
            </a:pPr>
            <a:endParaRPr lang="en-US" sz="1600"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79243"/>
            <a:ext cx="8534400" cy="129115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662060154"/>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Default Gateway</a:t>
            </a:r>
          </a:p>
          <a:p>
            <a:r>
              <a:rPr lang="en-US" dirty="0"/>
              <a:t>Host Routing </a:t>
            </a:r>
            <a:r>
              <a:rPr lang="en-US" dirty="0" smtClean="0"/>
              <a:t>Tables (Contd.)</a:t>
            </a:r>
            <a:endParaRPr lang="en-US" dirty="0"/>
          </a:p>
        </p:txBody>
      </p:sp>
      <p:sp>
        <p:nvSpPr>
          <p:cNvPr id="2" name="Content Placeholder 1"/>
          <p:cNvSpPr>
            <a:spLocks noGrp="1"/>
          </p:cNvSpPr>
          <p:nvPr>
            <p:ph idx="1"/>
          </p:nvPr>
        </p:nvSpPr>
        <p:spPr>
          <a:xfrm>
            <a:off x="3330412" y="4190189"/>
            <a:ext cx="5710376" cy="300281"/>
          </a:xfrm>
        </p:spPr>
        <p:txBody>
          <a:bodyPr/>
          <a:lstStyle/>
          <a:p>
            <a:pPr marL="0" indent="0" algn="ctr">
              <a:buNone/>
            </a:pPr>
            <a:r>
              <a:rPr lang="en-US" sz="1600" dirty="0"/>
              <a:t>IPv4 Routing Table for PC1</a:t>
            </a:r>
          </a:p>
          <a:p>
            <a:pPr marL="0" indent="0" algn="ctr">
              <a:buNone/>
            </a:pPr>
            <a:endParaRPr lang="en-US" sz="1600" dirty="0" smtClean="0"/>
          </a:p>
          <a:p>
            <a:pPr marL="0" indent="0" algn="ctr">
              <a:buNone/>
            </a:pPr>
            <a:endParaRPr lang="en-US"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412" y="1311926"/>
            <a:ext cx="5710376" cy="286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p:nvPr/>
        </p:nvSpPr>
        <p:spPr>
          <a:xfrm>
            <a:off x="237630" y="2730523"/>
            <a:ext cx="3094042" cy="584775"/>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output only displays the IPv4 route </a:t>
            </a:r>
            <a:r>
              <a:rPr lang="en-US" sz="1600" i="1" dirty="0" smtClean="0">
                <a:solidFill>
                  <a:schemeClr val="tx1">
                    <a:lumMod val="50000"/>
                  </a:schemeClr>
                </a:solidFill>
              </a:rPr>
              <a:t>table.</a:t>
            </a:r>
            <a:endParaRPr lang="en-IN" sz="1600" i="1" dirty="0">
              <a:solidFill>
                <a:schemeClr val="tx1">
                  <a:lumMod val="50000"/>
                </a:schemeClr>
              </a:solidFill>
            </a:endParaRPr>
          </a:p>
        </p:txBody>
      </p:sp>
      <p:sp>
        <p:nvSpPr>
          <p:cNvPr id="7" name="Content Placeholder 1"/>
          <p:cNvSpPr txBox="1">
            <a:spLocks/>
          </p:cNvSpPr>
          <p:nvPr/>
        </p:nvSpPr>
        <p:spPr bwMode="auto">
          <a:xfrm>
            <a:off x="156152" y="820917"/>
            <a:ext cx="8884636" cy="150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IN" sz="1600" dirty="0" smtClean="0"/>
              <a:t>Entering the </a:t>
            </a:r>
            <a:r>
              <a:rPr lang="en-IN" sz="1600" b="1" dirty="0" smtClean="0"/>
              <a:t>netstat -r</a:t>
            </a:r>
            <a:r>
              <a:rPr lang="en-IN" sz="1600" dirty="0" smtClean="0"/>
              <a:t> command displays three sections related to the current TCP/IP network connections:</a:t>
            </a:r>
          </a:p>
          <a:p>
            <a:pPr lvl="2"/>
            <a:r>
              <a:rPr lang="en-IN" sz="1600" dirty="0" smtClean="0"/>
              <a:t>Interface List</a:t>
            </a:r>
          </a:p>
          <a:p>
            <a:pPr lvl="2"/>
            <a:r>
              <a:rPr lang="en-IN" sz="1600" dirty="0" smtClean="0"/>
              <a:t>IPv4 Route Table </a:t>
            </a:r>
          </a:p>
          <a:p>
            <a:pPr lvl="2"/>
            <a:r>
              <a:rPr lang="en-IN" sz="1600" dirty="0" smtClean="0"/>
              <a:t>IPv6 Route Table</a:t>
            </a:r>
          </a:p>
          <a:p>
            <a:pPr marL="0" indent="0">
              <a:buFont typeface="Wingdings" panose="05000000000000000000" pitchFamily="2" charset="2"/>
              <a:buNone/>
            </a:pPr>
            <a:endParaRPr lang="en-IN" sz="1800" dirty="0"/>
          </a:p>
        </p:txBody>
      </p:sp>
    </p:spTree>
    <p:custDataLst>
      <p:tags r:id="rId1"/>
    </p:custDataLst>
    <p:extLst>
      <p:ext uri="{BB962C8B-B14F-4D97-AF65-F5344CB8AC3E}">
        <p14:creationId xmlns:p14="http://schemas.microsoft.com/office/powerpoint/2010/main" val="848237885"/>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555" y="1538578"/>
            <a:ext cx="3667328" cy="1827620"/>
          </a:xfrm>
        </p:spPr>
        <p:txBody>
          <a:bodyPr/>
          <a:lstStyle/>
          <a:p>
            <a:r>
              <a:rPr lang="en-US" dirty="0" smtClean="0">
                <a:solidFill>
                  <a:schemeClr val="accent5">
                    <a:lumMod val="40000"/>
                    <a:lumOff val="60000"/>
                  </a:schemeClr>
                </a:solidFill>
              </a:rPr>
              <a:t>6.6 IPv6</a:t>
            </a:r>
            <a:r>
              <a:rPr lang="en-US" dirty="0">
                <a:solidFill>
                  <a:schemeClr val="accent5">
                    <a:lumMod val="40000"/>
                    <a:lumOff val="60000"/>
                  </a:schemeClr>
                </a:solidFill>
              </a:rPr>
              <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12768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3"/>
          <p:cNvSpPr>
            <a:spLocks noGrp="1" noChangeArrowheads="1"/>
          </p:cNvSpPr>
          <p:nvPr>
            <p:ph type="title"/>
          </p:nvPr>
        </p:nvSpPr>
        <p:spPr>
          <a:xfrm>
            <a:off x="1" y="41393"/>
            <a:ext cx="9144000" cy="568207"/>
          </a:xfrm>
        </p:spPr>
        <p:txBody>
          <a:bodyPr/>
          <a:lstStyle/>
          <a:p>
            <a:pPr eaLnBrk="1" hangingPunct="1"/>
            <a:r>
              <a:rPr lang="en-US" dirty="0"/>
              <a:t>Module 6</a:t>
            </a:r>
            <a:r>
              <a:rPr lang="en-US" dirty="0" smtClean="0"/>
              <a:t>: </a:t>
            </a:r>
            <a:r>
              <a:rPr lang="en-US" dirty="0"/>
              <a:t>Activities</a:t>
            </a:r>
          </a:p>
        </p:txBody>
      </p:sp>
      <p:sp>
        <p:nvSpPr>
          <p:cNvPr id="6147" name="Content Placeholder 34"/>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5" name="Table 3">
            <a:extLst>
              <a:ext uri="{FF2B5EF4-FFF2-40B4-BE49-F238E27FC236}">
                <a16:creationId xmlns:a16="http://schemas.microsoft.com/office/drawing/2014/main" id="{8E0D7341-0652-46A5-A6D2-B3043B81A147}"/>
              </a:ext>
            </a:extLst>
          </p:cNvPr>
          <p:cNvGraphicFramePr>
            <a:graphicFrameLocks/>
          </p:cNvGraphicFramePr>
          <p:nvPr>
            <p:extLst>
              <p:ext uri="{D42A27DB-BD31-4B8C-83A1-F6EECF244321}">
                <p14:modId xmlns:p14="http://schemas.microsoft.com/office/powerpoint/2010/main" val="643162072"/>
              </p:ext>
            </p:extLst>
          </p:nvPr>
        </p:nvGraphicFramePr>
        <p:xfrm>
          <a:off x="533400" y="1179979"/>
          <a:ext cx="8047892" cy="2504782"/>
        </p:xfrm>
        <a:graphic>
          <a:graphicData uri="http://schemas.openxmlformats.org/drawingml/2006/table">
            <a:tbl>
              <a:tblPr firstRow="1" bandRow="1">
                <a:tableStyleId>{5C22544A-7EE6-4342-B048-85BDC9FD1C3A}</a:tableStyleId>
              </a:tblPr>
              <a:tblGrid>
                <a:gridCol w="813734">
                  <a:extLst>
                    <a:ext uri="{9D8B030D-6E8A-4147-A177-3AD203B41FA5}">
                      <a16:colId xmlns:a16="http://schemas.microsoft.com/office/drawing/2014/main" val="20001"/>
                    </a:ext>
                  </a:extLst>
                </a:gridCol>
                <a:gridCol w="2305809">
                  <a:extLst>
                    <a:ext uri="{9D8B030D-6E8A-4147-A177-3AD203B41FA5}">
                      <a16:colId xmlns:a16="http://schemas.microsoft.com/office/drawing/2014/main" val="3156509146"/>
                    </a:ext>
                  </a:extLst>
                </a:gridCol>
                <a:gridCol w="3509390">
                  <a:extLst>
                    <a:ext uri="{9D8B030D-6E8A-4147-A177-3AD203B41FA5}">
                      <a16:colId xmlns:a16="http://schemas.microsoft.com/office/drawing/2014/main" val="20002"/>
                    </a:ext>
                  </a:extLst>
                </a:gridCol>
                <a:gridCol w="1418959">
                  <a:extLst>
                    <a:ext uri="{9D8B030D-6E8A-4147-A177-3AD203B41FA5}">
                      <a16:colId xmlns:a16="http://schemas.microsoft.com/office/drawing/2014/main" val="20003"/>
                    </a:ext>
                  </a:extLst>
                </a:gridCol>
              </a:tblGrid>
              <a:tr h="32020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Activity Type</a:t>
                      </a:r>
                    </a:p>
                  </a:txBody>
                  <a:tcPr marL="68580" marR="68580" marT="34290" marB="34290" anchor="ctr"/>
                </a:tc>
                <a:tc>
                  <a:txBody>
                    <a:bodyPr/>
                    <a:lstStyle/>
                    <a:p>
                      <a:pPr algn="ctr"/>
                      <a:r>
                        <a:rPr lang="en-US" sz="1100" dirty="0"/>
                        <a:t>Activity Name</a:t>
                      </a:r>
                    </a:p>
                  </a:txBody>
                  <a:tcPr marL="68580" marR="68580" marT="34290" marB="34290" anchor="ctr"/>
                </a:tc>
                <a:tc>
                  <a:txBody>
                    <a:bodyPr/>
                    <a:lstStyle/>
                    <a:p>
                      <a:pPr algn="ctr"/>
                      <a:r>
                        <a:rPr lang="en-US" sz="1100" dirty="0"/>
                        <a:t>Optional?</a:t>
                      </a:r>
                    </a:p>
                  </a:txBody>
                  <a:tcPr marL="68580" marR="68580" marT="34290" marB="34290" anchor="ctr"/>
                </a:tc>
                <a:extLst>
                  <a:ext uri="{0D108BD9-81ED-4DB2-BD59-A6C34878D82A}">
                    <a16:rowId xmlns:a16="http://schemas.microsoft.com/office/drawing/2014/main" val="10000"/>
                  </a:ext>
                </a:extLst>
              </a:tr>
              <a:tr h="253697">
                <a:tc>
                  <a:txBody>
                    <a:bodyPr/>
                    <a:lstStyle/>
                    <a:p>
                      <a:pPr algn="l"/>
                      <a:r>
                        <a:rPr lang="en-US" sz="1100" kern="1200" dirty="0" smtClean="0">
                          <a:solidFill>
                            <a:schemeClr val="dk1"/>
                          </a:solidFill>
                          <a:latin typeface="+mn-lt"/>
                          <a:ea typeface="+mn-ea"/>
                          <a:cs typeface="+mn-cs"/>
                        </a:rPr>
                        <a:t>6.1.4</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Check Your Understanding </a:t>
                      </a:r>
                      <a:endParaRPr lang="en-US" sz="1100" kern="1200" dirty="0">
                        <a:solidFill>
                          <a:schemeClr val="dk1"/>
                        </a:solidFill>
                        <a:latin typeface="+mn-lt"/>
                        <a:ea typeface="+mn-ea"/>
                        <a:cs typeface="+mn-cs"/>
                      </a:endParaRPr>
                    </a:p>
                  </a:txBody>
                  <a:tcPr marL="68580" marR="68580" marT="34290" marB="34290" anchor="ctr"/>
                </a:tc>
                <a:tc>
                  <a:txBody>
                    <a:bodyPr/>
                    <a:lstStyle/>
                    <a:p>
                      <a:r>
                        <a:rPr lang="en-US" sz="1100" dirty="0" smtClean="0"/>
                        <a:t>Ethernet Frame Fields</a:t>
                      </a:r>
                      <a:endParaRPr lang="en-US" sz="1100" dirty="0"/>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10001"/>
                  </a:ext>
                </a:extLst>
              </a:tr>
              <a:tr h="201666">
                <a:tc>
                  <a:txBody>
                    <a:bodyPr/>
                    <a:lstStyle/>
                    <a:p>
                      <a:pPr marL="0" algn="l" defTabSz="685777" rtl="0" eaLnBrk="1" latinLnBrk="0" hangingPunct="1"/>
                      <a:r>
                        <a:rPr lang="en-US" sz="1100" kern="1200" dirty="0" smtClean="0">
                          <a:solidFill>
                            <a:schemeClr val="dk1"/>
                          </a:solidFill>
                          <a:latin typeface="+mn-lt"/>
                          <a:ea typeface="+mn-ea"/>
                          <a:cs typeface="+mn-cs"/>
                        </a:rPr>
                        <a:t>6.2.1</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Animation</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IN" sz="1100" kern="1200" dirty="0" smtClean="0">
                          <a:solidFill>
                            <a:schemeClr val="dk1"/>
                          </a:solidFill>
                          <a:latin typeface="+mn-lt"/>
                          <a:ea typeface="+mn-ea"/>
                          <a:cs typeface="+mn-cs"/>
                        </a:rPr>
                        <a:t>The Network Layer</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2"/>
                  </a:ext>
                </a:extLst>
              </a:tr>
              <a:tr h="248376">
                <a:tc>
                  <a:txBody>
                    <a:bodyPr/>
                    <a:lstStyle/>
                    <a:p>
                      <a:pPr algn="l"/>
                      <a:r>
                        <a:rPr lang="en-US" sz="1100" kern="1200" dirty="0" smtClean="0">
                          <a:solidFill>
                            <a:schemeClr val="dk1"/>
                          </a:solidFill>
                          <a:latin typeface="+mn-lt"/>
                          <a:ea typeface="+mn-ea"/>
                          <a:cs typeface="+mn-cs"/>
                        </a:rPr>
                        <a:t>6.2.7</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Check Your Understanding </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IP Characteristics</a:t>
                      </a:r>
                      <a:endParaRPr lang="en-US" sz="1100" dirty="0"/>
                    </a:p>
                  </a:txBody>
                  <a:tcPr marL="68580" marR="68580" marT="34290" marB="34290" anchor="ctr"/>
                </a:tc>
                <a:tc>
                  <a:txBody>
                    <a:bodyPr/>
                    <a:lstStyle/>
                    <a:p>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3"/>
                  </a:ext>
                </a:extLst>
              </a:tr>
              <a:tr h="240511">
                <a:tc>
                  <a:txBody>
                    <a:bodyPr/>
                    <a:lstStyle/>
                    <a:p>
                      <a:pPr algn="l"/>
                      <a:r>
                        <a:rPr lang="en-US" sz="1100" kern="1200" dirty="0" smtClean="0">
                          <a:solidFill>
                            <a:schemeClr val="dk1"/>
                          </a:solidFill>
                          <a:latin typeface="+mn-lt"/>
                          <a:ea typeface="+mn-ea"/>
                          <a:cs typeface="+mn-cs"/>
                        </a:rPr>
                        <a:t> 6.2.10</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Check Your Understanding </a:t>
                      </a:r>
                      <a:endParaRPr lang="en-US" sz="1100" kern="1200" dirty="0">
                        <a:solidFill>
                          <a:schemeClr val="dk1"/>
                        </a:solidFill>
                        <a:latin typeface="+mn-lt"/>
                        <a:ea typeface="+mn-ea"/>
                        <a:cs typeface="+mn-cs"/>
                      </a:endParaRPr>
                    </a:p>
                  </a:txBody>
                  <a:tcPr marL="68580" marR="68580" marT="34290" marB="34290" anchor="ctr"/>
                </a:tc>
                <a:tc>
                  <a:txBody>
                    <a:bodyPr/>
                    <a:lstStyle/>
                    <a:p>
                      <a:r>
                        <a:rPr lang="en-US" sz="1100" kern="1200" dirty="0" smtClean="0">
                          <a:solidFill>
                            <a:schemeClr val="dk1"/>
                          </a:solidFill>
                          <a:latin typeface="+mn-lt"/>
                          <a:ea typeface="+mn-ea"/>
                          <a:cs typeface="+mn-cs"/>
                        </a:rPr>
                        <a:t>IPv4 Packet</a:t>
                      </a:r>
                      <a:endParaRPr lang="en-US" sz="1100" dirty="0"/>
                    </a:p>
                  </a:txBody>
                  <a:tcPr marL="68580" marR="68580" marT="34290" marB="34290" anchor="ctr"/>
                </a:tc>
                <a:tc>
                  <a:txBody>
                    <a:bodyPr/>
                    <a:lstStyle/>
                    <a:p>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4"/>
                  </a:ext>
                </a:extLst>
              </a:tr>
              <a:tr h="234561">
                <a:tc>
                  <a:txBody>
                    <a:bodyPr/>
                    <a:lstStyle/>
                    <a:p>
                      <a:pPr algn="l"/>
                      <a:r>
                        <a:rPr lang="en-US" sz="1100" kern="1200" dirty="0" smtClean="0">
                          <a:solidFill>
                            <a:schemeClr val="dk1"/>
                          </a:solidFill>
                          <a:latin typeface="+mn-lt"/>
                          <a:ea typeface="+mn-ea"/>
                          <a:cs typeface="+mn-cs"/>
                        </a:rPr>
                        <a:t>6.3.5</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Video</a:t>
                      </a:r>
                      <a:endParaRPr lang="en-US" sz="1100" kern="1200" dirty="0">
                        <a:solidFill>
                          <a:schemeClr val="dk1"/>
                        </a:solidFill>
                        <a:latin typeface="+mn-lt"/>
                        <a:ea typeface="+mn-ea"/>
                        <a:cs typeface="+mn-cs"/>
                      </a:endParaRPr>
                    </a:p>
                  </a:txBody>
                  <a:tcPr marL="68580" marR="68580" marT="34290" marB="34290" anchor="ctr"/>
                </a:tc>
                <a:tc>
                  <a:txBody>
                    <a:bodyPr/>
                    <a:lstStyle/>
                    <a:p>
                      <a:r>
                        <a:rPr lang="en-US" sz="1100" dirty="0" smtClean="0"/>
                        <a:t>Network, Host, and Broadcast Addresses</a:t>
                      </a:r>
                      <a:endParaRPr lang="en-US" sz="1100" dirty="0"/>
                    </a:p>
                  </a:txBody>
                  <a:tcPr marL="68580" marR="68580" marT="34290" marB="34290" anchor="ctr"/>
                </a:tc>
                <a:tc>
                  <a:txBody>
                    <a:bodyPr/>
                    <a:lstStyle/>
                    <a:p>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5"/>
                  </a:ext>
                </a:extLst>
              </a:tr>
              <a:tr h="260891">
                <a:tc>
                  <a:txBody>
                    <a:bodyPr/>
                    <a:lstStyle/>
                    <a:p>
                      <a:pPr algn="l"/>
                      <a:r>
                        <a:rPr lang="en-US" sz="1100" kern="1200" dirty="0" smtClean="0">
                          <a:solidFill>
                            <a:schemeClr val="dk1"/>
                          </a:solidFill>
                          <a:latin typeface="+mn-lt"/>
                          <a:ea typeface="+mn-ea"/>
                          <a:cs typeface="+mn-cs"/>
                        </a:rPr>
                        <a:t>6.3.7</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Check Your Understanding</a:t>
                      </a:r>
                    </a:p>
                  </a:txBody>
                  <a:tcPr marL="68580" marR="68580" marT="34290" marB="34290" anchor="ctr"/>
                </a:tc>
                <a:tc>
                  <a:txBody>
                    <a:bodyPr/>
                    <a:lstStyle/>
                    <a:p>
                      <a:r>
                        <a:rPr lang="en-US" sz="1100" dirty="0" smtClean="0"/>
                        <a:t>IPv4</a:t>
                      </a:r>
                      <a:r>
                        <a:rPr lang="en-US" sz="1100" baseline="0" dirty="0" smtClean="0"/>
                        <a:t> Address Structure</a:t>
                      </a:r>
                      <a:endParaRPr lang="en-US" sz="1100" dirty="0"/>
                    </a:p>
                  </a:txBody>
                  <a:tcPr marL="68580" marR="68580" marT="34290" marB="34290" anchor="ctr"/>
                </a:tc>
                <a:tc>
                  <a:txBody>
                    <a:bodyPr/>
                    <a:lstStyle/>
                    <a:p>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6"/>
                  </a:ext>
                </a:extLst>
              </a:tr>
              <a:tr h="226337">
                <a:tc>
                  <a:txBody>
                    <a:bodyPr/>
                    <a:lstStyle/>
                    <a:p>
                      <a:pPr algn="l"/>
                      <a:r>
                        <a:rPr lang="en-US" sz="1100" kern="1200" dirty="0" smtClean="0">
                          <a:solidFill>
                            <a:schemeClr val="dk1"/>
                          </a:solidFill>
                          <a:latin typeface="+mn-lt"/>
                          <a:ea typeface="+mn-ea"/>
                          <a:cs typeface="+mn-cs"/>
                        </a:rPr>
                        <a:t>6.5.5</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Check Your Understanding </a:t>
                      </a:r>
                      <a:endParaRPr lang="en-US" sz="1100" kern="1200" dirty="0">
                        <a:solidFill>
                          <a:schemeClr val="dk1"/>
                        </a:solidFill>
                        <a:latin typeface="+mn-lt"/>
                        <a:ea typeface="+mn-ea"/>
                        <a:cs typeface="+mn-cs"/>
                      </a:endParaRPr>
                    </a:p>
                  </a:txBody>
                  <a:tcPr marL="68580" marR="68580" marT="34290" marB="34290" anchor="ctr"/>
                </a:tc>
                <a:tc>
                  <a:txBody>
                    <a:bodyPr/>
                    <a:lstStyle/>
                    <a:p>
                      <a:r>
                        <a:rPr lang="en-US" sz="1100" dirty="0" smtClean="0"/>
                        <a:t>How a Host Routes</a:t>
                      </a:r>
                      <a:endParaRPr lang="en-US" sz="1100" dirty="0"/>
                    </a:p>
                  </a:txBody>
                  <a:tcPr marL="68580" marR="68580" marT="34290" marB="34290" anchor="ctr"/>
                </a:tc>
                <a:tc>
                  <a:txBody>
                    <a:bodyPr/>
                    <a:lstStyle/>
                    <a:p>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7"/>
                  </a:ext>
                </a:extLst>
              </a:tr>
              <a:tr h="198346">
                <a:tc>
                  <a:txBody>
                    <a:bodyPr/>
                    <a:lstStyle/>
                    <a:p>
                      <a:pPr marL="0" algn="l" defTabSz="685777" rtl="0" eaLnBrk="1" latinLnBrk="0" hangingPunct="1"/>
                      <a:r>
                        <a:rPr lang="en-US" sz="1100" kern="1200" dirty="0" smtClean="0">
                          <a:solidFill>
                            <a:schemeClr val="dk1"/>
                          </a:solidFill>
                          <a:latin typeface="+mn-lt"/>
                          <a:ea typeface="+mn-ea"/>
                          <a:cs typeface="+mn-cs"/>
                        </a:rPr>
                        <a:t>6.6.6</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Video</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smtClean="0">
                          <a:solidFill>
                            <a:schemeClr val="dk1"/>
                          </a:solidFill>
                          <a:latin typeface="+mn-lt"/>
                          <a:ea typeface="+mn-ea"/>
                          <a:cs typeface="+mn-cs"/>
                        </a:rPr>
                        <a:t>Layer 2 and Layer 3 Addressing</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8"/>
                  </a:ext>
                </a:extLst>
              </a:tr>
              <a:tr h="215623">
                <a:tc>
                  <a:txBody>
                    <a:bodyPr/>
                    <a:lstStyle/>
                    <a:p>
                      <a:pPr marL="0" algn="l" defTabSz="685777" rtl="0" eaLnBrk="1" latinLnBrk="0" hangingPunct="1"/>
                      <a:r>
                        <a:rPr lang="en-US" sz="1100" kern="1200" dirty="0" smtClean="0">
                          <a:solidFill>
                            <a:schemeClr val="dk1"/>
                          </a:solidFill>
                          <a:latin typeface="+mn-lt"/>
                          <a:ea typeface="+mn-ea"/>
                          <a:cs typeface="+mn-cs"/>
                        </a:rPr>
                        <a:t>6.6.7</a:t>
                      </a:r>
                      <a:endParaRPr lang="en-US" sz="1100" kern="1200" dirty="0">
                        <a:solidFill>
                          <a:schemeClr val="dk1"/>
                        </a:solidFill>
                        <a:latin typeface="+mn-lt"/>
                        <a:ea typeface="+mn-ea"/>
                        <a:cs typeface="+mn-cs"/>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Check Your Understanding </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smtClean="0">
                          <a:solidFill>
                            <a:schemeClr val="dk1"/>
                          </a:solidFill>
                          <a:latin typeface="+mn-lt"/>
                          <a:ea typeface="+mn-ea"/>
                          <a:cs typeface="+mn-cs"/>
                        </a:rPr>
                        <a:t>IPv6 Address Representation</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smtClean="0">
                          <a:solidFill>
                            <a:schemeClr val="dk1"/>
                          </a:solidFill>
                          <a:latin typeface="+mn-lt"/>
                          <a:ea typeface="+mn-ea"/>
                          <a:cs typeface="+mn-cs"/>
                        </a:rPr>
                        <a:t>Recommended</a:t>
                      </a:r>
                      <a:endParaRPr lang="en-US" sz="11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Need for IPv6</a:t>
            </a:r>
          </a:p>
        </p:txBody>
      </p:sp>
      <p:sp>
        <p:nvSpPr>
          <p:cNvPr id="2" name="Content Placeholder 1"/>
          <p:cNvSpPr>
            <a:spLocks noGrp="1"/>
          </p:cNvSpPr>
          <p:nvPr>
            <p:ph idx="1"/>
          </p:nvPr>
        </p:nvSpPr>
        <p:spPr>
          <a:xfrm>
            <a:off x="189331" y="762733"/>
            <a:ext cx="4527521" cy="3452042"/>
          </a:xfrm>
        </p:spPr>
        <p:txBody>
          <a:bodyPr/>
          <a:lstStyle/>
          <a:p>
            <a:pPr>
              <a:spcBef>
                <a:spcPts val="300"/>
              </a:spcBef>
              <a:spcAft>
                <a:spcPts val="300"/>
              </a:spcAft>
              <a:buFont typeface="Arial" pitchFamily="34" charset="0"/>
              <a:buChar char="•"/>
            </a:pPr>
            <a:r>
              <a:rPr lang="en-US" sz="1600" dirty="0"/>
              <a:t>IPv6 is designed to be the successor to IPv4</a:t>
            </a:r>
            <a:r>
              <a:rPr lang="en-US" sz="1600" dirty="0" smtClean="0"/>
              <a:t>.</a:t>
            </a:r>
          </a:p>
          <a:p>
            <a:pPr>
              <a:spcBef>
                <a:spcPts val="300"/>
              </a:spcBef>
              <a:spcAft>
                <a:spcPts val="300"/>
              </a:spcAft>
              <a:buFont typeface="Arial" pitchFamily="34" charset="0"/>
              <a:buChar char="•"/>
            </a:pPr>
            <a:r>
              <a:rPr lang="en-US" sz="1600" dirty="0" smtClean="0"/>
              <a:t>IPv6 </a:t>
            </a:r>
            <a:r>
              <a:rPr lang="en-US" sz="1600" dirty="0"/>
              <a:t>has a larger 128-bit address </a:t>
            </a:r>
            <a:r>
              <a:rPr lang="en-US" sz="1600" dirty="0" smtClean="0"/>
              <a:t>space, </a:t>
            </a:r>
            <a:r>
              <a:rPr lang="en-IN" sz="1600" dirty="0"/>
              <a:t>providing 340 </a:t>
            </a:r>
            <a:r>
              <a:rPr lang="en-IN" sz="1600" dirty="0" smtClean="0"/>
              <a:t>undecillion possible </a:t>
            </a:r>
            <a:r>
              <a:rPr lang="en-IN" sz="1600" dirty="0"/>
              <a:t>addresses</a:t>
            </a:r>
            <a:r>
              <a:rPr lang="en-IN" sz="1600" dirty="0" smtClean="0"/>
              <a:t>.</a:t>
            </a:r>
          </a:p>
          <a:p>
            <a:pPr>
              <a:spcBef>
                <a:spcPts val="300"/>
              </a:spcBef>
              <a:spcAft>
                <a:spcPts val="300"/>
              </a:spcAft>
              <a:buFont typeface="Arial" pitchFamily="34" charset="0"/>
              <a:buChar char="•"/>
            </a:pPr>
            <a:r>
              <a:rPr lang="en-US" sz="1600" dirty="0" smtClean="0"/>
              <a:t>Mobile </a:t>
            </a:r>
            <a:r>
              <a:rPr lang="en-US" sz="1600" dirty="0"/>
              <a:t>providers have been leading the way with the transition to IPv6. </a:t>
            </a:r>
            <a:endParaRPr lang="en-US" sz="1600" dirty="0" smtClean="0"/>
          </a:p>
          <a:p>
            <a:pPr>
              <a:spcBef>
                <a:spcPts val="300"/>
              </a:spcBef>
              <a:spcAft>
                <a:spcPts val="300"/>
              </a:spcAft>
              <a:buFont typeface="Arial" pitchFamily="34" charset="0"/>
              <a:buChar char="•"/>
            </a:pPr>
            <a:r>
              <a:rPr lang="en-US" sz="1600" dirty="0" smtClean="0"/>
              <a:t>Most </a:t>
            </a:r>
            <a:r>
              <a:rPr lang="en-US" sz="1600" dirty="0"/>
              <a:t>top ISPs and content providers such as YouTube, Facebook, and Netflix, have also made the transition.</a:t>
            </a:r>
          </a:p>
          <a:p>
            <a:pPr>
              <a:spcBef>
                <a:spcPts val="300"/>
              </a:spcBef>
              <a:spcAft>
                <a:spcPts val="300"/>
              </a:spcAft>
              <a:buFont typeface="Arial" pitchFamily="34" charset="0"/>
              <a:buChar char="•"/>
            </a:pPr>
            <a:r>
              <a:rPr lang="en-US" sz="1600" dirty="0"/>
              <a:t>Many companies like Microsoft, Facebook, and LinkedIn are transitioning to IPv6-only internally</a:t>
            </a:r>
            <a:r>
              <a:rPr lang="en-US" sz="1600" dirty="0" smtClean="0"/>
              <a:t>.</a:t>
            </a:r>
          </a:p>
          <a:p>
            <a:pPr>
              <a:spcBef>
                <a:spcPts val="300"/>
              </a:spcBef>
              <a:spcAft>
                <a:spcPts val="300"/>
              </a:spcAft>
              <a:buFont typeface="Arial" pitchFamily="34" charset="0"/>
              <a:buChar char="•"/>
            </a:pPr>
            <a:r>
              <a:rPr lang="en-IN" sz="1600" dirty="0"/>
              <a:t>The depletion of IPv4 address space has been the motivating factor for moving to IPv6. </a:t>
            </a:r>
          </a:p>
          <a:p>
            <a:pPr>
              <a:spcBef>
                <a:spcPts val="300"/>
              </a:spcBef>
              <a:spcAft>
                <a:spcPts val="300"/>
              </a:spcAft>
              <a:buFont typeface="Arial" pitchFamily="34" charset="0"/>
              <a:buChar char="•"/>
            </a:pPr>
            <a:endParaRPr lang="en-US" sz="1600" dirty="0"/>
          </a:p>
          <a:p>
            <a:pPr>
              <a:spcBef>
                <a:spcPts val="300"/>
              </a:spcBef>
              <a:spcAft>
                <a:spcPts val="300"/>
              </a:spcAft>
              <a:buFont typeface="Arial" pitchFamily="34" charset="0"/>
              <a:buChar char="•"/>
            </a:pPr>
            <a:endParaRPr lang="en-US" sz="1600" dirty="0" smtClean="0"/>
          </a:p>
        </p:txBody>
      </p:sp>
      <p:pic>
        <p:nvPicPr>
          <p:cNvPr id="1433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105" t="5755"/>
          <a:stretch/>
        </p:blipFill>
        <p:spPr bwMode="auto">
          <a:xfrm>
            <a:off x="4627068" y="888284"/>
            <a:ext cx="4394724" cy="25797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4608962" y="3503697"/>
            <a:ext cx="4394724" cy="338554"/>
          </a:xfrm>
          <a:prstGeom prst="rect">
            <a:avLst/>
          </a:prstGeom>
          <a:noFill/>
        </p:spPr>
        <p:txBody>
          <a:bodyPr wrap="square" rtlCol="0">
            <a:spAutoFit/>
          </a:bodyPr>
          <a:lstStyle/>
          <a:p>
            <a:pPr algn="ctr"/>
            <a:r>
              <a:rPr lang="en-IN" sz="1600" dirty="0">
                <a:solidFill>
                  <a:schemeClr val="tx1">
                    <a:lumMod val="50000"/>
                  </a:schemeClr>
                </a:solidFill>
              </a:rPr>
              <a:t>RIR IPv4 Exhaustion </a:t>
            </a:r>
            <a:r>
              <a:rPr lang="en-IN" sz="1600" dirty="0" smtClean="0">
                <a:solidFill>
                  <a:schemeClr val="tx1">
                    <a:lumMod val="50000"/>
                  </a:schemeClr>
                </a:solidFill>
              </a:rPr>
              <a:t>Dates</a:t>
            </a:r>
            <a:endParaRPr lang="en-IN"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3948692264"/>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Need for </a:t>
            </a:r>
            <a:r>
              <a:rPr lang="en-US" dirty="0" smtClean="0"/>
              <a:t>IPv6 (Contd.)</a:t>
            </a:r>
            <a:endParaRPr lang="en-US" dirty="0"/>
          </a:p>
        </p:txBody>
      </p:sp>
      <p:sp>
        <p:nvSpPr>
          <p:cNvPr id="2" name="Content Placeholder 1"/>
          <p:cNvSpPr>
            <a:spLocks noGrp="1"/>
          </p:cNvSpPr>
          <p:nvPr>
            <p:ph idx="1"/>
          </p:nvPr>
        </p:nvSpPr>
        <p:spPr>
          <a:xfrm>
            <a:off x="216491" y="798944"/>
            <a:ext cx="8708531" cy="3948153"/>
          </a:xfrm>
        </p:spPr>
        <p:txBody>
          <a:bodyPr/>
          <a:lstStyle/>
          <a:p>
            <a:pPr marL="0" indent="0">
              <a:buNone/>
            </a:pPr>
            <a:r>
              <a:rPr lang="en-US" sz="1600" b="1" dirty="0" smtClean="0">
                <a:solidFill>
                  <a:schemeClr val="tx1">
                    <a:lumMod val="50000"/>
                  </a:schemeClr>
                </a:solidFill>
              </a:rPr>
              <a:t>Internet </a:t>
            </a:r>
            <a:r>
              <a:rPr lang="en-US" sz="1600" b="1" dirty="0">
                <a:solidFill>
                  <a:schemeClr val="tx1">
                    <a:lumMod val="50000"/>
                  </a:schemeClr>
                </a:solidFill>
              </a:rPr>
              <a:t>of Things</a:t>
            </a:r>
            <a:endParaRPr lang="en-US" sz="1600" dirty="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The </a:t>
            </a:r>
            <a:r>
              <a:rPr lang="en-US" sz="1600" dirty="0">
                <a:solidFill>
                  <a:schemeClr val="tx1">
                    <a:lumMod val="50000"/>
                  </a:schemeClr>
                </a:solidFill>
              </a:rPr>
              <a:t>internet of today is more than email, web pages, and file transfers between computers. </a:t>
            </a:r>
            <a:endParaRPr lang="en-US" sz="1600" dirty="0" smtClean="0">
              <a:solidFill>
                <a:schemeClr val="tx1">
                  <a:lumMod val="50000"/>
                </a:schemeClr>
              </a:solidFill>
            </a:endParaRPr>
          </a:p>
          <a:p>
            <a:pPr>
              <a:buFont typeface="Arial" panose="020B0604020202020204" pitchFamily="34" charset="0"/>
              <a:buChar char="•"/>
            </a:pPr>
            <a:r>
              <a:rPr lang="en-US" sz="1600" dirty="0" smtClean="0">
                <a:solidFill>
                  <a:schemeClr val="tx1">
                    <a:lumMod val="50000"/>
                  </a:schemeClr>
                </a:solidFill>
              </a:rPr>
              <a:t>The </a:t>
            </a:r>
            <a:r>
              <a:rPr lang="en-US" sz="1600" dirty="0">
                <a:solidFill>
                  <a:schemeClr val="tx1">
                    <a:lumMod val="50000"/>
                  </a:schemeClr>
                </a:solidFill>
              </a:rPr>
              <a:t>evolving internet is becoming an Internet of Things (IoT). </a:t>
            </a:r>
            <a:endParaRPr lang="en-IN" sz="1600" dirty="0"/>
          </a:p>
          <a:p>
            <a:pPr>
              <a:buFont typeface="Arial" panose="020B0604020202020204" pitchFamily="34" charset="0"/>
              <a:buChar char="•"/>
            </a:pPr>
            <a:r>
              <a:rPr lang="en-IN" sz="1600" dirty="0"/>
              <a:t>C</a:t>
            </a:r>
            <a:r>
              <a:rPr lang="en-IN" sz="1600" dirty="0" smtClean="0"/>
              <a:t>omputers</a:t>
            </a:r>
            <a:r>
              <a:rPr lang="en-IN" sz="1600" dirty="0"/>
              <a:t>, tablets, and </a:t>
            </a:r>
            <a:r>
              <a:rPr lang="en-IN" sz="1600" dirty="0" smtClean="0"/>
              <a:t>smartphones will not be the only devices accessing the internet but there will also be </a:t>
            </a:r>
            <a:r>
              <a:rPr lang="en-US" sz="1600" dirty="0" smtClean="0">
                <a:solidFill>
                  <a:schemeClr val="tx1">
                    <a:lumMod val="50000"/>
                  </a:schemeClr>
                </a:solidFill>
              </a:rPr>
              <a:t>sensor-equipped</a:t>
            </a:r>
            <a:r>
              <a:rPr lang="en-US" sz="1600" dirty="0">
                <a:solidFill>
                  <a:schemeClr val="tx1">
                    <a:lumMod val="50000"/>
                  </a:schemeClr>
                </a:solidFill>
              </a:rPr>
              <a:t>, internet-ready devices of </a:t>
            </a:r>
            <a:r>
              <a:rPr lang="en-US" sz="1600" dirty="0" smtClean="0">
                <a:solidFill>
                  <a:schemeClr val="tx1">
                    <a:lumMod val="50000"/>
                  </a:schemeClr>
                </a:solidFill>
              </a:rPr>
              <a:t>tomorrow including </a:t>
            </a:r>
            <a:r>
              <a:rPr lang="en-US" sz="1600" dirty="0">
                <a:solidFill>
                  <a:schemeClr val="tx1">
                    <a:lumMod val="50000"/>
                  </a:schemeClr>
                </a:solidFill>
              </a:rPr>
              <a:t>everything from automobiles and biomedical devices, to household appliances and natural ecosystems.</a:t>
            </a:r>
          </a:p>
          <a:p>
            <a:pPr>
              <a:buFont typeface="Arial" panose="020B0604020202020204" pitchFamily="34" charset="0"/>
              <a:buChar char="•"/>
            </a:pPr>
            <a:r>
              <a:rPr lang="en-US" sz="1600" dirty="0">
                <a:solidFill>
                  <a:schemeClr val="tx1">
                    <a:lumMod val="50000"/>
                  </a:schemeClr>
                </a:solidFill>
              </a:rPr>
              <a:t>With an increasing internet population, a limited IPv4 address space, issues with NAT and the IoT, the time has come to begin the transition to IPv6.</a:t>
            </a:r>
          </a:p>
          <a:p>
            <a:endParaRPr lang="en-US" sz="1600" dirty="0">
              <a:solidFill>
                <a:schemeClr val="tx1">
                  <a:lumMod val="50000"/>
                </a:schemeClr>
              </a:solidFill>
            </a:endParaRPr>
          </a:p>
        </p:txBody>
      </p:sp>
    </p:spTree>
    <p:custDataLst>
      <p:tags r:id="rId1"/>
    </p:custDataLst>
    <p:extLst>
      <p:ext uri="{BB962C8B-B14F-4D97-AF65-F5344CB8AC3E}">
        <p14:creationId xmlns:p14="http://schemas.microsoft.com/office/powerpoint/2010/main" val="98704912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IPv6 Addressing Formats</a:t>
            </a:r>
          </a:p>
        </p:txBody>
      </p:sp>
      <p:sp>
        <p:nvSpPr>
          <p:cNvPr id="2" name="Content Placeholder 1"/>
          <p:cNvSpPr>
            <a:spLocks noGrp="1"/>
          </p:cNvSpPr>
          <p:nvPr>
            <p:ph idx="1"/>
          </p:nvPr>
        </p:nvSpPr>
        <p:spPr>
          <a:xfrm>
            <a:off x="144067" y="798944"/>
            <a:ext cx="4086289" cy="3948153"/>
          </a:xfrm>
        </p:spPr>
        <p:txBody>
          <a:bodyPr/>
          <a:lstStyle/>
          <a:p>
            <a:pPr>
              <a:buFont typeface="Arial" pitchFamily="34" charset="0"/>
              <a:buChar char="•"/>
            </a:pPr>
            <a:r>
              <a:rPr lang="en-US" sz="1600" dirty="0" smtClean="0"/>
              <a:t>IPv6 </a:t>
            </a:r>
            <a:r>
              <a:rPr lang="en-US" sz="1600" dirty="0"/>
              <a:t>addresses are 128 bits in length and written as a string of hexadecimal values</a:t>
            </a:r>
            <a:r>
              <a:rPr lang="en-US" sz="1600" dirty="0" smtClean="0"/>
              <a:t>.</a:t>
            </a:r>
          </a:p>
          <a:p>
            <a:pPr>
              <a:buFont typeface="Arial" pitchFamily="34" charset="0"/>
              <a:buChar char="•"/>
            </a:pPr>
            <a:r>
              <a:rPr lang="en-US" sz="1600" dirty="0" smtClean="0"/>
              <a:t>Every </a:t>
            </a:r>
            <a:r>
              <a:rPr lang="en-US" sz="1600" dirty="0"/>
              <a:t>four bits is represented by a single hexadecimal </a:t>
            </a:r>
            <a:r>
              <a:rPr lang="en-US" sz="1600" dirty="0" smtClean="0"/>
              <a:t>digit </a:t>
            </a:r>
            <a:r>
              <a:rPr lang="en-US" sz="1600" dirty="0"/>
              <a:t>for a total of 32 hexadecimal </a:t>
            </a:r>
            <a:r>
              <a:rPr lang="en-US" sz="1600" dirty="0" smtClean="0"/>
              <a:t>values.</a:t>
            </a:r>
          </a:p>
          <a:p>
            <a:pPr>
              <a:buFont typeface="Arial" pitchFamily="34" charset="0"/>
              <a:buChar char="•"/>
            </a:pPr>
            <a:r>
              <a:rPr lang="en-US" sz="1600" dirty="0" smtClean="0"/>
              <a:t>IPv6 </a:t>
            </a:r>
            <a:r>
              <a:rPr lang="en-US" sz="1600" dirty="0"/>
              <a:t>addresses are not case-sensitive and can be written in either lowercase or uppercase.</a:t>
            </a:r>
          </a:p>
          <a:p>
            <a:endParaRPr lang="en-US" sz="1600" dirty="0" smtClean="0"/>
          </a:p>
          <a:p>
            <a:endParaRPr lang="en-US" sz="1600" dirty="0"/>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614" y="916755"/>
            <a:ext cx="4692580" cy="329927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p:cNvSpPr/>
          <p:nvPr/>
        </p:nvSpPr>
        <p:spPr>
          <a:xfrm>
            <a:off x="4103614" y="4256466"/>
            <a:ext cx="4692580" cy="338554"/>
          </a:xfrm>
          <a:prstGeom prst="rect">
            <a:avLst/>
          </a:prstGeom>
        </p:spPr>
        <p:txBody>
          <a:bodyPr wrap="square">
            <a:spAutoFit/>
          </a:bodyPr>
          <a:lstStyle/>
          <a:p>
            <a:pPr algn="ctr"/>
            <a:r>
              <a:rPr lang="en-US" sz="1600" dirty="0">
                <a:solidFill>
                  <a:srgbClr val="000000"/>
                </a:solidFill>
                <a:latin typeface="+mn-lt"/>
                <a:ea typeface="ＭＳ Ｐゴシック" charset="0"/>
                <a:cs typeface="CiscoSans"/>
              </a:rPr>
              <a:t>16-bit Segments or Hextets</a:t>
            </a:r>
          </a:p>
        </p:txBody>
      </p:sp>
    </p:spTree>
    <p:custDataLst>
      <p:tags r:id="rId1"/>
    </p:custDataLst>
    <p:extLst>
      <p:ext uri="{BB962C8B-B14F-4D97-AF65-F5344CB8AC3E}">
        <p14:creationId xmlns:p14="http://schemas.microsoft.com/office/powerpoint/2010/main" val="1629041045"/>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IPv6 Addressing </a:t>
            </a:r>
            <a:r>
              <a:rPr lang="en-US" dirty="0" smtClean="0"/>
              <a:t>Formats (Contd.)</a:t>
            </a:r>
            <a:endParaRPr lang="en-US" dirty="0"/>
          </a:p>
        </p:txBody>
      </p:sp>
      <p:sp>
        <p:nvSpPr>
          <p:cNvPr id="2" name="Content Placeholder 1"/>
          <p:cNvSpPr>
            <a:spLocks noGrp="1"/>
          </p:cNvSpPr>
          <p:nvPr>
            <p:ph idx="1"/>
          </p:nvPr>
        </p:nvSpPr>
        <p:spPr>
          <a:xfrm>
            <a:off x="144067" y="798944"/>
            <a:ext cx="8698376" cy="3948153"/>
          </a:xfrm>
        </p:spPr>
        <p:txBody>
          <a:bodyPr/>
          <a:lstStyle/>
          <a:p>
            <a:pPr marL="0" indent="0">
              <a:spcBef>
                <a:spcPts val="300"/>
              </a:spcBef>
              <a:spcAft>
                <a:spcPts val="300"/>
              </a:spcAft>
              <a:buNone/>
            </a:pPr>
            <a:r>
              <a:rPr lang="en-US" sz="1600" b="1" dirty="0"/>
              <a:t>Preferred Format</a:t>
            </a:r>
            <a:endParaRPr lang="en-US" sz="1600" dirty="0"/>
          </a:p>
          <a:p>
            <a:pPr>
              <a:spcBef>
                <a:spcPts val="300"/>
              </a:spcBef>
              <a:spcAft>
                <a:spcPts val="300"/>
              </a:spcAft>
              <a:buFont typeface="Arial" pitchFamily="34" charset="0"/>
              <a:buChar char="•"/>
            </a:pPr>
            <a:r>
              <a:rPr lang="en-US" sz="1600" dirty="0" smtClean="0"/>
              <a:t>The preferred </a:t>
            </a:r>
            <a:r>
              <a:rPr lang="en-US" sz="1600" dirty="0"/>
              <a:t>format for writing an IPv6 address is x:x:x:x:x:x:x:x, with each “x” consisting of four hexadecimal values. </a:t>
            </a:r>
            <a:endParaRPr lang="en-US" sz="1600" dirty="0" smtClean="0"/>
          </a:p>
          <a:p>
            <a:pPr>
              <a:spcBef>
                <a:spcPts val="300"/>
              </a:spcBef>
              <a:spcAft>
                <a:spcPts val="300"/>
              </a:spcAft>
              <a:buFont typeface="Arial" pitchFamily="34" charset="0"/>
              <a:buChar char="•"/>
            </a:pPr>
            <a:r>
              <a:rPr lang="en-US" sz="1600" dirty="0" smtClean="0"/>
              <a:t>Each </a:t>
            </a:r>
            <a:r>
              <a:rPr lang="en-US" sz="1600" dirty="0"/>
              <a:t>“x” is a single hextet which is 16 bits or four hexadecimal digits.</a:t>
            </a:r>
          </a:p>
          <a:p>
            <a:pPr marL="0" indent="0">
              <a:spcBef>
                <a:spcPts val="300"/>
              </a:spcBef>
              <a:spcAft>
                <a:spcPts val="300"/>
              </a:spcAft>
              <a:buNone/>
            </a:pPr>
            <a:r>
              <a:rPr lang="en-US" sz="1600" b="1" dirty="0"/>
              <a:t>E</a:t>
            </a:r>
            <a:r>
              <a:rPr lang="en-US" sz="1600" b="1" dirty="0" smtClean="0"/>
              <a:t>xamples </a:t>
            </a:r>
            <a:r>
              <a:rPr lang="en-US" sz="1600" b="1" dirty="0"/>
              <a:t>of IPv6 addresses in the preferred </a:t>
            </a:r>
            <a:r>
              <a:rPr lang="en-US" sz="1600" b="1" dirty="0" smtClean="0"/>
              <a:t>format</a:t>
            </a:r>
            <a:endParaRPr lang="en-US" sz="1600" b="1" dirty="0"/>
          </a:p>
          <a:p>
            <a:pPr marL="0" indent="0">
              <a:buNone/>
            </a:pPr>
            <a:endParaRPr lang="en-US" sz="1600"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02" y="2349110"/>
            <a:ext cx="8750916" cy="212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20604055"/>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Rule 1 - Omit Leading Zeros</a:t>
            </a:r>
          </a:p>
        </p:txBody>
      </p:sp>
      <p:sp>
        <p:nvSpPr>
          <p:cNvPr id="2" name="Content Placeholder 1"/>
          <p:cNvSpPr>
            <a:spLocks noGrp="1"/>
          </p:cNvSpPr>
          <p:nvPr>
            <p:ph idx="1"/>
          </p:nvPr>
        </p:nvSpPr>
        <p:spPr>
          <a:xfrm>
            <a:off x="144067" y="771785"/>
            <a:ext cx="8698376" cy="2306395"/>
          </a:xfrm>
        </p:spPr>
        <p:txBody>
          <a:bodyPr/>
          <a:lstStyle/>
          <a:p>
            <a:pPr>
              <a:spcBef>
                <a:spcPts val="300"/>
              </a:spcBef>
              <a:spcAft>
                <a:spcPts val="300"/>
              </a:spcAft>
              <a:buFont typeface="Arial" panose="020B0604020202020204" pitchFamily="34" charset="0"/>
              <a:buChar char="•"/>
            </a:pPr>
            <a:r>
              <a:rPr lang="en-US" sz="1600" b="1" dirty="0" smtClean="0"/>
              <a:t>Rule 1: </a:t>
            </a:r>
            <a:r>
              <a:rPr lang="en-US" sz="1600" dirty="0" smtClean="0"/>
              <a:t>Omit </a:t>
            </a:r>
            <a:r>
              <a:rPr lang="en-US" sz="1600" dirty="0"/>
              <a:t>any leading 0s (zeros) in any hextet. </a:t>
            </a:r>
          </a:p>
          <a:p>
            <a:pPr>
              <a:spcBef>
                <a:spcPts val="300"/>
              </a:spcBef>
              <a:spcAft>
                <a:spcPts val="300"/>
              </a:spcAft>
              <a:buFont typeface="Arial" panose="020B0604020202020204" pitchFamily="34" charset="0"/>
              <a:buChar char="•"/>
            </a:pPr>
            <a:r>
              <a:rPr lang="en-US" sz="1600" dirty="0" smtClean="0"/>
              <a:t>The </a:t>
            </a:r>
            <a:r>
              <a:rPr lang="en-IN" sz="1600" dirty="0"/>
              <a:t>four examples of ways to omit leading zeros:</a:t>
            </a:r>
            <a:endParaRPr lang="en-US" sz="1600" dirty="0" smtClean="0"/>
          </a:p>
          <a:p>
            <a:pPr marL="442913" indent="-171450">
              <a:spcBef>
                <a:spcPts val="300"/>
              </a:spcBef>
              <a:spcAft>
                <a:spcPts val="300"/>
              </a:spcAft>
              <a:buFont typeface="Arial" panose="020B0604020202020204" pitchFamily="34" charset="0"/>
              <a:buChar char="•"/>
            </a:pPr>
            <a:r>
              <a:rPr lang="en-IN" sz="1600" dirty="0" smtClean="0"/>
              <a:t>01ab</a:t>
            </a:r>
            <a:r>
              <a:rPr lang="en-IN" sz="1600" dirty="0"/>
              <a:t>  </a:t>
            </a:r>
            <a:r>
              <a:rPr lang="en-US" sz="1600" dirty="0" smtClean="0"/>
              <a:t>can be represented as 1ab</a:t>
            </a:r>
          </a:p>
          <a:p>
            <a:pPr lvl="2"/>
            <a:r>
              <a:rPr lang="en-US" sz="1600" dirty="0" smtClean="0"/>
              <a:t>09f0 </a:t>
            </a:r>
            <a:r>
              <a:rPr lang="en-US" sz="1600" dirty="0"/>
              <a:t>can be represented as 9f0</a:t>
            </a:r>
          </a:p>
          <a:p>
            <a:pPr lvl="2"/>
            <a:r>
              <a:rPr lang="en-US" sz="1600" dirty="0"/>
              <a:t>0a00 can be represented as a00</a:t>
            </a:r>
          </a:p>
          <a:p>
            <a:pPr lvl="2"/>
            <a:r>
              <a:rPr lang="en-US" sz="1600" dirty="0"/>
              <a:t>00ab can be represented as </a:t>
            </a:r>
            <a:r>
              <a:rPr lang="en-US" sz="1600" dirty="0" smtClean="0"/>
              <a:t>ab</a:t>
            </a:r>
          </a:p>
          <a:p>
            <a:pPr marL="180975" lvl="2" indent="-180975"/>
            <a:r>
              <a:rPr lang="en-IN" sz="1600" dirty="0"/>
              <a:t>This rule only applies to leading 0s, NOT to trailing 0s, otherwise the address would be ambiguous. </a:t>
            </a:r>
            <a:r>
              <a:rPr lang="en-US" sz="1600" dirty="0" smtClean="0"/>
              <a:t>01ab. For example, refer to the below table.			</a:t>
            </a:r>
            <a:endParaRPr lang="en-US" sz="1600" b="1" dirty="0"/>
          </a:p>
          <a:p>
            <a:pPr>
              <a:spcBef>
                <a:spcPts val="300"/>
              </a:spcBef>
              <a:spcAft>
                <a:spcPts val="300"/>
              </a:spcAft>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107763170"/>
              </p:ext>
            </p:extLst>
          </p:nvPr>
        </p:nvGraphicFramePr>
        <p:xfrm>
          <a:off x="464745" y="3373491"/>
          <a:ext cx="7420824" cy="1112520"/>
        </p:xfrm>
        <a:graphic>
          <a:graphicData uri="http://schemas.openxmlformats.org/drawingml/2006/table">
            <a:tbl>
              <a:tblPr firstRow="1" bandRow="1">
                <a:tableStyleId>{5C22544A-7EE6-4342-B048-85BDC9FD1C3A}</a:tableStyleId>
              </a:tblPr>
              <a:tblGrid>
                <a:gridCol w="1373109">
                  <a:extLst>
                    <a:ext uri="{9D8B030D-6E8A-4147-A177-3AD203B41FA5}">
                      <a16:colId xmlns:a16="http://schemas.microsoft.com/office/drawing/2014/main" val="20000"/>
                    </a:ext>
                  </a:extLst>
                </a:gridCol>
                <a:gridCol w="6047715">
                  <a:extLst>
                    <a:ext uri="{9D8B030D-6E8A-4147-A177-3AD203B41FA5}">
                      <a16:colId xmlns:a16="http://schemas.microsoft.com/office/drawing/2014/main" val="20001"/>
                    </a:ext>
                  </a:extLst>
                </a:gridCol>
              </a:tblGrid>
              <a:tr h="370840">
                <a:tc>
                  <a:txBody>
                    <a:bodyPr/>
                    <a:lstStyle/>
                    <a:p>
                      <a:pPr algn="ctr" fontAlgn="ctr"/>
                      <a:r>
                        <a:rPr lang="en-IN" dirty="0">
                          <a:effectLst/>
                        </a:rPr>
                        <a:t>Type</a:t>
                      </a:r>
                    </a:p>
                  </a:txBody>
                  <a:tcPr marL="27214" marR="27214" marT="27214" marB="27214" anchor="ctr"/>
                </a:tc>
                <a:tc>
                  <a:txBody>
                    <a:bodyPr/>
                    <a:lstStyle/>
                    <a:p>
                      <a:pPr algn="ctr" fontAlgn="ctr"/>
                      <a:r>
                        <a:rPr lang="en-IN" dirty="0">
                          <a:effectLst/>
                        </a:rPr>
                        <a:t>Format</a:t>
                      </a:r>
                    </a:p>
                  </a:txBody>
                  <a:tcPr marL="27214" marR="27214" marT="27214" marB="27214" anchor="ctr"/>
                </a:tc>
                <a:extLst>
                  <a:ext uri="{0D108BD9-81ED-4DB2-BD59-A6C34878D82A}">
                    <a16:rowId xmlns:a16="http://schemas.microsoft.com/office/drawing/2014/main" val="10000"/>
                  </a:ext>
                </a:extLst>
              </a:tr>
              <a:tr h="370840">
                <a:tc>
                  <a:txBody>
                    <a:bodyPr/>
                    <a:lstStyle/>
                    <a:p>
                      <a:pPr fontAlgn="ctr"/>
                      <a:r>
                        <a:rPr lang="en-IN" b="0" dirty="0">
                          <a:effectLst/>
                        </a:rPr>
                        <a:t>Preferred</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p>
                  </a:txBody>
                  <a:tcPr marL="27214" marR="27214" marT="27214" marB="27214" anchor="ctr"/>
                </a:tc>
                <a:extLst>
                  <a:ext uri="{0D108BD9-81ED-4DB2-BD59-A6C34878D82A}">
                    <a16:rowId xmlns:a16="http://schemas.microsoft.com/office/drawing/2014/main" val="10001"/>
                  </a:ext>
                </a:extLst>
              </a:tr>
              <a:tr h="370840">
                <a:tc>
                  <a:txBody>
                    <a:bodyPr/>
                    <a:lstStyle/>
                    <a:p>
                      <a:pPr fontAlgn="ctr"/>
                      <a:r>
                        <a:rPr lang="en-IN" b="0" dirty="0">
                          <a:effectLst/>
                        </a:rPr>
                        <a:t>No leading 0s</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db8 : 0 : 1111 : 0 : 0 : 0 : 200</a:t>
                      </a:r>
                    </a:p>
                  </a:txBody>
                  <a:tcPr marL="27214" marR="27214" marT="27214" marB="27214" anchor="ct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650741417"/>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smtClean="0"/>
              <a:t>Rule </a:t>
            </a:r>
            <a:r>
              <a:rPr lang="en-US" dirty="0"/>
              <a:t>2 - Double Colon</a:t>
            </a:r>
          </a:p>
        </p:txBody>
      </p:sp>
      <p:sp>
        <p:nvSpPr>
          <p:cNvPr id="2" name="Content Placeholder 1"/>
          <p:cNvSpPr>
            <a:spLocks noGrp="1"/>
          </p:cNvSpPr>
          <p:nvPr>
            <p:ph idx="1"/>
          </p:nvPr>
        </p:nvSpPr>
        <p:spPr>
          <a:xfrm>
            <a:off x="189332" y="762732"/>
            <a:ext cx="8972774" cy="2460299"/>
          </a:xfrm>
        </p:spPr>
        <p:txBody>
          <a:bodyPr/>
          <a:lstStyle/>
          <a:p>
            <a:pPr marL="0" indent="0">
              <a:spcBef>
                <a:spcPts val="300"/>
              </a:spcBef>
              <a:spcAft>
                <a:spcPts val="300"/>
              </a:spcAft>
              <a:buNone/>
            </a:pPr>
            <a:r>
              <a:rPr lang="en-US" sz="1600" b="1" dirty="0" smtClean="0"/>
              <a:t>Rule 2: </a:t>
            </a:r>
            <a:r>
              <a:rPr lang="en-US" sz="1600" dirty="0"/>
              <a:t>D</a:t>
            </a:r>
            <a:r>
              <a:rPr lang="en-US" sz="1600" dirty="0" smtClean="0"/>
              <a:t>ouble </a:t>
            </a:r>
            <a:r>
              <a:rPr lang="en-US" sz="1600" dirty="0"/>
              <a:t>colon (::) can replace any single, contiguous string of one or more 16-bit hextets consisting of all zeros. </a:t>
            </a:r>
            <a:endParaRPr lang="en-US" sz="1600" b="1" dirty="0" smtClean="0"/>
          </a:p>
          <a:p>
            <a:pPr>
              <a:spcBef>
                <a:spcPts val="300"/>
              </a:spcBef>
              <a:spcAft>
                <a:spcPts val="300"/>
              </a:spcAft>
              <a:buFont typeface="Arial" pitchFamily="34" charset="0"/>
              <a:buChar char="•"/>
            </a:pPr>
            <a:r>
              <a:rPr lang="en-US" sz="1600" b="1" dirty="0" smtClean="0"/>
              <a:t>Example:</a:t>
            </a:r>
            <a:r>
              <a:rPr lang="en-US" sz="1600" dirty="0" smtClean="0"/>
              <a:t> 2001:db8:cafe:1:0:0:0:1 could </a:t>
            </a:r>
            <a:r>
              <a:rPr lang="en-US" sz="1600" dirty="0"/>
              <a:t>be represented as 2001:db8:cafe:1::1. </a:t>
            </a:r>
            <a:endParaRPr lang="en-US" sz="1600" dirty="0" smtClean="0"/>
          </a:p>
          <a:p>
            <a:pPr>
              <a:spcBef>
                <a:spcPts val="300"/>
              </a:spcBef>
              <a:spcAft>
                <a:spcPts val="300"/>
              </a:spcAft>
              <a:buFont typeface="Arial" pitchFamily="34" charset="0"/>
              <a:buChar char="•"/>
            </a:pPr>
            <a:r>
              <a:rPr lang="en-US" sz="1600" dirty="0" smtClean="0"/>
              <a:t>The </a:t>
            </a:r>
            <a:r>
              <a:rPr lang="en-US" sz="1600" dirty="0"/>
              <a:t>double colon (::) is used in place of the three all-0 hextets (0:0:0).</a:t>
            </a:r>
          </a:p>
          <a:p>
            <a:pPr>
              <a:spcBef>
                <a:spcPts val="300"/>
              </a:spcBef>
              <a:spcAft>
                <a:spcPts val="300"/>
              </a:spcAft>
              <a:buFont typeface="Arial" pitchFamily="34" charset="0"/>
              <a:buChar char="•"/>
            </a:pPr>
            <a:r>
              <a:rPr lang="en-US" sz="1600" dirty="0"/>
              <a:t>The double colon (::) can only be used once within an </a:t>
            </a:r>
            <a:r>
              <a:rPr lang="en-US" sz="1600" dirty="0" smtClean="0"/>
              <a:t>address.</a:t>
            </a:r>
          </a:p>
          <a:p>
            <a:pPr>
              <a:spcBef>
                <a:spcPts val="300"/>
              </a:spcBef>
              <a:spcAft>
                <a:spcPts val="300"/>
              </a:spcAft>
              <a:buFont typeface="Arial" pitchFamily="34" charset="0"/>
              <a:buChar char="•"/>
            </a:pPr>
            <a:r>
              <a:rPr lang="en-US" sz="1600" dirty="0" smtClean="0"/>
              <a:t>When </a:t>
            </a:r>
            <a:r>
              <a:rPr lang="en-US" sz="1600" dirty="0"/>
              <a:t>used with the omitting leading 0s technique, the notation of IPv6 address can often be greatly reduced. This is commonly known as the compressed format.</a:t>
            </a:r>
          </a:p>
          <a:p>
            <a:pPr>
              <a:spcBef>
                <a:spcPts val="300"/>
              </a:spcBef>
              <a:spcAft>
                <a:spcPts val="300"/>
              </a:spcAft>
              <a:buFont typeface="Arial" pitchFamily="34" charset="0"/>
              <a:buChar char="•"/>
            </a:pPr>
            <a:r>
              <a:rPr lang="en-US" sz="1600" b="1" dirty="0"/>
              <a:t>E</a:t>
            </a:r>
            <a:r>
              <a:rPr lang="en-US" sz="1600" b="1" dirty="0" smtClean="0"/>
              <a:t>xample of </a:t>
            </a:r>
            <a:r>
              <a:rPr lang="en-US" sz="1600" b="1" dirty="0"/>
              <a:t>incorrect use of the double colon: </a:t>
            </a:r>
            <a:r>
              <a:rPr lang="en-US" sz="1600" dirty="0"/>
              <a:t>2001:db8::abcd::1234</a:t>
            </a:r>
            <a:r>
              <a:rPr lang="en-US" sz="1600" dirty="0" smtClean="0"/>
              <a:t>. </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548099782"/>
              </p:ext>
            </p:extLst>
          </p:nvPr>
        </p:nvGraphicFramePr>
        <p:xfrm>
          <a:off x="464745" y="3319179"/>
          <a:ext cx="8452918" cy="1185627"/>
        </p:xfrm>
        <a:graphic>
          <a:graphicData uri="http://schemas.openxmlformats.org/drawingml/2006/table">
            <a:tbl>
              <a:tblPr firstRow="1" bandRow="1">
                <a:tableStyleId>{5C22544A-7EE6-4342-B048-85BDC9FD1C3A}</a:tableStyleId>
              </a:tblPr>
              <a:tblGrid>
                <a:gridCol w="1834835">
                  <a:extLst>
                    <a:ext uri="{9D8B030D-6E8A-4147-A177-3AD203B41FA5}">
                      <a16:colId xmlns:a16="http://schemas.microsoft.com/office/drawing/2014/main" val="20000"/>
                    </a:ext>
                  </a:extLst>
                </a:gridCol>
                <a:gridCol w="6618083">
                  <a:extLst>
                    <a:ext uri="{9D8B030D-6E8A-4147-A177-3AD203B41FA5}">
                      <a16:colId xmlns:a16="http://schemas.microsoft.com/office/drawing/2014/main" val="20001"/>
                    </a:ext>
                  </a:extLst>
                </a:gridCol>
              </a:tblGrid>
              <a:tr h="370840">
                <a:tc>
                  <a:txBody>
                    <a:bodyPr/>
                    <a:lstStyle/>
                    <a:p>
                      <a:pPr algn="ctr" fontAlgn="ctr"/>
                      <a:r>
                        <a:rPr lang="en-IN" dirty="0">
                          <a:effectLst/>
                        </a:rPr>
                        <a:t>Type</a:t>
                      </a:r>
                    </a:p>
                  </a:txBody>
                  <a:tcPr marL="27214" marR="27214" marT="27214" marB="27214" anchor="ctr"/>
                </a:tc>
                <a:tc>
                  <a:txBody>
                    <a:bodyPr/>
                    <a:lstStyle/>
                    <a:p>
                      <a:pPr algn="ctr" fontAlgn="ctr"/>
                      <a:r>
                        <a:rPr lang="en-IN" dirty="0">
                          <a:effectLst/>
                        </a:rPr>
                        <a:t>Format</a:t>
                      </a:r>
                    </a:p>
                  </a:txBody>
                  <a:tcPr marL="27214" marR="27214" marT="27214" marB="27214" anchor="ctr"/>
                </a:tc>
                <a:extLst>
                  <a:ext uri="{0D108BD9-81ED-4DB2-BD59-A6C34878D82A}">
                    <a16:rowId xmlns:a16="http://schemas.microsoft.com/office/drawing/2014/main" val="10000"/>
                  </a:ext>
                </a:extLst>
              </a:tr>
              <a:tr h="275395">
                <a:tc>
                  <a:txBody>
                    <a:bodyPr/>
                    <a:lstStyle/>
                    <a:p>
                      <a:pPr fontAlgn="ctr"/>
                      <a:r>
                        <a:rPr lang="en-IN" b="0" dirty="0">
                          <a:effectLst/>
                        </a:rPr>
                        <a:t>Preferred</a:t>
                      </a: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p>
                  </a:txBody>
                  <a:tcPr marL="27214" marR="27214" marT="27214" marB="27214" anchor="ctr"/>
                </a:tc>
                <a:extLst>
                  <a:ext uri="{0D108BD9-81ED-4DB2-BD59-A6C34878D82A}">
                    <a16:rowId xmlns:a16="http://schemas.microsoft.com/office/drawing/2014/main" val="10001"/>
                  </a:ext>
                </a:extLst>
              </a:tr>
              <a:tr h="244444">
                <a:tc>
                  <a:txBody>
                    <a:bodyPr/>
                    <a:lstStyle/>
                    <a:p>
                      <a:pPr fontAlgn="ctr"/>
                      <a:r>
                        <a:rPr lang="en-IN" b="0" dirty="0">
                          <a:effectLst/>
                        </a:rPr>
                        <a:t>Compressed/spaces</a:t>
                      </a: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db8 : 0 : 1111 : : 200</a:t>
                      </a:r>
                    </a:p>
                  </a:txBody>
                  <a:tcPr marL="27214" marR="27214" marT="27214" marB="27214" anchor="ctr"/>
                </a:tc>
                <a:extLst>
                  <a:ext uri="{0D108BD9-81ED-4DB2-BD59-A6C34878D82A}">
                    <a16:rowId xmlns:a16="http://schemas.microsoft.com/office/drawing/2014/main" val="10002"/>
                  </a:ext>
                </a:extLst>
              </a:tr>
              <a:tr h="271604">
                <a:tc>
                  <a:txBody>
                    <a:bodyPr/>
                    <a:lstStyle/>
                    <a:p>
                      <a:pPr fontAlgn="ctr"/>
                      <a:r>
                        <a:rPr lang="en-IN" b="0" dirty="0">
                          <a:effectLst/>
                        </a:rPr>
                        <a:t>Compressed</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2001:db8:0:1111::200</a:t>
                      </a:r>
                    </a:p>
                  </a:txBody>
                  <a:tcPr marL="27214" marR="27214" marT="27214" marB="27214"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119437702"/>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IPv6 Prefix Length</a:t>
            </a:r>
          </a:p>
        </p:txBody>
      </p:sp>
      <p:sp>
        <p:nvSpPr>
          <p:cNvPr id="2" name="Content Placeholder 1"/>
          <p:cNvSpPr>
            <a:spLocks noGrp="1"/>
          </p:cNvSpPr>
          <p:nvPr>
            <p:ph idx="1"/>
          </p:nvPr>
        </p:nvSpPr>
        <p:spPr>
          <a:xfrm>
            <a:off x="162173" y="753680"/>
            <a:ext cx="8881255" cy="312682"/>
          </a:xfrm>
        </p:spPr>
        <p:txBody>
          <a:bodyPr/>
          <a:lstStyle/>
          <a:p>
            <a:pPr>
              <a:buFont typeface="Arial" pitchFamily="34" charset="0"/>
              <a:buChar char="•"/>
            </a:pPr>
            <a:r>
              <a:rPr lang="en-US" sz="1600" dirty="0"/>
              <a:t>The </a:t>
            </a:r>
            <a:r>
              <a:rPr lang="en-US" sz="1600" dirty="0" smtClean="0"/>
              <a:t>prefix can be </a:t>
            </a:r>
            <a:r>
              <a:rPr lang="en-US" sz="1600" dirty="0"/>
              <a:t>identified by a dotted-decimal subnet mask or prefix length (slash notation</a:t>
            </a:r>
            <a:r>
              <a:rPr lang="en-US" sz="1600" dirty="0" smtClean="0"/>
              <a:t>).</a:t>
            </a:r>
          </a:p>
          <a:p>
            <a:pPr marL="0" indent="0">
              <a:buNone/>
            </a:pPr>
            <a:r>
              <a:rPr lang="en-US" sz="1600" dirty="0" smtClean="0"/>
              <a:t> </a:t>
            </a:r>
            <a:endParaRPr lang="en-US" sz="1400" dirty="0"/>
          </a:p>
        </p:txBody>
      </p:sp>
      <p:sp>
        <p:nvSpPr>
          <p:cNvPr id="4" name="Content Placeholder 3"/>
          <p:cNvSpPr txBox="1"/>
          <p:nvPr/>
        </p:nvSpPr>
        <p:spPr>
          <a:xfrm>
            <a:off x="162170" y="1057309"/>
            <a:ext cx="8981830" cy="1800493"/>
          </a:xfrm>
          <a:prstGeom prst="rect">
            <a:avLst/>
          </a:prstGeom>
          <a:noFill/>
        </p:spPr>
        <p:txBody>
          <a:bodyPr wrap="square" rtlCol="0">
            <a:spAutoFit/>
          </a:bodyPr>
          <a:lstStyle/>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For example, an IPv4 address of 192.168.1.10 with dotted-decimal subnet mask 255.255.255.0 is equivalent to 192.168.1.10/24.</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In IPv4 the /24 is called the </a:t>
            </a:r>
            <a:r>
              <a:rPr lang="en-US" sz="1600" dirty="0" smtClean="0">
                <a:solidFill>
                  <a:srgbClr val="000000"/>
                </a:solidFill>
              </a:rPr>
              <a:t>prefix, whereas in Pv6 </a:t>
            </a:r>
            <a:r>
              <a:rPr lang="en-US" sz="1600" dirty="0">
                <a:solidFill>
                  <a:srgbClr val="000000"/>
                </a:solidFill>
              </a:rPr>
              <a:t>it is called the prefix length. </a:t>
            </a:r>
          </a:p>
          <a:p>
            <a:pPr marL="285750" indent="-285750">
              <a:spcBef>
                <a:spcPts val="300"/>
              </a:spcBef>
              <a:spcAft>
                <a:spcPts val="300"/>
              </a:spcAft>
              <a:buClr>
                <a:schemeClr val="tx2"/>
              </a:buClr>
              <a:buFont typeface="Arial" panose="020B0604020202020204" pitchFamily="34" charset="0"/>
              <a:buChar char="•"/>
            </a:pPr>
            <a:r>
              <a:rPr lang="en-US" sz="1600" dirty="0" smtClean="0">
                <a:solidFill>
                  <a:srgbClr val="000000"/>
                </a:solidFill>
              </a:rPr>
              <a:t>Similar to IPv4, the </a:t>
            </a:r>
            <a:r>
              <a:rPr lang="en-US" sz="1600" dirty="0">
                <a:solidFill>
                  <a:srgbClr val="000000"/>
                </a:solidFill>
              </a:rPr>
              <a:t>prefix length is represented in slash notation and is used to indicate the network portion of an IPv6 </a:t>
            </a:r>
            <a:r>
              <a:rPr lang="en-US" sz="1600" dirty="0" smtClean="0">
                <a:solidFill>
                  <a:srgbClr val="000000"/>
                </a:solidFill>
              </a:rPr>
              <a:t>address. It can </a:t>
            </a:r>
            <a:r>
              <a:rPr lang="en-US" sz="1600" dirty="0">
                <a:solidFill>
                  <a:srgbClr val="000000"/>
                </a:solidFill>
              </a:rPr>
              <a:t>range from 0 to128.</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It is strongly recommended to use a 64-bit Interface ID for most networks</a:t>
            </a:r>
            <a:r>
              <a:rPr lang="en-US" sz="1600" dirty="0" smtClean="0">
                <a:solidFill>
                  <a:srgbClr val="000000"/>
                </a:solidFill>
              </a:rPr>
              <a:t>. </a:t>
            </a:r>
            <a:r>
              <a:rPr lang="en-US" sz="1600" b="1" dirty="0" smtClean="0">
                <a:solidFill>
                  <a:srgbClr val="000000"/>
                </a:solidFill>
              </a:rPr>
              <a:t>             </a:t>
            </a:r>
            <a:endParaRPr lang="en-US" sz="1400" dirty="0">
              <a:solidFill>
                <a:srgbClr val="000000"/>
              </a:solidFill>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410" y="2911355"/>
            <a:ext cx="4817990" cy="177695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1431998187"/>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smtClean="0"/>
              <a:t>IPv6</a:t>
            </a:r>
            <a:endParaRPr lang="en-US" sz="1600" dirty="0"/>
          </a:p>
          <a:p>
            <a:r>
              <a:rPr lang="en-US" dirty="0"/>
              <a:t>Video – Layer 2 and Layer 3 Addressing</a:t>
            </a:r>
          </a:p>
        </p:txBody>
      </p:sp>
      <p:sp>
        <p:nvSpPr>
          <p:cNvPr id="2" name="Content Placeholder 1"/>
          <p:cNvSpPr>
            <a:spLocks noGrp="1"/>
          </p:cNvSpPr>
          <p:nvPr>
            <p:ph idx="1"/>
          </p:nvPr>
        </p:nvSpPr>
        <p:spPr>
          <a:xfrm>
            <a:off x="198383" y="832679"/>
            <a:ext cx="8523278" cy="475378"/>
          </a:xfrm>
        </p:spPr>
        <p:txBody>
          <a:bodyPr/>
          <a:lstStyle/>
          <a:p>
            <a:pPr marL="0" indent="0">
              <a:buNone/>
            </a:pPr>
            <a:r>
              <a:rPr lang="en-US" sz="1600" dirty="0" smtClean="0">
                <a:solidFill>
                  <a:schemeClr val="tx1">
                    <a:lumMod val="50000"/>
                  </a:schemeClr>
                </a:solidFill>
              </a:rPr>
              <a:t>Watch the video to learn about Layer 2 and Layer 3 Addressing</a:t>
            </a:r>
            <a:endParaRPr lang="en-US" sz="1600" strike="sngStrike" dirty="0">
              <a:solidFill>
                <a:schemeClr val="tx1">
                  <a:lumMod val="50000"/>
                </a:schemeClr>
              </a:solidFill>
            </a:endParaRPr>
          </a:p>
          <a:p>
            <a:pPr marL="0" indent="0">
              <a:buNone/>
            </a:pPr>
            <a:endParaRPr lang="en-US" sz="1600" dirty="0" smtClean="0">
              <a:solidFill>
                <a:schemeClr val="tx1">
                  <a:lumMod val="50000"/>
                </a:schemeClr>
              </a:solidFill>
            </a:endParaRPr>
          </a:p>
          <a:p>
            <a:pPr marL="0" indent="0">
              <a:buNone/>
            </a:pPr>
            <a:endParaRPr lang="en-US" sz="1600" dirty="0">
              <a:solidFill>
                <a:schemeClr val="tx1">
                  <a:lumMod val="50000"/>
                </a:schemeClr>
              </a:solidFill>
            </a:endParaRP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734" t="8054" r="4191" b="23688"/>
          <a:stretch/>
        </p:blipFill>
        <p:spPr bwMode="auto">
          <a:xfrm>
            <a:off x="1542855" y="1317640"/>
            <a:ext cx="6527259" cy="312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27670175"/>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548" y="1598868"/>
            <a:ext cx="8537678" cy="1802391"/>
          </a:xfrm>
        </p:spPr>
        <p:txBody>
          <a:bodyPr/>
          <a:lstStyle/>
          <a:p>
            <a:r>
              <a:rPr lang="en-US" dirty="0" smtClean="0">
                <a:solidFill>
                  <a:schemeClr val="accent5">
                    <a:lumMod val="40000"/>
                    <a:lumOff val="60000"/>
                  </a:schemeClr>
                </a:solidFill>
              </a:rPr>
              <a:t>6.7 </a:t>
            </a:r>
            <a:r>
              <a:rPr lang="en-US" dirty="0">
                <a:solidFill>
                  <a:schemeClr val="accent5">
                    <a:lumMod val="40000"/>
                    <a:lumOff val="60000"/>
                  </a:schemeClr>
                </a:solidFill>
              </a:rPr>
              <a:t>Ethernet and IP Protocol 			 Summary</a:t>
            </a:r>
            <a:r>
              <a:rPr lang="en-US" dirty="0" smtClean="0">
                <a:solidFill>
                  <a:srgbClr val="FF0000"/>
                </a:solidFill>
              </a:rPr>
              <a:t>	</a:t>
            </a:r>
            <a:r>
              <a:rPr lang="en-US" dirty="0" smtClean="0">
                <a:solidFill>
                  <a:schemeClr val="accent5">
                    <a:lumMod val="40000"/>
                    <a:lumOff val="60000"/>
                  </a:schemeClr>
                </a:solidFill>
              </a:rPr>
              <a:t> </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266527464"/>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smtClean="0"/>
              <a:t>Ethernet and IP Protocol Summary</a:t>
            </a:r>
            <a:br>
              <a:rPr lang="en-US" sz="1600" dirty="0" smtClean="0"/>
            </a:br>
            <a:r>
              <a:rPr lang="en-US" dirty="0" smtClean="0"/>
              <a:t>What </a:t>
            </a:r>
            <a:r>
              <a:rPr lang="en-US" dirty="0"/>
              <a:t>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263">
              <a:buClr>
                <a:schemeClr val="tx2"/>
              </a:buClr>
              <a:buSzPct val="90000"/>
              <a:buFont typeface="Arial" pitchFamily="34" charset="0"/>
              <a:buChar char="•"/>
            </a:pPr>
            <a:r>
              <a:rPr lang="en-US" sz="1600" dirty="0" smtClean="0"/>
              <a:t>Ethernet </a:t>
            </a:r>
            <a:r>
              <a:rPr lang="en-US" sz="1600" dirty="0"/>
              <a:t>and wireless LANs (WLANs) are the two most popular LAN technologies</a:t>
            </a:r>
            <a:r>
              <a:rPr lang="en-US" sz="1600" dirty="0" smtClean="0"/>
              <a:t>.</a:t>
            </a:r>
            <a:r>
              <a:rPr lang="en-US" sz="1600" dirty="0"/>
              <a:t> </a:t>
            </a:r>
            <a:r>
              <a:rPr lang="en-US" sz="1600" dirty="0" smtClean="0"/>
              <a:t>It </a:t>
            </a:r>
            <a:r>
              <a:rPr lang="en-US" sz="1600" dirty="0"/>
              <a:t>operates at the physical and data link layers of the OSI model and are defined in the IEEE 802.2 and 802.3 standards</a:t>
            </a:r>
            <a:r>
              <a:rPr lang="en-US" sz="1600" dirty="0" smtClean="0"/>
              <a:t>.</a:t>
            </a:r>
          </a:p>
          <a:p>
            <a:pPr marL="285750" lvl="2" indent="-195263">
              <a:buClr>
                <a:schemeClr val="tx2"/>
              </a:buClr>
              <a:buSzPct val="90000"/>
              <a:buFont typeface="Arial" pitchFamily="34" charset="0"/>
              <a:buChar char="•"/>
            </a:pPr>
            <a:r>
              <a:rPr lang="en-US" sz="1600" dirty="0"/>
              <a:t>The MAC address can be represented using dashes, colons, or periods between the groups of digits</a:t>
            </a:r>
            <a:r>
              <a:rPr lang="en-US" sz="1600" dirty="0" smtClean="0"/>
              <a:t>.</a:t>
            </a:r>
          </a:p>
          <a:p>
            <a:pPr marL="285750" lvl="2" indent="-195263">
              <a:buClr>
                <a:schemeClr val="tx2"/>
              </a:buClr>
              <a:buSzPct val="90000"/>
              <a:buFont typeface="Arial" pitchFamily="34" charset="0"/>
              <a:buChar char="•"/>
            </a:pPr>
            <a:r>
              <a:rPr lang="en-US" sz="1600" dirty="0"/>
              <a:t>IP version 4 (IPv4) and IP version 6 (IPv6) are the principle network layer communication protocols. </a:t>
            </a:r>
            <a:endParaRPr lang="en-US" sz="1600" dirty="0" smtClean="0"/>
          </a:p>
          <a:p>
            <a:pPr marL="285750" lvl="2" indent="-195263">
              <a:buClr>
                <a:schemeClr val="tx2"/>
              </a:buClr>
              <a:buSzPct val="90000"/>
              <a:buFont typeface="Arial" pitchFamily="34" charset="0"/>
              <a:buChar char="•"/>
            </a:pPr>
            <a:r>
              <a:rPr lang="en-US" sz="1600" dirty="0"/>
              <a:t>N</a:t>
            </a:r>
            <a:r>
              <a:rPr lang="en-US" sz="1600" dirty="0" smtClean="0"/>
              <a:t>etwork </a:t>
            </a:r>
            <a:r>
              <a:rPr lang="en-US" sz="1600" dirty="0"/>
              <a:t>layer protocols perform four basic </a:t>
            </a:r>
            <a:r>
              <a:rPr lang="en-US" sz="1600" dirty="0" smtClean="0"/>
              <a:t>operations such as </a:t>
            </a:r>
            <a:r>
              <a:rPr lang="en-US" sz="1600" dirty="0"/>
              <a:t>addressing end devices, encapsulation, routing, and </a:t>
            </a:r>
            <a:r>
              <a:rPr lang="en-US" sz="1600" dirty="0" smtClean="0"/>
              <a:t>de-encapsulation</a:t>
            </a:r>
          </a:p>
          <a:p>
            <a:pPr marL="285750" lvl="2" indent="-195263">
              <a:buClr>
                <a:schemeClr val="tx2"/>
              </a:buClr>
              <a:buSzPct val="90000"/>
              <a:buFont typeface="Arial" pitchFamily="34" charset="0"/>
              <a:buChar char="•"/>
            </a:pPr>
            <a:r>
              <a:rPr lang="en-US" sz="1600" dirty="0"/>
              <a:t>An IPv4 address is a 32-bit hierarchical address that identifies a network and a host on the network. An IPv6 address is a 128-bit hierarchical address.</a:t>
            </a:r>
            <a:endParaRPr lang="en-US" sz="1600" dirty="0" smtClean="0"/>
          </a:p>
          <a:p>
            <a:pPr marL="285750" lvl="2" indent="-195263">
              <a:buClr>
                <a:schemeClr val="tx2"/>
              </a:buClr>
              <a:buSzPct val="90000"/>
              <a:buFont typeface="Arial" pitchFamily="34" charset="0"/>
              <a:buChar char="•"/>
            </a:pPr>
            <a:r>
              <a:rPr lang="en-US" sz="1600" dirty="0" smtClean="0"/>
              <a:t>The </a:t>
            </a:r>
            <a:r>
              <a:rPr lang="en-US" sz="1600" dirty="0"/>
              <a:t>prefix length is the number of bits that are set to 1 in the subnet mask. It is written in “slash notation”, which is noted by a forward slash (/) followed by the number of bits that are </a:t>
            </a:r>
            <a:r>
              <a:rPr lang="en-US" sz="1600" dirty="0" smtClean="0"/>
              <a:t> set </a:t>
            </a:r>
            <a:r>
              <a:rPr lang="en-US" sz="1600" dirty="0"/>
              <a:t>to 1. </a:t>
            </a:r>
          </a:p>
        </p:txBody>
      </p:sp>
    </p:spTree>
    <p:extLst>
      <p:ext uri="{BB962C8B-B14F-4D97-AF65-F5344CB8AC3E}">
        <p14:creationId xmlns:p14="http://schemas.microsoft.com/office/powerpoint/2010/main" val="379295117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a:t>
            </a:r>
            <a:r>
              <a:rPr lang="en-US" dirty="0"/>
              <a:t>Best Practices</a:t>
            </a:r>
          </a:p>
        </p:txBody>
      </p:sp>
      <p:sp>
        <p:nvSpPr>
          <p:cNvPr id="11266" name="Content Placeholder 34"/>
          <p:cNvSpPr>
            <a:spLocks noGrp="1" noChangeArrowheads="1"/>
          </p:cNvSpPr>
          <p:nvPr>
            <p:ph idx="1"/>
          </p:nvPr>
        </p:nvSpPr>
        <p:spPr>
          <a:xfrm>
            <a:off x="144065" y="798945"/>
            <a:ext cx="8853286" cy="3909242"/>
          </a:xfrm>
        </p:spPr>
        <p:txBody>
          <a:bodyPr/>
          <a:lstStyle/>
          <a:p>
            <a:pPr marL="0" indent="0">
              <a:lnSpc>
                <a:spcPct val="85000"/>
              </a:lnSpc>
              <a:spcBef>
                <a:spcPct val="30000"/>
              </a:spcBef>
              <a:buNone/>
            </a:pPr>
            <a:r>
              <a:rPr lang="en-US" sz="1600" dirty="0"/>
              <a:t>Prior to teaching Module 6</a:t>
            </a:r>
            <a:r>
              <a:rPr lang="en-US" sz="1600" dirty="0" smtClean="0"/>
              <a:t>, </a:t>
            </a:r>
            <a:r>
              <a:rPr lang="en-US" sz="1600" dirty="0"/>
              <a:t>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6</a:t>
            </a:r>
            <a:r>
              <a:rPr lang="en-US" sz="1600" dirty="0" smtClean="0"/>
              <a:t>.1</a:t>
            </a:r>
            <a:endParaRPr lang="en-US" sz="1600" dirty="0"/>
          </a:p>
          <a:p>
            <a:pPr lvl="1"/>
            <a:r>
              <a:rPr lang="en-US" sz="1600" dirty="0" smtClean="0"/>
              <a:t>Ask the learners about their understanding on Ethernet</a:t>
            </a:r>
            <a:r>
              <a:rPr lang="en-US" sz="1600" dirty="0"/>
              <a:t>.</a:t>
            </a:r>
            <a:endParaRPr lang="en-US" sz="1600" dirty="0" smtClean="0"/>
          </a:p>
          <a:p>
            <a:pPr lvl="1"/>
            <a:r>
              <a:rPr lang="en-US" sz="1600" dirty="0" smtClean="0"/>
              <a:t>Discuss the decimal </a:t>
            </a:r>
            <a:r>
              <a:rPr lang="en-US" sz="1600" dirty="0"/>
              <a:t>and </a:t>
            </a:r>
            <a:r>
              <a:rPr lang="en-US" sz="1600" dirty="0" smtClean="0"/>
              <a:t>binary </a:t>
            </a:r>
            <a:r>
              <a:rPr lang="en-US" sz="1600" dirty="0"/>
              <a:t>Equivalents </a:t>
            </a:r>
            <a:r>
              <a:rPr lang="en-US" sz="1600" dirty="0" smtClean="0"/>
              <a:t>of Hexadecimal</a:t>
            </a:r>
            <a:endParaRPr lang="en-US" sz="1600" dirty="0"/>
          </a:p>
          <a:p>
            <a:pPr marL="733425" lvl="1" indent="-285750">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99766135"/>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a:t>Ethernet and IP Protocol </a:t>
            </a:r>
            <a:r>
              <a:rPr lang="en-US" sz="1600" dirty="0" smtClean="0"/>
              <a:t>Summary</a:t>
            </a:r>
            <a:br>
              <a:rPr lang="en-US" sz="1600" dirty="0" smtClean="0"/>
            </a:br>
            <a:r>
              <a:rPr lang="en-US" dirty="0" smtClean="0"/>
              <a:t>What </a:t>
            </a:r>
            <a:r>
              <a:rPr lang="en-US" dirty="0"/>
              <a:t>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263">
              <a:spcBef>
                <a:spcPts val="600"/>
              </a:spcBef>
              <a:spcAft>
                <a:spcPts val="600"/>
              </a:spcAft>
              <a:buClr>
                <a:schemeClr val="tx2"/>
              </a:buClr>
              <a:buSzPct val="90000"/>
              <a:buFont typeface="Arial" pitchFamily="34" charset="0"/>
              <a:buChar char="•"/>
            </a:pPr>
            <a:r>
              <a:rPr lang="en-US" sz="1600" dirty="0"/>
              <a:t>The process that is used to identify the network portion and host portion is called ANDing. </a:t>
            </a:r>
            <a:endParaRPr lang="en-US" sz="1600" dirty="0" smtClean="0"/>
          </a:p>
          <a:p>
            <a:pPr marL="285750" lvl="2" indent="-195263">
              <a:spcBef>
                <a:spcPts val="600"/>
              </a:spcBef>
              <a:spcAft>
                <a:spcPts val="600"/>
              </a:spcAft>
              <a:buClr>
                <a:schemeClr val="tx2"/>
              </a:buClr>
              <a:buSzPct val="90000"/>
              <a:buFont typeface="Arial" pitchFamily="34" charset="0"/>
              <a:buChar char="•"/>
            </a:pPr>
            <a:r>
              <a:rPr lang="en-US" sz="1600" dirty="0"/>
              <a:t>Class A, Class B, and Class </a:t>
            </a:r>
            <a:r>
              <a:rPr lang="en-US" sz="1600" dirty="0" smtClean="0"/>
              <a:t>C are the different </a:t>
            </a:r>
            <a:r>
              <a:rPr lang="en-US" sz="1600" dirty="0"/>
              <a:t>ranges of IP addresses. </a:t>
            </a:r>
            <a:endParaRPr lang="en-US" sz="1600" dirty="0" smtClean="0"/>
          </a:p>
          <a:p>
            <a:pPr marL="285750" lvl="2" indent="-195263">
              <a:spcBef>
                <a:spcPts val="600"/>
              </a:spcBef>
              <a:spcAft>
                <a:spcPts val="600"/>
              </a:spcAft>
              <a:buClr>
                <a:schemeClr val="tx2"/>
              </a:buClr>
              <a:buSzPct val="90000"/>
              <a:buFont typeface="Arial" pitchFamily="34" charset="0"/>
              <a:buChar char="•"/>
            </a:pPr>
            <a:r>
              <a:rPr lang="en-US" sz="1600" dirty="0" smtClean="0"/>
              <a:t>The </a:t>
            </a:r>
            <a:r>
              <a:rPr lang="en-US" sz="1600" dirty="0"/>
              <a:t>router that is connected to the local network segment is referred to as the default gateway. </a:t>
            </a:r>
            <a:endParaRPr lang="en-US" sz="1600" dirty="0" smtClean="0"/>
          </a:p>
          <a:p>
            <a:pPr marL="285750" lvl="2" indent="-195263">
              <a:spcBef>
                <a:spcPts val="600"/>
              </a:spcBef>
              <a:spcAft>
                <a:spcPts val="600"/>
              </a:spcAft>
              <a:buClr>
                <a:schemeClr val="tx2"/>
              </a:buClr>
              <a:buSzPct val="90000"/>
              <a:buFont typeface="Arial" pitchFamily="34" charset="0"/>
              <a:buChar char="•"/>
            </a:pPr>
            <a:r>
              <a:rPr lang="en-US" sz="1600" dirty="0" smtClean="0"/>
              <a:t>On </a:t>
            </a:r>
            <a:r>
              <a:rPr lang="en-US" sz="1600" dirty="0"/>
              <a:t>a Windows host, the </a:t>
            </a:r>
            <a:r>
              <a:rPr lang="en-US" sz="1600" b="1" dirty="0"/>
              <a:t>route print</a:t>
            </a:r>
            <a:r>
              <a:rPr lang="en-US" sz="1600" dirty="0"/>
              <a:t> or </a:t>
            </a:r>
            <a:r>
              <a:rPr lang="en-US" sz="1600" b="1" dirty="0"/>
              <a:t>netstat -r</a:t>
            </a:r>
            <a:r>
              <a:rPr lang="en-US" sz="1600" dirty="0"/>
              <a:t> command can be used to display the host routing table</a:t>
            </a:r>
            <a:r>
              <a:rPr lang="en-US" sz="1600" dirty="0" smtClean="0"/>
              <a:t>.</a:t>
            </a:r>
          </a:p>
          <a:p>
            <a:pPr marL="285750" lvl="2" indent="-195263">
              <a:spcBef>
                <a:spcPts val="600"/>
              </a:spcBef>
              <a:spcAft>
                <a:spcPts val="600"/>
              </a:spcAft>
              <a:buClr>
                <a:schemeClr val="tx2"/>
              </a:buClr>
              <a:buSzPct val="90000"/>
              <a:buFont typeface="Arial" pitchFamily="34" charset="0"/>
              <a:buChar char="•"/>
            </a:pPr>
            <a:r>
              <a:rPr lang="en-US" sz="1600" dirty="0"/>
              <a:t>There are two rules that help to reduce the number of digits that are needed to represent an IPv6 address</a:t>
            </a:r>
            <a:r>
              <a:rPr lang="en-US" sz="1600" dirty="0" smtClean="0"/>
              <a:t>.</a:t>
            </a:r>
          </a:p>
          <a:p>
            <a:pPr marL="285750" lvl="2" indent="-195263">
              <a:spcBef>
                <a:spcPts val="600"/>
              </a:spcBef>
              <a:spcAft>
                <a:spcPts val="600"/>
              </a:spcAft>
              <a:buClr>
                <a:schemeClr val="tx2"/>
              </a:buClr>
              <a:buSzPct val="90000"/>
              <a:buFont typeface="Arial" pitchFamily="34" charset="0"/>
              <a:buChar char="•"/>
            </a:pPr>
            <a:r>
              <a:rPr lang="en-US" sz="1600" dirty="0"/>
              <a:t>The prefix length can range from 0 to 128. </a:t>
            </a:r>
          </a:p>
        </p:txBody>
      </p:sp>
    </p:spTree>
    <p:extLst>
      <p:ext uri="{BB962C8B-B14F-4D97-AF65-F5344CB8AC3E}">
        <p14:creationId xmlns:p14="http://schemas.microsoft.com/office/powerpoint/2010/main" val="2439937227"/>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6</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598580211"/>
              </p:ext>
            </p:extLst>
          </p:nvPr>
        </p:nvGraphicFramePr>
        <p:xfrm>
          <a:off x="660903" y="993913"/>
          <a:ext cx="7623018" cy="1219200"/>
        </p:xfrm>
        <a:graphic>
          <a:graphicData uri="http://schemas.openxmlformats.org/drawingml/2006/table">
            <a:tbl>
              <a:tblPr firstRow="1" bandRow="1">
                <a:tableStyleId>{F5AB1C69-6EDB-4FF4-983F-18BD219EF322}</a:tableStyleId>
              </a:tblPr>
              <a:tblGrid>
                <a:gridCol w="4237022">
                  <a:extLst>
                    <a:ext uri="{9D8B030D-6E8A-4147-A177-3AD203B41FA5}">
                      <a16:colId xmlns:a16="http://schemas.microsoft.com/office/drawing/2014/main" val="2731093094"/>
                    </a:ext>
                  </a:extLst>
                </a:gridCol>
                <a:gridCol w="3385996">
                  <a:extLst>
                    <a:ext uri="{9D8B030D-6E8A-4147-A177-3AD203B41FA5}">
                      <a16:colId xmlns:a16="http://schemas.microsoft.com/office/drawing/2014/main" val="2353496225"/>
                    </a:ext>
                  </a:extLst>
                </a:gridCol>
              </a:tblGrid>
              <a:tr h="1043117">
                <a:tc>
                  <a:txBody>
                    <a:bodyPr/>
                    <a:lstStyle/>
                    <a:p>
                      <a:pPr marL="173038" indent="-173038">
                        <a:spcBef>
                          <a:spcPts val="200"/>
                        </a:spcBef>
                        <a:spcAft>
                          <a:spcPts val="200"/>
                        </a:spcAft>
                        <a:buFont typeface="Arial" panose="020B0604020202020204" pitchFamily="34" charset="0"/>
                        <a:buChar char="•"/>
                      </a:pPr>
                      <a:r>
                        <a:rPr lang="en-US" sz="1600" b="0" dirty="0" smtClean="0">
                          <a:solidFill>
                            <a:schemeClr val="tx1"/>
                          </a:solidFill>
                          <a:latin typeface="+mn-lt"/>
                        </a:rPr>
                        <a:t>Open Shortest Path First (OSPF) </a:t>
                      </a:r>
                    </a:p>
                    <a:p>
                      <a:pPr marL="173038" indent="-173038">
                        <a:spcBef>
                          <a:spcPts val="200"/>
                        </a:spcBef>
                        <a:spcAft>
                          <a:spcPts val="200"/>
                        </a:spcAft>
                        <a:buFont typeface="Arial" panose="020B0604020202020204" pitchFamily="34" charset="0"/>
                        <a:buChar char="•"/>
                      </a:pPr>
                      <a:r>
                        <a:rPr lang="en-US" sz="1600" b="0" dirty="0" smtClean="0">
                          <a:solidFill>
                            <a:schemeClr val="tx1"/>
                          </a:solidFill>
                          <a:latin typeface="+mn-lt"/>
                        </a:rPr>
                        <a:t>Internet Control Message Protocol (ICMP) </a:t>
                      </a:r>
                    </a:p>
                    <a:p>
                      <a:pPr marL="173038" indent="-173038">
                        <a:spcBef>
                          <a:spcPts val="200"/>
                        </a:spcBef>
                        <a:spcAft>
                          <a:spcPts val="200"/>
                        </a:spcAft>
                        <a:buFont typeface="Arial" panose="020B0604020202020204" pitchFamily="34" charset="0"/>
                        <a:buChar char="•"/>
                      </a:pPr>
                      <a:r>
                        <a:rPr lang="en-US" sz="1600" b="0" dirty="0" smtClean="0">
                          <a:solidFill>
                            <a:schemeClr val="tx1"/>
                          </a:solidFill>
                          <a:latin typeface="+mn-lt"/>
                        </a:rPr>
                        <a:t>Maximum Transmission Unit (MTU). </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US" sz="1600" b="0" dirty="0" smtClean="0">
                          <a:solidFill>
                            <a:schemeClr val="tx1"/>
                          </a:solidFill>
                          <a:latin typeface="+mn-lt"/>
                        </a:rPr>
                        <a:t>Internet Header Length (IHL), </a:t>
                      </a:r>
                    </a:p>
                    <a:p>
                      <a:pPr marL="173038" indent="-173038">
                        <a:spcBef>
                          <a:spcPts val="200"/>
                        </a:spcBef>
                        <a:spcAft>
                          <a:spcPts val="200"/>
                        </a:spcAft>
                        <a:buFont typeface="Arial" panose="020B0604020202020204" pitchFamily="34" charset="0"/>
                        <a:buChar char="•"/>
                      </a:pPr>
                      <a:r>
                        <a:rPr lang="en-US" sz="1600" b="0" dirty="0" smtClean="0">
                          <a:solidFill>
                            <a:schemeClr val="tx1"/>
                          </a:solidFill>
                          <a:latin typeface="+mn-lt"/>
                        </a:rPr>
                        <a:t>Time to Live (TTL) </a:t>
                      </a:r>
                    </a:p>
                    <a:p>
                      <a:pPr marL="0" indent="0">
                        <a:spcBef>
                          <a:spcPts val="200"/>
                        </a:spcBef>
                        <a:spcAft>
                          <a:spcPts val="200"/>
                        </a:spcAft>
                        <a:buFont typeface="Arial" panose="020B0604020202020204" pitchFamily="34" charset="0"/>
                        <a:buNone/>
                      </a:pPr>
                      <a:endParaRPr lang="en-US" sz="1600" b="0" baseline="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399497809"/>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a:t>
            </a:r>
            <a:r>
              <a:rPr lang="en-US" dirty="0" smtClean="0"/>
              <a:t>: </a:t>
            </a:r>
            <a:r>
              <a:rPr lang="en-US" dirty="0"/>
              <a:t>Best </a:t>
            </a:r>
            <a:r>
              <a:rPr lang="en-US" dirty="0" smtClean="0"/>
              <a:t>Practices (Contd.)</a:t>
            </a:r>
            <a:endParaRPr lang="en-US" dirty="0"/>
          </a:p>
        </p:txBody>
      </p:sp>
      <p:sp>
        <p:nvSpPr>
          <p:cNvPr id="11266" name="Content Placeholder 34"/>
          <p:cNvSpPr>
            <a:spLocks noGrp="1" noChangeArrowheads="1"/>
          </p:cNvSpPr>
          <p:nvPr>
            <p:ph idx="1"/>
          </p:nvPr>
        </p:nvSpPr>
        <p:spPr>
          <a:xfrm>
            <a:off x="145358" y="798944"/>
            <a:ext cx="8853286" cy="3832691"/>
          </a:xfrm>
        </p:spPr>
        <p:txBody>
          <a:bodyPr/>
          <a:lstStyle/>
          <a:p>
            <a:pPr marL="0" indent="0">
              <a:lnSpc>
                <a:spcPct val="85000"/>
              </a:lnSpc>
              <a:spcBef>
                <a:spcPct val="30000"/>
              </a:spcBef>
              <a:buNone/>
            </a:pPr>
            <a:r>
              <a:rPr lang="en-US" altLang="ja-JP" sz="1600" dirty="0"/>
              <a:t>Topic 6</a:t>
            </a:r>
            <a:r>
              <a:rPr lang="en-US" altLang="ja-JP" sz="1600" dirty="0" smtClean="0"/>
              <a:t>.2</a:t>
            </a:r>
            <a:endParaRPr lang="en-US" altLang="ja-JP" sz="1600" dirty="0"/>
          </a:p>
          <a:p>
            <a:pPr marL="361950" lvl="1" indent="-271463">
              <a:lnSpc>
                <a:spcPct val="85000"/>
              </a:lnSpc>
              <a:spcBef>
                <a:spcPct val="30000"/>
              </a:spcBef>
              <a:spcAft>
                <a:spcPts val="600"/>
              </a:spcAft>
              <a:buSzPct val="100000"/>
            </a:pPr>
            <a:r>
              <a:rPr lang="en-US" sz="1600" dirty="0" smtClean="0"/>
              <a:t>Discuss the operations of network layer.</a:t>
            </a:r>
          </a:p>
          <a:p>
            <a:pPr marL="361950" lvl="1" indent="-271463">
              <a:lnSpc>
                <a:spcPct val="85000"/>
              </a:lnSpc>
              <a:spcBef>
                <a:spcPct val="30000"/>
              </a:spcBef>
              <a:spcAft>
                <a:spcPts val="600"/>
              </a:spcAft>
              <a:buSzPct val="100000"/>
            </a:pPr>
            <a:r>
              <a:rPr lang="en-US" sz="1600" dirty="0" smtClean="0"/>
              <a:t>Briefly explain IP encapsulation.</a:t>
            </a:r>
          </a:p>
          <a:p>
            <a:pPr marL="361950" lvl="1" indent="-271463">
              <a:lnSpc>
                <a:spcPct val="85000"/>
              </a:lnSpc>
              <a:spcBef>
                <a:spcPct val="30000"/>
              </a:spcBef>
              <a:spcAft>
                <a:spcPts val="600"/>
              </a:spcAft>
              <a:buSzPct val="100000"/>
            </a:pPr>
            <a:r>
              <a:rPr lang="en-US" sz="1600" dirty="0" smtClean="0"/>
              <a:t>Explain connectionless network with the analogy.</a:t>
            </a:r>
          </a:p>
          <a:p>
            <a:pPr marL="361950" lvl="1" indent="-271463">
              <a:lnSpc>
                <a:spcPct val="85000"/>
              </a:lnSpc>
              <a:spcBef>
                <a:spcPct val="30000"/>
              </a:spcBef>
              <a:spcAft>
                <a:spcPts val="600"/>
              </a:spcAft>
              <a:buSzPct val="100000"/>
            </a:pPr>
            <a:r>
              <a:rPr lang="en-US" sz="1600" dirty="0" smtClean="0"/>
              <a:t>Briefly discuss the fields in IPV4 packet header with the help of an example.</a:t>
            </a:r>
          </a:p>
          <a:p>
            <a:pPr marL="0" indent="0">
              <a:lnSpc>
                <a:spcPct val="85000"/>
              </a:lnSpc>
              <a:spcBef>
                <a:spcPct val="30000"/>
              </a:spcBef>
              <a:buNone/>
            </a:pPr>
            <a:endParaRPr lang="en-US" sz="1600" dirty="0"/>
          </a:p>
          <a:p>
            <a:pPr marL="0" indent="0">
              <a:lnSpc>
                <a:spcPct val="85000"/>
              </a:lnSpc>
              <a:spcBef>
                <a:spcPct val="30000"/>
              </a:spcBef>
              <a:buNone/>
            </a:pPr>
            <a:r>
              <a:rPr lang="en-US" sz="1600" dirty="0" smtClean="0"/>
              <a:t>Topic 6.3</a:t>
            </a:r>
            <a:endParaRPr lang="en-US" sz="1600" dirty="0"/>
          </a:p>
          <a:p>
            <a:pPr marL="285750" lvl="1" indent="-195263">
              <a:spcBef>
                <a:spcPct val="30000"/>
              </a:spcBef>
              <a:spcAft>
                <a:spcPts val="600"/>
              </a:spcAft>
              <a:buSzPct val="100000"/>
            </a:pPr>
            <a:r>
              <a:rPr lang="en-US" sz="1600" dirty="0" smtClean="0"/>
              <a:t>Explain Prefix Length with an example. Later, ask students to write IP addresses with the required prefix length.</a:t>
            </a:r>
            <a:endParaRPr lang="en-US" sz="1600" dirty="0"/>
          </a:p>
          <a:p>
            <a:pPr marL="285750" lvl="1" indent="-195263">
              <a:spcBef>
                <a:spcPct val="30000"/>
              </a:spcBef>
              <a:spcAft>
                <a:spcPts val="600"/>
              </a:spcAft>
              <a:buSzPct val="100000"/>
            </a:pPr>
            <a:r>
              <a:rPr lang="en-US" sz="1600" dirty="0" smtClean="0"/>
              <a:t>Discuss how the network is determined and the different IP versions used.</a:t>
            </a:r>
            <a:endParaRPr lang="en-US" sz="1400"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405198685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a:t>
            </a:r>
            <a:r>
              <a:rPr lang="en-US" dirty="0" smtClean="0"/>
              <a:t>: </a:t>
            </a:r>
            <a:r>
              <a:rPr lang="en-US" dirty="0"/>
              <a:t>Best Practices (Contd.)</a:t>
            </a:r>
          </a:p>
        </p:txBody>
      </p:sp>
      <p:sp>
        <p:nvSpPr>
          <p:cNvPr id="11266" name="Content Placeholder 34"/>
          <p:cNvSpPr>
            <a:spLocks noGrp="1" noChangeArrowheads="1"/>
          </p:cNvSpPr>
          <p:nvPr>
            <p:ph idx="1"/>
          </p:nvPr>
        </p:nvSpPr>
        <p:spPr>
          <a:xfrm>
            <a:off x="145358" y="798944"/>
            <a:ext cx="8853286" cy="3832691"/>
          </a:xfrm>
        </p:spPr>
        <p:txBody>
          <a:bodyPr/>
          <a:lstStyle/>
          <a:p>
            <a:pPr marL="0" indent="0">
              <a:lnSpc>
                <a:spcPct val="85000"/>
              </a:lnSpc>
              <a:spcBef>
                <a:spcPct val="30000"/>
              </a:spcBef>
              <a:buNone/>
            </a:pPr>
            <a:r>
              <a:rPr lang="en-US" altLang="ja-JP" sz="1600" dirty="0"/>
              <a:t>Topic </a:t>
            </a:r>
            <a:r>
              <a:rPr lang="en-US" altLang="ja-JP" sz="1600" dirty="0" smtClean="0"/>
              <a:t>6.4</a:t>
            </a:r>
            <a:endParaRPr lang="en-US" altLang="ja-JP" sz="1600" dirty="0"/>
          </a:p>
          <a:p>
            <a:pPr lvl="1" indent="-195263">
              <a:lnSpc>
                <a:spcPct val="85000"/>
              </a:lnSpc>
              <a:spcBef>
                <a:spcPct val="30000"/>
              </a:spcBef>
              <a:spcAft>
                <a:spcPts val="600"/>
              </a:spcAft>
              <a:buSzPct val="100000"/>
            </a:pPr>
            <a:r>
              <a:rPr lang="en-US" sz="1600" dirty="0" smtClean="0"/>
              <a:t>Define private address.</a:t>
            </a:r>
          </a:p>
          <a:p>
            <a:pPr lvl="1" indent="-195263">
              <a:lnSpc>
                <a:spcPct val="85000"/>
              </a:lnSpc>
              <a:spcBef>
                <a:spcPct val="30000"/>
              </a:spcBef>
              <a:spcAft>
                <a:spcPts val="600"/>
              </a:spcAft>
              <a:buSzPct val="100000"/>
            </a:pPr>
            <a:r>
              <a:rPr lang="en-US" sz="1600" dirty="0" smtClean="0"/>
              <a:t>Describe reserved private address.</a:t>
            </a:r>
          </a:p>
          <a:p>
            <a:pPr marL="285750" lvl="1" indent="-285750">
              <a:lnSpc>
                <a:spcPct val="85000"/>
              </a:lnSpc>
              <a:spcBef>
                <a:spcPct val="30000"/>
              </a:spcBef>
              <a:spcAft>
                <a:spcPts val="600"/>
              </a:spcAft>
              <a:buSzPct val="100000"/>
            </a:pPr>
            <a:endParaRPr lang="en-US" sz="1600" dirty="0" smtClean="0"/>
          </a:p>
          <a:p>
            <a:pPr marL="0" indent="0">
              <a:lnSpc>
                <a:spcPct val="85000"/>
              </a:lnSpc>
              <a:spcBef>
                <a:spcPct val="30000"/>
              </a:spcBef>
              <a:buNone/>
            </a:pPr>
            <a:r>
              <a:rPr lang="en-US" sz="1600" dirty="0" smtClean="0"/>
              <a:t>Topic 6.5</a:t>
            </a:r>
          </a:p>
          <a:p>
            <a:pPr marL="361950" lvl="1" indent="-271463">
              <a:lnSpc>
                <a:spcPct val="85000"/>
              </a:lnSpc>
              <a:spcBef>
                <a:spcPct val="30000"/>
              </a:spcBef>
              <a:spcAft>
                <a:spcPts val="600"/>
              </a:spcAft>
              <a:buSzPct val="100000"/>
            </a:pPr>
            <a:r>
              <a:rPr lang="en-US" sz="1600" dirty="0" smtClean="0"/>
              <a:t>Discuss the Host </a:t>
            </a:r>
            <a:r>
              <a:rPr lang="en-US" sz="1600" dirty="0"/>
              <a:t>forwarding </a:t>
            </a:r>
            <a:r>
              <a:rPr lang="en-US" sz="1600" dirty="0" smtClean="0"/>
              <a:t>decision.</a:t>
            </a:r>
            <a:endParaRPr lang="en-US" sz="1600" dirty="0"/>
          </a:p>
          <a:p>
            <a:pPr marL="361950" lvl="1" indent="-271463">
              <a:lnSpc>
                <a:spcPct val="85000"/>
              </a:lnSpc>
              <a:spcBef>
                <a:spcPct val="30000"/>
              </a:spcBef>
              <a:spcAft>
                <a:spcPts val="600"/>
              </a:spcAft>
              <a:buSzPct val="100000"/>
            </a:pPr>
            <a:r>
              <a:rPr lang="en-US" sz="1600" dirty="0" smtClean="0"/>
              <a:t>Ask the learners’ what they understand by default gateway and have a discussion on the same.</a:t>
            </a:r>
            <a:endParaRPr lang="en-US" sz="1600" dirty="0"/>
          </a:p>
          <a:p>
            <a:pPr marL="361950" lvl="1" indent="-271463">
              <a:lnSpc>
                <a:spcPct val="85000"/>
              </a:lnSpc>
              <a:spcBef>
                <a:spcPct val="30000"/>
              </a:spcBef>
              <a:spcAft>
                <a:spcPts val="600"/>
              </a:spcAft>
              <a:buSzPct val="100000"/>
            </a:pPr>
            <a:r>
              <a:rPr lang="en-US" sz="1600" dirty="0" smtClean="0"/>
              <a:t>Explain Host </a:t>
            </a:r>
            <a:r>
              <a:rPr lang="en-US" sz="1600" dirty="0"/>
              <a:t>routing </a:t>
            </a:r>
            <a:r>
              <a:rPr lang="en-US" sz="1600" dirty="0" smtClean="0"/>
              <a:t>tables.</a:t>
            </a:r>
            <a:endParaRPr lang="en-US" dirty="0" smtClean="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22769105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a:t>
            </a:r>
            <a:r>
              <a:rPr lang="en-US" dirty="0" smtClean="0"/>
              <a:t>: </a:t>
            </a:r>
            <a:r>
              <a:rPr lang="en-US" dirty="0"/>
              <a:t>Best Practices (Contd.)</a:t>
            </a:r>
          </a:p>
        </p:txBody>
      </p:sp>
      <p:sp>
        <p:nvSpPr>
          <p:cNvPr id="11266" name="Content Placeholder 34"/>
          <p:cNvSpPr>
            <a:spLocks noGrp="1" noChangeArrowheads="1"/>
          </p:cNvSpPr>
          <p:nvPr>
            <p:ph idx="1"/>
          </p:nvPr>
        </p:nvSpPr>
        <p:spPr>
          <a:xfrm>
            <a:off x="145358" y="798944"/>
            <a:ext cx="8853286" cy="3832691"/>
          </a:xfrm>
        </p:spPr>
        <p:txBody>
          <a:bodyPr/>
          <a:lstStyle/>
          <a:p>
            <a:pPr marL="0" indent="0">
              <a:lnSpc>
                <a:spcPct val="85000"/>
              </a:lnSpc>
              <a:spcBef>
                <a:spcPct val="30000"/>
              </a:spcBef>
              <a:buNone/>
            </a:pPr>
            <a:r>
              <a:rPr lang="en-US" altLang="ja-JP" sz="1600" dirty="0"/>
              <a:t>Topic </a:t>
            </a:r>
            <a:r>
              <a:rPr lang="en-US" altLang="ja-JP" sz="1600" dirty="0" smtClean="0"/>
              <a:t>6.6</a:t>
            </a:r>
            <a:endParaRPr lang="en-US" altLang="ja-JP" sz="1600" dirty="0"/>
          </a:p>
          <a:p>
            <a:pPr marL="361950" lvl="1" indent="-271463">
              <a:lnSpc>
                <a:spcPct val="85000"/>
              </a:lnSpc>
              <a:spcBef>
                <a:spcPct val="30000"/>
              </a:spcBef>
              <a:spcAft>
                <a:spcPts val="600"/>
              </a:spcAft>
              <a:buSzPct val="100000"/>
            </a:pPr>
            <a:r>
              <a:rPr lang="en-US" altLang="ja-JP" sz="1600" dirty="0" smtClean="0"/>
              <a:t>Differentiate </a:t>
            </a:r>
            <a:r>
              <a:rPr lang="en-US" altLang="ja-JP" sz="1600" dirty="0"/>
              <a:t>between IPV4 and </a:t>
            </a:r>
            <a:r>
              <a:rPr lang="en-US" altLang="ja-JP" sz="1600" dirty="0" smtClean="0"/>
              <a:t>IPv6.</a:t>
            </a:r>
            <a:endParaRPr lang="en-US" altLang="ja-JP" sz="1600" dirty="0"/>
          </a:p>
          <a:p>
            <a:pPr marL="361950" lvl="1" indent="-271463">
              <a:lnSpc>
                <a:spcPct val="85000"/>
              </a:lnSpc>
              <a:spcBef>
                <a:spcPct val="30000"/>
              </a:spcBef>
              <a:spcAft>
                <a:spcPts val="600"/>
              </a:spcAft>
              <a:buSzPct val="100000"/>
            </a:pPr>
            <a:r>
              <a:rPr lang="en-US" altLang="ja-JP" sz="1600" dirty="0" smtClean="0"/>
              <a:t>List the addressing rules</a:t>
            </a:r>
            <a:r>
              <a:rPr lang="en-US" altLang="ja-JP" sz="1600" dirty="0"/>
              <a:t>.</a:t>
            </a:r>
          </a:p>
          <a:p>
            <a:pPr marL="285750" lvl="1" indent="-285750">
              <a:lnSpc>
                <a:spcPct val="85000"/>
              </a:lnSpc>
              <a:spcBef>
                <a:spcPct val="30000"/>
              </a:spcBef>
              <a:spcAft>
                <a:spcPts val="600"/>
              </a:spcAft>
              <a:buSzPct val="100000"/>
            </a:pPr>
            <a:endParaRPr lang="en-US" sz="1600" dirty="0"/>
          </a:p>
          <a:p>
            <a:pPr marL="285750" lvl="1" indent="-285750">
              <a:lnSpc>
                <a:spcPct val="85000"/>
              </a:lnSpc>
              <a:spcBef>
                <a:spcPct val="30000"/>
              </a:spcBef>
              <a:spcAft>
                <a:spcPts val="600"/>
              </a:spcAft>
              <a:buSzPct val="100000"/>
            </a:pPr>
            <a:endParaRPr lang="en-US" sz="16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902760331"/>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31690</TotalTime>
  <Words>6294</Words>
  <Application>Microsoft Office PowerPoint</Application>
  <PresentationFormat>On-screen Show (16:9)</PresentationFormat>
  <Paragraphs>802</Paragraphs>
  <Slides>62</Slides>
  <Notes>62</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ＭＳ Ｐゴシック</vt:lpstr>
      <vt:lpstr>Arial</vt:lpstr>
      <vt:lpstr>Calibri</vt:lpstr>
      <vt:lpstr>CiscoSans</vt:lpstr>
      <vt:lpstr>CiscoSans ExtraLight</vt:lpstr>
      <vt:lpstr>CiscoSans Thin</vt:lpstr>
      <vt:lpstr>Courier New</vt:lpstr>
      <vt:lpstr>Wingdings</vt:lpstr>
      <vt:lpstr>Default Theme</vt:lpstr>
      <vt:lpstr>Module 6:Ethernet and Internet    Protocol(IP)</vt:lpstr>
      <vt:lpstr>Instructor Materials – Module 6 Planning Guide</vt:lpstr>
      <vt:lpstr>What to Expect in this Module</vt:lpstr>
      <vt:lpstr>Check Your Understanding</vt:lpstr>
      <vt:lpstr>Module 6: Activities</vt:lpstr>
      <vt:lpstr>Module 6: Best Practices</vt:lpstr>
      <vt:lpstr>Module 6: Best Practices (Contd.)</vt:lpstr>
      <vt:lpstr>Module 6: Best Practices (Contd.)</vt:lpstr>
      <vt:lpstr>Module 6: Best Practices (Contd.)</vt:lpstr>
      <vt:lpstr>Module 6:Ethernet and Internet    Protocol(IP)</vt:lpstr>
      <vt:lpstr>Module Objectives</vt:lpstr>
      <vt:lpstr>6.1 Ethernet</vt:lpstr>
      <vt:lpstr>PowerPoint Presentation</vt:lpstr>
      <vt:lpstr>PowerPoint Presentation</vt:lpstr>
      <vt:lpstr>PowerPoint Presentation</vt:lpstr>
      <vt:lpstr>PowerPoint Presentation</vt:lpstr>
      <vt:lpstr>6.2 IPv4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IP Addressing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Types of IPv4 Addresses</vt:lpstr>
      <vt:lpstr>PowerPoint Presentation</vt:lpstr>
      <vt:lpstr>PowerPoint Presentation</vt:lpstr>
      <vt:lpstr>PowerPoint Presentation</vt:lpstr>
      <vt:lpstr>PowerPoint Presentation</vt:lpstr>
      <vt:lpstr>6.5 The Default Gateway </vt:lpstr>
      <vt:lpstr>PowerPoint Presentation</vt:lpstr>
      <vt:lpstr>PowerPoint Presentation</vt:lpstr>
      <vt:lpstr>PowerPoint Presentation</vt:lpstr>
      <vt:lpstr>PowerPoint Presentation</vt:lpstr>
      <vt:lpstr>PowerPoint Presentation</vt:lpstr>
      <vt:lpstr>6.6 IPv6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6.7 Ethernet and IP Protocol     Summary  </vt:lpstr>
      <vt:lpstr>Ethernet and IP Protocol Summary What Did I Learn in this Module?</vt:lpstr>
      <vt:lpstr>Ethernet and IP Protocol Summary What Did I Learn in this Module?</vt:lpstr>
      <vt:lpstr>Module 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adasadhi</cp:lastModifiedBy>
  <cp:revision>1532</cp:revision>
  <dcterms:created xsi:type="dcterms:W3CDTF">2016-08-22T22:27:36Z</dcterms:created>
  <dcterms:modified xsi:type="dcterms:W3CDTF">2020-08-12T05:45:40Z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